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58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Urso, Carolyn Ruth" userId="a76e9d3a-7cf8-4504-993a-a222bc10a108" providerId="ADAL" clId="{4AE18ABD-E224-49F3-9FB1-750D6EAACC00}"/>
    <pc:docChg chg="undo custSel modSld">
      <pc:chgData name="Urso, Carolyn Ruth" userId="a76e9d3a-7cf8-4504-993a-a222bc10a108" providerId="ADAL" clId="{4AE18ABD-E224-49F3-9FB1-750D6EAACC00}" dt="2026-09-17T17:13:51.601" v="11" actId="2166"/>
      <pc:docMkLst>
        <pc:docMk/>
      </pc:docMkLst>
      <pc:sldChg chg="modSp mod">
        <pc:chgData name="Urso, Carolyn Ruth" userId="a76e9d3a-7cf8-4504-993a-a222bc10a108" providerId="ADAL" clId="{4AE18ABD-E224-49F3-9FB1-750D6EAACC00}" dt="2026-09-17T15:21:46.108" v="8" actId="6549"/>
        <pc:sldMkLst>
          <pc:docMk/>
          <pc:sldMk cId="1179189784" sldId="256"/>
        </pc:sldMkLst>
        <pc:spChg chg="mod">
          <ac:chgData name="Urso, Carolyn Ruth" userId="a76e9d3a-7cf8-4504-993a-a222bc10a108" providerId="ADAL" clId="{4AE18ABD-E224-49F3-9FB1-750D6EAACC00}" dt="2026-09-17T15:21:46.108" v="8" actId="6549"/>
          <ac:spMkLst>
            <pc:docMk/>
            <pc:sldMk cId="1179189784" sldId="256"/>
            <ac:spMk id="5" creationId="{9FA3BEF9-B883-4B1F-A38E-1E577F342A3A}"/>
          </ac:spMkLst>
        </pc:spChg>
      </pc:sldChg>
      <pc:sldChg chg="modSp mod">
        <pc:chgData name="Urso, Carolyn Ruth" userId="a76e9d3a-7cf8-4504-993a-a222bc10a108" providerId="ADAL" clId="{4AE18ABD-E224-49F3-9FB1-750D6EAACC00}" dt="2026-09-17T12:59:35.346" v="3" actId="6549"/>
        <pc:sldMkLst>
          <pc:docMk/>
          <pc:sldMk cId="1733235005" sldId="258"/>
        </pc:sldMkLst>
        <pc:spChg chg="mod">
          <ac:chgData name="Urso, Carolyn Ruth" userId="a76e9d3a-7cf8-4504-993a-a222bc10a108" providerId="ADAL" clId="{4AE18ABD-E224-49F3-9FB1-750D6EAACC00}" dt="2026-09-17T12:59:25.660" v="1" actId="6549"/>
          <ac:spMkLst>
            <pc:docMk/>
            <pc:sldMk cId="1733235005" sldId="258"/>
            <ac:spMk id="7" creationId="{76AC357C-FEFA-4558-B633-5BDAB61F5C79}"/>
          </ac:spMkLst>
        </pc:spChg>
        <pc:spChg chg="mod">
          <ac:chgData name="Urso, Carolyn Ruth" userId="a76e9d3a-7cf8-4504-993a-a222bc10a108" providerId="ADAL" clId="{4AE18ABD-E224-49F3-9FB1-750D6EAACC00}" dt="2026-09-17T12:59:30.402" v="2" actId="6549"/>
          <ac:spMkLst>
            <pc:docMk/>
            <pc:sldMk cId="1733235005" sldId="258"/>
            <ac:spMk id="10" creationId="{82DEE10E-F2FE-4F16-98AC-2C27AC19110E}"/>
          </ac:spMkLst>
        </pc:spChg>
        <pc:spChg chg="mod">
          <ac:chgData name="Urso, Carolyn Ruth" userId="a76e9d3a-7cf8-4504-993a-a222bc10a108" providerId="ADAL" clId="{4AE18ABD-E224-49F3-9FB1-750D6EAACC00}" dt="2026-09-17T12:59:35.346" v="3" actId="6549"/>
          <ac:spMkLst>
            <pc:docMk/>
            <pc:sldMk cId="1733235005" sldId="258"/>
            <ac:spMk id="13" creationId="{E97EC33F-B954-4B74-9B47-97A00F307E5E}"/>
          </ac:spMkLst>
        </pc:spChg>
      </pc:sldChg>
      <pc:sldChg chg="modSp mod">
        <pc:chgData name="Urso, Carolyn Ruth" userId="a76e9d3a-7cf8-4504-993a-a222bc10a108" providerId="ADAL" clId="{4AE18ABD-E224-49F3-9FB1-750D6EAACC00}" dt="2026-09-17T17:13:41.457" v="10" actId="2166"/>
        <pc:sldMkLst>
          <pc:docMk/>
          <pc:sldMk cId="339032986" sldId="259"/>
        </pc:sldMkLst>
        <pc:spChg chg="mod">
          <ac:chgData name="Urso, Carolyn Ruth" userId="a76e9d3a-7cf8-4504-993a-a222bc10a108" providerId="ADAL" clId="{4AE18ABD-E224-49F3-9FB1-750D6EAACC00}" dt="2026-09-17T12:59:46.765" v="4" actId="6549"/>
          <ac:spMkLst>
            <pc:docMk/>
            <pc:sldMk cId="339032986" sldId="259"/>
            <ac:spMk id="3" creationId="{634C5DAE-414C-45DE-9328-D1BDC5B2AB84}"/>
          </ac:spMkLst>
        </pc:spChg>
        <pc:graphicFrameChg chg="modGraphic">
          <ac:chgData name="Urso, Carolyn Ruth" userId="a76e9d3a-7cf8-4504-993a-a222bc10a108" providerId="ADAL" clId="{4AE18ABD-E224-49F3-9FB1-750D6EAACC00}" dt="2026-09-17T17:13:41.457" v="10" actId="2166"/>
          <ac:graphicFrameMkLst>
            <pc:docMk/>
            <pc:sldMk cId="339032986" sldId="259"/>
            <ac:graphicFrameMk id="10" creationId="{00000000-0000-0000-0000-000000000000}"/>
          </ac:graphicFrameMkLst>
        </pc:graphicFrameChg>
      </pc:sldChg>
      <pc:sldChg chg="delSp modSp mod">
        <pc:chgData name="Urso, Carolyn Ruth" userId="a76e9d3a-7cf8-4504-993a-a222bc10a108" providerId="ADAL" clId="{4AE18ABD-E224-49F3-9FB1-750D6EAACC00}" dt="2026-09-17T17:13:51.601" v="11" actId="2166"/>
        <pc:sldMkLst>
          <pc:docMk/>
          <pc:sldMk cId="1348745797" sldId="260"/>
        </pc:sldMkLst>
        <pc:spChg chg="del">
          <ac:chgData name="Urso, Carolyn Ruth" userId="a76e9d3a-7cf8-4504-993a-a222bc10a108" providerId="ADAL" clId="{4AE18ABD-E224-49F3-9FB1-750D6EAACC00}" dt="2026-09-17T15:22:56.120" v="9" actId="478"/>
          <ac:spMkLst>
            <pc:docMk/>
            <pc:sldMk cId="1348745797" sldId="260"/>
            <ac:spMk id="3" creationId="{57EFC091-9FC9-44B5-B53C-6BEDF86C0F26}"/>
          </ac:spMkLst>
        </pc:spChg>
        <pc:graphicFrameChg chg="modGraphic">
          <ac:chgData name="Urso, Carolyn Ruth" userId="a76e9d3a-7cf8-4504-993a-a222bc10a108" providerId="ADAL" clId="{4AE18ABD-E224-49F3-9FB1-750D6EAACC00}" dt="2026-09-17T17:13:51.601" v="11" actId="2166"/>
          <ac:graphicFrameMkLst>
            <pc:docMk/>
            <pc:sldMk cId="1348745797" sldId="260"/>
            <ac:graphicFrameMk id="10" creationId="{00000000-0000-0000-0000-000000000000}"/>
          </ac:graphicFrameMkLst>
        </pc:graphicFrameChg>
      </pc:sldChg>
      <pc:sldChg chg="modSp mod">
        <pc:chgData name="Urso, Carolyn Ruth" userId="a76e9d3a-7cf8-4504-993a-a222bc10a108" providerId="ADAL" clId="{4AE18ABD-E224-49F3-9FB1-750D6EAACC00}" dt="2026-09-17T13:01:00.759" v="7" actId="14100"/>
        <pc:sldMkLst>
          <pc:docMk/>
          <pc:sldMk cId="874643433" sldId="263"/>
        </pc:sldMkLst>
        <pc:spChg chg="mod">
          <ac:chgData name="Urso, Carolyn Ruth" userId="a76e9d3a-7cf8-4504-993a-a222bc10a108" providerId="ADAL" clId="{4AE18ABD-E224-49F3-9FB1-750D6EAACC00}" dt="2026-09-17T13:01:00.759" v="7" actId="14100"/>
          <ac:spMkLst>
            <pc:docMk/>
            <pc:sldMk cId="874643433" sldId="263"/>
            <ac:spMk id="4" creationId="{CBE00870-0F7C-4275-A257-FE207D3FF18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Breakout Session Notes.docx, supplied by the 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F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CA00F36-8092-4D40-A15F-6DC29350FB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D6A84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16F424-A955-48FA-B741-164ABE648289}"/>
              </a:ext>
            </a:extLst>
          </p:cNvPr>
          <p:cNvSpPr>
            <a:spLocks noGrp="1"/>
          </p:cNvSpPr>
          <p:nvPr/>
        </p:nvSpPr>
        <p:spPr>
          <a:xfrm>
            <a:off x="800100" y="1028700"/>
            <a:ext cx="4572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BREAKOUT SESSION SUMMARY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C1CF47-73C4-4B35-AB04-76270BC15C79}"/>
              </a:ext>
            </a:extLst>
          </p:cNvPr>
          <p:cNvSpPr>
            <a:spLocks noGrp="1"/>
          </p:cNvSpPr>
          <p:nvPr/>
        </p:nvSpPr>
        <p:spPr>
          <a:xfrm>
            <a:off x="781050" y="1504950"/>
            <a:ext cx="9810750" cy="1809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4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Program Architectures</a:t>
            </a:r>
          </a:p>
          <a:p>
            <a:pPr algn="l">
              <a:defRPr sz="4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4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&amp; Operational Practices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77024B-F858-4885-8067-5A2575DDEA1A}"/>
              </a:ext>
            </a:extLst>
          </p:cNvPr>
          <p:cNvSpPr>
            <a:spLocks noGrp="1"/>
          </p:cNvSpPr>
          <p:nvPr/>
        </p:nvSpPr>
        <p:spPr>
          <a:xfrm>
            <a:off x="819150" y="3676650"/>
            <a:ext cx="8763000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025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025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rPr>
              <a:t>Cross-laboratory perspectives on governance, project management, financial execution, and modernization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FA3BEF9-B883-4B1F-A38E-1E577F342A3A}"/>
              </a:ext>
            </a:extLst>
          </p:cNvPr>
          <p:cNvSpPr>
            <a:spLocks noGrp="1"/>
          </p:cNvSpPr>
          <p:nvPr/>
        </p:nvSpPr>
        <p:spPr>
          <a:xfrm>
            <a:off x="819150" y="5829300"/>
            <a:ext cx="4000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500" b="0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endParaRPr sz="1500" b="0" dirty="0">
              <a:solidFill>
                <a:srgbClr val="FFFFFF"/>
              </a:solidFill>
              <a:latin typeface="Bitstream Charter"/>
              <a:ea typeface="Bitstream Charter"/>
              <a:cs typeface="Bitstream Charter"/>
            </a:endParaRPr>
          </a:p>
        </p:txBody>
      </p:sp>
    </p:spTree>
    <p:extLst>
      <p:ext uri="{BB962C8B-B14F-4D97-AF65-F5344CB8AC3E}">
        <p14:creationId xmlns:p14="http://schemas.microsoft.com/office/powerpoint/2010/main" val="11791897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2C8AD4D-92C1-4BC1-AD92-F597086EBB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87D8EAD-3CCD-4FC3-B139-67E078AD523F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Session purpose and discussion frame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C05ECEC-1E2C-4A98-82EC-A7ABABC909A7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CA2C31-DFB7-4F4C-AB2F-D392CA3785CD}"/>
              </a:ext>
            </a:extLst>
          </p:cNvPr>
          <p:cNvSpPr>
            <a:spLocks noGrp="1"/>
          </p:cNvSpPr>
          <p:nvPr/>
        </p:nvSpPr>
        <p:spPr>
          <a:xfrm>
            <a:off x="685800" y="1600200"/>
            <a:ext cx="4362450" cy="40957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531BF1B-B735-4D1B-97EE-828B76396474}"/>
              </a:ext>
            </a:extLst>
          </p:cNvPr>
          <p:cNvSpPr>
            <a:spLocks noGrp="1"/>
          </p:cNvSpPr>
          <p:nvPr/>
        </p:nvSpPr>
        <p:spPr>
          <a:xfrm>
            <a:off x="1028700" y="1943100"/>
            <a:ext cx="1714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PURPOSE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F6AF985-AB7B-434C-9794-9E0F8F47763C}"/>
              </a:ext>
            </a:extLst>
          </p:cNvPr>
          <p:cNvSpPr>
            <a:spLocks noGrp="1"/>
          </p:cNvSpPr>
          <p:nvPr/>
        </p:nvSpPr>
        <p:spPr>
          <a:xfrm>
            <a:off x="1028700" y="2362200"/>
            <a:ext cx="3333750" cy="1714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Create an open forum for cross-laboratory learning and candid comparison of operating models.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CD4E668-6BB6-4789-B0DB-F5EED852F7CC}"/>
              </a:ext>
            </a:extLst>
          </p:cNvPr>
          <p:cNvSpPr>
            <a:spLocks noGrp="1"/>
          </p:cNvSpPr>
          <p:nvPr/>
        </p:nvSpPr>
        <p:spPr>
          <a:xfrm>
            <a:off x="1028700" y="4362450"/>
            <a:ext cx="3333750" cy="1047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rPr>
              <a:t>The facilitator guided the conversation while leaving room for participants to surface practices, tensions, and ideas.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9AECAB-133D-4A2F-B28A-915D0419B3B4}"/>
              </a:ext>
            </a:extLst>
          </p:cNvPr>
          <p:cNvSpPr>
            <a:spLocks noGrp="1"/>
          </p:cNvSpPr>
          <p:nvPr/>
        </p:nvSpPr>
        <p:spPr>
          <a:xfrm>
            <a:off x="5715000" y="1676400"/>
            <a:ext cx="48577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QUESTIONS THAT SHAPED THE DISCUSSION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65F14DD-7472-4CF0-93BC-0DC160689EEC}"/>
              </a:ext>
            </a:extLst>
          </p:cNvPr>
          <p:cNvSpPr>
            <a:spLocks noGrp="1"/>
          </p:cNvSpPr>
          <p:nvPr/>
        </p:nvSpPr>
        <p:spPr>
          <a:xfrm>
            <a:off x="5657850" y="2152650"/>
            <a:ext cx="5562600" cy="3143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500"/>
              </a:spcAft>
              <a:buChar char="•"/>
              <a:def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Where does each LDRD office sit within its institution?</a:t>
            </a:r>
          </a:p>
          <a:p>
            <a:pPr marL="228600" indent="-114300">
              <a:spcAft>
                <a:spcPts val="1500"/>
              </a:spcAft>
              <a:buChar char="•"/>
              <a:def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How do offices engage leadership, programs, and mission stakeholders?</a:t>
            </a:r>
          </a:p>
          <a:p>
            <a:pPr marL="228600" indent="-114300">
              <a:spcAft>
                <a:spcPts val="1500"/>
              </a:spcAft>
              <a:buChar char="•"/>
              <a:def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How does organizational structure affect daily operations?</a:t>
            </a:r>
          </a:p>
          <a:p>
            <a:pPr marL="228600" indent="-114300">
              <a:spcAft>
                <a:spcPts val="1500"/>
              </a:spcAft>
              <a:buChar char="•"/>
              <a:def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Which practices could transfer across laboratories?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8EFF955-22F0-4501-BB58-F19F5718CB5A}"/>
              </a:ext>
            </a:extLst>
          </p:cNvPr>
          <p:cNvSpPr>
            <a:spLocks noGrp="1"/>
          </p:cNvSpPr>
          <p:nvPr/>
        </p:nvSpPr>
        <p:spPr>
          <a:xfrm>
            <a:off x="5715000" y="5486400"/>
            <a:ext cx="5334000" cy="4953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Shared premise: different structures can still support excellence.</a:t>
            </a:r>
          </a:p>
        </p:txBody>
      </p:sp>
    </p:spTree>
    <p:extLst>
      <p:ext uri="{BB962C8B-B14F-4D97-AF65-F5344CB8AC3E}">
        <p14:creationId xmlns:p14="http://schemas.microsoft.com/office/powerpoint/2010/main" val="10407966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FC426A1D-8617-4FD6-B73E-1521697BF1E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2AA379B-F6AF-43E1-BE35-DF465CD59F15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Governance models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075C0A-0FB1-4DD1-8F66-23429BD6246E}"/>
              </a:ext>
            </a:extLst>
          </p:cNvPr>
          <p:cNvSpPr>
            <a:spLocks noGrp="1"/>
          </p:cNvSpPr>
          <p:nvPr/>
        </p:nvSpPr>
        <p:spPr>
          <a:xfrm>
            <a:off x="704850" y="1000125"/>
            <a:ext cx="9906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526574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0">
                <a:solidFill>
                  <a:srgbClr val="526574"/>
                </a:solidFill>
                <a:latin typeface="Bitstream Charter"/>
                <a:ea typeface="Bitstream Charter"/>
                <a:cs typeface="Bitstream Charter"/>
              </a:rPr>
              <a:t>Decision authority ranged from centralized offices to focus-area-led selection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21765D4-1500-4BB3-8CC3-4705F8E2786E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31550C-E7F9-455B-A0C7-2405778C8B76}"/>
              </a:ext>
            </a:extLst>
          </p:cNvPr>
          <p:cNvSpPr>
            <a:spLocks noGrp="1"/>
          </p:cNvSpPr>
          <p:nvPr/>
        </p:nvSpPr>
        <p:spPr>
          <a:xfrm>
            <a:off x="685800" y="1790700"/>
            <a:ext cx="3162300" cy="8382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047537-FE4A-447D-A06E-1A15C4F18D8E}"/>
              </a:ext>
            </a:extLst>
          </p:cNvPr>
          <p:cNvSpPr>
            <a:spLocks noGrp="1"/>
          </p:cNvSpPr>
          <p:nvPr/>
        </p:nvSpPr>
        <p:spPr>
          <a:xfrm>
            <a:off x="914400" y="2000250"/>
            <a:ext cx="27051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Centralized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6AC357C-FEFA-4558-B633-5BDAB61F5C79}"/>
              </a:ext>
            </a:extLst>
          </p:cNvPr>
          <p:cNvSpPr>
            <a:spLocks noGrp="1"/>
          </p:cNvSpPr>
          <p:nvPr/>
        </p:nvSpPr>
        <p:spPr>
          <a:xfrm>
            <a:off x="800100" y="2952750"/>
            <a:ext cx="293370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dirty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Office manages decisions internally, informed by peer review and leadership ratification.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9A170B4-0039-4F34-8F6C-4025E95914AD}"/>
              </a:ext>
            </a:extLst>
          </p:cNvPr>
          <p:cNvSpPr>
            <a:spLocks noGrp="1"/>
          </p:cNvSpPr>
          <p:nvPr/>
        </p:nvSpPr>
        <p:spPr>
          <a:xfrm>
            <a:off x="4514850" y="1790700"/>
            <a:ext cx="3162300" cy="838200"/>
          </a:xfrm>
          <a:prstGeom prst="rect">
            <a:avLst/>
          </a:prstGeom>
          <a:solidFill>
            <a:srgbClr val="17576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D033BF1-68CF-433B-B74E-918B6C501A1D}"/>
              </a:ext>
            </a:extLst>
          </p:cNvPr>
          <p:cNvSpPr>
            <a:spLocks noGrp="1"/>
          </p:cNvSpPr>
          <p:nvPr/>
        </p:nvSpPr>
        <p:spPr>
          <a:xfrm>
            <a:off x="4743450" y="2000250"/>
            <a:ext cx="27051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Facilitated / hybrid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2DEE10E-F2FE-4F16-98AC-2C27AC19110E}"/>
              </a:ext>
            </a:extLst>
          </p:cNvPr>
          <p:cNvSpPr>
            <a:spLocks noGrp="1"/>
          </p:cNvSpPr>
          <p:nvPr/>
        </p:nvSpPr>
        <p:spPr>
          <a:xfrm>
            <a:off x="4629150" y="2952750"/>
            <a:ext cx="293370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dirty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Small offices or program managers connect leadership strategy with project administration.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BED851-6695-4044-80DA-10B68ECFA6E5}"/>
              </a:ext>
            </a:extLst>
          </p:cNvPr>
          <p:cNvSpPr>
            <a:spLocks noGrp="1"/>
          </p:cNvSpPr>
          <p:nvPr/>
        </p:nvSpPr>
        <p:spPr>
          <a:xfrm>
            <a:off x="8343900" y="1790700"/>
            <a:ext cx="3162300" cy="83820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3989687-4A76-4B13-9658-A116C7C68B14}"/>
              </a:ext>
            </a:extLst>
          </p:cNvPr>
          <p:cNvSpPr>
            <a:spLocks noGrp="1"/>
          </p:cNvSpPr>
          <p:nvPr/>
        </p:nvSpPr>
        <p:spPr>
          <a:xfrm>
            <a:off x="8572500" y="2000250"/>
            <a:ext cx="27051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Decentralized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97EC33F-B954-4B74-9B47-97A00F307E5E}"/>
              </a:ext>
            </a:extLst>
          </p:cNvPr>
          <p:cNvSpPr>
            <a:spLocks noGrp="1"/>
          </p:cNvSpPr>
          <p:nvPr/>
        </p:nvSpPr>
        <p:spPr>
          <a:xfrm>
            <a:off x="8458200" y="2952750"/>
            <a:ext cx="2933700" cy="1752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 dirty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Focus or thrust area leads drive selection, with strategic oversight and office support.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75DAD6E-4F12-411A-BA89-B7F0DA25FF24}"/>
              </a:ext>
            </a:extLst>
          </p:cNvPr>
          <p:cNvSpPr>
            <a:spLocks noGrp="1"/>
          </p:cNvSpPr>
          <p:nvPr/>
        </p:nvSpPr>
        <p:spPr>
          <a:xfrm>
            <a:off x="685800" y="5124450"/>
            <a:ext cx="10820400" cy="895350"/>
          </a:xfrm>
          <a:prstGeom prst="rect">
            <a:avLst/>
          </a:prstGeom>
          <a:solidFill>
            <a:srgbClr val="D9ECE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AD2DBF-1CA1-48F7-AD3A-E09F6F14A502}"/>
              </a:ext>
            </a:extLst>
          </p:cNvPr>
          <p:cNvSpPr>
            <a:spLocks noGrp="1"/>
          </p:cNvSpPr>
          <p:nvPr/>
        </p:nvSpPr>
        <p:spPr>
          <a:xfrm>
            <a:off x="1066800" y="5334000"/>
            <a:ext cx="1005840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95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95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Across models, project selection combined peer review, leadership input, and alignment with institutional strategy and mission needs.</a:t>
            </a:r>
          </a:p>
        </p:txBody>
      </p:sp>
    </p:spTree>
    <p:extLst>
      <p:ext uri="{BB962C8B-B14F-4D97-AF65-F5344CB8AC3E}">
        <p14:creationId xmlns:p14="http://schemas.microsoft.com/office/powerpoint/2010/main" val="1733235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4BC8483-6CDE-4D4D-9030-E2525008F0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61B4D36-07BC-4A4E-AF77-37B79DA4FA16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Comparative office structures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4C5DAE-414C-45DE-9328-D1BDC5B2AB84}"/>
              </a:ext>
            </a:extLst>
          </p:cNvPr>
          <p:cNvSpPr>
            <a:spLocks noGrp="1"/>
          </p:cNvSpPr>
          <p:nvPr/>
        </p:nvSpPr>
        <p:spPr>
          <a:xfrm>
            <a:off x="704850" y="1000125"/>
            <a:ext cx="9906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650" b="0">
                <a:solidFill>
                  <a:srgbClr val="526574"/>
                </a:solidFill>
                <a:latin typeface="Bitstream Charter"/>
                <a:ea typeface="Bitstream Charter"/>
                <a:cs typeface="Bitstream Charter"/>
              </a:defRPr>
            </a:pPr>
            <a:endParaRPr sz="1650" b="0" dirty="0">
              <a:solidFill>
                <a:srgbClr val="526574"/>
              </a:solidFill>
              <a:latin typeface="Bitstream Charter"/>
              <a:ea typeface="Bitstream Charter"/>
              <a:cs typeface="Bitstream Charter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6C1E53-74F5-4F65-B431-DFCFE2358DC5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graphicFrame>
        <p:nvGraphicFramePr>
          <p:cNvPr id="10" name="Table 9"/>
          <p:cNvGraphicFramePr/>
          <p:nvPr>
            <p:extLst>
              <p:ext uri="{D42A27DB-BD31-4B8C-83A1-F6EECF244321}">
                <p14:modId xmlns:p14="http://schemas.microsoft.com/office/powerpoint/2010/main" val="2767337370"/>
              </p:ext>
            </p:extLst>
          </p:nvPr>
        </p:nvGraphicFramePr>
        <p:xfrm>
          <a:off x="685800" y="1676400"/>
          <a:ext cx="9486900" cy="4171952"/>
        </p:xfrm>
        <a:graphic>
          <a:graphicData uri="http://schemas.openxmlformats.org/drawingml/2006/table">
            <a:tbl>
              <a:tblPr/>
              <a:tblGrid>
                <a:gridCol w="5174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2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29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Operating structure</a:t>
                      </a:r>
                    </a:p>
                  </a:txBody>
                  <a:tcPr marL="133350" marR="133350" marT="95250" marB="95250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Distinctive practice</a:t>
                      </a:r>
                    </a:p>
                  </a:txBody>
                  <a:tcPr marL="133350" marR="133350" marT="95250" marB="95250">
                    <a:solidFill>
                      <a:srgbClr val="0B1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Centralized LDRD office with internal decisions, peer review, and leadership ratification</a:t>
                      </a:r>
                    </a:p>
                  </a:txBody>
                  <a:tcPr marL="133350" marR="133350" marT="114300" marB="114300" anchor="ctr"/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Broad portfolio spanning low-TRL exploration to mission-driven work</a:t>
                      </a:r>
                    </a:p>
                  </a:txBody>
                  <a:tcPr marL="133350" marR="133350" marT="114300" marB="1143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Selection occurs within focus areas and connects directly to the laboratory strategy structure</a:t>
                      </a:r>
                    </a:p>
                  </a:txBody>
                  <a:tcPr marL="133350" marR="1333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Joint calls across focus areas; call language drafted outside the LDRD office</a:t>
                      </a:r>
                    </a:p>
                  </a:txBody>
                  <a:tcPr marL="133350" marR="1333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Small office under the Lab Director; senior leaders set strategy and LDRD facilitates</a:t>
                      </a:r>
                    </a:p>
                  </a:txBody>
                  <a:tcPr marL="133350" marR="133350" marT="114300" marB="114300" anchor="ctr"/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Lab strategy sits within the LDRD office; emphasis on work across organizational boundaries</a:t>
                      </a:r>
                    </a:p>
                  </a:txBody>
                  <a:tcPr marL="133350" marR="133350" marT="114300" marB="1143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90329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D7C48D9-1807-4448-A9E7-7E3CF57A05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49FFA4E-A7A0-4B3C-83BC-0942A6AB9467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Comparative office structures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8D78DE-AF70-43A7-AFD2-56ABEDADC56A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graphicFrame>
        <p:nvGraphicFramePr>
          <p:cNvPr id="10" name="Table 9"/>
          <p:cNvGraphicFramePr/>
          <p:nvPr>
            <p:extLst>
              <p:ext uri="{D42A27DB-BD31-4B8C-83A1-F6EECF244321}">
                <p14:modId xmlns:p14="http://schemas.microsoft.com/office/powerpoint/2010/main" val="4065785801"/>
              </p:ext>
            </p:extLst>
          </p:nvPr>
        </p:nvGraphicFramePr>
        <p:xfrm>
          <a:off x="685800" y="1676400"/>
          <a:ext cx="9486900" cy="4171952"/>
        </p:xfrm>
        <a:graphic>
          <a:graphicData uri="http://schemas.openxmlformats.org/drawingml/2006/table">
            <a:tbl>
              <a:tblPr/>
              <a:tblGrid>
                <a:gridCol w="51746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1222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042988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Operating structure</a:t>
                      </a:r>
                    </a:p>
                  </a:txBody>
                  <a:tcPr marL="133350" marR="133350" marT="95250" marB="95250">
                    <a:solidFill>
                      <a:srgbClr val="0B1F3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rgbClr val="FFFFFF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Distinctive practice</a:t>
                      </a:r>
                    </a:p>
                  </a:txBody>
                  <a:tcPr marL="133350" marR="133350" marT="95250" marB="95250">
                    <a:solidFill>
                      <a:srgbClr val="0B1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Program Manager splits time between LDRD and other responsibilities; one Director-level call</a:t>
                      </a:r>
                    </a:p>
                  </a:txBody>
                  <a:tcPr marL="133350" marR="133350" marT="114300" marB="114300" anchor="ctr"/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Smaller budget with direct responsibility for project management and progress tracking</a:t>
                      </a:r>
                    </a:p>
                  </a:txBody>
                  <a:tcPr marL="133350" marR="133350" marT="114300" marB="1143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Chief scientists serve as initiative contacts and oversee thrust areas</a:t>
                      </a:r>
                    </a:p>
                  </a:txBody>
                  <a:tcPr marL="133350" marR="13335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Annual large call, progress reports, and summary meetings with laboratory leadership</a:t>
                      </a:r>
                    </a:p>
                  </a:txBody>
                  <a:tcPr marL="133350" marR="133350" marT="114300" marB="11430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2988"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Focus area leads run the process; directors confirm alignment with the broader mission</a:t>
                      </a:r>
                    </a:p>
                  </a:txBody>
                  <a:tcPr marL="133350" marR="133350" marT="114300" marB="114300" anchor="ctr"/>
                </a:tc>
                <a:tc>
                  <a:txBody>
                    <a:bodyPr/>
                    <a:lstStyle/>
                    <a:p>
                      <a:r>
                        <a:rPr sz="1650" dirty="0">
                          <a:solidFill>
                            <a:srgbClr val="142333"/>
                          </a:solidFill>
                          <a:latin typeface="Bitstream Charter"/>
                          <a:ea typeface="Bitstream Charter"/>
                          <a:cs typeface="Bitstream Charter"/>
                        </a:rPr>
                        <a:t>Continuing projects compete with new proposals; successful pilots can receive midyear funding</a:t>
                      </a:r>
                    </a:p>
                  </a:txBody>
                  <a:tcPr marL="133350" marR="133350" marT="114300" marB="1143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87457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736CA16E-8BDC-44D0-92DB-CE7C152271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4CF4591-0F36-4CD5-9BAD-BD3FB641E403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Progress management and continuation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4204600-5ED7-486A-977A-1FA461BED50E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DBCB88-2F02-44B8-AE2A-7AB1F1DACF3E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2476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COMMON PATTERN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EF7018-710A-40AB-AFCA-97C38A1523DF}"/>
              </a:ext>
            </a:extLst>
          </p:cNvPr>
          <p:cNvSpPr>
            <a:spLocks noGrp="1"/>
          </p:cNvSpPr>
          <p:nvPr/>
        </p:nvSpPr>
        <p:spPr>
          <a:xfrm>
            <a:off x="685800" y="1943100"/>
            <a:ext cx="10382250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4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4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Funding beyond the first year must be earned through evidence of progress and a credible path forward.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D4C416E-686E-4955-93E8-8ED24A3CF6C6}"/>
              </a:ext>
            </a:extLst>
          </p:cNvPr>
          <p:cNvSpPr>
            <a:spLocks noGrp="1"/>
          </p:cNvSpPr>
          <p:nvPr/>
        </p:nvSpPr>
        <p:spPr>
          <a:xfrm>
            <a:off x="685800" y="2990850"/>
            <a:ext cx="4953000" cy="2800350"/>
          </a:xfrm>
          <a:prstGeom prst="rect">
            <a:avLst/>
          </a:prstGeom>
          <a:solidFill>
            <a:srgbClr val="EAF0F2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85F2001-E55D-4058-AB1A-2064CDC0955E}"/>
              </a:ext>
            </a:extLst>
          </p:cNvPr>
          <p:cNvSpPr>
            <a:spLocks noGrp="1"/>
          </p:cNvSpPr>
          <p:nvPr/>
        </p:nvSpPr>
        <p:spPr>
          <a:xfrm>
            <a:off x="5905500" y="2990850"/>
            <a:ext cx="5600700" cy="2800350"/>
          </a:xfrm>
          <a:prstGeom prst="rect">
            <a:avLst/>
          </a:prstGeom>
          <a:solidFill>
            <a:srgbClr val="D9ECE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2FFAD9-FF33-402B-A99F-073EBB093474}"/>
              </a:ext>
            </a:extLst>
          </p:cNvPr>
          <p:cNvSpPr>
            <a:spLocks noGrp="1"/>
          </p:cNvSpPr>
          <p:nvPr/>
        </p:nvSpPr>
        <p:spPr>
          <a:xfrm>
            <a:off x="971550" y="3238500"/>
            <a:ext cx="2667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REVIEW MECHANISMS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A5CC670-E830-4671-91B0-E699AE64D950}"/>
              </a:ext>
            </a:extLst>
          </p:cNvPr>
          <p:cNvSpPr>
            <a:spLocks noGrp="1"/>
          </p:cNvSpPr>
          <p:nvPr/>
        </p:nvSpPr>
        <p:spPr>
          <a:xfrm>
            <a:off x="895350" y="3676650"/>
            <a:ext cx="4400550" cy="1828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LANL: annual appraisals, deeper reviews for large projects, and monthly division-leader meetings</a:t>
            </a:r>
          </a:p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ANL: renewal proposals and program-manager check-ins</a:t>
            </a:r>
          </a:p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JLAB: stage gates; the second year is not automatic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9A7DAE7-7143-4BE6-8077-8E3FA92341D0}"/>
              </a:ext>
            </a:extLst>
          </p:cNvPr>
          <p:cNvSpPr>
            <a:spLocks noGrp="1"/>
          </p:cNvSpPr>
          <p:nvPr/>
        </p:nvSpPr>
        <p:spPr>
          <a:xfrm>
            <a:off x="6191250" y="323850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RISK AND ADAPTABILITY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E700CC7-B188-4D01-BEF1-5378B0A7EB58}"/>
              </a:ext>
            </a:extLst>
          </p:cNvPr>
          <p:cNvSpPr>
            <a:spLocks noGrp="1"/>
          </p:cNvSpPr>
          <p:nvPr/>
        </p:nvSpPr>
        <p:spPr>
          <a:xfrm>
            <a:off x="6115050" y="3676650"/>
            <a:ext cx="5010150" cy="182880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ORNL: failure can be acceptable when the team learns and adapts</a:t>
            </a:r>
          </a:p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NNSS: continuing work competes directly with new proposals</a:t>
            </a:r>
          </a:p>
          <a:p>
            <a:pPr marL="228600" indent="-114300">
              <a:spcAft>
                <a:spcPts val="1000"/>
              </a:spcAft>
              <a:buChar char="•"/>
              <a:def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Across labs: course correction is preferable to rigid adherence when evidence supports a pivot</a:t>
            </a:r>
          </a:p>
        </p:txBody>
      </p:sp>
    </p:spTree>
    <p:extLst>
      <p:ext uri="{BB962C8B-B14F-4D97-AF65-F5344CB8AC3E}">
        <p14:creationId xmlns:p14="http://schemas.microsoft.com/office/powerpoint/2010/main" val="14542254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D9EAADF-B3EC-470F-82FF-4D2D6F2885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F36D95C-0032-42F8-8111-D9A873407DA9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Financial execution and operating challenges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52629D-3FD9-4A6A-B4C6-5A4881AEDA5C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0C9A5D2-3CE4-4F08-B6B6-755F8427CB83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572750" cy="800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25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25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The recurring problem was not budget visibility alone. Offices also need timely engagement from leaders and PIs to change spending behavior.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C7F958-C74E-44D6-8FAF-B90DD2E952A0}"/>
              </a:ext>
            </a:extLst>
          </p:cNvPr>
          <p:cNvSpPr>
            <a:spLocks noGrp="1"/>
          </p:cNvSpPr>
          <p:nvPr/>
        </p:nvSpPr>
        <p:spPr>
          <a:xfrm>
            <a:off x="685800" y="2705100"/>
            <a:ext cx="26670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SHARED CHALLENGES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D329FBD-AF74-48E0-A77A-4426C814F2CA}"/>
              </a:ext>
            </a:extLst>
          </p:cNvPr>
          <p:cNvSpPr>
            <a:spLocks noGrp="1"/>
          </p:cNvSpPr>
          <p:nvPr/>
        </p:nvSpPr>
        <p:spPr>
          <a:xfrm>
            <a:off x="685800" y="3105150"/>
            <a:ext cx="4953000" cy="2381250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marL="228600" indent="-114300">
              <a:spcAft>
                <a:spcPts val="1200"/>
              </a:spcAft>
              <a:buChar char="•"/>
              <a:def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Underspending and late fiscal-year activity can leave funds unused or force rushed decisions</a:t>
            </a:r>
          </a:p>
          <a:p>
            <a:pPr marL="228600" indent="-114300">
              <a:spcAft>
                <a:spcPts val="1200"/>
              </a:spcAft>
              <a:buChar char="•"/>
              <a:def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Small projects often struggle to secure sustained PI attention</a:t>
            </a:r>
          </a:p>
          <a:p>
            <a:pPr marL="228600" indent="-114300">
              <a:spcAft>
                <a:spcPts val="1200"/>
              </a:spcAft>
              <a:buChar char="•"/>
              <a:def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Strategic alignment becomes harder as portfolios and stakeholder groups expand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90DA5A1-36A1-4DF4-A4DF-7ED19DD49CCA}"/>
              </a:ext>
            </a:extLst>
          </p:cNvPr>
          <p:cNvSpPr>
            <a:spLocks noGrp="1"/>
          </p:cNvSpPr>
          <p:nvPr/>
        </p:nvSpPr>
        <p:spPr>
          <a:xfrm>
            <a:off x="6191250" y="2571750"/>
            <a:ext cx="5314950" cy="304800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398C9FE-1E57-4934-AEFF-6D824E552B17}"/>
              </a:ext>
            </a:extLst>
          </p:cNvPr>
          <p:cNvSpPr>
            <a:spLocks noGrp="1"/>
          </p:cNvSpPr>
          <p:nvPr/>
        </p:nvSpPr>
        <p:spPr>
          <a:xfrm>
            <a:off x="6534150" y="2857500"/>
            <a:ext cx="4000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PRACTICE HIGHLIGHTED IN THE SESSION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9A60D1A-C092-4829-A58D-67436886AF97}"/>
              </a:ext>
            </a:extLst>
          </p:cNvPr>
          <p:cNvSpPr>
            <a:spLocks noGrp="1"/>
          </p:cNvSpPr>
          <p:nvPr/>
        </p:nvSpPr>
        <p:spPr>
          <a:xfrm>
            <a:off x="6534150" y="3295650"/>
            <a:ext cx="4514850" cy="1238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10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ORNL's monthly program-lead meetings connected budget review to project progress and cascaded follow-up to PIs.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CFE0D47-2D37-4172-A42A-69B2F351987D}"/>
              </a:ext>
            </a:extLst>
          </p:cNvPr>
          <p:cNvSpPr>
            <a:spLocks noGrp="1"/>
          </p:cNvSpPr>
          <p:nvPr/>
        </p:nvSpPr>
        <p:spPr>
          <a:xfrm>
            <a:off x="6534150" y="4762500"/>
            <a:ext cx="43053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0">
                <a:solidFill>
                  <a:srgbClr val="D9ECEB"/>
                </a:solidFill>
                <a:latin typeface="Bitstream Charter"/>
                <a:ea typeface="Bitstream Charter"/>
                <a:cs typeface="Bitstream Charter"/>
              </a:rPr>
              <a:t>Reported result: spending finished consistently within 1% of plan.</a:t>
            </a:r>
          </a:p>
        </p:txBody>
      </p:sp>
    </p:spTree>
    <p:extLst>
      <p:ext uri="{BB962C8B-B14F-4D97-AF65-F5344CB8AC3E}">
        <p14:creationId xmlns:p14="http://schemas.microsoft.com/office/powerpoint/2010/main" val="3966812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DD56AA3-E0F2-40E4-B0AB-812CD4CB99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13E4381-D9ED-4859-8B63-6E9C8D067900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Proposal volume and selection workload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640C81D-74D6-4D79-88BA-4788B95B68C9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E00870-0F7C-4275-A257-FE207D3FF182}"/>
              </a:ext>
            </a:extLst>
          </p:cNvPr>
          <p:cNvSpPr>
            <a:spLocks noGrp="1"/>
          </p:cNvSpPr>
          <p:nvPr/>
        </p:nvSpPr>
        <p:spPr>
          <a:xfrm>
            <a:off x="685800" y="1657349"/>
            <a:ext cx="10820400" cy="1185241"/>
          </a:xfrm>
          <a:prstGeom prst="rect">
            <a:avLst/>
          </a:prstGeom>
          <a:solidFill>
            <a:srgbClr val="D9ECEB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2F359AE-8331-4BD3-AFD0-45AB8D5D20E5}"/>
              </a:ext>
            </a:extLst>
          </p:cNvPr>
          <p:cNvSpPr>
            <a:spLocks noGrp="1"/>
          </p:cNvSpPr>
          <p:nvPr/>
        </p:nvSpPr>
        <p:spPr>
          <a:xfrm>
            <a:off x="1009650" y="1924050"/>
            <a:ext cx="101727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2325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 dirty="0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Rising proposal volume is pushing laboratories toward earlier and more selective screening.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61E3035-4A97-40D8-BFFA-9EF8894968F6}"/>
              </a:ext>
            </a:extLst>
          </p:cNvPr>
          <p:cNvSpPr>
            <a:spLocks noGrp="1"/>
          </p:cNvSpPr>
          <p:nvPr/>
        </p:nvSpPr>
        <p:spPr>
          <a:xfrm>
            <a:off x="685800" y="3238500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EARLY DOWN-SELECTION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66F9E63-CCC8-47A7-B205-5DC809BF5298}"/>
              </a:ext>
            </a:extLst>
          </p:cNvPr>
          <p:cNvSpPr>
            <a:spLocks noGrp="1"/>
          </p:cNvSpPr>
          <p:nvPr/>
        </p:nvSpPr>
        <p:spPr>
          <a:xfrm>
            <a:off x="685800" y="3676650"/>
            <a:ext cx="3048000" cy="1657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White papers and pre-proposals reduce reading volume, although the approach can be difficult to scale.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2FE51A3-6534-46B4-AD81-8653AC35A914}"/>
              </a:ext>
            </a:extLst>
          </p:cNvPr>
          <p:cNvSpPr>
            <a:spLocks noGrp="1"/>
          </p:cNvSpPr>
          <p:nvPr/>
        </p:nvSpPr>
        <p:spPr>
          <a:xfrm>
            <a:off x="4419600" y="3238500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ALTERNATIVE FORMATS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8D8EBC-7FD5-41AA-A5F2-FBBC95864BEF}"/>
              </a:ext>
            </a:extLst>
          </p:cNvPr>
          <p:cNvSpPr>
            <a:spLocks noGrp="1"/>
          </p:cNvSpPr>
          <p:nvPr/>
        </p:nvSpPr>
        <p:spPr>
          <a:xfrm>
            <a:off x="4419600" y="3676650"/>
            <a:ext cx="3048000" cy="1657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ORNL tested short prerecorded PI videos focused on importance and fit. Reviewers found the process more manageable, with mixed views on keeping it.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46CC999-5A62-4A08-BB48-A8A954175077}"/>
              </a:ext>
            </a:extLst>
          </p:cNvPr>
          <p:cNvSpPr>
            <a:spLocks noGrp="1"/>
          </p:cNvSpPr>
          <p:nvPr/>
        </p:nvSpPr>
        <p:spPr>
          <a:xfrm>
            <a:off x="8153400" y="3238500"/>
            <a:ext cx="314325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LIMITS OF AUTOMATION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0578DF3-DB7C-4B64-AE2A-E41C02B01455}"/>
              </a:ext>
            </a:extLst>
          </p:cNvPr>
          <p:cNvSpPr>
            <a:spLocks noGrp="1"/>
          </p:cNvSpPr>
          <p:nvPr/>
        </p:nvSpPr>
        <p:spPr>
          <a:xfrm>
            <a:off x="8153400" y="3676650"/>
            <a:ext cx="3048000" cy="1657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AI pre-screening generated dissatisfaction in one example. Participants saw potential, but acceptance and judgment remain concerns.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A841971-DB59-46A4-9F99-988791A75201}"/>
              </a:ext>
            </a:extLst>
          </p:cNvPr>
          <p:cNvSpPr>
            <a:spLocks noGrp="1"/>
          </p:cNvSpPr>
          <p:nvPr/>
        </p:nvSpPr>
        <p:spPr>
          <a:xfrm>
            <a:off x="857250" y="5791200"/>
            <a:ext cx="104775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80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Participants favored adaptable criteria over rigid cancellation rules that could remove needed judgment.</a:t>
            </a:r>
          </a:p>
        </p:txBody>
      </p:sp>
    </p:spTree>
    <p:extLst>
      <p:ext uri="{BB962C8B-B14F-4D97-AF65-F5344CB8AC3E}">
        <p14:creationId xmlns:p14="http://schemas.microsoft.com/office/powerpoint/2010/main" val="8746434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416CC9F-D64F-4318-800F-10EFF22823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F1868CD-5B16-4E75-93D8-DA46DFC22CD2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Modernization and portfolio intelligence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CBD58D5-4123-4E4D-9F73-FC284C2944E3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3FCA5DB-F5CF-4E7B-9CEB-A9FD1CEF70E3}"/>
              </a:ext>
            </a:extLst>
          </p:cNvPr>
          <p:cNvSpPr>
            <a:spLocks noGrp="1"/>
          </p:cNvSpPr>
          <p:nvPr/>
        </p:nvSpPr>
        <p:spPr>
          <a:xfrm>
            <a:off x="685800" y="1581150"/>
            <a:ext cx="3619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275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WHERE MODERNIZATION IS FOCUSED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688475-0DFE-435E-8D4E-5677D1C2F2B7}"/>
              </a:ext>
            </a:extLst>
          </p:cNvPr>
          <p:cNvSpPr>
            <a:spLocks noGrp="1"/>
          </p:cNvSpPr>
          <p:nvPr/>
        </p:nvSpPr>
        <p:spPr>
          <a:xfrm>
            <a:off x="685800" y="2076450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Connected data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1000282-5E79-48BB-BA99-90A0B1B1727B}"/>
              </a:ext>
            </a:extLst>
          </p:cNvPr>
          <p:cNvSpPr>
            <a:spLocks noGrp="1"/>
          </p:cNvSpPr>
          <p:nvPr/>
        </p:nvSpPr>
        <p:spPr>
          <a:xfrm>
            <a:off x="3048000" y="2057400"/>
            <a:ext cx="8001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Link project codes, publications, financials, intellectual property, and deliverables.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413F102-BB57-4F37-AC54-66F8FEBB8215}"/>
              </a:ext>
            </a:extLst>
          </p:cNvPr>
          <p:cNvSpPr>
            <a:spLocks noGrp="1"/>
          </p:cNvSpPr>
          <p:nvPr/>
        </p:nvSpPr>
        <p:spPr>
          <a:xfrm>
            <a:off x="685800" y="2686050"/>
            <a:ext cx="10382250" cy="19050"/>
          </a:xfrm>
          <a:prstGeom prst="rect">
            <a:avLst/>
          </a:prstGeom>
          <a:solidFill>
            <a:srgbClr val="C9D2D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0C0C0E1-7408-4652-8F67-CD060EF50B35}"/>
              </a:ext>
            </a:extLst>
          </p:cNvPr>
          <p:cNvSpPr>
            <a:spLocks noGrp="1"/>
          </p:cNvSpPr>
          <p:nvPr/>
        </p:nvSpPr>
        <p:spPr>
          <a:xfrm>
            <a:off x="685800" y="294322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Useful reporting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D2E575-4432-400D-8D33-997E3716E6A9}"/>
              </a:ext>
            </a:extLst>
          </p:cNvPr>
          <p:cNvSpPr>
            <a:spLocks noGrp="1"/>
          </p:cNvSpPr>
          <p:nvPr/>
        </p:nvSpPr>
        <p:spPr>
          <a:xfrm>
            <a:off x="3048000" y="2924175"/>
            <a:ext cx="8001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Give leaders a portfolio view while reducing the reporting load placed on PIs.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14B6A3A-5491-4E17-AD3E-779C4FCE20C3}"/>
              </a:ext>
            </a:extLst>
          </p:cNvPr>
          <p:cNvSpPr>
            <a:spLocks noGrp="1"/>
          </p:cNvSpPr>
          <p:nvPr/>
        </p:nvSpPr>
        <p:spPr>
          <a:xfrm>
            <a:off x="685800" y="3552825"/>
            <a:ext cx="10382250" cy="19050"/>
          </a:xfrm>
          <a:prstGeom prst="rect">
            <a:avLst/>
          </a:prstGeom>
          <a:solidFill>
            <a:srgbClr val="C9D2D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38C3C4-7956-4D89-A57A-F96D314653A4}"/>
              </a:ext>
            </a:extLst>
          </p:cNvPr>
          <p:cNvSpPr>
            <a:spLocks noGrp="1"/>
          </p:cNvSpPr>
          <p:nvPr/>
        </p:nvSpPr>
        <p:spPr>
          <a:xfrm>
            <a:off x="685800" y="3810000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Analytical support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2676AAF-B0D4-46C6-8F3B-DB84F36A1905}"/>
              </a:ext>
            </a:extLst>
          </p:cNvPr>
          <p:cNvSpPr>
            <a:spLocks noGrp="1"/>
          </p:cNvSpPr>
          <p:nvPr/>
        </p:nvSpPr>
        <p:spPr>
          <a:xfrm>
            <a:off x="3048000" y="3790950"/>
            <a:ext cx="8001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Use dashboards and dedicated analysts to identify patterns, repeat submissions, and team connections.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564550E-DD8A-4597-B844-C27BD052C715}"/>
              </a:ext>
            </a:extLst>
          </p:cNvPr>
          <p:cNvSpPr>
            <a:spLocks noGrp="1"/>
          </p:cNvSpPr>
          <p:nvPr/>
        </p:nvSpPr>
        <p:spPr>
          <a:xfrm>
            <a:off x="685800" y="4419600"/>
            <a:ext cx="10382250" cy="19050"/>
          </a:xfrm>
          <a:prstGeom prst="rect">
            <a:avLst/>
          </a:prstGeom>
          <a:solidFill>
            <a:srgbClr val="C9D2D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F54B38C-45EB-46EF-AC09-8ECA9737B92B}"/>
              </a:ext>
            </a:extLst>
          </p:cNvPr>
          <p:cNvSpPr>
            <a:spLocks noGrp="1"/>
          </p:cNvSpPr>
          <p:nvPr/>
        </p:nvSpPr>
        <p:spPr>
          <a:xfrm>
            <a:off x="685800" y="4676775"/>
            <a:ext cx="2381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Selective AI use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A6667B1-59DD-40AF-945D-DE712E4081DF}"/>
              </a:ext>
            </a:extLst>
          </p:cNvPr>
          <p:cNvSpPr>
            <a:spLocks noGrp="1"/>
          </p:cNvSpPr>
          <p:nvPr/>
        </p:nvSpPr>
        <p:spPr>
          <a:xfrm>
            <a:off x="3048000" y="4657725"/>
            <a:ext cx="80010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72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Explore proposal screening and deliverable matching while recognizing uneven trust and satisfaction.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83A0E48-7322-4E30-BD6F-8C5D67EBEBE0}"/>
              </a:ext>
            </a:extLst>
          </p:cNvPr>
          <p:cNvSpPr>
            <a:spLocks noGrp="1"/>
          </p:cNvSpPr>
          <p:nvPr/>
        </p:nvSpPr>
        <p:spPr>
          <a:xfrm>
            <a:off x="685800" y="5286375"/>
            <a:ext cx="10382250" cy="19050"/>
          </a:xfrm>
          <a:prstGeom prst="rect">
            <a:avLst/>
          </a:prstGeom>
          <a:solidFill>
            <a:srgbClr val="C9D2D8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D37FE4E-7A3E-4108-AF55-42C7BF76DE19}"/>
              </a:ext>
            </a:extLst>
          </p:cNvPr>
          <p:cNvSpPr>
            <a:spLocks noGrp="1"/>
          </p:cNvSpPr>
          <p:nvPr/>
        </p:nvSpPr>
        <p:spPr>
          <a:xfrm>
            <a:off x="685800" y="5543550"/>
            <a:ext cx="10382250" cy="819150"/>
          </a:xfrm>
          <a:prstGeom prst="rect">
            <a:avLst/>
          </a:prstGeom>
          <a:solidFill>
            <a:srgbClr val="0B1F33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CE7BA25-C014-4606-8BEC-896C2339AA0B}"/>
              </a:ext>
            </a:extLst>
          </p:cNvPr>
          <p:cNvSpPr>
            <a:spLocks noGrp="1"/>
          </p:cNvSpPr>
          <p:nvPr/>
        </p:nvSpPr>
        <p:spPr>
          <a:xfrm>
            <a:off x="914400" y="5695950"/>
            <a:ext cx="99250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FFFFFF"/>
                </a:solidFill>
                <a:latin typeface="Bitstream Charter"/>
                <a:ea typeface="Bitstream Charter"/>
                <a:cs typeface="Bitstream Charter"/>
              </a:rPr>
              <a:t>A central insight from ANL: better questions and comprehensive reports often reveal more than a dashboard alone.</a:t>
            </a:r>
          </a:p>
        </p:txBody>
      </p:sp>
    </p:spTree>
    <p:extLst>
      <p:ext uri="{BB962C8B-B14F-4D97-AF65-F5344CB8AC3E}">
        <p14:creationId xmlns:p14="http://schemas.microsoft.com/office/powerpoint/2010/main" val="270382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1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8643700-A44F-4548-B8A1-427FC3D3E8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33350"/>
          </a:xfrm>
          <a:prstGeom prst="rect">
            <a:avLst/>
          </a:prstGeom>
          <a:solidFill>
            <a:srgbClr val="247A86"/>
          </a:solidFill>
          <a:ln w="0"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646842E-7DB3-42AB-AC7B-464430EA5CCF}"/>
              </a:ext>
            </a:extLst>
          </p:cNvPr>
          <p:cNvSpPr>
            <a:spLocks noGrp="1"/>
          </p:cNvSpPr>
          <p:nvPr/>
        </p:nvSpPr>
        <p:spPr>
          <a:xfrm>
            <a:off x="685800" y="419100"/>
            <a:ext cx="1000125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3300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Cross-laboratory takeaways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20B547-47A7-470C-B649-2E0620E477F5}"/>
              </a:ext>
            </a:extLst>
          </p:cNvPr>
          <p:cNvSpPr>
            <a:spLocks noGrp="1"/>
          </p:cNvSpPr>
          <p:nvPr/>
        </p:nvSpPr>
        <p:spPr>
          <a:xfrm>
            <a:off x="11163300" y="514350"/>
            <a:ext cx="41910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r">
              <a:def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350" b="1">
                <a:solidFill>
                  <a:srgbClr val="247A86"/>
                </a:solidFill>
                <a:latin typeface="Bitstream Charter"/>
                <a:ea typeface="Bitstream Charter"/>
                <a:cs typeface="Bitstream Charter"/>
              </a:rPr>
              <a:t>10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A30F27B-FF1C-4DB6-81D4-973266BEACF9}"/>
              </a:ext>
            </a:extLst>
          </p:cNvPr>
          <p:cNvSpPr>
            <a:spLocks noGrp="1"/>
          </p:cNvSpPr>
          <p:nvPr/>
        </p:nvSpPr>
        <p:spPr>
          <a:xfrm>
            <a:off x="685800" y="1504950"/>
            <a:ext cx="10477500" cy="552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2325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2325" b="1">
                <a:solidFill>
                  <a:srgbClr val="0B1F33"/>
                </a:solidFill>
                <a:latin typeface="Bitstream Charter"/>
                <a:ea typeface="Bitstream Charter"/>
                <a:cs typeface="Bitstream Charter"/>
              </a:rPr>
              <a:t>Different architectures produced several points of common ground.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51C9B0-801F-4FD7-A50D-D2FFA15D1E07}"/>
              </a:ext>
            </a:extLst>
          </p:cNvPr>
          <p:cNvSpPr>
            <a:spLocks noGrp="1"/>
          </p:cNvSpPr>
          <p:nvPr/>
        </p:nvSpPr>
        <p:spPr>
          <a:xfrm>
            <a:off x="742950" y="23812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01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EDB4C5-E16C-4BB4-B48A-54E38398B478}"/>
              </a:ext>
            </a:extLst>
          </p:cNvPr>
          <p:cNvSpPr>
            <a:spLocks noGrp="1"/>
          </p:cNvSpPr>
          <p:nvPr/>
        </p:nvSpPr>
        <p:spPr>
          <a:xfrm>
            <a:off x="1352550" y="2362200"/>
            <a:ext cx="9620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Strategy and mission alignment remain central regardless of who owns selection.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9F4F16-2373-4311-B711-66A889230FA0}"/>
              </a:ext>
            </a:extLst>
          </p:cNvPr>
          <p:cNvSpPr>
            <a:spLocks noGrp="1"/>
          </p:cNvSpPr>
          <p:nvPr/>
        </p:nvSpPr>
        <p:spPr>
          <a:xfrm>
            <a:off x="742950" y="31051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02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5E85337-C16E-4E3F-AD93-F379A86ED050}"/>
              </a:ext>
            </a:extLst>
          </p:cNvPr>
          <p:cNvSpPr>
            <a:spLocks noGrp="1"/>
          </p:cNvSpPr>
          <p:nvPr/>
        </p:nvSpPr>
        <p:spPr>
          <a:xfrm>
            <a:off x="1352550" y="3086100"/>
            <a:ext cx="9620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Regular review matters, but assessment should preserve room for learning and course correction.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936CE9B-5B49-4ACA-8971-77D50F3F19CC}"/>
              </a:ext>
            </a:extLst>
          </p:cNvPr>
          <p:cNvSpPr>
            <a:spLocks noGrp="1"/>
          </p:cNvSpPr>
          <p:nvPr/>
        </p:nvSpPr>
        <p:spPr>
          <a:xfrm>
            <a:off x="742950" y="38290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03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F4A3517-7BE5-4BC1-93A7-3EB208F4D51A}"/>
              </a:ext>
            </a:extLst>
          </p:cNvPr>
          <p:cNvSpPr>
            <a:spLocks noGrp="1"/>
          </p:cNvSpPr>
          <p:nvPr/>
        </p:nvSpPr>
        <p:spPr>
          <a:xfrm>
            <a:off x="1352550" y="3810000"/>
            <a:ext cx="9620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Financial performance improves when budget conversations reach the people closest to the work.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E1B9B9E-9506-4175-AD93-DCD858A5B69F}"/>
              </a:ext>
            </a:extLst>
          </p:cNvPr>
          <p:cNvSpPr>
            <a:spLocks noGrp="1"/>
          </p:cNvSpPr>
          <p:nvPr/>
        </p:nvSpPr>
        <p:spPr>
          <a:xfrm>
            <a:off x="742950" y="45529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04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FB1D8D6-4DDC-4E5A-ABAB-61B4831D6DA4}"/>
              </a:ext>
            </a:extLst>
          </p:cNvPr>
          <p:cNvSpPr>
            <a:spLocks noGrp="1"/>
          </p:cNvSpPr>
          <p:nvPr/>
        </p:nvSpPr>
        <p:spPr>
          <a:xfrm>
            <a:off x="1352550" y="4533900"/>
            <a:ext cx="9620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Proposal growth requires deliberate gates that protect reviewer attention and decision quality.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B44B1E2-E527-41AA-A08B-B9FE3510FD11}"/>
              </a:ext>
            </a:extLst>
          </p:cNvPr>
          <p:cNvSpPr>
            <a:spLocks noGrp="1"/>
          </p:cNvSpPr>
          <p:nvPr/>
        </p:nvSpPr>
        <p:spPr>
          <a:xfrm>
            <a:off x="742950" y="5276850"/>
            <a:ext cx="5524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00" b="1">
                <a:solidFill>
                  <a:srgbClr val="D6A84B"/>
                </a:solidFill>
                <a:latin typeface="Bitstream Charter"/>
                <a:ea typeface="Bitstream Charter"/>
                <a:cs typeface="Bitstream Charter"/>
              </a:rPr>
              <a:t>05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000AAA0-421E-4D49-BD05-3A27D4DEB67B}"/>
              </a:ext>
            </a:extLst>
          </p:cNvPr>
          <p:cNvSpPr>
            <a:spLocks noGrp="1"/>
          </p:cNvSpPr>
          <p:nvPr/>
        </p:nvSpPr>
        <p:spPr>
          <a:xfrm>
            <a:off x="1352550" y="5257800"/>
            <a:ext cx="9620250" cy="5143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l">
              <a:def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875" b="0">
                <a:solidFill>
                  <a:srgbClr val="142333"/>
                </a:solidFill>
                <a:latin typeface="Bitstream Charter"/>
                <a:ea typeface="Bitstream Charter"/>
                <a:cs typeface="Bitstream Charter"/>
              </a:rPr>
              <a:t>Integrated data can reduce PI burden and strengthen the story told to stakeholders.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8ACA3F1-3246-4629-8CA5-16EF7831F81B}"/>
              </a:ext>
            </a:extLst>
          </p:cNvPr>
          <p:cNvSpPr>
            <a:spLocks noGrp="1"/>
          </p:cNvSpPr>
          <p:nvPr/>
        </p:nvSpPr>
        <p:spPr>
          <a:xfrm>
            <a:off x="952500" y="6115050"/>
            <a:ext cx="102870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algn="ctr">
              <a:defRPr sz="165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defRPr>
            </a:pPr>
            <a:r>
              <a:rPr sz="1650" b="1">
                <a:solidFill>
                  <a:srgbClr val="175763"/>
                </a:solidFill>
                <a:latin typeface="Bitstream Charter"/>
                <a:ea typeface="Bitstream Charter"/>
                <a:cs typeface="Bitstream Charter"/>
              </a:rPr>
              <a:t>The session reinforced the value of continued cross-lab exchange on operating practices and modernization.</a:t>
            </a:r>
          </a:p>
        </p:txBody>
      </p:sp>
    </p:spTree>
    <p:extLst>
      <p:ext uri="{BB962C8B-B14F-4D97-AF65-F5344CB8AC3E}">
        <p14:creationId xmlns:p14="http://schemas.microsoft.com/office/powerpoint/2010/main" val="17233406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977</Words>
  <Application>Microsoft Office PowerPoint</Application>
  <DocSecurity>0</DocSecurity>
  <PresentationFormat>Widescreen</PresentationFormat>
  <Paragraphs>113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Bitstream Charter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Urso, Carolyn Ruth</cp:lastModifiedBy>
  <cp:revision>1</cp:revision>
  <dcterms:created xsi:type="dcterms:W3CDTF">2026-09-17T12:57:55Z</dcterms:created>
  <dcterms:modified xsi:type="dcterms:W3CDTF">2026-09-17T17:13:53Z</dcterms:modified>
</cp:coreProperties>
</file>