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9"/>
  </p:notesMasterIdLst>
  <p:handoutMasterIdLst>
    <p:handoutMasterId r:id="rId10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16" userDrawn="1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orient="horz" pos="2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DD0"/>
    <a:srgbClr val="011C32"/>
    <a:srgbClr val="7C8EA0"/>
    <a:srgbClr val="02143C"/>
    <a:srgbClr val="E8EEFF"/>
    <a:srgbClr val="0214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72"/>
    <p:restoredTop sz="86500"/>
  </p:normalViewPr>
  <p:slideViewPr>
    <p:cSldViewPr snapToGrid="0" showGuides="1">
      <p:cViewPr varScale="1">
        <p:scale>
          <a:sx n="86" d="100"/>
          <a:sy n="86" d="100"/>
        </p:scale>
        <p:origin x="1848" y="488"/>
      </p:cViewPr>
      <p:guideLst>
        <p:guide pos="3816"/>
        <p:guide orient="horz" pos="2160"/>
        <p:guide orient="horz" pos="29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6" d="100"/>
          <a:sy n="116" d="100"/>
        </p:scale>
        <p:origin x="4424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A6B21C-11CE-020C-C7C7-A56E697676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A8EA4E-8C71-6B84-5246-141C21D0675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E3CCE7-68AE-E346-916A-F1D60BC6101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7A30FC-35B1-2FBF-D872-EF6D0CB900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E7598D-0469-A75F-4735-9194D06955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56C03-4C17-8648-B8BB-9EDFC8C1C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078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F7F9A-864F-DE44-AF07-EDC0CAC90137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053EA-6907-8F47-ACA5-08DBFA1C3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02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2895" y="1804415"/>
            <a:ext cx="6477000" cy="926593"/>
          </a:xfrm>
        </p:spPr>
        <p:txBody>
          <a:bodyPr lIns="0" tIns="0" rIns="0" bIns="0" anchor="b">
            <a:normAutofit/>
          </a:bodyPr>
          <a:lstStyle>
            <a:lvl1pPr algn="l">
              <a:defRPr sz="36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2895" y="3718560"/>
            <a:ext cx="5268686" cy="55273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2000" b="0" spc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presenter or author names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62ED528D-5375-6147-9677-05F4F59A3A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895" y="2790226"/>
            <a:ext cx="6014120" cy="54896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400" b="0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503A6FD-C173-A64C-B254-829092777B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88" r="-3731"/>
          <a:stretch/>
        </p:blipFill>
        <p:spPr>
          <a:xfrm>
            <a:off x="345400" y="279742"/>
            <a:ext cx="1329210" cy="5147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C12122B-590E-9045-872C-38970E3FF20E}"/>
              </a:ext>
            </a:extLst>
          </p:cNvPr>
          <p:cNvSpPr txBox="1"/>
          <p:nvPr/>
        </p:nvSpPr>
        <p:spPr>
          <a:xfrm>
            <a:off x="352895" y="924827"/>
            <a:ext cx="4504759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i="1" spc="150" baseline="0" dirty="0">
                <a:solidFill>
                  <a:schemeClr val="bg1"/>
                </a:solidFill>
                <a:latin typeface="+mj-lt"/>
              </a:rPr>
              <a:t>Exceptional service in the national interest</a:t>
            </a: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9E46B321-F521-14A6-E951-95E996DCCC49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8878824" y="6540370"/>
            <a:ext cx="2820445" cy="174373"/>
          </a:xfrm>
        </p:spPr>
        <p:txBody>
          <a:bodyPr lIns="0" rIns="0">
            <a:noAutofit/>
          </a:bodyPr>
          <a:lstStyle>
            <a:lvl1pPr marL="0" indent="0" algn="r">
              <a:buFontTx/>
              <a:buNone/>
              <a:defRPr lang="en-US" sz="800" b="1" i="0" kern="1200" spc="300" baseline="0" dirty="0" smtClean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 dirty="0"/>
              <a:t>CLICK TO ADD SAND XXXX-XXXX 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4D3931-9672-6FB0-B5BB-E89583E1B803}"/>
              </a:ext>
            </a:extLst>
          </p:cNvPr>
          <p:cNvSpPr txBox="1"/>
          <p:nvPr userDrawn="1"/>
        </p:nvSpPr>
        <p:spPr>
          <a:xfrm>
            <a:off x="7647627" y="5970071"/>
            <a:ext cx="4051642" cy="3915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110000"/>
              </a:lnSpc>
            </a:pPr>
            <a:r>
              <a:rPr lang="en-US" sz="650" b="0" i="0" u="none" strike="noStrike" dirty="0">
                <a:solidFill>
                  <a:schemeClr val="bg1"/>
                </a:solidFill>
                <a:effectLst/>
                <a:latin typeface="+mn-lt"/>
              </a:rPr>
              <a:t>Sandia National Laboratories is a multimission laboratory managed and operated by National Technology &amp; Engineering Solutions of Sandia, LLC, a wholly owned subsidiary of Honeywell International Inc., for the U.S. Department of Energy’s National Nuclear Security Administration under contract DE-NA0003525.</a:t>
            </a:r>
            <a:endParaRPr lang="en-US" sz="650" b="0" i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42D4F8-A71D-6829-77CA-B4326EA3C4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1002" y="5700166"/>
            <a:ext cx="658267" cy="191198"/>
          </a:xfrm>
          <a:prstGeom prst="rect">
            <a:avLst/>
          </a:prstGeom>
        </p:spPr>
      </p:pic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1E759E8D-369C-956A-8160-6D9E9C7E1F6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2895" y="4393310"/>
            <a:ext cx="4819650" cy="446913"/>
          </a:xfrm>
        </p:spPr>
        <p:txBody>
          <a:bodyPr lIns="0" rIns="0">
            <a:normAutofit/>
          </a:bodyPr>
          <a:lstStyle>
            <a:lvl1pPr marL="11113" indent="0">
              <a:buFontTx/>
              <a:buNone/>
              <a:tabLst/>
              <a:defRPr sz="1400" b="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program/organization name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5E1BDC2-9B14-F40F-94CC-BC96CE5E561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52895" y="4888992"/>
            <a:ext cx="4452257" cy="47494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100" b="0" i="0" spc="50" baseline="0">
                <a:solidFill>
                  <a:schemeClr val="bg1"/>
                </a:solidFill>
                <a:latin typeface="+mn-lt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 dirty="0"/>
              <a:t>Click to add date, location or additional content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BA47EBFF-C97D-2ED7-9E00-C685343679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2895" y="0"/>
            <a:ext cx="5753100" cy="228600"/>
          </a:xfrm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None/>
              <a:defRPr sz="900" cap="all" spc="50" baseline="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201168" indent="0" algn="ctr">
              <a:buNone/>
              <a:defRPr sz="900" cap="all" spc="5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2pPr>
            <a:lvl3pPr marL="384048" indent="0" algn="ctr">
              <a:buNone/>
              <a:defRPr sz="900" cap="all" spc="5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3pPr>
            <a:lvl4pPr marL="566928" indent="0" algn="ctr">
              <a:buNone/>
              <a:defRPr sz="900" cap="all" spc="5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4pPr>
            <a:lvl5pPr marL="749808" indent="0" algn="ctr">
              <a:buNone/>
              <a:defRPr sz="900" cap="all" spc="5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5pPr>
          </a:lstStyle>
          <a:p>
            <a:r>
              <a:rPr lang="en-US" dirty="0"/>
              <a:t>CLICK TO EDIT CONTROL MARKING//CATEGORY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5E77DC-2C9B-3252-42A1-1220C6B3BBB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9881633" y="5639457"/>
            <a:ext cx="1057197" cy="30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0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Slide_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2895" y="1804415"/>
            <a:ext cx="6477000" cy="926593"/>
          </a:xfrm>
        </p:spPr>
        <p:txBody>
          <a:bodyPr lIns="0" tIns="0" rIns="0" bIns="0" anchor="b">
            <a:normAutofit/>
          </a:bodyPr>
          <a:lstStyle>
            <a:lvl1pPr algn="l">
              <a:defRPr sz="36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2895" y="3718560"/>
            <a:ext cx="5268686" cy="55273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2000" b="0" spc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presenter or author names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62ED528D-5375-6147-9677-05F4F59A3A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895" y="2790226"/>
            <a:ext cx="6014120" cy="54896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400" b="0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503A6FD-C173-A64C-B254-829092777B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88" r="-3731"/>
          <a:stretch/>
        </p:blipFill>
        <p:spPr>
          <a:xfrm>
            <a:off x="345400" y="279742"/>
            <a:ext cx="1329210" cy="5147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C12122B-590E-9045-872C-38970E3FF20E}"/>
              </a:ext>
            </a:extLst>
          </p:cNvPr>
          <p:cNvSpPr txBox="1"/>
          <p:nvPr/>
        </p:nvSpPr>
        <p:spPr>
          <a:xfrm>
            <a:off x="352895" y="924827"/>
            <a:ext cx="4504759" cy="3077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i="1" spc="150" baseline="0" dirty="0">
                <a:solidFill>
                  <a:schemeClr val="bg1"/>
                </a:solidFill>
                <a:latin typeface="+mj-lt"/>
              </a:rPr>
              <a:t>Exceptional service in the national interest</a:t>
            </a: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9E46B321-F521-14A6-E951-95E996DCCC49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8878824" y="6540370"/>
            <a:ext cx="2820445" cy="174373"/>
          </a:xfrm>
        </p:spPr>
        <p:txBody>
          <a:bodyPr lIns="0" rIns="0">
            <a:noAutofit/>
          </a:bodyPr>
          <a:lstStyle>
            <a:lvl1pPr marL="0" indent="0" algn="r">
              <a:buFontTx/>
              <a:buNone/>
              <a:defRPr lang="en-US" sz="800" b="1" i="0" kern="1200" spc="300" baseline="0" dirty="0" smtClean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 dirty="0"/>
              <a:t>CLICK TO ADD SAND XXXX-XXXX 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4D3931-9672-6FB0-B5BB-E89583E1B803}"/>
              </a:ext>
            </a:extLst>
          </p:cNvPr>
          <p:cNvSpPr txBox="1"/>
          <p:nvPr/>
        </p:nvSpPr>
        <p:spPr>
          <a:xfrm>
            <a:off x="7647627" y="5970071"/>
            <a:ext cx="4051642" cy="3915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110000"/>
              </a:lnSpc>
            </a:pPr>
            <a:r>
              <a:rPr lang="en-US" sz="650" b="0" i="0" u="none" strike="noStrike" dirty="0">
                <a:solidFill>
                  <a:schemeClr val="bg1"/>
                </a:solidFill>
                <a:effectLst/>
                <a:latin typeface="+mn-lt"/>
              </a:rPr>
              <a:t>Sandia National Laboratories is a multimission laboratory managed and operated by National Technology &amp; Engineering Solutions of Sandia, LLC, a wholly owned subsidiary of Honeywell International Inc., for the U.S. Department of Energy’s National Nuclear Security Administration under contract DE-NA0003525.</a:t>
            </a:r>
            <a:endParaRPr lang="en-US" sz="650" b="0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1E759E8D-369C-956A-8160-6D9E9C7E1F6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2895" y="4393310"/>
            <a:ext cx="4819650" cy="446913"/>
          </a:xfrm>
        </p:spPr>
        <p:txBody>
          <a:bodyPr lIns="0" rIns="0">
            <a:normAutofit/>
          </a:bodyPr>
          <a:lstStyle>
            <a:lvl1pPr marL="11113" indent="0">
              <a:buFontTx/>
              <a:buNone/>
              <a:tabLst/>
              <a:defRPr sz="1400" b="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program/organization name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5E1BDC2-9B14-F40F-94CC-BC96CE5E561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52895" y="4888992"/>
            <a:ext cx="4452257" cy="47494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100" b="0" i="0" spc="50" baseline="0">
                <a:solidFill>
                  <a:schemeClr val="bg1"/>
                </a:solidFill>
                <a:latin typeface="+mn-lt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 dirty="0"/>
              <a:t>Click to add date, location or additional content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D8068C1-323F-572A-96F9-3C07CF172E93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7677150" y="1"/>
            <a:ext cx="3467099" cy="1676400"/>
          </a:xfrm>
          <a:prstGeom prst="parallelogram">
            <a:avLst>
              <a:gd name="adj" fmla="val 73223"/>
            </a:avLst>
          </a:prstGeom>
          <a:noFill/>
          <a:ln>
            <a:noFill/>
          </a:ln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CFC8AD-FDE1-C946-6F19-1D200A5C7EB5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424422" y="1728217"/>
            <a:ext cx="3467099" cy="1676400"/>
          </a:xfrm>
          <a:prstGeom prst="parallelogram">
            <a:avLst>
              <a:gd name="adj" fmla="val 73223"/>
            </a:avLst>
          </a:prstGeo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20" name="Picture Placeholder 16">
            <a:extLst>
              <a:ext uri="{FF2B5EF4-FFF2-40B4-BE49-F238E27FC236}">
                <a16:creationId xmlns:a16="http://schemas.microsoft.com/office/drawing/2014/main" id="{086AE18A-883A-AF55-B395-94D7303F8A07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144262" y="3456433"/>
            <a:ext cx="3467099" cy="1676400"/>
          </a:xfrm>
          <a:prstGeom prst="parallelogram">
            <a:avLst>
              <a:gd name="adj" fmla="val 73223"/>
            </a:avLst>
          </a:prstGeo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21" name="Picture Placeholder 16">
            <a:extLst>
              <a:ext uri="{FF2B5EF4-FFF2-40B4-BE49-F238E27FC236}">
                <a16:creationId xmlns:a16="http://schemas.microsoft.com/office/drawing/2014/main" id="{403128C2-8DFF-BDBA-C323-B9EE2FD9A542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3900678" y="5175505"/>
            <a:ext cx="3467099" cy="1676400"/>
          </a:xfrm>
          <a:prstGeom prst="parallelogram">
            <a:avLst>
              <a:gd name="adj" fmla="val 73223"/>
            </a:avLst>
          </a:prstGeo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C0D6C5F-2EE1-E366-3882-F2CA4D85B8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2895" y="0"/>
            <a:ext cx="5753100" cy="228600"/>
          </a:xfrm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None/>
              <a:defRPr sz="900" cap="all" spc="50" baseline="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201168" indent="0" algn="ctr">
              <a:buNone/>
              <a:defRPr sz="900" cap="all" spc="5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2pPr>
            <a:lvl3pPr marL="384048" indent="0" algn="ctr">
              <a:buNone/>
              <a:defRPr sz="900" cap="all" spc="5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3pPr>
            <a:lvl4pPr marL="566928" indent="0" algn="ctr">
              <a:buNone/>
              <a:defRPr sz="900" cap="all" spc="5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4pPr>
            <a:lvl5pPr marL="749808" indent="0" algn="ctr">
              <a:buNone/>
              <a:defRPr sz="900" cap="all" spc="5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5pPr>
          </a:lstStyle>
          <a:p>
            <a:r>
              <a:rPr lang="en-US" dirty="0"/>
              <a:t>CLICK TO EDIT CONTROL MARKING//CATEGORY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F0E8022-DF14-62B8-B246-81EB16FC656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1002" y="5700166"/>
            <a:ext cx="658267" cy="1911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2614B7-2113-5057-CCB6-E38C5A07082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9881633" y="5639457"/>
            <a:ext cx="1057197" cy="30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44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A25A95-582E-4BBB-DEB4-056147D55C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8936" y="6483096"/>
            <a:ext cx="893064" cy="3749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61692" y="2031023"/>
            <a:ext cx="3868616" cy="2795954"/>
          </a:xfrm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edit subtitle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C1BBB78-2337-77EE-6EC0-4C784C5E71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6126" y="6638826"/>
            <a:ext cx="485874" cy="2191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 i="0">
                <a:solidFill>
                  <a:schemeClr val="tx2"/>
                </a:solidFill>
                <a:latin typeface="Exo 2 Semi Bold" pitchFamily="2" charset="77"/>
              </a:defRPr>
            </a:lvl1pPr>
          </a:lstStyle>
          <a:p>
            <a:fld id="{6FB6B91F-BB11-E946-B7F6-1372EDB8DEC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560EA2B-BE9C-1249-82D6-B7B0949FCF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0200" y="0"/>
            <a:ext cx="8991600" cy="21917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 i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r>
              <a:rPr lang="en-US"/>
              <a:t>CLICK TO EDIT CONTROL MARKING//CATEGORY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10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176D2-8435-708B-9C12-A2DDE33F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326" y="238026"/>
            <a:ext cx="10224545" cy="67637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C6E0C3-D357-9904-3F83-469364BF9F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26" y="6638826"/>
            <a:ext cx="1047750" cy="2191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7DD9EA8-5FFB-C9B1-1267-6671E46FB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326" y="1225691"/>
            <a:ext cx="11239500" cy="50498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FEDC9B2-DEFB-E449-1A1F-85E60AE319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6126" y="6638826"/>
            <a:ext cx="485874" cy="2191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 i="0">
                <a:solidFill>
                  <a:schemeClr val="tx2"/>
                </a:solidFill>
                <a:latin typeface="Exo 2 Semi Bold" pitchFamily="2" charset="77"/>
              </a:defRPr>
            </a:lvl1pPr>
          </a:lstStyle>
          <a:p>
            <a:fld id="{6FB6B91F-BB11-E946-B7F6-1372EDB8DEC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1983E-5F7D-4A6F-7455-559917154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0200" y="0"/>
            <a:ext cx="8991600" cy="228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i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r>
              <a:rPr lang="en-US"/>
              <a:t>CLICK TO EDIT CONTROL MARKING//CATEGORY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917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C1A6A05-6A68-95A1-41EE-FDBA7FA90F3C}"/>
              </a:ext>
            </a:extLst>
          </p:cNvPr>
          <p:cNvSpPr/>
          <p:nvPr userDrawn="1"/>
        </p:nvSpPr>
        <p:spPr>
          <a:xfrm>
            <a:off x="0" y="914400"/>
            <a:ext cx="11696699" cy="76611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alpha val="0"/>
                </a:schemeClr>
              </a:gs>
              <a:gs pos="40000">
                <a:schemeClr val="tx2">
                  <a:lumMod val="20000"/>
                  <a:lumOff val="80000"/>
                  <a:alpha val="20000"/>
                </a:schemeClr>
              </a:gs>
              <a:gs pos="60000">
                <a:schemeClr val="accent1">
                  <a:alpha val="25000"/>
                </a:schemeClr>
              </a:gs>
              <a:gs pos="100000">
                <a:schemeClr val="accent1">
                  <a:alpha val="58414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21708-074B-CB27-329D-6020CFC98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7968" y="2042984"/>
            <a:ext cx="10544432" cy="42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6EF4D-A4D6-628F-7773-C9A53396E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6126" y="6638826"/>
            <a:ext cx="485874" cy="219174"/>
          </a:xfrm>
          <a:prstGeom prst="rect">
            <a:avLst/>
          </a:prstGeom>
        </p:spPr>
        <p:txBody>
          <a:bodyPr/>
          <a:lstStyle/>
          <a:p>
            <a:fld id="{6FB6B91F-BB11-E946-B7F6-1372EDB8DEC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B9BA94E1-F833-74C4-C220-979B5551C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326" y="238026"/>
            <a:ext cx="10224545" cy="67637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7360BF7-31E7-2BD1-4BB4-C13DCDA301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0200" y="0"/>
            <a:ext cx="8991600" cy="228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i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r>
              <a:rPr lang="en-US"/>
              <a:t>CLICK TO EDIT CONTROL MARKING//CATEGORY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64E1765-210E-6276-4BFF-2D655F43CC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7968" y="1054571"/>
            <a:ext cx="9529477" cy="485775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E2DB5861-DC1F-274C-DB37-975429602C12}"/>
              </a:ext>
            </a:extLst>
          </p:cNvPr>
          <p:cNvSpPr/>
          <p:nvPr userDrawn="1"/>
        </p:nvSpPr>
        <p:spPr>
          <a:xfrm rot="5400000">
            <a:off x="516549" y="1150458"/>
            <a:ext cx="529826" cy="294000"/>
          </a:xfrm>
          <a:prstGeom prst="triangle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D9E6835A-8A89-91B3-CA12-BE90FD1FEF40}"/>
              </a:ext>
            </a:extLst>
          </p:cNvPr>
          <p:cNvSpPr/>
          <p:nvPr userDrawn="1"/>
        </p:nvSpPr>
        <p:spPr>
          <a:xfrm rot="5400000">
            <a:off x="204109" y="1150458"/>
            <a:ext cx="529826" cy="294000"/>
          </a:xfrm>
          <a:prstGeom prst="triangle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2FC92465-7D33-6807-71D6-C420B847E784}"/>
              </a:ext>
            </a:extLst>
          </p:cNvPr>
          <p:cNvSpPr/>
          <p:nvPr userDrawn="1"/>
        </p:nvSpPr>
        <p:spPr>
          <a:xfrm rot="5400000">
            <a:off x="-117913" y="1150458"/>
            <a:ext cx="529826" cy="294000"/>
          </a:xfrm>
          <a:prstGeom prst="triangle">
            <a:avLst/>
          </a:prstGeom>
          <a:solidFill>
            <a:schemeClr val="bg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AE2A5084-C44C-EA39-3933-08EF7A31F0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26" y="6638826"/>
            <a:ext cx="1047750" cy="219174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446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311F5-00A8-177A-AD8C-C74DC54BD2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3113" y="1228626"/>
            <a:ext cx="5582133" cy="5067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5ABF7C-5569-F775-5910-F82732B6A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7764" y="1228626"/>
            <a:ext cx="5434796" cy="5067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392EEC-0AE6-91A4-3002-A2E772C157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26" y="6638826"/>
            <a:ext cx="1047750" cy="2191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66B168-7BCE-5553-8F95-2FA0CB174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6126" y="6638826"/>
            <a:ext cx="485874" cy="219174"/>
          </a:xfrm>
          <a:prstGeom prst="rect">
            <a:avLst/>
          </a:prstGeom>
        </p:spPr>
        <p:txBody>
          <a:bodyPr/>
          <a:lstStyle/>
          <a:p>
            <a:fld id="{6FB6B91F-BB11-E946-B7F6-1372EDB8DEC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DBDE7BE-0766-0034-7D0C-E8361882A2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0200" y="0"/>
            <a:ext cx="8991600" cy="228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i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r>
              <a:rPr lang="en-US"/>
              <a:t>CLICK TO EDIT CONTROL MARKING//CATEGORY</a:t>
            </a:r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5B33AD1C-7933-2EF8-CAB0-A2F20CFCC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326" y="238026"/>
            <a:ext cx="10224545" cy="67637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567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598EE-734B-7927-A9F9-59E746C06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6400" y="1062682"/>
            <a:ext cx="5502275" cy="749842"/>
          </a:xfrm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CA79ED-631A-4038-CD24-1318D135B0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1687" y="1995160"/>
            <a:ext cx="5502275" cy="42985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B22261-E334-48E8-A5C2-10C4156C0D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02750" y="1062682"/>
            <a:ext cx="5410200" cy="749842"/>
          </a:xfrm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tx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E52312-4529-7366-8A26-B3D48C92DC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02750" y="1995160"/>
            <a:ext cx="5410200" cy="42985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82D12A-DDF5-F9C7-183F-B0D4053783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26" y="6638826"/>
            <a:ext cx="1047750" cy="2191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1B7175-61AA-514B-24D4-5450A47E2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6126" y="6638826"/>
            <a:ext cx="485874" cy="219174"/>
          </a:xfrm>
          <a:prstGeom prst="rect">
            <a:avLst/>
          </a:prstGeom>
        </p:spPr>
        <p:txBody>
          <a:bodyPr/>
          <a:lstStyle/>
          <a:p>
            <a:fld id="{6FB6B91F-BB11-E946-B7F6-1372EDB8DEC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76D97C8-0436-F62D-BFA5-717EFFE33A4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600200" y="0"/>
            <a:ext cx="8991600" cy="228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i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r>
              <a:rPr lang="en-US"/>
              <a:t>CLICK TO EDIT CONTROL MARKING//CATEGORY</a:t>
            </a:r>
            <a:endParaRPr lang="en-US" dirty="0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0AE0F15A-FB55-0A2A-8637-346EC2BA5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326" y="238026"/>
            <a:ext cx="10224545" cy="67637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66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8DD55A-0C34-DF81-43F5-9E311C53B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6126" y="6638826"/>
            <a:ext cx="485874" cy="219174"/>
          </a:xfrm>
          <a:prstGeom prst="rect">
            <a:avLst/>
          </a:prstGeom>
        </p:spPr>
        <p:txBody>
          <a:bodyPr/>
          <a:lstStyle/>
          <a:p>
            <a:fld id="{6FB6B91F-BB11-E946-B7F6-1372EDB8DEC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B2AFD62A-76F2-FED8-00D7-9815E827E2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26" y="6638826"/>
            <a:ext cx="1047750" cy="2191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095CF84F-EC16-562C-2BAD-72F51D22DA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0200" y="0"/>
            <a:ext cx="8991600" cy="228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i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r>
              <a:rPr lang="en-US"/>
              <a:t>CLICK TO EDIT CONTROL MARKING//CATEGORY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4A350AF-779F-D130-3E44-E37B55D94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326" y="238026"/>
            <a:ext cx="10224545" cy="67637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790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8DD55A-0C34-DF81-43F5-9E311C53B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6126" y="6638826"/>
            <a:ext cx="485874" cy="219174"/>
          </a:xfrm>
          <a:prstGeom prst="rect">
            <a:avLst/>
          </a:prstGeom>
        </p:spPr>
        <p:txBody>
          <a:bodyPr/>
          <a:lstStyle/>
          <a:p>
            <a:fld id="{6FB6B91F-BB11-E946-B7F6-1372EDB8DEC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6">
            <a:extLst>
              <a:ext uri="{FF2B5EF4-FFF2-40B4-BE49-F238E27FC236}">
                <a16:creationId xmlns:a16="http://schemas.microsoft.com/office/drawing/2014/main" id="{DC167D27-96EB-70A9-C8AE-F79AD23D02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26" y="6638826"/>
            <a:ext cx="1047750" cy="2191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4B54AD98-93FF-50F1-2674-9C5F6C07E9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0200" y="0"/>
            <a:ext cx="8991600" cy="228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i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r>
              <a:rPr lang="en-US"/>
              <a:t>CLICK TO EDIT CONTROL MARKING//CATEGORY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551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3BEAAE65-DB30-3E9B-C7B2-88F7ACE23F4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8936" y="6483096"/>
            <a:ext cx="893064" cy="37490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C8B33F-B679-0A95-7EA1-D24ED8982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326" y="228194"/>
            <a:ext cx="10224545" cy="67637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EF4DAD-B0D7-7273-0B9E-980C44A17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326" y="1227262"/>
            <a:ext cx="11239500" cy="50592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ADA91-6050-8AEB-75E0-102C5DDBC4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2326" y="6634113"/>
            <a:ext cx="1047750" cy="21917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1" i="0">
                <a:solidFill>
                  <a:schemeClr val="tx2"/>
                </a:solidFill>
                <a:latin typeface="Exo 2 Semi Bold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2EF1B-4646-6E00-A89E-1C0F88866C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0200" y="0"/>
            <a:ext cx="8991600" cy="21917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 i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r>
              <a:rPr lang="en-US" dirty="0"/>
              <a:t>CLICK TO EDIT CONTROL MARKING//CATEGORY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595B480F-57BC-AAE4-E8B1-8E74194E0AF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46536" y="0"/>
            <a:ext cx="1045464" cy="1941576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ECF45F2-A7DC-3969-B1B1-7C78B77CE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6126" y="6638826"/>
            <a:ext cx="485874" cy="2191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 i="0">
                <a:solidFill>
                  <a:schemeClr val="tx2"/>
                </a:solidFill>
                <a:latin typeface="Exo 2 Semi Bold" pitchFamily="2" charset="77"/>
              </a:defRPr>
            </a:lvl1pPr>
          </a:lstStyle>
          <a:p>
            <a:fld id="{6FB6B91F-BB11-E946-B7F6-1372EDB8DE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53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11" r:id="rId2"/>
    <p:sldLayoutId id="2147483710" r:id="rId3"/>
    <p:sldLayoutId id="2147483715" r:id="rId4"/>
    <p:sldLayoutId id="2147483714" r:id="rId5"/>
    <p:sldLayoutId id="2147483706" r:id="rId6"/>
    <p:sldLayoutId id="2147483707" r:id="rId7"/>
    <p:sldLayoutId id="2147483708" r:id="rId8"/>
    <p:sldLayoutId id="2147483709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Apple Symbols" panose="02000000000000000000" pitchFamily="2" charset="-79"/>
        <a:buChar char="⎼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2" orient="horz" pos="4176">
          <p15:clr>
            <a:srgbClr val="F26B43"/>
          </p15:clr>
        </p15:guide>
        <p15:guide id="13" pos="216">
          <p15:clr>
            <a:srgbClr val="F26B43"/>
          </p15:clr>
        </p15:guide>
        <p15:guide id="14" orient="horz" pos="576">
          <p15:clr>
            <a:srgbClr val="F26B43"/>
          </p15:clr>
        </p15:guide>
        <p15:guide id="15" orient="horz" pos="144">
          <p15:clr>
            <a:srgbClr val="F26B43"/>
          </p15:clr>
        </p15:guide>
        <p15:guide id="16" pos="7368">
          <p15:clr>
            <a:srgbClr val="F26B43"/>
          </p15:clr>
        </p15:guide>
        <p15:guide id="17" orient="horz" pos="768">
          <p15:clr>
            <a:srgbClr val="F26B43"/>
          </p15:clr>
        </p15:guide>
        <p15:guide id="18" orient="horz" pos="3960">
          <p15:clr>
            <a:srgbClr val="F26B43"/>
          </p15:clr>
        </p15:guide>
        <p15:guide id="21" orient="horz" pos="2160">
          <p15:clr>
            <a:srgbClr val="F26B43"/>
          </p15:clr>
        </p15:guide>
        <p15:guide id="2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2DB21-3833-9666-F15C-02789074E7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Tracking LDRD ROI/success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94DFB0-3EF2-0D53-0CA9-41D786F5F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FB6B91F-BB11-E946-B7F6-1372EDB8DEC1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41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837C4A-1495-AF62-2579-DE4F8E635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overview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4FADB96-B0B1-9421-A710-A60173F2D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Discussion was organized around the three LDRD objectives:</a:t>
            </a:r>
          </a:p>
          <a:p>
            <a:pPr lvl="1"/>
            <a:r>
              <a:rPr lang="en-US" sz="1800" dirty="0"/>
              <a:t>scientific &amp; technical vitality</a:t>
            </a:r>
          </a:p>
          <a:p>
            <a:pPr lvl="1"/>
            <a:r>
              <a:rPr lang="en-US" sz="1800" dirty="0"/>
              <a:t>mission agility</a:t>
            </a:r>
          </a:p>
          <a:p>
            <a:pPr lvl="1"/>
            <a:r>
              <a:rPr lang="en-US" sz="1800" dirty="0"/>
              <a:t>workforce development</a:t>
            </a:r>
          </a:p>
          <a:p>
            <a:pPr lvl="0"/>
            <a:r>
              <a:rPr lang="en-US" dirty="0"/>
              <a:t>Used some “seeding questions” around the below themes:</a:t>
            </a:r>
          </a:p>
          <a:p>
            <a:pPr lvl="1"/>
            <a:r>
              <a:rPr lang="en-US" sz="1800" dirty="0"/>
              <a:t>What does success look like?</a:t>
            </a:r>
          </a:p>
          <a:p>
            <a:pPr lvl="1"/>
            <a:r>
              <a:rPr lang="en-US" sz="1800" dirty="0"/>
              <a:t>What measures are most useful now?</a:t>
            </a:r>
          </a:p>
          <a:p>
            <a:pPr lvl="1"/>
            <a:r>
              <a:rPr lang="en-US" sz="1800" dirty="0"/>
              <a:t>What is hardest to capture?</a:t>
            </a:r>
          </a:p>
          <a:p>
            <a:pPr lvl="1"/>
            <a:r>
              <a:rPr lang="en-US" sz="1800" dirty="0"/>
              <a:t>What promising practices or ideas emerged?</a:t>
            </a:r>
          </a:p>
          <a:p>
            <a:pPr lvl="1"/>
            <a:r>
              <a:rPr lang="en-US" sz="1800" dirty="0"/>
              <a:t>What are the key takeaways for the broader community?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506559-2A6F-7069-4637-1AD2E0FB78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FB6B91F-BB11-E946-B7F6-1372EDB8DEC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998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B661123-0BCB-9190-73C0-FC55BA667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success look like?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359766-6D07-FDA0-1BA8-8F3064A1B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Success is </a:t>
            </a:r>
            <a:r>
              <a:rPr lang="en-US" b="1" dirty="0"/>
              <a:t>multi-dimensional</a:t>
            </a:r>
            <a:r>
              <a:rPr lang="en-US" dirty="0"/>
              <a:t> and varies by lab mission, size, and strategy</a:t>
            </a:r>
          </a:p>
          <a:p>
            <a:pPr lvl="0"/>
            <a:r>
              <a:rPr lang="en-US" dirty="0"/>
              <a:t>Participants described success in terms of:</a:t>
            </a:r>
          </a:p>
          <a:p>
            <a:pPr lvl="1"/>
            <a:r>
              <a:rPr lang="en-US" sz="1800" dirty="0"/>
              <a:t>scientific visibility and external recognition</a:t>
            </a:r>
          </a:p>
          <a:p>
            <a:pPr lvl="1"/>
            <a:r>
              <a:rPr lang="en-US" sz="1800" dirty="0"/>
              <a:t>expertise and capabilities to respond to national needs</a:t>
            </a:r>
          </a:p>
          <a:p>
            <a:pPr lvl="1"/>
            <a:r>
              <a:rPr lang="en-US" sz="1800" dirty="0"/>
              <a:t>creating, sustaining, and evolving technical capability</a:t>
            </a:r>
          </a:p>
          <a:p>
            <a:pPr lvl="1"/>
            <a:r>
              <a:rPr lang="en-US" sz="1800" dirty="0"/>
              <a:t>transition or path to customer / mission use</a:t>
            </a:r>
          </a:p>
          <a:p>
            <a:pPr lvl="1"/>
            <a:r>
              <a:rPr lang="en-US" sz="1800" dirty="0"/>
              <a:t>workforce outcomes such as retention, leadership development, and pathway building</a:t>
            </a:r>
          </a:p>
          <a:p>
            <a:pPr lvl="0"/>
            <a:r>
              <a:rPr lang="en-US" dirty="0"/>
              <a:t>LDRD was seen as important for both:</a:t>
            </a:r>
          </a:p>
          <a:p>
            <a:pPr lvl="1"/>
            <a:r>
              <a:rPr lang="en-US" sz="1800" dirty="0"/>
              <a:t>responding to changing priorities, and</a:t>
            </a:r>
          </a:p>
          <a:p>
            <a:pPr lvl="1"/>
            <a:r>
              <a:rPr lang="en-US" sz="1800" dirty="0"/>
              <a:t>positioning labs for future needs</a:t>
            </a:r>
          </a:p>
          <a:p>
            <a:pPr lvl="0"/>
            <a:r>
              <a:rPr lang="en-US" dirty="0"/>
              <a:t>Several participants suggested that “ROI” is better framed as </a:t>
            </a:r>
            <a:r>
              <a:rPr lang="en-US" b="1" dirty="0"/>
              <a:t>program impact</a:t>
            </a:r>
            <a:r>
              <a:rPr lang="en-US" dirty="0"/>
              <a:t>, not just financial return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D131F9-A906-178D-2A2A-DEC19D3A48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FB6B91F-BB11-E946-B7F6-1372EDB8DEC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318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DD59C-F107-720F-C67D-BF73BA8E0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Useful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E3C72-14F1-9DB0-3914-13F9B29CB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Commonly cited measures included:</a:t>
            </a:r>
          </a:p>
          <a:p>
            <a:pPr lvl="1"/>
            <a:r>
              <a:rPr lang="en-US" sz="1900" dirty="0"/>
              <a:t>publications and publications per dollar invested</a:t>
            </a:r>
          </a:p>
          <a:p>
            <a:pPr lvl="1"/>
            <a:r>
              <a:rPr lang="en-US" sz="1900" dirty="0"/>
              <a:t>intellectual property</a:t>
            </a:r>
          </a:p>
          <a:p>
            <a:pPr lvl="1"/>
            <a:r>
              <a:rPr lang="en-US" sz="1900" dirty="0"/>
              <a:t>follow-on funding</a:t>
            </a:r>
          </a:p>
          <a:p>
            <a:pPr lvl="1"/>
            <a:r>
              <a:rPr lang="en-US" sz="1900" dirty="0"/>
              <a:t>postdoc hiring and postdoc-to-staff conversion</a:t>
            </a:r>
          </a:p>
          <a:p>
            <a:pPr lvl="1"/>
            <a:r>
              <a:rPr lang="en-US" sz="1900" dirty="0"/>
              <a:t>early-career awards and PI recognition</a:t>
            </a:r>
          </a:p>
          <a:p>
            <a:pPr lvl="1"/>
            <a:r>
              <a:rPr lang="en-US" sz="1900" dirty="0"/>
              <a:t>diversity of teams (multi-disciplinary, crossing institutional boundaries)</a:t>
            </a:r>
          </a:p>
          <a:p>
            <a:pPr lvl="0"/>
            <a:r>
              <a:rPr lang="en-US" dirty="0"/>
              <a:t>Participants also pointed to broader indicators such as:</a:t>
            </a:r>
          </a:p>
          <a:p>
            <a:pPr lvl="1"/>
            <a:r>
              <a:rPr lang="en-US" sz="1900" dirty="0"/>
              <a:t>expertise / knowledge base developed</a:t>
            </a:r>
          </a:p>
          <a:p>
            <a:pPr lvl="1"/>
            <a:r>
              <a:rPr lang="en-US" sz="1900" dirty="0"/>
              <a:t>continuity or persistence of capability</a:t>
            </a:r>
          </a:p>
          <a:p>
            <a:pPr lvl="1"/>
            <a:r>
              <a:rPr lang="en-US" sz="1900" dirty="0"/>
              <a:t>sponsor and customer engagement</a:t>
            </a:r>
          </a:p>
          <a:p>
            <a:pPr lvl="1"/>
            <a:r>
              <a:rPr lang="en-US" sz="1900" dirty="0"/>
              <a:t>external relationships and collaborations</a:t>
            </a:r>
          </a:p>
          <a:p>
            <a:pPr lvl="1"/>
            <a:r>
              <a:rPr lang="en-US" sz="1900" dirty="0"/>
              <a:t>whether work reached people who could use it</a:t>
            </a:r>
          </a:p>
          <a:p>
            <a:pPr lvl="0"/>
            <a:r>
              <a:rPr lang="en-US" b="1" dirty="0"/>
              <a:t>Follow-on funding</a:t>
            </a:r>
            <a:r>
              <a:rPr lang="en-US" dirty="0"/>
              <a:t> emerged as one of the most frequently referenced indicators across objectives</a:t>
            </a:r>
          </a:p>
          <a:p>
            <a:pPr lvl="0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E5EA8-510F-4903-B0A8-9371841D0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FB6B91F-BB11-E946-B7F6-1372EDB8DEC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340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5C791-1F41-95EF-7EAD-3E8D0F6A3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hardest to capture?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E0697-8607-B247-B5A8-BF211DF37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b="1" dirty="0"/>
              <a:t>Attribution</a:t>
            </a:r>
            <a:r>
              <a:rPr lang="en-US" dirty="0"/>
              <a:t> remains a major challenge:</a:t>
            </a:r>
          </a:p>
          <a:p>
            <a:pPr lvl="1"/>
            <a:r>
              <a:rPr lang="en-US" sz="1700" dirty="0"/>
              <a:t>linking LDRD to longer-term impacts</a:t>
            </a:r>
          </a:p>
          <a:p>
            <a:pPr lvl="1"/>
            <a:r>
              <a:rPr lang="en-US" sz="1700" dirty="0"/>
              <a:t>assigning credit when later outcomes depend on multiple investments</a:t>
            </a:r>
          </a:p>
          <a:p>
            <a:pPr lvl="0"/>
            <a:r>
              <a:rPr lang="en-US" dirty="0"/>
              <a:t>Participants highlighted difficulty capturing:</a:t>
            </a:r>
          </a:p>
          <a:p>
            <a:pPr lvl="1"/>
            <a:r>
              <a:rPr lang="en-US" sz="1700" dirty="0"/>
              <a:t>mission impact and whether work ultimately made the nation safer</a:t>
            </a:r>
          </a:p>
          <a:p>
            <a:pPr lvl="1"/>
            <a:r>
              <a:rPr lang="en-US" sz="1700" dirty="0"/>
              <a:t>endurance of capability across changing DOE priorities</a:t>
            </a:r>
          </a:p>
          <a:p>
            <a:pPr lvl="1"/>
            <a:r>
              <a:rPr lang="en-US" sz="1700" dirty="0"/>
              <a:t>technical risk taken or bought down</a:t>
            </a:r>
          </a:p>
          <a:p>
            <a:pPr lvl="1"/>
            <a:r>
              <a:rPr lang="en-US" sz="1700" dirty="0"/>
              <a:t>workforce development over time</a:t>
            </a:r>
          </a:p>
          <a:p>
            <a:pPr lvl="1"/>
            <a:r>
              <a:rPr lang="en-US" sz="1700" dirty="0"/>
              <a:t>retention due to LDRD</a:t>
            </a:r>
          </a:p>
          <a:p>
            <a:pPr lvl="1"/>
            <a:r>
              <a:rPr lang="en-US" sz="1700" dirty="0"/>
              <a:t>cross-cutting collaboration impacts</a:t>
            </a:r>
          </a:p>
          <a:p>
            <a:pPr lvl="1"/>
            <a:r>
              <a:rPr lang="en-US" sz="1700" dirty="0"/>
              <a:t>lab reputation, visibility, and qualitative “brand” effects</a:t>
            </a:r>
          </a:p>
          <a:p>
            <a:pPr lvl="0"/>
            <a:r>
              <a:rPr lang="en-US" dirty="0"/>
              <a:t>Story-based and qualitative outcomes are incredibly meaningful but difficult!</a:t>
            </a:r>
          </a:p>
          <a:p>
            <a:pPr lvl="0"/>
            <a:r>
              <a:rPr lang="en-US" dirty="0"/>
              <a:t>Long timelines are a persistent challenge across all three objectives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40EB1B-E932-C592-05B1-210E1742AB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FB6B91F-BB11-E946-B7F6-1372EDB8DEC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360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DC121-D520-A326-1E32-5E9011FCA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Promising practices/ideas/takeaways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74C5F-CE78-48F6-A07F-7D7F01623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Use </a:t>
            </a:r>
            <a:r>
              <a:rPr lang="en-US" b="1" dirty="0"/>
              <a:t>follow-on funding</a:t>
            </a:r>
            <a:r>
              <a:rPr lang="en-US" dirty="0"/>
              <a:t> as one indicator, while recognizing its limits</a:t>
            </a:r>
          </a:p>
          <a:p>
            <a:pPr lvl="0"/>
            <a:r>
              <a:rPr lang="en-US" dirty="0"/>
              <a:t>Pair quantitative metrics with </a:t>
            </a:r>
            <a:r>
              <a:rPr lang="en-US" b="1" dirty="0"/>
              <a:t>qualitative impact stories</a:t>
            </a:r>
            <a:endParaRPr lang="en-US" dirty="0"/>
          </a:p>
          <a:p>
            <a:pPr lvl="0"/>
            <a:r>
              <a:rPr lang="en-US" dirty="0"/>
              <a:t>Track not only outputs, but also </a:t>
            </a:r>
            <a:r>
              <a:rPr lang="en-US" b="1" dirty="0"/>
              <a:t>capability created or sustained</a:t>
            </a:r>
            <a:endParaRPr lang="en-US" dirty="0"/>
          </a:p>
          <a:p>
            <a:pPr lvl="0"/>
            <a:r>
              <a:rPr lang="en-US" dirty="0"/>
              <a:t>Use conferences and dissemination as evidence of knowledge transfer / “knowledge pollination”</a:t>
            </a:r>
          </a:p>
          <a:p>
            <a:pPr lvl="0"/>
            <a:r>
              <a:rPr lang="en-US" dirty="0"/>
              <a:t>Maintain sustained dialogue with program managers and sponsors</a:t>
            </a:r>
          </a:p>
          <a:p>
            <a:pPr lvl="0"/>
            <a:r>
              <a:rPr lang="en-US" dirty="0"/>
              <a:t>Strengthen interlaboratory and cross-disciplinary collaboration</a:t>
            </a:r>
          </a:p>
          <a:p>
            <a:pPr lvl="0"/>
            <a:r>
              <a:rPr lang="en-US" dirty="0"/>
              <a:t>Invest in mentoring, especially for early-career researchers</a:t>
            </a:r>
          </a:p>
          <a:p>
            <a:pPr lvl="0"/>
            <a:r>
              <a:rPr lang="en-US" dirty="0"/>
              <a:t>Explore AI or data tools to help track workforce development and other longer-term impacts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B4B9C-FCCD-0935-AA52-D7272B4026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FB6B91F-BB11-E946-B7F6-1372EDB8DEC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260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127E-0273-CEC7-E702-76F615933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0376D-1C39-1CE0-9B4B-CDBAF03DE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Interested in a regular cadence to talk through challenges and best practices?</a:t>
            </a:r>
          </a:p>
          <a:p>
            <a:r>
              <a:rPr lang="en-US" sz="3200" dirty="0"/>
              <a:t>Email me:</a:t>
            </a:r>
          </a:p>
          <a:p>
            <a:pPr lvl="1"/>
            <a:r>
              <a:rPr lang="en-US" sz="3200" dirty="0"/>
              <a:t>Marie Arrowsmith</a:t>
            </a:r>
          </a:p>
          <a:p>
            <a:pPr lvl="1"/>
            <a:r>
              <a:rPr lang="en-US" sz="3200" dirty="0" err="1"/>
              <a:t>mdarrow@sandia.gov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13055F-126E-F86F-906A-5B7BCA3742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FB6B91F-BB11-E946-B7F6-1372EDB8DEC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98984"/>
      </p:ext>
    </p:extLst>
  </p:cSld>
  <p:clrMapOvr>
    <a:masterClrMapping/>
  </p:clrMapOvr>
</p:sld>
</file>

<file path=ppt/theme/theme1.xml><?xml version="1.0" encoding="utf-8"?>
<a:theme xmlns:a="http://schemas.openxmlformats.org/drawingml/2006/main" name="SandiaBrand">
  <a:themeElements>
    <a:clrScheme name="Sandia Brand">
      <a:dk1>
        <a:srgbClr val="1B1B1B"/>
      </a:dk1>
      <a:lt1>
        <a:srgbClr val="FFFFFF"/>
      </a:lt1>
      <a:dk2>
        <a:srgbClr val="0075A9"/>
      </a:dk2>
      <a:lt2>
        <a:srgbClr val="7D8EA0"/>
      </a:lt2>
      <a:accent1>
        <a:srgbClr val="00ACCF"/>
      </a:accent1>
      <a:accent2>
        <a:srgbClr val="287968"/>
      </a:accent2>
      <a:accent3>
        <a:srgbClr val="69B244"/>
      </a:accent3>
      <a:accent4>
        <a:srgbClr val="EC8A00"/>
      </a:accent4>
      <a:accent5>
        <a:srgbClr val="C41D24"/>
      </a:accent5>
      <a:accent6>
        <a:srgbClr val="8A2B78"/>
      </a:accent6>
      <a:hlink>
        <a:srgbClr val="007F9B"/>
      </a:hlink>
      <a:folHlink>
        <a:srgbClr val="0275A9"/>
      </a:folHlink>
    </a:clrScheme>
    <a:fontScheme name="Sandia Brand">
      <a:majorFont>
        <a:latin typeface="Exo 2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spcBef>
            <a:spcPts val="1000"/>
          </a:spcBef>
          <a:spcAft>
            <a:spcPts val="600"/>
          </a:spcAft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UI_UUR_SandiaModern_Template_20250305" id="{943A7353-DAF1-A546-B496-1B434EEA1A0D}" vid="{12A6E94C-8F60-3F43-8E27-F84D9EC1BF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SandiaBrand</Template>
  <TotalTime>39</TotalTime>
  <Words>472</Words>
  <Application>Microsoft Macintosh PowerPoint</Application>
  <PresentationFormat>Widescreen</PresentationFormat>
  <Paragraphs>74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Apple Symbols</vt:lpstr>
      <vt:lpstr>Aptos</vt:lpstr>
      <vt:lpstr>Arial</vt:lpstr>
      <vt:lpstr>Calibri</vt:lpstr>
      <vt:lpstr>Courier New</vt:lpstr>
      <vt:lpstr>Exo 2</vt:lpstr>
      <vt:lpstr>Exo 2 Semi Bold</vt:lpstr>
      <vt:lpstr>Open Sans</vt:lpstr>
      <vt:lpstr>Open Sans SemiBold</vt:lpstr>
      <vt:lpstr>Wingdings</vt:lpstr>
      <vt:lpstr>SandiaBrand</vt:lpstr>
      <vt:lpstr>Tracking LDRD ROI/success</vt:lpstr>
      <vt:lpstr>Session overview</vt:lpstr>
      <vt:lpstr>What does success look like?</vt:lpstr>
      <vt:lpstr>Useful measures</vt:lpstr>
      <vt:lpstr>What is hardest to capture?</vt:lpstr>
      <vt:lpstr>Promising practices/ideas/takeaways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Arrowsmith, Marie</dc:creator>
  <cp:lastModifiedBy>Arrowsmith, Marie</cp:lastModifiedBy>
  <cp:revision>4</cp:revision>
  <dcterms:created xsi:type="dcterms:W3CDTF">2026-09-17T14:44:31Z</dcterms:created>
  <dcterms:modified xsi:type="dcterms:W3CDTF">2026-09-17T15:24:53Z</dcterms:modified>
</cp:coreProperties>
</file>