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2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B6C98-8D49-44CF-89AD-CDE2FD039632}" v="33" dt="2026-09-17T12:22:02.2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>
        <p:scale>
          <a:sx n="107" d="100"/>
          <a:sy n="107" d="100"/>
        </p:scale>
        <p:origin x="672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Huff" userId="886d376a-2363-4e3f-848d-a452ef5b5d86" providerId="ADAL" clId="{64ACE645-FA6E-41DE-98B7-41A73C519D00}"/>
    <pc:docChg chg="undo custSel addSld delSld modSld">
      <pc:chgData name="Tony Huff" userId="886d376a-2363-4e3f-848d-a452ef5b5d86" providerId="ADAL" clId="{64ACE645-FA6E-41DE-98B7-41A73C519D00}" dt="2026-09-17T12:23:11.812" v="1473" actId="20577"/>
      <pc:docMkLst>
        <pc:docMk/>
      </pc:docMkLst>
      <pc:sldChg chg="del">
        <pc:chgData name="Tony Huff" userId="886d376a-2363-4e3f-848d-a452ef5b5d86" providerId="ADAL" clId="{64ACE645-FA6E-41DE-98B7-41A73C519D00}" dt="2026-09-17T00:12:26.641" v="1" actId="47"/>
        <pc:sldMkLst>
          <pc:docMk/>
          <pc:sldMk cId="2169955545" sldId="257"/>
        </pc:sldMkLst>
      </pc:sldChg>
      <pc:sldChg chg="del">
        <pc:chgData name="Tony Huff" userId="886d376a-2363-4e3f-848d-a452ef5b5d86" providerId="ADAL" clId="{64ACE645-FA6E-41DE-98B7-41A73C519D00}" dt="2026-09-17T00:12:26.641" v="1" actId="47"/>
        <pc:sldMkLst>
          <pc:docMk/>
          <pc:sldMk cId="2964624202" sldId="260"/>
        </pc:sldMkLst>
      </pc:sldChg>
      <pc:sldChg chg="addSp delSp modSp mod chgLayout">
        <pc:chgData name="Tony Huff" userId="886d376a-2363-4e3f-848d-a452ef5b5d86" providerId="ADAL" clId="{64ACE645-FA6E-41DE-98B7-41A73C519D00}" dt="2026-09-17T00:13:16.680" v="120" actId="20577"/>
        <pc:sldMkLst>
          <pc:docMk/>
          <pc:sldMk cId="2268638179" sldId="261"/>
        </pc:sldMkLst>
        <pc:spChg chg="del">
          <ac:chgData name="Tony Huff" userId="886d376a-2363-4e3f-848d-a452ef5b5d86" providerId="ADAL" clId="{64ACE645-FA6E-41DE-98B7-41A73C519D00}" dt="2026-09-17T00:12:30.780" v="2" actId="700"/>
          <ac:spMkLst>
            <pc:docMk/>
            <pc:sldMk cId="2268638179" sldId="261"/>
            <ac:spMk id="2" creationId="{AEF81B73-E65A-37C0-CB50-DA94F503451C}"/>
          </ac:spMkLst>
        </pc:spChg>
        <pc:spChg chg="del mod ord">
          <ac:chgData name="Tony Huff" userId="886d376a-2363-4e3f-848d-a452ef5b5d86" providerId="ADAL" clId="{64ACE645-FA6E-41DE-98B7-41A73C519D00}" dt="2026-09-17T00:12:30.780" v="2" actId="700"/>
          <ac:spMkLst>
            <pc:docMk/>
            <pc:sldMk cId="2268638179" sldId="261"/>
            <ac:spMk id="3" creationId="{752747C3-9A34-3BD8-7EA1-CC62A3646618}"/>
          </ac:spMkLst>
        </pc:spChg>
        <pc:spChg chg="add mod ord">
          <ac:chgData name="Tony Huff" userId="886d376a-2363-4e3f-848d-a452ef5b5d86" providerId="ADAL" clId="{64ACE645-FA6E-41DE-98B7-41A73C519D00}" dt="2026-09-17T00:12:58.584" v="67" actId="20577"/>
          <ac:spMkLst>
            <pc:docMk/>
            <pc:sldMk cId="2268638179" sldId="261"/>
            <ac:spMk id="4" creationId="{11C95A80-1B08-7EC4-20DE-231784587ACD}"/>
          </ac:spMkLst>
        </pc:spChg>
        <pc:spChg chg="add mod ord">
          <ac:chgData name="Tony Huff" userId="886d376a-2363-4e3f-848d-a452ef5b5d86" providerId="ADAL" clId="{64ACE645-FA6E-41DE-98B7-41A73C519D00}" dt="2026-09-17T00:13:16.680" v="120" actId="20577"/>
          <ac:spMkLst>
            <pc:docMk/>
            <pc:sldMk cId="2268638179" sldId="261"/>
            <ac:spMk id="5" creationId="{4156CA1B-6F9A-56E7-1270-E2B9594ACF80}"/>
          </ac:spMkLst>
        </pc:spChg>
      </pc:sldChg>
      <pc:sldChg chg="modSp new mod">
        <pc:chgData name="Tony Huff" userId="886d376a-2363-4e3f-848d-a452ef5b5d86" providerId="ADAL" clId="{64ACE645-FA6E-41DE-98B7-41A73C519D00}" dt="2026-09-17T00:14:10.910" v="141" actId="5793"/>
        <pc:sldMkLst>
          <pc:docMk/>
          <pc:sldMk cId="4164759638" sldId="262"/>
        </pc:sldMkLst>
        <pc:spChg chg="mod">
          <ac:chgData name="Tony Huff" userId="886d376a-2363-4e3f-848d-a452ef5b5d86" providerId="ADAL" clId="{64ACE645-FA6E-41DE-98B7-41A73C519D00}" dt="2026-09-17T00:13:26.344" v="136" actId="20577"/>
          <ac:spMkLst>
            <pc:docMk/>
            <pc:sldMk cId="4164759638" sldId="262"/>
            <ac:spMk id="2" creationId="{19D5E008-62F7-C1D8-24F1-85442F8562F5}"/>
          </ac:spMkLst>
        </pc:spChg>
        <pc:spChg chg="mod">
          <ac:chgData name="Tony Huff" userId="886d376a-2363-4e3f-848d-a452ef5b5d86" providerId="ADAL" clId="{64ACE645-FA6E-41DE-98B7-41A73C519D00}" dt="2026-09-17T00:14:10.910" v="141" actId="5793"/>
          <ac:spMkLst>
            <pc:docMk/>
            <pc:sldMk cId="4164759638" sldId="262"/>
            <ac:spMk id="3" creationId="{349A7669-12F1-7CA4-4EB0-B49A8C105458}"/>
          </ac:spMkLst>
        </pc:spChg>
      </pc:sldChg>
      <pc:sldChg chg="modSp new mod">
        <pc:chgData name="Tony Huff" userId="886d376a-2363-4e3f-848d-a452ef5b5d86" providerId="ADAL" clId="{64ACE645-FA6E-41DE-98B7-41A73C519D00}" dt="2026-09-17T12:16:51.270" v="1271" actId="6549"/>
        <pc:sldMkLst>
          <pc:docMk/>
          <pc:sldMk cId="2035594039" sldId="263"/>
        </pc:sldMkLst>
        <pc:spChg chg="mod">
          <ac:chgData name="Tony Huff" userId="886d376a-2363-4e3f-848d-a452ef5b5d86" providerId="ADAL" clId="{64ACE645-FA6E-41DE-98B7-41A73C519D00}" dt="2026-09-17T00:14:26.833" v="143"/>
          <ac:spMkLst>
            <pc:docMk/>
            <pc:sldMk cId="2035594039" sldId="263"/>
            <ac:spMk id="2" creationId="{A6647CE4-4E65-05A7-91DA-8F671E97D6A2}"/>
          </ac:spMkLst>
        </pc:spChg>
        <pc:spChg chg="mod">
          <ac:chgData name="Tony Huff" userId="886d376a-2363-4e3f-848d-a452ef5b5d86" providerId="ADAL" clId="{64ACE645-FA6E-41DE-98B7-41A73C519D00}" dt="2026-09-17T12:16:51.270" v="1271" actId="6549"/>
          <ac:spMkLst>
            <pc:docMk/>
            <pc:sldMk cId="2035594039" sldId="263"/>
            <ac:spMk id="3" creationId="{5FEE960E-75C8-B360-057A-F4193570DFCC}"/>
          </ac:spMkLst>
        </pc:spChg>
      </pc:sldChg>
      <pc:sldChg chg="modSp new mod">
        <pc:chgData name="Tony Huff" userId="886d376a-2363-4e3f-848d-a452ef5b5d86" providerId="ADAL" clId="{64ACE645-FA6E-41DE-98B7-41A73C519D00}" dt="2026-09-17T12:18:39.920" v="1350" actId="20577"/>
        <pc:sldMkLst>
          <pc:docMk/>
          <pc:sldMk cId="1164539152" sldId="264"/>
        </pc:sldMkLst>
        <pc:spChg chg="mod">
          <ac:chgData name="Tony Huff" userId="886d376a-2363-4e3f-848d-a452ef5b5d86" providerId="ADAL" clId="{64ACE645-FA6E-41DE-98B7-41A73C519D00}" dt="2026-09-17T00:15:07.708" v="152"/>
          <ac:spMkLst>
            <pc:docMk/>
            <pc:sldMk cId="1164539152" sldId="264"/>
            <ac:spMk id="2" creationId="{6453FA49-4B85-D1E1-28F9-DBED681C6634}"/>
          </ac:spMkLst>
        </pc:spChg>
        <pc:spChg chg="mod">
          <ac:chgData name="Tony Huff" userId="886d376a-2363-4e3f-848d-a452ef5b5d86" providerId="ADAL" clId="{64ACE645-FA6E-41DE-98B7-41A73C519D00}" dt="2026-09-17T12:18:39.920" v="1350" actId="20577"/>
          <ac:spMkLst>
            <pc:docMk/>
            <pc:sldMk cId="1164539152" sldId="264"/>
            <ac:spMk id="3" creationId="{698F1BB4-C4A6-69E7-ED8C-F140C91B44FD}"/>
          </ac:spMkLst>
        </pc:spChg>
      </pc:sldChg>
      <pc:sldChg chg="modSp new mod">
        <pc:chgData name="Tony Huff" userId="886d376a-2363-4e3f-848d-a452ef5b5d86" providerId="ADAL" clId="{64ACE645-FA6E-41DE-98B7-41A73C519D00}" dt="2026-09-17T12:21:08.511" v="1446" actId="20577"/>
        <pc:sldMkLst>
          <pc:docMk/>
          <pc:sldMk cId="1147162308" sldId="265"/>
        </pc:sldMkLst>
        <pc:spChg chg="mod">
          <ac:chgData name="Tony Huff" userId="886d376a-2363-4e3f-848d-a452ef5b5d86" providerId="ADAL" clId="{64ACE645-FA6E-41DE-98B7-41A73C519D00}" dt="2026-09-17T00:15:35.661" v="155"/>
          <ac:spMkLst>
            <pc:docMk/>
            <pc:sldMk cId="1147162308" sldId="265"/>
            <ac:spMk id="2" creationId="{7FE3330B-912F-43F1-AB6D-B0638A306E3D}"/>
          </ac:spMkLst>
        </pc:spChg>
        <pc:spChg chg="mod">
          <ac:chgData name="Tony Huff" userId="886d376a-2363-4e3f-848d-a452ef5b5d86" providerId="ADAL" clId="{64ACE645-FA6E-41DE-98B7-41A73C519D00}" dt="2026-09-17T12:21:08.511" v="1446" actId="20577"/>
          <ac:spMkLst>
            <pc:docMk/>
            <pc:sldMk cId="1147162308" sldId="265"/>
            <ac:spMk id="3" creationId="{13A75408-8AF2-18AC-0268-D60B970F2BF1}"/>
          </ac:spMkLst>
        </pc:spChg>
      </pc:sldChg>
      <pc:sldChg chg="modSp new mod">
        <pc:chgData name="Tony Huff" userId="886d376a-2363-4e3f-848d-a452ef5b5d86" providerId="ADAL" clId="{64ACE645-FA6E-41DE-98B7-41A73C519D00}" dt="2026-09-17T12:06:57.353" v="1046" actId="404"/>
        <pc:sldMkLst>
          <pc:docMk/>
          <pc:sldMk cId="3450227493" sldId="266"/>
        </pc:sldMkLst>
        <pc:spChg chg="mod">
          <ac:chgData name="Tony Huff" userId="886d376a-2363-4e3f-848d-a452ef5b5d86" providerId="ADAL" clId="{64ACE645-FA6E-41DE-98B7-41A73C519D00}" dt="2026-09-17T02:54:58.442" v="158"/>
          <ac:spMkLst>
            <pc:docMk/>
            <pc:sldMk cId="3450227493" sldId="266"/>
            <ac:spMk id="2" creationId="{7CD636A2-50F3-53AC-06F9-224D636D173A}"/>
          </ac:spMkLst>
        </pc:spChg>
        <pc:spChg chg="mod">
          <ac:chgData name="Tony Huff" userId="886d376a-2363-4e3f-848d-a452ef5b5d86" providerId="ADAL" clId="{64ACE645-FA6E-41DE-98B7-41A73C519D00}" dt="2026-09-17T12:06:57.353" v="1046" actId="404"/>
          <ac:spMkLst>
            <pc:docMk/>
            <pc:sldMk cId="3450227493" sldId="266"/>
            <ac:spMk id="3" creationId="{E8D80C52-83F4-6050-6EC8-3FD2624766D7}"/>
          </ac:spMkLst>
        </pc:spChg>
      </pc:sldChg>
      <pc:sldChg chg="modSp new mod">
        <pc:chgData name="Tony Huff" userId="886d376a-2363-4e3f-848d-a452ef5b5d86" providerId="ADAL" clId="{64ACE645-FA6E-41DE-98B7-41A73C519D00}" dt="2026-09-17T12:22:02.284" v="1448"/>
        <pc:sldMkLst>
          <pc:docMk/>
          <pc:sldMk cId="1913148003" sldId="267"/>
        </pc:sldMkLst>
        <pc:spChg chg="mod">
          <ac:chgData name="Tony Huff" userId="886d376a-2363-4e3f-848d-a452ef5b5d86" providerId="ADAL" clId="{64ACE645-FA6E-41DE-98B7-41A73C519D00}" dt="2026-09-17T02:56:01.719" v="164"/>
          <ac:spMkLst>
            <pc:docMk/>
            <pc:sldMk cId="1913148003" sldId="267"/>
            <ac:spMk id="2" creationId="{7C717F11-892A-ADDD-48C5-5248B7C56C51}"/>
          </ac:spMkLst>
        </pc:spChg>
        <pc:spChg chg="mod">
          <ac:chgData name="Tony Huff" userId="886d376a-2363-4e3f-848d-a452ef5b5d86" providerId="ADAL" clId="{64ACE645-FA6E-41DE-98B7-41A73C519D00}" dt="2026-09-17T12:22:02.284" v="1448"/>
          <ac:spMkLst>
            <pc:docMk/>
            <pc:sldMk cId="1913148003" sldId="267"/>
            <ac:spMk id="3" creationId="{3A045AEA-E3BE-4922-4BE7-325FAB45BCA1}"/>
          </ac:spMkLst>
        </pc:spChg>
      </pc:sldChg>
      <pc:sldChg chg="modSp new mod">
        <pc:chgData name="Tony Huff" userId="886d376a-2363-4e3f-848d-a452ef5b5d86" providerId="ADAL" clId="{64ACE645-FA6E-41DE-98B7-41A73C519D00}" dt="2026-09-17T12:22:26.374" v="1465" actId="6549"/>
        <pc:sldMkLst>
          <pc:docMk/>
          <pc:sldMk cId="1127682231" sldId="268"/>
        </pc:sldMkLst>
        <pc:spChg chg="mod">
          <ac:chgData name="Tony Huff" userId="886d376a-2363-4e3f-848d-a452ef5b5d86" providerId="ADAL" clId="{64ACE645-FA6E-41DE-98B7-41A73C519D00}" dt="2026-09-17T02:56:41.362" v="167"/>
          <ac:spMkLst>
            <pc:docMk/>
            <pc:sldMk cId="1127682231" sldId="268"/>
            <ac:spMk id="2" creationId="{D5311160-4C66-C3E7-9602-7F357C46A824}"/>
          </ac:spMkLst>
        </pc:spChg>
        <pc:spChg chg="mod">
          <ac:chgData name="Tony Huff" userId="886d376a-2363-4e3f-848d-a452ef5b5d86" providerId="ADAL" clId="{64ACE645-FA6E-41DE-98B7-41A73C519D00}" dt="2026-09-17T12:22:26.374" v="1465" actId="6549"/>
          <ac:spMkLst>
            <pc:docMk/>
            <pc:sldMk cId="1127682231" sldId="268"/>
            <ac:spMk id="3" creationId="{7C34DB00-A1A4-F784-61D3-EA9E214DBF4C}"/>
          </ac:spMkLst>
        </pc:spChg>
      </pc:sldChg>
      <pc:sldChg chg="modSp new mod">
        <pc:chgData name="Tony Huff" userId="886d376a-2363-4e3f-848d-a452ef5b5d86" providerId="ADAL" clId="{64ACE645-FA6E-41DE-98B7-41A73C519D00}" dt="2026-09-17T12:13:58.178" v="1255" actId="20577"/>
        <pc:sldMkLst>
          <pc:docMk/>
          <pc:sldMk cId="682802026" sldId="269"/>
        </pc:sldMkLst>
        <pc:spChg chg="mod">
          <ac:chgData name="Tony Huff" userId="886d376a-2363-4e3f-848d-a452ef5b5d86" providerId="ADAL" clId="{64ACE645-FA6E-41DE-98B7-41A73C519D00}" dt="2026-09-17T02:57:13.812" v="170"/>
          <ac:spMkLst>
            <pc:docMk/>
            <pc:sldMk cId="682802026" sldId="269"/>
            <ac:spMk id="2" creationId="{FA9BF153-58A9-2E2F-3C9E-2EDE23CCAB7A}"/>
          </ac:spMkLst>
        </pc:spChg>
        <pc:spChg chg="mod">
          <ac:chgData name="Tony Huff" userId="886d376a-2363-4e3f-848d-a452ef5b5d86" providerId="ADAL" clId="{64ACE645-FA6E-41DE-98B7-41A73C519D00}" dt="2026-09-17T12:13:58.178" v="1255" actId="20577"/>
          <ac:spMkLst>
            <pc:docMk/>
            <pc:sldMk cId="682802026" sldId="269"/>
            <ac:spMk id="3" creationId="{59FB0E10-F47A-51CA-8B8B-001204AD0476}"/>
          </ac:spMkLst>
        </pc:spChg>
      </pc:sldChg>
      <pc:sldChg chg="modSp new mod">
        <pc:chgData name="Tony Huff" userId="886d376a-2363-4e3f-848d-a452ef5b5d86" providerId="ADAL" clId="{64ACE645-FA6E-41DE-98B7-41A73C519D00}" dt="2026-09-17T12:23:11.812" v="1473" actId="20577"/>
        <pc:sldMkLst>
          <pc:docMk/>
          <pc:sldMk cId="3916845799" sldId="270"/>
        </pc:sldMkLst>
        <pc:spChg chg="mod">
          <ac:chgData name="Tony Huff" userId="886d376a-2363-4e3f-848d-a452ef5b5d86" providerId="ADAL" clId="{64ACE645-FA6E-41DE-98B7-41A73C519D00}" dt="2026-09-17T12:14:40.729" v="1266" actId="20577"/>
          <ac:spMkLst>
            <pc:docMk/>
            <pc:sldMk cId="3916845799" sldId="270"/>
            <ac:spMk id="2" creationId="{321452FB-AD5E-685B-45C3-1C5C89782413}"/>
          </ac:spMkLst>
        </pc:spChg>
        <pc:spChg chg="mod">
          <ac:chgData name="Tony Huff" userId="886d376a-2363-4e3f-848d-a452ef5b5d86" providerId="ADAL" clId="{64ACE645-FA6E-41DE-98B7-41A73C519D00}" dt="2026-09-17T12:23:11.812" v="1473" actId="20577"/>
          <ac:spMkLst>
            <pc:docMk/>
            <pc:sldMk cId="3916845799" sldId="270"/>
            <ac:spMk id="3" creationId="{18E09080-4D8F-508B-D94D-7343F330AA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Hex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A4BE5-FE46-EA43-B6B0-450DE02CC3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9" b="1"/>
          <a:stretch/>
        </p:blipFill>
        <p:spPr>
          <a:xfrm>
            <a:off x="1" y="-4764"/>
            <a:ext cx="10174777" cy="53792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66EC07-D962-6647-8E4E-0283A02CE19B}"/>
              </a:ext>
            </a:extLst>
          </p:cNvPr>
          <p:cNvSpPr/>
          <p:nvPr/>
        </p:nvSpPr>
        <p:spPr>
          <a:xfrm>
            <a:off x="0" y="0"/>
            <a:ext cx="12192000" cy="547971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76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blue/green box bottom">
            <a:extLst>
              <a:ext uri="{FF2B5EF4-FFF2-40B4-BE49-F238E27FC236}">
                <a16:creationId xmlns:a16="http://schemas.microsoft.com/office/drawing/2014/main" id="{01F9400E-D49A-AA40-B4BD-53F03EC31D76}"/>
              </a:ext>
            </a:extLst>
          </p:cNvPr>
          <p:cNvGrpSpPr/>
          <p:nvPr/>
        </p:nvGrpSpPr>
        <p:grpSpPr>
          <a:xfrm>
            <a:off x="0" y="5340350"/>
            <a:ext cx="12192000" cy="1517650"/>
            <a:chOff x="0" y="5340350"/>
            <a:chExt cx="12192000" cy="151765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04B8F3-C379-C04D-8634-1CDEC81586E2}"/>
                </a:ext>
              </a:extLst>
            </p:cNvPr>
            <p:cNvSpPr/>
            <p:nvPr/>
          </p:nvSpPr>
          <p:spPr bwMode="auto">
            <a:xfrm>
              <a:off x="0" y="5444519"/>
              <a:ext cx="12192000" cy="1413481"/>
            </a:xfrm>
            <a:prstGeom prst="rect">
              <a:avLst/>
            </a:prstGeom>
            <a:solidFill>
              <a:srgbClr val="07519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3207E4-91BC-AB48-939F-AAC2AA29BF23}"/>
                </a:ext>
              </a:extLst>
            </p:cNvPr>
            <p:cNvSpPr/>
            <p:nvPr/>
          </p:nvSpPr>
          <p:spPr bwMode="auto">
            <a:xfrm>
              <a:off x="0" y="5340350"/>
              <a:ext cx="12192000" cy="104169"/>
            </a:xfrm>
            <a:prstGeom prst="rect">
              <a:avLst/>
            </a:prstGeom>
            <a:solidFill>
              <a:srgbClr val="8EC42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pic>
        <p:nvPicPr>
          <p:cNvPr id="15" name="INL Logo">
            <a:extLst>
              <a:ext uri="{FF2B5EF4-FFF2-40B4-BE49-F238E27FC236}">
                <a16:creationId xmlns:a16="http://schemas.microsoft.com/office/drawing/2014/main" id="{21EEECFB-01DD-5F4A-AC25-029E8729B2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455025" y="5904670"/>
            <a:ext cx="3189597" cy="473455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1DFF24A-6025-2847-8C93-29954BFB7B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37144" y="2217074"/>
            <a:ext cx="9354855" cy="2292350"/>
          </a:xfrm>
          <a:noFill/>
        </p:spPr>
        <p:txBody>
          <a:bodyPr wrap="square" lIns="365760" tIns="822960" rIns="1097280" bIns="822960"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tabLst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525" indent="0">
              <a:buFontTx/>
              <a:buNone/>
              <a:tabLst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title</a:t>
            </a:r>
          </a:p>
          <a:p>
            <a:pPr lvl="1"/>
            <a:r>
              <a:rPr lang="en-US" dirty="0"/>
              <a:t>Click to edit subtitle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F11E7C5D-AAED-604F-85A8-6DB539F1F6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0142" y="273297"/>
            <a:ext cx="2541981" cy="1392237"/>
          </a:xfrm>
          <a:effectLst/>
        </p:spPr>
        <p:txBody>
          <a:bodyPr lIns="0" rIns="0" bIns="0" anchor="b" anchorCtr="0">
            <a:noAutofit/>
          </a:bodyPr>
          <a:lstStyle>
            <a:lvl1pPr marL="7938" indent="0">
              <a:buFontTx/>
              <a:buNone/>
              <a:tabLst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2pPr>
            <a:lvl3pPr marL="7938" indent="0">
              <a:buFontTx/>
              <a:buNone/>
              <a:tabLst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4pPr>
            <a:lvl5pPr marL="1828800" indent="0">
              <a:buFontTx/>
              <a:buNone/>
              <a:defRPr b="0" i="0">
                <a:solidFill>
                  <a:schemeClr val="bg1"/>
                </a:solidFill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19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1920">
          <p15:clr>
            <a:srgbClr val="FBAE40"/>
          </p15:clr>
        </p15:guide>
        <p15:guide id="4" pos="53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9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Fu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365512-1A58-B241-838D-EFAB0E25F8AF}"/>
              </a:ext>
            </a:extLst>
          </p:cNvPr>
          <p:cNvSpPr/>
          <p:nvPr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89965-9C98-C446-B0C8-8151A52702B5}"/>
              </a:ext>
            </a:extLst>
          </p:cNvPr>
          <p:cNvSpPr/>
          <p:nvPr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DAHO NATIONAL LABORATORY">
            <a:extLst>
              <a:ext uri="{FF2B5EF4-FFF2-40B4-BE49-F238E27FC236}">
                <a16:creationId xmlns:a16="http://schemas.microsoft.com/office/drawing/2014/main" id="{C9B294FD-1F7F-4240-B2BD-1DD570DF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4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E6D6083-77A6-334A-8C7F-A5F18D4F5F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8213" y="1739901"/>
            <a:ext cx="10415587" cy="43275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3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Fu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365512-1A58-B241-838D-EFAB0E25F8AF}"/>
              </a:ext>
            </a:extLst>
          </p:cNvPr>
          <p:cNvSpPr/>
          <p:nvPr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E89965-9C98-C446-B0C8-8151A52702B5}"/>
              </a:ext>
            </a:extLst>
          </p:cNvPr>
          <p:cNvSpPr/>
          <p:nvPr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DAHO NATIONAL LABORATORY">
            <a:extLst>
              <a:ext uri="{FF2B5EF4-FFF2-40B4-BE49-F238E27FC236}">
                <a16:creationId xmlns:a16="http://schemas.microsoft.com/office/drawing/2014/main" id="{C9B294FD-1F7F-4240-B2BD-1DD570DF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59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0345" y="1739901"/>
            <a:ext cx="5013454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5329EE-4FB4-5A4D-AB92-8FB39F6378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38150" y="1739901"/>
            <a:ext cx="5081650" cy="4207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181027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50" y="1739901"/>
            <a:ext cx="5013454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05329EE-4FB4-5A4D-AB92-8FB39F6378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2149" y="1739901"/>
            <a:ext cx="5081650" cy="42070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3923201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y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C5EE-7A70-7D44-877F-2A9D26623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199123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EFBD4CC-FEFF-654C-B1A3-229DA69D10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</p:spTree>
    <p:extLst>
      <p:ext uri="{BB962C8B-B14F-4D97-AF65-F5344CB8AC3E}">
        <p14:creationId xmlns:p14="http://schemas.microsoft.com/office/powerpoint/2010/main" val="392473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 Blue Box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D6444-081A-D54B-830B-A94153C0EF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8149" y="1739901"/>
            <a:ext cx="6704153" cy="4207040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2EB56D-A175-2340-8316-CB2D73FC70C2}"/>
              </a:ext>
            </a:extLst>
          </p:cNvPr>
          <p:cNvSpPr/>
          <p:nvPr/>
        </p:nvSpPr>
        <p:spPr>
          <a:xfrm>
            <a:off x="8465770" y="-1"/>
            <a:ext cx="3726230" cy="62377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EB60818-A426-D644-9EEA-D2FB1CBDFB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71283" y="522288"/>
            <a:ext cx="2919664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80018A3-14FE-A04B-A3B4-D9AA55483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1" y="558602"/>
            <a:ext cx="6704151" cy="1005229"/>
          </a:xfrm>
        </p:spPr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(2 lines max)</a:t>
            </a:r>
          </a:p>
        </p:txBody>
      </p:sp>
    </p:spTree>
    <p:extLst>
      <p:ext uri="{BB962C8B-B14F-4D97-AF65-F5344CB8AC3E}">
        <p14:creationId xmlns:p14="http://schemas.microsoft.com/office/powerpoint/2010/main" val="546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Blue Box Bullet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CB96BB-242F-BC47-80BF-E45DB97245BA}"/>
              </a:ext>
            </a:extLst>
          </p:cNvPr>
          <p:cNvSpPr/>
          <p:nvPr/>
        </p:nvSpPr>
        <p:spPr>
          <a:xfrm>
            <a:off x="6843714" y="0"/>
            <a:ext cx="5346699" cy="623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2FA9CB-507A-AA48-963A-8D5E37B7CF5B}"/>
              </a:ext>
            </a:extLst>
          </p:cNvPr>
          <p:cNvSpPr/>
          <p:nvPr/>
        </p:nvSpPr>
        <p:spPr>
          <a:xfrm>
            <a:off x="0" y="6335712"/>
            <a:ext cx="12192000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79016F-99B0-6B40-B3F7-87F0068FC0E5}"/>
              </a:ext>
            </a:extLst>
          </p:cNvPr>
          <p:cNvSpPr/>
          <p:nvPr/>
        </p:nvSpPr>
        <p:spPr>
          <a:xfrm>
            <a:off x="0" y="6237795"/>
            <a:ext cx="12192000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DAHO NATIONAL LABORATORY">
            <a:extLst>
              <a:ext uri="{FF2B5EF4-FFF2-40B4-BE49-F238E27FC236}">
                <a16:creationId xmlns:a16="http://schemas.microsoft.com/office/drawing/2014/main" id="{BD942965-6C07-5D4A-809D-5FC754D59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14" name="Title Placeholder BIG box blue right">
            <a:extLst>
              <a:ext uri="{FF2B5EF4-FFF2-40B4-BE49-F238E27FC236}">
                <a16:creationId xmlns:a16="http://schemas.microsoft.com/office/drawing/2014/main" id="{AB7EA1D9-8A57-3143-9688-4BB8599F98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0063" y="0"/>
            <a:ext cx="5340350" cy="907549"/>
          </a:xfrm>
          <a:prstGeom prst="rect">
            <a:avLst/>
          </a:prstGeom>
          <a:noFill/>
        </p:spPr>
        <p:txBody>
          <a:bodyPr lIns="274320" tIns="365760" rIns="274320">
            <a:normAutofit/>
          </a:bodyPr>
          <a:lstStyle>
            <a:lvl1pPr marL="0" indent="0">
              <a:buFontTx/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box title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38B584E-1ECA-5646-9DA7-61B8110256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6947" y="1064712"/>
            <a:ext cx="4598987" cy="4515349"/>
          </a:xfrm>
          <a:prstGeom prst="rect">
            <a:avLst/>
          </a:prstGeom>
        </p:spPr>
        <p:txBody>
          <a:bodyPr lIns="0">
            <a:normAutofit/>
          </a:bodyPr>
          <a:lstStyle>
            <a:lvl1pPr marL="347663" indent="-342900">
              <a:buClr>
                <a:schemeClr val="bg1"/>
              </a:buClr>
              <a:tabLst/>
              <a:defRPr sz="2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bullet list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E2218-371C-0D41-97AF-B220A81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62E5-D969-3443-B549-CE7B6CCBE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BC785-2799-4146-A523-CFA98FEB9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6EF42CC7-103E-EA4C-89A2-543032DA33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843714" cy="62282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photo icon below to insert picture</a:t>
            </a:r>
            <a:br>
              <a:rPr lang="en-US" dirty="0"/>
            </a:br>
            <a:r>
              <a:rPr lang="en-US" dirty="0"/>
              <a:t>(if replacing picture, you will have to reset your crop area)</a:t>
            </a:r>
          </a:p>
        </p:txBody>
      </p:sp>
    </p:spTree>
    <p:extLst>
      <p:ext uri="{BB962C8B-B14F-4D97-AF65-F5344CB8AC3E}">
        <p14:creationId xmlns:p14="http://schemas.microsoft.com/office/powerpoint/2010/main" val="3890074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25992-890C-EC4B-B676-6CCEF133B8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150" y="1709738"/>
            <a:ext cx="10409299" cy="2852737"/>
          </a:xfrm>
        </p:spPr>
        <p:txBody>
          <a:bodyPr anchor="ctr" anchorCtr="0"/>
          <a:lstStyle>
            <a:lvl1pPr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303FD-B916-FD4E-85C2-3EBF655BC1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8150" y="4589463"/>
            <a:ext cx="104093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FDE18-9616-B043-9C71-522DAD29B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2FF7A-5905-EB40-919B-9225D087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7509E-6005-DB4B-9578-84532E5F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82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0D34-E50C-7946-9657-29EA34F401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FFB48-1F38-8C46-B4B3-0871CA9880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8150" y="1739901"/>
            <a:ext cx="5081650" cy="4351338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7F5AB-BF51-4044-8164-B8ADFB34B0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2148" y="1739901"/>
            <a:ext cx="5081651" cy="4351338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3E568-D8E9-CE46-B564-4CAF0B6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C80FD-FB7C-F246-A242-07AFCB2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BDEBE-950D-C343-A00C-8D9FA1E3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2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0D34-E50C-7946-9657-29EA34F401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(Reduce font for title longer than 2 lines)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FFB48-1F38-8C46-B4B3-0871CA9880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8150" y="2412999"/>
            <a:ext cx="5081650" cy="376396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C7F5AB-BF51-4044-8164-B8ADFB34B0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2148" y="2412999"/>
            <a:ext cx="5081651" cy="376396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3E568-D8E9-CE46-B564-4CAF0B6E4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4A3B-E186-AB40-96C6-355AF9A6FE76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C80FD-FB7C-F246-A242-07AFCB2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BDEBE-950D-C343-A00C-8D9FA1E3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577FA-F7D9-2C48-919F-F962E3BF952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72D795B-85F6-1F49-922A-F4131787307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38213" y="1589087"/>
            <a:ext cx="5081587" cy="766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subhead 1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4E34B4F-F908-104C-90F3-5135E2E8C7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70625" y="1589087"/>
            <a:ext cx="5081587" cy="766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subhead 2 </a:t>
            </a:r>
          </a:p>
        </p:txBody>
      </p:sp>
    </p:spTree>
    <p:extLst>
      <p:ext uri="{BB962C8B-B14F-4D97-AF65-F5344CB8AC3E}">
        <p14:creationId xmlns:p14="http://schemas.microsoft.com/office/powerpoint/2010/main" val="1790085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 Sta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07">
            <a:extLst>
              <a:ext uri="{FF2B5EF4-FFF2-40B4-BE49-F238E27FC236}">
                <a16:creationId xmlns:a16="http://schemas.microsoft.com/office/drawing/2014/main" id="{4647A912-5093-6043-8161-0D98167F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36550"/>
            <a:ext cx="12192000" cy="6858000"/>
          </a:xfrm>
          <a:prstGeom prst="rect">
            <a:avLst/>
          </a:prstGeom>
        </p:spPr>
      </p:pic>
      <p:grpSp>
        <p:nvGrpSpPr>
          <p:cNvPr id="11" name="Bottom Bar">
            <a:extLst>
              <a:ext uri="{FF2B5EF4-FFF2-40B4-BE49-F238E27FC236}">
                <a16:creationId xmlns:a16="http://schemas.microsoft.com/office/drawing/2014/main" id="{DC935C4B-E372-E04B-8493-E90A79CBC7F4}"/>
              </a:ext>
            </a:extLst>
          </p:cNvPr>
          <p:cNvGrpSpPr/>
          <p:nvPr/>
        </p:nvGrpSpPr>
        <p:grpSpPr>
          <a:xfrm>
            <a:off x="0" y="6247747"/>
            <a:ext cx="12192000" cy="610252"/>
            <a:chOff x="0" y="6247747"/>
            <a:chExt cx="12192000" cy="61025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A574F32-F3B5-224E-B6D3-DC767B30A5BE}"/>
                </a:ext>
              </a:extLst>
            </p:cNvPr>
            <p:cNvSpPr/>
            <p:nvPr/>
          </p:nvSpPr>
          <p:spPr>
            <a:xfrm>
              <a:off x="0" y="6334125"/>
              <a:ext cx="12192000" cy="52387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8EE050A-3114-2641-96C8-48D281A062A0}"/>
                </a:ext>
              </a:extLst>
            </p:cNvPr>
            <p:cNvSpPr/>
            <p:nvPr/>
          </p:nvSpPr>
          <p:spPr>
            <a:xfrm>
              <a:off x="0" y="6247747"/>
              <a:ext cx="12192000" cy="863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59F24B-A93D-B046-B78A-2C31137D1AC5}"/>
              </a:ext>
            </a:extLst>
          </p:cNvPr>
          <p:cNvSpPr txBox="1"/>
          <p:nvPr/>
        </p:nvSpPr>
        <p:spPr>
          <a:xfrm>
            <a:off x="2872408" y="5178483"/>
            <a:ext cx="64471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Battelle Energy Alliance manages INL for the U.S. Department of Energy’s Office of Nuclear Energy. </a:t>
            </a:r>
            <a:br>
              <a:rPr lang="en-US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INL is the nation’s center for nuclear energy research and development, and also performs research </a:t>
            </a:r>
            <a:br>
              <a:rPr lang="en-US" sz="1050" i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050" i="1" dirty="0">
                <a:solidFill>
                  <a:schemeClr val="bg1">
                    <a:lumMod val="65000"/>
                  </a:schemeClr>
                </a:solidFill>
              </a:rPr>
              <a:t>in each of DOE’s strategic goal areas: energy, national security, science and the environment.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Web Address">
            <a:extLst>
              <a:ext uri="{FF2B5EF4-FFF2-40B4-BE49-F238E27FC236}">
                <a16:creationId xmlns:a16="http://schemas.microsoft.com/office/drawing/2014/main" id="{53FCC0DF-9440-B040-A076-DF507B404D83}"/>
              </a:ext>
            </a:extLst>
          </p:cNvPr>
          <p:cNvSpPr txBox="1"/>
          <p:nvPr/>
        </p:nvSpPr>
        <p:spPr>
          <a:xfrm>
            <a:off x="4100945" y="6417425"/>
            <a:ext cx="3990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600" dirty="0">
                <a:solidFill>
                  <a:schemeClr val="bg1">
                    <a:alpha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WWW.INL.GOV</a:t>
            </a:r>
          </a:p>
        </p:txBody>
      </p:sp>
    </p:spTree>
    <p:extLst>
      <p:ext uri="{BB962C8B-B14F-4D97-AF65-F5344CB8AC3E}">
        <p14:creationId xmlns:p14="http://schemas.microsoft.com/office/powerpoint/2010/main" val="188344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EB3FEC5-4760-DC48-B91E-CFC0C33F63A9}"/>
              </a:ext>
            </a:extLst>
          </p:cNvPr>
          <p:cNvSpPr/>
          <p:nvPr/>
        </p:nvSpPr>
        <p:spPr>
          <a:xfrm>
            <a:off x="8465769" y="6335712"/>
            <a:ext cx="3726231" cy="522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EAE68D-24FC-6749-A309-042231DB68DA}"/>
              </a:ext>
            </a:extLst>
          </p:cNvPr>
          <p:cNvSpPr/>
          <p:nvPr/>
        </p:nvSpPr>
        <p:spPr>
          <a:xfrm>
            <a:off x="8465769" y="6237795"/>
            <a:ext cx="3726231" cy="979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DAHO NATIONAL LABORATORY">
            <a:extLst>
              <a:ext uri="{FF2B5EF4-FFF2-40B4-BE49-F238E27FC236}">
                <a16:creationId xmlns:a16="http://schemas.microsoft.com/office/drawing/2014/main" id="{C491F914-E346-2146-A51D-D37D67DBC11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44584" y="6543675"/>
            <a:ext cx="2768600" cy="127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2502A-5BF2-8845-923F-AAF24377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151" y="558602"/>
            <a:ext cx="10415648" cy="1008797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B4A4D-34FE-994A-AFE8-DCF682312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150" y="1739901"/>
            <a:ext cx="10415649" cy="4351338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0CF24-C629-E54C-BA9B-20518F01F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1" y="6492875"/>
            <a:ext cx="1546302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l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7CD4A3B-E186-AB40-96C6-355AF9A6FE76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34D85-E219-4F49-88C8-4DC17F06D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38150" y="6492875"/>
            <a:ext cx="5060066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ctr">
              <a:defRPr sz="100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7F2A8-2F01-4745-8AFB-4EEC8D271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020" y="6492875"/>
            <a:ext cx="434428" cy="365125"/>
          </a:xfrm>
          <a:prstGeom prst="rect">
            <a:avLst/>
          </a:prstGeom>
        </p:spPr>
        <p:txBody>
          <a:bodyPr vert="horz" lIns="91440" tIns="45720" rIns="91440" bIns="155448" rtlCol="0" anchor="ctr"/>
          <a:lstStyle>
            <a:lvl1pPr algn="ctr">
              <a:defRPr sz="1000" b="1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2B577FA-F7D9-2C48-919F-F962E3BF952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blue/green box top">
            <a:extLst>
              <a:ext uri="{FF2B5EF4-FFF2-40B4-BE49-F238E27FC236}">
                <a16:creationId xmlns:a16="http://schemas.microsoft.com/office/drawing/2014/main" id="{2FE8E780-1DE8-B245-8215-3ECC2513C073}"/>
              </a:ext>
            </a:extLst>
          </p:cNvPr>
          <p:cNvGrpSpPr/>
          <p:nvPr/>
        </p:nvGrpSpPr>
        <p:grpSpPr>
          <a:xfrm>
            <a:off x="0" y="522288"/>
            <a:ext cx="744467" cy="547190"/>
            <a:chOff x="0" y="711956"/>
            <a:chExt cx="3721100" cy="62020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A2A1D5-CB4B-1A40-8711-4F412AA9927B}"/>
                </a:ext>
              </a:extLst>
            </p:cNvPr>
            <p:cNvSpPr/>
            <p:nvPr/>
          </p:nvSpPr>
          <p:spPr>
            <a:xfrm rot="10800000">
              <a:off x="0" y="711956"/>
              <a:ext cx="3721100" cy="5222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B5F476-DD08-5B45-A331-21193BD3472A}"/>
                </a:ext>
              </a:extLst>
            </p:cNvPr>
            <p:cNvSpPr/>
            <p:nvPr/>
          </p:nvSpPr>
          <p:spPr>
            <a:xfrm rot="10800000">
              <a:off x="0" y="1234244"/>
              <a:ext cx="3721100" cy="979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516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94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10" r:id="rId8"/>
    <p:sldLayoutId id="2147483711" r:id="rId9"/>
    <p:sldLayoutId id="2147483712" r:id="rId10"/>
    <p:sldLayoutId id="2147483713" r:id="rId11"/>
    <p:sldLayoutId id="2147483695" r:id="rId12"/>
    <p:sldLayoutId id="2147483696" r:id="rId13"/>
    <p:sldLayoutId id="2147483709" r:id="rId14"/>
    <p:sldLayoutId id="214748371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−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−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nce.nasa.gov/researchers/dual-anonymous-peer-revie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95A80-1B08-7EC4-20DE-231784587A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Strategies for Review Selection </a:t>
            </a:r>
            <a:br>
              <a:rPr lang="en-US" dirty="0"/>
            </a:br>
            <a:r>
              <a:rPr lang="en-US" dirty="0"/>
              <a:t>and Process Management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6CA1B-6F9A-56E7-1270-E2B9594ACF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/>
              <a:t>Interlab</a:t>
            </a:r>
            <a:r>
              <a:rPr lang="en-US" dirty="0"/>
              <a:t> LDRD Meeting</a:t>
            </a:r>
          </a:p>
          <a:p>
            <a:r>
              <a:rPr lang="en-US" dirty="0"/>
              <a:t>September 16-17, 2026</a:t>
            </a:r>
          </a:p>
        </p:txBody>
      </p:sp>
    </p:spTree>
    <p:extLst>
      <p:ext uri="{BB962C8B-B14F-4D97-AF65-F5344CB8AC3E}">
        <p14:creationId xmlns:p14="http://schemas.microsoft.com/office/powerpoint/2010/main" val="226863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E008-62F7-C1D8-24F1-85442F856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Discussed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A7669-12F1-7CA4-4EB0-B49A8C105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Identifying and recruiting reviewers</a:t>
            </a:r>
          </a:p>
          <a:p>
            <a:r>
              <a:rPr lang="en-US" dirty="0"/>
              <a:t>Collecting feedback</a:t>
            </a:r>
          </a:p>
          <a:p>
            <a:r>
              <a:rPr lang="en-US" dirty="0"/>
              <a:t>Preparing and training reviewers</a:t>
            </a:r>
          </a:p>
          <a:p>
            <a:r>
              <a:rPr lang="en-US" dirty="0"/>
              <a:t>Review structure and process</a:t>
            </a:r>
          </a:p>
          <a:p>
            <a:r>
              <a:rPr lang="en-US" dirty="0"/>
              <a:t>Reviewing presentations and/or written proposals</a:t>
            </a:r>
          </a:p>
          <a:p>
            <a:r>
              <a:rPr lang="en-US" dirty="0"/>
              <a:t>Flexibility to modify the proposal following review</a:t>
            </a:r>
          </a:p>
          <a:p>
            <a:r>
              <a:rPr lang="en-US" dirty="0"/>
              <a:t>Using AI for reviews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75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7CE4-4E65-05A7-91DA-8F671E97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Identifying and Recruiting Reviewers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E960E-75C8-B360-057A-F4193570D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Master lists or candidate pools provide a starting point</a:t>
            </a:r>
          </a:p>
          <a:p>
            <a:r>
              <a:rPr lang="en-US" sz="1800" dirty="0"/>
              <a:t>Collecting project metadata and keywords help match proposals with appropriately-skilled reviewers</a:t>
            </a:r>
          </a:p>
          <a:p>
            <a:pPr lvl="0"/>
            <a:r>
              <a:rPr lang="en-US" sz="1800" dirty="0"/>
              <a:t>Reviewers are often selected based on experience level, with senior people preferred for large or high visibility projects</a:t>
            </a:r>
          </a:p>
          <a:p>
            <a:r>
              <a:rPr lang="en-US" sz="1800" dirty="0"/>
              <a:t>Smaller/seed proposals may rely less on deep technical expertise and more on general judgment of proposal quality</a:t>
            </a:r>
          </a:p>
          <a:p>
            <a:pPr lvl="0"/>
            <a:r>
              <a:rPr lang="en-US" sz="1800" dirty="0"/>
              <a:t>Small or niche research areas make it hard to find experts who don't have a stake in the project, leading to conflict-of-interest (COI) challenges</a:t>
            </a:r>
          </a:p>
          <a:p>
            <a:pPr lvl="0"/>
            <a:r>
              <a:rPr lang="en-US" sz="1800" dirty="0"/>
              <a:t>Senior/expert reviewers are frequently too busy</a:t>
            </a:r>
          </a:p>
          <a:p>
            <a:pPr lvl="0"/>
            <a:r>
              <a:rPr lang="en-US" sz="1800" dirty="0"/>
              <a:t>Some organizations shifted from open reviewer pools (with high decline rates) to having focus area leads directly nominate reviewers without COI</a:t>
            </a:r>
          </a:p>
          <a:p>
            <a:pPr lvl="0"/>
            <a:r>
              <a:rPr lang="en-US" sz="1800" dirty="0"/>
              <a:t>Calendar tools and reminders (e.g., Outlook) and community platforms (e.g., Teams channels) help keep busy reviewers on track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559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3FA49-4B85-D1E1-28F9-DBED681C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Collecting Feedback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F1BB4-C4A6-69E7-ED8C-F140C91B4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Senior reviewers are often poor at giving feedback after the fact, but their comments during live meetings are useful. </a:t>
            </a:r>
          </a:p>
          <a:p>
            <a:pPr lvl="1"/>
            <a:r>
              <a:rPr lang="en-US" dirty="0"/>
              <a:t>Capturing the comments during the meeting and summarizing them (e.g., with AI) results in better feedback.</a:t>
            </a:r>
          </a:p>
          <a:p>
            <a:pPr lvl="2"/>
            <a:r>
              <a:rPr lang="en-US" dirty="0"/>
              <a:t>Is that work the LDRD office should do, or is providing feedback part of the reviewers’ responsibility?</a:t>
            </a:r>
          </a:p>
          <a:p>
            <a:r>
              <a:rPr lang="en-US" dirty="0"/>
              <a:t>One approach: collect comments via a shared tool (e.g., Microsoft Lists), use AI to summarize, then have a human review the summary for quality</a:t>
            </a:r>
          </a:p>
          <a:p>
            <a:pPr lvl="1"/>
            <a:r>
              <a:rPr lang="en-US" dirty="0"/>
              <a:t>This still requires reviewers to provide feedback to somewhere</a:t>
            </a:r>
          </a:p>
          <a:p>
            <a:pPr lvl="0"/>
            <a:r>
              <a:rPr lang="en-US" dirty="0"/>
              <a:t>Feedback is often reviewed by the LDRD office before sending to the PI</a:t>
            </a:r>
          </a:p>
          <a:p>
            <a:pPr lvl="0"/>
            <a:r>
              <a:rPr lang="en-US" dirty="0"/>
              <a:t>Guidance for structuring feedback: state the finding, then explain why it matters (samples are available online somewhere)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39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3330B-912F-43F1-AB6D-B0638A306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and Training Reviewers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5408-8AF2-18AC-0268-D60B970F2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Reviewer manuals and guidance sheets are common, but there's uncertainty about whether reviewers actually read them</a:t>
            </a:r>
          </a:p>
          <a:p>
            <a:pPr lvl="0"/>
            <a:r>
              <a:rPr lang="en-US" dirty="0"/>
              <a:t>Kickoff meetings covering review criteria, expectations, and logistics are held, often recorded for those who can't attend</a:t>
            </a:r>
          </a:p>
          <a:p>
            <a:pPr lvl="1"/>
            <a:r>
              <a:rPr lang="en-US" dirty="0"/>
              <a:t>Other variations: office hours and short (15-20 minute) training sessions</a:t>
            </a:r>
          </a:p>
          <a:p>
            <a:pPr lvl="1"/>
            <a:r>
              <a:rPr lang="en-US" dirty="0"/>
              <a:t>These may get more engagement than written manuals</a:t>
            </a:r>
          </a:p>
          <a:p>
            <a:pPr lvl="0"/>
            <a:r>
              <a:rPr lang="en-US" dirty="0"/>
              <a:t>Reviewer charging policies vary</a:t>
            </a:r>
          </a:p>
          <a:p>
            <a:pPr lvl="1"/>
            <a:r>
              <a:rPr lang="en-US" dirty="0"/>
              <a:t>Some cannot charge their review time</a:t>
            </a:r>
          </a:p>
          <a:p>
            <a:pPr lvl="1"/>
            <a:r>
              <a:rPr lang="en-US" dirty="0"/>
              <a:t>Some can charge time for attending meetings, but not for time spent reading/reviewing proposals independently</a:t>
            </a:r>
          </a:p>
          <a:p>
            <a:pPr lvl="1"/>
            <a:r>
              <a:rPr lang="en-US" dirty="0"/>
              <a:t>Some can charge both meeting and independent review time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62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36A2-50F3-53AC-06F9-224D636D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Structure and Process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80C52-83F4-6050-6EC8-3FD262476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1800" dirty="0"/>
              <a:t>Single-blind review (reviewer knows the proposer's identity, but not vice versa) is most common</a:t>
            </a:r>
          </a:p>
          <a:p>
            <a:pPr lvl="0"/>
            <a:r>
              <a:rPr lang="en-US" sz="1800" dirty="0"/>
              <a:t>One double-blind (dual-anonymous) approach was noted as being well-received and effective at reducing bias and keeping focus on the science/engineering </a:t>
            </a:r>
          </a:p>
          <a:p>
            <a:pPr lvl="1"/>
            <a:r>
              <a:rPr lang="en-US" sz="1800" dirty="0"/>
              <a:t>See </a:t>
            </a:r>
            <a:r>
              <a:rPr lang="en-US" sz="1800" dirty="0">
                <a:hlinkClick r:id="rId2"/>
              </a:rPr>
              <a:t>https://science.nasa.gov/researchers/dual-anonymous-peer-review</a:t>
            </a:r>
            <a:r>
              <a:rPr lang="en-US" sz="1800" dirty="0"/>
              <a:t> for info</a:t>
            </a:r>
          </a:p>
          <a:p>
            <a:pPr lvl="1"/>
            <a:r>
              <a:rPr lang="en-US" sz="1800" dirty="0"/>
              <a:t>A challenge is proposers self-identifying even when anonymity is intended</a:t>
            </a:r>
          </a:p>
          <a:p>
            <a:pPr lvl="0"/>
            <a:r>
              <a:rPr lang="en-US" sz="1800" dirty="0"/>
              <a:t>In one model, pre-proposal reviewers are blind to identities while full-proposal review is single-blind</a:t>
            </a:r>
          </a:p>
          <a:p>
            <a:pPr lvl="0"/>
            <a:r>
              <a:rPr lang="en-US" sz="1800" dirty="0"/>
              <a:t>Some processes include an initial division- or leadership-level prescreen before technical/committee review</a:t>
            </a:r>
          </a:p>
          <a:p>
            <a:pPr lvl="0"/>
            <a:r>
              <a:rPr lang="en-US" sz="1800" dirty="0"/>
              <a:t>Programmatic/strategic review (separate from technical review) is often handled by committees </a:t>
            </a:r>
          </a:p>
          <a:p>
            <a:pPr lvl="0"/>
            <a:r>
              <a:rPr lang="en-US" sz="1800" dirty="0"/>
              <a:t>Limiting the number of full proposals invited (e.g., to 2.5 – 3x the number that can be funded) helps manage reviewer workload</a:t>
            </a:r>
          </a:p>
          <a:p>
            <a:pPr lvl="0"/>
            <a:r>
              <a:rPr lang="en-US" sz="1800" dirty="0"/>
              <a:t>Streamlining efforts include eliminating preproposals/letters of intent in some programs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5022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17F11-892A-ADDD-48C5-5248B7C5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Reviewing Presentations and/or Written Proposals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45AEA-E3BE-4922-4BE7-325FAB45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Approaches vary: some use short presentations at the pre-proposal stage with no presentation for full proposals and others hold longer presentations at the full-proposal stage</a:t>
            </a:r>
          </a:p>
          <a:p>
            <a:pPr lvl="0"/>
            <a:r>
              <a:rPr lang="en-US" dirty="0"/>
              <a:t>Larger/high-budget projects may warrant longer presentations</a:t>
            </a:r>
          </a:p>
          <a:p>
            <a:pPr lvl="0"/>
            <a:r>
              <a:rPr lang="en-US" dirty="0"/>
              <a:t>Reviewers read proposals and form opinions, then sometimes reverse initial impressions during the presentation</a:t>
            </a:r>
          </a:p>
          <a:p>
            <a:pPr lvl="0"/>
            <a:r>
              <a:rPr lang="en-US" dirty="0"/>
              <a:t>A noted risk: proposals that are poorly written but well-presented can gain support they might not otherwise merit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48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1160-4C66-C3E7-9602-7F357C46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to Modify the Proposal Following Review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4DB00-A1A4-F784-61D3-EA9E214DB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review, PIs are sometimes given a chance to revise scope or reduce budget</a:t>
            </a:r>
          </a:p>
          <a:p>
            <a:pPr lvl="0"/>
            <a:r>
              <a:rPr lang="en-US" dirty="0"/>
              <a:t>Flexibility varies — more lenience may be extended to less experienced PIs while experienced PIs "who should know better" are held to stricter standards </a:t>
            </a:r>
          </a:p>
          <a:p>
            <a:pPr lvl="0"/>
            <a:r>
              <a:rPr lang="en-US" dirty="0"/>
              <a:t>When LDRD office staff bandwidth is limited, flexibility is reduced or eliminated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82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BF153-58A9-2E2F-3C9E-2EDE23CCA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Reviewers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B0E10-F47A-51CA-8B8B-001204AD0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Using reviewers from outside the organization is valuable but logistically difficult</a:t>
            </a:r>
          </a:p>
          <a:p>
            <a:pPr lvl="0"/>
            <a:r>
              <a:rPr lang="en-US" dirty="0"/>
              <a:t>Closed/internal review systems make external reviewer participation harder to implement</a:t>
            </a:r>
          </a:p>
          <a:p>
            <a:pPr lvl="0"/>
            <a:r>
              <a:rPr lang="en-US" dirty="0"/>
              <a:t>External review is used sparingly for a small number of proposals due to legal and process complexity, and is not seen as scalable </a:t>
            </a:r>
          </a:p>
          <a:p>
            <a:pPr lvl="1"/>
            <a:r>
              <a:rPr lang="en-US" dirty="0"/>
              <a:t>Need to ensure proper NDA status, for example</a:t>
            </a:r>
          </a:p>
          <a:p>
            <a:pPr lvl="0"/>
            <a:r>
              <a:rPr lang="en-US" dirty="0"/>
              <a:t>Joint appointees can sometimes serve as reviewers</a:t>
            </a:r>
          </a:p>
          <a:p>
            <a:pPr lvl="0"/>
            <a:r>
              <a:rPr lang="en-US" dirty="0"/>
              <a:t>Opening technical review across the wider lab complex could be helpful, though many challenges to enabling this exist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802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452FB-AD5E-685B-45C3-1C5C89782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AI for Reviews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09080-4D8F-508B-D94D-7343F330A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principle emphasized: a human must own the result, regardless of AI assistance</a:t>
            </a:r>
          </a:p>
          <a:p>
            <a:r>
              <a:rPr lang="en-US" dirty="0"/>
              <a:t>AI use for reviews remains an area of active debate, including concerns about proposals being effectively reviewed by AI rather than qualified peers</a:t>
            </a:r>
          </a:p>
          <a:p>
            <a:pPr lvl="0"/>
            <a:r>
              <a:rPr lang="en-US" dirty="0"/>
              <a:t>Some organizations restrict use of external AI tools, even though individuals may use them informally</a:t>
            </a:r>
          </a:p>
          <a:p>
            <a:pPr lvl="0"/>
            <a:r>
              <a:rPr lang="en-US" dirty="0"/>
              <a:t>AI is being explored to check whether a proposal's ideas are novel or already exist in the literature</a:t>
            </a:r>
          </a:p>
          <a:p>
            <a:pPr lvl="0"/>
            <a:r>
              <a:rPr lang="en-US" dirty="0"/>
              <a:t>AI-assisted automated feedback </a:t>
            </a:r>
            <a:r>
              <a:rPr lang="en-US"/>
              <a:t>generation was </a:t>
            </a:r>
            <a:r>
              <a:rPr lang="en-US" dirty="0"/>
              <a:t>piloted for faster turnaround on lower-investment ("seed</a:t>
            </a:r>
            <a:r>
              <a:rPr lang="en-US"/>
              <a:t>") proposals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845799"/>
      </p:ext>
    </p:extLst>
  </p:cSld>
  <p:clrMapOvr>
    <a:masterClrMapping/>
  </p:clrMapOvr>
</p:sld>
</file>

<file path=ppt/theme/theme1.xml><?xml version="1.0" encoding="utf-8"?>
<a:theme xmlns:a="http://schemas.openxmlformats.org/drawingml/2006/main" name="INL2020">
  <a:themeElements>
    <a:clrScheme name="INL 2020">
      <a:dk1>
        <a:srgbClr val="000000"/>
      </a:dk1>
      <a:lt1>
        <a:srgbClr val="FFFFFF"/>
      </a:lt1>
      <a:dk2>
        <a:srgbClr val="06509D"/>
      </a:dk2>
      <a:lt2>
        <a:srgbClr val="2CA8E1"/>
      </a:lt2>
      <a:accent1>
        <a:srgbClr val="8EC423"/>
      </a:accent1>
      <a:accent2>
        <a:srgbClr val="2CA8E1"/>
      </a:accent2>
      <a:accent3>
        <a:srgbClr val="832369"/>
      </a:accent3>
      <a:accent4>
        <a:srgbClr val="CF1D4C"/>
      </a:accent4>
      <a:accent5>
        <a:srgbClr val="F78E20"/>
      </a:accent5>
      <a:accent6>
        <a:srgbClr val="59595C"/>
      </a:accent6>
      <a:hlink>
        <a:srgbClr val="7F7F7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L2020" id="{7BFB55AA-F6A0-4E6D-B4BC-2C49C2198C64}" vid="{0E59789D-BA5A-4FD3-B8C5-52E9F199B3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6549</TotalTime>
  <Words>907</Words>
  <Application>Microsoft Office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Myriad Pro Cond</vt:lpstr>
      <vt:lpstr>Times New Roman</vt:lpstr>
      <vt:lpstr>INL2020</vt:lpstr>
      <vt:lpstr>PowerPoint Presentation</vt:lpstr>
      <vt:lpstr>Topics Discussed</vt:lpstr>
      <vt:lpstr>Identifying and Recruiting Reviewers </vt:lpstr>
      <vt:lpstr>Collecting Feedback </vt:lpstr>
      <vt:lpstr>Preparing and Training Reviewers </vt:lpstr>
      <vt:lpstr>Review Structure and Process </vt:lpstr>
      <vt:lpstr>Reviewing Presentations and/or Written Proposals </vt:lpstr>
      <vt:lpstr>Flexibility to Modify the Proposal Following Review </vt:lpstr>
      <vt:lpstr>External Reviewers </vt:lpstr>
      <vt:lpstr>Using AI for Reviews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Huff</dc:creator>
  <cp:lastModifiedBy>Tony Huff</cp:lastModifiedBy>
  <cp:revision>3</cp:revision>
  <dcterms:created xsi:type="dcterms:W3CDTF">2024-11-14T21:39:54Z</dcterms:created>
  <dcterms:modified xsi:type="dcterms:W3CDTF">2026-09-17T12:23:12Z</dcterms:modified>
</cp:coreProperties>
</file>