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59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7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3" d="100"/>
          <a:sy n="103" d="100"/>
        </p:scale>
        <p:origin x="992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7085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0" y="2331720"/>
            <a:ext cx="121916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697480"/>
            <a:ext cx="1036289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Tracking ROI &amp; Program Success in LDRD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Session Purpose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updated LDRD objectives as a framework for discussing ROI and impact.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11094415" cy="566928"/>
          </a:xfrm>
          <a:prstGeom prst="roundRect">
            <a:avLst>
              <a:gd name="adj" fmla="val 12903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85800" y="1975104"/>
            <a:ext cx="365760" cy="36576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bullsey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898" y="2070202"/>
            <a:ext cx="175565" cy="17556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8720" y="1874520"/>
            <a:ext cx="1031717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 </a:t>
            </a:r>
            <a:r>
              <a:rPr lang="en-US" i="1" dirty="0"/>
              <a:t>Gather the most useful insights and key points to report to the larger group tomorrow</a:t>
            </a:r>
          </a:p>
        </p:txBody>
      </p:sp>
      <p:sp>
        <p:nvSpPr>
          <p:cNvPr id="8" name="Shape 5"/>
          <p:cNvSpPr/>
          <p:nvPr/>
        </p:nvSpPr>
        <p:spPr>
          <a:xfrm>
            <a:off x="548640" y="2788920"/>
            <a:ext cx="5410048" cy="4572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685800" y="2788920"/>
            <a:ext cx="513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LDRD Objectives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6233008" y="2788920"/>
            <a:ext cx="5410048" cy="4572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370168" y="2788920"/>
            <a:ext cx="513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Discussion Focus</a:t>
            </a: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548640" y="3246120"/>
            <a:ext cx="5410048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233008" y="3246120"/>
            <a:ext cx="5410048" cy="777240"/>
          </a:xfrm>
          <a:prstGeom prst="rect">
            <a:avLst/>
          </a:prstGeom>
          <a:solidFill>
            <a:srgbClr val="F4F7FC"/>
          </a:solidFill>
          <a:ln w="9525">
            <a:solidFill>
              <a:srgbClr val="E4E8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685800" y="3451860"/>
            <a:ext cx="365760" cy="36576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1" descr="fla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98" y="3546958"/>
            <a:ext cx="175565" cy="175565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170432" y="3246120"/>
            <a:ext cx="46785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Scientific &amp; Technical Vitality</a:t>
            </a:r>
            <a:endParaRPr lang="en-US" sz="2000" dirty="0"/>
          </a:p>
        </p:txBody>
      </p:sp>
      <p:sp>
        <p:nvSpPr>
          <p:cNvPr id="17" name="Text 13"/>
          <p:cNvSpPr txBox="1"/>
          <p:nvPr/>
        </p:nvSpPr>
        <p:spPr>
          <a:xfrm>
            <a:off x="6370168" y="3246120"/>
            <a:ext cx="51357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labs are measuring today</a:t>
            </a:r>
            <a:endParaRPr lang="en-US" sz="2000" dirty="0"/>
          </a:p>
        </p:txBody>
      </p:sp>
      <p:sp>
        <p:nvSpPr>
          <p:cNvPr id="18" name="Shape 14"/>
          <p:cNvSpPr/>
          <p:nvPr/>
        </p:nvSpPr>
        <p:spPr>
          <a:xfrm>
            <a:off x="548640" y="4023360"/>
            <a:ext cx="5410048" cy="777240"/>
          </a:xfrm>
          <a:prstGeom prst="rect">
            <a:avLst/>
          </a:prstGeom>
          <a:solidFill>
            <a:srgbClr val="F3F6FC"/>
          </a:solidFill>
          <a:ln w="9525">
            <a:solidFill>
              <a:srgbClr val="E4E8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6233008" y="4023360"/>
            <a:ext cx="5410048" cy="777240"/>
          </a:xfrm>
          <a:prstGeom prst="rect">
            <a:avLst/>
          </a:prstGeom>
          <a:solidFill>
            <a:schemeClr val="bg1"/>
          </a:solidFill>
          <a:ln w="9525">
            <a:solidFill>
              <a:srgbClr val="E4E8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6"/>
          <p:cNvSpPr/>
          <p:nvPr/>
        </p:nvSpPr>
        <p:spPr>
          <a:xfrm>
            <a:off x="685800" y="4229100"/>
            <a:ext cx="365760" cy="36576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2" descr="compas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898" y="4324198"/>
            <a:ext cx="175565" cy="175565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1170432" y="4023360"/>
            <a:ext cx="46785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 Agility</a:t>
            </a:r>
            <a:endParaRPr lang="en-US" sz="2000" dirty="0"/>
          </a:p>
        </p:txBody>
      </p:sp>
      <p:sp>
        <p:nvSpPr>
          <p:cNvPr id="23" name="Text 18"/>
          <p:cNvSpPr txBox="1"/>
          <p:nvPr/>
        </p:nvSpPr>
        <p:spPr>
          <a:xfrm>
            <a:off x="6370168" y="4023360"/>
            <a:ext cx="51357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High-value impacts that are hardest to capture</a:t>
            </a:r>
            <a:endParaRPr lang="en-US" sz="2000" dirty="0"/>
          </a:p>
        </p:txBody>
      </p:sp>
      <p:sp>
        <p:nvSpPr>
          <p:cNvPr id="24" name="Shape 19"/>
          <p:cNvSpPr/>
          <p:nvPr/>
        </p:nvSpPr>
        <p:spPr>
          <a:xfrm>
            <a:off x="548640" y="4800600"/>
            <a:ext cx="5410048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0"/>
          <p:cNvSpPr/>
          <p:nvPr/>
        </p:nvSpPr>
        <p:spPr>
          <a:xfrm>
            <a:off x="6233008" y="4800600"/>
            <a:ext cx="5410048" cy="777240"/>
          </a:xfrm>
          <a:prstGeom prst="rect">
            <a:avLst/>
          </a:prstGeom>
          <a:solidFill>
            <a:srgbClr val="F4F7FC"/>
          </a:solidFill>
          <a:ln w="9525">
            <a:solidFill>
              <a:srgbClr val="E4E8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1"/>
          <p:cNvSpPr/>
          <p:nvPr/>
        </p:nvSpPr>
        <p:spPr>
          <a:xfrm>
            <a:off x="685800" y="5006340"/>
            <a:ext cx="365760" cy="36576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3" descr="user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898" y="5101438"/>
            <a:ext cx="175565" cy="175565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1170432" y="4800600"/>
            <a:ext cx="46785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Development</a:t>
            </a:r>
            <a:endParaRPr lang="en-US" sz="2000" dirty="0"/>
          </a:p>
        </p:txBody>
      </p:sp>
      <p:sp>
        <p:nvSpPr>
          <p:cNvPr id="29" name="Text 23"/>
          <p:cNvSpPr txBox="1"/>
          <p:nvPr/>
        </p:nvSpPr>
        <p:spPr>
          <a:xfrm>
            <a:off x="6370168" y="4800600"/>
            <a:ext cx="51357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best practices and innovative ideas</a:t>
            </a:r>
            <a:endParaRPr lang="en-US" sz="2000" dirty="0"/>
          </a:p>
        </p:txBody>
      </p:sp>
      <p:sp>
        <p:nvSpPr>
          <p:cNvPr id="30" name="Text 24"/>
          <p:cNvSpPr txBox="1"/>
          <p:nvPr/>
        </p:nvSpPr>
        <p:spPr>
          <a:xfrm>
            <a:off x="548640" y="654710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LDRD ROI Breakout Session</a:t>
            </a:r>
            <a:endParaRPr lang="en-US" sz="900" dirty="0"/>
          </a:p>
        </p:txBody>
      </p:sp>
      <p:sp>
        <p:nvSpPr>
          <p:cNvPr id="31" name="Text 25"/>
          <p:cNvSpPr txBox="1"/>
          <p:nvPr/>
        </p:nvSpPr>
        <p:spPr>
          <a:xfrm>
            <a:off x="11185855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Agenda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11094415" cy="4572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685800" y="137160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dirty="0"/>
          </a:p>
        </p:txBody>
      </p:sp>
      <p:sp>
        <p:nvSpPr>
          <p:cNvPr id="5" name="Text 3"/>
          <p:cNvSpPr txBox="1"/>
          <p:nvPr/>
        </p:nvSpPr>
        <p:spPr>
          <a:xfrm>
            <a:off x="2514600" y="1371600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</a:t>
            </a:r>
            <a:endParaRPr lang="en-US" dirty="0"/>
          </a:p>
        </p:txBody>
      </p:sp>
      <p:sp>
        <p:nvSpPr>
          <p:cNvPr id="6" name="Text 4"/>
          <p:cNvSpPr txBox="1"/>
          <p:nvPr/>
        </p:nvSpPr>
        <p:spPr>
          <a:xfrm>
            <a:off x="3794760" y="1371600"/>
            <a:ext cx="77111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4415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85800" y="1828800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3:10 – 3:15</a:t>
            </a:r>
            <a:endParaRPr lang="en-US" dirty="0"/>
          </a:p>
        </p:txBody>
      </p:sp>
      <p:sp>
        <p:nvSpPr>
          <p:cNvPr id="9" name="Text 7"/>
          <p:cNvSpPr txBox="1"/>
          <p:nvPr/>
        </p:nvSpPr>
        <p:spPr>
          <a:xfrm>
            <a:off x="2514600" y="1828800"/>
            <a:ext cx="1005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</a:t>
            </a:r>
            <a:endParaRPr lang="en-US" dirty="0"/>
          </a:p>
        </p:txBody>
      </p:sp>
      <p:sp>
        <p:nvSpPr>
          <p:cNvPr id="10" name="Text 8"/>
          <p:cNvSpPr txBox="1"/>
          <p:nvPr/>
        </p:nvSpPr>
        <p:spPr>
          <a:xfrm>
            <a:off x="3794760" y="1828800"/>
            <a:ext cx="77111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Welcome, framing, and session goals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8640" y="2395728"/>
            <a:ext cx="11094415" cy="566928"/>
          </a:xfrm>
          <a:prstGeom prst="rect">
            <a:avLst/>
          </a:prstGeom>
          <a:solidFill>
            <a:srgbClr val="F3F6FC"/>
          </a:solidFill>
          <a:ln w="9525">
            <a:solidFill>
              <a:srgbClr val="E4E8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85800" y="23957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3:15 – 3:22</a:t>
            </a:r>
            <a:endParaRPr lang="en-US" dirty="0"/>
          </a:p>
        </p:txBody>
      </p:sp>
      <p:sp>
        <p:nvSpPr>
          <p:cNvPr id="13" name="Text 11"/>
          <p:cNvSpPr txBox="1"/>
          <p:nvPr/>
        </p:nvSpPr>
        <p:spPr>
          <a:xfrm>
            <a:off x="2514600" y="2395728"/>
            <a:ext cx="1005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min</a:t>
            </a:r>
            <a:endParaRPr lang="en-US" dirty="0"/>
          </a:p>
        </p:txBody>
      </p:sp>
      <p:sp>
        <p:nvSpPr>
          <p:cNvPr id="14" name="Text 12"/>
          <p:cNvSpPr txBox="1"/>
          <p:nvPr/>
        </p:nvSpPr>
        <p:spPr>
          <a:xfrm>
            <a:off x="3794760" y="2395728"/>
            <a:ext cx="77111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Icebreaker: one trusted metric vs. one elusive impact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48640" y="2962656"/>
            <a:ext cx="11094415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85800" y="2962656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3:22 – 3:25</a:t>
            </a:r>
            <a:endParaRPr lang="en-US" dirty="0"/>
          </a:p>
        </p:txBody>
      </p:sp>
      <p:sp>
        <p:nvSpPr>
          <p:cNvPr id="17" name="Text 15"/>
          <p:cNvSpPr txBox="1"/>
          <p:nvPr/>
        </p:nvSpPr>
        <p:spPr>
          <a:xfrm>
            <a:off x="2514600" y="2962656"/>
            <a:ext cx="1005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min</a:t>
            </a:r>
            <a:endParaRPr lang="en-US" dirty="0"/>
          </a:p>
        </p:txBody>
      </p:sp>
      <p:sp>
        <p:nvSpPr>
          <p:cNvPr id="18" name="Text 16"/>
          <p:cNvSpPr txBox="1"/>
          <p:nvPr/>
        </p:nvSpPr>
        <p:spPr>
          <a:xfrm>
            <a:off x="3794760" y="2962656"/>
            <a:ext cx="77111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breakout groups &amp; assign roles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48640" y="3529584"/>
            <a:ext cx="11094415" cy="566928"/>
          </a:xfrm>
          <a:prstGeom prst="rect">
            <a:avLst/>
          </a:prstGeom>
          <a:solidFill>
            <a:srgbClr val="F3F6FC"/>
          </a:solidFill>
          <a:ln w="9525">
            <a:solidFill>
              <a:srgbClr val="E4E8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685800" y="3529584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3:25 – 3:45</a:t>
            </a:r>
            <a:endParaRPr lang="en-US" dirty="0"/>
          </a:p>
        </p:txBody>
      </p:sp>
      <p:sp>
        <p:nvSpPr>
          <p:cNvPr id="21" name="Text 19"/>
          <p:cNvSpPr txBox="1"/>
          <p:nvPr/>
        </p:nvSpPr>
        <p:spPr>
          <a:xfrm>
            <a:off x="2514600" y="3529584"/>
            <a:ext cx="1005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min</a:t>
            </a:r>
            <a:endParaRPr lang="en-US" dirty="0"/>
          </a:p>
        </p:txBody>
      </p:sp>
      <p:sp>
        <p:nvSpPr>
          <p:cNvPr id="22" name="Text 20"/>
          <p:cNvSpPr txBox="1"/>
          <p:nvPr/>
        </p:nvSpPr>
        <p:spPr>
          <a:xfrm>
            <a:off x="3794760" y="3529584"/>
            <a:ext cx="77111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Breakout discussions by objective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548640" y="4096512"/>
            <a:ext cx="11094415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4E8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685800" y="4096512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3:45 – 4:15</a:t>
            </a:r>
            <a:endParaRPr lang="en-US" dirty="0"/>
          </a:p>
        </p:txBody>
      </p:sp>
      <p:sp>
        <p:nvSpPr>
          <p:cNvPr id="25" name="Text 23"/>
          <p:cNvSpPr txBox="1"/>
          <p:nvPr/>
        </p:nvSpPr>
        <p:spPr>
          <a:xfrm>
            <a:off x="2514600" y="4096512"/>
            <a:ext cx="1005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min</a:t>
            </a:r>
            <a:endParaRPr lang="en-US" dirty="0"/>
          </a:p>
        </p:txBody>
      </p:sp>
      <p:sp>
        <p:nvSpPr>
          <p:cNvPr id="26" name="Text 24"/>
          <p:cNvSpPr txBox="1"/>
          <p:nvPr/>
        </p:nvSpPr>
        <p:spPr>
          <a:xfrm>
            <a:off x="3794760" y="4096512"/>
            <a:ext cx="77111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report-outs (10 min each)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548640" y="4663440"/>
            <a:ext cx="11094415" cy="566928"/>
          </a:xfrm>
          <a:prstGeom prst="rect">
            <a:avLst/>
          </a:prstGeom>
          <a:solidFill>
            <a:srgbClr val="F3F6FC"/>
          </a:solidFill>
          <a:ln w="9525">
            <a:solidFill>
              <a:srgbClr val="E4E8F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685800" y="4663440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4:15 – 4:20</a:t>
            </a:r>
            <a:endParaRPr lang="en-US" dirty="0"/>
          </a:p>
        </p:txBody>
      </p:sp>
      <p:sp>
        <p:nvSpPr>
          <p:cNvPr id="29" name="Text 27"/>
          <p:cNvSpPr txBox="1"/>
          <p:nvPr/>
        </p:nvSpPr>
        <p:spPr>
          <a:xfrm>
            <a:off x="2514600" y="4663440"/>
            <a:ext cx="1005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</a:t>
            </a:r>
            <a:endParaRPr lang="en-US" dirty="0"/>
          </a:p>
        </p:txBody>
      </p:sp>
      <p:sp>
        <p:nvSpPr>
          <p:cNvPr id="30" name="Text 28"/>
          <p:cNvSpPr txBox="1"/>
          <p:nvPr/>
        </p:nvSpPr>
        <p:spPr>
          <a:xfrm>
            <a:off x="3794760" y="4663440"/>
            <a:ext cx="77111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 reflections &amp; wrap-up</a:t>
            </a:r>
            <a:endParaRPr lang="en-US" sz="200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654710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LDRD ROI Breakout Session</a:t>
            </a:r>
            <a:endParaRPr lang="en-US" sz="900" dirty="0"/>
          </a:p>
        </p:txBody>
      </p:sp>
      <p:sp>
        <p:nvSpPr>
          <p:cNvPr id="32" name="Text 30"/>
          <p:cNvSpPr txBox="1"/>
          <p:nvPr/>
        </p:nvSpPr>
        <p:spPr>
          <a:xfrm>
            <a:off x="11185855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Icebreaker							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your table (or with your neighbor), discuss: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364328" cy="2834640"/>
          </a:xfrm>
          <a:prstGeom prst="roundRect">
            <a:avLst>
              <a:gd name="adj" fmla="val 3226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22960" y="214884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comments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" y="2276856"/>
            <a:ext cx="292608" cy="29260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914400" y="2926080"/>
            <a:ext cx="463280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one LDRD success metric your lab finds genuinely useful?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6278728" y="1874520"/>
            <a:ext cx="5364328" cy="2834640"/>
          </a:xfrm>
          <a:prstGeom prst="roundRect">
            <a:avLst>
              <a:gd name="adj" fmla="val 3226"/>
            </a:avLst>
          </a:prstGeom>
          <a:solidFill>
            <a:srgbClr val="2B3A8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6553048" y="214884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comments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1064" y="2276856"/>
            <a:ext cx="292608" cy="29260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644488" y="2926080"/>
            <a:ext cx="463280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one kind of impact your lab values but struggles to measure well?</a:t>
            </a:r>
            <a:endParaRPr lang="en-US" sz="2400" dirty="0"/>
          </a:p>
        </p:txBody>
      </p:sp>
      <p:sp>
        <p:nvSpPr>
          <p:cNvPr id="12" name="Shape 8"/>
          <p:cNvSpPr/>
          <p:nvPr/>
        </p:nvSpPr>
        <p:spPr>
          <a:xfrm>
            <a:off x="548640" y="4983480"/>
            <a:ext cx="11094415" cy="502920"/>
          </a:xfrm>
          <a:prstGeom prst="roundRect">
            <a:avLst>
              <a:gd name="adj" fmla="val 14545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685800" y="5052060"/>
            <a:ext cx="347472" cy="347472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clo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43" y="5142403"/>
            <a:ext cx="166787" cy="166787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143000" y="4983480"/>
            <a:ext cx="103628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2–3 minutes, then we'll hear a few examples from the room.</a:t>
            </a:r>
            <a:endParaRPr lang="en-US" sz="2000" dirty="0"/>
          </a:p>
        </p:txBody>
      </p:sp>
      <p:sp>
        <p:nvSpPr>
          <p:cNvPr id="16" name="Text 11"/>
          <p:cNvSpPr txBox="1"/>
          <p:nvPr/>
        </p:nvSpPr>
        <p:spPr>
          <a:xfrm>
            <a:off x="548640" y="654710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LDRD ROI Breakout Session</a:t>
            </a:r>
            <a:endParaRPr lang="en-US" sz="900" dirty="0"/>
          </a:p>
        </p:txBody>
      </p:sp>
      <p:sp>
        <p:nvSpPr>
          <p:cNvPr id="17" name="Text 12"/>
          <p:cNvSpPr txBox="1"/>
          <p:nvPr/>
        </p:nvSpPr>
        <p:spPr>
          <a:xfrm>
            <a:off x="11185855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Breakout Sessions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into 3 groups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15258" cy="960120"/>
          </a:xfrm>
          <a:prstGeom prst="roundRect">
            <a:avLst>
              <a:gd name="adj" fmla="val 7619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13232" y="1847088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fla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1989734"/>
            <a:ext cx="263347" cy="263347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89888" y="1764792"/>
            <a:ext cx="25551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1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389887" y="2084832"/>
            <a:ext cx="267400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Scientific &amp; Technical Vitality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338218" y="1645920"/>
            <a:ext cx="3515258" cy="960120"/>
          </a:xfrm>
          <a:prstGeom prst="roundRect">
            <a:avLst>
              <a:gd name="adj" fmla="val 7619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502810" y="1847088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compas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457" y="1989734"/>
            <a:ext cx="263347" cy="263347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179466" y="1764792"/>
            <a:ext cx="25551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2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5179466" y="2084832"/>
            <a:ext cx="25551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 Agility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8127797" y="1645920"/>
            <a:ext cx="3515258" cy="960120"/>
          </a:xfrm>
          <a:prstGeom prst="roundRect">
            <a:avLst>
              <a:gd name="adj" fmla="val 7619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292389" y="1847088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user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5035" y="1989734"/>
            <a:ext cx="263347" cy="263347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969045" y="1764792"/>
            <a:ext cx="25551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3</a:t>
            </a:r>
            <a:endParaRPr lang="en-US" sz="2000" dirty="0"/>
          </a:p>
        </p:txBody>
      </p:sp>
      <p:sp>
        <p:nvSpPr>
          <p:cNvPr id="18" name="Text 13"/>
          <p:cNvSpPr txBox="1"/>
          <p:nvPr/>
        </p:nvSpPr>
        <p:spPr>
          <a:xfrm>
            <a:off x="8969045" y="2084832"/>
            <a:ext cx="25551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Development</a:t>
            </a:r>
            <a:endParaRPr lang="en-US" sz="1600" dirty="0"/>
          </a:p>
        </p:txBody>
      </p:sp>
      <p:sp>
        <p:nvSpPr>
          <p:cNvPr id="19" name="Text 14"/>
          <p:cNvSpPr txBox="1"/>
          <p:nvPr/>
        </p:nvSpPr>
        <p:spPr>
          <a:xfrm>
            <a:off x="548640" y="2880360"/>
            <a:ext cx="5364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 organized first</a:t>
            </a:r>
            <a:endParaRPr lang="en-US" sz="2000" dirty="0"/>
          </a:p>
        </p:txBody>
      </p:sp>
      <p:sp>
        <p:nvSpPr>
          <p:cNvPr id="20" name="Text 15"/>
          <p:cNvSpPr txBox="1"/>
          <p:nvPr/>
        </p:nvSpPr>
        <p:spPr>
          <a:xfrm>
            <a:off x="548640" y="3365982"/>
            <a:ext cx="536432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into groups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a note-taker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a spokesperson</a:t>
            </a:r>
            <a:endParaRPr lang="en-US" sz="2000" dirty="0"/>
          </a:p>
        </p:txBody>
      </p:sp>
      <p:sp>
        <p:nvSpPr>
          <p:cNvPr id="21" name="Text 16"/>
          <p:cNvSpPr txBox="1"/>
          <p:nvPr/>
        </p:nvSpPr>
        <p:spPr>
          <a:xfrm>
            <a:off x="6278728" y="2880360"/>
            <a:ext cx="5364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Then discuss and report back on</a:t>
            </a:r>
            <a:endParaRPr lang="en-US" sz="2000" dirty="0"/>
          </a:p>
        </p:txBody>
      </p:sp>
      <p:sp>
        <p:nvSpPr>
          <p:cNvPr id="22" name="Text 17"/>
          <p:cNvSpPr txBox="1"/>
          <p:nvPr/>
        </p:nvSpPr>
        <p:spPr>
          <a:xfrm>
            <a:off x="6278728" y="3365982"/>
            <a:ext cx="5364328" cy="2204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your group defined success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measures seem most useful today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hardest to capture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promising practices / ideas emerged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broader community should take away</a:t>
            </a:r>
            <a:endParaRPr lang="en-US" sz="2000" dirty="0"/>
          </a:p>
        </p:txBody>
      </p:sp>
      <p:sp>
        <p:nvSpPr>
          <p:cNvPr id="23" name="Shape 18"/>
          <p:cNvSpPr/>
          <p:nvPr/>
        </p:nvSpPr>
        <p:spPr>
          <a:xfrm>
            <a:off x="548640" y="5852160"/>
            <a:ext cx="11094415" cy="502920"/>
          </a:xfrm>
          <a:prstGeom prst="roundRect">
            <a:avLst>
              <a:gd name="adj" fmla="val 14545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19"/>
          <p:cNvSpPr/>
          <p:nvPr/>
        </p:nvSpPr>
        <p:spPr>
          <a:xfrm>
            <a:off x="685800" y="5920740"/>
            <a:ext cx="347472" cy="347472"/>
          </a:xfrm>
          <a:prstGeom prst="ellipse">
            <a:avLst/>
          </a:prstGeom>
          <a:solidFill>
            <a:srgbClr val="2B3A8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3" descr="clo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143" y="6011083"/>
            <a:ext cx="166787" cy="166787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1143000" y="5852160"/>
            <a:ext cx="103628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~20 minutes discussion and prepare a 10-minute report-out</a:t>
            </a:r>
            <a:endParaRPr lang="en-US" sz="2000" dirty="0"/>
          </a:p>
        </p:txBody>
      </p:sp>
      <p:sp>
        <p:nvSpPr>
          <p:cNvPr id="27" name="Text 21"/>
          <p:cNvSpPr txBox="1"/>
          <p:nvPr/>
        </p:nvSpPr>
        <p:spPr>
          <a:xfrm>
            <a:off x="548640" y="654710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LDRD ROI Breakout Session</a:t>
            </a:r>
            <a:endParaRPr lang="en-US" sz="900" dirty="0"/>
          </a:p>
        </p:txBody>
      </p:sp>
      <p:sp>
        <p:nvSpPr>
          <p:cNvPr id="28" name="Text 22"/>
          <p:cNvSpPr txBox="1"/>
          <p:nvPr/>
        </p:nvSpPr>
        <p:spPr>
          <a:xfrm>
            <a:off x="11185855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Breakout Prompts by Objective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484778" cy="4937760"/>
          </a:xfrm>
          <a:prstGeom prst="roundRect">
            <a:avLst>
              <a:gd name="adj" fmla="val 2099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49808" y="160020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fla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67" y="1730959"/>
            <a:ext cx="241402" cy="24140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71600" y="1554480"/>
            <a:ext cx="247893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Scientific &amp; Technical Vitality</a:t>
            </a: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777240" y="2286000"/>
            <a:ext cx="3027578" cy="0"/>
          </a:xfrm>
          <a:prstGeom prst="line">
            <a:avLst/>
          </a:prstGeom>
          <a:noFill/>
          <a:ln w="12700">
            <a:solidFill>
              <a:srgbClr val="D5DC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7240" y="2423160"/>
            <a:ext cx="3027578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does S&amp;T vitality mean at your lab?</a:t>
            </a:r>
            <a:endParaRPr lang="en-US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existing measures are meaningful?</a:t>
            </a:r>
            <a:endParaRPr lang="en-US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important aspects are not well captured by existing metrics?</a:t>
            </a:r>
            <a:endParaRPr lang="en-US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you distinguish quantity from quality?</a:t>
            </a:r>
          </a:p>
        </p:txBody>
      </p:sp>
      <p:sp>
        <p:nvSpPr>
          <p:cNvPr id="9" name="Shape 6"/>
          <p:cNvSpPr/>
          <p:nvPr/>
        </p:nvSpPr>
        <p:spPr>
          <a:xfrm>
            <a:off x="4353458" y="1371600"/>
            <a:ext cx="3484778" cy="4937760"/>
          </a:xfrm>
          <a:prstGeom prst="roundRect">
            <a:avLst>
              <a:gd name="adj" fmla="val 2099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554626" y="160020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compas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5386" y="1730959"/>
            <a:ext cx="241402" cy="24140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176418" y="1554480"/>
            <a:ext cx="247893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 Agility</a:t>
            </a:r>
            <a:endParaRPr lang="en-US" dirty="0"/>
          </a:p>
        </p:txBody>
      </p:sp>
      <p:sp>
        <p:nvSpPr>
          <p:cNvPr id="13" name="Shape 9"/>
          <p:cNvSpPr/>
          <p:nvPr/>
        </p:nvSpPr>
        <p:spPr>
          <a:xfrm>
            <a:off x="4582058" y="2286000"/>
            <a:ext cx="3027578" cy="0"/>
          </a:xfrm>
          <a:prstGeom prst="line">
            <a:avLst/>
          </a:prstGeom>
          <a:noFill/>
          <a:ln w="12700">
            <a:solidFill>
              <a:srgbClr val="D5DC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 txBox="1"/>
          <p:nvPr/>
        </p:nvSpPr>
        <p:spPr>
          <a:xfrm>
            <a:off x="4582058" y="2423160"/>
            <a:ext cx="3027578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mission agility mean in LDRD?</a:t>
            </a:r>
            <a:endParaRPr lang="en-US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B2E3B"/>
                </a:solidFill>
                <a:latin typeface="Calibri" pitchFamily="34" charset="0"/>
                <a:cs typeface="Calibri" pitchFamily="34" charset="-120"/>
              </a:rPr>
              <a:t>What evidence helps show LDRD has contributed to mission?</a:t>
            </a:r>
            <a:endParaRPr lang="en-US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approaches have helped your lab measure mission impact?</a:t>
            </a:r>
            <a:endParaRPr lang="en-US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can the anticipatory value of LDRD better be recognized?</a:t>
            </a:r>
            <a:endParaRPr lang="en-US" dirty="0"/>
          </a:p>
        </p:txBody>
      </p:sp>
      <p:sp>
        <p:nvSpPr>
          <p:cNvPr id="15" name="Shape 11"/>
          <p:cNvSpPr/>
          <p:nvPr/>
        </p:nvSpPr>
        <p:spPr>
          <a:xfrm>
            <a:off x="8158277" y="1371600"/>
            <a:ext cx="3484778" cy="4937760"/>
          </a:xfrm>
          <a:prstGeom prst="roundRect">
            <a:avLst>
              <a:gd name="adj" fmla="val 2099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8359445" y="160020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user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0204" y="1730959"/>
            <a:ext cx="241402" cy="241402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8981237" y="1554480"/>
            <a:ext cx="247893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Development</a:t>
            </a:r>
            <a:endParaRPr lang="en-US" dirty="0"/>
          </a:p>
        </p:txBody>
      </p:sp>
      <p:sp>
        <p:nvSpPr>
          <p:cNvPr id="19" name="Shape 14"/>
          <p:cNvSpPr/>
          <p:nvPr/>
        </p:nvSpPr>
        <p:spPr>
          <a:xfrm>
            <a:off x="8386877" y="2286000"/>
            <a:ext cx="3027578" cy="0"/>
          </a:xfrm>
          <a:prstGeom prst="line">
            <a:avLst/>
          </a:prstGeom>
          <a:noFill/>
          <a:ln w="12700">
            <a:solidFill>
              <a:srgbClr val="D5DC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 txBox="1"/>
          <p:nvPr/>
        </p:nvSpPr>
        <p:spPr>
          <a:xfrm>
            <a:off x="8386877" y="2423160"/>
            <a:ext cx="3027578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workforce success look like?</a:t>
            </a:r>
            <a:endParaRPr lang="en-US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current workforce measures are useful or too narrow?</a:t>
            </a:r>
            <a:endParaRPr lang="en-US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outcomes are important but poorly captured?</a:t>
            </a:r>
            <a:endParaRPr lang="en-US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LDRD uniquely contribute compared to other funding mechanisms?</a:t>
            </a:r>
            <a:endParaRPr lang="en-US" dirty="0"/>
          </a:p>
        </p:txBody>
      </p:sp>
      <p:sp>
        <p:nvSpPr>
          <p:cNvPr id="21" name="Text 16"/>
          <p:cNvSpPr txBox="1"/>
          <p:nvPr/>
        </p:nvSpPr>
        <p:spPr>
          <a:xfrm>
            <a:off x="548640" y="654710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LDRD ROI Breakout Session</a:t>
            </a:r>
            <a:endParaRPr lang="en-US" sz="900" dirty="0"/>
          </a:p>
        </p:txBody>
      </p:sp>
      <p:sp>
        <p:nvSpPr>
          <p:cNvPr id="22" name="Text 17"/>
          <p:cNvSpPr txBox="1"/>
          <p:nvPr/>
        </p:nvSpPr>
        <p:spPr>
          <a:xfrm>
            <a:off x="11185855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Report-Out Structure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05478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48640" y="170547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77240" y="2162678"/>
            <a:ext cx="0" cy="246888"/>
          </a:xfrm>
          <a:prstGeom prst="line">
            <a:avLst/>
          </a:prstGeom>
          <a:noFill/>
          <a:ln w="254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234440" y="1632326"/>
            <a:ext cx="10408615" cy="621792"/>
          </a:xfrm>
          <a:prstGeom prst="roundRect">
            <a:avLst>
              <a:gd name="adj" fmla="val 8824"/>
            </a:avLst>
          </a:prstGeom>
          <a:solidFill>
            <a:srgbClr val="F3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1417320" y="1632326"/>
            <a:ext cx="1008857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success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2482718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548640" y="248271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77240" y="2939918"/>
            <a:ext cx="0" cy="246888"/>
          </a:xfrm>
          <a:prstGeom prst="line">
            <a:avLst/>
          </a:prstGeom>
          <a:noFill/>
          <a:ln w="254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234440" y="2409566"/>
            <a:ext cx="10408615" cy="621792"/>
          </a:xfrm>
          <a:prstGeom prst="roundRect">
            <a:avLst>
              <a:gd name="adj" fmla="val 8824"/>
            </a:avLst>
          </a:prstGeom>
          <a:solidFill>
            <a:srgbClr val="F3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1417320" y="2409566"/>
            <a:ext cx="1008857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useful measures today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3259958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548640" y="325995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77240" y="3717158"/>
            <a:ext cx="0" cy="246888"/>
          </a:xfrm>
          <a:prstGeom prst="line">
            <a:avLst/>
          </a:prstGeom>
          <a:noFill/>
          <a:ln w="254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1234440" y="3186806"/>
            <a:ext cx="10408615" cy="621792"/>
          </a:xfrm>
          <a:prstGeom prst="roundRect">
            <a:avLst>
              <a:gd name="adj" fmla="val 8824"/>
            </a:avLst>
          </a:prstGeom>
          <a:solidFill>
            <a:srgbClr val="F3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1417320" y="3186806"/>
            <a:ext cx="1008857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Hardest things to capture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48640" y="4037198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548640" y="403719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77240" y="4494398"/>
            <a:ext cx="0" cy="246888"/>
          </a:xfrm>
          <a:prstGeom prst="line">
            <a:avLst/>
          </a:prstGeom>
          <a:noFill/>
          <a:ln w="254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1234440" y="3964046"/>
            <a:ext cx="10408615" cy="621792"/>
          </a:xfrm>
          <a:prstGeom prst="roundRect">
            <a:avLst>
              <a:gd name="adj" fmla="val 8824"/>
            </a:avLst>
          </a:prstGeom>
          <a:solidFill>
            <a:srgbClr val="F3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1417320" y="3964046"/>
            <a:ext cx="1008857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Promising practices or ideas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548640" y="4814438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548640" y="481443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1234440" y="4741286"/>
            <a:ext cx="10408615" cy="621792"/>
          </a:xfrm>
          <a:prstGeom prst="roundRect">
            <a:avLst>
              <a:gd name="adj" fmla="val 8824"/>
            </a:avLst>
          </a:prstGeom>
          <a:solidFill>
            <a:srgbClr val="F3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1417320" y="4741286"/>
            <a:ext cx="1008857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 for the broader community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654710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LDRD ROI Breakout Session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11185855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Closing Reflection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44593"/>
            <a:ext cx="5387188" cy="2057400"/>
          </a:xfrm>
          <a:prstGeom prst="roundRect">
            <a:avLst>
              <a:gd name="adj" fmla="val 4444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1773193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lightbul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12" y="1892065"/>
            <a:ext cx="219456" cy="21945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2413273"/>
            <a:ext cx="48385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excited you about what you heard today?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6255868" y="1544593"/>
            <a:ext cx="5387188" cy="2057400"/>
          </a:xfrm>
          <a:prstGeom prst="roundRect">
            <a:avLst>
              <a:gd name="adj" fmla="val 4444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6484468" y="1773193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lightbul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3340" y="1892065"/>
            <a:ext cx="219456" cy="21945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530188" y="2413273"/>
            <a:ext cx="48385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still circling in your head?</a:t>
            </a:r>
            <a:endParaRPr lang="en-US" sz="2400" dirty="0"/>
          </a:p>
        </p:txBody>
      </p:sp>
      <p:sp>
        <p:nvSpPr>
          <p:cNvPr id="12" name="Shape 8"/>
          <p:cNvSpPr/>
          <p:nvPr/>
        </p:nvSpPr>
        <p:spPr>
          <a:xfrm>
            <a:off x="548640" y="3922033"/>
            <a:ext cx="5387188" cy="2057400"/>
          </a:xfrm>
          <a:prstGeom prst="roundRect">
            <a:avLst>
              <a:gd name="adj" fmla="val 4444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777240" y="4150633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lightbul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12" y="4269505"/>
            <a:ext cx="219456" cy="219456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822960" y="4790713"/>
            <a:ext cx="48385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concerns you about what you heard?</a:t>
            </a:r>
            <a:endParaRPr lang="en-US" sz="2400" dirty="0"/>
          </a:p>
        </p:txBody>
      </p:sp>
      <p:sp>
        <p:nvSpPr>
          <p:cNvPr id="16" name="Shape 11"/>
          <p:cNvSpPr/>
          <p:nvPr/>
        </p:nvSpPr>
        <p:spPr>
          <a:xfrm>
            <a:off x="6255868" y="3922033"/>
            <a:ext cx="5387188" cy="2057400"/>
          </a:xfrm>
          <a:prstGeom prst="roundRect">
            <a:avLst>
              <a:gd name="adj" fmla="val 4444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2"/>
          <p:cNvSpPr/>
          <p:nvPr/>
        </p:nvSpPr>
        <p:spPr>
          <a:xfrm>
            <a:off x="6484468" y="4150633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3" descr="lightbul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3340" y="4269505"/>
            <a:ext cx="219456" cy="219456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530188" y="4790713"/>
            <a:ext cx="48385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did you hear that you hadn't thought about before?</a:t>
            </a:r>
            <a:endParaRPr lang="en-US" sz="2400" dirty="0"/>
          </a:p>
        </p:txBody>
      </p:sp>
      <p:sp>
        <p:nvSpPr>
          <p:cNvPr id="20" name="Text 14"/>
          <p:cNvSpPr txBox="1"/>
          <p:nvPr/>
        </p:nvSpPr>
        <p:spPr>
          <a:xfrm>
            <a:off x="548640" y="654710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LDRD ROI Breakout Session</a:t>
            </a:r>
            <a:endParaRPr lang="en-US" sz="900" dirty="0"/>
          </a:p>
        </p:txBody>
      </p:sp>
      <p:sp>
        <p:nvSpPr>
          <p:cNvPr id="21" name="Text 15"/>
          <p:cNvSpPr txBox="1"/>
          <p:nvPr/>
        </p:nvSpPr>
        <p:spPr>
          <a:xfrm>
            <a:off x="11185855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LDRD Objectives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484778" cy="4206240"/>
          </a:xfrm>
          <a:prstGeom prst="roundRect">
            <a:avLst>
              <a:gd name="adj" fmla="val 2624"/>
            </a:avLst>
          </a:prstGeom>
          <a:solidFill>
            <a:srgbClr val="EDF1FA"/>
          </a:solidFill>
          <a:ln/>
          <a:effectLst>
            <a:outerShdw blurRad="101600" dist="381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925269" y="1828800"/>
            <a:ext cx="731520" cy="7315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fla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464" y="2018995"/>
            <a:ext cx="351130" cy="35113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2834640"/>
            <a:ext cx="30275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Scientific &amp; </a:t>
            </a:r>
            <a:b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</a:b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Technical Vitality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036955"/>
            <a:ext cx="293613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i="1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the scientific and technical vitality of the laboratories by advancing the frontiers of science, technology, and engineering.</a:t>
            </a:r>
            <a:endParaRPr lang="en-US" i="1" dirty="0"/>
          </a:p>
        </p:txBody>
      </p:sp>
      <p:sp>
        <p:nvSpPr>
          <p:cNvPr id="8" name="Shape 5"/>
          <p:cNvSpPr/>
          <p:nvPr/>
        </p:nvSpPr>
        <p:spPr>
          <a:xfrm>
            <a:off x="4353458" y="1463040"/>
            <a:ext cx="3484778" cy="4206240"/>
          </a:xfrm>
          <a:prstGeom prst="roundRect">
            <a:avLst>
              <a:gd name="adj" fmla="val 2624"/>
            </a:avLst>
          </a:prstGeom>
          <a:solidFill>
            <a:srgbClr val="EDF1FA"/>
          </a:solidFill>
          <a:ln/>
          <a:effectLst>
            <a:outerShdw blurRad="101600" dist="381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5730088" y="1828800"/>
            <a:ext cx="731520" cy="7315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compas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283" y="2018995"/>
            <a:ext cx="351130" cy="35113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582058" y="2834640"/>
            <a:ext cx="30275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Mission </a:t>
            </a:r>
            <a:b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</a:b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Agility</a:t>
            </a:r>
            <a:endParaRPr lang="en-US" sz="2400" dirty="0"/>
          </a:p>
        </p:txBody>
      </p:sp>
      <p:sp>
        <p:nvSpPr>
          <p:cNvPr id="12" name="Text 8"/>
          <p:cNvSpPr txBox="1"/>
          <p:nvPr/>
        </p:nvSpPr>
        <p:spPr>
          <a:xfrm>
            <a:off x="4627778" y="4036955"/>
            <a:ext cx="293613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i="1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Enhance mission agility by enabling responses to national security, energy, and environmental challenges.</a:t>
            </a:r>
            <a:endParaRPr lang="en-US" i="1" dirty="0"/>
          </a:p>
        </p:txBody>
      </p:sp>
      <p:sp>
        <p:nvSpPr>
          <p:cNvPr id="13" name="Shape 9"/>
          <p:cNvSpPr/>
          <p:nvPr/>
        </p:nvSpPr>
        <p:spPr>
          <a:xfrm>
            <a:off x="8158277" y="1463040"/>
            <a:ext cx="3484778" cy="4206240"/>
          </a:xfrm>
          <a:prstGeom prst="roundRect">
            <a:avLst>
              <a:gd name="adj" fmla="val 2624"/>
            </a:avLst>
          </a:prstGeom>
          <a:solidFill>
            <a:srgbClr val="EDF1FA"/>
          </a:solidFill>
          <a:ln/>
          <a:effectLst>
            <a:outerShdw blurRad="101600" dist="381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9534906" y="1828800"/>
            <a:ext cx="731520" cy="7315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user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5101" y="2018995"/>
            <a:ext cx="351130" cy="35113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386877" y="2834640"/>
            <a:ext cx="30275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Workforce Development</a:t>
            </a:r>
            <a:endParaRPr lang="en-US" sz="2400" dirty="0"/>
          </a:p>
        </p:txBody>
      </p:sp>
      <p:sp>
        <p:nvSpPr>
          <p:cNvPr id="17" name="Text 12"/>
          <p:cNvSpPr txBox="1"/>
          <p:nvPr/>
        </p:nvSpPr>
        <p:spPr>
          <a:xfrm>
            <a:off x="8432597" y="4036955"/>
            <a:ext cx="293613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i="1" dirty="0">
                <a:solidFill>
                  <a:srgbClr val="2B2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 workforce development by attracting, retaining, and developing tomorrow's scientific and technical workforce.</a:t>
            </a:r>
            <a:endParaRPr lang="en-US" i="1" dirty="0"/>
          </a:p>
        </p:txBody>
      </p:sp>
      <p:sp>
        <p:nvSpPr>
          <p:cNvPr id="18" name="Text 13"/>
          <p:cNvSpPr txBox="1"/>
          <p:nvPr/>
        </p:nvSpPr>
        <p:spPr>
          <a:xfrm>
            <a:off x="548640" y="654710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LDRD ROI Breakout Session</a:t>
            </a:r>
            <a:endParaRPr lang="en-US" sz="900" dirty="0"/>
          </a:p>
        </p:txBody>
      </p:sp>
      <p:sp>
        <p:nvSpPr>
          <p:cNvPr id="19" name="Text 14"/>
          <p:cNvSpPr txBox="1"/>
          <p:nvPr/>
        </p:nvSpPr>
        <p:spPr>
          <a:xfrm>
            <a:off x="11185855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581</Words>
  <Application>Microsoft Macintosh PowerPoint</Application>
  <PresentationFormat>Widescreen</PresentationFormat>
  <Paragraphs>122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Arrowsmith, Marie</cp:lastModifiedBy>
  <cp:revision>22</cp:revision>
  <dcterms:created xsi:type="dcterms:W3CDTF">2026-09-15T17:10:11Z</dcterms:created>
  <dcterms:modified xsi:type="dcterms:W3CDTF">2026-09-15T23:12:58Z</dcterms:modified>
</cp:coreProperties>
</file>