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2E_FA6C9DBA.xml" ContentType="application/vnd.ms-powerpoint.comments+xml"/>
  <Override PartName="/ppt/notesSlides/notesSlide5.xml" ContentType="application/vnd.openxmlformats-officedocument.presentationml.notesSlide+xml"/>
  <Override PartName="/ppt/comments/modernComment_1758_901B3A33.xml" ContentType="application/vnd.ms-powerpoint.comments+xml"/>
  <Override PartName="/ppt/notesSlides/notesSlide6.xml" ContentType="application/vnd.openxmlformats-officedocument.presentationml.notesSlide+xml"/>
  <Override PartName="/ppt/comments/modernComment_1756_ED3B2B03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22"/>
  </p:notesMasterIdLst>
  <p:sldIdLst>
    <p:sldId id="275" r:id="rId3"/>
    <p:sldId id="316" r:id="rId4"/>
    <p:sldId id="279" r:id="rId5"/>
    <p:sldId id="302" r:id="rId6"/>
    <p:sldId id="5976" r:id="rId7"/>
    <p:sldId id="5974" r:id="rId8"/>
    <p:sldId id="358" r:id="rId9"/>
    <p:sldId id="5970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5977" r:id="rId19"/>
    <p:sldId id="5978" r:id="rId20"/>
    <p:sldId id="26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F3A14D-395B-42DD-6F09-91E344E6666A}" name="Todd Satogata" initials="TS" userId="S::satogata@jlab.org::799d71ca-34dd-48f8-9347-3e3407ea7baa" providerId="AD"/>
  <p188:author id="{7D2E445B-9E00-ADC5-26A8-11F901592D63}" name="Jens Dilling" initials="JD" userId="S::jdilling@jlab.org::1f5b27f0-dcde-4a15-8c2d-9690eba64b85" providerId="AD"/>
  <p188:author id="{833348F3-6304-F9C1-30F6-2F5E0B9D75D1}" name="Duane Bourne" initials="DB" userId="S::duane@jlab.org::198f42bf-1a4b-4c15-90b1-0620bbc0a4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1"/>
  </p:normalViewPr>
  <p:slideViewPr>
    <p:cSldViewPr snapToGrid="0">
      <p:cViewPr varScale="1">
        <p:scale>
          <a:sx n="115" d="100"/>
          <a:sy n="115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LDRD investment ($k)</c:v>
          </c:tx>
          <c:spPr>
            <a:solidFill>
              <a:srgbClr val="17818A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DejaVu Sans"/>
                    <a:ea typeface="DejaVu Sans"/>
                    <a:cs typeface="DejaVu San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Data'!$A$2:$A$14</c:f>
              <c:strCache>
                <c:ptCount val="13"/>
                <c:pt idx="0">
                  <c:v>FY14</c:v>
                </c:pt>
                <c:pt idx="1">
                  <c:v>FY15</c:v>
                </c:pt>
                <c:pt idx="2">
                  <c:v>FY16</c:v>
                </c:pt>
                <c:pt idx="3">
                  <c:v>FY17</c:v>
                </c:pt>
                <c:pt idx="4">
                  <c:v>FY18</c:v>
                </c:pt>
                <c:pt idx="5">
                  <c:v>FY19</c:v>
                </c:pt>
                <c:pt idx="6">
                  <c:v>FY20</c:v>
                </c:pt>
                <c:pt idx="7">
                  <c:v>FY21</c:v>
                </c:pt>
                <c:pt idx="8">
                  <c:v>FY22</c:v>
                </c:pt>
                <c:pt idx="9">
                  <c:v>FY23</c:v>
                </c:pt>
                <c:pt idx="10">
                  <c:v>FY24</c:v>
                </c:pt>
                <c:pt idx="11">
                  <c:v>FY25</c:v>
                </c:pt>
                <c:pt idx="12">
                  <c:v>FY26</c:v>
                </c:pt>
              </c:strCache>
            </c:strRef>
          </c:cat>
          <c:val>
            <c:numRef>
              <c:f>'Chart Data'!$B$2:$B$14</c:f>
              <c:numCache>
                <c:formatCode>#,##0</c:formatCode>
                <c:ptCount val="13"/>
                <c:pt idx="0">
                  <c:v>218</c:v>
                </c:pt>
                <c:pt idx="1">
                  <c:v>677</c:v>
                </c:pt>
                <c:pt idx="2">
                  <c:v>613</c:v>
                </c:pt>
                <c:pt idx="3">
                  <c:v>679</c:v>
                </c:pt>
                <c:pt idx="4">
                  <c:v>458</c:v>
                </c:pt>
                <c:pt idx="5">
                  <c:v>682</c:v>
                </c:pt>
                <c:pt idx="6">
                  <c:v>778</c:v>
                </c:pt>
                <c:pt idx="7">
                  <c:v>1374</c:v>
                </c:pt>
                <c:pt idx="8">
                  <c:v>1977</c:v>
                </c:pt>
                <c:pt idx="9">
                  <c:v>1983</c:v>
                </c:pt>
                <c:pt idx="10">
                  <c:v>2500</c:v>
                </c:pt>
                <c:pt idx="11">
                  <c:v>3000</c:v>
                </c:pt>
                <c:pt idx="12">
                  <c:v>3400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B22-654D-A606-5E2DB25777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-US">
                    <a:latin typeface="DejaVu Sans"/>
                    <a:ea typeface="DejaVu Sans"/>
                    <a:cs typeface="DejaVu Sans"/>
                  </a:rPr>
                  <a:t>Fiscal 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r>
                  <a:rPr lang="en-US">
                    <a:latin typeface="DejaVu Sans"/>
                    <a:ea typeface="DejaVu Sans"/>
                    <a:cs typeface="DejaVu Sans"/>
                  </a:rPr>
                  <a:t>Investment ($ thousands)</a:t>
                </a:r>
              </a:p>
            </c:rich>
          </c:tx>
          <c:overlay val="0"/>
        </c:title>
        <c:numFmt formatCode="#,##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en-US"/>
          </a:p>
        </c:txPr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omments/modernComment_12E_FA6C9D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D3613A-0148-4A63-957D-980511447C3B}" authorId="{7D2E445B-9E00-ADC5-26A8-11F901592D63}" status="resolved" created="2026-05-28T12:57:02.448">
    <pc:sldMkLst xmlns:pc="http://schemas.microsoft.com/office/powerpoint/2013/main/command">
      <pc:docMk/>
      <pc:sldMk cId="4201422266" sldId="302"/>
    </pc:sldMkLst>
    <p188:txBody>
      <a:bodyPr/>
      <a:lstStyle/>
      <a:p>
        <a:r>
          <a:rPr lang="en-US"/>
          <a:t>Can we change the title to: Our Discovery Machine: Advancing Nuclear Physics Research for the Nation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5-28T15:32:44.427" authorId="{833348F3-6304-F9C1-30F6-2F5E0B9D75D1}"/>
          </p223:rxn>
        </p223:reactions>
      </p:ext>
    </p188:extLst>
  </p188:cm>
  <p188:cm id="{47938DD2-CBC1-42D1-9FF0-0BC5D485CE1F}" authorId="{7D2E445B-9E00-ADC5-26A8-11F901592D63}" created="2026-05-28T12:58:08.20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01422266" sldId="302"/>
      <ac:spMk id="20" creationId="{BC3804F2-E3D2-4855-A977-712E85E11870}"/>
      <ac:txMk cp="0" len="80">
        <ac:context len="81" hash="1929988590"/>
      </ac:txMk>
    </ac:txMkLst>
    <p188:pos x="4055957" y="196965"/>
    <p188:replyLst>
      <p188:reply id="{0E6F9408-2F50-4861-AFA2-6B8318B397B5}" authorId="{3EF3A14D-395B-42DD-6F09-91E344E6666A}" created="2026-05-31T13:04:39.058">
        <p188:txBody>
          <a:bodyPr/>
          <a:lstStyle/>
          <a:p>
            <a:r>
              <a:rPr lang="en-US"/>
              <a:t>Added illustrative graphic of fewer faults; can provide a more technical graphic if needed/useful</a:t>
            </a:r>
          </a:p>
        </p188:txBody>
      </p188:reply>
    </p188:replyLst>
    <p188:txBody>
      <a:bodyPr/>
      <a:lstStyle/>
      <a:p>
        <a:r>
          <a:rPr lang="en-US"/>
          <a:t>Add some graphic of how AI is helping to self-drive the accelerator and we are reaching highest level of reliability (87% last year) please ask Todd Satogata.</a:t>
        </a:r>
      </a:p>
    </p188:txBody>
  </p188:cm>
  <p188:cm id="{A4E0E9BB-EE83-4D35-BF42-C396EA2F736C}" authorId="{7D2E445B-9E00-ADC5-26A8-11F901592D63}" created="2026-05-28T12:58:56.03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01422266" sldId="302"/>
      <ac:spMk id="5" creationId="{78D94C46-2AEE-8BA1-CFA3-9AB96B1A256B}"/>
      <ac:txMk cp="0">
        <ac:context len="203" hash="4267860949"/>
      </ac:txMk>
    </ac:txMkLst>
    <p188:pos x="3547956" y="199892"/>
    <p188:replyLst>
      <p188:reply id="{C1ACD317-7D0E-45DF-BB60-6B295C4261F1}" authorId="{3EF3A14D-395B-42DD-6F09-91E344E6666A}" created="2026-05-31T13:03:13.699">
        <p188:txBody>
          <a:bodyPr/>
          <a:lstStyle/>
          <a:p>
            <a:r>
              <a:rPr lang="en-US"/>
              <a:t>Added AI text to cryo bullet, c.f. https://www.jlab.org/news/releases/ai-captures-particle-accelerator-behavior-optimize-machine-performance</a:t>
            </a:r>
          </a:p>
        </p188:txBody>
      </p188:reply>
    </p188:replyLst>
    <p188:txBody>
      <a:bodyPr/>
      <a:lstStyle/>
      <a:p>
        <a:r>
          <a:rPr lang="en-US"/>
          <a:t>Do we have a connection to optimization of the cryo-system with AI?</a:t>
        </a:r>
      </a:p>
    </p188:txBody>
  </p188:cm>
</p188:cmLst>
</file>

<file path=ppt/comments/modernComment_1756_ED3B2B0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21C8E43-EC53-4A53-85DE-D41DDF0763D8}" authorId="{7D2E445B-9E00-ADC5-26A8-11F901592D63}" created="2026-05-28T12:55:31.831">
    <pc:sldMkLst xmlns:pc="http://schemas.microsoft.com/office/powerpoint/2013/main/command">
      <pc:docMk/>
      <pc:sldMk cId="2194553395" sldId="305"/>
    </pc:sldMkLst>
    <p188:txBody>
      <a:bodyPr/>
      <a:lstStyle/>
      <a:p>
        <a:r>
          <a:rPr lang="en-US"/>
          <a:t>It needs to be more DOE centric vs Virgina focused. We are interested in showing science and AI (not economic impact and cost…) perhaps a timeline for the HPDF project (from Graham) including the early-early access model for rapid deployment. We need to show GENESIS (logo) and ideally have some animation of a AI activity (please ask David Laurence/David Dean).  </a:t>
        </a:r>
      </a:p>
    </p188:txBody>
  </p188:cm>
  <p188:cm id="{DAFA5854-87F6-46D4-9AE5-AE87381EE54F}" authorId="{7D2E445B-9E00-ADC5-26A8-11F901592D63}" created="2026-06-08T14:58:18.83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80077827" sldId="5974"/>
      <ac:spMk id="3" creationId="{581B8C7C-847A-E1C6-564B-82DF53F14FAB}"/>
    </ac:deMkLst>
    <p188:txBody>
      <a:bodyPr/>
      <a:lstStyle/>
      <a:p>
        <a:r>
          <a:rPr lang="en-US"/>
          <a:t>Perhaps another bullet could be: steward and facilitator of safe and secure access to AI-ready date/meta-data from and for DOE-SC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6-08T15:26:33.664" authorId="{833348F3-6304-F9C1-30F6-2F5E0B9D75D1}"/>
          </p223:rxn>
        </p223:reactions>
      </p:ext>
    </p188:extLst>
  </p188:cm>
</p188:cmLst>
</file>

<file path=ppt/comments/modernComment_1758_901B3A3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DBF90D-A8A8-4940-8F82-690D0A604873}" authorId="{7D2E445B-9E00-ADC5-26A8-11F901592D63}" created="2026-06-08T14:50:43.71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17703475" sldId="5976"/>
      <ac:spMk id="432" creationId="{00000000-0000-0000-0000-000000000000}"/>
    </ac:deMkLst>
    <p188:replyLst>
      <p188:reply id="{19412690-BE78-450E-B277-762A46EC2F4F}" authorId="{833348F3-6304-F9C1-30F6-2F5E0B9D75D1}" created="2026-06-08T16:18:05.687">
        <p188:txBody>
          <a:bodyPr/>
          <a:lstStyle/>
          <a:p>
            <a:r>
              <a:rPr lang="en-US"/>
              <a:t>The graphics on the left are generic visualizations of a nucleon. They are representative of the Nuclear Physics we study at JLab, but are not specific to LQCD. The images on the right are the GlueX detector on top and a rendering of the sPHENIX detector at BNL on bottom. The GlueX experiment was largely motivated by LQCD calculations of gluonic excitations.
The plots on the left are showing 3 different filters on the Bjorken-x variable which is just the fraction of momentum carried by the particle. The top one of the 3 shows a filter when a particle carries at least 30% of the momentum. This shows the familiar 3 quark structure.
@jens</a:t>
            </a:r>
          </a:p>
        </p188:txBody>
      </p188:reply>
    </p188:replyLst>
    <p188:txBody>
      <a:bodyPr/>
      <a:lstStyle/>
      <a:p>
        <a:r>
          <a:rPr lang="en-US"/>
          <a:t>Who could give me a quick run down of the graphic? [@Duane Bourne]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41EB1-1555-F44A-B6E3-1FA3FD6532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3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CF4D1-B039-C3A7-B432-1799D0766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88570-7A62-679A-D8A1-673BD110E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FD842-929C-AAD9-30A8-8974CC895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213B3-0EC9-75F6-E509-74AD5ABBF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41EB1-1555-F44A-B6E3-1FA3FD6532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695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41EB1-1555-F44A-B6E3-1FA3FD6532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324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41EB1-1555-F44A-B6E3-1FA3FD6532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535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db34da6745_1_0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spcFirstLastPara="1" wrap="square" lIns="89600" tIns="89600" rIns="89600" bIns="89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3db34da674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8982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EDCE-C2F8-17D0-2DF8-4CF46287A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A51EA4-6F23-03AA-395A-0E5555E44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AF1D8-7E8E-7EEC-B99E-D74294809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b="1" kern="10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9233F-26BB-B33D-5155-E3F4761F2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41EB1-1555-F44A-B6E3-1FA3FD6532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247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3870-C3F8-06B4-B952-C6A3BAA7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6B5A2-F643-5142-D2C0-FA68F8FF3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D2E7A-394E-443F-BD06-C6E9F3BEF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  <a:buClr>
                <a:srgbClr val="18335C"/>
              </a:buClr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16789-6550-80ED-678D-D131878C5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FC845-0093-3243-9FB3-5F46B4B61C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117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err="1">
                <a:solidFill>
                  <a:srgbClr val="354F65"/>
                </a:solidFill>
                <a:effectLst/>
                <a:latin typeface="+mn-lt"/>
                <a:ea typeface="Times New Roman" panose="02020603050405020304" pitchFamily="18" charset="0"/>
              </a:rPr>
              <a:t>SURATech’s</a:t>
            </a:r>
            <a:r>
              <a:rPr lang="en-US" sz="1800" b="1">
                <a:solidFill>
                  <a:srgbClr val="354F65"/>
                </a:solidFill>
                <a:effectLst/>
                <a:latin typeface="+mn-lt"/>
                <a:ea typeface="Times New Roman" panose="02020603050405020304" pitchFamily="18" charset="0"/>
              </a:rPr>
              <a:t> Vision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Continue CEBAF and expand into high luminosity</a:t>
            </a:r>
            <a:r>
              <a:rPr lang="en-US" sz="1200">
                <a:ea typeface="Times New Roman" panose="02020603050405020304" pitchFamily="18" charset="0"/>
              </a:rPr>
              <a:t> 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Synergistic growth and natural development of the lab campus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Secondary beam capabilities for irradiation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rea </a:t>
            </a:r>
            <a:endParaRPr lang="en-US" sz="1200">
              <a:effectLst/>
              <a:latin typeface="+mn-lt"/>
              <a:ea typeface="Times New Roman" panose="02020603050405020304" pitchFamily="18" charset="0"/>
              <a:cs typeface="Arial"/>
            </a:endParaRP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Development of an EIC </a:t>
            </a:r>
            <a:r>
              <a:rPr lang="en-US" sz="1200" err="1">
                <a:effectLst/>
                <a:latin typeface="+mn-lt"/>
                <a:ea typeface="Times New Roman" panose="02020603050405020304" pitchFamily="18" charset="0"/>
              </a:rPr>
              <a:t>ePIC</a:t>
            </a: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 Control Center</a:t>
            </a:r>
            <a:endParaRPr lang="en-US" sz="1200">
              <a:effectLst/>
              <a:latin typeface="+mn-lt"/>
              <a:ea typeface="Times New Roman" panose="02020603050405020304" pitchFamily="18" charset="0"/>
              <a:cs typeface="Arial"/>
            </a:endParaRP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SRF Institute expansion into novel accelerator concepts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Advanced Detector Hub (light-sources, neutron sources, fixed-target, and collider HEP and NP systems)</a:t>
            </a:r>
          </a:p>
          <a:p>
            <a:pPr marL="228600" indent="-215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effectLst/>
                <a:latin typeface="+mn-lt"/>
                <a:ea typeface="Times New Roman" panose="02020603050405020304" pitchFamily="18" charset="0"/>
              </a:rPr>
              <a:t>Multiple leading DOE User Facilities, including CEBAF, HPDF, a next-generation light source, CANS contract acc. Base neutron source , and other irradiation capabilities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FC845-0093-3243-9FB3-5F46B4B61C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289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78499-AC14-3440-F807-0BF3F1AE9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ED97C-FBD0-3286-37D7-344C60E45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70E6F-B997-A2BA-9AFF-9907678E4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F75F1-79DB-A796-B8C0-3FFB22D430D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161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379E-6537-D12F-D011-8B4344500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BD295-2E6C-7285-BC59-1D869F2B9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DA068-4B8F-ECE3-456D-9215F92D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0221-6F8C-447F-9E1E-9E2C7AEDEF6A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707C-3D31-A73F-BF5C-9B417046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F5EA3-C672-88C5-4938-16222FB5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57AD-3F47-0E75-C33A-A049120B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59F9A-7A26-EE6A-19EE-80E23987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5D64-197C-DFDC-B8DC-5477E9013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22C3F-CE5A-4FA3-A0B3-21835D28062E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5C855-FBE8-53A4-CAD4-6ACA7033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7BD4-8D3A-3280-6F1C-56EB72A3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1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095C-1FDA-4529-E7D0-FCC1C51E2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894F3-3907-1292-D813-381C8250D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1A84F-2C20-8E5C-844F-4FFD2337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1894F-B595-4BB8-8D21-AFDF193944F0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CB530-ACAF-0971-48EF-DC06D235F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FA78-F048-2FFF-BC3F-A227C21D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1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60D4-1822-5BC7-1277-E1043CD2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34CC7-EF0B-8A25-25FC-FD339A3B5F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17636-DB43-9194-F56B-D2D0C18D8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33AA3-3276-C8AE-A6B3-9B709F43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049A-2A2F-413C-A83A-3D495335335A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EC5A4-4E77-251F-918B-256B1C18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E6214-778B-81E5-1036-05CB6AD3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0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3577B-921E-B27D-CE62-80F62DDC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C62A4-F537-DA41-E226-451C1117F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A6EEA-05B7-ADC5-D41A-75619874F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7BEE67-E273-D3EB-9EEB-67DF3C5AC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A7D78-2038-F0E7-7524-3FE5695E1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0797E3-882B-1F38-032D-6B6DA3E8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22732-E95F-42E2-81DE-0250494F3E62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F88262-9BE0-E049-7B37-61E70BFD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7F509A-E63B-2C3F-219C-97886551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6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4793-8077-CBA3-81CF-576A6629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71742-62BB-D194-149C-970BB186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D1755-7DB6-4D6A-B92A-FFC47ECA26B6}" type="datetime1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1200C-8D30-7E9F-CD54-64AD94DB5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CEAD2-C512-5E2F-6CF0-6B5249A4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9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99E596-AAD2-BCF4-D6F4-EEBD6494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2A7D6-BF9D-4D97-9FB3-3D420D12CFD8}" type="datetime1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56A122-1969-FF2E-EAA9-724545CEE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32560-945C-EA21-7EE2-63043326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0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0D159-9529-D8B8-F991-95BBCB207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520D0-8250-8D41-DE23-8159AE039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DD6A8-427B-EE19-46F4-2808F6AFD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D0D9B-9C17-3C3A-85DA-F56343B4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2C1A4-A1A9-44CE-A798-5C11FF8DC275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36EC1-D7F1-4EDC-1FF8-920EA533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434E3-81EC-06B6-E3F3-68CA026A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8FA8-C3E0-956E-B69A-F04B91BE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4766A-FA46-093B-041E-DDD93F766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0721C-1B20-E1A9-1D16-2CC983C6C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4DC7E-818B-C601-287E-3D84D4B4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2DE7E-B136-4C70-9A00-C1F061B4F575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39DB1-D240-0E23-84C8-532BF3B1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50076-7267-51CB-D08A-802774E1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6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DCEF-3269-36A5-7FE0-A6D82259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C6108-3A66-9F6A-3A94-1BAAEF104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DA897-C827-1F9B-2E9E-AA08A394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ED84-1705-412E-AED5-5DC924743467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959C0-B947-174D-B7DC-FE99FDB0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BE06D-0088-A20A-7D1F-C37289AE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1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7CD8D-29CF-6A93-42C6-4FFEC95173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860DDF-2B44-B84A-CA15-53BBFBA92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BB6DC-B042-AF8E-0FFF-1B481955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298B-27DF-480B-AA4C-F5D7B9F97801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9E41E-C537-3F5C-9EAD-6A32E22E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AB300-0670-9978-117A-BFF6FEF7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91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892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763DCD-F93D-473A-52BD-AA65A8F402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280" y="1285945"/>
            <a:ext cx="11450320" cy="472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4293A-250C-4E19-6DDD-C8176E83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EF33CE-75C6-6EB9-EF57-D3E7559224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|  </a:t>
            </a:r>
            <a:fld id="{53E150BB-2829-3244-B8C8-499758BF585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D3DD-BDB6-29E8-CC00-782BE43D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82814" y="6356350"/>
            <a:ext cx="716237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99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Cover - 3">
  <p:cSld name="Full Image Cover - 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0480" y="-17145"/>
            <a:ext cx="12252960" cy="689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5668" y="3098566"/>
            <a:ext cx="3423939" cy="660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156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A6277-070B-939F-EBEA-2E22BF75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A2CFF-7812-AC7A-52B1-88DFBB226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ADCF4-9952-6D5D-D97E-618413664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FCB3B28-10EC-4E7D-9957-90DDBC05B862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BCE3D-C08E-351E-746F-CB25B91F0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D07E6-AFF7-77AA-11E9-9A4E42E3F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5CCA0ED-3187-3648-BE03-BA7C8AA651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2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18/10/relationships/comments" Target="../comments/modernComment_12E_FA6C9DBA.xml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18/10/relationships/comments" Target="../comments/modernComment_1758_901B3A33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10" Type="http://schemas.openxmlformats.org/officeDocument/2006/relationships/image" Target="../media/image34.png"/><Relationship Id="rId4" Type="http://schemas.openxmlformats.org/officeDocument/2006/relationships/image" Target="../media/image28.gif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jpeg"/><Relationship Id="rId11" Type="http://schemas.openxmlformats.org/officeDocument/2006/relationships/image" Target="../media/image39.svg"/><Relationship Id="rId5" Type="http://schemas.microsoft.com/office/2018/10/relationships/comments" Target="../comments/modernComment_1756_ED3B2B03.xml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5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C973E-CDD3-CE40-0DE0-7AE084118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2F7D2D-030D-0879-F902-2EA03AD423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357" r="16357"/>
          <a:stretch/>
        </p:blipFill>
        <p:spPr>
          <a:xfrm>
            <a:off x="643835" y="257462"/>
            <a:ext cx="2371569" cy="2371569"/>
          </a:xfrm>
          <a:prstGeom prst="ellipse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24A66EE-B277-42D5-0D71-B68229C7B264}"/>
              </a:ext>
            </a:extLst>
          </p:cNvPr>
          <p:cNvSpPr/>
          <p:nvPr/>
        </p:nvSpPr>
        <p:spPr>
          <a:xfrm>
            <a:off x="667368" y="257461"/>
            <a:ext cx="2371570" cy="2371570"/>
          </a:xfrm>
          <a:prstGeom prst="ellipse">
            <a:avLst/>
          </a:pr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0E221-4AB8-4460-4B17-2E9F2D84D6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3391" y="5958780"/>
            <a:ext cx="2308445" cy="899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9B4AF5-69AD-AD07-39F2-38110796C82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3543" y="6118275"/>
            <a:ext cx="2099939" cy="6031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CAB8922-1E51-49C8-940C-C419A6D2A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9783" y="1719287"/>
            <a:ext cx="7919340" cy="1533630"/>
          </a:xfrm>
        </p:spPr>
        <p:txBody>
          <a:bodyPr>
            <a:no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Thomas Jefferson National Accelerator Facility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A1A7764-73AB-2CBA-A996-3F9D860BB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945" y="2988280"/>
            <a:ext cx="4965178" cy="102746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en-US" sz="2600">
                <a:solidFill>
                  <a:schemeClr val="accent2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Fundamental Science in the Age of Data Science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9A675D7-A419-1388-CF54-BE04E4EAB97E}"/>
              </a:ext>
            </a:extLst>
          </p:cNvPr>
          <p:cNvSpPr txBox="1">
            <a:spLocks/>
          </p:cNvSpPr>
          <p:nvPr/>
        </p:nvSpPr>
        <p:spPr>
          <a:xfrm>
            <a:off x="6316695" y="4549886"/>
            <a:ext cx="5572427" cy="12480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Presented by Eric Brown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Deputy Director for Science and Technology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Chief Research Officer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E988B-78F0-DFA6-B92D-48BBC0855A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45" r="18945"/>
          <a:stretch/>
        </p:blipFill>
        <p:spPr>
          <a:xfrm>
            <a:off x="4224275" y="3925612"/>
            <a:ext cx="2409798" cy="2409798"/>
          </a:xfrm>
          <a:prstGeom prst="ellipse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0F8B015-98CA-B05F-7FBB-F38AC56D1682}"/>
              </a:ext>
            </a:extLst>
          </p:cNvPr>
          <p:cNvSpPr/>
          <p:nvPr/>
        </p:nvSpPr>
        <p:spPr>
          <a:xfrm>
            <a:off x="4204363" y="3925612"/>
            <a:ext cx="2445777" cy="2422467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7B7500-489E-8968-DF72-F950819285A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0266" y="1834965"/>
            <a:ext cx="3321815" cy="3321815"/>
          </a:xfrm>
          <a:prstGeom prst="ellipse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323B37-87B6-B78F-8722-BB790B6038D7}"/>
              </a:ext>
            </a:extLst>
          </p:cNvPr>
          <p:cNvSpPr/>
          <p:nvPr/>
        </p:nvSpPr>
        <p:spPr>
          <a:xfrm>
            <a:off x="1929434" y="1826560"/>
            <a:ext cx="3338623" cy="3338623"/>
          </a:xfrm>
          <a:prstGeom prst="ellipse">
            <a:avLst/>
          </a:pr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2850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F575E3-65A1-F270-53B9-2E4A48D2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EC6C4C3-08A6-9524-617B-E647D3981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" y="1143000"/>
            <a:ext cx="7695045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AB1212-9781-6104-4A9A-6160865E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911" y="341975"/>
            <a:ext cx="12160907" cy="583999"/>
          </a:xfrm>
        </p:spPr>
        <p:txBody>
          <a:bodyPr>
            <a:no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Arial"/>
                <a:cs typeface="Arial"/>
              </a:rPr>
              <a:t>The Nation’s Premier Nuclear Physics Lab and Beyond</a:t>
            </a:r>
            <a:endParaRPr lang="en-US" sz="32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F645C6-8AE3-9885-A65C-5B8EE1EED819}"/>
              </a:ext>
            </a:extLst>
          </p:cNvPr>
          <p:cNvGrpSpPr/>
          <p:nvPr/>
        </p:nvGrpSpPr>
        <p:grpSpPr>
          <a:xfrm>
            <a:off x="7751392" y="2707318"/>
            <a:ext cx="2616521" cy="1026861"/>
            <a:chOff x="7799775" y="2263046"/>
            <a:chExt cx="2616521" cy="102686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972AA35-BC7A-23D9-7178-E140E0DB0289}"/>
                </a:ext>
              </a:extLst>
            </p:cNvPr>
            <p:cNvGrpSpPr/>
            <p:nvPr/>
          </p:nvGrpSpPr>
          <p:grpSpPr>
            <a:xfrm>
              <a:off x="8874777" y="2545893"/>
              <a:ext cx="1541519" cy="463005"/>
              <a:chOff x="8874777" y="2522144"/>
              <a:chExt cx="1541519" cy="463005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D0EDD4-0BE1-C415-71C0-CDD6FB415900}"/>
                  </a:ext>
                </a:extLst>
              </p:cNvPr>
              <p:cNvSpPr txBox="1"/>
              <p:nvPr/>
            </p:nvSpPr>
            <p:spPr>
              <a:xfrm>
                <a:off x="8874777" y="2785921"/>
                <a:ext cx="1541519" cy="1992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E</a:t>
                </a:r>
                <a:r>
                  <a:rPr kumimoji="0" lang="en-US" sz="15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mployees</a:t>
                </a:r>
                <a:endPara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951A91C-8158-D9CA-02E9-01C737B88B9F}"/>
                  </a:ext>
                </a:extLst>
              </p:cNvPr>
              <p:cNvSpPr txBox="1"/>
              <p:nvPr/>
            </p:nvSpPr>
            <p:spPr>
              <a:xfrm>
                <a:off x="8877518" y="2522144"/>
                <a:ext cx="1338091" cy="22235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>
                    <a:ln>
                      <a:noFill/>
                    </a:ln>
                    <a:solidFill>
                      <a:srgbClr val="AC2C3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~850</a:t>
                </a: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CCF289-0305-E354-608E-F18B26D2E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7799775" y="2263046"/>
              <a:ext cx="1026861" cy="102686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DD3951-7115-F1A8-EFD8-B99573A21134}"/>
              </a:ext>
            </a:extLst>
          </p:cNvPr>
          <p:cNvGrpSpPr/>
          <p:nvPr/>
        </p:nvGrpSpPr>
        <p:grpSpPr>
          <a:xfrm>
            <a:off x="7784228" y="5220788"/>
            <a:ext cx="4381975" cy="1176712"/>
            <a:chOff x="7715946" y="5518241"/>
            <a:chExt cx="4381975" cy="117671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208E4F-A189-2DB1-9E64-63382A4A8466}"/>
                </a:ext>
              </a:extLst>
            </p:cNvPr>
            <p:cNvSpPr txBox="1"/>
            <p:nvPr/>
          </p:nvSpPr>
          <p:spPr>
            <a:xfrm>
              <a:off x="8820969" y="5865244"/>
              <a:ext cx="3276952" cy="82970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Largest nuclear physics user community in the world with 1/3 of U.S. NP </a:t>
              </a:r>
              <a:r>
                <a:rPr kumimoji="0" lang="en-U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Ph.D.s</a:t>
              </a: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based on Jefferson Lab research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77F1591-2890-4D8F-0C37-50C97FEF4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7715946" y="5518241"/>
              <a:ext cx="1026861" cy="102686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3817C53-6C16-9E10-F58C-76B94DC93F30}"/>
              </a:ext>
            </a:extLst>
          </p:cNvPr>
          <p:cNvGrpSpPr/>
          <p:nvPr/>
        </p:nvGrpSpPr>
        <p:grpSpPr>
          <a:xfrm>
            <a:off x="7739089" y="3990993"/>
            <a:ext cx="4427114" cy="1026861"/>
            <a:chOff x="7799775" y="4571360"/>
            <a:chExt cx="4427114" cy="102686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ABA23D8-AD4E-8D2F-20B9-78B394997563}"/>
                </a:ext>
              </a:extLst>
            </p:cNvPr>
            <p:cNvSpPr txBox="1"/>
            <p:nvPr/>
          </p:nvSpPr>
          <p:spPr>
            <a:xfrm>
              <a:off x="8887080" y="4820711"/>
              <a:ext cx="3339809" cy="42028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Future Primary Home of the DOE’s H</a:t>
              </a:r>
              <a:r>
                <a:rPr kumimoji="0" lang="en-US" sz="1500" b="0" i="0" u="none" strike="noStrike" kern="1200" cap="none" spc="0" normalizeH="0" baseline="0" noProof="0" err="1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igh</a:t>
              </a: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Performance Data Facility (HPDF)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82A1C7B-8F7D-B765-9B7B-E1B9D83F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7799775" y="4571360"/>
              <a:ext cx="1026861" cy="102686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2AF03B-3F54-926D-959C-3EE42F6D89D5}"/>
              </a:ext>
            </a:extLst>
          </p:cNvPr>
          <p:cNvGrpSpPr/>
          <p:nvPr/>
        </p:nvGrpSpPr>
        <p:grpSpPr>
          <a:xfrm>
            <a:off x="7748405" y="1368122"/>
            <a:ext cx="4925156" cy="1098229"/>
            <a:chOff x="7748405" y="1368122"/>
            <a:chExt cx="4925156" cy="109822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7B8F585-EBB0-795F-0437-D9707095EAA3}"/>
                </a:ext>
              </a:extLst>
            </p:cNvPr>
            <p:cNvGrpSpPr/>
            <p:nvPr/>
          </p:nvGrpSpPr>
          <p:grpSpPr>
            <a:xfrm>
              <a:off x="8827152" y="1368122"/>
              <a:ext cx="3846409" cy="774764"/>
              <a:chOff x="8827152" y="1316276"/>
              <a:chExt cx="3846409" cy="77476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B5270BD-8BB5-2181-4300-F2CA37F194AD}"/>
                  </a:ext>
                </a:extLst>
              </p:cNvPr>
              <p:cNvSpPr txBox="1"/>
              <p:nvPr/>
            </p:nvSpPr>
            <p:spPr>
              <a:xfrm>
                <a:off x="8844458" y="1678709"/>
                <a:ext cx="3829103" cy="412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40 Years and counting</a:t>
                </a:r>
                <a:b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</a:br>
                <a:b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</a:br>
                <a: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Managed and operated by </a:t>
                </a:r>
                <a:r>
                  <a:rPr kumimoji="0" lang="en-US" sz="15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SURATech</a:t>
                </a:r>
                <a:endPara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FD0EC5-AD49-E315-2C16-1CCA40FD13E2}"/>
                  </a:ext>
                </a:extLst>
              </p:cNvPr>
              <p:cNvSpPr txBox="1"/>
              <p:nvPr/>
            </p:nvSpPr>
            <p:spPr>
              <a:xfrm>
                <a:off x="8827152" y="1316276"/>
                <a:ext cx="3339051" cy="26207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>
                    <a:ln>
                      <a:noFill/>
                    </a:ln>
                    <a:solidFill>
                      <a:srgbClr val="AC2C3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Established in 1984</a:t>
                </a: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70AFA11-AA1D-9FCC-58C8-8E06E2C88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7748405" y="1439490"/>
              <a:ext cx="1026861" cy="1026861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BBD3D2A-E311-C36D-7BA0-031C336BE979}"/>
              </a:ext>
            </a:extLst>
          </p:cNvPr>
          <p:cNvSpPr txBox="1"/>
          <p:nvPr/>
        </p:nvSpPr>
        <p:spPr>
          <a:xfrm>
            <a:off x="748743" y="2568167"/>
            <a:ext cx="950744" cy="43060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LBNL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A4F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E7FDB4-BD30-6F5D-8DA5-5BD0993ED468}"/>
              </a:ext>
            </a:extLst>
          </p:cNvPr>
          <p:cNvCxnSpPr>
            <a:cxnSpLocks/>
          </p:cNvCxnSpPr>
          <p:nvPr/>
        </p:nvCxnSpPr>
        <p:spPr>
          <a:xfrm>
            <a:off x="741333" y="2780287"/>
            <a:ext cx="4351" cy="132581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B97B13B-618C-BBAE-7F46-29B597356AE8}"/>
              </a:ext>
            </a:extLst>
          </p:cNvPr>
          <p:cNvSpPr txBox="1"/>
          <p:nvPr/>
        </p:nvSpPr>
        <p:spPr>
          <a:xfrm>
            <a:off x="6896499" y="2464928"/>
            <a:ext cx="950744" cy="43060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BNL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A4F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8834E4-C2BD-B85C-2065-FD002A080EF3}"/>
              </a:ext>
            </a:extLst>
          </p:cNvPr>
          <p:cNvCxnSpPr>
            <a:cxnSpLocks/>
          </p:cNvCxnSpPr>
          <p:nvPr/>
        </p:nvCxnSpPr>
        <p:spPr>
          <a:xfrm flipH="1">
            <a:off x="6893632" y="2680229"/>
            <a:ext cx="2867" cy="986981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A175FEFC-2D1E-8182-5F34-E194EC12731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7495" y="3813813"/>
            <a:ext cx="1961372" cy="76402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46AEE12-F10D-8569-C6B7-79345E910B39}"/>
              </a:ext>
            </a:extLst>
          </p:cNvPr>
          <p:cNvSpPr txBox="1"/>
          <p:nvPr/>
        </p:nvSpPr>
        <p:spPr>
          <a:xfrm>
            <a:off x="473347" y="1840985"/>
            <a:ext cx="5806624" cy="7640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One of 17 Department of Energy National Labs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A4F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6C56689-E744-8239-4DC2-B1CB0503AE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561" y="1166194"/>
            <a:ext cx="2554673" cy="80046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7A252C5-B4CA-4625-A48A-451233BCF2DA}"/>
              </a:ext>
            </a:extLst>
          </p:cNvPr>
          <p:cNvSpPr txBox="1"/>
          <p:nvPr/>
        </p:nvSpPr>
        <p:spPr>
          <a:xfrm>
            <a:off x="8889251" y="5199065"/>
            <a:ext cx="1338091" cy="2223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AC2C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~1,700</a:t>
            </a:r>
          </a:p>
        </p:txBody>
      </p:sp>
    </p:spTree>
    <p:extLst>
      <p:ext uri="{BB962C8B-B14F-4D97-AF65-F5344CB8AC3E}">
        <p14:creationId xmlns:p14="http://schemas.microsoft.com/office/powerpoint/2010/main" val="2104583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chemeClr val="bg1"/>
            </a:gs>
            <a:gs pos="100000">
              <a:srgbClr val="BEE6E6">
                <a:lumMod val="59000"/>
              </a:srgbClr>
            </a:gs>
            <a:gs pos="87000">
              <a:srgbClr val="BEE6E6">
                <a:lumMod val="59000"/>
              </a:srgb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423EF6-E674-E79B-96E5-24E0D9727E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6467" y="1001571"/>
            <a:ext cx="10848435" cy="6104956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28508AE-E2B9-460D-95F3-5ABE883DC04E}"/>
              </a:ext>
            </a:extLst>
          </p:cNvPr>
          <p:cNvSpPr txBox="1">
            <a:spLocks/>
          </p:cNvSpPr>
          <p:nvPr/>
        </p:nvSpPr>
        <p:spPr>
          <a:xfrm>
            <a:off x="428462" y="1001571"/>
            <a:ext cx="11636440" cy="420721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rgbClr val="AC2C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Developing a predictive theoretical framework from quarks to complex nuclei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08AB67-B1A4-3E5A-50B2-A5F7D108ED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5454" y="0"/>
            <a:ext cx="1746546" cy="68034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E9A428-871D-D77C-87EA-7DDFC47C26F7}"/>
              </a:ext>
            </a:extLst>
          </p:cNvPr>
          <p:cNvSpPr txBox="1">
            <a:spLocks/>
          </p:cNvSpPr>
          <p:nvPr/>
        </p:nvSpPr>
        <p:spPr>
          <a:xfrm>
            <a:off x="424911" y="210585"/>
            <a:ext cx="11105601" cy="8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Exploring the Nature of Matter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725E2-8FFC-4A81-887B-4BB2658D7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906" y="3008803"/>
            <a:ext cx="3722188" cy="10452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02C0EE-0149-0BAC-7BC1-EF604047A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8318" y="4214191"/>
            <a:ext cx="1005001" cy="597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21B191-8B19-29AD-AC3E-3A9C3356E683}"/>
              </a:ext>
            </a:extLst>
          </p:cNvPr>
          <p:cNvSpPr txBox="1"/>
          <p:nvPr/>
        </p:nvSpPr>
        <p:spPr>
          <a:xfrm>
            <a:off x="8442208" y="3906414"/>
            <a:ext cx="1317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Neutron Stars</a:t>
            </a:r>
          </a:p>
        </p:txBody>
      </p:sp>
    </p:spTree>
    <p:extLst>
      <p:ext uri="{BB962C8B-B14F-4D97-AF65-F5344CB8AC3E}">
        <p14:creationId xmlns:p14="http://schemas.microsoft.com/office/powerpoint/2010/main" val="853305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E21E5-85E9-B8F5-2DA1-999EEE05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A741995-7A7F-2A46-C173-E3665F91A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424" y="1208461"/>
            <a:ext cx="5362575" cy="43699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6A48DB-A9B1-006F-506F-83365CBF2D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5454" y="0"/>
            <a:ext cx="1746546" cy="6803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181C36-8721-9CEB-B8D4-7E304BFD922C}"/>
              </a:ext>
            </a:extLst>
          </p:cNvPr>
          <p:cNvSpPr txBox="1"/>
          <p:nvPr/>
        </p:nvSpPr>
        <p:spPr>
          <a:xfrm>
            <a:off x="394199" y="1453577"/>
            <a:ext cx="5704100" cy="882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AE2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Continuous Electron Beam Accelerator Facility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the highest throughput research accelerator in the world.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835B9C-E441-8E63-3FC0-53A55BE31C90}"/>
              </a:ext>
            </a:extLst>
          </p:cNvPr>
          <p:cNvGrpSpPr/>
          <p:nvPr/>
        </p:nvGrpSpPr>
        <p:grpSpPr>
          <a:xfrm>
            <a:off x="6968210" y="4529611"/>
            <a:ext cx="5068588" cy="1042827"/>
            <a:chOff x="6537362" y="4665682"/>
            <a:chExt cx="5359752" cy="104282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DD53E4-6570-1C19-5150-2289996A56F9}"/>
                </a:ext>
              </a:extLst>
            </p:cNvPr>
            <p:cNvSpPr txBox="1"/>
            <p:nvPr/>
          </p:nvSpPr>
          <p:spPr>
            <a:xfrm>
              <a:off x="7461829" y="4665682"/>
              <a:ext cx="4435285" cy="104282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 highest luminosity continuous electron beam for nuclear physics research, reaching up to about 10³⁹ cm⁻² s⁻¹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E6ACF2-4E3E-4242-7E29-10AE1F079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7362" y="4665682"/>
              <a:ext cx="793766" cy="73855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FB6BDA9-5E21-855C-4EE2-9164AE398C31}"/>
              </a:ext>
            </a:extLst>
          </p:cNvPr>
          <p:cNvGrpSpPr/>
          <p:nvPr/>
        </p:nvGrpSpPr>
        <p:grpSpPr>
          <a:xfrm>
            <a:off x="6968210" y="3353241"/>
            <a:ext cx="5223789" cy="927054"/>
            <a:chOff x="6537361" y="3400204"/>
            <a:chExt cx="5523869" cy="92705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D94C46-2AEE-8BA1-CFA3-9AB96B1A256B}"/>
                </a:ext>
              </a:extLst>
            </p:cNvPr>
            <p:cNvSpPr txBox="1"/>
            <p:nvPr/>
          </p:nvSpPr>
          <p:spPr>
            <a:xfrm>
              <a:off x="7439293" y="3400204"/>
              <a:ext cx="4621937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Largest pair of 2 Kelvin cryogenics refrigerators in the world: 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Our AI tools anticipate and prevents cryogenic cavity faults, achieving highest CEBAF beam reliability (2025:87%, 2026 td: 91%) for users.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079CA02-5CA6-2E48-76FF-223E9EA17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6537361" y="3579318"/>
              <a:ext cx="793766" cy="74794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562BA3A-7DE9-7074-56E7-334D50E1F9BE}"/>
              </a:ext>
            </a:extLst>
          </p:cNvPr>
          <p:cNvGrpSpPr/>
          <p:nvPr/>
        </p:nvGrpSpPr>
        <p:grpSpPr>
          <a:xfrm>
            <a:off x="6955940" y="1453577"/>
            <a:ext cx="5289310" cy="1205995"/>
            <a:chOff x="6524650" y="1451554"/>
            <a:chExt cx="5480141" cy="120599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0C766F-CE1F-5E70-5199-C9A77736B2F9}"/>
                </a:ext>
              </a:extLst>
            </p:cNvPr>
            <p:cNvSpPr txBox="1"/>
            <p:nvPr/>
          </p:nvSpPr>
          <p:spPr>
            <a:xfrm>
              <a:off x="7443152" y="1451554"/>
              <a:ext cx="4561639" cy="12059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 Continuous Electron Beam Accelerator Facility (CEBAF) superconducting recirculating design requires only 1/4 the power and 1/10 the length of a conventional accelerator.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98C7200-AE0E-0F4F-20DA-2208203E9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6524650" y="1554937"/>
              <a:ext cx="790441" cy="74794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5E40FB-8F3E-564F-423B-8DC6FE42F339}"/>
              </a:ext>
            </a:extLst>
          </p:cNvPr>
          <p:cNvGrpSpPr/>
          <p:nvPr/>
        </p:nvGrpSpPr>
        <p:grpSpPr>
          <a:xfrm>
            <a:off x="6968209" y="2568960"/>
            <a:ext cx="5277038" cy="747940"/>
            <a:chOff x="6537361" y="2578399"/>
            <a:chExt cx="5580178" cy="74794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3804F2-E3D2-4855-A977-712E85E11870}"/>
                </a:ext>
              </a:extLst>
            </p:cNvPr>
            <p:cNvSpPr txBox="1"/>
            <p:nvPr/>
          </p:nvSpPr>
          <p:spPr>
            <a:xfrm>
              <a:off x="7461829" y="2583304"/>
              <a:ext cx="4655710" cy="5722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Half-million accelerator control points monitored by AI/machine learning systems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88BF215-9609-8CED-43F8-FFB5D2840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537361" y="2578399"/>
              <a:ext cx="806742" cy="74794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50971B8D-92CD-5BE1-2E2F-75413EFE757F}"/>
              </a:ext>
            </a:extLst>
          </p:cNvPr>
          <p:cNvSpPr txBox="1">
            <a:spLocks/>
          </p:cNvSpPr>
          <p:nvPr/>
        </p:nvSpPr>
        <p:spPr>
          <a:xfrm>
            <a:off x="431986" y="210585"/>
            <a:ext cx="11105601" cy="8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AC2C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Our Discovery Machine: 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AC2C30"/>
              </a:solidFill>
              <a:effectLst/>
              <a:uLnTx/>
              <a:uFillTx/>
              <a:latin typeface="Aptos Display" panose="02110004020202020204"/>
              <a:ea typeface="+mj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AC2C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Advancing Nuclear Physics Research for the Nation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AC2C3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9E7A20-6FA5-9F8F-F7C1-29E0732C27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33499" y="6855359"/>
            <a:ext cx="4762501" cy="146076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93003-BCF1-4342-9B37-95564679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CCA0ED-3187-3648-BE03-BA7C8AA651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3854805-4BC4-4FD1-B037-CEB58A39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F3FCC7-1C00-4A08-BA8C-F4CD2C60193E}"/>
              </a:ext>
            </a:extLst>
          </p:cNvPr>
          <p:cNvSpPr txBox="1"/>
          <p:nvPr/>
        </p:nvSpPr>
        <p:spPr>
          <a:xfrm>
            <a:off x="5995455" y="7892482"/>
            <a:ext cx="392091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F21"/>
                </a:solidFill>
                <a:effectLst/>
                <a:uLnTx/>
                <a:uFillTx/>
                <a:latin typeface="Arial"/>
                <a:ea typeface="+mn-lt"/>
                <a:cs typeface="+mn-lt"/>
              </a:rPr>
              <a:t>Fewer SRF faults w/ AI/ML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EAA1DE-3859-404D-B395-6C85E2334B8C}"/>
              </a:ext>
            </a:extLst>
          </p:cNvPr>
          <p:cNvSpPr txBox="1"/>
          <p:nvPr/>
        </p:nvSpPr>
        <p:spPr>
          <a:xfrm>
            <a:off x="6163406" y="7107652"/>
            <a:ext cx="331547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1C5068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x%</a:t>
            </a:r>
          </a:p>
        </p:txBody>
      </p:sp>
    </p:spTree>
    <p:extLst>
      <p:ext uri="{BB962C8B-B14F-4D97-AF65-F5344CB8AC3E}">
        <p14:creationId xmlns:p14="http://schemas.microsoft.com/office/powerpoint/2010/main" val="42014222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8"/>
          <p:cNvSpPr txBox="1">
            <a:spLocks noGrp="1"/>
          </p:cNvSpPr>
          <p:nvPr>
            <p:ph type="sldNum" idx="4294967295"/>
          </p:nvPr>
        </p:nvSpPr>
        <p:spPr>
          <a:xfrm>
            <a:off x="8565008" y="4783641"/>
            <a:ext cx="548800" cy="393600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9" name="Google Shape;429;p68"/>
          <p:cNvSpPr/>
          <p:nvPr/>
        </p:nvSpPr>
        <p:spPr>
          <a:xfrm>
            <a:off x="8257067" y="3181700"/>
            <a:ext cx="2643200" cy="368000"/>
          </a:xfrm>
          <a:prstGeom prst="roundRect">
            <a:avLst>
              <a:gd name="adj" fmla="val 16667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30" name="Google Shape;430;p68" title="VisualizationNucleon0.0001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34" y="4223800"/>
            <a:ext cx="3189733" cy="177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68" title="VisualizationNucleon0.01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834" y="2445534"/>
            <a:ext cx="3189733" cy="1778276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8"/>
          <p:cNvSpPr txBox="1"/>
          <p:nvPr/>
        </p:nvSpPr>
        <p:spPr>
          <a:xfrm>
            <a:off x="3609517" y="676867"/>
            <a:ext cx="4514000" cy="550916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Experimental Nuclear Physics (NP) seeks to understand the internal structure and dynamics of nucleons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Large detectors with high sensor density produce increasingly larger datasets (O(10) PB/yr for a single experiment) which are needed to search for increasingly rare reactions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Workflows that match large datasets with large compute and advanced analysis techniques enable faster, more efficient insight to the science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Accelerator operation with high intensity, precision, and reliability is required to obtain clean signals for next-gen subatomic discovery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pic>
        <p:nvPicPr>
          <p:cNvPr id="433" name="Google Shape;433;p68" title="VisualizationNucleon0.3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834" y="667267"/>
            <a:ext cx="3189733" cy="177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27034" y="3555173"/>
            <a:ext cx="3396632" cy="2456935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5" name="Google Shape;435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27034" y="694913"/>
            <a:ext cx="3189733" cy="2551787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36" name="Google Shape;436;p68"/>
          <p:cNvSpPr txBox="1"/>
          <p:nvPr/>
        </p:nvSpPr>
        <p:spPr>
          <a:xfrm rot="-5400000">
            <a:off x="10300877" y="4410633"/>
            <a:ext cx="30968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200" b="0" i="1" u="none" strike="noStrike" kern="1200" cap="none" spc="0" normalizeH="0" baseline="0" noProof="0">
                <a:ln>
                  <a:noFill/>
                </a:ln>
                <a:solidFill>
                  <a:srgbClr val="3D85C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https://www.bnl.gov/rhic/sphenix.php</a:t>
            </a:r>
            <a:endParaRPr kumimoji="0" sz="1200" b="0" i="1" u="none" strike="noStrike" kern="1200" cap="none" spc="0" normalizeH="0" baseline="0" noProof="0">
              <a:ln>
                <a:noFill/>
              </a:ln>
              <a:solidFill>
                <a:srgbClr val="3D85C6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7" name="Google Shape;437;p68"/>
          <p:cNvSpPr txBox="1"/>
          <p:nvPr/>
        </p:nvSpPr>
        <p:spPr>
          <a:xfrm rot="-5400000">
            <a:off x="10456167" y="1663044"/>
            <a:ext cx="2736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200" b="0" i="1" u="none" strike="noStrike" kern="1200" cap="none" spc="0" normalizeH="0" baseline="0" noProof="0">
                <a:ln>
                  <a:noFill/>
                </a:ln>
                <a:solidFill>
                  <a:srgbClr val="3D85C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https://www.jlab.org/news/releases/pioneering-nuclear-glue-frontier-0</a:t>
            </a:r>
            <a:endParaRPr kumimoji="0" sz="1200" b="0" i="1" u="none" strike="noStrike" kern="1200" cap="none" spc="0" normalizeH="0" baseline="0" noProof="0">
              <a:ln>
                <a:noFill/>
              </a:ln>
              <a:solidFill>
                <a:srgbClr val="3D85C6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38" name="Google Shape;438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67372" y="3583970"/>
            <a:ext cx="832000" cy="43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6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01968" y="667267"/>
            <a:ext cx="1057633" cy="368067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8"/>
          <p:cNvSpPr txBox="1"/>
          <p:nvPr/>
        </p:nvSpPr>
        <p:spPr>
          <a:xfrm>
            <a:off x="216597" y="361963"/>
            <a:ext cx="3279200" cy="41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67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nucleon visualization at different Bjorken x values</a:t>
            </a:r>
            <a:endParaRPr kumimoji="0" sz="1067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1" name="Google Shape;441;p68"/>
          <p:cNvSpPr txBox="1"/>
          <p:nvPr/>
        </p:nvSpPr>
        <p:spPr>
          <a:xfrm>
            <a:off x="-13534" y="-107789"/>
            <a:ext cx="1224363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Smarter Particle Accelerators &amp; Nuclear Physics</a:t>
            </a: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2" name="Google Shape;442;p68"/>
          <p:cNvSpPr/>
          <p:nvPr/>
        </p:nvSpPr>
        <p:spPr>
          <a:xfrm>
            <a:off x="243067" y="641700"/>
            <a:ext cx="3189600" cy="5360400"/>
          </a:xfrm>
          <a:prstGeom prst="rect">
            <a:avLst/>
          </a:prstGeom>
          <a:noFill/>
          <a:ln w="28575" cap="flat" cmpd="sng">
            <a:solidFill>
              <a:srgbClr val="1426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3EA7ABE-FCC6-482B-A468-B279FC63F7FD}"/>
              </a:ext>
            </a:extLst>
          </p:cNvPr>
          <p:cNvSpPr txBox="1">
            <a:spLocks/>
          </p:cNvSpPr>
          <p:nvPr/>
        </p:nvSpPr>
        <p:spPr>
          <a:xfrm>
            <a:off x="216597" y="6088559"/>
            <a:ext cx="4742253" cy="769441"/>
          </a:xfrm>
          <a:prstGeom prst="rect">
            <a:avLst/>
          </a:prstGeom>
        </p:spPr>
        <p:txBody>
          <a:bodyPr wrap="square" lIns="182880" tIns="274320" rIns="274320" bIns="27432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 w="12700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General Visualizations of a Nucleon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7034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65382-4F96-F414-49A2-4B161DDC4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B41DFD07-84EC-4115-981C-717AE9749B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3934"/>
          <a:stretch/>
        </p:blipFill>
        <p:spPr>
          <a:xfrm>
            <a:off x="0" y="952370"/>
            <a:ext cx="12192000" cy="5905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B505E4-C866-3D28-9554-BF51994854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02986" y="-142472"/>
            <a:ext cx="1746546" cy="68034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09646F2-F047-14B8-54F9-923BAADE3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492" y="5659959"/>
            <a:ext cx="12182763" cy="120794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74A58AC-6108-7898-604B-7042A3EA1484}"/>
              </a:ext>
            </a:extLst>
          </p:cNvPr>
          <p:cNvSpPr txBox="1"/>
          <p:nvPr/>
        </p:nvSpPr>
        <p:spPr>
          <a:xfrm>
            <a:off x="4755433" y="871038"/>
            <a:ext cx="7416837" cy="394856"/>
          </a:xfrm>
          <a:prstGeom prst="rect">
            <a:avLst/>
          </a:prstGeom>
          <a:noFill/>
          <a:ln w="34925">
            <a:noFill/>
          </a:ln>
        </p:spPr>
        <p:txBody>
          <a:bodyPr wrap="square" lIns="91440" tIns="274320" rIns="91440" bIns="4572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HPDF IMPACTS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996F1702-A8B9-71E2-3658-8524A841F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67" y="3806161"/>
            <a:ext cx="4742253" cy="1846659"/>
          </a:xfrm>
        </p:spPr>
        <p:txBody>
          <a:bodyPr wrap="square" lIns="182880" tIns="274320" rIns="274320" bIns="27432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400" b="1">
                <a:ln w="12700">
                  <a:noFill/>
                </a:ln>
                <a:solidFill>
                  <a:schemeClr val="tx2"/>
                </a:solidFill>
                <a:latin typeface="Arial"/>
                <a:cs typeface="Arial"/>
              </a:rPr>
              <a:t>In 2023, DOE selected Jefferson Lab as the site </a:t>
            </a:r>
            <a:br>
              <a:rPr lang="en-US" sz="1400" b="1">
                <a:ln w="12700">
                  <a:noFill/>
                </a:ln>
                <a:solidFill>
                  <a:schemeClr val="tx2"/>
                </a:solidFill>
                <a:latin typeface="Arial"/>
                <a:cs typeface="Arial"/>
              </a:rPr>
            </a:br>
            <a:r>
              <a:rPr lang="en-US" sz="1400" b="1">
                <a:ln w="12700">
                  <a:noFill/>
                </a:ln>
                <a:solidFill>
                  <a:schemeClr val="tx2"/>
                </a:solidFill>
                <a:latin typeface="Arial"/>
                <a:cs typeface="Arial"/>
              </a:rPr>
              <a:t>for the High Performance Data Facility (HPDF), </a:t>
            </a:r>
            <a:br>
              <a:rPr lang="en-US" sz="1400" b="1">
                <a:ln w="12700">
                  <a:noFill/>
                </a:ln>
                <a:solidFill>
                  <a:schemeClr val="tx2"/>
                </a:solidFill>
                <a:latin typeface="Arial"/>
                <a:cs typeface="Arial"/>
              </a:rPr>
            </a:br>
            <a:r>
              <a:rPr lang="en-US" sz="1400" b="1">
                <a:ln w="12700">
                  <a:noFill/>
                </a:ln>
                <a:solidFill>
                  <a:schemeClr val="tx2"/>
                </a:solidFill>
                <a:latin typeface="Arial"/>
                <a:cs typeface="Arial"/>
              </a:rPr>
              <a:t>a scientific user facility, led by Jefferson Lab in partnership with Lawrence Berkeley National Laboratory,  specializing in advanced infrastructure for data-intensive science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30F8DEC-EAEA-6D6D-ABAF-FB95B6C4F3B7}"/>
              </a:ext>
            </a:extLst>
          </p:cNvPr>
          <p:cNvCxnSpPr>
            <a:cxnSpLocks/>
          </p:cNvCxnSpPr>
          <p:nvPr/>
        </p:nvCxnSpPr>
        <p:spPr>
          <a:xfrm flipH="1">
            <a:off x="4921857" y="4486876"/>
            <a:ext cx="7270143" cy="0"/>
          </a:xfrm>
          <a:prstGeom prst="straightConnector1">
            <a:avLst/>
          </a:prstGeom>
          <a:ln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BA1F6847-19B1-7529-4950-D070AB3BE59E}"/>
              </a:ext>
            </a:extLst>
          </p:cNvPr>
          <p:cNvSpPr txBox="1">
            <a:spLocks/>
          </p:cNvSpPr>
          <p:nvPr/>
        </p:nvSpPr>
        <p:spPr>
          <a:xfrm>
            <a:off x="446677" y="197699"/>
            <a:ext cx="11214101" cy="8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AC2C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 Future Data Science Facility to Advance DOE Research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6" name="AutoShape 3">
            <a:extLst>
              <a:ext uri="{FF2B5EF4-FFF2-40B4-BE49-F238E27FC236}">
                <a16:creationId xmlns:a16="http://schemas.microsoft.com/office/drawing/2014/main" id="{F9AB8418-8746-006C-CD1D-45421593C9C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842645" y="3644355"/>
            <a:ext cx="513697" cy="51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7F16E01-0ED8-FE35-63A5-26833F67EC58}"/>
              </a:ext>
            </a:extLst>
          </p:cNvPr>
          <p:cNvGrpSpPr/>
          <p:nvPr/>
        </p:nvGrpSpPr>
        <p:grpSpPr>
          <a:xfrm>
            <a:off x="4996613" y="1586904"/>
            <a:ext cx="3177533" cy="701887"/>
            <a:chOff x="5927492" y="1942798"/>
            <a:chExt cx="3177533" cy="7018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CBCBC0-1140-D6BD-3189-A691914B9F41}"/>
                </a:ext>
              </a:extLst>
            </p:cNvPr>
            <p:cNvSpPr txBox="1"/>
            <p:nvPr/>
          </p:nvSpPr>
          <p:spPr>
            <a:xfrm>
              <a:off x="6807861" y="2103160"/>
              <a:ext cx="2297164" cy="5415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 w="12700">
                    <a:noFill/>
                  </a:ln>
                  <a:solidFill>
                    <a:srgbClr val="2A4F66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Central to advance Genesis Mission and positions DOE as a leader in data and AI-driven science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F1C3D9-AF36-86D5-9ED7-B6959432C178}"/>
                </a:ext>
              </a:extLst>
            </p:cNvPr>
            <p:cNvGrpSpPr/>
            <p:nvPr/>
          </p:nvGrpSpPr>
          <p:grpSpPr>
            <a:xfrm>
              <a:off x="5927492" y="1942798"/>
              <a:ext cx="642994" cy="601977"/>
              <a:chOff x="6172656" y="2007227"/>
              <a:chExt cx="642994" cy="601977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9D61DCCB-874D-FA38-9645-EEAA25ED250D}"/>
                  </a:ext>
                </a:extLst>
              </p:cNvPr>
              <p:cNvGrpSpPr/>
              <p:nvPr/>
            </p:nvGrpSpPr>
            <p:grpSpPr>
              <a:xfrm>
                <a:off x="6393086" y="2183709"/>
                <a:ext cx="200955" cy="249868"/>
                <a:chOff x="4797782" y="4746656"/>
                <a:chExt cx="170679" cy="221014"/>
              </a:xfrm>
            </p:grpSpPr>
            <p:sp>
              <p:nvSpPr>
                <p:cNvPr id="17" name="Freeform 5">
                  <a:extLst>
                    <a:ext uri="{FF2B5EF4-FFF2-40B4-BE49-F238E27FC236}">
                      <a16:creationId xmlns:a16="http://schemas.microsoft.com/office/drawing/2014/main" id="{A0BABFBE-C098-E076-B46A-B83FFD4783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7782" y="4895138"/>
                  <a:ext cx="170663" cy="72532"/>
                </a:xfrm>
                <a:custGeom>
                  <a:avLst/>
                  <a:gdLst>
                    <a:gd name="T0" fmla="*/ 290 w 341"/>
                    <a:gd name="T1" fmla="*/ 49 h 145"/>
                    <a:gd name="T2" fmla="*/ 290 w 341"/>
                    <a:gd name="T3" fmla="*/ 49 h 145"/>
                    <a:gd name="T4" fmla="*/ 313 w 341"/>
                    <a:gd name="T5" fmla="*/ 72 h 145"/>
                    <a:gd name="T6" fmla="*/ 290 w 341"/>
                    <a:gd name="T7" fmla="*/ 96 h 145"/>
                    <a:gd name="T8" fmla="*/ 266 w 341"/>
                    <a:gd name="T9" fmla="*/ 72 h 145"/>
                    <a:gd name="T10" fmla="*/ 290 w 341"/>
                    <a:gd name="T11" fmla="*/ 49 h 145"/>
                    <a:gd name="T12" fmla="*/ 0 w 341"/>
                    <a:gd name="T13" fmla="*/ 0 h 145"/>
                    <a:gd name="T14" fmla="*/ 0 w 341"/>
                    <a:gd name="T15" fmla="*/ 0 h 145"/>
                    <a:gd name="T16" fmla="*/ 0 w 341"/>
                    <a:gd name="T17" fmla="*/ 90 h 145"/>
                    <a:gd name="T18" fmla="*/ 170 w 341"/>
                    <a:gd name="T19" fmla="*/ 145 h 145"/>
                    <a:gd name="T20" fmla="*/ 341 w 341"/>
                    <a:gd name="T21" fmla="*/ 90 h 145"/>
                    <a:gd name="T22" fmla="*/ 341 w 341"/>
                    <a:gd name="T23" fmla="*/ 0 h 145"/>
                    <a:gd name="T24" fmla="*/ 170 w 341"/>
                    <a:gd name="T25" fmla="*/ 34 h 145"/>
                    <a:gd name="T26" fmla="*/ 0 w 341"/>
                    <a:gd name="T27" fmla="*/ 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1" h="145">
                      <a:moveTo>
                        <a:pt x="290" y="49"/>
                      </a:moveTo>
                      <a:lnTo>
                        <a:pt x="290" y="49"/>
                      </a:lnTo>
                      <a:cubicBezTo>
                        <a:pt x="303" y="49"/>
                        <a:pt x="313" y="59"/>
                        <a:pt x="313" y="72"/>
                      </a:cubicBezTo>
                      <a:cubicBezTo>
                        <a:pt x="313" y="85"/>
                        <a:pt x="303" y="96"/>
                        <a:pt x="290" y="96"/>
                      </a:cubicBezTo>
                      <a:cubicBezTo>
                        <a:pt x="277" y="96"/>
                        <a:pt x="266" y="85"/>
                        <a:pt x="266" y="72"/>
                      </a:cubicBezTo>
                      <a:cubicBezTo>
                        <a:pt x="266" y="59"/>
                        <a:pt x="277" y="49"/>
                        <a:pt x="290" y="49"/>
                      </a:cubicBez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0"/>
                      </a:lnTo>
                      <a:cubicBezTo>
                        <a:pt x="0" y="116"/>
                        <a:pt x="68" y="145"/>
                        <a:pt x="170" y="145"/>
                      </a:cubicBezTo>
                      <a:cubicBezTo>
                        <a:pt x="272" y="145"/>
                        <a:pt x="341" y="116"/>
                        <a:pt x="341" y="90"/>
                      </a:cubicBezTo>
                      <a:lnTo>
                        <a:pt x="341" y="0"/>
                      </a:lnTo>
                      <a:cubicBezTo>
                        <a:pt x="287" y="30"/>
                        <a:pt x="204" y="34"/>
                        <a:pt x="170" y="34"/>
                      </a:cubicBezTo>
                      <a:cubicBezTo>
                        <a:pt x="136" y="34"/>
                        <a:pt x="53" y="30"/>
                        <a:pt x="0" y="0"/>
                      </a:cubicBezTo>
                      <a:close/>
                    </a:path>
                  </a:pathLst>
                </a:custGeom>
                <a:solidFill>
                  <a:srgbClr val="264F6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 6">
                  <a:extLst>
                    <a:ext uri="{FF2B5EF4-FFF2-40B4-BE49-F238E27FC236}">
                      <a16:creationId xmlns:a16="http://schemas.microsoft.com/office/drawing/2014/main" id="{607481E1-FE1B-5AD7-72CE-BDED7EB952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97798" y="4816687"/>
                  <a:ext cx="170663" cy="72532"/>
                </a:xfrm>
                <a:custGeom>
                  <a:avLst/>
                  <a:gdLst>
                    <a:gd name="T0" fmla="*/ 290 w 341"/>
                    <a:gd name="T1" fmla="*/ 49 h 145"/>
                    <a:gd name="T2" fmla="*/ 290 w 341"/>
                    <a:gd name="T3" fmla="*/ 49 h 145"/>
                    <a:gd name="T4" fmla="*/ 313 w 341"/>
                    <a:gd name="T5" fmla="*/ 73 h 145"/>
                    <a:gd name="T6" fmla="*/ 290 w 341"/>
                    <a:gd name="T7" fmla="*/ 96 h 145"/>
                    <a:gd name="T8" fmla="*/ 266 w 341"/>
                    <a:gd name="T9" fmla="*/ 73 h 145"/>
                    <a:gd name="T10" fmla="*/ 290 w 341"/>
                    <a:gd name="T11" fmla="*/ 49 h 145"/>
                    <a:gd name="T12" fmla="*/ 0 w 341"/>
                    <a:gd name="T13" fmla="*/ 0 h 145"/>
                    <a:gd name="T14" fmla="*/ 0 w 341"/>
                    <a:gd name="T15" fmla="*/ 0 h 145"/>
                    <a:gd name="T16" fmla="*/ 0 w 341"/>
                    <a:gd name="T17" fmla="*/ 90 h 145"/>
                    <a:gd name="T18" fmla="*/ 170 w 341"/>
                    <a:gd name="T19" fmla="*/ 145 h 145"/>
                    <a:gd name="T20" fmla="*/ 341 w 341"/>
                    <a:gd name="T21" fmla="*/ 90 h 145"/>
                    <a:gd name="T22" fmla="*/ 341 w 341"/>
                    <a:gd name="T23" fmla="*/ 0 h 145"/>
                    <a:gd name="T24" fmla="*/ 170 w 341"/>
                    <a:gd name="T25" fmla="*/ 34 h 145"/>
                    <a:gd name="T26" fmla="*/ 0 w 341"/>
                    <a:gd name="T27" fmla="*/ 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1" h="145">
                      <a:moveTo>
                        <a:pt x="290" y="49"/>
                      </a:moveTo>
                      <a:lnTo>
                        <a:pt x="290" y="49"/>
                      </a:lnTo>
                      <a:cubicBezTo>
                        <a:pt x="303" y="49"/>
                        <a:pt x="313" y="60"/>
                        <a:pt x="313" y="73"/>
                      </a:cubicBezTo>
                      <a:cubicBezTo>
                        <a:pt x="313" y="86"/>
                        <a:pt x="303" y="96"/>
                        <a:pt x="290" y="96"/>
                      </a:cubicBezTo>
                      <a:cubicBezTo>
                        <a:pt x="277" y="96"/>
                        <a:pt x="266" y="86"/>
                        <a:pt x="266" y="73"/>
                      </a:cubicBezTo>
                      <a:cubicBezTo>
                        <a:pt x="266" y="60"/>
                        <a:pt x="277" y="49"/>
                        <a:pt x="290" y="49"/>
                      </a:cubicBez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0"/>
                      </a:lnTo>
                      <a:cubicBezTo>
                        <a:pt x="0" y="117"/>
                        <a:pt x="68" y="145"/>
                        <a:pt x="170" y="145"/>
                      </a:cubicBezTo>
                      <a:cubicBezTo>
                        <a:pt x="272" y="145"/>
                        <a:pt x="341" y="117"/>
                        <a:pt x="341" y="90"/>
                      </a:cubicBezTo>
                      <a:lnTo>
                        <a:pt x="341" y="0"/>
                      </a:lnTo>
                      <a:cubicBezTo>
                        <a:pt x="287" y="31"/>
                        <a:pt x="204" y="34"/>
                        <a:pt x="170" y="34"/>
                      </a:cubicBezTo>
                      <a:cubicBezTo>
                        <a:pt x="136" y="34"/>
                        <a:pt x="54" y="31"/>
                        <a:pt x="0" y="0"/>
                      </a:cubicBezTo>
                      <a:close/>
                    </a:path>
                  </a:pathLst>
                </a:custGeom>
                <a:solidFill>
                  <a:srgbClr val="264F6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7">
                  <a:extLst>
                    <a:ext uri="{FF2B5EF4-FFF2-40B4-BE49-F238E27FC236}">
                      <a16:creationId xmlns:a16="http://schemas.microsoft.com/office/drawing/2014/main" id="{7BEF021D-1EE5-0AB7-2F03-98B0CAC865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7798" y="4746656"/>
                  <a:ext cx="170663" cy="55466"/>
                </a:xfrm>
                <a:custGeom>
                  <a:avLst/>
                  <a:gdLst>
                    <a:gd name="T0" fmla="*/ 170 w 341"/>
                    <a:gd name="T1" fmla="*/ 0 h 110"/>
                    <a:gd name="T2" fmla="*/ 170 w 341"/>
                    <a:gd name="T3" fmla="*/ 0 h 110"/>
                    <a:gd name="T4" fmla="*/ 0 w 341"/>
                    <a:gd name="T5" fmla="*/ 55 h 110"/>
                    <a:gd name="T6" fmla="*/ 170 w 341"/>
                    <a:gd name="T7" fmla="*/ 110 h 110"/>
                    <a:gd name="T8" fmla="*/ 341 w 341"/>
                    <a:gd name="T9" fmla="*/ 55 h 110"/>
                    <a:gd name="T10" fmla="*/ 170 w 341"/>
                    <a:gd name="T11" fmla="*/ 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1" h="110">
                      <a:moveTo>
                        <a:pt x="170" y="0"/>
                      </a:moveTo>
                      <a:lnTo>
                        <a:pt x="170" y="0"/>
                      </a:lnTo>
                      <a:cubicBezTo>
                        <a:pt x="68" y="0"/>
                        <a:pt x="0" y="28"/>
                        <a:pt x="0" y="55"/>
                      </a:cubicBezTo>
                      <a:cubicBezTo>
                        <a:pt x="0" y="81"/>
                        <a:pt x="68" y="110"/>
                        <a:pt x="170" y="110"/>
                      </a:cubicBezTo>
                      <a:cubicBezTo>
                        <a:pt x="272" y="110"/>
                        <a:pt x="341" y="81"/>
                        <a:pt x="341" y="55"/>
                      </a:cubicBezTo>
                      <a:cubicBezTo>
                        <a:pt x="341" y="28"/>
                        <a:pt x="272" y="0"/>
                        <a:pt x="170" y="0"/>
                      </a:cubicBezTo>
                      <a:close/>
                    </a:path>
                  </a:pathLst>
                </a:custGeom>
                <a:solidFill>
                  <a:srgbClr val="264F6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5248ABE5-6705-DAA1-0AAE-1E6869C716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2656" y="2007227"/>
                <a:ext cx="642994" cy="601977"/>
              </a:xfrm>
              <a:custGeom>
                <a:avLst/>
                <a:gdLst>
                  <a:gd name="T0" fmla="*/ 942 w 1090"/>
                  <a:gd name="T1" fmla="*/ 942 h 1064"/>
                  <a:gd name="T2" fmla="*/ 942 w 1090"/>
                  <a:gd name="T3" fmla="*/ 942 h 1064"/>
                  <a:gd name="T4" fmla="*/ 621 w 1090"/>
                  <a:gd name="T5" fmla="*/ 953 h 1064"/>
                  <a:gd name="T6" fmla="*/ 805 w 1090"/>
                  <a:gd name="T7" fmla="*/ 806 h 1064"/>
                  <a:gd name="T8" fmla="*/ 953 w 1090"/>
                  <a:gd name="T9" fmla="*/ 622 h 1064"/>
                  <a:gd name="T10" fmla="*/ 942 w 1090"/>
                  <a:gd name="T11" fmla="*/ 942 h 1064"/>
                  <a:gd name="T12" fmla="*/ 146 w 1090"/>
                  <a:gd name="T13" fmla="*/ 942 h 1064"/>
                  <a:gd name="T14" fmla="*/ 146 w 1090"/>
                  <a:gd name="T15" fmla="*/ 942 h 1064"/>
                  <a:gd name="T16" fmla="*/ 136 w 1090"/>
                  <a:gd name="T17" fmla="*/ 622 h 1064"/>
                  <a:gd name="T18" fmla="*/ 283 w 1090"/>
                  <a:gd name="T19" fmla="*/ 806 h 1064"/>
                  <a:gd name="T20" fmla="*/ 467 w 1090"/>
                  <a:gd name="T21" fmla="*/ 953 h 1064"/>
                  <a:gd name="T22" fmla="*/ 146 w 1090"/>
                  <a:gd name="T23" fmla="*/ 942 h 1064"/>
                  <a:gd name="T24" fmla="*/ 146 w 1090"/>
                  <a:gd name="T25" fmla="*/ 147 h 1064"/>
                  <a:gd name="T26" fmla="*/ 146 w 1090"/>
                  <a:gd name="T27" fmla="*/ 147 h 1064"/>
                  <a:gd name="T28" fmla="*/ 289 w 1090"/>
                  <a:gd name="T29" fmla="*/ 96 h 1064"/>
                  <a:gd name="T30" fmla="*/ 467 w 1090"/>
                  <a:gd name="T31" fmla="*/ 136 h 1064"/>
                  <a:gd name="T32" fmla="*/ 283 w 1090"/>
                  <a:gd name="T33" fmla="*/ 283 h 1064"/>
                  <a:gd name="T34" fmla="*/ 136 w 1090"/>
                  <a:gd name="T35" fmla="*/ 467 h 1064"/>
                  <a:gd name="T36" fmla="*/ 146 w 1090"/>
                  <a:gd name="T37" fmla="*/ 147 h 1064"/>
                  <a:gd name="T38" fmla="*/ 916 w 1090"/>
                  <a:gd name="T39" fmla="*/ 545 h 1064"/>
                  <a:gd name="T40" fmla="*/ 916 w 1090"/>
                  <a:gd name="T41" fmla="*/ 545 h 1064"/>
                  <a:gd name="T42" fmla="*/ 756 w 1090"/>
                  <a:gd name="T43" fmla="*/ 756 h 1064"/>
                  <a:gd name="T44" fmla="*/ 544 w 1090"/>
                  <a:gd name="T45" fmla="*/ 916 h 1064"/>
                  <a:gd name="T46" fmla="*/ 333 w 1090"/>
                  <a:gd name="T47" fmla="*/ 756 h 1064"/>
                  <a:gd name="T48" fmla="*/ 173 w 1090"/>
                  <a:gd name="T49" fmla="*/ 545 h 1064"/>
                  <a:gd name="T50" fmla="*/ 333 w 1090"/>
                  <a:gd name="T51" fmla="*/ 333 h 1064"/>
                  <a:gd name="T52" fmla="*/ 544 w 1090"/>
                  <a:gd name="T53" fmla="*/ 174 h 1064"/>
                  <a:gd name="T54" fmla="*/ 756 w 1090"/>
                  <a:gd name="T55" fmla="*/ 333 h 1064"/>
                  <a:gd name="T56" fmla="*/ 916 w 1090"/>
                  <a:gd name="T57" fmla="*/ 545 h 1064"/>
                  <a:gd name="T58" fmla="*/ 799 w 1090"/>
                  <a:gd name="T59" fmla="*/ 96 h 1064"/>
                  <a:gd name="T60" fmla="*/ 799 w 1090"/>
                  <a:gd name="T61" fmla="*/ 96 h 1064"/>
                  <a:gd name="T62" fmla="*/ 942 w 1090"/>
                  <a:gd name="T63" fmla="*/ 147 h 1064"/>
                  <a:gd name="T64" fmla="*/ 976 w 1090"/>
                  <a:gd name="T65" fmla="*/ 403 h 1064"/>
                  <a:gd name="T66" fmla="*/ 953 w 1090"/>
                  <a:gd name="T67" fmla="*/ 468 h 1064"/>
                  <a:gd name="T68" fmla="*/ 805 w 1090"/>
                  <a:gd name="T69" fmla="*/ 283 h 1064"/>
                  <a:gd name="T70" fmla="*/ 622 w 1090"/>
                  <a:gd name="T71" fmla="*/ 136 h 1064"/>
                  <a:gd name="T72" fmla="*/ 799 w 1090"/>
                  <a:gd name="T73" fmla="*/ 96 h 1064"/>
                  <a:gd name="T74" fmla="*/ 996 w 1090"/>
                  <a:gd name="T75" fmla="*/ 544 h 1064"/>
                  <a:gd name="T76" fmla="*/ 996 w 1090"/>
                  <a:gd name="T77" fmla="*/ 544 h 1064"/>
                  <a:gd name="T78" fmla="*/ 1044 w 1090"/>
                  <a:gd name="T79" fmla="*/ 422 h 1064"/>
                  <a:gd name="T80" fmla="*/ 992 w 1090"/>
                  <a:gd name="T81" fmla="*/ 97 h 1064"/>
                  <a:gd name="T82" fmla="*/ 544 w 1090"/>
                  <a:gd name="T83" fmla="*/ 92 h 1064"/>
                  <a:gd name="T84" fmla="*/ 97 w 1090"/>
                  <a:gd name="T85" fmla="*/ 97 h 1064"/>
                  <a:gd name="T86" fmla="*/ 92 w 1090"/>
                  <a:gd name="T87" fmla="*/ 545 h 1064"/>
                  <a:gd name="T88" fmla="*/ 97 w 1090"/>
                  <a:gd name="T89" fmla="*/ 992 h 1064"/>
                  <a:gd name="T90" fmla="*/ 291 w 1090"/>
                  <a:gd name="T91" fmla="*/ 1064 h 1064"/>
                  <a:gd name="T92" fmla="*/ 544 w 1090"/>
                  <a:gd name="T93" fmla="*/ 997 h 1064"/>
                  <a:gd name="T94" fmla="*/ 798 w 1090"/>
                  <a:gd name="T95" fmla="*/ 1064 h 1064"/>
                  <a:gd name="T96" fmla="*/ 992 w 1090"/>
                  <a:gd name="T97" fmla="*/ 992 h 1064"/>
                  <a:gd name="T98" fmla="*/ 996 w 1090"/>
                  <a:gd name="T99" fmla="*/ 54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90" h="1064">
                    <a:moveTo>
                      <a:pt x="942" y="942"/>
                    </a:moveTo>
                    <a:lnTo>
                      <a:pt x="942" y="942"/>
                    </a:lnTo>
                    <a:cubicBezTo>
                      <a:pt x="876" y="1009"/>
                      <a:pt x="754" y="1007"/>
                      <a:pt x="621" y="953"/>
                    </a:cubicBezTo>
                    <a:cubicBezTo>
                      <a:pt x="684" y="914"/>
                      <a:pt x="746" y="864"/>
                      <a:pt x="805" y="806"/>
                    </a:cubicBezTo>
                    <a:cubicBezTo>
                      <a:pt x="863" y="748"/>
                      <a:pt x="913" y="686"/>
                      <a:pt x="953" y="622"/>
                    </a:cubicBezTo>
                    <a:cubicBezTo>
                      <a:pt x="1007" y="754"/>
                      <a:pt x="1008" y="876"/>
                      <a:pt x="942" y="942"/>
                    </a:cubicBezTo>
                    <a:close/>
                    <a:moveTo>
                      <a:pt x="146" y="942"/>
                    </a:moveTo>
                    <a:lnTo>
                      <a:pt x="146" y="942"/>
                    </a:lnTo>
                    <a:cubicBezTo>
                      <a:pt x="80" y="876"/>
                      <a:pt x="81" y="754"/>
                      <a:pt x="136" y="622"/>
                    </a:cubicBezTo>
                    <a:cubicBezTo>
                      <a:pt x="175" y="684"/>
                      <a:pt x="224" y="747"/>
                      <a:pt x="283" y="806"/>
                    </a:cubicBezTo>
                    <a:cubicBezTo>
                      <a:pt x="342" y="864"/>
                      <a:pt x="404" y="914"/>
                      <a:pt x="467" y="953"/>
                    </a:cubicBezTo>
                    <a:cubicBezTo>
                      <a:pt x="335" y="1007"/>
                      <a:pt x="213" y="1009"/>
                      <a:pt x="146" y="942"/>
                    </a:cubicBezTo>
                    <a:close/>
                    <a:moveTo>
                      <a:pt x="146" y="147"/>
                    </a:moveTo>
                    <a:lnTo>
                      <a:pt x="146" y="147"/>
                    </a:lnTo>
                    <a:cubicBezTo>
                      <a:pt x="181" y="112"/>
                      <a:pt x="231" y="96"/>
                      <a:pt x="289" y="96"/>
                    </a:cubicBezTo>
                    <a:cubicBezTo>
                      <a:pt x="343" y="96"/>
                      <a:pt x="404" y="110"/>
                      <a:pt x="467" y="136"/>
                    </a:cubicBezTo>
                    <a:cubicBezTo>
                      <a:pt x="404" y="175"/>
                      <a:pt x="342" y="225"/>
                      <a:pt x="283" y="283"/>
                    </a:cubicBezTo>
                    <a:cubicBezTo>
                      <a:pt x="224" y="342"/>
                      <a:pt x="175" y="405"/>
                      <a:pt x="136" y="467"/>
                    </a:cubicBezTo>
                    <a:cubicBezTo>
                      <a:pt x="81" y="335"/>
                      <a:pt x="80" y="213"/>
                      <a:pt x="146" y="147"/>
                    </a:cubicBezTo>
                    <a:close/>
                    <a:moveTo>
                      <a:pt x="916" y="545"/>
                    </a:moveTo>
                    <a:lnTo>
                      <a:pt x="916" y="545"/>
                    </a:lnTo>
                    <a:cubicBezTo>
                      <a:pt x="876" y="618"/>
                      <a:pt x="821" y="690"/>
                      <a:pt x="756" y="756"/>
                    </a:cubicBezTo>
                    <a:cubicBezTo>
                      <a:pt x="689" y="822"/>
                      <a:pt x="616" y="876"/>
                      <a:pt x="544" y="916"/>
                    </a:cubicBezTo>
                    <a:cubicBezTo>
                      <a:pt x="472" y="876"/>
                      <a:pt x="400" y="822"/>
                      <a:pt x="333" y="756"/>
                    </a:cubicBezTo>
                    <a:cubicBezTo>
                      <a:pt x="266" y="689"/>
                      <a:pt x="212" y="616"/>
                      <a:pt x="173" y="545"/>
                    </a:cubicBezTo>
                    <a:cubicBezTo>
                      <a:pt x="212" y="473"/>
                      <a:pt x="266" y="400"/>
                      <a:pt x="333" y="333"/>
                    </a:cubicBezTo>
                    <a:cubicBezTo>
                      <a:pt x="400" y="267"/>
                      <a:pt x="472" y="213"/>
                      <a:pt x="544" y="174"/>
                    </a:cubicBezTo>
                    <a:cubicBezTo>
                      <a:pt x="616" y="213"/>
                      <a:pt x="689" y="267"/>
                      <a:pt x="756" y="333"/>
                    </a:cubicBezTo>
                    <a:cubicBezTo>
                      <a:pt x="822" y="400"/>
                      <a:pt x="877" y="473"/>
                      <a:pt x="916" y="545"/>
                    </a:cubicBezTo>
                    <a:close/>
                    <a:moveTo>
                      <a:pt x="799" y="96"/>
                    </a:moveTo>
                    <a:lnTo>
                      <a:pt x="799" y="96"/>
                    </a:lnTo>
                    <a:cubicBezTo>
                      <a:pt x="858" y="96"/>
                      <a:pt x="907" y="112"/>
                      <a:pt x="942" y="147"/>
                    </a:cubicBezTo>
                    <a:cubicBezTo>
                      <a:pt x="996" y="200"/>
                      <a:pt x="1008" y="291"/>
                      <a:pt x="976" y="403"/>
                    </a:cubicBezTo>
                    <a:cubicBezTo>
                      <a:pt x="970" y="424"/>
                      <a:pt x="962" y="446"/>
                      <a:pt x="953" y="468"/>
                    </a:cubicBezTo>
                    <a:cubicBezTo>
                      <a:pt x="914" y="405"/>
                      <a:pt x="864" y="343"/>
                      <a:pt x="805" y="283"/>
                    </a:cubicBezTo>
                    <a:cubicBezTo>
                      <a:pt x="746" y="225"/>
                      <a:pt x="684" y="175"/>
                      <a:pt x="622" y="136"/>
                    </a:cubicBezTo>
                    <a:cubicBezTo>
                      <a:pt x="685" y="110"/>
                      <a:pt x="746" y="96"/>
                      <a:pt x="799" y="96"/>
                    </a:cubicBezTo>
                    <a:close/>
                    <a:moveTo>
                      <a:pt x="996" y="544"/>
                    </a:moveTo>
                    <a:lnTo>
                      <a:pt x="996" y="544"/>
                    </a:lnTo>
                    <a:cubicBezTo>
                      <a:pt x="1016" y="503"/>
                      <a:pt x="1033" y="462"/>
                      <a:pt x="1044" y="422"/>
                    </a:cubicBezTo>
                    <a:cubicBezTo>
                      <a:pt x="1083" y="285"/>
                      <a:pt x="1064" y="169"/>
                      <a:pt x="992" y="97"/>
                    </a:cubicBezTo>
                    <a:cubicBezTo>
                      <a:pt x="894" y="0"/>
                      <a:pt x="722" y="5"/>
                      <a:pt x="544" y="92"/>
                    </a:cubicBezTo>
                    <a:cubicBezTo>
                      <a:pt x="366" y="5"/>
                      <a:pt x="195" y="0"/>
                      <a:pt x="97" y="97"/>
                    </a:cubicBezTo>
                    <a:cubicBezTo>
                      <a:pt x="0" y="195"/>
                      <a:pt x="5" y="367"/>
                      <a:pt x="92" y="545"/>
                    </a:cubicBezTo>
                    <a:cubicBezTo>
                      <a:pt x="5" y="723"/>
                      <a:pt x="0" y="894"/>
                      <a:pt x="97" y="992"/>
                    </a:cubicBezTo>
                    <a:cubicBezTo>
                      <a:pt x="146" y="1041"/>
                      <a:pt x="213" y="1064"/>
                      <a:pt x="291" y="1064"/>
                    </a:cubicBezTo>
                    <a:cubicBezTo>
                      <a:pt x="368" y="1064"/>
                      <a:pt x="455" y="1041"/>
                      <a:pt x="544" y="997"/>
                    </a:cubicBezTo>
                    <a:cubicBezTo>
                      <a:pt x="633" y="1041"/>
                      <a:pt x="720" y="1064"/>
                      <a:pt x="798" y="1064"/>
                    </a:cubicBezTo>
                    <a:cubicBezTo>
                      <a:pt x="875" y="1064"/>
                      <a:pt x="943" y="1041"/>
                      <a:pt x="992" y="992"/>
                    </a:cubicBezTo>
                    <a:cubicBezTo>
                      <a:pt x="1090" y="894"/>
                      <a:pt x="1085" y="722"/>
                      <a:pt x="996" y="544"/>
                    </a:cubicBezTo>
                    <a:close/>
                  </a:path>
                </a:pathLst>
              </a:custGeom>
              <a:solidFill>
                <a:srgbClr val="264F6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F12FAC24-FE51-41FD-B1BA-36937DF3F144}"/>
              </a:ext>
            </a:extLst>
          </p:cNvPr>
          <p:cNvSpPr txBox="1"/>
          <p:nvPr/>
        </p:nvSpPr>
        <p:spPr>
          <a:xfrm>
            <a:off x="8516564" y="4581088"/>
            <a:ext cx="1175998" cy="71244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CD-1 Target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93E1664-0346-43B1-AF73-270ED8583075}"/>
              </a:ext>
            </a:extLst>
          </p:cNvPr>
          <p:cNvSpPr txBox="1"/>
          <p:nvPr/>
        </p:nvSpPr>
        <p:spPr>
          <a:xfrm>
            <a:off x="9010179" y="3421856"/>
            <a:ext cx="1825042" cy="76870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Hybrid Cloud</a:t>
            </a:r>
            <a:b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On-site Integration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550283C-D926-4489-A268-E04089CB5D4D}"/>
              </a:ext>
            </a:extLst>
          </p:cNvPr>
          <p:cNvSpPr txBox="1"/>
          <p:nvPr/>
        </p:nvSpPr>
        <p:spPr>
          <a:xfrm>
            <a:off x="10070736" y="4605836"/>
            <a:ext cx="2043513" cy="114034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CD-4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Full Operational Scale</a:t>
            </a:r>
            <a:b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Mature Production Environment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A46B5-DFD1-4982-9432-BA4A7C18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CCA0ED-3187-3648-BE03-BA7C8AA651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Sequence 01">
            <a:hlinkClick r:id="" action="ppaction://media"/>
            <a:extLst>
              <a:ext uri="{FF2B5EF4-FFF2-40B4-BE49-F238E27FC236}">
                <a16:creationId xmlns:a16="http://schemas.microsoft.com/office/drawing/2014/main" id="{D2E2CF58-08C7-4E5C-A21F-B1BF126F2D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061" y="1342409"/>
            <a:ext cx="4655372" cy="261864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D2A3F12-D2AD-4F1B-90CA-A99BB7969D34}"/>
              </a:ext>
            </a:extLst>
          </p:cNvPr>
          <p:cNvSpPr txBox="1"/>
          <p:nvPr/>
        </p:nvSpPr>
        <p:spPr>
          <a:xfrm>
            <a:off x="4999588" y="3395980"/>
            <a:ext cx="1306011" cy="90283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CD-0 Mission Need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BD5CB2-3B7E-4CB6-87E9-C346437BDF03}"/>
              </a:ext>
            </a:extLst>
          </p:cNvPr>
          <p:cNvSpPr txBox="1"/>
          <p:nvPr/>
        </p:nvSpPr>
        <p:spPr>
          <a:xfrm>
            <a:off x="7378001" y="3353438"/>
            <a:ext cx="1759266" cy="98792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Rapid Deployment</a:t>
            </a:r>
            <a:b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Early-Early Access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592F47-F2EF-44D8-B4C6-7E3162E4384D}"/>
              </a:ext>
            </a:extLst>
          </p:cNvPr>
          <p:cNvSpPr txBox="1"/>
          <p:nvPr/>
        </p:nvSpPr>
        <p:spPr>
          <a:xfrm>
            <a:off x="6335065" y="4666545"/>
            <a:ext cx="1450666" cy="54152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Site Selection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553A166-0569-442F-8A7C-5E42C437EE77}"/>
              </a:ext>
            </a:extLst>
          </p:cNvPr>
          <p:cNvSpPr txBox="1"/>
          <p:nvPr/>
        </p:nvSpPr>
        <p:spPr>
          <a:xfrm>
            <a:off x="4765428" y="2655693"/>
            <a:ext cx="7426572" cy="394856"/>
          </a:xfrm>
          <a:prstGeom prst="rect">
            <a:avLst/>
          </a:prstGeom>
          <a:noFill/>
          <a:ln w="34925">
            <a:noFill/>
          </a:ln>
        </p:spPr>
        <p:txBody>
          <a:bodyPr wrap="square" lIns="91440" tIns="274320" rIns="91440" bIns="4572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TIMELINE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1220149-186D-010A-818F-9B2AC3DAD36C}"/>
              </a:ext>
            </a:extLst>
          </p:cNvPr>
          <p:cNvSpPr/>
          <p:nvPr/>
        </p:nvSpPr>
        <p:spPr>
          <a:xfrm>
            <a:off x="5593867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9089790-204C-FB9E-5CAE-C3A82795D7D1}"/>
              </a:ext>
            </a:extLst>
          </p:cNvPr>
          <p:cNvSpPr/>
          <p:nvPr/>
        </p:nvSpPr>
        <p:spPr>
          <a:xfrm>
            <a:off x="6972360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A7B0FA7-597E-56AC-328D-DC93B8906721}"/>
              </a:ext>
            </a:extLst>
          </p:cNvPr>
          <p:cNvSpPr/>
          <p:nvPr/>
        </p:nvSpPr>
        <p:spPr>
          <a:xfrm>
            <a:off x="8174146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D183AEC-A300-78BC-6077-79F501D6E19A}"/>
              </a:ext>
            </a:extLst>
          </p:cNvPr>
          <p:cNvSpPr/>
          <p:nvPr/>
        </p:nvSpPr>
        <p:spPr>
          <a:xfrm>
            <a:off x="9021075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351DAB-3105-F9E3-59E7-0B266DD21213}"/>
              </a:ext>
            </a:extLst>
          </p:cNvPr>
          <p:cNvSpPr/>
          <p:nvPr/>
        </p:nvSpPr>
        <p:spPr>
          <a:xfrm>
            <a:off x="9826138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1B96EBC-A10A-D169-4E58-1165BB00D8AC}"/>
              </a:ext>
            </a:extLst>
          </p:cNvPr>
          <p:cNvSpPr/>
          <p:nvPr/>
        </p:nvSpPr>
        <p:spPr>
          <a:xfrm>
            <a:off x="11009005" y="4401483"/>
            <a:ext cx="166977" cy="166977"/>
          </a:xfrm>
          <a:prstGeom prst="ellipse">
            <a:avLst/>
          </a:prstGeom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3818C2-E76F-49FC-B22B-F64F24C820CA}"/>
              </a:ext>
            </a:extLst>
          </p:cNvPr>
          <p:cNvSpPr txBox="1"/>
          <p:nvPr/>
        </p:nvSpPr>
        <p:spPr>
          <a:xfrm>
            <a:off x="9532870" y="1481371"/>
            <a:ext cx="2241639" cy="1061083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Steward and facilitator of safe and secure access to AI-ready data/meta-data from and for the Office of Science</a:t>
            </a:r>
          </a:p>
        </p:txBody>
      </p:sp>
      <p:pic>
        <p:nvPicPr>
          <p:cNvPr id="7" name="Graphic 6" descr="Lock">
            <a:extLst>
              <a:ext uri="{FF2B5EF4-FFF2-40B4-BE49-F238E27FC236}">
                <a16:creationId xmlns:a16="http://schemas.microsoft.com/office/drawing/2014/main" id="{B2975CDA-0BC1-4449-B9D2-FDB703ABCC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35268" y="1476817"/>
            <a:ext cx="798980" cy="79898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81B8C7C-847A-E1C6-564B-82DF53F14FAB}"/>
              </a:ext>
            </a:extLst>
          </p:cNvPr>
          <p:cNvSpPr/>
          <p:nvPr/>
        </p:nvSpPr>
        <p:spPr>
          <a:xfrm>
            <a:off x="7897057" y="4405239"/>
            <a:ext cx="166977" cy="166977"/>
          </a:xfrm>
          <a:prstGeom prst="ellipse">
            <a:avLst/>
          </a:prstGeom>
          <a:solidFill>
            <a:schemeClr val="tx2"/>
          </a:solidFill>
          <a:ln>
            <a:solidFill>
              <a:srgbClr val="BEE6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E2096E-0609-7CA0-2979-1E8F8A4D41A8}"/>
              </a:ext>
            </a:extLst>
          </p:cNvPr>
          <p:cNvSpPr txBox="1"/>
          <p:nvPr/>
        </p:nvSpPr>
        <p:spPr>
          <a:xfrm>
            <a:off x="7282922" y="4559031"/>
            <a:ext cx="1450666" cy="541526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lang="en-US" sz="1300" b="1" i="0" u="none" strike="noStrike" kern="1200" cap="none" spc="0" normalizeH="0" baseline="0" noProof="0" dirty="0" err="1">
                <a:ln w="12700">
                  <a:noFill/>
                </a:ln>
                <a:solidFill>
                  <a:srgbClr val="2A4F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oday</a:t>
            </a:r>
            <a:endParaRPr kumimoji="0" lang="en-US" sz="1300" b="1" i="0" u="none" strike="noStrike" kern="1200" cap="none" spc="0" normalizeH="0" baseline="0" noProof="0" dirty="0">
              <a:ln w="12700">
                <a:noFill/>
              </a:ln>
              <a:solidFill>
                <a:srgbClr val="2A4F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007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31478-E7BD-0CEA-4CEC-D2E6ACC15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B23DD347-237D-AE72-D041-E344A359B2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934"/>
          <a:stretch/>
        </p:blipFill>
        <p:spPr>
          <a:xfrm>
            <a:off x="0" y="0"/>
            <a:ext cx="12192000" cy="5216612"/>
          </a:xfrm>
          <a:prstGeom prst="rect">
            <a:avLst/>
          </a:prstGeom>
        </p:spPr>
      </p:pic>
      <p:sp>
        <p:nvSpPr>
          <p:cNvPr id="28" name="Title 7">
            <a:extLst>
              <a:ext uri="{FF2B5EF4-FFF2-40B4-BE49-F238E27FC236}">
                <a16:creationId xmlns:a16="http://schemas.microsoft.com/office/drawing/2014/main" id="{41211CC7-113E-00C1-3F54-9C01440C75AA}"/>
              </a:ext>
            </a:extLst>
          </p:cNvPr>
          <p:cNvSpPr txBox="1">
            <a:spLocks/>
          </p:cNvSpPr>
          <p:nvPr/>
        </p:nvSpPr>
        <p:spPr>
          <a:xfrm>
            <a:off x="540341" y="182859"/>
            <a:ext cx="10515600" cy="1146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-150" normalizeH="0" baseline="0" noProof="0">
                <a:ln>
                  <a:noFill/>
                </a:ln>
                <a:solidFill>
                  <a:srgbClr val="354F6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Our Scientific Priorities: Three Pillars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E17AB22D-476D-A79A-4CE3-03391DEBD5E6}"/>
              </a:ext>
            </a:extLst>
          </p:cNvPr>
          <p:cNvSpPr txBox="1">
            <a:spLocks/>
          </p:cNvSpPr>
          <p:nvPr/>
        </p:nvSpPr>
        <p:spPr>
          <a:xfrm>
            <a:off x="801956" y="5666779"/>
            <a:ext cx="10588088" cy="9385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1" u="none" strike="noStrike" kern="100" cap="none" spc="0" normalizeH="0" baseline="0" noProof="0">
                <a:ln>
                  <a:noFill/>
                </a:ln>
                <a:solidFill>
                  <a:srgbClr val="354F65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/>
              </a:rPr>
              <a:t>World-leading science breakthroughs · First-class national capabilities State-of-the-art operation of DOE-SC facilities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CC4654D-3505-8E81-3681-40040EA4855C}"/>
              </a:ext>
            </a:extLst>
          </p:cNvPr>
          <p:cNvGrpSpPr/>
          <p:nvPr/>
        </p:nvGrpSpPr>
        <p:grpSpPr>
          <a:xfrm>
            <a:off x="1264482" y="1511789"/>
            <a:ext cx="9427244" cy="4080776"/>
            <a:chOff x="1038702" y="1149050"/>
            <a:chExt cx="9427244" cy="408077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9A33123-2F9B-EFBB-2F51-FB836305F7FD}"/>
                </a:ext>
              </a:extLst>
            </p:cNvPr>
            <p:cNvGrpSpPr/>
            <p:nvPr/>
          </p:nvGrpSpPr>
          <p:grpSpPr>
            <a:xfrm>
              <a:off x="4633484" y="1149050"/>
              <a:ext cx="2691844" cy="3921626"/>
              <a:chOff x="4575729" y="1149050"/>
              <a:chExt cx="2691844" cy="3921626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3317A63C-2BC1-54E0-3187-DB71B1E8FD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4799120" y="2086901"/>
                <a:ext cx="2143495" cy="2143495"/>
              </a:xfrm>
              <a:prstGeom prst="rect">
                <a:avLst/>
              </a:prstGeom>
            </p:spPr>
          </p:pic>
          <p:sp>
            <p:nvSpPr>
              <p:cNvPr id="40" name="Text Placeholder 1">
                <a:extLst>
                  <a:ext uri="{FF2B5EF4-FFF2-40B4-BE49-F238E27FC236}">
                    <a16:creationId xmlns:a16="http://schemas.microsoft.com/office/drawing/2014/main" id="{B637A9AC-B0AF-88D9-C5D0-AE0051CDB0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5729" y="4004963"/>
                <a:ext cx="2691844" cy="10657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prstClr val="white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400" b="1" i="0" u="none" strike="noStrike" kern="100" cap="none" spc="0" normalizeH="0" baseline="0" noProof="0">
                    <a:ln>
                      <a:noFill/>
                    </a:ln>
                    <a:solidFill>
                      <a:srgbClr val="354F6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Nuclear Physics</a:t>
                </a:r>
              </a:p>
            </p:txBody>
          </p: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A5909A9F-2F0B-6237-CDCC-92FDD2805E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83960" y="1149050"/>
                <a:ext cx="1327635" cy="1327635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3BEBCC3-316B-1D12-50EC-9E266602A22A}"/>
                </a:ext>
              </a:extLst>
            </p:cNvPr>
            <p:cNvGrpSpPr/>
            <p:nvPr/>
          </p:nvGrpSpPr>
          <p:grpSpPr>
            <a:xfrm>
              <a:off x="1038702" y="1201339"/>
              <a:ext cx="3561473" cy="4028487"/>
              <a:chOff x="980947" y="1201339"/>
              <a:chExt cx="3561473" cy="4028487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0B072EC0-5008-0976-549D-3E5AA1A94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90725" y="2086901"/>
                <a:ext cx="2143495" cy="2143495"/>
              </a:xfrm>
              <a:prstGeom prst="rect">
                <a:avLst/>
              </a:prstGeom>
            </p:spPr>
          </p:pic>
          <p:sp>
            <p:nvSpPr>
              <p:cNvPr id="36" name="Text Placeholder 1">
                <a:extLst>
                  <a:ext uri="{FF2B5EF4-FFF2-40B4-BE49-F238E27FC236}">
                    <a16:creationId xmlns:a16="http://schemas.microsoft.com/office/drawing/2014/main" id="{FFE4A058-D4B1-9240-364A-4F15445B3F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0947" y="4004963"/>
                <a:ext cx="3561473" cy="12248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prstClr val="white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400" b="1" i="0" u="none" strike="noStrike" kern="100" cap="none" spc="0" normalizeH="0" baseline="0" noProof="0">
                    <a:ln>
                      <a:noFill/>
                    </a:ln>
                    <a:solidFill>
                      <a:srgbClr val="49A0AD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Data and Computational Science</a:t>
                </a:r>
              </a:p>
            </p:txBody>
          </p: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4AF4D52C-755B-5013-43BA-C7CBFFB39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2097867" y="1201339"/>
                <a:ext cx="1327635" cy="1327635"/>
              </a:xfrm>
              <a:prstGeom prst="rect">
                <a:avLst/>
              </a:prstGeom>
            </p:spPr>
          </p:pic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BB0F675-AA84-7D4E-7483-B6BFFBAAC02A}"/>
                </a:ext>
              </a:extLst>
            </p:cNvPr>
            <p:cNvGrpSpPr/>
            <p:nvPr/>
          </p:nvGrpSpPr>
          <p:grpSpPr>
            <a:xfrm>
              <a:off x="7608090" y="1149050"/>
              <a:ext cx="2857856" cy="4062327"/>
              <a:chOff x="7550335" y="1149050"/>
              <a:chExt cx="2857856" cy="4062327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6859523A-853D-7D93-CC60-5A7E2BD95E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7907516" y="2086901"/>
                <a:ext cx="2143495" cy="2143495"/>
              </a:xfrm>
              <a:prstGeom prst="rect">
                <a:avLst/>
              </a:prstGeom>
            </p:spPr>
          </p:pic>
          <p:sp>
            <p:nvSpPr>
              <p:cNvPr id="41" name="Text Placeholder 1">
                <a:extLst>
                  <a:ext uri="{FF2B5EF4-FFF2-40B4-BE49-F238E27FC236}">
                    <a16:creationId xmlns:a16="http://schemas.microsoft.com/office/drawing/2014/main" id="{B9E5761D-AA40-5D8A-AD41-B111A48996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0335" y="4004963"/>
                <a:ext cx="2857856" cy="120641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prstClr val="white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400" b="1" i="0" u="none" strike="noStrike" kern="100" cap="none" spc="0" normalizeH="0" baseline="0" noProof="0">
                    <a:ln>
                      <a:noFill/>
                    </a:ln>
                    <a:solidFill>
                      <a:srgbClr val="8797A7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Energy and Applied Science</a:t>
                </a:r>
              </a:p>
            </p:txBody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6A403E09-B4D2-FE47-4D95-AACC7921C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/>
              <a:stretch/>
            </p:blipFill>
            <p:spPr>
              <a:xfrm>
                <a:off x="8315446" y="1149050"/>
                <a:ext cx="1327635" cy="1327635"/>
              </a:xfrm>
              <a:prstGeom prst="rect">
                <a:avLst/>
              </a:prstGeom>
            </p:spPr>
          </p:pic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A4305-97FA-43F7-9461-739812871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|  </a:t>
            </a:r>
            <a:fld id="{53E150BB-2829-3244-B8C8-499758BF58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31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2F6726-84DC-C12F-520F-85899203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42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F2E9F6-3E0C-0DBA-795C-D6EAC81B18DA}"/>
              </a:ext>
            </a:extLst>
          </p:cNvPr>
          <p:cNvSpPr txBox="1"/>
          <p:nvPr/>
        </p:nvSpPr>
        <p:spPr>
          <a:xfrm>
            <a:off x="7475705" y="1362405"/>
            <a:ext cx="4578268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Continuation of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54F65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+mn-cs"/>
              </a:rPr>
              <a:t>CEBAF Nuclear Physics Program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Growing to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54F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multi-purpose laboratory; leading data-science</a:t>
            </a:r>
          </a:p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Future expansions proposed over the next 20 years supported by:</a:t>
            </a: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working with the scientific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54F6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user community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buy-in on priorities</a:t>
            </a:r>
          </a:p>
          <a:p>
            <a:pPr marL="755650" lvl="1" indent="-285750">
              <a:spcAft>
                <a:spcPts val="600"/>
              </a:spcAft>
              <a:buClr>
                <a:schemeClr val="tx2"/>
              </a:buClr>
              <a:buSzPct val="150000"/>
              <a:buFont typeface="Arial" panose="020B0604020202020204" pitchFamily="34" charset="0"/>
              <a:buChar char="›"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Identifying opportunities with </a:t>
            </a:r>
            <a:r>
              <a:rPr lang="en-US" b="1" dirty="0">
                <a:solidFill>
                  <a:srgbClr val="354F65"/>
                </a:solidFill>
                <a:latin typeface="Arial" panose="020B0604020202020204"/>
              </a:rPr>
              <a:t>sponsors </a:t>
            </a: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to support these priorities for the Nation </a:t>
            </a:r>
            <a:endParaRPr lang="en-US" sz="1600" dirty="0">
              <a:solidFill>
                <a:prstClr val="black"/>
              </a:solidFill>
              <a:latin typeface="Arial" panose="020B0604020202020204"/>
            </a:endParaRPr>
          </a:p>
          <a:p>
            <a:pPr marL="755650" lvl="1" indent="-285750">
              <a:spcAft>
                <a:spcPts val="600"/>
              </a:spcAft>
              <a:buClr>
                <a:schemeClr val="tx2"/>
              </a:buClr>
              <a:buSzPct val="150000"/>
              <a:buFont typeface="Arial" panose="020B0604020202020204" pitchFamily="34" charset="0"/>
              <a:buChar char="›"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/>
              </a:rPr>
              <a:t>Naturally expanding current capabilities and sponsored activities</a:t>
            </a: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19C3ADA-2F2F-66EB-C0EF-04E7DBCF7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7" y="3367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spc="-150">
                <a:solidFill>
                  <a:srgbClr val="354F65"/>
                </a:solidFill>
              </a:rPr>
              <a:t>Jefferson Lab: 20-Year Outlook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980A6-67DF-2BAA-E39D-9C7926E43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5802" y="5716756"/>
            <a:ext cx="2345417" cy="90442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7BDC18-1843-43CE-9281-53292571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CA0ED-3187-3648-BE03-BA7C8AA6517A}" type="slidenum">
              <a:rPr lang="en-US" smtClean="0"/>
              <a:t>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90C2CC-E855-4228-93FD-AB9F45E98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1066" y="236823"/>
            <a:ext cx="2730653" cy="7361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35850-18C0-7005-68CE-A0D01AA0D4B9}"/>
              </a:ext>
            </a:extLst>
          </p:cNvPr>
          <p:cNvSpPr txBox="1"/>
          <p:nvPr/>
        </p:nvSpPr>
        <p:spPr>
          <a:xfrm>
            <a:off x="5596284" y="3429000"/>
            <a:ext cx="1741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Compact accelerator-based neutron source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A3F5C0-7217-BEB6-87F0-6162BFF09A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0287" y="5689792"/>
            <a:ext cx="867955" cy="4084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795314-7BAC-892E-BEAB-340AD738CD24}"/>
              </a:ext>
            </a:extLst>
          </p:cNvPr>
          <p:cNvSpPr txBox="1"/>
          <p:nvPr/>
        </p:nvSpPr>
        <p:spPr>
          <a:xfrm>
            <a:off x="6151654" y="6017796"/>
            <a:ext cx="178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Free-Electron Laser (FEL) or</a:t>
            </a:r>
          </a:p>
          <a:p>
            <a:r>
              <a:rPr lang="en-US" sz="1000" b="1" dirty="0" err="1"/>
              <a:t>TeraHz</a:t>
            </a:r>
            <a:r>
              <a:rPr lang="en-US" sz="1000" b="1" dirty="0"/>
              <a:t> Light Source</a:t>
            </a:r>
          </a:p>
        </p:txBody>
      </p:sp>
    </p:spTree>
    <p:extLst>
      <p:ext uri="{BB962C8B-B14F-4D97-AF65-F5344CB8AC3E}">
        <p14:creationId xmlns:p14="http://schemas.microsoft.com/office/powerpoint/2010/main" val="2123750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l="28129" r="28129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3A22C9-88E8-402B-9F77-D943E2BA15DF}"/>
              </a:ext>
            </a:extLst>
          </p:cNvPr>
          <p:cNvSpPr>
            <a:spLocks noGrp="1"/>
          </p:cNvSpPr>
          <p:nvPr/>
        </p:nvSpPr>
        <p:spPr>
          <a:xfrm>
            <a:off x="590550" y="762000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rPr>
              <a:t>LABORATORY DIRECTED RESEARCH AND DEVELOPMENT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A82804-844E-4C5C-9AAE-0146D5049A54}"/>
              </a:ext>
            </a:extLst>
          </p:cNvPr>
          <p:cNvSpPr>
            <a:spLocks noGrp="1"/>
          </p:cNvSpPr>
          <p:nvPr/>
        </p:nvSpPr>
        <p:spPr>
          <a:xfrm>
            <a:off x="590550" y="1638300"/>
            <a:ext cx="5905500" cy="1695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Strategic Research Investments That Build Jefferson Lab’s Future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A5C1D6-C041-4B9B-8796-6994C38BEA52}"/>
              </a:ext>
            </a:extLst>
          </p:cNvPr>
          <p:cNvSpPr>
            <a:spLocks noGrp="1"/>
          </p:cNvSpPr>
          <p:nvPr/>
        </p:nvSpPr>
        <p:spPr>
          <a:xfrm>
            <a:off x="590550" y="35718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2D21A6-F6E5-49AC-9AF6-3ABCCE7E3A8C}"/>
              </a:ext>
            </a:extLst>
          </p:cNvPr>
          <p:cNvSpPr>
            <a:spLocks noGrp="1"/>
          </p:cNvSpPr>
          <p:nvPr/>
        </p:nvSpPr>
        <p:spPr>
          <a:xfrm>
            <a:off x="590550" y="3981450"/>
            <a:ext cx="53340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How LDRD converts high-potential ideas into demonstrated scientific and technical capabilities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39F0683-C557-4638-BC8B-5694D89FEEAC}"/>
              </a:ext>
            </a:extLst>
          </p:cNvPr>
          <p:cNvSpPr>
            <a:spLocks noGrp="1"/>
          </p:cNvSpPr>
          <p:nvPr/>
        </p:nvSpPr>
        <p:spPr>
          <a:xfrm>
            <a:off x="7886700" y="5857875"/>
            <a:ext cx="36957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42267" y="5972175"/>
            <a:ext cx="258456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9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586B95-3F8D-4F0F-8A88-CE903DB750F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0833" lnSpcReduction="10000"/>
          </a:bodyPr>
          <a:lstStyle/>
          <a:p>
            <a:pPr algn="l">
              <a:lnSpc>
                <a:spcPct val="100000"/>
              </a:lnSpc>
              <a:buNone/>
              <a:defRPr sz="23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Jefferson Lab established its LDRD program in 2013 and has steadily increased its investment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16F699-EDDC-4893-9AB2-89CA9B8E0AF6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700EDC-A607-495A-9265-3C1BA1D5F427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The program has become an important component of laboratory strategic planning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="552450" y="1543050"/>
          <a:ext cx="7810500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9FCE400-322B-4218-9C16-91256543B6AB}"/>
              </a:ext>
            </a:extLst>
          </p:cNvPr>
          <p:cNvSpPr>
            <a:spLocks noGrp="1"/>
          </p:cNvSpPr>
          <p:nvPr/>
        </p:nvSpPr>
        <p:spPr>
          <a:xfrm>
            <a:off x="8667750" y="1543050"/>
            <a:ext cx="2971800" cy="4305300"/>
          </a:xfrm>
          <a:prstGeom prst="roundRect">
            <a:avLst>
              <a:gd name="adj" fmla="val 5769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FF34B2-D5BC-4989-A48F-095712B7B9C8}"/>
              </a:ext>
            </a:extLst>
          </p:cNvPr>
          <p:cNvSpPr>
            <a:spLocks noGrp="1"/>
          </p:cNvSpPr>
          <p:nvPr/>
        </p:nvSpPr>
        <p:spPr>
          <a:xfrm>
            <a:off x="8991600" y="1847850"/>
            <a:ext cx="21907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PROGRAM TRAJECTORY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EECD0-9B65-4C4E-B9BF-9497BAD35A14}"/>
              </a:ext>
            </a:extLst>
          </p:cNvPr>
          <p:cNvSpPr>
            <a:spLocks noGrp="1"/>
          </p:cNvSpPr>
          <p:nvPr/>
        </p:nvSpPr>
        <p:spPr>
          <a:xfrm>
            <a:off x="8991600" y="2266950"/>
            <a:ext cx="219075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974" lnSpcReduction="20000"/>
          </a:bodyPr>
          <a:lstStyle/>
          <a:p>
            <a:pPr algn="l">
              <a:lnSpc>
                <a:spcPct val="100000"/>
              </a:lnSpc>
              <a:buNone/>
              <a:defRPr sz="24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More than 15×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5E361D-B843-4416-82F5-533D85CD215F}"/>
              </a:ext>
            </a:extLst>
          </p:cNvPr>
          <p:cNvSpPr>
            <a:spLocks noGrp="1"/>
          </p:cNvSpPr>
          <p:nvPr/>
        </p:nvSpPr>
        <p:spPr>
          <a:xfrm>
            <a:off x="8991600" y="2936720"/>
            <a:ext cx="21907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growth from FY14 to the FY26 level shown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0CE272-80AA-441F-9AFE-7BA22F49F4DD}"/>
              </a:ext>
            </a:extLst>
          </p:cNvPr>
          <p:cNvSpPr>
            <a:spLocks noGrp="1"/>
          </p:cNvSpPr>
          <p:nvPr/>
        </p:nvSpPr>
        <p:spPr>
          <a:xfrm>
            <a:off x="8991600" y="3648075"/>
            <a:ext cx="552450" cy="3810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B1413D-C283-4894-BA57-7C5461AD5E31}"/>
              </a:ext>
            </a:extLst>
          </p:cNvPr>
          <p:cNvSpPr>
            <a:spLocks noGrp="1"/>
          </p:cNvSpPr>
          <p:nvPr/>
        </p:nvSpPr>
        <p:spPr>
          <a:xfrm>
            <a:off x="8991600" y="3924300"/>
            <a:ext cx="219075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$4.5M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48F2F0-4CEB-4C48-8F88-606B6865ABDD}"/>
              </a:ext>
            </a:extLst>
          </p:cNvPr>
          <p:cNvSpPr>
            <a:spLocks noGrp="1"/>
          </p:cNvSpPr>
          <p:nvPr/>
        </p:nvSpPr>
        <p:spPr>
          <a:xfrm>
            <a:off x="8991600" y="4457700"/>
            <a:ext cx="2190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7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FY27 requested program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BEECB9-AFF8-4BF3-AF98-28775C46FB66}"/>
              </a:ext>
            </a:extLst>
          </p:cNvPr>
          <p:cNvSpPr>
            <a:spLocks noGrp="1"/>
          </p:cNvSpPr>
          <p:nvPr/>
        </p:nvSpPr>
        <p:spPr>
          <a:xfrm>
            <a:off x="8991600" y="5372100"/>
            <a:ext cx="21907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1">
                <a:solidFill>
                  <a:srgbClr val="90BFC4"/>
                </a:solidFill>
                <a:latin typeface="DejaVu Sans"/>
                <a:ea typeface="DejaVu Sans"/>
                <a:cs typeface="DejaVu Sans"/>
              </a:defRPr>
            </a:pPr>
            <a:r>
              <a:rPr sz="825" b="0" i="1">
                <a:solidFill>
                  <a:srgbClr val="90BFC4"/>
                </a:solidFill>
                <a:latin typeface="DejaVu Sans"/>
                <a:ea typeface="DejaVu Sans"/>
                <a:cs typeface="DejaVu Sans"/>
              </a:rPr>
              <a:t>The chart shows the historical program series through FY26.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487922-5FD8-4BCD-9279-4C74D5FF1522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5E8C3C-1205-4E1B-A8EF-F204D0CE22C9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77956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930977F-5A2F-4856-A60A-25F296433835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6341"/>
          </a:bodyPr>
          <a:lstStyle/>
          <a:p>
            <a:pPr algn="l">
              <a:lnSpc>
                <a:spcPct val="100000"/>
              </a:lnSpc>
              <a:buNone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Two investment mechanisms serve different capability needs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F17854-18E0-4318-B772-50FB907E27A0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84ABDF-CCD4-4EBC-B4BA-B8C00A6E6A4A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Both connect laboratory strategy to disciplined review and project execution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C8A5C2C-B476-4B7B-808D-FD84151EC719}"/>
              </a:ext>
            </a:extLst>
          </p:cNvPr>
          <p:cNvSpPr>
            <a:spLocks noGrp="1"/>
          </p:cNvSpPr>
          <p:nvPr/>
        </p:nvSpPr>
        <p:spPr>
          <a:xfrm>
            <a:off x="552450" y="1524000"/>
            <a:ext cx="5200650" cy="40005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4AE5F7-B758-4EF6-B241-B1A86BED6863}"/>
              </a:ext>
            </a:extLst>
          </p:cNvPr>
          <p:cNvSpPr>
            <a:spLocks noGrp="1"/>
          </p:cNvSpPr>
          <p:nvPr/>
        </p:nvSpPr>
        <p:spPr>
          <a:xfrm>
            <a:off x="6438900" y="1524000"/>
            <a:ext cx="5200650" cy="40005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0B04F-DC69-4DDD-B256-033DEF53CEC1}"/>
              </a:ext>
            </a:extLst>
          </p:cNvPr>
          <p:cNvSpPr>
            <a:spLocks noGrp="1"/>
          </p:cNvSpPr>
          <p:nvPr/>
        </p:nvSpPr>
        <p:spPr>
          <a:xfrm>
            <a:off x="838200" y="182880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DIRECTOR’S R&amp;D FUND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97C99-2EBA-402B-9619-13B7CFB35EE1}"/>
              </a:ext>
            </a:extLst>
          </p:cNvPr>
          <p:cNvSpPr>
            <a:spLocks noGrp="1"/>
          </p:cNvSpPr>
          <p:nvPr/>
        </p:nvSpPr>
        <p:spPr>
          <a:xfrm>
            <a:off x="838200" y="2171700"/>
            <a:ext cx="42862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8495" lnSpcReduction="10000"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Two-year capability development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5B290F-ED48-4B34-9642-587AF40F0972}"/>
              </a:ext>
            </a:extLst>
          </p:cNvPr>
          <p:cNvSpPr>
            <a:spLocks noGrp="1"/>
          </p:cNvSpPr>
          <p:nvPr/>
        </p:nvSpPr>
        <p:spPr>
          <a:xfrm>
            <a:off x="838200" y="29146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Purpose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EA8E3-7EC7-4670-AF33-36DC5E625DF3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286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4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Address research priorities and develop new science and technology capabilities.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C7D0F7-C7F9-442C-8A58-654872DE9C32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Review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61A857-7947-4BDB-BFC3-A366347002D9}"/>
              </a:ext>
            </a:extLst>
          </p:cNvPr>
          <p:cNvSpPr>
            <a:spLocks noGrp="1"/>
          </p:cNvSpPr>
          <p:nvPr/>
        </p:nvSpPr>
        <p:spPr>
          <a:xfrm>
            <a:off x="838200" y="4381500"/>
            <a:ext cx="4286250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35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Concept, proposal, presentation, execution plan, quarterly progress, and annual report.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5CEC45-E818-4B87-9EA9-189C7E611702}"/>
              </a:ext>
            </a:extLst>
          </p:cNvPr>
          <p:cNvSpPr>
            <a:spLocks noGrp="1"/>
          </p:cNvSpPr>
          <p:nvPr/>
        </p:nvSpPr>
        <p:spPr>
          <a:xfrm>
            <a:off x="6724650" y="182880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LDRD STRATEGIC HIRE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808B24-3DB8-45AE-881D-110360D3E060}"/>
              </a:ext>
            </a:extLst>
          </p:cNvPr>
          <p:cNvSpPr>
            <a:spLocks noGrp="1"/>
          </p:cNvSpPr>
          <p:nvPr/>
        </p:nvSpPr>
        <p:spPr>
          <a:xfrm>
            <a:off x="6724650" y="2171700"/>
            <a:ext cx="42862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741"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Critical skills in strategic areas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0A8266-9284-4B53-858C-1FAC1BD11445}"/>
              </a:ext>
            </a:extLst>
          </p:cNvPr>
          <p:cNvSpPr>
            <a:spLocks noGrp="1"/>
          </p:cNvSpPr>
          <p:nvPr/>
        </p:nvSpPr>
        <p:spPr>
          <a:xfrm>
            <a:off x="6724650" y="291465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Purpose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932B59-BED2-4EBC-8B97-DDA0F31EEBC2}"/>
              </a:ext>
            </a:extLst>
          </p:cNvPr>
          <p:cNvSpPr>
            <a:spLocks noGrp="1"/>
          </p:cNvSpPr>
          <p:nvPr/>
        </p:nvSpPr>
        <p:spPr>
          <a:xfrm>
            <a:off x="6724650" y="3181350"/>
            <a:ext cx="4286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4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Recruit individuals whose research strengthens priority capabilities and future programs.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1F304-FD4C-42B6-AA4A-A13667A5CBC7}"/>
              </a:ext>
            </a:extLst>
          </p:cNvPr>
          <p:cNvSpPr>
            <a:spLocks noGrp="1"/>
          </p:cNvSpPr>
          <p:nvPr/>
        </p:nvSpPr>
        <p:spPr>
          <a:xfrm>
            <a:off x="6724650" y="4114800"/>
            <a:ext cx="952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Review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9FCA47-0FB0-439D-A4D2-769C9F5A81EE}"/>
              </a:ext>
            </a:extLst>
          </p:cNvPr>
          <p:cNvSpPr>
            <a:spLocks noGrp="1"/>
          </p:cNvSpPr>
          <p:nvPr/>
        </p:nvSpPr>
        <p:spPr>
          <a:xfrm>
            <a:off x="6724650" y="4381500"/>
            <a:ext cx="4286250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35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Proposal, presentation, execution plan, quarterly progress, and annual project report.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311E481-484C-4164-A098-B2410A821AE4}"/>
              </a:ext>
            </a:extLst>
          </p:cNvPr>
          <p:cNvSpPr>
            <a:spLocks noGrp="1"/>
          </p:cNvSpPr>
          <p:nvPr/>
        </p:nvSpPr>
        <p:spPr>
          <a:xfrm>
            <a:off x="1695450" y="5762625"/>
            <a:ext cx="8801100" cy="457200"/>
          </a:xfrm>
          <a:prstGeom prst="roundRect">
            <a:avLst>
              <a:gd name="adj" fmla="val 37500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CE5D81-2C81-4F74-91FE-3BB8CC974BD3}"/>
              </a:ext>
            </a:extLst>
          </p:cNvPr>
          <p:cNvSpPr>
            <a:spLocks noGrp="1"/>
          </p:cNvSpPr>
          <p:nvPr/>
        </p:nvSpPr>
        <p:spPr>
          <a:xfrm>
            <a:off x="1885950" y="5848350"/>
            <a:ext cx="84201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Research Division Directors define priorities together, guided by the Jefferson Lab Plan.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E922FD-8332-4F5E-85D6-A8534F02585E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E4E68B-8379-4CC2-8FC3-517F6D46D40E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757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7A7E5D-4ECF-44E4-82DC-12FD284679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10C3B8-EB90-4C5D-B927-A7BAA207D11D}"/>
              </a:ext>
            </a:extLst>
          </p:cNvPr>
          <p:cNvSpPr>
            <a:spLocks noGrp="1"/>
          </p:cNvSpPr>
          <p:nvPr/>
        </p:nvSpPr>
        <p:spPr>
          <a:xfrm>
            <a:off x="704850" y="781050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rPr>
              <a:t>JEFFERSON LAB LDRD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8F62A9-90A5-4931-AC29-32F1AAF2A801}"/>
              </a:ext>
            </a:extLst>
          </p:cNvPr>
          <p:cNvSpPr>
            <a:spLocks noGrp="1"/>
          </p:cNvSpPr>
          <p:nvPr/>
        </p:nvSpPr>
        <p:spPr>
          <a:xfrm>
            <a:off x="704850" y="2095500"/>
            <a:ext cx="66675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4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Highlights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0A09E4-A13D-44CF-B2AF-95A7EE2F10BB}"/>
              </a:ext>
            </a:extLst>
          </p:cNvPr>
          <p:cNvSpPr>
            <a:spLocks noGrp="1"/>
          </p:cNvSpPr>
          <p:nvPr/>
        </p:nvSpPr>
        <p:spPr>
          <a:xfrm>
            <a:off x="704850" y="3181350"/>
            <a:ext cx="914400" cy="5715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4DD048-726C-47F7-9E24-62B1E189C4F5}"/>
              </a:ext>
            </a:extLst>
          </p:cNvPr>
          <p:cNvSpPr>
            <a:spLocks noGrp="1"/>
          </p:cNvSpPr>
          <p:nvPr/>
        </p:nvSpPr>
        <p:spPr>
          <a:xfrm>
            <a:off x="704850" y="3638550"/>
            <a:ext cx="685800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00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Selected investments and the scientific capabilities they are building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2965722-A490-478E-B2E1-D573AE42267F}"/>
              </a:ext>
            </a:extLst>
          </p:cNvPr>
          <p:cNvSpPr>
            <a:spLocks noGrp="1"/>
          </p:cNvSpPr>
          <p:nvPr/>
        </p:nvSpPr>
        <p:spPr>
          <a:xfrm>
            <a:off x="8096250" y="1428750"/>
            <a:ext cx="3390900" cy="3619500"/>
          </a:xfrm>
          <a:prstGeom prst="roundRect">
            <a:avLst>
              <a:gd name="adj" fmla="val 6742"/>
            </a:avLst>
          </a:prstGeom>
          <a:solidFill>
            <a:srgbClr val="17465D"/>
          </a:solidFill>
          <a:ln w="9525">
            <a:solidFill>
              <a:srgbClr val="2A5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0CE8B-D38C-4D26-B0D8-B455F8F8D9D4}"/>
              </a:ext>
            </a:extLst>
          </p:cNvPr>
          <p:cNvSpPr>
            <a:spLocks noGrp="1"/>
          </p:cNvSpPr>
          <p:nvPr/>
        </p:nvSpPr>
        <p:spPr>
          <a:xfrm>
            <a:off x="8477250" y="1933575"/>
            <a:ext cx="26289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Strategy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FDB93A-9B4F-4EFE-8BF8-55BC83C7F7C3}"/>
              </a:ext>
            </a:extLst>
          </p:cNvPr>
          <p:cNvSpPr>
            <a:spLocks noGrp="1"/>
          </p:cNvSpPr>
          <p:nvPr/>
        </p:nvSpPr>
        <p:spPr>
          <a:xfrm>
            <a:off x="9372600" y="2514600"/>
            <a:ext cx="838200" cy="38100"/>
          </a:xfrm>
          <a:prstGeom prst="rect">
            <a:avLst/>
          </a:prstGeom>
          <a:solidFill>
            <a:srgbClr val="43A9B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9314A1-1189-4C61-9192-D729CC5A2D6F}"/>
              </a:ext>
            </a:extLst>
          </p:cNvPr>
          <p:cNvSpPr>
            <a:spLocks noGrp="1"/>
          </p:cNvSpPr>
          <p:nvPr/>
        </p:nvSpPr>
        <p:spPr>
          <a:xfrm>
            <a:off x="8477250" y="2886075"/>
            <a:ext cx="26289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Demonstration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0F7229-AEB7-462B-8A9E-EA1360560EE7}"/>
              </a:ext>
            </a:extLst>
          </p:cNvPr>
          <p:cNvSpPr>
            <a:spLocks noGrp="1"/>
          </p:cNvSpPr>
          <p:nvPr/>
        </p:nvSpPr>
        <p:spPr>
          <a:xfrm>
            <a:off x="9372600" y="3467100"/>
            <a:ext cx="838200" cy="38100"/>
          </a:xfrm>
          <a:prstGeom prst="rect">
            <a:avLst/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1BD389-2AEA-4D6E-B82A-34DD1583D4A9}"/>
              </a:ext>
            </a:extLst>
          </p:cNvPr>
          <p:cNvSpPr>
            <a:spLocks noGrp="1"/>
          </p:cNvSpPr>
          <p:nvPr/>
        </p:nvSpPr>
        <p:spPr>
          <a:xfrm>
            <a:off x="8477250" y="3838575"/>
            <a:ext cx="26289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Impact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E5BE7D5-3D31-47E9-B1A6-C887A12C17F6}"/>
              </a:ext>
            </a:extLst>
          </p:cNvPr>
          <p:cNvSpPr>
            <a:spLocks noGrp="1"/>
          </p:cNvSpPr>
          <p:nvPr/>
        </p:nvSpPr>
        <p:spPr>
          <a:xfrm>
            <a:off x="8096250" y="5486400"/>
            <a:ext cx="339090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648527" y="5619750"/>
            <a:ext cx="2286346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7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095655E5-32B4-48D4-BA6B-73A7D7AB1E1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5981"/>
          </a:bodyPr>
          <a:lstStyle/>
          <a:p>
            <a:pPr algn="l">
              <a:lnSpc>
                <a:spcPct val="100000"/>
              </a:lnSpc>
              <a:buNone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The FY27 call targets the laboratory’s three research priorities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6E8ED8-66FD-41EB-B00B-AE0CCDA9C284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4DBF5-28ED-4708-A69C-13A90598FFB1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Strong proposals connect a specific technical advance to a credible path for scientific impact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16FCBB5-DD24-4E48-A550-7559B05C8007}"/>
              </a:ext>
            </a:extLst>
          </p:cNvPr>
          <p:cNvSpPr>
            <a:spLocks noGrp="1"/>
          </p:cNvSpPr>
          <p:nvPr/>
        </p:nvSpPr>
        <p:spPr>
          <a:xfrm>
            <a:off x="552450" y="1485900"/>
            <a:ext cx="3333750" cy="4286250"/>
          </a:xfrm>
          <a:prstGeom prst="roundRect">
            <a:avLst>
              <a:gd name="adj" fmla="val 5714"/>
            </a:avLst>
          </a:prstGeom>
          <a:solidFill>
            <a:srgbClr val="F4F7F8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D9641A-B401-4F62-820B-CE08E9E30BF8}"/>
              </a:ext>
            </a:extLst>
          </p:cNvPr>
          <p:cNvSpPr>
            <a:spLocks noGrp="1"/>
          </p:cNvSpPr>
          <p:nvPr/>
        </p:nvSpPr>
        <p:spPr>
          <a:xfrm>
            <a:off x="552450" y="1485900"/>
            <a:ext cx="3333750" cy="7620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31E9A9-40C8-4D29-BA01-FCC82FDC92CF}"/>
              </a:ext>
            </a:extLst>
          </p:cNvPr>
          <p:cNvSpPr>
            <a:spLocks noGrp="1"/>
          </p:cNvSpPr>
          <p:nvPr/>
        </p:nvSpPr>
        <p:spPr>
          <a:xfrm>
            <a:off x="800100" y="1790700"/>
            <a:ext cx="28384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ADVANCED NUCLEAR PHYSICS R&amp;D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DB01CB-9721-47E9-9400-A849D7FFF626}"/>
              </a:ext>
            </a:extLst>
          </p:cNvPr>
          <p:cNvSpPr>
            <a:spLocks noGrp="1"/>
          </p:cNvSpPr>
          <p:nvPr/>
        </p:nvSpPr>
        <p:spPr>
          <a:xfrm>
            <a:off x="800100" y="2247900"/>
            <a:ext cx="28384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93" lnSpcReduction="10000"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Extend CEBAF and nuclear physics capabilities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EF6B93-D4D8-42BE-B867-8529F25DCEA0}"/>
              </a:ext>
            </a:extLst>
          </p:cNvPr>
          <p:cNvSpPr>
            <a:spLocks noGrp="1"/>
          </p:cNvSpPr>
          <p:nvPr/>
        </p:nvSpPr>
        <p:spPr>
          <a:xfrm>
            <a:off x="819150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4DB7A7-F3CB-4FC8-968A-B65AEAA8A3B3}"/>
              </a:ext>
            </a:extLst>
          </p:cNvPr>
          <p:cNvSpPr>
            <a:spLocks noGrp="1"/>
          </p:cNvSpPr>
          <p:nvPr/>
        </p:nvSpPr>
        <p:spPr>
          <a:xfrm>
            <a:off x="1085850" y="3095394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Advanced detector technologies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63D7DBA-5E8D-4CC5-901C-80651FD23161}"/>
              </a:ext>
            </a:extLst>
          </p:cNvPr>
          <p:cNvSpPr>
            <a:spLocks noGrp="1"/>
          </p:cNvSpPr>
          <p:nvPr/>
        </p:nvSpPr>
        <p:spPr>
          <a:xfrm>
            <a:off x="819150" y="39814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787970-A561-45C8-BFA6-2278D44347F1}"/>
              </a:ext>
            </a:extLst>
          </p:cNvPr>
          <p:cNvSpPr>
            <a:spLocks noGrp="1"/>
          </p:cNvSpPr>
          <p:nvPr/>
        </p:nvSpPr>
        <p:spPr>
          <a:xfrm>
            <a:off x="1063548" y="3790950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Next-generation accelerator concepts, including positrons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C8F7409-101A-437D-913F-A73031E16E07}"/>
              </a:ext>
            </a:extLst>
          </p:cNvPr>
          <p:cNvSpPr>
            <a:spLocks noGrp="1"/>
          </p:cNvSpPr>
          <p:nvPr/>
        </p:nvSpPr>
        <p:spPr>
          <a:xfrm>
            <a:off x="819150" y="46863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68B0FB-15E7-4265-ACD6-B7863D45CC71}"/>
              </a:ext>
            </a:extLst>
          </p:cNvPr>
          <p:cNvSpPr>
            <a:spLocks noGrp="1"/>
          </p:cNvSpPr>
          <p:nvPr/>
        </p:nvSpPr>
        <p:spPr>
          <a:xfrm>
            <a:off x="1047750" y="4572000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8497"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Global analysis across experiment, theory, and computation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15DC951-8002-4A83-B3C2-3E5489BC0642}"/>
              </a:ext>
            </a:extLst>
          </p:cNvPr>
          <p:cNvSpPr>
            <a:spLocks noGrp="1"/>
          </p:cNvSpPr>
          <p:nvPr/>
        </p:nvSpPr>
        <p:spPr>
          <a:xfrm>
            <a:off x="4238625" y="1485900"/>
            <a:ext cx="3333750" cy="4286250"/>
          </a:xfrm>
          <a:prstGeom prst="roundRect">
            <a:avLst>
              <a:gd name="adj" fmla="val 5714"/>
            </a:avLst>
          </a:prstGeom>
          <a:solidFill>
            <a:srgbClr val="F4F7F8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BFD13E-022A-446B-9051-C0A5882913C8}"/>
              </a:ext>
            </a:extLst>
          </p:cNvPr>
          <p:cNvSpPr>
            <a:spLocks noGrp="1"/>
          </p:cNvSpPr>
          <p:nvPr/>
        </p:nvSpPr>
        <p:spPr>
          <a:xfrm>
            <a:off x="4238625" y="1485900"/>
            <a:ext cx="3333750" cy="76200"/>
          </a:xfrm>
          <a:prstGeom prst="rect">
            <a:avLst/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B0A919-69E1-4418-8166-F0245E5A2715}"/>
              </a:ext>
            </a:extLst>
          </p:cNvPr>
          <p:cNvSpPr>
            <a:spLocks noGrp="1"/>
          </p:cNvSpPr>
          <p:nvPr/>
        </p:nvSpPr>
        <p:spPr>
          <a:xfrm>
            <a:off x="4486275" y="1790700"/>
            <a:ext cx="28384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DATA SCIENCE AND AI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8D9914-11B4-40B1-92CA-0F72DFE3F91E}"/>
              </a:ext>
            </a:extLst>
          </p:cNvPr>
          <p:cNvSpPr>
            <a:spLocks noGrp="1"/>
          </p:cNvSpPr>
          <p:nvPr/>
        </p:nvSpPr>
        <p:spPr>
          <a:xfrm>
            <a:off x="4486275" y="2247900"/>
            <a:ext cx="28384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93" lnSpcReduction="10000"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Transform discovery through intelligent infrastructure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1EC5AFE-5E47-4B86-8595-03C9D140DF0F}"/>
              </a:ext>
            </a:extLst>
          </p:cNvPr>
          <p:cNvSpPr>
            <a:spLocks noGrp="1"/>
          </p:cNvSpPr>
          <p:nvPr/>
        </p:nvSpPr>
        <p:spPr>
          <a:xfrm>
            <a:off x="4505325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E2B060-C6B1-42AC-98A8-CC837C4EDE80}"/>
              </a:ext>
            </a:extLst>
          </p:cNvPr>
          <p:cNvSpPr>
            <a:spLocks noGrp="1"/>
          </p:cNvSpPr>
          <p:nvPr/>
        </p:nvSpPr>
        <p:spPr>
          <a:xfrm>
            <a:off x="4733925" y="3095394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Real-time data processing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A2660C8-228C-4D1D-A2C6-AFC962127F67}"/>
              </a:ext>
            </a:extLst>
          </p:cNvPr>
          <p:cNvSpPr>
            <a:spLocks noGrp="1"/>
          </p:cNvSpPr>
          <p:nvPr/>
        </p:nvSpPr>
        <p:spPr>
          <a:xfrm>
            <a:off x="4505325" y="39814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5EAF27-19D3-4194-B4EA-A030D9D373D2}"/>
              </a:ext>
            </a:extLst>
          </p:cNvPr>
          <p:cNvSpPr>
            <a:spLocks noGrp="1"/>
          </p:cNvSpPr>
          <p:nvPr/>
        </p:nvSpPr>
        <p:spPr>
          <a:xfrm>
            <a:off x="4733925" y="3816971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Distributed and scalable data systems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1465450-B9BD-4233-9338-C5C9D913C536}"/>
              </a:ext>
            </a:extLst>
          </p:cNvPr>
          <p:cNvSpPr>
            <a:spLocks noGrp="1"/>
          </p:cNvSpPr>
          <p:nvPr/>
        </p:nvSpPr>
        <p:spPr>
          <a:xfrm>
            <a:off x="4505325" y="46863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7B7ABB-31FB-4B67-AC5F-B8A70F5E5DD9}"/>
              </a:ext>
            </a:extLst>
          </p:cNvPr>
          <p:cNvSpPr>
            <a:spLocks noGrp="1"/>
          </p:cNvSpPr>
          <p:nvPr/>
        </p:nvSpPr>
        <p:spPr>
          <a:xfrm>
            <a:off x="4733925" y="4572000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AI-enhanced accelerator operation and analysis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59EC4A1-0704-4F6B-8108-16D51E332811}"/>
              </a:ext>
            </a:extLst>
          </p:cNvPr>
          <p:cNvSpPr>
            <a:spLocks noGrp="1"/>
          </p:cNvSpPr>
          <p:nvPr/>
        </p:nvSpPr>
        <p:spPr>
          <a:xfrm>
            <a:off x="7924800" y="1485900"/>
            <a:ext cx="3333750" cy="4286250"/>
          </a:xfrm>
          <a:prstGeom prst="roundRect">
            <a:avLst>
              <a:gd name="adj" fmla="val 5714"/>
            </a:avLst>
          </a:prstGeom>
          <a:solidFill>
            <a:srgbClr val="F4F7F8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3E9A33-158C-430F-9499-96B4E541435A}"/>
              </a:ext>
            </a:extLst>
          </p:cNvPr>
          <p:cNvSpPr>
            <a:spLocks noGrp="1"/>
          </p:cNvSpPr>
          <p:nvPr/>
        </p:nvSpPr>
        <p:spPr>
          <a:xfrm>
            <a:off x="7924800" y="1485900"/>
            <a:ext cx="3333750" cy="76200"/>
          </a:xfrm>
          <a:prstGeom prst="rect">
            <a:avLst/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7227D6-7D68-4B9C-8251-9E2E3973E63A}"/>
              </a:ext>
            </a:extLst>
          </p:cNvPr>
          <p:cNvSpPr>
            <a:spLocks noGrp="1"/>
          </p:cNvSpPr>
          <p:nvPr/>
        </p:nvSpPr>
        <p:spPr>
          <a:xfrm>
            <a:off x="8172450" y="1790700"/>
            <a:ext cx="28384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E2A62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E2A62A"/>
                </a:solidFill>
                <a:latin typeface="DejaVu Sans"/>
                <a:ea typeface="DejaVu Sans"/>
                <a:cs typeface="DejaVu Sans"/>
              </a:rPr>
              <a:t>ENERGY AND APPLIED SCIENCE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8C9542-87F5-4BE6-8231-6A4631BF66C1}"/>
              </a:ext>
            </a:extLst>
          </p:cNvPr>
          <p:cNvSpPr>
            <a:spLocks noGrp="1"/>
          </p:cNvSpPr>
          <p:nvPr/>
        </p:nvSpPr>
        <p:spPr>
          <a:xfrm>
            <a:off x="8172450" y="2247900"/>
            <a:ext cx="28384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93" lnSpcReduction="10000"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Apply Jefferson Lab expertise beyond nuclear physics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C0BC44C-0DF2-4BB5-BEA2-4A47FDADD7F3}"/>
              </a:ext>
            </a:extLst>
          </p:cNvPr>
          <p:cNvSpPr>
            <a:spLocks noGrp="1"/>
          </p:cNvSpPr>
          <p:nvPr/>
        </p:nvSpPr>
        <p:spPr>
          <a:xfrm>
            <a:off x="8191500" y="32766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370FE2-7B09-4A32-AF7E-4C711315B1FD}"/>
              </a:ext>
            </a:extLst>
          </p:cNvPr>
          <p:cNvSpPr>
            <a:spLocks noGrp="1"/>
          </p:cNvSpPr>
          <p:nvPr/>
        </p:nvSpPr>
        <p:spPr>
          <a:xfrm>
            <a:off x="8420100" y="3095394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Secondary beams and scattering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A769E64-7BB9-4F5D-BCB5-FB13A1EE23F3}"/>
              </a:ext>
            </a:extLst>
          </p:cNvPr>
          <p:cNvSpPr>
            <a:spLocks noGrp="1"/>
          </p:cNvSpPr>
          <p:nvPr/>
        </p:nvSpPr>
        <p:spPr>
          <a:xfrm>
            <a:off x="8191500" y="39814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DD6B05-0735-49FC-88AB-EB5AD09CF979}"/>
              </a:ext>
            </a:extLst>
          </p:cNvPr>
          <p:cNvSpPr>
            <a:spLocks noGrp="1"/>
          </p:cNvSpPr>
          <p:nvPr/>
        </p:nvSpPr>
        <p:spPr>
          <a:xfrm>
            <a:off x="8420100" y="3816971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 dirty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Medical imaging, therapy, and quantum information science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662BA2D-A4B7-494D-892E-687E2FBBB9B4}"/>
              </a:ext>
            </a:extLst>
          </p:cNvPr>
          <p:cNvSpPr>
            <a:spLocks noGrp="1"/>
          </p:cNvSpPr>
          <p:nvPr/>
        </p:nvSpPr>
        <p:spPr>
          <a:xfrm>
            <a:off x="8191500" y="46863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130E71-D83D-4919-91B6-71B522B173E9}"/>
              </a:ext>
            </a:extLst>
          </p:cNvPr>
          <p:cNvSpPr>
            <a:spLocks noGrp="1"/>
          </p:cNvSpPr>
          <p:nvPr/>
        </p:nvSpPr>
        <p:spPr>
          <a:xfrm>
            <a:off x="8420100" y="4572000"/>
            <a:ext cx="25527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Environmental applications and technology transfer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4E3090-53E3-48C4-A2B4-809F381D6F9A}"/>
              </a:ext>
            </a:extLst>
          </p:cNvPr>
          <p:cNvSpPr>
            <a:spLocks noGrp="1"/>
          </p:cNvSpPr>
          <p:nvPr/>
        </p:nvSpPr>
        <p:spPr>
          <a:xfrm>
            <a:off x="1790700" y="6000750"/>
            <a:ext cx="86106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2155" lnSpcReduction="20000"/>
          </a:bodyPr>
          <a:lstStyle/>
          <a:p>
            <a:pPr algn="ctr">
              <a:lnSpc>
                <a:spcPct val="100000"/>
              </a:lnSpc>
              <a:buNone/>
              <a:defRPr sz="14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Selection question: will the work create a distinctive capability that matters to Jefferson Lab’s future?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8E2FEC-29A1-4569-9948-DE25DA07566E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FA10CA-EE03-4DC0-8D07-BC62D48A7BE8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08800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EF19A675-FE98-4681-AF41-BDA6B143784D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4599" lnSpcReduction="10000"/>
          </a:bodyPr>
          <a:lstStyle/>
          <a:p>
            <a:pPr algn="l">
              <a:lnSpc>
                <a:spcPct val="100000"/>
              </a:lnSpc>
              <a:buNone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JIRIAF distributes one scientific workflow across diverse computing facilities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A3D12-5664-4633-A454-05E05411A5D0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513451-4C5E-489A-983D-373BAFFDDCB2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LDRD LD2304 tested an integrated architecture spanning DOE HPC, research networks, and cloud resources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7549CA-4504-437B-9A75-CB3B08875C78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CONTROL AND ORCHESTRATION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BA5F2C5-DD0D-404E-A424-AE86FA841136}"/>
              </a:ext>
            </a:extLst>
          </p:cNvPr>
          <p:cNvSpPr>
            <a:spLocks noGrp="1"/>
          </p:cNvSpPr>
          <p:nvPr/>
        </p:nvSpPr>
        <p:spPr>
          <a:xfrm>
            <a:off x="3886200" y="1695450"/>
            <a:ext cx="4419600" cy="647700"/>
          </a:xfrm>
          <a:prstGeom prst="roundRect">
            <a:avLst>
              <a:gd name="adj" fmla="val 23529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6AC547-03D1-4989-B788-A15D5F330A70}"/>
              </a:ext>
            </a:extLst>
          </p:cNvPr>
          <p:cNvSpPr>
            <a:spLocks noGrp="1"/>
          </p:cNvSpPr>
          <p:nvPr/>
        </p:nvSpPr>
        <p:spPr>
          <a:xfrm>
            <a:off x="4076700" y="1847850"/>
            <a:ext cx="40386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2500"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JIRIAF Kubernetes Control Plane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C3479A6-C70B-420D-9186-3598BD605872}"/>
              </a:ext>
            </a:extLst>
          </p:cNvPr>
          <p:cNvSpPr>
            <a:spLocks noGrp="1"/>
          </p:cNvSpPr>
          <p:nvPr/>
        </p:nvSpPr>
        <p:spPr>
          <a:xfrm>
            <a:off x="552450" y="1695450"/>
            <a:ext cx="2609850" cy="64770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C8110C-5B0F-41D8-842D-0E2F9A44B60A}"/>
              </a:ext>
            </a:extLst>
          </p:cNvPr>
          <p:cNvSpPr>
            <a:spLocks noGrp="1"/>
          </p:cNvSpPr>
          <p:nvPr/>
        </p:nvSpPr>
        <p:spPr>
          <a:xfrm>
            <a:off x="742950" y="1847850"/>
            <a:ext cx="22288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User workflows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896908-C052-4AB6-9758-4EA51470F47F}"/>
              </a:ext>
            </a:extLst>
          </p:cNvPr>
          <p:cNvSpPr>
            <a:spLocks noGrp="1"/>
          </p:cNvSpPr>
          <p:nvPr/>
        </p:nvSpPr>
        <p:spPr>
          <a:xfrm>
            <a:off x="3162300" y="2000250"/>
            <a:ext cx="723900" cy="38100"/>
          </a:xfrm>
          <a:prstGeom prst="rect">
            <a:avLst/>
          </a:prstGeom>
          <a:solidFill>
            <a:srgbClr val="43A9B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CF6DB-9851-44FB-BE47-331F76464C88}"/>
              </a:ext>
            </a:extLst>
          </p:cNvPr>
          <p:cNvSpPr>
            <a:spLocks noGrp="1"/>
          </p:cNvSpPr>
          <p:nvPr/>
        </p:nvSpPr>
        <p:spPr>
          <a:xfrm>
            <a:off x="1571625" y="2676525"/>
            <a:ext cx="8991600" cy="381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A21C68-A823-43DC-931C-D03E55CEB977}"/>
              </a:ext>
            </a:extLst>
          </p:cNvPr>
          <p:cNvSpPr>
            <a:spLocks noGrp="1"/>
          </p:cNvSpPr>
          <p:nvPr/>
        </p:nvSpPr>
        <p:spPr>
          <a:xfrm>
            <a:off x="1514475" y="2343150"/>
            <a:ext cx="19050" cy="3429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3624475-1F64-4710-9DF2-26AC521D2230}"/>
              </a:ext>
            </a:extLst>
          </p:cNvPr>
          <p:cNvSpPr>
            <a:spLocks noGrp="1"/>
          </p:cNvSpPr>
          <p:nvPr/>
        </p:nvSpPr>
        <p:spPr>
          <a:xfrm>
            <a:off x="552450" y="2686050"/>
            <a:ext cx="1943100" cy="10668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F611C3-460F-4098-AC5D-520F5001A768}"/>
              </a:ext>
            </a:extLst>
          </p:cNvPr>
          <p:cNvSpPr>
            <a:spLocks noGrp="1"/>
          </p:cNvSpPr>
          <p:nvPr/>
        </p:nvSpPr>
        <p:spPr>
          <a:xfrm>
            <a:off x="552450" y="2686050"/>
            <a:ext cx="1943100" cy="57150"/>
          </a:xfrm>
          <a:prstGeom prst="rect">
            <a:avLst/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B29BA-E6E1-4A92-8419-5A5CAF226B4D}"/>
              </a:ext>
            </a:extLst>
          </p:cNvPr>
          <p:cNvSpPr>
            <a:spLocks noGrp="1"/>
          </p:cNvSpPr>
          <p:nvPr/>
        </p:nvSpPr>
        <p:spPr>
          <a:xfrm>
            <a:off x="723900" y="2924175"/>
            <a:ext cx="1600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NERSC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A52D3-66E6-4A7D-A557-2B3C0E8D6942}"/>
              </a:ext>
            </a:extLst>
          </p:cNvPr>
          <p:cNvSpPr>
            <a:spLocks noGrp="1"/>
          </p:cNvSpPr>
          <p:nvPr/>
        </p:nvSpPr>
        <p:spPr>
          <a:xfrm>
            <a:off x="704850" y="3314700"/>
            <a:ext cx="16383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Perlmutter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17EAC9-13FE-47C0-A61F-966211F9E7E8}"/>
              </a:ext>
            </a:extLst>
          </p:cNvPr>
          <p:cNvSpPr>
            <a:spLocks noGrp="1"/>
          </p:cNvSpPr>
          <p:nvPr/>
        </p:nvSpPr>
        <p:spPr>
          <a:xfrm>
            <a:off x="3762375" y="2343150"/>
            <a:ext cx="19050" cy="3429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5280296-4A95-4B88-A6B6-EF4B2C5C99E2}"/>
              </a:ext>
            </a:extLst>
          </p:cNvPr>
          <p:cNvSpPr>
            <a:spLocks noGrp="1"/>
          </p:cNvSpPr>
          <p:nvPr/>
        </p:nvSpPr>
        <p:spPr>
          <a:xfrm>
            <a:off x="2800350" y="2686050"/>
            <a:ext cx="1943100" cy="10668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BDA941-0C8D-4C29-9544-0C4D6EE307D2}"/>
              </a:ext>
            </a:extLst>
          </p:cNvPr>
          <p:cNvSpPr>
            <a:spLocks noGrp="1"/>
          </p:cNvSpPr>
          <p:nvPr/>
        </p:nvSpPr>
        <p:spPr>
          <a:xfrm>
            <a:off x="2800350" y="2686050"/>
            <a:ext cx="1943100" cy="57150"/>
          </a:xfrm>
          <a:prstGeom prst="rect">
            <a:avLst/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6F42A4-35F4-4782-9F7B-871D65CF7D16}"/>
              </a:ext>
            </a:extLst>
          </p:cNvPr>
          <p:cNvSpPr>
            <a:spLocks noGrp="1"/>
          </p:cNvSpPr>
          <p:nvPr/>
        </p:nvSpPr>
        <p:spPr>
          <a:xfrm>
            <a:off x="2971800" y="2924175"/>
            <a:ext cx="1600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OLCF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9D6537-C0AE-4628-94B0-46073FDB7859}"/>
              </a:ext>
            </a:extLst>
          </p:cNvPr>
          <p:cNvSpPr>
            <a:spLocks noGrp="1"/>
          </p:cNvSpPr>
          <p:nvPr/>
        </p:nvSpPr>
        <p:spPr>
          <a:xfrm>
            <a:off x="2952750" y="3314700"/>
            <a:ext cx="16383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Defiant / Lux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EC98C-BF23-44D4-B357-B50BB257B0D5}"/>
              </a:ext>
            </a:extLst>
          </p:cNvPr>
          <p:cNvSpPr>
            <a:spLocks noGrp="1"/>
          </p:cNvSpPr>
          <p:nvPr/>
        </p:nvSpPr>
        <p:spPr>
          <a:xfrm>
            <a:off x="6010275" y="2343150"/>
            <a:ext cx="19050" cy="3429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D4C3669-305E-4C3E-8C7D-83F5B99DFF13}"/>
              </a:ext>
            </a:extLst>
          </p:cNvPr>
          <p:cNvSpPr>
            <a:spLocks noGrp="1"/>
          </p:cNvSpPr>
          <p:nvPr/>
        </p:nvSpPr>
        <p:spPr>
          <a:xfrm>
            <a:off x="5048250" y="2686050"/>
            <a:ext cx="1943100" cy="10668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0CDEF1-B84A-4D1F-9639-DD334B65AEEB}"/>
              </a:ext>
            </a:extLst>
          </p:cNvPr>
          <p:cNvSpPr>
            <a:spLocks noGrp="1"/>
          </p:cNvSpPr>
          <p:nvPr/>
        </p:nvSpPr>
        <p:spPr>
          <a:xfrm>
            <a:off x="5048250" y="2686050"/>
            <a:ext cx="1943100" cy="57150"/>
          </a:xfrm>
          <a:prstGeom prst="rect">
            <a:avLst/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822B40-E6A9-4CC2-9D41-F3ACE4212A0E}"/>
              </a:ext>
            </a:extLst>
          </p:cNvPr>
          <p:cNvSpPr>
            <a:spLocks noGrp="1"/>
          </p:cNvSpPr>
          <p:nvPr/>
        </p:nvSpPr>
        <p:spPr>
          <a:xfrm>
            <a:off x="5219700" y="2924175"/>
            <a:ext cx="1600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ALCF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0613E4-7772-4B97-AD07-84DC07A8A868}"/>
              </a:ext>
            </a:extLst>
          </p:cNvPr>
          <p:cNvSpPr>
            <a:spLocks noGrp="1"/>
          </p:cNvSpPr>
          <p:nvPr/>
        </p:nvSpPr>
        <p:spPr>
          <a:xfrm>
            <a:off x="5200650" y="3314700"/>
            <a:ext cx="16383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Polaris / Aurora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136BDC-5E03-434D-BC7A-0892DCACFD89}"/>
              </a:ext>
            </a:extLst>
          </p:cNvPr>
          <p:cNvSpPr>
            <a:spLocks noGrp="1"/>
          </p:cNvSpPr>
          <p:nvPr/>
        </p:nvSpPr>
        <p:spPr>
          <a:xfrm>
            <a:off x="8258175" y="2343150"/>
            <a:ext cx="19050" cy="3429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75600F9-A13B-46C9-AAE3-E5132ECB821C}"/>
              </a:ext>
            </a:extLst>
          </p:cNvPr>
          <p:cNvSpPr>
            <a:spLocks noGrp="1"/>
          </p:cNvSpPr>
          <p:nvPr/>
        </p:nvSpPr>
        <p:spPr>
          <a:xfrm>
            <a:off x="7296150" y="2686050"/>
            <a:ext cx="1943100" cy="10668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1912C-0237-4917-B2EF-83B27165CC84}"/>
              </a:ext>
            </a:extLst>
          </p:cNvPr>
          <p:cNvSpPr>
            <a:spLocks noGrp="1"/>
          </p:cNvSpPr>
          <p:nvPr/>
        </p:nvSpPr>
        <p:spPr>
          <a:xfrm>
            <a:off x="7296150" y="2686050"/>
            <a:ext cx="1943100" cy="57150"/>
          </a:xfrm>
          <a:prstGeom prst="rect">
            <a:avLst/>
          </a:prstGeom>
          <a:solidFill>
            <a:srgbClr val="17818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2268BB-D34D-486E-8E93-EA2106E8F8E9}"/>
              </a:ext>
            </a:extLst>
          </p:cNvPr>
          <p:cNvSpPr>
            <a:spLocks noGrp="1"/>
          </p:cNvSpPr>
          <p:nvPr/>
        </p:nvSpPr>
        <p:spPr>
          <a:xfrm>
            <a:off x="7467600" y="2924175"/>
            <a:ext cx="1600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FABRIC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0725715-1663-455A-B9AB-A1CD8B3974DD}"/>
              </a:ext>
            </a:extLst>
          </p:cNvPr>
          <p:cNvSpPr>
            <a:spLocks noGrp="1"/>
          </p:cNvSpPr>
          <p:nvPr/>
        </p:nvSpPr>
        <p:spPr>
          <a:xfrm>
            <a:off x="7448550" y="3314700"/>
            <a:ext cx="16383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Research-network slices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84A8F6-38A6-41BE-865C-2E3F151A43B6}"/>
              </a:ext>
            </a:extLst>
          </p:cNvPr>
          <p:cNvSpPr>
            <a:spLocks noGrp="1"/>
          </p:cNvSpPr>
          <p:nvPr/>
        </p:nvSpPr>
        <p:spPr>
          <a:xfrm>
            <a:off x="10506075" y="2343150"/>
            <a:ext cx="19050" cy="34290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49A6B69A-7BC4-4AC3-9BBA-E7768F0EE5EC}"/>
              </a:ext>
            </a:extLst>
          </p:cNvPr>
          <p:cNvSpPr>
            <a:spLocks noGrp="1"/>
          </p:cNvSpPr>
          <p:nvPr/>
        </p:nvSpPr>
        <p:spPr>
          <a:xfrm>
            <a:off x="9544050" y="2686050"/>
            <a:ext cx="1943100" cy="10668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E2A62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40DF73-82D5-419B-8053-A9E3CF3AD91C}"/>
              </a:ext>
            </a:extLst>
          </p:cNvPr>
          <p:cNvSpPr>
            <a:spLocks noGrp="1"/>
          </p:cNvSpPr>
          <p:nvPr/>
        </p:nvSpPr>
        <p:spPr>
          <a:xfrm>
            <a:off x="9544050" y="2686050"/>
            <a:ext cx="1943100" cy="57150"/>
          </a:xfrm>
          <a:prstGeom prst="rect">
            <a:avLst/>
          </a:prstGeom>
          <a:solidFill>
            <a:srgbClr val="E2A62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7BC615-776D-4F6E-9932-0E3E6C9DBDF9}"/>
              </a:ext>
            </a:extLst>
          </p:cNvPr>
          <p:cNvSpPr>
            <a:spLocks noGrp="1"/>
          </p:cNvSpPr>
          <p:nvPr/>
        </p:nvSpPr>
        <p:spPr>
          <a:xfrm>
            <a:off x="9715500" y="2924175"/>
            <a:ext cx="1600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150"/>
          </a:bodyPr>
          <a:lstStyle/>
          <a:p>
            <a:pPr algn="ctr">
              <a:lnSpc>
                <a:spcPct val="100000"/>
              </a:lnSpc>
              <a:buNone/>
              <a:defRPr sz="12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Commercial Cloud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5771EC-7501-46FE-85C9-49116C401546}"/>
              </a:ext>
            </a:extLst>
          </p:cNvPr>
          <p:cNvSpPr>
            <a:spLocks noGrp="1"/>
          </p:cNvSpPr>
          <p:nvPr/>
        </p:nvSpPr>
        <p:spPr>
          <a:xfrm>
            <a:off x="9696450" y="3314700"/>
            <a:ext cx="16383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Kubernetes extension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21AA29B-70FB-4455-B9DA-17AC603DECB6}"/>
              </a:ext>
            </a:extLst>
          </p:cNvPr>
          <p:cNvSpPr>
            <a:spLocks noGrp="1"/>
          </p:cNvSpPr>
          <p:nvPr/>
        </p:nvSpPr>
        <p:spPr>
          <a:xfrm>
            <a:off x="552450" y="4171950"/>
            <a:ext cx="5219700" cy="1619250"/>
          </a:xfrm>
          <a:prstGeom prst="roundRect">
            <a:avLst>
              <a:gd name="adj" fmla="val 10588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A674B9-FBEE-40DD-8362-9864A357090B}"/>
              </a:ext>
            </a:extLst>
          </p:cNvPr>
          <p:cNvSpPr>
            <a:spLocks noGrp="1"/>
          </p:cNvSpPr>
          <p:nvPr/>
        </p:nvSpPr>
        <p:spPr>
          <a:xfrm>
            <a:off x="838200" y="4457700"/>
            <a:ext cx="2381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HPC INTEGRATION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833B0A-FF9F-4BCF-A18A-C4B0E2CE256A}"/>
              </a:ext>
            </a:extLst>
          </p:cNvPr>
          <p:cNvSpPr>
            <a:spLocks noGrp="1"/>
          </p:cNvSpPr>
          <p:nvPr/>
        </p:nvSpPr>
        <p:spPr>
          <a:xfrm>
            <a:off x="838200" y="4800600"/>
            <a:ext cx="436245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133" lnSpcReduction="10000"/>
          </a:bodyPr>
          <a:lstStyle/>
          <a:p>
            <a:pPr algn="l">
              <a:lnSpc>
                <a:spcPct val="108000"/>
              </a:lnSpc>
              <a:buNone/>
              <a:defRPr sz="15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Virtual Kubernetes nodes operate in user space while SLURM manages HPC allocations.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F223A9B-1CB8-4442-BD60-AC70F6518898}"/>
              </a:ext>
            </a:extLst>
          </p:cNvPr>
          <p:cNvSpPr>
            <a:spLocks noGrp="1"/>
          </p:cNvSpPr>
          <p:nvPr/>
        </p:nvSpPr>
        <p:spPr>
          <a:xfrm>
            <a:off x="6076950" y="4171950"/>
            <a:ext cx="55626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D539F22-A15F-41B0-99E6-66411D221054}"/>
              </a:ext>
            </a:extLst>
          </p:cNvPr>
          <p:cNvSpPr>
            <a:spLocks noGrp="1"/>
          </p:cNvSpPr>
          <p:nvPr/>
        </p:nvSpPr>
        <p:spPr>
          <a:xfrm>
            <a:off x="6362700" y="4457700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PREDICTIVE DIGITAL TWIN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DF0C9D8-AED0-4133-BEFA-1C958133CD3B}"/>
              </a:ext>
            </a:extLst>
          </p:cNvPr>
          <p:cNvSpPr>
            <a:spLocks noGrp="1"/>
          </p:cNvSpPr>
          <p:nvPr/>
        </p:nvSpPr>
        <p:spPr>
          <a:xfrm>
            <a:off x="6362700" y="4800600"/>
            <a:ext cx="470535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5165"/>
          </a:bodyPr>
          <a:lstStyle/>
          <a:p>
            <a:pPr algn="l">
              <a:lnSpc>
                <a:spcPct val="108000"/>
              </a:lnSpc>
              <a:buNone/>
              <a:defRPr sz="15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Dynamic Bayesian Networks predict workflow resource needs and guide elastic scaling, monitoring, and recovery.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DCE9B77-90CC-48B0-8EC4-2BA13B698AB4}"/>
              </a:ext>
            </a:extLst>
          </p:cNvPr>
          <p:cNvSpPr>
            <a:spLocks noGrp="1"/>
          </p:cNvSpPr>
          <p:nvPr/>
        </p:nvSpPr>
        <p:spPr>
          <a:xfrm>
            <a:off x="1276350" y="6076950"/>
            <a:ext cx="96393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8879"/>
          </a:bodyPr>
          <a:lstStyle/>
          <a:p>
            <a:pPr algn="ctr">
              <a:lnSpc>
                <a:spcPct val="100000"/>
              </a:lnSpc>
              <a:buNone/>
              <a:defRPr sz="12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Architecture goal: relocate time-critical workflows between detector readout and geographically remote data centers.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D467EFC-3C53-492E-8769-7BD1AF7F0658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745393F-0081-4397-987E-BDFDC3B5FA04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29161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F57C46C-1050-46DA-9AB5-4213697955DA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75624" lnSpcReduction="10000"/>
          </a:bodyPr>
          <a:lstStyle/>
          <a:p>
            <a:pPr algn="l">
              <a:lnSpc>
                <a:spcPct val="100000"/>
              </a:lnSpc>
              <a:buNone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JIRIAF demonstrated one workflow across geographically distributed facilities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241C75-5123-49FA-AE2E-F69E562BA6C9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0195D-BEF5-4732-AAA3-C91C0C78EA39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LDRD LD2304 connected DOE computing resources into an integrated science infrastructure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2022446"/>
            <a:ext cx="4953000" cy="3041707"/>
          </a:xfrm>
          <a:prstGeom prst="roundRect">
            <a:avLst>
              <a:gd name="adj" fmla="val 3653"/>
            </a:avLst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63B5D61-EB76-48CA-9FC8-377A767E7C90}"/>
              </a:ext>
            </a:extLst>
          </p:cNvPr>
          <p:cNvSpPr>
            <a:spLocks noGrp="1"/>
          </p:cNvSpPr>
          <p:nvPr/>
        </p:nvSpPr>
        <p:spPr>
          <a:xfrm>
            <a:off x="5848350" y="1457325"/>
            <a:ext cx="5791200" cy="4591050"/>
          </a:xfrm>
          <a:prstGeom prst="roundRect">
            <a:avLst>
              <a:gd name="adj" fmla="val 3734"/>
            </a:avLst>
          </a:prstGeom>
          <a:solidFill>
            <a:srgbClr val="FFFFFF"/>
          </a:solidFill>
          <a:ln w="9525">
            <a:solidFill>
              <a:srgbClr val="D6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0368B5-FC47-4038-976A-72D06669C8DF}"/>
              </a:ext>
            </a:extLst>
          </p:cNvPr>
          <p:cNvSpPr>
            <a:spLocks noGrp="1"/>
          </p:cNvSpPr>
          <p:nvPr/>
        </p:nvSpPr>
        <p:spPr>
          <a:xfrm>
            <a:off x="6191250" y="1752600"/>
            <a:ext cx="2476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DEMONSTRATED RESULT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D50136-2606-4606-9935-6D9070939A92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21907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2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26,000+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9B1B18-6730-44B9-9300-FF0AED9273C6}"/>
              </a:ext>
            </a:extLst>
          </p:cNvPr>
          <p:cNvSpPr>
            <a:spLocks noGrp="1"/>
          </p:cNvSpPr>
          <p:nvPr/>
        </p:nvSpPr>
        <p:spPr>
          <a:xfrm>
            <a:off x="6191250" y="2676525"/>
            <a:ext cx="480060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compute cores distributed nationwide processed a single Jefferson Lab data stream.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7570B-6C5C-4DC4-A6AB-B11568C56D52}"/>
              </a:ext>
            </a:extLst>
          </p:cNvPr>
          <p:cNvSpPr>
            <a:spLocks noGrp="1"/>
          </p:cNvSpPr>
          <p:nvPr/>
        </p:nvSpPr>
        <p:spPr>
          <a:xfrm>
            <a:off x="6191250" y="3600450"/>
            <a:ext cx="4800600" cy="19050"/>
          </a:xfrm>
          <a:prstGeom prst="rect">
            <a:avLst/>
          </a:prstGeom>
          <a:solidFill>
            <a:srgbClr val="D6E2E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EEB05C-AB50-466B-A7BB-9389E01C92AF}"/>
              </a:ext>
            </a:extLst>
          </p:cNvPr>
          <p:cNvSpPr>
            <a:spLocks noGrp="1"/>
          </p:cNvSpPr>
          <p:nvPr/>
        </p:nvSpPr>
        <p:spPr>
          <a:xfrm>
            <a:off x="6191250" y="3876675"/>
            <a:ext cx="2286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CLAS12 reconstruction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05A7ED-C9BD-4866-BBAD-80833632973F}"/>
              </a:ext>
            </a:extLst>
          </p:cNvPr>
          <p:cNvSpPr>
            <a:spLocks noGrp="1"/>
          </p:cNvSpPr>
          <p:nvPr/>
        </p:nvSpPr>
        <p:spPr>
          <a:xfrm>
            <a:off x="6191250" y="4171950"/>
            <a:ext cx="48006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ERSAP workflows with EJFAT transport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7DC3D3-70A1-4D8F-A0ED-CD51F18B98EB}"/>
              </a:ext>
            </a:extLst>
          </p:cNvPr>
          <p:cNvSpPr>
            <a:spLocks noGrp="1"/>
          </p:cNvSpPr>
          <p:nvPr/>
        </p:nvSpPr>
        <p:spPr>
          <a:xfrm>
            <a:off x="6191250" y="46005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HPC as Kubernetes nodes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038BA6-C60A-43DE-8E80-13F1933CC615}"/>
              </a:ext>
            </a:extLst>
          </p:cNvPr>
          <p:cNvSpPr>
            <a:spLocks noGrp="1"/>
          </p:cNvSpPr>
          <p:nvPr/>
        </p:nvSpPr>
        <p:spPr>
          <a:xfrm>
            <a:off x="6191250" y="4895850"/>
            <a:ext cx="48006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User-space integration with SLURM allocations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7E27B4-417E-4653-9CC3-BF383F7CC451}"/>
              </a:ext>
            </a:extLst>
          </p:cNvPr>
          <p:cNvSpPr>
            <a:spLocks noGrp="1"/>
          </p:cNvSpPr>
          <p:nvPr/>
        </p:nvSpPr>
        <p:spPr>
          <a:xfrm>
            <a:off x="6191250" y="53244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rPr>
              <a:t>Autoscaling and recovery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FE8145-6A9C-41F9-9FDC-A6660E34CEB2}"/>
              </a:ext>
            </a:extLst>
          </p:cNvPr>
          <p:cNvSpPr>
            <a:spLocks noGrp="1"/>
          </p:cNvSpPr>
          <p:nvPr/>
        </p:nvSpPr>
        <p:spPr>
          <a:xfrm>
            <a:off x="6191250" y="5619750"/>
            <a:ext cx="48006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Monitoring, failure recovery, and a predictive digital twin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F1CFEE-918A-40AE-B754-0A02F650DD6F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434DE7-C56B-41C3-8138-AC8E530BB727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08764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1A0672-7737-4A4D-AC36-0AF21D16D0E9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4776" lnSpcReduction="10000"/>
          </a:bodyPr>
          <a:lstStyle/>
          <a:p>
            <a:pPr algn="l">
              <a:lnSpc>
                <a:spcPct val="100000"/>
              </a:lnSpc>
              <a:buNone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A spin-transparent ring opened a new accelerator path for quantum science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D0C0CC-A0B9-4F68-9C66-CBC6685D67F1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1FE903-40E0-43A9-970C-42BDA1671FAF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rPr>
              <a:t>LDRD LD2306 linked Jefferson Lab, Old Dominion University, and Oak Ridge National Laboratory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879" y="1504950"/>
            <a:ext cx="6231391" cy="4057650"/>
          </a:xfrm>
          <a:prstGeom prst="roundRect">
            <a:avLst>
              <a:gd name="adj" fmla="val 3756"/>
            </a:avLst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E84E3E8-F3A1-41BB-972E-31FC620AF152}"/>
              </a:ext>
            </a:extLst>
          </p:cNvPr>
          <p:cNvSpPr>
            <a:spLocks noGrp="1"/>
          </p:cNvSpPr>
          <p:nvPr/>
        </p:nvSpPr>
        <p:spPr>
          <a:xfrm>
            <a:off x="7448550" y="1504950"/>
            <a:ext cx="4191000" cy="4057650"/>
          </a:xfrm>
          <a:prstGeom prst="roundRect">
            <a:avLst>
              <a:gd name="adj" fmla="val 4225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5FE524-BC88-4B89-B37C-0C83A77A8D4E}"/>
              </a:ext>
            </a:extLst>
          </p:cNvPr>
          <p:cNvSpPr>
            <a:spLocks noGrp="1"/>
          </p:cNvSpPr>
          <p:nvPr/>
        </p:nvSpPr>
        <p:spPr>
          <a:xfrm>
            <a:off x="7772400" y="1809750"/>
            <a:ext cx="2381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CAPABILITY HYPOTHESIS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3EC10-ACFB-4B78-A2FC-32E938B6A9B1}"/>
              </a:ext>
            </a:extLst>
          </p:cNvPr>
          <p:cNvSpPr>
            <a:spLocks noGrp="1"/>
          </p:cNvSpPr>
          <p:nvPr/>
        </p:nvSpPr>
        <p:spPr>
          <a:xfrm>
            <a:off x="7772400" y="2171700"/>
            <a:ext cx="333375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233"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Store and manipulate large numbers of ion qubits with extended coherence time.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FD0D6B-1141-4699-BD9D-D576478A1AF7}"/>
              </a:ext>
            </a:extLst>
          </p:cNvPr>
          <p:cNvSpPr>
            <a:spLocks noGrp="1"/>
          </p:cNvSpPr>
          <p:nvPr/>
        </p:nvSpPr>
        <p:spPr>
          <a:xfrm>
            <a:off x="7772400" y="3257550"/>
            <a:ext cx="571500" cy="3810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A2CBA8-D3E8-46FD-A44B-D6DDD48093C9}"/>
              </a:ext>
            </a:extLst>
          </p:cNvPr>
          <p:cNvSpPr>
            <a:spLocks noGrp="1"/>
          </p:cNvSpPr>
          <p:nvPr/>
        </p:nvSpPr>
        <p:spPr>
          <a:xfrm>
            <a:off x="7772400" y="3524250"/>
            <a:ext cx="2476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Intellectual property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718817-C240-40C7-9344-D27B61FCB0AE}"/>
              </a:ext>
            </a:extLst>
          </p:cNvPr>
          <p:cNvSpPr>
            <a:spLocks noGrp="1"/>
          </p:cNvSpPr>
          <p:nvPr/>
        </p:nvSpPr>
        <p:spPr>
          <a:xfrm>
            <a:off x="7772400" y="3810000"/>
            <a:ext cx="333375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rPr>
              <a:t>Full U.S. patent application filed; international PCT application pending.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070861-B713-4022-B6A8-4F2D72A50CA4}"/>
              </a:ext>
            </a:extLst>
          </p:cNvPr>
          <p:cNvSpPr>
            <a:spLocks noGrp="1"/>
          </p:cNvSpPr>
          <p:nvPr/>
        </p:nvSpPr>
        <p:spPr>
          <a:xfrm>
            <a:off x="7772400" y="4667250"/>
            <a:ext cx="2476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Program growth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5B8F0F-0CC8-4117-B72A-7C055398C119}"/>
              </a:ext>
            </a:extLst>
          </p:cNvPr>
          <p:cNvSpPr>
            <a:spLocks noGrp="1"/>
          </p:cNvSpPr>
          <p:nvPr/>
        </p:nvSpPr>
        <p:spPr>
          <a:xfrm>
            <a:off x="7772400" y="4953000"/>
            <a:ext cx="33337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rPr>
              <a:t>Follow-on Atomic-Ion Qubit Injector proposal submitted to DOE QIS.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936826-9990-482C-83E5-EA1DDB7F5B70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35E24F-9DC2-4E3B-8D65-9EB9EC6B6E1D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r">
              <a:lnSpc>
                <a:spcPct val="100000"/>
              </a:lnSpc>
              <a:buNone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36093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13F32-36E7-6EC8-BB17-0E2199069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D8C357-F70D-7CB7-5FB4-C3F0BB362C2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88124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625" b="1" i="0" u="none" strike="noStrike" kern="1200" cap="none" spc="0" normalizeH="0" baseline="0" noProof="0">
                <a:ln>
                  <a:noFill/>
                </a:ln>
                <a:solidFill>
                  <a:srgbClr val="123B5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Quantum computing offers a new route to time-dependent hadronization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05040F-6A5D-3DCB-5291-76C6AA50D45F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0A700C-1EC9-7315-CCBC-1AD69094B414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53667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The 2025–2026 project benchmarks tensor networks and quantum circuits against a QCD model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CE3B46E-B619-9B55-B721-452580D2DA9A}"/>
              </a:ext>
            </a:extLst>
          </p:cNvPr>
          <p:cNvSpPr>
            <a:spLocks noGrp="1"/>
          </p:cNvSpPr>
          <p:nvPr/>
        </p:nvSpPr>
        <p:spPr>
          <a:xfrm>
            <a:off x="552449" y="1528762"/>
            <a:ext cx="3806899" cy="4257675"/>
          </a:xfrm>
          <a:prstGeom prst="roundRect">
            <a:avLst>
              <a:gd name="adj" fmla="val 4147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B411FD-B173-FAF8-64A8-169E4681F7FA}"/>
              </a:ext>
            </a:extLst>
          </p:cNvPr>
          <p:cNvSpPr>
            <a:spLocks noGrp="1"/>
          </p:cNvSpPr>
          <p:nvPr/>
        </p:nvSpPr>
        <p:spPr>
          <a:xfrm>
            <a:off x="838200" y="1790700"/>
            <a:ext cx="24765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825" b="1" i="0" u="none" strike="noStrike" kern="1200" cap="none" spc="0" normalizeH="0" baseline="0" noProof="0">
                <a:ln>
                  <a:noFill/>
                </a:ln>
                <a:solidFill>
                  <a:srgbClr val="8FD0D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SCIENTIFIC QUESTION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91F96C-F7DD-A20B-EF85-FE016801B1A1}"/>
              </a:ext>
            </a:extLst>
          </p:cNvPr>
          <p:cNvSpPr>
            <a:spLocks noGrp="1"/>
          </p:cNvSpPr>
          <p:nvPr/>
        </p:nvSpPr>
        <p:spPr>
          <a:xfrm>
            <a:off x="838200" y="2133600"/>
            <a:ext cx="333375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554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0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How do quarks and gluons form the hadrons observed in detectors?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59FB03-9803-EC79-B27A-F19EF8210A63}"/>
              </a:ext>
            </a:extLst>
          </p:cNvPr>
          <p:cNvSpPr>
            <a:spLocks noGrp="1"/>
          </p:cNvSpPr>
          <p:nvPr/>
        </p:nvSpPr>
        <p:spPr>
          <a:xfrm>
            <a:off x="838200" y="3257550"/>
            <a:ext cx="533400" cy="38100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7D9CBB-B483-3238-53E4-FB36D57B8814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2476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8FD0D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Progress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5DF858-7DB8-3B6F-E28C-B973501CD6F3}"/>
              </a:ext>
            </a:extLst>
          </p:cNvPr>
          <p:cNvSpPr>
            <a:spLocks noGrp="1"/>
          </p:cNvSpPr>
          <p:nvPr/>
        </p:nvSpPr>
        <p:spPr>
          <a:xfrm>
            <a:off x="838200" y="3838575"/>
            <a:ext cx="333375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8906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D2E8EA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Developed tensor-network and quantum-circuit code in a two-flavor model and began fragmentation benchmarks.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07A797-2B32-5FA4-BE28-6345F8DC6941}"/>
              </a:ext>
            </a:extLst>
          </p:cNvPr>
          <p:cNvSpPr>
            <a:spLocks noGrp="1"/>
          </p:cNvSpPr>
          <p:nvPr/>
        </p:nvSpPr>
        <p:spPr>
          <a:xfrm>
            <a:off x="838200" y="4981575"/>
            <a:ext cx="2476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8FD0D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Next challenge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B4F361-669F-D98E-D359-AD11832122C3}"/>
              </a:ext>
            </a:extLst>
          </p:cNvPr>
          <p:cNvSpPr>
            <a:spLocks noGrp="1"/>
          </p:cNvSpPr>
          <p:nvPr/>
        </p:nvSpPr>
        <p:spPr>
          <a:xfrm>
            <a:off x="838200" y="5267325"/>
            <a:ext cx="333375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8415"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 i="0">
                <a:solidFill>
                  <a:srgbClr val="D2E8EA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D2E8EA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Reduce noise and tune calculations efficiently, including possible AI-agent approaches.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13C93B-12E5-F74D-9F79-5967E3B2E257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750" b="0" i="0" u="none" strike="noStrike" kern="1200" cap="none" spc="0" normalizeH="0" baseline="0" noProof="0">
                <a:ln>
                  <a:noFill/>
                </a:ln>
                <a:solidFill>
                  <a:srgbClr val="7A8C96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03B5D1-CF70-32C8-D446-0E7D35BA846F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750" b="0" i="0" u="none" strike="noStrike" kern="1200" cap="none" spc="0" normalizeH="0" baseline="0" noProof="0">
                <a:ln>
                  <a:noFill/>
                </a:ln>
                <a:solidFill>
                  <a:srgbClr val="7A8C96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E30412A-5CCD-9DC7-26ED-8A3CD49C59DF}"/>
              </a:ext>
            </a:extLst>
          </p:cNvPr>
          <p:cNvSpPr/>
          <p:nvPr/>
        </p:nvSpPr>
        <p:spPr>
          <a:xfrm>
            <a:off x="4457701" y="2248930"/>
            <a:ext cx="3965586" cy="301839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8D793D16-C4D0-E938-F9DB-946B23B709FF}"/>
              </a:ext>
            </a:extLst>
          </p:cNvPr>
          <p:cNvSpPr/>
          <p:nvPr/>
        </p:nvSpPr>
        <p:spPr>
          <a:xfrm>
            <a:off x="9254695" y="1219200"/>
            <a:ext cx="2674209" cy="256222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9C9243FD-52AC-A231-26C8-66C389F77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2877" y="3327418"/>
            <a:ext cx="1249496" cy="879782"/>
          </a:xfrm>
          <a:prstGeom prst="rect">
            <a:avLst/>
          </a:prstGeom>
        </p:spPr>
      </p:pic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4064CAC-D6D4-537B-2A95-50FD864DB4E8}"/>
              </a:ext>
            </a:extLst>
          </p:cNvPr>
          <p:cNvSpPr/>
          <p:nvPr/>
        </p:nvSpPr>
        <p:spPr>
          <a:xfrm>
            <a:off x="9254694" y="4333875"/>
            <a:ext cx="2757564" cy="1981543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2777C650-6BFC-ADB9-CF04-8426BE35C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0611" y="5638800"/>
            <a:ext cx="748293" cy="121920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F6A81C12-813D-7D35-6782-906C9098C446}"/>
              </a:ext>
            </a:extLst>
          </p:cNvPr>
          <p:cNvSpPr txBox="1"/>
          <p:nvPr/>
        </p:nvSpPr>
        <p:spPr>
          <a:xfrm>
            <a:off x="9627666" y="1771650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PDF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F46FA62-7A8D-2953-D6CE-3D6D52A85530}"/>
              </a:ext>
            </a:extLst>
          </p:cNvPr>
          <p:cNvSpPr txBox="1"/>
          <p:nvPr/>
        </p:nvSpPr>
        <p:spPr>
          <a:xfrm>
            <a:off x="8435829" y="6435209"/>
            <a:ext cx="2590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Zero-noise extrapolation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6305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FD8342C-0E4F-4AD8-A9C6-03E3B817F4E2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10871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0716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123B5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New data and neural networks can sharpen the proton’s pressure map</a:t>
            </a:r>
            <a:r>
              <a:rPr kumimoji="0" lang="en-US" sz="2625" b="1" i="0" u="none" strike="noStrike" kern="1200" cap="none" spc="0" normalizeH="0" baseline="0" noProof="0" dirty="0">
                <a:ln>
                  <a:noFill/>
                </a:ln>
                <a:solidFill>
                  <a:srgbClr val="123B5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and its gravitational structure</a:t>
            </a:r>
            <a:endParaRPr kumimoji="0" sz="2625" b="1" i="0" u="none" strike="noStrike" kern="1200" cap="none" spc="0" normalizeH="0" baseline="0" noProof="0" dirty="0">
              <a:ln>
                <a:noFill/>
              </a:ln>
              <a:solidFill>
                <a:srgbClr val="123B5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404F38-43DF-4F0C-A01C-8572C05F4D30}"/>
              </a:ext>
            </a:extLst>
          </p:cNvPr>
          <p:cNvSpPr>
            <a:spLocks noGrp="1"/>
          </p:cNvSpPr>
          <p:nvPr/>
        </p:nvSpPr>
        <p:spPr>
          <a:xfrm>
            <a:off x="552450" y="942975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DF82E7-4FA4-4257-9C2D-E1094977DEB0}"/>
              </a:ext>
            </a:extLst>
          </p:cNvPr>
          <p:cNvSpPr>
            <a:spLocks noGrp="1"/>
          </p:cNvSpPr>
          <p:nvPr/>
        </p:nvSpPr>
        <p:spPr>
          <a:xfrm>
            <a:off x="1619250" y="876300"/>
            <a:ext cx="10020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53667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LDRD 26-05 aims to reduce uncertainty and dependence on model assumptions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4730E-65B7-4550-A732-ED439DD9D688}"/>
              </a:ext>
            </a:extLst>
          </p:cNvPr>
          <p:cNvSpPr>
            <a:spLocks noGrp="1"/>
          </p:cNvSpPr>
          <p:nvPr/>
        </p:nvSpPr>
        <p:spPr>
          <a:xfrm>
            <a:off x="552450" y="1447800"/>
            <a:ext cx="2381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825" b="1" i="0" u="none" strike="noStrike" kern="1200" cap="none" spc="0" normalizeH="0" baseline="0" noProof="0">
                <a:ln>
                  <a:noFill/>
                </a:ln>
                <a:solidFill>
                  <a:srgbClr val="C4213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EVIDENCE BEFORE LDRD</a:t>
            </a:r>
          </a:p>
        </p:txBody>
      </p:sp>
      <p:pic>
        <p:nvPicPr>
          <p:cNvPr id="34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6792" y="1733550"/>
            <a:ext cx="2843166" cy="2724150"/>
          </a:xfrm>
          <a:prstGeom prst="roundRect">
            <a:avLst>
              <a:gd name="adj" fmla="val 4895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CEFDAF-A77A-42F3-BDB9-139F6C1EB0D7}"/>
              </a:ext>
            </a:extLst>
          </p:cNvPr>
          <p:cNvSpPr>
            <a:spLocks noGrp="1"/>
          </p:cNvSpPr>
          <p:nvPr/>
        </p:nvSpPr>
        <p:spPr>
          <a:xfrm>
            <a:off x="552450" y="4966474"/>
            <a:ext cx="337185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 i="0">
                <a:solidFill>
                  <a:srgbClr val="53667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53667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Jefferson Lab’s pioneering measurement
opened a new frontier in mapping the
proton’s internal forces.
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E6E3F2-87D1-4ECE-80B7-ADFB67EBD605}"/>
              </a:ext>
            </a:extLst>
          </p:cNvPr>
          <p:cNvSpPr>
            <a:spLocks noGrp="1"/>
          </p:cNvSpPr>
          <p:nvPr/>
        </p:nvSpPr>
        <p:spPr>
          <a:xfrm>
            <a:off x="4410075" y="1447800"/>
            <a:ext cx="2381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825" b="1" i="0" u="none" strike="noStrike" kern="1200" cap="none" spc="0" normalizeH="0" baseline="0" noProof="0">
                <a:ln>
                  <a:noFill/>
                </a:ln>
                <a:solidFill>
                  <a:srgbClr val="17818A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LDRD METHOD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44872C1-A177-4EB9-978C-682D11B519AF}"/>
              </a:ext>
            </a:extLst>
          </p:cNvPr>
          <p:cNvSpPr>
            <a:spLocks noGrp="1"/>
          </p:cNvSpPr>
          <p:nvPr/>
        </p:nvSpPr>
        <p:spPr>
          <a:xfrm>
            <a:off x="4410075" y="1733550"/>
            <a:ext cx="3371850" cy="3581400"/>
          </a:xfrm>
          <a:prstGeom prst="roundRect">
            <a:avLst>
              <a:gd name="adj" fmla="val 4520"/>
            </a:avLst>
          </a:prstGeom>
          <a:solidFill>
            <a:srgbClr val="EAF4F5"/>
          </a:solidFill>
          <a:ln w="9525">
            <a:solidFill>
              <a:srgbClr val="43A9B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8" name="Picture 2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992225" y="2038350"/>
            <a:ext cx="2207550" cy="2133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1370C8-FE1E-4121-BA88-A2465FAE1BE6}"/>
              </a:ext>
            </a:extLst>
          </p:cNvPr>
          <p:cNvSpPr>
            <a:spLocks noGrp="1"/>
          </p:cNvSpPr>
          <p:nvPr/>
        </p:nvSpPr>
        <p:spPr>
          <a:xfrm>
            <a:off x="4695825" y="4343400"/>
            <a:ext cx="28003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23B5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High-statistics Hall A and CLAS12 measurements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96E346-F269-4BCB-904D-948DE98669EF}"/>
              </a:ext>
            </a:extLst>
          </p:cNvPr>
          <p:cNvSpPr>
            <a:spLocks noGrp="1"/>
          </p:cNvSpPr>
          <p:nvPr/>
        </p:nvSpPr>
        <p:spPr>
          <a:xfrm>
            <a:off x="4695825" y="4857750"/>
            <a:ext cx="28003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5754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 i="0">
                <a:solidFill>
                  <a:srgbClr val="17818A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17818A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Flexible CFF fit with propagated uncertainty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2A3A59-6B8E-48D4-BB1E-6049DCAD9044}"/>
              </a:ext>
            </a:extLst>
          </p:cNvPr>
          <p:cNvSpPr>
            <a:spLocks noGrp="1"/>
          </p:cNvSpPr>
          <p:nvPr/>
        </p:nvSpPr>
        <p:spPr>
          <a:xfrm>
            <a:off x="8953500" y="1349298"/>
            <a:ext cx="2381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E2A62A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825" b="1" i="0" u="none" strike="noStrike" kern="1200" cap="none" spc="0" normalizeH="0" baseline="0" noProof="0" dirty="0">
                <a:ln>
                  <a:noFill/>
                </a:ln>
                <a:solidFill>
                  <a:srgbClr val="E2A62A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EXPECTED ADVANCE</a:t>
            </a:r>
          </a:p>
        </p:txBody>
      </p:sp>
      <p:pic>
        <p:nvPicPr>
          <p:cNvPr id="42" name="Picture 3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518718" y="1733550"/>
            <a:ext cx="2869814" cy="2190750"/>
          </a:xfrm>
          <a:prstGeom prst="roundRect">
            <a:avLst>
              <a:gd name="adj" fmla="val 6087"/>
            </a:avLst>
          </a:prstGeom>
        </p:spPr>
      </p:pic>
      <p:pic>
        <p:nvPicPr>
          <p:cNvPr id="43" name="Picture 3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188290" y="3964235"/>
            <a:ext cx="1717603" cy="1645990"/>
          </a:xfrm>
          <a:prstGeom prst="roundRect">
            <a:avLst>
              <a:gd name="adj" fmla="val 9091"/>
            </a:avLst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9FE65CD-EC0E-4D9D-BE84-6291DB978B81}"/>
              </a:ext>
            </a:extLst>
          </p:cNvPr>
          <p:cNvSpPr>
            <a:spLocks noGrp="1"/>
          </p:cNvSpPr>
          <p:nvPr/>
        </p:nvSpPr>
        <p:spPr>
          <a:xfrm>
            <a:off x="8267700" y="5695950"/>
            <a:ext cx="33718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7963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23B5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A sharper pressure map with greater kinematic reach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595F35B-0A39-4162-9516-9A9BB31EA19E}"/>
              </a:ext>
            </a:extLst>
          </p:cNvPr>
          <p:cNvSpPr>
            <a:spLocks noGrp="1"/>
          </p:cNvSpPr>
          <p:nvPr/>
        </p:nvSpPr>
        <p:spPr>
          <a:xfrm>
            <a:off x="1695450" y="6191250"/>
            <a:ext cx="8801100" cy="333375"/>
          </a:xfrm>
          <a:prstGeom prst="roundRect">
            <a:avLst>
              <a:gd name="adj" fmla="val 45714"/>
            </a:avLst>
          </a:prstGeom>
          <a:solidFill>
            <a:srgbClr val="123B52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4A85B0-3BE4-425D-9ED3-B55C8FB8B79F}"/>
              </a:ext>
            </a:extLst>
          </p:cNvPr>
          <p:cNvSpPr>
            <a:spLocks noGrp="1"/>
          </p:cNvSpPr>
          <p:nvPr/>
        </p:nvSpPr>
        <p:spPr>
          <a:xfrm>
            <a:off x="1885950" y="6229350"/>
            <a:ext cx="84201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LDRD closes the gap between a landmark measurement and a more precise picture of matter.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10163E-704F-445D-AB39-4EA2092916B2}"/>
              </a:ext>
            </a:extLst>
          </p:cNvPr>
          <p:cNvSpPr>
            <a:spLocks noGrp="1"/>
          </p:cNvSpPr>
          <p:nvPr/>
        </p:nvSpPr>
        <p:spPr>
          <a:xfrm>
            <a:off x="552450" y="6534150"/>
            <a:ext cx="3238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750" b="0" i="0" u="none" strike="noStrike" kern="1200" cap="none" spc="0" normalizeH="0" baseline="0" noProof="0">
                <a:ln>
                  <a:noFill/>
                </a:ln>
                <a:solidFill>
                  <a:srgbClr val="7A8C96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2026 LDRD Annual Meeting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D0B6C-CB9F-42B5-8890-8E4E5D9A29B2}"/>
              </a:ext>
            </a:extLst>
          </p:cNvPr>
          <p:cNvSpPr>
            <a:spLocks noGrp="1"/>
          </p:cNvSpPr>
          <p:nvPr/>
        </p:nvSpPr>
        <p:spPr>
          <a:xfrm>
            <a:off x="11334750" y="65341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0" i="0">
                <a:solidFill>
                  <a:srgbClr val="7A8C96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750" b="0" i="0" u="none" strike="noStrike" kern="1200" cap="none" spc="0" normalizeH="0" baseline="0" noProof="0">
                <a:ln>
                  <a:noFill/>
                </a:ln>
                <a:solidFill>
                  <a:srgbClr val="7A8C96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25" name="Nature article reference">
            <a:extLst>
              <a:ext uri="{FF2B5EF4-FFF2-40B4-BE49-F238E27FC236}">
                <a16:creationId xmlns:a16="http://schemas.microsoft.com/office/drawing/2014/main" id="{5DBD2129-6452-4A2F-A427-7B62F332270B}"/>
              </a:ext>
            </a:extLst>
          </p:cNvPr>
          <p:cNvSpPr>
            <a:spLocks noGrp="1"/>
          </p:cNvSpPr>
          <p:nvPr/>
        </p:nvSpPr>
        <p:spPr>
          <a:xfrm>
            <a:off x="552450" y="4457700"/>
            <a:ext cx="33718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13" b="1" i="1">
                <a:solidFill>
                  <a:srgbClr val="C51B35"/>
                </a:solidFill>
                <a:latin typeface="Calibri"/>
                <a:ea typeface="Calibri"/>
                <a:cs typeface="Calibri"/>
              </a:defRPr>
            </a:pPr>
            <a:r>
              <a:rPr kumimoji="0" sz="1013" b="1" i="1" u="none" strike="noStrike" kern="1200" cap="none" spc="0" normalizeH="0" baseline="0" noProof="0">
                <a:ln>
                  <a:noFill/>
                </a:ln>
                <a:solidFill>
                  <a:srgbClr val="C51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Nature 557, 396–399 (2018)
V. D. Burkert, L. Elouadrhiri &amp; F. X. Girod</a:t>
            </a:r>
          </a:p>
        </p:txBody>
      </p:sp>
    </p:spTree>
    <p:extLst>
      <p:ext uri="{BB962C8B-B14F-4D97-AF65-F5344CB8AC3E}">
        <p14:creationId xmlns:p14="http://schemas.microsoft.com/office/powerpoint/2010/main" val="3255908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EE8E222-6F63-45FD-B2AD-CB3580FA87BC}"/>
              </a:ext>
            </a:extLst>
          </p:cNvPr>
          <p:cNvSpPr>
            <a:spLocks noGrp="1"/>
          </p:cNvSpPr>
          <p:nvPr/>
        </p:nvSpPr>
        <p:spPr>
          <a:xfrm>
            <a:off x="590550" y="590550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rPr>
              <a:t>JEFFERSON LAB LDRD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D377BF-4D6E-493A-B353-AFB9F03F2142}"/>
              </a:ext>
            </a:extLst>
          </p:cNvPr>
          <p:cNvSpPr>
            <a:spLocks noGrp="1"/>
          </p:cNvSpPr>
          <p:nvPr/>
        </p:nvSpPr>
        <p:spPr>
          <a:xfrm>
            <a:off x="590550" y="10668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LDRD strengthens Jefferson Lab’s scientific future and national impact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446CCF-6935-4450-AEF7-23762B05050C}"/>
              </a:ext>
            </a:extLst>
          </p:cNvPr>
          <p:cNvSpPr>
            <a:spLocks noGrp="1"/>
          </p:cNvSpPr>
          <p:nvPr/>
        </p:nvSpPr>
        <p:spPr>
          <a:xfrm>
            <a:off x="590550" y="2019300"/>
            <a:ext cx="6858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Its value extends beyond the individual projects it funds.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1DA138-8AAF-4E0D-B233-41CE832ABB1F}"/>
              </a:ext>
            </a:extLst>
          </p:cNvPr>
          <p:cNvSpPr>
            <a:spLocks noGrp="1"/>
          </p:cNvSpPr>
          <p:nvPr/>
        </p:nvSpPr>
        <p:spPr>
          <a:xfrm>
            <a:off x="590550" y="2533650"/>
            <a:ext cx="876300" cy="47625"/>
          </a:xfrm>
          <a:prstGeom prst="rect">
            <a:avLst/>
          </a:prstGeom>
          <a:solidFill>
            <a:srgbClr val="C4213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1549B58-BA32-4872-A6AD-BDB935D722D0}"/>
              </a:ext>
            </a:extLst>
          </p:cNvPr>
          <p:cNvSpPr>
            <a:spLocks noGrp="1"/>
          </p:cNvSpPr>
          <p:nvPr/>
        </p:nvSpPr>
        <p:spPr>
          <a:xfrm>
            <a:off x="590550" y="2914650"/>
            <a:ext cx="5010150" cy="1295400"/>
          </a:xfrm>
          <a:prstGeom prst="roundRect">
            <a:avLst>
              <a:gd name="adj" fmla="val 13235"/>
            </a:avLst>
          </a:prstGeom>
          <a:solidFill>
            <a:srgbClr val="17465D"/>
          </a:solidFill>
          <a:ln w="9525">
            <a:solidFill>
              <a:srgbClr val="2A5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D6E0BE-43B6-4704-835C-1B8942046AE4}"/>
              </a:ext>
            </a:extLst>
          </p:cNvPr>
          <p:cNvSpPr>
            <a:spLocks noGrp="1"/>
          </p:cNvSpPr>
          <p:nvPr/>
        </p:nvSpPr>
        <p:spPr>
          <a:xfrm>
            <a:off x="819150" y="3124200"/>
            <a:ext cx="495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C421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FB325D-1F96-4555-9C50-124E14B54CB5}"/>
              </a:ext>
            </a:extLst>
          </p:cNvPr>
          <p:cNvSpPr>
            <a:spLocks noGrp="1"/>
          </p:cNvSpPr>
          <p:nvPr/>
        </p:nvSpPr>
        <p:spPr>
          <a:xfrm>
            <a:off x="1428750" y="31051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Scientific leadership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D83F77-AE75-4BBF-9773-C1871B506D55}"/>
              </a:ext>
            </a:extLst>
          </p:cNvPr>
          <p:cNvSpPr>
            <a:spLocks noGrp="1"/>
          </p:cNvSpPr>
          <p:nvPr/>
        </p:nvSpPr>
        <p:spPr>
          <a:xfrm>
            <a:off x="1428750" y="3495675"/>
            <a:ext cx="3810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451"/>
          </a:bodyPr>
          <a:lstStyle/>
          <a:p>
            <a:pPr algn="l">
              <a:lnSpc>
                <a:spcPct val="108000"/>
              </a:lnSpc>
              <a:buNone/>
              <a:def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Creates room to pursue high-potential research aligned with the Laboratory Plan and emerging national needs.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AEA0874-2C21-437E-AF21-393B2349AFF4}"/>
              </a:ext>
            </a:extLst>
          </p:cNvPr>
          <p:cNvSpPr>
            <a:spLocks noGrp="1"/>
          </p:cNvSpPr>
          <p:nvPr/>
        </p:nvSpPr>
        <p:spPr>
          <a:xfrm>
            <a:off x="5962650" y="2914650"/>
            <a:ext cx="5010150" cy="1295400"/>
          </a:xfrm>
          <a:prstGeom prst="roundRect">
            <a:avLst>
              <a:gd name="adj" fmla="val 13235"/>
            </a:avLst>
          </a:prstGeom>
          <a:solidFill>
            <a:srgbClr val="17465D"/>
          </a:solidFill>
          <a:ln w="9525">
            <a:solidFill>
              <a:srgbClr val="2A5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0D4A4-E980-4BA5-B5DE-F917F58F924B}"/>
              </a:ext>
            </a:extLst>
          </p:cNvPr>
          <p:cNvSpPr>
            <a:spLocks noGrp="1"/>
          </p:cNvSpPr>
          <p:nvPr/>
        </p:nvSpPr>
        <p:spPr>
          <a:xfrm>
            <a:off x="6191250" y="3124200"/>
            <a:ext cx="495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43A9B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78E2EC-EA39-45F0-B00E-C229B73490A7}"/>
              </a:ext>
            </a:extLst>
          </p:cNvPr>
          <p:cNvSpPr>
            <a:spLocks noGrp="1"/>
          </p:cNvSpPr>
          <p:nvPr/>
        </p:nvSpPr>
        <p:spPr>
          <a:xfrm>
            <a:off x="6800850" y="31051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New capabilities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AB529D-57B2-4BB9-85D2-4C82372A915C}"/>
              </a:ext>
            </a:extLst>
          </p:cNvPr>
          <p:cNvSpPr>
            <a:spLocks noGrp="1"/>
          </p:cNvSpPr>
          <p:nvPr/>
        </p:nvSpPr>
        <p:spPr>
          <a:xfrm>
            <a:off x="6800850" y="3495675"/>
            <a:ext cx="3810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Develops technologies, methods, data systems, and infrastructure that strengthen future missions.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17789F1-D599-46FF-BFC3-F1566837AE31}"/>
              </a:ext>
            </a:extLst>
          </p:cNvPr>
          <p:cNvSpPr>
            <a:spLocks noGrp="1"/>
          </p:cNvSpPr>
          <p:nvPr/>
        </p:nvSpPr>
        <p:spPr>
          <a:xfrm>
            <a:off x="590550" y="4495800"/>
            <a:ext cx="5010150" cy="1295400"/>
          </a:xfrm>
          <a:prstGeom prst="roundRect">
            <a:avLst>
              <a:gd name="adj" fmla="val 13235"/>
            </a:avLst>
          </a:prstGeom>
          <a:solidFill>
            <a:srgbClr val="17465D"/>
          </a:solidFill>
          <a:ln w="9525">
            <a:solidFill>
              <a:srgbClr val="2A5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BAF804-800A-43B5-8EB4-9EBC7C794B73}"/>
              </a:ext>
            </a:extLst>
          </p:cNvPr>
          <p:cNvSpPr>
            <a:spLocks noGrp="1"/>
          </p:cNvSpPr>
          <p:nvPr/>
        </p:nvSpPr>
        <p:spPr>
          <a:xfrm>
            <a:off x="819150" y="4705350"/>
            <a:ext cx="495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E2A62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E2A62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48A916-EF31-42BB-AEE4-4276459A49DE}"/>
              </a:ext>
            </a:extLst>
          </p:cNvPr>
          <p:cNvSpPr>
            <a:spLocks noGrp="1"/>
          </p:cNvSpPr>
          <p:nvPr/>
        </p:nvSpPr>
        <p:spPr>
          <a:xfrm>
            <a:off x="1428750" y="468630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People and partnerships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750DDA-3A7E-4AAD-9EC9-D5D6F4EF9052}"/>
              </a:ext>
            </a:extLst>
          </p:cNvPr>
          <p:cNvSpPr>
            <a:spLocks noGrp="1"/>
          </p:cNvSpPr>
          <p:nvPr/>
        </p:nvSpPr>
        <p:spPr>
          <a:xfrm>
            <a:off x="1428750" y="5076825"/>
            <a:ext cx="3810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451"/>
          </a:bodyPr>
          <a:lstStyle/>
          <a:p>
            <a:pPr algn="l">
              <a:lnSpc>
                <a:spcPct val="108000"/>
              </a:lnSpc>
              <a:buNone/>
              <a:def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Builds strategic skills and connects divisions, universities, national laboratories, and mission partners.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DE025B7-0363-48D6-A1CB-0D77DE74D095}"/>
              </a:ext>
            </a:extLst>
          </p:cNvPr>
          <p:cNvSpPr>
            <a:spLocks noGrp="1"/>
          </p:cNvSpPr>
          <p:nvPr/>
        </p:nvSpPr>
        <p:spPr>
          <a:xfrm>
            <a:off x="5962650" y="4495800"/>
            <a:ext cx="5010150" cy="1295400"/>
          </a:xfrm>
          <a:prstGeom prst="roundRect">
            <a:avLst>
              <a:gd name="adj" fmla="val 13235"/>
            </a:avLst>
          </a:prstGeom>
          <a:solidFill>
            <a:srgbClr val="17465D"/>
          </a:solidFill>
          <a:ln w="9525">
            <a:solidFill>
              <a:srgbClr val="2A5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E62BF3-9242-415D-A254-C01C54D7EA40}"/>
              </a:ext>
            </a:extLst>
          </p:cNvPr>
          <p:cNvSpPr>
            <a:spLocks noGrp="1"/>
          </p:cNvSpPr>
          <p:nvPr/>
        </p:nvSpPr>
        <p:spPr>
          <a:xfrm>
            <a:off x="6191250" y="4705350"/>
            <a:ext cx="4953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8FD0D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C860B7-8C8A-4A5F-9459-609667B4E87B}"/>
              </a:ext>
            </a:extLst>
          </p:cNvPr>
          <p:cNvSpPr>
            <a:spLocks noGrp="1"/>
          </p:cNvSpPr>
          <p:nvPr/>
        </p:nvSpPr>
        <p:spPr>
          <a:xfrm>
            <a:off x="6800850" y="468630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Future programs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6425C7-1DB3-4DFC-9028-340FDF9EDE4C}"/>
              </a:ext>
            </a:extLst>
          </p:cNvPr>
          <p:cNvSpPr>
            <a:spLocks noGrp="1"/>
          </p:cNvSpPr>
          <p:nvPr/>
        </p:nvSpPr>
        <p:spPr>
          <a:xfrm>
            <a:off x="6800850" y="5076825"/>
            <a:ext cx="3810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9483"/>
          </a:bodyPr>
          <a:lstStyle/>
          <a:p>
            <a:pPr algn="l">
              <a:lnSpc>
                <a:spcPct val="108000"/>
              </a:lnSpc>
              <a:buNone/>
              <a:def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CBE5E8"/>
                </a:solidFill>
                <a:latin typeface="DejaVu Sans"/>
                <a:ea typeface="DejaVu Sans"/>
                <a:cs typeface="DejaVu Sans"/>
              </a:rPr>
              <a:t>Reduces technical risk and produces the evidence needed for external funding and sustained programs.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6D1292B-0927-46A3-ADF2-261877267948}"/>
              </a:ext>
            </a:extLst>
          </p:cNvPr>
          <p:cNvSpPr>
            <a:spLocks noGrp="1"/>
          </p:cNvSpPr>
          <p:nvPr/>
        </p:nvSpPr>
        <p:spPr>
          <a:xfrm>
            <a:off x="590550" y="6076950"/>
            <a:ext cx="7924800" cy="457200"/>
          </a:xfrm>
          <a:prstGeom prst="roundRect">
            <a:avLst>
              <a:gd name="adj" fmla="val 29167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459503-2FA0-4B30-9B8B-8B44AB9A3527}"/>
              </a:ext>
            </a:extLst>
          </p:cNvPr>
          <p:cNvSpPr>
            <a:spLocks noGrp="1"/>
          </p:cNvSpPr>
          <p:nvPr/>
        </p:nvSpPr>
        <p:spPr>
          <a:xfrm>
            <a:off x="781050" y="6162675"/>
            <a:ext cx="75438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90116" lnSpcReduction="20000"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23B52"/>
                </a:solidFill>
                <a:latin typeface="DejaVu Sans"/>
                <a:ea typeface="DejaVu Sans"/>
                <a:cs typeface="DejaVu Sans"/>
              </a:rPr>
              <a:t>LDRD gives Jefferson Lab the capacity to prepare for opportunities before they become funded programs.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5D5010C-3E89-43BC-AE80-7B5765AFF708}"/>
              </a:ext>
            </a:extLst>
          </p:cNvPr>
          <p:cNvSpPr>
            <a:spLocks noGrp="1"/>
          </p:cNvSpPr>
          <p:nvPr/>
        </p:nvSpPr>
        <p:spPr>
          <a:xfrm>
            <a:off x="8858250" y="6076950"/>
            <a:ext cx="27432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484302" y="6162675"/>
            <a:ext cx="149109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8107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Jefferson Lab Executive">
      <a:dk1>
        <a:srgbClr val="000000"/>
      </a:dk1>
      <a:lt1>
        <a:srgbClr val="FFFFFF"/>
      </a:lt1>
      <a:dk2>
        <a:srgbClr val="0B2535"/>
      </a:dk2>
      <a:lt2>
        <a:srgbClr val="D6E2E6"/>
      </a:lt2>
      <a:accent1>
        <a:srgbClr val="123B52"/>
      </a:accent1>
      <a:accent2>
        <a:srgbClr val="43A9B0"/>
      </a:accent2>
      <a:accent3>
        <a:srgbClr val="C42135"/>
      </a:accent3>
      <a:accent4>
        <a:srgbClr val="E2A62A"/>
      </a:accent4>
      <a:accent5>
        <a:srgbClr val="17818A"/>
      </a:accent5>
      <a:accent6>
        <a:srgbClr val="536672"/>
      </a:accent6>
      <a:hlink>
        <a:srgbClr val="17818A"/>
      </a:hlink>
      <a:folHlink>
        <a:srgbClr val="C42135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Jefferson Lab Executiv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effersonLabPowerPointColors">
  <a:themeElements>
    <a:clrScheme name="Jefferson Lab Palette">
      <a:dk1>
        <a:srgbClr val="000000"/>
      </a:dk1>
      <a:lt1>
        <a:srgbClr val="FFFFFF"/>
      </a:lt1>
      <a:dk2>
        <a:srgbClr val="2A4F66"/>
      </a:dk2>
      <a:lt2>
        <a:srgbClr val="8797A7"/>
      </a:lt2>
      <a:accent1>
        <a:srgbClr val="AC2C30"/>
      </a:accent1>
      <a:accent2>
        <a:srgbClr val="04A1AF"/>
      </a:accent2>
      <a:accent3>
        <a:srgbClr val="5E5E5E"/>
      </a:accent3>
      <a:accent4>
        <a:srgbClr val="821282"/>
      </a:accent4>
      <a:accent5>
        <a:srgbClr val="023F16"/>
      </a:accent5>
      <a:accent6>
        <a:srgbClr val="AD8C00"/>
      </a:accent6>
      <a:hlink>
        <a:srgbClr val="2A4F66"/>
      </a:hlink>
      <a:folHlink>
        <a:srgbClr val="489FA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ory Arc Words JG" id="{F3CDE506-02BB-DD42-8DD8-0CFF5D4AE45F}" vid="{6715E0B7-46DF-1E4E-BBCD-BCFE4FAB05E3}"/>
    </a:ext>
  </a:extLst>
</a:theme>
</file>

<file path=ppt/theme/theme3.xml><?xml version="1.0" encoding="utf-8"?>
<a:theme xmlns:a="http://schemas.openxmlformats.org/drawingml/2006/main" name="ChatGPT">
  <a:themeElements>
    <a:clrScheme name="Jefferson Lab Executive">
      <a:dk1>
        <a:srgbClr val="000000"/>
      </a:dk1>
      <a:lt1>
        <a:srgbClr val="FFFFFF"/>
      </a:lt1>
      <a:dk2>
        <a:srgbClr val="0B2535"/>
      </a:dk2>
      <a:lt2>
        <a:srgbClr val="D6E2E6"/>
      </a:lt2>
      <a:accent1>
        <a:srgbClr val="123B52"/>
      </a:accent1>
      <a:accent2>
        <a:srgbClr val="43A9B0"/>
      </a:accent2>
      <a:accent3>
        <a:srgbClr val="C42135"/>
      </a:accent3>
      <a:accent4>
        <a:srgbClr val="E2A62A"/>
      </a:accent4>
      <a:accent5>
        <a:srgbClr val="17818A"/>
      </a:accent5>
      <a:accent6>
        <a:srgbClr val="536672"/>
      </a:accent6>
      <a:hlink>
        <a:srgbClr val="17818A"/>
      </a:hlink>
      <a:folHlink>
        <a:srgbClr val="C42135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Jefferson Lab Executiv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1603</Words>
  <Application>Microsoft Macintosh PowerPoint</Application>
  <DocSecurity>0</DocSecurity>
  <PresentationFormat>Widescreen</PresentationFormat>
  <Paragraphs>244</Paragraphs>
  <Slides>19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Arial Black</vt:lpstr>
      <vt:lpstr>Calibri</vt:lpstr>
      <vt:lpstr>Courier New</vt:lpstr>
      <vt:lpstr>DejaVu Sans</vt:lpstr>
      <vt:lpstr>Times New Roman</vt:lpstr>
      <vt:lpstr>Wingdings</vt:lpstr>
      <vt:lpstr>ChatGPT</vt:lpstr>
      <vt:lpstr>JeffersonLabPowerPointColors</vt:lpstr>
      <vt:lpstr>Thomas Jefferson National Accelerator Facility </vt:lpstr>
      <vt:lpstr>The Nation’s Premier Nuclear Physics Lab and Beyond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Jefferson Lab: 20-Year Outlook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latifa Elouadrhiri</cp:lastModifiedBy>
  <cp:revision>5</cp:revision>
  <dcterms:created xsi:type="dcterms:W3CDTF">2026-09-15T18:41:59Z</dcterms:created>
  <dcterms:modified xsi:type="dcterms:W3CDTF">2026-09-16T11:03:09Z</dcterms:modified>
</cp:coreProperties>
</file>