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669" r:id="rId2"/>
    <p:sldMasterId id="2147483671" r:id="rId3"/>
  </p:sldMasterIdLst>
  <p:notesMasterIdLst>
    <p:notesMasterId r:id="rId25"/>
  </p:notesMasterIdLst>
  <p:sldIdLst>
    <p:sldId id="270" r:id="rId4"/>
    <p:sldId id="482" r:id="rId5"/>
    <p:sldId id="292" r:id="rId6"/>
    <p:sldId id="512" r:id="rId7"/>
    <p:sldId id="511" r:id="rId8"/>
    <p:sldId id="487" r:id="rId9"/>
    <p:sldId id="505" r:id="rId10"/>
    <p:sldId id="507" r:id="rId11"/>
    <p:sldId id="504" r:id="rId12"/>
    <p:sldId id="508" r:id="rId13"/>
    <p:sldId id="514" r:id="rId14"/>
    <p:sldId id="499" r:id="rId15"/>
    <p:sldId id="513" r:id="rId16"/>
    <p:sldId id="506" r:id="rId17"/>
    <p:sldId id="489" r:id="rId18"/>
    <p:sldId id="490" r:id="rId19"/>
    <p:sldId id="491" r:id="rId20"/>
    <p:sldId id="498" r:id="rId21"/>
    <p:sldId id="509" r:id="rId22"/>
    <p:sldId id="500" r:id="rId23"/>
    <p:sldId id="510"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0842B7-FA9B-7B8E-DBDE-4FFB75113C1C}" name="Smith, Justin (CONTR)" initials="JS" userId="S::justin.smith3@nnsa.doe.gov::d74b8a61-6d30-4f41-a026-6a98bfef32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34" autoAdjust="0"/>
    <p:restoredTop sz="82688" autoAdjust="0"/>
  </p:normalViewPr>
  <p:slideViewPr>
    <p:cSldViewPr snapToGrid="0">
      <p:cViewPr varScale="1">
        <p:scale>
          <a:sx n="44" d="100"/>
          <a:sy n="44" d="100"/>
        </p:scale>
        <p:origin x="1340" y="260"/>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8AA7AC9-1EBE-4E6E-A478-3DCCE83068F5}" type="datetimeFigureOut">
              <a:rPr lang="en-US" smtClean="0"/>
              <a:t>9/11/2026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2A1185-22D1-4A0E-A880-E258C9FC22D0}" type="slidenum">
              <a:rPr lang="en-US" smtClean="0"/>
              <a:t>‹#›</a:t>
            </a:fld>
            <a:endParaRPr lang="en-US"/>
          </a:p>
        </p:txBody>
      </p:sp>
    </p:spTree>
    <p:extLst>
      <p:ext uri="{BB962C8B-B14F-4D97-AF65-F5344CB8AC3E}">
        <p14:creationId xmlns:p14="http://schemas.microsoft.com/office/powerpoint/2010/main" val="2015298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2A1185-22D1-4A0E-A880-E258C9FC22D0}" type="slidenum">
              <a:rPr lang="en-US" smtClean="0"/>
              <a:t>1</a:t>
            </a:fld>
            <a:endParaRPr lang="en-US"/>
          </a:p>
        </p:txBody>
      </p:sp>
    </p:spTree>
    <p:extLst>
      <p:ext uri="{BB962C8B-B14F-4D97-AF65-F5344CB8AC3E}">
        <p14:creationId xmlns:p14="http://schemas.microsoft.com/office/powerpoint/2010/main" val="3726606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1D4D2-4EAE-41ED-5390-90323CEFA3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9F41F-5E80-4DA4-A935-4EC69190C4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DE5F12-8DDD-3B43-7C56-22A3BA858B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F74D33-7B5D-640F-45D0-75707817420E}"/>
              </a:ext>
            </a:extLst>
          </p:cNvPr>
          <p:cNvSpPr>
            <a:spLocks noGrp="1"/>
          </p:cNvSpPr>
          <p:nvPr>
            <p:ph type="sldNum" sz="quarter" idx="5"/>
          </p:nvPr>
        </p:nvSpPr>
        <p:spPr/>
        <p:txBody>
          <a:bodyPr/>
          <a:lstStyle/>
          <a:p>
            <a:pPr defTabSz="465887">
              <a:defRPr/>
            </a:pPr>
            <a:fld id="{7E31A8C3-0B3D-407A-A0C6-C6BBFB1F5D32}" type="slidenum">
              <a:rPr lang="en-US">
                <a:solidFill>
                  <a:prstClr val="black"/>
                </a:solidFill>
                <a:latin typeface="Aptos" panose="02110004020202020204"/>
              </a:rPr>
              <a:pPr defTabSz="465887">
                <a:defRPr/>
              </a:pPr>
              <a:t>2</a:t>
            </a:fld>
            <a:endParaRPr lang="en-US">
              <a:solidFill>
                <a:prstClr val="black"/>
              </a:solidFill>
              <a:latin typeface="Aptos" panose="02110004020202020204"/>
            </a:endParaRPr>
          </a:p>
        </p:txBody>
      </p:sp>
    </p:spTree>
    <p:extLst>
      <p:ext uri="{BB962C8B-B14F-4D97-AF65-F5344CB8AC3E}">
        <p14:creationId xmlns:p14="http://schemas.microsoft.com/office/powerpoint/2010/main" val="2645377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2A1185-22D1-4A0E-A880-E258C9FC22D0}" type="slidenum">
              <a:rPr lang="en-US" smtClean="0"/>
              <a:t>3</a:t>
            </a:fld>
            <a:endParaRPr lang="en-US"/>
          </a:p>
        </p:txBody>
      </p:sp>
    </p:spTree>
    <p:extLst>
      <p:ext uri="{BB962C8B-B14F-4D97-AF65-F5344CB8AC3E}">
        <p14:creationId xmlns:p14="http://schemas.microsoft.com/office/powerpoint/2010/main" val="2374172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11895-A8F8-2C62-1A37-D701389D3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340DC-F966-82A4-80B9-2D122284BC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48C9381-CA53-2554-4BE0-05358DB96A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4E6FAA-CB74-CE4A-D1C3-67A0C1E20DCB}"/>
              </a:ext>
            </a:extLst>
          </p:cNvPr>
          <p:cNvSpPr>
            <a:spLocks noGrp="1"/>
          </p:cNvSpPr>
          <p:nvPr>
            <p:ph type="sldNum" sz="quarter" idx="5"/>
          </p:nvPr>
        </p:nvSpPr>
        <p:spPr/>
        <p:txBody>
          <a:bodyPr/>
          <a:lstStyle/>
          <a:p>
            <a:fld id="{332A1185-22D1-4A0E-A880-E258C9FC22D0}" type="slidenum">
              <a:rPr lang="en-US" smtClean="0"/>
              <a:t>4</a:t>
            </a:fld>
            <a:endParaRPr lang="en-US"/>
          </a:p>
        </p:txBody>
      </p:sp>
    </p:spTree>
    <p:extLst>
      <p:ext uri="{BB962C8B-B14F-4D97-AF65-F5344CB8AC3E}">
        <p14:creationId xmlns:p14="http://schemas.microsoft.com/office/powerpoint/2010/main" val="2522933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45F1E-1188-DEAE-9AC0-95219114F6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40DFA6-9F32-6E43-9AE4-288DC915D72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F4271A-A65B-A006-5846-1D3C1EEF9F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0A92D3-BC4E-3DD0-2528-1AB15DC9CF46}"/>
              </a:ext>
            </a:extLst>
          </p:cNvPr>
          <p:cNvSpPr>
            <a:spLocks noGrp="1"/>
          </p:cNvSpPr>
          <p:nvPr>
            <p:ph type="sldNum" sz="quarter" idx="5"/>
          </p:nvPr>
        </p:nvSpPr>
        <p:spPr/>
        <p:txBody>
          <a:bodyPr/>
          <a:lstStyle/>
          <a:p>
            <a:fld id="{332A1185-22D1-4A0E-A880-E258C9FC22D0}" type="slidenum">
              <a:rPr lang="en-US" smtClean="0"/>
              <a:t>5</a:t>
            </a:fld>
            <a:endParaRPr lang="en-US"/>
          </a:p>
        </p:txBody>
      </p:sp>
    </p:spTree>
    <p:extLst>
      <p:ext uri="{BB962C8B-B14F-4D97-AF65-F5344CB8AC3E}">
        <p14:creationId xmlns:p14="http://schemas.microsoft.com/office/powerpoint/2010/main" val="2724736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Returning to our Manhattan Project roots, Deterrence, Urgency, and Production will serve as the hallmarks of our success. Whether that means keeping our nuclear arsenal at the pinnacle of scientific, engineering, and military achievement; denying our adversaries access to nuclear materials and expertise; or supporting the science and production that underpin both. </a:t>
            </a:r>
          </a:p>
        </p:txBody>
      </p:sp>
      <p:sp>
        <p:nvSpPr>
          <p:cNvPr id="4" name="Slide Number Placeholder 3"/>
          <p:cNvSpPr>
            <a:spLocks noGrp="1"/>
          </p:cNvSpPr>
          <p:nvPr>
            <p:ph type="sldNum" sz="quarter" idx="5"/>
          </p:nvPr>
        </p:nvSpPr>
        <p:spPr/>
        <p:txBody>
          <a:bodyPr/>
          <a:lstStyle/>
          <a:p>
            <a:fld id="{332A1185-22D1-4A0E-A880-E258C9FC22D0}" type="slidenum">
              <a:rPr lang="en-US" smtClean="0"/>
              <a:t>6</a:t>
            </a:fld>
            <a:endParaRPr lang="en-US"/>
          </a:p>
        </p:txBody>
      </p:sp>
    </p:spTree>
    <p:extLst>
      <p:ext uri="{BB962C8B-B14F-4D97-AF65-F5344CB8AC3E}">
        <p14:creationId xmlns:p14="http://schemas.microsoft.com/office/powerpoint/2010/main" val="460938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7D9EB-3F65-401E-1852-B4B70BFC93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1A39E-CABE-5E4B-1CA2-7B1DCD7657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765D82-1903-66BB-ABD1-6042784945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4F5CB3-B0B8-7371-706D-0D97B7C1397A}"/>
              </a:ext>
            </a:extLst>
          </p:cNvPr>
          <p:cNvSpPr>
            <a:spLocks noGrp="1"/>
          </p:cNvSpPr>
          <p:nvPr>
            <p:ph type="sldNum" sz="quarter" idx="5"/>
          </p:nvPr>
        </p:nvSpPr>
        <p:spPr/>
        <p:txBody>
          <a:bodyPr/>
          <a:lstStyle/>
          <a:p>
            <a:fld id="{332A1185-22D1-4A0E-A880-E258C9FC22D0}" type="slidenum">
              <a:rPr lang="en-US" smtClean="0"/>
              <a:t>7</a:t>
            </a:fld>
            <a:endParaRPr lang="en-US"/>
          </a:p>
        </p:txBody>
      </p:sp>
    </p:spTree>
    <p:extLst>
      <p:ext uri="{BB962C8B-B14F-4D97-AF65-F5344CB8AC3E}">
        <p14:creationId xmlns:p14="http://schemas.microsoft.com/office/powerpoint/2010/main" val="191687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186CD-7673-E464-2C9E-DACDB609FD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1C686D-763C-9E7D-4A29-ADE26881B2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BCC547D-422B-60D3-638C-25ED3B9990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0F52D2-17FF-6583-B68A-9243C02AB3C0}"/>
              </a:ext>
            </a:extLst>
          </p:cNvPr>
          <p:cNvSpPr>
            <a:spLocks noGrp="1"/>
          </p:cNvSpPr>
          <p:nvPr>
            <p:ph type="sldNum" sz="quarter" idx="5"/>
          </p:nvPr>
        </p:nvSpPr>
        <p:spPr/>
        <p:txBody>
          <a:bodyPr/>
          <a:lstStyle/>
          <a:p>
            <a:fld id="{332A1185-22D1-4A0E-A880-E258C9FC22D0}" type="slidenum">
              <a:rPr lang="en-US" smtClean="0"/>
              <a:t>8</a:t>
            </a:fld>
            <a:endParaRPr lang="en-US"/>
          </a:p>
        </p:txBody>
      </p:sp>
    </p:spTree>
    <p:extLst>
      <p:ext uri="{BB962C8B-B14F-4D97-AF65-F5344CB8AC3E}">
        <p14:creationId xmlns:p14="http://schemas.microsoft.com/office/powerpoint/2010/main" val="3632156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3F2DB-1220-37D1-3818-594BA2B21A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A8E7B6-9A5B-C296-F454-F96655D8C77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B3F1EB-9D11-670C-D4EB-064840E6CE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9D8866-B92C-CBD6-ADE8-A17FE6C28BE3}"/>
              </a:ext>
            </a:extLst>
          </p:cNvPr>
          <p:cNvSpPr>
            <a:spLocks noGrp="1"/>
          </p:cNvSpPr>
          <p:nvPr>
            <p:ph type="sldNum" sz="quarter" idx="5"/>
          </p:nvPr>
        </p:nvSpPr>
        <p:spPr/>
        <p:txBody>
          <a:bodyPr/>
          <a:lstStyle/>
          <a:p>
            <a:fld id="{332A1185-22D1-4A0E-A880-E258C9FC22D0}" type="slidenum">
              <a:rPr lang="en-US" smtClean="0"/>
              <a:t>9</a:t>
            </a:fld>
            <a:endParaRPr lang="en-US"/>
          </a:p>
        </p:txBody>
      </p:sp>
    </p:spTree>
    <p:extLst>
      <p:ext uri="{BB962C8B-B14F-4D97-AF65-F5344CB8AC3E}">
        <p14:creationId xmlns:p14="http://schemas.microsoft.com/office/powerpoint/2010/main" val="2607293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57D28-1D87-4000-E8EA-16ECB2A3E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D16DA-FB4A-2F63-AD23-7270090405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8D6F9B-0AFA-A0C9-8A02-8CBD950344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E71B5C-C9CB-4EBF-002F-BB3D93CA8B83}"/>
              </a:ext>
            </a:extLst>
          </p:cNvPr>
          <p:cNvSpPr>
            <a:spLocks noGrp="1"/>
          </p:cNvSpPr>
          <p:nvPr>
            <p:ph type="sldNum" sz="quarter" idx="5"/>
          </p:nvPr>
        </p:nvSpPr>
        <p:spPr/>
        <p:txBody>
          <a:bodyPr/>
          <a:lstStyle/>
          <a:p>
            <a:fld id="{332A1185-22D1-4A0E-A880-E258C9FC22D0}" type="slidenum">
              <a:rPr lang="en-US" smtClean="0"/>
              <a:t>10</a:t>
            </a:fld>
            <a:endParaRPr lang="en-US"/>
          </a:p>
        </p:txBody>
      </p:sp>
    </p:spTree>
    <p:extLst>
      <p:ext uri="{BB962C8B-B14F-4D97-AF65-F5344CB8AC3E}">
        <p14:creationId xmlns:p14="http://schemas.microsoft.com/office/powerpoint/2010/main" val="926541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93073-8BBC-DFF8-6B81-446AB8CAF3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BE17E6-ED45-A0F0-64AB-E6280D37C0D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B9DF2F-C63B-EB53-04B2-183FE897F6E3}"/>
              </a:ext>
            </a:extLst>
          </p:cNvPr>
          <p:cNvSpPr>
            <a:spLocks noGrp="1"/>
          </p:cNvSpPr>
          <p:nvPr>
            <p:ph type="body" idx="1"/>
          </p:nvPr>
        </p:nvSpPr>
        <p:spPr/>
        <p:txBody>
          <a:bodyPr/>
          <a:lstStyle/>
          <a:p>
            <a:r>
              <a:rPr lang="en-US" dirty="0"/>
              <a:t>To provide the United States with flexible deterrence options across a wide range of conflict scenarios, the nuclear enterprise is developing new and advanced capabilities on accelerated timelines. This undertaking reflects the continual evolution of deterrence. As adversaries adjust their own nuclear postures, the United States continuously adapts its own, ensuring that our nuclear force is sufficient to deter aggression, reassure our allies and partners, and maintain global stability.</a:t>
            </a:r>
          </a:p>
          <a:p>
            <a:endParaRPr lang="en-US" dirty="0"/>
          </a:p>
          <a:p>
            <a:r>
              <a:rPr lang="en-US" dirty="0"/>
              <a:t>To react to changing deterrence requirements on a swifter timeline, NNSA established the Nuclear Deterrence Rapid Capabilities Team in 2025, drawing tools and expertise from across the enterprise. As part of this effort, our scientists and engineers are collaborating with counterparts at the Department of War to assess several new weapon concepts.</a:t>
            </a:r>
          </a:p>
          <a:p>
            <a:endParaRPr lang="en-US" dirty="0"/>
          </a:p>
          <a:p>
            <a:r>
              <a:rPr lang="en-US" dirty="0"/>
              <a:t>This initiative intends to deliver new deterrence options at a faster pace than traditional warhead acquisition programs. The team’s organizing principle is to compress the timeline for fielding new weapons from 10 years to within three to five.</a:t>
            </a:r>
          </a:p>
          <a:p>
            <a:endParaRPr lang="en-US" dirty="0"/>
          </a:p>
          <a:p>
            <a:r>
              <a:rPr lang="en-US" dirty="0"/>
              <a:t>The Rapid Capabilities Team is one of the most groundbreaking initiatives within the nuclear enterprise today, providing the means to design, prototype, and demonstrate future weapon systems for a modern deterrent. The weapon design and engineering work being performed under the program is pushing the bounds of what is possible and is being done much faster than at any rate since the end of the Cold War.</a:t>
            </a:r>
          </a:p>
          <a:p>
            <a:endParaRPr lang="en-US" dirty="0"/>
          </a:p>
          <a:p>
            <a:r>
              <a:rPr lang="en-US" dirty="0"/>
              <a:t>As America's adversaries pursue a variety of exotic delivery vehicles, from long-range underwater drones to hypersonic glide vehicles, our scientists and engineers are working aggressively to ensure the continued preeminence of the U.S. deterrent.</a:t>
            </a:r>
          </a:p>
        </p:txBody>
      </p:sp>
      <p:sp>
        <p:nvSpPr>
          <p:cNvPr id="4" name="Slide Number Placeholder 3">
            <a:extLst>
              <a:ext uri="{FF2B5EF4-FFF2-40B4-BE49-F238E27FC236}">
                <a16:creationId xmlns:a16="http://schemas.microsoft.com/office/drawing/2014/main" id="{6DD8DFED-A878-8020-B363-6C5B80AEBE7D}"/>
              </a:ext>
            </a:extLst>
          </p:cNvPr>
          <p:cNvSpPr>
            <a:spLocks noGrp="1"/>
          </p:cNvSpPr>
          <p:nvPr>
            <p:ph type="sldNum" sz="quarter" idx="5"/>
          </p:nvPr>
        </p:nvSpPr>
        <p:spPr/>
        <p:txBody>
          <a:bodyPr/>
          <a:lstStyle/>
          <a:p>
            <a:fld id="{332A1185-22D1-4A0E-A880-E258C9FC22D0}" type="slidenum">
              <a:rPr lang="en-US" smtClean="0"/>
              <a:t>11</a:t>
            </a:fld>
            <a:endParaRPr lang="en-US"/>
          </a:p>
        </p:txBody>
      </p:sp>
    </p:spTree>
    <p:extLst>
      <p:ext uri="{BB962C8B-B14F-4D97-AF65-F5344CB8AC3E}">
        <p14:creationId xmlns:p14="http://schemas.microsoft.com/office/powerpoint/2010/main" val="3193596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466CF-AAD6-1ABF-B479-3026392502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8BB3AB-4287-9731-88F8-13C0E8D72BB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E192FDF-A878-9A5A-7398-224DC32A6C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426255-4012-FEDD-FD0D-8CE7CF5A245A}"/>
              </a:ext>
            </a:extLst>
          </p:cNvPr>
          <p:cNvSpPr>
            <a:spLocks noGrp="1"/>
          </p:cNvSpPr>
          <p:nvPr>
            <p:ph type="sldNum" sz="quarter" idx="5"/>
          </p:nvPr>
        </p:nvSpPr>
        <p:spPr/>
        <p:txBody>
          <a:bodyPr/>
          <a:lstStyle/>
          <a:p>
            <a:fld id="{332A1185-22D1-4A0E-A880-E258C9FC22D0}" type="slidenum">
              <a:rPr lang="en-US" smtClean="0"/>
              <a:t>12</a:t>
            </a:fld>
            <a:endParaRPr lang="en-US"/>
          </a:p>
        </p:txBody>
      </p:sp>
    </p:spTree>
    <p:extLst>
      <p:ext uri="{BB962C8B-B14F-4D97-AF65-F5344CB8AC3E}">
        <p14:creationId xmlns:p14="http://schemas.microsoft.com/office/powerpoint/2010/main" val="3852046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0C911-4E36-E744-47FD-DC01E348F1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883D1A-97D9-B7D7-52A7-C74D90D809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41B2469-7A21-1B14-1F09-E800D49E42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9E5AFF-602D-441F-E148-488136BD7D73}"/>
              </a:ext>
            </a:extLst>
          </p:cNvPr>
          <p:cNvSpPr>
            <a:spLocks noGrp="1"/>
          </p:cNvSpPr>
          <p:nvPr>
            <p:ph type="sldNum" sz="quarter" idx="5"/>
          </p:nvPr>
        </p:nvSpPr>
        <p:spPr/>
        <p:txBody>
          <a:bodyPr/>
          <a:lstStyle/>
          <a:p>
            <a:fld id="{332A1185-22D1-4A0E-A880-E258C9FC22D0}" type="slidenum">
              <a:rPr lang="en-US" smtClean="0"/>
              <a:t>13</a:t>
            </a:fld>
            <a:endParaRPr lang="en-US"/>
          </a:p>
        </p:txBody>
      </p:sp>
    </p:spTree>
    <p:extLst>
      <p:ext uri="{BB962C8B-B14F-4D97-AF65-F5344CB8AC3E}">
        <p14:creationId xmlns:p14="http://schemas.microsoft.com/office/powerpoint/2010/main" val="2883987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BBADA-BCDE-3C4B-8C77-6CDFDE53F1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2D33D-E7D2-E698-383A-2C155A92D51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E749F7B-989A-ADC3-E65E-6D1E445832D3}"/>
              </a:ext>
            </a:extLst>
          </p:cNvPr>
          <p:cNvSpPr>
            <a:spLocks noGrp="1"/>
          </p:cNvSpPr>
          <p:nvPr>
            <p:ph type="body" idx="1"/>
          </p:nvPr>
        </p:nvSpPr>
        <p:spPr/>
        <p:txBody>
          <a:bodyPr/>
          <a:lstStyle/>
          <a:p>
            <a:pPr>
              <a:lnSpc>
                <a:spcPts val="1834"/>
              </a:lnSpc>
            </a:pPr>
            <a:r>
              <a:rPr lang="en-US" dirty="0">
                <a:solidFill>
                  <a:srgbClr val="0A0A0A"/>
                </a:solidFill>
                <a:latin typeface="Google Sans"/>
              </a:rPr>
              <a:t>The National Nuclear Security Administration (NNSA) has been undergoing a structural recodification by Congress to transfer atomic energy defense provisions from </a:t>
            </a:r>
            <a:r>
              <a:rPr lang="en-US" b="1" dirty="0">
                <a:solidFill>
                  <a:srgbClr val="0A0A0A"/>
                </a:solidFill>
                <a:latin typeface="Google Sans"/>
              </a:rPr>
              <a:t>Title 50 (War and National Defense)</a:t>
            </a:r>
            <a:r>
              <a:rPr lang="en-US" dirty="0">
                <a:solidFill>
                  <a:srgbClr val="0A0A0A"/>
                </a:solidFill>
                <a:latin typeface="Google Sans"/>
              </a:rPr>
              <a:t> to </a:t>
            </a:r>
            <a:r>
              <a:rPr lang="en-US" b="1" dirty="0">
                <a:solidFill>
                  <a:srgbClr val="0A0A0A"/>
                </a:solidFill>
                <a:latin typeface="Google Sans"/>
              </a:rPr>
              <a:t>Title 10 (Armed Forces)</a:t>
            </a:r>
            <a:r>
              <a:rPr lang="en-US" dirty="0">
                <a:solidFill>
                  <a:srgbClr val="0A0A0A"/>
                </a:solidFill>
                <a:latin typeface="Google Sans"/>
              </a:rPr>
              <a:t> of the U.S. Code to streamline military-energy oversight and align defense-related nuclear laws with general military law. </a:t>
            </a:r>
          </a:p>
          <a:p>
            <a:pPr>
              <a:lnSpc>
                <a:spcPts val="1223"/>
              </a:lnSpc>
            </a:pPr>
            <a:endParaRPr lang="en-US" dirty="0">
              <a:solidFill>
                <a:srgbClr val="0A0A0A"/>
              </a:solidFill>
              <a:latin typeface="Google Sans"/>
            </a:endParaRPr>
          </a:p>
          <a:p>
            <a:pPr>
              <a:lnSpc>
                <a:spcPts val="2446"/>
              </a:lnSpc>
            </a:pPr>
            <a:r>
              <a:rPr lang="en-US" dirty="0">
                <a:solidFill>
                  <a:srgbClr val="001D35"/>
                </a:solidFill>
                <a:latin typeface="Google Sans"/>
              </a:rPr>
              <a:t>Reasons for the Recodification</a:t>
            </a:r>
          </a:p>
          <a:p>
            <a:pPr marL="349415" indent="-349415">
              <a:lnSpc>
                <a:spcPts val="1834"/>
              </a:lnSpc>
              <a:buFont typeface="Arial" panose="020B0604020202020204" pitchFamily="34" charset="0"/>
              <a:buChar char="•"/>
            </a:pPr>
            <a:r>
              <a:rPr lang="en-US" b="1" dirty="0">
                <a:solidFill>
                  <a:srgbClr val="0A0A0A"/>
                </a:solidFill>
                <a:latin typeface="Google Sans"/>
              </a:rPr>
              <a:t>Unified Defense Oversight:</a:t>
            </a:r>
            <a:r>
              <a:rPr lang="en-US" dirty="0">
                <a:solidFill>
                  <a:srgbClr val="0A0A0A"/>
                </a:solidFill>
                <a:latin typeface="Google Sans"/>
              </a:rPr>
              <a:t> Moving provisions to Title 10 places NNSA's defense programs alongside standard Department of Defense (DOD) operational and military codes, making it easier for the congressional defense committees to manage and synchronize nuclear modernization. </a:t>
            </a:r>
          </a:p>
          <a:p>
            <a:pPr>
              <a:lnSpc>
                <a:spcPts val="1223"/>
              </a:lnSpc>
            </a:pPr>
            <a:endParaRPr lang="en-US" dirty="0">
              <a:solidFill>
                <a:srgbClr val="0A0A0A"/>
              </a:solidFill>
              <a:latin typeface="Google Sans"/>
            </a:endParaRPr>
          </a:p>
          <a:p>
            <a:pPr marL="349415" indent="-349415">
              <a:lnSpc>
                <a:spcPts val="1834"/>
              </a:lnSpc>
              <a:buFont typeface="Arial" panose="020B0604020202020204" pitchFamily="34" charset="0"/>
              <a:buChar char="•"/>
            </a:pPr>
            <a:r>
              <a:rPr lang="en-US" b="1" dirty="0">
                <a:solidFill>
                  <a:srgbClr val="0A0A0A"/>
                </a:solidFill>
                <a:latin typeface="Google Sans"/>
              </a:rPr>
              <a:t>Streamlined Statutory Organization:</a:t>
            </a:r>
            <a:r>
              <a:rPr lang="en-US" dirty="0">
                <a:solidFill>
                  <a:srgbClr val="0A0A0A"/>
                </a:solidFill>
                <a:latin typeface="Google Sans"/>
              </a:rPr>
              <a:t> Title 50 primarily houses general war, emergency, and intelligence statutes, whereas Title 10 specifically governs the structure, e.g.,, authorities, and general laws of the U.S. Armed Forces, making it a more logical home for the nation's nuclear deterrent and weapons stockpile maintenance activities. </a:t>
            </a:r>
          </a:p>
          <a:p>
            <a:pPr>
              <a:lnSpc>
                <a:spcPts val="1223"/>
              </a:lnSpc>
            </a:pPr>
            <a:endParaRPr lang="en-US" dirty="0">
              <a:solidFill>
                <a:srgbClr val="0A0A0A"/>
              </a:solidFill>
              <a:latin typeface="Google Sans"/>
            </a:endParaRPr>
          </a:p>
          <a:p>
            <a:pPr marL="349415" indent="-349415">
              <a:lnSpc>
                <a:spcPts val="1834"/>
              </a:lnSpc>
              <a:buFont typeface="Arial" panose="020B0604020202020204" pitchFamily="34" charset="0"/>
              <a:buChar char="•"/>
            </a:pPr>
            <a:r>
              <a:rPr lang="en-US" b="1" dirty="0">
                <a:solidFill>
                  <a:srgbClr val="0A0A0A"/>
                </a:solidFill>
                <a:latin typeface="Google Sans"/>
              </a:rPr>
              <a:t>Reducing Administrative Friction:</a:t>
            </a:r>
            <a:r>
              <a:rPr lang="en-US" dirty="0">
                <a:solidFill>
                  <a:srgbClr val="0A0A0A"/>
                </a:solidFill>
                <a:latin typeface="Google Sans"/>
              </a:rPr>
              <a:t> Consolidating defense-related authorities simplifies cross-agency referencing between the DOD and the semi-autonomous NNSA (housed within the Department of Energy). </a:t>
            </a:r>
          </a:p>
          <a:p>
            <a:endParaRPr lang="en-US" dirty="0"/>
          </a:p>
        </p:txBody>
      </p:sp>
      <p:sp>
        <p:nvSpPr>
          <p:cNvPr id="4" name="Slide Number Placeholder 3">
            <a:extLst>
              <a:ext uri="{FF2B5EF4-FFF2-40B4-BE49-F238E27FC236}">
                <a16:creationId xmlns:a16="http://schemas.microsoft.com/office/drawing/2014/main" id="{E5C87C2F-E41E-14BE-DB53-6C200C66F89B}"/>
              </a:ext>
            </a:extLst>
          </p:cNvPr>
          <p:cNvSpPr>
            <a:spLocks noGrp="1"/>
          </p:cNvSpPr>
          <p:nvPr>
            <p:ph type="sldNum" sz="quarter" idx="5"/>
          </p:nvPr>
        </p:nvSpPr>
        <p:spPr/>
        <p:txBody>
          <a:bodyPr/>
          <a:lstStyle/>
          <a:p>
            <a:fld id="{332A1185-22D1-4A0E-A880-E258C9FC22D0}" type="slidenum">
              <a:rPr lang="en-US" smtClean="0"/>
              <a:t>14</a:t>
            </a:fld>
            <a:endParaRPr lang="en-US"/>
          </a:p>
        </p:txBody>
      </p:sp>
    </p:spTree>
    <p:extLst>
      <p:ext uri="{BB962C8B-B14F-4D97-AF65-F5344CB8AC3E}">
        <p14:creationId xmlns:p14="http://schemas.microsoft.com/office/powerpoint/2010/main" val="4283499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4C65B-7E61-3B91-EC47-9440926473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DA7C78-135D-030D-2174-C7C1E1A3AF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8F7EEC-2451-F996-AB52-0A7EDB47E7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71436B-DD45-A52D-6CDE-534048BB925E}"/>
              </a:ext>
            </a:extLst>
          </p:cNvPr>
          <p:cNvSpPr>
            <a:spLocks noGrp="1"/>
          </p:cNvSpPr>
          <p:nvPr>
            <p:ph type="sldNum" sz="quarter" idx="5"/>
          </p:nvPr>
        </p:nvSpPr>
        <p:spPr/>
        <p:txBody>
          <a:bodyPr/>
          <a:lstStyle/>
          <a:p>
            <a:pPr defTabSz="931774">
              <a:defRPr/>
            </a:pPr>
            <a:fld id="{332A1185-22D1-4A0E-A880-E258C9FC22D0}" type="slidenum">
              <a:rPr lang="en-US">
                <a:solidFill>
                  <a:prstClr val="black"/>
                </a:solidFill>
                <a:latin typeface="Aptos" panose="02110004020202020204"/>
              </a:rPr>
              <a:pPr defTabSz="931774">
                <a:defRPr/>
              </a:pPr>
              <a:t>15</a:t>
            </a:fld>
            <a:endParaRPr lang="en-US">
              <a:solidFill>
                <a:prstClr val="black"/>
              </a:solidFill>
              <a:latin typeface="Aptos" panose="02110004020202020204"/>
            </a:endParaRPr>
          </a:p>
        </p:txBody>
      </p:sp>
    </p:spTree>
    <p:extLst>
      <p:ext uri="{BB962C8B-B14F-4D97-AF65-F5344CB8AC3E}">
        <p14:creationId xmlns:p14="http://schemas.microsoft.com/office/powerpoint/2010/main" val="2771030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6F250-5CEB-DBDE-788A-BDB77C70F0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2A111C-E65A-7B7B-7708-8AA8DF5A76F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75CEA1A-1873-C6A8-1EA3-F4F6C41344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33B130-D3BF-2068-CAB3-5F8272BC8AE2}"/>
              </a:ext>
            </a:extLst>
          </p:cNvPr>
          <p:cNvSpPr>
            <a:spLocks noGrp="1"/>
          </p:cNvSpPr>
          <p:nvPr>
            <p:ph type="sldNum" sz="quarter" idx="5"/>
          </p:nvPr>
        </p:nvSpPr>
        <p:spPr/>
        <p:txBody>
          <a:bodyPr/>
          <a:lstStyle/>
          <a:p>
            <a:fld id="{332A1185-22D1-4A0E-A880-E258C9FC22D0}" type="slidenum">
              <a:rPr lang="en-US" smtClean="0"/>
              <a:t>16</a:t>
            </a:fld>
            <a:endParaRPr lang="en-US"/>
          </a:p>
        </p:txBody>
      </p:sp>
    </p:spTree>
    <p:extLst>
      <p:ext uri="{BB962C8B-B14F-4D97-AF65-F5344CB8AC3E}">
        <p14:creationId xmlns:p14="http://schemas.microsoft.com/office/powerpoint/2010/main" val="2555935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9E8BA-45F4-4A69-8C5E-7555B44FDF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90169-902D-CF49-0656-6FECF9E3911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10A4E32-067D-F8A4-4646-067A3AD387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41FC18-A41B-E569-B77A-73AA9EDE2341}"/>
              </a:ext>
            </a:extLst>
          </p:cNvPr>
          <p:cNvSpPr>
            <a:spLocks noGrp="1"/>
          </p:cNvSpPr>
          <p:nvPr>
            <p:ph type="sldNum" sz="quarter" idx="5"/>
          </p:nvPr>
        </p:nvSpPr>
        <p:spPr/>
        <p:txBody>
          <a:bodyPr/>
          <a:lstStyle/>
          <a:p>
            <a:fld id="{332A1185-22D1-4A0E-A880-E258C9FC22D0}" type="slidenum">
              <a:rPr lang="en-US" smtClean="0"/>
              <a:t>17</a:t>
            </a:fld>
            <a:endParaRPr lang="en-US"/>
          </a:p>
        </p:txBody>
      </p:sp>
    </p:spTree>
    <p:extLst>
      <p:ext uri="{BB962C8B-B14F-4D97-AF65-F5344CB8AC3E}">
        <p14:creationId xmlns:p14="http://schemas.microsoft.com/office/powerpoint/2010/main" val="1548087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CEE67-9BC7-5468-6E95-D1EA7B76C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400019-BD4E-AFAF-D345-DE675003EB8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3B908C-E25F-DE3B-B3D7-8FC1EE489E54}"/>
              </a:ext>
            </a:extLst>
          </p:cNvPr>
          <p:cNvSpPr>
            <a:spLocks noGrp="1"/>
          </p:cNvSpPr>
          <p:nvPr>
            <p:ph type="body" idx="1"/>
          </p:nvPr>
        </p:nvSpPr>
        <p:spPr/>
        <p:txBody>
          <a:bodyPr/>
          <a:lstStyle/>
          <a:p>
            <a:r>
              <a:rPr lang="en-US" dirty="0"/>
              <a:t>Maximize laboratory, plant, and site-directed research &amp; development (LDRD, PDRD, and SDRD) investments and provide process development guidance to focus and support weapons production, sustainment, and certification.</a:t>
            </a:r>
          </a:p>
          <a:p>
            <a:endParaRPr lang="en-US" dirty="0"/>
          </a:p>
          <a:p>
            <a:r>
              <a:rPr lang="en-US" dirty="0"/>
              <a:t> - Develop LDRD/PDRD/SDRD process development guidance; Track and baseline LDRD/PDRD/SDRD expenditures</a:t>
            </a:r>
          </a:p>
        </p:txBody>
      </p:sp>
      <p:sp>
        <p:nvSpPr>
          <p:cNvPr id="4" name="Slide Number Placeholder 3">
            <a:extLst>
              <a:ext uri="{FF2B5EF4-FFF2-40B4-BE49-F238E27FC236}">
                <a16:creationId xmlns:a16="http://schemas.microsoft.com/office/drawing/2014/main" id="{72D82B7B-417A-0247-D455-B201FFF4916A}"/>
              </a:ext>
            </a:extLst>
          </p:cNvPr>
          <p:cNvSpPr>
            <a:spLocks noGrp="1"/>
          </p:cNvSpPr>
          <p:nvPr>
            <p:ph type="sldNum" sz="quarter" idx="5"/>
          </p:nvPr>
        </p:nvSpPr>
        <p:spPr/>
        <p:txBody>
          <a:bodyPr/>
          <a:lstStyle/>
          <a:p>
            <a:fld id="{332A1185-22D1-4A0E-A880-E258C9FC22D0}" type="slidenum">
              <a:rPr lang="en-US" smtClean="0"/>
              <a:t>18</a:t>
            </a:fld>
            <a:endParaRPr lang="en-US"/>
          </a:p>
        </p:txBody>
      </p:sp>
    </p:spTree>
    <p:extLst>
      <p:ext uri="{BB962C8B-B14F-4D97-AF65-F5344CB8AC3E}">
        <p14:creationId xmlns:p14="http://schemas.microsoft.com/office/powerpoint/2010/main" val="4043759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79AA-3E57-C384-76E7-A62CA370F2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EC3F2-4076-68C0-0DB4-4DA114B11C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109290-6CA3-67B2-9E1D-486A188A03FC}"/>
              </a:ext>
            </a:extLst>
          </p:cNvPr>
          <p:cNvSpPr>
            <a:spLocks noGrp="1"/>
          </p:cNvSpPr>
          <p:nvPr>
            <p:ph type="body" idx="1"/>
          </p:nvPr>
        </p:nvSpPr>
        <p:spPr/>
        <p:txBody>
          <a:bodyPr/>
          <a:lstStyle/>
          <a:p>
            <a:r>
              <a:rPr lang="en-US" dirty="0"/>
              <a:t>Maximize laboratory, plant, and site-directed research &amp; development (LDRD, PDRD, and SDRD) investments and provide process development guidance to focus and support weapons production, sustainment, and certification.</a:t>
            </a:r>
          </a:p>
          <a:p>
            <a:endParaRPr lang="en-US" dirty="0"/>
          </a:p>
          <a:p>
            <a:r>
              <a:rPr lang="en-US" dirty="0"/>
              <a:t> - Develop LDRD/PDRD/SDRD process development guidance; Track and baseline LDRD/PDRD/SDRD expenditures</a:t>
            </a:r>
          </a:p>
        </p:txBody>
      </p:sp>
      <p:sp>
        <p:nvSpPr>
          <p:cNvPr id="4" name="Slide Number Placeholder 3">
            <a:extLst>
              <a:ext uri="{FF2B5EF4-FFF2-40B4-BE49-F238E27FC236}">
                <a16:creationId xmlns:a16="http://schemas.microsoft.com/office/drawing/2014/main" id="{F6C9BD59-A694-5EFB-5947-F6EE1B468FE1}"/>
              </a:ext>
            </a:extLst>
          </p:cNvPr>
          <p:cNvSpPr>
            <a:spLocks noGrp="1"/>
          </p:cNvSpPr>
          <p:nvPr>
            <p:ph type="sldNum" sz="quarter" idx="5"/>
          </p:nvPr>
        </p:nvSpPr>
        <p:spPr/>
        <p:txBody>
          <a:bodyPr/>
          <a:lstStyle/>
          <a:p>
            <a:fld id="{332A1185-22D1-4A0E-A880-E258C9FC22D0}" type="slidenum">
              <a:rPr lang="en-US" smtClean="0"/>
              <a:t>19</a:t>
            </a:fld>
            <a:endParaRPr lang="en-US"/>
          </a:p>
        </p:txBody>
      </p:sp>
    </p:spTree>
    <p:extLst>
      <p:ext uri="{BB962C8B-B14F-4D97-AF65-F5344CB8AC3E}">
        <p14:creationId xmlns:p14="http://schemas.microsoft.com/office/powerpoint/2010/main" val="21494894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F4C8B-02E4-12E0-5CCF-F70593511E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8C12F3-E94B-0AFF-A2C0-6F8F132B6D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2F9C62-C58B-F524-8289-7F73EEE07B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D0C94F-7468-C7FA-6674-DBFB236370AD}"/>
              </a:ext>
            </a:extLst>
          </p:cNvPr>
          <p:cNvSpPr>
            <a:spLocks noGrp="1"/>
          </p:cNvSpPr>
          <p:nvPr>
            <p:ph type="sldNum" sz="quarter" idx="5"/>
          </p:nvPr>
        </p:nvSpPr>
        <p:spPr/>
        <p:txBody>
          <a:bodyPr/>
          <a:lstStyle/>
          <a:p>
            <a:fld id="{332A1185-22D1-4A0E-A880-E258C9FC22D0}" type="slidenum">
              <a:rPr lang="en-US" smtClean="0"/>
              <a:t>20</a:t>
            </a:fld>
            <a:endParaRPr lang="en-US"/>
          </a:p>
        </p:txBody>
      </p:sp>
    </p:spTree>
    <p:extLst>
      <p:ext uri="{BB962C8B-B14F-4D97-AF65-F5344CB8AC3E}">
        <p14:creationId xmlns:p14="http://schemas.microsoft.com/office/powerpoint/2010/main" val="1113491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527B9-EEA7-25AB-D363-9EC0C773FA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9F3569-0031-C467-2881-A772E8C1D84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C870B7-FC8F-CDF3-8DB0-A1AE74ABB7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F2EE86-A41A-0C2B-A58E-65ADB477A967}"/>
              </a:ext>
            </a:extLst>
          </p:cNvPr>
          <p:cNvSpPr>
            <a:spLocks noGrp="1"/>
          </p:cNvSpPr>
          <p:nvPr>
            <p:ph type="sldNum" sz="quarter" idx="5"/>
          </p:nvPr>
        </p:nvSpPr>
        <p:spPr/>
        <p:txBody>
          <a:bodyPr/>
          <a:lstStyle/>
          <a:p>
            <a:fld id="{332A1185-22D1-4A0E-A880-E258C9FC22D0}" type="slidenum">
              <a:rPr lang="en-US" smtClean="0"/>
              <a:t>21</a:t>
            </a:fld>
            <a:endParaRPr lang="en-US"/>
          </a:p>
        </p:txBody>
      </p:sp>
    </p:spTree>
    <p:extLst>
      <p:ext uri="{BB962C8B-B14F-4D97-AF65-F5344CB8AC3E}">
        <p14:creationId xmlns:p14="http://schemas.microsoft.com/office/powerpoint/2010/main" val="469686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CB6B4F-B407-9DBE-0F1C-9AEA3EB62CD4}"/>
              </a:ext>
            </a:extLst>
          </p:cNvPr>
          <p:cNvSpPr>
            <a:spLocks noGrp="1" noRot="1" noMove="1" noResize="1" noEditPoints="1" noAdjustHandles="1" noChangeArrowheads="1" noChangeShapeType="1"/>
          </p:cNvSpPr>
          <p:nvPr userDrawn="1"/>
        </p:nvSpPr>
        <p:spPr>
          <a:xfrm>
            <a:off x="0" y="-42863"/>
            <a:ext cx="12192000" cy="6258605"/>
          </a:xfrm>
          <a:prstGeom prst="rect">
            <a:avLst/>
          </a:prstGeom>
          <a:gradFill flip="none" rotWithShape="1">
            <a:gsLst>
              <a:gs pos="28700">
                <a:srgbClr val="676A96"/>
              </a:gs>
              <a:gs pos="0">
                <a:srgbClr val="2A2E6C"/>
              </a:gs>
              <a:gs pos="100000">
                <a:schemeClr val="bg1">
                  <a:alpha val="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a:extLst>
              <a:ext uri="{FF2B5EF4-FFF2-40B4-BE49-F238E27FC236}">
                <a16:creationId xmlns:a16="http://schemas.microsoft.com/office/drawing/2014/main" id="{A4492F81-209A-2856-E1EF-5C68F18A6C8F}"/>
              </a:ext>
            </a:extLst>
          </p:cNvPr>
          <p:cNvSpPr>
            <a:spLocks noGrp="1"/>
          </p:cNvSpPr>
          <p:nvPr>
            <p:ph type="subTitle" idx="1"/>
          </p:nvPr>
        </p:nvSpPr>
        <p:spPr>
          <a:xfrm>
            <a:off x="838203" y="4429923"/>
            <a:ext cx="7085724" cy="1380527"/>
          </a:xfrm>
        </p:spPr>
        <p:txBody>
          <a:bodyPr>
            <a:normAutofit/>
          </a:bodyPr>
          <a:lstStyle>
            <a:lvl1pPr marL="0" indent="0" algn="l">
              <a:buNone/>
              <a:defRPr sz="2400">
                <a:latin typeface="Arial" panose="020B0604020202020204" pitchFamily="34" charset="0"/>
                <a:cs typeface="Arial" panose="020B0604020202020204"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2" name="Title 1">
            <a:extLst>
              <a:ext uri="{FF2B5EF4-FFF2-40B4-BE49-F238E27FC236}">
                <a16:creationId xmlns:a16="http://schemas.microsoft.com/office/drawing/2014/main" id="{2722C407-91EB-CEDE-F52D-CFDAFDDB4E04}"/>
              </a:ext>
            </a:extLst>
          </p:cNvPr>
          <p:cNvSpPr>
            <a:spLocks noGrp="1"/>
          </p:cNvSpPr>
          <p:nvPr>
            <p:ph type="ctrTitle"/>
          </p:nvPr>
        </p:nvSpPr>
        <p:spPr>
          <a:xfrm>
            <a:off x="838203" y="2554289"/>
            <a:ext cx="7085724" cy="1793624"/>
          </a:xfrm>
        </p:spPr>
        <p:txBody>
          <a:bodyPr anchor="b"/>
          <a:lstStyle>
            <a:lvl1pPr algn="l">
              <a:defRPr sz="45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131500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lighter">
    <p:spTree>
      <p:nvGrpSpPr>
        <p:cNvPr id="1" name=""/>
        <p:cNvGrpSpPr/>
        <p:nvPr/>
      </p:nvGrpSpPr>
      <p:grpSpPr>
        <a:xfrm>
          <a:off x="0" y="0"/>
          <a:ext cx="0" cy="0"/>
          <a:chOff x="0" y="0"/>
          <a:chExt cx="0" cy="0"/>
        </a:xfrm>
      </p:grpSpPr>
      <p:pic>
        <p:nvPicPr>
          <p:cNvPr id="8" name="Picture 7" descr="A blue and green lines on a black background&#10;&#10;Description automatically generated">
            <a:extLst>
              <a:ext uri="{FF2B5EF4-FFF2-40B4-BE49-F238E27FC236}">
                <a16:creationId xmlns:a16="http://schemas.microsoft.com/office/drawing/2014/main" id="{D49DB306-9DE9-1905-39AB-C3C021235CA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349" y="-1"/>
            <a:ext cx="12185651" cy="4429921"/>
          </a:xfrm>
          <a:prstGeom prst="rect">
            <a:avLst/>
          </a:prstGeom>
        </p:spPr>
      </p:pic>
      <p:sp>
        <p:nvSpPr>
          <p:cNvPr id="3" name="Subtitle 2">
            <a:extLst>
              <a:ext uri="{FF2B5EF4-FFF2-40B4-BE49-F238E27FC236}">
                <a16:creationId xmlns:a16="http://schemas.microsoft.com/office/drawing/2014/main" id="{A4492F81-209A-2856-E1EF-5C68F18A6C8F}"/>
              </a:ext>
            </a:extLst>
          </p:cNvPr>
          <p:cNvSpPr>
            <a:spLocks noGrp="1"/>
          </p:cNvSpPr>
          <p:nvPr>
            <p:ph type="subTitle" idx="1"/>
          </p:nvPr>
        </p:nvSpPr>
        <p:spPr>
          <a:xfrm>
            <a:off x="838203" y="5033475"/>
            <a:ext cx="10522524" cy="776975"/>
          </a:xfrm>
        </p:spPr>
        <p:txBody>
          <a:bodyPr>
            <a:normAutofit/>
          </a:bodyPr>
          <a:lstStyle>
            <a:lvl1pPr marL="0" indent="0" algn="l">
              <a:buNone/>
              <a:defRPr sz="2400">
                <a:latin typeface="Arial" panose="020B0604020202020204" pitchFamily="34" charset="0"/>
                <a:cs typeface="Arial" panose="020B0604020202020204"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2" name="Title 1">
            <a:extLst>
              <a:ext uri="{FF2B5EF4-FFF2-40B4-BE49-F238E27FC236}">
                <a16:creationId xmlns:a16="http://schemas.microsoft.com/office/drawing/2014/main" id="{2722C407-91EB-CEDE-F52D-CFDAFDDB4E04}"/>
              </a:ext>
            </a:extLst>
          </p:cNvPr>
          <p:cNvSpPr>
            <a:spLocks noGrp="1"/>
          </p:cNvSpPr>
          <p:nvPr>
            <p:ph type="ctrTitle"/>
          </p:nvPr>
        </p:nvSpPr>
        <p:spPr>
          <a:xfrm>
            <a:off x="838203" y="2982483"/>
            <a:ext cx="10522525" cy="1539025"/>
          </a:xfrm>
        </p:spPr>
        <p:txBody>
          <a:bodyPr anchor="b"/>
          <a:lstStyle>
            <a:lvl1pPr algn="l">
              <a:defRPr sz="45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97512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16745DC-37E3-B4F1-1FF9-E7A8FB60CAA2}"/>
              </a:ext>
            </a:extLst>
          </p:cNvPr>
          <p:cNvSpPr>
            <a:spLocks noGrp="1" noRot="1" noMove="1" noResize="1" noEditPoints="1" noAdjustHandles="1" noChangeArrowheads="1" noChangeShapeType="1"/>
          </p:cNvSpPr>
          <p:nvPr userDrawn="1"/>
        </p:nvSpPr>
        <p:spPr>
          <a:xfrm>
            <a:off x="0" y="-42862"/>
            <a:ext cx="12192000" cy="1403576"/>
          </a:xfrm>
          <a:prstGeom prst="rect">
            <a:avLst/>
          </a:prstGeom>
          <a:solidFill>
            <a:srgbClr val="2A2E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a:extLst>
              <a:ext uri="{FF2B5EF4-FFF2-40B4-BE49-F238E27FC236}">
                <a16:creationId xmlns:a16="http://schemas.microsoft.com/office/drawing/2014/main" id="{1D5DFD95-1633-E4B7-6E2A-1B67DC7EFEB0}"/>
              </a:ext>
            </a:extLst>
          </p:cNvPr>
          <p:cNvPicPr>
            <a:picLocks noGrp="1" noRot="1" noChangeAspect="1" noMove="1" noResize="1" noEditPoints="1" noAdjustHandles="1" noChangeArrowheads="1" noChangeShapeType="1" noCrop="1"/>
          </p:cNvPicPr>
          <p:nvPr userDrawn="1"/>
        </p:nvPicPr>
        <p:blipFill>
          <a:blip r:embed="rId2" cstate="screen">
            <a:alphaModFix amt="50000"/>
            <a:extLst>
              <a:ext uri="{28A0092B-C50C-407E-A947-70E740481C1C}">
                <a14:useLocalDpi xmlns:a14="http://schemas.microsoft.com/office/drawing/2010/main"/>
              </a:ext>
            </a:extLst>
          </a:blip>
          <a:srcRect/>
          <a:stretch/>
        </p:blipFill>
        <p:spPr>
          <a:xfrm>
            <a:off x="4699001" y="-42862"/>
            <a:ext cx="7493001" cy="1416730"/>
          </a:xfrm>
          <a:prstGeom prst="rect">
            <a:avLst/>
          </a:prstGeom>
        </p:spPr>
      </p:pic>
      <p:sp>
        <p:nvSpPr>
          <p:cNvPr id="10" name="Rectangle 9">
            <a:extLst>
              <a:ext uri="{FF2B5EF4-FFF2-40B4-BE49-F238E27FC236}">
                <a16:creationId xmlns:a16="http://schemas.microsoft.com/office/drawing/2014/main" id="{71E22811-D318-C5F9-7594-BF772116CD87}"/>
              </a:ext>
            </a:extLst>
          </p:cNvPr>
          <p:cNvSpPr>
            <a:spLocks noGrp="1" noRot="1" noMove="1" noResize="1" noEditPoints="1" noAdjustHandles="1" noChangeArrowheads="1" noChangeShapeType="1"/>
          </p:cNvSpPr>
          <p:nvPr userDrawn="1"/>
        </p:nvSpPr>
        <p:spPr>
          <a:xfrm>
            <a:off x="0" y="-43088"/>
            <a:ext cx="10515600" cy="1403576"/>
          </a:xfrm>
          <a:prstGeom prst="rect">
            <a:avLst/>
          </a:prstGeom>
          <a:gradFill flip="none" rotWithShape="1">
            <a:gsLst>
              <a:gs pos="46000">
                <a:srgbClr val="2A2E6C"/>
              </a:gs>
              <a:gs pos="100000">
                <a:srgbClr val="2A2E6C">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7D6C1D70-F752-CA2D-1357-FADBDC780D29}"/>
              </a:ext>
            </a:extLst>
          </p:cNvPr>
          <p:cNvSpPr>
            <a:spLocks noGrp="1"/>
          </p:cNvSpPr>
          <p:nvPr>
            <p:ph type="title"/>
          </p:nvPr>
        </p:nvSpPr>
        <p:spPr>
          <a:xfrm>
            <a:off x="512618" y="174292"/>
            <a:ext cx="11270673" cy="995589"/>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32C3C6A-7DE5-0A18-44FC-A0BBA302CFAF}"/>
              </a:ext>
            </a:extLst>
          </p:cNvPr>
          <p:cNvSpPr>
            <a:spLocks noGrp="1"/>
          </p:cNvSpPr>
          <p:nvPr>
            <p:ph idx="1"/>
          </p:nvPr>
        </p:nvSpPr>
        <p:spPr>
          <a:xfrm>
            <a:off x="512618" y="1591021"/>
            <a:ext cx="11270673" cy="4393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458BF6AD-5872-2DD2-F0AC-458978B834CA}"/>
              </a:ext>
            </a:extLst>
          </p:cNvPr>
          <p:cNvSpPr txBox="1"/>
          <p:nvPr userDrawn="1"/>
        </p:nvSpPr>
        <p:spPr>
          <a:xfrm>
            <a:off x="11653203" y="6318419"/>
            <a:ext cx="389850" cy="300082"/>
          </a:xfrm>
          <a:prstGeom prst="rect">
            <a:avLst/>
          </a:prstGeom>
          <a:noFill/>
        </p:spPr>
        <p:txBody>
          <a:bodyPr wrap="none" rtlCol="0">
            <a:spAutoFit/>
          </a:bodyPr>
          <a:lstStyle/>
          <a:p>
            <a:pPr algn="r"/>
            <a:fld id="{6287C227-7D1C-4AB6-8FA3-AC824B5CC951}" type="slidenum">
              <a:rPr lang="en-US" sz="1350" smtClean="0">
                <a:solidFill>
                  <a:schemeClr val="bg1"/>
                </a:solidFill>
              </a:rPr>
              <a:pPr algn="r"/>
              <a:t>‹#›</a:t>
            </a:fld>
            <a:endParaRPr lang="en-US" sz="1350">
              <a:solidFill>
                <a:schemeClr val="bg1"/>
              </a:solidFill>
            </a:endParaRPr>
          </a:p>
        </p:txBody>
      </p:sp>
    </p:spTree>
    <p:extLst>
      <p:ext uri="{BB962C8B-B14F-4D97-AF65-F5344CB8AC3E}">
        <p14:creationId xmlns:p14="http://schemas.microsoft.com/office/powerpoint/2010/main" val="459457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8C06F8-3B8C-E4FC-95D0-1A64396C38F8}"/>
              </a:ext>
            </a:extLst>
          </p:cNvPr>
          <p:cNvSpPr>
            <a:spLocks noGrp="1"/>
          </p:cNvSpPr>
          <p:nvPr>
            <p:ph sz="half" idx="1"/>
          </p:nvPr>
        </p:nvSpPr>
        <p:spPr>
          <a:xfrm>
            <a:off x="838200" y="1825628"/>
            <a:ext cx="5181600"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90B57D-BFEF-BB4B-44EE-3BCB540FBF08}"/>
              </a:ext>
            </a:extLst>
          </p:cNvPr>
          <p:cNvSpPr>
            <a:spLocks noGrp="1"/>
          </p:cNvSpPr>
          <p:nvPr>
            <p:ph sz="half" idx="2"/>
          </p:nvPr>
        </p:nvSpPr>
        <p:spPr>
          <a:xfrm>
            <a:off x="6172200" y="1825628"/>
            <a:ext cx="5181600"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CFC90160-2B76-2946-CD59-CA95B070618A}"/>
              </a:ext>
            </a:extLst>
          </p:cNvPr>
          <p:cNvSpPr>
            <a:spLocks noGrp="1" noRot="1" noMove="1" noResize="1" noEditPoints="1" noAdjustHandles="1" noChangeArrowheads="1" noChangeShapeType="1"/>
          </p:cNvSpPr>
          <p:nvPr userDrawn="1"/>
        </p:nvSpPr>
        <p:spPr>
          <a:xfrm>
            <a:off x="0" y="-42862"/>
            <a:ext cx="12192000" cy="1403576"/>
          </a:xfrm>
          <a:prstGeom prst="rect">
            <a:avLst/>
          </a:prstGeom>
          <a:solidFill>
            <a:srgbClr val="2A2E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a:extLst>
              <a:ext uri="{FF2B5EF4-FFF2-40B4-BE49-F238E27FC236}">
                <a16:creationId xmlns:a16="http://schemas.microsoft.com/office/drawing/2014/main" id="{87CE46CC-9172-A415-9D6D-040247109EA8}"/>
              </a:ext>
            </a:extLst>
          </p:cNvPr>
          <p:cNvPicPr>
            <a:picLocks noGrp="1" noRot="1" noChangeAspect="1" noMove="1" noResize="1" noEditPoints="1" noAdjustHandles="1" noChangeArrowheads="1" noChangeShapeType="1" noCrop="1"/>
          </p:cNvPicPr>
          <p:nvPr userDrawn="1"/>
        </p:nvPicPr>
        <p:blipFill>
          <a:blip r:embed="rId2" cstate="screen">
            <a:alphaModFix amt="50000"/>
            <a:extLst>
              <a:ext uri="{28A0092B-C50C-407E-A947-70E740481C1C}">
                <a14:useLocalDpi xmlns:a14="http://schemas.microsoft.com/office/drawing/2010/main"/>
              </a:ext>
            </a:extLst>
          </a:blip>
          <a:srcRect/>
          <a:stretch/>
        </p:blipFill>
        <p:spPr>
          <a:xfrm>
            <a:off x="4699001" y="-42862"/>
            <a:ext cx="7493001" cy="1416730"/>
          </a:xfrm>
          <a:prstGeom prst="rect">
            <a:avLst/>
          </a:prstGeom>
        </p:spPr>
      </p:pic>
      <p:sp>
        <p:nvSpPr>
          <p:cNvPr id="7" name="Rectangle 6">
            <a:extLst>
              <a:ext uri="{FF2B5EF4-FFF2-40B4-BE49-F238E27FC236}">
                <a16:creationId xmlns:a16="http://schemas.microsoft.com/office/drawing/2014/main" id="{DA03B534-11B9-3B93-8D20-F6FFA3ED81D4}"/>
              </a:ext>
            </a:extLst>
          </p:cNvPr>
          <p:cNvSpPr>
            <a:spLocks noGrp="1" noRot="1" noMove="1" noResize="1" noEditPoints="1" noAdjustHandles="1" noChangeArrowheads="1" noChangeShapeType="1"/>
          </p:cNvSpPr>
          <p:nvPr userDrawn="1"/>
        </p:nvSpPr>
        <p:spPr>
          <a:xfrm>
            <a:off x="0" y="-43088"/>
            <a:ext cx="10515600" cy="1403576"/>
          </a:xfrm>
          <a:prstGeom prst="rect">
            <a:avLst/>
          </a:prstGeom>
          <a:gradFill flip="none" rotWithShape="1">
            <a:gsLst>
              <a:gs pos="46000">
                <a:srgbClr val="2A2E6C"/>
              </a:gs>
              <a:gs pos="100000">
                <a:srgbClr val="2A2E6C">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itle 1">
            <a:extLst>
              <a:ext uri="{FF2B5EF4-FFF2-40B4-BE49-F238E27FC236}">
                <a16:creationId xmlns:a16="http://schemas.microsoft.com/office/drawing/2014/main" id="{FC0549B9-0492-B6F4-E3EA-E40C2F5D4832}"/>
              </a:ext>
            </a:extLst>
          </p:cNvPr>
          <p:cNvSpPr>
            <a:spLocks noGrp="1"/>
          </p:cNvSpPr>
          <p:nvPr>
            <p:ph type="title"/>
          </p:nvPr>
        </p:nvSpPr>
        <p:spPr>
          <a:xfrm>
            <a:off x="838200" y="174292"/>
            <a:ext cx="10515600" cy="995589"/>
          </a:xfrm>
        </p:spPr>
        <p:txBody>
          <a:bodyPr/>
          <a:lstStyle>
            <a:lvl1pPr>
              <a:defRPr>
                <a:solidFill>
                  <a:schemeClr val="bg1"/>
                </a:solidFill>
              </a:defRPr>
            </a:lvl1pPr>
          </a:lstStyle>
          <a:p>
            <a:r>
              <a:rPr lang="en-US"/>
              <a:t>Click to edit Master title style</a:t>
            </a:r>
          </a:p>
        </p:txBody>
      </p:sp>
      <p:sp>
        <p:nvSpPr>
          <p:cNvPr id="2" name="TextBox 1">
            <a:extLst>
              <a:ext uri="{FF2B5EF4-FFF2-40B4-BE49-F238E27FC236}">
                <a16:creationId xmlns:a16="http://schemas.microsoft.com/office/drawing/2014/main" id="{F290FFD7-F1DD-CB9C-D507-84CD3FCE9CB7}"/>
              </a:ext>
            </a:extLst>
          </p:cNvPr>
          <p:cNvSpPr txBox="1"/>
          <p:nvPr userDrawn="1"/>
        </p:nvSpPr>
        <p:spPr>
          <a:xfrm>
            <a:off x="11544313" y="6339200"/>
            <a:ext cx="389850" cy="300082"/>
          </a:xfrm>
          <a:prstGeom prst="rect">
            <a:avLst/>
          </a:prstGeom>
          <a:noFill/>
        </p:spPr>
        <p:txBody>
          <a:bodyPr wrap="none" rtlCol="0">
            <a:spAutoFit/>
          </a:bodyPr>
          <a:lstStyle/>
          <a:p>
            <a:fld id="{6287C227-7D1C-4AB6-8FA3-AC824B5CC951}" type="slidenum">
              <a:rPr lang="en-US" sz="1350" smtClean="0">
                <a:solidFill>
                  <a:schemeClr val="bg1"/>
                </a:solidFill>
              </a:rPr>
              <a:t>‹#›</a:t>
            </a:fld>
            <a:endParaRPr lang="en-US" sz="1350">
              <a:solidFill>
                <a:schemeClr val="bg1"/>
              </a:solidFill>
            </a:endParaRPr>
          </a:p>
        </p:txBody>
      </p:sp>
    </p:spTree>
    <p:extLst>
      <p:ext uri="{BB962C8B-B14F-4D97-AF65-F5344CB8AC3E}">
        <p14:creationId xmlns:p14="http://schemas.microsoft.com/office/powerpoint/2010/main" val="1859864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0465E1-9D42-F1A1-F37C-ADA97417E677}"/>
              </a:ext>
            </a:extLst>
          </p:cNvPr>
          <p:cNvSpPr>
            <a:spLocks noGrp="1" noRot="1" noMove="1" noResize="1" noEditPoints="1" noAdjustHandles="1" noChangeArrowheads="1" noChangeShapeType="1"/>
          </p:cNvSpPr>
          <p:nvPr userDrawn="1"/>
        </p:nvSpPr>
        <p:spPr>
          <a:xfrm>
            <a:off x="0" y="-42862"/>
            <a:ext cx="12192000" cy="1403576"/>
          </a:xfrm>
          <a:prstGeom prst="rect">
            <a:avLst/>
          </a:prstGeom>
          <a:solidFill>
            <a:srgbClr val="2A2E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9C1349DA-F92B-E95A-EF08-86B47AE9BC75}"/>
              </a:ext>
            </a:extLst>
          </p:cNvPr>
          <p:cNvPicPr>
            <a:picLocks noGrp="1" noRot="1" noChangeAspect="1" noMove="1" noResize="1" noEditPoints="1" noAdjustHandles="1" noChangeArrowheads="1" noChangeShapeType="1" noCrop="1"/>
          </p:cNvPicPr>
          <p:nvPr userDrawn="1"/>
        </p:nvPicPr>
        <p:blipFill>
          <a:blip r:embed="rId2" cstate="screen">
            <a:alphaModFix amt="50000"/>
            <a:extLst>
              <a:ext uri="{28A0092B-C50C-407E-A947-70E740481C1C}">
                <a14:useLocalDpi xmlns:a14="http://schemas.microsoft.com/office/drawing/2010/main"/>
              </a:ext>
            </a:extLst>
          </a:blip>
          <a:srcRect/>
          <a:stretch/>
        </p:blipFill>
        <p:spPr>
          <a:xfrm>
            <a:off x="4699001" y="-42862"/>
            <a:ext cx="7493001" cy="1416730"/>
          </a:xfrm>
          <a:prstGeom prst="rect">
            <a:avLst/>
          </a:prstGeom>
        </p:spPr>
      </p:pic>
      <p:sp>
        <p:nvSpPr>
          <p:cNvPr id="5" name="Rectangle 4">
            <a:extLst>
              <a:ext uri="{FF2B5EF4-FFF2-40B4-BE49-F238E27FC236}">
                <a16:creationId xmlns:a16="http://schemas.microsoft.com/office/drawing/2014/main" id="{D21549BB-199C-F1E9-C904-F12D860484EA}"/>
              </a:ext>
            </a:extLst>
          </p:cNvPr>
          <p:cNvSpPr>
            <a:spLocks noGrp="1" noRot="1" noMove="1" noResize="1" noEditPoints="1" noAdjustHandles="1" noChangeArrowheads="1" noChangeShapeType="1"/>
          </p:cNvSpPr>
          <p:nvPr userDrawn="1"/>
        </p:nvSpPr>
        <p:spPr>
          <a:xfrm>
            <a:off x="0" y="-43088"/>
            <a:ext cx="10515600" cy="1403576"/>
          </a:xfrm>
          <a:prstGeom prst="rect">
            <a:avLst/>
          </a:prstGeom>
          <a:gradFill flip="none" rotWithShape="1">
            <a:gsLst>
              <a:gs pos="46000">
                <a:srgbClr val="2A2E6C"/>
              </a:gs>
              <a:gs pos="100000">
                <a:srgbClr val="2A2E6C">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a:extLst>
              <a:ext uri="{FF2B5EF4-FFF2-40B4-BE49-F238E27FC236}">
                <a16:creationId xmlns:a16="http://schemas.microsoft.com/office/drawing/2014/main" id="{A713472D-4012-2296-430D-F4A8B4B80ED1}"/>
              </a:ext>
            </a:extLst>
          </p:cNvPr>
          <p:cNvSpPr>
            <a:spLocks noGrp="1"/>
          </p:cNvSpPr>
          <p:nvPr>
            <p:ph type="title"/>
          </p:nvPr>
        </p:nvSpPr>
        <p:spPr>
          <a:xfrm>
            <a:off x="838200" y="174292"/>
            <a:ext cx="10515600" cy="995589"/>
          </a:xfrm>
        </p:spPr>
        <p:txBody>
          <a:bodyPr/>
          <a:lstStyle>
            <a:lvl1pPr>
              <a:defRPr>
                <a:solidFill>
                  <a:schemeClr val="bg1"/>
                </a:solidFill>
              </a:defRPr>
            </a:lvl1pPr>
          </a:lstStyle>
          <a:p>
            <a:r>
              <a:rPr lang="en-US"/>
              <a:t>Click to edit Master title style</a:t>
            </a:r>
          </a:p>
        </p:txBody>
      </p:sp>
      <p:sp>
        <p:nvSpPr>
          <p:cNvPr id="2" name="TextBox 1">
            <a:extLst>
              <a:ext uri="{FF2B5EF4-FFF2-40B4-BE49-F238E27FC236}">
                <a16:creationId xmlns:a16="http://schemas.microsoft.com/office/drawing/2014/main" id="{2C464592-3001-2E47-903F-93DF4A537899}"/>
              </a:ext>
            </a:extLst>
          </p:cNvPr>
          <p:cNvSpPr txBox="1"/>
          <p:nvPr userDrawn="1"/>
        </p:nvSpPr>
        <p:spPr>
          <a:xfrm>
            <a:off x="11544313" y="6339200"/>
            <a:ext cx="389850" cy="300082"/>
          </a:xfrm>
          <a:prstGeom prst="rect">
            <a:avLst/>
          </a:prstGeom>
          <a:noFill/>
        </p:spPr>
        <p:txBody>
          <a:bodyPr wrap="none" rtlCol="0">
            <a:spAutoFit/>
          </a:bodyPr>
          <a:lstStyle/>
          <a:p>
            <a:fld id="{6287C227-7D1C-4AB6-8FA3-AC824B5CC951}" type="slidenum">
              <a:rPr lang="en-US" sz="1350" smtClean="0">
                <a:solidFill>
                  <a:schemeClr val="bg1"/>
                </a:solidFill>
              </a:rPr>
              <a:t>‹#›</a:t>
            </a:fld>
            <a:endParaRPr lang="en-US" sz="1350">
              <a:solidFill>
                <a:schemeClr val="bg1"/>
              </a:solidFill>
            </a:endParaRPr>
          </a:p>
        </p:txBody>
      </p:sp>
    </p:spTree>
    <p:extLst>
      <p:ext uri="{BB962C8B-B14F-4D97-AF65-F5344CB8AC3E}">
        <p14:creationId xmlns:p14="http://schemas.microsoft.com/office/powerpoint/2010/main" val="2004000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667AD2-37E4-7BBE-56FE-43A2B3325506}"/>
              </a:ext>
            </a:extLst>
          </p:cNvPr>
          <p:cNvSpPr txBox="1"/>
          <p:nvPr userDrawn="1"/>
        </p:nvSpPr>
        <p:spPr>
          <a:xfrm>
            <a:off x="11544313" y="6339200"/>
            <a:ext cx="389850" cy="300082"/>
          </a:xfrm>
          <a:prstGeom prst="rect">
            <a:avLst/>
          </a:prstGeom>
          <a:noFill/>
        </p:spPr>
        <p:txBody>
          <a:bodyPr wrap="none" rtlCol="0">
            <a:spAutoFit/>
          </a:bodyPr>
          <a:lstStyle/>
          <a:p>
            <a:fld id="{6287C227-7D1C-4AB6-8FA3-AC824B5CC951}" type="slidenum">
              <a:rPr lang="en-US" sz="1350" smtClean="0">
                <a:solidFill>
                  <a:schemeClr val="bg1"/>
                </a:solidFill>
              </a:rPr>
              <a:t>‹#›</a:t>
            </a:fld>
            <a:endParaRPr lang="en-US" sz="1350">
              <a:solidFill>
                <a:schemeClr val="bg1"/>
              </a:solidFill>
            </a:endParaRPr>
          </a:p>
        </p:txBody>
      </p:sp>
    </p:spTree>
    <p:extLst>
      <p:ext uri="{BB962C8B-B14F-4D97-AF65-F5344CB8AC3E}">
        <p14:creationId xmlns:p14="http://schemas.microsoft.com/office/powerpoint/2010/main" val="333953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F40C3E3-6F10-ED4F-B1F0-532F7F1FF76C}"/>
              </a:ext>
            </a:extLst>
          </p:cNvPr>
          <p:cNvSpPr/>
          <p:nvPr userDrawn="1"/>
        </p:nvSpPr>
        <p:spPr>
          <a:xfrm>
            <a:off x="0" y="891253"/>
            <a:ext cx="12192000" cy="5966749"/>
          </a:xfrm>
          <a:prstGeom prst="rect">
            <a:avLst/>
          </a:prstGeom>
          <a:gradFill flip="none" rotWithShape="1">
            <a:gsLst>
              <a:gs pos="66000">
                <a:schemeClr val="bg1">
                  <a:lumMod val="85000"/>
                </a:schemeClr>
              </a:gs>
              <a:gs pos="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66D4E70-BE68-AD48-88BE-3BC3E83700D3}"/>
              </a:ext>
            </a:extLst>
          </p:cNvPr>
          <p:cNvSpPr/>
          <p:nvPr userDrawn="1"/>
        </p:nvSpPr>
        <p:spPr>
          <a:xfrm>
            <a:off x="11425240" y="6394646"/>
            <a:ext cx="766757" cy="305452"/>
          </a:xfrm>
          <a:prstGeom prst="rect">
            <a:avLst/>
          </a:prstGeom>
          <a:gradFill flip="none" rotWithShape="1">
            <a:gsLst>
              <a:gs pos="79000">
                <a:schemeClr val="bg1">
                  <a:lumMod val="50000"/>
                </a:schemeClr>
              </a:gs>
              <a:gs pos="28000">
                <a:schemeClr val="bg1">
                  <a:alpha val="0"/>
                </a:scheme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EFBACFB-196F-1945-A63A-76819D05A456}"/>
              </a:ext>
            </a:extLst>
          </p:cNvPr>
          <p:cNvSpPr>
            <a:spLocks noGrp="1"/>
          </p:cNvSpPr>
          <p:nvPr>
            <p:ph idx="1"/>
          </p:nvPr>
        </p:nvSpPr>
        <p:spPr>
          <a:xfrm>
            <a:off x="838200" y="1537855"/>
            <a:ext cx="10515600" cy="4639108"/>
          </a:xfrm>
        </p:spPr>
        <p:txBody>
          <a:bodyPr/>
          <a:lstStyle>
            <a:lvl1pPr>
              <a:defRPr>
                <a:solidFill>
                  <a:schemeClr val="tx1">
                    <a:lumMod val="75000"/>
                    <a:lumOff val="25000"/>
                  </a:schemeClr>
                </a:solidFill>
                <a:latin typeface="Arial" panose="020B0604020202020204" pitchFamily="34" charset="0"/>
                <a:cs typeface="Arial" panose="020B0604020202020204" pitchFamily="34" charset="0"/>
              </a:defRPr>
            </a:lvl1pPr>
            <a:lvl2pPr>
              <a:defRPr>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9D1E1DFA-6ADD-8E44-9275-D3FCB68DACCA}"/>
              </a:ext>
            </a:extLst>
          </p:cNvPr>
          <p:cNvSpPr/>
          <p:nvPr userDrawn="1"/>
        </p:nvSpPr>
        <p:spPr>
          <a:xfrm>
            <a:off x="0" y="0"/>
            <a:ext cx="12192000" cy="892022"/>
          </a:xfrm>
          <a:prstGeom prst="rect">
            <a:avLst/>
          </a:prstGeom>
          <a:gradFill flip="none" rotWithShape="1">
            <a:gsLst>
              <a:gs pos="64000">
                <a:srgbClr val="28379C"/>
              </a:gs>
              <a:gs pos="0">
                <a:srgbClr val="28379C">
                  <a:alpha val="4997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le 1">
            <a:extLst>
              <a:ext uri="{FF2B5EF4-FFF2-40B4-BE49-F238E27FC236}">
                <a16:creationId xmlns:a16="http://schemas.microsoft.com/office/drawing/2014/main" id="{6E3BF0E7-C2CE-A244-B872-DB5F8E1CAFF5}"/>
              </a:ext>
            </a:extLst>
          </p:cNvPr>
          <p:cNvSpPr>
            <a:spLocks noGrp="1"/>
          </p:cNvSpPr>
          <p:nvPr>
            <p:ph type="title"/>
          </p:nvPr>
        </p:nvSpPr>
        <p:spPr>
          <a:xfrm>
            <a:off x="838201" y="157902"/>
            <a:ext cx="10515600" cy="687820"/>
          </a:xfrm>
        </p:spPr>
        <p:txBody>
          <a:bodyPr>
            <a:normAutofit/>
          </a:bodyPr>
          <a:lstStyle>
            <a:lvl1pPr>
              <a:defRPr sz="300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Rectangle 15">
            <a:extLst>
              <a:ext uri="{FF2B5EF4-FFF2-40B4-BE49-F238E27FC236}">
                <a16:creationId xmlns:a16="http://schemas.microsoft.com/office/drawing/2014/main" id="{19B6C39C-55B6-5449-83C9-9C9B498B6362}"/>
              </a:ext>
            </a:extLst>
          </p:cNvPr>
          <p:cNvSpPr/>
          <p:nvPr userDrawn="1"/>
        </p:nvSpPr>
        <p:spPr>
          <a:xfrm>
            <a:off x="0" y="891253"/>
            <a:ext cx="12192000" cy="45719"/>
          </a:xfrm>
          <a:prstGeom prst="rect">
            <a:avLst/>
          </a:prstGeom>
          <a:gradFill flip="none" rotWithShape="1">
            <a:gsLst>
              <a:gs pos="66000">
                <a:schemeClr val="accent6"/>
              </a:gs>
              <a:gs pos="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AB7F428A-790F-8845-ACB0-2DACC13B6A73}"/>
              </a:ext>
            </a:extLst>
          </p:cNvPr>
          <p:cNvSpPr/>
          <p:nvPr userDrawn="1"/>
        </p:nvSpPr>
        <p:spPr>
          <a:xfrm>
            <a:off x="2971689" y="921578"/>
            <a:ext cx="9220311" cy="287516"/>
          </a:xfrm>
          <a:prstGeom prst="rect">
            <a:avLst/>
          </a:prstGeom>
          <a:gradFill flip="none" rotWithShape="1">
            <a:gsLst>
              <a:gs pos="79000">
                <a:srgbClr val="FF781A"/>
              </a:gs>
              <a:gs pos="28000">
                <a:schemeClr val="bg1">
                  <a:alpha val="0"/>
                </a:scheme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9">
            <a:extLst>
              <a:ext uri="{FF2B5EF4-FFF2-40B4-BE49-F238E27FC236}">
                <a16:creationId xmlns:a16="http://schemas.microsoft.com/office/drawing/2014/main" id="{D6C8D4AC-C05F-7C40-8AF8-BB9A9A2EB114}"/>
              </a:ext>
            </a:extLst>
          </p:cNvPr>
          <p:cNvPicPr>
            <a:picLocks noChangeAspect="1"/>
          </p:cNvPicPr>
          <p:nvPr userDrawn="1"/>
        </p:nvPicPr>
        <p:blipFill>
          <a:blip r:embed="rId2"/>
          <a:stretch>
            <a:fillRect/>
          </a:stretch>
        </p:blipFill>
        <p:spPr>
          <a:xfrm>
            <a:off x="8524429" y="1007888"/>
            <a:ext cx="3505200" cy="114300"/>
          </a:xfrm>
          <a:prstGeom prst="rect">
            <a:avLst/>
          </a:prstGeom>
        </p:spPr>
      </p:pic>
      <p:pic>
        <p:nvPicPr>
          <p:cNvPr id="21" name="Picture 20">
            <a:extLst>
              <a:ext uri="{FF2B5EF4-FFF2-40B4-BE49-F238E27FC236}">
                <a16:creationId xmlns:a16="http://schemas.microsoft.com/office/drawing/2014/main" id="{E467750D-177D-9E46-B549-0E4C06D5525E}"/>
              </a:ext>
            </a:extLst>
          </p:cNvPr>
          <p:cNvPicPr>
            <a:picLocks noChangeAspect="1"/>
          </p:cNvPicPr>
          <p:nvPr userDrawn="1"/>
        </p:nvPicPr>
        <p:blipFill rotWithShape="1">
          <a:blip r:embed="rId3" cstate="print">
            <a:alphaModFix amt="20000"/>
            <a:extLst>
              <a:ext uri="{28A0092B-C50C-407E-A947-70E740481C1C}">
                <a14:useLocalDpi xmlns:a14="http://schemas.microsoft.com/office/drawing/2010/main"/>
              </a:ext>
            </a:extLst>
          </a:blip>
          <a:srcRect r="-437"/>
          <a:stretch/>
        </p:blipFill>
        <p:spPr>
          <a:xfrm>
            <a:off x="0" y="0"/>
            <a:ext cx="12192000" cy="914110"/>
          </a:xfrm>
          <a:prstGeom prst="rect">
            <a:avLst/>
          </a:prstGeom>
        </p:spPr>
      </p:pic>
      <p:sp>
        <p:nvSpPr>
          <p:cNvPr id="23" name="Slide Number Placeholder 5">
            <a:extLst>
              <a:ext uri="{FF2B5EF4-FFF2-40B4-BE49-F238E27FC236}">
                <a16:creationId xmlns:a16="http://schemas.microsoft.com/office/drawing/2014/main" id="{85215506-D035-E740-A2C5-B1AC61DF8E40}"/>
              </a:ext>
            </a:extLst>
          </p:cNvPr>
          <p:cNvSpPr>
            <a:spLocks noGrp="1"/>
          </p:cNvSpPr>
          <p:nvPr>
            <p:ph type="sldNum" sz="quarter" idx="12"/>
          </p:nvPr>
        </p:nvSpPr>
        <p:spPr>
          <a:xfrm>
            <a:off x="11860611" y="6415855"/>
            <a:ext cx="545431" cy="365125"/>
          </a:xfrm>
          <a:prstGeom prst="rect">
            <a:avLst/>
          </a:prstGeom>
        </p:spPr>
        <p:txBody>
          <a:bodyPr/>
          <a:lstStyle>
            <a:lvl1pPr>
              <a:defRPr sz="788">
                <a:solidFill>
                  <a:schemeClr val="tx1">
                    <a:lumMod val="50000"/>
                    <a:lumOff val="50000"/>
                  </a:schemeClr>
                </a:solidFill>
                <a:latin typeface="Arial" panose="020B0604020202020204" pitchFamily="34" charset="0"/>
                <a:cs typeface="Arial" panose="020B0604020202020204" pitchFamily="34" charset="0"/>
              </a:defRPr>
            </a:lvl1pPr>
          </a:lstStyle>
          <a:p>
            <a:pPr defTabSz="685800">
              <a:defRPr/>
            </a:pPr>
            <a:fld id="{71300DEA-5D50-3E48-89ED-3C97A4BD0F95}" type="slidenum">
              <a:rPr lang="en-US" smtClean="0">
                <a:solidFill>
                  <a:prstClr val="white"/>
                </a:solidFill>
              </a:rPr>
              <a:pPr defTabSz="685800">
                <a:defRPr/>
              </a:pPr>
              <a:t>‹#›</a:t>
            </a:fld>
            <a:endParaRPr lang="en-US">
              <a:solidFill>
                <a:prstClr val="white"/>
              </a:solidFill>
            </a:endParaRPr>
          </a:p>
        </p:txBody>
      </p:sp>
    </p:spTree>
    <p:extLst>
      <p:ext uri="{BB962C8B-B14F-4D97-AF65-F5344CB8AC3E}">
        <p14:creationId xmlns:p14="http://schemas.microsoft.com/office/powerpoint/2010/main" val="2934251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Small Tag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F40C3E3-6F10-ED4F-B1F0-532F7F1FF76C}"/>
              </a:ext>
            </a:extLst>
          </p:cNvPr>
          <p:cNvSpPr/>
          <p:nvPr userDrawn="1"/>
        </p:nvSpPr>
        <p:spPr>
          <a:xfrm>
            <a:off x="0" y="891255"/>
            <a:ext cx="12192000" cy="5966749"/>
          </a:xfrm>
          <a:prstGeom prst="rect">
            <a:avLst/>
          </a:prstGeom>
          <a:gradFill flip="none" rotWithShape="1">
            <a:gsLst>
              <a:gs pos="66000">
                <a:schemeClr val="bg1">
                  <a:lumMod val="85000"/>
                </a:schemeClr>
              </a:gs>
              <a:gs pos="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EFBACFB-196F-1945-A63A-76819D05A456}"/>
              </a:ext>
            </a:extLst>
          </p:cNvPr>
          <p:cNvSpPr>
            <a:spLocks noGrp="1"/>
          </p:cNvSpPr>
          <p:nvPr>
            <p:ph idx="1"/>
          </p:nvPr>
        </p:nvSpPr>
        <p:spPr>
          <a:xfrm>
            <a:off x="838200" y="1537855"/>
            <a:ext cx="10515600" cy="4639108"/>
          </a:xfrm>
        </p:spPr>
        <p:txBody>
          <a:bodyPr/>
          <a:lstStyle>
            <a:lvl1pPr>
              <a:defRPr>
                <a:solidFill>
                  <a:schemeClr val="tx1">
                    <a:lumMod val="75000"/>
                    <a:lumOff val="25000"/>
                  </a:schemeClr>
                </a:solidFill>
                <a:latin typeface="Arial" panose="020B0604020202020204" pitchFamily="34" charset="0"/>
                <a:cs typeface="Arial" panose="020B0604020202020204" pitchFamily="34" charset="0"/>
              </a:defRPr>
            </a:lvl1pPr>
            <a:lvl2pPr>
              <a:defRPr>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81E364FA-D931-7A41-9FE9-552ADD0CEFFA}"/>
              </a:ext>
            </a:extLst>
          </p:cNvPr>
          <p:cNvSpPr/>
          <p:nvPr userDrawn="1"/>
        </p:nvSpPr>
        <p:spPr>
          <a:xfrm>
            <a:off x="0" y="0"/>
            <a:ext cx="12192000" cy="892022"/>
          </a:xfrm>
          <a:prstGeom prst="rect">
            <a:avLst/>
          </a:prstGeom>
          <a:gradFill flip="none" rotWithShape="1">
            <a:gsLst>
              <a:gs pos="64000">
                <a:srgbClr val="28379C"/>
              </a:gs>
              <a:gs pos="0">
                <a:srgbClr val="28379C">
                  <a:alpha val="4997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itle 1">
            <a:extLst>
              <a:ext uri="{FF2B5EF4-FFF2-40B4-BE49-F238E27FC236}">
                <a16:creationId xmlns:a16="http://schemas.microsoft.com/office/drawing/2014/main" id="{0BA9A583-A80B-FB41-BCB1-E37C6627ED80}"/>
              </a:ext>
            </a:extLst>
          </p:cNvPr>
          <p:cNvSpPr>
            <a:spLocks noGrp="1"/>
          </p:cNvSpPr>
          <p:nvPr>
            <p:ph type="title"/>
          </p:nvPr>
        </p:nvSpPr>
        <p:spPr>
          <a:xfrm>
            <a:off x="838201" y="157902"/>
            <a:ext cx="10515600" cy="687820"/>
          </a:xfrm>
        </p:spPr>
        <p:txBody>
          <a:bodyPr>
            <a:normAutofit/>
          </a:bodyPr>
          <a:lstStyle>
            <a:lvl1pPr>
              <a:defRPr sz="225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21" name="Rectangle 20">
            <a:extLst>
              <a:ext uri="{FF2B5EF4-FFF2-40B4-BE49-F238E27FC236}">
                <a16:creationId xmlns:a16="http://schemas.microsoft.com/office/drawing/2014/main" id="{B5B4E224-08D6-3B4A-891C-D0A1CD3CF411}"/>
              </a:ext>
            </a:extLst>
          </p:cNvPr>
          <p:cNvSpPr/>
          <p:nvPr userDrawn="1"/>
        </p:nvSpPr>
        <p:spPr>
          <a:xfrm>
            <a:off x="0" y="891253"/>
            <a:ext cx="12192000" cy="45719"/>
          </a:xfrm>
          <a:prstGeom prst="rect">
            <a:avLst/>
          </a:prstGeom>
          <a:gradFill flip="none" rotWithShape="1">
            <a:gsLst>
              <a:gs pos="66000">
                <a:schemeClr val="accent6"/>
              </a:gs>
              <a:gs pos="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C7969B2-B749-6345-9564-820962C81A93}"/>
              </a:ext>
            </a:extLst>
          </p:cNvPr>
          <p:cNvSpPr/>
          <p:nvPr userDrawn="1"/>
        </p:nvSpPr>
        <p:spPr>
          <a:xfrm>
            <a:off x="2971690" y="921578"/>
            <a:ext cx="9220311" cy="287516"/>
          </a:xfrm>
          <a:prstGeom prst="rect">
            <a:avLst/>
          </a:prstGeom>
          <a:gradFill flip="none" rotWithShape="1">
            <a:gsLst>
              <a:gs pos="79000">
                <a:srgbClr val="FF781A"/>
              </a:gs>
              <a:gs pos="28000">
                <a:schemeClr val="bg1">
                  <a:alpha val="0"/>
                </a:scheme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3" name="Picture 22">
            <a:extLst>
              <a:ext uri="{FF2B5EF4-FFF2-40B4-BE49-F238E27FC236}">
                <a16:creationId xmlns:a16="http://schemas.microsoft.com/office/drawing/2014/main" id="{4DBECA32-BB8D-444C-AD12-505CF6ECEEEB}"/>
              </a:ext>
            </a:extLst>
          </p:cNvPr>
          <p:cNvPicPr>
            <a:picLocks noChangeAspect="1"/>
          </p:cNvPicPr>
          <p:nvPr userDrawn="1"/>
        </p:nvPicPr>
        <p:blipFill>
          <a:blip r:embed="rId2"/>
          <a:stretch>
            <a:fillRect/>
          </a:stretch>
        </p:blipFill>
        <p:spPr>
          <a:xfrm>
            <a:off x="9179481" y="1007178"/>
            <a:ext cx="2896859" cy="94463"/>
          </a:xfrm>
          <a:prstGeom prst="rect">
            <a:avLst/>
          </a:prstGeom>
        </p:spPr>
      </p:pic>
      <p:pic>
        <p:nvPicPr>
          <p:cNvPr id="24" name="Picture 23">
            <a:extLst>
              <a:ext uri="{FF2B5EF4-FFF2-40B4-BE49-F238E27FC236}">
                <a16:creationId xmlns:a16="http://schemas.microsoft.com/office/drawing/2014/main" id="{9DBA0775-AA43-2546-8706-DD7C79134993}"/>
              </a:ext>
            </a:extLst>
          </p:cNvPr>
          <p:cNvPicPr>
            <a:picLocks noChangeAspect="1"/>
          </p:cNvPicPr>
          <p:nvPr userDrawn="1"/>
        </p:nvPicPr>
        <p:blipFill rotWithShape="1">
          <a:blip r:embed="rId3" cstate="print">
            <a:alphaModFix amt="20000"/>
            <a:extLst>
              <a:ext uri="{28A0092B-C50C-407E-A947-70E740481C1C}">
                <a14:useLocalDpi xmlns:a14="http://schemas.microsoft.com/office/drawing/2010/main"/>
              </a:ext>
            </a:extLst>
          </a:blip>
          <a:srcRect r="-437"/>
          <a:stretch/>
        </p:blipFill>
        <p:spPr>
          <a:xfrm>
            <a:off x="0" y="7468"/>
            <a:ext cx="12192000" cy="914110"/>
          </a:xfrm>
          <a:prstGeom prst="rect">
            <a:avLst/>
          </a:prstGeom>
        </p:spPr>
      </p:pic>
      <p:pic>
        <p:nvPicPr>
          <p:cNvPr id="26" name="Picture 25">
            <a:extLst>
              <a:ext uri="{FF2B5EF4-FFF2-40B4-BE49-F238E27FC236}">
                <a16:creationId xmlns:a16="http://schemas.microsoft.com/office/drawing/2014/main" id="{B742C547-ADC6-2240-A826-FC4FA9E809EB}"/>
              </a:ext>
            </a:extLst>
          </p:cNvPr>
          <p:cNvPicPr>
            <a:picLocks noChangeAspect="1"/>
          </p:cNvPicPr>
          <p:nvPr userDrawn="1"/>
        </p:nvPicPr>
        <p:blipFill rotWithShape="1">
          <a:blip r:embed="rId4" cstate="print">
            <a:alphaModFix amt="70000"/>
            <a:extLst>
              <a:ext uri="{28A0092B-C50C-407E-A947-70E740481C1C}">
                <a14:useLocalDpi xmlns:a14="http://schemas.microsoft.com/office/drawing/2010/main"/>
              </a:ext>
            </a:extLst>
          </a:blip>
          <a:srcRect r="-437"/>
          <a:stretch/>
        </p:blipFill>
        <p:spPr>
          <a:xfrm flipH="1">
            <a:off x="-1951" y="1209094"/>
            <a:ext cx="12192000" cy="5656374"/>
          </a:xfrm>
          <a:prstGeom prst="rect">
            <a:avLst/>
          </a:prstGeom>
        </p:spPr>
      </p:pic>
      <p:pic>
        <p:nvPicPr>
          <p:cNvPr id="9" name="Graphic 8">
            <a:extLst>
              <a:ext uri="{FF2B5EF4-FFF2-40B4-BE49-F238E27FC236}">
                <a16:creationId xmlns:a16="http://schemas.microsoft.com/office/drawing/2014/main" id="{34BC5ADE-0739-E04C-9624-640F44F9E51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65021" y="6342650"/>
            <a:ext cx="1237801" cy="358082"/>
          </a:xfrm>
          <a:prstGeom prst="rect">
            <a:avLst/>
          </a:prstGeom>
        </p:spPr>
      </p:pic>
      <p:sp>
        <p:nvSpPr>
          <p:cNvPr id="13" name="Rectangle 12">
            <a:extLst>
              <a:ext uri="{FF2B5EF4-FFF2-40B4-BE49-F238E27FC236}">
                <a16:creationId xmlns:a16="http://schemas.microsoft.com/office/drawing/2014/main" id="{3550360A-BF45-D543-9376-2A1E583B790A}"/>
              </a:ext>
            </a:extLst>
          </p:cNvPr>
          <p:cNvSpPr/>
          <p:nvPr userDrawn="1"/>
        </p:nvSpPr>
        <p:spPr>
          <a:xfrm>
            <a:off x="11425240" y="6394646"/>
            <a:ext cx="766757" cy="305452"/>
          </a:xfrm>
          <a:prstGeom prst="rect">
            <a:avLst/>
          </a:prstGeom>
          <a:gradFill flip="none" rotWithShape="1">
            <a:gsLst>
              <a:gs pos="79000">
                <a:schemeClr val="bg1">
                  <a:lumMod val="50000"/>
                </a:schemeClr>
              </a:gs>
              <a:gs pos="28000">
                <a:schemeClr val="bg1">
                  <a:alpha val="0"/>
                </a:scheme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Slide Number Placeholder 5">
            <a:extLst>
              <a:ext uri="{FF2B5EF4-FFF2-40B4-BE49-F238E27FC236}">
                <a16:creationId xmlns:a16="http://schemas.microsoft.com/office/drawing/2014/main" id="{2C130E11-E085-9442-A302-C54E34D7D51C}"/>
              </a:ext>
            </a:extLst>
          </p:cNvPr>
          <p:cNvSpPr>
            <a:spLocks noGrp="1"/>
          </p:cNvSpPr>
          <p:nvPr>
            <p:ph type="sldNum" sz="quarter" idx="12"/>
          </p:nvPr>
        </p:nvSpPr>
        <p:spPr>
          <a:xfrm>
            <a:off x="11860613" y="6415857"/>
            <a:ext cx="545431" cy="365125"/>
          </a:xfrm>
          <a:prstGeom prst="rect">
            <a:avLst/>
          </a:prstGeom>
        </p:spPr>
        <p:txBody>
          <a:bodyPr/>
          <a:lstStyle>
            <a:lvl1pPr>
              <a:defRPr sz="591">
                <a:solidFill>
                  <a:schemeClr val="tx1">
                    <a:lumMod val="50000"/>
                    <a:lumOff val="50000"/>
                  </a:schemeClr>
                </a:solidFill>
                <a:latin typeface="Arial" panose="020B0604020202020204" pitchFamily="34" charset="0"/>
                <a:cs typeface="Arial" panose="020B0604020202020204" pitchFamily="34" charset="0"/>
              </a:defRPr>
            </a:lvl1pPr>
          </a:lstStyle>
          <a:p>
            <a:pPr defTabSz="514350">
              <a:defRPr/>
            </a:pPr>
            <a:fld id="{71300DEA-5D50-3E48-89ED-3C97A4BD0F95}" type="slidenum">
              <a:rPr lang="en-US" smtClean="0">
                <a:solidFill>
                  <a:prstClr val="white"/>
                </a:solidFill>
              </a:rPr>
              <a:pPr defTabSz="514350">
                <a:defRPr/>
              </a:pPr>
              <a:t>‹#›</a:t>
            </a:fld>
            <a:endParaRPr lang="en-US">
              <a:solidFill>
                <a:prstClr val="white"/>
              </a:solidFill>
            </a:endParaRPr>
          </a:p>
        </p:txBody>
      </p:sp>
    </p:spTree>
    <p:extLst>
      <p:ext uri="{BB962C8B-B14F-4D97-AF65-F5344CB8AC3E}">
        <p14:creationId xmlns:p14="http://schemas.microsoft.com/office/powerpoint/2010/main" val="163887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606176"/>
            <a:ext cx="10969375" cy="1397285"/>
          </a:xfrm>
          <a:prstGeom prst="rect">
            <a:avLst/>
          </a:prstGeom>
        </p:spPr>
        <p:txBody>
          <a:bodyPr anchor="b"/>
          <a:lstStyle>
            <a:lvl1pPr algn="l">
              <a:defRPr sz="6000" b="1">
                <a:solidFill>
                  <a:srgbClr val="021E42"/>
                </a:solidFill>
                <a:latin typeface="Montserrat" pitchFamily="2" charset="0"/>
              </a:defRPr>
            </a:lvl1pPr>
          </a:lstStyle>
          <a:p>
            <a:r>
              <a:rPr lang="en-US" dirty="0"/>
              <a:t>Click to edit Master title style</a:t>
            </a:r>
          </a:p>
        </p:txBody>
      </p:sp>
    </p:spTree>
    <p:extLst>
      <p:ext uri="{BB962C8B-B14F-4D97-AF65-F5344CB8AC3E}">
        <p14:creationId xmlns:p14="http://schemas.microsoft.com/office/powerpoint/2010/main" val="1724821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859846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802109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116696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093643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008536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699580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8951395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1234118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946114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606176"/>
            <a:ext cx="10969375" cy="1397285"/>
          </a:xfrm>
          <a:prstGeom prst="rect">
            <a:avLst/>
          </a:prstGeom>
        </p:spPr>
        <p:txBody>
          <a:bodyPr anchor="b"/>
          <a:lstStyle>
            <a:lvl1pPr algn="l">
              <a:defRPr sz="6000" b="1">
                <a:solidFill>
                  <a:srgbClr val="021E42"/>
                </a:solidFill>
                <a:latin typeface="Montserrat" pitchFamily="2" charset="0"/>
              </a:defRPr>
            </a:lvl1pPr>
          </a:lstStyle>
          <a:p>
            <a:r>
              <a:rPr lang="en-US" dirty="0"/>
              <a:t>Click to edit Master title style</a:t>
            </a:r>
          </a:p>
        </p:txBody>
      </p:sp>
    </p:spTree>
    <p:extLst>
      <p:ext uri="{BB962C8B-B14F-4D97-AF65-F5344CB8AC3E}">
        <p14:creationId xmlns:p14="http://schemas.microsoft.com/office/powerpoint/2010/main" val="1116733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theme" Target="../theme/theme2.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14.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3.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3.xml"/><Relationship Id="rId5" Type="http://schemas.openxmlformats.org/officeDocument/2006/relationships/slideLayout" Target="../slideLayouts/slideLayout14.xml"/><Relationship Id="rId15" Type="http://schemas.openxmlformats.org/officeDocument/2006/relationships/image" Target="../media/image16.png"/><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4191FE1-558F-2AE0-18D9-6D9524161CDC}"/>
              </a:ext>
            </a:extLst>
          </p:cNvPr>
          <p:cNvSpPr>
            <a:spLocks noGrp="1" noRot="1" noMove="1" noResize="1" noEditPoints="1" noAdjustHandles="1" noChangeArrowheads="1" noChangeShapeType="1"/>
          </p:cNvSpPr>
          <p:nvPr userDrawn="1"/>
        </p:nvSpPr>
        <p:spPr>
          <a:xfrm>
            <a:off x="0" y="6176969"/>
            <a:ext cx="12192000" cy="681037"/>
          </a:xfrm>
          <a:prstGeom prst="rect">
            <a:avLst/>
          </a:prstGeom>
          <a:solidFill>
            <a:srgbClr val="2A2E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8" name="Rectangle 7">
            <a:extLst>
              <a:ext uri="{FF2B5EF4-FFF2-40B4-BE49-F238E27FC236}">
                <a16:creationId xmlns:a16="http://schemas.microsoft.com/office/drawing/2014/main" id="{274BE927-7204-4CF4-C6C5-057D86E0037B}"/>
              </a:ext>
            </a:extLst>
          </p:cNvPr>
          <p:cNvSpPr>
            <a:spLocks noGrp="1" noRot="1" noMove="1" noResize="1" noEditPoints="1" noAdjustHandles="1" noChangeArrowheads="1" noChangeShapeType="1"/>
          </p:cNvSpPr>
          <p:nvPr userDrawn="1"/>
        </p:nvSpPr>
        <p:spPr>
          <a:xfrm>
            <a:off x="1" y="6309859"/>
            <a:ext cx="9670943" cy="432373"/>
          </a:xfrm>
          <a:prstGeom prst="rect">
            <a:avLst/>
          </a:prstGeom>
          <a:gradFill flip="none" rotWithShape="1">
            <a:gsLst>
              <a:gs pos="46000">
                <a:srgbClr val="00754A"/>
              </a:gs>
              <a:gs pos="100000">
                <a:srgbClr val="2A2E6C">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DEC49807-3CA7-E6A7-39C5-1ABFA29980A0}"/>
              </a:ext>
            </a:extLst>
          </p:cNvPr>
          <p:cNvSpPr txBox="1">
            <a:spLocks noGrp="1" noRot="1" noMove="1" noResize="1" noEditPoints="1" noAdjustHandles="1" noChangeArrowheads="1" noChangeShapeType="1"/>
          </p:cNvSpPr>
          <p:nvPr userDrawn="1"/>
        </p:nvSpPr>
        <p:spPr>
          <a:xfrm>
            <a:off x="838201" y="6385367"/>
            <a:ext cx="3020879"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Arial" panose="020B0604020202020204" pitchFamily="34" charset="0"/>
                <a:cs typeface="Arial" panose="020B0604020202020204" pitchFamily="34" charset="0"/>
              </a:rPr>
              <a:t>INNOVATE. COLLABORATE. DELIVER.</a:t>
            </a:r>
          </a:p>
        </p:txBody>
      </p:sp>
      <p:sp>
        <p:nvSpPr>
          <p:cNvPr id="2" name="Title Placeholder 1">
            <a:extLst>
              <a:ext uri="{FF2B5EF4-FFF2-40B4-BE49-F238E27FC236}">
                <a16:creationId xmlns:a16="http://schemas.microsoft.com/office/drawing/2014/main" id="{23EB72D2-8861-34BD-29A6-CA72BC186F82}"/>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D482B8-C622-8DBA-68B3-6C70F877DA56}"/>
              </a:ext>
            </a:extLst>
          </p:cNvPr>
          <p:cNvSpPr>
            <a:spLocks noGrp="1"/>
          </p:cNvSpPr>
          <p:nvPr>
            <p:ph type="body" idx="1"/>
          </p:nvPr>
        </p:nvSpPr>
        <p:spPr>
          <a:xfrm>
            <a:off x="838200" y="1825631"/>
            <a:ext cx="10515600" cy="42148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descr="A black and white logo&#10;&#10;Description automatically generated">
            <a:extLst>
              <a:ext uri="{FF2B5EF4-FFF2-40B4-BE49-F238E27FC236}">
                <a16:creationId xmlns:a16="http://schemas.microsoft.com/office/drawing/2014/main" id="{6E5211CF-94AE-A3E5-7E40-ED345911FF8A}"/>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9813474" y="6289106"/>
            <a:ext cx="1540329" cy="432373"/>
          </a:xfrm>
          <a:prstGeom prst="rect">
            <a:avLst/>
          </a:prstGeom>
        </p:spPr>
      </p:pic>
    </p:spTree>
    <p:extLst>
      <p:ext uri="{BB962C8B-B14F-4D97-AF65-F5344CB8AC3E}">
        <p14:creationId xmlns:p14="http://schemas.microsoft.com/office/powerpoint/2010/main" val="33341880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sldNum="0" hdr="0" ftr="0" dt="0"/>
  <p:txStyles>
    <p:titleStyle>
      <a:lvl1pPr algn="l" defTabSz="685766" rtl="0" eaLnBrk="1" latinLnBrk="0" hangingPunct="1">
        <a:lnSpc>
          <a:spcPct val="90000"/>
        </a:lnSpc>
        <a:spcBef>
          <a:spcPct val="0"/>
        </a:spcBef>
        <a:buNone/>
        <a:defRPr sz="3300" kern="1200">
          <a:solidFill>
            <a:schemeClr val="tx1"/>
          </a:solidFill>
          <a:latin typeface="Arial" panose="020B0604020202020204" pitchFamily="34" charset="0"/>
          <a:ea typeface="+mj-ea"/>
          <a:cs typeface="Arial" panose="020B0604020202020204" pitchFamily="34" charset="0"/>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3"/>
          <a:stretch>
            <a:fillRect/>
          </a:stretch>
        </p:blipFill>
        <p:spPr>
          <a:xfrm>
            <a:off x="7741922" y="6145805"/>
            <a:ext cx="2060447" cy="531400"/>
          </a:xfrm>
          <a:prstGeom prst="rect">
            <a:avLst/>
          </a:prstGeom>
        </p:spPr>
      </p:pic>
      <p:pic>
        <p:nvPicPr>
          <p:cNvPr id="2" name="Picture 1" descr="A close-up of a person holding a spray object&#10;&#10;AI-generated content may be incorrect.">
            <a:extLst>
              <a:ext uri="{FF2B5EF4-FFF2-40B4-BE49-F238E27FC236}">
                <a16:creationId xmlns:a16="http://schemas.microsoft.com/office/drawing/2014/main" id="{CE7CACEA-28E8-9745-D367-2DE90F22E6E9}"/>
              </a:ext>
            </a:extLst>
          </p:cNvPr>
          <p:cNvPicPr>
            <a:picLocks noChangeAspect="1"/>
          </p:cNvPicPr>
          <p:nvPr userDrawn="1"/>
        </p:nvPicPr>
        <p:blipFill>
          <a:blip r:embed="rId4">
            <a:extLst>
              <a:ext uri="{28A0092B-C50C-407E-A947-70E740481C1C}">
                <a14:useLocalDpi xmlns:a14="http://schemas.microsoft.com/office/drawing/2010/main" val="0"/>
              </a:ext>
            </a:extLst>
          </a:blip>
          <a:srcRect l="1865" t="9630" b="8802"/>
          <a:stretch>
            <a:fillRect/>
          </a:stretch>
        </p:blipFill>
        <p:spPr>
          <a:xfrm>
            <a:off x="1" y="1254072"/>
            <a:ext cx="12199420" cy="4945806"/>
          </a:xfrm>
          <a:prstGeom prst="rect">
            <a:avLst/>
          </a:prstGeom>
        </p:spPr>
      </p:pic>
      <p:pic>
        <p:nvPicPr>
          <p:cNvPr id="3" name="Picture 2" descr="A blue and black logo&#10;&#10;AI-generated content may be incorrect.">
            <a:extLst>
              <a:ext uri="{FF2B5EF4-FFF2-40B4-BE49-F238E27FC236}">
                <a16:creationId xmlns:a16="http://schemas.microsoft.com/office/drawing/2014/main" id="{364BE2B4-46A3-64C3-22E8-7A41C70F7ADA}"/>
              </a:ext>
            </a:extLst>
          </p:cNvPr>
          <p:cNvPicPr>
            <a:picLocks noChangeAspect="1"/>
          </p:cNvPicPr>
          <p:nvPr userDrawn="1"/>
        </p:nvPicPr>
        <p:blipFill>
          <a:blip r:embed="rId5"/>
          <a:stretch>
            <a:fillRect/>
          </a:stretch>
        </p:blipFill>
        <p:spPr>
          <a:xfrm>
            <a:off x="10028000" y="6241617"/>
            <a:ext cx="1491065" cy="411534"/>
          </a:xfrm>
          <a:prstGeom prst="rect">
            <a:avLst/>
          </a:prstGeom>
        </p:spPr>
      </p:pic>
      <p:pic>
        <p:nvPicPr>
          <p:cNvPr id="8" name="Picture 7" descr="Logo&#10;&#10;AI-generated content may be incorrect.">
            <a:extLst>
              <a:ext uri="{FF2B5EF4-FFF2-40B4-BE49-F238E27FC236}">
                <a16:creationId xmlns:a16="http://schemas.microsoft.com/office/drawing/2014/main" id="{D1327E24-6C03-4F03-FAC3-6A5120261895}"/>
              </a:ext>
            </a:extLst>
          </p:cNvPr>
          <p:cNvPicPr>
            <a:picLocks noChangeAspect="1"/>
          </p:cNvPicPr>
          <p:nvPr userDrawn="1"/>
        </p:nvPicPr>
        <p:blipFill>
          <a:blip r:embed="rId6"/>
          <a:stretch>
            <a:fillRect/>
          </a:stretch>
        </p:blipFill>
        <p:spPr>
          <a:xfrm>
            <a:off x="4923605" y="5948624"/>
            <a:ext cx="924448" cy="924448"/>
          </a:xfrm>
          <a:prstGeom prst="rect">
            <a:avLst/>
          </a:prstGeom>
        </p:spPr>
      </p:pic>
      <p:sp>
        <p:nvSpPr>
          <p:cNvPr id="9" name="TextBox 8">
            <a:extLst>
              <a:ext uri="{FF2B5EF4-FFF2-40B4-BE49-F238E27FC236}">
                <a16:creationId xmlns:a16="http://schemas.microsoft.com/office/drawing/2014/main" id="{5573B3F6-4947-C8D5-4B9F-FA13894EBE49}"/>
              </a:ext>
            </a:extLst>
          </p:cNvPr>
          <p:cNvSpPr txBox="1"/>
          <p:nvPr userDrawn="1"/>
        </p:nvSpPr>
        <p:spPr>
          <a:xfrm>
            <a:off x="5730848" y="6180671"/>
            <a:ext cx="1962395" cy="461665"/>
          </a:xfrm>
          <a:prstGeom prst="rect">
            <a:avLst/>
          </a:prstGeom>
          <a:noFill/>
        </p:spPr>
        <p:txBody>
          <a:bodyPr wrap="square" rtlCol="0">
            <a:spAutoFit/>
          </a:bodyPr>
          <a:lstStyle/>
          <a:p>
            <a:r>
              <a:rPr lang="en-US" sz="1200" dirty="0">
                <a:solidFill>
                  <a:schemeClr val="tx2"/>
                </a:solidFill>
                <a:latin typeface="Franklin Gothic Medium" panose="020B0603020102020204" pitchFamily="34" charset="0"/>
              </a:rPr>
              <a:t>Research, Development, Test &amp; Evaluation Program</a:t>
            </a:r>
          </a:p>
        </p:txBody>
      </p:sp>
      <p:sp>
        <p:nvSpPr>
          <p:cNvPr id="5" name="Title Placeholder 1">
            <a:extLst>
              <a:ext uri="{FF2B5EF4-FFF2-40B4-BE49-F238E27FC236}">
                <a16:creationId xmlns:a16="http://schemas.microsoft.com/office/drawing/2014/main" id="{028BF820-158C-3E24-F722-1A445FCA150F}"/>
              </a:ext>
            </a:extLst>
          </p:cNvPr>
          <p:cNvSpPr txBox="1">
            <a:spLocks/>
          </p:cNvSpPr>
          <p:nvPr userDrawn="1"/>
        </p:nvSpPr>
        <p:spPr>
          <a:xfrm>
            <a:off x="330199" y="6037763"/>
            <a:ext cx="3443015"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dirty="0">
                <a:solidFill>
                  <a:schemeClr val="tx2"/>
                </a:solidFill>
                <a:latin typeface="Arial" panose="020B0604020202020204" pitchFamily="34" charset="0"/>
                <a:cs typeface="Arial" panose="020B0604020202020204" pitchFamily="34" charset="0"/>
              </a:rPr>
              <a:t>Design. Certify. Assess.</a:t>
            </a:r>
          </a:p>
        </p:txBody>
      </p:sp>
    </p:spTree>
    <p:extLst>
      <p:ext uri="{BB962C8B-B14F-4D97-AF65-F5344CB8AC3E}">
        <p14:creationId xmlns:p14="http://schemas.microsoft.com/office/powerpoint/2010/main" val="2725745327"/>
      </p:ext>
    </p:extLst>
  </p:cSld>
  <p:clrMap bg1="lt1" tx1="dk1" bg2="lt2" tx2="dk2" accent1="accent1" accent2="accent2" accent3="accent3" accent4="accent4" accent5="accent5" accent6="accent6" hlink="hlink" folHlink="folHlink"/>
  <p:sldLayoutIdLst>
    <p:sldLayoutId id="2147483670" r:id="rId1"/>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7"/>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81E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8F30497-342B-5A83-27A3-3C260E649042}"/>
              </a:ext>
            </a:extLst>
          </p:cNvPr>
          <p:cNvPicPr>
            <a:picLocks noChangeAspect="1"/>
          </p:cNvPicPr>
          <p:nvPr userDrawn="1"/>
        </p:nvPicPr>
        <p:blipFill>
          <a:blip r:embed="rId12"/>
          <a:srcRect/>
          <a:stretch/>
        </p:blipFill>
        <p:spPr>
          <a:xfrm>
            <a:off x="7010400" y="-8873"/>
            <a:ext cx="5181600" cy="1295400"/>
          </a:xfrm>
          <a:prstGeom prst="rect">
            <a:avLst/>
          </a:prstGeom>
        </p:spPr>
      </p:pic>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2528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pic>
        <p:nvPicPr>
          <p:cNvPr id="10" name="Picture 9" descr="A black and white sign with white text&#10;&#10;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3"/>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14"/>
          <a:srcRect/>
          <a:stretch/>
        </p:blipFill>
        <p:spPr>
          <a:xfrm>
            <a:off x="10350847" y="6293735"/>
            <a:ext cx="1369791" cy="384502"/>
          </a:xfrm>
          <a:prstGeom prst="rect">
            <a:avLst/>
          </a:prstGeom>
        </p:spPr>
      </p:pic>
      <p:sp>
        <p:nvSpPr>
          <p:cNvPr id="5" name="TextBox 4">
            <a:extLst>
              <a:ext uri="{FF2B5EF4-FFF2-40B4-BE49-F238E27FC236}">
                <a16:creationId xmlns:a16="http://schemas.microsoft.com/office/drawing/2014/main" id="{66823ECB-98AE-414D-46FF-04CE68688A1B}"/>
              </a:ext>
            </a:extLst>
          </p:cNvPr>
          <p:cNvSpPr txBox="1"/>
          <p:nvPr userDrawn="1"/>
        </p:nvSpPr>
        <p:spPr>
          <a:xfrm>
            <a:off x="6475525" y="6281796"/>
            <a:ext cx="1858880" cy="430887"/>
          </a:xfrm>
          <a:prstGeom prst="rect">
            <a:avLst/>
          </a:prstGeom>
          <a:noFill/>
        </p:spPr>
        <p:txBody>
          <a:bodyPr wrap="square" rtlCol="0">
            <a:spAutoFit/>
          </a:bodyPr>
          <a:lstStyle/>
          <a:p>
            <a:r>
              <a:rPr lang="en-US" sz="1100" dirty="0">
                <a:solidFill>
                  <a:schemeClr val="bg1"/>
                </a:solidFill>
                <a:latin typeface="Franklin Gothic Medium" panose="020B0603020102020204" pitchFamily="34" charset="0"/>
              </a:rPr>
              <a:t>Research, Development, Test &amp; Evaluation Program</a:t>
            </a:r>
          </a:p>
        </p:txBody>
      </p:sp>
      <p:sp>
        <p:nvSpPr>
          <p:cNvPr id="13" name="Title Placeholder 1">
            <a:extLst>
              <a:ext uri="{FF2B5EF4-FFF2-40B4-BE49-F238E27FC236}">
                <a16:creationId xmlns:a16="http://schemas.microsoft.com/office/drawing/2014/main" id="{A9EEFC27-9F11-2C8E-7DFA-0B205BC9E02F}"/>
              </a:ext>
            </a:extLst>
          </p:cNvPr>
          <p:cNvSpPr txBox="1">
            <a:spLocks/>
          </p:cNvSpPr>
          <p:nvPr userDrawn="1"/>
        </p:nvSpPr>
        <p:spPr>
          <a:xfrm>
            <a:off x="838200" y="6111831"/>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dirty="0">
                <a:latin typeface="Arial" panose="020B0604020202020204" pitchFamily="34" charset="0"/>
                <a:cs typeface="Arial" panose="020B0604020202020204" pitchFamily="34" charset="0"/>
              </a:rPr>
              <a:t>Design. Certify. Assess.</a:t>
            </a:r>
          </a:p>
        </p:txBody>
      </p:sp>
      <p:pic>
        <p:nvPicPr>
          <p:cNvPr id="16" name="Picture 15" descr="Logo">
            <a:extLst>
              <a:ext uri="{FF2B5EF4-FFF2-40B4-BE49-F238E27FC236}">
                <a16:creationId xmlns:a16="http://schemas.microsoft.com/office/drawing/2014/main" id="{39DA537F-D8C8-18A1-12F1-9CD8AC10CABB}"/>
              </a:ext>
            </a:extLst>
          </p:cNvPr>
          <p:cNvPicPr>
            <a:picLocks noChangeAspect="1"/>
          </p:cNvPicPr>
          <p:nvPr userDrawn="1"/>
        </p:nvPicPr>
        <p:blipFill>
          <a:blip r:embed="rId15"/>
          <a:stretch>
            <a:fillRect/>
          </a:stretch>
        </p:blipFill>
        <p:spPr>
          <a:xfrm>
            <a:off x="5821287" y="6118505"/>
            <a:ext cx="758870" cy="759051"/>
          </a:xfrm>
          <a:prstGeom prst="rect">
            <a:avLst/>
          </a:prstGeom>
        </p:spPr>
      </p:pic>
    </p:spTree>
    <p:extLst>
      <p:ext uri="{BB962C8B-B14F-4D97-AF65-F5344CB8AC3E}">
        <p14:creationId xmlns:p14="http://schemas.microsoft.com/office/powerpoint/2010/main" val="116853893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Lst>
  <p:hf hdr="0" ftr="0" dt="0"/>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jpg"/><Relationship Id="rId9" Type="http://schemas.openxmlformats.org/officeDocument/2006/relationships/image" Target="../media/image23.jp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jpg"/><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https://uscode.house.gov/statviewer.htm?volume=139&amp;page=1448" TargetMode="External"/><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hyperlink" Target="https://uscode.house.gov/statviewer.htm?volume=139&amp;page=1449" TargetMode="External"/><Relationship Id="rId4" Type="http://schemas.openxmlformats.org/officeDocument/2006/relationships/hyperlink" Target="https://uscode.house.gov/view.xhtml?path=/prelim@title10/subtitleA&amp;edition=prelim#6332_1_target"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uscode.house.gov/view.xhtml?path=/prelim@title10/subtitleA&amp;edition=prelim#6334_1_target"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hyperlink" Target="https://uscode.house.gov/statviewer.htm?volume=139&amp;page=1449"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DB8B07-B605-8711-3652-520D8743A31E}"/>
              </a:ext>
            </a:extLst>
          </p:cNvPr>
          <p:cNvSpPr>
            <a:spLocks noGrp="1"/>
          </p:cNvSpPr>
          <p:nvPr>
            <p:ph type="ctrTitle"/>
          </p:nvPr>
        </p:nvSpPr>
        <p:spPr>
          <a:xfrm>
            <a:off x="383569" y="1099461"/>
            <a:ext cx="10517041" cy="1397285"/>
          </a:xfrm>
        </p:spPr>
        <p:txBody>
          <a:bodyPr>
            <a:normAutofit fontScale="90000"/>
          </a:bodyPr>
          <a:lstStyle/>
          <a:p>
            <a:r>
              <a:rPr lang="en-US" sz="4800" dirty="0">
                <a:latin typeface="Arial"/>
                <a:cs typeface="Arial"/>
              </a:rPr>
              <a:t>LDRD Annual Meeting – 16-17 Sep 2026</a:t>
            </a:r>
            <a:br>
              <a:rPr lang="en-US" sz="4800" dirty="0">
                <a:latin typeface="Arial"/>
                <a:cs typeface="Arial"/>
              </a:rPr>
            </a:br>
            <a:r>
              <a:rPr lang="en-US" sz="4800" dirty="0">
                <a:latin typeface="Arial"/>
                <a:cs typeface="Arial"/>
              </a:rPr>
              <a:t>- NNSA Perspective</a:t>
            </a:r>
            <a:br>
              <a:rPr lang="en-US" sz="4800" dirty="0">
                <a:latin typeface="Arial"/>
                <a:cs typeface="Arial"/>
              </a:rPr>
            </a:br>
            <a:endParaRPr lang="en-US" sz="4800" dirty="0"/>
          </a:p>
        </p:txBody>
      </p:sp>
      <p:sp>
        <p:nvSpPr>
          <p:cNvPr id="2" name="Subtitle 1">
            <a:extLst>
              <a:ext uri="{FF2B5EF4-FFF2-40B4-BE49-F238E27FC236}">
                <a16:creationId xmlns:a16="http://schemas.microsoft.com/office/drawing/2014/main" id="{8A791324-F912-BF41-DB11-7AA14276C4DF}"/>
              </a:ext>
            </a:extLst>
          </p:cNvPr>
          <p:cNvSpPr>
            <a:spLocks noGrp="1"/>
          </p:cNvSpPr>
          <p:nvPr>
            <p:ph type="subTitle" idx="4294967295"/>
          </p:nvPr>
        </p:nvSpPr>
        <p:spPr>
          <a:xfrm>
            <a:off x="121486" y="4978255"/>
            <a:ext cx="7315200" cy="781050"/>
          </a:xfrm>
          <a:prstGeom prst="rect">
            <a:avLst/>
          </a:prstGeom>
        </p:spPr>
        <p:txBody>
          <a:bodyPr vert="horz" lIns="91440" tIns="45720" rIns="91440" bIns="45720" rtlCol="0" anchor="t">
            <a:noAutofit/>
          </a:bodyPr>
          <a:lstStyle/>
          <a:p>
            <a:pPr marL="9525" indent="0">
              <a:lnSpc>
                <a:spcPct val="120000"/>
              </a:lnSpc>
              <a:spcBef>
                <a:spcPts val="0"/>
              </a:spcBef>
              <a:buNone/>
            </a:pPr>
            <a:r>
              <a:rPr lang="en-US" sz="1800" dirty="0">
                <a:latin typeface="Arial"/>
                <a:cs typeface="Arial"/>
              </a:rPr>
              <a:t>Garry Kuhn, Support Service Contractor</a:t>
            </a:r>
          </a:p>
          <a:p>
            <a:pPr marL="9525" indent="0">
              <a:lnSpc>
                <a:spcPct val="120000"/>
              </a:lnSpc>
              <a:spcBef>
                <a:spcPts val="0"/>
              </a:spcBef>
              <a:buNone/>
            </a:pPr>
            <a:r>
              <a:rPr lang="en-US" sz="1800" dirty="0">
                <a:latin typeface="Arial"/>
                <a:cs typeface="Arial"/>
              </a:rPr>
              <a:t>NA-114 Office of Advanced Simulation and Computing and Institutional Research &amp; Developments Programs</a:t>
            </a:r>
          </a:p>
        </p:txBody>
      </p:sp>
    </p:spTree>
    <p:extLst>
      <p:ext uri="{BB962C8B-B14F-4D97-AF65-F5344CB8AC3E}">
        <p14:creationId xmlns:p14="http://schemas.microsoft.com/office/powerpoint/2010/main" val="1106962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6A6A8-7312-E714-ACAE-6A70D0A090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E9E0FA-04E1-B08B-B635-9CEBD695AA71}"/>
              </a:ext>
            </a:extLst>
          </p:cNvPr>
          <p:cNvSpPr>
            <a:spLocks noGrp="1"/>
          </p:cNvSpPr>
          <p:nvPr>
            <p:ph type="title"/>
          </p:nvPr>
        </p:nvSpPr>
        <p:spPr/>
        <p:txBody>
          <a:bodyPr/>
          <a:lstStyle/>
          <a:p>
            <a:r>
              <a:rPr lang="en-US" dirty="0"/>
              <a:t>Presentation Overview</a:t>
            </a:r>
          </a:p>
        </p:txBody>
      </p:sp>
      <p:sp>
        <p:nvSpPr>
          <p:cNvPr id="5" name="Content Placeholder 4">
            <a:extLst>
              <a:ext uri="{FF2B5EF4-FFF2-40B4-BE49-F238E27FC236}">
                <a16:creationId xmlns:a16="http://schemas.microsoft.com/office/drawing/2014/main" id="{A65D9627-D466-BABB-740B-5031FEBC7B2B}"/>
              </a:ext>
            </a:extLst>
          </p:cNvPr>
          <p:cNvSpPr>
            <a:spLocks noGrp="1"/>
          </p:cNvSpPr>
          <p:nvPr>
            <p:ph idx="1"/>
          </p:nvPr>
        </p:nvSpPr>
        <p:spPr>
          <a:xfrm>
            <a:off x="838199" y="1444916"/>
            <a:ext cx="10952747" cy="4351338"/>
          </a:xfrm>
        </p:spPr>
        <p:txBody>
          <a:bodyPr>
            <a:normAutofit/>
          </a:bodyPr>
          <a:lstStyle/>
          <a:p>
            <a:pPr marL="571494" indent="-457200"/>
            <a:r>
              <a:rPr lang="en-US" sz="2800" dirty="0"/>
              <a:t>Disclaimer</a:t>
            </a:r>
          </a:p>
          <a:p>
            <a:pPr marL="571494" indent="-457200"/>
            <a:endParaRPr lang="en-US" sz="2800" dirty="0"/>
          </a:p>
          <a:p>
            <a:pPr marL="571494" indent="-457200"/>
            <a:r>
              <a:rPr lang="en-US" sz="2800" dirty="0"/>
              <a:t>NNSA Perspective  </a:t>
            </a:r>
          </a:p>
          <a:p>
            <a:pPr marL="571494" indent="-457200"/>
            <a:endParaRPr lang="en-US" sz="2800" dirty="0"/>
          </a:p>
          <a:p>
            <a:pPr marL="571494" indent="-457200"/>
            <a:r>
              <a:rPr lang="en-US" dirty="0"/>
              <a:t>Guidance that drives the NNSA effort</a:t>
            </a:r>
          </a:p>
          <a:p>
            <a:pPr marL="1028694" lvl="1" indent="-457200"/>
            <a:r>
              <a:rPr lang="en-US" dirty="0"/>
              <a:t>DOE Order 413.2D; Roles, Responsibilities and Guidance;  </a:t>
            </a:r>
            <a:br>
              <a:rPr lang="en-US" dirty="0"/>
            </a:br>
            <a:r>
              <a:rPr lang="en-US" dirty="0"/>
              <a:t>NA-10 Transformational Objectives</a:t>
            </a:r>
          </a:p>
          <a:p>
            <a:pPr marL="114294" indent="0">
              <a:buNone/>
            </a:pPr>
            <a:endParaRPr lang="en-US" sz="2800" dirty="0"/>
          </a:p>
          <a:p>
            <a:pPr marL="571494" indent="-457200"/>
            <a:r>
              <a:rPr lang="en-US" dirty="0"/>
              <a:t>Strategic Outlook for LDRD/SDRD</a:t>
            </a:r>
            <a:endParaRPr lang="en-US" sz="2800" dirty="0"/>
          </a:p>
          <a:p>
            <a:pPr marL="114294" indent="0">
              <a:buNone/>
            </a:pPr>
            <a:endParaRPr lang="en-US" sz="2800" dirty="0"/>
          </a:p>
        </p:txBody>
      </p:sp>
    </p:spTree>
    <p:extLst>
      <p:ext uri="{BB962C8B-B14F-4D97-AF65-F5344CB8AC3E}">
        <p14:creationId xmlns:p14="http://schemas.microsoft.com/office/powerpoint/2010/main" val="4119368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96D38-C2A4-D13C-EA9A-76CB36BC57AD}"/>
              </a:ext>
            </a:extLst>
          </p:cNvPr>
          <p:cNvSpPr>
            <a:spLocks noGrp="1"/>
          </p:cNvSpPr>
          <p:nvPr>
            <p:ph type="title"/>
          </p:nvPr>
        </p:nvSpPr>
        <p:spPr/>
        <p:txBody>
          <a:bodyPr/>
          <a:lstStyle/>
          <a:p>
            <a:r>
              <a:rPr lang="en-US" dirty="0">
                <a:latin typeface="Arial"/>
                <a:cs typeface="Arial"/>
              </a:rPr>
              <a:t>Disclaimer</a:t>
            </a:r>
          </a:p>
        </p:txBody>
      </p:sp>
      <p:sp>
        <p:nvSpPr>
          <p:cNvPr id="3" name="Content Placeholder 2">
            <a:extLst>
              <a:ext uri="{FF2B5EF4-FFF2-40B4-BE49-F238E27FC236}">
                <a16:creationId xmlns:a16="http://schemas.microsoft.com/office/drawing/2014/main" id="{C81177A6-CD5C-C834-BE82-4702B9E0E80A}"/>
              </a:ext>
            </a:extLst>
          </p:cNvPr>
          <p:cNvSpPr>
            <a:spLocks noGrp="1"/>
          </p:cNvSpPr>
          <p:nvPr>
            <p:ph idx="1"/>
          </p:nvPr>
        </p:nvSpPr>
        <p:spPr>
          <a:xfrm>
            <a:off x="393030" y="1710704"/>
            <a:ext cx="10868527" cy="3270377"/>
          </a:xfrm>
        </p:spPr>
        <p:txBody>
          <a:bodyPr vert="horz" lIns="91440" tIns="45720" rIns="91440" bIns="45720" rtlCol="0" anchor="t">
            <a:normAutofit/>
          </a:bodyPr>
          <a:lstStyle/>
          <a:p>
            <a:pPr marL="685165" lvl="1" indent="-227965"/>
            <a:r>
              <a:rPr lang="en-US" dirty="0">
                <a:latin typeface="Arial"/>
                <a:cs typeface="Arial"/>
              </a:rPr>
              <a:t>I’ve been supporting the LDRD/SDRD program since Nov 2011</a:t>
            </a:r>
          </a:p>
          <a:p>
            <a:pPr marL="1142365" lvl="2" indent="-227965"/>
            <a:r>
              <a:rPr lang="en-US" dirty="0">
                <a:latin typeface="Arial"/>
                <a:cs typeface="Arial"/>
              </a:rPr>
              <a:t>Military prior to becoming a support service contractor in NNSA</a:t>
            </a:r>
          </a:p>
          <a:p>
            <a:pPr marL="1142365" lvl="2" indent="-227965"/>
            <a:r>
              <a:rPr lang="en-US" dirty="0">
                <a:latin typeface="Arial"/>
                <a:cs typeface="Arial"/>
              </a:rPr>
              <a:t>NA-11:  Office of Advanced Simulation and Computing and Institutional Research and Development Programs</a:t>
            </a:r>
            <a:br>
              <a:rPr lang="en-US" dirty="0">
                <a:latin typeface="Arial"/>
                <a:cs typeface="Arial"/>
              </a:rPr>
            </a:br>
            <a:endParaRPr lang="en-US" dirty="0">
              <a:latin typeface="Arial"/>
              <a:cs typeface="Arial"/>
            </a:endParaRPr>
          </a:p>
          <a:p>
            <a:pPr marL="685165" lvl="1" indent="-227965"/>
            <a:r>
              <a:rPr lang="en-US" sz="2400" dirty="0">
                <a:latin typeface="Arial"/>
                <a:cs typeface="Arial"/>
              </a:rPr>
              <a:t>I am a support service contractor here on behalf of Anthony Lewis</a:t>
            </a:r>
          </a:p>
          <a:p>
            <a:pPr marL="1142365" lvl="2" indent="-227965"/>
            <a:r>
              <a:rPr lang="en-US" dirty="0">
                <a:latin typeface="Arial"/>
                <a:cs typeface="Arial"/>
              </a:rPr>
              <a:t>This presentation is for informational purposes and should not be taken as any program direction</a:t>
            </a:r>
          </a:p>
          <a:p>
            <a:pPr marL="685165" lvl="1" indent="-227965"/>
            <a:endParaRPr lang="en-US" dirty="0">
              <a:latin typeface="Arial"/>
              <a:cs typeface="Arial"/>
            </a:endParaRPr>
          </a:p>
          <a:p>
            <a:pPr marL="1142365" lvl="2" indent="-227965"/>
            <a:endParaRPr lang="en-US" dirty="0">
              <a:latin typeface="Arial"/>
              <a:cs typeface="Arial"/>
            </a:endParaRPr>
          </a:p>
          <a:p>
            <a:pPr marL="457200" lvl="1" indent="0">
              <a:buNone/>
            </a:pPr>
            <a:endParaRPr lang="en-US" dirty="0">
              <a:latin typeface="Arial"/>
              <a:cs typeface="Arial"/>
            </a:endParaRPr>
          </a:p>
          <a:p>
            <a:pPr marL="0" indent="0">
              <a:buNone/>
            </a:pPr>
            <a:endParaRPr lang="en-US" sz="2400" dirty="0">
              <a:latin typeface="Arial"/>
              <a:cs typeface="Arial"/>
            </a:endParaRPr>
          </a:p>
        </p:txBody>
      </p:sp>
    </p:spTree>
    <p:extLst>
      <p:ext uri="{BB962C8B-B14F-4D97-AF65-F5344CB8AC3E}">
        <p14:creationId xmlns:p14="http://schemas.microsoft.com/office/powerpoint/2010/main" val="3462152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F9613-A8B3-3D1A-7A01-957A6445CB4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B657783-2282-1FD0-E20F-2930766A0937}"/>
              </a:ext>
            </a:extLst>
          </p:cNvPr>
          <p:cNvSpPr>
            <a:spLocks noGrp="1"/>
          </p:cNvSpPr>
          <p:nvPr>
            <p:ph type="title"/>
          </p:nvPr>
        </p:nvSpPr>
        <p:spPr/>
        <p:txBody>
          <a:bodyPr/>
          <a:lstStyle/>
          <a:p>
            <a:r>
              <a:rPr lang="en-US" dirty="0"/>
              <a:t>NNSA LDRD/SDRD Leadership</a:t>
            </a:r>
          </a:p>
        </p:txBody>
      </p:sp>
      <p:pic>
        <p:nvPicPr>
          <p:cNvPr id="7" name="Picture 6">
            <a:extLst>
              <a:ext uri="{FF2B5EF4-FFF2-40B4-BE49-F238E27FC236}">
                <a16:creationId xmlns:a16="http://schemas.microsoft.com/office/drawing/2014/main" id="{3E532944-10D7-5F54-8243-DBFC39A566C2}"/>
              </a:ext>
            </a:extLst>
          </p:cNvPr>
          <p:cNvPicPr>
            <a:picLocks noChangeAspect="1"/>
          </p:cNvPicPr>
          <p:nvPr/>
        </p:nvPicPr>
        <p:blipFill>
          <a:blip r:embed="rId3"/>
          <a:stretch>
            <a:fillRect/>
          </a:stretch>
        </p:blipFill>
        <p:spPr>
          <a:xfrm flipH="1">
            <a:off x="1632635" y="1376219"/>
            <a:ext cx="1497503" cy="1497503"/>
          </a:xfrm>
          <a:prstGeom prst="rect">
            <a:avLst/>
          </a:prstGeom>
        </p:spPr>
      </p:pic>
      <p:pic>
        <p:nvPicPr>
          <p:cNvPr id="12" name="Picture 11">
            <a:extLst>
              <a:ext uri="{FF2B5EF4-FFF2-40B4-BE49-F238E27FC236}">
                <a16:creationId xmlns:a16="http://schemas.microsoft.com/office/drawing/2014/main" id="{3B5EA029-12F2-D07A-F284-9FEBDD252654}"/>
              </a:ext>
            </a:extLst>
          </p:cNvPr>
          <p:cNvPicPr>
            <a:picLocks noChangeAspect="1"/>
          </p:cNvPicPr>
          <p:nvPr/>
        </p:nvPicPr>
        <p:blipFill>
          <a:blip r:embed="rId4">
            <a:extLst>
              <a:ext uri="{28A0092B-C50C-407E-A947-70E740481C1C}">
                <a14:useLocalDpi xmlns:a14="http://schemas.microsoft.com/office/drawing/2010/main" val="0"/>
              </a:ext>
            </a:extLst>
          </a:blip>
          <a:srcRect r="7246" b="20859"/>
          <a:stretch>
            <a:fillRect/>
          </a:stretch>
        </p:blipFill>
        <p:spPr>
          <a:xfrm>
            <a:off x="1546289" y="4002232"/>
            <a:ext cx="1528138" cy="1580582"/>
          </a:xfrm>
          <a:prstGeom prst="rect">
            <a:avLst/>
          </a:prstGeom>
        </p:spPr>
      </p:pic>
      <p:sp>
        <p:nvSpPr>
          <p:cNvPr id="19" name="TextBox 18">
            <a:extLst>
              <a:ext uri="{FF2B5EF4-FFF2-40B4-BE49-F238E27FC236}">
                <a16:creationId xmlns:a16="http://schemas.microsoft.com/office/drawing/2014/main" id="{EC936360-1B01-E66D-6192-EC4234CA4EA8}"/>
              </a:ext>
            </a:extLst>
          </p:cNvPr>
          <p:cNvSpPr txBox="1"/>
          <p:nvPr/>
        </p:nvSpPr>
        <p:spPr>
          <a:xfrm>
            <a:off x="1535141" y="2863181"/>
            <a:ext cx="2105531" cy="830997"/>
          </a:xfrm>
          <a:prstGeom prst="rect">
            <a:avLst/>
          </a:prstGeom>
          <a:noFill/>
        </p:spPr>
        <p:txBody>
          <a:bodyPr wrap="square" rtlCol="0">
            <a:spAutoFit/>
          </a:bodyPr>
          <a:lstStyle/>
          <a:p>
            <a:r>
              <a:rPr lang="en-US" sz="1600" dirty="0"/>
              <a:t>Dave Beck</a:t>
            </a:r>
          </a:p>
          <a:p>
            <a:r>
              <a:rPr lang="en-US" sz="1600" dirty="0"/>
              <a:t>Deputy Administrator for Defense Programs</a:t>
            </a:r>
          </a:p>
        </p:txBody>
      </p:sp>
      <p:sp>
        <p:nvSpPr>
          <p:cNvPr id="25" name="TextBox 24">
            <a:extLst>
              <a:ext uri="{FF2B5EF4-FFF2-40B4-BE49-F238E27FC236}">
                <a16:creationId xmlns:a16="http://schemas.microsoft.com/office/drawing/2014/main" id="{4B4CBF93-1777-06DA-7C2A-10771EFCF3A4}"/>
              </a:ext>
            </a:extLst>
          </p:cNvPr>
          <p:cNvSpPr txBox="1"/>
          <p:nvPr/>
        </p:nvSpPr>
        <p:spPr>
          <a:xfrm>
            <a:off x="5003472" y="2880465"/>
            <a:ext cx="2802813" cy="784830"/>
          </a:xfrm>
          <a:prstGeom prst="rect">
            <a:avLst/>
          </a:prstGeom>
          <a:noFill/>
        </p:spPr>
        <p:txBody>
          <a:bodyPr wrap="square" rtlCol="0">
            <a:spAutoFit/>
          </a:bodyPr>
          <a:lstStyle/>
          <a:p>
            <a:r>
              <a:rPr lang="en-US" sz="1500" dirty="0"/>
              <a:t>David LaGraffe</a:t>
            </a:r>
            <a:br>
              <a:rPr lang="en-US" sz="1500" dirty="0"/>
            </a:br>
            <a:r>
              <a:rPr lang="en-US" sz="1500" dirty="0"/>
              <a:t>Assist. Dep Administrator for Res, Dev, Test and Eval</a:t>
            </a:r>
          </a:p>
        </p:txBody>
      </p:sp>
      <p:sp>
        <p:nvSpPr>
          <p:cNvPr id="27" name="TextBox 26">
            <a:extLst>
              <a:ext uri="{FF2B5EF4-FFF2-40B4-BE49-F238E27FC236}">
                <a16:creationId xmlns:a16="http://schemas.microsoft.com/office/drawing/2014/main" id="{51592B7A-1DD0-6270-5B26-E014EF01C73D}"/>
              </a:ext>
            </a:extLst>
          </p:cNvPr>
          <p:cNvSpPr txBox="1"/>
          <p:nvPr/>
        </p:nvSpPr>
        <p:spPr>
          <a:xfrm>
            <a:off x="8601045" y="2871874"/>
            <a:ext cx="2419881" cy="830997"/>
          </a:xfrm>
          <a:prstGeom prst="rect">
            <a:avLst/>
          </a:prstGeom>
          <a:noFill/>
        </p:spPr>
        <p:txBody>
          <a:bodyPr wrap="square" rtlCol="0">
            <a:spAutoFit/>
          </a:bodyPr>
          <a:lstStyle/>
          <a:p>
            <a:r>
              <a:rPr lang="en-US" sz="1600" dirty="0"/>
              <a:t>Anthony Lewis</a:t>
            </a:r>
          </a:p>
          <a:p>
            <a:r>
              <a:rPr lang="en-US" sz="1600" dirty="0"/>
              <a:t>LDRD/SDRD</a:t>
            </a:r>
            <a:br>
              <a:rPr lang="en-US" sz="1600" dirty="0"/>
            </a:br>
            <a:r>
              <a:rPr lang="en-US" sz="1600" dirty="0"/>
              <a:t>Federal Manager</a:t>
            </a:r>
          </a:p>
        </p:txBody>
      </p:sp>
      <p:sp>
        <p:nvSpPr>
          <p:cNvPr id="29" name="TextBox 28">
            <a:extLst>
              <a:ext uri="{FF2B5EF4-FFF2-40B4-BE49-F238E27FC236}">
                <a16:creationId xmlns:a16="http://schemas.microsoft.com/office/drawing/2014/main" id="{E0C5F423-E588-BF86-0ACF-8A7A843A1126}"/>
              </a:ext>
            </a:extLst>
          </p:cNvPr>
          <p:cNvSpPr txBox="1"/>
          <p:nvPr/>
        </p:nvSpPr>
        <p:spPr>
          <a:xfrm>
            <a:off x="1684474" y="5573417"/>
            <a:ext cx="1364905" cy="584775"/>
          </a:xfrm>
          <a:prstGeom prst="rect">
            <a:avLst/>
          </a:prstGeom>
          <a:noFill/>
        </p:spPr>
        <p:txBody>
          <a:bodyPr wrap="square" rtlCol="0">
            <a:spAutoFit/>
          </a:bodyPr>
          <a:lstStyle/>
          <a:p>
            <a:r>
              <a:rPr lang="en-US" sz="1600" dirty="0"/>
              <a:t>Larry Kwei</a:t>
            </a:r>
          </a:p>
          <a:p>
            <a:r>
              <a:rPr lang="en-US" sz="1600" dirty="0"/>
              <a:t>Los Alamos</a:t>
            </a:r>
          </a:p>
        </p:txBody>
      </p:sp>
      <p:sp>
        <p:nvSpPr>
          <p:cNvPr id="33" name="TextBox 32">
            <a:extLst>
              <a:ext uri="{FF2B5EF4-FFF2-40B4-BE49-F238E27FC236}">
                <a16:creationId xmlns:a16="http://schemas.microsoft.com/office/drawing/2014/main" id="{D3DC7354-B5FD-D396-5D00-A460930AEAB1}"/>
              </a:ext>
            </a:extLst>
          </p:cNvPr>
          <p:cNvSpPr txBox="1"/>
          <p:nvPr/>
        </p:nvSpPr>
        <p:spPr>
          <a:xfrm>
            <a:off x="4271216" y="5557370"/>
            <a:ext cx="1986594" cy="584775"/>
          </a:xfrm>
          <a:prstGeom prst="rect">
            <a:avLst/>
          </a:prstGeom>
          <a:noFill/>
        </p:spPr>
        <p:txBody>
          <a:bodyPr wrap="square" rtlCol="0">
            <a:spAutoFit/>
          </a:bodyPr>
          <a:lstStyle/>
          <a:p>
            <a:r>
              <a:rPr lang="en-US" sz="1600" dirty="0"/>
              <a:t>Karin King</a:t>
            </a:r>
          </a:p>
          <a:p>
            <a:r>
              <a:rPr lang="en-US" sz="1600" dirty="0"/>
              <a:t>Lawrence Livermore</a:t>
            </a:r>
          </a:p>
        </p:txBody>
      </p:sp>
      <p:sp>
        <p:nvSpPr>
          <p:cNvPr id="35" name="TextBox 34">
            <a:extLst>
              <a:ext uri="{FF2B5EF4-FFF2-40B4-BE49-F238E27FC236}">
                <a16:creationId xmlns:a16="http://schemas.microsoft.com/office/drawing/2014/main" id="{A16161B3-F87B-8EF9-B9C2-94A5B18CCF86}"/>
              </a:ext>
            </a:extLst>
          </p:cNvPr>
          <p:cNvSpPr txBox="1"/>
          <p:nvPr/>
        </p:nvSpPr>
        <p:spPr>
          <a:xfrm>
            <a:off x="7035506" y="5545337"/>
            <a:ext cx="1831307" cy="584775"/>
          </a:xfrm>
          <a:prstGeom prst="rect">
            <a:avLst/>
          </a:prstGeom>
          <a:noFill/>
        </p:spPr>
        <p:txBody>
          <a:bodyPr wrap="square" rtlCol="0">
            <a:spAutoFit/>
          </a:bodyPr>
          <a:lstStyle/>
          <a:p>
            <a:r>
              <a:rPr lang="en-US" sz="1600" dirty="0"/>
              <a:t>Rick Balthaser</a:t>
            </a:r>
          </a:p>
          <a:p>
            <a:r>
              <a:rPr lang="en-US" sz="1600" dirty="0"/>
              <a:t>Sandia</a:t>
            </a:r>
          </a:p>
        </p:txBody>
      </p:sp>
      <p:sp>
        <p:nvSpPr>
          <p:cNvPr id="37" name="TextBox 36">
            <a:extLst>
              <a:ext uri="{FF2B5EF4-FFF2-40B4-BE49-F238E27FC236}">
                <a16:creationId xmlns:a16="http://schemas.microsoft.com/office/drawing/2014/main" id="{12A1AE09-6338-C30C-5BC1-F1FDEC43AFFB}"/>
              </a:ext>
            </a:extLst>
          </p:cNvPr>
          <p:cNvSpPr txBox="1"/>
          <p:nvPr/>
        </p:nvSpPr>
        <p:spPr>
          <a:xfrm>
            <a:off x="9599866" y="5486402"/>
            <a:ext cx="1577465" cy="584775"/>
          </a:xfrm>
          <a:prstGeom prst="rect">
            <a:avLst/>
          </a:prstGeom>
          <a:noFill/>
        </p:spPr>
        <p:txBody>
          <a:bodyPr wrap="square" rtlCol="0">
            <a:spAutoFit/>
          </a:bodyPr>
          <a:lstStyle/>
          <a:p>
            <a:r>
              <a:rPr lang="en-US" sz="1600" dirty="0"/>
              <a:t>Erin Sandoval</a:t>
            </a:r>
          </a:p>
          <a:p>
            <a:r>
              <a:rPr lang="en-US" sz="1600" dirty="0"/>
              <a:t>Nevada</a:t>
            </a:r>
          </a:p>
        </p:txBody>
      </p:sp>
      <p:sp>
        <p:nvSpPr>
          <p:cNvPr id="4" name="TextBox 3">
            <a:extLst>
              <a:ext uri="{FF2B5EF4-FFF2-40B4-BE49-F238E27FC236}">
                <a16:creationId xmlns:a16="http://schemas.microsoft.com/office/drawing/2014/main" id="{12EAE69A-600E-2540-BEFA-B691DC1BBBA4}"/>
              </a:ext>
            </a:extLst>
          </p:cNvPr>
          <p:cNvSpPr txBox="1"/>
          <p:nvPr/>
        </p:nvSpPr>
        <p:spPr>
          <a:xfrm>
            <a:off x="26023" y="1808859"/>
            <a:ext cx="1645693" cy="369332"/>
          </a:xfrm>
          <a:prstGeom prst="rect">
            <a:avLst/>
          </a:prstGeom>
          <a:noFill/>
        </p:spPr>
        <p:txBody>
          <a:bodyPr wrap="square" rtlCol="0">
            <a:spAutoFit/>
          </a:bodyPr>
          <a:lstStyle/>
          <a:p>
            <a:r>
              <a:rPr lang="en-US" dirty="0"/>
              <a:t>Headquarters</a:t>
            </a:r>
          </a:p>
        </p:txBody>
      </p:sp>
      <p:sp>
        <p:nvSpPr>
          <p:cNvPr id="8" name="TextBox 7">
            <a:extLst>
              <a:ext uri="{FF2B5EF4-FFF2-40B4-BE49-F238E27FC236}">
                <a16:creationId xmlns:a16="http://schemas.microsoft.com/office/drawing/2014/main" id="{0B6CD373-94F7-F435-5441-67028F51A9E7}"/>
              </a:ext>
            </a:extLst>
          </p:cNvPr>
          <p:cNvSpPr txBox="1"/>
          <p:nvPr/>
        </p:nvSpPr>
        <p:spPr>
          <a:xfrm>
            <a:off x="62119" y="4444107"/>
            <a:ext cx="1309484" cy="646331"/>
          </a:xfrm>
          <a:prstGeom prst="rect">
            <a:avLst/>
          </a:prstGeom>
          <a:noFill/>
        </p:spPr>
        <p:txBody>
          <a:bodyPr wrap="square" rtlCol="0">
            <a:spAutoFit/>
          </a:bodyPr>
          <a:lstStyle/>
          <a:p>
            <a:r>
              <a:rPr lang="en-US" dirty="0"/>
              <a:t>Field Office Fed Leads</a:t>
            </a:r>
          </a:p>
        </p:txBody>
      </p:sp>
      <p:pic>
        <p:nvPicPr>
          <p:cNvPr id="11" name="Picture 10">
            <a:extLst>
              <a:ext uri="{FF2B5EF4-FFF2-40B4-BE49-F238E27FC236}">
                <a16:creationId xmlns:a16="http://schemas.microsoft.com/office/drawing/2014/main" id="{1C58E676-59B2-B3F5-CBDC-4283262239CA}"/>
              </a:ext>
            </a:extLst>
          </p:cNvPr>
          <p:cNvPicPr>
            <a:picLocks noChangeAspect="1"/>
          </p:cNvPicPr>
          <p:nvPr/>
        </p:nvPicPr>
        <p:blipFill>
          <a:blip r:embed="rId5"/>
          <a:stretch>
            <a:fillRect/>
          </a:stretch>
        </p:blipFill>
        <p:spPr>
          <a:xfrm>
            <a:off x="4332938" y="4027058"/>
            <a:ext cx="1504136" cy="1555756"/>
          </a:xfrm>
          <a:prstGeom prst="rect">
            <a:avLst/>
          </a:prstGeom>
        </p:spPr>
      </p:pic>
      <p:pic>
        <p:nvPicPr>
          <p:cNvPr id="16" name="Graphic 15" descr="Female Profile outline">
            <a:extLst>
              <a:ext uri="{FF2B5EF4-FFF2-40B4-BE49-F238E27FC236}">
                <a16:creationId xmlns:a16="http://schemas.microsoft.com/office/drawing/2014/main" id="{7FF450C7-C2DA-020B-5757-06E3769D8B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29770" y="4027058"/>
            <a:ext cx="1378639" cy="1378639"/>
          </a:xfrm>
          <a:prstGeom prst="rect">
            <a:avLst/>
          </a:prstGeom>
        </p:spPr>
      </p:pic>
      <p:pic>
        <p:nvPicPr>
          <p:cNvPr id="20" name="Picture 19">
            <a:extLst>
              <a:ext uri="{FF2B5EF4-FFF2-40B4-BE49-F238E27FC236}">
                <a16:creationId xmlns:a16="http://schemas.microsoft.com/office/drawing/2014/main" id="{FB09003F-828A-7669-9826-1A4430CE9883}"/>
              </a:ext>
            </a:extLst>
          </p:cNvPr>
          <p:cNvPicPr>
            <a:picLocks noChangeAspect="1"/>
          </p:cNvPicPr>
          <p:nvPr/>
        </p:nvPicPr>
        <p:blipFill>
          <a:blip r:embed="rId7"/>
          <a:srcRect b="10702"/>
          <a:stretch>
            <a:fillRect/>
          </a:stretch>
        </p:blipFill>
        <p:spPr>
          <a:xfrm>
            <a:off x="5105404" y="1401775"/>
            <a:ext cx="1360000" cy="1497503"/>
          </a:xfrm>
          <a:prstGeom prst="rect">
            <a:avLst/>
          </a:prstGeom>
        </p:spPr>
      </p:pic>
      <p:pic>
        <p:nvPicPr>
          <p:cNvPr id="10" name="Content Placeholder 9">
            <a:extLst>
              <a:ext uri="{FF2B5EF4-FFF2-40B4-BE49-F238E27FC236}">
                <a16:creationId xmlns:a16="http://schemas.microsoft.com/office/drawing/2014/main" id="{40490D60-946E-BC43-7308-D3C9B0FCBC45}"/>
              </a:ext>
            </a:extLst>
          </p:cNvPr>
          <p:cNvPicPr>
            <a:picLocks noGrp="1" noChangeAspect="1"/>
          </p:cNvPicPr>
          <p:nvPr>
            <p:ph idx="1"/>
          </p:nvPr>
        </p:nvPicPr>
        <p:blipFill>
          <a:blip r:embed="rId8"/>
          <a:srcRect l="12951" t="8103" b="34366"/>
          <a:stretch>
            <a:fillRect/>
          </a:stretch>
        </p:blipFill>
        <p:spPr>
          <a:xfrm>
            <a:off x="8583356" y="1376219"/>
            <a:ext cx="1427616" cy="1535533"/>
          </a:xfrm>
          <a:prstGeom prst="rect">
            <a:avLst/>
          </a:prstGeom>
        </p:spPr>
      </p:pic>
      <p:pic>
        <p:nvPicPr>
          <p:cNvPr id="15" name="Picture 14">
            <a:extLst>
              <a:ext uri="{FF2B5EF4-FFF2-40B4-BE49-F238E27FC236}">
                <a16:creationId xmlns:a16="http://schemas.microsoft.com/office/drawing/2014/main" id="{AC723211-FB9E-F916-0E57-261F368A1FCB}"/>
              </a:ext>
            </a:extLst>
          </p:cNvPr>
          <p:cNvPicPr>
            <a:picLocks noChangeAspect="1"/>
          </p:cNvPicPr>
          <p:nvPr/>
        </p:nvPicPr>
        <p:blipFill>
          <a:blip r:embed="rId9">
            <a:extLst>
              <a:ext uri="{28A0092B-C50C-407E-A947-70E740481C1C}">
                <a14:useLocalDpi xmlns:a14="http://schemas.microsoft.com/office/drawing/2010/main" val="0"/>
              </a:ext>
            </a:extLst>
          </a:blip>
          <a:srcRect l="18496" r="18829" b="38597"/>
          <a:stretch>
            <a:fillRect/>
          </a:stretch>
        </p:blipFill>
        <p:spPr>
          <a:xfrm>
            <a:off x="7045242" y="4002232"/>
            <a:ext cx="1378639" cy="1580582"/>
          </a:xfrm>
          <a:prstGeom prst="rect">
            <a:avLst/>
          </a:prstGeom>
        </p:spPr>
      </p:pic>
    </p:spTree>
    <p:extLst>
      <p:ext uri="{BB962C8B-B14F-4D97-AF65-F5344CB8AC3E}">
        <p14:creationId xmlns:p14="http://schemas.microsoft.com/office/powerpoint/2010/main" val="807960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070A4-2BA7-BCAF-8D14-7EEEFE45DC4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76C0CE1-47E1-16A9-CC46-65553A057A48}"/>
              </a:ext>
            </a:extLst>
          </p:cNvPr>
          <p:cNvSpPr>
            <a:spLocks noGrp="1"/>
          </p:cNvSpPr>
          <p:nvPr>
            <p:ph type="title"/>
          </p:nvPr>
        </p:nvSpPr>
        <p:spPr/>
        <p:txBody>
          <a:bodyPr/>
          <a:lstStyle/>
          <a:p>
            <a:r>
              <a:rPr lang="en-US" dirty="0"/>
              <a:t>Lab/Site LDRD/SDRD Leadership</a:t>
            </a:r>
          </a:p>
        </p:txBody>
      </p:sp>
      <p:sp>
        <p:nvSpPr>
          <p:cNvPr id="29" name="TextBox 28">
            <a:extLst>
              <a:ext uri="{FF2B5EF4-FFF2-40B4-BE49-F238E27FC236}">
                <a16:creationId xmlns:a16="http://schemas.microsoft.com/office/drawing/2014/main" id="{B560E474-DF62-58CB-0948-5C9DDADCEB39}"/>
              </a:ext>
            </a:extLst>
          </p:cNvPr>
          <p:cNvSpPr txBox="1"/>
          <p:nvPr/>
        </p:nvSpPr>
        <p:spPr>
          <a:xfrm>
            <a:off x="1341897" y="1273898"/>
            <a:ext cx="1324427" cy="338554"/>
          </a:xfrm>
          <a:prstGeom prst="rect">
            <a:avLst/>
          </a:prstGeom>
          <a:noFill/>
        </p:spPr>
        <p:txBody>
          <a:bodyPr wrap="square" rtlCol="0">
            <a:spAutoFit/>
          </a:bodyPr>
          <a:lstStyle/>
          <a:p>
            <a:r>
              <a:rPr lang="en-US" sz="1600" dirty="0"/>
              <a:t>Los Alamos</a:t>
            </a:r>
          </a:p>
        </p:txBody>
      </p:sp>
      <p:sp>
        <p:nvSpPr>
          <p:cNvPr id="33" name="TextBox 32">
            <a:extLst>
              <a:ext uri="{FF2B5EF4-FFF2-40B4-BE49-F238E27FC236}">
                <a16:creationId xmlns:a16="http://schemas.microsoft.com/office/drawing/2014/main" id="{93F6D115-11B3-71C0-A6CE-7FC7FC172728}"/>
              </a:ext>
            </a:extLst>
          </p:cNvPr>
          <p:cNvSpPr txBox="1"/>
          <p:nvPr/>
        </p:nvSpPr>
        <p:spPr>
          <a:xfrm>
            <a:off x="4112796" y="1287912"/>
            <a:ext cx="1324426" cy="338554"/>
          </a:xfrm>
          <a:prstGeom prst="rect">
            <a:avLst/>
          </a:prstGeom>
          <a:noFill/>
        </p:spPr>
        <p:txBody>
          <a:bodyPr wrap="square" rtlCol="0">
            <a:spAutoFit/>
          </a:bodyPr>
          <a:lstStyle/>
          <a:p>
            <a:r>
              <a:rPr lang="en-US" sz="1600" dirty="0"/>
              <a:t>Livermore</a:t>
            </a:r>
          </a:p>
        </p:txBody>
      </p:sp>
      <p:sp>
        <p:nvSpPr>
          <p:cNvPr id="35" name="TextBox 34">
            <a:extLst>
              <a:ext uri="{FF2B5EF4-FFF2-40B4-BE49-F238E27FC236}">
                <a16:creationId xmlns:a16="http://schemas.microsoft.com/office/drawing/2014/main" id="{42DA5E00-22F8-C49B-096A-5861680F2F10}"/>
              </a:ext>
            </a:extLst>
          </p:cNvPr>
          <p:cNvSpPr txBox="1"/>
          <p:nvPr/>
        </p:nvSpPr>
        <p:spPr>
          <a:xfrm>
            <a:off x="6994362" y="1295979"/>
            <a:ext cx="994605" cy="338554"/>
          </a:xfrm>
          <a:prstGeom prst="rect">
            <a:avLst/>
          </a:prstGeom>
          <a:noFill/>
        </p:spPr>
        <p:txBody>
          <a:bodyPr wrap="square" rtlCol="0">
            <a:spAutoFit/>
          </a:bodyPr>
          <a:lstStyle/>
          <a:p>
            <a:r>
              <a:rPr lang="en-US" sz="1600" dirty="0"/>
              <a:t>Sandia</a:t>
            </a:r>
          </a:p>
        </p:txBody>
      </p:sp>
      <p:sp>
        <p:nvSpPr>
          <p:cNvPr id="37" name="TextBox 36">
            <a:extLst>
              <a:ext uri="{FF2B5EF4-FFF2-40B4-BE49-F238E27FC236}">
                <a16:creationId xmlns:a16="http://schemas.microsoft.com/office/drawing/2014/main" id="{AAA3D2CD-4114-8D39-CB3E-4F1A69E830F5}"/>
              </a:ext>
            </a:extLst>
          </p:cNvPr>
          <p:cNvSpPr txBox="1"/>
          <p:nvPr/>
        </p:nvSpPr>
        <p:spPr>
          <a:xfrm>
            <a:off x="9768688" y="1298479"/>
            <a:ext cx="994606" cy="338554"/>
          </a:xfrm>
          <a:prstGeom prst="rect">
            <a:avLst/>
          </a:prstGeom>
          <a:noFill/>
        </p:spPr>
        <p:txBody>
          <a:bodyPr wrap="square" rtlCol="0">
            <a:spAutoFit/>
          </a:bodyPr>
          <a:lstStyle/>
          <a:p>
            <a:r>
              <a:rPr lang="en-US" sz="1600" dirty="0"/>
              <a:t>Nevada</a:t>
            </a:r>
          </a:p>
        </p:txBody>
      </p:sp>
      <p:pic>
        <p:nvPicPr>
          <p:cNvPr id="45" name="Content Placeholder 44">
            <a:extLst>
              <a:ext uri="{FF2B5EF4-FFF2-40B4-BE49-F238E27FC236}">
                <a16:creationId xmlns:a16="http://schemas.microsoft.com/office/drawing/2014/main" id="{62A8A6AC-1B5D-AB5F-9C76-30EB1489C6DE}"/>
              </a:ext>
            </a:extLst>
          </p:cNvPr>
          <p:cNvPicPr>
            <a:picLocks noGrp="1" noChangeAspect="1"/>
          </p:cNvPicPr>
          <p:nvPr>
            <p:ph idx="1"/>
          </p:nvPr>
        </p:nvPicPr>
        <p:blipFill>
          <a:blip r:embed="rId3"/>
          <a:srcRect b="11334"/>
          <a:stretch>
            <a:fillRect/>
          </a:stretch>
        </p:blipFill>
        <p:spPr>
          <a:xfrm>
            <a:off x="1161420" y="3976948"/>
            <a:ext cx="1326468" cy="1553833"/>
          </a:xfrm>
          <a:prstGeom prst="rect">
            <a:avLst/>
          </a:prstGeom>
        </p:spPr>
      </p:pic>
      <p:pic>
        <p:nvPicPr>
          <p:cNvPr id="47" name="Picture 46">
            <a:extLst>
              <a:ext uri="{FF2B5EF4-FFF2-40B4-BE49-F238E27FC236}">
                <a16:creationId xmlns:a16="http://schemas.microsoft.com/office/drawing/2014/main" id="{885294BC-A1BF-4B25-D913-47C6BB85CC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4378" y="3963255"/>
            <a:ext cx="1482844" cy="1572202"/>
          </a:xfrm>
          <a:prstGeom prst="rect">
            <a:avLst/>
          </a:prstGeom>
        </p:spPr>
      </p:pic>
      <p:pic>
        <p:nvPicPr>
          <p:cNvPr id="49" name="Picture 48">
            <a:extLst>
              <a:ext uri="{FF2B5EF4-FFF2-40B4-BE49-F238E27FC236}">
                <a16:creationId xmlns:a16="http://schemas.microsoft.com/office/drawing/2014/main" id="{F18D86DB-E368-1480-8DEE-6B213F35A2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16978" y="3976947"/>
            <a:ext cx="1454664" cy="1549817"/>
          </a:xfrm>
          <a:prstGeom prst="rect">
            <a:avLst/>
          </a:prstGeom>
        </p:spPr>
      </p:pic>
      <p:sp>
        <p:nvSpPr>
          <p:cNvPr id="51" name="TextBox 50">
            <a:extLst>
              <a:ext uri="{FF2B5EF4-FFF2-40B4-BE49-F238E27FC236}">
                <a16:creationId xmlns:a16="http://schemas.microsoft.com/office/drawing/2014/main" id="{CDF09A7E-E98F-255C-57D6-8D48645F3433}"/>
              </a:ext>
            </a:extLst>
          </p:cNvPr>
          <p:cNvSpPr txBox="1"/>
          <p:nvPr/>
        </p:nvSpPr>
        <p:spPr>
          <a:xfrm>
            <a:off x="96256" y="4305775"/>
            <a:ext cx="1058779" cy="830997"/>
          </a:xfrm>
          <a:prstGeom prst="rect">
            <a:avLst/>
          </a:prstGeom>
          <a:noFill/>
        </p:spPr>
        <p:txBody>
          <a:bodyPr wrap="square" rtlCol="0">
            <a:spAutoFit/>
          </a:bodyPr>
          <a:lstStyle/>
          <a:p>
            <a:r>
              <a:rPr lang="en-US" sz="1600" b="1" dirty="0"/>
              <a:t>Lab/Site L/SDRD Leads</a:t>
            </a:r>
          </a:p>
        </p:txBody>
      </p:sp>
      <p:sp>
        <p:nvSpPr>
          <p:cNvPr id="53" name="TextBox 52">
            <a:extLst>
              <a:ext uri="{FF2B5EF4-FFF2-40B4-BE49-F238E27FC236}">
                <a16:creationId xmlns:a16="http://schemas.microsoft.com/office/drawing/2014/main" id="{E0C32599-CE65-DAEA-5DC6-A970BF437B23}"/>
              </a:ext>
            </a:extLst>
          </p:cNvPr>
          <p:cNvSpPr txBox="1"/>
          <p:nvPr/>
        </p:nvSpPr>
        <p:spPr>
          <a:xfrm>
            <a:off x="84224" y="1979954"/>
            <a:ext cx="1058779" cy="830997"/>
          </a:xfrm>
          <a:prstGeom prst="rect">
            <a:avLst/>
          </a:prstGeom>
          <a:noFill/>
        </p:spPr>
        <p:txBody>
          <a:bodyPr wrap="square" rtlCol="0">
            <a:spAutoFit/>
          </a:bodyPr>
          <a:lstStyle/>
          <a:p>
            <a:r>
              <a:rPr lang="en-US" sz="1600" b="1" dirty="0"/>
              <a:t>Lab/Site R&amp;D Leads</a:t>
            </a:r>
          </a:p>
        </p:txBody>
      </p:sp>
      <p:pic>
        <p:nvPicPr>
          <p:cNvPr id="57" name="Picture 56">
            <a:extLst>
              <a:ext uri="{FF2B5EF4-FFF2-40B4-BE49-F238E27FC236}">
                <a16:creationId xmlns:a16="http://schemas.microsoft.com/office/drawing/2014/main" id="{FF9D634C-A145-96D3-1024-45FB229585EF}"/>
              </a:ext>
            </a:extLst>
          </p:cNvPr>
          <p:cNvPicPr>
            <a:picLocks noChangeAspect="1"/>
          </p:cNvPicPr>
          <p:nvPr/>
        </p:nvPicPr>
        <p:blipFill>
          <a:blip r:embed="rId6"/>
          <a:stretch>
            <a:fillRect/>
          </a:stretch>
        </p:blipFill>
        <p:spPr>
          <a:xfrm>
            <a:off x="3897231" y="1645774"/>
            <a:ext cx="1407750" cy="1521353"/>
          </a:xfrm>
          <a:prstGeom prst="rect">
            <a:avLst/>
          </a:prstGeom>
        </p:spPr>
      </p:pic>
      <p:pic>
        <p:nvPicPr>
          <p:cNvPr id="59" name="Picture 58">
            <a:extLst>
              <a:ext uri="{FF2B5EF4-FFF2-40B4-BE49-F238E27FC236}">
                <a16:creationId xmlns:a16="http://schemas.microsoft.com/office/drawing/2014/main" id="{5D3B7328-51B7-2F25-52D8-B8F47CBC1A53}"/>
              </a:ext>
            </a:extLst>
          </p:cNvPr>
          <p:cNvPicPr>
            <a:picLocks noChangeAspect="1"/>
          </p:cNvPicPr>
          <p:nvPr/>
        </p:nvPicPr>
        <p:blipFill>
          <a:blip r:embed="rId7"/>
          <a:srcRect t="1442" b="24974"/>
          <a:stretch>
            <a:fillRect/>
          </a:stretch>
        </p:blipFill>
        <p:spPr>
          <a:xfrm flipH="1">
            <a:off x="1182865" y="1634533"/>
            <a:ext cx="1407750" cy="1531752"/>
          </a:xfrm>
          <a:prstGeom prst="rect">
            <a:avLst/>
          </a:prstGeom>
        </p:spPr>
      </p:pic>
      <p:pic>
        <p:nvPicPr>
          <p:cNvPr id="61" name="Picture 60">
            <a:extLst>
              <a:ext uri="{FF2B5EF4-FFF2-40B4-BE49-F238E27FC236}">
                <a16:creationId xmlns:a16="http://schemas.microsoft.com/office/drawing/2014/main" id="{6CE9E0B6-4211-BC73-0A8A-BB4027FA9AF0}"/>
              </a:ext>
            </a:extLst>
          </p:cNvPr>
          <p:cNvPicPr>
            <a:picLocks noChangeAspect="1"/>
          </p:cNvPicPr>
          <p:nvPr/>
        </p:nvPicPr>
        <p:blipFill>
          <a:blip r:embed="rId8"/>
          <a:srcRect l="11147" r="9187" b="9233"/>
          <a:stretch>
            <a:fillRect/>
          </a:stretch>
        </p:blipFill>
        <p:spPr>
          <a:xfrm>
            <a:off x="6689979" y="1634534"/>
            <a:ext cx="1407750" cy="1532594"/>
          </a:xfrm>
          <a:prstGeom prst="rect">
            <a:avLst/>
          </a:prstGeom>
        </p:spPr>
      </p:pic>
      <p:sp>
        <p:nvSpPr>
          <p:cNvPr id="63" name="TextBox 62">
            <a:extLst>
              <a:ext uri="{FF2B5EF4-FFF2-40B4-BE49-F238E27FC236}">
                <a16:creationId xmlns:a16="http://schemas.microsoft.com/office/drawing/2014/main" id="{0621DBA1-0F80-6D7A-4C28-C64B481BA133}"/>
              </a:ext>
            </a:extLst>
          </p:cNvPr>
          <p:cNvSpPr txBox="1"/>
          <p:nvPr/>
        </p:nvSpPr>
        <p:spPr>
          <a:xfrm>
            <a:off x="1239258" y="3173036"/>
            <a:ext cx="2105531" cy="338554"/>
          </a:xfrm>
          <a:prstGeom prst="rect">
            <a:avLst/>
          </a:prstGeom>
          <a:noFill/>
        </p:spPr>
        <p:txBody>
          <a:bodyPr wrap="square" rtlCol="0">
            <a:spAutoFit/>
          </a:bodyPr>
          <a:lstStyle/>
          <a:p>
            <a:r>
              <a:rPr lang="en-US" sz="1600" dirty="0"/>
              <a:t>Patrick Fitch</a:t>
            </a:r>
          </a:p>
        </p:txBody>
      </p:sp>
      <p:sp>
        <p:nvSpPr>
          <p:cNvPr id="65" name="TextBox 64">
            <a:extLst>
              <a:ext uri="{FF2B5EF4-FFF2-40B4-BE49-F238E27FC236}">
                <a16:creationId xmlns:a16="http://schemas.microsoft.com/office/drawing/2014/main" id="{7AF17468-DA76-6E92-06AF-821077A81099}"/>
              </a:ext>
            </a:extLst>
          </p:cNvPr>
          <p:cNvSpPr txBox="1"/>
          <p:nvPr/>
        </p:nvSpPr>
        <p:spPr>
          <a:xfrm>
            <a:off x="3769611" y="3186435"/>
            <a:ext cx="2105531" cy="338554"/>
          </a:xfrm>
          <a:prstGeom prst="rect">
            <a:avLst/>
          </a:prstGeom>
          <a:noFill/>
        </p:spPr>
        <p:txBody>
          <a:bodyPr wrap="square" rtlCol="0">
            <a:spAutoFit/>
          </a:bodyPr>
          <a:lstStyle/>
          <a:p>
            <a:r>
              <a:rPr lang="en-US" sz="1600" dirty="0"/>
              <a:t>Patricia Falcone</a:t>
            </a:r>
          </a:p>
        </p:txBody>
      </p:sp>
      <p:sp>
        <p:nvSpPr>
          <p:cNvPr id="67" name="TextBox 66">
            <a:extLst>
              <a:ext uri="{FF2B5EF4-FFF2-40B4-BE49-F238E27FC236}">
                <a16:creationId xmlns:a16="http://schemas.microsoft.com/office/drawing/2014/main" id="{22420342-30E3-DB6C-C0ED-2291E4A753E2}"/>
              </a:ext>
            </a:extLst>
          </p:cNvPr>
          <p:cNvSpPr txBox="1"/>
          <p:nvPr/>
        </p:nvSpPr>
        <p:spPr>
          <a:xfrm>
            <a:off x="6627804" y="3178820"/>
            <a:ext cx="2105531" cy="338554"/>
          </a:xfrm>
          <a:prstGeom prst="rect">
            <a:avLst/>
          </a:prstGeom>
          <a:noFill/>
        </p:spPr>
        <p:txBody>
          <a:bodyPr wrap="square" rtlCol="0">
            <a:spAutoFit/>
          </a:bodyPr>
          <a:lstStyle/>
          <a:p>
            <a:r>
              <a:rPr lang="en-US" sz="1600" dirty="0"/>
              <a:t>Douglas Kothe</a:t>
            </a:r>
          </a:p>
        </p:txBody>
      </p:sp>
      <p:sp>
        <p:nvSpPr>
          <p:cNvPr id="69" name="TextBox 68">
            <a:extLst>
              <a:ext uri="{FF2B5EF4-FFF2-40B4-BE49-F238E27FC236}">
                <a16:creationId xmlns:a16="http://schemas.microsoft.com/office/drawing/2014/main" id="{95D4EE3A-546D-154B-E7EA-22F674BF39EF}"/>
              </a:ext>
            </a:extLst>
          </p:cNvPr>
          <p:cNvSpPr txBox="1"/>
          <p:nvPr/>
        </p:nvSpPr>
        <p:spPr>
          <a:xfrm>
            <a:off x="9554924" y="3125851"/>
            <a:ext cx="1650489" cy="338554"/>
          </a:xfrm>
          <a:prstGeom prst="rect">
            <a:avLst/>
          </a:prstGeom>
          <a:noFill/>
        </p:spPr>
        <p:txBody>
          <a:bodyPr wrap="square" rtlCol="0">
            <a:spAutoFit/>
          </a:bodyPr>
          <a:lstStyle/>
          <a:p>
            <a:r>
              <a:rPr lang="en-US" sz="1600" dirty="0"/>
              <a:t>Jose Sinibaldi</a:t>
            </a:r>
          </a:p>
        </p:txBody>
      </p:sp>
      <p:sp>
        <p:nvSpPr>
          <p:cNvPr id="71" name="TextBox 70">
            <a:extLst>
              <a:ext uri="{FF2B5EF4-FFF2-40B4-BE49-F238E27FC236}">
                <a16:creationId xmlns:a16="http://schemas.microsoft.com/office/drawing/2014/main" id="{F4F7FEBA-051C-62E3-E635-BCE094512ABD}"/>
              </a:ext>
            </a:extLst>
          </p:cNvPr>
          <p:cNvSpPr txBox="1"/>
          <p:nvPr/>
        </p:nvSpPr>
        <p:spPr>
          <a:xfrm>
            <a:off x="1115602" y="5530781"/>
            <a:ext cx="2105531" cy="338554"/>
          </a:xfrm>
          <a:prstGeom prst="rect">
            <a:avLst/>
          </a:prstGeom>
          <a:noFill/>
        </p:spPr>
        <p:txBody>
          <a:bodyPr wrap="square" rtlCol="0">
            <a:spAutoFit/>
          </a:bodyPr>
          <a:lstStyle/>
          <a:p>
            <a:r>
              <a:rPr lang="en-US" sz="1600" dirty="0"/>
              <a:t>Kirsten McCabe</a:t>
            </a:r>
          </a:p>
        </p:txBody>
      </p:sp>
      <p:sp>
        <p:nvSpPr>
          <p:cNvPr id="73" name="TextBox 72">
            <a:extLst>
              <a:ext uri="{FF2B5EF4-FFF2-40B4-BE49-F238E27FC236}">
                <a16:creationId xmlns:a16="http://schemas.microsoft.com/office/drawing/2014/main" id="{74ADCC40-A3B6-7428-0918-04281F5135A5}"/>
              </a:ext>
            </a:extLst>
          </p:cNvPr>
          <p:cNvSpPr txBox="1"/>
          <p:nvPr/>
        </p:nvSpPr>
        <p:spPr>
          <a:xfrm>
            <a:off x="3890889" y="5526765"/>
            <a:ext cx="2105531" cy="338554"/>
          </a:xfrm>
          <a:prstGeom prst="rect">
            <a:avLst/>
          </a:prstGeom>
          <a:noFill/>
        </p:spPr>
        <p:txBody>
          <a:bodyPr wrap="square" rtlCol="0">
            <a:spAutoFit/>
          </a:bodyPr>
          <a:lstStyle/>
          <a:p>
            <a:r>
              <a:rPr lang="en-US" sz="1600" dirty="0"/>
              <a:t>Elizabeth Wheeler</a:t>
            </a:r>
          </a:p>
        </p:txBody>
      </p:sp>
      <p:sp>
        <p:nvSpPr>
          <p:cNvPr id="75" name="TextBox 74">
            <a:extLst>
              <a:ext uri="{FF2B5EF4-FFF2-40B4-BE49-F238E27FC236}">
                <a16:creationId xmlns:a16="http://schemas.microsoft.com/office/drawing/2014/main" id="{0B0561EF-9243-F588-C359-64400DA0EE99}"/>
              </a:ext>
            </a:extLst>
          </p:cNvPr>
          <p:cNvSpPr txBox="1"/>
          <p:nvPr/>
        </p:nvSpPr>
        <p:spPr>
          <a:xfrm>
            <a:off x="9488905" y="5535457"/>
            <a:ext cx="2105531" cy="338554"/>
          </a:xfrm>
          <a:prstGeom prst="rect">
            <a:avLst/>
          </a:prstGeom>
          <a:noFill/>
        </p:spPr>
        <p:txBody>
          <a:bodyPr wrap="square" rtlCol="0">
            <a:spAutoFit/>
          </a:bodyPr>
          <a:lstStyle/>
          <a:p>
            <a:r>
              <a:rPr lang="en-US" sz="1600" dirty="0"/>
              <a:t>Michael Reed</a:t>
            </a:r>
          </a:p>
        </p:txBody>
      </p:sp>
      <p:sp>
        <p:nvSpPr>
          <p:cNvPr id="5" name="TextBox 4">
            <a:extLst>
              <a:ext uri="{FF2B5EF4-FFF2-40B4-BE49-F238E27FC236}">
                <a16:creationId xmlns:a16="http://schemas.microsoft.com/office/drawing/2014/main" id="{BDE1CE51-4999-AE34-6AC6-BE9D8A6F7B62}"/>
              </a:ext>
            </a:extLst>
          </p:cNvPr>
          <p:cNvSpPr txBox="1"/>
          <p:nvPr/>
        </p:nvSpPr>
        <p:spPr>
          <a:xfrm>
            <a:off x="6713618" y="5556768"/>
            <a:ext cx="1683734" cy="338554"/>
          </a:xfrm>
          <a:prstGeom prst="rect">
            <a:avLst/>
          </a:prstGeom>
          <a:noFill/>
        </p:spPr>
        <p:txBody>
          <a:bodyPr wrap="square" rtlCol="0">
            <a:spAutoFit/>
          </a:bodyPr>
          <a:lstStyle/>
          <a:p>
            <a:r>
              <a:rPr lang="en-US" sz="1600" dirty="0"/>
              <a:t>John Feddema</a:t>
            </a:r>
          </a:p>
        </p:txBody>
      </p:sp>
      <p:pic>
        <p:nvPicPr>
          <p:cNvPr id="4" name="Picture 3">
            <a:extLst>
              <a:ext uri="{FF2B5EF4-FFF2-40B4-BE49-F238E27FC236}">
                <a16:creationId xmlns:a16="http://schemas.microsoft.com/office/drawing/2014/main" id="{0CFE4DDC-0B61-40A1-128B-BF6EDED64E37}"/>
              </a:ext>
            </a:extLst>
          </p:cNvPr>
          <p:cNvPicPr>
            <a:picLocks noChangeAspect="1"/>
          </p:cNvPicPr>
          <p:nvPr/>
        </p:nvPicPr>
        <p:blipFill>
          <a:blip r:embed="rId9"/>
          <a:srcRect l="14900" r="11343"/>
          <a:stretch>
            <a:fillRect/>
          </a:stretch>
        </p:blipFill>
        <p:spPr>
          <a:xfrm>
            <a:off x="6631666" y="3963254"/>
            <a:ext cx="1524120" cy="1549817"/>
          </a:xfrm>
          <a:prstGeom prst="rect">
            <a:avLst/>
          </a:prstGeom>
        </p:spPr>
      </p:pic>
      <p:pic>
        <p:nvPicPr>
          <p:cNvPr id="8" name="Picture 7">
            <a:extLst>
              <a:ext uri="{FF2B5EF4-FFF2-40B4-BE49-F238E27FC236}">
                <a16:creationId xmlns:a16="http://schemas.microsoft.com/office/drawing/2014/main" id="{2B4D87E4-EE88-AD29-4471-C3C3BFEB60E1}"/>
              </a:ext>
            </a:extLst>
          </p:cNvPr>
          <p:cNvPicPr>
            <a:picLocks noChangeAspect="1"/>
          </p:cNvPicPr>
          <p:nvPr/>
        </p:nvPicPr>
        <p:blipFill>
          <a:blip r:embed="rId10"/>
          <a:srcRect l="26965" r="26303"/>
          <a:stretch>
            <a:fillRect/>
          </a:stretch>
        </p:blipFill>
        <p:spPr>
          <a:xfrm>
            <a:off x="9482727" y="1592829"/>
            <a:ext cx="1454664" cy="1524329"/>
          </a:xfrm>
          <a:prstGeom prst="rect">
            <a:avLst/>
          </a:prstGeom>
        </p:spPr>
      </p:pic>
    </p:spTree>
    <p:extLst>
      <p:ext uri="{BB962C8B-B14F-4D97-AF65-F5344CB8AC3E}">
        <p14:creationId xmlns:p14="http://schemas.microsoft.com/office/powerpoint/2010/main" val="2779015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99B49F-7A9C-AEC7-BD97-2EA6C5D4776D}"/>
              </a:ext>
            </a:extLst>
          </p:cNvPr>
          <p:cNvSpPr>
            <a:spLocks noGrp="1"/>
          </p:cNvSpPr>
          <p:nvPr>
            <p:ph type="title"/>
          </p:nvPr>
        </p:nvSpPr>
        <p:spPr/>
        <p:txBody>
          <a:bodyPr/>
          <a:lstStyle/>
          <a:p>
            <a:r>
              <a:rPr lang="en-US" dirty="0"/>
              <a:t>NNSA Mission / Leadership</a:t>
            </a:r>
          </a:p>
        </p:txBody>
      </p:sp>
      <p:sp>
        <p:nvSpPr>
          <p:cNvPr id="5" name="Content Placeholder 4">
            <a:extLst>
              <a:ext uri="{FF2B5EF4-FFF2-40B4-BE49-F238E27FC236}">
                <a16:creationId xmlns:a16="http://schemas.microsoft.com/office/drawing/2014/main" id="{03AA36D3-F9A5-2692-B63C-22018A85E770}"/>
              </a:ext>
            </a:extLst>
          </p:cNvPr>
          <p:cNvSpPr>
            <a:spLocks noGrp="1"/>
          </p:cNvSpPr>
          <p:nvPr>
            <p:ph idx="1"/>
          </p:nvPr>
        </p:nvSpPr>
        <p:spPr>
          <a:xfrm>
            <a:off x="489273" y="1488731"/>
            <a:ext cx="11073070" cy="4351338"/>
          </a:xfrm>
        </p:spPr>
        <p:txBody>
          <a:bodyPr>
            <a:normAutofit/>
          </a:bodyPr>
          <a:lstStyle/>
          <a:p>
            <a:r>
              <a:rPr lang="en-US" dirty="0"/>
              <a:t>NNSA is a semi-autonomous agency within DOE (2000 NNSA Act)</a:t>
            </a:r>
          </a:p>
          <a:p>
            <a:pPr lvl="1"/>
            <a:r>
              <a:rPr lang="en-US" dirty="0"/>
              <a:t>Responsible for enhancing national security</a:t>
            </a:r>
            <a:br>
              <a:rPr lang="en-US" dirty="0"/>
            </a:br>
            <a:r>
              <a:rPr lang="en-US" dirty="0"/>
              <a:t>through the application of atomic science</a:t>
            </a:r>
          </a:p>
          <a:p>
            <a:pPr lvl="1"/>
            <a:r>
              <a:rPr lang="en-US" dirty="0"/>
              <a:t>Core Missions</a:t>
            </a:r>
          </a:p>
          <a:p>
            <a:pPr lvl="2"/>
            <a:r>
              <a:rPr lang="en-US" dirty="0"/>
              <a:t>Nuclear Stockpile</a:t>
            </a:r>
          </a:p>
          <a:p>
            <a:pPr lvl="2"/>
            <a:r>
              <a:rPr lang="en-US" dirty="0"/>
              <a:t>Nonproliferation</a:t>
            </a:r>
          </a:p>
          <a:p>
            <a:pPr lvl="2"/>
            <a:r>
              <a:rPr lang="en-US" dirty="0"/>
              <a:t>Naval Nuclear Propulsion</a:t>
            </a:r>
          </a:p>
          <a:p>
            <a:pPr lvl="2"/>
            <a:r>
              <a:rPr lang="en-US" dirty="0"/>
              <a:t>Nuclear Counterterrorism</a:t>
            </a:r>
            <a:br>
              <a:rPr lang="en-US" dirty="0"/>
            </a:br>
            <a:endParaRPr lang="en-US" dirty="0"/>
          </a:p>
          <a:p>
            <a:pPr lvl="1"/>
            <a:r>
              <a:rPr lang="en-US" dirty="0"/>
              <a:t>Brandon M. Williams </a:t>
            </a:r>
          </a:p>
          <a:p>
            <a:pPr lvl="2"/>
            <a:r>
              <a:rPr lang="en-US" dirty="0"/>
              <a:t>Undersecretary for Nuclear Security</a:t>
            </a:r>
          </a:p>
          <a:p>
            <a:pPr lvl="2"/>
            <a:r>
              <a:rPr lang="en-US" dirty="0"/>
              <a:t>NNSA Administrator </a:t>
            </a:r>
          </a:p>
        </p:txBody>
      </p:sp>
      <p:pic>
        <p:nvPicPr>
          <p:cNvPr id="11" name="Picture 10">
            <a:extLst>
              <a:ext uri="{FF2B5EF4-FFF2-40B4-BE49-F238E27FC236}">
                <a16:creationId xmlns:a16="http://schemas.microsoft.com/office/drawing/2014/main" id="{0A345287-B192-B2B2-54D0-8F31E0948141}"/>
              </a:ext>
            </a:extLst>
          </p:cNvPr>
          <p:cNvPicPr>
            <a:picLocks noChangeAspect="1"/>
          </p:cNvPicPr>
          <p:nvPr/>
        </p:nvPicPr>
        <p:blipFill>
          <a:blip r:embed="rId3"/>
          <a:srcRect l="67105" t="44901" r="18207" b="30425"/>
          <a:stretch>
            <a:fillRect/>
          </a:stretch>
        </p:blipFill>
        <p:spPr>
          <a:xfrm>
            <a:off x="5955632" y="2653869"/>
            <a:ext cx="6046768" cy="2856911"/>
          </a:xfrm>
          <a:prstGeom prst="rect">
            <a:avLst/>
          </a:prstGeom>
        </p:spPr>
      </p:pic>
    </p:spTree>
    <p:extLst>
      <p:ext uri="{BB962C8B-B14F-4D97-AF65-F5344CB8AC3E}">
        <p14:creationId xmlns:p14="http://schemas.microsoft.com/office/powerpoint/2010/main" val="1411116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B89DE-B750-1D85-3514-1A42FFA0270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4BC9102-6FD8-EFF0-E3F3-E3EFF50CC588}"/>
              </a:ext>
            </a:extLst>
          </p:cNvPr>
          <p:cNvSpPr>
            <a:spLocks noGrp="1"/>
          </p:cNvSpPr>
          <p:nvPr>
            <p:ph type="title"/>
          </p:nvPr>
        </p:nvSpPr>
        <p:spPr/>
        <p:txBody>
          <a:bodyPr/>
          <a:lstStyle/>
          <a:p>
            <a:r>
              <a:rPr lang="en-US" dirty="0"/>
              <a:t>NNSA Locations</a:t>
            </a:r>
          </a:p>
        </p:txBody>
      </p:sp>
      <p:sp>
        <p:nvSpPr>
          <p:cNvPr id="4" name="Content Placeholder 3">
            <a:extLst>
              <a:ext uri="{FF2B5EF4-FFF2-40B4-BE49-F238E27FC236}">
                <a16:creationId xmlns:a16="http://schemas.microsoft.com/office/drawing/2014/main" id="{18B3B5D9-3E4E-4FFE-5B08-0C33DD706154}"/>
              </a:ext>
            </a:extLst>
          </p:cNvPr>
          <p:cNvSpPr>
            <a:spLocks noGrp="1"/>
          </p:cNvSpPr>
          <p:nvPr>
            <p:ph idx="1"/>
          </p:nvPr>
        </p:nvSpPr>
        <p:spPr>
          <a:xfrm>
            <a:off x="356930" y="1572956"/>
            <a:ext cx="4985091" cy="4351338"/>
          </a:xfrm>
        </p:spPr>
        <p:txBody>
          <a:bodyPr/>
          <a:lstStyle/>
          <a:p>
            <a:r>
              <a:rPr lang="en-US" dirty="0"/>
              <a:t>More than 64,000 federal </a:t>
            </a:r>
            <a:br>
              <a:rPr lang="en-US" dirty="0"/>
            </a:br>
            <a:r>
              <a:rPr lang="en-US" dirty="0"/>
              <a:t>and contractor employees</a:t>
            </a:r>
            <a:br>
              <a:rPr lang="en-US" dirty="0"/>
            </a:br>
            <a:r>
              <a:rPr lang="en-US" dirty="0"/>
              <a:t>at labs, plants, and sites </a:t>
            </a:r>
            <a:br>
              <a:rPr lang="en-US" dirty="0"/>
            </a:br>
            <a:r>
              <a:rPr lang="en-US" dirty="0"/>
              <a:t>nationwide</a:t>
            </a:r>
            <a:br>
              <a:rPr lang="en-US" dirty="0"/>
            </a:br>
            <a:endParaRPr lang="en-US" dirty="0"/>
          </a:p>
          <a:p>
            <a:r>
              <a:rPr lang="en-US" dirty="0"/>
              <a:t>HQ and Field Offices</a:t>
            </a:r>
          </a:p>
          <a:p>
            <a:pPr lvl="1"/>
            <a:r>
              <a:rPr lang="en-US" dirty="0"/>
              <a:t>Forrestal/Germantown (NCR)</a:t>
            </a:r>
          </a:p>
          <a:p>
            <a:pPr lvl="1"/>
            <a:r>
              <a:rPr lang="en-US" dirty="0"/>
              <a:t>John A. Gordon Albuquerque</a:t>
            </a:r>
          </a:p>
          <a:p>
            <a:pPr lvl="1"/>
            <a:r>
              <a:rPr lang="en-US" dirty="0"/>
              <a:t>FO at labs/plants/site</a:t>
            </a:r>
          </a:p>
          <a:p>
            <a:pPr lvl="2"/>
            <a:r>
              <a:rPr lang="en-US" dirty="0"/>
              <a:t>KCNSC, LLNL, LANL, NNSS</a:t>
            </a:r>
            <a:br>
              <a:rPr lang="en-US" dirty="0"/>
            </a:br>
            <a:r>
              <a:rPr lang="en-US" dirty="0"/>
              <a:t>Pantex, SNL, SRS, Y-12</a:t>
            </a:r>
          </a:p>
        </p:txBody>
      </p:sp>
      <p:pic>
        <p:nvPicPr>
          <p:cNvPr id="8" name="Picture 7">
            <a:extLst>
              <a:ext uri="{FF2B5EF4-FFF2-40B4-BE49-F238E27FC236}">
                <a16:creationId xmlns:a16="http://schemas.microsoft.com/office/drawing/2014/main" id="{A4AC29E6-9CF7-7D65-4A71-B374230CC18E}"/>
              </a:ext>
            </a:extLst>
          </p:cNvPr>
          <p:cNvPicPr>
            <a:picLocks noChangeAspect="1"/>
          </p:cNvPicPr>
          <p:nvPr/>
        </p:nvPicPr>
        <p:blipFill>
          <a:blip r:embed="rId3"/>
          <a:srcRect l="68684" t="32105" r="11678" b="27193"/>
          <a:stretch>
            <a:fillRect/>
          </a:stretch>
        </p:blipFill>
        <p:spPr>
          <a:xfrm>
            <a:off x="5197643" y="1412849"/>
            <a:ext cx="6994357" cy="4351338"/>
          </a:xfrm>
          <a:prstGeom prst="rect">
            <a:avLst/>
          </a:prstGeom>
        </p:spPr>
      </p:pic>
    </p:spTree>
    <p:extLst>
      <p:ext uri="{BB962C8B-B14F-4D97-AF65-F5344CB8AC3E}">
        <p14:creationId xmlns:p14="http://schemas.microsoft.com/office/powerpoint/2010/main" val="2283610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4AE4B-670E-463D-BFF7-517B8F7C363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6614562-AC42-91D3-CA0F-072E26E617C4}"/>
              </a:ext>
            </a:extLst>
          </p:cNvPr>
          <p:cNvSpPr>
            <a:spLocks noGrp="1"/>
          </p:cNvSpPr>
          <p:nvPr>
            <p:ph type="title"/>
          </p:nvPr>
        </p:nvSpPr>
        <p:spPr>
          <a:xfrm>
            <a:off x="838200" y="50657"/>
            <a:ext cx="11049000" cy="1325563"/>
          </a:xfrm>
        </p:spPr>
        <p:txBody>
          <a:bodyPr>
            <a:normAutofit/>
          </a:bodyPr>
          <a:lstStyle/>
          <a:p>
            <a:r>
              <a:rPr lang="en-US" dirty="0"/>
              <a:t>Changing Geopolitical Environment</a:t>
            </a:r>
          </a:p>
        </p:txBody>
      </p:sp>
      <p:sp>
        <p:nvSpPr>
          <p:cNvPr id="8" name="TextBox 7">
            <a:extLst>
              <a:ext uri="{FF2B5EF4-FFF2-40B4-BE49-F238E27FC236}">
                <a16:creationId xmlns:a16="http://schemas.microsoft.com/office/drawing/2014/main" id="{2826D337-723C-0A4A-69AE-48C8FD557506}"/>
              </a:ext>
            </a:extLst>
          </p:cNvPr>
          <p:cNvSpPr txBox="1"/>
          <p:nvPr/>
        </p:nvSpPr>
        <p:spPr>
          <a:xfrm>
            <a:off x="5906814" y="1797269"/>
            <a:ext cx="389850" cy="246221"/>
          </a:xfrm>
          <a:prstGeom prst="rect">
            <a:avLst/>
          </a:prstGeom>
          <a:noFill/>
        </p:spPr>
        <p:txBody>
          <a:bodyPr wrap="none" rtlCol="0">
            <a:spAutoFit/>
          </a:bodyPr>
          <a:lstStyle/>
          <a:p>
            <a:r>
              <a:rPr lang="en-US" sz="1000" dirty="0"/>
              <a:t>        </a:t>
            </a:r>
          </a:p>
        </p:txBody>
      </p:sp>
      <p:pic>
        <p:nvPicPr>
          <p:cNvPr id="3" name="Picture 2">
            <a:extLst>
              <a:ext uri="{FF2B5EF4-FFF2-40B4-BE49-F238E27FC236}">
                <a16:creationId xmlns:a16="http://schemas.microsoft.com/office/drawing/2014/main" id="{0C0E1DD7-7669-9E08-9524-A8B38E0D8784}"/>
              </a:ext>
            </a:extLst>
          </p:cNvPr>
          <p:cNvPicPr>
            <a:picLocks noChangeAspect="1"/>
          </p:cNvPicPr>
          <p:nvPr/>
        </p:nvPicPr>
        <p:blipFill>
          <a:blip r:embed="rId3"/>
          <a:srcRect l="66217" t="16667" r="9310" b="5088"/>
          <a:stretch>
            <a:fillRect/>
          </a:stretch>
        </p:blipFill>
        <p:spPr>
          <a:xfrm>
            <a:off x="7312337" y="1479883"/>
            <a:ext cx="4683147" cy="4211053"/>
          </a:xfrm>
          <a:prstGeom prst="rect">
            <a:avLst/>
          </a:prstGeom>
        </p:spPr>
      </p:pic>
      <p:sp>
        <p:nvSpPr>
          <p:cNvPr id="5" name="Content Placeholder 2">
            <a:extLst>
              <a:ext uri="{FF2B5EF4-FFF2-40B4-BE49-F238E27FC236}">
                <a16:creationId xmlns:a16="http://schemas.microsoft.com/office/drawing/2014/main" id="{80CE50C7-0D02-28B2-84F3-732094990528}"/>
              </a:ext>
            </a:extLst>
          </p:cNvPr>
          <p:cNvSpPr>
            <a:spLocks noGrp="1"/>
          </p:cNvSpPr>
          <p:nvPr>
            <p:ph idx="1"/>
          </p:nvPr>
        </p:nvSpPr>
        <p:spPr>
          <a:xfrm>
            <a:off x="228601" y="1429688"/>
            <a:ext cx="7083736" cy="4676822"/>
          </a:xfrm>
        </p:spPr>
        <p:txBody>
          <a:bodyPr vert="horz" lIns="91440" tIns="45720" rIns="91440" bIns="45720" rtlCol="0" anchor="t">
            <a:normAutofit/>
          </a:bodyPr>
          <a:lstStyle/>
          <a:p>
            <a:pPr marL="571494" indent="-457200"/>
            <a:r>
              <a:rPr lang="en-US" sz="2400" dirty="0"/>
              <a:t>Rising China</a:t>
            </a:r>
          </a:p>
          <a:p>
            <a:pPr marL="1028694" lvl="1" indent="-457200"/>
            <a:r>
              <a:rPr lang="en-US" sz="2000" dirty="0"/>
              <a:t>Nuclear proliferation </a:t>
            </a:r>
          </a:p>
          <a:p>
            <a:pPr marL="1028694" lvl="1" indent="-457200"/>
            <a:r>
              <a:rPr lang="en-US" sz="2000" dirty="0"/>
              <a:t>Nuclear Triad</a:t>
            </a:r>
          </a:p>
          <a:p>
            <a:pPr marL="1028694" lvl="1" indent="-457200"/>
            <a:r>
              <a:rPr lang="en-US" sz="2000" dirty="0"/>
              <a:t>New silo construction</a:t>
            </a:r>
          </a:p>
          <a:p>
            <a:pPr marL="571494" indent="-457200"/>
            <a:r>
              <a:rPr lang="en-US" sz="2400" dirty="0"/>
              <a:t>Russia</a:t>
            </a:r>
          </a:p>
          <a:p>
            <a:pPr marL="1028694" lvl="1" indent="-457200"/>
            <a:r>
              <a:rPr lang="en-US" sz="2000" dirty="0"/>
              <a:t>Nuclear peer</a:t>
            </a:r>
          </a:p>
          <a:p>
            <a:pPr marL="1028694" lvl="1" indent="-457200"/>
            <a:r>
              <a:rPr lang="en-US" sz="2000" dirty="0"/>
              <a:t>Fielding new systems</a:t>
            </a:r>
          </a:p>
          <a:p>
            <a:pPr marL="1028694" lvl="1" indent="-457200"/>
            <a:r>
              <a:rPr lang="en-US" sz="2000" dirty="0"/>
              <a:t>Large number of tactical nuclear weapons</a:t>
            </a:r>
          </a:p>
          <a:p>
            <a:pPr marL="571494" indent="-457200"/>
            <a:r>
              <a:rPr lang="en-US" sz="2400" dirty="0"/>
              <a:t>North Korean proliferation</a:t>
            </a:r>
          </a:p>
          <a:p>
            <a:pPr marL="571494" indent="-457200"/>
            <a:r>
              <a:rPr lang="en-US" sz="2400" dirty="0"/>
              <a:t>Discontent among non-nuclear states</a:t>
            </a:r>
          </a:p>
          <a:p>
            <a:pPr marL="1028694" lvl="1" indent="-457200"/>
            <a:r>
              <a:rPr lang="en-US" sz="2000" dirty="0"/>
              <a:t>Japan and Korea - government discussion			</a:t>
            </a:r>
          </a:p>
          <a:p>
            <a:pPr marL="571494" lvl="1" indent="0">
              <a:buNone/>
            </a:pPr>
            <a:endParaRPr lang="en-US" sz="2000" dirty="0"/>
          </a:p>
        </p:txBody>
      </p:sp>
    </p:spTree>
    <p:extLst>
      <p:ext uri="{BB962C8B-B14F-4D97-AF65-F5344CB8AC3E}">
        <p14:creationId xmlns:p14="http://schemas.microsoft.com/office/powerpoint/2010/main" val="3617571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74B94-9069-6B70-501B-40F148AFBCB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888E513-7947-E8D1-EA67-B324D48F7B0D}"/>
              </a:ext>
            </a:extLst>
          </p:cNvPr>
          <p:cNvSpPr>
            <a:spLocks noGrp="1"/>
          </p:cNvSpPr>
          <p:nvPr>
            <p:ph type="title"/>
          </p:nvPr>
        </p:nvSpPr>
        <p:spPr/>
        <p:txBody>
          <a:bodyPr/>
          <a:lstStyle/>
          <a:p>
            <a:r>
              <a:rPr lang="en-US" dirty="0"/>
              <a:t>NNSA 2026 Strategic Vision</a:t>
            </a:r>
          </a:p>
        </p:txBody>
      </p:sp>
      <p:pic>
        <p:nvPicPr>
          <p:cNvPr id="3" name="Content Placeholder 2">
            <a:extLst>
              <a:ext uri="{FF2B5EF4-FFF2-40B4-BE49-F238E27FC236}">
                <a16:creationId xmlns:a16="http://schemas.microsoft.com/office/drawing/2014/main" id="{09892E31-CCE9-6DBA-BADB-19157CC0B4BF}"/>
              </a:ext>
            </a:extLst>
          </p:cNvPr>
          <p:cNvPicPr>
            <a:picLocks noGrp="1" noChangeAspect="1"/>
          </p:cNvPicPr>
          <p:nvPr>
            <p:ph idx="1"/>
          </p:nvPr>
        </p:nvPicPr>
        <p:blipFill>
          <a:blip r:embed="rId3"/>
          <a:stretch>
            <a:fillRect/>
          </a:stretch>
        </p:blipFill>
        <p:spPr>
          <a:xfrm>
            <a:off x="196341" y="1376220"/>
            <a:ext cx="3628393" cy="46516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9AFFC09F-DD28-FD58-DE6E-831285219931}"/>
              </a:ext>
            </a:extLst>
          </p:cNvPr>
          <p:cNvPicPr>
            <a:picLocks noChangeAspect="1"/>
          </p:cNvPicPr>
          <p:nvPr/>
        </p:nvPicPr>
        <p:blipFill>
          <a:blip r:embed="rId4"/>
          <a:srcRect l="67775" t="15966" r="17976" b="19090"/>
          <a:stretch>
            <a:fillRect/>
          </a:stretch>
        </p:blipFill>
        <p:spPr>
          <a:xfrm>
            <a:off x="4171166" y="1376220"/>
            <a:ext cx="3628393" cy="46516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ABB4EA06-480E-2136-A16E-C91FAB712E15}"/>
              </a:ext>
            </a:extLst>
          </p:cNvPr>
          <p:cNvPicPr>
            <a:picLocks noChangeAspect="1"/>
          </p:cNvPicPr>
          <p:nvPr/>
        </p:nvPicPr>
        <p:blipFill>
          <a:blip r:embed="rId5"/>
          <a:srcRect l="67639" t="28683" r="18172" b="64386"/>
          <a:stretch>
            <a:fillRect/>
          </a:stretch>
        </p:blipFill>
        <p:spPr>
          <a:xfrm>
            <a:off x="8023059" y="1396448"/>
            <a:ext cx="4064557" cy="660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15E45FAF-E02A-47CC-971A-48FB94C2572B}"/>
              </a:ext>
            </a:extLst>
          </p:cNvPr>
          <p:cNvPicPr>
            <a:picLocks noChangeAspect="1"/>
          </p:cNvPicPr>
          <p:nvPr/>
        </p:nvPicPr>
        <p:blipFill>
          <a:blip r:embed="rId6"/>
          <a:srcRect l="67599" t="36243" r="20263" b="57719"/>
          <a:stretch>
            <a:fillRect/>
          </a:stretch>
        </p:blipFill>
        <p:spPr>
          <a:xfrm>
            <a:off x="8023059" y="2274762"/>
            <a:ext cx="4046793" cy="660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40C157FA-126B-D801-7523-2B8B285E2283}"/>
              </a:ext>
            </a:extLst>
          </p:cNvPr>
          <p:cNvPicPr>
            <a:picLocks noChangeAspect="1"/>
          </p:cNvPicPr>
          <p:nvPr/>
        </p:nvPicPr>
        <p:blipFill>
          <a:blip r:embed="rId7"/>
          <a:srcRect l="67120" t="22281" r="19178" b="68947"/>
          <a:stretch>
            <a:fillRect/>
          </a:stretch>
        </p:blipFill>
        <p:spPr>
          <a:xfrm>
            <a:off x="7986968" y="4486306"/>
            <a:ext cx="4008691" cy="6543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024942C5-4F87-E9E5-473C-A2BE39E023CC}"/>
              </a:ext>
            </a:extLst>
          </p:cNvPr>
          <p:cNvPicPr>
            <a:picLocks noChangeAspect="1"/>
          </p:cNvPicPr>
          <p:nvPr/>
        </p:nvPicPr>
        <p:blipFill>
          <a:blip r:embed="rId8"/>
          <a:srcRect l="67120" t="26712" r="20461" b="66140"/>
          <a:stretch>
            <a:fillRect/>
          </a:stretch>
        </p:blipFill>
        <p:spPr>
          <a:xfrm>
            <a:off x="7986968" y="5375051"/>
            <a:ext cx="4008691" cy="6368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Rectangle 16">
            <a:extLst>
              <a:ext uri="{FF2B5EF4-FFF2-40B4-BE49-F238E27FC236}">
                <a16:creationId xmlns:a16="http://schemas.microsoft.com/office/drawing/2014/main" id="{2593D127-DAED-7C7F-FF19-8EEE3D30703E}"/>
              </a:ext>
            </a:extLst>
          </p:cNvPr>
          <p:cNvSpPr/>
          <p:nvPr/>
        </p:nvSpPr>
        <p:spPr>
          <a:xfrm>
            <a:off x="8023059" y="3152278"/>
            <a:ext cx="4008691" cy="114300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n-US" dirty="0"/>
              <a:t>December 3, 1989: U.S. President George H.W. Bush and Soviet leader Mikhail Gorbachev declared the conflict over at the Malta Summit</a:t>
            </a:r>
          </a:p>
        </p:txBody>
      </p:sp>
    </p:spTree>
    <p:extLst>
      <p:ext uri="{BB962C8B-B14F-4D97-AF65-F5344CB8AC3E}">
        <p14:creationId xmlns:p14="http://schemas.microsoft.com/office/powerpoint/2010/main" val="795020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DFC6A-2883-5C31-43F6-BF2AA3DFC6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591E62-9702-61C6-2DD3-98BB14CB7BF7}"/>
              </a:ext>
            </a:extLst>
          </p:cNvPr>
          <p:cNvSpPr>
            <a:spLocks noGrp="1"/>
          </p:cNvSpPr>
          <p:nvPr>
            <p:ph type="title"/>
          </p:nvPr>
        </p:nvSpPr>
        <p:spPr>
          <a:xfrm>
            <a:off x="555955" y="50657"/>
            <a:ext cx="11316615" cy="1325563"/>
          </a:xfrm>
        </p:spPr>
        <p:txBody>
          <a:bodyPr/>
          <a:lstStyle/>
          <a:p>
            <a:r>
              <a:rPr lang="en-US" dirty="0">
                <a:latin typeface="Arial"/>
                <a:cs typeface="Arial"/>
              </a:rPr>
              <a:t>US Future Nuclear Deterrent</a:t>
            </a:r>
          </a:p>
        </p:txBody>
      </p:sp>
      <p:sp>
        <p:nvSpPr>
          <p:cNvPr id="3" name="Content Placeholder 2">
            <a:extLst>
              <a:ext uri="{FF2B5EF4-FFF2-40B4-BE49-F238E27FC236}">
                <a16:creationId xmlns:a16="http://schemas.microsoft.com/office/drawing/2014/main" id="{C86AE59D-F739-72C7-02E6-E2EAEF2D42D4}"/>
              </a:ext>
            </a:extLst>
          </p:cNvPr>
          <p:cNvSpPr>
            <a:spLocks noGrp="1"/>
          </p:cNvSpPr>
          <p:nvPr>
            <p:ph idx="1"/>
          </p:nvPr>
        </p:nvSpPr>
        <p:spPr>
          <a:xfrm>
            <a:off x="204537" y="1273694"/>
            <a:ext cx="11495762" cy="4676822"/>
          </a:xfrm>
        </p:spPr>
        <p:txBody>
          <a:bodyPr vert="horz" lIns="91440" tIns="45720" rIns="91440" bIns="45720" rtlCol="0" anchor="t">
            <a:normAutofit/>
          </a:bodyPr>
          <a:lstStyle/>
          <a:p>
            <a:pPr marL="571494" indent="-457200"/>
            <a:r>
              <a:rPr lang="en-US" sz="2000" dirty="0"/>
              <a:t>Upgraded Triad</a:t>
            </a:r>
          </a:p>
          <a:p>
            <a:pPr marL="1028694" lvl="1" indent="-457200"/>
            <a:r>
              <a:rPr lang="en-US" sz="1800" dirty="0"/>
              <a:t>(Air) B-21 Raider</a:t>
            </a:r>
          </a:p>
          <a:p>
            <a:pPr marL="1028694" lvl="1" indent="-457200"/>
            <a:r>
              <a:rPr lang="en-US" sz="1800" dirty="0"/>
              <a:t>(Land) LGM-35 Sentinel</a:t>
            </a:r>
          </a:p>
          <a:p>
            <a:pPr marL="1028694" lvl="1" indent="-457200"/>
            <a:r>
              <a:rPr lang="en-US" sz="1800" dirty="0"/>
              <a:t>(Sea) Columbia class sub</a:t>
            </a:r>
            <a:endParaRPr lang="en-US" sz="2000" dirty="0"/>
          </a:p>
          <a:p>
            <a:pPr marL="571494" indent="-457200"/>
            <a:r>
              <a:rPr lang="en-US" sz="2000" dirty="0"/>
              <a:t>NNSA</a:t>
            </a:r>
          </a:p>
          <a:p>
            <a:pPr marL="1028694" lvl="1" indent="-457200"/>
            <a:r>
              <a:rPr lang="en-US" sz="1800" dirty="0"/>
              <a:t>Multiple Warhead Activities</a:t>
            </a:r>
          </a:p>
          <a:p>
            <a:pPr marL="1028694" lvl="1" indent="-457200"/>
            <a:r>
              <a:rPr lang="en-US" sz="1800" dirty="0"/>
              <a:t>Production Modernization</a:t>
            </a:r>
          </a:p>
          <a:p>
            <a:pPr marL="1028694" lvl="2" indent="0">
              <a:buNone/>
            </a:pPr>
            <a:endParaRPr lang="en-US" sz="1600" b="1" dirty="0"/>
          </a:p>
          <a:p>
            <a:pPr marL="571494" lvl="1" indent="0">
              <a:buNone/>
            </a:pPr>
            <a:endParaRPr lang="en-US" sz="2000" dirty="0"/>
          </a:p>
        </p:txBody>
      </p:sp>
      <p:pic>
        <p:nvPicPr>
          <p:cNvPr id="5" name="Picture 4">
            <a:extLst>
              <a:ext uri="{FF2B5EF4-FFF2-40B4-BE49-F238E27FC236}">
                <a16:creationId xmlns:a16="http://schemas.microsoft.com/office/drawing/2014/main" id="{7AB4948E-FB42-1FFD-EC8A-4FC0D12BF9E9}"/>
              </a:ext>
            </a:extLst>
          </p:cNvPr>
          <p:cNvPicPr>
            <a:picLocks noChangeAspect="1"/>
          </p:cNvPicPr>
          <p:nvPr/>
        </p:nvPicPr>
        <p:blipFill>
          <a:blip r:embed="rId3"/>
          <a:srcRect l="66067" t="25587" r="17669" b="35636"/>
          <a:stretch>
            <a:fillRect/>
          </a:stretch>
        </p:blipFill>
        <p:spPr>
          <a:xfrm>
            <a:off x="4972832" y="1429688"/>
            <a:ext cx="6813227" cy="45685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58967F44-29CA-787E-AE70-CBA81766A944}"/>
              </a:ext>
            </a:extLst>
          </p:cNvPr>
          <p:cNvPicPr>
            <a:picLocks noChangeAspect="1"/>
          </p:cNvPicPr>
          <p:nvPr/>
        </p:nvPicPr>
        <p:blipFill>
          <a:blip r:embed="rId4"/>
          <a:srcRect l="66696" t="31403" r="17762" b="24502"/>
          <a:stretch>
            <a:fillRect/>
          </a:stretch>
        </p:blipFill>
        <p:spPr>
          <a:xfrm>
            <a:off x="946205" y="3613333"/>
            <a:ext cx="2988982" cy="23848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74894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B3446-FBD0-818F-52D0-91B0A4E25E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B4D69C-E9F0-D2CE-B40C-DA711A40911F}"/>
              </a:ext>
            </a:extLst>
          </p:cNvPr>
          <p:cNvSpPr>
            <a:spLocks noGrp="1"/>
          </p:cNvSpPr>
          <p:nvPr>
            <p:ph type="title"/>
          </p:nvPr>
        </p:nvSpPr>
        <p:spPr>
          <a:xfrm>
            <a:off x="144374" y="38625"/>
            <a:ext cx="11903242" cy="1325563"/>
          </a:xfrm>
        </p:spPr>
        <p:txBody>
          <a:bodyPr/>
          <a:lstStyle/>
          <a:p>
            <a:r>
              <a:rPr lang="en-US" dirty="0">
                <a:latin typeface="Arial" panose="020B0604020202020204" pitchFamily="34" charset="0"/>
              </a:rPr>
              <a:t>Nuclear Deterrence Rapid Capabilities Team</a:t>
            </a:r>
          </a:p>
        </p:txBody>
      </p:sp>
      <p:sp>
        <p:nvSpPr>
          <p:cNvPr id="3" name="Content Placeholder 2">
            <a:extLst>
              <a:ext uri="{FF2B5EF4-FFF2-40B4-BE49-F238E27FC236}">
                <a16:creationId xmlns:a16="http://schemas.microsoft.com/office/drawing/2014/main" id="{18D8E304-1114-7F81-93C8-EFD8ACEB373C}"/>
              </a:ext>
            </a:extLst>
          </p:cNvPr>
          <p:cNvSpPr>
            <a:spLocks noGrp="1"/>
          </p:cNvSpPr>
          <p:nvPr>
            <p:ph idx="1"/>
          </p:nvPr>
        </p:nvSpPr>
        <p:spPr>
          <a:xfrm>
            <a:off x="204537" y="1538397"/>
            <a:ext cx="11495762" cy="4676822"/>
          </a:xfrm>
        </p:spPr>
        <p:txBody>
          <a:bodyPr vert="horz" lIns="91440" tIns="45720" rIns="91440" bIns="45720" rtlCol="0" anchor="t">
            <a:normAutofit/>
          </a:bodyPr>
          <a:lstStyle/>
          <a:p>
            <a:pPr marL="571494" indent="-457200"/>
            <a:r>
              <a:rPr lang="en-US" sz="2400" dirty="0"/>
              <a:t>NDRCT established by NNSA in 2025</a:t>
            </a:r>
          </a:p>
          <a:p>
            <a:pPr marL="1028694" lvl="1" indent="-457200"/>
            <a:r>
              <a:rPr lang="en-US" sz="2000" dirty="0"/>
              <a:t>Collaborative effort with Department of War to assess new concepts</a:t>
            </a:r>
          </a:p>
          <a:p>
            <a:pPr marL="571494" indent="-457200"/>
            <a:endParaRPr lang="en-US" sz="2400" dirty="0"/>
          </a:p>
          <a:p>
            <a:pPr marL="571494" indent="-457200"/>
            <a:r>
              <a:rPr lang="en-US" sz="2400" dirty="0"/>
              <a:t>Purpose is to provide the US with flexible deterrence options across a wide range of conflict scenarios</a:t>
            </a:r>
            <a:br>
              <a:rPr lang="en-US" sz="2400" dirty="0"/>
            </a:br>
            <a:endParaRPr lang="en-US" sz="2400" dirty="0"/>
          </a:p>
          <a:p>
            <a:pPr marL="571494" indent="-457200"/>
            <a:r>
              <a:rPr lang="en-US" sz="2400" dirty="0"/>
              <a:t>Mission is to develop new and advanced capabilities on accelerated timelines</a:t>
            </a:r>
          </a:p>
          <a:p>
            <a:pPr marL="1028694" lvl="1" indent="-457200"/>
            <a:r>
              <a:rPr lang="en-US" sz="2000" dirty="0"/>
              <a:t>Compress timelines for weapon system development from 10 years to 3-5 years</a:t>
            </a:r>
          </a:p>
          <a:p>
            <a:pPr marL="1028694" lvl="1" indent="-457200"/>
            <a:r>
              <a:rPr lang="en-US" sz="2000" dirty="0"/>
              <a:t>Includes design, prototype, and demonstrate future weapon systems for a modern deterrent</a:t>
            </a:r>
          </a:p>
          <a:p>
            <a:pPr marL="1028694" lvl="1" indent="-457200"/>
            <a:r>
              <a:rPr lang="en-US" sz="2000" dirty="0"/>
              <a:t>Pushing the bounds of what is possible</a:t>
            </a:r>
          </a:p>
          <a:p>
            <a:pPr marL="571494" lvl="1" indent="0">
              <a:buNone/>
            </a:pPr>
            <a:endParaRPr lang="en-US" sz="2000" dirty="0"/>
          </a:p>
        </p:txBody>
      </p:sp>
    </p:spTree>
    <p:extLst>
      <p:ext uri="{BB962C8B-B14F-4D97-AF65-F5344CB8AC3E}">
        <p14:creationId xmlns:p14="http://schemas.microsoft.com/office/powerpoint/2010/main" val="562121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DAFE1-C6E7-A3E4-5CE0-13646D19A1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40EA9-5B32-4FF8-498C-A8CCA04626E9}"/>
              </a:ext>
            </a:extLst>
          </p:cNvPr>
          <p:cNvSpPr>
            <a:spLocks noGrp="1"/>
          </p:cNvSpPr>
          <p:nvPr>
            <p:ph type="title"/>
          </p:nvPr>
        </p:nvSpPr>
        <p:spPr>
          <a:xfrm>
            <a:off x="555955" y="50657"/>
            <a:ext cx="11316615" cy="1325563"/>
          </a:xfrm>
        </p:spPr>
        <p:txBody>
          <a:bodyPr/>
          <a:lstStyle/>
          <a:p>
            <a:r>
              <a:rPr lang="en-US" dirty="0">
                <a:latin typeface="Arial"/>
                <a:cs typeface="Arial"/>
              </a:rPr>
              <a:t>NNSA’s LDRD Program–Critical to Future</a:t>
            </a:r>
            <a:br>
              <a:rPr lang="en-US" dirty="0">
                <a:latin typeface="Arial"/>
                <a:cs typeface="Arial"/>
              </a:rPr>
            </a:br>
            <a:r>
              <a:rPr lang="en-US" sz="2000" dirty="0">
                <a:latin typeface="Arial"/>
                <a:cs typeface="Arial"/>
              </a:rPr>
              <a:t>- FY2025 Report to Congress </a:t>
            </a:r>
          </a:p>
        </p:txBody>
      </p:sp>
      <p:pic>
        <p:nvPicPr>
          <p:cNvPr id="5" name="Picture 4">
            <a:extLst>
              <a:ext uri="{FF2B5EF4-FFF2-40B4-BE49-F238E27FC236}">
                <a16:creationId xmlns:a16="http://schemas.microsoft.com/office/drawing/2014/main" id="{07DC9004-A294-385D-5550-C256E9B144F3}"/>
              </a:ext>
            </a:extLst>
          </p:cNvPr>
          <p:cNvPicPr>
            <a:picLocks noChangeAspect="1"/>
          </p:cNvPicPr>
          <p:nvPr/>
        </p:nvPicPr>
        <p:blipFill>
          <a:blip r:embed="rId3"/>
          <a:srcRect l="17668" t="21814" r="68257" b="53249"/>
          <a:stretch>
            <a:fillRect/>
          </a:stretch>
        </p:blipFill>
        <p:spPr>
          <a:xfrm>
            <a:off x="1160305" y="1376220"/>
            <a:ext cx="9475610" cy="4721741"/>
          </a:xfrm>
          <a:prstGeom prst="rect">
            <a:avLst/>
          </a:prstGeom>
        </p:spPr>
      </p:pic>
      <p:cxnSp>
        <p:nvCxnSpPr>
          <p:cNvPr id="9" name="Straight Arrow Connector 8">
            <a:extLst>
              <a:ext uri="{FF2B5EF4-FFF2-40B4-BE49-F238E27FC236}">
                <a16:creationId xmlns:a16="http://schemas.microsoft.com/office/drawing/2014/main" id="{A3389E17-A193-0C98-6A73-963A8DE44167}"/>
              </a:ext>
            </a:extLst>
          </p:cNvPr>
          <p:cNvCxnSpPr/>
          <p:nvPr/>
        </p:nvCxnSpPr>
        <p:spPr>
          <a:xfrm>
            <a:off x="709863" y="3537284"/>
            <a:ext cx="45044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1A0B77E8-3212-BE42-AFC9-75A591BB4170}"/>
              </a:ext>
            </a:extLst>
          </p:cNvPr>
          <p:cNvPicPr>
            <a:picLocks noChangeAspect="1"/>
          </p:cNvPicPr>
          <p:nvPr/>
        </p:nvPicPr>
        <p:blipFill>
          <a:blip r:embed="rId4"/>
          <a:stretch>
            <a:fillRect/>
          </a:stretch>
        </p:blipFill>
        <p:spPr>
          <a:xfrm>
            <a:off x="709863" y="4992382"/>
            <a:ext cx="530398" cy="164606"/>
          </a:xfrm>
          <a:prstGeom prst="rect">
            <a:avLst/>
          </a:prstGeom>
        </p:spPr>
      </p:pic>
      <p:pic>
        <p:nvPicPr>
          <p:cNvPr id="13" name="Picture 12">
            <a:extLst>
              <a:ext uri="{FF2B5EF4-FFF2-40B4-BE49-F238E27FC236}">
                <a16:creationId xmlns:a16="http://schemas.microsoft.com/office/drawing/2014/main" id="{FF08B79A-8D2C-C782-F1A1-3338DBE073D5}"/>
              </a:ext>
            </a:extLst>
          </p:cNvPr>
          <p:cNvPicPr>
            <a:picLocks noChangeAspect="1"/>
          </p:cNvPicPr>
          <p:nvPr/>
        </p:nvPicPr>
        <p:blipFill>
          <a:blip r:embed="rId4"/>
          <a:stretch>
            <a:fillRect/>
          </a:stretch>
        </p:blipFill>
        <p:spPr>
          <a:xfrm>
            <a:off x="709863" y="3666819"/>
            <a:ext cx="530398" cy="164606"/>
          </a:xfrm>
          <a:prstGeom prst="rect">
            <a:avLst/>
          </a:prstGeom>
        </p:spPr>
      </p:pic>
      <p:cxnSp>
        <p:nvCxnSpPr>
          <p:cNvPr id="15" name="Straight Arrow Connector 14">
            <a:extLst>
              <a:ext uri="{FF2B5EF4-FFF2-40B4-BE49-F238E27FC236}">
                <a16:creationId xmlns:a16="http://schemas.microsoft.com/office/drawing/2014/main" id="{09BD1A81-51F9-0EC1-838F-65378A11EF23}"/>
              </a:ext>
            </a:extLst>
          </p:cNvPr>
          <p:cNvCxnSpPr/>
          <p:nvPr/>
        </p:nvCxnSpPr>
        <p:spPr>
          <a:xfrm flipH="1">
            <a:off x="10732171" y="3513227"/>
            <a:ext cx="44516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B2776012-6DDA-E47F-B6F2-E46164EB22E6}"/>
              </a:ext>
            </a:extLst>
          </p:cNvPr>
          <p:cNvPicPr>
            <a:picLocks noChangeAspect="1"/>
          </p:cNvPicPr>
          <p:nvPr/>
        </p:nvPicPr>
        <p:blipFill>
          <a:blip r:embed="rId4"/>
          <a:stretch>
            <a:fillRect/>
          </a:stretch>
        </p:blipFill>
        <p:spPr>
          <a:xfrm rot="10800000">
            <a:off x="10658974" y="3666825"/>
            <a:ext cx="530398" cy="164606"/>
          </a:xfrm>
          <a:prstGeom prst="rect">
            <a:avLst/>
          </a:prstGeom>
        </p:spPr>
      </p:pic>
      <p:pic>
        <p:nvPicPr>
          <p:cNvPr id="19" name="Picture 18">
            <a:extLst>
              <a:ext uri="{FF2B5EF4-FFF2-40B4-BE49-F238E27FC236}">
                <a16:creationId xmlns:a16="http://schemas.microsoft.com/office/drawing/2014/main" id="{A2265CFC-2CDE-42C7-40C9-3E4353CB8247}"/>
              </a:ext>
            </a:extLst>
          </p:cNvPr>
          <p:cNvPicPr>
            <a:picLocks noChangeAspect="1"/>
          </p:cNvPicPr>
          <p:nvPr/>
        </p:nvPicPr>
        <p:blipFill>
          <a:blip r:embed="rId5"/>
          <a:stretch>
            <a:fillRect/>
          </a:stretch>
        </p:blipFill>
        <p:spPr>
          <a:xfrm>
            <a:off x="10665375" y="4983000"/>
            <a:ext cx="530398" cy="164606"/>
          </a:xfrm>
          <a:prstGeom prst="rect">
            <a:avLst/>
          </a:prstGeom>
        </p:spPr>
      </p:pic>
      <p:cxnSp>
        <p:nvCxnSpPr>
          <p:cNvPr id="21" name="Straight Connector 20">
            <a:extLst>
              <a:ext uri="{FF2B5EF4-FFF2-40B4-BE49-F238E27FC236}">
                <a16:creationId xmlns:a16="http://schemas.microsoft.com/office/drawing/2014/main" id="{506D086E-4026-BCC7-D3A2-D0657900D97C}"/>
              </a:ext>
            </a:extLst>
          </p:cNvPr>
          <p:cNvCxnSpPr/>
          <p:nvPr/>
        </p:nvCxnSpPr>
        <p:spPr>
          <a:xfrm flipV="1">
            <a:off x="1240261" y="5167589"/>
            <a:ext cx="9395654" cy="9382"/>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1E3D1EB-47F6-D52C-EDC5-167529CC4934}"/>
              </a:ext>
            </a:extLst>
          </p:cNvPr>
          <p:cNvCxnSpPr/>
          <p:nvPr/>
        </p:nvCxnSpPr>
        <p:spPr>
          <a:xfrm flipV="1">
            <a:off x="1232298" y="3654906"/>
            <a:ext cx="9395654" cy="938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6B22CF5C-26F1-39B6-D69D-8C6A6B30949F}"/>
              </a:ext>
            </a:extLst>
          </p:cNvPr>
          <p:cNvCxnSpPr/>
          <p:nvPr/>
        </p:nvCxnSpPr>
        <p:spPr>
          <a:xfrm flipV="1">
            <a:off x="1240261" y="3868878"/>
            <a:ext cx="9395654" cy="9382"/>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7474BDEC-55DF-F64E-4E2A-ED472589CE33}"/>
              </a:ext>
            </a:extLst>
          </p:cNvPr>
          <p:cNvCxnSpPr/>
          <p:nvPr/>
        </p:nvCxnSpPr>
        <p:spPr>
          <a:xfrm flipV="1">
            <a:off x="1232298" y="4963627"/>
            <a:ext cx="9395654" cy="9382"/>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A1CD5F1-1AF8-6B24-17D8-F1A8B70E91BE}"/>
              </a:ext>
            </a:extLst>
          </p:cNvPr>
          <p:cNvCxnSpPr/>
          <p:nvPr/>
        </p:nvCxnSpPr>
        <p:spPr>
          <a:xfrm flipV="1">
            <a:off x="1240261" y="3427087"/>
            <a:ext cx="9395654" cy="938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0524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6DC85-6CD1-2113-8371-3CF19C207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1C7D4A-2263-26C3-C3D8-71CADF5E13B6}"/>
              </a:ext>
            </a:extLst>
          </p:cNvPr>
          <p:cNvSpPr>
            <a:spLocks noGrp="1"/>
          </p:cNvSpPr>
          <p:nvPr>
            <p:ph type="title"/>
          </p:nvPr>
        </p:nvSpPr>
        <p:spPr>
          <a:xfrm>
            <a:off x="555955" y="50657"/>
            <a:ext cx="11316615" cy="1325563"/>
          </a:xfrm>
        </p:spPr>
        <p:txBody>
          <a:bodyPr/>
          <a:lstStyle/>
          <a:p>
            <a:r>
              <a:rPr lang="en-US" dirty="0">
                <a:latin typeface="Arial"/>
                <a:cs typeface="Arial"/>
              </a:rPr>
              <a:t>Backup Slides</a:t>
            </a:r>
          </a:p>
        </p:txBody>
      </p:sp>
    </p:spTree>
    <p:extLst>
      <p:ext uri="{BB962C8B-B14F-4D97-AF65-F5344CB8AC3E}">
        <p14:creationId xmlns:p14="http://schemas.microsoft.com/office/powerpoint/2010/main" val="4009475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11982-B905-474A-AB20-2F7FDA8498D5}"/>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3D67EC2-2055-1988-0E56-F7B102D71835}"/>
              </a:ext>
            </a:extLst>
          </p:cNvPr>
          <p:cNvSpPr>
            <a:spLocks noGrp="1"/>
          </p:cNvSpPr>
          <p:nvPr>
            <p:ph idx="1"/>
          </p:nvPr>
        </p:nvSpPr>
        <p:spPr>
          <a:xfrm>
            <a:off x="356929" y="1572956"/>
            <a:ext cx="11614491" cy="4351338"/>
          </a:xfrm>
        </p:spPr>
        <p:txBody>
          <a:bodyPr>
            <a:normAutofit/>
          </a:bodyPr>
          <a:lstStyle/>
          <a:p>
            <a:r>
              <a:rPr lang="en-US" dirty="0"/>
              <a:t>NNSA has undergone structural recodification by Congress</a:t>
            </a:r>
          </a:p>
          <a:p>
            <a:pPr lvl="1"/>
            <a:r>
              <a:rPr lang="en-US" dirty="0"/>
              <a:t>National Defense Authorization Act, FY2026</a:t>
            </a:r>
          </a:p>
          <a:p>
            <a:pPr lvl="2"/>
            <a:r>
              <a:rPr lang="en-US" dirty="0"/>
              <a:t>Transfer atomic energy defense provisions from Title 50 (War and National Defense) to </a:t>
            </a:r>
            <a:br>
              <a:rPr lang="en-US" dirty="0"/>
            </a:br>
            <a:r>
              <a:rPr lang="en-US" dirty="0"/>
              <a:t>Title 10 (Armed Forces)</a:t>
            </a:r>
            <a:br>
              <a:rPr lang="en-US" dirty="0"/>
            </a:br>
            <a:endParaRPr lang="en-US" dirty="0"/>
          </a:p>
          <a:p>
            <a:pPr lvl="2" defTabSz="742950"/>
            <a:r>
              <a:rPr lang="en-US" dirty="0"/>
              <a:t>Reason:  Streamline military-energy oversight and align defense-related nuclear laws with 		general military law</a:t>
            </a:r>
          </a:p>
        </p:txBody>
      </p:sp>
      <p:sp>
        <p:nvSpPr>
          <p:cNvPr id="6" name="Title 5">
            <a:extLst>
              <a:ext uri="{FF2B5EF4-FFF2-40B4-BE49-F238E27FC236}">
                <a16:creationId xmlns:a16="http://schemas.microsoft.com/office/drawing/2014/main" id="{B6CE4A2B-17EF-4551-ACAB-30F30446FDFF}"/>
              </a:ext>
            </a:extLst>
          </p:cNvPr>
          <p:cNvSpPr>
            <a:spLocks noGrp="1"/>
          </p:cNvSpPr>
          <p:nvPr>
            <p:ph type="title"/>
          </p:nvPr>
        </p:nvSpPr>
        <p:spPr/>
        <p:txBody>
          <a:bodyPr/>
          <a:lstStyle/>
          <a:p>
            <a:r>
              <a:rPr lang="en-US" dirty="0"/>
              <a:t>Recent move to Title 10</a:t>
            </a:r>
          </a:p>
        </p:txBody>
      </p:sp>
      <p:sp>
        <p:nvSpPr>
          <p:cNvPr id="3" name="Rectangle: Rounded Corners 2">
            <a:extLst>
              <a:ext uri="{FF2B5EF4-FFF2-40B4-BE49-F238E27FC236}">
                <a16:creationId xmlns:a16="http://schemas.microsoft.com/office/drawing/2014/main" id="{258D7FB2-33DB-E191-477C-AB94764D31F0}"/>
              </a:ext>
            </a:extLst>
          </p:cNvPr>
          <p:cNvSpPr/>
          <p:nvPr/>
        </p:nvSpPr>
        <p:spPr>
          <a:xfrm>
            <a:off x="838200" y="4114800"/>
            <a:ext cx="10639926" cy="169645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rPr>
              <a:t>Impact:  US Code governing LDRD has moved to Title 10</a:t>
            </a:r>
          </a:p>
        </p:txBody>
      </p:sp>
    </p:spTree>
    <p:extLst>
      <p:ext uri="{BB962C8B-B14F-4D97-AF65-F5344CB8AC3E}">
        <p14:creationId xmlns:p14="http://schemas.microsoft.com/office/powerpoint/2010/main" val="1564668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8BD8F-A4EE-6DB2-6C9C-25E3438950F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29D3F1C-0A80-98A1-9F76-2EC42006B43C}"/>
              </a:ext>
            </a:extLst>
          </p:cNvPr>
          <p:cNvSpPr>
            <a:spLocks noGrp="1"/>
          </p:cNvSpPr>
          <p:nvPr>
            <p:ph type="title"/>
          </p:nvPr>
        </p:nvSpPr>
        <p:spPr/>
        <p:txBody>
          <a:bodyPr/>
          <a:lstStyle/>
          <a:p>
            <a:r>
              <a:rPr lang="en-US" dirty="0"/>
              <a:t>Legislative Update</a:t>
            </a:r>
          </a:p>
        </p:txBody>
      </p:sp>
      <p:sp>
        <p:nvSpPr>
          <p:cNvPr id="3" name="TextBox 2">
            <a:extLst>
              <a:ext uri="{FF2B5EF4-FFF2-40B4-BE49-F238E27FC236}">
                <a16:creationId xmlns:a16="http://schemas.microsoft.com/office/drawing/2014/main" id="{D9323679-F292-E8A2-4A2A-001BDB7F0C33}"/>
              </a:ext>
            </a:extLst>
          </p:cNvPr>
          <p:cNvSpPr txBox="1"/>
          <p:nvPr/>
        </p:nvSpPr>
        <p:spPr>
          <a:xfrm>
            <a:off x="183611" y="1239586"/>
            <a:ext cx="3738161"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Title 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solidFill>
                <a:prstClr val="black"/>
              </a:solidFill>
              <a:highlight>
                <a:srgbClr val="FFFF00"/>
              </a:highlight>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Subtitle A—General Military Law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rPr>
              <a:t>Subtitle B—Army (sections 7011 to 7842)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rPr>
              <a:t>Subtitle C—Navy and Marine Corps (sections 8011 to 8943)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rPr>
              <a:t>Subtitle D—Air Force and Space Force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rPr>
              <a:t>Subtitle E—Reserve Components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rPr>
              <a:t>Subtitle F—Alternative Military Personnel Systems </a:t>
            </a:r>
            <a:br>
              <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1000" i="0" u="none" strike="noStrike" kern="1200" cap="none" spc="0" normalizeH="0" baseline="0" noProof="0" dirty="0">
                <a:ln>
                  <a:noFill/>
                </a:ln>
                <a:solidFill>
                  <a:prstClr val="black"/>
                </a:solidFill>
                <a:effectLst/>
                <a:uLnTx/>
                <a:uFillTx/>
                <a:latin typeface="Aptos" panose="02110004020202020204"/>
                <a:ea typeface="+mn-ea"/>
                <a:cs typeface="+mn-cs"/>
              </a:rPr>
              <a:t>(sections 20001 to 20702)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91FF3A37-0199-DCE5-4919-F41BFD0C69E9}"/>
              </a:ext>
            </a:extLst>
          </p:cNvPr>
          <p:cNvSpPr txBox="1"/>
          <p:nvPr/>
        </p:nvSpPr>
        <p:spPr>
          <a:xfrm>
            <a:off x="5906814" y="1797269"/>
            <a:ext cx="38985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9" name="TextBox 8">
            <a:extLst>
              <a:ext uri="{FF2B5EF4-FFF2-40B4-BE49-F238E27FC236}">
                <a16:creationId xmlns:a16="http://schemas.microsoft.com/office/drawing/2014/main" id="{DF0369D0-A8F4-4D6A-A1A1-A3D94DF00BFE}"/>
              </a:ext>
            </a:extLst>
          </p:cNvPr>
          <p:cNvSpPr txBox="1"/>
          <p:nvPr/>
        </p:nvSpPr>
        <p:spPr>
          <a:xfrm>
            <a:off x="3774627" y="1471315"/>
            <a:ext cx="3740269" cy="21544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Title 10-ARMED FORCES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Subtitle A-General Military Law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PART VI-ELEMENTS OF DEPARTMENT OF DEFENSE AND OTHER MATTERS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Subpart B-Atomic Energy Defense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CHAPTER 608-ADMINISTRATIVE MATTERS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SUBCHAPTER II-RESEARCH AND DEVELOPMENT</a:t>
            </a:r>
          </a:p>
        </p:txBody>
      </p:sp>
      <p:sp>
        <p:nvSpPr>
          <p:cNvPr id="10" name="TextBox 9">
            <a:extLst>
              <a:ext uri="{FF2B5EF4-FFF2-40B4-BE49-F238E27FC236}">
                <a16:creationId xmlns:a16="http://schemas.microsoft.com/office/drawing/2014/main" id="{FE2AB7C2-B3EE-1E02-FBD5-752F45E63F3F}"/>
              </a:ext>
            </a:extLst>
          </p:cNvPr>
          <p:cNvSpPr txBox="1"/>
          <p:nvPr/>
        </p:nvSpPr>
        <p:spPr>
          <a:xfrm>
            <a:off x="7659933" y="1378084"/>
            <a:ext cx="4027567" cy="5539978"/>
          </a:xfrm>
          <a:prstGeom prst="rect">
            <a:avLst/>
          </a:prstGeom>
          <a:noFill/>
        </p:spPr>
        <p:txBody>
          <a:bodyPr wrap="square" rtlCol="0">
            <a:spAutoFit/>
          </a:bodyPr>
          <a:lstStyle/>
          <a:p>
            <a:r>
              <a:rPr lang="en-US" sz="2400" b="1" dirty="0"/>
              <a:t>SUBCHAPTER II—R&amp;D</a:t>
            </a:r>
          </a:p>
          <a:p>
            <a:endParaRPr lang="en-US" sz="1000" dirty="0"/>
          </a:p>
          <a:p>
            <a:r>
              <a:rPr lang="en-US" sz="1000" dirty="0"/>
              <a:t>Sections </a:t>
            </a:r>
          </a:p>
          <a:p>
            <a:endParaRPr lang="en-US" sz="1000" b="1" dirty="0"/>
          </a:p>
          <a:p>
            <a:r>
              <a:rPr lang="en-US" sz="1000" b="1" dirty="0"/>
              <a:t>6331.  Laboratory-directed research and development programs.</a:t>
            </a:r>
          </a:p>
          <a:p>
            <a:endParaRPr lang="en-US" sz="1000" b="1" dirty="0"/>
          </a:p>
          <a:p>
            <a:r>
              <a:rPr lang="en-US" sz="1000" b="1" dirty="0"/>
              <a:t>6332.  Laboratory-directed research and development.</a:t>
            </a:r>
          </a:p>
          <a:p>
            <a:endParaRPr lang="en-US" sz="1000" b="1" dirty="0"/>
          </a:p>
          <a:p>
            <a:r>
              <a:rPr lang="en-US" sz="1000" b="1" dirty="0"/>
              <a:t>6333.  Funding for laboratory directed research and development.</a:t>
            </a:r>
          </a:p>
          <a:p>
            <a:endParaRPr lang="en-US" sz="1000" b="1" dirty="0"/>
          </a:p>
          <a:p>
            <a:r>
              <a:rPr lang="en-US" sz="1000" b="1" dirty="0"/>
              <a:t>6334.  Charges to individual program, project, or activity.</a:t>
            </a:r>
          </a:p>
          <a:p>
            <a:endParaRPr lang="en-US" sz="1000" b="1" dirty="0"/>
          </a:p>
          <a:p>
            <a:r>
              <a:rPr lang="en-US" sz="1000" b="1" dirty="0"/>
              <a:t>6335.  Limitations on use of funds for laboratory directed research and development purposes.</a:t>
            </a:r>
          </a:p>
          <a:p>
            <a:endParaRPr lang="en-US" sz="1000" b="1" dirty="0"/>
          </a:p>
          <a:p>
            <a:r>
              <a:rPr lang="en-US" sz="1000" b="1" dirty="0"/>
              <a:t>6336.  Report on use of funds for certain research and development purposes.</a:t>
            </a:r>
          </a:p>
          <a:p>
            <a:endParaRPr lang="en-US" sz="1000" dirty="0"/>
          </a:p>
          <a:p>
            <a:r>
              <a:rPr lang="en-US" sz="1000" dirty="0"/>
              <a:t>6337.  Critical technology partnerships and cooperative research and development centers.</a:t>
            </a:r>
          </a:p>
          <a:p>
            <a:endParaRPr lang="en-US" sz="1000" dirty="0"/>
          </a:p>
          <a:p>
            <a:r>
              <a:rPr lang="en-US" sz="1000" dirty="0"/>
              <a:t>6338.  University-based research collaboration program.</a:t>
            </a:r>
          </a:p>
          <a:p>
            <a:endParaRPr lang="en-US" sz="1000" dirty="0"/>
          </a:p>
          <a:p>
            <a:r>
              <a:rPr lang="en-US" sz="1000" dirty="0"/>
              <a:t>6339.  Limitation on establishing an enduring Bioassurance program within the administration.</a:t>
            </a:r>
          </a:p>
          <a:p>
            <a:endParaRPr lang="en-US" sz="1000" dirty="0"/>
          </a:p>
          <a:p>
            <a:r>
              <a:rPr lang="en-US" sz="1000" dirty="0"/>
              <a:t>6340. Appropriate scoping of artificial intelligence research within the administration.</a:t>
            </a:r>
            <a:br>
              <a:rPr lang="en-US" sz="1000" dirty="0"/>
            </a:br>
            <a:endParaRPr lang="en-US" sz="1000" dirty="0"/>
          </a:p>
          <a:p>
            <a:r>
              <a:rPr lang="en-US" sz="1000" dirty="0"/>
              <a:t>        </a:t>
            </a:r>
          </a:p>
          <a:p>
            <a:br>
              <a:rPr lang="en-US" sz="1000" dirty="0"/>
            </a:b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solidFill>
                <a:prstClr val="black"/>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5" name="Straight Connector 4">
            <a:extLst>
              <a:ext uri="{FF2B5EF4-FFF2-40B4-BE49-F238E27FC236}">
                <a16:creationId xmlns:a16="http://schemas.microsoft.com/office/drawing/2014/main" id="{AC5C7B91-C6B3-3E48-37BB-2BFD13A46BFF}"/>
              </a:ext>
            </a:extLst>
          </p:cNvPr>
          <p:cNvCxnSpPr/>
          <p:nvPr/>
        </p:nvCxnSpPr>
        <p:spPr>
          <a:xfrm>
            <a:off x="3626065" y="1334180"/>
            <a:ext cx="0" cy="471978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8F09368-3862-0259-E92C-551AFD897916}"/>
              </a:ext>
            </a:extLst>
          </p:cNvPr>
          <p:cNvCxnSpPr/>
          <p:nvPr/>
        </p:nvCxnSpPr>
        <p:spPr>
          <a:xfrm>
            <a:off x="7457073" y="1349949"/>
            <a:ext cx="0" cy="471978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2355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11AE5-A1F7-0487-00B8-CD5E0EDE19C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082C2BE-17C4-265B-DCA2-556662B860A5}"/>
              </a:ext>
            </a:extLst>
          </p:cNvPr>
          <p:cNvSpPr>
            <a:spLocks noGrp="1"/>
          </p:cNvSpPr>
          <p:nvPr>
            <p:ph type="title"/>
          </p:nvPr>
        </p:nvSpPr>
        <p:spPr/>
        <p:txBody>
          <a:bodyPr/>
          <a:lstStyle/>
          <a:p>
            <a:r>
              <a:rPr lang="en-US" dirty="0"/>
              <a:t>Legislative Update</a:t>
            </a:r>
          </a:p>
        </p:txBody>
      </p:sp>
      <p:sp>
        <p:nvSpPr>
          <p:cNvPr id="3" name="TextBox 2">
            <a:extLst>
              <a:ext uri="{FF2B5EF4-FFF2-40B4-BE49-F238E27FC236}">
                <a16:creationId xmlns:a16="http://schemas.microsoft.com/office/drawing/2014/main" id="{D670A969-D11D-D446-F588-A768F9A263A4}"/>
              </a:ext>
            </a:extLst>
          </p:cNvPr>
          <p:cNvSpPr txBox="1"/>
          <p:nvPr/>
        </p:nvSpPr>
        <p:spPr>
          <a:xfrm>
            <a:off x="296919" y="1376220"/>
            <a:ext cx="11527219" cy="5170646"/>
          </a:xfrm>
          <a:prstGeom prst="rect">
            <a:avLst/>
          </a:prstGeom>
          <a:noFill/>
        </p:spPr>
        <p:txBody>
          <a:bodyPr wrap="square">
            <a:spAutoFit/>
          </a:bodyPr>
          <a:lstStyle/>
          <a:p>
            <a:r>
              <a:rPr lang="en-US" sz="1000" b="1" dirty="0"/>
              <a:t>§6331. Laboratory-directed research and development programs </a:t>
            </a:r>
            <a:r>
              <a:rPr lang="en-US" sz="1000" b="1" i="1" dirty="0"/>
              <a:t>(formerly 50 USC 2791)</a:t>
            </a:r>
          </a:p>
          <a:p>
            <a:endParaRPr lang="en-US" sz="1000" dirty="0"/>
          </a:p>
          <a:p>
            <a:r>
              <a:rPr lang="en-US" sz="1000" dirty="0"/>
              <a:t>(a) Authority.—Government-owned, contractor-operated laboratories that are funded out of funds available to the Department of Energy for national security programs are authorized to carry out laboratory-directed research and development.</a:t>
            </a:r>
          </a:p>
          <a:p>
            <a:r>
              <a:rPr lang="en-US" sz="1000" dirty="0"/>
              <a:t>(b) Regulations.—The Secretary of Energy shall prescribe regulations for the conduct of laboratory-directed research and development at such laboratories.</a:t>
            </a:r>
          </a:p>
          <a:p>
            <a:r>
              <a:rPr lang="en-US" sz="1000" dirty="0"/>
              <a:t>(c) Funding.—Of the funds provided by the Department of Energy to a national security laboratory for national security activities, the Secretary shall provide a specific amount, of </a:t>
            </a:r>
            <a:r>
              <a:rPr lang="en-US" sz="1000" dirty="0">
                <a:highlight>
                  <a:srgbClr val="FFFF00"/>
                </a:highlight>
              </a:rPr>
              <a:t>not less than 5 percent and not more than 7 percent of such funds</a:t>
            </a:r>
            <a:r>
              <a:rPr lang="en-US" sz="1000" dirty="0"/>
              <a:t>, to be used by the laboratory for laboratory-directed research and development.</a:t>
            </a:r>
          </a:p>
          <a:p>
            <a:r>
              <a:rPr lang="en-US" sz="1000" dirty="0"/>
              <a:t>(d) Laboratory-directed Research and Development Defined.—For purposes of this section, the term "laboratory-directed research and development" means research and development work of a creative and innovative nature which, under the regulations prescribed pursuant to subsection (b), is selected by the director of a laboratory for the purpose of maintaining the vitality of the laboratory in defense-related scientific disciplines.</a:t>
            </a:r>
          </a:p>
          <a:p>
            <a:r>
              <a:rPr lang="en-US" sz="1000" dirty="0"/>
              <a:t>(Added </a:t>
            </a:r>
            <a:r>
              <a:rPr lang="en-US" sz="1000" dirty="0">
                <a:hlinkClick r:id="rId3"/>
              </a:rPr>
              <a:t>Pub. L. 119–60, div. C, title XXXI, §3111(a), Dec. 18, 2025, 139 Stat. 1448</a:t>
            </a:r>
            <a:r>
              <a:rPr lang="en-US" sz="1000" dirty="0"/>
              <a:t>.)</a:t>
            </a:r>
          </a:p>
          <a:p>
            <a:br>
              <a:rPr lang="en-US" sz="1000" dirty="0"/>
            </a:br>
            <a:endParaRPr lang="en-US" sz="1000" dirty="0"/>
          </a:p>
          <a:p>
            <a:r>
              <a:rPr lang="en-US" sz="1000" b="1" dirty="0"/>
              <a:t>§6332. Laboratory-directed research and development </a:t>
            </a:r>
            <a:r>
              <a:rPr lang="en-US" sz="1000" b="1" i="1" dirty="0">
                <a:solidFill>
                  <a:srgbClr val="FF0000"/>
                </a:solidFill>
              </a:rPr>
              <a:t>(formerly 50 USC 2791a)</a:t>
            </a:r>
          </a:p>
          <a:p>
            <a:endParaRPr lang="en-US" sz="1000" b="1" dirty="0"/>
          </a:p>
          <a:p>
            <a:r>
              <a:rPr lang="en-US" sz="1000" dirty="0"/>
              <a:t>Of the funds made available by the Department of Energy for activities at government-owned, contractor-operated laboratories funded in this Act </a:t>
            </a:r>
            <a:r>
              <a:rPr lang="en-US" sz="1000" baseline="30000" dirty="0">
                <a:hlinkClick r:id="rId4"/>
              </a:rPr>
              <a:t>1</a:t>
            </a:r>
            <a:r>
              <a:rPr lang="en-US" sz="1000" dirty="0"/>
              <a:t> or subsequent Energy and Water Development Appropriations Acts, the Secretary may authorize a specific amount, </a:t>
            </a:r>
            <a:r>
              <a:rPr lang="en-US" sz="1000" dirty="0">
                <a:highlight>
                  <a:srgbClr val="FFFF00"/>
                </a:highlight>
              </a:rPr>
              <a:t>not to exceed 8 percent of such funds</a:t>
            </a:r>
            <a:r>
              <a:rPr lang="en-US" sz="1000" dirty="0"/>
              <a:t>, to be used by such laboratories for laboratory directed research and development: </a:t>
            </a:r>
            <a:r>
              <a:rPr lang="en-US" sz="1000" i="1" dirty="0"/>
              <a:t>Provided</a:t>
            </a:r>
            <a:r>
              <a:rPr lang="en-US" sz="1000" dirty="0"/>
              <a:t>, That the Secretary may also authorize a specific amount not to exceed </a:t>
            </a:r>
            <a:r>
              <a:rPr lang="en-US" sz="1000" dirty="0">
                <a:highlight>
                  <a:srgbClr val="FFFF00"/>
                </a:highlight>
              </a:rPr>
              <a:t>4 percent of such funds, to be used by the plant manager of a covered nuclear weapons production plant or the manager of the Nevada Site Office for plant or site directed research and development</a:t>
            </a:r>
            <a:r>
              <a:rPr lang="en-US" sz="1000" dirty="0"/>
              <a:t>: </a:t>
            </a:r>
            <a:r>
              <a:rPr lang="en-US" sz="1000" i="1" dirty="0"/>
              <a:t>Provided further</a:t>
            </a:r>
            <a:r>
              <a:rPr lang="en-US" sz="1000" dirty="0"/>
              <a:t>, That notwithstanding Department of Energy order 413.2A, dated January 8, 2001, beginning in fiscal year 2006 and thereafter, all DOE laboratories may be eligible for laboratory directed research and development funding.</a:t>
            </a:r>
          </a:p>
          <a:p>
            <a:r>
              <a:rPr lang="en-US" sz="1000" dirty="0"/>
              <a:t>(Added </a:t>
            </a:r>
            <a:r>
              <a:rPr lang="en-US" sz="1000" dirty="0">
                <a:hlinkClick r:id="rId3"/>
              </a:rPr>
              <a:t>Pub. L. 119–60, div. C, title XXXI, §3111(a), Dec. 18, 2025, 139 Stat. 1448</a:t>
            </a:r>
            <a:r>
              <a:rPr lang="en-US" sz="1000" dirty="0"/>
              <a:t>.)</a:t>
            </a:r>
          </a:p>
          <a:p>
            <a:br>
              <a:rPr lang="en-US" sz="1000" dirty="0"/>
            </a:br>
            <a:endParaRPr lang="en-US" sz="1000" dirty="0"/>
          </a:p>
          <a:p>
            <a:r>
              <a:rPr lang="en-US" sz="1000" b="1" dirty="0"/>
              <a:t>§6333. Funding for laboratory directed research and development </a:t>
            </a:r>
            <a:r>
              <a:rPr lang="en-US" sz="1000" b="1" i="1" dirty="0">
                <a:solidFill>
                  <a:srgbClr val="FF0000"/>
                </a:solidFill>
              </a:rPr>
              <a:t>(formerly 50 USC 2791a)</a:t>
            </a:r>
          </a:p>
          <a:p>
            <a:endParaRPr lang="en-US" sz="1000" dirty="0"/>
          </a:p>
          <a:p>
            <a:r>
              <a:rPr lang="en-US" sz="1000" dirty="0"/>
              <a:t>Notwithstanding section 307 of the Energy and Water Development and Related Agencies Appropriations Act, 2010 (Public Law 111–85; 123 Stat. 2845), of the funds made available by the Department of Energy for activities at Government-owned, contractor-operated laboratories funded in the Energy and Water Development and Related Agencies Appropriations Act, 2014 (div. D of Pub. L. 113–76) or any subsequent Energy and Water Development Appropriations Act for any fiscal year, the Secretary may authorize a specific amount, </a:t>
            </a:r>
            <a:r>
              <a:rPr lang="en-US" sz="1000" dirty="0">
                <a:highlight>
                  <a:srgbClr val="FFFF00"/>
                </a:highlight>
              </a:rPr>
              <a:t>not to exceed 6 percent of such funds</a:t>
            </a:r>
            <a:r>
              <a:rPr lang="en-US" sz="1000" dirty="0"/>
              <a:t>, to be used by such laboratories for laboratory directed research and development.</a:t>
            </a:r>
          </a:p>
          <a:p>
            <a:r>
              <a:rPr lang="en-US" sz="1000" dirty="0"/>
              <a:t>(Added </a:t>
            </a:r>
            <a:r>
              <a:rPr lang="en-US" sz="1000" dirty="0">
                <a:hlinkClick r:id="rId5"/>
              </a:rPr>
              <a:t>Pub. L. 119–60, div. C, title XXXI, §3111(a), Dec. 18, 2025, 139 Stat. 1449</a:t>
            </a:r>
            <a:r>
              <a:rPr lang="en-US" sz="1000" dirty="0"/>
              <a:t>.)</a:t>
            </a:r>
          </a:p>
          <a:p>
            <a:br>
              <a:rPr lang="en-US" sz="1000" dirty="0"/>
            </a:br>
            <a:endParaRPr lang="en-US" sz="1000" dirty="0"/>
          </a:p>
        </p:txBody>
      </p:sp>
      <p:sp>
        <p:nvSpPr>
          <p:cNvPr id="8" name="TextBox 7">
            <a:extLst>
              <a:ext uri="{FF2B5EF4-FFF2-40B4-BE49-F238E27FC236}">
                <a16:creationId xmlns:a16="http://schemas.microsoft.com/office/drawing/2014/main" id="{6DDA36EE-1DE2-5E48-5F08-7E2B109973ED}"/>
              </a:ext>
            </a:extLst>
          </p:cNvPr>
          <p:cNvSpPr txBox="1"/>
          <p:nvPr/>
        </p:nvSpPr>
        <p:spPr>
          <a:xfrm>
            <a:off x="5906814" y="1797269"/>
            <a:ext cx="389850" cy="246221"/>
          </a:xfrm>
          <a:prstGeom prst="rect">
            <a:avLst/>
          </a:prstGeom>
          <a:noFill/>
        </p:spPr>
        <p:txBody>
          <a:bodyPr wrap="none" rtlCol="0">
            <a:spAutoFit/>
          </a:bodyPr>
          <a:lstStyle/>
          <a:p>
            <a:r>
              <a:rPr lang="en-US" sz="1000" dirty="0"/>
              <a:t>        </a:t>
            </a:r>
          </a:p>
        </p:txBody>
      </p:sp>
    </p:spTree>
    <p:extLst>
      <p:ext uri="{BB962C8B-B14F-4D97-AF65-F5344CB8AC3E}">
        <p14:creationId xmlns:p14="http://schemas.microsoft.com/office/powerpoint/2010/main" val="2013617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8DA32-1EB1-7180-2476-6E464F59107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DD7BA08-A251-8E65-730E-72F8DBD1CB45}"/>
              </a:ext>
            </a:extLst>
          </p:cNvPr>
          <p:cNvSpPr>
            <a:spLocks noGrp="1"/>
          </p:cNvSpPr>
          <p:nvPr>
            <p:ph type="title"/>
          </p:nvPr>
        </p:nvSpPr>
        <p:spPr/>
        <p:txBody>
          <a:bodyPr/>
          <a:lstStyle/>
          <a:p>
            <a:r>
              <a:rPr lang="en-US" dirty="0"/>
              <a:t>Legislative Update</a:t>
            </a:r>
          </a:p>
        </p:txBody>
      </p:sp>
      <p:sp>
        <p:nvSpPr>
          <p:cNvPr id="3" name="TextBox 2">
            <a:extLst>
              <a:ext uri="{FF2B5EF4-FFF2-40B4-BE49-F238E27FC236}">
                <a16:creationId xmlns:a16="http://schemas.microsoft.com/office/drawing/2014/main" id="{AD0E4064-51EE-1346-3E0C-348E8EE111B2}"/>
              </a:ext>
            </a:extLst>
          </p:cNvPr>
          <p:cNvSpPr txBox="1"/>
          <p:nvPr/>
        </p:nvSpPr>
        <p:spPr>
          <a:xfrm>
            <a:off x="296919" y="1283910"/>
            <a:ext cx="11527219" cy="5170646"/>
          </a:xfrm>
          <a:prstGeom prst="rect">
            <a:avLst/>
          </a:prstGeom>
          <a:noFill/>
        </p:spPr>
        <p:txBody>
          <a:bodyPr wrap="square">
            <a:spAutoFit/>
          </a:bodyPr>
          <a:lstStyle/>
          <a:p>
            <a:r>
              <a:rPr lang="en-US" sz="1000" b="1" dirty="0"/>
              <a:t>§6334. Charges to individual program, project, or activity </a:t>
            </a:r>
            <a:r>
              <a:rPr lang="en-US" sz="1000" b="1" i="1" dirty="0"/>
              <a:t>(formerly 50 USC 2791b)</a:t>
            </a:r>
          </a:p>
          <a:p>
            <a:endParaRPr lang="en-US" sz="1000" b="1" dirty="0"/>
          </a:p>
          <a:p>
            <a:r>
              <a:rPr lang="en-US" sz="1000" dirty="0"/>
              <a:t>Of the funds authorized by the Secretary of Energy for laboratory directed research and development, no individual program, project, or activity funded by this or any subsequent Act </a:t>
            </a:r>
            <a:r>
              <a:rPr lang="en-US" sz="1000" baseline="30000" dirty="0">
                <a:hlinkClick r:id="rId3"/>
              </a:rPr>
              <a:t>1</a:t>
            </a:r>
            <a:r>
              <a:rPr lang="en-US" sz="1000" dirty="0"/>
              <a:t> making appropriations for Energy and Water Development for any fiscal year may be charged more than the statutory maximum authorized for such activities: </a:t>
            </a:r>
            <a:r>
              <a:rPr lang="en-US" sz="1000" i="1" dirty="0"/>
              <a:t>Provided</a:t>
            </a:r>
            <a:r>
              <a:rPr lang="en-US" sz="1000" dirty="0"/>
              <a:t>, That this section shall take effect not earlier than October 1, 2015.</a:t>
            </a:r>
          </a:p>
          <a:p>
            <a:r>
              <a:rPr lang="en-US" sz="1000" dirty="0"/>
              <a:t>(Added </a:t>
            </a:r>
            <a:r>
              <a:rPr lang="en-US" sz="1000" dirty="0">
                <a:hlinkClick r:id="rId4"/>
              </a:rPr>
              <a:t>Pub. L. 119–60, div. C, title XXXI, §3111(a), Dec. 18, 2025, 139 Stat. 1449</a:t>
            </a:r>
            <a:r>
              <a:rPr lang="en-US" sz="1000" dirty="0"/>
              <a:t>.)</a:t>
            </a:r>
          </a:p>
          <a:p>
            <a:endParaRPr lang="en-US" sz="1000" i="1" dirty="0"/>
          </a:p>
          <a:p>
            <a:r>
              <a:rPr lang="en-US" sz="1000" b="1" dirty="0"/>
              <a:t>§6335. Limitations on use of funds for laboratory directed research and development purposes </a:t>
            </a:r>
            <a:r>
              <a:rPr lang="en-US" sz="1000" b="1" i="1" dirty="0"/>
              <a:t>(formerly 50 USC 2792)</a:t>
            </a:r>
          </a:p>
          <a:p>
            <a:endParaRPr lang="en-US" sz="1000" b="1" dirty="0"/>
          </a:p>
          <a:p>
            <a:r>
              <a:rPr lang="en-US" sz="1000" dirty="0"/>
              <a:t>(a) Limitation on Use of Weapons Activities Funds.—No funds authorized to be appropriated or otherwise made available to the Department of Energy in any fiscal year after fiscal year 1997 for weapons activities may be obligated or expended for activities under the Department of Energy Laboratory Directed Research and Development Program, or under any Department of Energy technology transfer program or cooperative research and development agreement, unless such activities support the national security mission of the Department of Energy.</a:t>
            </a:r>
          </a:p>
          <a:p>
            <a:r>
              <a:rPr lang="en-US" sz="1000" dirty="0"/>
              <a:t>(b) Limitation on Use of Certain Other Funds.—No funds authorized to be appropriated or otherwise made available to the Department of Energy in any fiscal year after fiscal year 1997 for defense environmental cleanup may be obligated or expended for activities under the Department of Energy Laboratory Directed Research and Development Program, or under any Department of Energy technology transfer program or cooperative research and development agreement, unless such activities support the defense environmental cleanup mission of the Department of Energy.</a:t>
            </a:r>
          </a:p>
          <a:p>
            <a:r>
              <a:rPr lang="en-US" sz="1000" dirty="0"/>
              <a:t>(c) Limitation on Use of Funds for Overhead.—A national security laboratory may not use funds made available under section 6331(c) to cover the costs of general and administrative overhead for the laboratory.</a:t>
            </a:r>
          </a:p>
          <a:p>
            <a:r>
              <a:rPr lang="en-US" sz="1000" dirty="0"/>
              <a:t>(Added </a:t>
            </a:r>
            <a:r>
              <a:rPr lang="en-US" sz="1000" dirty="0">
                <a:hlinkClick r:id="rId4"/>
              </a:rPr>
              <a:t>Pub. L. 119–60, div. C, title XXXI, §3111(a), Dec. 18, 2025, 139 Stat. 1449</a:t>
            </a:r>
            <a:r>
              <a:rPr lang="en-US" sz="1000" dirty="0"/>
              <a:t>.)</a:t>
            </a:r>
          </a:p>
          <a:p>
            <a:endParaRPr lang="en-US" sz="1000" dirty="0"/>
          </a:p>
          <a:p>
            <a:r>
              <a:rPr lang="en-US" sz="1000" b="1" dirty="0"/>
              <a:t>§6336. Report on use of funds for certain research and development purposes  (</a:t>
            </a:r>
            <a:r>
              <a:rPr lang="en-US" sz="1000" b="1" i="1" dirty="0"/>
              <a:t>formerly 50 USC 2793)</a:t>
            </a:r>
          </a:p>
          <a:p>
            <a:endParaRPr lang="en-US" sz="1000" b="1" dirty="0"/>
          </a:p>
          <a:p>
            <a:r>
              <a:rPr lang="en-US" sz="1000" dirty="0"/>
              <a:t>(a) Report Required.—Not later than </a:t>
            </a:r>
            <a:r>
              <a:rPr lang="en-US" sz="1000" u="sng" dirty="0"/>
              <a:t>February 1</a:t>
            </a:r>
            <a:r>
              <a:rPr lang="en-US" sz="1000" dirty="0"/>
              <a:t> each year, the Secretary of Energy shall submit to the congressional defense committees a report on the funds expended during the preceding fiscal year on activities under the Department of Energy Laboratory Directed Research and Development Program. The purpose of the report is to permit an assessment of the extent to which such activities support the national security mission of the Department of Energy.</a:t>
            </a:r>
          </a:p>
          <a:p>
            <a:r>
              <a:rPr lang="en-US" sz="1000" dirty="0"/>
              <a:t>(b) Plant-directed Research and Development.—(1) The report required by subsection (a) shall include, with respect to plant-directed research and development, the following:</a:t>
            </a:r>
          </a:p>
          <a:p>
            <a:r>
              <a:rPr lang="en-US" sz="1000" dirty="0"/>
              <a:t>(A) A financial accounting of expenditures for such research and development, disaggregated by nuclear weapons production facility.</a:t>
            </a:r>
          </a:p>
          <a:p>
            <a:r>
              <a:rPr lang="en-US" sz="1000" dirty="0"/>
              <a:t>(B) A breakdown of the percentage of research and development conducted by each such facility that is plant-directed research and development.</a:t>
            </a:r>
          </a:p>
          <a:p>
            <a:r>
              <a:rPr lang="en-US" sz="1000" dirty="0"/>
              <a:t>(C) An explanation of how each such facility plans to increase the availability and utilization of funds for plant-directed research and development.</a:t>
            </a:r>
          </a:p>
          <a:p>
            <a:r>
              <a:rPr lang="en-US" sz="1000" dirty="0"/>
              <a:t>(2) In this subsection, the term "plant-directed research and development" means research and development selected by the director of a nuclear weapons production facility.</a:t>
            </a:r>
          </a:p>
          <a:p>
            <a:r>
              <a:rPr lang="en-US" sz="1000" dirty="0"/>
              <a:t>(c) </a:t>
            </a:r>
            <a:r>
              <a:rPr lang="en-US" sz="1000" u="sng" dirty="0"/>
              <a:t>Preparation of Report</a:t>
            </a:r>
            <a:r>
              <a:rPr lang="en-US" sz="1000" dirty="0"/>
              <a:t>.—Each report shall be prepared by the officials responsible for Federal oversight of the funds expended on activities under the program.</a:t>
            </a:r>
          </a:p>
          <a:p>
            <a:r>
              <a:rPr lang="en-US" sz="1000" dirty="0"/>
              <a:t>(d) Criteria Used in Preparation of Report.—Each report shall set forth the criteria utilized by the officials preparing the report in determining whether or not the activities reviewed by such officials support the national security mission of the Department.</a:t>
            </a:r>
          </a:p>
          <a:p>
            <a:endParaRPr lang="en-US" sz="1000" dirty="0"/>
          </a:p>
        </p:txBody>
      </p:sp>
      <p:sp>
        <p:nvSpPr>
          <p:cNvPr id="8" name="TextBox 7">
            <a:extLst>
              <a:ext uri="{FF2B5EF4-FFF2-40B4-BE49-F238E27FC236}">
                <a16:creationId xmlns:a16="http://schemas.microsoft.com/office/drawing/2014/main" id="{92FC95A4-B65D-6565-34EC-CD6736374F6C}"/>
              </a:ext>
            </a:extLst>
          </p:cNvPr>
          <p:cNvSpPr txBox="1"/>
          <p:nvPr/>
        </p:nvSpPr>
        <p:spPr>
          <a:xfrm>
            <a:off x="5906814" y="1797269"/>
            <a:ext cx="389850" cy="246221"/>
          </a:xfrm>
          <a:prstGeom prst="rect">
            <a:avLst/>
          </a:prstGeom>
          <a:noFill/>
        </p:spPr>
        <p:txBody>
          <a:bodyPr wrap="none" rtlCol="0">
            <a:spAutoFit/>
          </a:bodyPr>
          <a:lstStyle/>
          <a:p>
            <a:r>
              <a:rPr lang="en-US" sz="1000" dirty="0"/>
              <a:t>        </a:t>
            </a:r>
          </a:p>
        </p:txBody>
      </p:sp>
    </p:spTree>
    <p:extLst>
      <p:ext uri="{BB962C8B-B14F-4D97-AF65-F5344CB8AC3E}">
        <p14:creationId xmlns:p14="http://schemas.microsoft.com/office/powerpoint/2010/main" val="2454852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F8969-B7E2-ADE9-87DD-3709E9EF6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784455-DCF2-ECF8-86BD-234A24DA616F}"/>
              </a:ext>
            </a:extLst>
          </p:cNvPr>
          <p:cNvSpPr>
            <a:spLocks noGrp="1"/>
          </p:cNvSpPr>
          <p:nvPr>
            <p:ph type="title"/>
          </p:nvPr>
        </p:nvSpPr>
        <p:spPr>
          <a:xfrm>
            <a:off x="555955" y="50657"/>
            <a:ext cx="11316615" cy="1325563"/>
          </a:xfrm>
        </p:spPr>
        <p:txBody>
          <a:bodyPr/>
          <a:lstStyle/>
          <a:p>
            <a:r>
              <a:rPr lang="en-US" dirty="0">
                <a:latin typeface="Arial"/>
                <a:cs typeface="Arial"/>
              </a:rPr>
              <a:t>LDRD Order</a:t>
            </a:r>
          </a:p>
        </p:txBody>
      </p:sp>
      <p:sp>
        <p:nvSpPr>
          <p:cNvPr id="3" name="Content Placeholder 2">
            <a:extLst>
              <a:ext uri="{FF2B5EF4-FFF2-40B4-BE49-F238E27FC236}">
                <a16:creationId xmlns:a16="http://schemas.microsoft.com/office/drawing/2014/main" id="{5876195D-9507-CF62-D2E8-8D026587DDC6}"/>
              </a:ext>
            </a:extLst>
          </p:cNvPr>
          <p:cNvSpPr>
            <a:spLocks noGrp="1"/>
          </p:cNvSpPr>
          <p:nvPr>
            <p:ph idx="1"/>
          </p:nvPr>
        </p:nvSpPr>
        <p:spPr>
          <a:xfrm>
            <a:off x="150024" y="1350048"/>
            <a:ext cx="11921656" cy="4676822"/>
          </a:xfrm>
        </p:spPr>
        <p:txBody>
          <a:bodyPr vert="horz" lIns="91440" tIns="45720" rIns="91440" bIns="45720" rtlCol="0" anchor="t">
            <a:normAutofit fontScale="25000" lnSpcReduction="20000"/>
          </a:bodyPr>
          <a:lstStyle/>
          <a:p>
            <a:pPr marL="571494" indent="-457200"/>
            <a:r>
              <a:rPr lang="en-US" sz="8000" dirty="0"/>
              <a:t>Updated objectives (scientific and technical vitality, mission agility, workforce development)</a:t>
            </a:r>
          </a:p>
          <a:p>
            <a:pPr marL="571494" indent="-457200"/>
            <a:r>
              <a:rPr lang="en-US" sz="8000" dirty="0"/>
              <a:t>Normally LDRD projects “will” be relatively small and limited to a period of performance of 36 months</a:t>
            </a:r>
          </a:p>
          <a:p>
            <a:pPr marL="1028694" lvl="1" indent="-457200"/>
            <a:r>
              <a:rPr lang="en-US" sz="6400" u="sng" dirty="0"/>
              <a:t>Eliminated:</a:t>
            </a:r>
            <a:r>
              <a:rPr lang="en-US" sz="6400" dirty="0"/>
              <a:t> exceptions may be granted by the CSO/Deputy Administrator, NNSA, or his/her authorized designee</a:t>
            </a:r>
            <a:br>
              <a:rPr lang="en-US" sz="5000" dirty="0"/>
            </a:br>
            <a:endParaRPr lang="en-US" sz="5000" dirty="0"/>
          </a:p>
          <a:p>
            <a:pPr marL="571494" indent="-457200"/>
            <a:r>
              <a:rPr lang="en-US" sz="8000" dirty="0"/>
              <a:t>LDRD projects will be basic research, applied research, or </a:t>
            </a:r>
            <a:r>
              <a:rPr lang="en-US" sz="8000" u="sng" dirty="0"/>
              <a:t>experimental development </a:t>
            </a:r>
            <a:r>
              <a:rPr lang="en-US" sz="8000" dirty="0"/>
              <a:t>as defined by the Office of Management and Budget</a:t>
            </a:r>
          </a:p>
          <a:p>
            <a:pPr marL="1028694" lvl="1" indent="-457200">
              <a:lnSpc>
                <a:spcPct val="120000"/>
              </a:lnSpc>
            </a:pPr>
            <a:r>
              <a:rPr lang="en-US" sz="6400" dirty="0"/>
              <a:t>OMB’s current definition, “experimental development” is the systematic search for new knowledge, the application of that knowledge </a:t>
            </a:r>
            <a:r>
              <a:rPr lang="en-US" sz="6400" u="sng" dirty="0"/>
              <a:t>to create new products, processes, or systems, and the testing of those innovations, excluding pre‑production work such as tooling or facility development </a:t>
            </a:r>
          </a:p>
          <a:p>
            <a:pPr marL="571494" indent="-457200"/>
            <a:r>
              <a:rPr lang="en-US" sz="8000" dirty="0"/>
              <a:t>LDRD may be used for cooperative research and development agreements or other arrangements for technology transfer</a:t>
            </a:r>
            <a:endParaRPr lang="en-US" sz="5000" dirty="0"/>
          </a:p>
          <a:p>
            <a:pPr marL="571494" indent="-457200"/>
            <a:r>
              <a:rPr lang="en-US" sz="8000" dirty="0"/>
              <a:t>Transition from HQ to SOM/FOM of LDRD review and program authorization</a:t>
            </a:r>
          </a:p>
          <a:p>
            <a:pPr marL="1028694" lvl="1" indent="-457200"/>
            <a:r>
              <a:rPr lang="en-US" sz="6400" dirty="0"/>
              <a:t>SOM/FOMs determining how to this will be accomplished</a:t>
            </a:r>
          </a:p>
          <a:p>
            <a:pPr marL="571494" indent="-457200"/>
            <a:r>
              <a:rPr lang="en-US" sz="8000" dirty="0"/>
              <a:t>No more federal project approval</a:t>
            </a:r>
          </a:p>
          <a:p>
            <a:pPr marL="1028694" lvl="1" indent="-457200"/>
            <a:r>
              <a:rPr lang="en-US" sz="6400" dirty="0"/>
              <a:t>Labs will be held accountable for ensuring all direction is followed   </a:t>
            </a:r>
            <a:endParaRPr lang="en-US" sz="5000" dirty="0"/>
          </a:p>
          <a:p>
            <a:pPr marL="571494" indent="-457200"/>
            <a:r>
              <a:rPr lang="en-US" sz="8000" dirty="0"/>
              <a:t>Program plans if significant changes to the review and selection process or 5-years at a minimum </a:t>
            </a:r>
          </a:p>
        </p:txBody>
      </p:sp>
    </p:spTree>
    <p:extLst>
      <p:ext uri="{BB962C8B-B14F-4D97-AF65-F5344CB8AC3E}">
        <p14:creationId xmlns:p14="http://schemas.microsoft.com/office/powerpoint/2010/main" val="676553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B0B4C-3CC9-AF2B-B3E5-FF8E6DF512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39DA4-C491-02B9-651E-DDD2D1DDC203}"/>
              </a:ext>
            </a:extLst>
          </p:cNvPr>
          <p:cNvSpPr>
            <a:spLocks noGrp="1"/>
          </p:cNvSpPr>
          <p:nvPr>
            <p:ph type="title"/>
          </p:nvPr>
        </p:nvSpPr>
        <p:spPr>
          <a:xfrm>
            <a:off x="555955" y="50657"/>
            <a:ext cx="11636045" cy="1325563"/>
          </a:xfrm>
        </p:spPr>
        <p:txBody>
          <a:bodyPr/>
          <a:lstStyle/>
          <a:p>
            <a:r>
              <a:rPr lang="en-US" dirty="0">
                <a:latin typeface="Arial"/>
                <a:cs typeface="Arial"/>
              </a:rPr>
              <a:t>Contractor Requirements Document</a:t>
            </a:r>
          </a:p>
        </p:txBody>
      </p:sp>
      <p:sp>
        <p:nvSpPr>
          <p:cNvPr id="3" name="Content Placeholder 2">
            <a:extLst>
              <a:ext uri="{FF2B5EF4-FFF2-40B4-BE49-F238E27FC236}">
                <a16:creationId xmlns:a16="http://schemas.microsoft.com/office/drawing/2014/main" id="{03AFE1B9-D536-3F99-8B98-2EC5C00AD944}"/>
              </a:ext>
            </a:extLst>
          </p:cNvPr>
          <p:cNvSpPr>
            <a:spLocks noGrp="1"/>
          </p:cNvSpPr>
          <p:nvPr>
            <p:ph idx="1"/>
          </p:nvPr>
        </p:nvSpPr>
        <p:spPr>
          <a:xfrm>
            <a:off x="270344" y="1386144"/>
            <a:ext cx="11736126" cy="4676822"/>
          </a:xfrm>
        </p:spPr>
        <p:txBody>
          <a:bodyPr vert="horz" lIns="91440" tIns="45720" rIns="91440" bIns="45720" rtlCol="0" anchor="t">
            <a:normAutofit fontScale="85000" lnSpcReduction="10000"/>
          </a:bodyPr>
          <a:lstStyle/>
          <a:p>
            <a:pPr marL="571494" indent="-457200"/>
            <a:r>
              <a:rPr lang="en-US" sz="2400" dirty="0"/>
              <a:t>Establish a program that includes:</a:t>
            </a:r>
          </a:p>
          <a:p>
            <a:pPr marL="1028694" lvl="1" indent="-457200"/>
            <a:r>
              <a:rPr lang="en-US" sz="2000" dirty="0"/>
              <a:t>A management system to ensure that the LDRD program meets the requirement of 413.2D, including alignment with DOE/NNSA mission focus </a:t>
            </a:r>
            <a:br>
              <a:rPr lang="en-US" sz="2000" dirty="0"/>
            </a:br>
            <a:r>
              <a:rPr lang="en-US" sz="2000" dirty="0"/>
              <a:t>	</a:t>
            </a:r>
          </a:p>
          <a:p>
            <a:pPr marL="1028694" lvl="1" indent="-457200"/>
            <a:r>
              <a:rPr lang="en-US" sz="2000" dirty="0"/>
              <a:t>A review and selection process that emphasizes innovative scientific and technological excellence for selection of projects using internal peer and/or technical management review</a:t>
            </a:r>
            <a:br>
              <a:rPr lang="en-US" sz="2000" dirty="0"/>
            </a:br>
            <a:endParaRPr lang="en-US" sz="2000" dirty="0"/>
          </a:p>
          <a:p>
            <a:pPr marL="1028694" lvl="1" indent="-457200"/>
            <a:r>
              <a:rPr lang="en-US" sz="2000" dirty="0"/>
              <a:t>A significant number of the projects selected should be independently proposed by individual researchers or small multidisciplinary teams</a:t>
            </a:r>
            <a:br>
              <a:rPr lang="en-US" sz="2000" dirty="0"/>
            </a:br>
            <a:endParaRPr lang="en-US" sz="2000" dirty="0"/>
          </a:p>
          <a:p>
            <a:pPr marL="1028694" lvl="1" indent="-457200"/>
            <a:r>
              <a:rPr lang="en-US" sz="2000" dirty="0"/>
              <a:t>Evaluation of the quality of the research and development performed</a:t>
            </a:r>
            <a:br>
              <a:rPr lang="en-US" sz="2000" dirty="0"/>
            </a:br>
            <a:endParaRPr lang="en-US" sz="2000" dirty="0"/>
          </a:p>
          <a:p>
            <a:pPr marL="571494" indent="-457200"/>
            <a:r>
              <a:rPr lang="en-US" sz="2400" dirty="0"/>
              <a:t>This program shall be reviewed by the contractor prior to program execution</a:t>
            </a:r>
            <a:br>
              <a:rPr lang="en-US" sz="2400" dirty="0"/>
            </a:br>
            <a:endParaRPr lang="en-US" sz="2400" dirty="0"/>
          </a:p>
          <a:p>
            <a:pPr marL="571494" indent="-457200"/>
            <a:r>
              <a:rPr lang="en-US" sz="2400" dirty="0"/>
              <a:t>Submission of Submit an LDRD program plan for approval to the responsible DOE/NNSA site/field office manager</a:t>
            </a:r>
            <a:br>
              <a:rPr lang="en-US" sz="2400" dirty="0"/>
            </a:br>
            <a:endParaRPr lang="en-US" sz="2400" dirty="0"/>
          </a:p>
          <a:p>
            <a:pPr marL="1028694" lvl="1" indent="-457200"/>
            <a:r>
              <a:rPr lang="en-US" sz="2000" u="sng" dirty="0"/>
              <a:t>Only if there is a significant change to the review and selection process or at minimum every 5 years</a:t>
            </a:r>
          </a:p>
          <a:p>
            <a:pPr marL="1028694" lvl="1" indent="-457200"/>
            <a:endParaRPr lang="en-US" sz="2000" dirty="0"/>
          </a:p>
          <a:p>
            <a:pPr marL="571494" lvl="1" indent="0">
              <a:buNone/>
            </a:pPr>
            <a:endParaRPr lang="en-US" sz="2000" dirty="0"/>
          </a:p>
        </p:txBody>
      </p:sp>
    </p:spTree>
    <p:extLst>
      <p:ext uri="{BB962C8B-B14F-4D97-AF65-F5344CB8AC3E}">
        <p14:creationId xmlns:p14="http://schemas.microsoft.com/office/powerpoint/2010/main" val="545293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B3841-F9A1-554C-C6C3-97E481966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8C62BD-2385-4119-9B0C-D81AC17D013C}"/>
              </a:ext>
            </a:extLst>
          </p:cNvPr>
          <p:cNvSpPr>
            <a:spLocks noGrp="1"/>
          </p:cNvSpPr>
          <p:nvPr>
            <p:ph type="title"/>
          </p:nvPr>
        </p:nvSpPr>
        <p:spPr>
          <a:xfrm>
            <a:off x="555955" y="50657"/>
            <a:ext cx="11316615" cy="1325563"/>
          </a:xfrm>
        </p:spPr>
        <p:txBody>
          <a:bodyPr/>
          <a:lstStyle/>
          <a:p>
            <a:r>
              <a:rPr lang="en-US" dirty="0">
                <a:latin typeface="Arial"/>
                <a:cs typeface="Arial"/>
              </a:rPr>
              <a:t>LDRD Direction and Guidance </a:t>
            </a:r>
          </a:p>
        </p:txBody>
      </p:sp>
      <p:sp>
        <p:nvSpPr>
          <p:cNvPr id="3" name="Content Placeholder 2">
            <a:extLst>
              <a:ext uri="{FF2B5EF4-FFF2-40B4-BE49-F238E27FC236}">
                <a16:creationId xmlns:a16="http://schemas.microsoft.com/office/drawing/2014/main" id="{F65796F1-628F-C46D-9FD6-D4947B57E75F}"/>
              </a:ext>
            </a:extLst>
          </p:cNvPr>
          <p:cNvSpPr>
            <a:spLocks noGrp="1"/>
          </p:cNvSpPr>
          <p:nvPr>
            <p:ph idx="1"/>
          </p:nvPr>
        </p:nvSpPr>
        <p:spPr>
          <a:xfrm>
            <a:off x="360951" y="1506463"/>
            <a:ext cx="11643969" cy="4676822"/>
          </a:xfrm>
        </p:spPr>
        <p:txBody>
          <a:bodyPr vert="horz" lIns="91440" tIns="45720" rIns="91440" bIns="45720" rtlCol="0" anchor="t">
            <a:normAutofit/>
          </a:bodyPr>
          <a:lstStyle/>
          <a:p>
            <a:pPr marL="571494" indent="-457200"/>
            <a:r>
              <a:rPr lang="en-US" sz="2400" dirty="0"/>
              <a:t>Roles, Responsibilities, and Guidance for LDRD (SC and NNSA) (2019)</a:t>
            </a:r>
          </a:p>
          <a:p>
            <a:pPr marL="1028694" lvl="1" indent="-457200"/>
            <a:r>
              <a:rPr lang="en-US" sz="2000" dirty="0"/>
              <a:t>DOE document; modified for NNSA</a:t>
            </a:r>
          </a:p>
          <a:p>
            <a:pPr marL="1028694" lvl="1" indent="-457200"/>
            <a:r>
              <a:rPr lang="en-US" sz="2000" dirty="0"/>
              <a:t>Augments DOE Order 413.2D</a:t>
            </a:r>
          </a:p>
          <a:p>
            <a:pPr marL="1485894" lvl="2" indent="-457200"/>
            <a:r>
              <a:rPr lang="en-US" sz="1600" dirty="0"/>
              <a:t>Update? </a:t>
            </a:r>
            <a:br>
              <a:rPr lang="en-US" sz="1600" dirty="0"/>
            </a:br>
            <a:endParaRPr lang="en-US" sz="1600" dirty="0"/>
          </a:p>
          <a:p>
            <a:pPr marL="571494" indent="-457200"/>
            <a:r>
              <a:rPr lang="en-US" sz="2400" dirty="0"/>
              <a:t>Legislative changes?</a:t>
            </a:r>
          </a:p>
          <a:p>
            <a:pPr marL="1028694" lvl="1" indent="-457200"/>
            <a:r>
              <a:rPr lang="en-US" sz="2000" dirty="0"/>
              <a:t>Minimum funding for LDRD at NNSA?</a:t>
            </a:r>
          </a:p>
          <a:p>
            <a:pPr marL="1028694" lvl="1" indent="-457200"/>
            <a:endParaRPr lang="en-US" sz="2000" dirty="0"/>
          </a:p>
          <a:p>
            <a:pPr marL="571494" indent="-457200"/>
            <a:r>
              <a:rPr lang="en-US" sz="2400" dirty="0"/>
              <a:t>LDRD Working Group</a:t>
            </a:r>
          </a:p>
          <a:p>
            <a:pPr marL="1028694" lvl="1" indent="-457200"/>
            <a:r>
              <a:rPr lang="en-US" sz="2000" dirty="0"/>
              <a:t>Monthly meetings via Teams</a:t>
            </a:r>
          </a:p>
          <a:p>
            <a:pPr marL="1028694" lvl="1" indent="-457200"/>
            <a:r>
              <a:rPr lang="en-US" sz="2000" dirty="0"/>
              <a:t>In-person meetings (at least twice a year)</a:t>
            </a:r>
          </a:p>
          <a:p>
            <a:pPr marL="571494" lvl="1" indent="0">
              <a:buNone/>
            </a:pPr>
            <a:endParaRPr lang="en-US" sz="2000" dirty="0"/>
          </a:p>
          <a:p>
            <a:pPr marL="1028694" lvl="1" indent="-457200"/>
            <a:endParaRPr lang="en-US" sz="2000" dirty="0"/>
          </a:p>
          <a:p>
            <a:pPr marL="1028694" lvl="2" indent="0">
              <a:buNone/>
            </a:pPr>
            <a:endParaRPr lang="en-US" sz="1600" b="1" dirty="0"/>
          </a:p>
          <a:p>
            <a:pPr marL="571494" lvl="1" indent="0">
              <a:buNone/>
            </a:pPr>
            <a:endParaRPr lang="en-US" sz="2000" dirty="0"/>
          </a:p>
        </p:txBody>
      </p:sp>
    </p:spTree>
    <p:extLst>
      <p:ext uri="{BB962C8B-B14F-4D97-AF65-F5344CB8AC3E}">
        <p14:creationId xmlns:p14="http://schemas.microsoft.com/office/powerpoint/2010/main" val="3805113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7B1E9-9EBB-1A08-DC96-E12C1E3CF5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9DA715-5057-42E0-B697-7834FBADB8DD}"/>
              </a:ext>
            </a:extLst>
          </p:cNvPr>
          <p:cNvSpPr>
            <a:spLocks noGrp="1"/>
          </p:cNvSpPr>
          <p:nvPr>
            <p:ph type="title"/>
          </p:nvPr>
        </p:nvSpPr>
        <p:spPr>
          <a:xfrm>
            <a:off x="555955" y="50657"/>
            <a:ext cx="11316615" cy="1325563"/>
          </a:xfrm>
        </p:spPr>
        <p:txBody>
          <a:bodyPr/>
          <a:lstStyle/>
          <a:p>
            <a:r>
              <a:rPr lang="en-US" dirty="0">
                <a:latin typeface="Arial"/>
                <a:cs typeface="Arial"/>
              </a:rPr>
              <a:t>Deputy Administrator for Defense Programs Guidance </a:t>
            </a:r>
          </a:p>
        </p:txBody>
      </p:sp>
      <p:sp>
        <p:nvSpPr>
          <p:cNvPr id="3" name="Content Placeholder 2">
            <a:extLst>
              <a:ext uri="{FF2B5EF4-FFF2-40B4-BE49-F238E27FC236}">
                <a16:creationId xmlns:a16="http://schemas.microsoft.com/office/drawing/2014/main" id="{563700BE-E34D-0CFD-F8ED-4C4052532485}"/>
              </a:ext>
            </a:extLst>
          </p:cNvPr>
          <p:cNvSpPr>
            <a:spLocks noGrp="1"/>
          </p:cNvSpPr>
          <p:nvPr>
            <p:ph idx="1"/>
          </p:nvPr>
        </p:nvSpPr>
        <p:spPr>
          <a:xfrm>
            <a:off x="228600" y="1386144"/>
            <a:ext cx="11643969" cy="4676822"/>
          </a:xfrm>
        </p:spPr>
        <p:txBody>
          <a:bodyPr vert="horz" lIns="91440" tIns="45720" rIns="91440" bIns="45720" rtlCol="0" anchor="t">
            <a:normAutofit/>
          </a:bodyPr>
          <a:lstStyle/>
          <a:p>
            <a:pPr marL="571494" indent="-457200"/>
            <a:r>
              <a:rPr lang="en-US" sz="2400" dirty="0"/>
              <a:t>NA-10 Published Transformational Objectives</a:t>
            </a:r>
          </a:p>
          <a:p>
            <a:pPr marL="1028694" lvl="1" indent="-457200"/>
            <a:r>
              <a:rPr lang="en-US" sz="2000" dirty="0"/>
              <a:t>Maximizing laboratory, plant, and site-directed research &amp; development (LDRD, PDRD, and SDRD, collectively XDRD) investments is vital to meeting the Defense Programs mission in a challenging security</a:t>
            </a:r>
          </a:p>
          <a:p>
            <a:pPr marL="1028694" lvl="1" indent="-457200"/>
            <a:endParaRPr lang="en-US" sz="2000" dirty="0"/>
          </a:p>
          <a:p>
            <a:pPr marL="1028694" lvl="1" indent="-457200"/>
            <a:r>
              <a:rPr lang="en-US" sz="2000" dirty="0"/>
              <a:t>Defense Programs requests that each Field Office promulgate the following guidance and direct, as appropriate, that the LPS incorporate any necessary changes into their internal XDRD programs</a:t>
            </a:r>
            <a:br>
              <a:rPr lang="en-US" sz="2000" dirty="0"/>
            </a:br>
            <a:endParaRPr lang="en-US" sz="2000" dirty="0"/>
          </a:p>
          <a:p>
            <a:pPr marL="1485894" lvl="2" indent="-457200"/>
            <a:r>
              <a:rPr lang="en-US" sz="1600" dirty="0"/>
              <a:t>Review processes and selection criteria for XDRD to ensure a sufficient nuclear weapons mission focus, consistent with forthcoming Defense Programs R&amp;D </a:t>
            </a:r>
            <a:r>
              <a:rPr lang="en-US" sz="1600"/>
              <a:t>guidance priorities</a:t>
            </a:r>
          </a:p>
          <a:p>
            <a:pPr marL="1485894" lvl="2" indent="-457200"/>
            <a:endParaRPr lang="en-US" sz="1600" dirty="0"/>
          </a:p>
          <a:p>
            <a:pPr marL="1485894" lvl="2" indent="-457200"/>
            <a:r>
              <a:rPr lang="en-US" sz="1600" dirty="0"/>
              <a:t>Collaborate to enhance formal communication between design and production agencies on high-impact R&amp;D investment areas, including by participating in site-specific Process Development Summits</a:t>
            </a:r>
          </a:p>
          <a:p>
            <a:pPr marL="1028694" lvl="1" indent="-457200"/>
            <a:endParaRPr lang="en-US" sz="2000" dirty="0"/>
          </a:p>
          <a:p>
            <a:pPr marL="1028694" lvl="2" indent="0">
              <a:buNone/>
            </a:pPr>
            <a:endParaRPr lang="en-US" sz="1600" b="1" dirty="0"/>
          </a:p>
          <a:p>
            <a:pPr marL="571494" lvl="1" indent="0">
              <a:buNone/>
            </a:pPr>
            <a:endParaRPr lang="en-US" sz="2000" dirty="0"/>
          </a:p>
        </p:txBody>
      </p:sp>
    </p:spTree>
    <p:extLst>
      <p:ext uri="{BB962C8B-B14F-4D97-AF65-F5344CB8AC3E}">
        <p14:creationId xmlns:p14="http://schemas.microsoft.com/office/powerpoint/2010/main" val="114624782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NSA PowerPoint Template 16 by 9 (Recommended Size) - green swirl" id="{47A0157C-A49B-1F40-86F2-47E41B664B21}" vid="{D3B69BFC-BD8A-2D42-8B2E-ABA8932EFEF2}"/>
    </a:ext>
  </a:extLst>
</a:theme>
</file>

<file path=ppt/theme/theme2.xml><?xml version="1.0" encoding="utf-8"?>
<a:theme xmlns:a="http://schemas.openxmlformats.org/drawingml/2006/main" name="3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2829</TotalTime>
  <Words>3289</Words>
  <Application>Microsoft Office PowerPoint</Application>
  <PresentationFormat>Widescreen</PresentationFormat>
  <Paragraphs>298</Paragraphs>
  <Slides>21</Slides>
  <Notes>21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21</vt:i4>
      </vt:variant>
    </vt:vector>
  </HeadingPairs>
  <TitlesOfParts>
    <vt:vector size="30" baseType="lpstr">
      <vt:lpstr>Aptos</vt:lpstr>
      <vt:lpstr>Arial</vt:lpstr>
      <vt:lpstr>Calibri</vt:lpstr>
      <vt:lpstr>Franklin Gothic Medium</vt:lpstr>
      <vt:lpstr>Google Sans</vt:lpstr>
      <vt:lpstr>Montserrat</vt:lpstr>
      <vt:lpstr>1_Office Theme</vt:lpstr>
      <vt:lpstr>3_Office Theme</vt:lpstr>
      <vt:lpstr>Office Theme</vt:lpstr>
      <vt:lpstr>LDRD Annual Meeting – 16-17 Sep 2026 - NNSA Perspective </vt:lpstr>
      <vt:lpstr>Presentation Overview</vt:lpstr>
      <vt:lpstr>Disclaimer</vt:lpstr>
      <vt:lpstr>NNSA LDRD/SDRD Leadership</vt:lpstr>
      <vt:lpstr>Lab/Site LDRD/SDRD Leadership</vt:lpstr>
      <vt:lpstr>NNSA Mission / Leadership</vt:lpstr>
      <vt:lpstr>NNSA Locations</vt:lpstr>
      <vt:lpstr>Changing Geopolitical Environment</vt:lpstr>
      <vt:lpstr>NNSA 2026 Strategic Vision</vt:lpstr>
      <vt:lpstr>US Future Nuclear Deterrent</vt:lpstr>
      <vt:lpstr>Nuclear Deterrence Rapid Capabilities Team</vt:lpstr>
      <vt:lpstr>NNSA’s LDRD Program–Critical to Future - FY2025 Report to Congress </vt:lpstr>
      <vt:lpstr>Backup Slides</vt:lpstr>
      <vt:lpstr>Recent move to Title 10</vt:lpstr>
      <vt:lpstr>Legislative Update</vt:lpstr>
      <vt:lpstr>Legislative Update</vt:lpstr>
      <vt:lpstr>Legislative Update</vt:lpstr>
      <vt:lpstr>LDRD Order</vt:lpstr>
      <vt:lpstr>Contractor Requirements Document</vt:lpstr>
      <vt:lpstr>LDRD Direction and Guidance </vt:lpstr>
      <vt:lpstr>Deputy Administrator for Defense Programs Guidance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Etim, David</dc:creator>
  <cp:lastModifiedBy>Kuhn, Garry (CONTR)</cp:lastModifiedBy>
  <cp:revision>90</cp:revision>
  <cp:lastPrinted>2026-09-10T19:24:09Z</cp:lastPrinted>
  <dcterms:created xsi:type="dcterms:W3CDTF">2025-12-16T22:09:50Z</dcterms:created>
  <dcterms:modified xsi:type="dcterms:W3CDTF">2026-09-11T12:41:23Z</dcterms:modified>
</cp:coreProperties>
</file>