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9" r:id="rId1"/>
  </p:sldMasterIdLst>
  <p:notesMasterIdLst>
    <p:notesMasterId r:id="rId39"/>
  </p:notesMasterIdLst>
  <p:handoutMasterIdLst>
    <p:handoutMasterId r:id="rId40"/>
  </p:handoutMasterIdLst>
  <p:sldIdLst>
    <p:sldId id="256" r:id="rId2"/>
    <p:sldId id="1701" r:id="rId3"/>
    <p:sldId id="257" r:id="rId4"/>
    <p:sldId id="1676" r:id="rId5"/>
    <p:sldId id="1677" r:id="rId6"/>
    <p:sldId id="1678" r:id="rId7"/>
    <p:sldId id="1681" r:id="rId8"/>
    <p:sldId id="1682" r:id="rId9"/>
    <p:sldId id="1684" r:id="rId10"/>
    <p:sldId id="1702" r:id="rId11"/>
    <p:sldId id="1685" r:id="rId12"/>
    <p:sldId id="1686" r:id="rId13"/>
    <p:sldId id="4214" r:id="rId14"/>
    <p:sldId id="1687" r:id="rId15"/>
    <p:sldId id="4215" r:id="rId16"/>
    <p:sldId id="1700" r:id="rId17"/>
    <p:sldId id="1703" r:id="rId18"/>
    <p:sldId id="1689" r:id="rId19"/>
    <p:sldId id="1705" r:id="rId20"/>
    <p:sldId id="1690" r:id="rId21"/>
    <p:sldId id="1691" r:id="rId22"/>
    <p:sldId id="1692" r:id="rId23"/>
    <p:sldId id="1693" r:id="rId24"/>
    <p:sldId id="1694" r:id="rId25"/>
    <p:sldId id="1704" r:id="rId26"/>
    <p:sldId id="1695" r:id="rId27"/>
    <p:sldId id="1696" r:id="rId28"/>
    <p:sldId id="1697" r:id="rId29"/>
    <p:sldId id="1698" r:id="rId30"/>
    <p:sldId id="347" r:id="rId31"/>
    <p:sldId id="348" r:id="rId32"/>
    <p:sldId id="349" r:id="rId33"/>
    <p:sldId id="350" r:id="rId34"/>
    <p:sldId id="4212" r:id="rId35"/>
    <p:sldId id="4213" r:id="rId36"/>
    <p:sldId id="1699" r:id="rId37"/>
    <p:sldId id="4216"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lete before Use***" id="{CC200BBE-4064-BF49-B4E5-63039981F78F}">
          <p14:sldIdLst>
            <p14:sldId id="256"/>
            <p14:sldId id="1701"/>
            <p14:sldId id="257"/>
            <p14:sldId id="1676"/>
            <p14:sldId id="1677"/>
            <p14:sldId id="1678"/>
            <p14:sldId id="1681"/>
            <p14:sldId id="1682"/>
            <p14:sldId id="1684"/>
            <p14:sldId id="1702"/>
            <p14:sldId id="1685"/>
            <p14:sldId id="1686"/>
            <p14:sldId id="4214"/>
            <p14:sldId id="1687"/>
            <p14:sldId id="4215"/>
            <p14:sldId id="1700"/>
            <p14:sldId id="1703"/>
            <p14:sldId id="1689"/>
            <p14:sldId id="1705"/>
            <p14:sldId id="1690"/>
            <p14:sldId id="1691"/>
            <p14:sldId id="1692"/>
            <p14:sldId id="1693"/>
            <p14:sldId id="1694"/>
            <p14:sldId id="1704"/>
            <p14:sldId id="1695"/>
            <p14:sldId id="1696"/>
            <p14:sldId id="1697"/>
            <p14:sldId id="1698"/>
            <p14:sldId id="347"/>
            <p14:sldId id="348"/>
            <p14:sldId id="349"/>
            <p14:sldId id="350"/>
            <p14:sldId id="4212"/>
            <p14:sldId id="4213"/>
            <p14:sldId id="1699"/>
            <p14:sldId id="4216"/>
          </p14:sldIdLst>
        </p14:section>
        <p14:section name="Default" id="{034B0B4A-A529-6E42-B287-18AA63B3BB8E}">
          <p14:sldIdLst/>
        </p14:section>
      </p14:sectionLst>
    </p:ext>
    <p:ext uri="{EFAFB233-063F-42B5-8137-9DF3F51BA10A}">
      <p15:sldGuideLst xmlns:p15="http://schemas.microsoft.com/office/powerpoint/2012/main">
        <p15:guide id="2" pos="3816" userDrawn="1">
          <p15:clr>
            <a:srgbClr val="A4A3A4"/>
          </p15:clr>
        </p15:guide>
        <p15:guide id="3" orient="horz" pos="2160">
          <p15:clr>
            <a:srgbClr val="A4A3A4"/>
          </p15:clr>
        </p15:guide>
        <p15:guide id="4" orient="horz" pos="290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E51F329-1101-C5AA-FE98-E5ED1B354DCB}" name="Nelson, Andy" initials="NA" userId="Nelson, Andy"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ADD0"/>
    <a:srgbClr val="011C32"/>
    <a:srgbClr val="7C8EA0"/>
    <a:srgbClr val="02143C"/>
    <a:srgbClr val="E8EEFF"/>
    <a:srgbClr val="0214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03"/>
    <p:restoredTop sz="81644"/>
  </p:normalViewPr>
  <p:slideViewPr>
    <p:cSldViewPr snapToGrid="0" showGuides="1">
      <p:cViewPr varScale="1">
        <p:scale>
          <a:sx n="126" d="100"/>
          <a:sy n="126" d="100"/>
        </p:scale>
        <p:origin x="544" y="200"/>
      </p:cViewPr>
      <p:guideLst>
        <p:guide pos="3816"/>
        <p:guide orient="horz" pos="2160"/>
        <p:guide orient="horz" pos="2904"/>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116" d="100"/>
          <a:sy n="116" d="100"/>
        </p:scale>
        <p:origin x="4424"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2A6B21C-11CE-020C-C7C7-A56E6976760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CA8EA4E-8C71-6B84-5246-141C21D0675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1E3CCE7-68AE-E346-916A-F1D60BC6101A}" type="datetimeFigureOut">
              <a:rPr lang="en-US" smtClean="0"/>
              <a:t>9/14/26</a:t>
            </a:fld>
            <a:endParaRPr lang="en-US"/>
          </a:p>
        </p:txBody>
      </p:sp>
      <p:sp>
        <p:nvSpPr>
          <p:cNvPr id="4" name="Footer Placeholder 3">
            <a:extLst>
              <a:ext uri="{FF2B5EF4-FFF2-40B4-BE49-F238E27FC236}">
                <a16:creationId xmlns:a16="http://schemas.microsoft.com/office/drawing/2014/main" id="{927A30FC-35B1-2FBF-D872-EF6D0CB9002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7E7598D-0469-A75F-4735-9194D069553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4256C03-4C17-8648-B8BB-9EDFC8C1C550}" type="slidenum">
              <a:rPr lang="en-US" smtClean="0"/>
              <a:t>‹#›</a:t>
            </a:fld>
            <a:endParaRPr lang="en-US"/>
          </a:p>
        </p:txBody>
      </p:sp>
    </p:spTree>
    <p:extLst>
      <p:ext uri="{BB962C8B-B14F-4D97-AF65-F5344CB8AC3E}">
        <p14:creationId xmlns:p14="http://schemas.microsoft.com/office/powerpoint/2010/main" val="37838078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EF7F9A-864F-DE44-AF07-EDC0CAC90137}" type="datetimeFigureOut">
              <a:rPr lang="en-US" smtClean="0"/>
              <a:t>9/14/26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0053EA-6907-8F47-ACA5-08DBFA1C37EA}" type="slidenum">
              <a:rPr lang="en-US" smtClean="0"/>
              <a:t>‹#›</a:t>
            </a:fld>
            <a:endParaRPr lang="en-US"/>
          </a:p>
        </p:txBody>
      </p:sp>
    </p:spTree>
    <p:extLst>
      <p:ext uri="{BB962C8B-B14F-4D97-AF65-F5344CB8AC3E}">
        <p14:creationId xmlns:p14="http://schemas.microsoft.com/office/powerpoint/2010/main" val="37718022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We selected the focus areas collaboratively. The Chief Research Officers (CROs) at LANL, LLNL, and SNL1 discussed several focus areas of mutual interest and ultimately selected four based on alignment with the strategic goals of the participating laboratories. We asked subject matter experts (SMEs) from each of the participating laboratories to generate detailed focus area descriptions for the call for proposals.</a:t>
            </a:r>
          </a:p>
          <a:p>
            <a:r>
              <a:rPr lang="en-US" sz="1200" dirty="0"/>
              <a:t>The SMEs were asked to identify subtopics for each focus area that were of particular interest to their laboratory. After we received, the subtopics from the laboratories, we merged the subtopics into a single description for each focus area.</a:t>
            </a:r>
          </a:p>
          <a:p>
            <a:r>
              <a:rPr lang="en-US" sz="1200" dirty="0"/>
              <a:t>The CRO roles at LANL, LLNL, and SNL are held by the Deputy Director for Science, Technology, and Engineering (LANL); the Deputy Director for Science and Technology (LLNL); and the Advanced Science and Technology Associate Laboratory Director (SNL)The CROs determined the total funding level per year that their respective laboratory would commit to this pilot. The total funding levels were approximately equal across the laboratories. Based on the amounts committed, the CROs/DDST agreed on a maximum per-project yearly funding level of $1M, with the idea that approximately 5-6 projects could be funded.</a:t>
            </a:r>
          </a:p>
          <a:p>
            <a:r>
              <a:rPr lang="en-US" sz="1200" dirty="0"/>
              <a:t>Although the IL LDRD projects are joint projects, we decided that each laboratory would fund, manage, and be responsible for only the work performed at its laboratory, with no funding transferred between laboratories. This decision greatly simplified the process of getting laboratory site office approval of the work to be performed. To facilitate this, we required that proposals clearly specify the work to be performed at each laboratory.</a:t>
            </a:r>
          </a:p>
          <a:p>
            <a:r>
              <a:rPr lang="en-US" sz="1200" dirty="0"/>
              <a:t>Once these high-level parameters were agreed upon, the CROs gave their concurrence for the NNSA laboratories to start the pilot.</a:t>
            </a:r>
          </a:p>
          <a:p>
            <a:endParaRPr lang="en-US" dirty="0"/>
          </a:p>
        </p:txBody>
      </p:sp>
      <p:sp>
        <p:nvSpPr>
          <p:cNvPr id="4" name="Slide Number Placeholder 3"/>
          <p:cNvSpPr>
            <a:spLocks noGrp="1"/>
          </p:cNvSpPr>
          <p:nvPr>
            <p:ph type="sldNum" sz="quarter" idx="5"/>
          </p:nvPr>
        </p:nvSpPr>
        <p:spPr/>
        <p:txBody>
          <a:bodyPr/>
          <a:lstStyle/>
          <a:p>
            <a:fld id="{160053EA-6907-8F47-ACA5-08DBFA1C37EA}" type="slidenum">
              <a:rPr lang="en-US" smtClean="0"/>
              <a:t>6</a:t>
            </a:fld>
            <a:endParaRPr lang="en-US"/>
          </a:p>
        </p:txBody>
      </p:sp>
    </p:spTree>
    <p:extLst>
      <p:ext uri="{BB962C8B-B14F-4D97-AF65-F5344CB8AC3E}">
        <p14:creationId xmlns:p14="http://schemas.microsoft.com/office/powerpoint/2010/main" val="33588374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Call</a:t>
            </a:r>
          </a:p>
          <a:p>
            <a:r>
              <a:rPr lang="en-US" dirty="0"/>
              <a:t>We developed and agreed on the text for the call for proposals and issued the call soon after receiving concurrence from the CROs. We issued the agreed upon call for proposals using the procedures normally followed for LDRD calls at each laboratory, e.g., via laboratory news article or email list notification.</a:t>
            </a:r>
          </a:p>
          <a:p>
            <a:r>
              <a:rPr lang="en-US" dirty="0"/>
              <a:t>We required Letters of Intent (LOIs) from proposers by August 14, 2023. The purpose of the LOIs was to enable us to estimate the number of full proposals and to identify areas of expertise needed for the review committees. Full proposals were due September 18, 2023. No late proposals were accepted. No proposals without a corresponding LOI were accepted.</a:t>
            </a:r>
          </a:p>
          <a:p>
            <a:r>
              <a:rPr lang="en-US" dirty="0"/>
              <a:t>All proposals were required to be unclassified. We did allow for an optional single page classified addendum (up to S//RD) for proposals. We instructed the proposers that the full unclassified proposal should be able to stand on its own and the addendum should only include additional motivation, i.e., the addendum should not contain any project deliverables.</a:t>
            </a:r>
          </a:p>
          <a:p>
            <a:r>
              <a:rPr lang="en-US" dirty="0"/>
              <a:t>We held an information session on July 17, 2023 open to all interested proposers from all participating laboratories to discuss the call and answer questions.</a:t>
            </a:r>
          </a:p>
          <a:p>
            <a:endParaRPr lang="en-US" dirty="0"/>
          </a:p>
          <a:p>
            <a:r>
              <a:rPr lang="en-US" dirty="0"/>
              <a:t>Proposal Management</a:t>
            </a:r>
          </a:p>
          <a:p>
            <a:r>
              <a:rPr lang="en-US" dirty="0"/>
              <a:t>We originally planned to use LLNL-hosted </a:t>
            </a:r>
            <a:r>
              <a:rPr lang="en-US" dirty="0" err="1"/>
              <a:t>Sharepoint</a:t>
            </a:r>
            <a:r>
              <a:rPr lang="en-US" dirty="0"/>
              <a:t> forms to manage proposal submissions and set up</a:t>
            </a:r>
          </a:p>
          <a:p>
            <a:r>
              <a:rPr lang="en-US" dirty="0"/>
              <a:t>forms, etc. for this purpose. However, even though LLNL’s </a:t>
            </a:r>
            <a:r>
              <a:rPr lang="en-US" dirty="0" err="1"/>
              <a:t>Sharepoint</a:t>
            </a:r>
            <a:r>
              <a:rPr lang="en-US" dirty="0"/>
              <a:t> allows remote users to access it,</a:t>
            </a:r>
          </a:p>
          <a:p>
            <a:r>
              <a:rPr lang="en-US" dirty="0"/>
              <a:t>there were unexpected authentication problems for LANL users. At the last minute, the committee</a:t>
            </a:r>
          </a:p>
          <a:p>
            <a:r>
              <a:rPr lang="en-US" dirty="0"/>
              <a:t>pivoted to using a standard email list for receiving proposals, stored all shared documents in LLNL</a:t>
            </a:r>
          </a:p>
          <a:p>
            <a:r>
              <a:rPr lang="en-US" dirty="0"/>
              <a:t>OneDrive, and used Excel spreadsheets for tracking proposal status and review scores and comments.</a:t>
            </a:r>
          </a:p>
          <a:p>
            <a:endParaRPr lang="en-US" dirty="0"/>
          </a:p>
          <a:p>
            <a:r>
              <a:rPr lang="en-US" dirty="0"/>
              <a:t>Call Response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Helvetica" pitchFamily="2" charset="0"/>
              </a:rPr>
              <a:t>The response to the call was more robust than we expected. We received 125 LOIs and 79 full proposals.</a:t>
            </a:r>
            <a:r>
              <a:rPr lang="en-US" sz="500" dirty="0">
                <a:solidFill>
                  <a:srgbClr val="000000"/>
                </a:solidFill>
                <a:latin typeface="Helvetica" pitchFamily="2" charset="0"/>
              </a:rPr>
              <a:t> </a:t>
            </a:r>
            <a:r>
              <a:rPr lang="en-US" sz="1200" dirty="0">
                <a:solidFill>
                  <a:srgbClr val="000000"/>
                </a:solidFill>
                <a:effectLst/>
                <a:latin typeface="Helvetica" pitchFamily="2" charset="0"/>
              </a:rPr>
              <a:t>We sent an email to all submitters announcing the number of LOIs received in each category and reminded the submitters of the total budget allocated for the pilot. The purpose of this was to let them know that approximately 1-2 projects would be funded in each focus area so that they knew the level of competition they were facing if they decided to submit a full proposal.</a:t>
            </a:r>
          </a:p>
          <a:p>
            <a:endParaRPr lang="en-US" dirty="0"/>
          </a:p>
          <a:p>
            <a:endParaRPr lang="en-US" dirty="0"/>
          </a:p>
        </p:txBody>
      </p:sp>
      <p:sp>
        <p:nvSpPr>
          <p:cNvPr id="4" name="Slide Number Placeholder 3"/>
          <p:cNvSpPr>
            <a:spLocks noGrp="1"/>
          </p:cNvSpPr>
          <p:nvPr>
            <p:ph type="sldNum" sz="quarter" idx="5"/>
          </p:nvPr>
        </p:nvSpPr>
        <p:spPr/>
        <p:txBody>
          <a:bodyPr/>
          <a:lstStyle/>
          <a:p>
            <a:fld id="{160053EA-6907-8F47-ACA5-08DBFA1C37EA}" type="slidenum">
              <a:rPr lang="en-US" smtClean="0"/>
              <a:t>7</a:t>
            </a:fld>
            <a:endParaRPr lang="en-US"/>
          </a:p>
        </p:txBody>
      </p:sp>
    </p:spTree>
    <p:extLst>
      <p:ext uri="{BB962C8B-B14F-4D97-AF65-F5344CB8AC3E}">
        <p14:creationId xmlns:p14="http://schemas.microsoft.com/office/powerpoint/2010/main" val="4085687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committees</a:t>
            </a:r>
          </a:p>
          <a:p>
            <a:pPr marL="0" marR="0">
              <a:buNone/>
            </a:pPr>
            <a:r>
              <a:rPr lang="en-US" sz="1200" dirty="0">
                <a:solidFill>
                  <a:srgbClr val="000000"/>
                </a:solidFill>
                <a:effectLst/>
                <a:latin typeface="Helvetica" pitchFamily="2" charset="0"/>
              </a:rPr>
              <a:t>The review committees were selected by management recommendation at each participating laboratory. There were four review committees, one for each focus area in the call for proposals, and the committee size for each focus area was determined by the number of proposals in that focus area.</a:t>
            </a:r>
          </a:p>
          <a:p>
            <a:pPr marL="0" marR="0">
              <a:buNone/>
            </a:pPr>
            <a:r>
              <a:rPr lang="en-US" sz="1200" dirty="0">
                <a:solidFill>
                  <a:srgbClr val="000000"/>
                </a:solidFill>
                <a:effectLst/>
                <a:latin typeface="Helvetica" pitchFamily="2" charset="0"/>
              </a:rPr>
              <a:t>As much as possible, there was equal representation from the participating laboratories on each focus area committee. A chair was appointed for each focus area committee, again with the goal of having balanced representation from each laboratory for the chairs.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Review Process and Project Selection</a:t>
            </a:r>
          </a:p>
          <a:p>
            <a:r>
              <a:rPr lang="en-US" dirty="0"/>
              <a:t>The focus area review committees followed the procedures we gave them and returned to us a ranked list of recommended proposals with scores and comments. The NNSA LDRD Offices evaluated the information returned by the committees and inspected them to ensure quality of the reviews, quality of the proposals, and that the highest ranked-proposals met the two critical criteria for IL projects (for creating new collaborations and outcomes that exceed what could be done by a single laboratory).</a:t>
            </a:r>
          </a:p>
          <a:p>
            <a:r>
              <a:rPr lang="en-US" dirty="0"/>
              <a:t>The LDRD Offices conferred at the LDRD Program Annual Meeting in October 2023 and made an initial selection of the projects to be funded based on ranking by the review committees, distribution across the focus areas, and allocated budget.</a:t>
            </a:r>
          </a:p>
          <a:p>
            <a:endParaRPr lang="en-US" dirty="0"/>
          </a:p>
        </p:txBody>
      </p:sp>
      <p:sp>
        <p:nvSpPr>
          <p:cNvPr id="4" name="Slide Number Placeholder 3"/>
          <p:cNvSpPr>
            <a:spLocks noGrp="1"/>
          </p:cNvSpPr>
          <p:nvPr>
            <p:ph type="sldNum" sz="quarter" idx="5"/>
          </p:nvPr>
        </p:nvSpPr>
        <p:spPr/>
        <p:txBody>
          <a:bodyPr/>
          <a:lstStyle/>
          <a:p>
            <a:fld id="{160053EA-6907-8F47-ACA5-08DBFA1C37EA}" type="slidenum">
              <a:rPr lang="en-US" smtClean="0"/>
              <a:t>8</a:t>
            </a:fld>
            <a:endParaRPr lang="en-US"/>
          </a:p>
        </p:txBody>
      </p:sp>
    </p:spTree>
    <p:extLst>
      <p:ext uri="{BB962C8B-B14F-4D97-AF65-F5344CB8AC3E}">
        <p14:creationId xmlns:p14="http://schemas.microsoft.com/office/powerpoint/2010/main" val="19283329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projects were notified, the LDRD Offices at each participating laboratory followed their internal procedures for initiating LDRD projects. Recall that although IL projects are joint across laboratories, each participating laboratory funds, manages, and is responsible for only the work performed at that laboratory. </a:t>
            </a:r>
          </a:p>
          <a:p>
            <a:r>
              <a:rPr lang="en-US" dirty="0"/>
              <a:t>Budget information and data sheets were collected locally by each laboratory and each laboratory’s site office approved the proposed work for its respective laboratory. Projects were started January 8, 2024.</a:t>
            </a:r>
          </a:p>
          <a:p>
            <a:r>
              <a:rPr lang="en-US" dirty="0"/>
              <a:t>We distributed a document describing best practices for Intellectual Property (IP) management to the awarded teams.8 The IP guidance document was written collaboratively by the participating laboratories.</a:t>
            </a:r>
          </a:p>
          <a:p>
            <a:r>
              <a:rPr lang="en-US" dirty="0"/>
              <a:t>As of this writing, the projects have not yet been appraised as they have only been executing for 2</a:t>
            </a:r>
          </a:p>
          <a:p>
            <a:r>
              <a:rPr lang="en-US" dirty="0"/>
              <a:t>months. We plan the following appraisal schedule:</a:t>
            </a:r>
          </a:p>
          <a:p>
            <a:r>
              <a:rPr lang="en-US" dirty="0"/>
              <a:t>• April/May 2024: Informal check in with project leads to make sure they are starting smoothly</a:t>
            </a:r>
          </a:p>
          <a:p>
            <a:r>
              <a:rPr lang="en-US" dirty="0"/>
              <a:t>• April/May 2025: Formal appraisal of project by joint committee</a:t>
            </a:r>
          </a:p>
          <a:p>
            <a:r>
              <a:rPr lang="en-US" dirty="0"/>
              <a:t>• April/May 2026: Formal </a:t>
            </a:r>
            <a:r>
              <a:rPr lang="en-US" dirty="0" err="1"/>
              <a:t>apprasial</a:t>
            </a:r>
            <a:r>
              <a:rPr lang="en-US" dirty="0"/>
              <a:t> of project by joint committee</a:t>
            </a:r>
          </a:p>
          <a:p>
            <a:r>
              <a:rPr lang="en-US" dirty="0"/>
              <a:t>The joint committee will be composed of original proposal reviewers and SMEs.</a:t>
            </a:r>
          </a:p>
          <a:p>
            <a:endParaRPr lang="en-US" dirty="0"/>
          </a:p>
        </p:txBody>
      </p:sp>
      <p:sp>
        <p:nvSpPr>
          <p:cNvPr id="4" name="Slide Number Placeholder 3"/>
          <p:cNvSpPr>
            <a:spLocks noGrp="1"/>
          </p:cNvSpPr>
          <p:nvPr>
            <p:ph type="sldNum" sz="quarter" idx="5"/>
          </p:nvPr>
        </p:nvSpPr>
        <p:spPr/>
        <p:txBody>
          <a:bodyPr/>
          <a:lstStyle/>
          <a:p>
            <a:fld id="{160053EA-6907-8F47-ACA5-08DBFA1C37EA}" type="slidenum">
              <a:rPr lang="en-US" smtClean="0"/>
              <a:t>9</a:t>
            </a:fld>
            <a:endParaRPr lang="en-US"/>
          </a:p>
        </p:txBody>
      </p:sp>
    </p:spTree>
    <p:extLst>
      <p:ext uri="{BB962C8B-B14F-4D97-AF65-F5344CB8AC3E}">
        <p14:creationId xmlns:p14="http://schemas.microsoft.com/office/powerpoint/2010/main" val="26301107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t>Manual tracking of proposals by email, shared directories, and spreadsheets was tedious and potentially error prone. Future iterations of IL LDRD calls should strongly consider a robust proposal management approach.</a:t>
            </a:r>
          </a:p>
          <a:p>
            <a:r>
              <a:rPr lang="en-US" sz="1600" dirty="0"/>
              <a:t>The response to the first call was robust but we didn’t plan for a down-select stage for LOIs.</a:t>
            </a:r>
          </a:p>
          <a:p>
            <a:pPr lvl="1"/>
            <a:r>
              <a:rPr lang="en-US" sz="1600" dirty="0"/>
              <a:t>Having the first down-select at the full proposal stage resulted in a huge amount of work for proposers and reviewers. Future iterations of IL LDRD calls should strongly consider a down- select stage for “white papers” or LOIs, and should consider standardizing requested information to support an equitable and rigorous down-select process.</a:t>
            </a:r>
          </a:p>
          <a:p>
            <a:r>
              <a:rPr lang="en-US" sz="1600" dirty="0"/>
              <a:t>For the review process, even though we held training sessions, there was still some confusion for the reviewers based on their previous LDRD reviewing experiences at their respective laboratories. Future iterations should anticipate this confusion and allocate more time and effort for training reviewers for IL LDRD.</a:t>
            </a:r>
          </a:p>
          <a:p>
            <a:r>
              <a:rPr lang="en-US" sz="1600" dirty="0"/>
              <a:t>Offering a one-page classified addendum added significant complexity to the joint review process. Future iterations should consider removing this option.</a:t>
            </a:r>
          </a:p>
          <a:p>
            <a:r>
              <a:rPr lang="en-US" sz="1600" dirty="0"/>
              <a:t>The compressed timeline for this pilot was challenging for submitters and reviewers. We recommend that future iterations establish focus areas and “ground rules” between the laboratories earlier in the year to allow more time in the schedule.</a:t>
            </a:r>
          </a:p>
          <a:p>
            <a:endParaRPr lang="en-US" dirty="0"/>
          </a:p>
        </p:txBody>
      </p:sp>
      <p:sp>
        <p:nvSpPr>
          <p:cNvPr id="4" name="Slide Number Placeholder 3"/>
          <p:cNvSpPr>
            <a:spLocks noGrp="1"/>
          </p:cNvSpPr>
          <p:nvPr>
            <p:ph type="sldNum" sz="quarter" idx="5"/>
          </p:nvPr>
        </p:nvSpPr>
        <p:spPr/>
        <p:txBody>
          <a:bodyPr/>
          <a:lstStyle/>
          <a:p>
            <a:fld id="{160053EA-6907-8F47-ACA5-08DBFA1C37EA}" type="slidenum">
              <a:rPr lang="en-US" smtClean="0"/>
              <a:t>11</a:t>
            </a:fld>
            <a:endParaRPr lang="en-US"/>
          </a:p>
        </p:txBody>
      </p:sp>
    </p:spTree>
    <p:extLst>
      <p:ext uri="{BB962C8B-B14F-4D97-AF65-F5344CB8AC3E}">
        <p14:creationId xmlns:p14="http://schemas.microsoft.com/office/powerpoint/2010/main" val="18909854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0053EA-6907-8F47-ACA5-08DBFA1C37EA}" type="slidenum">
              <a:rPr lang="en-US" smtClean="0"/>
              <a:t>18</a:t>
            </a:fld>
            <a:endParaRPr lang="en-US"/>
          </a:p>
        </p:txBody>
      </p:sp>
    </p:spTree>
    <p:extLst>
      <p:ext uri="{BB962C8B-B14F-4D97-AF65-F5344CB8AC3E}">
        <p14:creationId xmlns:p14="http://schemas.microsoft.com/office/powerpoint/2010/main" val="1065303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0053EA-6907-8F47-ACA5-08DBFA1C37EA}" type="slidenum">
              <a:rPr lang="en-US" smtClean="0"/>
              <a:t>21</a:t>
            </a:fld>
            <a:endParaRPr lang="en-US"/>
          </a:p>
        </p:txBody>
      </p:sp>
    </p:spTree>
    <p:extLst>
      <p:ext uri="{BB962C8B-B14F-4D97-AF65-F5344CB8AC3E}">
        <p14:creationId xmlns:p14="http://schemas.microsoft.com/office/powerpoint/2010/main" val="34194237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fontAlgn="ctr" latinLnBrk="0" hangingPunct="1"/>
            <a:r>
              <a:rPr lang="en-US" sz="1200" b="1" i="0" u="none" strike="noStrike" kern="1200" dirty="0">
                <a:solidFill>
                  <a:schemeClr val="tx1"/>
                </a:solidFill>
                <a:effectLst/>
                <a:latin typeface="+mn-lt"/>
                <a:ea typeface="+mn-ea"/>
                <a:cs typeface="+mn-cs"/>
              </a:rPr>
              <a:t>Data Sheet</a:t>
            </a:r>
          </a:p>
          <a:p>
            <a:pPr rtl="0" eaLnBrk="1" fontAlgn="ctr" latinLnBrk="0" hangingPunct="1"/>
            <a:r>
              <a:rPr lang="en-US" sz="1200" b="1" i="0" u="none" strike="noStrike" kern="1200" dirty="0">
                <a:solidFill>
                  <a:schemeClr val="tx1"/>
                </a:solidFill>
                <a:effectLst/>
                <a:latin typeface="+mn-lt"/>
                <a:ea typeface="+mn-ea"/>
                <a:cs typeface="+mn-cs"/>
              </a:rPr>
              <a:t>Executive Summary</a:t>
            </a:r>
            <a:endParaRPr lang="en-US" sz="1200" b="0" i="0" u="none" strike="noStrike" kern="1200" dirty="0">
              <a:solidFill>
                <a:schemeClr val="tx1"/>
              </a:solidFill>
              <a:effectLst/>
              <a:latin typeface="+mn-lt"/>
              <a:ea typeface="+mn-ea"/>
              <a:cs typeface="+mn-cs"/>
            </a:endParaRPr>
          </a:p>
          <a:p>
            <a:pPr rtl="0" eaLnBrk="1" fontAlgn="ctr" latinLnBrk="0" hangingPunct="1"/>
            <a:r>
              <a:rPr lang="en-US" sz="1200" b="1" i="0" u="none" strike="noStrike" kern="1200" dirty="0">
                <a:solidFill>
                  <a:schemeClr val="tx1"/>
                </a:solidFill>
                <a:effectLst/>
                <a:latin typeface="+mn-lt"/>
                <a:ea typeface="+mn-ea"/>
                <a:cs typeface="+mn-cs"/>
              </a:rPr>
              <a:t>100 words maximum</a:t>
            </a:r>
            <a:endParaRPr lang="en-US" sz="1200" b="0" i="0" u="none" strike="noStrike" kern="1200" dirty="0">
              <a:solidFill>
                <a:schemeClr val="tx1"/>
              </a:solidFill>
              <a:effectLst/>
              <a:latin typeface="+mn-lt"/>
              <a:ea typeface="+mn-ea"/>
              <a:cs typeface="+mn-cs"/>
            </a:endParaRPr>
          </a:p>
          <a:p>
            <a:pPr rtl="0" eaLnBrk="1" fontAlgn="ctr" latinLnBrk="0" hangingPunct="1"/>
            <a:r>
              <a:rPr lang="en-US" sz="1200" b="1" i="0" u="none" strike="noStrike" kern="1200" dirty="0">
                <a:solidFill>
                  <a:schemeClr val="tx1"/>
                </a:solidFill>
                <a:effectLst/>
                <a:latin typeface="+mn-lt"/>
                <a:ea typeface="+mn-ea"/>
                <a:cs typeface="+mn-cs"/>
              </a:rPr>
              <a:t>Project Description</a:t>
            </a:r>
            <a:endParaRPr lang="en-US" sz="1200" b="0" i="0" u="none" strike="noStrike" kern="1200" dirty="0">
              <a:solidFill>
                <a:schemeClr val="tx1"/>
              </a:solidFill>
              <a:effectLst/>
              <a:latin typeface="+mn-lt"/>
              <a:ea typeface="+mn-ea"/>
              <a:cs typeface="+mn-cs"/>
            </a:endParaRPr>
          </a:p>
          <a:p>
            <a:pPr rtl="0" eaLnBrk="1" fontAlgn="ctr" latinLnBrk="0" hangingPunct="1"/>
            <a:r>
              <a:rPr lang="en-US" sz="1200" b="0" i="0" u="none" strike="noStrike" kern="1200" dirty="0">
                <a:solidFill>
                  <a:schemeClr val="tx1"/>
                </a:solidFill>
                <a:effectLst/>
                <a:latin typeface="+mn-lt"/>
                <a:ea typeface="+mn-ea"/>
                <a:cs typeface="+mn-cs"/>
              </a:rPr>
              <a:t>400 words maximum</a:t>
            </a:r>
          </a:p>
          <a:p>
            <a:pPr rtl="0" eaLnBrk="1" fontAlgn="ctr" latinLnBrk="0" hangingPunct="1"/>
            <a:r>
              <a:rPr lang="en-US" sz="1200" b="1" i="0" u="none" strike="noStrike" kern="1200" dirty="0">
                <a:solidFill>
                  <a:schemeClr val="tx1"/>
                </a:solidFill>
                <a:effectLst/>
                <a:latin typeface="+mn-lt"/>
                <a:ea typeface="+mn-ea"/>
                <a:cs typeface="+mn-cs"/>
              </a:rPr>
              <a:t>FY25 Project Plan</a:t>
            </a:r>
            <a:endParaRPr lang="en-US" sz="1200" b="0" i="0" u="none" strike="noStrike" kern="1200" dirty="0">
              <a:solidFill>
                <a:schemeClr val="tx1"/>
              </a:solidFill>
              <a:effectLst/>
              <a:latin typeface="+mn-lt"/>
              <a:ea typeface="+mn-ea"/>
              <a:cs typeface="+mn-cs"/>
            </a:endParaRPr>
          </a:p>
          <a:p>
            <a:pPr rtl="0" eaLnBrk="1" fontAlgn="ctr" latinLnBrk="0" hangingPunct="1"/>
            <a:r>
              <a:rPr lang="en-US" sz="1200" b="0" i="0" u="none" strike="noStrike" kern="1200" dirty="0">
                <a:solidFill>
                  <a:schemeClr val="tx1"/>
                </a:solidFill>
                <a:effectLst/>
                <a:latin typeface="+mn-lt"/>
                <a:ea typeface="+mn-ea"/>
                <a:cs typeface="+mn-cs"/>
              </a:rPr>
              <a:t>100 words maximum</a:t>
            </a:r>
          </a:p>
          <a:p>
            <a:pPr rtl="0" eaLnBrk="1" fontAlgn="ctr" latinLnBrk="0" hangingPunct="1"/>
            <a:r>
              <a:rPr lang="en-US" sz="1200" b="1" i="0" u="none" strike="noStrike" kern="1200" dirty="0">
                <a:solidFill>
                  <a:schemeClr val="tx1"/>
                </a:solidFill>
                <a:effectLst/>
                <a:latin typeface="+mn-lt"/>
                <a:ea typeface="+mn-ea"/>
                <a:cs typeface="+mn-cs"/>
              </a:rPr>
              <a:t>Tie to Mission</a:t>
            </a:r>
            <a:endParaRPr lang="en-US" sz="1200" b="0" i="0" u="none" strike="noStrike" kern="1200" dirty="0">
              <a:solidFill>
                <a:schemeClr val="tx1"/>
              </a:solidFill>
              <a:effectLst/>
              <a:latin typeface="+mn-lt"/>
              <a:ea typeface="+mn-ea"/>
              <a:cs typeface="+mn-cs"/>
            </a:endParaRPr>
          </a:p>
          <a:p>
            <a:pPr rtl="0" eaLnBrk="1" fontAlgn="ctr" latinLnBrk="0" hangingPunct="1"/>
            <a:r>
              <a:rPr lang="en-US" sz="1200" b="0" i="0" u="none" strike="noStrike" kern="1200" dirty="0">
                <a:solidFill>
                  <a:schemeClr val="tx1"/>
                </a:solidFill>
                <a:effectLst/>
                <a:latin typeface="+mn-lt"/>
                <a:ea typeface="+mn-ea"/>
                <a:cs typeface="+mn-cs"/>
              </a:rPr>
              <a:t>100 words maximum</a:t>
            </a:r>
          </a:p>
          <a:p>
            <a:pPr rtl="0" eaLnBrk="1" fontAlgn="ctr" latinLnBrk="0" hangingPunct="1"/>
            <a:endParaRPr lang="en-US" sz="1200" b="1" i="0" u="none" strike="noStrike" kern="1200" dirty="0">
              <a:solidFill>
                <a:schemeClr val="tx1"/>
              </a:solidFill>
              <a:effectLst/>
              <a:latin typeface="+mn-lt"/>
              <a:ea typeface="+mn-ea"/>
              <a:cs typeface="+mn-cs"/>
            </a:endParaRPr>
          </a:p>
          <a:p>
            <a:pPr rtl="0" eaLnBrk="1" fontAlgn="ctr" latinLnBrk="0" hangingPunct="1"/>
            <a:endParaRPr lang="en-US" sz="1200" b="1" i="0" u="none" strike="noStrike" kern="1200" dirty="0">
              <a:solidFill>
                <a:schemeClr val="tx1"/>
              </a:solidFill>
              <a:effectLst/>
              <a:latin typeface="+mn-lt"/>
              <a:ea typeface="+mn-ea"/>
              <a:cs typeface="+mn-cs"/>
            </a:endParaRPr>
          </a:p>
          <a:p>
            <a:pPr rtl="0" eaLnBrk="1" fontAlgn="ctr" latinLnBrk="0" hangingPunct="1"/>
            <a:endParaRPr lang="en-US" sz="1200" b="1" i="0" u="none" strike="noStrike" kern="1200" dirty="0">
              <a:solidFill>
                <a:schemeClr val="tx1"/>
              </a:solidFill>
              <a:effectLst/>
              <a:latin typeface="+mn-lt"/>
              <a:ea typeface="+mn-ea"/>
              <a:cs typeface="+mn-cs"/>
            </a:endParaRPr>
          </a:p>
          <a:p>
            <a:pPr rtl="0" eaLnBrk="1" fontAlgn="ctr" latinLnBrk="0" hangingPunct="1"/>
            <a:r>
              <a:rPr lang="en-US" sz="1200" b="1" i="0" u="none" strike="noStrike" kern="1200" dirty="0">
                <a:solidFill>
                  <a:schemeClr val="tx1"/>
                </a:solidFill>
                <a:effectLst/>
                <a:latin typeface="+mn-lt"/>
                <a:ea typeface="+mn-ea"/>
                <a:cs typeface="+mn-cs"/>
              </a:rPr>
              <a:t>Staffing List</a:t>
            </a:r>
            <a:endParaRPr lang="en-US" sz="1200" b="0" i="0" u="none" strike="noStrike" kern="1200" dirty="0">
              <a:solidFill>
                <a:schemeClr val="tx1"/>
              </a:solidFill>
              <a:effectLst/>
              <a:latin typeface="+mn-lt"/>
              <a:ea typeface="+mn-ea"/>
              <a:cs typeface="+mn-cs"/>
            </a:endParaRPr>
          </a:p>
          <a:p>
            <a:pPr rtl="0" eaLnBrk="1" fontAlgn="ctr" latinLnBrk="0" hangingPunct="1"/>
            <a:r>
              <a:rPr lang="en-US" sz="1200" b="1" i="0" u="none" strike="noStrike" kern="1200" dirty="0">
                <a:solidFill>
                  <a:schemeClr val="tx1"/>
                </a:solidFill>
                <a:effectLst/>
                <a:latin typeface="+mn-lt"/>
                <a:ea typeface="+mn-ea"/>
                <a:cs typeface="+mn-cs"/>
              </a:rPr>
              <a:t>does not count toward page limit</a:t>
            </a:r>
            <a:endParaRPr lang="en-US" sz="1200" b="0" i="0" u="none" strike="noStrike" kern="1200" dirty="0">
              <a:solidFill>
                <a:schemeClr val="tx1"/>
              </a:solidFill>
              <a:effectLst/>
              <a:latin typeface="+mn-lt"/>
              <a:ea typeface="+mn-ea"/>
              <a:cs typeface="+mn-cs"/>
            </a:endParaRPr>
          </a:p>
          <a:p>
            <a:pPr rtl="0" eaLnBrk="1" fontAlgn="ctr" latinLnBrk="0" hangingPunct="1"/>
            <a:r>
              <a:rPr lang="en-US" sz="1200" b="1" i="0" u="none" strike="noStrike" kern="1200" dirty="0">
                <a:solidFill>
                  <a:schemeClr val="tx1"/>
                </a:solidFill>
                <a:effectLst/>
                <a:latin typeface="+mn-lt"/>
                <a:ea typeface="+mn-ea"/>
                <a:cs typeface="+mn-cs"/>
              </a:rPr>
              <a:t>Budget</a:t>
            </a:r>
            <a:endParaRPr lang="en-US" sz="1200" b="0" i="0" u="none" strike="noStrike" kern="1200" dirty="0">
              <a:solidFill>
                <a:schemeClr val="tx1"/>
              </a:solidFill>
              <a:effectLst/>
              <a:latin typeface="+mn-lt"/>
              <a:ea typeface="+mn-ea"/>
              <a:cs typeface="+mn-cs"/>
            </a:endParaRPr>
          </a:p>
          <a:p>
            <a:pPr rtl="0" eaLnBrk="1" fontAlgn="ctr" latinLnBrk="0" hangingPunct="1"/>
            <a:r>
              <a:rPr lang="en-US" sz="1200" b="0" i="0" u="none" strike="noStrike" kern="1200" dirty="0">
                <a:solidFill>
                  <a:schemeClr val="tx1"/>
                </a:solidFill>
                <a:effectLst/>
                <a:latin typeface="+mn-lt"/>
                <a:ea typeface="+mn-ea"/>
                <a:cs typeface="+mn-cs"/>
              </a:rPr>
              <a:t>does not count toward page limit</a:t>
            </a:r>
          </a:p>
          <a:p>
            <a:pPr rtl="0" eaLnBrk="1" fontAlgn="ctr" latinLnBrk="0" hangingPunct="1"/>
            <a:r>
              <a:rPr lang="en-US" sz="1200" b="1" i="0" u="none" strike="noStrike" kern="1200" dirty="0">
                <a:solidFill>
                  <a:schemeClr val="tx1"/>
                </a:solidFill>
                <a:effectLst/>
                <a:latin typeface="+mn-lt"/>
                <a:ea typeface="+mn-ea"/>
                <a:cs typeface="+mn-cs"/>
              </a:rPr>
              <a:t>References</a:t>
            </a:r>
            <a:endParaRPr lang="en-US" sz="1200" b="0" i="0" u="none" strike="noStrike" kern="1200" dirty="0">
              <a:solidFill>
                <a:schemeClr val="tx1"/>
              </a:solidFill>
              <a:effectLst/>
              <a:latin typeface="+mn-lt"/>
              <a:ea typeface="+mn-ea"/>
              <a:cs typeface="+mn-cs"/>
            </a:endParaRPr>
          </a:p>
          <a:p>
            <a:pPr rtl="0" eaLnBrk="1" fontAlgn="ctr" latinLnBrk="0" hangingPunct="1"/>
            <a:r>
              <a:rPr lang="en-US" sz="1200" b="0" i="0" u="none" strike="noStrike" kern="1200" dirty="0">
                <a:solidFill>
                  <a:schemeClr val="tx1"/>
                </a:solidFill>
                <a:effectLst/>
                <a:latin typeface="+mn-lt"/>
                <a:ea typeface="+mn-ea"/>
                <a:cs typeface="+mn-cs"/>
              </a:rPr>
              <a:t>does not count toward page limit</a:t>
            </a:r>
          </a:p>
          <a:p>
            <a:pPr rtl="0" eaLnBrk="1" fontAlgn="ctr" latinLnBrk="0" hangingPunct="1"/>
            <a:r>
              <a:rPr lang="en-US" sz="1200" b="1" i="0" u="none" strike="noStrike" kern="1200" dirty="0">
                <a:solidFill>
                  <a:schemeClr val="tx1"/>
                </a:solidFill>
                <a:effectLst/>
                <a:latin typeface="+mn-lt"/>
                <a:ea typeface="+mn-ea"/>
                <a:cs typeface="+mn-cs"/>
              </a:rPr>
              <a:t>Biographical Sketches</a:t>
            </a:r>
            <a:endParaRPr lang="en-US" sz="1200" b="0" i="0" u="none" strike="noStrike" kern="1200" dirty="0">
              <a:solidFill>
                <a:schemeClr val="tx1"/>
              </a:solidFill>
              <a:effectLst/>
              <a:latin typeface="+mn-lt"/>
              <a:ea typeface="+mn-ea"/>
              <a:cs typeface="+mn-cs"/>
            </a:endParaRPr>
          </a:p>
          <a:p>
            <a:pPr rtl="0" eaLnBrk="1" fontAlgn="ctr" latinLnBrk="0" hangingPunct="1"/>
            <a:r>
              <a:rPr lang="en-US" sz="1200" b="0" i="0" u="none" strike="noStrike" kern="1200" dirty="0">
                <a:solidFill>
                  <a:schemeClr val="tx1"/>
                </a:solidFill>
                <a:effectLst/>
                <a:latin typeface="+mn-lt"/>
                <a:ea typeface="+mn-ea"/>
                <a:cs typeface="+mn-cs"/>
              </a:rPr>
              <a:t>does not count toward page limit; limited to 2 pages per person</a:t>
            </a:r>
          </a:p>
          <a:p>
            <a:endParaRPr lang="en-US" dirty="0"/>
          </a:p>
        </p:txBody>
      </p:sp>
      <p:sp>
        <p:nvSpPr>
          <p:cNvPr id="4" name="Slide Number Placeholder 3"/>
          <p:cNvSpPr>
            <a:spLocks noGrp="1"/>
          </p:cNvSpPr>
          <p:nvPr>
            <p:ph type="sldNum" sz="quarter" idx="5"/>
          </p:nvPr>
        </p:nvSpPr>
        <p:spPr/>
        <p:txBody>
          <a:bodyPr/>
          <a:lstStyle/>
          <a:p>
            <a:fld id="{160053EA-6907-8F47-ACA5-08DBFA1C37EA}" type="slidenum">
              <a:rPr lang="en-US" smtClean="0"/>
              <a:t>23</a:t>
            </a:fld>
            <a:endParaRPr lang="en-US"/>
          </a:p>
        </p:txBody>
      </p:sp>
    </p:spTree>
    <p:extLst>
      <p:ext uri="{BB962C8B-B14F-4D97-AF65-F5344CB8AC3E}">
        <p14:creationId xmlns:p14="http://schemas.microsoft.com/office/powerpoint/2010/main" val="5363661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dirty="0">
                <a:solidFill>
                  <a:schemeClr val="tx1"/>
                </a:solidFill>
              </a:rPr>
              <a:t>Include SAND #, additional information or other supporting document names into notes as appropriate.</a:t>
            </a:r>
          </a:p>
        </p:txBody>
      </p:sp>
      <p:sp>
        <p:nvSpPr>
          <p:cNvPr id="4" name="Header Placeholder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202985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dirty="0">
                <a:solidFill>
                  <a:schemeClr val="tx1"/>
                </a:solidFill>
              </a:rPr>
              <a:t>Include SAND #, additional information or other supporting document names into notes as appropriate.</a:t>
            </a:r>
          </a:p>
        </p:txBody>
      </p:sp>
      <p:sp>
        <p:nvSpPr>
          <p:cNvPr id="4" name="Header Placeholder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202985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000" dirty="0">
              <a:solidFill>
                <a:schemeClr val="tx1"/>
              </a:solidFill>
            </a:endParaRPr>
          </a:p>
        </p:txBody>
      </p:sp>
      <p:sp>
        <p:nvSpPr>
          <p:cNvPr id="4" name="Header Placeholder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202985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dirty="0">
                <a:solidFill>
                  <a:schemeClr val="tx1"/>
                </a:solidFill>
              </a:rPr>
              <a:t>Include SAND #, additional information or other supporting document names into notes as appropriate.</a:t>
            </a:r>
          </a:p>
        </p:txBody>
      </p:sp>
      <p:sp>
        <p:nvSpPr>
          <p:cNvPr id="4" name="Header Placeholder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202985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073A99-21CB-DAE6-C483-27F7DC30CB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69D5EF-EF63-63BB-5C4B-4180D80CDE5C}"/>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096374B2-01BA-7000-B499-6B7FC6BF99F0}"/>
              </a:ext>
            </a:extLst>
          </p:cNvPr>
          <p:cNvSpPr>
            <a:spLocks noGrp="1"/>
          </p:cNvSpPr>
          <p:nvPr>
            <p:ph type="body" idx="1"/>
          </p:nvPr>
        </p:nvSpPr>
        <p:spPr/>
        <p:txBody>
          <a:bodyPr>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dirty="0">
                <a:solidFill>
                  <a:schemeClr val="tx1"/>
                </a:solidFill>
              </a:rPr>
              <a:t>Include SAND #, additional information or other supporting document names into notes as appropriate.</a:t>
            </a:r>
          </a:p>
        </p:txBody>
      </p:sp>
      <p:sp>
        <p:nvSpPr>
          <p:cNvPr id="4" name="Header Placeholder 3">
            <a:extLst>
              <a:ext uri="{FF2B5EF4-FFF2-40B4-BE49-F238E27FC236}">
                <a16:creationId xmlns:a16="http://schemas.microsoft.com/office/drawing/2014/main" id="{98E0BFE9-7EB6-B482-E97C-B54A6C0AF760}"/>
              </a:ext>
            </a:extLst>
          </p:cNvPr>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836206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dirty="0">
                <a:solidFill>
                  <a:schemeClr val="tx1"/>
                </a:solidFill>
              </a:rPr>
              <a:t>Include SAND #, additional information or other supporting document names into notes as appropriate.</a:t>
            </a:r>
          </a:p>
        </p:txBody>
      </p:sp>
      <p:sp>
        <p:nvSpPr>
          <p:cNvPr id="4" name="Header Placeholder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202985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reviewers: 47 + 43 + 40 + 34 =</a:t>
            </a:r>
            <a:endParaRPr lang="en-US" dirty="0"/>
          </a:p>
        </p:txBody>
      </p:sp>
      <p:sp>
        <p:nvSpPr>
          <p:cNvPr id="4" name="Slide Number Placeholder 3"/>
          <p:cNvSpPr>
            <a:spLocks noGrp="1"/>
          </p:cNvSpPr>
          <p:nvPr>
            <p:ph type="sldNum" sz="quarter" idx="5"/>
          </p:nvPr>
        </p:nvSpPr>
        <p:spPr/>
        <p:txBody>
          <a:bodyPr/>
          <a:lstStyle/>
          <a:p>
            <a:fld id="{160053EA-6907-8F47-ACA5-08DBFA1C37EA}" type="slidenum">
              <a:rPr lang="en-US" smtClean="0"/>
              <a:t>36</a:t>
            </a:fld>
            <a:endParaRPr lang="en-US"/>
          </a:p>
        </p:txBody>
      </p:sp>
    </p:spTree>
    <p:extLst>
      <p:ext uri="{BB962C8B-B14F-4D97-AF65-F5344CB8AC3E}">
        <p14:creationId xmlns:p14="http://schemas.microsoft.com/office/powerpoint/2010/main" val="3966541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52895" y="1804415"/>
            <a:ext cx="6477000" cy="926593"/>
          </a:xfrm>
        </p:spPr>
        <p:txBody>
          <a:bodyPr lIns="0" tIns="0" rIns="0" bIns="0" anchor="b">
            <a:normAutofit/>
          </a:bodyPr>
          <a:lstStyle>
            <a:lvl1pPr algn="l">
              <a:defRPr sz="3600">
                <a:solidFill>
                  <a:schemeClr val="accent1"/>
                </a:solidFill>
                <a:latin typeface="+mj-lt"/>
              </a:defRPr>
            </a:lvl1pPr>
          </a:lstStyle>
          <a:p>
            <a:r>
              <a:rPr lang="en-US" dirty="0"/>
              <a:t>Click to add title</a:t>
            </a:r>
          </a:p>
        </p:txBody>
      </p:sp>
      <p:sp>
        <p:nvSpPr>
          <p:cNvPr id="3" name="Subtitle 2"/>
          <p:cNvSpPr>
            <a:spLocks noGrp="1"/>
          </p:cNvSpPr>
          <p:nvPr>
            <p:ph type="subTitle" idx="1" hasCustomPrompt="1"/>
          </p:nvPr>
        </p:nvSpPr>
        <p:spPr>
          <a:xfrm>
            <a:off x="352895" y="3718560"/>
            <a:ext cx="5268686" cy="552733"/>
          </a:xfrm>
          <a:prstGeom prst="rect">
            <a:avLst/>
          </a:prstGeom>
        </p:spPr>
        <p:txBody>
          <a:bodyPr lIns="0" tIns="0" rIns="0" bIns="0" anchor="b">
            <a:noAutofit/>
          </a:bodyPr>
          <a:lstStyle>
            <a:lvl1pPr marL="0" indent="0" algn="l">
              <a:buNone/>
              <a:defRPr sz="2000" b="0" spc="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presenter or author names</a:t>
            </a:r>
          </a:p>
        </p:txBody>
      </p:sp>
      <p:sp>
        <p:nvSpPr>
          <p:cNvPr id="27" name="Text Placeholder 26">
            <a:extLst>
              <a:ext uri="{FF2B5EF4-FFF2-40B4-BE49-F238E27FC236}">
                <a16:creationId xmlns:a16="http://schemas.microsoft.com/office/drawing/2014/main" id="{62ED528D-5375-6147-9677-05F4F59A3A33}"/>
              </a:ext>
            </a:extLst>
          </p:cNvPr>
          <p:cNvSpPr>
            <a:spLocks noGrp="1"/>
          </p:cNvSpPr>
          <p:nvPr>
            <p:ph type="body" sz="quarter" idx="10" hasCustomPrompt="1"/>
          </p:nvPr>
        </p:nvSpPr>
        <p:spPr>
          <a:xfrm>
            <a:off x="352895" y="2790226"/>
            <a:ext cx="6014120" cy="548968"/>
          </a:xfrm>
          <a:prstGeom prst="rect">
            <a:avLst/>
          </a:prstGeom>
        </p:spPr>
        <p:txBody>
          <a:bodyPr lIns="0" tIns="0" rIns="0" bIns="0">
            <a:normAutofit/>
          </a:bodyPr>
          <a:lstStyle>
            <a:lvl1pPr marL="0" indent="0">
              <a:buNone/>
              <a:defRPr sz="2400" b="0" i="1">
                <a:solidFill>
                  <a:schemeClr val="bg1"/>
                </a:solidFill>
                <a:latin typeface="+mj-lt"/>
              </a:defRPr>
            </a:lvl1pPr>
          </a:lstStyle>
          <a:p>
            <a:pPr lvl="0"/>
            <a:r>
              <a:rPr lang="en-US" dirty="0"/>
              <a:t>Click to add subtitle</a:t>
            </a:r>
          </a:p>
        </p:txBody>
      </p:sp>
      <p:pic>
        <p:nvPicPr>
          <p:cNvPr id="15" name="Picture 14">
            <a:extLst>
              <a:ext uri="{FF2B5EF4-FFF2-40B4-BE49-F238E27FC236}">
                <a16:creationId xmlns:a16="http://schemas.microsoft.com/office/drawing/2014/main" id="{4503A6FD-C173-A64C-B254-829092777B42}"/>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4288" r="-3731"/>
          <a:stretch/>
        </p:blipFill>
        <p:spPr>
          <a:xfrm>
            <a:off x="345400" y="279742"/>
            <a:ext cx="1329210" cy="514736"/>
          </a:xfrm>
          <a:prstGeom prst="rect">
            <a:avLst/>
          </a:prstGeom>
        </p:spPr>
      </p:pic>
      <p:sp>
        <p:nvSpPr>
          <p:cNvPr id="16" name="TextBox 15">
            <a:extLst>
              <a:ext uri="{FF2B5EF4-FFF2-40B4-BE49-F238E27FC236}">
                <a16:creationId xmlns:a16="http://schemas.microsoft.com/office/drawing/2014/main" id="{AC12122B-590E-9045-872C-38970E3FF20E}"/>
              </a:ext>
            </a:extLst>
          </p:cNvPr>
          <p:cNvSpPr txBox="1"/>
          <p:nvPr/>
        </p:nvSpPr>
        <p:spPr>
          <a:xfrm>
            <a:off x="352895" y="924827"/>
            <a:ext cx="4504759" cy="307777"/>
          </a:xfrm>
          <a:prstGeom prst="rect">
            <a:avLst/>
          </a:prstGeom>
          <a:noFill/>
        </p:spPr>
        <p:txBody>
          <a:bodyPr wrap="none" lIns="0" tIns="0" rIns="0" bIns="0" rtlCol="0">
            <a:noAutofit/>
          </a:bodyPr>
          <a:lstStyle/>
          <a:p>
            <a:r>
              <a:rPr lang="en-US" sz="1200" i="1" spc="150" baseline="0" dirty="0">
                <a:solidFill>
                  <a:schemeClr val="bg1"/>
                </a:solidFill>
                <a:latin typeface="+mj-lt"/>
              </a:rPr>
              <a:t>Exceptional service in the national interest</a:t>
            </a:r>
          </a:p>
        </p:txBody>
      </p:sp>
      <p:sp>
        <p:nvSpPr>
          <p:cNvPr id="5" name="Content Placeholder 12">
            <a:extLst>
              <a:ext uri="{FF2B5EF4-FFF2-40B4-BE49-F238E27FC236}">
                <a16:creationId xmlns:a16="http://schemas.microsoft.com/office/drawing/2014/main" id="{9E46B321-F521-14A6-E951-95E996DCCC49}"/>
              </a:ext>
            </a:extLst>
          </p:cNvPr>
          <p:cNvSpPr>
            <a:spLocks noGrp="1"/>
          </p:cNvSpPr>
          <p:nvPr>
            <p:ph sz="quarter" idx="29" hasCustomPrompt="1"/>
          </p:nvPr>
        </p:nvSpPr>
        <p:spPr>
          <a:xfrm>
            <a:off x="8878824" y="6540370"/>
            <a:ext cx="2820445" cy="174373"/>
          </a:xfrm>
        </p:spPr>
        <p:txBody>
          <a:bodyPr lIns="0" rIns="0">
            <a:noAutofit/>
          </a:bodyPr>
          <a:lstStyle>
            <a:lvl1pPr marL="0" indent="0" algn="r">
              <a:buFontTx/>
              <a:buNone/>
              <a:defRPr lang="en-US" sz="800" b="1" i="0" kern="1200" spc="300" baseline="0" dirty="0" smtClean="0">
                <a:solidFill>
                  <a:schemeClr val="tx1"/>
                </a:solidFill>
                <a:latin typeface="+mn-lt"/>
                <a:ea typeface="Open Sans SemiBold" panose="020B0606030504020204" pitchFamily="34" charset="0"/>
                <a:cs typeface="Open Sans SemiBold" panose="020B0606030504020204" pitchFamily="34" charset="0"/>
              </a:defRPr>
            </a:lvl1pPr>
          </a:lstStyle>
          <a:p>
            <a:pPr lvl="0"/>
            <a:r>
              <a:rPr lang="en-US" dirty="0"/>
              <a:t>CLICK TO ADD SAND XXXX-XXXX P</a:t>
            </a:r>
          </a:p>
        </p:txBody>
      </p:sp>
      <p:sp>
        <p:nvSpPr>
          <p:cNvPr id="6" name="TextBox 5">
            <a:extLst>
              <a:ext uri="{FF2B5EF4-FFF2-40B4-BE49-F238E27FC236}">
                <a16:creationId xmlns:a16="http://schemas.microsoft.com/office/drawing/2014/main" id="{604D3931-9672-6FB0-B5BB-E89583E1B803}"/>
              </a:ext>
            </a:extLst>
          </p:cNvPr>
          <p:cNvSpPr txBox="1"/>
          <p:nvPr userDrawn="1"/>
        </p:nvSpPr>
        <p:spPr>
          <a:xfrm>
            <a:off x="7647627" y="5970071"/>
            <a:ext cx="4051642" cy="391517"/>
          </a:xfrm>
          <a:prstGeom prst="rect">
            <a:avLst/>
          </a:prstGeom>
          <a:noFill/>
        </p:spPr>
        <p:txBody>
          <a:bodyPr wrap="square" lIns="0" tIns="0" rIns="0" bIns="0" rtlCol="0">
            <a:noAutofit/>
          </a:bodyPr>
          <a:lstStyle/>
          <a:p>
            <a:pPr algn="r">
              <a:lnSpc>
                <a:spcPct val="110000"/>
              </a:lnSpc>
            </a:pPr>
            <a:r>
              <a:rPr lang="en-US" sz="650" b="0" i="0" u="none" strike="noStrike" dirty="0">
                <a:solidFill>
                  <a:schemeClr val="bg1"/>
                </a:solidFill>
                <a:effectLst/>
                <a:latin typeface="+mn-lt"/>
              </a:rPr>
              <a:t>Sandia National Laboratories is a multimission laboratory managed and operated by National Technology &amp; Engineering Solutions of Sandia, LLC, a wholly owned subsidiary of Honeywell International Inc., for the U.S. Department of Energy’s National Nuclear Security Administration under contract DE-NA0003525.</a:t>
            </a:r>
            <a:endParaRPr lang="en-US" sz="650" b="0" i="0" dirty="0">
              <a:solidFill>
                <a:schemeClr val="bg1"/>
              </a:solidFill>
              <a:latin typeface="+mn-lt"/>
            </a:endParaRPr>
          </a:p>
        </p:txBody>
      </p:sp>
      <p:pic>
        <p:nvPicPr>
          <p:cNvPr id="8" name="Picture 7">
            <a:extLst>
              <a:ext uri="{FF2B5EF4-FFF2-40B4-BE49-F238E27FC236}">
                <a16:creationId xmlns:a16="http://schemas.microsoft.com/office/drawing/2014/main" id="{1242D4F8-A71D-6829-77CA-B4326EA3C4E2}"/>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11041002" y="5700166"/>
            <a:ext cx="658267" cy="191198"/>
          </a:xfrm>
          <a:prstGeom prst="rect">
            <a:avLst/>
          </a:prstGeom>
        </p:spPr>
      </p:pic>
      <p:sp>
        <p:nvSpPr>
          <p:cNvPr id="18" name="Text Placeholder 7">
            <a:extLst>
              <a:ext uri="{FF2B5EF4-FFF2-40B4-BE49-F238E27FC236}">
                <a16:creationId xmlns:a16="http://schemas.microsoft.com/office/drawing/2014/main" id="{1E759E8D-369C-956A-8160-6D9E9C7E1F6B}"/>
              </a:ext>
            </a:extLst>
          </p:cNvPr>
          <p:cNvSpPr>
            <a:spLocks noGrp="1"/>
          </p:cNvSpPr>
          <p:nvPr>
            <p:ph type="body" sz="quarter" idx="26" hasCustomPrompt="1"/>
          </p:nvPr>
        </p:nvSpPr>
        <p:spPr>
          <a:xfrm>
            <a:off x="352895" y="4393310"/>
            <a:ext cx="4819650" cy="446913"/>
          </a:xfrm>
        </p:spPr>
        <p:txBody>
          <a:bodyPr lIns="0" rIns="0">
            <a:normAutofit/>
          </a:bodyPr>
          <a:lstStyle>
            <a:lvl1pPr marL="11113" indent="0">
              <a:buFontTx/>
              <a:buNone/>
              <a:tabLst/>
              <a:defRPr sz="1400" b="0" i="1">
                <a:solidFill>
                  <a:schemeClr val="bg1"/>
                </a:solidFill>
                <a:latin typeface="+mn-lt"/>
              </a:defRPr>
            </a:lvl1pPr>
          </a:lstStyle>
          <a:p>
            <a:pPr lvl="0"/>
            <a:r>
              <a:rPr lang="en-US" dirty="0"/>
              <a:t>Click to edit program/organization name</a:t>
            </a:r>
          </a:p>
        </p:txBody>
      </p:sp>
      <p:sp>
        <p:nvSpPr>
          <p:cNvPr id="4" name="Text Placeholder 4">
            <a:extLst>
              <a:ext uri="{FF2B5EF4-FFF2-40B4-BE49-F238E27FC236}">
                <a16:creationId xmlns:a16="http://schemas.microsoft.com/office/drawing/2014/main" id="{05E1BDC2-9B14-F40F-94CC-BC96CE5E5611}"/>
              </a:ext>
            </a:extLst>
          </p:cNvPr>
          <p:cNvSpPr>
            <a:spLocks noGrp="1"/>
          </p:cNvSpPr>
          <p:nvPr>
            <p:ph type="body" sz="quarter" idx="31" hasCustomPrompt="1"/>
          </p:nvPr>
        </p:nvSpPr>
        <p:spPr>
          <a:xfrm>
            <a:off x="352895" y="4888992"/>
            <a:ext cx="4452257" cy="474944"/>
          </a:xfrm>
          <a:prstGeom prst="rect">
            <a:avLst/>
          </a:prstGeom>
        </p:spPr>
        <p:txBody>
          <a:bodyPr lIns="0" tIns="0" rIns="0" bIns="0" anchor="ctr">
            <a:normAutofit/>
          </a:bodyPr>
          <a:lstStyle>
            <a:lvl1pPr marL="0" indent="0">
              <a:lnSpc>
                <a:spcPct val="100000"/>
              </a:lnSpc>
              <a:buFontTx/>
              <a:buNone/>
              <a:defRPr sz="1100" b="0" i="0" spc="50" baseline="0">
                <a:solidFill>
                  <a:schemeClr val="bg1"/>
                </a:solidFill>
                <a:latin typeface="+mn-lt"/>
                <a:ea typeface="Open Sans SemiBold" panose="020B0606030504020204" pitchFamily="34" charset="0"/>
                <a:cs typeface="Open Sans SemiBold" panose="020B0606030504020204" pitchFamily="34" charset="0"/>
              </a:defRPr>
            </a:lvl1pPr>
          </a:lstStyle>
          <a:p>
            <a:pPr lvl="0"/>
            <a:r>
              <a:rPr lang="en-US" dirty="0"/>
              <a:t>Click to add date, location or additional content</a:t>
            </a:r>
          </a:p>
        </p:txBody>
      </p:sp>
      <p:sp>
        <p:nvSpPr>
          <p:cNvPr id="14" name="Text Placeholder 5">
            <a:extLst>
              <a:ext uri="{FF2B5EF4-FFF2-40B4-BE49-F238E27FC236}">
                <a16:creationId xmlns:a16="http://schemas.microsoft.com/office/drawing/2014/main" id="{BA47EBFF-C97D-2ED7-9E00-C685343679A2}"/>
              </a:ext>
            </a:extLst>
          </p:cNvPr>
          <p:cNvSpPr>
            <a:spLocks noGrp="1"/>
          </p:cNvSpPr>
          <p:nvPr>
            <p:ph type="body" sz="quarter" idx="13" hasCustomPrompt="1"/>
          </p:nvPr>
        </p:nvSpPr>
        <p:spPr>
          <a:xfrm>
            <a:off x="352895" y="0"/>
            <a:ext cx="5753100" cy="228600"/>
          </a:xfrm>
        </p:spPr>
        <p:txBody>
          <a:bodyPr anchor="ctr">
            <a:noAutofit/>
          </a:bodyPr>
          <a:lstStyle>
            <a:lvl1pPr marL="0" indent="0" algn="l">
              <a:spcBef>
                <a:spcPts val="0"/>
              </a:spcBef>
              <a:buFont typeface="Arial" panose="020B0604020202020204" pitchFamily="34" charset="0"/>
              <a:buNone/>
              <a:defRPr sz="900" cap="all" spc="50" baseline="0">
                <a:solidFill>
                  <a:schemeClr val="bg1"/>
                </a:solidFill>
                <a:latin typeface="+mn-lt"/>
                <a:ea typeface="Open Sans SemiBold" panose="020B0706030804020204" pitchFamily="34" charset="0"/>
                <a:cs typeface="Open Sans SemiBold" panose="020B0706030804020204" pitchFamily="34" charset="0"/>
              </a:defRPr>
            </a:lvl1pPr>
            <a:lvl2pPr marL="201168" indent="0" algn="ctr">
              <a:buNone/>
              <a:defRPr sz="900" cap="all" spc="50" baseline="0">
                <a:latin typeface="Open Sans SemiBold" panose="020B0706030804020204" pitchFamily="34" charset="0"/>
                <a:ea typeface="Open Sans SemiBold" panose="020B0706030804020204" pitchFamily="34" charset="0"/>
                <a:cs typeface="Open Sans SemiBold" panose="020B0706030804020204" pitchFamily="34" charset="0"/>
              </a:defRPr>
            </a:lvl2pPr>
            <a:lvl3pPr marL="384048" indent="0" algn="ctr">
              <a:buNone/>
              <a:defRPr sz="900" cap="all" spc="50" baseline="0">
                <a:latin typeface="Open Sans SemiBold" panose="020B0706030804020204" pitchFamily="34" charset="0"/>
                <a:ea typeface="Open Sans SemiBold" panose="020B0706030804020204" pitchFamily="34" charset="0"/>
                <a:cs typeface="Open Sans SemiBold" panose="020B0706030804020204" pitchFamily="34" charset="0"/>
              </a:defRPr>
            </a:lvl3pPr>
            <a:lvl4pPr marL="566928" indent="0" algn="ctr">
              <a:buNone/>
              <a:defRPr sz="900" cap="all" spc="50" baseline="0">
                <a:latin typeface="Open Sans SemiBold" panose="020B0706030804020204" pitchFamily="34" charset="0"/>
                <a:ea typeface="Open Sans SemiBold" panose="020B0706030804020204" pitchFamily="34" charset="0"/>
                <a:cs typeface="Open Sans SemiBold" panose="020B0706030804020204" pitchFamily="34" charset="0"/>
              </a:defRPr>
            </a:lvl4pPr>
            <a:lvl5pPr marL="749808" indent="0" algn="ctr">
              <a:buNone/>
              <a:defRPr sz="900" cap="all" spc="50" baseline="0">
                <a:latin typeface="Open Sans SemiBold" panose="020B0706030804020204" pitchFamily="34" charset="0"/>
                <a:ea typeface="Open Sans SemiBold" panose="020B0706030804020204" pitchFamily="34" charset="0"/>
                <a:cs typeface="Open Sans SemiBold" panose="020B0706030804020204" pitchFamily="34" charset="0"/>
              </a:defRPr>
            </a:lvl5pPr>
          </a:lstStyle>
          <a:p>
            <a:r>
              <a:rPr lang="en-US" dirty="0"/>
              <a:t>CLICK TO EDIT CONTROL MARKING//CATEGORY</a:t>
            </a:r>
          </a:p>
        </p:txBody>
      </p:sp>
      <p:pic>
        <p:nvPicPr>
          <p:cNvPr id="11" name="Picture 10">
            <a:extLst>
              <a:ext uri="{FF2B5EF4-FFF2-40B4-BE49-F238E27FC236}">
                <a16:creationId xmlns:a16="http://schemas.microsoft.com/office/drawing/2014/main" id="{FB5E77DC-2C9B-3252-42A1-1220C6B3BBBA}"/>
              </a:ext>
            </a:extLst>
          </p:cNvPr>
          <p:cNvPicPr>
            <a:picLocks noChangeAspect="1"/>
          </p:cNvPicPr>
          <p:nvPr userDrawn="1"/>
        </p:nvPicPr>
        <p:blipFill>
          <a:blip r:embed="rId5"/>
          <a:srcRect/>
          <a:stretch/>
        </p:blipFill>
        <p:spPr>
          <a:xfrm>
            <a:off x="9881633" y="5639457"/>
            <a:ext cx="1057197" cy="303663"/>
          </a:xfrm>
          <a:prstGeom prst="rect">
            <a:avLst/>
          </a:prstGeom>
        </p:spPr>
      </p:pic>
    </p:spTree>
    <p:extLst>
      <p:ext uri="{BB962C8B-B14F-4D97-AF65-F5344CB8AC3E}">
        <p14:creationId xmlns:p14="http://schemas.microsoft.com/office/powerpoint/2010/main" val="1431100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Slide_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52895" y="1804415"/>
            <a:ext cx="6477000" cy="926593"/>
          </a:xfrm>
        </p:spPr>
        <p:txBody>
          <a:bodyPr lIns="0" tIns="0" rIns="0" bIns="0" anchor="b">
            <a:normAutofit/>
          </a:bodyPr>
          <a:lstStyle>
            <a:lvl1pPr algn="l">
              <a:defRPr sz="3600">
                <a:solidFill>
                  <a:schemeClr val="accent1"/>
                </a:solidFill>
                <a:latin typeface="+mj-lt"/>
              </a:defRPr>
            </a:lvl1pPr>
          </a:lstStyle>
          <a:p>
            <a:r>
              <a:rPr lang="en-US" dirty="0"/>
              <a:t>Click to add title</a:t>
            </a:r>
          </a:p>
        </p:txBody>
      </p:sp>
      <p:sp>
        <p:nvSpPr>
          <p:cNvPr id="3" name="Subtitle 2"/>
          <p:cNvSpPr>
            <a:spLocks noGrp="1"/>
          </p:cNvSpPr>
          <p:nvPr>
            <p:ph type="subTitle" idx="1" hasCustomPrompt="1"/>
          </p:nvPr>
        </p:nvSpPr>
        <p:spPr>
          <a:xfrm>
            <a:off x="352895" y="3718560"/>
            <a:ext cx="5268686" cy="552733"/>
          </a:xfrm>
          <a:prstGeom prst="rect">
            <a:avLst/>
          </a:prstGeom>
        </p:spPr>
        <p:txBody>
          <a:bodyPr lIns="0" tIns="0" rIns="0" bIns="0" anchor="b">
            <a:noAutofit/>
          </a:bodyPr>
          <a:lstStyle>
            <a:lvl1pPr marL="0" indent="0" algn="l">
              <a:buNone/>
              <a:defRPr sz="2000" b="0" spc="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presenter or author names</a:t>
            </a:r>
          </a:p>
        </p:txBody>
      </p:sp>
      <p:sp>
        <p:nvSpPr>
          <p:cNvPr id="27" name="Text Placeholder 26">
            <a:extLst>
              <a:ext uri="{FF2B5EF4-FFF2-40B4-BE49-F238E27FC236}">
                <a16:creationId xmlns:a16="http://schemas.microsoft.com/office/drawing/2014/main" id="{62ED528D-5375-6147-9677-05F4F59A3A33}"/>
              </a:ext>
            </a:extLst>
          </p:cNvPr>
          <p:cNvSpPr>
            <a:spLocks noGrp="1"/>
          </p:cNvSpPr>
          <p:nvPr>
            <p:ph type="body" sz="quarter" idx="10" hasCustomPrompt="1"/>
          </p:nvPr>
        </p:nvSpPr>
        <p:spPr>
          <a:xfrm>
            <a:off x="352895" y="2790226"/>
            <a:ext cx="6014120" cy="548968"/>
          </a:xfrm>
          <a:prstGeom prst="rect">
            <a:avLst/>
          </a:prstGeom>
        </p:spPr>
        <p:txBody>
          <a:bodyPr lIns="0" tIns="0" rIns="0" bIns="0">
            <a:normAutofit/>
          </a:bodyPr>
          <a:lstStyle>
            <a:lvl1pPr marL="0" indent="0">
              <a:buNone/>
              <a:defRPr sz="2400" b="0" i="1">
                <a:solidFill>
                  <a:schemeClr val="bg1"/>
                </a:solidFill>
                <a:latin typeface="+mj-lt"/>
              </a:defRPr>
            </a:lvl1pPr>
          </a:lstStyle>
          <a:p>
            <a:pPr lvl="0"/>
            <a:r>
              <a:rPr lang="en-US" dirty="0"/>
              <a:t>Click to add subtitle</a:t>
            </a:r>
          </a:p>
        </p:txBody>
      </p:sp>
      <p:pic>
        <p:nvPicPr>
          <p:cNvPr id="15" name="Picture 14">
            <a:extLst>
              <a:ext uri="{FF2B5EF4-FFF2-40B4-BE49-F238E27FC236}">
                <a16:creationId xmlns:a16="http://schemas.microsoft.com/office/drawing/2014/main" id="{4503A6FD-C173-A64C-B254-829092777B42}"/>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4288" r="-3731"/>
          <a:stretch/>
        </p:blipFill>
        <p:spPr>
          <a:xfrm>
            <a:off x="345400" y="279742"/>
            <a:ext cx="1329210" cy="514736"/>
          </a:xfrm>
          <a:prstGeom prst="rect">
            <a:avLst/>
          </a:prstGeom>
        </p:spPr>
      </p:pic>
      <p:sp>
        <p:nvSpPr>
          <p:cNvPr id="16" name="TextBox 15">
            <a:extLst>
              <a:ext uri="{FF2B5EF4-FFF2-40B4-BE49-F238E27FC236}">
                <a16:creationId xmlns:a16="http://schemas.microsoft.com/office/drawing/2014/main" id="{AC12122B-590E-9045-872C-38970E3FF20E}"/>
              </a:ext>
            </a:extLst>
          </p:cNvPr>
          <p:cNvSpPr txBox="1"/>
          <p:nvPr/>
        </p:nvSpPr>
        <p:spPr>
          <a:xfrm>
            <a:off x="352895" y="924827"/>
            <a:ext cx="4504759" cy="307777"/>
          </a:xfrm>
          <a:prstGeom prst="rect">
            <a:avLst/>
          </a:prstGeom>
          <a:noFill/>
        </p:spPr>
        <p:txBody>
          <a:bodyPr wrap="none" lIns="0" tIns="0" rIns="0" bIns="0" rtlCol="0">
            <a:noAutofit/>
          </a:bodyPr>
          <a:lstStyle/>
          <a:p>
            <a:r>
              <a:rPr lang="en-US" sz="1200" i="1" spc="150" baseline="0" dirty="0">
                <a:solidFill>
                  <a:schemeClr val="bg1"/>
                </a:solidFill>
                <a:latin typeface="+mj-lt"/>
              </a:rPr>
              <a:t>Exceptional service in the national interest</a:t>
            </a:r>
          </a:p>
        </p:txBody>
      </p:sp>
      <p:sp>
        <p:nvSpPr>
          <p:cNvPr id="5" name="Content Placeholder 12">
            <a:extLst>
              <a:ext uri="{FF2B5EF4-FFF2-40B4-BE49-F238E27FC236}">
                <a16:creationId xmlns:a16="http://schemas.microsoft.com/office/drawing/2014/main" id="{9E46B321-F521-14A6-E951-95E996DCCC49}"/>
              </a:ext>
            </a:extLst>
          </p:cNvPr>
          <p:cNvSpPr>
            <a:spLocks noGrp="1"/>
          </p:cNvSpPr>
          <p:nvPr>
            <p:ph sz="quarter" idx="29" hasCustomPrompt="1"/>
          </p:nvPr>
        </p:nvSpPr>
        <p:spPr>
          <a:xfrm>
            <a:off x="8878824" y="6540370"/>
            <a:ext cx="2820445" cy="174373"/>
          </a:xfrm>
        </p:spPr>
        <p:txBody>
          <a:bodyPr lIns="0" rIns="0">
            <a:noAutofit/>
          </a:bodyPr>
          <a:lstStyle>
            <a:lvl1pPr marL="0" indent="0" algn="r">
              <a:buFontTx/>
              <a:buNone/>
              <a:defRPr lang="en-US" sz="800" b="1" i="0" kern="1200" spc="300" baseline="0" dirty="0" smtClean="0">
                <a:solidFill>
                  <a:schemeClr val="tx1"/>
                </a:solidFill>
                <a:latin typeface="+mn-lt"/>
                <a:ea typeface="Open Sans SemiBold" panose="020B0606030504020204" pitchFamily="34" charset="0"/>
                <a:cs typeface="Open Sans SemiBold" panose="020B0606030504020204" pitchFamily="34" charset="0"/>
              </a:defRPr>
            </a:lvl1pPr>
          </a:lstStyle>
          <a:p>
            <a:pPr lvl="0"/>
            <a:r>
              <a:rPr lang="en-US" dirty="0"/>
              <a:t>CLICK TO ADD SAND XXXX-XXXX P</a:t>
            </a:r>
          </a:p>
        </p:txBody>
      </p:sp>
      <p:sp>
        <p:nvSpPr>
          <p:cNvPr id="6" name="TextBox 5">
            <a:extLst>
              <a:ext uri="{FF2B5EF4-FFF2-40B4-BE49-F238E27FC236}">
                <a16:creationId xmlns:a16="http://schemas.microsoft.com/office/drawing/2014/main" id="{604D3931-9672-6FB0-B5BB-E89583E1B803}"/>
              </a:ext>
            </a:extLst>
          </p:cNvPr>
          <p:cNvSpPr txBox="1"/>
          <p:nvPr/>
        </p:nvSpPr>
        <p:spPr>
          <a:xfrm>
            <a:off x="7647627" y="5970071"/>
            <a:ext cx="4051642" cy="391517"/>
          </a:xfrm>
          <a:prstGeom prst="rect">
            <a:avLst/>
          </a:prstGeom>
          <a:noFill/>
        </p:spPr>
        <p:txBody>
          <a:bodyPr wrap="square" lIns="0" tIns="0" rIns="0" bIns="0" rtlCol="0">
            <a:noAutofit/>
          </a:bodyPr>
          <a:lstStyle/>
          <a:p>
            <a:pPr algn="r">
              <a:lnSpc>
                <a:spcPct val="110000"/>
              </a:lnSpc>
            </a:pPr>
            <a:r>
              <a:rPr lang="en-US" sz="650" b="0" i="0" u="none" strike="noStrike" dirty="0">
                <a:solidFill>
                  <a:schemeClr val="bg1"/>
                </a:solidFill>
                <a:effectLst/>
                <a:latin typeface="+mn-lt"/>
              </a:rPr>
              <a:t>Sandia National Laboratories is a multimission laboratory managed and operated by National Technology &amp; Engineering Solutions of Sandia, LLC, a wholly owned subsidiary of Honeywell International Inc., for the U.S. Department of Energy’s National Nuclear Security Administration under contract DE-NA0003525.</a:t>
            </a:r>
            <a:endParaRPr lang="en-US" sz="650" b="0" i="0" dirty="0">
              <a:solidFill>
                <a:schemeClr val="bg1"/>
              </a:solidFill>
              <a:latin typeface="+mn-lt"/>
            </a:endParaRPr>
          </a:p>
        </p:txBody>
      </p:sp>
      <p:sp>
        <p:nvSpPr>
          <p:cNvPr id="18" name="Text Placeholder 7">
            <a:extLst>
              <a:ext uri="{FF2B5EF4-FFF2-40B4-BE49-F238E27FC236}">
                <a16:creationId xmlns:a16="http://schemas.microsoft.com/office/drawing/2014/main" id="{1E759E8D-369C-956A-8160-6D9E9C7E1F6B}"/>
              </a:ext>
            </a:extLst>
          </p:cNvPr>
          <p:cNvSpPr>
            <a:spLocks noGrp="1"/>
          </p:cNvSpPr>
          <p:nvPr>
            <p:ph type="body" sz="quarter" idx="26" hasCustomPrompt="1"/>
          </p:nvPr>
        </p:nvSpPr>
        <p:spPr>
          <a:xfrm>
            <a:off x="352895" y="4393310"/>
            <a:ext cx="4819650" cy="446913"/>
          </a:xfrm>
        </p:spPr>
        <p:txBody>
          <a:bodyPr lIns="0" rIns="0">
            <a:normAutofit/>
          </a:bodyPr>
          <a:lstStyle>
            <a:lvl1pPr marL="11113" indent="0">
              <a:buFontTx/>
              <a:buNone/>
              <a:tabLst/>
              <a:defRPr sz="1400" b="0" i="1">
                <a:solidFill>
                  <a:schemeClr val="bg1"/>
                </a:solidFill>
                <a:latin typeface="+mn-lt"/>
              </a:defRPr>
            </a:lvl1pPr>
          </a:lstStyle>
          <a:p>
            <a:pPr lvl="0"/>
            <a:r>
              <a:rPr lang="en-US" dirty="0"/>
              <a:t>Click to edit program/organization name</a:t>
            </a:r>
          </a:p>
        </p:txBody>
      </p:sp>
      <p:sp>
        <p:nvSpPr>
          <p:cNvPr id="4" name="Text Placeholder 4">
            <a:extLst>
              <a:ext uri="{FF2B5EF4-FFF2-40B4-BE49-F238E27FC236}">
                <a16:creationId xmlns:a16="http://schemas.microsoft.com/office/drawing/2014/main" id="{05E1BDC2-9B14-F40F-94CC-BC96CE5E5611}"/>
              </a:ext>
            </a:extLst>
          </p:cNvPr>
          <p:cNvSpPr>
            <a:spLocks noGrp="1"/>
          </p:cNvSpPr>
          <p:nvPr>
            <p:ph type="body" sz="quarter" idx="31" hasCustomPrompt="1"/>
          </p:nvPr>
        </p:nvSpPr>
        <p:spPr>
          <a:xfrm>
            <a:off x="352895" y="4888992"/>
            <a:ext cx="4452257" cy="474944"/>
          </a:xfrm>
          <a:prstGeom prst="rect">
            <a:avLst/>
          </a:prstGeom>
        </p:spPr>
        <p:txBody>
          <a:bodyPr lIns="0" tIns="0" rIns="0" bIns="0" anchor="ctr">
            <a:normAutofit/>
          </a:bodyPr>
          <a:lstStyle>
            <a:lvl1pPr marL="0" indent="0">
              <a:lnSpc>
                <a:spcPct val="100000"/>
              </a:lnSpc>
              <a:buFontTx/>
              <a:buNone/>
              <a:defRPr sz="1100" b="0" i="0" spc="50" baseline="0">
                <a:solidFill>
                  <a:schemeClr val="bg1"/>
                </a:solidFill>
                <a:latin typeface="+mn-lt"/>
                <a:ea typeface="Open Sans SemiBold" panose="020B0606030504020204" pitchFamily="34" charset="0"/>
                <a:cs typeface="Open Sans SemiBold" panose="020B0606030504020204" pitchFamily="34" charset="0"/>
              </a:defRPr>
            </a:lvl1pPr>
          </a:lstStyle>
          <a:p>
            <a:pPr lvl="0"/>
            <a:r>
              <a:rPr lang="en-US" dirty="0"/>
              <a:t>Click to add date, location or additional content</a:t>
            </a:r>
          </a:p>
        </p:txBody>
      </p:sp>
      <p:sp>
        <p:nvSpPr>
          <p:cNvPr id="17" name="Picture Placeholder 16">
            <a:extLst>
              <a:ext uri="{FF2B5EF4-FFF2-40B4-BE49-F238E27FC236}">
                <a16:creationId xmlns:a16="http://schemas.microsoft.com/office/drawing/2014/main" id="{5D8068C1-323F-572A-96F9-3C07CF172E93}"/>
              </a:ext>
            </a:extLst>
          </p:cNvPr>
          <p:cNvSpPr>
            <a:spLocks noGrp="1"/>
          </p:cNvSpPr>
          <p:nvPr>
            <p:ph type="pic" sz="quarter" idx="32" hasCustomPrompt="1"/>
          </p:nvPr>
        </p:nvSpPr>
        <p:spPr>
          <a:xfrm>
            <a:off x="7677150" y="1"/>
            <a:ext cx="3467099" cy="1676400"/>
          </a:xfrm>
          <a:prstGeom prst="parallelogram">
            <a:avLst>
              <a:gd name="adj" fmla="val 73223"/>
            </a:avLst>
          </a:prstGeom>
          <a:noFill/>
          <a:ln>
            <a:noFill/>
          </a:ln>
        </p:spPr>
        <p:txBody>
          <a:bodyPr anchor="t">
            <a:normAutofit/>
          </a:bodyPr>
          <a:lstStyle>
            <a:lvl1pPr marL="0" indent="0" algn="ctr">
              <a:buNone/>
              <a:defRPr sz="1800"/>
            </a:lvl1pPr>
          </a:lstStyle>
          <a:p>
            <a:r>
              <a:rPr lang="en-US" dirty="0"/>
              <a:t>Add image</a:t>
            </a:r>
          </a:p>
        </p:txBody>
      </p:sp>
      <p:sp>
        <p:nvSpPr>
          <p:cNvPr id="19" name="Picture Placeholder 16">
            <a:extLst>
              <a:ext uri="{FF2B5EF4-FFF2-40B4-BE49-F238E27FC236}">
                <a16:creationId xmlns:a16="http://schemas.microsoft.com/office/drawing/2014/main" id="{6ECFC8AD-FDE1-C946-6F19-1D200A5C7EB5}"/>
              </a:ext>
            </a:extLst>
          </p:cNvPr>
          <p:cNvSpPr>
            <a:spLocks noGrp="1"/>
          </p:cNvSpPr>
          <p:nvPr>
            <p:ph type="pic" sz="quarter" idx="33" hasCustomPrompt="1"/>
          </p:nvPr>
        </p:nvSpPr>
        <p:spPr>
          <a:xfrm>
            <a:off x="6424422" y="1728217"/>
            <a:ext cx="3467099" cy="1676400"/>
          </a:xfrm>
          <a:prstGeom prst="parallelogram">
            <a:avLst>
              <a:gd name="adj" fmla="val 73223"/>
            </a:avLst>
          </a:prstGeom>
          <a:noFill/>
          <a:ln>
            <a:noFill/>
          </a:ln>
        </p:spPr>
        <p:txBody>
          <a:bodyPr>
            <a:normAutofit/>
          </a:bodyPr>
          <a:lstStyle>
            <a:lvl1pPr marL="0" indent="0" algn="ctr">
              <a:buNone/>
              <a:defRPr sz="1800"/>
            </a:lvl1pPr>
          </a:lstStyle>
          <a:p>
            <a:r>
              <a:rPr lang="en-US" dirty="0"/>
              <a:t>Add image</a:t>
            </a:r>
          </a:p>
        </p:txBody>
      </p:sp>
      <p:sp>
        <p:nvSpPr>
          <p:cNvPr id="20" name="Picture Placeholder 16">
            <a:extLst>
              <a:ext uri="{FF2B5EF4-FFF2-40B4-BE49-F238E27FC236}">
                <a16:creationId xmlns:a16="http://schemas.microsoft.com/office/drawing/2014/main" id="{086AE18A-883A-AF55-B395-94D7303F8A07}"/>
              </a:ext>
            </a:extLst>
          </p:cNvPr>
          <p:cNvSpPr>
            <a:spLocks noGrp="1"/>
          </p:cNvSpPr>
          <p:nvPr>
            <p:ph type="pic" sz="quarter" idx="34" hasCustomPrompt="1"/>
          </p:nvPr>
        </p:nvSpPr>
        <p:spPr>
          <a:xfrm>
            <a:off x="5144262" y="3456433"/>
            <a:ext cx="3467099" cy="1676400"/>
          </a:xfrm>
          <a:prstGeom prst="parallelogram">
            <a:avLst>
              <a:gd name="adj" fmla="val 73223"/>
            </a:avLst>
          </a:prstGeom>
          <a:noFill/>
          <a:ln>
            <a:noFill/>
          </a:ln>
        </p:spPr>
        <p:txBody>
          <a:bodyPr>
            <a:normAutofit/>
          </a:bodyPr>
          <a:lstStyle>
            <a:lvl1pPr marL="0" indent="0" algn="ctr">
              <a:buNone/>
              <a:defRPr sz="1800"/>
            </a:lvl1pPr>
          </a:lstStyle>
          <a:p>
            <a:r>
              <a:rPr lang="en-US" dirty="0"/>
              <a:t>Add image</a:t>
            </a:r>
          </a:p>
        </p:txBody>
      </p:sp>
      <p:sp>
        <p:nvSpPr>
          <p:cNvPr id="21" name="Picture Placeholder 16">
            <a:extLst>
              <a:ext uri="{FF2B5EF4-FFF2-40B4-BE49-F238E27FC236}">
                <a16:creationId xmlns:a16="http://schemas.microsoft.com/office/drawing/2014/main" id="{403128C2-8DFF-BDBA-C323-B9EE2FD9A542}"/>
              </a:ext>
            </a:extLst>
          </p:cNvPr>
          <p:cNvSpPr>
            <a:spLocks noGrp="1"/>
          </p:cNvSpPr>
          <p:nvPr>
            <p:ph type="pic" sz="quarter" idx="35" hasCustomPrompt="1"/>
          </p:nvPr>
        </p:nvSpPr>
        <p:spPr>
          <a:xfrm>
            <a:off x="3900678" y="5175505"/>
            <a:ext cx="3467099" cy="1676400"/>
          </a:xfrm>
          <a:prstGeom prst="parallelogram">
            <a:avLst>
              <a:gd name="adj" fmla="val 73223"/>
            </a:avLst>
          </a:prstGeom>
          <a:noFill/>
          <a:ln>
            <a:noFill/>
          </a:ln>
        </p:spPr>
        <p:txBody>
          <a:bodyPr>
            <a:normAutofit/>
          </a:bodyPr>
          <a:lstStyle>
            <a:lvl1pPr marL="0" indent="0" algn="ctr">
              <a:buNone/>
              <a:defRPr sz="1800"/>
            </a:lvl1pPr>
          </a:lstStyle>
          <a:p>
            <a:r>
              <a:rPr lang="en-US" dirty="0"/>
              <a:t>Add image</a:t>
            </a:r>
          </a:p>
        </p:txBody>
      </p:sp>
      <p:sp>
        <p:nvSpPr>
          <p:cNvPr id="14" name="Text Placeholder 5">
            <a:extLst>
              <a:ext uri="{FF2B5EF4-FFF2-40B4-BE49-F238E27FC236}">
                <a16:creationId xmlns:a16="http://schemas.microsoft.com/office/drawing/2014/main" id="{8C0D6C5F-2EE1-E366-3882-F2CA4D85B840}"/>
              </a:ext>
            </a:extLst>
          </p:cNvPr>
          <p:cNvSpPr>
            <a:spLocks noGrp="1"/>
          </p:cNvSpPr>
          <p:nvPr>
            <p:ph type="body" sz="quarter" idx="13" hasCustomPrompt="1"/>
          </p:nvPr>
        </p:nvSpPr>
        <p:spPr>
          <a:xfrm>
            <a:off x="352895" y="0"/>
            <a:ext cx="5753100" cy="228600"/>
          </a:xfrm>
        </p:spPr>
        <p:txBody>
          <a:bodyPr anchor="ctr">
            <a:noAutofit/>
          </a:bodyPr>
          <a:lstStyle>
            <a:lvl1pPr marL="0" indent="0" algn="l">
              <a:spcBef>
                <a:spcPts val="0"/>
              </a:spcBef>
              <a:buFont typeface="Arial" panose="020B0604020202020204" pitchFamily="34" charset="0"/>
              <a:buNone/>
              <a:defRPr sz="900" cap="all" spc="50" baseline="0">
                <a:solidFill>
                  <a:schemeClr val="bg1"/>
                </a:solidFill>
                <a:latin typeface="+mn-lt"/>
                <a:ea typeface="Open Sans SemiBold" panose="020B0706030804020204" pitchFamily="34" charset="0"/>
                <a:cs typeface="Open Sans SemiBold" panose="020B0706030804020204" pitchFamily="34" charset="0"/>
              </a:defRPr>
            </a:lvl1pPr>
            <a:lvl2pPr marL="201168" indent="0" algn="ctr">
              <a:buNone/>
              <a:defRPr sz="900" cap="all" spc="50" baseline="0">
                <a:latin typeface="Open Sans SemiBold" panose="020B0706030804020204" pitchFamily="34" charset="0"/>
                <a:ea typeface="Open Sans SemiBold" panose="020B0706030804020204" pitchFamily="34" charset="0"/>
                <a:cs typeface="Open Sans SemiBold" panose="020B0706030804020204" pitchFamily="34" charset="0"/>
              </a:defRPr>
            </a:lvl2pPr>
            <a:lvl3pPr marL="384048" indent="0" algn="ctr">
              <a:buNone/>
              <a:defRPr sz="900" cap="all" spc="50" baseline="0">
                <a:latin typeface="Open Sans SemiBold" panose="020B0706030804020204" pitchFamily="34" charset="0"/>
                <a:ea typeface="Open Sans SemiBold" panose="020B0706030804020204" pitchFamily="34" charset="0"/>
                <a:cs typeface="Open Sans SemiBold" panose="020B0706030804020204" pitchFamily="34" charset="0"/>
              </a:defRPr>
            </a:lvl3pPr>
            <a:lvl4pPr marL="566928" indent="0" algn="ctr">
              <a:buNone/>
              <a:defRPr sz="900" cap="all" spc="50" baseline="0">
                <a:latin typeface="Open Sans SemiBold" panose="020B0706030804020204" pitchFamily="34" charset="0"/>
                <a:ea typeface="Open Sans SemiBold" panose="020B0706030804020204" pitchFamily="34" charset="0"/>
                <a:cs typeface="Open Sans SemiBold" panose="020B0706030804020204" pitchFamily="34" charset="0"/>
              </a:defRPr>
            </a:lvl4pPr>
            <a:lvl5pPr marL="749808" indent="0" algn="ctr">
              <a:buNone/>
              <a:defRPr sz="900" cap="all" spc="50" baseline="0">
                <a:latin typeface="Open Sans SemiBold" panose="020B0706030804020204" pitchFamily="34" charset="0"/>
                <a:ea typeface="Open Sans SemiBold" panose="020B0706030804020204" pitchFamily="34" charset="0"/>
                <a:cs typeface="Open Sans SemiBold" panose="020B0706030804020204" pitchFamily="34" charset="0"/>
              </a:defRPr>
            </a:lvl5pPr>
          </a:lstStyle>
          <a:p>
            <a:r>
              <a:rPr lang="en-US" dirty="0"/>
              <a:t>CLICK TO EDIT CONTROL MARKING//CATEGORY</a:t>
            </a:r>
          </a:p>
        </p:txBody>
      </p:sp>
      <p:pic>
        <p:nvPicPr>
          <p:cNvPr id="11" name="Picture 10">
            <a:extLst>
              <a:ext uri="{FF2B5EF4-FFF2-40B4-BE49-F238E27FC236}">
                <a16:creationId xmlns:a16="http://schemas.microsoft.com/office/drawing/2014/main" id="{AF0E8022-DF14-62B8-B246-81EB16FC656C}"/>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p:blipFill>
        <p:spPr>
          <a:xfrm>
            <a:off x="11041002" y="5700166"/>
            <a:ext cx="658267" cy="191198"/>
          </a:xfrm>
          <a:prstGeom prst="rect">
            <a:avLst/>
          </a:prstGeom>
        </p:spPr>
      </p:pic>
      <p:pic>
        <p:nvPicPr>
          <p:cNvPr id="7" name="Picture 6">
            <a:extLst>
              <a:ext uri="{FF2B5EF4-FFF2-40B4-BE49-F238E27FC236}">
                <a16:creationId xmlns:a16="http://schemas.microsoft.com/office/drawing/2014/main" id="{C42614B7-2113-5057-CCB6-E38C5A070829}"/>
              </a:ext>
            </a:extLst>
          </p:cNvPr>
          <p:cNvPicPr>
            <a:picLocks noChangeAspect="1"/>
          </p:cNvPicPr>
          <p:nvPr userDrawn="1"/>
        </p:nvPicPr>
        <p:blipFill>
          <a:blip r:embed="rId5"/>
          <a:srcRect/>
          <a:stretch/>
        </p:blipFill>
        <p:spPr>
          <a:xfrm>
            <a:off x="9881633" y="5639457"/>
            <a:ext cx="1057197" cy="303663"/>
          </a:xfrm>
          <a:prstGeom prst="rect">
            <a:avLst/>
          </a:prstGeom>
        </p:spPr>
      </p:pic>
    </p:spTree>
    <p:extLst>
      <p:ext uri="{BB962C8B-B14F-4D97-AF65-F5344CB8AC3E}">
        <p14:creationId xmlns:p14="http://schemas.microsoft.com/office/powerpoint/2010/main" val="3200446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ection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3A25A95-582E-4BBB-DEB4-056147D55C28}"/>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11298936" y="6483096"/>
            <a:ext cx="893064" cy="374904"/>
          </a:xfrm>
          <a:prstGeom prst="rect">
            <a:avLst/>
          </a:prstGeom>
        </p:spPr>
      </p:pic>
      <p:sp>
        <p:nvSpPr>
          <p:cNvPr id="2" name="Title 1"/>
          <p:cNvSpPr>
            <a:spLocks noGrp="1"/>
          </p:cNvSpPr>
          <p:nvPr>
            <p:ph type="ctrTitle" hasCustomPrompt="1"/>
          </p:nvPr>
        </p:nvSpPr>
        <p:spPr>
          <a:xfrm>
            <a:off x="4161692" y="2031023"/>
            <a:ext cx="3868616" cy="2795954"/>
          </a:xfrm>
        </p:spPr>
        <p:txBody>
          <a:bodyPr anchor="ctr">
            <a:normAutofit/>
          </a:bodyPr>
          <a:lstStyle>
            <a:lvl1pPr algn="ctr">
              <a:defRPr sz="4000">
                <a:solidFill>
                  <a:schemeClr val="bg1"/>
                </a:solidFill>
              </a:defRPr>
            </a:lvl1pPr>
          </a:lstStyle>
          <a:p>
            <a:r>
              <a:rPr lang="en-US" dirty="0"/>
              <a:t>Click to </a:t>
            </a:r>
            <a:br>
              <a:rPr lang="en-US" dirty="0"/>
            </a:br>
            <a:r>
              <a:rPr lang="en-US" dirty="0"/>
              <a:t>edit subtitle</a:t>
            </a:r>
          </a:p>
        </p:txBody>
      </p:sp>
      <p:sp>
        <p:nvSpPr>
          <p:cNvPr id="5" name="Slide Number Placeholder 5">
            <a:extLst>
              <a:ext uri="{FF2B5EF4-FFF2-40B4-BE49-F238E27FC236}">
                <a16:creationId xmlns:a16="http://schemas.microsoft.com/office/drawing/2014/main" id="{0C1BBB78-2337-77EE-6EC0-4C784C5E7159}"/>
              </a:ext>
            </a:extLst>
          </p:cNvPr>
          <p:cNvSpPr>
            <a:spLocks noGrp="1"/>
          </p:cNvSpPr>
          <p:nvPr>
            <p:ph type="sldNum" sz="quarter" idx="4"/>
          </p:nvPr>
        </p:nvSpPr>
        <p:spPr>
          <a:xfrm>
            <a:off x="11706126" y="6638826"/>
            <a:ext cx="485874" cy="219174"/>
          </a:xfrm>
          <a:prstGeom prst="rect">
            <a:avLst/>
          </a:prstGeom>
        </p:spPr>
        <p:txBody>
          <a:bodyPr vert="horz" lIns="91440" tIns="45720" rIns="91440" bIns="45720" rtlCol="0" anchor="ctr"/>
          <a:lstStyle>
            <a:lvl1pPr algn="ctr">
              <a:defRPr sz="1000" b="1" i="0">
                <a:solidFill>
                  <a:schemeClr val="tx2"/>
                </a:solidFill>
                <a:latin typeface="Exo 2 Semi Bold" pitchFamily="2" charset="77"/>
              </a:defRPr>
            </a:lvl1pPr>
          </a:lstStyle>
          <a:p>
            <a:fld id="{6FB6B91F-BB11-E946-B7F6-1372EDB8DEC1}" type="slidenum">
              <a:rPr lang="en-US" smtClean="0"/>
              <a:pPr/>
              <a:t>‹#›</a:t>
            </a:fld>
            <a:endParaRPr lang="en-US" dirty="0"/>
          </a:p>
        </p:txBody>
      </p:sp>
      <p:sp>
        <p:nvSpPr>
          <p:cNvPr id="3" name="Footer Placeholder 4">
            <a:extLst>
              <a:ext uri="{FF2B5EF4-FFF2-40B4-BE49-F238E27FC236}">
                <a16:creationId xmlns:a16="http://schemas.microsoft.com/office/drawing/2014/main" id="{5560EA2B-BE9C-1249-82D6-B7B0949FCFDE}"/>
              </a:ext>
            </a:extLst>
          </p:cNvPr>
          <p:cNvSpPr>
            <a:spLocks noGrp="1"/>
          </p:cNvSpPr>
          <p:nvPr>
            <p:ph type="ftr" sz="quarter" idx="3"/>
          </p:nvPr>
        </p:nvSpPr>
        <p:spPr>
          <a:xfrm>
            <a:off x="1600200" y="0"/>
            <a:ext cx="8991600" cy="219174"/>
          </a:xfrm>
          <a:prstGeom prst="rect">
            <a:avLst/>
          </a:prstGeom>
        </p:spPr>
        <p:txBody>
          <a:bodyPr vert="horz" lIns="0" tIns="0" rIns="0" bIns="0" rtlCol="0" anchor="ctr"/>
          <a:lstStyle>
            <a:lvl1pPr marL="0" marR="0" indent="0" algn="ctr" defTabSz="914400" rtl="0" eaLnBrk="1" fontAlgn="auto" latinLnBrk="0" hangingPunct="1">
              <a:lnSpc>
                <a:spcPct val="100000"/>
              </a:lnSpc>
              <a:spcBef>
                <a:spcPts val="0"/>
              </a:spcBef>
              <a:spcAft>
                <a:spcPts val="0"/>
              </a:spcAft>
              <a:buClrTx/>
              <a:buSzTx/>
              <a:buFontTx/>
              <a:buNone/>
              <a:tabLst/>
              <a:defRPr sz="900" b="0" i="0">
                <a:solidFill>
                  <a:schemeClr val="tx1"/>
                </a:solidFill>
                <a:latin typeface="+mn-lt"/>
                <a:ea typeface="Open Sans SemiBold" panose="020B0606030504020204" pitchFamily="34" charset="0"/>
                <a:cs typeface="Open Sans SemiBold" panose="020B0606030504020204" pitchFamily="34" charset="0"/>
              </a:defRPr>
            </a:lvl1pPr>
          </a:lstStyle>
          <a:p>
            <a:r>
              <a:rPr lang="en-US"/>
              <a:t>CLICK TO EDIT CONTROL MARKING//CATEGORY</a:t>
            </a:r>
            <a:endParaRPr lang="en-US" dirty="0"/>
          </a:p>
        </p:txBody>
      </p:sp>
    </p:spTree>
    <p:extLst>
      <p:ext uri="{BB962C8B-B14F-4D97-AF65-F5344CB8AC3E}">
        <p14:creationId xmlns:p14="http://schemas.microsoft.com/office/powerpoint/2010/main" val="3618106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176D2-8435-708B-9C12-A2DDE33F5A48}"/>
              </a:ext>
            </a:extLst>
          </p:cNvPr>
          <p:cNvSpPr>
            <a:spLocks noGrp="1"/>
          </p:cNvSpPr>
          <p:nvPr>
            <p:ph type="title"/>
          </p:nvPr>
        </p:nvSpPr>
        <p:spPr>
          <a:xfrm>
            <a:off x="352326" y="238026"/>
            <a:ext cx="10224545" cy="676374"/>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EC6E0C3-D357-9904-3F83-469364BF9F2C}"/>
              </a:ext>
            </a:extLst>
          </p:cNvPr>
          <p:cNvSpPr>
            <a:spLocks noGrp="1"/>
          </p:cNvSpPr>
          <p:nvPr>
            <p:ph type="dt" sz="half" idx="10"/>
          </p:nvPr>
        </p:nvSpPr>
        <p:spPr>
          <a:xfrm>
            <a:off x="352326" y="6638826"/>
            <a:ext cx="1047750" cy="219174"/>
          </a:xfrm>
        </p:spPr>
        <p:txBody>
          <a:bodyPr/>
          <a:lstStyle/>
          <a:p>
            <a:endParaRPr lang="en-US" dirty="0"/>
          </a:p>
        </p:txBody>
      </p:sp>
      <p:sp>
        <p:nvSpPr>
          <p:cNvPr id="6" name="Content Placeholder 2">
            <a:extLst>
              <a:ext uri="{FF2B5EF4-FFF2-40B4-BE49-F238E27FC236}">
                <a16:creationId xmlns:a16="http://schemas.microsoft.com/office/drawing/2014/main" id="{07DD9EA8-5FFB-C9B1-1267-6671E46FBB5B}"/>
              </a:ext>
            </a:extLst>
          </p:cNvPr>
          <p:cNvSpPr>
            <a:spLocks noGrp="1"/>
          </p:cNvSpPr>
          <p:nvPr>
            <p:ph idx="1"/>
          </p:nvPr>
        </p:nvSpPr>
        <p:spPr>
          <a:xfrm>
            <a:off x="352326" y="1225691"/>
            <a:ext cx="11239500" cy="50498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a:extLst>
              <a:ext uri="{FF2B5EF4-FFF2-40B4-BE49-F238E27FC236}">
                <a16:creationId xmlns:a16="http://schemas.microsoft.com/office/drawing/2014/main" id="{0FEDC9B2-DEFB-E449-1A1F-85E60AE319B5}"/>
              </a:ext>
            </a:extLst>
          </p:cNvPr>
          <p:cNvSpPr>
            <a:spLocks noGrp="1"/>
          </p:cNvSpPr>
          <p:nvPr>
            <p:ph type="sldNum" sz="quarter" idx="4"/>
          </p:nvPr>
        </p:nvSpPr>
        <p:spPr>
          <a:xfrm>
            <a:off x="11706126" y="6638826"/>
            <a:ext cx="485874" cy="219174"/>
          </a:xfrm>
          <a:prstGeom prst="rect">
            <a:avLst/>
          </a:prstGeom>
        </p:spPr>
        <p:txBody>
          <a:bodyPr vert="horz" lIns="91440" tIns="45720" rIns="91440" bIns="45720" rtlCol="0" anchor="ctr"/>
          <a:lstStyle>
            <a:lvl1pPr algn="ctr">
              <a:defRPr sz="1000" b="1" i="0">
                <a:solidFill>
                  <a:schemeClr val="tx2"/>
                </a:solidFill>
                <a:latin typeface="Exo 2 Semi Bold" pitchFamily="2" charset="77"/>
              </a:defRPr>
            </a:lvl1pPr>
          </a:lstStyle>
          <a:p>
            <a:fld id="{6FB6B91F-BB11-E946-B7F6-1372EDB8DEC1}" type="slidenum">
              <a:rPr lang="en-US" smtClean="0"/>
              <a:pPr/>
              <a:t>‹#›</a:t>
            </a:fld>
            <a:endParaRPr lang="en-US" dirty="0"/>
          </a:p>
        </p:txBody>
      </p:sp>
      <p:sp>
        <p:nvSpPr>
          <p:cNvPr id="5" name="Footer Placeholder 4">
            <a:extLst>
              <a:ext uri="{FF2B5EF4-FFF2-40B4-BE49-F238E27FC236}">
                <a16:creationId xmlns:a16="http://schemas.microsoft.com/office/drawing/2014/main" id="{F011983E-5F7D-4A6F-7455-559917154B65}"/>
              </a:ext>
            </a:extLst>
          </p:cNvPr>
          <p:cNvSpPr>
            <a:spLocks noGrp="1"/>
          </p:cNvSpPr>
          <p:nvPr>
            <p:ph type="ftr" sz="quarter" idx="3"/>
          </p:nvPr>
        </p:nvSpPr>
        <p:spPr>
          <a:xfrm>
            <a:off x="1600200" y="0"/>
            <a:ext cx="8991600" cy="228600"/>
          </a:xfrm>
          <a:prstGeom prst="rect">
            <a:avLst/>
          </a:prstGeom>
        </p:spPr>
        <p:txBody>
          <a:bodyPr vert="horz" lIns="0" tIns="0" rIns="0" bIns="0" rtlCol="0" anchor="ctr"/>
          <a:lstStyle>
            <a:lvl1pPr algn="ctr">
              <a:defRPr sz="900" b="0" i="0">
                <a:solidFill>
                  <a:schemeClr val="tx1"/>
                </a:solidFill>
                <a:latin typeface="+mn-lt"/>
                <a:ea typeface="Open Sans SemiBold" panose="020B0606030504020204" pitchFamily="34" charset="0"/>
                <a:cs typeface="Open Sans SemiBold" panose="020B0606030504020204" pitchFamily="34" charset="0"/>
              </a:defRPr>
            </a:lvl1pPr>
          </a:lstStyle>
          <a:p>
            <a:r>
              <a:rPr lang="en-US"/>
              <a:t>CLICK TO EDIT CONTROL MARKING//CATEGORY</a:t>
            </a:r>
            <a:endParaRPr lang="en-US" dirty="0"/>
          </a:p>
        </p:txBody>
      </p:sp>
    </p:spTree>
    <p:extLst>
      <p:ext uri="{BB962C8B-B14F-4D97-AF65-F5344CB8AC3E}">
        <p14:creationId xmlns:p14="http://schemas.microsoft.com/office/powerpoint/2010/main" val="1097917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_Subtitl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C1A6A05-6A68-95A1-41EE-FDBA7FA90F3C}"/>
              </a:ext>
            </a:extLst>
          </p:cNvPr>
          <p:cNvSpPr/>
          <p:nvPr userDrawn="1"/>
        </p:nvSpPr>
        <p:spPr>
          <a:xfrm>
            <a:off x="0" y="914400"/>
            <a:ext cx="11696699" cy="766119"/>
          </a:xfrm>
          <a:prstGeom prst="rect">
            <a:avLst/>
          </a:prstGeom>
          <a:gradFill flip="none" rotWithShape="1">
            <a:gsLst>
              <a:gs pos="0">
                <a:schemeClr val="tx2">
                  <a:lumMod val="20000"/>
                  <a:lumOff val="80000"/>
                  <a:alpha val="0"/>
                </a:schemeClr>
              </a:gs>
              <a:gs pos="40000">
                <a:schemeClr val="tx2">
                  <a:lumMod val="20000"/>
                  <a:lumOff val="80000"/>
                  <a:alpha val="20000"/>
                </a:schemeClr>
              </a:gs>
              <a:gs pos="60000">
                <a:schemeClr val="accent1">
                  <a:alpha val="25000"/>
                </a:schemeClr>
              </a:gs>
              <a:gs pos="100000">
                <a:schemeClr val="accent1">
                  <a:alpha val="58414"/>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20000"/>
                  <a:lumOff val="80000"/>
                </a:schemeClr>
              </a:solidFill>
            </a:endParaRPr>
          </a:p>
        </p:txBody>
      </p:sp>
      <p:sp>
        <p:nvSpPr>
          <p:cNvPr id="3" name="Content Placeholder 2">
            <a:extLst>
              <a:ext uri="{FF2B5EF4-FFF2-40B4-BE49-F238E27FC236}">
                <a16:creationId xmlns:a16="http://schemas.microsoft.com/office/drawing/2014/main" id="{01F21708-074B-CB27-329D-6020CFC9800E}"/>
              </a:ext>
            </a:extLst>
          </p:cNvPr>
          <p:cNvSpPr>
            <a:spLocks noGrp="1"/>
          </p:cNvSpPr>
          <p:nvPr>
            <p:ph idx="1"/>
          </p:nvPr>
        </p:nvSpPr>
        <p:spPr>
          <a:xfrm>
            <a:off x="1037968" y="2042984"/>
            <a:ext cx="10544432" cy="4243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FE16EF4D-A4D6-628F-7773-C9A53396E25A}"/>
              </a:ext>
            </a:extLst>
          </p:cNvPr>
          <p:cNvSpPr>
            <a:spLocks noGrp="1"/>
          </p:cNvSpPr>
          <p:nvPr>
            <p:ph type="sldNum" sz="quarter" idx="12"/>
          </p:nvPr>
        </p:nvSpPr>
        <p:spPr>
          <a:xfrm>
            <a:off x="11706126" y="6638826"/>
            <a:ext cx="485874" cy="219174"/>
          </a:xfrm>
          <a:prstGeom prst="rect">
            <a:avLst/>
          </a:prstGeom>
        </p:spPr>
        <p:txBody>
          <a:bodyPr/>
          <a:lstStyle/>
          <a:p>
            <a:fld id="{6FB6B91F-BB11-E946-B7F6-1372EDB8DEC1}" type="slidenum">
              <a:rPr lang="en-US" smtClean="0"/>
              <a:t>‹#›</a:t>
            </a:fld>
            <a:endParaRPr lang="en-US" dirty="0"/>
          </a:p>
        </p:txBody>
      </p:sp>
      <p:sp>
        <p:nvSpPr>
          <p:cNvPr id="5" name="Title Placeholder 1">
            <a:extLst>
              <a:ext uri="{FF2B5EF4-FFF2-40B4-BE49-F238E27FC236}">
                <a16:creationId xmlns:a16="http://schemas.microsoft.com/office/drawing/2014/main" id="{B9BA94E1-F833-74C4-C220-979B5551CE35}"/>
              </a:ext>
            </a:extLst>
          </p:cNvPr>
          <p:cNvSpPr>
            <a:spLocks noGrp="1"/>
          </p:cNvSpPr>
          <p:nvPr>
            <p:ph type="title"/>
          </p:nvPr>
        </p:nvSpPr>
        <p:spPr>
          <a:xfrm>
            <a:off x="352326" y="238026"/>
            <a:ext cx="10224545" cy="676374"/>
          </a:xfrm>
          <a:prstGeom prst="rect">
            <a:avLst/>
          </a:prstGeom>
        </p:spPr>
        <p:txBody>
          <a:bodyPr vert="horz" lIns="0" tIns="0" rIns="0" bIns="0" rtlCol="0" anchor="ctr">
            <a:noAutofit/>
          </a:bodyPr>
          <a:lstStyle/>
          <a:p>
            <a:r>
              <a:rPr lang="en-US"/>
              <a:t>Click to edit Master title style</a:t>
            </a:r>
            <a:endParaRPr lang="en-US" dirty="0"/>
          </a:p>
        </p:txBody>
      </p:sp>
      <p:sp>
        <p:nvSpPr>
          <p:cNvPr id="2" name="Footer Placeholder 4">
            <a:extLst>
              <a:ext uri="{FF2B5EF4-FFF2-40B4-BE49-F238E27FC236}">
                <a16:creationId xmlns:a16="http://schemas.microsoft.com/office/drawing/2014/main" id="{57360BF7-31E7-2BD1-4BB4-C13DCDA30168}"/>
              </a:ext>
            </a:extLst>
          </p:cNvPr>
          <p:cNvSpPr>
            <a:spLocks noGrp="1"/>
          </p:cNvSpPr>
          <p:nvPr>
            <p:ph type="ftr" sz="quarter" idx="3"/>
          </p:nvPr>
        </p:nvSpPr>
        <p:spPr>
          <a:xfrm>
            <a:off x="1600200" y="0"/>
            <a:ext cx="8991600" cy="228600"/>
          </a:xfrm>
          <a:prstGeom prst="rect">
            <a:avLst/>
          </a:prstGeom>
        </p:spPr>
        <p:txBody>
          <a:bodyPr vert="horz" lIns="0" tIns="0" rIns="0" bIns="0" rtlCol="0" anchor="ctr"/>
          <a:lstStyle>
            <a:lvl1pPr algn="ctr">
              <a:defRPr sz="900" b="0" i="0">
                <a:solidFill>
                  <a:schemeClr val="tx1"/>
                </a:solidFill>
                <a:latin typeface="+mn-lt"/>
                <a:ea typeface="Open Sans SemiBold" panose="020B0606030504020204" pitchFamily="34" charset="0"/>
                <a:cs typeface="Open Sans SemiBold" panose="020B0606030504020204" pitchFamily="34" charset="0"/>
              </a:defRPr>
            </a:lvl1pPr>
          </a:lstStyle>
          <a:p>
            <a:r>
              <a:rPr lang="en-US"/>
              <a:t>CLICK TO EDIT CONTROL MARKING//CATEGORY</a:t>
            </a:r>
            <a:endParaRPr lang="en-US" dirty="0"/>
          </a:p>
        </p:txBody>
      </p:sp>
      <p:sp>
        <p:nvSpPr>
          <p:cNvPr id="8" name="Text Placeholder 7">
            <a:extLst>
              <a:ext uri="{FF2B5EF4-FFF2-40B4-BE49-F238E27FC236}">
                <a16:creationId xmlns:a16="http://schemas.microsoft.com/office/drawing/2014/main" id="{A64E1765-210E-6276-4BFF-2D655F43CC3C}"/>
              </a:ext>
            </a:extLst>
          </p:cNvPr>
          <p:cNvSpPr>
            <a:spLocks noGrp="1"/>
          </p:cNvSpPr>
          <p:nvPr>
            <p:ph type="body" sz="quarter" idx="13" hasCustomPrompt="1"/>
          </p:nvPr>
        </p:nvSpPr>
        <p:spPr>
          <a:xfrm>
            <a:off x="1037968" y="1054571"/>
            <a:ext cx="9529477" cy="485775"/>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subtitle</a:t>
            </a:r>
          </a:p>
        </p:txBody>
      </p:sp>
      <p:sp>
        <p:nvSpPr>
          <p:cNvPr id="10" name="Triangle 9">
            <a:extLst>
              <a:ext uri="{FF2B5EF4-FFF2-40B4-BE49-F238E27FC236}">
                <a16:creationId xmlns:a16="http://schemas.microsoft.com/office/drawing/2014/main" id="{E2DB5861-DC1F-274C-DB37-975429602C12}"/>
              </a:ext>
            </a:extLst>
          </p:cNvPr>
          <p:cNvSpPr/>
          <p:nvPr userDrawn="1"/>
        </p:nvSpPr>
        <p:spPr>
          <a:xfrm rot="5400000">
            <a:off x="516549" y="1150458"/>
            <a:ext cx="529826" cy="294000"/>
          </a:xfrm>
          <a:prstGeom prst="triangle">
            <a:avLst/>
          </a:prstGeom>
          <a:solidFill>
            <a:schemeClr val="bg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riangle 11">
            <a:extLst>
              <a:ext uri="{FF2B5EF4-FFF2-40B4-BE49-F238E27FC236}">
                <a16:creationId xmlns:a16="http://schemas.microsoft.com/office/drawing/2014/main" id="{D9E6835A-8A89-91B3-CA12-BE90FD1FEF40}"/>
              </a:ext>
            </a:extLst>
          </p:cNvPr>
          <p:cNvSpPr/>
          <p:nvPr userDrawn="1"/>
        </p:nvSpPr>
        <p:spPr>
          <a:xfrm rot="5400000">
            <a:off x="204109" y="1150458"/>
            <a:ext cx="529826" cy="294000"/>
          </a:xfrm>
          <a:prstGeom prst="triangle">
            <a:avLst/>
          </a:prstGeom>
          <a:solidFill>
            <a:schemeClr val="bg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riangle 12">
            <a:extLst>
              <a:ext uri="{FF2B5EF4-FFF2-40B4-BE49-F238E27FC236}">
                <a16:creationId xmlns:a16="http://schemas.microsoft.com/office/drawing/2014/main" id="{2FC92465-7D33-6807-71D6-C420B847E784}"/>
              </a:ext>
            </a:extLst>
          </p:cNvPr>
          <p:cNvSpPr/>
          <p:nvPr userDrawn="1"/>
        </p:nvSpPr>
        <p:spPr>
          <a:xfrm rot="5400000">
            <a:off x="-117913" y="1150458"/>
            <a:ext cx="529826" cy="294000"/>
          </a:xfrm>
          <a:prstGeom prst="triangle">
            <a:avLst/>
          </a:prstGeom>
          <a:solidFill>
            <a:schemeClr val="bg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2">
            <a:extLst>
              <a:ext uri="{FF2B5EF4-FFF2-40B4-BE49-F238E27FC236}">
                <a16:creationId xmlns:a16="http://schemas.microsoft.com/office/drawing/2014/main" id="{AE2A5084-C44C-EA39-3933-08EF7A31F02B}"/>
              </a:ext>
            </a:extLst>
          </p:cNvPr>
          <p:cNvSpPr>
            <a:spLocks noGrp="1"/>
          </p:cNvSpPr>
          <p:nvPr>
            <p:ph type="dt" sz="half" idx="10"/>
          </p:nvPr>
        </p:nvSpPr>
        <p:spPr>
          <a:xfrm>
            <a:off x="352326" y="6638826"/>
            <a:ext cx="1047750" cy="219174"/>
          </a:xfrm>
        </p:spPr>
        <p:txBody>
          <a:bodyPr/>
          <a:lstStyle/>
          <a:p>
            <a:endParaRPr lang="en-US" dirty="0"/>
          </a:p>
        </p:txBody>
      </p:sp>
    </p:spTree>
    <p:extLst>
      <p:ext uri="{BB962C8B-B14F-4D97-AF65-F5344CB8AC3E}">
        <p14:creationId xmlns:p14="http://schemas.microsoft.com/office/powerpoint/2010/main" val="2321446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_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2311F5-00A8-177A-AD8C-C74DC54BD29A}"/>
              </a:ext>
            </a:extLst>
          </p:cNvPr>
          <p:cNvSpPr>
            <a:spLocks noGrp="1"/>
          </p:cNvSpPr>
          <p:nvPr>
            <p:ph sz="half" idx="1"/>
          </p:nvPr>
        </p:nvSpPr>
        <p:spPr>
          <a:xfrm>
            <a:off x="353113" y="1228626"/>
            <a:ext cx="5582133" cy="5067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E05ABF7C-5569-F775-5910-F82732B6A132}"/>
              </a:ext>
            </a:extLst>
          </p:cNvPr>
          <p:cNvSpPr>
            <a:spLocks noGrp="1"/>
          </p:cNvSpPr>
          <p:nvPr>
            <p:ph sz="half" idx="2"/>
          </p:nvPr>
        </p:nvSpPr>
        <p:spPr>
          <a:xfrm>
            <a:off x="6247764" y="1228626"/>
            <a:ext cx="5434796" cy="5067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26392EEC-0AE6-91A4-3002-A2E772C157DE}"/>
              </a:ext>
            </a:extLst>
          </p:cNvPr>
          <p:cNvSpPr>
            <a:spLocks noGrp="1"/>
          </p:cNvSpPr>
          <p:nvPr>
            <p:ph type="dt" sz="half" idx="10"/>
          </p:nvPr>
        </p:nvSpPr>
        <p:spPr>
          <a:xfrm>
            <a:off x="352326" y="6638826"/>
            <a:ext cx="1047750" cy="219174"/>
          </a:xfrm>
        </p:spPr>
        <p:txBody>
          <a:bodyPr/>
          <a:lstStyle/>
          <a:p>
            <a:endParaRPr lang="en-US" dirty="0"/>
          </a:p>
        </p:txBody>
      </p:sp>
      <p:sp>
        <p:nvSpPr>
          <p:cNvPr id="7" name="Slide Number Placeholder 6">
            <a:extLst>
              <a:ext uri="{FF2B5EF4-FFF2-40B4-BE49-F238E27FC236}">
                <a16:creationId xmlns:a16="http://schemas.microsoft.com/office/drawing/2014/main" id="{A466B168-7BCE-5553-8F95-2FA0CB174124}"/>
              </a:ext>
            </a:extLst>
          </p:cNvPr>
          <p:cNvSpPr>
            <a:spLocks noGrp="1"/>
          </p:cNvSpPr>
          <p:nvPr>
            <p:ph type="sldNum" sz="quarter" idx="12"/>
          </p:nvPr>
        </p:nvSpPr>
        <p:spPr>
          <a:xfrm>
            <a:off x="11706126" y="6638826"/>
            <a:ext cx="485874" cy="219174"/>
          </a:xfrm>
          <a:prstGeom prst="rect">
            <a:avLst/>
          </a:prstGeom>
        </p:spPr>
        <p:txBody>
          <a:bodyPr/>
          <a:lstStyle/>
          <a:p>
            <a:fld id="{6FB6B91F-BB11-E946-B7F6-1372EDB8DEC1}" type="slidenum">
              <a:rPr lang="en-US" smtClean="0"/>
              <a:t>‹#›</a:t>
            </a:fld>
            <a:endParaRPr lang="en-US"/>
          </a:p>
        </p:txBody>
      </p:sp>
      <p:sp>
        <p:nvSpPr>
          <p:cNvPr id="6" name="Footer Placeholder 4">
            <a:extLst>
              <a:ext uri="{FF2B5EF4-FFF2-40B4-BE49-F238E27FC236}">
                <a16:creationId xmlns:a16="http://schemas.microsoft.com/office/drawing/2014/main" id="{8DBDE7BE-0766-0034-7D0C-E8361882A2A3}"/>
              </a:ext>
            </a:extLst>
          </p:cNvPr>
          <p:cNvSpPr>
            <a:spLocks noGrp="1"/>
          </p:cNvSpPr>
          <p:nvPr>
            <p:ph type="ftr" sz="quarter" idx="3"/>
          </p:nvPr>
        </p:nvSpPr>
        <p:spPr>
          <a:xfrm>
            <a:off x="1600200" y="0"/>
            <a:ext cx="8991600" cy="228600"/>
          </a:xfrm>
          <a:prstGeom prst="rect">
            <a:avLst/>
          </a:prstGeom>
        </p:spPr>
        <p:txBody>
          <a:bodyPr vert="horz" lIns="0" tIns="0" rIns="0" bIns="0" rtlCol="0" anchor="ctr"/>
          <a:lstStyle>
            <a:lvl1pPr algn="ctr">
              <a:defRPr sz="900" b="0" i="0">
                <a:solidFill>
                  <a:schemeClr val="tx1"/>
                </a:solidFill>
                <a:latin typeface="+mn-lt"/>
                <a:ea typeface="Open Sans SemiBold" panose="020B0606030504020204" pitchFamily="34" charset="0"/>
                <a:cs typeface="Open Sans SemiBold" panose="020B0606030504020204" pitchFamily="34" charset="0"/>
              </a:defRPr>
            </a:lvl1pPr>
          </a:lstStyle>
          <a:p>
            <a:r>
              <a:rPr lang="en-US"/>
              <a:t>CLICK TO EDIT CONTROL MARKING//CATEGORY</a:t>
            </a:r>
            <a:endParaRPr lang="en-US" dirty="0"/>
          </a:p>
        </p:txBody>
      </p:sp>
      <p:sp>
        <p:nvSpPr>
          <p:cNvPr id="9" name="Title Placeholder 1">
            <a:extLst>
              <a:ext uri="{FF2B5EF4-FFF2-40B4-BE49-F238E27FC236}">
                <a16:creationId xmlns:a16="http://schemas.microsoft.com/office/drawing/2014/main" id="{5B33AD1C-7933-2EF8-CAB0-A2F20CFCC907}"/>
              </a:ext>
            </a:extLst>
          </p:cNvPr>
          <p:cNvSpPr>
            <a:spLocks noGrp="1"/>
          </p:cNvSpPr>
          <p:nvPr>
            <p:ph type="title"/>
          </p:nvPr>
        </p:nvSpPr>
        <p:spPr>
          <a:xfrm>
            <a:off x="352326" y="238026"/>
            <a:ext cx="10224545" cy="676374"/>
          </a:xfrm>
          <a:prstGeom prst="rect">
            <a:avLst/>
          </a:prstGeom>
        </p:spPr>
        <p:txBody>
          <a:bodyPr vert="horz" lIns="0" tIns="0" rIns="0" bIns="0" rtlCol="0" anchor="ctr">
            <a:noAutofit/>
          </a:bodyPr>
          <a:lstStyle/>
          <a:p>
            <a:r>
              <a:rPr lang="en-US"/>
              <a:t>Click to edit Master title style</a:t>
            </a:r>
            <a:endParaRPr lang="en-US" dirty="0"/>
          </a:p>
        </p:txBody>
      </p:sp>
    </p:spTree>
    <p:extLst>
      <p:ext uri="{BB962C8B-B14F-4D97-AF65-F5344CB8AC3E}">
        <p14:creationId xmlns:p14="http://schemas.microsoft.com/office/powerpoint/2010/main" val="4072567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_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05598EE-734B-7927-A9F9-59E746C06745}"/>
              </a:ext>
            </a:extLst>
          </p:cNvPr>
          <p:cNvSpPr>
            <a:spLocks noGrp="1"/>
          </p:cNvSpPr>
          <p:nvPr>
            <p:ph type="body" idx="1"/>
          </p:nvPr>
        </p:nvSpPr>
        <p:spPr>
          <a:xfrm>
            <a:off x="356400" y="1062682"/>
            <a:ext cx="5502275" cy="749842"/>
          </a:xfrm>
        </p:spPr>
        <p:txBody>
          <a:bodyPr anchor="b">
            <a:noAutofit/>
          </a:bodyPr>
          <a:lstStyle>
            <a:lvl1pPr marL="0" indent="0">
              <a:buNone/>
              <a:defRPr sz="2400" b="1" i="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DCA79ED-631A-4038-CD24-1318D135B013}"/>
              </a:ext>
            </a:extLst>
          </p:cNvPr>
          <p:cNvSpPr>
            <a:spLocks noGrp="1"/>
          </p:cNvSpPr>
          <p:nvPr>
            <p:ph sz="half" idx="2"/>
          </p:nvPr>
        </p:nvSpPr>
        <p:spPr>
          <a:xfrm>
            <a:off x="351687" y="1995160"/>
            <a:ext cx="5502275" cy="42985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9B22261-E334-48E8-A5C2-10C4156C0D98}"/>
              </a:ext>
            </a:extLst>
          </p:cNvPr>
          <p:cNvSpPr>
            <a:spLocks noGrp="1"/>
          </p:cNvSpPr>
          <p:nvPr>
            <p:ph type="body" sz="quarter" idx="3"/>
          </p:nvPr>
        </p:nvSpPr>
        <p:spPr>
          <a:xfrm>
            <a:off x="6102750" y="1062682"/>
            <a:ext cx="5410200" cy="749842"/>
          </a:xfrm>
        </p:spPr>
        <p:txBody>
          <a:bodyPr anchor="b">
            <a:noAutofit/>
          </a:bodyPr>
          <a:lstStyle>
            <a:lvl1pPr marL="0" indent="0">
              <a:buNone/>
              <a:defRPr sz="2400" b="1" i="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3E52312-4529-7366-8A26-B3D48C92DCCC}"/>
              </a:ext>
            </a:extLst>
          </p:cNvPr>
          <p:cNvSpPr>
            <a:spLocks noGrp="1"/>
          </p:cNvSpPr>
          <p:nvPr>
            <p:ph sz="quarter" idx="4"/>
          </p:nvPr>
        </p:nvSpPr>
        <p:spPr>
          <a:xfrm>
            <a:off x="6102750" y="1995160"/>
            <a:ext cx="5410200" cy="42985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E82D12A-DDF5-F9C7-183F-B0D4053783BA}"/>
              </a:ext>
            </a:extLst>
          </p:cNvPr>
          <p:cNvSpPr>
            <a:spLocks noGrp="1"/>
          </p:cNvSpPr>
          <p:nvPr>
            <p:ph type="dt" sz="half" idx="10"/>
          </p:nvPr>
        </p:nvSpPr>
        <p:spPr>
          <a:xfrm>
            <a:off x="352326" y="6638826"/>
            <a:ext cx="1047750" cy="219174"/>
          </a:xfrm>
        </p:spPr>
        <p:txBody>
          <a:bodyPr/>
          <a:lstStyle/>
          <a:p>
            <a:endParaRPr lang="en-US" dirty="0"/>
          </a:p>
        </p:txBody>
      </p:sp>
      <p:sp>
        <p:nvSpPr>
          <p:cNvPr id="9" name="Slide Number Placeholder 8">
            <a:extLst>
              <a:ext uri="{FF2B5EF4-FFF2-40B4-BE49-F238E27FC236}">
                <a16:creationId xmlns:a16="http://schemas.microsoft.com/office/drawing/2014/main" id="{531B7175-61AA-514B-24D4-5450A47E2C66}"/>
              </a:ext>
            </a:extLst>
          </p:cNvPr>
          <p:cNvSpPr>
            <a:spLocks noGrp="1"/>
          </p:cNvSpPr>
          <p:nvPr>
            <p:ph type="sldNum" sz="quarter" idx="12"/>
          </p:nvPr>
        </p:nvSpPr>
        <p:spPr>
          <a:xfrm>
            <a:off x="11706126" y="6638826"/>
            <a:ext cx="485874" cy="219174"/>
          </a:xfrm>
          <a:prstGeom prst="rect">
            <a:avLst/>
          </a:prstGeom>
        </p:spPr>
        <p:txBody>
          <a:bodyPr/>
          <a:lstStyle/>
          <a:p>
            <a:fld id="{6FB6B91F-BB11-E946-B7F6-1372EDB8DEC1}" type="slidenum">
              <a:rPr lang="en-US" smtClean="0"/>
              <a:t>‹#›</a:t>
            </a:fld>
            <a:endParaRPr lang="en-US"/>
          </a:p>
        </p:txBody>
      </p:sp>
      <p:sp>
        <p:nvSpPr>
          <p:cNvPr id="11" name="Footer Placeholder 4">
            <a:extLst>
              <a:ext uri="{FF2B5EF4-FFF2-40B4-BE49-F238E27FC236}">
                <a16:creationId xmlns:a16="http://schemas.microsoft.com/office/drawing/2014/main" id="{F76D97C8-0436-F62D-BFA5-717EFFE33A42}"/>
              </a:ext>
            </a:extLst>
          </p:cNvPr>
          <p:cNvSpPr>
            <a:spLocks noGrp="1"/>
          </p:cNvSpPr>
          <p:nvPr>
            <p:ph type="ftr" sz="quarter" idx="13"/>
          </p:nvPr>
        </p:nvSpPr>
        <p:spPr>
          <a:xfrm>
            <a:off x="1600200" y="0"/>
            <a:ext cx="8991600" cy="228600"/>
          </a:xfrm>
          <a:prstGeom prst="rect">
            <a:avLst/>
          </a:prstGeom>
        </p:spPr>
        <p:txBody>
          <a:bodyPr vert="horz" lIns="0" tIns="0" rIns="0" bIns="0" rtlCol="0" anchor="ctr"/>
          <a:lstStyle>
            <a:lvl1pPr algn="ctr">
              <a:defRPr sz="900" b="0" i="0">
                <a:solidFill>
                  <a:schemeClr val="tx1"/>
                </a:solidFill>
                <a:latin typeface="+mn-lt"/>
                <a:ea typeface="Open Sans SemiBold" panose="020B0606030504020204" pitchFamily="34" charset="0"/>
                <a:cs typeface="Open Sans SemiBold" panose="020B0606030504020204" pitchFamily="34" charset="0"/>
              </a:defRPr>
            </a:lvl1pPr>
          </a:lstStyle>
          <a:p>
            <a:r>
              <a:rPr lang="en-US"/>
              <a:t>CLICK TO EDIT CONTROL MARKING//CATEGORY</a:t>
            </a:r>
            <a:endParaRPr lang="en-US" dirty="0"/>
          </a:p>
        </p:txBody>
      </p:sp>
      <p:sp>
        <p:nvSpPr>
          <p:cNvPr id="12" name="Title Placeholder 1">
            <a:extLst>
              <a:ext uri="{FF2B5EF4-FFF2-40B4-BE49-F238E27FC236}">
                <a16:creationId xmlns:a16="http://schemas.microsoft.com/office/drawing/2014/main" id="{0AE0F15A-FB55-0A2A-8637-346EC2BA52BF}"/>
              </a:ext>
            </a:extLst>
          </p:cNvPr>
          <p:cNvSpPr>
            <a:spLocks noGrp="1"/>
          </p:cNvSpPr>
          <p:nvPr>
            <p:ph type="title"/>
          </p:nvPr>
        </p:nvSpPr>
        <p:spPr>
          <a:xfrm>
            <a:off x="352326" y="238026"/>
            <a:ext cx="10224545" cy="676374"/>
          </a:xfrm>
          <a:prstGeom prst="rect">
            <a:avLst/>
          </a:prstGeom>
        </p:spPr>
        <p:txBody>
          <a:bodyPr vert="horz" lIns="0" tIns="0" rIns="0" bIns="0" rtlCol="0" anchor="ctr">
            <a:noAutofit/>
          </a:bodyPr>
          <a:lstStyle/>
          <a:p>
            <a:r>
              <a:rPr lang="en-US"/>
              <a:t>Click to edit Master title style</a:t>
            </a:r>
            <a:endParaRPr lang="en-US" dirty="0"/>
          </a:p>
        </p:txBody>
      </p:sp>
    </p:spTree>
    <p:extLst>
      <p:ext uri="{BB962C8B-B14F-4D97-AF65-F5344CB8AC3E}">
        <p14:creationId xmlns:p14="http://schemas.microsoft.com/office/powerpoint/2010/main" val="61166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28DD55A-0C34-DF81-43F5-9E311C53B0FA}"/>
              </a:ext>
            </a:extLst>
          </p:cNvPr>
          <p:cNvSpPr>
            <a:spLocks noGrp="1"/>
          </p:cNvSpPr>
          <p:nvPr>
            <p:ph type="sldNum" sz="quarter" idx="12"/>
          </p:nvPr>
        </p:nvSpPr>
        <p:spPr>
          <a:xfrm>
            <a:off x="11706126" y="6638826"/>
            <a:ext cx="485874" cy="219174"/>
          </a:xfrm>
          <a:prstGeom prst="rect">
            <a:avLst/>
          </a:prstGeom>
        </p:spPr>
        <p:txBody>
          <a:bodyPr/>
          <a:lstStyle/>
          <a:p>
            <a:fld id="{6FB6B91F-BB11-E946-B7F6-1372EDB8DEC1}" type="slidenum">
              <a:rPr lang="en-US" smtClean="0"/>
              <a:t>‹#›</a:t>
            </a:fld>
            <a:endParaRPr lang="en-US"/>
          </a:p>
        </p:txBody>
      </p:sp>
      <p:sp>
        <p:nvSpPr>
          <p:cNvPr id="6" name="Date Placeholder 6">
            <a:extLst>
              <a:ext uri="{FF2B5EF4-FFF2-40B4-BE49-F238E27FC236}">
                <a16:creationId xmlns:a16="http://schemas.microsoft.com/office/drawing/2014/main" id="{B2AFD62A-76F2-FED8-00D7-9815E827E263}"/>
              </a:ext>
            </a:extLst>
          </p:cNvPr>
          <p:cNvSpPr>
            <a:spLocks noGrp="1"/>
          </p:cNvSpPr>
          <p:nvPr>
            <p:ph type="dt" sz="half" idx="10"/>
          </p:nvPr>
        </p:nvSpPr>
        <p:spPr>
          <a:xfrm>
            <a:off x="352326" y="6638826"/>
            <a:ext cx="1047750" cy="219174"/>
          </a:xfrm>
        </p:spPr>
        <p:txBody>
          <a:bodyPr/>
          <a:lstStyle/>
          <a:p>
            <a:endParaRPr lang="en-US" dirty="0"/>
          </a:p>
        </p:txBody>
      </p:sp>
      <p:sp>
        <p:nvSpPr>
          <p:cNvPr id="2" name="Footer Placeholder 4">
            <a:extLst>
              <a:ext uri="{FF2B5EF4-FFF2-40B4-BE49-F238E27FC236}">
                <a16:creationId xmlns:a16="http://schemas.microsoft.com/office/drawing/2014/main" id="{095CF84F-EC16-562C-2BAD-72F51D22DAB1}"/>
              </a:ext>
            </a:extLst>
          </p:cNvPr>
          <p:cNvSpPr>
            <a:spLocks noGrp="1"/>
          </p:cNvSpPr>
          <p:nvPr>
            <p:ph type="ftr" sz="quarter" idx="3"/>
          </p:nvPr>
        </p:nvSpPr>
        <p:spPr>
          <a:xfrm>
            <a:off x="1600200" y="0"/>
            <a:ext cx="8991600" cy="228600"/>
          </a:xfrm>
          <a:prstGeom prst="rect">
            <a:avLst/>
          </a:prstGeom>
        </p:spPr>
        <p:txBody>
          <a:bodyPr vert="horz" lIns="0" tIns="0" rIns="0" bIns="0" rtlCol="0" anchor="ctr"/>
          <a:lstStyle>
            <a:lvl1pPr algn="ctr">
              <a:defRPr sz="900" b="0" i="0">
                <a:solidFill>
                  <a:schemeClr val="tx1"/>
                </a:solidFill>
                <a:latin typeface="+mn-lt"/>
                <a:ea typeface="Open Sans SemiBold" panose="020B0606030504020204" pitchFamily="34" charset="0"/>
                <a:cs typeface="Open Sans SemiBold" panose="020B0606030504020204" pitchFamily="34" charset="0"/>
              </a:defRPr>
            </a:lvl1pPr>
          </a:lstStyle>
          <a:p>
            <a:r>
              <a:rPr lang="en-US"/>
              <a:t>CLICK TO EDIT CONTROL MARKING//CATEGORY</a:t>
            </a:r>
            <a:endParaRPr lang="en-US" dirty="0"/>
          </a:p>
        </p:txBody>
      </p:sp>
      <p:sp>
        <p:nvSpPr>
          <p:cNvPr id="3" name="Title Placeholder 1">
            <a:extLst>
              <a:ext uri="{FF2B5EF4-FFF2-40B4-BE49-F238E27FC236}">
                <a16:creationId xmlns:a16="http://schemas.microsoft.com/office/drawing/2014/main" id="{D4A350AF-779F-D130-3E44-E37B55D94EC8}"/>
              </a:ext>
            </a:extLst>
          </p:cNvPr>
          <p:cNvSpPr>
            <a:spLocks noGrp="1"/>
          </p:cNvSpPr>
          <p:nvPr>
            <p:ph type="title"/>
          </p:nvPr>
        </p:nvSpPr>
        <p:spPr>
          <a:xfrm>
            <a:off x="352326" y="238026"/>
            <a:ext cx="10224545" cy="676374"/>
          </a:xfrm>
          <a:prstGeom prst="rect">
            <a:avLst/>
          </a:prstGeom>
        </p:spPr>
        <p:txBody>
          <a:bodyPr vert="horz" lIns="0" tIns="0" rIns="0" bIns="0" rtlCol="0" anchor="ctr">
            <a:noAutofit/>
          </a:bodyPr>
          <a:lstStyle/>
          <a:p>
            <a:r>
              <a:rPr lang="en-US"/>
              <a:t>Click to edit Master title style</a:t>
            </a:r>
            <a:endParaRPr lang="en-US" dirty="0"/>
          </a:p>
        </p:txBody>
      </p:sp>
    </p:spTree>
    <p:extLst>
      <p:ext uri="{BB962C8B-B14F-4D97-AF65-F5344CB8AC3E}">
        <p14:creationId xmlns:p14="http://schemas.microsoft.com/office/powerpoint/2010/main" val="4078790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28DD55A-0C34-DF81-43F5-9E311C53B0FA}"/>
              </a:ext>
            </a:extLst>
          </p:cNvPr>
          <p:cNvSpPr>
            <a:spLocks noGrp="1"/>
          </p:cNvSpPr>
          <p:nvPr>
            <p:ph type="sldNum" sz="quarter" idx="12"/>
          </p:nvPr>
        </p:nvSpPr>
        <p:spPr>
          <a:xfrm>
            <a:off x="11706126" y="6638826"/>
            <a:ext cx="485874" cy="219174"/>
          </a:xfrm>
          <a:prstGeom prst="rect">
            <a:avLst/>
          </a:prstGeom>
        </p:spPr>
        <p:txBody>
          <a:bodyPr/>
          <a:lstStyle/>
          <a:p>
            <a:fld id="{6FB6B91F-BB11-E946-B7F6-1372EDB8DEC1}" type="slidenum">
              <a:rPr lang="en-US" smtClean="0"/>
              <a:t>‹#›</a:t>
            </a:fld>
            <a:endParaRPr lang="en-US"/>
          </a:p>
        </p:txBody>
      </p:sp>
      <p:sp>
        <p:nvSpPr>
          <p:cNvPr id="4" name="Date Placeholder 6">
            <a:extLst>
              <a:ext uri="{FF2B5EF4-FFF2-40B4-BE49-F238E27FC236}">
                <a16:creationId xmlns:a16="http://schemas.microsoft.com/office/drawing/2014/main" id="{DC167D27-96EB-70A9-C8AE-F79AD23D02F4}"/>
              </a:ext>
            </a:extLst>
          </p:cNvPr>
          <p:cNvSpPr>
            <a:spLocks noGrp="1"/>
          </p:cNvSpPr>
          <p:nvPr>
            <p:ph type="dt" sz="half" idx="10"/>
          </p:nvPr>
        </p:nvSpPr>
        <p:spPr>
          <a:xfrm>
            <a:off x="352326" y="6638826"/>
            <a:ext cx="1047750" cy="219174"/>
          </a:xfrm>
        </p:spPr>
        <p:txBody>
          <a:bodyPr/>
          <a:lstStyle/>
          <a:p>
            <a:endParaRPr lang="en-US" dirty="0"/>
          </a:p>
        </p:txBody>
      </p:sp>
      <p:sp>
        <p:nvSpPr>
          <p:cNvPr id="2" name="Footer Placeholder 4">
            <a:extLst>
              <a:ext uri="{FF2B5EF4-FFF2-40B4-BE49-F238E27FC236}">
                <a16:creationId xmlns:a16="http://schemas.microsoft.com/office/drawing/2014/main" id="{4B54AD98-93FF-50F1-2674-9C5F6C07E9B6}"/>
              </a:ext>
            </a:extLst>
          </p:cNvPr>
          <p:cNvSpPr>
            <a:spLocks noGrp="1"/>
          </p:cNvSpPr>
          <p:nvPr>
            <p:ph type="ftr" sz="quarter" idx="3"/>
          </p:nvPr>
        </p:nvSpPr>
        <p:spPr>
          <a:xfrm>
            <a:off x="1600200" y="0"/>
            <a:ext cx="8991600" cy="228600"/>
          </a:xfrm>
          <a:prstGeom prst="rect">
            <a:avLst/>
          </a:prstGeom>
        </p:spPr>
        <p:txBody>
          <a:bodyPr vert="horz" lIns="0" tIns="0" rIns="0" bIns="0" rtlCol="0" anchor="ctr"/>
          <a:lstStyle>
            <a:lvl1pPr algn="ctr">
              <a:defRPr sz="900" b="0" i="0">
                <a:solidFill>
                  <a:schemeClr val="tx1"/>
                </a:solidFill>
                <a:latin typeface="+mn-lt"/>
                <a:ea typeface="Open Sans SemiBold" panose="020B0606030504020204" pitchFamily="34" charset="0"/>
                <a:cs typeface="Open Sans SemiBold" panose="020B0606030504020204" pitchFamily="34" charset="0"/>
              </a:defRPr>
            </a:lvl1pPr>
          </a:lstStyle>
          <a:p>
            <a:r>
              <a:rPr lang="en-US"/>
              <a:t>CLICK TO EDIT CONTROL MARKING//CATEGORY</a:t>
            </a:r>
            <a:endParaRPr lang="en-US" dirty="0"/>
          </a:p>
        </p:txBody>
      </p:sp>
    </p:spTree>
    <p:extLst>
      <p:ext uri="{BB962C8B-B14F-4D97-AF65-F5344CB8AC3E}">
        <p14:creationId xmlns:p14="http://schemas.microsoft.com/office/powerpoint/2010/main" val="36575518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ext Only-No Subhea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65FC89D9-A95D-984D-AA31-A11221C38E3D}"/>
              </a:ext>
            </a:extLst>
          </p:cNvPr>
          <p:cNvSpPr>
            <a:spLocks noGrp="1"/>
          </p:cNvSpPr>
          <p:nvPr>
            <p:ph type="body" sz="quarter" idx="14" hasCustomPrompt="1"/>
          </p:nvPr>
        </p:nvSpPr>
        <p:spPr>
          <a:xfrm>
            <a:off x="609600" y="609600"/>
            <a:ext cx="10972800" cy="892208"/>
          </a:xfrm>
        </p:spPr>
        <p:txBody>
          <a:bodyPr lIns="0" tIns="0" rIns="0" bIns="0">
            <a:noAutofit/>
          </a:bodyPr>
          <a:lstStyle>
            <a:lvl1pPr marL="0" indent="0">
              <a:lnSpc>
                <a:spcPct val="100000"/>
              </a:lnSpc>
              <a:spcBef>
                <a:spcPts val="0"/>
              </a:spcBef>
              <a:buNone/>
              <a:defRPr sz="3200" b="1" i="0">
                <a:solidFill>
                  <a:srgbClr val="000F7E"/>
                </a:solidFill>
                <a:latin typeface="Arial" panose="020B0604020202020204" pitchFamily="34" charset="0"/>
                <a:cs typeface="Arial" panose="020B0604020202020204" pitchFamily="34" charset="0"/>
              </a:defRPr>
            </a:lvl1pPr>
            <a:lvl2pPr>
              <a:buNone/>
              <a:defRPr b="1" i="0">
                <a:latin typeface="Acumin Pro" panose="020B0504020202020204" pitchFamily="34" charset="77"/>
              </a:defRPr>
            </a:lvl2pPr>
            <a:lvl3pPr>
              <a:buNone/>
              <a:defRPr b="1" i="0">
                <a:latin typeface="Acumin Pro" panose="020B0504020202020204" pitchFamily="34" charset="77"/>
              </a:defRPr>
            </a:lvl3pPr>
            <a:lvl4pPr>
              <a:buNone/>
              <a:defRPr b="1" i="0">
                <a:latin typeface="Acumin Pro" panose="020B0504020202020204" pitchFamily="34" charset="77"/>
              </a:defRPr>
            </a:lvl4pPr>
            <a:lvl5pPr>
              <a:buNone/>
              <a:defRPr b="1" i="0">
                <a:latin typeface="Acumin Pro" panose="020B0504020202020204" pitchFamily="34" charset="77"/>
              </a:defRPr>
            </a:lvl5pPr>
          </a:lstStyle>
          <a:p>
            <a:pPr lvl="0"/>
            <a:r>
              <a:rPr lang="en-US" dirty="0"/>
              <a:t>Click to add a brief slide title</a:t>
            </a:r>
          </a:p>
        </p:txBody>
      </p:sp>
      <p:sp>
        <p:nvSpPr>
          <p:cNvPr id="6" name="Text Placeholder 2">
            <a:extLst>
              <a:ext uri="{FF2B5EF4-FFF2-40B4-BE49-F238E27FC236}">
                <a16:creationId xmlns:a16="http://schemas.microsoft.com/office/drawing/2014/main" id="{424F4C0B-8E0E-D247-8998-89B0F977E901}"/>
              </a:ext>
            </a:extLst>
          </p:cNvPr>
          <p:cNvSpPr>
            <a:spLocks noGrp="1"/>
          </p:cNvSpPr>
          <p:nvPr>
            <p:ph type="body" sz="quarter" idx="19" hasCustomPrompt="1"/>
          </p:nvPr>
        </p:nvSpPr>
        <p:spPr>
          <a:xfrm>
            <a:off x="609600" y="1648172"/>
            <a:ext cx="10972800" cy="4260851"/>
          </a:xfrm>
        </p:spPr>
        <p:txBody>
          <a:bodyPr wrap="square" lIns="0" tIns="0" rIns="0" bIns="0">
            <a:noAutofit/>
          </a:bodyPr>
          <a:lstStyle>
            <a:lvl1pPr marL="306910" indent="-306910">
              <a:lnSpc>
                <a:spcPct val="100000"/>
              </a:lnSpc>
              <a:spcBef>
                <a:spcPts val="800"/>
              </a:spcBef>
              <a:tabLst/>
              <a:defRPr sz="2133">
                <a:ln>
                  <a:noFill/>
                </a:ln>
                <a:solidFill>
                  <a:schemeClr val="accent1">
                    <a:lumMod val="75000"/>
                  </a:schemeClr>
                </a:solidFill>
              </a:defRPr>
            </a:lvl1pPr>
            <a:lvl2pPr marL="613818" indent="-306910">
              <a:tabLst/>
              <a:defRPr sz="1867">
                <a:solidFill>
                  <a:schemeClr val="tx1"/>
                </a:solidFill>
              </a:defRPr>
            </a:lvl2pPr>
            <a:lvl3pPr>
              <a:defRPr sz="1600">
                <a:solidFill>
                  <a:schemeClr val="tx1"/>
                </a:solidFill>
              </a:defRPr>
            </a:lvl3pPr>
            <a:lvl4pPr marL="1219170" indent="-302676">
              <a:tabLst/>
              <a:defRPr sz="1467">
                <a:solidFill>
                  <a:schemeClr val="tx1"/>
                </a:solidFill>
              </a:defRPr>
            </a:lvl4pPr>
          </a:lstStyle>
          <a:p>
            <a:pPr lvl="0"/>
            <a:r>
              <a:rPr lang="en-US" dirty="0"/>
              <a:t>Click to add first bullet</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596421606"/>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_and_Double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marL="0">
              <a:defRPr/>
            </a:lvl1pPr>
          </a:lstStyle>
          <a:p>
            <a:r>
              <a:rPr lang="en-US" dirty="0"/>
              <a:t>TITLE AND DOUBLE CONTENT - CLICK TO ADD TITLE</a:t>
            </a:r>
          </a:p>
        </p:txBody>
      </p:sp>
      <p:sp>
        <p:nvSpPr>
          <p:cNvPr id="3" name="Content Placeholder 2"/>
          <p:cNvSpPr>
            <a:spLocks noGrp="1"/>
          </p:cNvSpPr>
          <p:nvPr>
            <p:ph idx="1" hasCustomPrompt="1"/>
          </p:nvPr>
        </p:nvSpPr>
        <p:spPr>
          <a:xfrm>
            <a:off x="647700" y="1409701"/>
            <a:ext cx="5212412" cy="4610100"/>
          </a:xfrm>
          <a:prstGeom prst="rect">
            <a:avLst/>
          </a:prstGeom>
        </p:spPr>
        <p:txBody>
          <a:bodyPr/>
          <a:lstStyle>
            <a:lvl1pPr>
              <a:lnSpc>
                <a:spcPct val="100000"/>
              </a:lnSpc>
              <a:buFontTx/>
              <a:buNone/>
              <a:defRPr b="0" i="0">
                <a:latin typeface="Open Sans" panose="020B0606030504020204" pitchFamily="34" charset="0"/>
                <a:ea typeface="Open Sans" panose="020B0606030504020204" pitchFamily="34" charset="0"/>
                <a:cs typeface="Open Sans" panose="020B0606030504020204" pitchFamily="34" charset="0"/>
              </a:defRPr>
            </a:lvl1pPr>
            <a:lvl2pPr>
              <a:lnSpc>
                <a:spcPct val="100000"/>
              </a:lnSpc>
              <a:buFont typeface="Courier New" panose="02070309020205020404" pitchFamily="49" charset="0"/>
              <a:buChar char="o"/>
              <a:defRPr>
                <a:latin typeface="Open Sans" panose="020B0606030504020204" pitchFamily="34" charset="0"/>
              </a:defRPr>
            </a:lvl2pPr>
            <a:lvl3pPr>
              <a:lnSpc>
                <a:spcPct val="100000"/>
              </a:lnSpc>
              <a:buFont typeface="Courier New" panose="02070309020205020404" pitchFamily="49" charset="0"/>
              <a:buChar char="o"/>
              <a:defRPr>
                <a:latin typeface="Open Sans" panose="020B0606030504020204" pitchFamily="34" charset="0"/>
              </a:defRPr>
            </a:lvl3pPr>
            <a:lvl4pPr>
              <a:lnSpc>
                <a:spcPct val="100000"/>
              </a:lnSpc>
              <a:buFont typeface="Courier New" panose="02070309020205020404" pitchFamily="49" charset="0"/>
              <a:buChar char="o"/>
              <a:defRPr>
                <a:latin typeface="Open Sans" panose="020B0606030504020204" pitchFamily="34" charset="0"/>
              </a:defRPr>
            </a:lvl4pPr>
            <a:lvl5pPr>
              <a:lnSpc>
                <a:spcPct val="100000"/>
              </a:lnSpc>
              <a:buFont typeface="Courier New" panose="02070309020205020404" pitchFamily="49" charset="0"/>
              <a:buChar char="o"/>
              <a:defRPr b="0" i="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a:p>
            <a:pPr lvl="4"/>
            <a:endParaRPr lang="en-US" dirty="0"/>
          </a:p>
          <a:p>
            <a:pPr lvl="4"/>
            <a:endParaRPr lang="en-US" dirty="0"/>
          </a:p>
          <a:p>
            <a:pPr lvl="4"/>
            <a:endParaRPr lang="en-US" dirty="0"/>
          </a:p>
          <a:p>
            <a:pPr lvl="4"/>
            <a:endParaRPr lang="en-US" dirty="0"/>
          </a:p>
          <a:p>
            <a:pPr lvl="4"/>
            <a:endParaRPr lang="en-US" dirty="0"/>
          </a:p>
          <a:p>
            <a:pPr lvl="4"/>
            <a:endParaRPr lang="en-US" dirty="0"/>
          </a:p>
          <a:p>
            <a:pPr lvl="4"/>
            <a:endParaRPr lang="en-US" dirty="0"/>
          </a:p>
          <a:p>
            <a:pPr lvl="4"/>
            <a:endParaRPr lang="en-US" dirty="0"/>
          </a:p>
        </p:txBody>
      </p:sp>
      <p:sp>
        <p:nvSpPr>
          <p:cNvPr id="6" name="Content Placeholder 2">
            <a:extLst>
              <a:ext uri="{FF2B5EF4-FFF2-40B4-BE49-F238E27FC236}">
                <a16:creationId xmlns:a16="http://schemas.microsoft.com/office/drawing/2014/main" id="{5D970262-8623-2B46-A712-FEE93CC93EDE}"/>
              </a:ext>
            </a:extLst>
          </p:cNvPr>
          <p:cNvSpPr>
            <a:spLocks noGrp="1"/>
          </p:cNvSpPr>
          <p:nvPr>
            <p:ph idx="10" hasCustomPrompt="1"/>
          </p:nvPr>
        </p:nvSpPr>
        <p:spPr>
          <a:xfrm>
            <a:off x="6331888" y="1409700"/>
            <a:ext cx="5364812" cy="4610101"/>
          </a:xfrm>
          <a:prstGeom prst="rect">
            <a:avLst/>
          </a:prstGeom>
        </p:spPr>
        <p:txBody>
          <a:bodyPr/>
          <a:lstStyle>
            <a:lvl1pPr>
              <a:lnSpc>
                <a:spcPct val="100000"/>
              </a:lnSpc>
              <a:buFontTx/>
              <a:buNone/>
              <a:defRPr b="0" i="0">
                <a:latin typeface="Open Sans" panose="020B0606030504020204" pitchFamily="34" charset="0"/>
                <a:ea typeface="Open Sans" panose="020B0606030504020204" pitchFamily="34" charset="0"/>
                <a:cs typeface="Open Sans" panose="020B0606030504020204" pitchFamily="34" charset="0"/>
              </a:defRPr>
            </a:lvl1pPr>
            <a:lvl2pPr>
              <a:lnSpc>
                <a:spcPct val="100000"/>
              </a:lnSpc>
              <a:buFont typeface="Wingdings" pitchFamily="2" charset="2"/>
              <a:buChar char="§"/>
              <a:defRPr>
                <a:latin typeface="Open Sans" panose="020B0606030504020204" pitchFamily="34" charset="0"/>
              </a:defRPr>
            </a:lvl2pPr>
            <a:lvl3pPr>
              <a:lnSpc>
                <a:spcPct val="100000"/>
              </a:lnSpc>
              <a:buFont typeface="Wingdings" pitchFamily="2" charset="2"/>
              <a:buChar char="§"/>
              <a:defRPr>
                <a:latin typeface="Open Sans" panose="020B0606030504020204" pitchFamily="34" charset="0"/>
              </a:defRPr>
            </a:lvl3pPr>
            <a:lvl4pPr>
              <a:lnSpc>
                <a:spcPct val="100000"/>
              </a:lnSpc>
              <a:buFont typeface="Wingdings" pitchFamily="2" charset="2"/>
              <a:buChar char="§"/>
              <a:defRPr>
                <a:latin typeface="Open Sans" panose="020B0606030504020204" pitchFamily="34" charset="0"/>
              </a:defRPr>
            </a:lvl4pPr>
            <a:lvl5pPr>
              <a:lnSpc>
                <a:spcPct val="100000"/>
              </a:lnSpc>
              <a:buFont typeface="Wingdings" pitchFamily="2" charset="2"/>
              <a:buChar char="§"/>
              <a:defRPr b="0" i="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a:p>
            <a:pPr lvl="4"/>
            <a:endParaRPr lang="en-US" dirty="0"/>
          </a:p>
          <a:p>
            <a:pPr lvl="4"/>
            <a:endParaRPr lang="en-US" dirty="0"/>
          </a:p>
          <a:p>
            <a:pPr lvl="4"/>
            <a:endParaRPr lang="en-US" dirty="0"/>
          </a:p>
          <a:p>
            <a:pPr lvl="4"/>
            <a:endParaRPr lang="en-US" dirty="0"/>
          </a:p>
          <a:p>
            <a:pPr lvl="4"/>
            <a:endParaRPr lang="en-US" dirty="0"/>
          </a:p>
          <a:p>
            <a:pPr lvl="4"/>
            <a:endParaRPr lang="en-US" dirty="0"/>
          </a:p>
          <a:p>
            <a:pPr lvl="4"/>
            <a:endParaRPr lang="en-US" dirty="0"/>
          </a:p>
          <a:p>
            <a:pPr lvl="4"/>
            <a:endParaRPr lang="en-US" dirty="0"/>
          </a:p>
        </p:txBody>
      </p:sp>
      <p:sp>
        <p:nvSpPr>
          <p:cNvPr id="8" name="Slide Number Placeholder 5">
            <a:extLst>
              <a:ext uri="{FF2B5EF4-FFF2-40B4-BE49-F238E27FC236}">
                <a16:creationId xmlns:a16="http://schemas.microsoft.com/office/drawing/2014/main" id="{1CF5FC13-FF8A-8C4E-BA9B-B1FED8AA82E4}"/>
              </a:ext>
            </a:extLst>
          </p:cNvPr>
          <p:cNvSpPr>
            <a:spLocks noGrp="1"/>
          </p:cNvSpPr>
          <p:nvPr>
            <p:ph type="sldNum" sz="quarter" idx="4"/>
          </p:nvPr>
        </p:nvSpPr>
        <p:spPr>
          <a:xfrm>
            <a:off x="11702562" y="6471387"/>
            <a:ext cx="489438" cy="365125"/>
          </a:xfrm>
          <a:prstGeom prst="rect">
            <a:avLst/>
          </a:prstGeom>
        </p:spPr>
        <p:txBody>
          <a:bodyPr vert="horz" lIns="0" tIns="0" rIns="0" bIns="0" rtlCol="0" anchor="ctr"/>
          <a:lstStyle>
            <a:lvl1pPr algn="ctr">
              <a:defRPr sz="1400">
                <a:solidFill>
                  <a:srgbClr val="FFFFFF"/>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054786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onten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0" name="Rectangle 3"/>
          <p:cNvSpPr>
            <a:spLocks noGrp="1" noChangeArrowheads="1"/>
          </p:cNvSpPr>
          <p:nvPr>
            <p:ph idx="1"/>
          </p:nvPr>
        </p:nvSpPr>
        <p:spPr bwMode="auto">
          <a:xfrm>
            <a:off x="298449" y="1385120"/>
            <a:ext cx="11416544" cy="4998219"/>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594" indent="-228594">
              <a:buClr>
                <a:schemeClr val="tx2">
                  <a:lumMod val="90000"/>
                  <a:lumOff val="10000"/>
                </a:schemeClr>
              </a:buClr>
              <a:buFont typeface="Wingdings" charset="2"/>
              <a:buChar char="§"/>
              <a:defRPr/>
            </a:lvl1pPr>
            <a:lvl2pPr marL="630223" indent="-173034">
              <a:buClr>
                <a:schemeClr val="accent1"/>
              </a:buClr>
              <a:buFont typeface="Wingdings" charset="2"/>
              <a:buChar char="§"/>
              <a:defRPr/>
            </a:lvl2pPr>
            <a:lvl3pPr marL="1031849" indent="-117472">
              <a:buClr>
                <a:srgbClr val="9D8C78"/>
              </a:buClr>
              <a:buFont typeface="Wingdings" charset="2"/>
              <a:buChar char="§"/>
              <a:defRPr/>
            </a:lvl3pPr>
            <a:lvl4pPr marL="1489037" indent="-117472">
              <a:buFont typeface="Lucida Grande"/>
              <a:buChar char="-"/>
              <a:defRPr/>
            </a:lvl4pPr>
            <a:lvl5pPr marL="1946226" indent="-117472">
              <a:buClrTx/>
              <a:buFont typeface="Lucida Grande"/>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30186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1" name="Picture 50">
            <a:extLst>
              <a:ext uri="{FF2B5EF4-FFF2-40B4-BE49-F238E27FC236}">
                <a16:creationId xmlns:a16="http://schemas.microsoft.com/office/drawing/2014/main" id="{3BEAAE65-DB30-3E9B-C7B2-88F7ACE23F4A}"/>
              </a:ext>
            </a:extLst>
          </p:cNvPr>
          <p:cNvPicPr>
            <a:picLocks noChangeAspect="1"/>
          </p:cNvPicPr>
          <p:nvPr/>
        </p:nvPicPr>
        <p:blipFill rotWithShape="1">
          <a:blip r:embed="rId14" cstate="print">
            <a:extLst>
              <a:ext uri="{28A0092B-C50C-407E-A947-70E740481C1C}">
                <a14:useLocalDpi xmlns:a14="http://schemas.microsoft.com/office/drawing/2010/main"/>
              </a:ext>
            </a:extLst>
          </a:blip>
          <a:srcRect/>
          <a:stretch/>
        </p:blipFill>
        <p:spPr>
          <a:xfrm>
            <a:off x="11298936" y="6483096"/>
            <a:ext cx="893064" cy="374904"/>
          </a:xfrm>
          <a:prstGeom prst="rect">
            <a:avLst/>
          </a:prstGeom>
        </p:spPr>
      </p:pic>
      <p:sp>
        <p:nvSpPr>
          <p:cNvPr id="2" name="Title Placeholder 1">
            <a:extLst>
              <a:ext uri="{FF2B5EF4-FFF2-40B4-BE49-F238E27FC236}">
                <a16:creationId xmlns:a16="http://schemas.microsoft.com/office/drawing/2014/main" id="{AAC8B33F-B679-0A95-7EA1-D24ED89820CE}"/>
              </a:ext>
            </a:extLst>
          </p:cNvPr>
          <p:cNvSpPr>
            <a:spLocks noGrp="1"/>
          </p:cNvSpPr>
          <p:nvPr>
            <p:ph type="title"/>
          </p:nvPr>
        </p:nvSpPr>
        <p:spPr>
          <a:xfrm>
            <a:off x="352326" y="228194"/>
            <a:ext cx="10224545" cy="676374"/>
          </a:xfrm>
          <a:prstGeom prst="rect">
            <a:avLst/>
          </a:prstGeom>
        </p:spPr>
        <p:txBody>
          <a:bodyPr vert="horz" lIns="0" tIns="0" rIns="0" bIns="0" rtlCol="0" anchor="ctr">
            <a:noAutofit/>
          </a:bodyPr>
          <a:lstStyle/>
          <a:p>
            <a:r>
              <a:rPr lang="en-US" dirty="0"/>
              <a:t>Click to edit Master title</a:t>
            </a:r>
          </a:p>
        </p:txBody>
      </p:sp>
      <p:sp>
        <p:nvSpPr>
          <p:cNvPr id="3" name="Text Placeholder 2">
            <a:extLst>
              <a:ext uri="{FF2B5EF4-FFF2-40B4-BE49-F238E27FC236}">
                <a16:creationId xmlns:a16="http://schemas.microsoft.com/office/drawing/2014/main" id="{13EF4DAD-B0D7-7273-0B9E-980C44A17CDD}"/>
              </a:ext>
            </a:extLst>
          </p:cNvPr>
          <p:cNvSpPr>
            <a:spLocks noGrp="1"/>
          </p:cNvSpPr>
          <p:nvPr>
            <p:ph type="body" idx="1"/>
          </p:nvPr>
        </p:nvSpPr>
        <p:spPr>
          <a:xfrm>
            <a:off x="352326" y="1227262"/>
            <a:ext cx="11239500" cy="5059238"/>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72ADA91-6050-8AEB-75E0-102C5DDBC41C}"/>
              </a:ext>
            </a:extLst>
          </p:cNvPr>
          <p:cNvSpPr>
            <a:spLocks noGrp="1"/>
          </p:cNvSpPr>
          <p:nvPr>
            <p:ph type="dt" sz="half" idx="2"/>
          </p:nvPr>
        </p:nvSpPr>
        <p:spPr>
          <a:xfrm>
            <a:off x="352326" y="6634113"/>
            <a:ext cx="1047750" cy="219174"/>
          </a:xfrm>
          <a:prstGeom prst="rect">
            <a:avLst/>
          </a:prstGeom>
        </p:spPr>
        <p:txBody>
          <a:bodyPr vert="horz" lIns="0" tIns="0" rIns="0" bIns="0" rtlCol="0" anchor="ctr"/>
          <a:lstStyle>
            <a:lvl1pPr algn="l">
              <a:defRPr sz="1000" b="1" i="0">
                <a:solidFill>
                  <a:schemeClr val="tx2"/>
                </a:solidFill>
                <a:latin typeface="Exo 2 Semi Bold" pitchFamily="2" charset="77"/>
                <a:ea typeface="Open Sans" panose="020B0606030504020204" pitchFamily="34" charset="0"/>
                <a:cs typeface="Open Sans" panose="020B0606030504020204" pitchFamily="34" charset="0"/>
              </a:defRPr>
            </a:lvl1pPr>
          </a:lstStyle>
          <a:p>
            <a:endParaRPr lang="en-US" dirty="0"/>
          </a:p>
        </p:txBody>
      </p:sp>
      <p:sp>
        <p:nvSpPr>
          <p:cNvPr id="5" name="Footer Placeholder 4">
            <a:extLst>
              <a:ext uri="{FF2B5EF4-FFF2-40B4-BE49-F238E27FC236}">
                <a16:creationId xmlns:a16="http://schemas.microsoft.com/office/drawing/2014/main" id="{FD72EF1B-4646-6E00-A89E-1C0F88866C41}"/>
              </a:ext>
            </a:extLst>
          </p:cNvPr>
          <p:cNvSpPr>
            <a:spLocks noGrp="1"/>
          </p:cNvSpPr>
          <p:nvPr>
            <p:ph type="ftr" sz="quarter" idx="3"/>
          </p:nvPr>
        </p:nvSpPr>
        <p:spPr>
          <a:xfrm>
            <a:off x="1600200" y="0"/>
            <a:ext cx="8991600" cy="219174"/>
          </a:xfrm>
          <a:prstGeom prst="rect">
            <a:avLst/>
          </a:prstGeom>
        </p:spPr>
        <p:txBody>
          <a:bodyPr vert="horz" lIns="0" tIns="0" rIns="0" bIns="0" rtlCol="0" anchor="ctr"/>
          <a:lstStyle>
            <a:lvl1pPr marL="0" marR="0" indent="0" algn="ctr" defTabSz="914400" rtl="0" eaLnBrk="1" fontAlgn="auto" latinLnBrk="0" hangingPunct="1">
              <a:lnSpc>
                <a:spcPct val="100000"/>
              </a:lnSpc>
              <a:spcBef>
                <a:spcPts val="0"/>
              </a:spcBef>
              <a:spcAft>
                <a:spcPts val="0"/>
              </a:spcAft>
              <a:buClrTx/>
              <a:buSzTx/>
              <a:buFontTx/>
              <a:buNone/>
              <a:tabLst/>
              <a:defRPr sz="900" b="0" i="0">
                <a:solidFill>
                  <a:schemeClr val="tx1"/>
                </a:solidFill>
                <a:latin typeface="+mn-lt"/>
                <a:ea typeface="Open Sans SemiBold" panose="020B0606030504020204" pitchFamily="34" charset="0"/>
                <a:cs typeface="Open Sans SemiBold" panose="020B0606030504020204" pitchFamily="34" charset="0"/>
              </a:defRPr>
            </a:lvl1pPr>
          </a:lstStyle>
          <a:p>
            <a:r>
              <a:rPr lang="en-US" dirty="0"/>
              <a:t>CLICK TO EDIT CONTROL MARKING//CATEGORY</a:t>
            </a:r>
          </a:p>
        </p:txBody>
      </p:sp>
      <p:pic>
        <p:nvPicPr>
          <p:cNvPr id="52" name="Picture 51">
            <a:extLst>
              <a:ext uri="{FF2B5EF4-FFF2-40B4-BE49-F238E27FC236}">
                <a16:creationId xmlns:a16="http://schemas.microsoft.com/office/drawing/2014/main" id="{595B480F-57BC-AAE4-E8B1-8E74194E0AF7}"/>
              </a:ext>
            </a:extLst>
          </p:cNvPr>
          <p:cNvPicPr>
            <a:picLocks noChangeAspect="1"/>
          </p:cNvPicPr>
          <p:nvPr/>
        </p:nvPicPr>
        <p:blipFill rotWithShape="1">
          <a:blip r:embed="rId15" cstate="print">
            <a:extLst>
              <a:ext uri="{28A0092B-C50C-407E-A947-70E740481C1C}">
                <a14:useLocalDpi xmlns:a14="http://schemas.microsoft.com/office/drawing/2010/main"/>
              </a:ext>
            </a:extLst>
          </a:blip>
          <a:srcRect/>
          <a:stretch/>
        </p:blipFill>
        <p:spPr>
          <a:xfrm>
            <a:off x="11146536" y="0"/>
            <a:ext cx="1045464" cy="1941576"/>
          </a:xfrm>
          <a:prstGeom prst="rect">
            <a:avLst/>
          </a:prstGeom>
        </p:spPr>
      </p:pic>
      <p:sp>
        <p:nvSpPr>
          <p:cNvPr id="7" name="Slide Number Placeholder 5">
            <a:extLst>
              <a:ext uri="{FF2B5EF4-FFF2-40B4-BE49-F238E27FC236}">
                <a16:creationId xmlns:a16="http://schemas.microsoft.com/office/drawing/2014/main" id="{AECF45F2-A7DC-3969-B1B1-7C78B77CE94D}"/>
              </a:ext>
            </a:extLst>
          </p:cNvPr>
          <p:cNvSpPr>
            <a:spLocks noGrp="1"/>
          </p:cNvSpPr>
          <p:nvPr>
            <p:ph type="sldNum" sz="quarter" idx="4"/>
          </p:nvPr>
        </p:nvSpPr>
        <p:spPr>
          <a:xfrm>
            <a:off x="11706126" y="6638826"/>
            <a:ext cx="485874" cy="219174"/>
          </a:xfrm>
          <a:prstGeom prst="rect">
            <a:avLst/>
          </a:prstGeom>
        </p:spPr>
        <p:txBody>
          <a:bodyPr vert="horz" lIns="91440" tIns="45720" rIns="91440" bIns="45720" rtlCol="0" anchor="ctr"/>
          <a:lstStyle>
            <a:lvl1pPr algn="ctr">
              <a:defRPr sz="1000" b="1" i="0">
                <a:solidFill>
                  <a:schemeClr val="tx2"/>
                </a:solidFill>
                <a:latin typeface="Exo 2 Semi Bold" pitchFamily="2" charset="77"/>
              </a:defRPr>
            </a:lvl1pPr>
          </a:lstStyle>
          <a:p>
            <a:fld id="{6FB6B91F-BB11-E946-B7F6-1372EDB8DEC1}" type="slidenum">
              <a:rPr lang="en-US" smtClean="0"/>
              <a:pPr/>
              <a:t>‹#›</a:t>
            </a:fld>
            <a:endParaRPr lang="en-US" dirty="0"/>
          </a:p>
        </p:txBody>
      </p:sp>
    </p:spTree>
    <p:extLst>
      <p:ext uri="{BB962C8B-B14F-4D97-AF65-F5344CB8AC3E}">
        <p14:creationId xmlns:p14="http://schemas.microsoft.com/office/powerpoint/2010/main" val="2950539206"/>
      </p:ext>
    </p:extLst>
  </p:cSld>
  <p:clrMap bg1="lt1" tx1="dk1" bg2="lt2" tx2="dk2" accent1="accent1" accent2="accent2" accent3="accent3" accent4="accent4" accent5="accent5" accent6="accent6" hlink="hlink" folHlink="folHlink"/>
  <p:sldLayoutIdLst>
    <p:sldLayoutId id="2147483700" r:id="rId1"/>
    <p:sldLayoutId id="2147483711" r:id="rId2"/>
    <p:sldLayoutId id="2147483710" r:id="rId3"/>
    <p:sldLayoutId id="2147483715" r:id="rId4"/>
    <p:sldLayoutId id="2147483714" r:id="rId5"/>
    <p:sldLayoutId id="2147483706" r:id="rId6"/>
    <p:sldLayoutId id="2147483707" r:id="rId7"/>
    <p:sldLayoutId id="2147483708" r:id="rId8"/>
    <p:sldLayoutId id="2147483709" r:id="rId9"/>
    <p:sldLayoutId id="2147483716" r:id="rId10"/>
    <p:sldLayoutId id="2147483717" r:id="rId11"/>
    <p:sldLayoutId id="2147483718" r:id="rId12"/>
  </p:sldLayoutIdLst>
  <p:hf hdr="0" ftr="0" dt="0"/>
  <p:txStyles>
    <p:titleStyle>
      <a:lvl1pPr algn="l" defTabSz="914400" rtl="0" eaLnBrk="1" latinLnBrk="0" hangingPunct="1">
        <a:lnSpc>
          <a:spcPct val="90000"/>
        </a:lnSpc>
        <a:spcBef>
          <a:spcPct val="0"/>
        </a:spcBef>
        <a:buNone/>
        <a:defRPr sz="2800" kern="1200" cap="all" baseline="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100000"/>
        </a:lnSpc>
        <a:spcBef>
          <a:spcPts val="600"/>
        </a:spcBef>
        <a:spcAft>
          <a:spcPts val="600"/>
        </a:spcAft>
        <a:buClr>
          <a:schemeClr val="accent1"/>
        </a:buClr>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chemeClr val="accent1"/>
        </a:buClr>
        <a:buFont typeface="Wingdings" pitchFamily="2"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chemeClr val="accent1"/>
        </a:buClr>
        <a:buFont typeface="Apple Symbols" panose="02000000000000000000" pitchFamily="2" charset="-79"/>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chemeClr val="accent1"/>
        </a:buClr>
        <a:buFont typeface="Courier New" panose="02070309020205020404" pitchFamily="49" charset="0"/>
        <a:buChar char="o"/>
        <a:defRPr sz="14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2" orient="horz" pos="4176">
          <p15:clr>
            <a:srgbClr val="F26B43"/>
          </p15:clr>
        </p15:guide>
        <p15:guide id="13" pos="216">
          <p15:clr>
            <a:srgbClr val="F26B43"/>
          </p15:clr>
        </p15:guide>
        <p15:guide id="14" orient="horz" pos="576">
          <p15:clr>
            <a:srgbClr val="F26B43"/>
          </p15:clr>
        </p15:guide>
        <p15:guide id="15" orient="horz" pos="144">
          <p15:clr>
            <a:srgbClr val="F26B43"/>
          </p15:clr>
        </p15:guide>
        <p15:guide id="16" pos="7368">
          <p15:clr>
            <a:srgbClr val="F26B43"/>
          </p15:clr>
        </p15:guide>
        <p15:guide id="17" orient="horz" pos="768">
          <p15:clr>
            <a:srgbClr val="F26B43"/>
          </p15:clr>
        </p15:guide>
        <p15:guide id="18" orient="horz" pos="3960">
          <p15:clr>
            <a:srgbClr val="F26B43"/>
          </p15:clr>
        </p15:guide>
        <p15:guide id="21" orient="horz" pos="2160">
          <p15:clr>
            <a:srgbClr val="F26B43"/>
          </p15:clr>
        </p15:guide>
        <p15:guide id="2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5.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11.png"/><Relationship Id="rId3" Type="http://schemas.openxmlformats.org/officeDocument/2006/relationships/image" Target="../media/image10.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image" Target="../media/image9.png"/><Relationship Id="rId1" Type="http://schemas.openxmlformats.org/officeDocument/2006/relationships/slideLayout" Target="../slideLayouts/slideLayout5.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jpe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21.png"/><Relationship Id="rId2" Type="http://schemas.openxmlformats.org/officeDocument/2006/relationships/image" Target="../media/image9.png"/><Relationship Id="rId1" Type="http://schemas.openxmlformats.org/officeDocument/2006/relationships/slideLayout" Target="../slideLayouts/slideLayout5.xml"/><Relationship Id="rId6" Type="http://schemas.openxmlformats.org/officeDocument/2006/relationships/image" Target="../media/image11.png"/><Relationship Id="rId5" Type="http://schemas.openxmlformats.org/officeDocument/2006/relationships/image" Target="../media/image15.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32.png"/><Relationship Id="rId5" Type="http://schemas.openxmlformats.org/officeDocument/2006/relationships/image" Target="../media/image31.jpg"/><Relationship Id="rId4" Type="http://schemas.openxmlformats.org/officeDocument/2006/relationships/image" Target="../media/image30.png"/></Relationships>
</file>

<file path=ppt/slides/_rels/slide31.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gif"/><Relationship Id="rId3" Type="http://schemas.openxmlformats.org/officeDocument/2006/relationships/image" Target="../media/image29.png"/><Relationship Id="rId7" Type="http://schemas.openxmlformats.org/officeDocument/2006/relationships/image" Target="../media/image35.png"/><Relationship Id="rId12" Type="http://schemas.openxmlformats.org/officeDocument/2006/relationships/image" Target="../media/image40.png"/><Relationship Id="rId17" Type="http://schemas.openxmlformats.org/officeDocument/2006/relationships/image" Target="../media/image45.png"/><Relationship Id="rId2" Type="http://schemas.openxmlformats.org/officeDocument/2006/relationships/notesSlide" Target="../notesSlides/notesSlide10.xml"/><Relationship Id="rId16" Type="http://schemas.openxmlformats.org/officeDocument/2006/relationships/image" Target="../media/image44.png"/><Relationship Id="rId1" Type="http://schemas.openxmlformats.org/officeDocument/2006/relationships/slideLayout" Target="../slideLayouts/slideLayout12.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5" Type="http://schemas.openxmlformats.org/officeDocument/2006/relationships/image" Target="../media/image43.png"/><Relationship Id="rId10" Type="http://schemas.openxmlformats.org/officeDocument/2006/relationships/image" Target="../media/image38.png"/><Relationship Id="rId4" Type="http://schemas.openxmlformats.org/officeDocument/2006/relationships/image" Target="../media/image30.png"/><Relationship Id="rId9" Type="http://schemas.openxmlformats.org/officeDocument/2006/relationships/image" Target="../media/image37.png"/><Relationship Id="rId14" Type="http://schemas.openxmlformats.org/officeDocument/2006/relationships/image" Target="../media/image42.jpg"/></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30.png"/></Relationships>
</file>

<file path=ppt/slides/_rels/slide33.xml.rels><?xml version="1.0" encoding="UTF-8" standalone="yes"?>
<Relationships xmlns="http://schemas.openxmlformats.org/package/2006/relationships"><Relationship Id="rId8" Type="http://schemas.openxmlformats.org/officeDocument/2006/relationships/image" Target="../media/image49.emf"/><Relationship Id="rId3" Type="http://schemas.openxmlformats.org/officeDocument/2006/relationships/image" Target="../media/image29.png"/><Relationship Id="rId7" Type="http://schemas.openxmlformats.org/officeDocument/2006/relationships/image" Target="../media/image48.jpe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30.png"/></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2.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51.emf"/><Relationship Id="rId5" Type="http://schemas.openxmlformats.org/officeDocument/2006/relationships/image" Target="../media/image30.png"/><Relationship Id="rId4" Type="http://schemas.openxmlformats.org/officeDocument/2006/relationships/image" Target="../media/image29.png"/></Relationships>
</file>

<file path=ppt/slides/_rels/slide3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29.png"/><Relationship Id="rId7" Type="http://schemas.openxmlformats.org/officeDocument/2006/relationships/image" Target="../media/image55.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30.png"/></Relationships>
</file>

<file path=ppt/slides/_rels/slide36.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7.jpeg"/><Relationship Id="rId3" Type="http://schemas.openxmlformats.org/officeDocument/2006/relationships/image" Target="../media/image9.png"/><Relationship Id="rId7" Type="http://schemas.openxmlformats.org/officeDocument/2006/relationships/image" Target="../media/image14.png"/><Relationship Id="rId12"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13.jpeg"/><Relationship Id="rId11" Type="http://schemas.openxmlformats.org/officeDocument/2006/relationships/image" Target="../media/image20.png"/><Relationship Id="rId5" Type="http://schemas.openxmlformats.org/officeDocument/2006/relationships/image" Target="../media/image12.png"/><Relationship Id="rId10" Type="http://schemas.openxmlformats.org/officeDocument/2006/relationships/image" Target="../media/image21.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1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B248C-D082-3F83-A931-1045D596FED6}"/>
              </a:ext>
            </a:extLst>
          </p:cNvPr>
          <p:cNvSpPr>
            <a:spLocks noGrp="1"/>
          </p:cNvSpPr>
          <p:nvPr>
            <p:ph type="ctrTitle"/>
          </p:nvPr>
        </p:nvSpPr>
        <p:spPr/>
        <p:txBody>
          <a:bodyPr>
            <a:normAutofit fontScale="90000"/>
          </a:bodyPr>
          <a:lstStyle/>
          <a:p>
            <a:r>
              <a:rPr lang="en-US" dirty="0"/>
              <a:t>Interlaboratory Collaborations</a:t>
            </a:r>
          </a:p>
        </p:txBody>
      </p:sp>
      <p:sp>
        <p:nvSpPr>
          <p:cNvPr id="3" name="Subtitle 2">
            <a:extLst>
              <a:ext uri="{FF2B5EF4-FFF2-40B4-BE49-F238E27FC236}">
                <a16:creationId xmlns:a16="http://schemas.microsoft.com/office/drawing/2014/main" id="{0A7A53E6-3F2E-D5EB-C75F-29AA71230D9F}"/>
              </a:ext>
            </a:extLst>
          </p:cNvPr>
          <p:cNvSpPr>
            <a:spLocks noGrp="1"/>
          </p:cNvSpPr>
          <p:nvPr>
            <p:ph type="subTitle" idx="1"/>
          </p:nvPr>
        </p:nvSpPr>
        <p:spPr/>
        <p:txBody>
          <a:bodyPr/>
          <a:lstStyle/>
          <a:p>
            <a:r>
              <a:rPr lang="en-US" dirty="0"/>
              <a:t>Andy Nelson</a:t>
            </a:r>
          </a:p>
        </p:txBody>
      </p:sp>
      <p:sp>
        <p:nvSpPr>
          <p:cNvPr id="4" name="Text Placeholder 3">
            <a:extLst>
              <a:ext uri="{FF2B5EF4-FFF2-40B4-BE49-F238E27FC236}">
                <a16:creationId xmlns:a16="http://schemas.microsoft.com/office/drawing/2014/main" id="{031B2CDC-52D3-5C38-8E1C-D0929BFA8A3C}"/>
              </a:ext>
            </a:extLst>
          </p:cNvPr>
          <p:cNvSpPr>
            <a:spLocks noGrp="1"/>
          </p:cNvSpPr>
          <p:nvPr>
            <p:ph type="body" sz="quarter" idx="10"/>
          </p:nvPr>
        </p:nvSpPr>
        <p:spPr/>
        <p:txBody>
          <a:bodyPr/>
          <a:lstStyle/>
          <a:p>
            <a:r>
              <a:rPr lang="en-US" dirty="0"/>
              <a:t>Origin, Overview, and Impacts</a:t>
            </a:r>
          </a:p>
        </p:txBody>
      </p:sp>
      <p:sp>
        <p:nvSpPr>
          <p:cNvPr id="5" name="Content Placeholder 4">
            <a:extLst>
              <a:ext uri="{FF2B5EF4-FFF2-40B4-BE49-F238E27FC236}">
                <a16:creationId xmlns:a16="http://schemas.microsoft.com/office/drawing/2014/main" id="{73DE78E8-6DDF-B25B-00D3-3E68D0A9A20A}"/>
              </a:ext>
            </a:extLst>
          </p:cNvPr>
          <p:cNvSpPr>
            <a:spLocks noGrp="1"/>
          </p:cNvSpPr>
          <p:nvPr>
            <p:ph sz="quarter" idx="29"/>
          </p:nvPr>
        </p:nvSpPr>
        <p:spPr/>
        <p:txBody>
          <a:bodyPr/>
          <a:lstStyle/>
          <a:p>
            <a:endParaRPr lang="en-US"/>
          </a:p>
        </p:txBody>
      </p:sp>
      <p:sp>
        <p:nvSpPr>
          <p:cNvPr id="6" name="Text Placeholder 5">
            <a:extLst>
              <a:ext uri="{FF2B5EF4-FFF2-40B4-BE49-F238E27FC236}">
                <a16:creationId xmlns:a16="http://schemas.microsoft.com/office/drawing/2014/main" id="{78CF6713-7CAC-B159-4103-550F26A7AD0B}"/>
              </a:ext>
            </a:extLst>
          </p:cNvPr>
          <p:cNvSpPr>
            <a:spLocks noGrp="1"/>
          </p:cNvSpPr>
          <p:nvPr>
            <p:ph type="body" sz="quarter" idx="26"/>
          </p:nvPr>
        </p:nvSpPr>
        <p:spPr/>
        <p:txBody>
          <a:bodyPr/>
          <a:lstStyle/>
          <a:p>
            <a:endParaRPr lang="en-US"/>
          </a:p>
        </p:txBody>
      </p:sp>
      <p:sp>
        <p:nvSpPr>
          <p:cNvPr id="7" name="Text Placeholder 6">
            <a:extLst>
              <a:ext uri="{FF2B5EF4-FFF2-40B4-BE49-F238E27FC236}">
                <a16:creationId xmlns:a16="http://schemas.microsoft.com/office/drawing/2014/main" id="{6FF934AB-759C-FCA1-AEEE-87C5CFA60CCC}"/>
              </a:ext>
            </a:extLst>
          </p:cNvPr>
          <p:cNvSpPr>
            <a:spLocks noGrp="1"/>
          </p:cNvSpPr>
          <p:nvPr>
            <p:ph type="body" sz="quarter" idx="31"/>
          </p:nvPr>
        </p:nvSpPr>
        <p:spPr/>
        <p:txBody>
          <a:bodyPr/>
          <a:lstStyle/>
          <a:p>
            <a:endParaRPr lang="en-US"/>
          </a:p>
        </p:txBody>
      </p:sp>
      <p:sp>
        <p:nvSpPr>
          <p:cNvPr id="8" name="Text Placeholder 7">
            <a:extLst>
              <a:ext uri="{FF2B5EF4-FFF2-40B4-BE49-F238E27FC236}">
                <a16:creationId xmlns:a16="http://schemas.microsoft.com/office/drawing/2014/main" id="{C29F3EF4-73CF-78AC-BE42-1550EC81771B}"/>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392796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27AFDD30-9FF4-FF6E-FD5D-F5C06E576FA4}"/>
              </a:ext>
            </a:extLst>
          </p:cNvPr>
          <p:cNvSpPr>
            <a:spLocks noGrp="1"/>
          </p:cNvSpPr>
          <p:nvPr>
            <p:ph type="title"/>
          </p:nvPr>
        </p:nvSpPr>
        <p:spPr/>
        <p:txBody>
          <a:bodyPr/>
          <a:lstStyle/>
          <a:p>
            <a:r>
              <a:rPr lang="en-US" dirty="0"/>
              <a:t>Acknowledgements</a:t>
            </a:r>
          </a:p>
        </p:txBody>
      </p:sp>
      <p:sp>
        <p:nvSpPr>
          <p:cNvPr id="16" name="Content Placeholder 15">
            <a:extLst>
              <a:ext uri="{FF2B5EF4-FFF2-40B4-BE49-F238E27FC236}">
                <a16:creationId xmlns:a16="http://schemas.microsoft.com/office/drawing/2014/main" id="{0E550AFF-FF68-5C7A-2DE6-07DDDCE155E7}"/>
              </a:ext>
            </a:extLst>
          </p:cNvPr>
          <p:cNvSpPr>
            <a:spLocks noGrp="1"/>
          </p:cNvSpPr>
          <p:nvPr>
            <p:ph idx="1"/>
          </p:nvPr>
        </p:nvSpPr>
        <p:spPr>
          <a:xfrm>
            <a:off x="4171951" y="1143535"/>
            <a:ext cx="6633520" cy="6115049"/>
          </a:xfrm>
        </p:spPr>
        <p:txBody>
          <a:bodyPr numCol="2">
            <a:normAutofit/>
          </a:bodyPr>
          <a:lstStyle/>
          <a:p>
            <a:pPr marL="0" indent="0">
              <a:spcBef>
                <a:spcPts val="0"/>
              </a:spcBef>
              <a:spcAft>
                <a:spcPts val="0"/>
              </a:spcAft>
              <a:buNone/>
            </a:pPr>
            <a:r>
              <a:rPr lang="en-US" sz="1600" b="1" dirty="0"/>
              <a:t>On-going Support from PNNL: </a:t>
            </a:r>
          </a:p>
          <a:p>
            <a:pPr>
              <a:spcBef>
                <a:spcPts val="0"/>
              </a:spcBef>
              <a:spcAft>
                <a:spcPts val="0"/>
              </a:spcAft>
            </a:pPr>
            <a:r>
              <a:rPr lang="en-US" sz="1600" b="1" dirty="0"/>
              <a:t>Andy Piatt</a:t>
            </a:r>
          </a:p>
          <a:p>
            <a:pPr>
              <a:spcBef>
                <a:spcPts val="0"/>
              </a:spcBef>
              <a:spcAft>
                <a:spcPts val="0"/>
              </a:spcAft>
            </a:pPr>
            <a:r>
              <a:rPr lang="en-US" sz="1600" b="1" dirty="0"/>
              <a:t>Erin Searcy</a:t>
            </a:r>
          </a:p>
          <a:p>
            <a:pPr>
              <a:spcBef>
                <a:spcPts val="0"/>
              </a:spcBef>
              <a:spcAft>
                <a:spcPts val="0"/>
              </a:spcAft>
            </a:pPr>
            <a:r>
              <a:rPr lang="en-US" sz="1600" dirty="0"/>
              <a:t>Kyle </a:t>
            </a:r>
            <a:r>
              <a:rPr lang="en-US" sz="1600" dirty="0" err="1"/>
              <a:t>Koupus</a:t>
            </a:r>
            <a:endParaRPr lang="en-US" sz="1600" dirty="0"/>
          </a:p>
          <a:p>
            <a:pPr>
              <a:spcBef>
                <a:spcPts val="0"/>
              </a:spcBef>
              <a:spcAft>
                <a:spcPts val="0"/>
              </a:spcAft>
            </a:pPr>
            <a:r>
              <a:rPr lang="en-US" sz="1600" dirty="0"/>
              <a:t>Erin Brown</a:t>
            </a:r>
          </a:p>
          <a:p>
            <a:pPr>
              <a:spcBef>
                <a:spcPts val="0"/>
              </a:spcBef>
              <a:spcAft>
                <a:spcPts val="0"/>
              </a:spcAft>
            </a:pPr>
            <a:r>
              <a:rPr lang="en-US" sz="1600" dirty="0"/>
              <a:t>Lara Hastings</a:t>
            </a:r>
          </a:p>
          <a:p>
            <a:pPr>
              <a:spcBef>
                <a:spcPts val="0"/>
              </a:spcBef>
              <a:spcAft>
                <a:spcPts val="0"/>
              </a:spcAft>
            </a:pPr>
            <a:endParaRPr lang="en-US" sz="1600" dirty="0"/>
          </a:p>
          <a:p>
            <a:pPr marL="0" indent="0">
              <a:spcBef>
                <a:spcPts val="0"/>
              </a:spcBef>
              <a:spcAft>
                <a:spcPts val="0"/>
              </a:spcAft>
              <a:buNone/>
            </a:pPr>
            <a:r>
              <a:rPr lang="en-US" sz="1600" b="1" dirty="0"/>
              <a:t>Communications</a:t>
            </a:r>
            <a:r>
              <a:rPr lang="en-US" sz="1600" dirty="0"/>
              <a:t>: </a:t>
            </a:r>
          </a:p>
          <a:p>
            <a:pPr>
              <a:spcBef>
                <a:spcPts val="0"/>
              </a:spcBef>
              <a:spcAft>
                <a:spcPts val="0"/>
              </a:spcAft>
            </a:pPr>
            <a:r>
              <a:rPr lang="en-US" sz="1600" dirty="0"/>
              <a:t>Amy Mosley (LLNL), </a:t>
            </a:r>
          </a:p>
          <a:p>
            <a:pPr>
              <a:spcBef>
                <a:spcPts val="0"/>
              </a:spcBef>
              <a:spcAft>
                <a:spcPts val="0"/>
              </a:spcAft>
            </a:pPr>
            <a:r>
              <a:rPr lang="en-US" sz="1600" dirty="0"/>
              <a:t>Lexi Tyler (LANL), </a:t>
            </a:r>
          </a:p>
          <a:p>
            <a:pPr>
              <a:spcBef>
                <a:spcPts val="0"/>
              </a:spcBef>
              <a:spcAft>
                <a:spcPts val="0"/>
              </a:spcAft>
            </a:pPr>
            <a:r>
              <a:rPr lang="en-US" sz="1600" dirty="0"/>
              <a:t>Amy Treece (SNL)</a:t>
            </a:r>
          </a:p>
          <a:p>
            <a:pPr>
              <a:spcBef>
                <a:spcPts val="0"/>
              </a:spcBef>
              <a:spcAft>
                <a:spcPts val="0"/>
              </a:spcAft>
            </a:pPr>
            <a:endParaRPr lang="en-US" sz="1600" dirty="0"/>
          </a:p>
          <a:p>
            <a:pPr marL="0" indent="0">
              <a:spcBef>
                <a:spcPts val="0"/>
              </a:spcBef>
              <a:spcAft>
                <a:spcPts val="0"/>
              </a:spcAft>
              <a:buNone/>
            </a:pPr>
            <a:r>
              <a:rPr lang="en-US" sz="1600" b="1" dirty="0"/>
              <a:t>Past Observers: </a:t>
            </a:r>
          </a:p>
          <a:p>
            <a:pPr>
              <a:spcBef>
                <a:spcPts val="0"/>
              </a:spcBef>
              <a:spcAft>
                <a:spcPts val="0"/>
              </a:spcAft>
            </a:pPr>
            <a:r>
              <a:rPr lang="en-US" sz="1600" dirty="0"/>
              <a:t>Kathleen </a:t>
            </a:r>
            <a:r>
              <a:rPr lang="en-US" sz="1600" dirty="0" err="1"/>
              <a:t>Barkigia</a:t>
            </a:r>
            <a:r>
              <a:rPr lang="en-US" sz="1600" dirty="0"/>
              <a:t> (BNL), </a:t>
            </a:r>
          </a:p>
          <a:p>
            <a:pPr>
              <a:spcBef>
                <a:spcPts val="0"/>
              </a:spcBef>
              <a:spcAft>
                <a:spcPts val="0"/>
              </a:spcAft>
            </a:pPr>
            <a:r>
              <a:rPr lang="en-US" sz="1600" dirty="0"/>
              <a:t>Latifa </a:t>
            </a:r>
            <a:r>
              <a:rPr lang="en-US" sz="1600" dirty="0" err="1"/>
              <a:t>Elouadrhiri</a:t>
            </a:r>
            <a:r>
              <a:rPr lang="en-US" sz="1600" dirty="0"/>
              <a:t> (</a:t>
            </a:r>
            <a:r>
              <a:rPr lang="en-US" sz="1600" dirty="0" err="1"/>
              <a:t>Jlab</a:t>
            </a:r>
            <a:r>
              <a:rPr lang="en-US" sz="1600" dirty="0"/>
              <a:t>),</a:t>
            </a:r>
          </a:p>
          <a:p>
            <a:pPr>
              <a:spcBef>
                <a:spcPts val="0"/>
              </a:spcBef>
              <a:spcAft>
                <a:spcPts val="0"/>
              </a:spcAft>
            </a:pPr>
            <a:r>
              <a:rPr lang="en-US" sz="1600" dirty="0"/>
              <a:t>Darren Ho (LBL)</a:t>
            </a:r>
          </a:p>
          <a:p>
            <a:pPr>
              <a:spcBef>
                <a:spcPts val="0"/>
              </a:spcBef>
              <a:spcAft>
                <a:spcPts val="0"/>
              </a:spcAft>
            </a:pPr>
            <a:r>
              <a:rPr lang="en-US" sz="1600" dirty="0"/>
              <a:t>Roli Gostelow (ORNL)</a:t>
            </a:r>
          </a:p>
          <a:p>
            <a:pPr>
              <a:spcBef>
                <a:spcPts val="0"/>
              </a:spcBef>
              <a:spcAft>
                <a:spcPts val="0"/>
              </a:spcAft>
            </a:pPr>
            <a:r>
              <a:rPr lang="en-US" sz="1600" dirty="0"/>
              <a:t>Katherine Evans (ORNL)</a:t>
            </a:r>
          </a:p>
          <a:p>
            <a:pPr>
              <a:spcBef>
                <a:spcPts val="0"/>
              </a:spcBef>
              <a:spcAft>
                <a:spcPts val="0"/>
              </a:spcAft>
            </a:pPr>
            <a:endParaRPr lang="en-US" sz="1600" dirty="0"/>
          </a:p>
        </p:txBody>
      </p:sp>
      <p:sp>
        <p:nvSpPr>
          <p:cNvPr id="21" name="TextBox 20">
            <a:extLst>
              <a:ext uri="{FF2B5EF4-FFF2-40B4-BE49-F238E27FC236}">
                <a16:creationId xmlns:a16="http://schemas.microsoft.com/office/drawing/2014/main" id="{0E56A55E-C5FC-F537-E86D-A9715DA32E4C}"/>
              </a:ext>
            </a:extLst>
          </p:cNvPr>
          <p:cNvSpPr txBox="1"/>
          <p:nvPr/>
        </p:nvSpPr>
        <p:spPr>
          <a:xfrm>
            <a:off x="201217" y="1143535"/>
            <a:ext cx="3970733" cy="3539430"/>
          </a:xfrm>
          <a:prstGeom prst="rect">
            <a:avLst/>
          </a:prstGeom>
          <a:noFill/>
        </p:spPr>
        <p:txBody>
          <a:bodyPr wrap="square">
            <a:spAutoFit/>
          </a:bodyPr>
          <a:lstStyle/>
          <a:p>
            <a:r>
              <a:rPr lang="en-US" sz="1600" b="1" dirty="0"/>
              <a:t>Legends</a:t>
            </a:r>
            <a:r>
              <a:rPr lang="en-US" sz="1600" dirty="0"/>
              <a:t>: </a:t>
            </a:r>
          </a:p>
          <a:p>
            <a:pPr marL="285750" indent="-285750">
              <a:buFont typeface="Arial" panose="020B0604020202020204" pitchFamily="34" charset="0"/>
              <a:buChar char="•"/>
            </a:pPr>
            <a:r>
              <a:rPr lang="en-US" sz="1600" dirty="0"/>
              <a:t>Leigh Cunningham (SNL)</a:t>
            </a:r>
          </a:p>
          <a:p>
            <a:pPr marL="285750" indent="-285750">
              <a:buFont typeface="Arial" panose="020B0604020202020204" pitchFamily="34" charset="0"/>
              <a:buChar char="•"/>
            </a:pPr>
            <a:r>
              <a:rPr lang="en-US" sz="1600" dirty="0"/>
              <a:t>Kathryn Mohror (LLNL)</a:t>
            </a:r>
          </a:p>
          <a:p>
            <a:pPr marL="285750" indent="-285750">
              <a:buFont typeface="Arial" panose="020B0604020202020204" pitchFamily="34" charset="0"/>
              <a:buChar char="•"/>
            </a:pPr>
            <a:r>
              <a:rPr lang="en-US" sz="1600" dirty="0"/>
              <a:t>Jacob Waltz (LANL)</a:t>
            </a:r>
          </a:p>
          <a:p>
            <a:pPr marL="285750" indent="-285750">
              <a:buFont typeface="Arial" panose="020B0604020202020204" pitchFamily="34" charset="0"/>
              <a:buChar char="•"/>
            </a:pPr>
            <a:r>
              <a:rPr lang="en-US" sz="1600" dirty="0"/>
              <a:t>Marie Arrowsmith (SNL)</a:t>
            </a:r>
          </a:p>
          <a:p>
            <a:pPr marL="285750" indent="-285750">
              <a:buFont typeface="Arial" panose="020B0604020202020204" pitchFamily="34" charset="0"/>
              <a:buChar char="•"/>
            </a:pPr>
            <a:r>
              <a:rPr lang="en-US" sz="1600" dirty="0"/>
              <a:t>Kelly Sullivan (retired, PNNL)</a:t>
            </a:r>
          </a:p>
          <a:p>
            <a:pPr marL="285750" indent="-285750">
              <a:buFont typeface="Arial" panose="020B0604020202020204" pitchFamily="34" charset="0"/>
              <a:buChar char="•"/>
            </a:pPr>
            <a:r>
              <a:rPr lang="en-US" sz="1600" dirty="0"/>
              <a:t>Wahid Hermina (retired, SNL) </a:t>
            </a:r>
          </a:p>
          <a:p>
            <a:pPr marL="285750" indent="-285750">
              <a:buFont typeface="Arial" panose="020B0604020202020204" pitchFamily="34" charset="0"/>
              <a:buChar char="•"/>
            </a:pPr>
            <a:r>
              <a:rPr lang="en-US" sz="1600" dirty="0"/>
              <a:t>Doug Rotman (retired, LLNL) </a:t>
            </a:r>
          </a:p>
          <a:p>
            <a:pPr marL="285750" indent="-285750">
              <a:buFont typeface="Arial" panose="020B0604020202020204" pitchFamily="34" charset="0"/>
              <a:buChar char="•"/>
            </a:pPr>
            <a:r>
              <a:rPr lang="en-US" sz="1600" dirty="0"/>
              <a:t>Laura Stonehill (LANL)</a:t>
            </a:r>
          </a:p>
          <a:p>
            <a:pPr marL="285750" indent="-285750">
              <a:buFont typeface="Arial" panose="020B0604020202020204" pitchFamily="34" charset="0"/>
              <a:buChar char="•"/>
            </a:pPr>
            <a:r>
              <a:rPr lang="en-US" sz="1600" dirty="0"/>
              <a:t>Tony Huff (INL)</a:t>
            </a:r>
          </a:p>
          <a:p>
            <a:pPr marL="285750" indent="-285750">
              <a:buFont typeface="Arial" panose="020B0604020202020204" pitchFamily="34" charset="0"/>
              <a:buChar char="•"/>
            </a:pPr>
            <a:r>
              <a:rPr lang="en-US" sz="1600" dirty="0"/>
              <a:t>Mitchell Kerman (INL)</a:t>
            </a:r>
          </a:p>
          <a:p>
            <a:pPr marL="285750" indent="-285750">
              <a:buFont typeface="Arial" panose="020B0604020202020204" pitchFamily="34" charset="0"/>
              <a:buChar char="•"/>
            </a:pPr>
            <a:r>
              <a:rPr lang="en-US" sz="1600" dirty="0"/>
              <a:t>Jacqueline Ramos (formerly, SRNL)</a:t>
            </a:r>
          </a:p>
          <a:p>
            <a:pPr marL="285750" indent="-285750">
              <a:buFont typeface="Arial" panose="020B0604020202020204" pitchFamily="34" charset="0"/>
              <a:buChar char="•"/>
            </a:pPr>
            <a:r>
              <a:rPr lang="en-US" sz="1600" dirty="0"/>
              <a:t>Paul Guss (NNSS)</a:t>
            </a:r>
          </a:p>
          <a:p>
            <a:pPr marL="285750" indent="-285750">
              <a:buFont typeface="Arial" panose="020B0604020202020204" pitchFamily="34" charset="0"/>
              <a:buChar char="•"/>
            </a:pPr>
            <a:r>
              <a:rPr lang="en-US" sz="1600" dirty="0"/>
              <a:t>Katherine Benedict (LANL)</a:t>
            </a:r>
          </a:p>
        </p:txBody>
      </p:sp>
      <p:sp>
        <p:nvSpPr>
          <p:cNvPr id="23" name="TextBox 22">
            <a:extLst>
              <a:ext uri="{FF2B5EF4-FFF2-40B4-BE49-F238E27FC236}">
                <a16:creationId xmlns:a16="http://schemas.microsoft.com/office/drawing/2014/main" id="{BF16D21B-35F7-FD8C-11B0-2116F1F984BF}"/>
              </a:ext>
            </a:extLst>
          </p:cNvPr>
          <p:cNvSpPr txBox="1"/>
          <p:nvPr/>
        </p:nvSpPr>
        <p:spPr>
          <a:xfrm>
            <a:off x="8020052" y="1143535"/>
            <a:ext cx="4665418" cy="3539430"/>
          </a:xfrm>
          <a:prstGeom prst="rect">
            <a:avLst/>
          </a:prstGeom>
          <a:noFill/>
        </p:spPr>
        <p:txBody>
          <a:bodyPr wrap="square">
            <a:spAutoFit/>
          </a:bodyPr>
          <a:lstStyle/>
          <a:p>
            <a:r>
              <a:rPr lang="en-US" sz="1600" b="1" dirty="0"/>
              <a:t>Current IL Collaborators: </a:t>
            </a:r>
          </a:p>
          <a:p>
            <a:pPr marL="285750" indent="-285750">
              <a:buFont typeface="Arial" panose="020B0604020202020204" pitchFamily="34" charset="0"/>
              <a:buChar char="•"/>
            </a:pPr>
            <a:r>
              <a:rPr lang="en-US" sz="1600" dirty="0"/>
              <a:t>Dorean </a:t>
            </a:r>
            <a:r>
              <a:rPr lang="en-US" sz="1600" dirty="0" err="1"/>
              <a:t>Chaleunphohn</a:t>
            </a:r>
            <a:r>
              <a:rPr lang="en-US" sz="1600" dirty="0"/>
              <a:t> (SNL), </a:t>
            </a:r>
          </a:p>
          <a:p>
            <a:pPr marL="285750" indent="-285750">
              <a:buFont typeface="Arial" panose="020B0604020202020204" pitchFamily="34" charset="0"/>
              <a:buChar char="•"/>
            </a:pPr>
            <a:r>
              <a:rPr lang="en-US" sz="1600" b="1" dirty="0"/>
              <a:t>Joany Babilonia (LANL)</a:t>
            </a:r>
            <a:r>
              <a:rPr lang="en-US" sz="1600" dirty="0"/>
              <a:t>, </a:t>
            </a:r>
          </a:p>
          <a:p>
            <a:pPr marL="285750" indent="-285750">
              <a:buFont typeface="Arial" panose="020B0604020202020204" pitchFamily="34" charset="0"/>
              <a:buChar char="•"/>
            </a:pPr>
            <a:r>
              <a:rPr lang="en-US" sz="1600" dirty="0"/>
              <a:t>Kirsten McCabe (LANL), </a:t>
            </a:r>
          </a:p>
          <a:p>
            <a:pPr marL="285750" indent="-285750">
              <a:buFont typeface="Arial" panose="020B0604020202020204" pitchFamily="34" charset="0"/>
              <a:buChar char="•"/>
            </a:pPr>
            <a:r>
              <a:rPr lang="en-US" sz="1600" dirty="0"/>
              <a:t>Elizabeth Wheeler (LLNL), </a:t>
            </a:r>
          </a:p>
          <a:p>
            <a:pPr marL="285750" indent="-285750">
              <a:buFont typeface="Arial" panose="020B0604020202020204" pitchFamily="34" charset="0"/>
              <a:buChar char="•"/>
            </a:pPr>
            <a:r>
              <a:rPr lang="en-US" sz="1600" dirty="0"/>
              <a:t>Cameron Hawkins (NNSS), </a:t>
            </a:r>
          </a:p>
          <a:p>
            <a:pPr marL="285750" indent="-285750">
              <a:buFont typeface="Arial" panose="020B0604020202020204" pitchFamily="34" charset="0"/>
              <a:buChar char="•"/>
            </a:pPr>
            <a:r>
              <a:rPr lang="en-US" sz="1600" dirty="0"/>
              <a:t>Mark Barnes (SRNL), </a:t>
            </a:r>
          </a:p>
          <a:p>
            <a:pPr marL="285750" indent="-285750">
              <a:buFont typeface="Arial" panose="020B0604020202020204" pitchFamily="34" charset="0"/>
              <a:buChar char="•"/>
            </a:pPr>
            <a:r>
              <a:rPr lang="en-US" sz="1600" dirty="0"/>
              <a:t>Liz Hoffman (SRNL), </a:t>
            </a:r>
          </a:p>
          <a:p>
            <a:pPr marL="285750" indent="-285750">
              <a:buFont typeface="Arial" panose="020B0604020202020204" pitchFamily="34" charset="0"/>
              <a:buChar char="•"/>
            </a:pPr>
            <a:r>
              <a:rPr lang="en-US" sz="1600" dirty="0"/>
              <a:t>James Morris (Ames), </a:t>
            </a:r>
          </a:p>
          <a:p>
            <a:pPr marL="285750" indent="-285750">
              <a:buFont typeface="Arial" panose="020B0604020202020204" pitchFamily="34" charset="0"/>
              <a:buChar char="•"/>
            </a:pPr>
            <a:r>
              <a:rPr lang="en-US" sz="1600" dirty="0"/>
              <a:t>Rachel Dunn (PPPL), </a:t>
            </a:r>
          </a:p>
          <a:p>
            <a:pPr marL="285750" indent="-285750">
              <a:buFont typeface="Arial" panose="020B0604020202020204" pitchFamily="34" charset="0"/>
              <a:buChar char="•"/>
            </a:pPr>
            <a:r>
              <a:rPr lang="en-US" sz="1600" dirty="0"/>
              <a:t>Courtney Dornburg (SNL), </a:t>
            </a:r>
          </a:p>
          <a:p>
            <a:pPr marL="285750" indent="-285750">
              <a:buFont typeface="Arial" panose="020B0604020202020204" pitchFamily="34" charset="0"/>
              <a:buChar char="•"/>
            </a:pPr>
            <a:r>
              <a:rPr lang="en-US" sz="1600" dirty="0"/>
              <a:t>John Feddema (SNL)</a:t>
            </a:r>
          </a:p>
          <a:p>
            <a:pPr marL="285750" indent="-285750">
              <a:buFont typeface="Arial" panose="020B0604020202020204" pitchFamily="34" charset="0"/>
              <a:buChar char="•"/>
            </a:pPr>
            <a:r>
              <a:rPr lang="en-US" sz="1600" dirty="0"/>
              <a:t>Garry Kuhn (NNSA contractor)</a:t>
            </a:r>
          </a:p>
          <a:p>
            <a:pPr marL="285750" indent="-285750">
              <a:buFont typeface="Arial" panose="020B0604020202020204" pitchFamily="34" charset="0"/>
              <a:buChar char="•"/>
            </a:pPr>
            <a:r>
              <a:rPr lang="en-US" sz="1600" dirty="0"/>
              <a:t>Anthony Lewis (NNSA)</a:t>
            </a:r>
          </a:p>
        </p:txBody>
      </p:sp>
    </p:spTree>
    <p:extLst>
      <p:ext uri="{BB962C8B-B14F-4D97-AF65-F5344CB8AC3E}">
        <p14:creationId xmlns:p14="http://schemas.microsoft.com/office/powerpoint/2010/main" val="2410031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5D8193A1-D2F9-3F8D-DBFE-739E92A7D4A6}"/>
              </a:ext>
            </a:extLst>
          </p:cNvPr>
          <p:cNvSpPr>
            <a:spLocks noGrp="1"/>
          </p:cNvSpPr>
          <p:nvPr>
            <p:ph type="title"/>
          </p:nvPr>
        </p:nvSpPr>
        <p:spPr/>
        <p:txBody>
          <a:bodyPr/>
          <a:lstStyle/>
          <a:p>
            <a:r>
              <a:rPr lang="en-US" dirty="0"/>
              <a:t>Interlaboratory LDRD/SDRD Collaborations</a:t>
            </a:r>
          </a:p>
        </p:txBody>
      </p:sp>
      <p:sp>
        <p:nvSpPr>
          <p:cNvPr id="14" name="Content Placeholder 13">
            <a:extLst>
              <a:ext uri="{FF2B5EF4-FFF2-40B4-BE49-F238E27FC236}">
                <a16:creationId xmlns:a16="http://schemas.microsoft.com/office/drawing/2014/main" id="{2D34B86F-47F6-C8D5-5BA1-34258A81E330}"/>
              </a:ext>
            </a:extLst>
          </p:cNvPr>
          <p:cNvSpPr>
            <a:spLocks noGrp="1"/>
          </p:cNvSpPr>
          <p:nvPr>
            <p:ph idx="1"/>
          </p:nvPr>
        </p:nvSpPr>
        <p:spPr/>
        <p:txBody>
          <a:bodyPr>
            <a:normAutofit/>
          </a:bodyPr>
          <a:lstStyle/>
          <a:p>
            <a:r>
              <a:rPr lang="en-US" dirty="0"/>
              <a:t>Long history of </a:t>
            </a:r>
            <a:r>
              <a:rPr lang="en-US" sz="2100" dirty="0"/>
              <a:t>formal and informal collaboration between the DOE National Laboratories and Sites</a:t>
            </a:r>
          </a:p>
          <a:p>
            <a:r>
              <a:rPr lang="en-US" sz="2100" dirty="0"/>
              <a:t>Combined strengths and capabilities can increase impact for the nation</a:t>
            </a:r>
          </a:p>
          <a:p>
            <a:r>
              <a:rPr lang="en-US" sz="2100" dirty="0"/>
              <a:t>Began as a Pilot with LANL, LLNL, and SNL in FY24 </a:t>
            </a:r>
            <a:endParaRPr lang="en-US" sz="2100" i="1" dirty="0"/>
          </a:p>
          <a:p>
            <a:r>
              <a:rPr lang="en-US" sz="2100" dirty="0"/>
              <a:t>Key Interlaboratory (IL) LDRD/SDRD characteristics</a:t>
            </a:r>
          </a:p>
          <a:p>
            <a:pPr lvl="1"/>
            <a:r>
              <a:rPr lang="en-US" sz="2100" dirty="0"/>
              <a:t>Leverage the </a:t>
            </a:r>
            <a:r>
              <a:rPr lang="en-US" sz="2100" b="1" dirty="0"/>
              <a:t>unique capabilities </a:t>
            </a:r>
          </a:p>
          <a:p>
            <a:pPr lvl="1"/>
            <a:r>
              <a:rPr lang="en-US" sz="2100" dirty="0"/>
              <a:t>Multiply</a:t>
            </a:r>
            <a:r>
              <a:rPr lang="en-US" sz="2100" b="1" dirty="0"/>
              <a:t> mission impacts </a:t>
            </a:r>
            <a:r>
              <a:rPr lang="en-US" sz="2100" dirty="0"/>
              <a:t>that can be achieved</a:t>
            </a:r>
          </a:p>
          <a:p>
            <a:pPr lvl="1"/>
            <a:r>
              <a:rPr lang="en-US" sz="2100" dirty="0"/>
              <a:t>Teams will create </a:t>
            </a:r>
            <a:r>
              <a:rPr lang="en-US" sz="2100" b="1" dirty="0"/>
              <a:t>new collaborations</a:t>
            </a:r>
          </a:p>
          <a:p>
            <a:endParaRPr lang="en-US" dirty="0"/>
          </a:p>
        </p:txBody>
      </p:sp>
      <p:sp>
        <p:nvSpPr>
          <p:cNvPr id="2" name="TextBox 1">
            <a:extLst>
              <a:ext uri="{FF2B5EF4-FFF2-40B4-BE49-F238E27FC236}">
                <a16:creationId xmlns:a16="http://schemas.microsoft.com/office/drawing/2014/main" id="{CC20CA9C-CBA7-D700-23C8-925DD37A3C01}"/>
              </a:ext>
            </a:extLst>
          </p:cNvPr>
          <p:cNvSpPr txBox="1"/>
          <p:nvPr/>
        </p:nvSpPr>
        <p:spPr>
          <a:xfrm>
            <a:off x="240631" y="6586793"/>
            <a:ext cx="11951369" cy="261610"/>
          </a:xfrm>
          <a:prstGeom prst="rect">
            <a:avLst/>
          </a:prstGeom>
          <a:noFill/>
        </p:spPr>
        <p:txBody>
          <a:bodyPr wrap="square" rtlCol="0">
            <a:spAutoFit/>
          </a:bodyPr>
          <a:lstStyle/>
          <a:p>
            <a:pPr>
              <a:spcBef>
                <a:spcPts val="1000"/>
              </a:spcBef>
              <a:spcAft>
                <a:spcPts val="600"/>
              </a:spcAft>
            </a:pPr>
            <a:r>
              <a:rPr lang="en-US" sz="1100" dirty="0"/>
              <a:t>See: M. Arrowsmith (SNL), K. Mohror (LLNL), &amp; J. Waltz (LANL), NNSA Interlaboratory LDRD Pilot, </a:t>
            </a:r>
            <a:r>
              <a:rPr lang="en-US" sz="1100" b="1" dirty="0"/>
              <a:t>SAND2024-05220O </a:t>
            </a:r>
            <a:endParaRPr lang="en-US" sz="1100" dirty="0"/>
          </a:p>
        </p:txBody>
      </p:sp>
    </p:spTree>
    <p:extLst>
      <p:ext uri="{BB962C8B-B14F-4D97-AF65-F5344CB8AC3E}">
        <p14:creationId xmlns:p14="http://schemas.microsoft.com/office/powerpoint/2010/main" val="4194899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9E8D9EF-312C-136C-50D7-D35641D27895}"/>
              </a:ext>
            </a:extLst>
          </p:cNvPr>
          <p:cNvSpPr>
            <a:spLocks noGrp="1"/>
          </p:cNvSpPr>
          <p:nvPr>
            <p:ph idx="1"/>
          </p:nvPr>
        </p:nvSpPr>
        <p:spPr/>
        <p:txBody>
          <a:bodyPr/>
          <a:lstStyle/>
          <a:p>
            <a:r>
              <a:rPr lang="en-US" dirty="0"/>
              <a:t>Interlaboratory LDRD projects will </a:t>
            </a:r>
            <a:r>
              <a:rPr lang="en-US" b="1" dirty="0"/>
              <a:t>be aligned with each participating laboratory’s strategic goals</a:t>
            </a:r>
          </a:p>
          <a:p>
            <a:r>
              <a:rPr lang="en-US" dirty="0"/>
              <a:t>The selection of interlaboratory LDRD projects will be </a:t>
            </a:r>
            <a:r>
              <a:rPr lang="en-US" b="1" dirty="0"/>
              <a:t>competitive</a:t>
            </a:r>
          </a:p>
          <a:p>
            <a:r>
              <a:rPr lang="en-US" dirty="0"/>
              <a:t>Participating laboratories will retain </a:t>
            </a:r>
            <a:r>
              <a:rPr lang="en-US" b="1" dirty="0"/>
              <a:t>autonomy in their management </a:t>
            </a:r>
            <a:r>
              <a:rPr lang="en-US" dirty="0"/>
              <a:t>of interlaboratory LDRD projects</a:t>
            </a:r>
          </a:p>
          <a:p>
            <a:r>
              <a:rPr lang="en-US" dirty="0"/>
              <a:t>Intellectual property management will be integrated into the management of interlaboratory LDRD projects</a:t>
            </a:r>
          </a:p>
          <a:p>
            <a:endParaRPr lang="en-US" dirty="0"/>
          </a:p>
        </p:txBody>
      </p:sp>
      <p:sp>
        <p:nvSpPr>
          <p:cNvPr id="4" name="Title 3">
            <a:extLst>
              <a:ext uri="{FF2B5EF4-FFF2-40B4-BE49-F238E27FC236}">
                <a16:creationId xmlns:a16="http://schemas.microsoft.com/office/drawing/2014/main" id="{37DB07D9-E2B9-C823-E4D4-2A8D8FE402E3}"/>
              </a:ext>
            </a:extLst>
          </p:cNvPr>
          <p:cNvSpPr>
            <a:spLocks noGrp="1"/>
          </p:cNvSpPr>
          <p:nvPr>
            <p:ph type="title"/>
          </p:nvPr>
        </p:nvSpPr>
        <p:spPr/>
        <p:txBody>
          <a:bodyPr/>
          <a:lstStyle/>
          <a:p>
            <a:r>
              <a:rPr lang="en-US" dirty="0"/>
              <a:t>FY24 Pilot</a:t>
            </a:r>
          </a:p>
        </p:txBody>
      </p:sp>
      <p:sp>
        <p:nvSpPr>
          <p:cNvPr id="2" name="Text Placeholder 1">
            <a:extLst>
              <a:ext uri="{FF2B5EF4-FFF2-40B4-BE49-F238E27FC236}">
                <a16:creationId xmlns:a16="http://schemas.microsoft.com/office/drawing/2014/main" id="{6C5A799D-6534-EA24-0CBF-302BD23B19D0}"/>
              </a:ext>
            </a:extLst>
          </p:cNvPr>
          <p:cNvSpPr>
            <a:spLocks noGrp="1"/>
          </p:cNvSpPr>
          <p:nvPr>
            <p:ph type="body" sz="quarter" idx="13"/>
          </p:nvPr>
        </p:nvSpPr>
        <p:spPr/>
        <p:txBody>
          <a:bodyPr/>
          <a:lstStyle/>
          <a:p>
            <a:r>
              <a:rPr lang="en-US" dirty="0">
                <a:latin typeface="+mj-lt"/>
              </a:rPr>
              <a:t>Guiding philosophies in initiating the pilot</a:t>
            </a:r>
          </a:p>
        </p:txBody>
      </p:sp>
      <p:sp>
        <p:nvSpPr>
          <p:cNvPr id="5" name="TextBox 4">
            <a:extLst>
              <a:ext uri="{FF2B5EF4-FFF2-40B4-BE49-F238E27FC236}">
                <a16:creationId xmlns:a16="http://schemas.microsoft.com/office/drawing/2014/main" id="{54A874E5-C417-FCCD-B2A3-D44DBE00B408}"/>
              </a:ext>
            </a:extLst>
          </p:cNvPr>
          <p:cNvSpPr txBox="1"/>
          <p:nvPr/>
        </p:nvSpPr>
        <p:spPr>
          <a:xfrm>
            <a:off x="240631" y="6586793"/>
            <a:ext cx="11951369" cy="261610"/>
          </a:xfrm>
          <a:prstGeom prst="rect">
            <a:avLst/>
          </a:prstGeom>
          <a:noFill/>
        </p:spPr>
        <p:txBody>
          <a:bodyPr wrap="square" rtlCol="0">
            <a:spAutoFit/>
          </a:bodyPr>
          <a:lstStyle/>
          <a:p>
            <a:pPr>
              <a:spcBef>
                <a:spcPts val="1000"/>
              </a:spcBef>
              <a:spcAft>
                <a:spcPts val="600"/>
              </a:spcAft>
            </a:pPr>
            <a:r>
              <a:rPr lang="en-US" sz="1100" dirty="0"/>
              <a:t>See: M. Arrowsmith (SNL), K. Mohror (LLNL), &amp; J. Waltz (LANL), NNSA Interlaboratory LDRD Pilot, </a:t>
            </a:r>
            <a:r>
              <a:rPr lang="en-US" sz="1100" b="1" dirty="0"/>
              <a:t>SAND2024-05220O </a:t>
            </a:r>
            <a:endParaRPr lang="en-US" sz="1100" dirty="0"/>
          </a:p>
        </p:txBody>
      </p:sp>
    </p:spTree>
    <p:extLst>
      <p:ext uri="{BB962C8B-B14F-4D97-AF65-F5344CB8AC3E}">
        <p14:creationId xmlns:p14="http://schemas.microsoft.com/office/powerpoint/2010/main" val="36086676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2">
            <a:extLst>
              <a:ext uri="{FF2B5EF4-FFF2-40B4-BE49-F238E27FC236}">
                <a16:creationId xmlns:a16="http://schemas.microsoft.com/office/drawing/2014/main" id="{564F7A34-FDEF-D0FE-C520-BCDACC75AE1C}"/>
              </a:ext>
            </a:extLst>
          </p:cNvPr>
          <p:cNvSpPr>
            <a:spLocks noGrp="1"/>
          </p:cNvSpPr>
          <p:nvPr>
            <p:ph type="sldNum" sz="quarter" idx="12"/>
          </p:nvPr>
        </p:nvSpPr>
        <p:spPr>
          <a:xfrm>
            <a:off x="11706126" y="6638826"/>
            <a:ext cx="485874" cy="219174"/>
          </a:xfrm>
        </p:spPr>
        <p:txBody>
          <a:bodyPr/>
          <a:lstStyle/>
          <a:p>
            <a:pPr>
              <a:spcAft>
                <a:spcPts val="600"/>
              </a:spcAft>
            </a:pPr>
            <a:fld id="{6FB6B91F-BB11-E946-B7F6-1372EDB8DEC1}" type="slidenum">
              <a:rPr lang="en-US" smtClean="0"/>
              <a:pPr>
                <a:spcAft>
                  <a:spcPts val="600"/>
                </a:spcAft>
              </a:pPr>
              <a:t>5</a:t>
            </a:fld>
            <a:endParaRPr lang="en-US"/>
          </a:p>
        </p:txBody>
      </p:sp>
      <p:sp>
        <p:nvSpPr>
          <p:cNvPr id="12" name="Title 3">
            <a:extLst>
              <a:ext uri="{FF2B5EF4-FFF2-40B4-BE49-F238E27FC236}">
                <a16:creationId xmlns:a16="http://schemas.microsoft.com/office/drawing/2014/main" id="{B729996F-C013-AE09-DE85-F1A206C30A8C}"/>
              </a:ext>
            </a:extLst>
          </p:cNvPr>
          <p:cNvSpPr>
            <a:spLocks noGrp="1"/>
          </p:cNvSpPr>
          <p:nvPr>
            <p:ph type="title"/>
          </p:nvPr>
        </p:nvSpPr>
        <p:spPr>
          <a:xfrm>
            <a:off x="352326" y="238026"/>
            <a:ext cx="10224545" cy="676374"/>
          </a:xfrm>
        </p:spPr>
        <p:txBody>
          <a:bodyPr/>
          <a:lstStyle/>
          <a:p>
            <a:r>
              <a:rPr lang="en-US" dirty="0"/>
              <a:t>FY24 PILOT</a:t>
            </a:r>
          </a:p>
        </p:txBody>
      </p:sp>
      <p:sp>
        <p:nvSpPr>
          <p:cNvPr id="14" name="Text Placeholder 4">
            <a:extLst>
              <a:ext uri="{FF2B5EF4-FFF2-40B4-BE49-F238E27FC236}">
                <a16:creationId xmlns:a16="http://schemas.microsoft.com/office/drawing/2014/main" id="{3258B101-E6E5-8E5B-05BA-DC1C93D25CD6}"/>
              </a:ext>
            </a:extLst>
          </p:cNvPr>
          <p:cNvSpPr>
            <a:spLocks noGrp="1"/>
          </p:cNvSpPr>
          <p:nvPr>
            <p:ph type="body" sz="quarter" idx="13"/>
          </p:nvPr>
        </p:nvSpPr>
        <p:spPr>
          <a:xfrm>
            <a:off x="1037968" y="1054571"/>
            <a:ext cx="9529477" cy="485775"/>
          </a:xfrm>
        </p:spPr>
        <p:txBody>
          <a:bodyPr/>
          <a:lstStyle/>
          <a:p>
            <a:r>
              <a:rPr lang="en-US" dirty="0"/>
              <a:t>Pilot Plan</a:t>
            </a:r>
          </a:p>
        </p:txBody>
      </p:sp>
      <p:graphicFrame>
        <p:nvGraphicFramePr>
          <p:cNvPr id="5" name="Table 4">
            <a:extLst>
              <a:ext uri="{FF2B5EF4-FFF2-40B4-BE49-F238E27FC236}">
                <a16:creationId xmlns:a16="http://schemas.microsoft.com/office/drawing/2014/main" id="{E92A36B9-62EE-D94B-7CBF-E8E0E84757D6}"/>
              </a:ext>
            </a:extLst>
          </p:cNvPr>
          <p:cNvGraphicFramePr>
            <a:graphicFrameLocks noGrp="1"/>
          </p:cNvGraphicFramePr>
          <p:nvPr>
            <p:extLst>
              <p:ext uri="{D42A27DB-BD31-4B8C-83A1-F6EECF244321}">
                <p14:modId xmlns:p14="http://schemas.microsoft.com/office/powerpoint/2010/main" val="2215261665"/>
              </p:ext>
            </p:extLst>
          </p:nvPr>
        </p:nvGraphicFramePr>
        <p:xfrm>
          <a:off x="352326" y="2145829"/>
          <a:ext cx="11230075" cy="3657600"/>
        </p:xfrm>
        <a:graphic>
          <a:graphicData uri="http://schemas.openxmlformats.org/drawingml/2006/table">
            <a:tbl>
              <a:tblPr/>
              <a:tblGrid>
                <a:gridCol w="3294210">
                  <a:extLst>
                    <a:ext uri="{9D8B030D-6E8A-4147-A177-3AD203B41FA5}">
                      <a16:colId xmlns:a16="http://schemas.microsoft.com/office/drawing/2014/main" val="3812717049"/>
                    </a:ext>
                  </a:extLst>
                </a:gridCol>
                <a:gridCol w="7935865">
                  <a:extLst>
                    <a:ext uri="{9D8B030D-6E8A-4147-A177-3AD203B41FA5}">
                      <a16:colId xmlns:a16="http://schemas.microsoft.com/office/drawing/2014/main" val="3218107757"/>
                    </a:ext>
                  </a:extLst>
                </a:gridCol>
              </a:tblGrid>
              <a:tr h="238538">
                <a:tc>
                  <a:txBody>
                    <a:bodyPr/>
                    <a:lstStyle/>
                    <a:p>
                      <a:pPr marL="0" marR="0">
                        <a:spcAft>
                          <a:spcPts val="600"/>
                        </a:spcAft>
                        <a:buNone/>
                      </a:pPr>
                      <a:r>
                        <a:rPr lang="en-US" sz="2000" b="1" dirty="0">
                          <a:effectLst/>
                          <a:latin typeface="Helvetica" pitchFamily="2" charset="0"/>
                        </a:rPr>
                        <a:t>OCT 2022 </a:t>
                      </a:r>
                      <a:endParaRPr lang="en-US" sz="4000" b="1" dirty="0">
                        <a:effectLst/>
                      </a:endParaRPr>
                    </a:p>
                  </a:txBody>
                  <a:tcPr marL="0" marR="0" marT="0" marB="0">
                    <a:lnL>
                      <a:noFill/>
                    </a:lnL>
                    <a:lnR>
                      <a:noFill/>
                    </a:lnR>
                    <a:lnT>
                      <a:noFill/>
                    </a:lnT>
                    <a:lnB>
                      <a:noFill/>
                    </a:lnB>
                    <a:noFill/>
                  </a:tcPr>
                </a:tc>
                <a:tc>
                  <a:txBody>
                    <a:bodyPr/>
                    <a:lstStyle/>
                    <a:p>
                      <a:pPr marL="0" marR="0">
                        <a:spcAft>
                          <a:spcPts val="600"/>
                        </a:spcAft>
                        <a:buNone/>
                      </a:pPr>
                      <a:r>
                        <a:rPr lang="en-US" sz="2000" b="1" dirty="0">
                          <a:effectLst/>
                          <a:latin typeface="Helvetica" pitchFamily="2" charset="0"/>
                        </a:rPr>
                        <a:t>Discussions began at LDRD Program Annual Meeting</a:t>
                      </a:r>
                      <a:endParaRPr lang="en-US" sz="4000" dirty="0">
                        <a:effectLst/>
                      </a:endParaRPr>
                    </a:p>
                  </a:txBody>
                  <a:tcPr marL="0" marR="0" marT="0" marB="0">
                    <a:lnL>
                      <a:noFill/>
                    </a:lnL>
                    <a:lnR>
                      <a:noFill/>
                    </a:lnR>
                    <a:lnT>
                      <a:noFill/>
                    </a:lnT>
                    <a:lnB>
                      <a:noFill/>
                    </a:lnB>
                    <a:noFill/>
                  </a:tcPr>
                </a:tc>
                <a:extLst>
                  <a:ext uri="{0D108BD9-81ED-4DB2-BD59-A6C34878D82A}">
                    <a16:rowId xmlns:a16="http://schemas.microsoft.com/office/drawing/2014/main" val="715123693"/>
                  </a:ext>
                </a:extLst>
              </a:tr>
              <a:tr h="295466">
                <a:tc>
                  <a:txBody>
                    <a:bodyPr/>
                    <a:lstStyle/>
                    <a:p>
                      <a:pPr marL="0" marR="0">
                        <a:spcAft>
                          <a:spcPts val="600"/>
                        </a:spcAft>
                        <a:buNone/>
                      </a:pPr>
                      <a:r>
                        <a:rPr lang="en-US" sz="2000" dirty="0">
                          <a:effectLst/>
                          <a:latin typeface="Helvetica" pitchFamily="2" charset="0"/>
                        </a:rPr>
                        <a:t>FEB 2023 </a:t>
                      </a:r>
                      <a:endParaRPr lang="en-US" sz="4000" dirty="0">
                        <a:effectLst/>
                      </a:endParaRPr>
                    </a:p>
                  </a:txBody>
                  <a:tcPr marL="0" marR="0" marT="0" marB="0">
                    <a:lnL>
                      <a:noFill/>
                    </a:lnL>
                    <a:lnR>
                      <a:noFill/>
                    </a:lnR>
                    <a:lnT>
                      <a:noFill/>
                    </a:lnT>
                    <a:lnB>
                      <a:noFill/>
                    </a:lnB>
                    <a:noFill/>
                  </a:tcPr>
                </a:tc>
                <a:tc>
                  <a:txBody>
                    <a:bodyPr/>
                    <a:lstStyle/>
                    <a:p>
                      <a:pPr marL="0" marR="0">
                        <a:spcAft>
                          <a:spcPts val="600"/>
                        </a:spcAft>
                        <a:buNone/>
                      </a:pPr>
                      <a:r>
                        <a:rPr lang="en-US" sz="2000" dirty="0">
                          <a:effectLst/>
                          <a:latin typeface="Helvetica" pitchFamily="2" charset="0"/>
                        </a:rPr>
                        <a:t>White paper describing goals and proposed procedures</a:t>
                      </a:r>
                      <a:endParaRPr lang="en-US" sz="4000" dirty="0">
                        <a:effectLst/>
                      </a:endParaRPr>
                    </a:p>
                  </a:txBody>
                  <a:tcPr marL="0" marR="0" marT="0" marB="0">
                    <a:lnL>
                      <a:noFill/>
                    </a:lnL>
                    <a:lnR>
                      <a:noFill/>
                    </a:lnR>
                    <a:lnT>
                      <a:noFill/>
                    </a:lnT>
                    <a:lnB>
                      <a:noFill/>
                    </a:lnB>
                    <a:noFill/>
                  </a:tcPr>
                </a:tc>
                <a:extLst>
                  <a:ext uri="{0D108BD9-81ED-4DB2-BD59-A6C34878D82A}">
                    <a16:rowId xmlns:a16="http://schemas.microsoft.com/office/drawing/2014/main" val="3907227242"/>
                  </a:ext>
                </a:extLst>
              </a:tr>
              <a:tr h="166863">
                <a:tc>
                  <a:txBody>
                    <a:bodyPr/>
                    <a:lstStyle/>
                    <a:p>
                      <a:pPr marL="0" marR="0">
                        <a:spcAft>
                          <a:spcPts val="600"/>
                        </a:spcAft>
                        <a:buNone/>
                      </a:pPr>
                      <a:r>
                        <a:rPr lang="en-US" sz="2000" dirty="0">
                          <a:effectLst/>
                          <a:latin typeface="Helvetica" pitchFamily="2" charset="0"/>
                        </a:rPr>
                        <a:t>JUL 2023 </a:t>
                      </a:r>
                      <a:endParaRPr lang="en-US" sz="4000" dirty="0">
                        <a:effectLst/>
                      </a:endParaRPr>
                    </a:p>
                  </a:txBody>
                  <a:tcPr marL="0" marR="0" marT="0" marB="0">
                    <a:lnL>
                      <a:noFill/>
                    </a:lnL>
                    <a:lnR>
                      <a:noFill/>
                    </a:lnR>
                    <a:lnT>
                      <a:noFill/>
                    </a:lnT>
                    <a:lnB>
                      <a:noFill/>
                    </a:lnB>
                    <a:noFill/>
                  </a:tcPr>
                </a:tc>
                <a:tc>
                  <a:txBody>
                    <a:bodyPr/>
                    <a:lstStyle/>
                    <a:p>
                      <a:pPr marL="0" marR="0">
                        <a:spcAft>
                          <a:spcPts val="600"/>
                        </a:spcAft>
                        <a:buNone/>
                      </a:pPr>
                      <a:r>
                        <a:rPr lang="en-US" sz="2000" b="1" dirty="0">
                          <a:effectLst/>
                          <a:latin typeface="Helvetica" pitchFamily="2" charset="0"/>
                        </a:rPr>
                        <a:t>NNSA CRO concurrence on pilot parameters</a:t>
                      </a:r>
                      <a:endParaRPr lang="en-US" sz="4000" dirty="0">
                        <a:effectLst/>
                      </a:endParaRPr>
                    </a:p>
                  </a:txBody>
                  <a:tcPr marL="0" marR="0" marT="0" marB="0">
                    <a:lnL>
                      <a:noFill/>
                    </a:lnL>
                    <a:lnR>
                      <a:noFill/>
                    </a:lnR>
                    <a:lnT>
                      <a:noFill/>
                    </a:lnT>
                    <a:lnB>
                      <a:noFill/>
                    </a:lnB>
                    <a:noFill/>
                  </a:tcPr>
                </a:tc>
                <a:extLst>
                  <a:ext uri="{0D108BD9-81ED-4DB2-BD59-A6C34878D82A}">
                    <a16:rowId xmlns:a16="http://schemas.microsoft.com/office/drawing/2014/main" val="567985706"/>
                  </a:ext>
                </a:extLst>
              </a:tr>
              <a:tr h="276600">
                <a:tc>
                  <a:txBody>
                    <a:bodyPr/>
                    <a:lstStyle/>
                    <a:p>
                      <a:pPr marL="0" marR="0">
                        <a:spcAft>
                          <a:spcPts val="600"/>
                        </a:spcAft>
                        <a:buNone/>
                      </a:pPr>
                      <a:r>
                        <a:rPr lang="en-US" sz="2000" dirty="0">
                          <a:effectLst/>
                          <a:latin typeface="Helvetica" pitchFamily="2" charset="0"/>
                        </a:rPr>
                        <a:t>AUG 14, 2023 </a:t>
                      </a:r>
                      <a:endParaRPr lang="en-US" sz="4000" dirty="0">
                        <a:effectLst/>
                      </a:endParaRPr>
                    </a:p>
                  </a:txBody>
                  <a:tcPr marL="0" marR="0" marT="0" marB="0">
                    <a:lnL>
                      <a:noFill/>
                    </a:lnL>
                    <a:lnR>
                      <a:noFill/>
                    </a:lnR>
                    <a:lnT>
                      <a:noFill/>
                    </a:lnT>
                    <a:lnB>
                      <a:noFill/>
                    </a:lnB>
                    <a:noFill/>
                  </a:tcPr>
                </a:tc>
                <a:tc>
                  <a:txBody>
                    <a:bodyPr/>
                    <a:lstStyle/>
                    <a:p>
                      <a:pPr marL="0" marR="0">
                        <a:spcAft>
                          <a:spcPts val="600"/>
                        </a:spcAft>
                        <a:buNone/>
                      </a:pPr>
                      <a:r>
                        <a:rPr lang="en-US" sz="2000">
                          <a:effectLst/>
                          <a:latin typeface="Helvetica" pitchFamily="2" charset="0"/>
                        </a:rPr>
                        <a:t>Letters of Intent due</a:t>
                      </a:r>
                      <a:endParaRPr lang="en-US" sz="4000">
                        <a:effectLst/>
                      </a:endParaRPr>
                    </a:p>
                  </a:txBody>
                  <a:tcPr marL="0" marR="0" marT="0" marB="0">
                    <a:lnL>
                      <a:noFill/>
                    </a:lnL>
                    <a:lnR>
                      <a:noFill/>
                    </a:lnR>
                    <a:lnT>
                      <a:noFill/>
                    </a:lnT>
                    <a:lnB>
                      <a:noFill/>
                    </a:lnB>
                    <a:noFill/>
                  </a:tcPr>
                </a:tc>
                <a:extLst>
                  <a:ext uri="{0D108BD9-81ED-4DB2-BD59-A6C34878D82A}">
                    <a16:rowId xmlns:a16="http://schemas.microsoft.com/office/drawing/2014/main" val="4268364663"/>
                  </a:ext>
                </a:extLst>
              </a:tr>
              <a:tr h="276600">
                <a:tc>
                  <a:txBody>
                    <a:bodyPr/>
                    <a:lstStyle/>
                    <a:p>
                      <a:pPr marL="0" marR="0">
                        <a:spcAft>
                          <a:spcPts val="600"/>
                        </a:spcAft>
                        <a:buNone/>
                      </a:pPr>
                      <a:r>
                        <a:rPr lang="en-US" sz="2000" dirty="0">
                          <a:effectLst/>
                          <a:latin typeface="Helvetica" pitchFamily="2" charset="0"/>
                        </a:rPr>
                        <a:t>SEP 18, 2023 </a:t>
                      </a:r>
                      <a:endParaRPr lang="en-US" sz="4000" dirty="0">
                        <a:effectLst/>
                      </a:endParaRPr>
                    </a:p>
                  </a:txBody>
                  <a:tcPr marL="0" marR="0" marT="0" marB="0">
                    <a:lnL>
                      <a:noFill/>
                    </a:lnL>
                    <a:lnR>
                      <a:noFill/>
                    </a:lnR>
                    <a:lnT>
                      <a:noFill/>
                    </a:lnT>
                    <a:lnB>
                      <a:noFill/>
                    </a:lnB>
                    <a:noFill/>
                  </a:tcPr>
                </a:tc>
                <a:tc>
                  <a:txBody>
                    <a:bodyPr/>
                    <a:lstStyle/>
                    <a:p>
                      <a:pPr marL="0" marR="0">
                        <a:spcAft>
                          <a:spcPts val="600"/>
                        </a:spcAft>
                        <a:buNone/>
                      </a:pPr>
                      <a:r>
                        <a:rPr lang="en-US" sz="2000" dirty="0">
                          <a:effectLst/>
                          <a:latin typeface="Helvetica" pitchFamily="2" charset="0"/>
                        </a:rPr>
                        <a:t>Full proposals due</a:t>
                      </a:r>
                      <a:endParaRPr lang="en-US" sz="4000" dirty="0">
                        <a:effectLst/>
                      </a:endParaRPr>
                    </a:p>
                  </a:txBody>
                  <a:tcPr marL="0" marR="0" marT="0" marB="0">
                    <a:lnL>
                      <a:noFill/>
                    </a:lnL>
                    <a:lnR>
                      <a:noFill/>
                    </a:lnR>
                    <a:lnT>
                      <a:noFill/>
                    </a:lnT>
                    <a:lnB>
                      <a:noFill/>
                    </a:lnB>
                    <a:noFill/>
                  </a:tcPr>
                </a:tc>
                <a:extLst>
                  <a:ext uri="{0D108BD9-81ED-4DB2-BD59-A6C34878D82A}">
                    <a16:rowId xmlns:a16="http://schemas.microsoft.com/office/drawing/2014/main" val="2341726982"/>
                  </a:ext>
                </a:extLst>
              </a:tr>
              <a:tr h="276600">
                <a:tc>
                  <a:txBody>
                    <a:bodyPr/>
                    <a:lstStyle/>
                    <a:p>
                      <a:pPr marL="0" marR="0">
                        <a:spcAft>
                          <a:spcPts val="600"/>
                        </a:spcAft>
                        <a:buNone/>
                      </a:pPr>
                      <a:r>
                        <a:rPr lang="en-US" sz="2000" dirty="0">
                          <a:effectLst/>
                          <a:latin typeface="Helvetica" pitchFamily="2" charset="0"/>
                        </a:rPr>
                        <a:t>OCT 10, 2023 </a:t>
                      </a:r>
                      <a:endParaRPr lang="en-US" sz="4000" dirty="0">
                        <a:effectLst/>
                      </a:endParaRPr>
                    </a:p>
                  </a:txBody>
                  <a:tcPr marL="0" marR="0" marT="0" marB="0">
                    <a:lnL>
                      <a:noFill/>
                    </a:lnL>
                    <a:lnR>
                      <a:noFill/>
                    </a:lnR>
                    <a:lnT>
                      <a:noFill/>
                    </a:lnT>
                    <a:lnB>
                      <a:noFill/>
                    </a:lnB>
                    <a:noFill/>
                  </a:tcPr>
                </a:tc>
                <a:tc>
                  <a:txBody>
                    <a:bodyPr/>
                    <a:lstStyle/>
                    <a:p>
                      <a:pPr marL="0" marR="0">
                        <a:spcAft>
                          <a:spcPts val="600"/>
                        </a:spcAft>
                        <a:buNone/>
                      </a:pPr>
                      <a:r>
                        <a:rPr lang="en-US" sz="2000" dirty="0">
                          <a:effectLst/>
                          <a:latin typeface="Helvetica" pitchFamily="2" charset="0"/>
                        </a:rPr>
                        <a:t>Proposal down-selects due</a:t>
                      </a:r>
                      <a:endParaRPr lang="en-US" sz="4000" dirty="0">
                        <a:effectLst/>
                      </a:endParaRPr>
                    </a:p>
                  </a:txBody>
                  <a:tcPr marL="0" marR="0" marT="0" marB="0">
                    <a:lnL>
                      <a:noFill/>
                    </a:lnL>
                    <a:lnR>
                      <a:noFill/>
                    </a:lnR>
                    <a:lnT>
                      <a:noFill/>
                    </a:lnT>
                    <a:lnB>
                      <a:noFill/>
                    </a:lnB>
                    <a:noFill/>
                  </a:tcPr>
                </a:tc>
                <a:extLst>
                  <a:ext uri="{0D108BD9-81ED-4DB2-BD59-A6C34878D82A}">
                    <a16:rowId xmlns:a16="http://schemas.microsoft.com/office/drawing/2014/main" val="1103995034"/>
                  </a:ext>
                </a:extLst>
              </a:tr>
              <a:tr h="276600">
                <a:tc>
                  <a:txBody>
                    <a:bodyPr/>
                    <a:lstStyle/>
                    <a:p>
                      <a:pPr marL="0" marR="0">
                        <a:spcAft>
                          <a:spcPts val="600"/>
                        </a:spcAft>
                        <a:buNone/>
                      </a:pPr>
                      <a:r>
                        <a:rPr lang="en-US" sz="2000" dirty="0">
                          <a:effectLst/>
                          <a:latin typeface="Helvetica" pitchFamily="2" charset="0"/>
                        </a:rPr>
                        <a:t>OCT 20, 2023 </a:t>
                      </a:r>
                      <a:endParaRPr lang="en-US" sz="4000" dirty="0">
                        <a:effectLst/>
                      </a:endParaRPr>
                    </a:p>
                  </a:txBody>
                  <a:tcPr marL="0" marR="0" marT="0" marB="0">
                    <a:lnL>
                      <a:noFill/>
                    </a:lnL>
                    <a:lnR>
                      <a:noFill/>
                    </a:lnR>
                    <a:lnT>
                      <a:noFill/>
                    </a:lnT>
                    <a:lnB>
                      <a:noFill/>
                    </a:lnB>
                    <a:noFill/>
                  </a:tcPr>
                </a:tc>
                <a:tc>
                  <a:txBody>
                    <a:bodyPr/>
                    <a:lstStyle/>
                    <a:p>
                      <a:pPr marL="0" marR="0">
                        <a:spcAft>
                          <a:spcPts val="600"/>
                        </a:spcAft>
                        <a:buNone/>
                      </a:pPr>
                      <a:r>
                        <a:rPr lang="en-US" sz="2000" dirty="0">
                          <a:effectLst/>
                          <a:latin typeface="Helvetica" pitchFamily="2" charset="0"/>
                        </a:rPr>
                        <a:t>Oral reviews completed for down-selected proposals</a:t>
                      </a:r>
                      <a:endParaRPr lang="en-US" sz="4000" dirty="0">
                        <a:effectLst/>
                      </a:endParaRPr>
                    </a:p>
                  </a:txBody>
                  <a:tcPr marL="0" marR="0" marT="0" marB="0">
                    <a:lnL>
                      <a:noFill/>
                    </a:lnL>
                    <a:lnR>
                      <a:noFill/>
                    </a:lnR>
                    <a:lnT>
                      <a:noFill/>
                    </a:lnT>
                    <a:lnB>
                      <a:noFill/>
                    </a:lnB>
                    <a:noFill/>
                  </a:tcPr>
                </a:tc>
                <a:extLst>
                  <a:ext uri="{0D108BD9-81ED-4DB2-BD59-A6C34878D82A}">
                    <a16:rowId xmlns:a16="http://schemas.microsoft.com/office/drawing/2014/main" val="2493725606"/>
                  </a:ext>
                </a:extLst>
              </a:tr>
              <a:tr h="276600">
                <a:tc>
                  <a:txBody>
                    <a:bodyPr/>
                    <a:lstStyle/>
                    <a:p>
                      <a:pPr marL="0" marR="0">
                        <a:spcAft>
                          <a:spcPts val="600"/>
                        </a:spcAft>
                        <a:buNone/>
                      </a:pPr>
                      <a:r>
                        <a:rPr lang="en-US" sz="2000" dirty="0">
                          <a:effectLst/>
                          <a:latin typeface="Helvetica" pitchFamily="2" charset="0"/>
                        </a:rPr>
                        <a:t>OCT 24, 2023 </a:t>
                      </a:r>
                      <a:endParaRPr lang="en-US" sz="4000" dirty="0">
                        <a:effectLst/>
                      </a:endParaRPr>
                    </a:p>
                  </a:txBody>
                  <a:tcPr marL="0" marR="0" marT="0" marB="0">
                    <a:lnL>
                      <a:noFill/>
                    </a:lnL>
                    <a:lnR>
                      <a:noFill/>
                    </a:lnR>
                    <a:lnT>
                      <a:noFill/>
                    </a:lnT>
                    <a:lnB>
                      <a:noFill/>
                    </a:lnB>
                    <a:noFill/>
                  </a:tcPr>
                </a:tc>
                <a:tc>
                  <a:txBody>
                    <a:bodyPr/>
                    <a:lstStyle/>
                    <a:p>
                      <a:pPr marL="0" marR="0">
                        <a:spcAft>
                          <a:spcPts val="600"/>
                        </a:spcAft>
                        <a:buNone/>
                      </a:pPr>
                      <a:r>
                        <a:rPr lang="en-US" sz="2000" dirty="0">
                          <a:effectLst/>
                          <a:latin typeface="Helvetica" pitchFamily="2" charset="0"/>
                        </a:rPr>
                        <a:t>Recommendations from review committees due</a:t>
                      </a:r>
                      <a:endParaRPr lang="en-US" sz="4000" dirty="0">
                        <a:effectLst/>
                      </a:endParaRPr>
                    </a:p>
                  </a:txBody>
                  <a:tcPr marL="0" marR="0" marT="0" marB="0">
                    <a:lnL>
                      <a:noFill/>
                    </a:lnL>
                    <a:lnR>
                      <a:noFill/>
                    </a:lnR>
                    <a:lnT>
                      <a:noFill/>
                    </a:lnT>
                    <a:lnB>
                      <a:noFill/>
                    </a:lnB>
                    <a:noFill/>
                  </a:tcPr>
                </a:tc>
                <a:extLst>
                  <a:ext uri="{0D108BD9-81ED-4DB2-BD59-A6C34878D82A}">
                    <a16:rowId xmlns:a16="http://schemas.microsoft.com/office/drawing/2014/main" val="1518653446"/>
                  </a:ext>
                </a:extLst>
              </a:tr>
              <a:tr h="276600">
                <a:tc>
                  <a:txBody>
                    <a:bodyPr/>
                    <a:lstStyle/>
                    <a:p>
                      <a:pPr marL="0" marR="0">
                        <a:spcAft>
                          <a:spcPts val="600"/>
                        </a:spcAft>
                        <a:buNone/>
                      </a:pPr>
                      <a:r>
                        <a:rPr lang="en-US" sz="2000" b="1" dirty="0">
                          <a:effectLst/>
                          <a:latin typeface="Helvetica" pitchFamily="2" charset="0"/>
                        </a:rPr>
                        <a:t>NOV 10, 2023 </a:t>
                      </a:r>
                      <a:endParaRPr lang="en-US" sz="4000" b="1" dirty="0">
                        <a:effectLst/>
                      </a:endParaRPr>
                    </a:p>
                  </a:txBody>
                  <a:tcPr marL="0" marR="0" marT="0" marB="0">
                    <a:lnL>
                      <a:noFill/>
                    </a:lnL>
                    <a:lnR>
                      <a:noFill/>
                    </a:lnR>
                    <a:lnT>
                      <a:noFill/>
                    </a:lnT>
                    <a:lnB>
                      <a:noFill/>
                    </a:lnB>
                    <a:noFill/>
                  </a:tcPr>
                </a:tc>
                <a:tc>
                  <a:txBody>
                    <a:bodyPr/>
                    <a:lstStyle/>
                    <a:p>
                      <a:pPr marL="0" marR="0">
                        <a:spcAft>
                          <a:spcPts val="600"/>
                        </a:spcAft>
                        <a:buNone/>
                      </a:pPr>
                      <a:r>
                        <a:rPr lang="en-US" sz="2000" b="1" dirty="0">
                          <a:effectLst/>
                          <a:latin typeface="Helvetica" pitchFamily="2" charset="0"/>
                        </a:rPr>
                        <a:t>LDRD Office decisions made</a:t>
                      </a:r>
                      <a:endParaRPr lang="en-US" sz="4000" b="1" dirty="0">
                        <a:effectLst/>
                      </a:endParaRPr>
                    </a:p>
                  </a:txBody>
                  <a:tcPr marL="0" marR="0" marT="0" marB="0">
                    <a:lnL>
                      <a:noFill/>
                    </a:lnL>
                    <a:lnR>
                      <a:noFill/>
                    </a:lnR>
                    <a:lnT>
                      <a:noFill/>
                    </a:lnT>
                    <a:lnB>
                      <a:noFill/>
                    </a:lnB>
                    <a:noFill/>
                  </a:tcPr>
                </a:tc>
                <a:extLst>
                  <a:ext uri="{0D108BD9-81ED-4DB2-BD59-A6C34878D82A}">
                    <a16:rowId xmlns:a16="http://schemas.microsoft.com/office/drawing/2014/main" val="3100129915"/>
                  </a:ext>
                </a:extLst>
              </a:tr>
              <a:tr h="276600">
                <a:tc>
                  <a:txBody>
                    <a:bodyPr/>
                    <a:lstStyle/>
                    <a:p>
                      <a:pPr marL="0" marR="0">
                        <a:spcAft>
                          <a:spcPts val="600"/>
                        </a:spcAft>
                        <a:buNone/>
                      </a:pPr>
                      <a:r>
                        <a:rPr lang="en-US" sz="2000" dirty="0">
                          <a:effectLst/>
                          <a:latin typeface="Helvetica" pitchFamily="2" charset="0"/>
                        </a:rPr>
                        <a:t>NOV 14, 2023 </a:t>
                      </a:r>
                      <a:endParaRPr lang="en-US" sz="4000" dirty="0">
                        <a:effectLst/>
                      </a:endParaRPr>
                    </a:p>
                  </a:txBody>
                  <a:tcPr marL="0" marR="0" marT="0" marB="0">
                    <a:lnL>
                      <a:noFill/>
                    </a:lnL>
                    <a:lnR>
                      <a:noFill/>
                    </a:lnR>
                    <a:lnT>
                      <a:noFill/>
                    </a:lnT>
                    <a:lnB>
                      <a:noFill/>
                    </a:lnB>
                    <a:noFill/>
                  </a:tcPr>
                </a:tc>
                <a:tc>
                  <a:txBody>
                    <a:bodyPr/>
                    <a:lstStyle/>
                    <a:p>
                      <a:pPr marL="0" marR="0">
                        <a:spcAft>
                          <a:spcPts val="600"/>
                        </a:spcAft>
                        <a:buNone/>
                      </a:pPr>
                      <a:r>
                        <a:rPr lang="en-US" sz="2000" dirty="0">
                          <a:effectLst/>
                          <a:latin typeface="Helvetica" pitchFamily="2" charset="0"/>
                        </a:rPr>
                        <a:t>Notifications of decisions sent to proposers</a:t>
                      </a:r>
                      <a:endParaRPr lang="en-US" sz="4000" dirty="0">
                        <a:effectLst/>
                      </a:endParaRPr>
                    </a:p>
                  </a:txBody>
                  <a:tcPr marL="0" marR="0" marT="0" marB="0">
                    <a:lnL>
                      <a:noFill/>
                    </a:lnL>
                    <a:lnR>
                      <a:noFill/>
                    </a:lnR>
                    <a:lnT>
                      <a:noFill/>
                    </a:lnT>
                    <a:lnB>
                      <a:noFill/>
                    </a:lnB>
                    <a:noFill/>
                  </a:tcPr>
                </a:tc>
                <a:extLst>
                  <a:ext uri="{0D108BD9-81ED-4DB2-BD59-A6C34878D82A}">
                    <a16:rowId xmlns:a16="http://schemas.microsoft.com/office/drawing/2014/main" val="409163489"/>
                  </a:ext>
                </a:extLst>
              </a:tr>
              <a:tr h="0">
                <a:tc>
                  <a:txBody>
                    <a:bodyPr/>
                    <a:lstStyle/>
                    <a:p>
                      <a:pPr marL="0" marR="0">
                        <a:spcAft>
                          <a:spcPts val="600"/>
                        </a:spcAft>
                        <a:buNone/>
                      </a:pPr>
                      <a:r>
                        <a:rPr lang="en-US" sz="2000" dirty="0">
                          <a:effectLst/>
                          <a:latin typeface="Helvetica" pitchFamily="2" charset="0"/>
                        </a:rPr>
                        <a:t>JAN 8, 2024 </a:t>
                      </a:r>
                      <a:endParaRPr lang="en-US" sz="4000" dirty="0">
                        <a:effectLst/>
                      </a:endParaRPr>
                    </a:p>
                  </a:txBody>
                  <a:tcPr marL="0" marR="0" marT="0" marB="0">
                    <a:lnL>
                      <a:noFill/>
                    </a:lnL>
                    <a:lnR>
                      <a:noFill/>
                    </a:lnR>
                    <a:lnT>
                      <a:noFill/>
                    </a:lnT>
                    <a:lnB>
                      <a:noFill/>
                    </a:lnB>
                    <a:noFill/>
                  </a:tcPr>
                </a:tc>
                <a:tc>
                  <a:txBody>
                    <a:bodyPr/>
                    <a:lstStyle/>
                    <a:p>
                      <a:pPr marL="0" marR="0">
                        <a:spcAft>
                          <a:spcPts val="600"/>
                        </a:spcAft>
                        <a:buNone/>
                      </a:pPr>
                      <a:r>
                        <a:rPr lang="en-US" sz="2000" dirty="0">
                          <a:effectLst/>
                          <a:latin typeface="Helvetica" pitchFamily="2" charset="0"/>
                        </a:rPr>
                        <a:t>Projects start</a:t>
                      </a:r>
                      <a:endParaRPr lang="en-US" sz="4000" dirty="0">
                        <a:effectLst/>
                      </a:endParaRPr>
                    </a:p>
                  </a:txBody>
                  <a:tcPr marL="0" marR="0" marT="0" marB="0">
                    <a:lnL>
                      <a:noFill/>
                    </a:lnL>
                    <a:lnR>
                      <a:noFill/>
                    </a:lnR>
                    <a:lnT>
                      <a:noFill/>
                    </a:lnT>
                    <a:lnB>
                      <a:noFill/>
                    </a:lnB>
                    <a:noFill/>
                  </a:tcPr>
                </a:tc>
                <a:extLst>
                  <a:ext uri="{0D108BD9-81ED-4DB2-BD59-A6C34878D82A}">
                    <a16:rowId xmlns:a16="http://schemas.microsoft.com/office/drawing/2014/main" val="788531544"/>
                  </a:ext>
                </a:extLst>
              </a:tr>
              <a:tr h="276600">
                <a:tc>
                  <a:txBody>
                    <a:bodyPr/>
                    <a:lstStyle/>
                    <a:p>
                      <a:pPr marL="0" marR="0">
                        <a:spcAft>
                          <a:spcPts val="600"/>
                        </a:spcAft>
                        <a:buNone/>
                      </a:pPr>
                      <a:r>
                        <a:rPr lang="en-US" sz="2000" dirty="0">
                          <a:effectLst/>
                          <a:latin typeface="Helvetica" pitchFamily="2" charset="0"/>
                        </a:rPr>
                        <a:t>SEP 30, 2026 </a:t>
                      </a:r>
                      <a:endParaRPr lang="en-US" sz="4000" dirty="0">
                        <a:effectLst/>
                      </a:endParaRPr>
                    </a:p>
                  </a:txBody>
                  <a:tcPr marL="0" marR="0" marT="0" marB="0">
                    <a:lnL>
                      <a:noFill/>
                    </a:lnL>
                    <a:lnR>
                      <a:noFill/>
                    </a:lnR>
                    <a:lnT>
                      <a:noFill/>
                    </a:lnT>
                    <a:lnB>
                      <a:noFill/>
                    </a:lnB>
                    <a:noFill/>
                  </a:tcPr>
                </a:tc>
                <a:tc>
                  <a:txBody>
                    <a:bodyPr/>
                    <a:lstStyle/>
                    <a:p>
                      <a:pPr marL="0" marR="0">
                        <a:spcAft>
                          <a:spcPts val="600"/>
                        </a:spcAft>
                        <a:buNone/>
                      </a:pPr>
                      <a:r>
                        <a:rPr lang="en-US" sz="2000" dirty="0">
                          <a:effectLst/>
                          <a:latin typeface="Helvetica" pitchFamily="2" charset="0"/>
                        </a:rPr>
                        <a:t>Projects end</a:t>
                      </a:r>
                      <a:endParaRPr lang="en-US" sz="4000" dirty="0">
                        <a:effectLst/>
                      </a:endParaRPr>
                    </a:p>
                  </a:txBody>
                  <a:tcPr marL="0" marR="0" marT="0" marB="0">
                    <a:lnL>
                      <a:noFill/>
                    </a:lnL>
                    <a:lnR>
                      <a:noFill/>
                    </a:lnR>
                    <a:lnT>
                      <a:noFill/>
                    </a:lnT>
                    <a:lnB>
                      <a:noFill/>
                    </a:lnB>
                    <a:noFill/>
                  </a:tcPr>
                </a:tc>
                <a:extLst>
                  <a:ext uri="{0D108BD9-81ED-4DB2-BD59-A6C34878D82A}">
                    <a16:rowId xmlns:a16="http://schemas.microsoft.com/office/drawing/2014/main" val="3948380098"/>
                  </a:ext>
                </a:extLst>
              </a:tr>
            </a:tbl>
          </a:graphicData>
        </a:graphic>
      </p:graphicFrame>
      <p:sp>
        <p:nvSpPr>
          <p:cNvPr id="2" name="TextBox 1">
            <a:extLst>
              <a:ext uri="{FF2B5EF4-FFF2-40B4-BE49-F238E27FC236}">
                <a16:creationId xmlns:a16="http://schemas.microsoft.com/office/drawing/2014/main" id="{E73E2D3C-F3E3-04B9-321A-472C9BE25AF5}"/>
              </a:ext>
            </a:extLst>
          </p:cNvPr>
          <p:cNvSpPr txBox="1"/>
          <p:nvPr/>
        </p:nvSpPr>
        <p:spPr>
          <a:xfrm>
            <a:off x="240631" y="6586793"/>
            <a:ext cx="11951369" cy="261610"/>
          </a:xfrm>
          <a:prstGeom prst="rect">
            <a:avLst/>
          </a:prstGeom>
          <a:noFill/>
        </p:spPr>
        <p:txBody>
          <a:bodyPr wrap="square" rtlCol="0">
            <a:spAutoFit/>
          </a:bodyPr>
          <a:lstStyle/>
          <a:p>
            <a:pPr>
              <a:spcBef>
                <a:spcPts val="1000"/>
              </a:spcBef>
              <a:spcAft>
                <a:spcPts val="600"/>
              </a:spcAft>
            </a:pPr>
            <a:r>
              <a:rPr lang="en-US" sz="1100" dirty="0"/>
              <a:t>See: M. Arrowsmith (SNL), K. Mohror (LLNL), &amp; J. Waltz (LANL), NNSA Interlaboratory LDRD Pilot, </a:t>
            </a:r>
            <a:r>
              <a:rPr lang="en-US" sz="1100" b="1" dirty="0"/>
              <a:t>SAND2024-05220O </a:t>
            </a:r>
            <a:endParaRPr lang="en-US" sz="1100" dirty="0"/>
          </a:p>
        </p:txBody>
      </p:sp>
    </p:spTree>
    <p:extLst>
      <p:ext uri="{BB962C8B-B14F-4D97-AF65-F5344CB8AC3E}">
        <p14:creationId xmlns:p14="http://schemas.microsoft.com/office/powerpoint/2010/main" val="1380794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626FBF2-7BA4-DB98-3A46-C2AFF1AE330D}"/>
              </a:ext>
            </a:extLst>
          </p:cNvPr>
          <p:cNvSpPr>
            <a:spLocks noGrp="1"/>
          </p:cNvSpPr>
          <p:nvPr>
            <p:ph idx="1"/>
          </p:nvPr>
        </p:nvSpPr>
        <p:spPr>
          <a:xfrm>
            <a:off x="352326" y="2042984"/>
            <a:ext cx="7395493" cy="4161172"/>
          </a:xfrm>
        </p:spPr>
        <p:txBody>
          <a:bodyPr>
            <a:normAutofit/>
          </a:bodyPr>
          <a:lstStyle/>
          <a:p>
            <a:r>
              <a:rPr lang="en-US" sz="1800" dirty="0"/>
              <a:t>Focus areas </a:t>
            </a:r>
            <a:r>
              <a:rPr lang="en-US" sz="1800" b="1" dirty="0"/>
              <a:t>selected collaboratively</a:t>
            </a:r>
          </a:p>
          <a:p>
            <a:r>
              <a:rPr lang="en-US" sz="1800" dirty="0"/>
              <a:t>The CRO roles at LANL, LLNL, and SNL determined the total funding level per year</a:t>
            </a:r>
          </a:p>
          <a:p>
            <a:pPr lvl="1"/>
            <a:r>
              <a:rPr lang="en-US" sz="1800" dirty="0"/>
              <a:t>maximum </a:t>
            </a:r>
            <a:r>
              <a:rPr lang="en-US" sz="1800" b="1" dirty="0"/>
              <a:t>per-project yearly funding level of $1M</a:t>
            </a:r>
            <a:r>
              <a:rPr lang="en-US" sz="1800" dirty="0"/>
              <a:t>, </a:t>
            </a:r>
          </a:p>
          <a:p>
            <a:pPr lvl="1"/>
            <a:r>
              <a:rPr lang="en-US" sz="1800" dirty="0"/>
              <a:t>approximately 5-6 projects could be funded.</a:t>
            </a:r>
          </a:p>
          <a:p>
            <a:r>
              <a:rPr lang="en-US" sz="1800" dirty="0"/>
              <a:t>Each laboratory would fund, manage, and be </a:t>
            </a:r>
            <a:r>
              <a:rPr lang="en-US" sz="1800" b="1" dirty="0"/>
              <a:t>responsible for only the work performed at its laboratory</a:t>
            </a:r>
            <a:r>
              <a:rPr lang="en-US" sz="1800" dirty="0"/>
              <a:t>,</a:t>
            </a:r>
          </a:p>
          <a:p>
            <a:r>
              <a:rPr lang="en-US" sz="1800" b="1" dirty="0"/>
              <a:t>No funding transferred between laboratories</a:t>
            </a:r>
            <a:r>
              <a:rPr lang="en-US" sz="1800" dirty="0"/>
              <a:t>. </a:t>
            </a:r>
          </a:p>
        </p:txBody>
      </p:sp>
      <p:sp>
        <p:nvSpPr>
          <p:cNvPr id="3" name="Slide Number Placeholder 2">
            <a:extLst>
              <a:ext uri="{FF2B5EF4-FFF2-40B4-BE49-F238E27FC236}">
                <a16:creationId xmlns:a16="http://schemas.microsoft.com/office/drawing/2014/main" id="{EED33B44-D8C1-42B1-6163-83171FC0B4FA}"/>
              </a:ext>
            </a:extLst>
          </p:cNvPr>
          <p:cNvSpPr>
            <a:spLocks noGrp="1"/>
          </p:cNvSpPr>
          <p:nvPr>
            <p:ph type="sldNum" sz="quarter" idx="12"/>
          </p:nvPr>
        </p:nvSpPr>
        <p:spPr/>
        <p:txBody>
          <a:bodyPr/>
          <a:lstStyle/>
          <a:p>
            <a:fld id="{6FB6B91F-BB11-E946-B7F6-1372EDB8DEC1}" type="slidenum">
              <a:rPr lang="en-US" smtClean="0"/>
              <a:t>6</a:t>
            </a:fld>
            <a:endParaRPr lang="en-US" dirty="0"/>
          </a:p>
        </p:txBody>
      </p:sp>
      <p:sp>
        <p:nvSpPr>
          <p:cNvPr id="4" name="Title 3">
            <a:extLst>
              <a:ext uri="{FF2B5EF4-FFF2-40B4-BE49-F238E27FC236}">
                <a16:creationId xmlns:a16="http://schemas.microsoft.com/office/drawing/2014/main" id="{C739E163-0209-7269-1C03-D878B3D7D993}"/>
              </a:ext>
            </a:extLst>
          </p:cNvPr>
          <p:cNvSpPr>
            <a:spLocks noGrp="1"/>
          </p:cNvSpPr>
          <p:nvPr>
            <p:ph type="title"/>
          </p:nvPr>
        </p:nvSpPr>
        <p:spPr/>
        <p:txBody>
          <a:bodyPr/>
          <a:lstStyle/>
          <a:p>
            <a:r>
              <a:rPr lang="en-US" dirty="0"/>
              <a:t>FY24 Pilot</a:t>
            </a:r>
          </a:p>
        </p:txBody>
      </p:sp>
      <p:sp>
        <p:nvSpPr>
          <p:cNvPr id="5" name="Text Placeholder 4">
            <a:extLst>
              <a:ext uri="{FF2B5EF4-FFF2-40B4-BE49-F238E27FC236}">
                <a16:creationId xmlns:a16="http://schemas.microsoft.com/office/drawing/2014/main" id="{5A813CAE-FFBA-E231-09B5-4F88F370CC04}"/>
              </a:ext>
            </a:extLst>
          </p:cNvPr>
          <p:cNvSpPr>
            <a:spLocks noGrp="1"/>
          </p:cNvSpPr>
          <p:nvPr>
            <p:ph type="body" sz="quarter" idx="13"/>
          </p:nvPr>
        </p:nvSpPr>
        <p:spPr/>
        <p:txBody>
          <a:bodyPr/>
          <a:lstStyle/>
          <a:p>
            <a:r>
              <a:rPr lang="en-US" dirty="0"/>
              <a:t>Selection of Focus Areas, Funding Levels, Management Strategy</a:t>
            </a:r>
          </a:p>
        </p:txBody>
      </p:sp>
      <p:pic>
        <p:nvPicPr>
          <p:cNvPr id="6" name="Picture 2">
            <a:extLst>
              <a:ext uri="{FF2B5EF4-FFF2-40B4-BE49-F238E27FC236}">
                <a16:creationId xmlns:a16="http://schemas.microsoft.com/office/drawing/2014/main" id="{095F590F-04DF-BCED-47D3-2AACB36F33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31830" y="3836147"/>
            <a:ext cx="2373120" cy="46339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198EFE07-38F1-10EB-05B0-46A36AEE58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26335" y="2401514"/>
            <a:ext cx="3184110" cy="5335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81F901C8-B312-7DC7-2B46-70470D96AF9B}"/>
              </a:ext>
            </a:extLst>
          </p:cNvPr>
          <p:cNvPicPr>
            <a:picLocks noChangeAspect="1"/>
          </p:cNvPicPr>
          <p:nvPr/>
        </p:nvPicPr>
        <p:blipFill>
          <a:blip r:embed="rId5"/>
          <a:stretch>
            <a:fillRect/>
          </a:stretch>
        </p:blipFill>
        <p:spPr>
          <a:xfrm>
            <a:off x="8970640" y="5200585"/>
            <a:ext cx="2095500" cy="800100"/>
          </a:xfrm>
          <a:prstGeom prst="rect">
            <a:avLst/>
          </a:prstGeom>
        </p:spPr>
      </p:pic>
      <p:sp>
        <p:nvSpPr>
          <p:cNvPr id="9" name="TextBox 8">
            <a:extLst>
              <a:ext uri="{FF2B5EF4-FFF2-40B4-BE49-F238E27FC236}">
                <a16:creationId xmlns:a16="http://schemas.microsoft.com/office/drawing/2014/main" id="{8E32C848-24AA-8710-4D02-63283F68AB5D}"/>
              </a:ext>
            </a:extLst>
          </p:cNvPr>
          <p:cNvSpPr txBox="1"/>
          <p:nvPr/>
        </p:nvSpPr>
        <p:spPr>
          <a:xfrm>
            <a:off x="240631" y="6586793"/>
            <a:ext cx="11951369" cy="261610"/>
          </a:xfrm>
          <a:prstGeom prst="rect">
            <a:avLst/>
          </a:prstGeom>
          <a:noFill/>
        </p:spPr>
        <p:txBody>
          <a:bodyPr wrap="square" rtlCol="0">
            <a:spAutoFit/>
          </a:bodyPr>
          <a:lstStyle/>
          <a:p>
            <a:pPr>
              <a:spcBef>
                <a:spcPts val="1000"/>
              </a:spcBef>
              <a:spcAft>
                <a:spcPts val="600"/>
              </a:spcAft>
            </a:pPr>
            <a:r>
              <a:rPr lang="en-US" sz="1100" dirty="0"/>
              <a:t>See: M. Arrowsmith (SNL), K. Mohror (LLNL), &amp; J. Waltz (LANL), NNSA Interlaboratory LDRD Pilot, </a:t>
            </a:r>
            <a:r>
              <a:rPr lang="en-US" sz="1100" b="1" dirty="0"/>
              <a:t>SAND2024-05220O </a:t>
            </a:r>
            <a:endParaRPr lang="en-US" sz="1100" dirty="0"/>
          </a:p>
        </p:txBody>
      </p:sp>
    </p:spTree>
    <p:extLst>
      <p:ext uri="{BB962C8B-B14F-4D97-AF65-F5344CB8AC3E}">
        <p14:creationId xmlns:p14="http://schemas.microsoft.com/office/powerpoint/2010/main" val="64193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E2B1C287-B4C3-39BA-2841-5003202F6586}"/>
              </a:ext>
            </a:extLst>
          </p:cNvPr>
          <p:cNvGraphicFramePr>
            <a:graphicFrameLocks noGrp="1"/>
          </p:cNvGraphicFramePr>
          <p:nvPr>
            <p:ph idx="1"/>
            <p:extLst>
              <p:ext uri="{D42A27DB-BD31-4B8C-83A1-F6EECF244321}">
                <p14:modId xmlns:p14="http://schemas.microsoft.com/office/powerpoint/2010/main" val="3484528032"/>
              </p:ext>
            </p:extLst>
          </p:nvPr>
        </p:nvGraphicFramePr>
        <p:xfrm>
          <a:off x="367174" y="2007790"/>
          <a:ext cx="5361651" cy="4395021"/>
        </p:xfrm>
        <a:graphic>
          <a:graphicData uri="http://schemas.openxmlformats.org/drawingml/2006/table">
            <a:tbl>
              <a:tblPr>
                <a:tableStyleId>{B301B821-A1FF-4177-AEE7-76D212191A09}</a:tableStyleId>
              </a:tblPr>
              <a:tblGrid>
                <a:gridCol w="1787217">
                  <a:extLst>
                    <a:ext uri="{9D8B030D-6E8A-4147-A177-3AD203B41FA5}">
                      <a16:colId xmlns:a16="http://schemas.microsoft.com/office/drawing/2014/main" val="73881172"/>
                    </a:ext>
                  </a:extLst>
                </a:gridCol>
                <a:gridCol w="1787217">
                  <a:extLst>
                    <a:ext uri="{9D8B030D-6E8A-4147-A177-3AD203B41FA5}">
                      <a16:colId xmlns:a16="http://schemas.microsoft.com/office/drawing/2014/main" val="652652416"/>
                    </a:ext>
                  </a:extLst>
                </a:gridCol>
                <a:gridCol w="1787217">
                  <a:extLst>
                    <a:ext uri="{9D8B030D-6E8A-4147-A177-3AD203B41FA5}">
                      <a16:colId xmlns:a16="http://schemas.microsoft.com/office/drawing/2014/main" val="4117793405"/>
                    </a:ext>
                  </a:extLst>
                </a:gridCol>
              </a:tblGrid>
              <a:tr h="795090">
                <a:tc>
                  <a:txBody>
                    <a:bodyPr/>
                    <a:lstStyle/>
                    <a:p>
                      <a:pPr marL="0" marR="0" algn="ctr">
                        <a:buNone/>
                      </a:pPr>
                      <a:r>
                        <a:rPr lang="en-US" sz="1600" b="1" dirty="0">
                          <a:effectLst/>
                        </a:rPr>
                        <a:t> FOCUS AREA</a:t>
                      </a:r>
                    </a:p>
                  </a:txBody>
                  <a:tcPr marL="0" marR="0" marT="0" marB="0" anchor="ctr"/>
                </a:tc>
                <a:tc>
                  <a:txBody>
                    <a:bodyPr/>
                    <a:lstStyle/>
                    <a:p>
                      <a:pPr marL="0" marR="0" algn="ctr">
                        <a:buNone/>
                      </a:pPr>
                      <a:r>
                        <a:rPr lang="en-US" sz="1600" b="1" dirty="0">
                          <a:effectLst/>
                        </a:rPr>
                        <a:t>LOIS RECEIVED</a:t>
                      </a:r>
                    </a:p>
                    <a:p>
                      <a:pPr marL="0" marR="0" algn="ctr">
                        <a:buNone/>
                      </a:pPr>
                      <a:r>
                        <a:rPr lang="en-US" sz="1600" b="1" dirty="0">
                          <a:effectLst/>
                        </a:rPr>
                        <a:t> </a:t>
                      </a:r>
                    </a:p>
                  </a:txBody>
                  <a:tcPr marL="0" marR="0" marT="0" marB="0" anchor="ctr"/>
                </a:tc>
                <a:tc>
                  <a:txBody>
                    <a:bodyPr/>
                    <a:lstStyle/>
                    <a:p>
                      <a:pPr marL="0" marR="0" algn="ctr">
                        <a:buNone/>
                      </a:pPr>
                      <a:r>
                        <a:rPr lang="en-US" sz="1600" b="1" dirty="0">
                          <a:effectLst/>
                        </a:rPr>
                        <a:t>PROPOSALS RECEIVED</a:t>
                      </a:r>
                    </a:p>
                  </a:txBody>
                  <a:tcPr marL="0" marR="0" marT="0" marB="0" anchor="ctr"/>
                </a:tc>
                <a:extLst>
                  <a:ext uri="{0D108BD9-81ED-4DB2-BD59-A6C34878D82A}">
                    <a16:rowId xmlns:a16="http://schemas.microsoft.com/office/drawing/2014/main" val="3777881783"/>
                  </a:ext>
                </a:extLst>
              </a:tr>
              <a:tr h="795090">
                <a:tc>
                  <a:txBody>
                    <a:bodyPr/>
                    <a:lstStyle/>
                    <a:p>
                      <a:pPr marL="0" marR="0" algn="ctr">
                        <a:buNone/>
                      </a:pPr>
                      <a:r>
                        <a:rPr lang="en-US" sz="1600" dirty="0">
                          <a:effectLst/>
                        </a:rPr>
                        <a:t>HED SCIENCE </a:t>
                      </a:r>
                    </a:p>
                  </a:txBody>
                  <a:tcPr marL="0" marR="0" marT="0" marB="0" anchor="ctr"/>
                </a:tc>
                <a:tc>
                  <a:txBody>
                    <a:bodyPr/>
                    <a:lstStyle/>
                    <a:p>
                      <a:pPr marL="0" marR="0" algn="ctr">
                        <a:buNone/>
                      </a:pPr>
                      <a:r>
                        <a:rPr lang="en-US" sz="1600" dirty="0">
                          <a:effectLst/>
                        </a:rPr>
                        <a:t>30 </a:t>
                      </a:r>
                    </a:p>
                  </a:txBody>
                  <a:tcPr marL="0" marR="0" marT="0" marB="0" anchor="ctr"/>
                </a:tc>
                <a:tc>
                  <a:txBody>
                    <a:bodyPr/>
                    <a:lstStyle/>
                    <a:p>
                      <a:pPr marL="0" marR="0" algn="ctr">
                        <a:buNone/>
                      </a:pPr>
                      <a:r>
                        <a:rPr lang="en-US" sz="1600" dirty="0">
                          <a:effectLst/>
                        </a:rPr>
                        <a:t>18</a:t>
                      </a:r>
                    </a:p>
                  </a:txBody>
                  <a:tcPr marL="0" marR="0" marT="0" marB="0" anchor="ctr"/>
                </a:tc>
                <a:extLst>
                  <a:ext uri="{0D108BD9-81ED-4DB2-BD59-A6C34878D82A}">
                    <a16:rowId xmlns:a16="http://schemas.microsoft.com/office/drawing/2014/main" val="2729432140"/>
                  </a:ext>
                </a:extLst>
              </a:tr>
              <a:tr h="419571">
                <a:tc>
                  <a:txBody>
                    <a:bodyPr/>
                    <a:lstStyle/>
                    <a:p>
                      <a:pPr marL="0" marR="0" algn="ctr">
                        <a:buNone/>
                      </a:pPr>
                      <a:r>
                        <a:rPr lang="en-US" sz="1600" dirty="0">
                          <a:effectLst/>
                        </a:rPr>
                        <a:t>BIOSECURITY </a:t>
                      </a:r>
                    </a:p>
                  </a:txBody>
                  <a:tcPr marL="0" marR="0" marT="0" marB="0" anchor="ctr"/>
                </a:tc>
                <a:tc>
                  <a:txBody>
                    <a:bodyPr/>
                    <a:lstStyle/>
                    <a:p>
                      <a:pPr marL="0" marR="0" algn="ctr">
                        <a:buNone/>
                      </a:pPr>
                      <a:r>
                        <a:rPr lang="en-US" sz="1600">
                          <a:effectLst/>
                        </a:rPr>
                        <a:t>18 </a:t>
                      </a:r>
                    </a:p>
                  </a:txBody>
                  <a:tcPr marL="0" marR="0" marT="0" marB="0" anchor="ctr"/>
                </a:tc>
                <a:tc>
                  <a:txBody>
                    <a:bodyPr/>
                    <a:lstStyle/>
                    <a:p>
                      <a:pPr marL="0" marR="0" algn="ctr">
                        <a:buNone/>
                      </a:pPr>
                      <a:r>
                        <a:rPr lang="en-US" sz="1600" dirty="0">
                          <a:effectLst/>
                        </a:rPr>
                        <a:t>12</a:t>
                      </a:r>
                    </a:p>
                  </a:txBody>
                  <a:tcPr marL="0" marR="0" marT="0" marB="0" anchor="ctr"/>
                </a:tc>
                <a:extLst>
                  <a:ext uri="{0D108BD9-81ED-4DB2-BD59-A6C34878D82A}">
                    <a16:rowId xmlns:a16="http://schemas.microsoft.com/office/drawing/2014/main" val="1385564151"/>
                  </a:ext>
                </a:extLst>
              </a:tr>
              <a:tr h="795090">
                <a:tc>
                  <a:txBody>
                    <a:bodyPr/>
                    <a:lstStyle/>
                    <a:p>
                      <a:pPr marL="0" marR="0" algn="ctr">
                        <a:buNone/>
                      </a:pPr>
                      <a:r>
                        <a:rPr lang="en-US" sz="1600" dirty="0">
                          <a:effectLst/>
                        </a:rPr>
                        <a:t>CLIMATE RESILIENCE</a:t>
                      </a:r>
                    </a:p>
                  </a:txBody>
                  <a:tcPr marL="0" marR="0" marT="0" marB="0" anchor="ctr"/>
                </a:tc>
                <a:tc>
                  <a:txBody>
                    <a:bodyPr/>
                    <a:lstStyle/>
                    <a:p>
                      <a:pPr marL="0" marR="0" algn="ctr">
                        <a:buNone/>
                      </a:pPr>
                      <a:r>
                        <a:rPr lang="en-US" sz="1600">
                          <a:effectLst/>
                        </a:rPr>
                        <a:t>27 </a:t>
                      </a:r>
                    </a:p>
                  </a:txBody>
                  <a:tcPr marL="0" marR="0" marT="0" marB="0" anchor="ctr"/>
                </a:tc>
                <a:tc>
                  <a:txBody>
                    <a:bodyPr/>
                    <a:lstStyle/>
                    <a:p>
                      <a:pPr marL="0" marR="0" algn="ctr">
                        <a:buNone/>
                      </a:pPr>
                      <a:r>
                        <a:rPr lang="en-US" sz="1600" dirty="0">
                          <a:effectLst/>
                        </a:rPr>
                        <a:t>15</a:t>
                      </a:r>
                    </a:p>
                  </a:txBody>
                  <a:tcPr marL="0" marR="0" marT="0" marB="0" anchor="ctr"/>
                </a:tc>
                <a:extLst>
                  <a:ext uri="{0D108BD9-81ED-4DB2-BD59-A6C34878D82A}">
                    <a16:rowId xmlns:a16="http://schemas.microsoft.com/office/drawing/2014/main" val="2060269910"/>
                  </a:ext>
                </a:extLst>
              </a:tr>
              <a:tr h="795090">
                <a:tc>
                  <a:txBody>
                    <a:bodyPr/>
                    <a:lstStyle/>
                    <a:p>
                      <a:pPr marL="0" marR="0" algn="ctr">
                        <a:buNone/>
                      </a:pPr>
                      <a:r>
                        <a:rPr lang="en-US" sz="1600" dirty="0">
                          <a:effectLst/>
                        </a:rPr>
                        <a:t>ADV MATL AND MANUFACTURING </a:t>
                      </a:r>
                    </a:p>
                  </a:txBody>
                  <a:tcPr marL="0" marR="0" marT="0" marB="0" anchor="ctr"/>
                </a:tc>
                <a:tc>
                  <a:txBody>
                    <a:bodyPr/>
                    <a:lstStyle/>
                    <a:p>
                      <a:pPr marL="0" marR="0" algn="ctr">
                        <a:buNone/>
                      </a:pPr>
                      <a:r>
                        <a:rPr lang="en-US" sz="1600" dirty="0">
                          <a:effectLst/>
                        </a:rPr>
                        <a:t>50 </a:t>
                      </a:r>
                    </a:p>
                  </a:txBody>
                  <a:tcPr marL="0" marR="0" marT="0" marB="0" anchor="ctr"/>
                </a:tc>
                <a:tc>
                  <a:txBody>
                    <a:bodyPr/>
                    <a:lstStyle/>
                    <a:p>
                      <a:pPr marL="0" marR="0" algn="ctr">
                        <a:buNone/>
                      </a:pPr>
                      <a:r>
                        <a:rPr lang="en-US" sz="1600" dirty="0">
                          <a:effectLst/>
                        </a:rPr>
                        <a:t>34</a:t>
                      </a:r>
                    </a:p>
                  </a:txBody>
                  <a:tcPr marL="0" marR="0" marT="0" marB="0" anchor="ctr"/>
                </a:tc>
                <a:extLst>
                  <a:ext uri="{0D108BD9-81ED-4DB2-BD59-A6C34878D82A}">
                    <a16:rowId xmlns:a16="http://schemas.microsoft.com/office/drawing/2014/main" val="970986365"/>
                  </a:ext>
                </a:extLst>
              </a:tr>
              <a:tr h="795090">
                <a:tc>
                  <a:txBody>
                    <a:bodyPr/>
                    <a:lstStyle/>
                    <a:p>
                      <a:pPr marL="0" marR="0" algn="ctr">
                        <a:buNone/>
                      </a:pPr>
                      <a:r>
                        <a:rPr lang="en-US" sz="2000" b="1" dirty="0">
                          <a:effectLst/>
                        </a:rPr>
                        <a:t>Total</a:t>
                      </a:r>
                    </a:p>
                  </a:txBody>
                  <a:tcPr marL="0" marR="0" marT="0" marB="0" anchor="ctr"/>
                </a:tc>
                <a:tc>
                  <a:txBody>
                    <a:bodyPr/>
                    <a:lstStyle/>
                    <a:p>
                      <a:pPr marL="0" marR="0" algn="ctr">
                        <a:buNone/>
                      </a:pPr>
                      <a:r>
                        <a:rPr lang="en-US" sz="2000" b="1" dirty="0">
                          <a:effectLst/>
                        </a:rPr>
                        <a:t>125</a:t>
                      </a:r>
                    </a:p>
                  </a:txBody>
                  <a:tcPr marL="0" marR="0" marT="0" marB="0" anchor="ctr"/>
                </a:tc>
                <a:tc>
                  <a:txBody>
                    <a:bodyPr/>
                    <a:lstStyle/>
                    <a:p>
                      <a:pPr marL="0" marR="0" algn="ctr">
                        <a:buNone/>
                      </a:pPr>
                      <a:r>
                        <a:rPr lang="en-US" sz="2000" b="1" dirty="0">
                          <a:effectLst/>
                        </a:rPr>
                        <a:t>79</a:t>
                      </a:r>
                    </a:p>
                  </a:txBody>
                  <a:tcPr marL="0" marR="0" marT="0" marB="0" anchor="ctr"/>
                </a:tc>
                <a:extLst>
                  <a:ext uri="{0D108BD9-81ED-4DB2-BD59-A6C34878D82A}">
                    <a16:rowId xmlns:a16="http://schemas.microsoft.com/office/drawing/2014/main" val="388124434"/>
                  </a:ext>
                </a:extLst>
              </a:tr>
            </a:tbl>
          </a:graphicData>
        </a:graphic>
      </p:graphicFrame>
      <p:sp>
        <p:nvSpPr>
          <p:cNvPr id="3" name="Slide Number Placeholder 2">
            <a:extLst>
              <a:ext uri="{FF2B5EF4-FFF2-40B4-BE49-F238E27FC236}">
                <a16:creationId xmlns:a16="http://schemas.microsoft.com/office/drawing/2014/main" id="{5CAF4D4A-3A39-13AC-D669-89D21337C931}"/>
              </a:ext>
            </a:extLst>
          </p:cNvPr>
          <p:cNvSpPr>
            <a:spLocks noGrp="1"/>
          </p:cNvSpPr>
          <p:nvPr>
            <p:ph type="sldNum" sz="quarter" idx="12"/>
          </p:nvPr>
        </p:nvSpPr>
        <p:spPr/>
        <p:txBody>
          <a:bodyPr/>
          <a:lstStyle/>
          <a:p>
            <a:fld id="{6FB6B91F-BB11-E946-B7F6-1372EDB8DEC1}" type="slidenum">
              <a:rPr lang="en-US" smtClean="0"/>
              <a:t>7</a:t>
            </a:fld>
            <a:endParaRPr lang="en-US" dirty="0"/>
          </a:p>
        </p:txBody>
      </p:sp>
      <p:sp>
        <p:nvSpPr>
          <p:cNvPr id="4" name="Title 3">
            <a:extLst>
              <a:ext uri="{FF2B5EF4-FFF2-40B4-BE49-F238E27FC236}">
                <a16:creationId xmlns:a16="http://schemas.microsoft.com/office/drawing/2014/main" id="{42B8C49C-E0DC-9EEB-A4A8-A953D74F14F8}"/>
              </a:ext>
            </a:extLst>
          </p:cNvPr>
          <p:cNvSpPr>
            <a:spLocks noGrp="1"/>
          </p:cNvSpPr>
          <p:nvPr>
            <p:ph type="title"/>
          </p:nvPr>
        </p:nvSpPr>
        <p:spPr/>
        <p:txBody>
          <a:bodyPr/>
          <a:lstStyle/>
          <a:p>
            <a:r>
              <a:rPr lang="en-US" dirty="0"/>
              <a:t>FY24 Pilot </a:t>
            </a:r>
          </a:p>
        </p:txBody>
      </p:sp>
      <p:sp>
        <p:nvSpPr>
          <p:cNvPr id="5" name="Text Placeholder 4">
            <a:extLst>
              <a:ext uri="{FF2B5EF4-FFF2-40B4-BE49-F238E27FC236}">
                <a16:creationId xmlns:a16="http://schemas.microsoft.com/office/drawing/2014/main" id="{95B9C833-755F-3CE0-5EFF-86F6E91E63AC}"/>
              </a:ext>
            </a:extLst>
          </p:cNvPr>
          <p:cNvSpPr>
            <a:spLocks noGrp="1"/>
          </p:cNvSpPr>
          <p:nvPr>
            <p:ph type="body" sz="quarter" idx="13"/>
          </p:nvPr>
        </p:nvSpPr>
        <p:spPr/>
        <p:txBody>
          <a:bodyPr/>
          <a:lstStyle/>
          <a:p>
            <a:r>
              <a:rPr lang="en-US" dirty="0">
                <a:solidFill>
                  <a:srgbClr val="244084"/>
                </a:solidFill>
                <a:latin typeface="Helvetica" pitchFamily="2" charset="0"/>
              </a:rPr>
              <a:t>Call, Call Response, and Proposal Management</a:t>
            </a:r>
            <a:endParaRPr lang="en-US" dirty="0"/>
          </a:p>
        </p:txBody>
      </p:sp>
      <p:sp>
        <p:nvSpPr>
          <p:cNvPr id="8" name="TextBox 7">
            <a:extLst>
              <a:ext uri="{FF2B5EF4-FFF2-40B4-BE49-F238E27FC236}">
                <a16:creationId xmlns:a16="http://schemas.microsoft.com/office/drawing/2014/main" id="{B2E7A8C4-C55C-A484-005F-F14FAE898245}"/>
              </a:ext>
            </a:extLst>
          </p:cNvPr>
          <p:cNvSpPr txBox="1"/>
          <p:nvPr/>
        </p:nvSpPr>
        <p:spPr>
          <a:xfrm>
            <a:off x="5728826" y="2007790"/>
            <a:ext cx="6096000" cy="4247317"/>
          </a:xfrm>
          <a:prstGeom prst="rect">
            <a:avLst/>
          </a:prstGeom>
          <a:noFill/>
        </p:spPr>
        <p:txBody>
          <a:bodyPr wrap="square">
            <a:spAutoFit/>
          </a:bodyPr>
          <a:lstStyle/>
          <a:p>
            <a:pPr marL="285750" marR="0" indent="-285750">
              <a:buFont typeface="Arial" panose="020B0604020202020204" pitchFamily="34" charset="0"/>
              <a:buChar char="•"/>
            </a:pPr>
            <a:r>
              <a:rPr lang="en-US" dirty="0"/>
              <a:t>Call</a:t>
            </a:r>
          </a:p>
          <a:p>
            <a:pPr marL="742950" lvl="1" indent="-285750">
              <a:buFont typeface="Arial" panose="020B0604020202020204" pitchFamily="34" charset="0"/>
              <a:buChar char="•"/>
            </a:pPr>
            <a:r>
              <a:rPr lang="en-US" dirty="0">
                <a:effectLst/>
              </a:rPr>
              <a:t>Issued July 2023, closed 14 August 2023</a:t>
            </a:r>
          </a:p>
          <a:p>
            <a:pPr marL="742950" lvl="1" indent="-285750">
              <a:buFont typeface="Arial" panose="020B0604020202020204" pitchFamily="34" charset="0"/>
              <a:buChar char="•"/>
            </a:pPr>
            <a:r>
              <a:rPr lang="en-US" dirty="0"/>
              <a:t>Letters of Intent (LOIs) required to estimate areas of expertise for review committees</a:t>
            </a:r>
          </a:p>
          <a:p>
            <a:pPr marL="742950" lvl="1" indent="-285750">
              <a:buFont typeface="Arial" panose="020B0604020202020204" pitchFamily="34" charset="0"/>
              <a:buChar char="•"/>
            </a:pPr>
            <a:r>
              <a:rPr lang="en-US" dirty="0">
                <a:effectLst/>
              </a:rPr>
              <a:t>All proposals unclassified, but </a:t>
            </a:r>
            <a:r>
              <a:rPr lang="en-US" b="1" dirty="0">
                <a:effectLst/>
              </a:rPr>
              <a:t>classified addendum allowed</a:t>
            </a:r>
          </a:p>
          <a:p>
            <a:pPr marL="285750" indent="-285750">
              <a:buFont typeface="Arial" panose="020B0604020202020204" pitchFamily="34" charset="0"/>
              <a:buChar char="•"/>
            </a:pPr>
            <a:r>
              <a:rPr lang="en-US" dirty="0"/>
              <a:t>Response</a:t>
            </a:r>
          </a:p>
          <a:p>
            <a:pPr marL="742950" lvl="1" indent="-285750">
              <a:buFont typeface="Arial" panose="020B0604020202020204" pitchFamily="34" charset="0"/>
              <a:buChar char="•"/>
            </a:pPr>
            <a:r>
              <a:rPr lang="en-US" b="1" dirty="0">
                <a:effectLst/>
              </a:rPr>
              <a:t>Bigger than anticipated</a:t>
            </a:r>
          </a:p>
          <a:p>
            <a:pPr marL="742950" lvl="1" indent="-285750">
              <a:buFont typeface="Arial" panose="020B0604020202020204" pitchFamily="34" charset="0"/>
              <a:buChar char="•"/>
            </a:pPr>
            <a:r>
              <a:rPr lang="en-US" b="1" dirty="0">
                <a:effectLst/>
              </a:rPr>
              <a:t>No </a:t>
            </a:r>
            <a:r>
              <a:rPr lang="en-US" b="1" dirty="0" err="1">
                <a:effectLst/>
              </a:rPr>
              <a:t>do</a:t>
            </a:r>
            <a:r>
              <a:rPr lang="en-US" b="1" dirty="0" err="1"/>
              <a:t>wnselect</a:t>
            </a:r>
            <a:r>
              <a:rPr lang="en-US" dirty="0"/>
              <a:t>, but email sent to notify about competitiveness </a:t>
            </a:r>
          </a:p>
          <a:p>
            <a:pPr marL="285750" indent="-285750">
              <a:buFont typeface="Arial" panose="020B0604020202020204" pitchFamily="34" charset="0"/>
              <a:buChar char="•"/>
            </a:pPr>
            <a:r>
              <a:rPr lang="en-US" dirty="0"/>
              <a:t>Proposal Management</a:t>
            </a:r>
          </a:p>
          <a:p>
            <a:pPr marL="742950" lvl="1" indent="-285750">
              <a:buFont typeface="Arial" panose="020B0604020202020204" pitchFamily="34" charset="0"/>
              <a:buChar char="•"/>
            </a:pPr>
            <a:r>
              <a:rPr lang="en-US" dirty="0">
                <a:effectLst/>
              </a:rPr>
              <a:t>Planned to use </a:t>
            </a:r>
            <a:r>
              <a:rPr lang="en-US" dirty="0" err="1">
                <a:effectLst/>
              </a:rPr>
              <a:t>Sharepoint</a:t>
            </a:r>
            <a:r>
              <a:rPr lang="en-US" dirty="0">
                <a:effectLst/>
              </a:rPr>
              <a:t> forms</a:t>
            </a:r>
          </a:p>
          <a:p>
            <a:pPr marL="742950" lvl="1" indent="-285750">
              <a:buFont typeface="Arial" panose="020B0604020202020204" pitchFamily="34" charset="0"/>
              <a:buChar char="•"/>
            </a:pPr>
            <a:r>
              <a:rPr lang="en-US" b="1" dirty="0"/>
              <a:t>Last minute pivot to email list</a:t>
            </a:r>
            <a:r>
              <a:rPr lang="en-US" dirty="0"/>
              <a:t>, stored on LLNL OneDrive</a:t>
            </a:r>
          </a:p>
          <a:p>
            <a:pPr marL="742950" lvl="1" indent="-285750">
              <a:buFont typeface="Arial" panose="020B0604020202020204" pitchFamily="34" charset="0"/>
              <a:buChar char="•"/>
            </a:pPr>
            <a:r>
              <a:rPr lang="en-US" dirty="0">
                <a:effectLst/>
              </a:rPr>
              <a:t>Excel used to track</a:t>
            </a:r>
          </a:p>
        </p:txBody>
      </p:sp>
      <p:sp>
        <p:nvSpPr>
          <p:cNvPr id="2" name="TextBox 1">
            <a:extLst>
              <a:ext uri="{FF2B5EF4-FFF2-40B4-BE49-F238E27FC236}">
                <a16:creationId xmlns:a16="http://schemas.microsoft.com/office/drawing/2014/main" id="{C51B729E-BD38-3F3C-7553-6792ED451C20}"/>
              </a:ext>
            </a:extLst>
          </p:cNvPr>
          <p:cNvSpPr txBox="1"/>
          <p:nvPr/>
        </p:nvSpPr>
        <p:spPr>
          <a:xfrm>
            <a:off x="240631" y="6586793"/>
            <a:ext cx="11951369" cy="261610"/>
          </a:xfrm>
          <a:prstGeom prst="rect">
            <a:avLst/>
          </a:prstGeom>
          <a:noFill/>
        </p:spPr>
        <p:txBody>
          <a:bodyPr wrap="square" rtlCol="0">
            <a:spAutoFit/>
          </a:bodyPr>
          <a:lstStyle/>
          <a:p>
            <a:pPr>
              <a:spcBef>
                <a:spcPts val="1000"/>
              </a:spcBef>
              <a:spcAft>
                <a:spcPts val="600"/>
              </a:spcAft>
            </a:pPr>
            <a:r>
              <a:rPr lang="en-US" sz="1100" dirty="0"/>
              <a:t>See: M. Arrowsmith (SNL), K. Mohror (LLNL), &amp; J. Waltz (LANL), NNSA Interlaboratory LDRD Pilot, </a:t>
            </a:r>
            <a:r>
              <a:rPr lang="en-US" sz="1100" b="1" dirty="0"/>
              <a:t>SAND2024-05220O </a:t>
            </a:r>
            <a:endParaRPr lang="en-US" sz="1100" dirty="0"/>
          </a:p>
        </p:txBody>
      </p:sp>
    </p:spTree>
    <p:extLst>
      <p:ext uri="{BB962C8B-B14F-4D97-AF65-F5344CB8AC3E}">
        <p14:creationId xmlns:p14="http://schemas.microsoft.com/office/powerpoint/2010/main" val="41901112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EE71E031-52E3-FC6C-BE47-3438A971C969}"/>
              </a:ext>
            </a:extLst>
          </p:cNvPr>
          <p:cNvGraphicFramePr>
            <a:graphicFrameLocks noGrp="1"/>
          </p:cNvGraphicFramePr>
          <p:nvPr>
            <p:ph idx="1"/>
            <p:extLst>
              <p:ext uri="{D42A27DB-BD31-4B8C-83A1-F6EECF244321}">
                <p14:modId xmlns:p14="http://schemas.microsoft.com/office/powerpoint/2010/main" val="792742426"/>
              </p:ext>
            </p:extLst>
          </p:nvPr>
        </p:nvGraphicFramePr>
        <p:xfrm>
          <a:off x="352326" y="2267043"/>
          <a:ext cx="5606022" cy="4069411"/>
        </p:xfrm>
        <a:graphic>
          <a:graphicData uri="http://schemas.openxmlformats.org/drawingml/2006/table">
            <a:tbl>
              <a:tblPr>
                <a:tableStyleId>{B301B821-A1FF-4177-AEE7-76D212191A09}</a:tableStyleId>
              </a:tblPr>
              <a:tblGrid>
                <a:gridCol w="1868674">
                  <a:extLst>
                    <a:ext uri="{9D8B030D-6E8A-4147-A177-3AD203B41FA5}">
                      <a16:colId xmlns:a16="http://schemas.microsoft.com/office/drawing/2014/main" val="1159752946"/>
                    </a:ext>
                  </a:extLst>
                </a:gridCol>
                <a:gridCol w="1868674">
                  <a:extLst>
                    <a:ext uri="{9D8B030D-6E8A-4147-A177-3AD203B41FA5}">
                      <a16:colId xmlns:a16="http://schemas.microsoft.com/office/drawing/2014/main" val="3814792550"/>
                    </a:ext>
                  </a:extLst>
                </a:gridCol>
                <a:gridCol w="1868674">
                  <a:extLst>
                    <a:ext uri="{9D8B030D-6E8A-4147-A177-3AD203B41FA5}">
                      <a16:colId xmlns:a16="http://schemas.microsoft.com/office/drawing/2014/main" val="2759395438"/>
                    </a:ext>
                  </a:extLst>
                </a:gridCol>
              </a:tblGrid>
              <a:tr h="523183">
                <a:tc>
                  <a:txBody>
                    <a:bodyPr/>
                    <a:lstStyle/>
                    <a:p>
                      <a:pPr marL="0" marR="0" algn="ctr">
                        <a:buNone/>
                      </a:pPr>
                      <a:r>
                        <a:rPr lang="en-US" sz="1400" b="1">
                          <a:solidFill>
                            <a:schemeClr val="tx1"/>
                          </a:solidFill>
                          <a:effectLst/>
                        </a:rPr>
                        <a:t>FOCUS AREA </a:t>
                      </a:r>
                      <a:endParaRPr lang="en-US" sz="3600" b="1">
                        <a:solidFill>
                          <a:schemeClr val="tx1"/>
                        </a:solidFill>
                        <a:effectLst/>
                      </a:endParaRPr>
                    </a:p>
                  </a:txBody>
                  <a:tcPr marL="0" marR="0" marT="0" marB="0" anchor="ctr"/>
                </a:tc>
                <a:tc>
                  <a:txBody>
                    <a:bodyPr/>
                    <a:lstStyle/>
                    <a:p>
                      <a:pPr marL="0" marR="0" algn="ctr">
                        <a:buNone/>
                      </a:pPr>
                      <a:r>
                        <a:rPr lang="en-US" sz="1400" b="1">
                          <a:solidFill>
                            <a:schemeClr val="tx1"/>
                          </a:solidFill>
                          <a:effectLst/>
                        </a:rPr>
                        <a:t>PANELISTS </a:t>
                      </a:r>
                      <a:endParaRPr lang="en-US" sz="3600" b="1">
                        <a:solidFill>
                          <a:schemeClr val="tx1"/>
                        </a:solidFill>
                        <a:effectLst/>
                      </a:endParaRPr>
                    </a:p>
                  </a:txBody>
                  <a:tcPr marL="0" marR="0" marT="0" marB="0" anchor="ctr"/>
                </a:tc>
                <a:tc>
                  <a:txBody>
                    <a:bodyPr/>
                    <a:lstStyle/>
                    <a:p>
                      <a:pPr marL="0" marR="0" algn="ctr">
                        <a:buNone/>
                      </a:pPr>
                      <a:r>
                        <a:rPr lang="en-US" sz="1400" b="1" dirty="0">
                          <a:solidFill>
                            <a:schemeClr val="tx1"/>
                          </a:solidFill>
                          <a:effectLst/>
                        </a:rPr>
                        <a:t>CHAIR AFFILIATION</a:t>
                      </a:r>
                      <a:endParaRPr lang="en-US" sz="3600" b="1" dirty="0">
                        <a:solidFill>
                          <a:schemeClr val="tx1"/>
                        </a:solidFill>
                        <a:effectLst/>
                      </a:endParaRPr>
                    </a:p>
                  </a:txBody>
                  <a:tcPr marL="0" marR="0" marT="0" marB="0" anchor="ctr"/>
                </a:tc>
                <a:extLst>
                  <a:ext uri="{0D108BD9-81ED-4DB2-BD59-A6C34878D82A}">
                    <a16:rowId xmlns:a16="http://schemas.microsoft.com/office/drawing/2014/main" val="1410428927"/>
                  </a:ext>
                </a:extLst>
              </a:tr>
              <a:tr h="749960">
                <a:tc>
                  <a:txBody>
                    <a:bodyPr/>
                    <a:lstStyle/>
                    <a:p>
                      <a:pPr marL="0" marR="0" algn="ctr">
                        <a:buNone/>
                      </a:pPr>
                      <a:r>
                        <a:rPr lang="en-US" sz="1600" dirty="0">
                          <a:effectLst/>
                        </a:rPr>
                        <a:t>HED SCIENCE </a:t>
                      </a:r>
                    </a:p>
                  </a:txBody>
                  <a:tcPr marL="0" marR="0" marT="0" marB="0" anchor="ctr"/>
                </a:tc>
                <a:tc>
                  <a:txBody>
                    <a:bodyPr/>
                    <a:lstStyle/>
                    <a:p>
                      <a:pPr marL="0" marR="0" algn="ctr">
                        <a:buNone/>
                      </a:pPr>
                      <a:r>
                        <a:rPr lang="en-US" sz="1400">
                          <a:solidFill>
                            <a:schemeClr val="tx1"/>
                          </a:solidFill>
                          <a:effectLst/>
                        </a:rPr>
                        <a:t>12 </a:t>
                      </a:r>
                      <a:endParaRPr lang="en-US" sz="3600">
                        <a:solidFill>
                          <a:schemeClr val="tx1"/>
                        </a:solidFill>
                        <a:effectLst/>
                      </a:endParaRPr>
                    </a:p>
                  </a:txBody>
                  <a:tcPr marL="0" marR="0" marT="0" marB="0" anchor="ctr"/>
                </a:tc>
                <a:tc>
                  <a:txBody>
                    <a:bodyPr/>
                    <a:lstStyle/>
                    <a:p>
                      <a:pPr marL="0" marR="0" algn="ctr">
                        <a:buNone/>
                      </a:pPr>
                      <a:r>
                        <a:rPr lang="en-US" sz="1400" dirty="0">
                          <a:solidFill>
                            <a:schemeClr val="tx1"/>
                          </a:solidFill>
                          <a:effectLst/>
                        </a:rPr>
                        <a:t>LLNL</a:t>
                      </a:r>
                      <a:endParaRPr lang="en-US" sz="3600" dirty="0">
                        <a:solidFill>
                          <a:schemeClr val="tx1"/>
                        </a:solidFill>
                        <a:effectLst/>
                      </a:endParaRPr>
                    </a:p>
                  </a:txBody>
                  <a:tcPr marL="0" marR="0" marT="0" marB="0" anchor="ctr"/>
                </a:tc>
                <a:extLst>
                  <a:ext uri="{0D108BD9-81ED-4DB2-BD59-A6C34878D82A}">
                    <a16:rowId xmlns:a16="http://schemas.microsoft.com/office/drawing/2014/main" val="2383196202"/>
                  </a:ext>
                </a:extLst>
              </a:tr>
              <a:tr h="1046361">
                <a:tc>
                  <a:txBody>
                    <a:bodyPr/>
                    <a:lstStyle/>
                    <a:p>
                      <a:pPr marL="0" marR="0" algn="ctr">
                        <a:buNone/>
                      </a:pPr>
                      <a:r>
                        <a:rPr lang="en-US" sz="1600" dirty="0">
                          <a:effectLst/>
                        </a:rPr>
                        <a:t>BIOSECURITY </a:t>
                      </a:r>
                    </a:p>
                  </a:txBody>
                  <a:tcPr marL="0" marR="0" marT="0" marB="0" anchor="ctr"/>
                </a:tc>
                <a:tc>
                  <a:txBody>
                    <a:bodyPr/>
                    <a:lstStyle/>
                    <a:p>
                      <a:pPr marL="0" marR="0" algn="ctr">
                        <a:buNone/>
                      </a:pPr>
                      <a:r>
                        <a:rPr lang="en-US" sz="1400" dirty="0">
                          <a:solidFill>
                            <a:schemeClr val="tx1"/>
                          </a:solidFill>
                          <a:effectLst/>
                        </a:rPr>
                        <a:t>9 </a:t>
                      </a:r>
                      <a:endParaRPr lang="en-US" sz="3600" dirty="0">
                        <a:solidFill>
                          <a:schemeClr val="tx1"/>
                        </a:solidFill>
                        <a:effectLst/>
                      </a:endParaRPr>
                    </a:p>
                  </a:txBody>
                  <a:tcPr marL="0" marR="0" marT="0" marB="0" anchor="ctr"/>
                </a:tc>
                <a:tc>
                  <a:txBody>
                    <a:bodyPr/>
                    <a:lstStyle/>
                    <a:p>
                      <a:pPr marL="0" marR="0" algn="ctr">
                        <a:buNone/>
                      </a:pPr>
                      <a:r>
                        <a:rPr lang="en-US" sz="1400">
                          <a:solidFill>
                            <a:schemeClr val="tx1"/>
                          </a:solidFill>
                          <a:effectLst/>
                        </a:rPr>
                        <a:t>LANL</a:t>
                      </a:r>
                      <a:endParaRPr lang="en-US" sz="3600">
                        <a:solidFill>
                          <a:schemeClr val="tx1"/>
                        </a:solidFill>
                        <a:effectLst/>
                      </a:endParaRPr>
                    </a:p>
                  </a:txBody>
                  <a:tcPr marL="0" marR="0" marT="0" marB="0" anchor="ctr"/>
                </a:tc>
                <a:extLst>
                  <a:ext uri="{0D108BD9-81ED-4DB2-BD59-A6C34878D82A}">
                    <a16:rowId xmlns:a16="http://schemas.microsoft.com/office/drawing/2014/main" val="962588973"/>
                  </a:ext>
                </a:extLst>
              </a:tr>
              <a:tr h="999947">
                <a:tc>
                  <a:txBody>
                    <a:bodyPr/>
                    <a:lstStyle/>
                    <a:p>
                      <a:pPr marL="0" marR="0" algn="ctr">
                        <a:buNone/>
                      </a:pPr>
                      <a:r>
                        <a:rPr lang="en-US" sz="1600" dirty="0">
                          <a:effectLst/>
                        </a:rPr>
                        <a:t>CLIMATE RESILIENCE</a:t>
                      </a:r>
                    </a:p>
                  </a:txBody>
                  <a:tcPr marL="0" marR="0" marT="0" marB="0" anchor="ctr"/>
                </a:tc>
                <a:tc>
                  <a:txBody>
                    <a:bodyPr/>
                    <a:lstStyle/>
                    <a:p>
                      <a:pPr marL="0" marR="0" algn="ctr">
                        <a:buNone/>
                      </a:pPr>
                      <a:r>
                        <a:rPr lang="en-US" sz="1400">
                          <a:solidFill>
                            <a:schemeClr val="tx1"/>
                          </a:solidFill>
                          <a:effectLst/>
                        </a:rPr>
                        <a:t>11 </a:t>
                      </a:r>
                      <a:endParaRPr lang="en-US" sz="3600">
                        <a:solidFill>
                          <a:schemeClr val="tx1"/>
                        </a:solidFill>
                        <a:effectLst/>
                      </a:endParaRPr>
                    </a:p>
                  </a:txBody>
                  <a:tcPr marL="0" marR="0" marT="0" marB="0" anchor="ctr"/>
                </a:tc>
                <a:tc>
                  <a:txBody>
                    <a:bodyPr/>
                    <a:lstStyle/>
                    <a:p>
                      <a:pPr marL="0" marR="0" algn="ctr">
                        <a:buNone/>
                      </a:pPr>
                      <a:r>
                        <a:rPr lang="en-US" sz="1400">
                          <a:solidFill>
                            <a:schemeClr val="tx1"/>
                          </a:solidFill>
                          <a:effectLst/>
                        </a:rPr>
                        <a:t>LLNL</a:t>
                      </a:r>
                      <a:endParaRPr lang="en-US" sz="3600">
                        <a:solidFill>
                          <a:schemeClr val="tx1"/>
                        </a:solidFill>
                        <a:effectLst/>
                      </a:endParaRPr>
                    </a:p>
                  </a:txBody>
                  <a:tcPr marL="0" marR="0" marT="0" marB="0" anchor="ctr"/>
                </a:tc>
                <a:extLst>
                  <a:ext uri="{0D108BD9-81ED-4DB2-BD59-A6C34878D82A}">
                    <a16:rowId xmlns:a16="http://schemas.microsoft.com/office/drawing/2014/main" val="700139742"/>
                  </a:ext>
                </a:extLst>
              </a:tr>
              <a:tr h="749960">
                <a:tc>
                  <a:txBody>
                    <a:bodyPr/>
                    <a:lstStyle/>
                    <a:p>
                      <a:pPr marL="0" marR="0" algn="ctr">
                        <a:buNone/>
                      </a:pPr>
                      <a:r>
                        <a:rPr lang="en-US" sz="1600" dirty="0">
                          <a:effectLst/>
                        </a:rPr>
                        <a:t>ADV MATL AND MANUFACTURING </a:t>
                      </a:r>
                    </a:p>
                  </a:txBody>
                  <a:tcPr marL="0" marR="0" marT="0" marB="0" anchor="ctr"/>
                </a:tc>
                <a:tc>
                  <a:txBody>
                    <a:bodyPr/>
                    <a:lstStyle/>
                    <a:p>
                      <a:pPr marL="0" marR="0" algn="ctr">
                        <a:buNone/>
                      </a:pPr>
                      <a:r>
                        <a:rPr lang="en-US" sz="1400" dirty="0">
                          <a:solidFill>
                            <a:schemeClr val="tx1"/>
                          </a:solidFill>
                          <a:effectLst/>
                        </a:rPr>
                        <a:t>15 </a:t>
                      </a:r>
                      <a:endParaRPr lang="en-US" sz="3600" dirty="0">
                        <a:solidFill>
                          <a:schemeClr val="tx1"/>
                        </a:solidFill>
                        <a:effectLst/>
                      </a:endParaRPr>
                    </a:p>
                  </a:txBody>
                  <a:tcPr marL="0" marR="0" marT="0" marB="0" anchor="ctr"/>
                </a:tc>
                <a:tc>
                  <a:txBody>
                    <a:bodyPr/>
                    <a:lstStyle/>
                    <a:p>
                      <a:pPr marL="0" marR="0" algn="ctr">
                        <a:buNone/>
                      </a:pPr>
                      <a:r>
                        <a:rPr lang="en-US" sz="1400" dirty="0">
                          <a:solidFill>
                            <a:schemeClr val="tx1"/>
                          </a:solidFill>
                          <a:effectLst/>
                        </a:rPr>
                        <a:t>SNL</a:t>
                      </a:r>
                      <a:endParaRPr lang="en-US" sz="3600" dirty="0">
                        <a:solidFill>
                          <a:schemeClr val="tx1"/>
                        </a:solidFill>
                        <a:effectLst/>
                      </a:endParaRPr>
                    </a:p>
                  </a:txBody>
                  <a:tcPr marL="0" marR="0" marT="0" marB="0" anchor="ctr"/>
                </a:tc>
                <a:extLst>
                  <a:ext uri="{0D108BD9-81ED-4DB2-BD59-A6C34878D82A}">
                    <a16:rowId xmlns:a16="http://schemas.microsoft.com/office/drawing/2014/main" val="675329981"/>
                  </a:ext>
                </a:extLst>
              </a:tr>
            </a:tbl>
          </a:graphicData>
        </a:graphic>
      </p:graphicFrame>
      <p:sp>
        <p:nvSpPr>
          <p:cNvPr id="3" name="Slide Number Placeholder 2">
            <a:extLst>
              <a:ext uri="{FF2B5EF4-FFF2-40B4-BE49-F238E27FC236}">
                <a16:creationId xmlns:a16="http://schemas.microsoft.com/office/drawing/2014/main" id="{21E9B860-7510-B25B-5FC7-8AB7470D5FAB}"/>
              </a:ext>
            </a:extLst>
          </p:cNvPr>
          <p:cNvSpPr>
            <a:spLocks noGrp="1"/>
          </p:cNvSpPr>
          <p:nvPr>
            <p:ph type="sldNum" sz="quarter" idx="12"/>
          </p:nvPr>
        </p:nvSpPr>
        <p:spPr/>
        <p:txBody>
          <a:bodyPr/>
          <a:lstStyle/>
          <a:p>
            <a:fld id="{6FB6B91F-BB11-E946-B7F6-1372EDB8DEC1}" type="slidenum">
              <a:rPr lang="en-US" smtClean="0"/>
              <a:t>8</a:t>
            </a:fld>
            <a:endParaRPr lang="en-US" dirty="0"/>
          </a:p>
        </p:txBody>
      </p:sp>
      <p:sp>
        <p:nvSpPr>
          <p:cNvPr id="4" name="Title 3">
            <a:extLst>
              <a:ext uri="{FF2B5EF4-FFF2-40B4-BE49-F238E27FC236}">
                <a16:creationId xmlns:a16="http://schemas.microsoft.com/office/drawing/2014/main" id="{CDF534FD-4AF7-3251-180E-D21A71514FE0}"/>
              </a:ext>
            </a:extLst>
          </p:cNvPr>
          <p:cNvSpPr>
            <a:spLocks noGrp="1"/>
          </p:cNvSpPr>
          <p:nvPr>
            <p:ph type="title"/>
          </p:nvPr>
        </p:nvSpPr>
        <p:spPr/>
        <p:txBody>
          <a:bodyPr/>
          <a:lstStyle/>
          <a:p>
            <a:r>
              <a:rPr lang="en-US" dirty="0"/>
              <a:t>FY24 Pilot</a:t>
            </a:r>
          </a:p>
        </p:txBody>
      </p:sp>
      <p:sp>
        <p:nvSpPr>
          <p:cNvPr id="5" name="Text Placeholder 4">
            <a:extLst>
              <a:ext uri="{FF2B5EF4-FFF2-40B4-BE49-F238E27FC236}">
                <a16:creationId xmlns:a16="http://schemas.microsoft.com/office/drawing/2014/main" id="{54ED48A8-CE66-56E9-2E11-51712B579821}"/>
              </a:ext>
            </a:extLst>
          </p:cNvPr>
          <p:cNvSpPr>
            <a:spLocks noGrp="1"/>
          </p:cNvSpPr>
          <p:nvPr>
            <p:ph type="body" sz="quarter" idx="13"/>
          </p:nvPr>
        </p:nvSpPr>
        <p:spPr/>
        <p:txBody>
          <a:bodyPr/>
          <a:lstStyle/>
          <a:p>
            <a:r>
              <a:rPr lang="en-US" dirty="0">
                <a:latin typeface="Helvetica" pitchFamily="2" charset="0"/>
              </a:rPr>
              <a:t>Review Committees and Project Selection</a:t>
            </a:r>
            <a:endParaRPr lang="en-US" dirty="0"/>
          </a:p>
        </p:txBody>
      </p:sp>
      <p:sp>
        <p:nvSpPr>
          <p:cNvPr id="10" name="TextBox 9">
            <a:extLst>
              <a:ext uri="{FF2B5EF4-FFF2-40B4-BE49-F238E27FC236}">
                <a16:creationId xmlns:a16="http://schemas.microsoft.com/office/drawing/2014/main" id="{D9E1BE7C-739A-6303-32E9-D66B850F202F}"/>
              </a:ext>
            </a:extLst>
          </p:cNvPr>
          <p:cNvSpPr txBox="1"/>
          <p:nvPr/>
        </p:nvSpPr>
        <p:spPr>
          <a:xfrm>
            <a:off x="6538452" y="2379406"/>
            <a:ext cx="5167674" cy="4503797"/>
          </a:xfrm>
          <a:prstGeom prst="rect">
            <a:avLst/>
          </a:prstGeom>
          <a:noFill/>
        </p:spPr>
        <p:txBody>
          <a:bodyPr wrap="square" rtlCol="0">
            <a:spAutoFit/>
          </a:bodyPr>
          <a:lstStyle/>
          <a:p>
            <a:pPr algn="l">
              <a:spcBef>
                <a:spcPts val="1000"/>
              </a:spcBef>
              <a:spcAft>
                <a:spcPts val="600"/>
              </a:spcAft>
            </a:pPr>
            <a:r>
              <a:rPr lang="en-US" dirty="0"/>
              <a:t>Review Committees</a:t>
            </a:r>
          </a:p>
          <a:p>
            <a:pPr marL="285750" indent="-285750" algn="l">
              <a:spcBef>
                <a:spcPts val="1000"/>
              </a:spcBef>
              <a:spcAft>
                <a:spcPts val="600"/>
              </a:spcAft>
              <a:buFont typeface="Arial" panose="020B0604020202020204" pitchFamily="34" charset="0"/>
              <a:buChar char="•"/>
            </a:pPr>
            <a:r>
              <a:rPr lang="en-US" dirty="0"/>
              <a:t>One committee per focus area</a:t>
            </a:r>
          </a:p>
          <a:p>
            <a:pPr marL="285750" indent="-285750" algn="l">
              <a:spcBef>
                <a:spcPts val="1000"/>
              </a:spcBef>
              <a:spcAft>
                <a:spcPts val="600"/>
              </a:spcAft>
              <a:buFont typeface="Arial" panose="020B0604020202020204" pitchFamily="34" charset="0"/>
              <a:buChar char="•"/>
            </a:pPr>
            <a:r>
              <a:rPr lang="en-US" dirty="0"/>
              <a:t>One chair per focus area</a:t>
            </a:r>
          </a:p>
          <a:p>
            <a:pPr marL="285750" indent="-285750" algn="l">
              <a:spcBef>
                <a:spcPts val="1000"/>
              </a:spcBef>
              <a:spcAft>
                <a:spcPts val="600"/>
              </a:spcAft>
              <a:buFont typeface="Arial" panose="020B0604020202020204" pitchFamily="34" charset="0"/>
              <a:buChar char="•"/>
            </a:pPr>
            <a:r>
              <a:rPr lang="en-US" dirty="0"/>
              <a:t>~Equal representation by labs</a:t>
            </a:r>
          </a:p>
          <a:p>
            <a:pPr>
              <a:spcBef>
                <a:spcPts val="1000"/>
              </a:spcBef>
              <a:spcAft>
                <a:spcPts val="600"/>
              </a:spcAft>
            </a:pPr>
            <a:r>
              <a:rPr lang="en-US" dirty="0"/>
              <a:t>Review Process and Project Selection</a:t>
            </a:r>
          </a:p>
          <a:p>
            <a:pPr marL="285750" indent="-285750">
              <a:spcBef>
                <a:spcPts val="1000"/>
              </a:spcBef>
              <a:spcAft>
                <a:spcPts val="600"/>
              </a:spcAft>
              <a:buFont typeface="Arial" panose="020B0604020202020204" pitchFamily="34" charset="0"/>
              <a:buChar char="•"/>
            </a:pPr>
            <a:r>
              <a:rPr lang="en-US" dirty="0"/>
              <a:t>Scores from reviewers informed</a:t>
            </a:r>
          </a:p>
          <a:p>
            <a:pPr marL="285750" indent="-285750">
              <a:spcBef>
                <a:spcPts val="1000"/>
              </a:spcBef>
              <a:spcAft>
                <a:spcPts val="600"/>
              </a:spcAft>
              <a:buFont typeface="Arial" panose="020B0604020202020204" pitchFamily="34" charset="0"/>
              <a:buChar char="•"/>
            </a:pPr>
            <a:r>
              <a:rPr lang="en-US" dirty="0"/>
              <a:t>Decision made at LDRD Annual meeting October 2023</a:t>
            </a:r>
          </a:p>
          <a:p>
            <a:pPr marL="285750" indent="-285750">
              <a:spcBef>
                <a:spcPts val="1000"/>
              </a:spcBef>
              <a:spcAft>
                <a:spcPts val="600"/>
              </a:spcAft>
              <a:buFont typeface="Arial" panose="020B0604020202020204" pitchFamily="34" charset="0"/>
              <a:buChar char="•"/>
            </a:pPr>
            <a:r>
              <a:rPr lang="en-US" dirty="0"/>
              <a:t>Budget, institutions, and scores considered</a:t>
            </a:r>
          </a:p>
          <a:p>
            <a:pPr algn="l">
              <a:spcBef>
                <a:spcPts val="1000"/>
              </a:spcBef>
              <a:spcAft>
                <a:spcPts val="600"/>
              </a:spcAft>
            </a:pPr>
            <a:endParaRPr lang="en-US" dirty="0" err="1"/>
          </a:p>
        </p:txBody>
      </p:sp>
      <p:sp>
        <p:nvSpPr>
          <p:cNvPr id="2" name="TextBox 1">
            <a:extLst>
              <a:ext uri="{FF2B5EF4-FFF2-40B4-BE49-F238E27FC236}">
                <a16:creationId xmlns:a16="http://schemas.microsoft.com/office/drawing/2014/main" id="{D0B60E32-4622-EB59-6781-49A413497C27}"/>
              </a:ext>
            </a:extLst>
          </p:cNvPr>
          <p:cNvSpPr txBox="1"/>
          <p:nvPr/>
        </p:nvSpPr>
        <p:spPr>
          <a:xfrm>
            <a:off x="240631" y="6586793"/>
            <a:ext cx="11951369" cy="261610"/>
          </a:xfrm>
          <a:prstGeom prst="rect">
            <a:avLst/>
          </a:prstGeom>
          <a:noFill/>
        </p:spPr>
        <p:txBody>
          <a:bodyPr wrap="square" rtlCol="0">
            <a:spAutoFit/>
          </a:bodyPr>
          <a:lstStyle/>
          <a:p>
            <a:pPr>
              <a:spcBef>
                <a:spcPts val="1000"/>
              </a:spcBef>
              <a:spcAft>
                <a:spcPts val="600"/>
              </a:spcAft>
            </a:pPr>
            <a:r>
              <a:rPr lang="en-US" sz="1100" dirty="0"/>
              <a:t>See: M. Arrowsmith (SNL), K. Mohror (LLNL), &amp; J. Waltz (LANL), NNSA Interlaboratory LDRD Pilot, </a:t>
            </a:r>
            <a:r>
              <a:rPr lang="en-US" sz="1100" b="1" dirty="0"/>
              <a:t>SAND2024-05220O </a:t>
            </a:r>
            <a:endParaRPr lang="en-US" sz="1100" dirty="0"/>
          </a:p>
        </p:txBody>
      </p:sp>
    </p:spTree>
    <p:extLst>
      <p:ext uri="{BB962C8B-B14F-4D97-AF65-F5344CB8AC3E}">
        <p14:creationId xmlns:p14="http://schemas.microsoft.com/office/powerpoint/2010/main" val="29328596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C9655C7-6546-6FA5-76C0-CF482EA19A56}"/>
              </a:ext>
            </a:extLst>
          </p:cNvPr>
          <p:cNvSpPr>
            <a:spLocks noGrp="1"/>
          </p:cNvSpPr>
          <p:nvPr>
            <p:ph idx="1"/>
          </p:nvPr>
        </p:nvSpPr>
        <p:spPr>
          <a:xfrm>
            <a:off x="580104" y="2042983"/>
            <a:ext cx="8537392" cy="4397145"/>
          </a:xfrm>
        </p:spPr>
        <p:txBody>
          <a:bodyPr>
            <a:normAutofit fontScale="85000" lnSpcReduction="20000"/>
          </a:bodyPr>
          <a:lstStyle/>
          <a:p>
            <a:r>
              <a:rPr lang="en-US" dirty="0"/>
              <a:t>After projects were notified, local  procedures followed</a:t>
            </a:r>
          </a:p>
          <a:p>
            <a:pPr lvl="1"/>
            <a:r>
              <a:rPr lang="en-US" dirty="0"/>
              <a:t>Each laboratory funds, manages, and is responsible for only the work performed at that laboratory. </a:t>
            </a:r>
          </a:p>
          <a:p>
            <a:pPr lvl="1"/>
            <a:r>
              <a:rPr lang="en-US" dirty="0"/>
              <a:t>Budget information and data sheets collected locally </a:t>
            </a:r>
          </a:p>
          <a:p>
            <a:pPr lvl="1"/>
            <a:r>
              <a:rPr lang="en-US" dirty="0"/>
              <a:t>Local site office approved the proposed work</a:t>
            </a:r>
          </a:p>
          <a:p>
            <a:r>
              <a:rPr lang="en-US" dirty="0"/>
              <a:t>Projects started January 8, 2024.</a:t>
            </a:r>
          </a:p>
          <a:p>
            <a:r>
              <a:rPr lang="en-US" dirty="0"/>
              <a:t>Distributed Intellectual Property (IP) management guidance </a:t>
            </a:r>
          </a:p>
          <a:p>
            <a:r>
              <a:rPr lang="en-US" dirty="0"/>
              <a:t>Joint appraisal schedule:</a:t>
            </a:r>
          </a:p>
          <a:p>
            <a:pPr lvl="1"/>
            <a:r>
              <a:rPr lang="en-US" dirty="0"/>
              <a:t>April 2024: Informal check in with project leads to make sure they are starting smoothly</a:t>
            </a:r>
          </a:p>
          <a:p>
            <a:pPr lvl="1"/>
            <a:r>
              <a:rPr lang="en-US" dirty="0"/>
              <a:t>April 2025: Formal appraisal of project by joint committee</a:t>
            </a:r>
          </a:p>
          <a:p>
            <a:pPr lvl="1"/>
            <a:r>
              <a:rPr lang="en-US" dirty="0"/>
              <a:t>April 2026: Formal appraisal of project by joint committee</a:t>
            </a:r>
          </a:p>
          <a:p>
            <a:r>
              <a:rPr lang="en-US" dirty="0"/>
              <a:t>Local reporting requirements</a:t>
            </a:r>
          </a:p>
          <a:p>
            <a:endParaRPr lang="en-US" dirty="0"/>
          </a:p>
        </p:txBody>
      </p:sp>
      <p:sp>
        <p:nvSpPr>
          <p:cNvPr id="3" name="Slide Number Placeholder 2">
            <a:extLst>
              <a:ext uri="{FF2B5EF4-FFF2-40B4-BE49-F238E27FC236}">
                <a16:creationId xmlns:a16="http://schemas.microsoft.com/office/drawing/2014/main" id="{60CD4F1B-C45B-7205-EC4F-69BC3F532D6A}"/>
              </a:ext>
            </a:extLst>
          </p:cNvPr>
          <p:cNvSpPr>
            <a:spLocks noGrp="1"/>
          </p:cNvSpPr>
          <p:nvPr>
            <p:ph type="sldNum" sz="quarter" idx="12"/>
          </p:nvPr>
        </p:nvSpPr>
        <p:spPr/>
        <p:txBody>
          <a:bodyPr/>
          <a:lstStyle/>
          <a:p>
            <a:fld id="{6FB6B91F-BB11-E946-B7F6-1372EDB8DEC1}" type="slidenum">
              <a:rPr lang="en-US" smtClean="0"/>
              <a:t>9</a:t>
            </a:fld>
            <a:endParaRPr lang="en-US" dirty="0"/>
          </a:p>
        </p:txBody>
      </p:sp>
      <p:sp>
        <p:nvSpPr>
          <p:cNvPr id="4" name="Title 3">
            <a:extLst>
              <a:ext uri="{FF2B5EF4-FFF2-40B4-BE49-F238E27FC236}">
                <a16:creationId xmlns:a16="http://schemas.microsoft.com/office/drawing/2014/main" id="{F3B7FA43-EDA9-5C25-4FCD-717E4D3A95AF}"/>
              </a:ext>
            </a:extLst>
          </p:cNvPr>
          <p:cNvSpPr>
            <a:spLocks noGrp="1"/>
          </p:cNvSpPr>
          <p:nvPr>
            <p:ph type="title"/>
          </p:nvPr>
        </p:nvSpPr>
        <p:spPr/>
        <p:txBody>
          <a:bodyPr/>
          <a:lstStyle/>
          <a:p>
            <a:r>
              <a:rPr lang="en-US" dirty="0"/>
              <a:t>FY24 Pilot</a:t>
            </a:r>
          </a:p>
        </p:txBody>
      </p:sp>
      <p:sp>
        <p:nvSpPr>
          <p:cNvPr id="5" name="Text Placeholder 4">
            <a:extLst>
              <a:ext uri="{FF2B5EF4-FFF2-40B4-BE49-F238E27FC236}">
                <a16:creationId xmlns:a16="http://schemas.microsoft.com/office/drawing/2014/main" id="{9163D4AD-8A11-E163-5F0C-C76ED4E32081}"/>
              </a:ext>
            </a:extLst>
          </p:cNvPr>
          <p:cNvSpPr>
            <a:spLocks noGrp="1"/>
          </p:cNvSpPr>
          <p:nvPr>
            <p:ph type="body" sz="quarter" idx="13"/>
          </p:nvPr>
        </p:nvSpPr>
        <p:spPr/>
        <p:txBody>
          <a:bodyPr/>
          <a:lstStyle/>
          <a:p>
            <a:r>
              <a:rPr lang="en-US" dirty="0"/>
              <a:t>Project Initiation and Management</a:t>
            </a:r>
          </a:p>
        </p:txBody>
      </p:sp>
      <p:sp>
        <p:nvSpPr>
          <p:cNvPr id="6" name="TextBox 5">
            <a:extLst>
              <a:ext uri="{FF2B5EF4-FFF2-40B4-BE49-F238E27FC236}">
                <a16:creationId xmlns:a16="http://schemas.microsoft.com/office/drawing/2014/main" id="{EA12CC75-AC22-D5CC-B241-0608963E1789}"/>
              </a:ext>
            </a:extLst>
          </p:cNvPr>
          <p:cNvSpPr txBox="1"/>
          <p:nvPr/>
        </p:nvSpPr>
        <p:spPr>
          <a:xfrm>
            <a:off x="240631" y="6586793"/>
            <a:ext cx="11951369" cy="261610"/>
          </a:xfrm>
          <a:prstGeom prst="rect">
            <a:avLst/>
          </a:prstGeom>
          <a:noFill/>
        </p:spPr>
        <p:txBody>
          <a:bodyPr wrap="square" rtlCol="0">
            <a:spAutoFit/>
          </a:bodyPr>
          <a:lstStyle/>
          <a:p>
            <a:pPr>
              <a:spcBef>
                <a:spcPts val="1000"/>
              </a:spcBef>
              <a:spcAft>
                <a:spcPts val="600"/>
              </a:spcAft>
            </a:pPr>
            <a:r>
              <a:rPr lang="en-US" sz="1100" dirty="0"/>
              <a:t>See: M. Arrowsmith (SNL), K. Mohror (LLNL), &amp; J. Waltz (LANL), NNSA Interlaboratory LDRD Pilot, </a:t>
            </a:r>
            <a:r>
              <a:rPr lang="en-US" sz="1100" b="1" dirty="0"/>
              <a:t>SAND2024-05220O </a:t>
            </a:r>
            <a:endParaRPr lang="en-US" sz="1100" dirty="0"/>
          </a:p>
        </p:txBody>
      </p:sp>
    </p:spTree>
    <p:extLst>
      <p:ext uri="{BB962C8B-B14F-4D97-AF65-F5344CB8AC3E}">
        <p14:creationId xmlns:p14="http://schemas.microsoft.com/office/powerpoint/2010/main" val="3874886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122423E7-DEAC-0C90-9C7F-FAC0C961E103}"/>
              </a:ext>
            </a:extLst>
          </p:cNvPr>
          <p:cNvGraphicFramePr>
            <a:graphicFrameLocks noGrp="1"/>
          </p:cNvGraphicFramePr>
          <p:nvPr>
            <p:ph idx="1"/>
            <p:extLst>
              <p:ext uri="{D42A27DB-BD31-4B8C-83A1-F6EECF244321}">
                <p14:modId xmlns:p14="http://schemas.microsoft.com/office/powerpoint/2010/main" val="1738378543"/>
              </p:ext>
            </p:extLst>
          </p:nvPr>
        </p:nvGraphicFramePr>
        <p:xfrm>
          <a:off x="1037968" y="2043113"/>
          <a:ext cx="9656536" cy="4243386"/>
        </p:xfrm>
        <a:graphic>
          <a:graphicData uri="http://schemas.openxmlformats.org/drawingml/2006/table">
            <a:tbl>
              <a:tblPr>
                <a:tableStyleId>{BC89EF96-8CEA-46FF-86C4-4CE0E7609802}</a:tableStyleId>
              </a:tblPr>
              <a:tblGrid>
                <a:gridCol w="1741078">
                  <a:extLst>
                    <a:ext uri="{9D8B030D-6E8A-4147-A177-3AD203B41FA5}">
                      <a16:colId xmlns:a16="http://schemas.microsoft.com/office/drawing/2014/main" val="332698121"/>
                    </a:ext>
                  </a:extLst>
                </a:gridCol>
                <a:gridCol w="5739111">
                  <a:extLst>
                    <a:ext uri="{9D8B030D-6E8A-4147-A177-3AD203B41FA5}">
                      <a16:colId xmlns:a16="http://schemas.microsoft.com/office/drawing/2014/main" val="3476882359"/>
                    </a:ext>
                  </a:extLst>
                </a:gridCol>
                <a:gridCol w="2176347">
                  <a:extLst>
                    <a:ext uri="{9D8B030D-6E8A-4147-A177-3AD203B41FA5}">
                      <a16:colId xmlns:a16="http://schemas.microsoft.com/office/drawing/2014/main" val="1900608623"/>
                    </a:ext>
                  </a:extLst>
                </a:gridCol>
              </a:tblGrid>
              <a:tr h="357076">
                <a:tc>
                  <a:txBody>
                    <a:bodyPr/>
                    <a:lstStyle/>
                    <a:p>
                      <a:pPr algn="ctr" fontAlgn="ctr">
                        <a:buNone/>
                      </a:pPr>
                      <a:r>
                        <a:rPr lang="en-US" sz="1600" b="1" u="none" strike="noStrike">
                          <a:effectLst/>
                        </a:rPr>
                        <a:t>IL Identifier</a:t>
                      </a:r>
                      <a:endParaRPr lang="en-US" sz="1600" b="1" i="0" u="none" strike="noStrike">
                        <a:solidFill>
                          <a:srgbClr val="000000"/>
                        </a:solidFill>
                        <a:effectLst/>
                        <a:latin typeface="Calibri" panose="020F0502020204030204" pitchFamily="34" charset="0"/>
                      </a:endParaRPr>
                    </a:p>
                  </a:txBody>
                  <a:tcPr marL="0" marR="0" marT="0" marB="0" anchor="ctr"/>
                </a:tc>
                <a:tc>
                  <a:txBody>
                    <a:bodyPr/>
                    <a:lstStyle/>
                    <a:p>
                      <a:pPr algn="ctr" fontAlgn="ctr">
                        <a:buNone/>
                      </a:pPr>
                      <a:r>
                        <a:rPr lang="en-US" sz="1600" b="1" u="none" strike="noStrike">
                          <a:effectLst/>
                        </a:rPr>
                        <a:t>Title</a:t>
                      </a:r>
                      <a:endParaRPr lang="en-US" sz="1600" b="1" i="0" u="none" strike="noStrike">
                        <a:solidFill>
                          <a:srgbClr val="000000"/>
                        </a:solidFill>
                        <a:effectLst/>
                        <a:latin typeface="Calibri" panose="020F0502020204030204" pitchFamily="34" charset="0"/>
                      </a:endParaRPr>
                    </a:p>
                  </a:txBody>
                  <a:tcPr marL="0" marR="0" marT="0" marB="0" anchor="ctr"/>
                </a:tc>
                <a:tc>
                  <a:txBody>
                    <a:bodyPr/>
                    <a:lstStyle/>
                    <a:p>
                      <a:pPr algn="ctr" fontAlgn="ctr">
                        <a:buNone/>
                      </a:pPr>
                      <a:r>
                        <a:rPr lang="en-US" sz="1600" b="1" u="none" strike="noStrike" dirty="0">
                          <a:effectLst/>
                        </a:rPr>
                        <a:t>Labs</a:t>
                      </a:r>
                      <a:endParaRPr lang="en-US" sz="16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432795794"/>
                  </a:ext>
                </a:extLst>
              </a:tr>
              <a:tr h="520389">
                <a:tc>
                  <a:txBody>
                    <a:bodyPr/>
                    <a:lstStyle/>
                    <a:p>
                      <a:pPr algn="ctr" fontAlgn="t">
                        <a:buNone/>
                      </a:pPr>
                      <a:r>
                        <a:rPr lang="en-US" sz="1600" u="none" strike="noStrike">
                          <a:effectLst/>
                        </a:rPr>
                        <a:t>BIO-4</a:t>
                      </a:r>
                      <a:endParaRPr lang="en-US" sz="1600" b="0" i="0" u="none" strike="noStrike">
                        <a:solidFill>
                          <a:srgbClr val="000000"/>
                        </a:solidFill>
                        <a:effectLst/>
                        <a:latin typeface="Calibri" panose="020F0502020204030204" pitchFamily="34" charset="0"/>
                      </a:endParaRPr>
                    </a:p>
                  </a:txBody>
                  <a:tcPr marL="0" marR="0" marT="0" marB="0" anchor="ctr"/>
                </a:tc>
                <a:tc>
                  <a:txBody>
                    <a:bodyPr/>
                    <a:lstStyle/>
                    <a:p>
                      <a:pPr algn="ctr" fontAlgn="t">
                        <a:buNone/>
                      </a:pPr>
                      <a:r>
                        <a:rPr lang="en-US" sz="1600" u="none" strike="noStrike">
                          <a:effectLst/>
                        </a:rPr>
                        <a:t>Advancing wastewater biomonitoring capabilities toward establishing an actionable national biosurveillance program</a:t>
                      </a:r>
                      <a:endParaRPr lang="en-US" sz="1600" b="0" i="0" u="none" strike="noStrike">
                        <a:solidFill>
                          <a:srgbClr val="000000"/>
                        </a:solidFill>
                        <a:effectLst/>
                        <a:latin typeface="Calibri" panose="020F0502020204030204" pitchFamily="34" charset="0"/>
                      </a:endParaRPr>
                    </a:p>
                  </a:txBody>
                  <a:tcPr marL="0" marR="0" marT="0" marB="0" anchor="ctr"/>
                </a:tc>
                <a:tc>
                  <a:txBody>
                    <a:bodyPr/>
                    <a:lstStyle/>
                    <a:p>
                      <a:pPr algn="ctr" fontAlgn="t">
                        <a:buNone/>
                      </a:pPr>
                      <a:r>
                        <a:rPr lang="en-US" sz="1600" u="none" strike="noStrike" dirty="0">
                          <a:effectLst/>
                        </a:rPr>
                        <a:t>LANL, LLNL, SNL</a:t>
                      </a:r>
                      <a:endParaRPr lang="en-US" sz="16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538058765"/>
                  </a:ext>
                </a:extLst>
              </a:tr>
              <a:tr h="509317">
                <a:tc>
                  <a:txBody>
                    <a:bodyPr/>
                    <a:lstStyle/>
                    <a:p>
                      <a:pPr algn="ctr" fontAlgn="t">
                        <a:buNone/>
                      </a:pPr>
                      <a:r>
                        <a:rPr lang="en-US" sz="1600" u="none" strike="noStrike">
                          <a:effectLst/>
                        </a:rPr>
                        <a:t>HED-17</a:t>
                      </a:r>
                      <a:endParaRPr lang="en-US" sz="1600" b="0" i="0" u="none" strike="noStrike">
                        <a:solidFill>
                          <a:srgbClr val="000000"/>
                        </a:solidFill>
                        <a:effectLst/>
                        <a:latin typeface="Calibri" panose="020F0502020204030204" pitchFamily="34" charset="0"/>
                      </a:endParaRPr>
                    </a:p>
                  </a:txBody>
                  <a:tcPr marL="0" marR="0" marT="0" marB="0" anchor="ctr"/>
                </a:tc>
                <a:tc>
                  <a:txBody>
                    <a:bodyPr/>
                    <a:lstStyle/>
                    <a:p>
                      <a:pPr algn="ctr" fontAlgn="t">
                        <a:buNone/>
                      </a:pPr>
                      <a:r>
                        <a:rPr lang="en-US" sz="1600" u="none" strike="noStrike">
                          <a:effectLst/>
                        </a:rPr>
                        <a:t>Predictive Ultrafast Low-Rank Simulations via Embedded Tensor Networks</a:t>
                      </a:r>
                      <a:endParaRPr lang="en-US" sz="1600" b="0" i="0" u="none" strike="noStrike">
                        <a:solidFill>
                          <a:srgbClr val="000000"/>
                        </a:solidFill>
                        <a:effectLst/>
                        <a:latin typeface="Calibri" panose="020F0502020204030204" pitchFamily="34" charset="0"/>
                      </a:endParaRPr>
                    </a:p>
                  </a:txBody>
                  <a:tcPr marL="0" marR="0" marT="0" marB="0" anchor="ctr"/>
                </a:tc>
                <a:tc>
                  <a:txBody>
                    <a:bodyPr/>
                    <a:lstStyle/>
                    <a:p>
                      <a:pPr algn="ctr" fontAlgn="t">
                        <a:buNone/>
                      </a:pPr>
                      <a:r>
                        <a:rPr lang="en-US" sz="1600" u="none" strike="noStrike" dirty="0">
                          <a:effectLst/>
                        </a:rPr>
                        <a:t>LANL, LLNL, SNL</a:t>
                      </a:r>
                      <a:endParaRPr lang="en-US" sz="16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780692667"/>
                  </a:ext>
                </a:extLst>
              </a:tr>
              <a:tr h="431812">
                <a:tc>
                  <a:txBody>
                    <a:bodyPr/>
                    <a:lstStyle/>
                    <a:p>
                      <a:pPr algn="ctr" fontAlgn="t">
                        <a:buNone/>
                      </a:pPr>
                      <a:r>
                        <a:rPr lang="en-US" sz="1600" u="none" strike="noStrike">
                          <a:effectLst/>
                        </a:rPr>
                        <a:t>CLI-12</a:t>
                      </a:r>
                      <a:endParaRPr lang="en-US" sz="1600" b="0" i="0" u="none" strike="noStrike">
                        <a:solidFill>
                          <a:srgbClr val="000000"/>
                        </a:solidFill>
                        <a:effectLst/>
                        <a:latin typeface="Calibri" panose="020F0502020204030204" pitchFamily="34" charset="0"/>
                      </a:endParaRPr>
                    </a:p>
                  </a:txBody>
                  <a:tcPr marL="0" marR="0" marT="0" marB="0" anchor="ctr"/>
                </a:tc>
                <a:tc>
                  <a:txBody>
                    <a:bodyPr/>
                    <a:lstStyle/>
                    <a:p>
                      <a:pPr algn="ctr" fontAlgn="t">
                        <a:buNone/>
                      </a:pPr>
                      <a:r>
                        <a:rPr lang="en-US" sz="1600" u="none" strike="noStrike">
                          <a:effectLst/>
                        </a:rPr>
                        <a:t>Towards a digital twin of Arctic sea ice</a:t>
                      </a:r>
                      <a:endParaRPr lang="en-US" sz="1600" b="0" i="0" u="none" strike="noStrike">
                        <a:solidFill>
                          <a:srgbClr val="000000"/>
                        </a:solidFill>
                        <a:effectLst/>
                        <a:latin typeface="Calibri" panose="020F0502020204030204" pitchFamily="34" charset="0"/>
                      </a:endParaRPr>
                    </a:p>
                  </a:txBody>
                  <a:tcPr marL="0" marR="0" marT="0" marB="0" anchor="ctr"/>
                </a:tc>
                <a:tc>
                  <a:txBody>
                    <a:bodyPr/>
                    <a:lstStyle/>
                    <a:p>
                      <a:pPr algn="ctr" fontAlgn="t">
                        <a:buNone/>
                      </a:pPr>
                      <a:r>
                        <a:rPr lang="en-US" sz="1600" u="none" strike="noStrike" dirty="0">
                          <a:effectLst/>
                        </a:rPr>
                        <a:t>LANL, SNL</a:t>
                      </a:r>
                      <a:endParaRPr lang="en-US" sz="16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60092416"/>
                  </a:ext>
                </a:extLst>
              </a:tr>
              <a:tr h="930057">
                <a:tc>
                  <a:txBody>
                    <a:bodyPr/>
                    <a:lstStyle/>
                    <a:p>
                      <a:pPr algn="ctr" fontAlgn="t">
                        <a:buNone/>
                      </a:pPr>
                      <a:r>
                        <a:rPr lang="en-US" sz="1600" u="none" strike="noStrike">
                          <a:effectLst/>
                        </a:rPr>
                        <a:t>HED-26</a:t>
                      </a:r>
                      <a:endParaRPr lang="en-US" sz="1600" b="0" i="0" u="none" strike="noStrike">
                        <a:solidFill>
                          <a:srgbClr val="000000"/>
                        </a:solidFill>
                        <a:effectLst/>
                        <a:latin typeface="Calibri" panose="020F0502020204030204" pitchFamily="34" charset="0"/>
                      </a:endParaRPr>
                    </a:p>
                  </a:txBody>
                  <a:tcPr marL="0" marR="0" marT="0" marB="0" anchor="ctr"/>
                </a:tc>
                <a:tc>
                  <a:txBody>
                    <a:bodyPr/>
                    <a:lstStyle/>
                    <a:p>
                      <a:pPr algn="ctr" fontAlgn="t">
                        <a:buNone/>
                      </a:pPr>
                      <a:r>
                        <a:rPr lang="en-US" sz="1600" u="none" strike="noStrike" dirty="0">
                          <a:effectLst/>
                        </a:rPr>
                        <a:t>Quantum Computing for High Energy Density Science</a:t>
                      </a:r>
                      <a:endParaRPr lang="en-US" sz="16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t">
                        <a:buNone/>
                      </a:pPr>
                      <a:r>
                        <a:rPr lang="en-US" sz="1600" u="none" strike="noStrike" dirty="0">
                          <a:effectLst/>
                        </a:rPr>
                        <a:t>LANL, LLNL, SNL</a:t>
                      </a:r>
                      <a:endParaRPr lang="en-US" sz="16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11048269"/>
                  </a:ext>
                </a:extLst>
              </a:tr>
              <a:tr h="930057">
                <a:tc>
                  <a:txBody>
                    <a:bodyPr/>
                    <a:lstStyle/>
                    <a:p>
                      <a:pPr algn="ctr" fontAlgn="t">
                        <a:buNone/>
                      </a:pPr>
                      <a:r>
                        <a:rPr lang="en-US" sz="1600" u="none" strike="noStrike">
                          <a:effectLst/>
                        </a:rPr>
                        <a:t>MM-21</a:t>
                      </a:r>
                      <a:endParaRPr lang="en-US" sz="1600" b="0" i="0" u="none" strike="noStrike">
                        <a:solidFill>
                          <a:srgbClr val="000000"/>
                        </a:solidFill>
                        <a:effectLst/>
                        <a:latin typeface="Calibri" panose="020F0502020204030204" pitchFamily="34" charset="0"/>
                      </a:endParaRPr>
                    </a:p>
                  </a:txBody>
                  <a:tcPr marL="0" marR="0" marT="0" marB="0" anchor="ctr"/>
                </a:tc>
                <a:tc>
                  <a:txBody>
                    <a:bodyPr/>
                    <a:lstStyle/>
                    <a:p>
                      <a:pPr algn="ctr" fontAlgn="t">
                        <a:buNone/>
                      </a:pPr>
                      <a:r>
                        <a:rPr lang="en-US" sz="1600" u="none" strike="noStrike">
                          <a:effectLst/>
                        </a:rPr>
                        <a:t>Discovery of Design Criteria for Polymer Materials in Extreme Environments Using Precisely Engineered Internal Structures Over Multiple Length Scales</a:t>
                      </a:r>
                      <a:endParaRPr lang="en-US" sz="1600" b="0" i="0" u="none" strike="noStrike">
                        <a:solidFill>
                          <a:srgbClr val="000000"/>
                        </a:solidFill>
                        <a:effectLst/>
                        <a:latin typeface="Calibri" panose="020F0502020204030204" pitchFamily="34" charset="0"/>
                      </a:endParaRPr>
                    </a:p>
                  </a:txBody>
                  <a:tcPr marL="0" marR="0" marT="0" marB="0" anchor="ctr"/>
                </a:tc>
                <a:tc>
                  <a:txBody>
                    <a:bodyPr/>
                    <a:lstStyle/>
                    <a:p>
                      <a:pPr algn="ctr" fontAlgn="t">
                        <a:buNone/>
                      </a:pPr>
                      <a:r>
                        <a:rPr lang="en-US" sz="1600" u="none" strike="noStrike" dirty="0">
                          <a:effectLst/>
                        </a:rPr>
                        <a:t>LANL, LLNL, SNL</a:t>
                      </a:r>
                      <a:endParaRPr lang="en-US" sz="16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155070666"/>
                  </a:ext>
                </a:extLst>
              </a:tr>
              <a:tr h="564678">
                <a:tc>
                  <a:txBody>
                    <a:bodyPr/>
                    <a:lstStyle/>
                    <a:p>
                      <a:pPr algn="ctr" fontAlgn="t">
                        <a:buNone/>
                      </a:pPr>
                      <a:r>
                        <a:rPr lang="en-US" sz="1600" u="none" strike="noStrike">
                          <a:effectLst/>
                        </a:rPr>
                        <a:t>MM-28</a:t>
                      </a:r>
                      <a:endParaRPr lang="en-US" sz="1600" b="0" i="0" u="none" strike="noStrike">
                        <a:solidFill>
                          <a:srgbClr val="000000"/>
                        </a:solidFill>
                        <a:effectLst/>
                        <a:latin typeface="Calibri" panose="020F0502020204030204" pitchFamily="34" charset="0"/>
                      </a:endParaRPr>
                    </a:p>
                  </a:txBody>
                  <a:tcPr marL="0" marR="0" marT="0" marB="0" anchor="ctr"/>
                </a:tc>
                <a:tc>
                  <a:txBody>
                    <a:bodyPr/>
                    <a:lstStyle/>
                    <a:p>
                      <a:pPr algn="ctr" fontAlgn="t">
                        <a:buNone/>
                      </a:pPr>
                      <a:r>
                        <a:rPr lang="en-US" sz="1600" u="none" strike="noStrike">
                          <a:effectLst/>
                        </a:rPr>
                        <a:t>Refractory Additive Manufacturing: Alloys to Z Pulsed Power Facility</a:t>
                      </a:r>
                      <a:endParaRPr lang="en-US" sz="1600" b="0" i="0" u="none" strike="noStrike">
                        <a:solidFill>
                          <a:srgbClr val="000000"/>
                        </a:solidFill>
                        <a:effectLst/>
                        <a:latin typeface="Calibri" panose="020F0502020204030204" pitchFamily="34" charset="0"/>
                      </a:endParaRPr>
                    </a:p>
                  </a:txBody>
                  <a:tcPr marL="0" marR="0" marT="0" marB="0" anchor="ctr"/>
                </a:tc>
                <a:tc>
                  <a:txBody>
                    <a:bodyPr/>
                    <a:lstStyle/>
                    <a:p>
                      <a:pPr algn="ctr" fontAlgn="t">
                        <a:buNone/>
                      </a:pPr>
                      <a:r>
                        <a:rPr lang="en-US" sz="1600" u="none" strike="noStrike" dirty="0">
                          <a:effectLst/>
                        </a:rPr>
                        <a:t>LANL, LLNL, SNL</a:t>
                      </a:r>
                      <a:endParaRPr lang="en-US" sz="16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931369390"/>
                  </a:ext>
                </a:extLst>
              </a:tr>
            </a:tbl>
          </a:graphicData>
        </a:graphic>
      </p:graphicFrame>
      <p:sp>
        <p:nvSpPr>
          <p:cNvPr id="3" name="Slide Number Placeholder 2">
            <a:extLst>
              <a:ext uri="{FF2B5EF4-FFF2-40B4-BE49-F238E27FC236}">
                <a16:creationId xmlns:a16="http://schemas.microsoft.com/office/drawing/2014/main" id="{9904AFA5-A9A4-4546-A211-32077AF989A8}"/>
              </a:ext>
            </a:extLst>
          </p:cNvPr>
          <p:cNvSpPr>
            <a:spLocks noGrp="1"/>
          </p:cNvSpPr>
          <p:nvPr>
            <p:ph type="sldNum" sz="quarter" idx="12"/>
          </p:nvPr>
        </p:nvSpPr>
        <p:spPr/>
        <p:txBody>
          <a:bodyPr/>
          <a:lstStyle/>
          <a:p>
            <a:fld id="{6FB6B91F-BB11-E946-B7F6-1372EDB8DEC1}" type="slidenum">
              <a:rPr lang="en-US" smtClean="0"/>
              <a:t>10</a:t>
            </a:fld>
            <a:endParaRPr lang="en-US" dirty="0"/>
          </a:p>
        </p:txBody>
      </p:sp>
      <p:sp>
        <p:nvSpPr>
          <p:cNvPr id="4" name="Title 3">
            <a:extLst>
              <a:ext uri="{FF2B5EF4-FFF2-40B4-BE49-F238E27FC236}">
                <a16:creationId xmlns:a16="http://schemas.microsoft.com/office/drawing/2014/main" id="{FD533051-6544-ADE5-6594-F9653090C117}"/>
              </a:ext>
            </a:extLst>
          </p:cNvPr>
          <p:cNvSpPr>
            <a:spLocks noGrp="1"/>
          </p:cNvSpPr>
          <p:nvPr>
            <p:ph type="title"/>
          </p:nvPr>
        </p:nvSpPr>
        <p:spPr/>
        <p:txBody>
          <a:bodyPr/>
          <a:lstStyle/>
          <a:p>
            <a:r>
              <a:rPr lang="en-US" dirty="0"/>
              <a:t>FY24 PILOT</a:t>
            </a:r>
          </a:p>
        </p:txBody>
      </p:sp>
      <p:sp>
        <p:nvSpPr>
          <p:cNvPr id="5" name="Text Placeholder 4">
            <a:extLst>
              <a:ext uri="{FF2B5EF4-FFF2-40B4-BE49-F238E27FC236}">
                <a16:creationId xmlns:a16="http://schemas.microsoft.com/office/drawing/2014/main" id="{01C8BB9B-912A-D86C-8A5A-46273BBB8859}"/>
              </a:ext>
            </a:extLst>
          </p:cNvPr>
          <p:cNvSpPr>
            <a:spLocks noGrp="1"/>
          </p:cNvSpPr>
          <p:nvPr>
            <p:ph type="body" sz="quarter" idx="13"/>
          </p:nvPr>
        </p:nvSpPr>
        <p:spPr/>
        <p:txBody>
          <a:bodyPr/>
          <a:lstStyle/>
          <a:p>
            <a:r>
              <a:rPr lang="en-US" dirty="0"/>
              <a:t>Projects</a:t>
            </a:r>
          </a:p>
        </p:txBody>
      </p:sp>
      <p:sp>
        <p:nvSpPr>
          <p:cNvPr id="7" name="TextBox 6">
            <a:extLst>
              <a:ext uri="{FF2B5EF4-FFF2-40B4-BE49-F238E27FC236}">
                <a16:creationId xmlns:a16="http://schemas.microsoft.com/office/drawing/2014/main" id="{43FFE9CF-6FE6-9152-D903-1CBD41A09F71}"/>
              </a:ext>
            </a:extLst>
          </p:cNvPr>
          <p:cNvSpPr txBox="1"/>
          <p:nvPr/>
        </p:nvSpPr>
        <p:spPr>
          <a:xfrm>
            <a:off x="240631" y="6586793"/>
            <a:ext cx="11951369" cy="261610"/>
          </a:xfrm>
          <a:prstGeom prst="rect">
            <a:avLst/>
          </a:prstGeom>
          <a:noFill/>
        </p:spPr>
        <p:txBody>
          <a:bodyPr wrap="square" rtlCol="0">
            <a:spAutoFit/>
          </a:bodyPr>
          <a:lstStyle/>
          <a:p>
            <a:pPr>
              <a:spcBef>
                <a:spcPts val="1000"/>
              </a:spcBef>
              <a:spcAft>
                <a:spcPts val="600"/>
              </a:spcAft>
            </a:pPr>
            <a:r>
              <a:rPr lang="en-US" sz="1100" dirty="0"/>
              <a:t>See: M. Arrowsmith (SNL), K. Mohror (LLNL), &amp; J. Waltz (LANL), NNSA Interlaboratory LDRD Pilot, </a:t>
            </a:r>
            <a:r>
              <a:rPr lang="en-US" sz="1100" b="1" dirty="0"/>
              <a:t>SAND2024-05220O </a:t>
            </a:r>
            <a:endParaRPr lang="en-US" sz="1100" dirty="0"/>
          </a:p>
        </p:txBody>
      </p:sp>
    </p:spTree>
    <p:extLst>
      <p:ext uri="{BB962C8B-B14F-4D97-AF65-F5344CB8AC3E}">
        <p14:creationId xmlns:p14="http://schemas.microsoft.com/office/powerpoint/2010/main" val="9374368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26C52FD-BE94-7378-300A-87C9325201CC}"/>
              </a:ext>
            </a:extLst>
          </p:cNvPr>
          <p:cNvSpPr>
            <a:spLocks noGrp="1"/>
          </p:cNvSpPr>
          <p:nvPr>
            <p:ph type="sldNum" sz="quarter" idx="12"/>
          </p:nvPr>
        </p:nvSpPr>
        <p:spPr/>
        <p:txBody>
          <a:bodyPr/>
          <a:lstStyle/>
          <a:p>
            <a:fld id="{6FB6B91F-BB11-E946-B7F6-1372EDB8DEC1}" type="slidenum">
              <a:rPr lang="en-US" smtClean="0"/>
              <a:t>11</a:t>
            </a:fld>
            <a:endParaRPr lang="en-US" dirty="0"/>
          </a:p>
        </p:txBody>
      </p:sp>
      <p:sp>
        <p:nvSpPr>
          <p:cNvPr id="4" name="Title 3">
            <a:extLst>
              <a:ext uri="{FF2B5EF4-FFF2-40B4-BE49-F238E27FC236}">
                <a16:creationId xmlns:a16="http://schemas.microsoft.com/office/drawing/2014/main" id="{7441F964-23CB-9721-7E06-CE55A49CD56D}"/>
              </a:ext>
            </a:extLst>
          </p:cNvPr>
          <p:cNvSpPr>
            <a:spLocks noGrp="1"/>
          </p:cNvSpPr>
          <p:nvPr>
            <p:ph type="title"/>
          </p:nvPr>
        </p:nvSpPr>
        <p:spPr/>
        <p:txBody>
          <a:bodyPr/>
          <a:lstStyle/>
          <a:p>
            <a:r>
              <a:rPr lang="en-US" dirty="0"/>
              <a:t>FY 24 Pilot</a:t>
            </a:r>
          </a:p>
        </p:txBody>
      </p:sp>
      <p:sp>
        <p:nvSpPr>
          <p:cNvPr id="5" name="Text Placeholder 4">
            <a:extLst>
              <a:ext uri="{FF2B5EF4-FFF2-40B4-BE49-F238E27FC236}">
                <a16:creationId xmlns:a16="http://schemas.microsoft.com/office/drawing/2014/main" id="{5E5D55E7-B190-05C3-FF8D-C04D1E91B8FF}"/>
              </a:ext>
            </a:extLst>
          </p:cNvPr>
          <p:cNvSpPr>
            <a:spLocks noGrp="1"/>
          </p:cNvSpPr>
          <p:nvPr>
            <p:ph type="body" sz="quarter" idx="13"/>
          </p:nvPr>
        </p:nvSpPr>
        <p:spPr/>
        <p:txBody>
          <a:bodyPr/>
          <a:lstStyle/>
          <a:p>
            <a:r>
              <a:rPr lang="en-US" dirty="0"/>
              <a:t>Lessons Learned</a:t>
            </a:r>
          </a:p>
        </p:txBody>
      </p:sp>
      <p:graphicFrame>
        <p:nvGraphicFramePr>
          <p:cNvPr id="7" name="Table 6">
            <a:extLst>
              <a:ext uri="{FF2B5EF4-FFF2-40B4-BE49-F238E27FC236}">
                <a16:creationId xmlns:a16="http://schemas.microsoft.com/office/drawing/2014/main" id="{FECA5D96-63EB-7E08-586D-2CF47A84426C}"/>
              </a:ext>
            </a:extLst>
          </p:cNvPr>
          <p:cNvGraphicFramePr>
            <a:graphicFrameLocks noGrp="1"/>
          </p:cNvGraphicFramePr>
          <p:nvPr>
            <p:extLst>
              <p:ext uri="{D42A27DB-BD31-4B8C-83A1-F6EECF244321}">
                <p14:modId xmlns:p14="http://schemas.microsoft.com/office/powerpoint/2010/main" val="3628959761"/>
              </p:ext>
            </p:extLst>
          </p:nvPr>
        </p:nvGraphicFramePr>
        <p:xfrm>
          <a:off x="623564" y="1806840"/>
          <a:ext cx="11082562" cy="4705188"/>
        </p:xfrm>
        <a:graphic>
          <a:graphicData uri="http://schemas.openxmlformats.org/drawingml/2006/table">
            <a:tbl>
              <a:tblPr firstRow="1" bandRow="1">
                <a:tableStyleId>{BC89EF96-8CEA-46FF-86C4-4CE0E7609802}</a:tableStyleId>
              </a:tblPr>
              <a:tblGrid>
                <a:gridCol w="5541281">
                  <a:extLst>
                    <a:ext uri="{9D8B030D-6E8A-4147-A177-3AD203B41FA5}">
                      <a16:colId xmlns:a16="http://schemas.microsoft.com/office/drawing/2014/main" val="1275279473"/>
                    </a:ext>
                  </a:extLst>
                </a:gridCol>
                <a:gridCol w="5541281">
                  <a:extLst>
                    <a:ext uri="{9D8B030D-6E8A-4147-A177-3AD203B41FA5}">
                      <a16:colId xmlns:a16="http://schemas.microsoft.com/office/drawing/2014/main" val="2911930721"/>
                    </a:ext>
                  </a:extLst>
                </a:gridCol>
              </a:tblGrid>
              <a:tr h="3387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Observation</a:t>
                      </a:r>
                    </a:p>
                  </a:txBody>
                  <a:tcPr/>
                </a:tc>
                <a:tc>
                  <a:txBody>
                    <a:bodyPr/>
                    <a:lstStyle/>
                    <a:p>
                      <a:r>
                        <a:rPr lang="en-US" dirty="0"/>
                        <a:t>Solution</a:t>
                      </a:r>
                    </a:p>
                  </a:txBody>
                  <a:tcPr/>
                </a:tc>
                <a:extLst>
                  <a:ext uri="{0D108BD9-81ED-4DB2-BD59-A6C34878D82A}">
                    <a16:rowId xmlns:a16="http://schemas.microsoft.com/office/drawing/2014/main" val="1343304462"/>
                  </a:ext>
                </a:extLst>
              </a:tr>
              <a:tr h="85473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t>Manual tracking of proposals tedious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Need a proposal management system</a:t>
                      </a:r>
                    </a:p>
                    <a:p>
                      <a:endParaRPr lang="en-US" dirty="0"/>
                    </a:p>
                  </a:txBody>
                  <a:tcPr/>
                </a:tc>
                <a:extLst>
                  <a:ext uri="{0D108BD9-81ED-4DB2-BD59-A6C34878D82A}">
                    <a16:rowId xmlns:a16="http://schemas.microsoft.com/office/drawing/2014/main" val="3267427836"/>
                  </a:ext>
                </a:extLst>
              </a:tr>
              <a:tr h="4602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t>Strong interest in call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Need a down-select stage for LOIs</a:t>
                      </a:r>
                    </a:p>
                  </a:txBody>
                  <a:tcPr/>
                </a:tc>
                <a:extLst>
                  <a:ext uri="{0D108BD9-81ED-4DB2-BD59-A6C34878D82A}">
                    <a16:rowId xmlns:a16="http://schemas.microsoft.com/office/drawing/2014/main" val="149544124"/>
                  </a:ext>
                </a:extLst>
              </a:tr>
              <a:tr h="85473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t>Confusion for the reviewers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Allocate more time and effort for training reviewers</a:t>
                      </a:r>
                    </a:p>
                  </a:txBody>
                  <a:tcPr/>
                </a:tc>
                <a:extLst>
                  <a:ext uri="{0D108BD9-81ED-4DB2-BD59-A6C34878D82A}">
                    <a16:rowId xmlns:a16="http://schemas.microsoft.com/office/drawing/2014/main" val="2975498218"/>
                  </a:ext>
                </a:extLst>
              </a:tr>
              <a:tr h="85473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t>Classified addendum added significant complexity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Remove classified option</a:t>
                      </a:r>
                    </a:p>
                  </a:txBody>
                  <a:tcPr/>
                </a:tc>
                <a:extLst>
                  <a:ext uri="{0D108BD9-81ED-4DB2-BD59-A6C34878D82A}">
                    <a16:rowId xmlns:a16="http://schemas.microsoft.com/office/drawing/2014/main" val="1563081271"/>
                  </a:ext>
                </a:extLst>
              </a:tr>
              <a:tr h="6574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Compressed timeline was challenging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Establish focus areas and “ground rules” earlier in the year</a:t>
                      </a:r>
                    </a:p>
                  </a:txBody>
                  <a:tcPr/>
                </a:tc>
                <a:extLst>
                  <a:ext uri="{0D108BD9-81ED-4DB2-BD59-A6C34878D82A}">
                    <a16:rowId xmlns:a16="http://schemas.microsoft.com/office/drawing/2014/main" val="1867386360"/>
                  </a:ext>
                </a:extLst>
              </a:tr>
              <a:tr h="6574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Oral presentations challenging to organize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Only have written proposals</a:t>
                      </a:r>
                    </a:p>
                  </a:txBody>
                  <a:tcPr/>
                </a:tc>
                <a:extLst>
                  <a:ext uri="{0D108BD9-81ED-4DB2-BD59-A6C34878D82A}">
                    <a16:rowId xmlns:a16="http://schemas.microsoft.com/office/drawing/2014/main" val="1345321666"/>
                  </a:ext>
                </a:extLst>
              </a:tr>
            </a:tbl>
          </a:graphicData>
        </a:graphic>
      </p:graphicFrame>
      <p:sp>
        <p:nvSpPr>
          <p:cNvPr id="8" name="TextBox 7">
            <a:extLst>
              <a:ext uri="{FF2B5EF4-FFF2-40B4-BE49-F238E27FC236}">
                <a16:creationId xmlns:a16="http://schemas.microsoft.com/office/drawing/2014/main" id="{78FAF582-9E28-DF4F-FA9B-227C8BDB8CBD}"/>
              </a:ext>
            </a:extLst>
          </p:cNvPr>
          <p:cNvSpPr txBox="1"/>
          <p:nvPr/>
        </p:nvSpPr>
        <p:spPr>
          <a:xfrm>
            <a:off x="240631" y="6586793"/>
            <a:ext cx="11951369" cy="261610"/>
          </a:xfrm>
          <a:prstGeom prst="rect">
            <a:avLst/>
          </a:prstGeom>
          <a:noFill/>
        </p:spPr>
        <p:txBody>
          <a:bodyPr wrap="square" rtlCol="0">
            <a:spAutoFit/>
          </a:bodyPr>
          <a:lstStyle/>
          <a:p>
            <a:pPr>
              <a:spcBef>
                <a:spcPts val="1000"/>
              </a:spcBef>
              <a:spcAft>
                <a:spcPts val="600"/>
              </a:spcAft>
            </a:pPr>
            <a:r>
              <a:rPr lang="en-US" sz="1100" dirty="0"/>
              <a:t>See: M. Arrowsmith (SNL), K. Mohror (LLNL), &amp; J. Waltz (LANL), NNSA Interlaboratory LDRD Pilot, </a:t>
            </a:r>
            <a:r>
              <a:rPr lang="en-US" sz="1100" b="1" dirty="0"/>
              <a:t>SAND2024-05220O </a:t>
            </a:r>
            <a:endParaRPr lang="en-US" sz="1100" dirty="0"/>
          </a:p>
        </p:txBody>
      </p:sp>
    </p:spTree>
    <p:extLst>
      <p:ext uri="{BB962C8B-B14F-4D97-AF65-F5344CB8AC3E}">
        <p14:creationId xmlns:p14="http://schemas.microsoft.com/office/powerpoint/2010/main" val="10442280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1D01D84-71A5-9EE6-D617-B1B7C9AF633D}"/>
              </a:ext>
            </a:extLst>
          </p:cNvPr>
          <p:cNvSpPr>
            <a:spLocks noGrp="1"/>
          </p:cNvSpPr>
          <p:nvPr>
            <p:ph type="sldNum" sz="quarter" idx="12"/>
          </p:nvPr>
        </p:nvSpPr>
        <p:spPr/>
        <p:txBody>
          <a:bodyPr/>
          <a:lstStyle/>
          <a:p>
            <a:fld id="{6FB6B91F-BB11-E946-B7F6-1372EDB8DEC1}" type="slidenum">
              <a:rPr lang="en-US" smtClean="0"/>
              <a:t>12</a:t>
            </a:fld>
            <a:endParaRPr lang="en-US" dirty="0"/>
          </a:p>
        </p:txBody>
      </p:sp>
      <p:sp>
        <p:nvSpPr>
          <p:cNvPr id="4" name="Title 3">
            <a:extLst>
              <a:ext uri="{FF2B5EF4-FFF2-40B4-BE49-F238E27FC236}">
                <a16:creationId xmlns:a16="http://schemas.microsoft.com/office/drawing/2014/main" id="{B3572F8F-C2BF-5206-0056-BA85BE110ADE}"/>
              </a:ext>
            </a:extLst>
          </p:cNvPr>
          <p:cNvSpPr>
            <a:spLocks noGrp="1"/>
          </p:cNvSpPr>
          <p:nvPr>
            <p:ph type="title"/>
          </p:nvPr>
        </p:nvSpPr>
        <p:spPr/>
        <p:txBody>
          <a:bodyPr/>
          <a:lstStyle/>
          <a:p>
            <a:r>
              <a:rPr lang="en-US" dirty="0"/>
              <a:t>FY25</a:t>
            </a:r>
          </a:p>
        </p:txBody>
      </p:sp>
      <p:sp>
        <p:nvSpPr>
          <p:cNvPr id="5" name="Text Placeholder 4">
            <a:extLst>
              <a:ext uri="{FF2B5EF4-FFF2-40B4-BE49-F238E27FC236}">
                <a16:creationId xmlns:a16="http://schemas.microsoft.com/office/drawing/2014/main" id="{0F982FAE-065C-9F29-C78A-10E35E124B1E}"/>
              </a:ext>
            </a:extLst>
          </p:cNvPr>
          <p:cNvSpPr>
            <a:spLocks noGrp="1"/>
          </p:cNvSpPr>
          <p:nvPr>
            <p:ph type="body" sz="quarter" idx="13"/>
          </p:nvPr>
        </p:nvSpPr>
        <p:spPr/>
        <p:txBody>
          <a:bodyPr/>
          <a:lstStyle/>
          <a:p>
            <a:r>
              <a:rPr lang="en-US" dirty="0"/>
              <a:t>Expand Outside LANL, LLNL, SNL</a:t>
            </a:r>
          </a:p>
        </p:txBody>
      </p:sp>
      <p:pic>
        <p:nvPicPr>
          <p:cNvPr id="11" name="Picture 2">
            <a:extLst>
              <a:ext uri="{FF2B5EF4-FFF2-40B4-BE49-F238E27FC236}">
                <a16:creationId xmlns:a16="http://schemas.microsoft.com/office/drawing/2014/main" id="{ADE766B1-535E-CAF0-C7F7-F5D47A2440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626" y="3163480"/>
            <a:ext cx="2373120" cy="46339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a:extLst>
              <a:ext uri="{FF2B5EF4-FFF2-40B4-BE49-F238E27FC236}">
                <a16:creationId xmlns:a16="http://schemas.microsoft.com/office/drawing/2014/main" id="{17CB6024-9FE7-B231-DF17-B1EA6AD1FD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639" y="2003949"/>
            <a:ext cx="3184110" cy="53358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Nevada National Security ...">
            <a:extLst>
              <a:ext uri="{FF2B5EF4-FFF2-40B4-BE49-F238E27FC236}">
                <a16:creationId xmlns:a16="http://schemas.microsoft.com/office/drawing/2014/main" id="{4ACA0A3F-6C2C-EC3D-8A79-EEB4832953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0782" y="3857851"/>
            <a:ext cx="2138834" cy="118666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Pacific Northwest National Laboratory ...">
            <a:extLst>
              <a:ext uri="{FF2B5EF4-FFF2-40B4-BE49-F238E27FC236}">
                <a16:creationId xmlns:a16="http://schemas.microsoft.com/office/drawing/2014/main" id="{256C29FE-F916-8DE0-BA1F-C610DF40E4F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9395" y="5023525"/>
            <a:ext cx="2373121" cy="112104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0" descr="INL Idaho National Laboratory and Its ...">
            <a:extLst>
              <a:ext uri="{FF2B5EF4-FFF2-40B4-BE49-F238E27FC236}">
                <a16:creationId xmlns:a16="http://schemas.microsoft.com/office/drawing/2014/main" id="{513B0361-BF9F-58F1-25CF-DA86698D450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99152" y="3569325"/>
            <a:ext cx="1382880" cy="93711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extLst>
              <a:ext uri="{FF2B5EF4-FFF2-40B4-BE49-F238E27FC236}">
                <a16:creationId xmlns:a16="http://schemas.microsoft.com/office/drawing/2014/main" id="{18FD9655-24A4-BED5-E63B-5EBBB73B58F7}"/>
              </a:ext>
            </a:extLst>
          </p:cNvPr>
          <p:cNvPicPr>
            <a:picLocks noChangeAspect="1"/>
          </p:cNvPicPr>
          <p:nvPr/>
        </p:nvPicPr>
        <p:blipFill>
          <a:blip r:embed="rId7"/>
          <a:stretch>
            <a:fillRect/>
          </a:stretch>
        </p:blipFill>
        <p:spPr>
          <a:xfrm>
            <a:off x="2806269" y="4803020"/>
            <a:ext cx="2095500" cy="800100"/>
          </a:xfrm>
          <a:prstGeom prst="rect">
            <a:avLst/>
          </a:prstGeom>
        </p:spPr>
      </p:pic>
      <p:graphicFrame>
        <p:nvGraphicFramePr>
          <p:cNvPr id="20" name="Table 19">
            <a:extLst>
              <a:ext uri="{FF2B5EF4-FFF2-40B4-BE49-F238E27FC236}">
                <a16:creationId xmlns:a16="http://schemas.microsoft.com/office/drawing/2014/main" id="{EF091847-E9A5-5C08-2FD3-DE4E87E223A1}"/>
              </a:ext>
            </a:extLst>
          </p:cNvPr>
          <p:cNvGraphicFramePr>
            <a:graphicFrameLocks noGrp="1"/>
          </p:cNvGraphicFramePr>
          <p:nvPr>
            <p:extLst>
              <p:ext uri="{D42A27DB-BD31-4B8C-83A1-F6EECF244321}">
                <p14:modId xmlns:p14="http://schemas.microsoft.com/office/powerpoint/2010/main" val="2249219012"/>
              </p:ext>
            </p:extLst>
          </p:nvPr>
        </p:nvGraphicFramePr>
        <p:xfrm>
          <a:off x="5637002" y="2723364"/>
          <a:ext cx="6069124" cy="2416690"/>
        </p:xfrm>
        <a:graphic>
          <a:graphicData uri="http://schemas.openxmlformats.org/drawingml/2006/table">
            <a:tbl>
              <a:tblPr firstRow="1" bandRow="1">
                <a:tableStyleId>{5C22544A-7EE6-4342-B048-85BDC9FD1C3A}</a:tableStyleId>
              </a:tblPr>
              <a:tblGrid>
                <a:gridCol w="819495">
                  <a:extLst>
                    <a:ext uri="{9D8B030D-6E8A-4147-A177-3AD203B41FA5}">
                      <a16:colId xmlns:a16="http://schemas.microsoft.com/office/drawing/2014/main" val="274957777"/>
                    </a:ext>
                  </a:extLst>
                </a:gridCol>
                <a:gridCol w="3404484">
                  <a:extLst>
                    <a:ext uri="{9D8B030D-6E8A-4147-A177-3AD203B41FA5}">
                      <a16:colId xmlns:a16="http://schemas.microsoft.com/office/drawing/2014/main" val="2176161177"/>
                    </a:ext>
                  </a:extLst>
                </a:gridCol>
                <a:gridCol w="649005">
                  <a:extLst>
                    <a:ext uri="{9D8B030D-6E8A-4147-A177-3AD203B41FA5}">
                      <a16:colId xmlns:a16="http://schemas.microsoft.com/office/drawing/2014/main" val="1617393264"/>
                    </a:ext>
                  </a:extLst>
                </a:gridCol>
                <a:gridCol w="726168">
                  <a:extLst>
                    <a:ext uri="{9D8B030D-6E8A-4147-A177-3AD203B41FA5}">
                      <a16:colId xmlns:a16="http://schemas.microsoft.com/office/drawing/2014/main" val="2147233092"/>
                    </a:ext>
                  </a:extLst>
                </a:gridCol>
                <a:gridCol w="469972">
                  <a:extLst>
                    <a:ext uri="{9D8B030D-6E8A-4147-A177-3AD203B41FA5}">
                      <a16:colId xmlns:a16="http://schemas.microsoft.com/office/drawing/2014/main" val="887216804"/>
                    </a:ext>
                  </a:extLst>
                </a:gridCol>
              </a:tblGrid>
              <a:tr h="0">
                <a:tc>
                  <a:txBody>
                    <a:bodyPr/>
                    <a:lstStyle/>
                    <a:p>
                      <a:r>
                        <a:rPr lang="en-US" sz="1400" dirty="0">
                          <a:latin typeface="Arial" panose="020B0604020202020204" pitchFamily="34" charset="0"/>
                          <a:cs typeface="Arial" panose="020B0604020202020204" pitchFamily="34" charset="0"/>
                        </a:rPr>
                        <a:t>Year</a:t>
                      </a:r>
                    </a:p>
                  </a:txBody>
                  <a:tcPr>
                    <a:lnB w="12700" cap="flat" cmpd="sng" algn="ctr">
                      <a:solidFill>
                        <a:schemeClr val="tx1"/>
                      </a:solidFill>
                      <a:prstDash val="solid"/>
                      <a:round/>
                      <a:headEnd type="none" w="med" len="med"/>
                      <a:tailEnd type="none" w="med" len="med"/>
                    </a:lnB>
                  </a:tcPr>
                </a:tc>
                <a:tc>
                  <a:txBody>
                    <a:bodyPr/>
                    <a:lstStyle/>
                    <a:p>
                      <a:r>
                        <a:rPr lang="en-US" sz="1400" dirty="0">
                          <a:latin typeface="Arial" panose="020B0604020202020204" pitchFamily="34" charset="0"/>
                          <a:cs typeface="Arial" panose="020B0604020202020204" pitchFamily="34" charset="0"/>
                        </a:rPr>
                        <a:t>Focus Area</a:t>
                      </a:r>
                    </a:p>
                  </a:txBody>
                  <a:tcPr>
                    <a:lnB w="12700" cap="flat" cmpd="sng" algn="ctr">
                      <a:solidFill>
                        <a:schemeClr val="tx1"/>
                      </a:solidFill>
                      <a:prstDash val="solid"/>
                      <a:round/>
                      <a:headEnd type="none" w="med" len="med"/>
                      <a:tailEnd type="none" w="med" len="med"/>
                    </a:lnB>
                  </a:tcPr>
                </a:tc>
                <a:tc>
                  <a:txBody>
                    <a:bodyPr/>
                    <a:lstStyle/>
                    <a:p>
                      <a:r>
                        <a:rPr lang="en-US" sz="1400" dirty="0">
                          <a:latin typeface="Arial" panose="020B0604020202020204" pitchFamily="34" charset="0"/>
                          <a:cs typeface="Arial" panose="020B0604020202020204" pitchFamily="34" charset="0"/>
                        </a:rPr>
                        <a:t>LOIs</a:t>
                      </a:r>
                    </a:p>
                  </a:txBody>
                  <a:tcPr>
                    <a:lnB w="12700" cap="flat" cmpd="sng" algn="ctr">
                      <a:solidFill>
                        <a:schemeClr val="tx1"/>
                      </a:solidFill>
                      <a:prstDash val="solid"/>
                      <a:round/>
                      <a:headEnd type="none" w="med" len="med"/>
                      <a:tailEnd type="none" w="med" len="med"/>
                    </a:lnB>
                  </a:tcPr>
                </a:tc>
                <a:tc>
                  <a:txBody>
                    <a:bodyPr/>
                    <a:lstStyle/>
                    <a:p>
                      <a:r>
                        <a:rPr lang="en-US" sz="1400" dirty="0">
                          <a:latin typeface="Arial" panose="020B0604020202020204" pitchFamily="34" charset="0"/>
                          <a:cs typeface="Arial" panose="020B0604020202020204" pitchFamily="34" charset="0"/>
                        </a:rPr>
                        <a:t>Proposals</a:t>
                      </a:r>
                    </a:p>
                  </a:txBody>
                  <a:tcPr>
                    <a:lnB w="12700" cap="flat" cmpd="sng" algn="ctr">
                      <a:solidFill>
                        <a:schemeClr val="tx1"/>
                      </a:solidFill>
                      <a:prstDash val="solid"/>
                      <a:round/>
                      <a:headEnd type="none" w="med" len="med"/>
                      <a:tailEnd type="none" w="med" len="med"/>
                    </a:lnB>
                  </a:tcPr>
                </a:tc>
                <a:tc>
                  <a:txBody>
                    <a:bodyPr/>
                    <a:lstStyle/>
                    <a:p>
                      <a:r>
                        <a:rPr lang="en-US" sz="1400" dirty="0">
                          <a:latin typeface="Arial" panose="020B0604020202020204" pitchFamily="34" charset="0"/>
                          <a:cs typeface="Arial" panose="020B0604020202020204" pitchFamily="34" charset="0"/>
                        </a:rPr>
                        <a:t>Selected</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2247729"/>
                  </a:ext>
                </a:extLst>
              </a:tr>
              <a:tr h="337034">
                <a:tc>
                  <a:txBody>
                    <a:bodyPr/>
                    <a:lstStyle/>
                    <a:p>
                      <a:r>
                        <a:rPr lang="en-US" sz="1400" dirty="0">
                          <a:latin typeface="Arial" panose="020B0604020202020204" pitchFamily="34" charset="0"/>
                          <a:cs typeface="Arial" panose="020B0604020202020204" pitchFamily="34" charset="0"/>
                        </a:rPr>
                        <a:t>FY25</a:t>
                      </a:r>
                    </a:p>
                  </a:txBody>
                  <a:tcPr>
                    <a:lnT w="12700" cap="flat" cmpd="sng" algn="ctr">
                      <a:solidFill>
                        <a:schemeClr val="tx1"/>
                      </a:solidFill>
                      <a:prstDash val="solid"/>
                      <a:round/>
                      <a:headEnd type="none" w="med" len="med"/>
                      <a:tailEnd type="none" w="med" len="med"/>
                    </a:lnT>
                  </a:tcPr>
                </a:tc>
                <a:tc>
                  <a:txBody>
                    <a:bodyPr/>
                    <a:lstStyle/>
                    <a:p>
                      <a:r>
                        <a:rPr lang="en-US" sz="1400" dirty="0">
                          <a:latin typeface="Arial" panose="020B0604020202020204" pitchFamily="34" charset="0"/>
                          <a:cs typeface="Arial" panose="020B0604020202020204" pitchFamily="34" charset="0"/>
                        </a:rPr>
                        <a:t>Advanced Manufacturing</a:t>
                      </a:r>
                    </a:p>
                  </a:txBody>
                  <a:tcPr>
                    <a:lnT w="12700" cap="flat" cmpd="sng" algn="ctr">
                      <a:solidFill>
                        <a:schemeClr val="tx1"/>
                      </a:solidFill>
                      <a:prstDash val="solid"/>
                      <a:round/>
                      <a:headEnd type="none" w="med" len="med"/>
                      <a:tailEnd type="none" w="med" len="med"/>
                    </a:lnT>
                  </a:tcPr>
                </a:tc>
                <a:tc>
                  <a:txBody>
                    <a:bodyPr/>
                    <a:lstStyle/>
                    <a:p>
                      <a:r>
                        <a:rPr lang="en-US" sz="1400" dirty="0">
                          <a:latin typeface="Arial" panose="020B0604020202020204" pitchFamily="34" charset="0"/>
                          <a:cs typeface="Arial" panose="020B0604020202020204" pitchFamily="34" charset="0"/>
                        </a:rPr>
                        <a:t>35</a:t>
                      </a:r>
                    </a:p>
                  </a:txBody>
                  <a:tcPr>
                    <a:lnT w="12700" cap="flat" cmpd="sng" algn="ctr">
                      <a:solidFill>
                        <a:schemeClr val="tx1"/>
                      </a:solidFill>
                      <a:prstDash val="solid"/>
                      <a:round/>
                      <a:headEnd type="none" w="med" len="med"/>
                      <a:tailEnd type="none" w="med" len="med"/>
                    </a:lnT>
                  </a:tcPr>
                </a:tc>
                <a:tc>
                  <a:txBody>
                    <a:bodyPr/>
                    <a:lstStyle/>
                    <a:p>
                      <a:r>
                        <a:rPr lang="en-US" sz="1400" dirty="0">
                          <a:latin typeface="Arial" panose="020B0604020202020204" pitchFamily="34" charset="0"/>
                          <a:cs typeface="Arial" panose="020B0604020202020204" pitchFamily="34" charset="0"/>
                        </a:rPr>
                        <a:t>7</a:t>
                      </a:r>
                    </a:p>
                  </a:txBody>
                  <a:tcPr>
                    <a:lnT w="12700" cap="flat" cmpd="sng" algn="ctr">
                      <a:solidFill>
                        <a:schemeClr val="tx1"/>
                      </a:solidFill>
                      <a:prstDash val="solid"/>
                      <a:round/>
                      <a:headEnd type="none" w="med" len="med"/>
                      <a:tailEnd type="none" w="med" len="med"/>
                    </a:lnT>
                  </a:tcPr>
                </a:tc>
                <a:tc>
                  <a:txBody>
                    <a:bodyPr/>
                    <a:lstStyle/>
                    <a:p>
                      <a:r>
                        <a:rPr lang="en-US" sz="1400" dirty="0">
                          <a:latin typeface="Arial" panose="020B0604020202020204" pitchFamily="34" charset="0"/>
                          <a:cs typeface="Arial" panose="020B0604020202020204" pitchFamily="34" charset="0"/>
                        </a:rPr>
                        <a:t>1</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020600263"/>
                  </a:ext>
                </a:extLst>
              </a:tr>
              <a:tr h="337034">
                <a:tc>
                  <a:txBody>
                    <a:bodyPr/>
                    <a:lstStyle/>
                    <a:p>
                      <a:endParaRPr lang="en-US" sz="1400">
                        <a:latin typeface="Arial" panose="020B0604020202020204" pitchFamily="34" charset="0"/>
                        <a:cs typeface="Arial" panose="020B0604020202020204" pitchFamily="34" charset="0"/>
                      </a:endParaRPr>
                    </a:p>
                  </a:txBody>
                  <a:tcPr/>
                </a:tc>
                <a:tc>
                  <a:txBody>
                    <a:bodyPr/>
                    <a:lstStyle/>
                    <a:p>
                      <a:r>
                        <a:rPr lang="en-US" sz="1400" dirty="0">
                          <a:latin typeface="Arial" panose="020B0604020202020204" pitchFamily="34" charset="0"/>
                          <a:cs typeface="Arial" panose="020B0604020202020204" pitchFamily="34" charset="0"/>
                        </a:rPr>
                        <a:t>Energy Security</a:t>
                      </a:r>
                    </a:p>
                  </a:txBody>
                  <a:tcPr/>
                </a:tc>
                <a:tc>
                  <a:txBody>
                    <a:bodyPr/>
                    <a:lstStyle/>
                    <a:p>
                      <a:r>
                        <a:rPr lang="en-US" sz="1400" dirty="0">
                          <a:latin typeface="Arial" panose="020B0604020202020204" pitchFamily="34" charset="0"/>
                          <a:cs typeface="Arial" panose="020B0604020202020204" pitchFamily="34" charset="0"/>
                        </a:rPr>
                        <a:t>38</a:t>
                      </a:r>
                    </a:p>
                  </a:txBody>
                  <a:tcPr/>
                </a:tc>
                <a:tc>
                  <a:txBody>
                    <a:bodyPr/>
                    <a:lstStyle/>
                    <a:p>
                      <a:r>
                        <a:rPr lang="en-US" sz="1400" dirty="0">
                          <a:latin typeface="Arial" panose="020B0604020202020204" pitchFamily="34" charset="0"/>
                          <a:cs typeface="Arial" panose="020B0604020202020204" pitchFamily="34" charset="0"/>
                        </a:rPr>
                        <a:t>6</a:t>
                      </a:r>
                    </a:p>
                  </a:txBody>
                  <a:tcPr/>
                </a:tc>
                <a:tc>
                  <a:txBody>
                    <a:bodyPr/>
                    <a:lstStyle/>
                    <a:p>
                      <a:r>
                        <a:rPr lang="en-US" sz="1400" dirty="0">
                          <a:latin typeface="Arial" panose="020B0604020202020204" pitchFamily="34" charset="0"/>
                          <a:cs typeface="Arial" panose="020B0604020202020204" pitchFamily="34" charset="0"/>
                        </a:rPr>
                        <a:t>2</a:t>
                      </a:r>
                    </a:p>
                  </a:txBody>
                  <a:tcPr/>
                </a:tc>
                <a:extLst>
                  <a:ext uri="{0D108BD9-81ED-4DB2-BD59-A6C34878D82A}">
                    <a16:rowId xmlns:a16="http://schemas.microsoft.com/office/drawing/2014/main" val="2288417403"/>
                  </a:ext>
                </a:extLst>
              </a:tr>
              <a:tr h="337034">
                <a:tc>
                  <a:txBody>
                    <a:bodyPr/>
                    <a:lstStyle/>
                    <a:p>
                      <a:endParaRPr lang="en-US" sz="1400" dirty="0">
                        <a:latin typeface="Arial" panose="020B0604020202020204" pitchFamily="34" charset="0"/>
                        <a:cs typeface="Arial" panose="020B0604020202020204" pitchFamily="34" charset="0"/>
                      </a:endParaRPr>
                    </a:p>
                  </a:txBody>
                  <a:tcPr/>
                </a:tc>
                <a:tc>
                  <a:txBody>
                    <a:bodyPr/>
                    <a:lstStyle/>
                    <a:p>
                      <a:r>
                        <a:rPr lang="en-US" sz="1400" dirty="0">
                          <a:latin typeface="Arial" panose="020B0604020202020204" pitchFamily="34" charset="0"/>
                          <a:cs typeface="Arial" panose="020B0604020202020204" pitchFamily="34" charset="0"/>
                        </a:rPr>
                        <a:t>Fundamental AI</a:t>
                      </a:r>
                    </a:p>
                  </a:txBody>
                  <a:tcPr/>
                </a:tc>
                <a:tc>
                  <a:txBody>
                    <a:bodyPr/>
                    <a:lstStyle/>
                    <a:p>
                      <a:r>
                        <a:rPr lang="en-US" sz="1400" dirty="0">
                          <a:latin typeface="Arial" panose="020B0604020202020204" pitchFamily="34" charset="0"/>
                          <a:cs typeface="Arial" panose="020B0604020202020204" pitchFamily="34" charset="0"/>
                        </a:rPr>
                        <a:t>16</a:t>
                      </a:r>
                    </a:p>
                  </a:txBody>
                  <a:tcPr/>
                </a:tc>
                <a:tc>
                  <a:txBody>
                    <a:bodyPr/>
                    <a:lstStyle/>
                    <a:p>
                      <a:r>
                        <a:rPr lang="en-US" sz="1400" dirty="0">
                          <a:latin typeface="Arial" panose="020B0604020202020204" pitchFamily="34" charset="0"/>
                          <a:cs typeface="Arial" panose="020B0604020202020204" pitchFamily="34" charset="0"/>
                        </a:rPr>
                        <a:t>6</a:t>
                      </a:r>
                    </a:p>
                  </a:txBody>
                  <a:tcPr/>
                </a:tc>
                <a:tc>
                  <a:txBody>
                    <a:bodyPr/>
                    <a:lstStyle/>
                    <a:p>
                      <a:r>
                        <a:rPr lang="en-US" sz="1400" dirty="0">
                          <a:latin typeface="Arial" panose="020B0604020202020204" pitchFamily="34" charset="0"/>
                          <a:cs typeface="Arial" panose="020B0604020202020204" pitchFamily="34" charset="0"/>
                        </a:rPr>
                        <a:t>2</a:t>
                      </a:r>
                    </a:p>
                  </a:txBody>
                  <a:tcPr/>
                </a:tc>
                <a:extLst>
                  <a:ext uri="{0D108BD9-81ED-4DB2-BD59-A6C34878D82A}">
                    <a16:rowId xmlns:a16="http://schemas.microsoft.com/office/drawing/2014/main" val="1947766148"/>
                  </a:ext>
                </a:extLst>
              </a:tr>
              <a:tr h="337034">
                <a:tc>
                  <a:txBody>
                    <a:bodyPr/>
                    <a:lstStyle/>
                    <a:p>
                      <a:endParaRPr lang="en-US" sz="1400" dirty="0">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tcPr>
                </a:tc>
                <a:tc>
                  <a:txBody>
                    <a:bodyPr/>
                    <a:lstStyle/>
                    <a:p>
                      <a:r>
                        <a:rPr lang="en-US" sz="1400" dirty="0">
                          <a:latin typeface="Arial" panose="020B0604020202020204" pitchFamily="34" charset="0"/>
                          <a:cs typeface="Arial" panose="020B0604020202020204" pitchFamily="34" charset="0"/>
                        </a:rPr>
                        <a:t>Radiographic Systems</a:t>
                      </a:r>
                    </a:p>
                  </a:txBody>
                  <a:tcPr>
                    <a:lnB w="12700" cap="flat" cmpd="sng" algn="ctr">
                      <a:solidFill>
                        <a:schemeClr val="tx1"/>
                      </a:solidFill>
                      <a:prstDash val="solid"/>
                      <a:round/>
                      <a:headEnd type="none" w="med" len="med"/>
                      <a:tailEnd type="none" w="med" len="med"/>
                    </a:lnB>
                  </a:tcPr>
                </a:tc>
                <a:tc>
                  <a:txBody>
                    <a:bodyPr/>
                    <a:lstStyle/>
                    <a:p>
                      <a:r>
                        <a:rPr lang="en-US" sz="1400" dirty="0">
                          <a:latin typeface="Arial" panose="020B0604020202020204" pitchFamily="34" charset="0"/>
                          <a:cs typeface="Arial" panose="020B0604020202020204" pitchFamily="34" charset="0"/>
                        </a:rPr>
                        <a:t>16</a:t>
                      </a:r>
                    </a:p>
                  </a:txBody>
                  <a:tcPr>
                    <a:lnB w="12700" cap="flat" cmpd="sng" algn="ctr">
                      <a:solidFill>
                        <a:schemeClr val="tx1"/>
                      </a:solidFill>
                      <a:prstDash val="solid"/>
                      <a:round/>
                      <a:headEnd type="none" w="med" len="med"/>
                      <a:tailEnd type="none" w="med" len="med"/>
                    </a:lnB>
                  </a:tcPr>
                </a:tc>
                <a:tc>
                  <a:txBody>
                    <a:bodyPr/>
                    <a:lstStyle/>
                    <a:p>
                      <a:r>
                        <a:rPr lang="en-US" sz="1400" dirty="0">
                          <a:latin typeface="Arial" panose="020B0604020202020204" pitchFamily="34" charset="0"/>
                          <a:cs typeface="Arial" panose="020B0604020202020204" pitchFamily="34" charset="0"/>
                        </a:rPr>
                        <a:t>6</a:t>
                      </a:r>
                    </a:p>
                  </a:txBody>
                  <a:tcPr>
                    <a:lnB w="12700" cap="flat" cmpd="sng" algn="ctr">
                      <a:solidFill>
                        <a:schemeClr val="tx1"/>
                      </a:solidFill>
                      <a:prstDash val="solid"/>
                      <a:round/>
                      <a:headEnd type="none" w="med" len="med"/>
                      <a:tailEnd type="none" w="med" len="med"/>
                    </a:lnB>
                  </a:tcPr>
                </a:tc>
                <a:tc>
                  <a:txBody>
                    <a:bodyPr/>
                    <a:lstStyle/>
                    <a:p>
                      <a:r>
                        <a:rPr lang="en-US" sz="1400" dirty="0">
                          <a:latin typeface="Arial" panose="020B0604020202020204" pitchFamily="34" charset="0"/>
                          <a:cs typeface="Arial" panose="020B0604020202020204" pitchFamily="34" charset="0"/>
                        </a:rPr>
                        <a:t>2</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95440976"/>
                  </a:ext>
                </a:extLst>
              </a:tr>
              <a:tr h="337034">
                <a:tc>
                  <a:txBody>
                    <a:bodyPr/>
                    <a:lstStyle/>
                    <a:p>
                      <a:r>
                        <a:rPr lang="en-US" sz="1400" dirty="0">
                          <a:latin typeface="Arial" panose="020B0604020202020204" pitchFamily="34" charset="0"/>
                          <a:cs typeface="Arial" panose="020B0604020202020204" pitchFamily="34" charset="0"/>
                        </a:rPr>
                        <a:t>Total</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latin typeface="Arial" panose="020B0604020202020204" pitchFamily="34" charset="0"/>
                          <a:cs typeface="Arial" panose="020B0604020202020204" pitchFamily="34" charset="0"/>
                        </a:rPr>
                        <a:t>105</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latin typeface="Arial" panose="020B0604020202020204" pitchFamily="34" charset="0"/>
                          <a:cs typeface="Arial" panose="020B0604020202020204" pitchFamily="34" charset="0"/>
                        </a:rPr>
                        <a:t>25</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latin typeface="Arial" panose="020B0604020202020204" pitchFamily="34" charset="0"/>
                          <a:cs typeface="Arial" panose="020B0604020202020204" pitchFamily="34" charset="0"/>
                        </a:rPr>
                        <a:t>7</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04029854"/>
                  </a:ext>
                </a:extLst>
              </a:tr>
            </a:tbl>
          </a:graphicData>
        </a:graphic>
      </p:graphicFrame>
    </p:spTree>
    <p:extLst>
      <p:ext uri="{BB962C8B-B14F-4D97-AF65-F5344CB8AC3E}">
        <p14:creationId xmlns:p14="http://schemas.microsoft.com/office/powerpoint/2010/main" val="33853581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97588117-D3EE-7B1E-C084-5AE3EF45EDBB}"/>
              </a:ext>
            </a:extLst>
          </p:cNvPr>
          <p:cNvGraphicFramePr>
            <a:graphicFrameLocks noGrp="1"/>
          </p:cNvGraphicFramePr>
          <p:nvPr>
            <p:ph idx="1"/>
            <p:extLst>
              <p:ext uri="{D42A27DB-BD31-4B8C-83A1-F6EECF244321}">
                <p14:modId xmlns:p14="http://schemas.microsoft.com/office/powerpoint/2010/main" val="1539784526"/>
              </p:ext>
            </p:extLst>
          </p:nvPr>
        </p:nvGraphicFramePr>
        <p:xfrm>
          <a:off x="636104" y="1768458"/>
          <a:ext cx="11070021" cy="5065914"/>
        </p:xfrm>
        <a:graphic>
          <a:graphicData uri="http://schemas.openxmlformats.org/drawingml/2006/table">
            <a:tbl>
              <a:tblPr>
                <a:tableStyleId>{B301B821-A1FF-4177-AEE7-76D212191A09}</a:tableStyleId>
              </a:tblPr>
              <a:tblGrid>
                <a:gridCol w="1995931">
                  <a:extLst>
                    <a:ext uri="{9D8B030D-6E8A-4147-A177-3AD203B41FA5}">
                      <a16:colId xmlns:a16="http://schemas.microsoft.com/office/drawing/2014/main" val="2480355883"/>
                    </a:ext>
                  </a:extLst>
                </a:gridCol>
                <a:gridCol w="6579178">
                  <a:extLst>
                    <a:ext uri="{9D8B030D-6E8A-4147-A177-3AD203B41FA5}">
                      <a16:colId xmlns:a16="http://schemas.microsoft.com/office/drawing/2014/main" val="1266547255"/>
                    </a:ext>
                  </a:extLst>
                </a:gridCol>
                <a:gridCol w="2494912">
                  <a:extLst>
                    <a:ext uri="{9D8B030D-6E8A-4147-A177-3AD203B41FA5}">
                      <a16:colId xmlns:a16="http://schemas.microsoft.com/office/drawing/2014/main" val="3007827227"/>
                    </a:ext>
                  </a:extLst>
                </a:gridCol>
              </a:tblGrid>
              <a:tr h="600479">
                <a:tc>
                  <a:txBody>
                    <a:bodyPr/>
                    <a:lstStyle/>
                    <a:p>
                      <a:pPr algn="ctr" fontAlgn="ctr">
                        <a:buNone/>
                      </a:pPr>
                      <a:r>
                        <a:rPr lang="en-US" sz="2000" b="1" u="none" strike="noStrike">
                          <a:effectLst/>
                        </a:rPr>
                        <a:t>IL Identifier</a:t>
                      </a:r>
                      <a:endParaRPr lang="en-US" sz="2000" b="1" i="0" u="none" strike="noStrike">
                        <a:solidFill>
                          <a:srgbClr val="000000"/>
                        </a:solidFill>
                        <a:effectLst/>
                        <a:latin typeface="Calibri" panose="020F0502020204030204" pitchFamily="34" charset="0"/>
                      </a:endParaRPr>
                    </a:p>
                  </a:txBody>
                  <a:tcPr marL="0" marR="0" marT="0" marB="0" anchor="ctr"/>
                </a:tc>
                <a:tc>
                  <a:txBody>
                    <a:bodyPr/>
                    <a:lstStyle/>
                    <a:p>
                      <a:pPr algn="ctr" fontAlgn="ctr">
                        <a:buNone/>
                      </a:pPr>
                      <a:r>
                        <a:rPr lang="en-US" sz="2000" b="1" u="none" strike="noStrike" dirty="0">
                          <a:effectLst/>
                        </a:rPr>
                        <a:t>Title</a:t>
                      </a:r>
                      <a:endParaRPr lang="en-US" sz="20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buNone/>
                      </a:pPr>
                      <a:r>
                        <a:rPr lang="en-US" sz="2000" b="1" u="none" strike="noStrike" dirty="0">
                          <a:effectLst/>
                        </a:rPr>
                        <a:t>Labs</a:t>
                      </a:r>
                      <a:endParaRPr lang="en-US" sz="20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72192517"/>
                  </a:ext>
                </a:extLst>
              </a:tr>
              <a:tr h="600479">
                <a:tc>
                  <a:txBody>
                    <a:bodyPr/>
                    <a:lstStyle/>
                    <a:p>
                      <a:pPr algn="l" fontAlgn="t">
                        <a:buNone/>
                      </a:pPr>
                      <a:r>
                        <a:rPr lang="en-US" sz="1600" u="none" strike="noStrike">
                          <a:effectLst/>
                        </a:rPr>
                        <a:t>FY25 #123</a:t>
                      </a:r>
                      <a:endParaRPr lang="en-US" sz="1600" b="0" i="0" u="none" strike="noStrike">
                        <a:solidFill>
                          <a:srgbClr val="000000"/>
                        </a:solidFill>
                        <a:effectLst/>
                        <a:latin typeface="Calibri" panose="020F0502020204030204" pitchFamily="34" charset="0"/>
                      </a:endParaRPr>
                    </a:p>
                  </a:txBody>
                  <a:tcPr marL="0" marR="0" marT="0" marB="0"/>
                </a:tc>
                <a:tc>
                  <a:txBody>
                    <a:bodyPr/>
                    <a:lstStyle/>
                    <a:p>
                      <a:pPr algn="l" fontAlgn="t">
                        <a:buNone/>
                      </a:pPr>
                      <a:r>
                        <a:rPr lang="en-US" sz="1600" u="none" strike="noStrike">
                          <a:effectLst/>
                        </a:rPr>
                        <a:t>Additively-Manufactured Self-Reporting Neuromorphic Smart Materials for Autonomous Sensing and Computing</a:t>
                      </a:r>
                      <a:endParaRPr lang="en-US" sz="1600" b="0" i="0" u="none" strike="noStrike">
                        <a:solidFill>
                          <a:srgbClr val="000000"/>
                        </a:solidFill>
                        <a:effectLst/>
                        <a:latin typeface="Calibri" panose="020F0502020204030204" pitchFamily="34" charset="0"/>
                      </a:endParaRPr>
                    </a:p>
                  </a:txBody>
                  <a:tcPr marL="0" marR="0" marT="0" marB="0"/>
                </a:tc>
                <a:tc>
                  <a:txBody>
                    <a:bodyPr/>
                    <a:lstStyle/>
                    <a:p>
                      <a:pPr algn="l" fontAlgn="t">
                        <a:buNone/>
                      </a:pPr>
                      <a:r>
                        <a:rPr lang="en-US" sz="1600" u="none" strike="noStrike" dirty="0">
                          <a:effectLst/>
                        </a:rPr>
                        <a:t>LLNL, SNL</a:t>
                      </a:r>
                      <a:endParaRPr lang="en-US" sz="16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1663374235"/>
                  </a:ext>
                </a:extLst>
              </a:tr>
              <a:tr h="600479">
                <a:tc>
                  <a:txBody>
                    <a:bodyPr/>
                    <a:lstStyle/>
                    <a:p>
                      <a:pPr algn="l" fontAlgn="t">
                        <a:buNone/>
                      </a:pPr>
                      <a:r>
                        <a:rPr lang="en-US" sz="1600" u="none" strike="noStrike">
                          <a:effectLst/>
                        </a:rPr>
                        <a:t>FY25 #66</a:t>
                      </a:r>
                      <a:endParaRPr lang="en-US" sz="1600" b="0" i="0" u="none" strike="noStrike">
                        <a:solidFill>
                          <a:srgbClr val="000000"/>
                        </a:solidFill>
                        <a:effectLst/>
                        <a:latin typeface="Calibri" panose="020F0502020204030204" pitchFamily="34" charset="0"/>
                      </a:endParaRPr>
                    </a:p>
                  </a:txBody>
                  <a:tcPr marL="0" marR="0" marT="0" marB="0"/>
                </a:tc>
                <a:tc>
                  <a:txBody>
                    <a:bodyPr/>
                    <a:lstStyle/>
                    <a:p>
                      <a:pPr algn="l" fontAlgn="t">
                        <a:buNone/>
                      </a:pPr>
                      <a:r>
                        <a:rPr lang="en-US" sz="1600" u="none" strike="noStrike" dirty="0">
                          <a:effectLst/>
                        </a:rPr>
                        <a:t>Rapid, Scalable 3D Ceramic Fabrication via Microwave-Assisted Volumetric Additive Manufacturing</a:t>
                      </a:r>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l" fontAlgn="t">
                        <a:buNone/>
                      </a:pPr>
                      <a:r>
                        <a:rPr lang="en-US" sz="1600" u="none" strike="noStrike" dirty="0">
                          <a:effectLst/>
                        </a:rPr>
                        <a:t>LLNL, INL, SNL</a:t>
                      </a:r>
                      <a:endParaRPr lang="en-US" sz="16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3645558528"/>
                  </a:ext>
                </a:extLst>
              </a:tr>
              <a:tr h="640511">
                <a:tc>
                  <a:txBody>
                    <a:bodyPr/>
                    <a:lstStyle/>
                    <a:p>
                      <a:pPr algn="l" fontAlgn="t">
                        <a:buNone/>
                      </a:pPr>
                      <a:r>
                        <a:rPr lang="en-US" sz="1600" u="none" strike="noStrike">
                          <a:effectLst/>
                        </a:rPr>
                        <a:t>FY25 #56</a:t>
                      </a:r>
                      <a:endParaRPr lang="en-US" sz="1600" b="0" i="0" u="none" strike="noStrike">
                        <a:solidFill>
                          <a:srgbClr val="000000"/>
                        </a:solidFill>
                        <a:effectLst/>
                        <a:latin typeface="Calibri" panose="020F0502020204030204" pitchFamily="34" charset="0"/>
                      </a:endParaRPr>
                    </a:p>
                  </a:txBody>
                  <a:tcPr marL="0" marR="0" marT="0" marB="0"/>
                </a:tc>
                <a:tc>
                  <a:txBody>
                    <a:bodyPr/>
                    <a:lstStyle/>
                    <a:p>
                      <a:pPr algn="l" fontAlgn="t">
                        <a:buNone/>
                      </a:pPr>
                      <a:r>
                        <a:rPr lang="en-US" sz="1600" u="none" strike="noStrike">
                          <a:effectLst/>
                        </a:rPr>
                        <a:t>Accelerated Qualification of Novel Nuclear Structural Materials: Assessing Irradiation Creep and Irradiation Thermal Fatigue Properties Through In-Situ Testing and Multiphysics Simulations</a:t>
                      </a:r>
                      <a:endParaRPr lang="en-US" sz="1600" b="0" i="0" u="none" strike="noStrike">
                        <a:solidFill>
                          <a:srgbClr val="000000"/>
                        </a:solidFill>
                        <a:effectLst/>
                        <a:latin typeface="Calibri" panose="020F0502020204030204" pitchFamily="34" charset="0"/>
                      </a:endParaRPr>
                    </a:p>
                  </a:txBody>
                  <a:tcPr marL="0" marR="0" marT="0" marB="0"/>
                </a:tc>
                <a:tc>
                  <a:txBody>
                    <a:bodyPr/>
                    <a:lstStyle/>
                    <a:p>
                      <a:pPr algn="l" fontAlgn="t">
                        <a:buNone/>
                      </a:pPr>
                      <a:r>
                        <a:rPr lang="en-US" sz="1600" u="none" strike="noStrike" dirty="0">
                          <a:effectLst/>
                        </a:rPr>
                        <a:t>LANL, INL, SNL </a:t>
                      </a:r>
                      <a:endParaRPr lang="en-US" sz="16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801784839"/>
                  </a:ext>
                </a:extLst>
              </a:tr>
              <a:tr h="600479">
                <a:tc>
                  <a:txBody>
                    <a:bodyPr/>
                    <a:lstStyle/>
                    <a:p>
                      <a:pPr algn="l" fontAlgn="t">
                        <a:buNone/>
                      </a:pPr>
                      <a:r>
                        <a:rPr lang="en-US" sz="1600" u="none" strike="noStrike">
                          <a:effectLst/>
                        </a:rPr>
                        <a:t>FY25 #113</a:t>
                      </a:r>
                      <a:endParaRPr lang="en-US" sz="1600" b="0" i="0" u="none" strike="noStrike">
                        <a:solidFill>
                          <a:srgbClr val="000000"/>
                        </a:solidFill>
                        <a:effectLst/>
                        <a:latin typeface="Calibri" panose="020F0502020204030204" pitchFamily="34" charset="0"/>
                      </a:endParaRPr>
                    </a:p>
                  </a:txBody>
                  <a:tcPr marL="0" marR="0" marT="0" marB="0"/>
                </a:tc>
                <a:tc>
                  <a:txBody>
                    <a:bodyPr/>
                    <a:lstStyle/>
                    <a:p>
                      <a:pPr algn="l" fontAlgn="t">
                        <a:buNone/>
                      </a:pPr>
                      <a:r>
                        <a:rPr lang="en-US" sz="1600" u="none" strike="noStrike">
                          <a:effectLst/>
                        </a:rPr>
                        <a:t>Data-Fusion with Physics-Informed Neural Operators for Fast and Robust Prediction of Multiphysics Systems as Design Surrogates</a:t>
                      </a:r>
                      <a:endParaRPr lang="en-US" sz="1600" b="0" i="0" u="none" strike="noStrike">
                        <a:solidFill>
                          <a:srgbClr val="000000"/>
                        </a:solidFill>
                        <a:effectLst/>
                        <a:latin typeface="Calibri" panose="020F0502020204030204" pitchFamily="34" charset="0"/>
                      </a:endParaRPr>
                    </a:p>
                  </a:txBody>
                  <a:tcPr marL="0" marR="0" marT="0" marB="0"/>
                </a:tc>
                <a:tc>
                  <a:txBody>
                    <a:bodyPr/>
                    <a:lstStyle/>
                    <a:p>
                      <a:pPr algn="l" fontAlgn="t">
                        <a:buNone/>
                      </a:pPr>
                      <a:r>
                        <a:rPr lang="en-US" sz="1600" u="none" strike="noStrike" dirty="0">
                          <a:effectLst/>
                        </a:rPr>
                        <a:t>LLNL, PNNL, SNL</a:t>
                      </a:r>
                      <a:endParaRPr lang="en-US" sz="16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669827650"/>
                  </a:ext>
                </a:extLst>
              </a:tr>
              <a:tr h="600479">
                <a:tc>
                  <a:txBody>
                    <a:bodyPr/>
                    <a:lstStyle/>
                    <a:p>
                      <a:pPr algn="l" fontAlgn="t">
                        <a:buNone/>
                      </a:pPr>
                      <a:r>
                        <a:rPr lang="en-US" sz="1600" u="none" strike="noStrike">
                          <a:effectLst/>
                        </a:rPr>
                        <a:t>FY25 #75</a:t>
                      </a:r>
                      <a:endParaRPr lang="en-US" sz="1600" b="0" i="0" u="none" strike="noStrike">
                        <a:solidFill>
                          <a:srgbClr val="000000"/>
                        </a:solidFill>
                        <a:effectLst/>
                        <a:latin typeface="Calibri" panose="020F0502020204030204" pitchFamily="34" charset="0"/>
                      </a:endParaRPr>
                    </a:p>
                  </a:txBody>
                  <a:tcPr marL="0" marR="0" marT="0" marB="0"/>
                </a:tc>
                <a:tc>
                  <a:txBody>
                    <a:bodyPr/>
                    <a:lstStyle/>
                    <a:p>
                      <a:pPr algn="l" fontAlgn="t">
                        <a:buNone/>
                      </a:pPr>
                      <a:r>
                        <a:rPr lang="en-US" sz="1600" b="0" i="0" u="none" strike="noStrike" dirty="0">
                          <a:solidFill>
                            <a:srgbClr val="000000"/>
                          </a:solidFill>
                          <a:effectLst/>
                          <a:latin typeface="Calibri" panose="020F0502020204030204" pitchFamily="34" charset="0"/>
                        </a:rPr>
                        <a:t>Multilevel Machine Learning for Performance and Reliability</a:t>
                      </a:r>
                    </a:p>
                  </a:txBody>
                  <a:tcPr marL="0" marR="0" marT="0" marB="0"/>
                </a:tc>
                <a:tc>
                  <a:txBody>
                    <a:bodyPr/>
                    <a:lstStyle/>
                    <a:p>
                      <a:pPr algn="l" fontAlgn="t">
                        <a:buNone/>
                      </a:pPr>
                      <a:r>
                        <a:rPr lang="en-US" sz="1600" u="none" strike="noStrike" dirty="0">
                          <a:effectLst/>
                        </a:rPr>
                        <a:t>LANL, LLNL, SNL</a:t>
                      </a:r>
                      <a:endParaRPr lang="en-US" sz="16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861835462"/>
                  </a:ext>
                </a:extLst>
              </a:tr>
              <a:tr h="600479">
                <a:tc>
                  <a:txBody>
                    <a:bodyPr/>
                    <a:lstStyle/>
                    <a:p>
                      <a:pPr algn="l" fontAlgn="t">
                        <a:buNone/>
                      </a:pPr>
                      <a:r>
                        <a:rPr lang="en-US" sz="1600" u="none" strike="noStrike">
                          <a:effectLst/>
                        </a:rPr>
                        <a:t>FY25 #57</a:t>
                      </a:r>
                      <a:endParaRPr lang="en-US" sz="1600" b="0" i="0" u="none" strike="noStrike">
                        <a:solidFill>
                          <a:srgbClr val="000000"/>
                        </a:solidFill>
                        <a:effectLst/>
                        <a:latin typeface="Calibri" panose="020F0502020204030204" pitchFamily="34" charset="0"/>
                      </a:endParaRPr>
                    </a:p>
                  </a:txBody>
                  <a:tcPr marL="0" marR="0" marT="0" marB="0"/>
                </a:tc>
                <a:tc>
                  <a:txBody>
                    <a:bodyPr/>
                    <a:lstStyle/>
                    <a:p>
                      <a:pPr algn="l" fontAlgn="t">
                        <a:buNone/>
                      </a:pPr>
                      <a:r>
                        <a:rPr lang="en-US" sz="1600" u="none" strike="noStrike">
                          <a:effectLst/>
                        </a:rPr>
                        <a:t>Fundamental Understandings of Multi-color/Multi-modal Radiography and Methods for Data Assimilation and Design Optimization</a:t>
                      </a:r>
                      <a:endParaRPr lang="en-US" sz="1600" b="0" i="0" u="none" strike="noStrike">
                        <a:solidFill>
                          <a:srgbClr val="000000"/>
                        </a:solidFill>
                        <a:effectLst/>
                        <a:latin typeface="Calibri" panose="020F0502020204030204" pitchFamily="34" charset="0"/>
                      </a:endParaRPr>
                    </a:p>
                  </a:txBody>
                  <a:tcPr marL="0" marR="0" marT="0" marB="0"/>
                </a:tc>
                <a:tc>
                  <a:txBody>
                    <a:bodyPr/>
                    <a:lstStyle/>
                    <a:p>
                      <a:pPr algn="l" fontAlgn="t">
                        <a:buNone/>
                      </a:pPr>
                      <a:r>
                        <a:rPr lang="en-US" sz="1600" u="none" strike="noStrike" dirty="0">
                          <a:effectLst/>
                        </a:rPr>
                        <a:t>LANL, PNNL, SNL</a:t>
                      </a:r>
                      <a:endParaRPr lang="en-US" sz="16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1319442111"/>
                  </a:ext>
                </a:extLst>
              </a:tr>
              <a:tr h="600479">
                <a:tc>
                  <a:txBody>
                    <a:bodyPr/>
                    <a:lstStyle/>
                    <a:p>
                      <a:pPr algn="l" fontAlgn="t">
                        <a:buNone/>
                      </a:pPr>
                      <a:r>
                        <a:rPr lang="en-US" sz="1600" u="none" strike="noStrike">
                          <a:effectLst/>
                        </a:rPr>
                        <a:t>FY25 #114</a:t>
                      </a:r>
                      <a:endParaRPr lang="en-US" sz="1600" b="0" i="0" u="none" strike="noStrike">
                        <a:solidFill>
                          <a:srgbClr val="000000"/>
                        </a:solidFill>
                        <a:effectLst/>
                        <a:latin typeface="Calibri" panose="020F0502020204030204" pitchFamily="34" charset="0"/>
                      </a:endParaRPr>
                    </a:p>
                  </a:txBody>
                  <a:tcPr marL="0" marR="0" marT="0" marB="0"/>
                </a:tc>
                <a:tc>
                  <a:txBody>
                    <a:bodyPr/>
                    <a:lstStyle/>
                    <a:p>
                      <a:pPr algn="l" fontAlgn="t">
                        <a:buNone/>
                      </a:pPr>
                      <a:r>
                        <a:rPr lang="en-US" sz="1600" u="none" strike="noStrike">
                          <a:effectLst/>
                        </a:rPr>
                        <a:t>Portable High-Resolution MeV Neutron and X-ray Radiography</a:t>
                      </a:r>
                      <a:endParaRPr lang="en-US" sz="1600" b="0" i="0" u="none" strike="noStrike">
                        <a:solidFill>
                          <a:srgbClr val="000000"/>
                        </a:solidFill>
                        <a:effectLst/>
                        <a:latin typeface="Calibri" panose="020F0502020204030204" pitchFamily="34" charset="0"/>
                      </a:endParaRPr>
                    </a:p>
                  </a:txBody>
                  <a:tcPr marL="0" marR="0" marT="0" marB="0"/>
                </a:tc>
                <a:tc>
                  <a:txBody>
                    <a:bodyPr/>
                    <a:lstStyle/>
                    <a:p>
                      <a:pPr algn="l" fontAlgn="t">
                        <a:buNone/>
                      </a:pPr>
                      <a:r>
                        <a:rPr lang="en-US" sz="1600" u="none" strike="noStrike" dirty="0">
                          <a:effectLst/>
                        </a:rPr>
                        <a:t>LANL, NNSS, SNL</a:t>
                      </a:r>
                      <a:endParaRPr lang="en-US" sz="16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2925141390"/>
                  </a:ext>
                </a:extLst>
              </a:tr>
            </a:tbl>
          </a:graphicData>
        </a:graphic>
      </p:graphicFrame>
      <p:sp>
        <p:nvSpPr>
          <p:cNvPr id="3" name="Slide Number Placeholder 2">
            <a:extLst>
              <a:ext uri="{FF2B5EF4-FFF2-40B4-BE49-F238E27FC236}">
                <a16:creationId xmlns:a16="http://schemas.microsoft.com/office/drawing/2014/main" id="{12ACD914-6EFC-B9ED-5429-953AC24D00B4}"/>
              </a:ext>
            </a:extLst>
          </p:cNvPr>
          <p:cNvSpPr>
            <a:spLocks noGrp="1"/>
          </p:cNvSpPr>
          <p:nvPr>
            <p:ph type="sldNum" sz="quarter" idx="12"/>
          </p:nvPr>
        </p:nvSpPr>
        <p:spPr/>
        <p:txBody>
          <a:bodyPr/>
          <a:lstStyle/>
          <a:p>
            <a:fld id="{6FB6B91F-BB11-E946-B7F6-1372EDB8DEC1}" type="slidenum">
              <a:rPr lang="en-US" smtClean="0"/>
              <a:t>13</a:t>
            </a:fld>
            <a:endParaRPr lang="en-US" dirty="0"/>
          </a:p>
        </p:txBody>
      </p:sp>
      <p:sp>
        <p:nvSpPr>
          <p:cNvPr id="4" name="Title 3">
            <a:extLst>
              <a:ext uri="{FF2B5EF4-FFF2-40B4-BE49-F238E27FC236}">
                <a16:creationId xmlns:a16="http://schemas.microsoft.com/office/drawing/2014/main" id="{BAC22249-FD72-ECA6-9018-A42A36BB395E}"/>
              </a:ext>
            </a:extLst>
          </p:cNvPr>
          <p:cNvSpPr>
            <a:spLocks noGrp="1"/>
          </p:cNvSpPr>
          <p:nvPr>
            <p:ph type="title"/>
          </p:nvPr>
        </p:nvSpPr>
        <p:spPr/>
        <p:txBody>
          <a:bodyPr/>
          <a:lstStyle/>
          <a:p>
            <a:r>
              <a:rPr lang="en-US" dirty="0"/>
              <a:t>FY25</a:t>
            </a:r>
          </a:p>
        </p:txBody>
      </p:sp>
      <p:sp>
        <p:nvSpPr>
          <p:cNvPr id="5" name="Text Placeholder 4">
            <a:extLst>
              <a:ext uri="{FF2B5EF4-FFF2-40B4-BE49-F238E27FC236}">
                <a16:creationId xmlns:a16="http://schemas.microsoft.com/office/drawing/2014/main" id="{EED4A7E7-C9D1-5A1F-1232-B4EE39574648}"/>
              </a:ext>
            </a:extLst>
          </p:cNvPr>
          <p:cNvSpPr>
            <a:spLocks noGrp="1"/>
          </p:cNvSpPr>
          <p:nvPr>
            <p:ph type="body" sz="quarter" idx="13"/>
          </p:nvPr>
        </p:nvSpPr>
        <p:spPr/>
        <p:txBody>
          <a:bodyPr/>
          <a:lstStyle/>
          <a:p>
            <a:r>
              <a:rPr lang="en-US" dirty="0"/>
              <a:t>Projects</a:t>
            </a:r>
          </a:p>
        </p:txBody>
      </p:sp>
    </p:spTree>
    <p:extLst>
      <p:ext uri="{BB962C8B-B14F-4D97-AF65-F5344CB8AC3E}">
        <p14:creationId xmlns:p14="http://schemas.microsoft.com/office/powerpoint/2010/main" val="13207974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18BA0B1-C62E-AD37-F9F5-150D912FFB3A}"/>
              </a:ext>
            </a:extLst>
          </p:cNvPr>
          <p:cNvSpPr>
            <a:spLocks noGrp="1"/>
          </p:cNvSpPr>
          <p:nvPr>
            <p:ph type="sldNum" sz="quarter" idx="12"/>
          </p:nvPr>
        </p:nvSpPr>
        <p:spPr/>
        <p:txBody>
          <a:bodyPr/>
          <a:lstStyle/>
          <a:p>
            <a:fld id="{6FB6B91F-BB11-E946-B7F6-1372EDB8DEC1}" type="slidenum">
              <a:rPr lang="en-US" smtClean="0"/>
              <a:t>14</a:t>
            </a:fld>
            <a:endParaRPr lang="en-US" dirty="0"/>
          </a:p>
        </p:txBody>
      </p:sp>
      <p:sp>
        <p:nvSpPr>
          <p:cNvPr id="4" name="Title 3">
            <a:extLst>
              <a:ext uri="{FF2B5EF4-FFF2-40B4-BE49-F238E27FC236}">
                <a16:creationId xmlns:a16="http://schemas.microsoft.com/office/drawing/2014/main" id="{DB96033A-DEEE-7A04-40D7-6AEE74FB499D}"/>
              </a:ext>
            </a:extLst>
          </p:cNvPr>
          <p:cNvSpPr>
            <a:spLocks noGrp="1"/>
          </p:cNvSpPr>
          <p:nvPr>
            <p:ph type="title"/>
          </p:nvPr>
        </p:nvSpPr>
        <p:spPr/>
        <p:txBody>
          <a:bodyPr/>
          <a:lstStyle/>
          <a:p>
            <a:r>
              <a:rPr lang="en-US" dirty="0"/>
              <a:t>FY26</a:t>
            </a:r>
          </a:p>
        </p:txBody>
      </p:sp>
      <p:sp>
        <p:nvSpPr>
          <p:cNvPr id="5" name="Text Placeholder 4">
            <a:extLst>
              <a:ext uri="{FF2B5EF4-FFF2-40B4-BE49-F238E27FC236}">
                <a16:creationId xmlns:a16="http://schemas.microsoft.com/office/drawing/2014/main" id="{F52E319F-5A6C-7442-ED6E-7EE472B4150B}"/>
              </a:ext>
            </a:extLst>
          </p:cNvPr>
          <p:cNvSpPr>
            <a:spLocks noGrp="1"/>
          </p:cNvSpPr>
          <p:nvPr>
            <p:ph type="body" sz="quarter" idx="13"/>
          </p:nvPr>
        </p:nvSpPr>
        <p:spPr/>
        <p:txBody>
          <a:bodyPr/>
          <a:lstStyle/>
          <a:p>
            <a:r>
              <a:rPr lang="en-US" dirty="0"/>
              <a:t>Further Expansion</a:t>
            </a:r>
          </a:p>
        </p:txBody>
      </p:sp>
      <p:pic>
        <p:nvPicPr>
          <p:cNvPr id="6" name="Picture 2">
            <a:extLst>
              <a:ext uri="{FF2B5EF4-FFF2-40B4-BE49-F238E27FC236}">
                <a16:creationId xmlns:a16="http://schemas.microsoft.com/office/drawing/2014/main" id="{1278FAF0-4D3A-96FC-9A86-74F4FAB1BF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135" y="2399860"/>
            <a:ext cx="2373120" cy="46339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A21826F8-7616-A67E-B1FD-59F063F623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6373" y="2444745"/>
            <a:ext cx="3184110" cy="5335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Nevada National Security ...">
            <a:extLst>
              <a:ext uri="{FF2B5EF4-FFF2-40B4-BE49-F238E27FC236}">
                <a16:creationId xmlns:a16="http://schemas.microsoft.com/office/drawing/2014/main" id="{6489C885-E993-058B-96D3-B5BB73B0EC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19594" y="2920315"/>
            <a:ext cx="1729140" cy="95935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acific Northwest National Laboratory ...">
            <a:extLst>
              <a:ext uri="{FF2B5EF4-FFF2-40B4-BE49-F238E27FC236}">
                <a16:creationId xmlns:a16="http://schemas.microsoft.com/office/drawing/2014/main" id="{3C2EFC1B-7094-FE5D-BBC9-080B9BBD9E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59730" y="2986450"/>
            <a:ext cx="1395496" cy="65922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0" descr="INL Idaho National Laboratory and Its ...">
            <a:extLst>
              <a:ext uri="{FF2B5EF4-FFF2-40B4-BE49-F238E27FC236}">
                <a16:creationId xmlns:a16="http://schemas.microsoft.com/office/drawing/2014/main" id="{BFBF70CB-1704-3810-73F4-84118AF6EEA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2135" y="4988200"/>
            <a:ext cx="875300" cy="59315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2" descr="SRS - Logo Gallery">
            <a:extLst>
              <a:ext uri="{FF2B5EF4-FFF2-40B4-BE49-F238E27FC236}">
                <a16:creationId xmlns:a16="http://schemas.microsoft.com/office/drawing/2014/main" id="{E911622A-B503-D3BF-2425-CDF335E8694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2135" y="3784218"/>
            <a:ext cx="1772905" cy="59401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4" descr="ORNL-logo - Tremont Institute">
            <a:extLst>
              <a:ext uri="{FF2B5EF4-FFF2-40B4-BE49-F238E27FC236}">
                <a16:creationId xmlns:a16="http://schemas.microsoft.com/office/drawing/2014/main" id="{14BDD0D1-9E7D-204C-4603-5B3AD376B70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66373" y="5753763"/>
            <a:ext cx="1489317" cy="76607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6" descr="Lawrence Berkeley National Laboratory ...">
            <a:extLst>
              <a:ext uri="{FF2B5EF4-FFF2-40B4-BE49-F238E27FC236}">
                <a16:creationId xmlns:a16="http://schemas.microsoft.com/office/drawing/2014/main" id="{A9A8A318-E998-6F12-FE2C-7EEC4A84D6D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20876" y="5145707"/>
            <a:ext cx="1229607" cy="122960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8" descr="BNL | Brand Center | Logo">
            <a:extLst>
              <a:ext uri="{FF2B5EF4-FFF2-40B4-BE49-F238E27FC236}">
                <a16:creationId xmlns:a16="http://schemas.microsoft.com/office/drawing/2014/main" id="{2AD05CD6-9D96-6EC1-BFFA-FC2FF430D9F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47504" y="5803429"/>
            <a:ext cx="2297751" cy="57188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0" descr="JLab and Partnership Logos | Jefferson Lab">
            <a:extLst>
              <a:ext uri="{FF2B5EF4-FFF2-40B4-BE49-F238E27FC236}">
                <a16:creationId xmlns:a16="http://schemas.microsoft.com/office/drawing/2014/main" id="{0D4C465A-A53D-51BC-0C51-F7804B6E777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276114" y="4925387"/>
            <a:ext cx="1201615" cy="65614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2" descr="Princeton Plasma Physics Laboratory ...">
            <a:extLst>
              <a:ext uri="{FF2B5EF4-FFF2-40B4-BE49-F238E27FC236}">
                <a16:creationId xmlns:a16="http://schemas.microsoft.com/office/drawing/2014/main" id="{8DCA014C-CC31-1DD3-03C4-CF0467A2CF3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743577" y="4849997"/>
            <a:ext cx="1201615" cy="806924"/>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46677A87-D538-0DDA-C1DF-1751E2D2B450}"/>
              </a:ext>
            </a:extLst>
          </p:cNvPr>
          <p:cNvSpPr txBox="1"/>
          <p:nvPr/>
        </p:nvSpPr>
        <p:spPr>
          <a:xfrm>
            <a:off x="561164" y="1889601"/>
            <a:ext cx="1529586" cy="369332"/>
          </a:xfrm>
          <a:prstGeom prst="rect">
            <a:avLst/>
          </a:prstGeom>
          <a:noFill/>
        </p:spPr>
        <p:txBody>
          <a:bodyPr wrap="none" rtlCol="0">
            <a:spAutoFit/>
          </a:bodyPr>
          <a:lstStyle/>
          <a:p>
            <a:pPr algn="l">
              <a:spcBef>
                <a:spcPts val="1000"/>
              </a:spcBef>
              <a:spcAft>
                <a:spcPts val="600"/>
              </a:spcAft>
            </a:pPr>
            <a:r>
              <a:rPr lang="en-US" dirty="0"/>
              <a:t>Participating</a:t>
            </a:r>
          </a:p>
        </p:txBody>
      </p:sp>
      <p:pic>
        <p:nvPicPr>
          <p:cNvPr id="18" name="Picture 17">
            <a:extLst>
              <a:ext uri="{FF2B5EF4-FFF2-40B4-BE49-F238E27FC236}">
                <a16:creationId xmlns:a16="http://schemas.microsoft.com/office/drawing/2014/main" id="{6D265D59-8483-0D50-A6FC-8CC261E1C134}"/>
              </a:ext>
            </a:extLst>
          </p:cNvPr>
          <p:cNvPicPr>
            <a:picLocks noChangeAspect="1"/>
          </p:cNvPicPr>
          <p:nvPr/>
        </p:nvPicPr>
        <p:blipFill>
          <a:blip r:embed="rId13"/>
          <a:stretch>
            <a:fillRect/>
          </a:stretch>
        </p:blipFill>
        <p:spPr>
          <a:xfrm>
            <a:off x="272135" y="3004178"/>
            <a:ext cx="1537000" cy="586855"/>
          </a:xfrm>
          <a:prstGeom prst="rect">
            <a:avLst/>
          </a:prstGeom>
        </p:spPr>
      </p:pic>
      <p:sp>
        <p:nvSpPr>
          <p:cNvPr id="19" name="TextBox 18">
            <a:extLst>
              <a:ext uri="{FF2B5EF4-FFF2-40B4-BE49-F238E27FC236}">
                <a16:creationId xmlns:a16="http://schemas.microsoft.com/office/drawing/2014/main" id="{C670797A-181D-672C-41D7-7B1C2CB88F92}"/>
              </a:ext>
            </a:extLst>
          </p:cNvPr>
          <p:cNvSpPr txBox="1"/>
          <p:nvPr/>
        </p:nvSpPr>
        <p:spPr>
          <a:xfrm>
            <a:off x="561164" y="4547340"/>
            <a:ext cx="1279517" cy="369332"/>
          </a:xfrm>
          <a:prstGeom prst="rect">
            <a:avLst/>
          </a:prstGeom>
          <a:noFill/>
        </p:spPr>
        <p:txBody>
          <a:bodyPr wrap="none" rtlCol="0">
            <a:spAutoFit/>
          </a:bodyPr>
          <a:lstStyle/>
          <a:p>
            <a:pPr algn="l">
              <a:spcBef>
                <a:spcPts val="1000"/>
              </a:spcBef>
              <a:spcAft>
                <a:spcPts val="600"/>
              </a:spcAft>
            </a:pPr>
            <a:r>
              <a:rPr lang="en-US" dirty="0"/>
              <a:t>Observing</a:t>
            </a:r>
          </a:p>
        </p:txBody>
      </p:sp>
      <p:graphicFrame>
        <p:nvGraphicFramePr>
          <p:cNvPr id="20" name="Table 19">
            <a:extLst>
              <a:ext uri="{FF2B5EF4-FFF2-40B4-BE49-F238E27FC236}">
                <a16:creationId xmlns:a16="http://schemas.microsoft.com/office/drawing/2014/main" id="{6DF58B96-0F46-8E60-8367-FAA4D38C8E01}"/>
              </a:ext>
            </a:extLst>
          </p:cNvPr>
          <p:cNvGraphicFramePr>
            <a:graphicFrameLocks noGrp="1"/>
          </p:cNvGraphicFramePr>
          <p:nvPr>
            <p:extLst>
              <p:ext uri="{D42A27DB-BD31-4B8C-83A1-F6EECF244321}">
                <p14:modId xmlns:p14="http://schemas.microsoft.com/office/powerpoint/2010/main" val="1364942365"/>
              </p:ext>
            </p:extLst>
          </p:nvPr>
        </p:nvGraphicFramePr>
        <p:xfrm>
          <a:off x="6271601" y="2308467"/>
          <a:ext cx="5648264" cy="3444425"/>
        </p:xfrm>
        <a:graphic>
          <a:graphicData uri="http://schemas.openxmlformats.org/drawingml/2006/table">
            <a:tbl>
              <a:tblPr firstRow="1" bandRow="1">
                <a:tableStyleId>{5C22544A-7EE6-4342-B048-85BDC9FD1C3A}</a:tableStyleId>
              </a:tblPr>
              <a:tblGrid>
                <a:gridCol w="762667">
                  <a:extLst>
                    <a:ext uri="{9D8B030D-6E8A-4147-A177-3AD203B41FA5}">
                      <a16:colId xmlns:a16="http://schemas.microsoft.com/office/drawing/2014/main" val="274957777"/>
                    </a:ext>
                  </a:extLst>
                </a:gridCol>
                <a:gridCol w="2247384">
                  <a:extLst>
                    <a:ext uri="{9D8B030D-6E8A-4147-A177-3AD203B41FA5}">
                      <a16:colId xmlns:a16="http://schemas.microsoft.com/office/drawing/2014/main" val="2176161177"/>
                    </a:ext>
                  </a:extLst>
                </a:gridCol>
                <a:gridCol w="619432">
                  <a:extLst>
                    <a:ext uri="{9D8B030D-6E8A-4147-A177-3AD203B41FA5}">
                      <a16:colId xmlns:a16="http://schemas.microsoft.com/office/drawing/2014/main" val="1617393264"/>
                    </a:ext>
                  </a:extLst>
                </a:gridCol>
                <a:gridCol w="1042219">
                  <a:extLst>
                    <a:ext uri="{9D8B030D-6E8A-4147-A177-3AD203B41FA5}">
                      <a16:colId xmlns:a16="http://schemas.microsoft.com/office/drawing/2014/main" val="2147233092"/>
                    </a:ext>
                  </a:extLst>
                </a:gridCol>
                <a:gridCol w="976562">
                  <a:extLst>
                    <a:ext uri="{9D8B030D-6E8A-4147-A177-3AD203B41FA5}">
                      <a16:colId xmlns:a16="http://schemas.microsoft.com/office/drawing/2014/main" val="887216804"/>
                    </a:ext>
                  </a:extLst>
                </a:gridCol>
              </a:tblGrid>
              <a:tr h="1029928">
                <a:tc>
                  <a:txBody>
                    <a:bodyPr/>
                    <a:lstStyle/>
                    <a:p>
                      <a:r>
                        <a:rPr lang="en-US" sz="1400" dirty="0">
                          <a:latin typeface="Arial" panose="020B0604020202020204" pitchFamily="34" charset="0"/>
                          <a:cs typeface="Arial" panose="020B0604020202020204" pitchFamily="34" charset="0"/>
                        </a:rPr>
                        <a:t>Year</a:t>
                      </a:r>
                    </a:p>
                  </a:txBody>
                  <a:tcPr anchor="ctr">
                    <a:lnB w="12700" cap="flat" cmpd="sng" algn="ctr">
                      <a:solidFill>
                        <a:schemeClr val="tx1"/>
                      </a:solidFill>
                      <a:prstDash val="solid"/>
                      <a:round/>
                      <a:headEnd type="none" w="med" len="med"/>
                      <a:tailEnd type="none" w="med" len="med"/>
                    </a:lnB>
                  </a:tcPr>
                </a:tc>
                <a:tc>
                  <a:txBody>
                    <a:bodyPr/>
                    <a:lstStyle/>
                    <a:p>
                      <a:r>
                        <a:rPr lang="en-US" sz="1400" dirty="0">
                          <a:latin typeface="Arial" panose="020B0604020202020204" pitchFamily="34" charset="0"/>
                          <a:cs typeface="Arial" panose="020B0604020202020204" pitchFamily="34" charset="0"/>
                        </a:rPr>
                        <a:t>Focus Area</a:t>
                      </a:r>
                    </a:p>
                  </a:txBody>
                  <a:tcPr anchor="ctr">
                    <a:lnB w="12700" cap="flat" cmpd="sng" algn="ctr">
                      <a:solidFill>
                        <a:schemeClr val="tx1"/>
                      </a:solidFill>
                      <a:prstDash val="solid"/>
                      <a:round/>
                      <a:headEnd type="none" w="med" len="med"/>
                      <a:tailEnd type="none" w="med" len="med"/>
                    </a:lnB>
                  </a:tcPr>
                </a:tc>
                <a:tc>
                  <a:txBody>
                    <a:bodyPr/>
                    <a:lstStyle/>
                    <a:p>
                      <a:r>
                        <a:rPr lang="en-US" sz="1400" dirty="0">
                          <a:latin typeface="Arial" panose="020B0604020202020204" pitchFamily="34" charset="0"/>
                          <a:cs typeface="Arial" panose="020B0604020202020204" pitchFamily="34" charset="0"/>
                        </a:rPr>
                        <a:t>LOIs</a:t>
                      </a:r>
                    </a:p>
                  </a:txBody>
                  <a:tcPr anchor="ctr">
                    <a:lnB w="12700" cap="flat" cmpd="sng" algn="ctr">
                      <a:solidFill>
                        <a:schemeClr val="tx1"/>
                      </a:solidFill>
                      <a:prstDash val="solid"/>
                      <a:round/>
                      <a:headEnd type="none" w="med" len="med"/>
                      <a:tailEnd type="none" w="med" len="med"/>
                    </a:lnB>
                  </a:tcPr>
                </a:tc>
                <a:tc>
                  <a:txBody>
                    <a:bodyPr/>
                    <a:lstStyle/>
                    <a:p>
                      <a:r>
                        <a:rPr lang="en-US" sz="1400" dirty="0">
                          <a:latin typeface="Arial" panose="020B0604020202020204" pitchFamily="34" charset="0"/>
                          <a:cs typeface="Arial" panose="020B0604020202020204" pitchFamily="34" charset="0"/>
                        </a:rPr>
                        <a:t>Proposals</a:t>
                      </a:r>
                    </a:p>
                  </a:txBody>
                  <a:tcPr anchor="ctr">
                    <a:lnB w="12700" cap="flat" cmpd="sng" algn="ctr">
                      <a:solidFill>
                        <a:schemeClr val="tx1"/>
                      </a:solidFill>
                      <a:prstDash val="solid"/>
                      <a:round/>
                      <a:headEnd type="none" w="med" len="med"/>
                      <a:tailEnd type="none" w="med" len="med"/>
                    </a:lnB>
                  </a:tcPr>
                </a:tc>
                <a:tc>
                  <a:txBody>
                    <a:bodyPr/>
                    <a:lstStyle/>
                    <a:p>
                      <a:r>
                        <a:rPr lang="en-US" sz="1400" dirty="0">
                          <a:latin typeface="Arial" panose="020B0604020202020204" pitchFamily="34" charset="0"/>
                          <a:cs typeface="Arial" panose="020B0604020202020204" pitchFamily="34" charset="0"/>
                        </a:rPr>
                        <a:t>Selected</a:t>
                      </a:r>
                    </a:p>
                  </a:txBody>
                  <a:tcPr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2247729"/>
                  </a:ext>
                </a:extLst>
              </a:tr>
              <a:tr h="429137">
                <a:tc>
                  <a:txBody>
                    <a:bodyPr/>
                    <a:lstStyle/>
                    <a:p>
                      <a:pPr algn="ctr"/>
                      <a:r>
                        <a:rPr lang="en-US" sz="1400" dirty="0">
                          <a:latin typeface="Arial" panose="020B0604020202020204" pitchFamily="34" charset="0"/>
                          <a:cs typeface="Arial" panose="020B0604020202020204" pitchFamily="34" charset="0"/>
                        </a:rPr>
                        <a:t>FY26</a:t>
                      </a:r>
                    </a:p>
                  </a:txBody>
                  <a:tcPr>
                    <a:lnT w="12700" cap="flat" cmpd="sng" algn="ctr">
                      <a:solidFill>
                        <a:schemeClr val="tx1"/>
                      </a:solidFill>
                      <a:prstDash val="solid"/>
                      <a:round/>
                      <a:headEnd type="none" w="med" len="med"/>
                      <a:tailEnd type="none" w="med" len="med"/>
                    </a:lnT>
                  </a:tcPr>
                </a:tc>
                <a:tc>
                  <a:txBody>
                    <a:bodyPr/>
                    <a:lstStyle/>
                    <a:p>
                      <a:pPr algn="ctr"/>
                      <a:r>
                        <a:rPr lang="en-US" sz="1400" dirty="0">
                          <a:latin typeface="Arial" panose="020B0604020202020204" pitchFamily="34" charset="0"/>
                          <a:cs typeface="Arial" panose="020B0604020202020204" pitchFamily="34" charset="0"/>
                        </a:rPr>
                        <a:t>Advanced and Small Modular Reactors</a:t>
                      </a:r>
                    </a:p>
                  </a:txBody>
                  <a:tcPr>
                    <a:lnT w="12700" cap="flat" cmpd="sng" algn="ctr">
                      <a:solidFill>
                        <a:schemeClr val="tx1"/>
                      </a:solidFill>
                      <a:prstDash val="solid"/>
                      <a:round/>
                      <a:headEnd type="none" w="med" len="med"/>
                      <a:tailEnd type="none" w="med" len="med"/>
                    </a:lnT>
                  </a:tcPr>
                </a:tc>
                <a:tc>
                  <a:txBody>
                    <a:bodyPr/>
                    <a:lstStyle/>
                    <a:p>
                      <a:pPr algn="ctr"/>
                      <a:r>
                        <a:rPr lang="en-US" sz="1400" dirty="0">
                          <a:latin typeface="Arial" panose="020B0604020202020204" pitchFamily="34" charset="0"/>
                          <a:cs typeface="Arial" panose="020B0604020202020204" pitchFamily="34" charset="0"/>
                        </a:rPr>
                        <a:t>19</a:t>
                      </a:r>
                    </a:p>
                  </a:txBody>
                  <a:tcPr>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7</a:t>
                      </a:r>
                    </a:p>
                  </a:txBody>
                  <a:tcPr>
                    <a:lnT w="12700" cap="flat" cmpd="sng" algn="ctr">
                      <a:solidFill>
                        <a:schemeClr val="tx1"/>
                      </a:solidFill>
                      <a:prstDash val="solid"/>
                      <a:round/>
                      <a:headEnd type="none" w="med" len="med"/>
                      <a:tailEnd type="none" w="med" len="med"/>
                    </a:lnT>
                  </a:tcPr>
                </a:tc>
                <a:tc>
                  <a:txBody>
                    <a:bodyPr/>
                    <a:lstStyle/>
                    <a:p>
                      <a:pPr algn="ctr"/>
                      <a:r>
                        <a:rPr lang="en-US" sz="1400" dirty="0">
                          <a:latin typeface="Arial" panose="020B0604020202020204" pitchFamily="34" charset="0"/>
                          <a:cs typeface="Arial" panose="020B0604020202020204" pitchFamily="34" charset="0"/>
                        </a:rPr>
                        <a:t>1</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396722682"/>
                  </a:ext>
                </a:extLst>
              </a:tr>
              <a:tr h="429137">
                <a:tc>
                  <a:txBody>
                    <a:bodyPr/>
                    <a:lstStyle/>
                    <a:p>
                      <a:pPr algn="ct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a:latin typeface="Arial" panose="020B0604020202020204" pitchFamily="34" charset="0"/>
                          <a:cs typeface="Arial" panose="020B0604020202020204" pitchFamily="34" charset="0"/>
                        </a:rPr>
                        <a:t>Fusion Systems</a:t>
                      </a:r>
                    </a:p>
                  </a:txBody>
                  <a:tcPr/>
                </a:tc>
                <a:tc>
                  <a:txBody>
                    <a:bodyPr/>
                    <a:lstStyle/>
                    <a:p>
                      <a:pPr algn="ctr"/>
                      <a:r>
                        <a:rPr lang="en-US" sz="1400" dirty="0">
                          <a:latin typeface="Arial" panose="020B0604020202020204" pitchFamily="34" charset="0"/>
                          <a:cs typeface="Arial" panose="020B0604020202020204" pitchFamily="34" charset="0"/>
                        </a:rPr>
                        <a:t>20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9</a:t>
                      </a:r>
                    </a:p>
                  </a:txBody>
                  <a:tcPr/>
                </a:tc>
                <a:tc>
                  <a:txBody>
                    <a:bodyPr/>
                    <a:lstStyle/>
                    <a:p>
                      <a:pPr algn="ctr"/>
                      <a:r>
                        <a:rPr lang="en-US" sz="1400" dirty="0">
                          <a:latin typeface="Arial" panose="020B0604020202020204" pitchFamily="34" charset="0"/>
                          <a:cs typeface="Arial" panose="020B0604020202020204" pitchFamily="34" charset="0"/>
                        </a:rPr>
                        <a:t>1</a:t>
                      </a:r>
                    </a:p>
                  </a:txBody>
                  <a:tcPr/>
                </a:tc>
                <a:extLst>
                  <a:ext uri="{0D108BD9-81ED-4DB2-BD59-A6C34878D82A}">
                    <a16:rowId xmlns:a16="http://schemas.microsoft.com/office/drawing/2014/main" val="942137621"/>
                  </a:ext>
                </a:extLst>
              </a:tr>
              <a:tr h="474520">
                <a:tc>
                  <a:txBody>
                    <a:bodyPr/>
                    <a:lstStyle/>
                    <a:p>
                      <a:pPr algn="ct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a:latin typeface="Arial" panose="020B0604020202020204" pitchFamily="34" charset="0"/>
                          <a:cs typeface="Arial" panose="020B0604020202020204" pitchFamily="34" charset="0"/>
                        </a:rPr>
                        <a:t>Quantum Computing</a:t>
                      </a:r>
                    </a:p>
                  </a:txBody>
                  <a:tcPr/>
                </a:tc>
                <a:tc>
                  <a:txBody>
                    <a:bodyPr/>
                    <a:lstStyle/>
                    <a:p>
                      <a:pPr algn="ctr"/>
                      <a:r>
                        <a:rPr lang="en-US" sz="1400" dirty="0">
                          <a:latin typeface="Arial" panose="020B0604020202020204" pitchFamily="34" charset="0"/>
                          <a:cs typeface="Arial" panose="020B0604020202020204" pitchFamily="34" charset="0"/>
                        </a:rPr>
                        <a:t>14</a:t>
                      </a:r>
                    </a:p>
                  </a:txBody>
                  <a:tcPr/>
                </a:tc>
                <a:tc>
                  <a:txBody>
                    <a:bodyPr/>
                    <a:lstStyle/>
                    <a:p>
                      <a:pPr algn="ctr"/>
                      <a:r>
                        <a:rPr lang="en-US" sz="1400" dirty="0">
                          <a:latin typeface="Arial" panose="020B0604020202020204" pitchFamily="34" charset="0"/>
                          <a:cs typeface="Arial" panose="020B0604020202020204" pitchFamily="34" charset="0"/>
                        </a:rPr>
                        <a:t>8</a:t>
                      </a:r>
                    </a:p>
                  </a:txBody>
                  <a:tcPr/>
                </a:tc>
                <a:tc>
                  <a:txBody>
                    <a:bodyPr/>
                    <a:lstStyle/>
                    <a:p>
                      <a:pPr algn="ctr"/>
                      <a:r>
                        <a:rPr lang="en-US" sz="1400" dirty="0">
                          <a:latin typeface="Arial" panose="020B0604020202020204" pitchFamily="34" charset="0"/>
                          <a:cs typeface="Arial" panose="020B0604020202020204" pitchFamily="34" charset="0"/>
                        </a:rPr>
                        <a:t>1</a:t>
                      </a:r>
                    </a:p>
                  </a:txBody>
                  <a:tcPr/>
                </a:tc>
                <a:extLst>
                  <a:ext uri="{0D108BD9-81ED-4DB2-BD59-A6C34878D82A}">
                    <a16:rowId xmlns:a16="http://schemas.microsoft.com/office/drawing/2014/main" val="623369795"/>
                  </a:ext>
                </a:extLst>
              </a:tr>
              <a:tr h="474520">
                <a:tc>
                  <a:txBody>
                    <a:bodyPr/>
                    <a:lstStyle/>
                    <a:p>
                      <a:pPr algn="ctr"/>
                      <a:endParaRPr lang="en-US" sz="1400" dirty="0">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tcPr>
                </a:tc>
                <a:tc>
                  <a:txBody>
                    <a:bodyPr/>
                    <a:lstStyle/>
                    <a:p>
                      <a:pPr algn="ctr"/>
                      <a:r>
                        <a:rPr lang="en-US" sz="1400" dirty="0">
                          <a:latin typeface="Arial" panose="020B0604020202020204" pitchFamily="34" charset="0"/>
                          <a:cs typeface="Arial" panose="020B0604020202020204" pitchFamily="34" charset="0"/>
                        </a:rPr>
                        <a:t>Energy Infrastructure Resilience</a:t>
                      </a:r>
                    </a:p>
                  </a:txBody>
                  <a:tcPr>
                    <a:lnB w="12700" cap="flat" cmpd="sng" algn="ctr">
                      <a:solidFill>
                        <a:schemeClr val="tx1"/>
                      </a:solidFill>
                      <a:prstDash val="solid"/>
                      <a:round/>
                      <a:headEnd type="none" w="med" len="med"/>
                      <a:tailEnd type="none" w="med" len="med"/>
                    </a:lnB>
                  </a:tcPr>
                </a:tc>
                <a:tc>
                  <a:txBody>
                    <a:bodyPr/>
                    <a:lstStyle/>
                    <a:p>
                      <a:pPr algn="ctr"/>
                      <a:r>
                        <a:rPr lang="en-US" sz="1400" dirty="0">
                          <a:latin typeface="Arial" panose="020B0604020202020204" pitchFamily="34" charset="0"/>
                          <a:cs typeface="Arial" panose="020B0604020202020204" pitchFamily="34" charset="0"/>
                        </a:rPr>
                        <a:t>16</a:t>
                      </a:r>
                    </a:p>
                  </a:txBody>
                  <a:tcPr>
                    <a:lnB w="12700" cap="flat" cmpd="sng" algn="ctr">
                      <a:solidFill>
                        <a:schemeClr val="tx1"/>
                      </a:solidFill>
                      <a:prstDash val="solid"/>
                      <a:round/>
                      <a:headEnd type="none" w="med" len="med"/>
                      <a:tailEnd type="none" w="med" len="med"/>
                    </a:lnB>
                  </a:tcPr>
                </a:tc>
                <a:tc>
                  <a:txBody>
                    <a:bodyPr/>
                    <a:lstStyle/>
                    <a:p>
                      <a:pPr algn="ctr"/>
                      <a:r>
                        <a:rPr lang="en-US" sz="1400" dirty="0">
                          <a:latin typeface="Arial" panose="020B0604020202020204" pitchFamily="34" charset="0"/>
                          <a:cs typeface="Arial" panose="020B0604020202020204" pitchFamily="34" charset="0"/>
                        </a:rPr>
                        <a:t>6</a:t>
                      </a:r>
                    </a:p>
                  </a:txBody>
                  <a:tcPr>
                    <a:lnB w="12700" cap="flat" cmpd="sng" algn="ctr">
                      <a:solidFill>
                        <a:schemeClr val="tx1"/>
                      </a:solidFill>
                      <a:prstDash val="solid"/>
                      <a:round/>
                      <a:headEnd type="none" w="med" len="med"/>
                      <a:tailEnd type="none" w="med" len="med"/>
                    </a:lnB>
                  </a:tcPr>
                </a:tc>
                <a:tc>
                  <a:txBody>
                    <a:bodyPr/>
                    <a:lstStyle/>
                    <a:p>
                      <a:pPr algn="ctr"/>
                      <a:r>
                        <a:rPr lang="en-US" sz="1400" dirty="0">
                          <a:latin typeface="Arial" panose="020B0604020202020204" pitchFamily="34" charset="0"/>
                          <a:cs typeface="Arial" panose="020B0604020202020204" pitchFamily="34" charset="0"/>
                        </a:rPr>
                        <a:t>2</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07873669"/>
                  </a:ext>
                </a:extLst>
              </a:tr>
              <a:tr h="474520">
                <a:tc>
                  <a:txBody>
                    <a:bodyPr/>
                    <a:lstStyle/>
                    <a:p>
                      <a:pPr algn="ctr"/>
                      <a:r>
                        <a:rPr lang="en-US" sz="1400" dirty="0">
                          <a:latin typeface="Arial" panose="020B0604020202020204" pitchFamily="34" charset="0"/>
                          <a:cs typeface="Arial" panose="020B0604020202020204" pitchFamily="34" charset="0"/>
                        </a:rPr>
                        <a:t>Total</a:t>
                      </a:r>
                    </a:p>
                  </a:txBody>
                  <a:tcPr>
                    <a:lnT w="12700" cap="flat" cmpd="sng" algn="ctr">
                      <a:solidFill>
                        <a:schemeClr val="tx1"/>
                      </a:solidFill>
                      <a:prstDash val="solid"/>
                      <a:round/>
                      <a:headEnd type="none" w="med" len="med"/>
                      <a:tailEnd type="none" w="med" len="med"/>
                    </a:lnT>
                  </a:tcPr>
                </a:tc>
                <a:tc>
                  <a:txBody>
                    <a:bodyPr/>
                    <a:lstStyle/>
                    <a:p>
                      <a:pPr algn="ctr"/>
                      <a:endParaRPr lang="en-US" sz="1400" dirty="0">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tcPr>
                </a:tc>
                <a:tc>
                  <a:txBody>
                    <a:bodyPr/>
                    <a:lstStyle/>
                    <a:p>
                      <a:pPr algn="ctr">
                        <a:buNone/>
                      </a:pPr>
                      <a:r>
                        <a:rPr lang="en-US" sz="1400">
                          <a:latin typeface="Arial" panose="020B0604020202020204" pitchFamily="34" charset="0"/>
                          <a:cs typeface="Arial" panose="020B0604020202020204" pitchFamily="34" charset="0"/>
                        </a:rPr>
                        <a:t>69</a:t>
                      </a:r>
                      <a:endParaRPr lang="en-US" sz="1400" dirty="0">
                        <a:latin typeface="Arial" panose="020B0604020202020204" pitchFamily="34" charset="0"/>
                        <a:cs typeface="Arial" panose="020B0604020202020204"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buNone/>
                      </a:pPr>
                      <a:r>
                        <a:rPr lang="en-US" sz="1400">
                          <a:latin typeface="Arial" panose="020B0604020202020204" pitchFamily="34" charset="0"/>
                          <a:cs typeface="Arial" panose="020B0604020202020204" pitchFamily="34" charset="0"/>
                        </a:rPr>
                        <a:t>30</a:t>
                      </a:r>
                      <a:endParaRPr lang="en-US" sz="1400" dirty="0">
                        <a:latin typeface="Arial" panose="020B0604020202020204" pitchFamily="34" charset="0"/>
                        <a:cs typeface="Arial" panose="020B0604020202020204"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buNone/>
                      </a:pPr>
                      <a:r>
                        <a:rPr lang="en-US" sz="1400" dirty="0">
                          <a:latin typeface="Arial" panose="020B0604020202020204" pitchFamily="34" charset="0"/>
                          <a:cs typeface="Arial" panose="020B0604020202020204" pitchFamily="34" charset="0"/>
                        </a:rPr>
                        <a:t>5</a:t>
                      </a:r>
                    </a:p>
                  </a:txBody>
                  <a:tcPr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819174959"/>
                  </a:ext>
                </a:extLst>
              </a:tr>
            </a:tbl>
          </a:graphicData>
        </a:graphic>
      </p:graphicFrame>
      <p:sp>
        <p:nvSpPr>
          <p:cNvPr id="21" name="TextBox 20">
            <a:extLst>
              <a:ext uri="{FF2B5EF4-FFF2-40B4-BE49-F238E27FC236}">
                <a16:creationId xmlns:a16="http://schemas.microsoft.com/office/drawing/2014/main" id="{F69E2C27-B5E6-EC2C-82E1-E7BE8DF928D4}"/>
              </a:ext>
            </a:extLst>
          </p:cNvPr>
          <p:cNvSpPr txBox="1"/>
          <p:nvPr/>
        </p:nvSpPr>
        <p:spPr>
          <a:xfrm>
            <a:off x="6819565" y="6027003"/>
            <a:ext cx="5185622" cy="584775"/>
          </a:xfrm>
          <a:prstGeom prst="rect">
            <a:avLst/>
          </a:prstGeom>
          <a:noFill/>
        </p:spPr>
        <p:txBody>
          <a:bodyPr wrap="square" rtlCol="0">
            <a:spAutoFit/>
          </a:bodyPr>
          <a:lstStyle/>
          <a:p>
            <a:pPr>
              <a:spcBef>
                <a:spcPts val="1000"/>
              </a:spcBef>
              <a:spcAft>
                <a:spcPts val="600"/>
              </a:spcAft>
            </a:pPr>
            <a:r>
              <a:rPr lang="en-US" sz="1600" b="1" dirty="0"/>
              <a:t>Mapped to DOE Secretarial Order, “Unleashing the Golden Era of American Energy Dominance” </a:t>
            </a:r>
          </a:p>
        </p:txBody>
      </p:sp>
    </p:spTree>
    <p:extLst>
      <p:ext uri="{BB962C8B-B14F-4D97-AF65-F5344CB8AC3E}">
        <p14:creationId xmlns:p14="http://schemas.microsoft.com/office/powerpoint/2010/main" val="18929763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A84578B-F9B4-0553-6551-C02503D525C9}"/>
              </a:ext>
            </a:extLst>
          </p:cNvPr>
          <p:cNvSpPr>
            <a:spLocks noGrp="1"/>
          </p:cNvSpPr>
          <p:nvPr>
            <p:ph type="sldNum" sz="quarter" idx="12"/>
          </p:nvPr>
        </p:nvSpPr>
        <p:spPr/>
        <p:txBody>
          <a:bodyPr/>
          <a:lstStyle/>
          <a:p>
            <a:fld id="{6FB6B91F-BB11-E946-B7F6-1372EDB8DEC1}" type="slidenum">
              <a:rPr lang="en-US" smtClean="0"/>
              <a:t>15</a:t>
            </a:fld>
            <a:endParaRPr lang="en-US" dirty="0"/>
          </a:p>
        </p:txBody>
      </p:sp>
      <p:sp>
        <p:nvSpPr>
          <p:cNvPr id="4" name="Title 3">
            <a:extLst>
              <a:ext uri="{FF2B5EF4-FFF2-40B4-BE49-F238E27FC236}">
                <a16:creationId xmlns:a16="http://schemas.microsoft.com/office/drawing/2014/main" id="{03A6EC06-C78E-1E1D-DB45-0C27A7291BF9}"/>
              </a:ext>
            </a:extLst>
          </p:cNvPr>
          <p:cNvSpPr>
            <a:spLocks noGrp="1"/>
          </p:cNvSpPr>
          <p:nvPr>
            <p:ph type="title"/>
          </p:nvPr>
        </p:nvSpPr>
        <p:spPr/>
        <p:txBody>
          <a:bodyPr/>
          <a:lstStyle/>
          <a:p>
            <a:r>
              <a:rPr lang="en-US" dirty="0"/>
              <a:t>FY26</a:t>
            </a:r>
          </a:p>
        </p:txBody>
      </p:sp>
      <p:sp>
        <p:nvSpPr>
          <p:cNvPr id="5" name="Text Placeholder 4">
            <a:extLst>
              <a:ext uri="{FF2B5EF4-FFF2-40B4-BE49-F238E27FC236}">
                <a16:creationId xmlns:a16="http://schemas.microsoft.com/office/drawing/2014/main" id="{EBC562EC-03C1-A54C-1882-D64099494556}"/>
              </a:ext>
            </a:extLst>
          </p:cNvPr>
          <p:cNvSpPr>
            <a:spLocks noGrp="1"/>
          </p:cNvSpPr>
          <p:nvPr>
            <p:ph type="body" sz="quarter" idx="13"/>
          </p:nvPr>
        </p:nvSpPr>
        <p:spPr/>
        <p:txBody>
          <a:bodyPr/>
          <a:lstStyle/>
          <a:p>
            <a:r>
              <a:rPr lang="en-US" dirty="0"/>
              <a:t>Projects</a:t>
            </a:r>
          </a:p>
        </p:txBody>
      </p:sp>
      <p:graphicFrame>
        <p:nvGraphicFramePr>
          <p:cNvPr id="9" name="Content Placeholder 8">
            <a:extLst>
              <a:ext uri="{FF2B5EF4-FFF2-40B4-BE49-F238E27FC236}">
                <a16:creationId xmlns:a16="http://schemas.microsoft.com/office/drawing/2014/main" id="{5AA38B78-7E19-0F38-57BB-E5ACB43045A2}"/>
              </a:ext>
            </a:extLst>
          </p:cNvPr>
          <p:cNvGraphicFramePr>
            <a:graphicFrameLocks noGrp="1"/>
          </p:cNvGraphicFramePr>
          <p:nvPr>
            <p:ph idx="1"/>
            <p:extLst>
              <p:ext uri="{D42A27DB-BD31-4B8C-83A1-F6EECF244321}">
                <p14:modId xmlns:p14="http://schemas.microsoft.com/office/powerpoint/2010/main" val="100628693"/>
              </p:ext>
            </p:extLst>
          </p:nvPr>
        </p:nvGraphicFramePr>
        <p:xfrm>
          <a:off x="463826" y="2362676"/>
          <a:ext cx="10522225" cy="3874770"/>
        </p:xfrm>
        <a:graphic>
          <a:graphicData uri="http://schemas.openxmlformats.org/drawingml/2006/table">
            <a:tbl>
              <a:tblPr>
                <a:tableStyleId>{BC89EF96-8CEA-46FF-86C4-4CE0E7609802}</a:tableStyleId>
              </a:tblPr>
              <a:tblGrid>
                <a:gridCol w="1855304">
                  <a:extLst>
                    <a:ext uri="{9D8B030D-6E8A-4147-A177-3AD203B41FA5}">
                      <a16:colId xmlns:a16="http://schemas.microsoft.com/office/drawing/2014/main" val="4067331966"/>
                    </a:ext>
                  </a:extLst>
                </a:gridCol>
                <a:gridCol w="6450777">
                  <a:extLst>
                    <a:ext uri="{9D8B030D-6E8A-4147-A177-3AD203B41FA5}">
                      <a16:colId xmlns:a16="http://schemas.microsoft.com/office/drawing/2014/main" val="896870291"/>
                    </a:ext>
                  </a:extLst>
                </a:gridCol>
                <a:gridCol w="2216144">
                  <a:extLst>
                    <a:ext uri="{9D8B030D-6E8A-4147-A177-3AD203B41FA5}">
                      <a16:colId xmlns:a16="http://schemas.microsoft.com/office/drawing/2014/main" val="618070417"/>
                    </a:ext>
                  </a:extLst>
                </a:gridCol>
              </a:tblGrid>
              <a:tr h="628650">
                <a:tc>
                  <a:txBody>
                    <a:bodyPr/>
                    <a:lstStyle/>
                    <a:p>
                      <a:pPr algn="ctr" fontAlgn="ctr">
                        <a:buNone/>
                      </a:pPr>
                      <a:r>
                        <a:rPr lang="en-US" sz="1600" b="1" u="none" strike="noStrike">
                          <a:effectLst/>
                        </a:rPr>
                        <a:t>IL Identifier</a:t>
                      </a:r>
                      <a:endParaRPr lang="en-US" sz="1600" b="1" i="0" u="none" strike="noStrike">
                        <a:solidFill>
                          <a:srgbClr val="000000"/>
                        </a:solidFill>
                        <a:effectLst/>
                        <a:latin typeface="Calibri" panose="020F0502020204030204" pitchFamily="34" charset="0"/>
                      </a:endParaRPr>
                    </a:p>
                  </a:txBody>
                  <a:tcPr marL="0" marR="0" marT="0" marB="0" anchor="ctr"/>
                </a:tc>
                <a:tc>
                  <a:txBody>
                    <a:bodyPr/>
                    <a:lstStyle/>
                    <a:p>
                      <a:pPr algn="ctr" fontAlgn="ctr">
                        <a:buNone/>
                      </a:pPr>
                      <a:r>
                        <a:rPr lang="en-US" sz="1600" b="1" u="none" strike="noStrike" dirty="0">
                          <a:effectLst/>
                        </a:rPr>
                        <a:t>Title</a:t>
                      </a:r>
                      <a:endParaRPr lang="en-US" sz="16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buNone/>
                      </a:pPr>
                      <a:r>
                        <a:rPr lang="en-US" sz="1600" b="1" u="none" strike="noStrike" dirty="0">
                          <a:effectLst/>
                        </a:rPr>
                        <a:t>Labs</a:t>
                      </a:r>
                      <a:endParaRPr lang="en-US" sz="16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480167975"/>
                  </a:ext>
                </a:extLst>
              </a:tr>
              <a:tr h="628650">
                <a:tc>
                  <a:txBody>
                    <a:bodyPr/>
                    <a:lstStyle/>
                    <a:p>
                      <a:pPr algn="l" fontAlgn="t">
                        <a:buNone/>
                      </a:pPr>
                      <a:r>
                        <a:rPr lang="en-US" sz="1600" u="none" strike="noStrike">
                          <a:effectLst/>
                        </a:rPr>
                        <a:t>FY26 #149</a:t>
                      </a:r>
                      <a:endParaRPr lang="en-US" sz="1600" b="0" i="0" u="none" strike="noStrike">
                        <a:solidFill>
                          <a:srgbClr val="000000"/>
                        </a:solidFill>
                        <a:effectLst/>
                        <a:latin typeface="Calibri" panose="020F0502020204030204" pitchFamily="34" charset="0"/>
                      </a:endParaRPr>
                    </a:p>
                  </a:txBody>
                  <a:tcPr marL="0" marR="0" marT="0" marB="0"/>
                </a:tc>
                <a:tc>
                  <a:txBody>
                    <a:bodyPr/>
                    <a:lstStyle/>
                    <a:p>
                      <a:pPr algn="l" fontAlgn="t">
                        <a:buNone/>
                      </a:pPr>
                      <a:r>
                        <a:rPr lang="en-US" sz="1600" u="none" strike="noStrike">
                          <a:effectLst/>
                        </a:rPr>
                        <a:t>From Atoms to Systems (FASt Sodium): Uncovering Transport and Interfacial Phenomena in Sodium-Ion Batteries for Resilient and Reliable Energy Infrastructure</a:t>
                      </a:r>
                      <a:endParaRPr lang="en-US" sz="1600" b="0" i="0" u="none" strike="noStrike">
                        <a:solidFill>
                          <a:srgbClr val="000000"/>
                        </a:solidFill>
                        <a:effectLst/>
                        <a:latin typeface="Calibri" panose="020F0502020204030204" pitchFamily="34" charset="0"/>
                      </a:endParaRPr>
                    </a:p>
                  </a:txBody>
                  <a:tcPr marL="0" marR="0" marT="0" marB="0"/>
                </a:tc>
                <a:tc>
                  <a:txBody>
                    <a:bodyPr/>
                    <a:lstStyle/>
                    <a:p>
                      <a:pPr algn="l" fontAlgn="t">
                        <a:buNone/>
                      </a:pPr>
                      <a:r>
                        <a:rPr lang="en-US" sz="1600" u="none" strike="noStrike" dirty="0">
                          <a:effectLst/>
                        </a:rPr>
                        <a:t>LANL, SNL</a:t>
                      </a:r>
                      <a:endParaRPr lang="en-US" sz="16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3189639685"/>
                  </a:ext>
                </a:extLst>
              </a:tr>
              <a:tr h="628650">
                <a:tc>
                  <a:txBody>
                    <a:bodyPr/>
                    <a:lstStyle/>
                    <a:p>
                      <a:pPr algn="l" fontAlgn="t">
                        <a:buNone/>
                      </a:pPr>
                      <a:r>
                        <a:rPr lang="en-US" sz="1600" u="none" strike="noStrike">
                          <a:effectLst/>
                        </a:rPr>
                        <a:t>FY26 #164</a:t>
                      </a:r>
                      <a:endParaRPr lang="en-US" sz="1600" b="0" i="0" u="none" strike="noStrike">
                        <a:solidFill>
                          <a:srgbClr val="000000"/>
                        </a:solidFill>
                        <a:effectLst/>
                        <a:latin typeface="Calibri" panose="020F0502020204030204" pitchFamily="34" charset="0"/>
                      </a:endParaRPr>
                    </a:p>
                  </a:txBody>
                  <a:tcPr marL="0" marR="0" marT="0" marB="0"/>
                </a:tc>
                <a:tc>
                  <a:txBody>
                    <a:bodyPr/>
                    <a:lstStyle/>
                    <a:p>
                      <a:pPr algn="l" fontAlgn="t">
                        <a:buNone/>
                      </a:pPr>
                      <a:r>
                        <a:rPr lang="en-US" sz="1600" u="none" strike="noStrike">
                          <a:effectLst/>
                        </a:rPr>
                        <a:t>Mapping Interfacial Mechanisms of Impurity-driven Corrosion in Molten Salt Reactor Materials</a:t>
                      </a:r>
                      <a:endParaRPr lang="en-US" sz="1600" b="0" i="0" u="none" strike="noStrike">
                        <a:solidFill>
                          <a:srgbClr val="000000"/>
                        </a:solidFill>
                        <a:effectLst/>
                        <a:latin typeface="Calibri" panose="020F0502020204030204" pitchFamily="34" charset="0"/>
                      </a:endParaRPr>
                    </a:p>
                  </a:txBody>
                  <a:tcPr marL="0" marR="0" marT="0" marB="0"/>
                </a:tc>
                <a:tc>
                  <a:txBody>
                    <a:bodyPr/>
                    <a:lstStyle/>
                    <a:p>
                      <a:pPr algn="l" fontAlgn="t">
                        <a:buNone/>
                      </a:pPr>
                      <a:r>
                        <a:rPr lang="en-US" sz="1600" u="none" strike="noStrike" dirty="0">
                          <a:effectLst/>
                        </a:rPr>
                        <a:t>LLNL, SNL</a:t>
                      </a:r>
                      <a:endParaRPr lang="en-US" sz="16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577851276"/>
                  </a:ext>
                </a:extLst>
              </a:tr>
              <a:tr h="628650">
                <a:tc>
                  <a:txBody>
                    <a:bodyPr/>
                    <a:lstStyle/>
                    <a:p>
                      <a:pPr algn="l" fontAlgn="t">
                        <a:buNone/>
                      </a:pPr>
                      <a:r>
                        <a:rPr lang="en-US" sz="1600" u="none" strike="noStrike">
                          <a:effectLst/>
                        </a:rPr>
                        <a:t>FY26 #189</a:t>
                      </a:r>
                      <a:endParaRPr lang="en-US" sz="1600" b="0" i="0" u="none" strike="noStrike">
                        <a:solidFill>
                          <a:srgbClr val="000000"/>
                        </a:solidFill>
                        <a:effectLst/>
                        <a:latin typeface="Calibri" panose="020F0502020204030204" pitchFamily="34" charset="0"/>
                      </a:endParaRPr>
                    </a:p>
                  </a:txBody>
                  <a:tcPr marL="0" marR="0" marT="0" marB="0"/>
                </a:tc>
                <a:tc>
                  <a:txBody>
                    <a:bodyPr/>
                    <a:lstStyle/>
                    <a:p>
                      <a:pPr algn="l" fontAlgn="t">
                        <a:buNone/>
                      </a:pPr>
                      <a:r>
                        <a:rPr lang="en-US" sz="1600" u="none" strike="noStrike">
                          <a:effectLst/>
                        </a:rPr>
                        <a:t>Additive Manufacturing of Liquid Deuterium Wetted Foam Targets for High Yields in Fusion Systems</a:t>
                      </a:r>
                      <a:endParaRPr lang="en-US" sz="1600" b="0" i="0" u="none" strike="noStrike">
                        <a:solidFill>
                          <a:srgbClr val="000000"/>
                        </a:solidFill>
                        <a:effectLst/>
                        <a:latin typeface="Calibri" panose="020F0502020204030204" pitchFamily="34" charset="0"/>
                      </a:endParaRPr>
                    </a:p>
                  </a:txBody>
                  <a:tcPr marL="0" marR="0" marT="0" marB="0"/>
                </a:tc>
                <a:tc>
                  <a:txBody>
                    <a:bodyPr/>
                    <a:lstStyle/>
                    <a:p>
                      <a:pPr algn="l" fontAlgn="t">
                        <a:buNone/>
                      </a:pPr>
                      <a:r>
                        <a:rPr lang="en-US" sz="1600" u="none" strike="noStrike" dirty="0">
                          <a:effectLst/>
                        </a:rPr>
                        <a:t>LLNL, SRNL, SNL</a:t>
                      </a:r>
                      <a:endParaRPr lang="en-US" sz="16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2003595316"/>
                  </a:ext>
                </a:extLst>
              </a:tr>
              <a:tr h="628650">
                <a:tc>
                  <a:txBody>
                    <a:bodyPr/>
                    <a:lstStyle/>
                    <a:p>
                      <a:pPr algn="l" fontAlgn="t">
                        <a:buNone/>
                      </a:pPr>
                      <a:r>
                        <a:rPr lang="en-US" sz="1600" u="none" strike="noStrike">
                          <a:effectLst/>
                        </a:rPr>
                        <a:t>FY26 #213</a:t>
                      </a:r>
                      <a:endParaRPr lang="en-US" sz="1600" b="0" i="0" u="none" strike="noStrike">
                        <a:solidFill>
                          <a:srgbClr val="000000"/>
                        </a:solidFill>
                        <a:effectLst/>
                        <a:latin typeface="Calibri" panose="020F0502020204030204" pitchFamily="34" charset="0"/>
                      </a:endParaRPr>
                    </a:p>
                  </a:txBody>
                  <a:tcPr marL="0" marR="0" marT="0" marB="0"/>
                </a:tc>
                <a:tc>
                  <a:txBody>
                    <a:bodyPr/>
                    <a:lstStyle/>
                    <a:p>
                      <a:pPr algn="l" fontAlgn="b">
                        <a:buNone/>
                      </a:pPr>
                      <a:r>
                        <a:rPr lang="en-US" sz="1600" u="none" strike="noStrike" dirty="0">
                          <a:effectLst/>
                        </a:rPr>
                        <a:t>Quantum Algorithms for Dynamics and X-ray Absorption Spectroscopy in Rare-Earth Element Separations and Reactions</a:t>
                      </a:r>
                      <a:endParaRPr lang="en-US" sz="1600" b="0" i="0" u="none" strike="noStrike" dirty="0">
                        <a:solidFill>
                          <a:srgbClr val="000000"/>
                        </a:solidFill>
                        <a:effectLst/>
                        <a:latin typeface="Aptos Narrow" panose="020B0004020202020204" pitchFamily="34" charset="0"/>
                      </a:endParaRPr>
                    </a:p>
                  </a:txBody>
                  <a:tcPr marL="0" marR="0" marT="0" marB="0" anchor="b"/>
                </a:tc>
                <a:tc>
                  <a:txBody>
                    <a:bodyPr/>
                    <a:lstStyle/>
                    <a:p>
                      <a:r>
                        <a:rPr lang="en-US" sz="1600" dirty="0"/>
                        <a:t>LANL, PNNL</a:t>
                      </a:r>
                    </a:p>
                  </a:txBody>
                  <a:tcPr marL="0" marR="0" marT="0" marB="0" anchor="b"/>
                </a:tc>
                <a:extLst>
                  <a:ext uri="{0D108BD9-81ED-4DB2-BD59-A6C34878D82A}">
                    <a16:rowId xmlns:a16="http://schemas.microsoft.com/office/drawing/2014/main" val="2193346021"/>
                  </a:ext>
                </a:extLst>
              </a:tr>
              <a:tr h="628650">
                <a:tc>
                  <a:txBody>
                    <a:bodyPr/>
                    <a:lstStyle/>
                    <a:p>
                      <a:pPr algn="l" fontAlgn="t">
                        <a:buNone/>
                      </a:pPr>
                      <a:r>
                        <a:rPr lang="en-US" sz="1600" u="none" strike="noStrike">
                          <a:effectLst/>
                        </a:rPr>
                        <a:t>FY26 #140</a:t>
                      </a:r>
                      <a:endParaRPr lang="en-US" sz="1600" b="0" i="0" u="none" strike="noStrike">
                        <a:solidFill>
                          <a:srgbClr val="000000"/>
                        </a:solidFill>
                        <a:effectLst/>
                        <a:latin typeface="Calibri" panose="020F0502020204030204" pitchFamily="34" charset="0"/>
                      </a:endParaRPr>
                    </a:p>
                  </a:txBody>
                  <a:tcPr marL="0" marR="0" marT="0" marB="0"/>
                </a:tc>
                <a:tc>
                  <a:txBody>
                    <a:bodyPr/>
                    <a:lstStyle/>
                    <a:p>
                      <a:pPr algn="l" fontAlgn="b">
                        <a:buNone/>
                      </a:pPr>
                      <a:r>
                        <a:rPr lang="en-US" sz="1600" u="none" strike="noStrike" dirty="0">
                          <a:effectLst/>
                        </a:rPr>
                        <a:t>Ensuring Mission Assurance: Resiliency Strategies for Defense Critical Energy Infrastructure Facing Natural and Human Threats</a:t>
                      </a:r>
                      <a:endParaRPr lang="en-US" sz="1600" b="0" i="0" u="none" strike="noStrike" dirty="0">
                        <a:solidFill>
                          <a:srgbClr val="000000"/>
                        </a:solidFill>
                        <a:effectLst/>
                        <a:latin typeface="Aptos Narrow" panose="020B0004020202020204" pitchFamily="34" charset="0"/>
                      </a:endParaRPr>
                    </a:p>
                  </a:txBody>
                  <a:tcPr marL="0" marR="0" marT="0" marB="0" anchor="b"/>
                </a:tc>
                <a:tc>
                  <a:txBody>
                    <a:bodyPr/>
                    <a:lstStyle/>
                    <a:p>
                      <a:r>
                        <a:rPr lang="en-US" sz="1600" dirty="0"/>
                        <a:t>LANL, LLNL</a:t>
                      </a:r>
                    </a:p>
                  </a:txBody>
                  <a:tcPr marL="0" marR="0" marT="0" marB="0" anchor="b"/>
                </a:tc>
                <a:extLst>
                  <a:ext uri="{0D108BD9-81ED-4DB2-BD59-A6C34878D82A}">
                    <a16:rowId xmlns:a16="http://schemas.microsoft.com/office/drawing/2014/main" val="3011424628"/>
                  </a:ext>
                </a:extLst>
              </a:tr>
            </a:tbl>
          </a:graphicData>
        </a:graphic>
      </p:graphicFrame>
    </p:spTree>
    <p:extLst>
      <p:ext uri="{BB962C8B-B14F-4D97-AF65-F5344CB8AC3E}">
        <p14:creationId xmlns:p14="http://schemas.microsoft.com/office/powerpoint/2010/main" val="39691614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CB68D-6E42-18F5-9D0E-366DD6A8A290}"/>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19468CE-CB06-CDA0-920E-CC874C95DE7D}"/>
              </a:ext>
            </a:extLst>
          </p:cNvPr>
          <p:cNvSpPr>
            <a:spLocks noGrp="1"/>
          </p:cNvSpPr>
          <p:nvPr>
            <p:ph type="sldNum" sz="quarter" idx="12"/>
          </p:nvPr>
        </p:nvSpPr>
        <p:spPr/>
        <p:txBody>
          <a:bodyPr/>
          <a:lstStyle/>
          <a:p>
            <a:fld id="{6FB6B91F-BB11-E946-B7F6-1372EDB8DEC1}" type="slidenum">
              <a:rPr lang="en-US" smtClean="0"/>
              <a:t>16</a:t>
            </a:fld>
            <a:endParaRPr lang="en-US" dirty="0"/>
          </a:p>
        </p:txBody>
      </p:sp>
      <p:sp>
        <p:nvSpPr>
          <p:cNvPr id="4" name="Title 3">
            <a:extLst>
              <a:ext uri="{FF2B5EF4-FFF2-40B4-BE49-F238E27FC236}">
                <a16:creationId xmlns:a16="http://schemas.microsoft.com/office/drawing/2014/main" id="{BF067AC8-8868-91F0-2117-75E8040EF09C}"/>
              </a:ext>
            </a:extLst>
          </p:cNvPr>
          <p:cNvSpPr>
            <a:spLocks noGrp="1"/>
          </p:cNvSpPr>
          <p:nvPr>
            <p:ph type="title"/>
          </p:nvPr>
        </p:nvSpPr>
        <p:spPr/>
        <p:txBody>
          <a:bodyPr/>
          <a:lstStyle/>
          <a:p>
            <a:r>
              <a:rPr lang="en-US" dirty="0"/>
              <a:t>FY27</a:t>
            </a:r>
          </a:p>
        </p:txBody>
      </p:sp>
      <p:sp>
        <p:nvSpPr>
          <p:cNvPr id="5" name="Text Placeholder 4">
            <a:extLst>
              <a:ext uri="{FF2B5EF4-FFF2-40B4-BE49-F238E27FC236}">
                <a16:creationId xmlns:a16="http://schemas.microsoft.com/office/drawing/2014/main" id="{DEA9092E-6A4B-914E-8DE8-A6C9B203F607}"/>
              </a:ext>
            </a:extLst>
          </p:cNvPr>
          <p:cNvSpPr>
            <a:spLocks noGrp="1"/>
          </p:cNvSpPr>
          <p:nvPr>
            <p:ph type="body" sz="quarter" idx="13"/>
          </p:nvPr>
        </p:nvSpPr>
        <p:spPr/>
        <p:txBody>
          <a:bodyPr/>
          <a:lstStyle/>
          <a:p>
            <a:r>
              <a:rPr lang="en-US" dirty="0"/>
              <a:t>Currently Underway</a:t>
            </a:r>
          </a:p>
        </p:txBody>
      </p:sp>
      <p:sp>
        <p:nvSpPr>
          <p:cNvPr id="7" name="TextBox 6">
            <a:extLst>
              <a:ext uri="{FF2B5EF4-FFF2-40B4-BE49-F238E27FC236}">
                <a16:creationId xmlns:a16="http://schemas.microsoft.com/office/drawing/2014/main" id="{D5C61026-6F08-0F34-9520-66766FABFACC}"/>
              </a:ext>
            </a:extLst>
          </p:cNvPr>
          <p:cNvSpPr txBox="1"/>
          <p:nvPr/>
        </p:nvSpPr>
        <p:spPr>
          <a:xfrm>
            <a:off x="7438067" y="6336347"/>
            <a:ext cx="3315331" cy="369332"/>
          </a:xfrm>
          <a:prstGeom prst="rect">
            <a:avLst/>
          </a:prstGeom>
          <a:noFill/>
        </p:spPr>
        <p:txBody>
          <a:bodyPr wrap="none" rtlCol="0">
            <a:spAutoFit/>
          </a:bodyPr>
          <a:lstStyle/>
          <a:p>
            <a:pPr algn="l">
              <a:spcBef>
                <a:spcPts val="1000"/>
              </a:spcBef>
              <a:spcAft>
                <a:spcPts val="600"/>
              </a:spcAft>
            </a:pPr>
            <a:r>
              <a:rPr lang="en-US" dirty="0"/>
              <a:t>Mapped to NNSA Appendix A</a:t>
            </a:r>
          </a:p>
        </p:txBody>
      </p:sp>
      <p:graphicFrame>
        <p:nvGraphicFramePr>
          <p:cNvPr id="8" name="Table 7">
            <a:extLst>
              <a:ext uri="{FF2B5EF4-FFF2-40B4-BE49-F238E27FC236}">
                <a16:creationId xmlns:a16="http://schemas.microsoft.com/office/drawing/2014/main" id="{8CB408F7-3F5F-5D5D-3B39-2953E88A6B7B}"/>
              </a:ext>
            </a:extLst>
          </p:cNvPr>
          <p:cNvGraphicFramePr>
            <a:graphicFrameLocks noGrp="1"/>
          </p:cNvGraphicFramePr>
          <p:nvPr>
            <p:extLst>
              <p:ext uri="{D42A27DB-BD31-4B8C-83A1-F6EECF244321}">
                <p14:modId xmlns:p14="http://schemas.microsoft.com/office/powerpoint/2010/main" val="4077848054"/>
              </p:ext>
            </p:extLst>
          </p:nvPr>
        </p:nvGraphicFramePr>
        <p:xfrm>
          <a:off x="6271601" y="2308467"/>
          <a:ext cx="5648264" cy="3444425"/>
        </p:xfrm>
        <a:graphic>
          <a:graphicData uri="http://schemas.openxmlformats.org/drawingml/2006/table">
            <a:tbl>
              <a:tblPr firstRow="1" bandRow="1">
                <a:tableStyleId>{5C22544A-7EE6-4342-B048-85BDC9FD1C3A}</a:tableStyleId>
              </a:tblPr>
              <a:tblGrid>
                <a:gridCol w="762667">
                  <a:extLst>
                    <a:ext uri="{9D8B030D-6E8A-4147-A177-3AD203B41FA5}">
                      <a16:colId xmlns:a16="http://schemas.microsoft.com/office/drawing/2014/main" val="274957777"/>
                    </a:ext>
                  </a:extLst>
                </a:gridCol>
                <a:gridCol w="2247384">
                  <a:extLst>
                    <a:ext uri="{9D8B030D-6E8A-4147-A177-3AD203B41FA5}">
                      <a16:colId xmlns:a16="http://schemas.microsoft.com/office/drawing/2014/main" val="2176161177"/>
                    </a:ext>
                  </a:extLst>
                </a:gridCol>
                <a:gridCol w="619432">
                  <a:extLst>
                    <a:ext uri="{9D8B030D-6E8A-4147-A177-3AD203B41FA5}">
                      <a16:colId xmlns:a16="http://schemas.microsoft.com/office/drawing/2014/main" val="1617393264"/>
                    </a:ext>
                  </a:extLst>
                </a:gridCol>
                <a:gridCol w="1042219">
                  <a:extLst>
                    <a:ext uri="{9D8B030D-6E8A-4147-A177-3AD203B41FA5}">
                      <a16:colId xmlns:a16="http://schemas.microsoft.com/office/drawing/2014/main" val="2147233092"/>
                    </a:ext>
                  </a:extLst>
                </a:gridCol>
                <a:gridCol w="976562">
                  <a:extLst>
                    <a:ext uri="{9D8B030D-6E8A-4147-A177-3AD203B41FA5}">
                      <a16:colId xmlns:a16="http://schemas.microsoft.com/office/drawing/2014/main" val="887216804"/>
                    </a:ext>
                  </a:extLst>
                </a:gridCol>
              </a:tblGrid>
              <a:tr h="1029928">
                <a:tc>
                  <a:txBody>
                    <a:bodyPr/>
                    <a:lstStyle/>
                    <a:p>
                      <a:r>
                        <a:rPr lang="en-US" sz="1400" dirty="0">
                          <a:latin typeface="Arial" panose="020B0604020202020204" pitchFamily="34" charset="0"/>
                          <a:cs typeface="Arial" panose="020B0604020202020204" pitchFamily="34" charset="0"/>
                        </a:rPr>
                        <a:t>Year</a:t>
                      </a:r>
                    </a:p>
                  </a:txBody>
                  <a:tcPr anchor="ctr">
                    <a:lnB w="12700" cap="flat" cmpd="sng" algn="ctr">
                      <a:solidFill>
                        <a:schemeClr val="tx1"/>
                      </a:solidFill>
                      <a:prstDash val="solid"/>
                      <a:round/>
                      <a:headEnd type="none" w="med" len="med"/>
                      <a:tailEnd type="none" w="med" len="med"/>
                    </a:lnB>
                  </a:tcPr>
                </a:tc>
                <a:tc>
                  <a:txBody>
                    <a:bodyPr/>
                    <a:lstStyle/>
                    <a:p>
                      <a:r>
                        <a:rPr lang="en-US" sz="1400" dirty="0">
                          <a:latin typeface="Arial" panose="020B0604020202020204" pitchFamily="34" charset="0"/>
                          <a:cs typeface="Arial" panose="020B0604020202020204" pitchFamily="34" charset="0"/>
                        </a:rPr>
                        <a:t>Focus Area</a:t>
                      </a:r>
                    </a:p>
                  </a:txBody>
                  <a:tcPr anchor="ctr">
                    <a:lnB w="12700" cap="flat" cmpd="sng" algn="ctr">
                      <a:solidFill>
                        <a:schemeClr val="tx1"/>
                      </a:solidFill>
                      <a:prstDash val="solid"/>
                      <a:round/>
                      <a:headEnd type="none" w="med" len="med"/>
                      <a:tailEnd type="none" w="med" len="med"/>
                    </a:lnB>
                  </a:tcPr>
                </a:tc>
                <a:tc>
                  <a:txBody>
                    <a:bodyPr/>
                    <a:lstStyle/>
                    <a:p>
                      <a:r>
                        <a:rPr lang="en-US" sz="1400" dirty="0">
                          <a:latin typeface="Arial" panose="020B0604020202020204" pitchFamily="34" charset="0"/>
                          <a:cs typeface="Arial" panose="020B0604020202020204" pitchFamily="34" charset="0"/>
                        </a:rPr>
                        <a:t>LOIs</a:t>
                      </a:r>
                    </a:p>
                  </a:txBody>
                  <a:tcPr anchor="ctr">
                    <a:lnB w="12700" cap="flat" cmpd="sng" algn="ctr">
                      <a:solidFill>
                        <a:schemeClr val="tx1"/>
                      </a:solidFill>
                      <a:prstDash val="solid"/>
                      <a:round/>
                      <a:headEnd type="none" w="med" len="med"/>
                      <a:tailEnd type="none" w="med" len="med"/>
                    </a:lnB>
                  </a:tcPr>
                </a:tc>
                <a:tc>
                  <a:txBody>
                    <a:bodyPr/>
                    <a:lstStyle/>
                    <a:p>
                      <a:r>
                        <a:rPr lang="en-US" sz="1400" dirty="0">
                          <a:latin typeface="Arial" panose="020B0604020202020204" pitchFamily="34" charset="0"/>
                          <a:cs typeface="Arial" panose="020B0604020202020204" pitchFamily="34" charset="0"/>
                        </a:rPr>
                        <a:t>Proposals</a:t>
                      </a:r>
                    </a:p>
                  </a:txBody>
                  <a:tcPr anchor="ctr">
                    <a:lnB w="12700" cap="flat" cmpd="sng" algn="ctr">
                      <a:solidFill>
                        <a:schemeClr val="tx1"/>
                      </a:solidFill>
                      <a:prstDash val="solid"/>
                      <a:round/>
                      <a:headEnd type="none" w="med" len="med"/>
                      <a:tailEnd type="none" w="med" len="med"/>
                    </a:lnB>
                  </a:tcPr>
                </a:tc>
                <a:tc>
                  <a:txBody>
                    <a:bodyPr/>
                    <a:lstStyle/>
                    <a:p>
                      <a:r>
                        <a:rPr lang="en-US" sz="1400" dirty="0">
                          <a:latin typeface="Arial" panose="020B0604020202020204" pitchFamily="34" charset="0"/>
                          <a:cs typeface="Arial" panose="020B0604020202020204" pitchFamily="34" charset="0"/>
                        </a:rPr>
                        <a:t>Selected</a:t>
                      </a:r>
                    </a:p>
                  </a:txBody>
                  <a:tcPr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2247729"/>
                  </a:ext>
                </a:extLst>
              </a:tr>
              <a:tr h="429137">
                <a:tc>
                  <a:txBody>
                    <a:bodyPr/>
                    <a:lstStyle/>
                    <a:p>
                      <a:pPr algn="ctr"/>
                      <a:r>
                        <a:rPr lang="en-US" sz="1400" dirty="0">
                          <a:latin typeface="Arial" panose="020B0604020202020204" pitchFamily="34" charset="0"/>
                          <a:cs typeface="Arial" panose="020B0604020202020204" pitchFamily="34" charset="0"/>
                        </a:rPr>
                        <a:t>FY26</a:t>
                      </a:r>
                    </a:p>
                  </a:txBody>
                  <a:tcPr>
                    <a:lnT w="12700" cap="flat" cmpd="sng" algn="ctr">
                      <a:solidFill>
                        <a:schemeClr val="tx1"/>
                      </a:solidFill>
                      <a:prstDash val="solid"/>
                      <a:round/>
                      <a:headEnd type="none" w="med" len="med"/>
                      <a:tailEnd type="none" w="med" len="med"/>
                    </a:lnT>
                  </a:tcPr>
                </a:tc>
                <a:tc>
                  <a:txBody>
                    <a:bodyPr/>
                    <a:lstStyle/>
                    <a:p>
                      <a:pPr algn="ctr"/>
                      <a:r>
                        <a:rPr lang="en-US" sz="1400" dirty="0">
                          <a:latin typeface="Arial" panose="020B0604020202020204" pitchFamily="34" charset="0"/>
                          <a:cs typeface="Arial" panose="020B0604020202020204" pitchFamily="34" charset="0"/>
                        </a:rPr>
                        <a:t>Materials for Extreme Environments</a:t>
                      </a:r>
                    </a:p>
                  </a:txBody>
                  <a:tcPr>
                    <a:lnT w="12700" cap="flat" cmpd="sng" algn="ctr">
                      <a:solidFill>
                        <a:schemeClr val="tx1"/>
                      </a:solidFill>
                      <a:prstDash val="solid"/>
                      <a:round/>
                      <a:headEnd type="none" w="med" len="med"/>
                      <a:tailEnd type="none" w="med" len="med"/>
                    </a:lnT>
                  </a:tcPr>
                </a:tc>
                <a:tc>
                  <a:txBody>
                    <a:bodyPr/>
                    <a:lstStyle/>
                    <a:p>
                      <a:pPr algn="ctr"/>
                      <a:r>
                        <a:rPr lang="en-US" sz="1400" dirty="0">
                          <a:latin typeface="Arial" panose="020B0604020202020204" pitchFamily="34" charset="0"/>
                          <a:cs typeface="Arial" panose="020B0604020202020204" pitchFamily="34" charset="0"/>
                        </a:rPr>
                        <a:t>64</a:t>
                      </a:r>
                    </a:p>
                  </a:txBody>
                  <a:tcPr>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tcPr>
                </a:tc>
                <a:tc>
                  <a:txBody>
                    <a:bodyPr/>
                    <a:lstStyle/>
                    <a:p>
                      <a:pPr algn="ctr"/>
                      <a:endParaRPr lang="en-US" sz="1400" dirty="0">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396722682"/>
                  </a:ext>
                </a:extLst>
              </a:tr>
              <a:tr h="429137">
                <a:tc>
                  <a:txBody>
                    <a:bodyPr/>
                    <a:lstStyle/>
                    <a:p>
                      <a:pPr algn="ct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a:latin typeface="Arial" panose="020B0604020202020204" pitchFamily="34" charset="0"/>
                          <a:cs typeface="Arial" panose="020B0604020202020204" pitchFamily="34" charset="0"/>
                        </a:rPr>
                        <a:t>Quantum Computing</a:t>
                      </a:r>
                    </a:p>
                  </a:txBody>
                  <a:tcPr/>
                </a:tc>
                <a:tc>
                  <a:txBody>
                    <a:bodyPr/>
                    <a:lstStyle/>
                    <a:p>
                      <a:pPr algn="ctr"/>
                      <a:r>
                        <a:rPr lang="en-US" sz="1400" dirty="0">
                          <a:latin typeface="Arial" panose="020B0604020202020204" pitchFamily="34" charset="0"/>
                          <a:cs typeface="Arial" panose="020B0604020202020204" pitchFamily="34" charset="0"/>
                        </a:rPr>
                        <a:t>11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latin typeface="Arial" panose="020B0604020202020204" pitchFamily="34" charset="0"/>
                        <a:cs typeface="Arial" panose="020B0604020202020204" pitchFamily="34" charset="0"/>
                      </a:endParaRPr>
                    </a:p>
                  </a:txBody>
                  <a:tcPr/>
                </a:tc>
                <a:tc>
                  <a:txBody>
                    <a:bodyPr/>
                    <a:lstStyle/>
                    <a:p>
                      <a:pPr algn="ctr"/>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942137621"/>
                  </a:ext>
                </a:extLst>
              </a:tr>
              <a:tr h="474520">
                <a:tc>
                  <a:txBody>
                    <a:bodyPr/>
                    <a:lstStyle/>
                    <a:p>
                      <a:pPr algn="ct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a:latin typeface="Arial" panose="020B0604020202020204" pitchFamily="34" charset="0"/>
                          <a:cs typeface="Arial" panose="020B0604020202020204" pitchFamily="34" charset="0"/>
                        </a:rPr>
                        <a:t>Advanced and Remote Sensing</a:t>
                      </a:r>
                    </a:p>
                  </a:txBody>
                  <a:tcPr/>
                </a:tc>
                <a:tc>
                  <a:txBody>
                    <a:bodyPr/>
                    <a:lstStyle/>
                    <a:p>
                      <a:pPr algn="ctr"/>
                      <a:r>
                        <a:rPr lang="en-US" sz="1400" dirty="0">
                          <a:latin typeface="Arial" panose="020B0604020202020204" pitchFamily="34" charset="0"/>
                          <a:cs typeface="Arial" panose="020B0604020202020204" pitchFamily="34" charset="0"/>
                        </a:rPr>
                        <a:t>37</a:t>
                      </a:r>
                    </a:p>
                  </a:txBody>
                  <a:tcPr/>
                </a:tc>
                <a:tc>
                  <a:txBody>
                    <a:bodyPr/>
                    <a:lstStyle/>
                    <a:p>
                      <a:pPr algn="ctr"/>
                      <a:endParaRPr lang="en-US" sz="1400" dirty="0">
                        <a:latin typeface="Arial" panose="020B0604020202020204" pitchFamily="34" charset="0"/>
                        <a:cs typeface="Arial" panose="020B0604020202020204" pitchFamily="34" charset="0"/>
                      </a:endParaRPr>
                    </a:p>
                  </a:txBody>
                  <a:tcPr/>
                </a:tc>
                <a:tc>
                  <a:txBody>
                    <a:bodyPr/>
                    <a:lstStyle/>
                    <a:p>
                      <a:pPr algn="ctr"/>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623369795"/>
                  </a:ext>
                </a:extLst>
              </a:tr>
              <a:tr h="474520">
                <a:tc>
                  <a:txBody>
                    <a:bodyPr/>
                    <a:lstStyle/>
                    <a:p>
                      <a:pPr algn="ctr"/>
                      <a:endParaRPr lang="en-US" sz="1400" dirty="0">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tcPr>
                </a:tc>
                <a:tc>
                  <a:txBody>
                    <a:bodyPr/>
                    <a:lstStyle/>
                    <a:p>
                      <a:pPr algn="ctr"/>
                      <a:r>
                        <a:rPr lang="en-US" sz="1400" dirty="0">
                          <a:latin typeface="Arial" panose="020B0604020202020204" pitchFamily="34" charset="0"/>
                          <a:cs typeface="Arial" panose="020B0604020202020204" pitchFamily="34" charset="0"/>
                        </a:rPr>
                        <a:t>Advanced Manufacturing</a:t>
                      </a:r>
                    </a:p>
                  </a:txBody>
                  <a:tcPr>
                    <a:lnB w="12700" cap="flat" cmpd="sng" algn="ctr">
                      <a:solidFill>
                        <a:schemeClr val="tx1"/>
                      </a:solidFill>
                      <a:prstDash val="solid"/>
                      <a:round/>
                      <a:headEnd type="none" w="med" len="med"/>
                      <a:tailEnd type="none" w="med" len="med"/>
                    </a:lnB>
                  </a:tcPr>
                </a:tc>
                <a:tc>
                  <a:txBody>
                    <a:bodyPr/>
                    <a:lstStyle/>
                    <a:p>
                      <a:pPr algn="ctr"/>
                      <a:r>
                        <a:rPr lang="en-US" sz="1400" dirty="0">
                          <a:latin typeface="Arial" panose="020B0604020202020204" pitchFamily="34" charset="0"/>
                          <a:cs typeface="Arial" panose="020B0604020202020204" pitchFamily="34" charset="0"/>
                        </a:rPr>
                        <a:t>34</a:t>
                      </a:r>
                    </a:p>
                  </a:txBody>
                  <a:tcPr>
                    <a:lnB w="12700" cap="flat" cmpd="sng" algn="ctr">
                      <a:solidFill>
                        <a:schemeClr val="tx1"/>
                      </a:solidFill>
                      <a:prstDash val="solid"/>
                      <a:round/>
                      <a:headEnd type="none" w="med" len="med"/>
                      <a:tailEnd type="none" w="med" len="med"/>
                    </a:lnB>
                  </a:tcPr>
                </a:tc>
                <a:tc>
                  <a:txBody>
                    <a:bodyPr/>
                    <a:lstStyle/>
                    <a:p>
                      <a:pPr algn="ctr"/>
                      <a:endParaRPr lang="en-US" sz="1400" dirty="0">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tcPr>
                </a:tc>
                <a:tc>
                  <a:txBody>
                    <a:bodyPr/>
                    <a:lstStyle/>
                    <a:p>
                      <a:pPr algn="ctr"/>
                      <a:endParaRPr lang="en-US" sz="1400" dirty="0">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07873669"/>
                  </a:ext>
                </a:extLst>
              </a:tr>
              <a:tr h="474520">
                <a:tc>
                  <a:txBody>
                    <a:bodyPr/>
                    <a:lstStyle/>
                    <a:p>
                      <a:pPr algn="ctr"/>
                      <a:r>
                        <a:rPr lang="en-US" sz="1400" dirty="0">
                          <a:latin typeface="Arial" panose="020B0604020202020204" pitchFamily="34" charset="0"/>
                          <a:cs typeface="Arial" panose="020B0604020202020204" pitchFamily="34" charset="0"/>
                        </a:rPr>
                        <a:t>Total</a:t>
                      </a:r>
                    </a:p>
                  </a:txBody>
                  <a:tcPr>
                    <a:lnT w="12700" cap="flat" cmpd="sng" algn="ctr">
                      <a:solidFill>
                        <a:schemeClr val="tx1"/>
                      </a:solidFill>
                      <a:prstDash val="solid"/>
                      <a:round/>
                      <a:headEnd type="none" w="med" len="med"/>
                      <a:tailEnd type="none" w="med" len="med"/>
                    </a:lnT>
                  </a:tcPr>
                </a:tc>
                <a:tc>
                  <a:txBody>
                    <a:bodyPr/>
                    <a:lstStyle/>
                    <a:p>
                      <a:pPr algn="ctr"/>
                      <a:endParaRPr lang="en-US" sz="1400" dirty="0">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tcPr>
                </a:tc>
                <a:tc>
                  <a:txBody>
                    <a:bodyPr/>
                    <a:lstStyle/>
                    <a:p>
                      <a:pPr algn="ctr">
                        <a:buNone/>
                      </a:pPr>
                      <a:r>
                        <a:rPr lang="en-US" sz="1400" dirty="0">
                          <a:latin typeface="Arial" panose="020B0604020202020204" pitchFamily="34" charset="0"/>
                          <a:cs typeface="Arial" panose="020B0604020202020204" pitchFamily="34" charset="0"/>
                        </a:rPr>
                        <a:t>146</a:t>
                      </a:r>
                    </a:p>
                  </a:txBody>
                  <a:tcPr anchor="ctr">
                    <a:lnT w="12700" cap="flat" cmpd="sng" algn="ctr">
                      <a:solidFill>
                        <a:schemeClr val="tx1"/>
                      </a:solidFill>
                      <a:prstDash val="solid"/>
                      <a:round/>
                      <a:headEnd type="none" w="med" len="med"/>
                      <a:tailEnd type="none" w="med" len="med"/>
                    </a:lnT>
                  </a:tcPr>
                </a:tc>
                <a:tc>
                  <a:txBody>
                    <a:bodyPr/>
                    <a:lstStyle/>
                    <a:p>
                      <a:pPr algn="ctr">
                        <a:buNone/>
                      </a:pPr>
                      <a:endParaRPr lang="en-US" sz="1400" dirty="0">
                        <a:latin typeface="Arial" panose="020B0604020202020204" pitchFamily="34" charset="0"/>
                        <a:cs typeface="Arial" panose="020B0604020202020204"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buNone/>
                      </a:pPr>
                      <a:endParaRPr lang="en-US" sz="1400" dirty="0">
                        <a:latin typeface="Arial" panose="020B0604020202020204" pitchFamily="34" charset="0"/>
                        <a:cs typeface="Arial" panose="020B0604020202020204" pitchFamily="34" charset="0"/>
                      </a:endParaRPr>
                    </a:p>
                  </a:txBody>
                  <a:tcPr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819174959"/>
                  </a:ext>
                </a:extLst>
              </a:tr>
            </a:tbl>
          </a:graphicData>
        </a:graphic>
      </p:graphicFrame>
      <p:pic>
        <p:nvPicPr>
          <p:cNvPr id="9" name="Picture 2">
            <a:extLst>
              <a:ext uri="{FF2B5EF4-FFF2-40B4-BE49-F238E27FC236}">
                <a16:creationId xmlns:a16="http://schemas.microsoft.com/office/drawing/2014/main" id="{B4166220-0400-F9D8-0C28-6E564DCF93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8854" y="3784496"/>
            <a:ext cx="2373120" cy="46339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a:extLst>
              <a:ext uri="{FF2B5EF4-FFF2-40B4-BE49-F238E27FC236}">
                <a16:creationId xmlns:a16="http://schemas.microsoft.com/office/drawing/2014/main" id="{DD9951B8-428D-2B36-A952-57BDED14D2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304" y="2633355"/>
            <a:ext cx="3184110" cy="53358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Nevada National Security ...">
            <a:extLst>
              <a:ext uri="{FF2B5EF4-FFF2-40B4-BE49-F238E27FC236}">
                <a16:creationId xmlns:a16="http://schemas.microsoft.com/office/drawing/2014/main" id="{423AB57C-8953-6255-E21B-F9F684FB32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66373" y="4793536"/>
            <a:ext cx="1729140" cy="95935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SRS - Logo Gallery">
            <a:extLst>
              <a:ext uri="{FF2B5EF4-FFF2-40B4-BE49-F238E27FC236}">
                <a16:creationId xmlns:a16="http://schemas.microsoft.com/office/drawing/2014/main" id="{77DE8FFC-49DA-C2CB-6FBF-564A397398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2326" y="4793536"/>
            <a:ext cx="1772905" cy="59401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A6A08D01-2AE6-03E7-AA4C-521E15412E82}"/>
              </a:ext>
            </a:extLst>
          </p:cNvPr>
          <p:cNvPicPr>
            <a:picLocks noChangeAspect="1"/>
          </p:cNvPicPr>
          <p:nvPr/>
        </p:nvPicPr>
        <p:blipFill>
          <a:blip r:embed="rId6"/>
          <a:stretch>
            <a:fillRect/>
          </a:stretch>
        </p:blipFill>
        <p:spPr>
          <a:xfrm>
            <a:off x="352326" y="3722765"/>
            <a:ext cx="1537000" cy="586855"/>
          </a:xfrm>
          <a:prstGeom prst="rect">
            <a:avLst/>
          </a:prstGeom>
        </p:spPr>
      </p:pic>
      <p:pic>
        <p:nvPicPr>
          <p:cNvPr id="16" name="Picture 15">
            <a:extLst>
              <a:ext uri="{FF2B5EF4-FFF2-40B4-BE49-F238E27FC236}">
                <a16:creationId xmlns:a16="http://schemas.microsoft.com/office/drawing/2014/main" id="{8B20F7B1-F83B-56BE-64CA-9E9E3BF2F9EF}"/>
              </a:ext>
            </a:extLst>
          </p:cNvPr>
          <p:cNvPicPr>
            <a:picLocks noChangeAspect="1"/>
          </p:cNvPicPr>
          <p:nvPr/>
        </p:nvPicPr>
        <p:blipFill>
          <a:blip r:embed="rId7"/>
          <a:stretch>
            <a:fillRect/>
          </a:stretch>
        </p:blipFill>
        <p:spPr>
          <a:xfrm>
            <a:off x="3750608" y="2661982"/>
            <a:ext cx="1843947" cy="535116"/>
          </a:xfrm>
          <a:prstGeom prst="rect">
            <a:avLst/>
          </a:prstGeom>
        </p:spPr>
      </p:pic>
      <p:pic>
        <p:nvPicPr>
          <p:cNvPr id="17" name="Picture 22" descr="Princeton Plasma Physics Laboratory ...">
            <a:extLst>
              <a:ext uri="{FF2B5EF4-FFF2-40B4-BE49-F238E27FC236}">
                <a16:creationId xmlns:a16="http://schemas.microsoft.com/office/drawing/2014/main" id="{0826E26D-D475-4DF0-A5C7-10D20FC5E0A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2326" y="5546519"/>
            <a:ext cx="1626587" cy="1092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64656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B9582A-73DF-7387-9B9B-8FAFCC8CBA88}"/>
              </a:ext>
            </a:extLst>
          </p:cNvPr>
          <p:cNvSpPr>
            <a:spLocks noGrp="1"/>
          </p:cNvSpPr>
          <p:nvPr>
            <p:ph type="title"/>
          </p:nvPr>
        </p:nvSpPr>
        <p:spPr/>
        <p:txBody>
          <a:bodyPr/>
          <a:lstStyle/>
          <a:p>
            <a:r>
              <a:rPr lang="en-US" dirty="0"/>
              <a:t>IL Call and Selection Process</a:t>
            </a:r>
          </a:p>
        </p:txBody>
      </p:sp>
      <p:cxnSp>
        <p:nvCxnSpPr>
          <p:cNvPr id="8" name="Straight Arrow Connector 7">
            <a:extLst>
              <a:ext uri="{FF2B5EF4-FFF2-40B4-BE49-F238E27FC236}">
                <a16:creationId xmlns:a16="http://schemas.microsoft.com/office/drawing/2014/main" id="{E12F1519-2666-716E-E410-CD9D215A3A93}"/>
              </a:ext>
            </a:extLst>
          </p:cNvPr>
          <p:cNvCxnSpPr>
            <a:cxnSpLocks/>
          </p:cNvCxnSpPr>
          <p:nvPr/>
        </p:nvCxnSpPr>
        <p:spPr>
          <a:xfrm>
            <a:off x="170825" y="3556890"/>
            <a:ext cx="12021175" cy="0"/>
          </a:xfrm>
          <a:prstGeom prst="straightConnector1">
            <a:avLst/>
          </a:prstGeom>
          <a:ln w="57150" cap="flat" cmpd="sng" algn="ctr">
            <a:solidFill>
              <a:schemeClr val="accent1"/>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sp>
        <p:nvSpPr>
          <p:cNvPr id="9" name="Rectangle 8">
            <a:extLst>
              <a:ext uri="{FF2B5EF4-FFF2-40B4-BE49-F238E27FC236}">
                <a16:creationId xmlns:a16="http://schemas.microsoft.com/office/drawing/2014/main" id="{93CBC918-6DDE-5478-65E2-2F8E183C1293}"/>
              </a:ext>
            </a:extLst>
          </p:cNvPr>
          <p:cNvSpPr/>
          <p:nvPr/>
        </p:nvSpPr>
        <p:spPr>
          <a:xfrm>
            <a:off x="1190482" y="3125340"/>
            <a:ext cx="822960" cy="29140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Mar</a:t>
            </a:r>
          </a:p>
        </p:txBody>
      </p:sp>
      <p:sp>
        <p:nvSpPr>
          <p:cNvPr id="11" name="Rectangle 10">
            <a:extLst>
              <a:ext uri="{FF2B5EF4-FFF2-40B4-BE49-F238E27FC236}">
                <a16:creationId xmlns:a16="http://schemas.microsoft.com/office/drawing/2014/main" id="{0E70FE36-043A-9F33-8F84-F823B087C4A6}"/>
              </a:ext>
            </a:extLst>
          </p:cNvPr>
          <p:cNvSpPr/>
          <p:nvPr/>
        </p:nvSpPr>
        <p:spPr>
          <a:xfrm>
            <a:off x="2190548" y="3125340"/>
            <a:ext cx="822960" cy="29140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Apr</a:t>
            </a:r>
          </a:p>
        </p:txBody>
      </p:sp>
      <p:sp>
        <p:nvSpPr>
          <p:cNvPr id="12" name="Rectangle 11">
            <a:extLst>
              <a:ext uri="{FF2B5EF4-FFF2-40B4-BE49-F238E27FC236}">
                <a16:creationId xmlns:a16="http://schemas.microsoft.com/office/drawing/2014/main" id="{D9FEA4B6-8D19-0439-AB89-B7448BED2DCE}"/>
              </a:ext>
            </a:extLst>
          </p:cNvPr>
          <p:cNvSpPr/>
          <p:nvPr/>
        </p:nvSpPr>
        <p:spPr>
          <a:xfrm>
            <a:off x="3190614" y="3125340"/>
            <a:ext cx="822960" cy="29140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May</a:t>
            </a:r>
          </a:p>
        </p:txBody>
      </p:sp>
      <p:sp>
        <p:nvSpPr>
          <p:cNvPr id="15" name="Rectangle 14">
            <a:extLst>
              <a:ext uri="{FF2B5EF4-FFF2-40B4-BE49-F238E27FC236}">
                <a16:creationId xmlns:a16="http://schemas.microsoft.com/office/drawing/2014/main" id="{46FC813F-1C4A-F301-24A3-84D11A03CE1C}"/>
              </a:ext>
            </a:extLst>
          </p:cNvPr>
          <p:cNvSpPr/>
          <p:nvPr/>
        </p:nvSpPr>
        <p:spPr>
          <a:xfrm>
            <a:off x="4190680" y="3125340"/>
            <a:ext cx="822960" cy="29140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Jun</a:t>
            </a:r>
          </a:p>
        </p:txBody>
      </p:sp>
      <p:sp>
        <p:nvSpPr>
          <p:cNvPr id="16" name="Rectangle 15">
            <a:extLst>
              <a:ext uri="{FF2B5EF4-FFF2-40B4-BE49-F238E27FC236}">
                <a16:creationId xmlns:a16="http://schemas.microsoft.com/office/drawing/2014/main" id="{768F7F96-53A4-1871-987F-A4F421C4B6DB}"/>
              </a:ext>
            </a:extLst>
          </p:cNvPr>
          <p:cNvSpPr/>
          <p:nvPr/>
        </p:nvSpPr>
        <p:spPr>
          <a:xfrm>
            <a:off x="5190746" y="3125340"/>
            <a:ext cx="822960" cy="29140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Jul</a:t>
            </a:r>
          </a:p>
        </p:txBody>
      </p:sp>
      <p:sp>
        <p:nvSpPr>
          <p:cNvPr id="17" name="Rectangle 16">
            <a:extLst>
              <a:ext uri="{FF2B5EF4-FFF2-40B4-BE49-F238E27FC236}">
                <a16:creationId xmlns:a16="http://schemas.microsoft.com/office/drawing/2014/main" id="{CEC65025-057D-24A9-805A-AD8244C6CF27}"/>
              </a:ext>
            </a:extLst>
          </p:cNvPr>
          <p:cNvSpPr/>
          <p:nvPr/>
        </p:nvSpPr>
        <p:spPr>
          <a:xfrm>
            <a:off x="6190812" y="3125340"/>
            <a:ext cx="822960" cy="29140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Aug</a:t>
            </a:r>
          </a:p>
        </p:txBody>
      </p:sp>
      <p:sp>
        <p:nvSpPr>
          <p:cNvPr id="18" name="Rectangle 17">
            <a:extLst>
              <a:ext uri="{FF2B5EF4-FFF2-40B4-BE49-F238E27FC236}">
                <a16:creationId xmlns:a16="http://schemas.microsoft.com/office/drawing/2014/main" id="{CF3EF474-AB03-9610-B12B-9116A577C18D}"/>
              </a:ext>
            </a:extLst>
          </p:cNvPr>
          <p:cNvSpPr/>
          <p:nvPr/>
        </p:nvSpPr>
        <p:spPr>
          <a:xfrm>
            <a:off x="7190878" y="3125340"/>
            <a:ext cx="822960" cy="29140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Sep</a:t>
            </a:r>
          </a:p>
        </p:txBody>
      </p:sp>
      <p:sp>
        <p:nvSpPr>
          <p:cNvPr id="19" name="Rectangle 18">
            <a:extLst>
              <a:ext uri="{FF2B5EF4-FFF2-40B4-BE49-F238E27FC236}">
                <a16:creationId xmlns:a16="http://schemas.microsoft.com/office/drawing/2014/main" id="{42F29B6E-8038-604C-8E03-39476AFE9EB6}"/>
              </a:ext>
            </a:extLst>
          </p:cNvPr>
          <p:cNvSpPr/>
          <p:nvPr/>
        </p:nvSpPr>
        <p:spPr>
          <a:xfrm>
            <a:off x="8190944" y="3125340"/>
            <a:ext cx="822960" cy="29140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Oct</a:t>
            </a:r>
          </a:p>
        </p:txBody>
      </p:sp>
      <p:sp>
        <p:nvSpPr>
          <p:cNvPr id="20" name="Rectangle 19">
            <a:extLst>
              <a:ext uri="{FF2B5EF4-FFF2-40B4-BE49-F238E27FC236}">
                <a16:creationId xmlns:a16="http://schemas.microsoft.com/office/drawing/2014/main" id="{3367B3A8-65E3-EF48-2DF1-776142D2E026}"/>
              </a:ext>
            </a:extLst>
          </p:cNvPr>
          <p:cNvSpPr/>
          <p:nvPr/>
        </p:nvSpPr>
        <p:spPr>
          <a:xfrm>
            <a:off x="9191010" y="3125340"/>
            <a:ext cx="822960" cy="29140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Nov</a:t>
            </a:r>
          </a:p>
        </p:txBody>
      </p:sp>
      <p:sp>
        <p:nvSpPr>
          <p:cNvPr id="22" name="Rectangle 21">
            <a:extLst>
              <a:ext uri="{FF2B5EF4-FFF2-40B4-BE49-F238E27FC236}">
                <a16:creationId xmlns:a16="http://schemas.microsoft.com/office/drawing/2014/main" id="{569FADF9-C9E4-3C06-FA7E-8CA010C7FFF8}"/>
              </a:ext>
            </a:extLst>
          </p:cNvPr>
          <p:cNvSpPr/>
          <p:nvPr/>
        </p:nvSpPr>
        <p:spPr>
          <a:xfrm>
            <a:off x="10191076" y="3125340"/>
            <a:ext cx="822960" cy="29140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Dec</a:t>
            </a:r>
          </a:p>
        </p:txBody>
      </p:sp>
      <p:sp>
        <p:nvSpPr>
          <p:cNvPr id="23" name="Rounded Rectangle 22">
            <a:extLst>
              <a:ext uri="{FF2B5EF4-FFF2-40B4-BE49-F238E27FC236}">
                <a16:creationId xmlns:a16="http://schemas.microsoft.com/office/drawing/2014/main" id="{C9DC2041-D99B-3A16-84C6-720E6210CE2A}"/>
              </a:ext>
            </a:extLst>
          </p:cNvPr>
          <p:cNvSpPr/>
          <p:nvPr/>
        </p:nvSpPr>
        <p:spPr>
          <a:xfrm>
            <a:off x="170825" y="2603348"/>
            <a:ext cx="3185337" cy="402336"/>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Develop Focus Areas</a:t>
            </a:r>
          </a:p>
        </p:txBody>
      </p:sp>
      <p:sp>
        <p:nvSpPr>
          <p:cNvPr id="24" name="Rounded Rectangle 23">
            <a:extLst>
              <a:ext uri="{FF2B5EF4-FFF2-40B4-BE49-F238E27FC236}">
                <a16:creationId xmlns:a16="http://schemas.microsoft.com/office/drawing/2014/main" id="{97090558-E45A-DD7A-58D8-D651C75B0E22}"/>
              </a:ext>
            </a:extLst>
          </p:cNvPr>
          <p:cNvSpPr/>
          <p:nvPr/>
        </p:nvSpPr>
        <p:spPr>
          <a:xfrm>
            <a:off x="3367889" y="2603348"/>
            <a:ext cx="1729212" cy="402336"/>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Prepare Call and Release Call</a:t>
            </a:r>
          </a:p>
        </p:txBody>
      </p:sp>
      <p:sp>
        <p:nvSpPr>
          <p:cNvPr id="26" name="Rounded Rectangle 25">
            <a:extLst>
              <a:ext uri="{FF2B5EF4-FFF2-40B4-BE49-F238E27FC236}">
                <a16:creationId xmlns:a16="http://schemas.microsoft.com/office/drawing/2014/main" id="{E5465603-94F0-9049-A4A9-8823682230D4}"/>
              </a:ext>
            </a:extLst>
          </p:cNvPr>
          <p:cNvSpPr/>
          <p:nvPr/>
        </p:nvSpPr>
        <p:spPr>
          <a:xfrm>
            <a:off x="4735717" y="2195091"/>
            <a:ext cx="1027435" cy="404041"/>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Networking Sessions</a:t>
            </a:r>
          </a:p>
        </p:txBody>
      </p:sp>
      <p:sp>
        <p:nvSpPr>
          <p:cNvPr id="27" name="Rounded Rectangle 26">
            <a:extLst>
              <a:ext uri="{FF2B5EF4-FFF2-40B4-BE49-F238E27FC236}">
                <a16:creationId xmlns:a16="http://schemas.microsoft.com/office/drawing/2014/main" id="{73B41E64-C5AF-9C4C-8C0B-2A443966CBDF}"/>
              </a:ext>
            </a:extLst>
          </p:cNvPr>
          <p:cNvSpPr/>
          <p:nvPr/>
        </p:nvSpPr>
        <p:spPr>
          <a:xfrm>
            <a:off x="6309117" y="2603348"/>
            <a:ext cx="1063868" cy="402336"/>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Review LOIs</a:t>
            </a:r>
          </a:p>
        </p:txBody>
      </p:sp>
      <p:sp>
        <p:nvSpPr>
          <p:cNvPr id="28" name="Rounded Rectangle 27">
            <a:extLst>
              <a:ext uri="{FF2B5EF4-FFF2-40B4-BE49-F238E27FC236}">
                <a16:creationId xmlns:a16="http://schemas.microsoft.com/office/drawing/2014/main" id="{02274A6B-44FD-504F-F16B-E19242AD88BE}"/>
              </a:ext>
            </a:extLst>
          </p:cNvPr>
          <p:cNvSpPr/>
          <p:nvPr/>
        </p:nvSpPr>
        <p:spPr>
          <a:xfrm>
            <a:off x="8456525" y="2603348"/>
            <a:ext cx="924448" cy="402336"/>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Review Proposals</a:t>
            </a:r>
          </a:p>
        </p:txBody>
      </p:sp>
      <p:sp>
        <p:nvSpPr>
          <p:cNvPr id="29" name="Rounded Rectangle 28">
            <a:extLst>
              <a:ext uri="{FF2B5EF4-FFF2-40B4-BE49-F238E27FC236}">
                <a16:creationId xmlns:a16="http://schemas.microsoft.com/office/drawing/2014/main" id="{4ABB3BE8-525F-7508-00F8-16E5F49672D9}"/>
              </a:ext>
            </a:extLst>
          </p:cNvPr>
          <p:cNvSpPr/>
          <p:nvPr/>
        </p:nvSpPr>
        <p:spPr>
          <a:xfrm>
            <a:off x="7372985" y="2603348"/>
            <a:ext cx="1083540" cy="402336"/>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Prepare Full Proposals</a:t>
            </a:r>
          </a:p>
        </p:txBody>
      </p:sp>
      <p:sp>
        <p:nvSpPr>
          <p:cNvPr id="30" name="Rounded Rectangle 29">
            <a:extLst>
              <a:ext uri="{FF2B5EF4-FFF2-40B4-BE49-F238E27FC236}">
                <a16:creationId xmlns:a16="http://schemas.microsoft.com/office/drawing/2014/main" id="{369EE139-FF2F-5262-F58D-1A1EB0393F1A}"/>
              </a:ext>
            </a:extLst>
          </p:cNvPr>
          <p:cNvSpPr/>
          <p:nvPr/>
        </p:nvSpPr>
        <p:spPr>
          <a:xfrm>
            <a:off x="9392700" y="2603348"/>
            <a:ext cx="924448" cy="402336"/>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Select Projects</a:t>
            </a:r>
          </a:p>
        </p:txBody>
      </p:sp>
      <p:sp>
        <p:nvSpPr>
          <p:cNvPr id="44" name="Rectangle 43">
            <a:extLst>
              <a:ext uri="{FF2B5EF4-FFF2-40B4-BE49-F238E27FC236}">
                <a16:creationId xmlns:a16="http://schemas.microsoft.com/office/drawing/2014/main" id="{73D1D216-0115-981C-AC9C-A1D7D67F63C0}"/>
              </a:ext>
            </a:extLst>
          </p:cNvPr>
          <p:cNvSpPr/>
          <p:nvPr/>
        </p:nvSpPr>
        <p:spPr>
          <a:xfrm>
            <a:off x="11191147" y="3125340"/>
            <a:ext cx="822960" cy="29140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Jan</a:t>
            </a:r>
          </a:p>
        </p:txBody>
      </p:sp>
      <p:sp>
        <p:nvSpPr>
          <p:cNvPr id="47" name="Rounded Rectangle 46">
            <a:extLst>
              <a:ext uri="{FF2B5EF4-FFF2-40B4-BE49-F238E27FC236}">
                <a16:creationId xmlns:a16="http://schemas.microsoft.com/office/drawing/2014/main" id="{1227FDEE-49A3-9E46-6DC5-CFF1D0A71D05}"/>
              </a:ext>
            </a:extLst>
          </p:cNvPr>
          <p:cNvSpPr/>
          <p:nvPr/>
        </p:nvSpPr>
        <p:spPr>
          <a:xfrm>
            <a:off x="5097101" y="2603348"/>
            <a:ext cx="1212016" cy="402336"/>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Prepare LOIs</a:t>
            </a:r>
          </a:p>
        </p:txBody>
      </p:sp>
      <p:sp>
        <p:nvSpPr>
          <p:cNvPr id="48" name="Rounded Rectangle 47">
            <a:extLst>
              <a:ext uri="{FF2B5EF4-FFF2-40B4-BE49-F238E27FC236}">
                <a16:creationId xmlns:a16="http://schemas.microsoft.com/office/drawing/2014/main" id="{4DA0B90C-C7DF-A8F1-B55F-0A60C45CE02B}"/>
              </a:ext>
            </a:extLst>
          </p:cNvPr>
          <p:cNvSpPr/>
          <p:nvPr/>
        </p:nvSpPr>
        <p:spPr>
          <a:xfrm>
            <a:off x="10317147" y="2603348"/>
            <a:ext cx="1696959" cy="402336"/>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Start Projects</a:t>
            </a:r>
          </a:p>
        </p:txBody>
      </p:sp>
      <p:sp>
        <p:nvSpPr>
          <p:cNvPr id="74" name="Rectangle 73">
            <a:extLst>
              <a:ext uri="{FF2B5EF4-FFF2-40B4-BE49-F238E27FC236}">
                <a16:creationId xmlns:a16="http://schemas.microsoft.com/office/drawing/2014/main" id="{7CFF4D55-69B1-22ED-7B72-7C8E1A11AF9D}"/>
              </a:ext>
            </a:extLst>
          </p:cNvPr>
          <p:cNvSpPr/>
          <p:nvPr/>
        </p:nvSpPr>
        <p:spPr>
          <a:xfrm>
            <a:off x="190416" y="3125340"/>
            <a:ext cx="822960" cy="29140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Feb</a:t>
            </a:r>
          </a:p>
        </p:txBody>
      </p:sp>
      <p:sp>
        <p:nvSpPr>
          <p:cNvPr id="78" name="TextBox 77">
            <a:extLst>
              <a:ext uri="{FF2B5EF4-FFF2-40B4-BE49-F238E27FC236}">
                <a16:creationId xmlns:a16="http://schemas.microsoft.com/office/drawing/2014/main" id="{9C0BC05B-C09D-84DC-0845-81AEB290E9B3}"/>
              </a:ext>
            </a:extLst>
          </p:cNvPr>
          <p:cNvSpPr txBox="1"/>
          <p:nvPr/>
        </p:nvSpPr>
        <p:spPr>
          <a:xfrm>
            <a:off x="6364801" y="2277186"/>
            <a:ext cx="952500" cy="289132"/>
          </a:xfrm>
          <a:prstGeom prst="rect">
            <a:avLst/>
          </a:prstGeom>
        </p:spPr>
        <p:txBody>
          <a:bodyPr vert="horz" wrap="none" lIns="91440" tIns="45720" rIns="91440" bIns="45720" rtlCol="0">
            <a:noAutofit/>
          </a:bodyPr>
          <a:lstStyle/>
          <a:p>
            <a:pPr algn="l"/>
            <a:r>
              <a:rPr lang="en-US" sz="1200" b="1" dirty="0"/>
              <a:t>100-150 LOIs </a:t>
            </a:r>
          </a:p>
        </p:txBody>
      </p:sp>
      <p:sp>
        <p:nvSpPr>
          <p:cNvPr id="79" name="TextBox 78">
            <a:extLst>
              <a:ext uri="{FF2B5EF4-FFF2-40B4-BE49-F238E27FC236}">
                <a16:creationId xmlns:a16="http://schemas.microsoft.com/office/drawing/2014/main" id="{298B17FE-3BAC-8DAA-3498-AE771D065FC7}"/>
              </a:ext>
            </a:extLst>
          </p:cNvPr>
          <p:cNvSpPr txBox="1"/>
          <p:nvPr/>
        </p:nvSpPr>
        <p:spPr>
          <a:xfrm>
            <a:off x="8402355" y="2277186"/>
            <a:ext cx="952500" cy="289132"/>
          </a:xfrm>
          <a:prstGeom prst="rect">
            <a:avLst/>
          </a:prstGeom>
        </p:spPr>
        <p:txBody>
          <a:bodyPr vert="horz" wrap="none" lIns="91440" tIns="45720" rIns="91440" bIns="45720" rtlCol="0">
            <a:noAutofit/>
          </a:bodyPr>
          <a:lstStyle/>
          <a:p>
            <a:pPr algn="l"/>
            <a:r>
              <a:rPr lang="en-US" sz="1200" b="1" dirty="0"/>
              <a:t>30 Proposals</a:t>
            </a:r>
          </a:p>
        </p:txBody>
      </p:sp>
      <p:sp>
        <p:nvSpPr>
          <p:cNvPr id="80" name="TextBox 79">
            <a:extLst>
              <a:ext uri="{FF2B5EF4-FFF2-40B4-BE49-F238E27FC236}">
                <a16:creationId xmlns:a16="http://schemas.microsoft.com/office/drawing/2014/main" id="{C65C14B5-8F34-3232-2557-5A2314201A3C}"/>
              </a:ext>
            </a:extLst>
          </p:cNvPr>
          <p:cNvSpPr txBox="1"/>
          <p:nvPr/>
        </p:nvSpPr>
        <p:spPr>
          <a:xfrm>
            <a:off x="4585443" y="1726324"/>
            <a:ext cx="1327981" cy="651635"/>
          </a:xfrm>
          <a:prstGeom prst="rect">
            <a:avLst/>
          </a:prstGeom>
        </p:spPr>
        <p:txBody>
          <a:bodyPr vert="horz" wrap="none" lIns="91440" tIns="45720" rIns="91440" bIns="45720" rtlCol="0">
            <a:noAutofit/>
          </a:bodyPr>
          <a:lstStyle/>
          <a:p>
            <a:pPr algn="ctr"/>
            <a:r>
              <a:rPr lang="en-US" sz="1200" b="1" dirty="0"/>
              <a:t>8 Sessions</a:t>
            </a:r>
          </a:p>
        </p:txBody>
      </p:sp>
      <p:sp>
        <p:nvSpPr>
          <p:cNvPr id="81" name="TextBox 80">
            <a:extLst>
              <a:ext uri="{FF2B5EF4-FFF2-40B4-BE49-F238E27FC236}">
                <a16:creationId xmlns:a16="http://schemas.microsoft.com/office/drawing/2014/main" id="{E12BB843-A654-8577-432B-DB00FF5EB2C8}"/>
              </a:ext>
            </a:extLst>
          </p:cNvPr>
          <p:cNvSpPr txBox="1"/>
          <p:nvPr/>
        </p:nvSpPr>
        <p:spPr>
          <a:xfrm>
            <a:off x="10317148" y="2280339"/>
            <a:ext cx="1874852" cy="182861"/>
          </a:xfrm>
          <a:prstGeom prst="rect">
            <a:avLst/>
          </a:prstGeom>
        </p:spPr>
        <p:txBody>
          <a:bodyPr vert="horz" wrap="none" lIns="91440" tIns="45720" rIns="91440" bIns="45720" rtlCol="0">
            <a:noAutofit/>
          </a:bodyPr>
          <a:lstStyle/>
          <a:p>
            <a:pPr algn="l"/>
            <a:r>
              <a:rPr lang="en-US" sz="1200" b="1" dirty="0"/>
              <a:t>5-7 projects funded</a:t>
            </a:r>
          </a:p>
        </p:txBody>
      </p:sp>
      <p:sp>
        <p:nvSpPr>
          <p:cNvPr id="82" name="TextBox 81">
            <a:extLst>
              <a:ext uri="{FF2B5EF4-FFF2-40B4-BE49-F238E27FC236}">
                <a16:creationId xmlns:a16="http://schemas.microsoft.com/office/drawing/2014/main" id="{2EBC0E60-28CE-467E-AA48-ABC512AB69DF}"/>
              </a:ext>
            </a:extLst>
          </p:cNvPr>
          <p:cNvSpPr txBox="1"/>
          <p:nvPr/>
        </p:nvSpPr>
        <p:spPr>
          <a:xfrm>
            <a:off x="141143" y="2274648"/>
            <a:ext cx="3259000" cy="1120019"/>
          </a:xfrm>
          <a:prstGeom prst="rect">
            <a:avLst/>
          </a:prstGeom>
        </p:spPr>
        <p:txBody>
          <a:bodyPr vert="horz" wrap="none" lIns="91440" tIns="45720" rIns="91440" bIns="45720" rtlCol="0">
            <a:noAutofit/>
          </a:bodyPr>
          <a:lstStyle/>
          <a:p>
            <a:pPr algn="l"/>
            <a:r>
              <a:rPr lang="en-US" sz="1200" b="1" dirty="0"/>
              <a:t>Identify ~4 Focus Areas for the Call</a:t>
            </a:r>
          </a:p>
        </p:txBody>
      </p:sp>
    </p:spTree>
    <p:extLst>
      <p:ext uri="{BB962C8B-B14F-4D97-AF65-F5344CB8AC3E}">
        <p14:creationId xmlns:p14="http://schemas.microsoft.com/office/powerpoint/2010/main" val="848644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AB455AA-0E0B-C6CB-8AF0-076E1DCD263A}"/>
              </a:ext>
            </a:extLst>
          </p:cNvPr>
          <p:cNvSpPr>
            <a:spLocks noGrp="1"/>
          </p:cNvSpPr>
          <p:nvPr>
            <p:ph type="sldNum" sz="quarter" idx="12"/>
          </p:nvPr>
        </p:nvSpPr>
        <p:spPr/>
        <p:txBody>
          <a:bodyPr/>
          <a:lstStyle/>
          <a:p>
            <a:fld id="{6FB6B91F-BB11-E946-B7F6-1372EDB8DEC1}" type="slidenum">
              <a:rPr lang="en-US" smtClean="0"/>
              <a:t>18</a:t>
            </a:fld>
            <a:endParaRPr lang="en-US" dirty="0"/>
          </a:p>
        </p:txBody>
      </p:sp>
      <p:sp>
        <p:nvSpPr>
          <p:cNvPr id="4" name="Title 3">
            <a:extLst>
              <a:ext uri="{FF2B5EF4-FFF2-40B4-BE49-F238E27FC236}">
                <a16:creationId xmlns:a16="http://schemas.microsoft.com/office/drawing/2014/main" id="{FD71AF8E-3935-19B8-661E-544ECE6B0BE6}"/>
              </a:ext>
            </a:extLst>
          </p:cNvPr>
          <p:cNvSpPr>
            <a:spLocks noGrp="1"/>
          </p:cNvSpPr>
          <p:nvPr>
            <p:ph type="title"/>
          </p:nvPr>
        </p:nvSpPr>
        <p:spPr/>
        <p:txBody>
          <a:bodyPr/>
          <a:lstStyle/>
          <a:p>
            <a:r>
              <a:rPr lang="en-US" dirty="0" err="1"/>
              <a:t>CURrent</a:t>
            </a:r>
            <a:r>
              <a:rPr lang="en-US" dirty="0"/>
              <a:t> IL </a:t>
            </a:r>
            <a:r>
              <a:rPr lang="en-US" dirty="0" err="1"/>
              <a:t>PRocesses</a:t>
            </a:r>
            <a:endParaRPr lang="en-US" dirty="0"/>
          </a:p>
        </p:txBody>
      </p:sp>
      <p:sp>
        <p:nvSpPr>
          <p:cNvPr id="5" name="Text Placeholder 4">
            <a:extLst>
              <a:ext uri="{FF2B5EF4-FFF2-40B4-BE49-F238E27FC236}">
                <a16:creationId xmlns:a16="http://schemas.microsoft.com/office/drawing/2014/main" id="{DC543DB1-FD4D-FB84-F247-A19F9D61E030}"/>
              </a:ext>
            </a:extLst>
          </p:cNvPr>
          <p:cNvSpPr>
            <a:spLocks noGrp="1"/>
          </p:cNvSpPr>
          <p:nvPr>
            <p:ph type="body" sz="quarter" idx="13"/>
          </p:nvPr>
        </p:nvSpPr>
        <p:spPr/>
        <p:txBody>
          <a:bodyPr/>
          <a:lstStyle/>
          <a:p>
            <a:r>
              <a:rPr lang="en-US" dirty="0"/>
              <a:t>Participation and Focus Areas</a:t>
            </a:r>
          </a:p>
        </p:txBody>
      </p:sp>
      <p:graphicFrame>
        <p:nvGraphicFramePr>
          <p:cNvPr id="7" name="Table 6">
            <a:extLst>
              <a:ext uri="{FF2B5EF4-FFF2-40B4-BE49-F238E27FC236}">
                <a16:creationId xmlns:a16="http://schemas.microsoft.com/office/drawing/2014/main" id="{58E85083-E17D-9426-5379-4AB68082C8EA}"/>
              </a:ext>
            </a:extLst>
          </p:cNvPr>
          <p:cNvGraphicFramePr>
            <a:graphicFrameLocks noGrp="1"/>
          </p:cNvGraphicFramePr>
          <p:nvPr>
            <p:extLst>
              <p:ext uri="{D42A27DB-BD31-4B8C-83A1-F6EECF244321}">
                <p14:modId xmlns:p14="http://schemas.microsoft.com/office/powerpoint/2010/main" val="3545323185"/>
              </p:ext>
            </p:extLst>
          </p:nvPr>
        </p:nvGraphicFramePr>
        <p:xfrm>
          <a:off x="396522" y="1824274"/>
          <a:ext cx="11309604" cy="4841229"/>
        </p:xfrm>
        <a:graphic>
          <a:graphicData uri="http://schemas.openxmlformats.org/drawingml/2006/table">
            <a:tbl>
              <a:tblPr firstRow="1" bandRow="1">
                <a:tableStyleId>{5C22544A-7EE6-4342-B048-85BDC9FD1C3A}</a:tableStyleId>
              </a:tblPr>
              <a:tblGrid>
                <a:gridCol w="1432278">
                  <a:extLst>
                    <a:ext uri="{9D8B030D-6E8A-4147-A177-3AD203B41FA5}">
                      <a16:colId xmlns:a16="http://schemas.microsoft.com/office/drawing/2014/main" val="2062606461"/>
                    </a:ext>
                  </a:extLst>
                </a:gridCol>
                <a:gridCol w="2550695">
                  <a:extLst>
                    <a:ext uri="{9D8B030D-6E8A-4147-A177-3AD203B41FA5}">
                      <a16:colId xmlns:a16="http://schemas.microsoft.com/office/drawing/2014/main" val="3709250901"/>
                    </a:ext>
                  </a:extLst>
                </a:gridCol>
                <a:gridCol w="2382252">
                  <a:extLst>
                    <a:ext uri="{9D8B030D-6E8A-4147-A177-3AD203B41FA5}">
                      <a16:colId xmlns:a16="http://schemas.microsoft.com/office/drawing/2014/main" val="2539763291"/>
                    </a:ext>
                  </a:extLst>
                </a:gridCol>
                <a:gridCol w="2377585">
                  <a:extLst>
                    <a:ext uri="{9D8B030D-6E8A-4147-A177-3AD203B41FA5}">
                      <a16:colId xmlns:a16="http://schemas.microsoft.com/office/drawing/2014/main" val="332614027"/>
                    </a:ext>
                  </a:extLst>
                </a:gridCol>
                <a:gridCol w="2566794">
                  <a:extLst>
                    <a:ext uri="{9D8B030D-6E8A-4147-A177-3AD203B41FA5}">
                      <a16:colId xmlns:a16="http://schemas.microsoft.com/office/drawing/2014/main" val="3727186343"/>
                    </a:ext>
                  </a:extLst>
                </a:gridCol>
              </a:tblGrid>
              <a:tr h="528863">
                <a:tc>
                  <a:txBody>
                    <a:bodyPr/>
                    <a:lstStyle/>
                    <a:p>
                      <a:endParaRPr lang="en-US" sz="1600"/>
                    </a:p>
                  </a:txBody>
                  <a:tcPr/>
                </a:tc>
                <a:tc>
                  <a:txBody>
                    <a:bodyPr/>
                    <a:lstStyle/>
                    <a:p>
                      <a:r>
                        <a:rPr lang="en-US" sz="1600" dirty="0"/>
                        <a:t>FY24</a:t>
                      </a:r>
                    </a:p>
                  </a:txBody>
                  <a:tcPr/>
                </a:tc>
                <a:tc>
                  <a:txBody>
                    <a:bodyPr/>
                    <a:lstStyle/>
                    <a:p>
                      <a:r>
                        <a:rPr lang="en-US" sz="1600" dirty="0"/>
                        <a:t>FY25</a:t>
                      </a:r>
                    </a:p>
                  </a:txBody>
                  <a:tcPr/>
                </a:tc>
                <a:tc>
                  <a:txBody>
                    <a:bodyPr/>
                    <a:lstStyle/>
                    <a:p>
                      <a:r>
                        <a:rPr lang="en-US" sz="1600" dirty="0"/>
                        <a:t>FY26</a:t>
                      </a:r>
                    </a:p>
                  </a:txBody>
                  <a:tcPr/>
                </a:tc>
                <a:tc>
                  <a:txBody>
                    <a:bodyPr/>
                    <a:lstStyle/>
                    <a:p>
                      <a:r>
                        <a:rPr lang="en-US" sz="1600" dirty="0"/>
                        <a:t>FY27</a:t>
                      </a:r>
                    </a:p>
                  </a:txBody>
                  <a:tcPr/>
                </a:tc>
                <a:extLst>
                  <a:ext uri="{0D108BD9-81ED-4DB2-BD59-A6C34878D82A}">
                    <a16:rowId xmlns:a16="http://schemas.microsoft.com/office/drawing/2014/main" val="2171860701"/>
                  </a:ext>
                </a:extLst>
              </a:tr>
              <a:tr h="912832">
                <a:tc>
                  <a:txBody>
                    <a:bodyPr/>
                    <a:lstStyle/>
                    <a:p>
                      <a:r>
                        <a:rPr lang="en-US" sz="1600" dirty="0"/>
                        <a:t>Labs / Sites</a:t>
                      </a:r>
                    </a:p>
                  </a:txBody>
                  <a:tcPr/>
                </a:tc>
                <a:tc>
                  <a:txBody>
                    <a:bodyPr/>
                    <a:lstStyle/>
                    <a:p>
                      <a:r>
                        <a:rPr lang="en-US" sz="1600" dirty="0"/>
                        <a:t>LANL, LLNL, SNL</a:t>
                      </a:r>
                    </a:p>
                  </a:txBody>
                  <a:tcPr/>
                </a:tc>
                <a:tc>
                  <a:txBody>
                    <a:bodyPr/>
                    <a:lstStyle/>
                    <a:p>
                      <a:r>
                        <a:rPr lang="en-US" sz="1600" dirty="0"/>
                        <a:t>LANL, LLNL, INL NNSS, PNNL, SNL</a:t>
                      </a:r>
                    </a:p>
                  </a:txBody>
                  <a:tcPr/>
                </a:tc>
                <a:tc>
                  <a:txBody>
                    <a:bodyPr/>
                    <a:lstStyle/>
                    <a:p>
                      <a:r>
                        <a:rPr lang="en-US" sz="1600" dirty="0"/>
                        <a:t>LANL, LLNL, PNNL, SRNL, SNL</a:t>
                      </a:r>
                    </a:p>
                  </a:txBody>
                  <a:tcPr/>
                </a:tc>
                <a:tc>
                  <a:txBody>
                    <a:bodyPr/>
                    <a:lstStyle/>
                    <a:p>
                      <a:r>
                        <a:rPr lang="en-US" sz="1600" dirty="0"/>
                        <a:t>Ames, LANL, LLNL, NNSS, PPPL, SRNL, SNL</a:t>
                      </a:r>
                    </a:p>
                  </a:txBody>
                  <a:tcPr/>
                </a:tc>
                <a:extLst>
                  <a:ext uri="{0D108BD9-81ED-4DB2-BD59-A6C34878D82A}">
                    <a16:rowId xmlns:a16="http://schemas.microsoft.com/office/drawing/2014/main" val="2196518483"/>
                  </a:ext>
                </a:extLst>
              </a:tr>
              <a:tr h="2820414">
                <a:tc>
                  <a:txBody>
                    <a:bodyPr/>
                    <a:lstStyle/>
                    <a:p>
                      <a:r>
                        <a:rPr lang="en-US" sz="1600" dirty="0"/>
                        <a:t>Focus Areas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highlight>
                            <a:srgbClr val="00FFFF"/>
                          </a:highlight>
                        </a:rPr>
                        <a:t>Advanced Materials  and Manufacturing​ </a:t>
                      </a:r>
                      <a:r>
                        <a:rPr lang="en-US" sz="1600" dirty="0">
                          <a:highlight>
                            <a:srgbClr val="00FFFF"/>
                          </a:highlight>
                        </a:rPr>
                        <a:t>(2)</a:t>
                      </a:r>
                    </a:p>
                    <a:p>
                      <a:endParaRPr lang="en-US" sz="1600" dirty="0"/>
                    </a:p>
                    <a:p>
                      <a:r>
                        <a:rPr lang="en-US" sz="1600" dirty="0"/>
                        <a:t>Biosciences​</a:t>
                      </a:r>
                    </a:p>
                    <a:p>
                      <a:endParaRPr lang="en-US" sz="1600" dirty="0"/>
                    </a:p>
                    <a:p>
                      <a:r>
                        <a:rPr lang="en-US" sz="1600" dirty="0"/>
                        <a:t>Climate Science​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highlight>
                            <a:srgbClr val="00ADD0"/>
                          </a:highlight>
                        </a:rPr>
                        <a:t>HED Physics​ </a:t>
                      </a:r>
                      <a:r>
                        <a:rPr lang="en-US" sz="1600" dirty="0">
                          <a:highlight>
                            <a:srgbClr val="00ADD0"/>
                          </a:highlight>
                        </a:rPr>
                        <a:t>(2)</a:t>
                      </a:r>
                    </a:p>
                    <a:p>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highlight>
                            <a:srgbClr val="00FFFF"/>
                          </a:highlight>
                        </a:rPr>
                        <a:t>Advanced Materials and  Manufacturing​ </a:t>
                      </a:r>
                      <a:r>
                        <a:rPr lang="en-US" sz="1600" dirty="0">
                          <a:highlight>
                            <a:srgbClr val="00FFFF"/>
                          </a:highlight>
                        </a:rPr>
                        <a:t>(2)</a:t>
                      </a:r>
                    </a:p>
                    <a:p>
                      <a:endParaRPr lang="en-US" sz="1600" dirty="0"/>
                    </a:p>
                    <a:p>
                      <a:r>
                        <a:rPr lang="en-US" sz="1600" b="1" dirty="0">
                          <a:highlight>
                            <a:srgbClr val="00FF00"/>
                          </a:highlight>
                        </a:rPr>
                        <a:t>Energy Security​ (1)</a:t>
                      </a:r>
                    </a:p>
                    <a:p>
                      <a:endParaRPr lang="en-US" sz="1600" dirty="0"/>
                    </a:p>
                    <a:p>
                      <a:r>
                        <a:rPr lang="en-US" sz="1600" dirty="0"/>
                        <a:t>Fundamental AI​ (2) </a:t>
                      </a:r>
                    </a:p>
                    <a:p>
                      <a:endParaRPr lang="en-US" sz="1600" dirty="0"/>
                    </a:p>
                    <a:p>
                      <a:r>
                        <a:rPr lang="en-US" sz="1600" dirty="0"/>
                        <a:t>Radiographic Systems​ (2)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highlight>
                            <a:srgbClr val="00FF00"/>
                          </a:highlight>
                        </a:rPr>
                        <a:t>Advanced and SMR​ (1)</a:t>
                      </a:r>
                    </a:p>
                    <a:p>
                      <a:endParaRPr lang="en-US" sz="1600" dirty="0"/>
                    </a:p>
                    <a:p>
                      <a:r>
                        <a:rPr lang="en-US" sz="1600" b="1" dirty="0">
                          <a:highlight>
                            <a:srgbClr val="00FF00"/>
                          </a:highlight>
                        </a:rPr>
                        <a:t>Grid Resilience (2)​</a:t>
                      </a:r>
                    </a:p>
                    <a:p>
                      <a:endParaRPr lang="en-US" sz="1600" dirty="0"/>
                    </a:p>
                    <a:p>
                      <a:r>
                        <a:rPr lang="en-US" sz="1600" dirty="0"/>
                        <a:t>Fusion Systems (1) ​</a:t>
                      </a:r>
                    </a:p>
                    <a:p>
                      <a:endParaRPr lang="en-US" sz="1600" dirty="0"/>
                    </a:p>
                    <a:p>
                      <a:r>
                        <a:rPr lang="en-US" sz="1600" b="1" dirty="0">
                          <a:highlight>
                            <a:srgbClr val="00ADD0"/>
                          </a:highlight>
                        </a:rPr>
                        <a:t>Quantum Computing </a:t>
                      </a:r>
                      <a:r>
                        <a:rPr lang="en-US" sz="1600" dirty="0">
                          <a:highlight>
                            <a:srgbClr val="00ADD0"/>
                          </a:highlight>
                        </a:rPr>
                        <a:t>(1)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highlight>
                            <a:srgbClr val="00FFFF"/>
                          </a:highlight>
                        </a:rPr>
                        <a:t>Advanced Manufacturing</a:t>
                      </a:r>
                    </a:p>
                    <a:p>
                      <a:endParaRPr lang="en-US" sz="1600" b="1" dirty="0">
                        <a:highlight>
                          <a:srgbClr val="00FFFF"/>
                        </a:highlight>
                      </a:endParaRPr>
                    </a:p>
                    <a:p>
                      <a:r>
                        <a:rPr lang="en-US" sz="1600" b="1" dirty="0">
                          <a:highlight>
                            <a:srgbClr val="00FFFF"/>
                          </a:highlight>
                        </a:rPr>
                        <a:t>Materials for Extreme Environments</a:t>
                      </a:r>
                    </a:p>
                    <a:p>
                      <a:endParaRPr lang="en-US" sz="16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Advanced and Remote Sensing</a:t>
                      </a:r>
                    </a:p>
                    <a:p>
                      <a:endParaRPr lang="en-US" sz="1600" dirty="0"/>
                    </a:p>
                    <a:p>
                      <a:r>
                        <a:rPr lang="en-US" sz="1600" b="1" dirty="0">
                          <a:highlight>
                            <a:srgbClr val="00ADD0"/>
                          </a:highlight>
                        </a:rPr>
                        <a:t>Quantum Computing</a:t>
                      </a:r>
                    </a:p>
                  </a:txBody>
                  <a:tcPr/>
                </a:tc>
                <a:extLst>
                  <a:ext uri="{0D108BD9-81ED-4DB2-BD59-A6C34878D82A}">
                    <a16:rowId xmlns:a16="http://schemas.microsoft.com/office/drawing/2014/main" val="1980210915"/>
                  </a:ext>
                </a:extLst>
              </a:tr>
              <a:tr h="533592">
                <a:tc>
                  <a:txBody>
                    <a:bodyPr/>
                    <a:lstStyle/>
                    <a:p>
                      <a:r>
                        <a:rPr lang="en-US" sz="1600" dirty="0"/>
                        <a:t># Funded Projects</a:t>
                      </a:r>
                    </a:p>
                  </a:txBody>
                  <a:tcPr/>
                </a:tc>
                <a:tc>
                  <a:txBody>
                    <a:bodyPr/>
                    <a:lstStyle/>
                    <a:p>
                      <a:r>
                        <a:rPr lang="en-US" sz="1600" dirty="0"/>
                        <a:t>6</a:t>
                      </a:r>
                    </a:p>
                  </a:txBody>
                  <a:tcPr/>
                </a:tc>
                <a:tc>
                  <a:txBody>
                    <a:bodyPr/>
                    <a:lstStyle/>
                    <a:p>
                      <a:r>
                        <a:rPr lang="en-US" sz="1600" dirty="0"/>
                        <a:t>7</a:t>
                      </a:r>
                    </a:p>
                  </a:txBody>
                  <a:tcPr/>
                </a:tc>
                <a:tc>
                  <a:txBody>
                    <a:bodyPr/>
                    <a:lstStyle/>
                    <a:p>
                      <a:r>
                        <a:rPr lang="en-US" sz="1600" dirty="0"/>
                        <a:t>5</a:t>
                      </a:r>
                    </a:p>
                  </a:txBody>
                  <a:tcPr/>
                </a:tc>
                <a:tc>
                  <a:txBody>
                    <a:bodyPr/>
                    <a:lstStyle/>
                    <a:p>
                      <a:endParaRPr lang="en-US" sz="1600" dirty="0"/>
                    </a:p>
                  </a:txBody>
                  <a:tcPr/>
                </a:tc>
                <a:extLst>
                  <a:ext uri="{0D108BD9-81ED-4DB2-BD59-A6C34878D82A}">
                    <a16:rowId xmlns:a16="http://schemas.microsoft.com/office/drawing/2014/main" val="3449529113"/>
                  </a:ext>
                </a:extLst>
              </a:tr>
            </a:tbl>
          </a:graphicData>
        </a:graphic>
      </p:graphicFrame>
    </p:spTree>
    <p:extLst>
      <p:ext uri="{BB962C8B-B14F-4D97-AF65-F5344CB8AC3E}">
        <p14:creationId xmlns:p14="http://schemas.microsoft.com/office/powerpoint/2010/main" val="16760862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6C211D62-AC90-734F-6052-0379E83653A2}"/>
              </a:ext>
            </a:extLst>
          </p:cNvPr>
          <p:cNvPicPr>
            <a:picLocks noGrp="1" noChangeAspect="1"/>
          </p:cNvPicPr>
          <p:nvPr>
            <p:ph idx="1"/>
          </p:nvPr>
        </p:nvPicPr>
        <p:blipFill>
          <a:blip r:embed="rId2"/>
          <a:stretch>
            <a:fillRect/>
          </a:stretch>
        </p:blipFill>
        <p:spPr>
          <a:xfrm>
            <a:off x="5089362" y="576213"/>
            <a:ext cx="5750045" cy="6043761"/>
          </a:xfrm>
          <a:prstGeom prst="rect">
            <a:avLst/>
          </a:prstGeom>
        </p:spPr>
      </p:pic>
      <p:sp>
        <p:nvSpPr>
          <p:cNvPr id="3" name="Slide Number Placeholder 2">
            <a:extLst>
              <a:ext uri="{FF2B5EF4-FFF2-40B4-BE49-F238E27FC236}">
                <a16:creationId xmlns:a16="http://schemas.microsoft.com/office/drawing/2014/main" id="{E887DE49-C210-7B88-C5EE-9DA074E587DB}"/>
              </a:ext>
            </a:extLst>
          </p:cNvPr>
          <p:cNvSpPr>
            <a:spLocks noGrp="1"/>
          </p:cNvSpPr>
          <p:nvPr>
            <p:ph type="sldNum" sz="quarter" idx="12"/>
          </p:nvPr>
        </p:nvSpPr>
        <p:spPr/>
        <p:txBody>
          <a:bodyPr/>
          <a:lstStyle/>
          <a:p>
            <a:fld id="{6FB6B91F-BB11-E946-B7F6-1372EDB8DEC1}" type="slidenum">
              <a:rPr lang="en-US" smtClean="0"/>
              <a:t>19</a:t>
            </a:fld>
            <a:endParaRPr lang="en-US" dirty="0"/>
          </a:p>
        </p:txBody>
      </p:sp>
      <p:sp>
        <p:nvSpPr>
          <p:cNvPr id="4" name="Title 3">
            <a:extLst>
              <a:ext uri="{FF2B5EF4-FFF2-40B4-BE49-F238E27FC236}">
                <a16:creationId xmlns:a16="http://schemas.microsoft.com/office/drawing/2014/main" id="{5A1E3DA8-8614-B04A-E5E9-B8D74DC98222}"/>
              </a:ext>
            </a:extLst>
          </p:cNvPr>
          <p:cNvSpPr>
            <a:spLocks noGrp="1"/>
          </p:cNvSpPr>
          <p:nvPr>
            <p:ph type="title"/>
          </p:nvPr>
        </p:nvSpPr>
        <p:spPr/>
        <p:txBody>
          <a:bodyPr/>
          <a:lstStyle/>
          <a:p>
            <a:r>
              <a:rPr lang="en-US" dirty="0" err="1"/>
              <a:t>CURrent</a:t>
            </a:r>
            <a:r>
              <a:rPr lang="en-US" dirty="0"/>
              <a:t> IL </a:t>
            </a:r>
            <a:r>
              <a:rPr lang="en-US" dirty="0" err="1"/>
              <a:t>PRocesses</a:t>
            </a:r>
            <a:endParaRPr lang="en-US" dirty="0"/>
          </a:p>
        </p:txBody>
      </p:sp>
      <p:sp>
        <p:nvSpPr>
          <p:cNvPr id="5" name="Text Placeholder 4">
            <a:extLst>
              <a:ext uri="{FF2B5EF4-FFF2-40B4-BE49-F238E27FC236}">
                <a16:creationId xmlns:a16="http://schemas.microsoft.com/office/drawing/2014/main" id="{01F0C357-9E79-DDC6-61DE-C674B19C4CB8}"/>
              </a:ext>
            </a:extLst>
          </p:cNvPr>
          <p:cNvSpPr>
            <a:spLocks noGrp="1"/>
          </p:cNvSpPr>
          <p:nvPr>
            <p:ph type="body" sz="quarter" idx="13"/>
          </p:nvPr>
        </p:nvSpPr>
        <p:spPr/>
        <p:txBody>
          <a:bodyPr/>
          <a:lstStyle/>
          <a:p>
            <a:r>
              <a:rPr lang="en-US" dirty="0"/>
              <a:t>Call</a:t>
            </a:r>
          </a:p>
        </p:txBody>
      </p:sp>
      <p:sp>
        <p:nvSpPr>
          <p:cNvPr id="7" name="TextBox 6">
            <a:extLst>
              <a:ext uri="{FF2B5EF4-FFF2-40B4-BE49-F238E27FC236}">
                <a16:creationId xmlns:a16="http://schemas.microsoft.com/office/drawing/2014/main" id="{B30E67F3-81F5-700C-8697-F3E2FDBCB42B}"/>
              </a:ext>
            </a:extLst>
          </p:cNvPr>
          <p:cNvSpPr txBox="1"/>
          <p:nvPr/>
        </p:nvSpPr>
        <p:spPr>
          <a:xfrm>
            <a:off x="463826" y="2385392"/>
            <a:ext cx="3804247" cy="851515"/>
          </a:xfrm>
          <a:prstGeom prst="rect">
            <a:avLst/>
          </a:prstGeom>
          <a:noFill/>
        </p:spPr>
        <p:txBody>
          <a:bodyPr wrap="none" rtlCol="0">
            <a:spAutoFit/>
          </a:bodyPr>
          <a:lstStyle/>
          <a:p>
            <a:pPr marL="285750" indent="-285750" algn="l">
              <a:spcBef>
                <a:spcPts val="1000"/>
              </a:spcBef>
              <a:spcAft>
                <a:spcPts val="600"/>
              </a:spcAft>
              <a:buFont typeface="Arial" panose="020B0604020202020204" pitchFamily="34" charset="0"/>
              <a:buChar char="•"/>
            </a:pPr>
            <a:r>
              <a:rPr lang="en-US" dirty="0"/>
              <a:t>Call released early July</a:t>
            </a:r>
          </a:p>
          <a:p>
            <a:pPr marL="285750" indent="-285750" algn="l">
              <a:spcBef>
                <a:spcPts val="1000"/>
              </a:spcBef>
              <a:spcAft>
                <a:spcPts val="600"/>
              </a:spcAft>
              <a:buFont typeface="Arial" panose="020B0604020202020204" pitchFamily="34" charset="0"/>
              <a:buChar char="•"/>
            </a:pPr>
            <a:r>
              <a:rPr lang="en-US" dirty="0"/>
              <a:t>Posted to </a:t>
            </a:r>
            <a:r>
              <a:rPr lang="en-US" dirty="0" err="1"/>
              <a:t>interlabldrd.pnnl.gov</a:t>
            </a:r>
            <a:endParaRPr lang="en-US" dirty="0"/>
          </a:p>
        </p:txBody>
      </p:sp>
    </p:spTree>
    <p:extLst>
      <p:ext uri="{BB962C8B-B14F-4D97-AF65-F5344CB8AC3E}">
        <p14:creationId xmlns:p14="http://schemas.microsoft.com/office/powerpoint/2010/main" val="8195261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4864CD0-E8B4-D92E-FD75-A75BFDF8744C}"/>
              </a:ext>
            </a:extLst>
          </p:cNvPr>
          <p:cNvSpPr>
            <a:spLocks noGrp="1"/>
          </p:cNvSpPr>
          <p:nvPr>
            <p:ph idx="1"/>
          </p:nvPr>
        </p:nvSpPr>
        <p:spPr>
          <a:xfrm>
            <a:off x="1037968" y="2042984"/>
            <a:ext cx="4300948" cy="4243516"/>
          </a:xfrm>
        </p:spPr>
        <p:txBody>
          <a:bodyPr/>
          <a:lstStyle/>
          <a:p>
            <a:r>
              <a:rPr lang="en-US" dirty="0"/>
              <a:t>Started in FY25</a:t>
            </a:r>
          </a:p>
          <a:p>
            <a:r>
              <a:rPr lang="en-US" dirty="0"/>
              <a:t>90 second bios</a:t>
            </a:r>
          </a:p>
          <a:p>
            <a:r>
              <a:rPr lang="en-US" dirty="0"/>
              <a:t>2 networking sessions / focus area</a:t>
            </a:r>
          </a:p>
        </p:txBody>
      </p:sp>
      <p:sp>
        <p:nvSpPr>
          <p:cNvPr id="3" name="Slide Number Placeholder 2">
            <a:extLst>
              <a:ext uri="{FF2B5EF4-FFF2-40B4-BE49-F238E27FC236}">
                <a16:creationId xmlns:a16="http://schemas.microsoft.com/office/drawing/2014/main" id="{1BE67054-EFB5-D5EB-21A2-6FF303463621}"/>
              </a:ext>
            </a:extLst>
          </p:cNvPr>
          <p:cNvSpPr>
            <a:spLocks noGrp="1"/>
          </p:cNvSpPr>
          <p:nvPr>
            <p:ph type="sldNum" sz="quarter" idx="12"/>
          </p:nvPr>
        </p:nvSpPr>
        <p:spPr/>
        <p:txBody>
          <a:bodyPr/>
          <a:lstStyle/>
          <a:p>
            <a:fld id="{6FB6B91F-BB11-E946-B7F6-1372EDB8DEC1}" type="slidenum">
              <a:rPr lang="en-US" smtClean="0"/>
              <a:t>20</a:t>
            </a:fld>
            <a:endParaRPr lang="en-US" dirty="0"/>
          </a:p>
        </p:txBody>
      </p:sp>
      <p:sp>
        <p:nvSpPr>
          <p:cNvPr id="4" name="Title 3">
            <a:extLst>
              <a:ext uri="{FF2B5EF4-FFF2-40B4-BE49-F238E27FC236}">
                <a16:creationId xmlns:a16="http://schemas.microsoft.com/office/drawing/2014/main" id="{C6146D21-5BFB-23A8-8D02-3EFF11522A09}"/>
              </a:ext>
            </a:extLst>
          </p:cNvPr>
          <p:cNvSpPr>
            <a:spLocks noGrp="1"/>
          </p:cNvSpPr>
          <p:nvPr>
            <p:ph type="title"/>
          </p:nvPr>
        </p:nvSpPr>
        <p:spPr/>
        <p:txBody>
          <a:bodyPr/>
          <a:lstStyle/>
          <a:p>
            <a:r>
              <a:rPr lang="en-US" dirty="0" err="1"/>
              <a:t>CURrent</a:t>
            </a:r>
            <a:r>
              <a:rPr lang="en-US" dirty="0"/>
              <a:t> IL </a:t>
            </a:r>
            <a:r>
              <a:rPr lang="en-US" dirty="0" err="1"/>
              <a:t>PRocesses</a:t>
            </a:r>
            <a:endParaRPr lang="en-US" dirty="0"/>
          </a:p>
        </p:txBody>
      </p:sp>
      <p:sp>
        <p:nvSpPr>
          <p:cNvPr id="5" name="Text Placeholder 4">
            <a:extLst>
              <a:ext uri="{FF2B5EF4-FFF2-40B4-BE49-F238E27FC236}">
                <a16:creationId xmlns:a16="http://schemas.microsoft.com/office/drawing/2014/main" id="{345264C7-5317-3FAA-4D7A-F6FAA66C55A1}"/>
              </a:ext>
            </a:extLst>
          </p:cNvPr>
          <p:cNvSpPr>
            <a:spLocks noGrp="1"/>
          </p:cNvSpPr>
          <p:nvPr>
            <p:ph type="body" sz="quarter" idx="13"/>
          </p:nvPr>
        </p:nvSpPr>
        <p:spPr/>
        <p:txBody>
          <a:bodyPr/>
          <a:lstStyle/>
          <a:p>
            <a:r>
              <a:rPr lang="en-US" dirty="0"/>
              <a:t>Networking</a:t>
            </a:r>
          </a:p>
        </p:txBody>
      </p:sp>
      <p:sp>
        <p:nvSpPr>
          <p:cNvPr id="6" name="TextBox 5">
            <a:extLst>
              <a:ext uri="{FF2B5EF4-FFF2-40B4-BE49-F238E27FC236}">
                <a16:creationId xmlns:a16="http://schemas.microsoft.com/office/drawing/2014/main" id="{FC22BBF6-9E40-EA22-AC4B-1BA95EEA249F}"/>
              </a:ext>
            </a:extLst>
          </p:cNvPr>
          <p:cNvSpPr txBox="1"/>
          <p:nvPr/>
        </p:nvSpPr>
        <p:spPr>
          <a:xfrm>
            <a:off x="9232899" y="6286500"/>
            <a:ext cx="1928733" cy="369332"/>
          </a:xfrm>
          <a:prstGeom prst="rect">
            <a:avLst/>
          </a:prstGeom>
          <a:noFill/>
        </p:spPr>
        <p:txBody>
          <a:bodyPr wrap="none" rtlCol="0">
            <a:spAutoFit/>
          </a:bodyPr>
          <a:lstStyle/>
          <a:p>
            <a:pPr algn="l">
              <a:spcBef>
                <a:spcPts val="1000"/>
              </a:spcBef>
              <a:spcAft>
                <a:spcPts val="600"/>
              </a:spcAft>
            </a:pPr>
            <a:r>
              <a:rPr lang="en-US" dirty="0"/>
              <a:t>Lessons learned</a:t>
            </a:r>
          </a:p>
        </p:txBody>
      </p:sp>
      <p:pic>
        <p:nvPicPr>
          <p:cNvPr id="7" name="Picture 6">
            <a:extLst>
              <a:ext uri="{FF2B5EF4-FFF2-40B4-BE49-F238E27FC236}">
                <a16:creationId xmlns:a16="http://schemas.microsoft.com/office/drawing/2014/main" id="{8D1C56A3-8839-172B-0D17-B1B4DF117FB4}"/>
              </a:ext>
            </a:extLst>
          </p:cNvPr>
          <p:cNvPicPr>
            <a:picLocks noChangeAspect="1"/>
          </p:cNvPicPr>
          <p:nvPr/>
        </p:nvPicPr>
        <p:blipFill>
          <a:blip r:embed="rId2"/>
          <a:stretch>
            <a:fillRect/>
          </a:stretch>
        </p:blipFill>
        <p:spPr>
          <a:xfrm>
            <a:off x="758518" y="3679723"/>
            <a:ext cx="4785032" cy="2691580"/>
          </a:xfrm>
          <a:prstGeom prst="rect">
            <a:avLst/>
          </a:prstGeom>
          <a:ln>
            <a:solidFill>
              <a:schemeClr val="tx1"/>
            </a:solidFill>
          </a:ln>
        </p:spPr>
      </p:pic>
      <p:graphicFrame>
        <p:nvGraphicFramePr>
          <p:cNvPr id="9" name="Table 8">
            <a:extLst>
              <a:ext uri="{FF2B5EF4-FFF2-40B4-BE49-F238E27FC236}">
                <a16:creationId xmlns:a16="http://schemas.microsoft.com/office/drawing/2014/main" id="{82B258DC-B032-3D47-A911-6840D8FD9405}"/>
              </a:ext>
            </a:extLst>
          </p:cNvPr>
          <p:cNvGraphicFramePr>
            <a:graphicFrameLocks noGrp="1"/>
          </p:cNvGraphicFramePr>
          <p:nvPr>
            <p:extLst>
              <p:ext uri="{D42A27DB-BD31-4B8C-83A1-F6EECF244321}">
                <p14:modId xmlns:p14="http://schemas.microsoft.com/office/powerpoint/2010/main" val="3896209269"/>
              </p:ext>
            </p:extLst>
          </p:nvPr>
        </p:nvGraphicFramePr>
        <p:xfrm>
          <a:off x="6256595" y="2430117"/>
          <a:ext cx="4785030" cy="2966612"/>
        </p:xfrm>
        <a:graphic>
          <a:graphicData uri="http://schemas.openxmlformats.org/drawingml/2006/table">
            <a:tbl>
              <a:tblPr firstRow="1" bandRow="1">
                <a:tableStyleId>{5C22544A-7EE6-4342-B048-85BDC9FD1C3A}</a:tableStyleId>
              </a:tblPr>
              <a:tblGrid>
                <a:gridCol w="1595010">
                  <a:extLst>
                    <a:ext uri="{9D8B030D-6E8A-4147-A177-3AD203B41FA5}">
                      <a16:colId xmlns:a16="http://schemas.microsoft.com/office/drawing/2014/main" val="1825248159"/>
                    </a:ext>
                  </a:extLst>
                </a:gridCol>
                <a:gridCol w="1595010">
                  <a:extLst>
                    <a:ext uri="{9D8B030D-6E8A-4147-A177-3AD203B41FA5}">
                      <a16:colId xmlns:a16="http://schemas.microsoft.com/office/drawing/2014/main" val="4220386700"/>
                    </a:ext>
                  </a:extLst>
                </a:gridCol>
                <a:gridCol w="1595010">
                  <a:extLst>
                    <a:ext uri="{9D8B030D-6E8A-4147-A177-3AD203B41FA5}">
                      <a16:colId xmlns:a16="http://schemas.microsoft.com/office/drawing/2014/main" val="17926646"/>
                    </a:ext>
                  </a:extLst>
                </a:gridCol>
              </a:tblGrid>
              <a:tr h="650213">
                <a:tc>
                  <a:txBody>
                    <a:bodyPr/>
                    <a:lstStyle/>
                    <a:p>
                      <a:pPr algn="ctr"/>
                      <a:r>
                        <a:rPr lang="en-US" dirty="0"/>
                        <a:t>Year</a:t>
                      </a:r>
                    </a:p>
                  </a:txBody>
                  <a:tcPr/>
                </a:tc>
                <a:tc>
                  <a:txBody>
                    <a:bodyPr/>
                    <a:lstStyle/>
                    <a:p>
                      <a:pPr algn="ctr"/>
                      <a:r>
                        <a:rPr lang="en-US" dirty="0"/>
                        <a:t>Unique Bios Shared</a:t>
                      </a:r>
                    </a:p>
                  </a:txBody>
                  <a:tcPr/>
                </a:tc>
                <a:tc>
                  <a:txBody>
                    <a:bodyPr/>
                    <a:lstStyle/>
                    <a:p>
                      <a:pPr algn="ctr"/>
                      <a:r>
                        <a:rPr lang="en-US" dirty="0"/>
                        <a:t>Participants</a:t>
                      </a:r>
                    </a:p>
                  </a:txBody>
                  <a:tcPr/>
                </a:tc>
                <a:extLst>
                  <a:ext uri="{0D108BD9-81ED-4DB2-BD59-A6C34878D82A}">
                    <a16:rowId xmlns:a16="http://schemas.microsoft.com/office/drawing/2014/main" val="2944764054"/>
                  </a:ext>
                </a:extLst>
              </a:tr>
              <a:tr h="650213">
                <a:tc>
                  <a:txBody>
                    <a:bodyPr/>
                    <a:lstStyle/>
                    <a:p>
                      <a:pPr algn="ctr"/>
                      <a:r>
                        <a:rPr lang="en-US" dirty="0"/>
                        <a:t>FY25</a:t>
                      </a:r>
                    </a:p>
                  </a:txBody>
                  <a:tcPr/>
                </a:tc>
                <a:tc>
                  <a:txBody>
                    <a:bodyPr/>
                    <a:lstStyle/>
                    <a:p>
                      <a:pPr algn="ctr"/>
                      <a:r>
                        <a:rPr lang="en-US" dirty="0"/>
                        <a:t>74</a:t>
                      </a:r>
                    </a:p>
                  </a:txBody>
                  <a:tcPr/>
                </a:tc>
                <a:tc>
                  <a:txBody>
                    <a:bodyPr/>
                    <a:lstStyle/>
                    <a:p>
                      <a:pPr algn="ctr"/>
                      <a:r>
                        <a:rPr lang="en-US" dirty="0"/>
                        <a:t>249</a:t>
                      </a:r>
                    </a:p>
                  </a:txBody>
                  <a:tcPr/>
                </a:tc>
                <a:extLst>
                  <a:ext uri="{0D108BD9-81ED-4DB2-BD59-A6C34878D82A}">
                    <a16:rowId xmlns:a16="http://schemas.microsoft.com/office/drawing/2014/main" val="959493982"/>
                  </a:ext>
                </a:extLst>
              </a:tr>
              <a:tr h="650213">
                <a:tc>
                  <a:txBody>
                    <a:bodyPr/>
                    <a:lstStyle/>
                    <a:p>
                      <a:pPr algn="ctr"/>
                      <a:r>
                        <a:rPr lang="en-US" dirty="0"/>
                        <a:t>FY26</a:t>
                      </a:r>
                    </a:p>
                  </a:txBody>
                  <a:tcPr/>
                </a:tc>
                <a:tc>
                  <a:txBody>
                    <a:bodyPr/>
                    <a:lstStyle/>
                    <a:p>
                      <a:pPr algn="ctr"/>
                      <a:r>
                        <a:rPr lang="en-US" dirty="0"/>
                        <a:t>50</a:t>
                      </a:r>
                    </a:p>
                  </a:txBody>
                  <a:tcPr/>
                </a:tc>
                <a:tc>
                  <a:txBody>
                    <a:bodyPr/>
                    <a:lstStyle/>
                    <a:p>
                      <a:pPr algn="ctr"/>
                      <a:r>
                        <a:rPr lang="en-US" dirty="0"/>
                        <a:t>165</a:t>
                      </a:r>
                    </a:p>
                  </a:txBody>
                  <a:tcPr/>
                </a:tc>
                <a:extLst>
                  <a:ext uri="{0D108BD9-81ED-4DB2-BD59-A6C34878D82A}">
                    <a16:rowId xmlns:a16="http://schemas.microsoft.com/office/drawing/2014/main" val="1490245365"/>
                  </a:ext>
                </a:extLst>
              </a:tr>
              <a:tr h="650213">
                <a:tc>
                  <a:txBody>
                    <a:bodyPr/>
                    <a:lstStyle/>
                    <a:p>
                      <a:pPr algn="ctr"/>
                      <a:r>
                        <a:rPr lang="en-US" dirty="0"/>
                        <a:t>FY27</a:t>
                      </a:r>
                    </a:p>
                  </a:txBody>
                  <a:tcPr/>
                </a:tc>
                <a:tc>
                  <a:txBody>
                    <a:bodyPr/>
                    <a:lstStyle/>
                    <a:p>
                      <a:pPr algn="ctr"/>
                      <a:r>
                        <a:rPr lang="en-US" dirty="0"/>
                        <a:t>68</a:t>
                      </a:r>
                    </a:p>
                  </a:txBody>
                  <a:tcPr/>
                </a:tc>
                <a:tc>
                  <a:txBody>
                    <a:bodyPr/>
                    <a:lstStyle/>
                    <a:p>
                      <a:pPr algn="ctr"/>
                      <a:r>
                        <a:rPr lang="en-US" dirty="0"/>
                        <a:t>95</a:t>
                      </a:r>
                    </a:p>
                  </a:txBody>
                  <a:tcPr/>
                </a:tc>
                <a:extLst>
                  <a:ext uri="{0D108BD9-81ED-4DB2-BD59-A6C34878D82A}">
                    <a16:rowId xmlns:a16="http://schemas.microsoft.com/office/drawing/2014/main" val="1050104400"/>
                  </a:ext>
                </a:extLst>
              </a:tr>
              <a:tr h="0">
                <a:tc>
                  <a:txBody>
                    <a:bodyPr/>
                    <a:lstStyle/>
                    <a:p>
                      <a:pPr algn="ctr"/>
                      <a:r>
                        <a:rPr lang="en-US" dirty="0"/>
                        <a:t>Total</a:t>
                      </a:r>
                    </a:p>
                  </a:txBody>
                  <a:tcPr/>
                </a:tc>
                <a:tc>
                  <a:txBody>
                    <a:bodyPr/>
                    <a:lstStyle/>
                    <a:p>
                      <a:pPr algn="ctr"/>
                      <a:r>
                        <a:rPr lang="en-US" dirty="0"/>
                        <a:t>192</a:t>
                      </a:r>
                    </a:p>
                  </a:txBody>
                  <a:tcPr/>
                </a:tc>
                <a:tc>
                  <a:txBody>
                    <a:bodyPr/>
                    <a:lstStyle/>
                    <a:p>
                      <a:pPr algn="ctr"/>
                      <a:r>
                        <a:rPr lang="en-US" dirty="0"/>
                        <a:t>509</a:t>
                      </a:r>
                    </a:p>
                  </a:txBody>
                  <a:tcPr/>
                </a:tc>
                <a:extLst>
                  <a:ext uri="{0D108BD9-81ED-4DB2-BD59-A6C34878D82A}">
                    <a16:rowId xmlns:a16="http://schemas.microsoft.com/office/drawing/2014/main" val="1624721703"/>
                  </a:ext>
                </a:extLst>
              </a:tr>
            </a:tbl>
          </a:graphicData>
        </a:graphic>
      </p:graphicFrame>
    </p:spTree>
    <p:extLst>
      <p:ext uri="{BB962C8B-B14F-4D97-AF65-F5344CB8AC3E}">
        <p14:creationId xmlns:p14="http://schemas.microsoft.com/office/powerpoint/2010/main" val="40810030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68175229-EC5C-8944-61DB-498E1C93C2E6}"/>
              </a:ext>
            </a:extLst>
          </p:cNvPr>
          <p:cNvPicPr>
            <a:picLocks noGrp="1" noChangeAspect="1"/>
          </p:cNvPicPr>
          <p:nvPr>
            <p:ph idx="1"/>
          </p:nvPr>
        </p:nvPicPr>
        <p:blipFill>
          <a:blip r:embed="rId3"/>
          <a:stretch>
            <a:fillRect/>
          </a:stretch>
        </p:blipFill>
        <p:spPr>
          <a:xfrm>
            <a:off x="616863" y="1882511"/>
            <a:ext cx="6100203" cy="4243387"/>
          </a:xfrm>
          <a:prstGeom prst="rect">
            <a:avLst/>
          </a:prstGeom>
        </p:spPr>
      </p:pic>
      <p:sp>
        <p:nvSpPr>
          <p:cNvPr id="3" name="Slide Number Placeholder 2">
            <a:extLst>
              <a:ext uri="{FF2B5EF4-FFF2-40B4-BE49-F238E27FC236}">
                <a16:creationId xmlns:a16="http://schemas.microsoft.com/office/drawing/2014/main" id="{18E3A172-E536-5200-68BC-DC6B1D24B469}"/>
              </a:ext>
            </a:extLst>
          </p:cNvPr>
          <p:cNvSpPr>
            <a:spLocks noGrp="1"/>
          </p:cNvSpPr>
          <p:nvPr>
            <p:ph type="sldNum" sz="quarter" idx="12"/>
          </p:nvPr>
        </p:nvSpPr>
        <p:spPr/>
        <p:txBody>
          <a:bodyPr/>
          <a:lstStyle/>
          <a:p>
            <a:fld id="{6FB6B91F-BB11-E946-B7F6-1372EDB8DEC1}" type="slidenum">
              <a:rPr lang="en-US" smtClean="0"/>
              <a:t>21</a:t>
            </a:fld>
            <a:endParaRPr lang="en-US" dirty="0"/>
          </a:p>
        </p:txBody>
      </p:sp>
      <p:sp>
        <p:nvSpPr>
          <p:cNvPr id="4" name="Title 3">
            <a:extLst>
              <a:ext uri="{FF2B5EF4-FFF2-40B4-BE49-F238E27FC236}">
                <a16:creationId xmlns:a16="http://schemas.microsoft.com/office/drawing/2014/main" id="{49E96498-317B-1656-B472-2D7CF7DE4EF9}"/>
              </a:ext>
            </a:extLst>
          </p:cNvPr>
          <p:cNvSpPr>
            <a:spLocks noGrp="1"/>
          </p:cNvSpPr>
          <p:nvPr>
            <p:ph type="title"/>
          </p:nvPr>
        </p:nvSpPr>
        <p:spPr/>
        <p:txBody>
          <a:bodyPr/>
          <a:lstStyle/>
          <a:p>
            <a:r>
              <a:rPr lang="en-US" dirty="0" err="1"/>
              <a:t>CURrent</a:t>
            </a:r>
            <a:r>
              <a:rPr lang="en-US" dirty="0"/>
              <a:t> IL </a:t>
            </a:r>
            <a:r>
              <a:rPr lang="en-US" dirty="0" err="1"/>
              <a:t>PRocesses</a:t>
            </a:r>
            <a:endParaRPr lang="en-US" dirty="0"/>
          </a:p>
        </p:txBody>
      </p:sp>
      <p:sp>
        <p:nvSpPr>
          <p:cNvPr id="5" name="Text Placeholder 4">
            <a:extLst>
              <a:ext uri="{FF2B5EF4-FFF2-40B4-BE49-F238E27FC236}">
                <a16:creationId xmlns:a16="http://schemas.microsoft.com/office/drawing/2014/main" id="{13BFC47D-C836-AD78-288E-9C5497D7EEBF}"/>
              </a:ext>
            </a:extLst>
          </p:cNvPr>
          <p:cNvSpPr>
            <a:spLocks noGrp="1"/>
          </p:cNvSpPr>
          <p:nvPr>
            <p:ph type="body" sz="quarter" idx="13"/>
          </p:nvPr>
        </p:nvSpPr>
        <p:spPr/>
        <p:txBody>
          <a:bodyPr/>
          <a:lstStyle/>
          <a:p>
            <a:r>
              <a:rPr lang="en-US" dirty="0"/>
              <a:t>Ideas / LOIs</a:t>
            </a:r>
          </a:p>
        </p:txBody>
      </p:sp>
      <p:sp>
        <p:nvSpPr>
          <p:cNvPr id="8" name="TextBox 7">
            <a:extLst>
              <a:ext uri="{FF2B5EF4-FFF2-40B4-BE49-F238E27FC236}">
                <a16:creationId xmlns:a16="http://schemas.microsoft.com/office/drawing/2014/main" id="{821669BF-3628-C515-2F19-5D3A87728D8D}"/>
              </a:ext>
            </a:extLst>
          </p:cNvPr>
          <p:cNvSpPr txBox="1"/>
          <p:nvPr/>
        </p:nvSpPr>
        <p:spPr>
          <a:xfrm>
            <a:off x="6858000" y="1882511"/>
            <a:ext cx="4848126" cy="5191165"/>
          </a:xfrm>
          <a:prstGeom prst="rect">
            <a:avLst/>
          </a:prstGeom>
          <a:noFill/>
        </p:spPr>
        <p:txBody>
          <a:bodyPr wrap="square" rtlCol="0">
            <a:spAutoFit/>
          </a:bodyPr>
          <a:lstStyle/>
          <a:p>
            <a:pPr algn="l">
              <a:spcBef>
                <a:spcPts val="1000"/>
              </a:spcBef>
              <a:spcAft>
                <a:spcPts val="600"/>
              </a:spcAft>
            </a:pPr>
            <a:r>
              <a:rPr lang="en-US" b="1" u="sng" dirty="0"/>
              <a:t>LOIs </a:t>
            </a:r>
          </a:p>
          <a:p>
            <a:pPr marL="285750" indent="-285750" algn="l">
              <a:spcBef>
                <a:spcPts val="1000"/>
              </a:spcBef>
              <a:spcAft>
                <a:spcPts val="600"/>
              </a:spcAft>
              <a:buFont typeface="Arial" panose="020B0604020202020204" pitchFamily="34" charset="0"/>
              <a:buChar char="•"/>
            </a:pPr>
            <a:r>
              <a:rPr lang="en-US" b="1" u="sng" dirty="0"/>
              <a:t>Approximately 2 pages</a:t>
            </a:r>
          </a:p>
          <a:p>
            <a:pPr marL="742950" lvl="1" indent="-285750">
              <a:spcBef>
                <a:spcPts val="1000"/>
              </a:spcBef>
              <a:spcAft>
                <a:spcPts val="600"/>
              </a:spcAft>
              <a:buFont typeface="Arial" panose="020B0604020202020204" pitchFamily="34" charset="0"/>
              <a:buChar char="•"/>
            </a:pPr>
            <a:r>
              <a:rPr lang="en-US" dirty="0"/>
              <a:t>Project Description (4000 characters)</a:t>
            </a:r>
          </a:p>
          <a:p>
            <a:pPr marL="742950" lvl="1" indent="-285750">
              <a:spcBef>
                <a:spcPts val="1000"/>
              </a:spcBef>
              <a:spcAft>
                <a:spcPts val="600"/>
              </a:spcAft>
              <a:buFont typeface="Arial" panose="020B0604020202020204" pitchFamily="34" charset="0"/>
              <a:buChar char="•"/>
            </a:pPr>
            <a:r>
              <a:rPr lang="en-US" dirty="0"/>
              <a:t>Collaboration Plan (750 characters)</a:t>
            </a:r>
          </a:p>
          <a:p>
            <a:pPr marL="742950" lvl="1" indent="-285750">
              <a:spcBef>
                <a:spcPts val="1000"/>
              </a:spcBef>
              <a:spcAft>
                <a:spcPts val="600"/>
              </a:spcAft>
              <a:buFont typeface="Arial" panose="020B0604020202020204" pitchFamily="34" charset="0"/>
              <a:buChar char="•"/>
            </a:pPr>
            <a:r>
              <a:rPr lang="en-US" dirty="0"/>
              <a:t>Tie to Mission (300 characters)</a:t>
            </a:r>
          </a:p>
          <a:p>
            <a:pPr marL="285750" indent="-285750">
              <a:spcBef>
                <a:spcPts val="1000"/>
              </a:spcBef>
              <a:spcAft>
                <a:spcPts val="600"/>
              </a:spcAft>
              <a:buFont typeface="Arial" panose="020B0604020202020204" pitchFamily="34" charset="0"/>
              <a:buChar char="•"/>
            </a:pPr>
            <a:r>
              <a:rPr lang="en-US" dirty="0"/>
              <a:t>One LOI per team</a:t>
            </a:r>
          </a:p>
          <a:p>
            <a:pPr marL="285750" indent="-285750">
              <a:spcBef>
                <a:spcPts val="1000"/>
              </a:spcBef>
              <a:spcAft>
                <a:spcPts val="600"/>
              </a:spcAft>
              <a:buFont typeface="Arial" panose="020B0604020202020204" pitchFamily="34" charset="0"/>
              <a:buChar char="•"/>
            </a:pPr>
            <a:r>
              <a:rPr lang="en-US" dirty="0"/>
              <a:t>Minimum 2 labs</a:t>
            </a:r>
          </a:p>
          <a:p>
            <a:pPr marL="285750" indent="-285750">
              <a:spcBef>
                <a:spcPts val="1000"/>
              </a:spcBef>
              <a:spcAft>
                <a:spcPts val="600"/>
              </a:spcAft>
              <a:buFont typeface="Arial" panose="020B0604020202020204" pitchFamily="34" charset="0"/>
              <a:buChar char="•"/>
            </a:pPr>
            <a:r>
              <a:rPr lang="en-US" dirty="0"/>
              <a:t>No images</a:t>
            </a:r>
          </a:p>
          <a:p>
            <a:pPr marL="285750" indent="-285750">
              <a:spcBef>
                <a:spcPts val="1000"/>
              </a:spcBef>
              <a:spcAft>
                <a:spcPts val="600"/>
              </a:spcAft>
              <a:buFont typeface="Arial" panose="020B0604020202020204" pitchFamily="34" charset="0"/>
              <a:buChar char="•"/>
            </a:pPr>
            <a:r>
              <a:rPr lang="en-US" b="1" dirty="0"/>
              <a:t>No Classified! No CUI//EXPT</a:t>
            </a:r>
          </a:p>
          <a:p>
            <a:pPr algn="l">
              <a:spcBef>
                <a:spcPts val="1000"/>
              </a:spcBef>
              <a:spcAft>
                <a:spcPts val="600"/>
              </a:spcAft>
            </a:pPr>
            <a:endParaRPr lang="en-US" dirty="0"/>
          </a:p>
          <a:p>
            <a:pPr algn="l">
              <a:spcBef>
                <a:spcPts val="1000"/>
              </a:spcBef>
              <a:spcAft>
                <a:spcPts val="600"/>
              </a:spcAft>
            </a:pPr>
            <a:endParaRPr lang="en-US" dirty="0" err="1"/>
          </a:p>
        </p:txBody>
      </p:sp>
    </p:spTree>
    <p:extLst>
      <p:ext uri="{BB962C8B-B14F-4D97-AF65-F5344CB8AC3E}">
        <p14:creationId xmlns:p14="http://schemas.microsoft.com/office/powerpoint/2010/main" val="26262807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F1FCC76-8ABE-E15C-717C-B55280E1B3C0}"/>
              </a:ext>
            </a:extLst>
          </p:cNvPr>
          <p:cNvSpPr>
            <a:spLocks noGrp="1"/>
          </p:cNvSpPr>
          <p:nvPr>
            <p:ph idx="1"/>
          </p:nvPr>
        </p:nvSpPr>
        <p:spPr>
          <a:xfrm>
            <a:off x="352326" y="2042984"/>
            <a:ext cx="11655190" cy="4576990"/>
          </a:xfrm>
        </p:spPr>
        <p:txBody>
          <a:bodyPr>
            <a:normAutofit lnSpcReduction="10000"/>
          </a:bodyPr>
          <a:lstStyle/>
          <a:p>
            <a:pPr marL="342900" indent="-342900">
              <a:buFont typeface="+mj-lt"/>
              <a:buAutoNum type="arabicPeriod"/>
            </a:pPr>
            <a:r>
              <a:rPr lang="en-US" dirty="0"/>
              <a:t>Is the proposed work likely to </a:t>
            </a:r>
            <a:r>
              <a:rPr lang="en-US" b="1" dirty="0"/>
              <a:t>leverage the unique capabilities of each collaborating Laboratory or Site</a:t>
            </a:r>
            <a:r>
              <a:rPr lang="en-US" dirty="0"/>
              <a:t> to produce transformational outcomes that exceed what could be achieved by a single institution?</a:t>
            </a:r>
          </a:p>
          <a:p>
            <a:pPr marL="342900" indent="-342900">
              <a:buFont typeface="+mj-lt"/>
              <a:buAutoNum type="arabicPeriod"/>
            </a:pPr>
            <a:r>
              <a:rPr lang="en-US" dirty="0"/>
              <a:t>Is the proposed work likely to </a:t>
            </a:r>
            <a:r>
              <a:rPr lang="en-US" b="1" dirty="0"/>
              <a:t>create new and/or enhance existing collaborations</a:t>
            </a:r>
            <a:r>
              <a:rPr lang="en-US" dirty="0"/>
              <a:t>? </a:t>
            </a:r>
          </a:p>
          <a:p>
            <a:pPr marL="342900" indent="-342900">
              <a:buFont typeface="+mj-lt"/>
              <a:buAutoNum type="arabicPeriod"/>
            </a:pPr>
            <a:r>
              <a:rPr lang="en-US" dirty="0"/>
              <a:t>Is the proposed work likely to </a:t>
            </a:r>
            <a:r>
              <a:rPr lang="en-US" b="1" dirty="0"/>
              <a:t>explore new and original concepts </a:t>
            </a:r>
            <a:r>
              <a:rPr lang="en-US" dirty="0"/>
              <a:t>that have the potential to be transformational and impactful?</a:t>
            </a:r>
          </a:p>
          <a:p>
            <a:pPr marL="342900" indent="-342900">
              <a:buFont typeface="+mj-lt"/>
              <a:buAutoNum type="arabicPeriod"/>
            </a:pPr>
            <a:r>
              <a:rPr lang="en-US" dirty="0"/>
              <a:t>Is the proposed work likely to </a:t>
            </a:r>
            <a:r>
              <a:rPr lang="en-US" b="1" dirty="0"/>
              <a:t>advance areas of strategic interest </a:t>
            </a:r>
            <a:r>
              <a:rPr lang="en-US" dirty="0"/>
              <a:t>for each participating institution?</a:t>
            </a:r>
          </a:p>
          <a:p>
            <a:pPr marL="342900" indent="-342900">
              <a:buFont typeface="+mj-lt"/>
              <a:buAutoNum type="arabicPeriod"/>
            </a:pPr>
            <a:endParaRPr lang="en-US" dirty="0"/>
          </a:p>
          <a:p>
            <a:pPr marL="229870" indent="-229870"/>
            <a:r>
              <a:rPr lang="en-US" dirty="0">
                <a:latin typeface="Arial"/>
                <a:cs typeface="Arial"/>
              </a:rPr>
              <a:t>Yes/no questions converted to a numerical score using “Yes = 1” and “No = 0”</a:t>
            </a:r>
          </a:p>
          <a:p>
            <a:pPr marL="229870" indent="-229870"/>
            <a:r>
              <a:rPr lang="en-US" dirty="0">
                <a:latin typeface="Arial"/>
                <a:cs typeface="Arial"/>
              </a:rPr>
              <a:t>LOIs must average least 50% "Yes" for the first two questions</a:t>
            </a:r>
          </a:p>
          <a:p>
            <a:pPr marL="229870" indent="-229870"/>
            <a:r>
              <a:rPr lang="en-US" dirty="0" err="1"/>
              <a:t>Interlab</a:t>
            </a:r>
            <a:r>
              <a:rPr lang="en-US" dirty="0"/>
              <a:t> Panel Used to Score</a:t>
            </a:r>
          </a:p>
        </p:txBody>
      </p:sp>
      <p:sp>
        <p:nvSpPr>
          <p:cNvPr id="3" name="Slide Number Placeholder 2">
            <a:extLst>
              <a:ext uri="{FF2B5EF4-FFF2-40B4-BE49-F238E27FC236}">
                <a16:creationId xmlns:a16="http://schemas.microsoft.com/office/drawing/2014/main" id="{096E7043-9AA1-5BAC-4FFA-3F6086FA69DC}"/>
              </a:ext>
            </a:extLst>
          </p:cNvPr>
          <p:cNvSpPr>
            <a:spLocks noGrp="1"/>
          </p:cNvSpPr>
          <p:nvPr>
            <p:ph type="sldNum" sz="quarter" idx="12"/>
          </p:nvPr>
        </p:nvSpPr>
        <p:spPr/>
        <p:txBody>
          <a:bodyPr/>
          <a:lstStyle/>
          <a:p>
            <a:fld id="{6FB6B91F-BB11-E946-B7F6-1372EDB8DEC1}" type="slidenum">
              <a:rPr lang="en-US" smtClean="0"/>
              <a:t>22</a:t>
            </a:fld>
            <a:endParaRPr lang="en-US" dirty="0"/>
          </a:p>
        </p:txBody>
      </p:sp>
      <p:sp>
        <p:nvSpPr>
          <p:cNvPr id="4" name="Title 3">
            <a:extLst>
              <a:ext uri="{FF2B5EF4-FFF2-40B4-BE49-F238E27FC236}">
                <a16:creationId xmlns:a16="http://schemas.microsoft.com/office/drawing/2014/main" id="{9F411391-3C4A-583D-C4DC-CCB3BF8A756B}"/>
              </a:ext>
            </a:extLst>
          </p:cNvPr>
          <p:cNvSpPr>
            <a:spLocks noGrp="1"/>
          </p:cNvSpPr>
          <p:nvPr>
            <p:ph type="title"/>
          </p:nvPr>
        </p:nvSpPr>
        <p:spPr/>
        <p:txBody>
          <a:bodyPr/>
          <a:lstStyle/>
          <a:p>
            <a:r>
              <a:rPr lang="en-US" dirty="0" err="1"/>
              <a:t>CURrent</a:t>
            </a:r>
            <a:r>
              <a:rPr lang="en-US" dirty="0"/>
              <a:t> IL </a:t>
            </a:r>
            <a:r>
              <a:rPr lang="en-US" dirty="0" err="1"/>
              <a:t>PRocesses</a:t>
            </a:r>
            <a:endParaRPr lang="en-US" dirty="0"/>
          </a:p>
        </p:txBody>
      </p:sp>
      <p:sp>
        <p:nvSpPr>
          <p:cNvPr id="5" name="Text Placeholder 4">
            <a:extLst>
              <a:ext uri="{FF2B5EF4-FFF2-40B4-BE49-F238E27FC236}">
                <a16:creationId xmlns:a16="http://schemas.microsoft.com/office/drawing/2014/main" id="{59F22A8C-55E0-1F26-5865-94777F45C17D}"/>
              </a:ext>
            </a:extLst>
          </p:cNvPr>
          <p:cNvSpPr>
            <a:spLocks noGrp="1"/>
          </p:cNvSpPr>
          <p:nvPr>
            <p:ph type="body" sz="quarter" idx="13"/>
          </p:nvPr>
        </p:nvSpPr>
        <p:spPr/>
        <p:txBody>
          <a:bodyPr/>
          <a:lstStyle/>
          <a:p>
            <a:r>
              <a:rPr lang="en-US" dirty="0"/>
              <a:t>LOI Reviews and </a:t>
            </a:r>
            <a:r>
              <a:rPr lang="en-US" dirty="0" err="1"/>
              <a:t>Downselect</a:t>
            </a:r>
            <a:endParaRPr lang="en-US" dirty="0"/>
          </a:p>
        </p:txBody>
      </p:sp>
    </p:spTree>
    <p:extLst>
      <p:ext uri="{BB962C8B-B14F-4D97-AF65-F5344CB8AC3E}">
        <p14:creationId xmlns:p14="http://schemas.microsoft.com/office/powerpoint/2010/main" val="14893811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9C83965A-0772-C855-BEF6-D001173A31F6}"/>
              </a:ext>
            </a:extLst>
          </p:cNvPr>
          <p:cNvGraphicFramePr>
            <a:graphicFrameLocks noGrp="1"/>
          </p:cNvGraphicFramePr>
          <p:nvPr>
            <p:ph idx="1"/>
            <p:extLst>
              <p:ext uri="{D42A27DB-BD31-4B8C-83A1-F6EECF244321}">
                <p14:modId xmlns:p14="http://schemas.microsoft.com/office/powerpoint/2010/main" val="2760950485"/>
              </p:ext>
            </p:extLst>
          </p:nvPr>
        </p:nvGraphicFramePr>
        <p:xfrm>
          <a:off x="5546558" y="1776770"/>
          <a:ext cx="6516848" cy="4871871"/>
        </p:xfrm>
        <a:graphic>
          <a:graphicData uri="http://schemas.openxmlformats.org/drawingml/2006/table">
            <a:tbl>
              <a:tblPr firstRow="1" bandRow="1">
                <a:tableStyleId>{5C22544A-7EE6-4342-B048-85BDC9FD1C3A}</a:tableStyleId>
              </a:tblPr>
              <a:tblGrid>
                <a:gridCol w="1088376">
                  <a:extLst>
                    <a:ext uri="{9D8B030D-6E8A-4147-A177-3AD203B41FA5}">
                      <a16:colId xmlns:a16="http://schemas.microsoft.com/office/drawing/2014/main" val="666477328"/>
                    </a:ext>
                  </a:extLst>
                </a:gridCol>
                <a:gridCol w="3256190">
                  <a:extLst>
                    <a:ext uri="{9D8B030D-6E8A-4147-A177-3AD203B41FA5}">
                      <a16:colId xmlns:a16="http://schemas.microsoft.com/office/drawing/2014/main" val="3038500806"/>
                    </a:ext>
                  </a:extLst>
                </a:gridCol>
                <a:gridCol w="2172282">
                  <a:extLst>
                    <a:ext uri="{9D8B030D-6E8A-4147-A177-3AD203B41FA5}">
                      <a16:colId xmlns:a16="http://schemas.microsoft.com/office/drawing/2014/main" val="2263224767"/>
                    </a:ext>
                  </a:extLst>
                </a:gridCol>
              </a:tblGrid>
              <a:tr h="328060">
                <a:tc>
                  <a:txBody>
                    <a:bodyPr/>
                    <a:lstStyle/>
                    <a:p>
                      <a:endParaRPr lang="en-US" sz="1200" dirty="0"/>
                    </a:p>
                  </a:txBody>
                  <a:tcPr/>
                </a:tc>
                <a:tc>
                  <a:txBody>
                    <a:bodyPr/>
                    <a:lstStyle/>
                    <a:p>
                      <a:pPr>
                        <a:buNone/>
                      </a:pPr>
                      <a:r>
                        <a:rPr lang="en-US" sz="1200" dirty="0"/>
                        <a:t>Section/Header</a:t>
                      </a:r>
                    </a:p>
                  </a:txBody>
                  <a:tcPr anchor="ctr"/>
                </a:tc>
                <a:tc>
                  <a:txBody>
                    <a:bodyPr/>
                    <a:lstStyle/>
                    <a:p>
                      <a:pPr algn="r">
                        <a:buNone/>
                      </a:pPr>
                      <a:r>
                        <a:rPr lang="en-US" sz="1200" dirty="0"/>
                        <a:t>Word Count / Limit</a:t>
                      </a:r>
                    </a:p>
                  </a:txBody>
                  <a:tcPr anchor="ctr"/>
                </a:tc>
                <a:extLst>
                  <a:ext uri="{0D108BD9-81ED-4DB2-BD59-A6C34878D82A}">
                    <a16:rowId xmlns:a16="http://schemas.microsoft.com/office/drawing/2014/main" val="3414690819"/>
                  </a:ext>
                </a:extLst>
              </a:tr>
              <a:tr h="493991">
                <a:tc>
                  <a:txBody>
                    <a:bodyPr/>
                    <a:lstStyle/>
                    <a:p>
                      <a:r>
                        <a:rPr lang="en-US" sz="1200" dirty="0"/>
                        <a:t>Data Sheet</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50" dirty="0"/>
                        <a:t>Executive Summary; Project Description; FY25 Project Plan; Tie to Mission</a:t>
                      </a:r>
                    </a:p>
                  </a:txBody>
                  <a:tcPr anchor="ctr"/>
                </a:tc>
                <a:tc>
                  <a:txBody>
                    <a:bodyPr/>
                    <a:lstStyle/>
                    <a:p>
                      <a:pPr algn="r">
                        <a:buNone/>
                      </a:pPr>
                      <a:r>
                        <a:rPr lang="en-US" sz="1050" dirty="0"/>
                        <a:t>700 words</a:t>
                      </a:r>
                    </a:p>
                  </a:txBody>
                  <a:tcPr anchor="ctr"/>
                </a:tc>
                <a:extLst>
                  <a:ext uri="{0D108BD9-81ED-4DB2-BD59-A6C34878D82A}">
                    <a16:rowId xmlns:a16="http://schemas.microsoft.com/office/drawing/2014/main" val="1707454147"/>
                  </a:ext>
                </a:extLst>
              </a:tr>
              <a:tr h="404458">
                <a:tc rowSpan="10">
                  <a:txBody>
                    <a:bodyPr/>
                    <a:lstStyle/>
                    <a:p>
                      <a:r>
                        <a:rPr lang="en-US" sz="1200" dirty="0"/>
                        <a:t>Proposal</a:t>
                      </a:r>
                    </a:p>
                  </a:txBody>
                  <a:tcPr/>
                </a:tc>
                <a:tc>
                  <a:txBody>
                    <a:bodyPr/>
                    <a:lstStyle/>
                    <a:p>
                      <a:pPr>
                        <a:buNone/>
                      </a:pPr>
                      <a:r>
                        <a:rPr lang="en-US" sz="1200" b="1"/>
                        <a:t>Proposal Narrative</a:t>
                      </a:r>
                      <a:endParaRPr lang="en-US" sz="1200"/>
                    </a:p>
                  </a:txBody>
                  <a:tcPr anchor="ctr"/>
                </a:tc>
                <a:tc>
                  <a:txBody>
                    <a:bodyPr/>
                    <a:lstStyle/>
                    <a:p>
                      <a:pPr algn="r">
                        <a:buNone/>
                      </a:pPr>
                      <a:r>
                        <a:rPr lang="en-US" sz="1200"/>
                        <a:t>10 pages maximum; 10-point font minimum; 1” margins</a:t>
                      </a:r>
                    </a:p>
                  </a:txBody>
                  <a:tcPr anchor="ctr"/>
                </a:tc>
                <a:extLst>
                  <a:ext uri="{0D108BD9-81ED-4DB2-BD59-A6C34878D82A}">
                    <a16:rowId xmlns:a16="http://schemas.microsoft.com/office/drawing/2014/main" val="3378278766"/>
                  </a:ext>
                </a:extLst>
              </a:tr>
              <a:tr h="328060">
                <a:tc vMerge="1">
                  <a:txBody>
                    <a:bodyPr/>
                    <a:lstStyle/>
                    <a:p>
                      <a:endParaRPr lang="en-US" sz="1200" dirty="0"/>
                    </a:p>
                  </a:txBody>
                  <a:tcPr/>
                </a:tc>
                <a:tc>
                  <a:txBody>
                    <a:bodyPr/>
                    <a:lstStyle/>
                    <a:p>
                      <a:pPr>
                        <a:buNone/>
                      </a:pPr>
                      <a:r>
                        <a:rPr lang="en-US" sz="1200" b="1"/>
                        <a:t>Project Summary</a:t>
                      </a:r>
                      <a:endParaRPr lang="en-US" sz="1200"/>
                    </a:p>
                  </a:txBody>
                  <a:tcPr anchor="ctr"/>
                </a:tc>
                <a:tc>
                  <a:txBody>
                    <a:bodyPr/>
                    <a:lstStyle/>
                    <a:p>
                      <a:pPr algn="r">
                        <a:buNone/>
                      </a:pPr>
                      <a:r>
                        <a:rPr lang="en-US" sz="1200"/>
                        <a:t>about 600 words</a:t>
                      </a:r>
                    </a:p>
                  </a:txBody>
                  <a:tcPr anchor="ctr"/>
                </a:tc>
                <a:extLst>
                  <a:ext uri="{0D108BD9-81ED-4DB2-BD59-A6C34878D82A}">
                    <a16:rowId xmlns:a16="http://schemas.microsoft.com/office/drawing/2014/main" val="1000187444"/>
                  </a:ext>
                </a:extLst>
              </a:tr>
              <a:tr h="328060">
                <a:tc vMerge="1">
                  <a:txBody>
                    <a:bodyPr/>
                    <a:lstStyle/>
                    <a:p>
                      <a:endParaRPr lang="en-US" sz="1200" dirty="0"/>
                    </a:p>
                  </a:txBody>
                  <a:tcPr/>
                </a:tc>
                <a:tc>
                  <a:txBody>
                    <a:bodyPr/>
                    <a:lstStyle/>
                    <a:p>
                      <a:pPr>
                        <a:buNone/>
                      </a:pPr>
                      <a:r>
                        <a:rPr lang="en-US" sz="1200" b="1"/>
                        <a:t>Background and Significance</a:t>
                      </a:r>
                      <a:endParaRPr lang="en-US" sz="1200"/>
                    </a:p>
                  </a:txBody>
                  <a:tcPr anchor="ctr"/>
                </a:tc>
                <a:tc>
                  <a:txBody>
                    <a:bodyPr/>
                    <a:lstStyle/>
                    <a:p>
                      <a:pPr algn="r">
                        <a:buNone/>
                      </a:pPr>
                      <a:r>
                        <a:rPr lang="en-US" sz="1200" dirty="0"/>
                        <a:t>about 300 words</a:t>
                      </a:r>
                    </a:p>
                  </a:txBody>
                  <a:tcPr anchor="ctr"/>
                </a:tc>
                <a:extLst>
                  <a:ext uri="{0D108BD9-81ED-4DB2-BD59-A6C34878D82A}">
                    <a16:rowId xmlns:a16="http://schemas.microsoft.com/office/drawing/2014/main" val="1097101438"/>
                  </a:ext>
                </a:extLst>
              </a:tr>
              <a:tr h="328060">
                <a:tc vMerge="1">
                  <a:txBody>
                    <a:bodyPr/>
                    <a:lstStyle/>
                    <a:p>
                      <a:endParaRPr lang="en-US" sz="1200" dirty="0"/>
                    </a:p>
                  </a:txBody>
                  <a:tcPr/>
                </a:tc>
                <a:tc>
                  <a:txBody>
                    <a:bodyPr/>
                    <a:lstStyle/>
                    <a:p>
                      <a:pPr>
                        <a:buNone/>
                      </a:pPr>
                      <a:r>
                        <a:rPr lang="en-US" sz="1200" b="1"/>
                        <a:t>Research Strategy</a:t>
                      </a:r>
                      <a:endParaRPr lang="en-US" sz="1200"/>
                    </a:p>
                  </a:txBody>
                  <a:tcPr anchor="ctr"/>
                </a:tc>
                <a:tc>
                  <a:txBody>
                    <a:bodyPr/>
                    <a:lstStyle/>
                    <a:p>
                      <a:pPr algn="r">
                        <a:buNone/>
                      </a:pPr>
                      <a:r>
                        <a:rPr lang="en-US" sz="1200"/>
                        <a:t>about 3500 words</a:t>
                      </a:r>
                    </a:p>
                  </a:txBody>
                  <a:tcPr anchor="ctr"/>
                </a:tc>
                <a:extLst>
                  <a:ext uri="{0D108BD9-81ED-4DB2-BD59-A6C34878D82A}">
                    <a16:rowId xmlns:a16="http://schemas.microsoft.com/office/drawing/2014/main" val="3659166521"/>
                  </a:ext>
                </a:extLst>
              </a:tr>
              <a:tr h="328060">
                <a:tc vMerge="1">
                  <a:txBody>
                    <a:bodyPr/>
                    <a:lstStyle/>
                    <a:p>
                      <a:endParaRPr lang="en-US" sz="1200" dirty="0"/>
                    </a:p>
                  </a:txBody>
                  <a:tcPr/>
                </a:tc>
                <a:tc>
                  <a:txBody>
                    <a:bodyPr/>
                    <a:lstStyle/>
                    <a:p>
                      <a:pPr>
                        <a:buNone/>
                      </a:pPr>
                      <a:r>
                        <a:rPr lang="en-US" sz="1200" b="1"/>
                        <a:t>Approach</a:t>
                      </a:r>
                      <a:endParaRPr lang="en-US" sz="1200"/>
                    </a:p>
                  </a:txBody>
                  <a:tcPr anchor="ctr"/>
                </a:tc>
                <a:tc>
                  <a:txBody>
                    <a:bodyPr/>
                    <a:lstStyle/>
                    <a:p>
                      <a:pPr algn="r">
                        <a:buNone/>
                      </a:pPr>
                      <a:r>
                        <a:rPr lang="en-US" sz="1200"/>
                        <a:t>about 3000 words</a:t>
                      </a:r>
                    </a:p>
                  </a:txBody>
                  <a:tcPr anchor="ctr"/>
                </a:tc>
                <a:extLst>
                  <a:ext uri="{0D108BD9-81ED-4DB2-BD59-A6C34878D82A}">
                    <a16:rowId xmlns:a16="http://schemas.microsoft.com/office/drawing/2014/main" val="2809454432"/>
                  </a:ext>
                </a:extLst>
              </a:tr>
              <a:tr h="328060">
                <a:tc vMerge="1">
                  <a:txBody>
                    <a:bodyPr/>
                    <a:lstStyle/>
                    <a:p>
                      <a:endParaRPr lang="en-US" sz="1200" dirty="0"/>
                    </a:p>
                  </a:txBody>
                  <a:tcPr/>
                </a:tc>
                <a:tc>
                  <a:txBody>
                    <a:bodyPr/>
                    <a:lstStyle/>
                    <a:p>
                      <a:pPr>
                        <a:buNone/>
                      </a:pPr>
                      <a:r>
                        <a:rPr lang="en-US" sz="1200" b="1"/>
                        <a:t>Full Project Plan</a:t>
                      </a:r>
                      <a:endParaRPr lang="en-US" sz="1200"/>
                    </a:p>
                  </a:txBody>
                  <a:tcPr anchor="ctr"/>
                </a:tc>
                <a:tc>
                  <a:txBody>
                    <a:bodyPr/>
                    <a:lstStyle/>
                    <a:p>
                      <a:pPr algn="r">
                        <a:buNone/>
                      </a:pPr>
                      <a:r>
                        <a:rPr lang="en-US" sz="1200"/>
                        <a:t>about 500 words</a:t>
                      </a:r>
                    </a:p>
                  </a:txBody>
                  <a:tcPr anchor="ctr"/>
                </a:tc>
                <a:extLst>
                  <a:ext uri="{0D108BD9-81ED-4DB2-BD59-A6C34878D82A}">
                    <a16:rowId xmlns:a16="http://schemas.microsoft.com/office/drawing/2014/main" val="2541103151"/>
                  </a:ext>
                </a:extLst>
              </a:tr>
              <a:tr h="328060">
                <a:tc vMerge="1">
                  <a:txBody>
                    <a:bodyPr/>
                    <a:lstStyle/>
                    <a:p>
                      <a:endParaRPr lang="en-US" sz="1200" dirty="0"/>
                    </a:p>
                  </a:txBody>
                  <a:tcPr/>
                </a:tc>
                <a:tc>
                  <a:txBody>
                    <a:bodyPr/>
                    <a:lstStyle/>
                    <a:p>
                      <a:pPr>
                        <a:buNone/>
                      </a:pPr>
                      <a:r>
                        <a:rPr lang="en-US" sz="1200" b="1"/>
                        <a:t>Deliverables</a:t>
                      </a:r>
                      <a:endParaRPr lang="en-US" sz="1200"/>
                    </a:p>
                  </a:txBody>
                  <a:tcPr anchor="ctr"/>
                </a:tc>
                <a:tc>
                  <a:txBody>
                    <a:bodyPr/>
                    <a:lstStyle/>
                    <a:p>
                      <a:pPr algn="r">
                        <a:buNone/>
                      </a:pPr>
                      <a:r>
                        <a:rPr lang="en-US" sz="1200"/>
                        <a:t>300 words suggested</a:t>
                      </a:r>
                    </a:p>
                  </a:txBody>
                  <a:tcPr anchor="ctr"/>
                </a:tc>
                <a:extLst>
                  <a:ext uri="{0D108BD9-81ED-4DB2-BD59-A6C34878D82A}">
                    <a16:rowId xmlns:a16="http://schemas.microsoft.com/office/drawing/2014/main" val="3464473368"/>
                  </a:ext>
                </a:extLst>
              </a:tr>
              <a:tr h="328060">
                <a:tc vMerge="1">
                  <a:txBody>
                    <a:bodyPr/>
                    <a:lstStyle/>
                    <a:p>
                      <a:endParaRPr lang="en-US" sz="1200" dirty="0"/>
                    </a:p>
                  </a:txBody>
                  <a:tcPr/>
                </a:tc>
                <a:tc>
                  <a:txBody>
                    <a:bodyPr/>
                    <a:lstStyle/>
                    <a:p>
                      <a:pPr>
                        <a:buNone/>
                      </a:pPr>
                      <a:r>
                        <a:rPr lang="en-US" sz="1200" b="1"/>
                        <a:t>Outcomes and Impact</a:t>
                      </a:r>
                      <a:endParaRPr lang="en-US" sz="1200"/>
                    </a:p>
                  </a:txBody>
                  <a:tcPr anchor="ctr"/>
                </a:tc>
                <a:tc>
                  <a:txBody>
                    <a:bodyPr/>
                    <a:lstStyle/>
                    <a:p>
                      <a:pPr algn="r">
                        <a:buNone/>
                      </a:pPr>
                      <a:r>
                        <a:rPr lang="en-US" sz="1200"/>
                        <a:t>300 words suggested</a:t>
                      </a:r>
                    </a:p>
                  </a:txBody>
                  <a:tcPr anchor="ctr"/>
                </a:tc>
                <a:extLst>
                  <a:ext uri="{0D108BD9-81ED-4DB2-BD59-A6C34878D82A}">
                    <a16:rowId xmlns:a16="http://schemas.microsoft.com/office/drawing/2014/main" val="3541693618"/>
                  </a:ext>
                </a:extLst>
              </a:tr>
              <a:tr h="328060">
                <a:tc vMerge="1">
                  <a:txBody>
                    <a:bodyPr/>
                    <a:lstStyle/>
                    <a:p>
                      <a:endParaRPr lang="en-US" sz="1200" dirty="0"/>
                    </a:p>
                  </a:txBody>
                  <a:tcPr/>
                </a:tc>
                <a:tc>
                  <a:txBody>
                    <a:bodyPr/>
                    <a:lstStyle/>
                    <a:p>
                      <a:pPr>
                        <a:buNone/>
                      </a:pPr>
                      <a:r>
                        <a:rPr lang="en-US" sz="1200" b="1"/>
                        <a:t>Strategic Alignment</a:t>
                      </a:r>
                      <a:endParaRPr lang="en-US" sz="1200"/>
                    </a:p>
                  </a:txBody>
                  <a:tcPr anchor="ctr"/>
                </a:tc>
                <a:tc>
                  <a:txBody>
                    <a:bodyPr/>
                    <a:lstStyle/>
                    <a:p>
                      <a:pPr algn="r">
                        <a:buNone/>
                      </a:pPr>
                      <a:r>
                        <a:rPr lang="en-US" sz="1200"/>
                        <a:t>250 words suggested</a:t>
                      </a:r>
                    </a:p>
                  </a:txBody>
                  <a:tcPr anchor="ctr"/>
                </a:tc>
                <a:extLst>
                  <a:ext uri="{0D108BD9-81ED-4DB2-BD59-A6C34878D82A}">
                    <a16:rowId xmlns:a16="http://schemas.microsoft.com/office/drawing/2014/main" val="4145498359"/>
                  </a:ext>
                </a:extLst>
              </a:tr>
              <a:tr h="328060">
                <a:tc vMerge="1">
                  <a:txBody>
                    <a:bodyPr/>
                    <a:lstStyle/>
                    <a:p>
                      <a:endParaRPr lang="en-US" sz="1200" dirty="0"/>
                    </a:p>
                  </a:txBody>
                  <a:tcPr/>
                </a:tc>
                <a:tc>
                  <a:txBody>
                    <a:bodyPr/>
                    <a:lstStyle/>
                    <a:p>
                      <a:pPr>
                        <a:buNone/>
                      </a:pPr>
                      <a:r>
                        <a:rPr lang="en-US" sz="1200" b="1"/>
                        <a:t>Team</a:t>
                      </a:r>
                      <a:endParaRPr lang="en-US" sz="1200"/>
                    </a:p>
                  </a:txBody>
                  <a:tcPr anchor="ctr"/>
                </a:tc>
                <a:tc>
                  <a:txBody>
                    <a:bodyPr/>
                    <a:lstStyle/>
                    <a:p>
                      <a:pPr algn="r">
                        <a:buNone/>
                      </a:pPr>
                      <a:r>
                        <a:rPr lang="en-US" sz="1200" dirty="0"/>
                        <a:t>300 words suggested</a:t>
                      </a:r>
                    </a:p>
                  </a:txBody>
                  <a:tcPr anchor="ctr"/>
                </a:tc>
                <a:extLst>
                  <a:ext uri="{0D108BD9-81ED-4DB2-BD59-A6C34878D82A}">
                    <a16:rowId xmlns:a16="http://schemas.microsoft.com/office/drawing/2014/main" val="210516471"/>
                  </a:ext>
                </a:extLst>
              </a:tr>
              <a:tr h="328060">
                <a:tc>
                  <a:txBody>
                    <a:bodyPr/>
                    <a:lstStyle/>
                    <a:p>
                      <a:r>
                        <a:rPr lang="en-US" sz="1200" dirty="0"/>
                        <a:t>Additional Info</a:t>
                      </a:r>
                    </a:p>
                  </a:txBody>
                  <a:tcPr/>
                </a:tc>
                <a:tc>
                  <a:txBody>
                    <a:bodyPr/>
                    <a:lstStyle/>
                    <a:p>
                      <a:pPr>
                        <a:buNone/>
                      </a:pPr>
                      <a:r>
                        <a:rPr lang="en-US" sz="1200" dirty="0"/>
                        <a:t>Staffing List; Budget; References; Biographical Sketches</a:t>
                      </a:r>
                    </a:p>
                  </a:txBody>
                  <a:tcPr anchor="ctr"/>
                </a:tc>
                <a:tc>
                  <a:txBody>
                    <a:bodyPr/>
                    <a:lstStyle/>
                    <a:p>
                      <a:pPr algn="r">
                        <a:buNone/>
                      </a:pPr>
                      <a:r>
                        <a:rPr lang="en-US" sz="1200" dirty="0"/>
                        <a:t>Does not count against word limit</a:t>
                      </a:r>
                    </a:p>
                  </a:txBody>
                  <a:tcPr anchor="ctr"/>
                </a:tc>
                <a:extLst>
                  <a:ext uri="{0D108BD9-81ED-4DB2-BD59-A6C34878D82A}">
                    <a16:rowId xmlns:a16="http://schemas.microsoft.com/office/drawing/2014/main" val="3949384679"/>
                  </a:ext>
                </a:extLst>
              </a:tr>
            </a:tbl>
          </a:graphicData>
        </a:graphic>
      </p:graphicFrame>
      <p:sp>
        <p:nvSpPr>
          <p:cNvPr id="3" name="Slide Number Placeholder 2">
            <a:extLst>
              <a:ext uri="{FF2B5EF4-FFF2-40B4-BE49-F238E27FC236}">
                <a16:creationId xmlns:a16="http://schemas.microsoft.com/office/drawing/2014/main" id="{ED306D96-5FCA-0232-B929-C36D7DAA7EB0}"/>
              </a:ext>
            </a:extLst>
          </p:cNvPr>
          <p:cNvSpPr>
            <a:spLocks noGrp="1"/>
          </p:cNvSpPr>
          <p:nvPr>
            <p:ph type="sldNum" sz="quarter" idx="12"/>
          </p:nvPr>
        </p:nvSpPr>
        <p:spPr/>
        <p:txBody>
          <a:bodyPr/>
          <a:lstStyle/>
          <a:p>
            <a:fld id="{6FB6B91F-BB11-E946-B7F6-1372EDB8DEC1}" type="slidenum">
              <a:rPr lang="en-US" smtClean="0"/>
              <a:t>23</a:t>
            </a:fld>
            <a:endParaRPr lang="en-US" dirty="0"/>
          </a:p>
        </p:txBody>
      </p:sp>
      <p:sp>
        <p:nvSpPr>
          <p:cNvPr id="4" name="Title 3">
            <a:extLst>
              <a:ext uri="{FF2B5EF4-FFF2-40B4-BE49-F238E27FC236}">
                <a16:creationId xmlns:a16="http://schemas.microsoft.com/office/drawing/2014/main" id="{DF20F27C-777D-429A-8F84-A4F0A755F52B}"/>
              </a:ext>
            </a:extLst>
          </p:cNvPr>
          <p:cNvSpPr>
            <a:spLocks noGrp="1"/>
          </p:cNvSpPr>
          <p:nvPr>
            <p:ph type="title"/>
          </p:nvPr>
        </p:nvSpPr>
        <p:spPr/>
        <p:txBody>
          <a:bodyPr/>
          <a:lstStyle/>
          <a:p>
            <a:r>
              <a:rPr lang="en-US" dirty="0"/>
              <a:t>Current IL </a:t>
            </a:r>
            <a:r>
              <a:rPr lang="en-US" dirty="0" err="1"/>
              <a:t>PRocesses</a:t>
            </a:r>
            <a:endParaRPr lang="en-US" dirty="0"/>
          </a:p>
        </p:txBody>
      </p:sp>
      <p:sp>
        <p:nvSpPr>
          <p:cNvPr id="5" name="Text Placeholder 4">
            <a:extLst>
              <a:ext uri="{FF2B5EF4-FFF2-40B4-BE49-F238E27FC236}">
                <a16:creationId xmlns:a16="http://schemas.microsoft.com/office/drawing/2014/main" id="{F5B2DCA1-3C2D-720A-6C29-29648812874E}"/>
              </a:ext>
            </a:extLst>
          </p:cNvPr>
          <p:cNvSpPr>
            <a:spLocks noGrp="1"/>
          </p:cNvSpPr>
          <p:nvPr>
            <p:ph type="body" sz="quarter" idx="13"/>
          </p:nvPr>
        </p:nvSpPr>
        <p:spPr/>
        <p:txBody>
          <a:bodyPr/>
          <a:lstStyle/>
          <a:p>
            <a:r>
              <a:rPr lang="en-US" dirty="0"/>
              <a:t>Full Proposals</a:t>
            </a:r>
          </a:p>
        </p:txBody>
      </p:sp>
      <p:sp>
        <p:nvSpPr>
          <p:cNvPr id="8" name="TextBox 7">
            <a:extLst>
              <a:ext uri="{FF2B5EF4-FFF2-40B4-BE49-F238E27FC236}">
                <a16:creationId xmlns:a16="http://schemas.microsoft.com/office/drawing/2014/main" id="{33C43D7B-EB14-A354-7891-D9467E97701D}"/>
              </a:ext>
            </a:extLst>
          </p:cNvPr>
          <p:cNvSpPr txBox="1"/>
          <p:nvPr/>
        </p:nvSpPr>
        <p:spPr>
          <a:xfrm>
            <a:off x="421105" y="2225842"/>
            <a:ext cx="3986989" cy="2780248"/>
          </a:xfrm>
          <a:prstGeom prst="rect">
            <a:avLst/>
          </a:prstGeom>
          <a:noFill/>
        </p:spPr>
        <p:txBody>
          <a:bodyPr wrap="none" rtlCol="0">
            <a:spAutoFit/>
          </a:bodyPr>
          <a:lstStyle/>
          <a:p>
            <a:pPr marL="285750" indent="-285750" algn="l">
              <a:spcBef>
                <a:spcPts val="1000"/>
              </a:spcBef>
              <a:spcAft>
                <a:spcPts val="600"/>
              </a:spcAft>
              <a:buFont typeface="Arial" panose="020B0604020202020204" pitchFamily="34" charset="0"/>
              <a:buChar char="•"/>
            </a:pPr>
            <a:r>
              <a:rPr lang="en-US" dirty="0"/>
              <a:t>Invites to ~20-30 teams</a:t>
            </a:r>
          </a:p>
          <a:p>
            <a:pPr marL="285750" indent="-285750" algn="l">
              <a:spcBef>
                <a:spcPts val="1000"/>
              </a:spcBef>
              <a:spcAft>
                <a:spcPts val="600"/>
              </a:spcAft>
              <a:buFont typeface="Arial" panose="020B0604020202020204" pitchFamily="34" charset="0"/>
              <a:buChar char="•"/>
            </a:pPr>
            <a:r>
              <a:rPr lang="en-US" dirty="0"/>
              <a:t>Template a word document</a:t>
            </a:r>
          </a:p>
          <a:p>
            <a:pPr marL="285750" indent="-285750" algn="l">
              <a:spcBef>
                <a:spcPts val="1000"/>
              </a:spcBef>
              <a:spcAft>
                <a:spcPts val="600"/>
              </a:spcAft>
              <a:buFont typeface="Arial" panose="020B0604020202020204" pitchFamily="34" charset="0"/>
              <a:buChar char="•"/>
            </a:pPr>
            <a:r>
              <a:rPr lang="en-US" dirty="0"/>
              <a:t>Images allowed</a:t>
            </a:r>
          </a:p>
          <a:p>
            <a:pPr marL="285750" indent="-285750" algn="l">
              <a:spcBef>
                <a:spcPts val="1000"/>
              </a:spcBef>
              <a:spcAft>
                <a:spcPts val="600"/>
              </a:spcAft>
              <a:buFont typeface="Arial" panose="020B0604020202020204" pitchFamily="34" charset="0"/>
              <a:buChar char="•"/>
            </a:pPr>
            <a:r>
              <a:rPr lang="en-US" b="1" dirty="0"/>
              <a:t>No classified</a:t>
            </a:r>
          </a:p>
          <a:p>
            <a:pPr marL="285750" indent="-285750" algn="l">
              <a:spcBef>
                <a:spcPts val="1000"/>
              </a:spcBef>
              <a:spcAft>
                <a:spcPts val="600"/>
              </a:spcAft>
              <a:buFont typeface="Arial" panose="020B0604020202020204" pitchFamily="34" charset="0"/>
              <a:buChar char="•"/>
            </a:pPr>
            <a:r>
              <a:rPr lang="en-US" dirty="0"/>
              <a:t>Submissions to a </a:t>
            </a:r>
            <a:r>
              <a:rPr lang="en-US" dirty="0" err="1"/>
              <a:t>Sharepoint</a:t>
            </a:r>
            <a:r>
              <a:rPr lang="en-US" dirty="0"/>
              <a:t> Site</a:t>
            </a:r>
          </a:p>
          <a:p>
            <a:pPr marL="285750" indent="-285750" algn="l">
              <a:spcBef>
                <a:spcPts val="1000"/>
              </a:spcBef>
              <a:spcAft>
                <a:spcPts val="600"/>
              </a:spcAft>
              <a:buFont typeface="Arial" panose="020B0604020202020204" pitchFamily="34" charset="0"/>
              <a:buChar char="•"/>
            </a:pPr>
            <a:endParaRPr lang="en-US" dirty="0" err="1"/>
          </a:p>
        </p:txBody>
      </p:sp>
    </p:spTree>
    <p:extLst>
      <p:ext uri="{BB962C8B-B14F-4D97-AF65-F5344CB8AC3E}">
        <p14:creationId xmlns:p14="http://schemas.microsoft.com/office/powerpoint/2010/main" val="30802612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6D09B-BE78-BDA4-5E96-A3DADDD575E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F077A65-D7EB-C206-D0CB-BF484DE82248}"/>
              </a:ext>
            </a:extLst>
          </p:cNvPr>
          <p:cNvSpPr>
            <a:spLocks noGrp="1"/>
          </p:cNvSpPr>
          <p:nvPr>
            <p:ph idx="1"/>
          </p:nvPr>
        </p:nvSpPr>
        <p:spPr>
          <a:xfrm>
            <a:off x="352326" y="2042984"/>
            <a:ext cx="11522842" cy="1073195"/>
          </a:xfrm>
        </p:spPr>
        <p:txBody>
          <a:bodyPr numCol="2">
            <a:normAutofit/>
          </a:bodyPr>
          <a:lstStyle/>
          <a:p>
            <a:r>
              <a:rPr lang="en-US" dirty="0" err="1"/>
              <a:t>Interlab</a:t>
            </a:r>
            <a:r>
              <a:rPr lang="en-US" dirty="0"/>
              <a:t> Panel</a:t>
            </a:r>
          </a:p>
          <a:p>
            <a:r>
              <a:rPr lang="en-US" dirty="0"/>
              <a:t>Lead reviewer for each proposal</a:t>
            </a:r>
          </a:p>
          <a:p>
            <a:r>
              <a:rPr lang="en-US" dirty="0"/>
              <a:t>Scores follow established rubric</a:t>
            </a:r>
          </a:p>
          <a:p>
            <a:r>
              <a:rPr lang="en-US" dirty="0"/>
              <a:t>Scores submitted through </a:t>
            </a:r>
            <a:r>
              <a:rPr lang="en-US" dirty="0" err="1"/>
              <a:t>Sharepoint</a:t>
            </a:r>
            <a:r>
              <a:rPr lang="en-US" dirty="0"/>
              <a:t> Site</a:t>
            </a:r>
          </a:p>
        </p:txBody>
      </p:sp>
      <p:sp>
        <p:nvSpPr>
          <p:cNvPr id="3" name="Slide Number Placeholder 2">
            <a:extLst>
              <a:ext uri="{FF2B5EF4-FFF2-40B4-BE49-F238E27FC236}">
                <a16:creationId xmlns:a16="http://schemas.microsoft.com/office/drawing/2014/main" id="{AFB1C8F3-E1B4-FA90-17B3-98A24CF26DB2}"/>
              </a:ext>
            </a:extLst>
          </p:cNvPr>
          <p:cNvSpPr>
            <a:spLocks noGrp="1"/>
          </p:cNvSpPr>
          <p:nvPr>
            <p:ph type="sldNum" sz="quarter" idx="12"/>
          </p:nvPr>
        </p:nvSpPr>
        <p:spPr/>
        <p:txBody>
          <a:bodyPr/>
          <a:lstStyle/>
          <a:p>
            <a:fld id="{6FB6B91F-BB11-E946-B7F6-1372EDB8DEC1}" type="slidenum">
              <a:rPr lang="en-US" smtClean="0"/>
              <a:t>24</a:t>
            </a:fld>
            <a:endParaRPr lang="en-US" dirty="0"/>
          </a:p>
        </p:txBody>
      </p:sp>
      <p:sp>
        <p:nvSpPr>
          <p:cNvPr id="4" name="Title 3">
            <a:extLst>
              <a:ext uri="{FF2B5EF4-FFF2-40B4-BE49-F238E27FC236}">
                <a16:creationId xmlns:a16="http://schemas.microsoft.com/office/drawing/2014/main" id="{12B8CB56-1950-D8F0-E79C-907549D8960D}"/>
              </a:ext>
            </a:extLst>
          </p:cNvPr>
          <p:cNvSpPr>
            <a:spLocks noGrp="1"/>
          </p:cNvSpPr>
          <p:nvPr>
            <p:ph type="title"/>
          </p:nvPr>
        </p:nvSpPr>
        <p:spPr/>
        <p:txBody>
          <a:bodyPr/>
          <a:lstStyle/>
          <a:p>
            <a:r>
              <a:rPr lang="en-US" dirty="0"/>
              <a:t>Current IL Processes</a:t>
            </a:r>
          </a:p>
        </p:txBody>
      </p:sp>
      <p:sp>
        <p:nvSpPr>
          <p:cNvPr id="5" name="Text Placeholder 4">
            <a:extLst>
              <a:ext uri="{FF2B5EF4-FFF2-40B4-BE49-F238E27FC236}">
                <a16:creationId xmlns:a16="http://schemas.microsoft.com/office/drawing/2014/main" id="{B6D343FB-D98B-2926-0785-EFC5C56158F0}"/>
              </a:ext>
            </a:extLst>
          </p:cNvPr>
          <p:cNvSpPr>
            <a:spLocks noGrp="1"/>
          </p:cNvSpPr>
          <p:nvPr>
            <p:ph type="body" sz="quarter" idx="13"/>
          </p:nvPr>
        </p:nvSpPr>
        <p:spPr/>
        <p:txBody>
          <a:bodyPr/>
          <a:lstStyle/>
          <a:p>
            <a:r>
              <a:rPr lang="en-US" dirty="0"/>
              <a:t>Full Proposal Reviews</a:t>
            </a:r>
          </a:p>
        </p:txBody>
      </p:sp>
      <p:pic>
        <p:nvPicPr>
          <p:cNvPr id="9" name="Picture 8">
            <a:extLst>
              <a:ext uri="{FF2B5EF4-FFF2-40B4-BE49-F238E27FC236}">
                <a16:creationId xmlns:a16="http://schemas.microsoft.com/office/drawing/2014/main" id="{3C40FB1B-9DBF-0991-5BBB-D058B2531F4A}"/>
              </a:ext>
            </a:extLst>
          </p:cNvPr>
          <p:cNvPicPr>
            <a:picLocks noChangeAspect="1"/>
          </p:cNvPicPr>
          <p:nvPr/>
        </p:nvPicPr>
        <p:blipFill>
          <a:blip r:embed="rId2"/>
          <a:stretch>
            <a:fillRect/>
          </a:stretch>
        </p:blipFill>
        <p:spPr>
          <a:xfrm>
            <a:off x="481263" y="3123753"/>
            <a:ext cx="10972800" cy="3515073"/>
          </a:xfrm>
          <a:prstGeom prst="rect">
            <a:avLst/>
          </a:prstGeom>
        </p:spPr>
      </p:pic>
    </p:spTree>
    <p:extLst>
      <p:ext uri="{BB962C8B-B14F-4D97-AF65-F5344CB8AC3E}">
        <p14:creationId xmlns:p14="http://schemas.microsoft.com/office/powerpoint/2010/main" val="27464132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33C82499-F581-0916-5BCE-DFE46149B3C3}"/>
              </a:ext>
            </a:extLst>
          </p:cNvPr>
          <p:cNvGraphicFramePr>
            <a:graphicFrameLocks noGrp="1"/>
          </p:cNvGraphicFramePr>
          <p:nvPr>
            <p:ph idx="1"/>
            <p:extLst>
              <p:ext uri="{D42A27DB-BD31-4B8C-83A1-F6EECF244321}">
                <p14:modId xmlns:p14="http://schemas.microsoft.com/office/powerpoint/2010/main" val="1779711813"/>
              </p:ext>
            </p:extLst>
          </p:nvPr>
        </p:nvGraphicFramePr>
        <p:xfrm>
          <a:off x="557465" y="1882900"/>
          <a:ext cx="11077070" cy="4568630"/>
        </p:xfrm>
        <a:graphic>
          <a:graphicData uri="http://schemas.openxmlformats.org/drawingml/2006/table">
            <a:tbl>
              <a:tblPr/>
              <a:tblGrid>
                <a:gridCol w="372747">
                  <a:extLst>
                    <a:ext uri="{9D8B030D-6E8A-4147-A177-3AD203B41FA5}">
                      <a16:colId xmlns:a16="http://schemas.microsoft.com/office/drawing/2014/main" val="4260188631"/>
                    </a:ext>
                  </a:extLst>
                </a:gridCol>
                <a:gridCol w="1320821">
                  <a:extLst>
                    <a:ext uri="{9D8B030D-6E8A-4147-A177-3AD203B41FA5}">
                      <a16:colId xmlns:a16="http://schemas.microsoft.com/office/drawing/2014/main" val="839513404"/>
                    </a:ext>
                  </a:extLst>
                </a:gridCol>
                <a:gridCol w="1320821">
                  <a:extLst>
                    <a:ext uri="{9D8B030D-6E8A-4147-A177-3AD203B41FA5}">
                      <a16:colId xmlns:a16="http://schemas.microsoft.com/office/drawing/2014/main" val="447443933"/>
                    </a:ext>
                  </a:extLst>
                </a:gridCol>
                <a:gridCol w="1320821">
                  <a:extLst>
                    <a:ext uri="{9D8B030D-6E8A-4147-A177-3AD203B41FA5}">
                      <a16:colId xmlns:a16="http://schemas.microsoft.com/office/drawing/2014/main" val="352228825"/>
                    </a:ext>
                  </a:extLst>
                </a:gridCol>
                <a:gridCol w="1320821">
                  <a:extLst>
                    <a:ext uri="{9D8B030D-6E8A-4147-A177-3AD203B41FA5}">
                      <a16:colId xmlns:a16="http://schemas.microsoft.com/office/drawing/2014/main" val="1912862697"/>
                    </a:ext>
                  </a:extLst>
                </a:gridCol>
                <a:gridCol w="1458576">
                  <a:extLst>
                    <a:ext uri="{9D8B030D-6E8A-4147-A177-3AD203B41FA5}">
                      <a16:colId xmlns:a16="http://schemas.microsoft.com/office/drawing/2014/main" val="2980141508"/>
                    </a:ext>
                  </a:extLst>
                </a:gridCol>
                <a:gridCol w="1320821">
                  <a:extLst>
                    <a:ext uri="{9D8B030D-6E8A-4147-A177-3AD203B41FA5}">
                      <a16:colId xmlns:a16="http://schemas.microsoft.com/office/drawing/2014/main" val="1829489633"/>
                    </a:ext>
                  </a:extLst>
                </a:gridCol>
                <a:gridCol w="1320821">
                  <a:extLst>
                    <a:ext uri="{9D8B030D-6E8A-4147-A177-3AD203B41FA5}">
                      <a16:colId xmlns:a16="http://schemas.microsoft.com/office/drawing/2014/main" val="1321579011"/>
                    </a:ext>
                  </a:extLst>
                </a:gridCol>
                <a:gridCol w="1320821">
                  <a:extLst>
                    <a:ext uri="{9D8B030D-6E8A-4147-A177-3AD203B41FA5}">
                      <a16:colId xmlns:a16="http://schemas.microsoft.com/office/drawing/2014/main" val="588302715"/>
                    </a:ext>
                  </a:extLst>
                </a:gridCol>
              </a:tblGrid>
              <a:tr h="125054">
                <a:tc>
                  <a:txBody>
                    <a:bodyPr/>
                    <a:lstStyle/>
                    <a:p>
                      <a:pPr algn="l" fontAlgn="ctr">
                        <a:buNone/>
                      </a:pPr>
                      <a:r>
                        <a:rPr lang="en-US" sz="600" b="0" i="0" u="none" strike="noStrike">
                          <a:solidFill>
                            <a:srgbClr val="000000"/>
                          </a:solidFill>
                          <a:effectLst/>
                          <a:latin typeface="Cambria" panose="02040503050406030204" pitchFamily="18" charset="0"/>
                        </a:rPr>
                        <a:t> </a:t>
                      </a:r>
                    </a:p>
                  </a:txBody>
                  <a:tcPr marL="5785" marR="5785" marT="57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2">
                  <a:txBody>
                    <a:bodyPr/>
                    <a:lstStyle/>
                    <a:p>
                      <a:pPr algn="ctr" fontAlgn="t">
                        <a:buNone/>
                      </a:pPr>
                      <a:r>
                        <a:rPr lang="en-US" sz="600" b="1" i="0" u="none" strike="noStrike">
                          <a:solidFill>
                            <a:srgbClr val="00B0F0"/>
                          </a:solidFill>
                          <a:effectLst/>
                          <a:latin typeface="Cambria" panose="02040503050406030204" pitchFamily="18" charset="0"/>
                        </a:rPr>
                        <a:t>Technical Vitality (40%)</a:t>
                      </a:r>
                      <a:endParaRPr lang="en-US" sz="600" b="1" i="0" u="none" strike="noStrike">
                        <a:solidFill>
                          <a:srgbClr val="000000"/>
                        </a:solidFill>
                        <a:effectLst/>
                        <a:latin typeface="Cambria" panose="02040503050406030204" pitchFamily="18" charset="0"/>
                      </a:endParaRP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gridSpan="2">
                  <a:txBody>
                    <a:bodyPr/>
                    <a:lstStyle/>
                    <a:p>
                      <a:pPr algn="ctr" fontAlgn="t">
                        <a:buNone/>
                      </a:pPr>
                      <a:r>
                        <a:rPr lang="en-US" sz="600" b="1" i="0" u="none" strike="noStrike">
                          <a:solidFill>
                            <a:srgbClr val="FFFFFF"/>
                          </a:solidFill>
                          <a:effectLst/>
                          <a:latin typeface="Cambria" panose="02040503050406030204" pitchFamily="18" charset="0"/>
                        </a:rPr>
                        <a:t>Mission Agility (20%)</a:t>
                      </a:r>
                      <a:endParaRPr lang="en-US" sz="600" b="1" i="0" u="none" strike="noStrike">
                        <a:solidFill>
                          <a:srgbClr val="000000"/>
                        </a:solidFill>
                        <a:effectLst/>
                        <a:latin typeface="Cambria" panose="02040503050406030204" pitchFamily="18" charset="0"/>
                      </a:endParaRP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48235"/>
                    </a:solidFill>
                  </a:tcPr>
                </a:tc>
                <a:tc hMerge="1">
                  <a:txBody>
                    <a:bodyPr/>
                    <a:lstStyle/>
                    <a:p>
                      <a:endParaRPr lang="en-US"/>
                    </a:p>
                  </a:txBody>
                  <a:tcPr/>
                </a:tc>
                <a:tc>
                  <a:txBody>
                    <a:bodyPr/>
                    <a:lstStyle/>
                    <a:p>
                      <a:pPr algn="ctr" fontAlgn="t">
                        <a:buNone/>
                      </a:pPr>
                      <a:r>
                        <a:rPr lang="en-US" sz="600" b="1" i="0" u="none" strike="noStrike">
                          <a:solidFill>
                            <a:srgbClr val="FFFF00"/>
                          </a:solidFill>
                          <a:effectLst/>
                          <a:latin typeface="Cambria" panose="02040503050406030204" pitchFamily="18" charset="0"/>
                        </a:rPr>
                        <a:t>Workforce Development (10%)</a:t>
                      </a:r>
                      <a:endParaRPr lang="en-US" sz="600" b="1" i="0" u="none" strike="noStrike">
                        <a:solidFill>
                          <a:srgbClr val="000000"/>
                        </a:solidFill>
                        <a:effectLst/>
                        <a:latin typeface="Cambria" panose="02040503050406030204" pitchFamily="18" charset="0"/>
                      </a:endParaRP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gridSpan="3">
                  <a:txBody>
                    <a:bodyPr/>
                    <a:lstStyle/>
                    <a:p>
                      <a:pPr algn="ctr" fontAlgn="t">
                        <a:buNone/>
                      </a:pPr>
                      <a:r>
                        <a:rPr lang="en-US" sz="600" b="1" i="0" u="none" strike="noStrike">
                          <a:solidFill>
                            <a:srgbClr val="FFFFFF"/>
                          </a:solidFill>
                          <a:effectLst/>
                          <a:latin typeface="Cambria" panose="02040503050406030204" pitchFamily="18" charset="0"/>
                        </a:rPr>
                        <a:t>Research Approach (30%)</a:t>
                      </a:r>
                      <a:endParaRPr lang="en-US" sz="600" b="1" i="0" u="none" strike="noStrike">
                        <a:solidFill>
                          <a:srgbClr val="000000"/>
                        </a:solidFill>
                        <a:effectLst/>
                        <a:latin typeface="Cambria" panose="02040503050406030204" pitchFamily="18" charset="0"/>
                      </a:endParaRP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B69A6"/>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11565660"/>
                  </a:ext>
                </a:extLst>
              </a:tr>
              <a:tr h="600259">
                <a:tc>
                  <a:txBody>
                    <a:bodyPr/>
                    <a:lstStyle/>
                    <a:p>
                      <a:pPr algn="l" fontAlgn="t">
                        <a:buNone/>
                      </a:pPr>
                      <a:r>
                        <a:rPr lang="en-US" sz="600" b="0" i="0" u="none" strike="noStrike">
                          <a:solidFill>
                            <a:srgbClr val="000000"/>
                          </a:solidFill>
                          <a:effectLst/>
                          <a:latin typeface="Cambria" panose="02040503050406030204" pitchFamily="18" charset="0"/>
                        </a:rPr>
                        <a:t> </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2">
                  <a:txBody>
                    <a:bodyPr/>
                    <a:lstStyle/>
                    <a:p>
                      <a:pPr algn="l" fontAlgn="t">
                        <a:buNone/>
                      </a:pPr>
                      <a:r>
                        <a:rPr lang="en-US" sz="400" b="0" i="0" u="none" strike="noStrike">
                          <a:solidFill>
                            <a:srgbClr val="000000"/>
                          </a:solidFill>
                          <a:effectLst/>
                          <a:latin typeface="Cambria" panose="02040503050406030204" pitchFamily="18" charset="0"/>
                        </a:rPr>
                        <a:t>* To what extent does the proposed activity explore creative and original concepts?</a:t>
                      </a:r>
                      <a:br>
                        <a:rPr lang="en-US" sz="400" b="0" i="0" u="none" strike="noStrike">
                          <a:solidFill>
                            <a:srgbClr val="000000"/>
                          </a:solidFill>
                          <a:effectLst/>
                          <a:latin typeface="Cambria" panose="02040503050406030204" pitchFamily="18" charset="0"/>
                        </a:rPr>
                      </a:br>
                      <a:r>
                        <a:rPr lang="en-US" sz="400" b="0" i="0" u="none" strike="noStrike">
                          <a:solidFill>
                            <a:srgbClr val="000000"/>
                          </a:solidFill>
                          <a:effectLst/>
                          <a:latin typeface="Cambria" panose="02040503050406030204" pitchFamily="18" charset="0"/>
                        </a:rPr>
                        <a:t>* Does the proposal articulate an intellectual advance or approach to expanding knowledge; or new methods, processes, tools, or devices?</a:t>
                      </a:r>
                      <a:br>
                        <a:rPr lang="en-US" sz="400" b="0" i="0" u="none" strike="noStrike">
                          <a:solidFill>
                            <a:srgbClr val="000000"/>
                          </a:solidFill>
                          <a:effectLst/>
                          <a:latin typeface="Cambria" panose="02040503050406030204" pitchFamily="18" charset="0"/>
                        </a:rPr>
                      </a:br>
                      <a:r>
                        <a:rPr lang="en-US" sz="400" b="0" i="0" u="none" strike="noStrike">
                          <a:solidFill>
                            <a:srgbClr val="000000"/>
                          </a:solidFill>
                          <a:effectLst/>
                          <a:latin typeface="Cambria" panose="02040503050406030204" pitchFamily="18" charset="0"/>
                        </a:rPr>
                        <a:t>* Does the proposed work have the potential to be transformational?</a:t>
                      </a:r>
                      <a:br>
                        <a:rPr lang="en-US" sz="400" b="0" i="0" u="none" strike="noStrike">
                          <a:solidFill>
                            <a:srgbClr val="000000"/>
                          </a:solidFill>
                          <a:effectLst/>
                          <a:latin typeface="Cambria" panose="02040503050406030204" pitchFamily="18" charset="0"/>
                        </a:rPr>
                      </a:br>
                      <a:r>
                        <a:rPr lang="en-US" sz="400" b="0" i="0" u="none" strike="noStrike">
                          <a:solidFill>
                            <a:srgbClr val="000000"/>
                          </a:solidFill>
                          <a:effectLst/>
                          <a:latin typeface="Cambria" panose="02040503050406030204" pitchFamily="18" charset="0"/>
                        </a:rPr>
                        <a:t>* Would the documented outcome of the proposed work be impactful?</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gridSpan="2">
                  <a:txBody>
                    <a:bodyPr/>
                    <a:lstStyle/>
                    <a:p>
                      <a:pPr algn="l" fontAlgn="t">
                        <a:buNone/>
                      </a:pPr>
                      <a:r>
                        <a:rPr lang="en-US" sz="400" b="0" i="0" u="none" strike="noStrike">
                          <a:solidFill>
                            <a:srgbClr val="000000"/>
                          </a:solidFill>
                          <a:effectLst/>
                          <a:latin typeface="Cambria" panose="02040503050406030204" pitchFamily="18" charset="0"/>
                        </a:rPr>
                        <a:t>* Does the proposed work have the potential for disruptive impact within an area of mutual strategic interest between laboratories?</a:t>
                      </a:r>
                      <a:br>
                        <a:rPr lang="en-US" sz="400" b="0" i="0" u="none" strike="noStrike">
                          <a:solidFill>
                            <a:srgbClr val="000000"/>
                          </a:solidFill>
                          <a:effectLst/>
                          <a:latin typeface="Cambria" panose="02040503050406030204" pitchFamily="18" charset="0"/>
                        </a:rPr>
                      </a:br>
                      <a:r>
                        <a:rPr lang="en-US" sz="400" b="0" i="0" u="none" strike="noStrike">
                          <a:solidFill>
                            <a:srgbClr val="000000"/>
                          </a:solidFill>
                          <a:effectLst/>
                          <a:latin typeface="Cambria" panose="02040503050406030204" pitchFamily="18" charset="0"/>
                        </a:rPr>
                        <a:t>* Will the proposed work enhance the capabilities of each collaborating laboratory?</a:t>
                      </a:r>
                      <a:br>
                        <a:rPr lang="en-US" sz="400" b="0" i="0" u="none" strike="noStrike">
                          <a:solidFill>
                            <a:srgbClr val="000000"/>
                          </a:solidFill>
                          <a:effectLst/>
                          <a:latin typeface="Cambria" panose="02040503050406030204" pitchFamily="18" charset="0"/>
                        </a:rPr>
                      </a:br>
                      <a:r>
                        <a:rPr lang="en-US" sz="400" b="0" i="0" u="none" strike="noStrike">
                          <a:solidFill>
                            <a:srgbClr val="000000"/>
                          </a:solidFill>
                          <a:effectLst/>
                          <a:latin typeface="Cambria" panose="02040503050406030204" pitchFamily="18" charset="0"/>
                        </a:rPr>
                        <a:t>* Does the proposed work provide a compelling justification for the necessity of an IL project to solve the technical challenge in question?</a:t>
                      </a:r>
                      <a:br>
                        <a:rPr lang="en-US" sz="400" b="0" i="0" u="none" strike="noStrike">
                          <a:solidFill>
                            <a:srgbClr val="000000"/>
                          </a:solidFill>
                          <a:effectLst/>
                          <a:latin typeface="Cambria" panose="02040503050406030204" pitchFamily="18" charset="0"/>
                        </a:rPr>
                      </a:br>
                      <a:r>
                        <a:rPr lang="en-US" sz="400" b="0" i="0" u="none" strike="noStrike">
                          <a:solidFill>
                            <a:srgbClr val="000000"/>
                          </a:solidFill>
                          <a:effectLst/>
                          <a:latin typeface="Cambria" panose="02040503050406030204" pitchFamily="18" charset="0"/>
                        </a:rPr>
                        <a:t>* Is the proposed work likely to position each collaborating laboratory at the forefront of the field and in a position of leadership vis-a- vis the broader technical community?</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a:txBody>
                    <a:bodyPr/>
                    <a:lstStyle/>
                    <a:p>
                      <a:pPr algn="l" fontAlgn="t">
                        <a:buNone/>
                      </a:pPr>
                      <a:r>
                        <a:rPr lang="en-US" sz="400" b="0" i="0" u="none" strike="noStrike">
                          <a:solidFill>
                            <a:srgbClr val="000000"/>
                          </a:solidFill>
                          <a:effectLst/>
                          <a:latin typeface="Cambria" panose="02040503050406030204" pitchFamily="18" charset="0"/>
                        </a:rPr>
                        <a:t>* Does the proposed work seek to establish multi-disciplinary, multi-laboratory teams and foster critical skills in support of collaborating laboratory objectives?</a:t>
                      </a:r>
                      <a:br>
                        <a:rPr lang="en-US" sz="400" b="0" i="0" u="none" strike="noStrike">
                          <a:solidFill>
                            <a:srgbClr val="000000"/>
                          </a:solidFill>
                          <a:effectLst/>
                          <a:latin typeface="Cambria" panose="02040503050406030204" pitchFamily="18" charset="0"/>
                        </a:rPr>
                      </a:br>
                      <a:r>
                        <a:rPr lang="en-US" sz="400" b="0" i="0" u="none" strike="noStrike">
                          <a:solidFill>
                            <a:srgbClr val="000000"/>
                          </a:solidFill>
                          <a:effectLst/>
                          <a:latin typeface="Cambria" panose="02040503050406030204" pitchFamily="18" charset="0"/>
                        </a:rPr>
                        <a:t>* Does the proposed work create substantive and coordinated opportunities for the creation of new interlaboratory collaborations for team members?</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3">
                  <a:txBody>
                    <a:bodyPr/>
                    <a:lstStyle/>
                    <a:p>
                      <a:pPr algn="l" fontAlgn="t">
                        <a:buNone/>
                      </a:pPr>
                      <a:r>
                        <a:rPr lang="en-US" sz="400" b="0" i="0" u="none" strike="noStrike">
                          <a:solidFill>
                            <a:srgbClr val="000000"/>
                          </a:solidFill>
                          <a:effectLst/>
                          <a:latin typeface="Cambria" panose="02040503050406030204" pitchFamily="18" charset="0"/>
                        </a:rPr>
                        <a:t>* How well conceived and organized is the proposed activity - including clearly scoped work and milestones for each collaborating laboratory?</a:t>
                      </a:r>
                      <a:br>
                        <a:rPr lang="en-US" sz="400" b="0" i="0" u="none" strike="noStrike">
                          <a:solidFill>
                            <a:srgbClr val="000000"/>
                          </a:solidFill>
                          <a:effectLst/>
                          <a:latin typeface="Cambria" panose="02040503050406030204" pitchFamily="18" charset="0"/>
                        </a:rPr>
                      </a:br>
                      <a:r>
                        <a:rPr lang="en-US" sz="400" b="0" i="0" u="none" strike="noStrike">
                          <a:solidFill>
                            <a:srgbClr val="000000"/>
                          </a:solidFill>
                          <a:effectLst/>
                          <a:latin typeface="Cambria" panose="02040503050406030204" pitchFamily="18" charset="0"/>
                        </a:rPr>
                        <a:t>* Is there a clearly-articulated plan for how the work will be coordinated, executed, and combined into a final integrated result?</a:t>
                      </a:r>
                      <a:br>
                        <a:rPr lang="en-US" sz="400" b="0" i="0" u="none" strike="noStrike">
                          <a:solidFill>
                            <a:srgbClr val="000000"/>
                          </a:solidFill>
                          <a:effectLst/>
                          <a:latin typeface="Cambria" panose="02040503050406030204" pitchFamily="18" charset="0"/>
                        </a:rPr>
                      </a:br>
                      <a:r>
                        <a:rPr lang="en-US" sz="400" b="0" i="0" u="none" strike="noStrike">
                          <a:solidFill>
                            <a:srgbClr val="000000"/>
                          </a:solidFill>
                          <a:effectLst/>
                          <a:latin typeface="Cambria" panose="02040503050406030204" pitchFamily="18" charset="0"/>
                        </a:rPr>
                        <a:t>* Is the project structured so it can effectively undertake high-impact, high-risk R&amp;D?</a:t>
                      </a:r>
                      <a:br>
                        <a:rPr lang="en-US" sz="400" b="0" i="0" u="none" strike="noStrike">
                          <a:solidFill>
                            <a:srgbClr val="000000"/>
                          </a:solidFill>
                          <a:effectLst/>
                          <a:latin typeface="Cambria" panose="02040503050406030204" pitchFamily="18" charset="0"/>
                        </a:rPr>
                      </a:br>
                      <a:r>
                        <a:rPr lang="en-US" sz="400" b="0" i="0" u="none" strike="noStrike">
                          <a:solidFill>
                            <a:srgbClr val="000000"/>
                          </a:solidFill>
                          <a:effectLst/>
                          <a:latin typeface="Cambria" panose="02040503050406030204" pitchFamily="18" charset="0"/>
                        </a:rPr>
                        <a:t>* Do key participants have a record of delivering, quantitatively and qualitatively, as appropriate to their seniority? Is the team strong with respect to their national and international peers?</a:t>
                      </a:r>
                      <a:br>
                        <a:rPr lang="en-US" sz="400" b="0" i="0" u="none" strike="noStrike">
                          <a:solidFill>
                            <a:srgbClr val="000000"/>
                          </a:solidFill>
                          <a:effectLst/>
                          <a:latin typeface="Cambria" panose="02040503050406030204" pitchFamily="18" charset="0"/>
                        </a:rPr>
                      </a:br>
                      <a:r>
                        <a:rPr lang="en-US" sz="400" b="0" i="0" u="none" strike="noStrike">
                          <a:solidFill>
                            <a:srgbClr val="000000"/>
                          </a:solidFill>
                          <a:effectLst/>
                          <a:latin typeface="Cambria" panose="02040503050406030204" pitchFamily="18" charset="0"/>
                        </a:rPr>
                        <a:t>* Are the facilities and resources needed to accomplish the work available, and do they offer a distinct advantage?</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90443485"/>
                  </a:ext>
                </a:extLst>
              </a:tr>
              <a:tr h="187581">
                <a:tc>
                  <a:txBody>
                    <a:bodyPr/>
                    <a:lstStyle/>
                    <a:p>
                      <a:pPr algn="ctr" fontAlgn="ctr">
                        <a:buNone/>
                      </a:pPr>
                      <a:r>
                        <a:rPr lang="en-US" sz="600" b="0" i="0" u="none" strike="noStrike">
                          <a:solidFill>
                            <a:srgbClr val="000000"/>
                          </a:solidFill>
                          <a:effectLst/>
                          <a:latin typeface="Cambria" panose="02040503050406030204" pitchFamily="18" charset="0"/>
                        </a:rPr>
                        <a:t>Score</a:t>
                      </a:r>
                    </a:p>
                  </a:txBody>
                  <a:tcPr marL="5785" marR="5785" marT="57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500" b="1" i="0" u="none" strike="noStrike">
                          <a:solidFill>
                            <a:srgbClr val="000000"/>
                          </a:solidFill>
                          <a:effectLst/>
                          <a:latin typeface="Cambria" panose="02040503050406030204" pitchFamily="18" charset="0"/>
                        </a:rPr>
                        <a:t>Innovation &amp; Creativity</a:t>
                      </a:r>
                      <a:br>
                        <a:rPr lang="en-US" sz="500" b="1" i="0" u="none" strike="noStrike">
                          <a:solidFill>
                            <a:srgbClr val="000000"/>
                          </a:solidFill>
                          <a:effectLst/>
                          <a:latin typeface="Cambria" panose="02040503050406030204" pitchFamily="18" charset="0"/>
                        </a:rPr>
                      </a:br>
                      <a:r>
                        <a:rPr lang="en-US" sz="500" b="1" i="0" u="none" strike="noStrike">
                          <a:solidFill>
                            <a:srgbClr val="000000"/>
                          </a:solidFill>
                          <a:effectLst/>
                          <a:latin typeface="Cambria" panose="02040503050406030204" pitchFamily="18" charset="0"/>
                        </a:rPr>
                        <a:t>(~50%)</a:t>
                      </a:r>
                      <a:endParaRPr lang="en-US" sz="600" b="0" i="0" u="none" strike="noStrike">
                        <a:solidFill>
                          <a:srgbClr val="000000"/>
                        </a:solidFill>
                        <a:effectLst/>
                        <a:latin typeface="Cambria" panose="02040503050406030204" pitchFamily="18" charset="0"/>
                      </a:endParaRP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500" b="1" i="0" u="none" strike="noStrike">
                          <a:solidFill>
                            <a:srgbClr val="000000"/>
                          </a:solidFill>
                          <a:effectLst/>
                          <a:latin typeface="Cambria" panose="02040503050406030204" pitchFamily="18" charset="0"/>
                        </a:rPr>
                        <a:t>Potential for Transformational Impact</a:t>
                      </a:r>
                      <a:br>
                        <a:rPr lang="en-US" sz="500" b="1" i="0" u="none" strike="noStrike">
                          <a:solidFill>
                            <a:srgbClr val="000000"/>
                          </a:solidFill>
                          <a:effectLst/>
                          <a:latin typeface="Cambria" panose="02040503050406030204" pitchFamily="18" charset="0"/>
                        </a:rPr>
                      </a:br>
                      <a:r>
                        <a:rPr lang="en-US" sz="500" b="1" i="0" u="none" strike="noStrike">
                          <a:solidFill>
                            <a:srgbClr val="000000"/>
                          </a:solidFill>
                          <a:effectLst/>
                          <a:latin typeface="Cambria" panose="02040503050406030204" pitchFamily="18" charset="0"/>
                        </a:rPr>
                        <a:t>(~50%)</a:t>
                      </a:r>
                      <a:endParaRPr lang="en-US" sz="600" b="0" i="0" u="none" strike="noStrike">
                        <a:solidFill>
                          <a:srgbClr val="000000"/>
                        </a:solidFill>
                        <a:effectLst/>
                        <a:latin typeface="Cambria" panose="02040503050406030204" pitchFamily="18" charset="0"/>
                      </a:endParaRP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500" b="1" i="0" u="none" strike="noStrike">
                          <a:solidFill>
                            <a:srgbClr val="000000"/>
                          </a:solidFill>
                          <a:effectLst/>
                          <a:latin typeface="Cambria" panose="02040503050406030204" pitchFamily="18" charset="0"/>
                        </a:rPr>
                        <a:t>Alignment</a:t>
                      </a:r>
                      <a:br>
                        <a:rPr lang="en-US" sz="500" b="1" i="0" u="none" strike="noStrike">
                          <a:solidFill>
                            <a:srgbClr val="000000"/>
                          </a:solidFill>
                          <a:effectLst/>
                          <a:latin typeface="Cambria" panose="02040503050406030204" pitchFamily="18" charset="0"/>
                        </a:rPr>
                      </a:br>
                      <a:r>
                        <a:rPr lang="en-US" sz="500" b="1" i="0" u="none" strike="noStrike">
                          <a:solidFill>
                            <a:srgbClr val="000000"/>
                          </a:solidFill>
                          <a:effectLst/>
                          <a:latin typeface="Cambria" panose="02040503050406030204" pitchFamily="18" charset="0"/>
                        </a:rPr>
                        <a:t>(~65%)</a:t>
                      </a:r>
                      <a:endParaRPr lang="en-US" sz="600" b="0" i="0" u="none" strike="noStrike">
                        <a:solidFill>
                          <a:srgbClr val="000000"/>
                        </a:solidFill>
                        <a:effectLst/>
                        <a:latin typeface="Cambria" panose="02040503050406030204" pitchFamily="18" charset="0"/>
                      </a:endParaRP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500" b="1" i="0" u="none" strike="noStrike">
                          <a:solidFill>
                            <a:srgbClr val="000000"/>
                          </a:solidFill>
                          <a:effectLst/>
                          <a:latin typeface="Cambria" panose="02040503050406030204" pitchFamily="18" charset="0"/>
                        </a:rPr>
                        <a:t>Leadership Potential</a:t>
                      </a:r>
                      <a:br>
                        <a:rPr lang="en-US" sz="500" b="1" i="0" u="none" strike="noStrike">
                          <a:solidFill>
                            <a:srgbClr val="000000"/>
                          </a:solidFill>
                          <a:effectLst/>
                          <a:latin typeface="Cambria" panose="02040503050406030204" pitchFamily="18" charset="0"/>
                        </a:rPr>
                      </a:br>
                      <a:r>
                        <a:rPr lang="en-US" sz="500" b="1" i="0" u="none" strike="noStrike">
                          <a:solidFill>
                            <a:srgbClr val="000000"/>
                          </a:solidFill>
                          <a:effectLst/>
                          <a:latin typeface="Cambria" panose="02040503050406030204" pitchFamily="18" charset="0"/>
                        </a:rPr>
                        <a:t>(~35%)</a:t>
                      </a:r>
                      <a:endParaRPr lang="en-US" sz="600" b="0" i="0" u="none" strike="noStrike">
                        <a:solidFill>
                          <a:srgbClr val="000000"/>
                        </a:solidFill>
                        <a:effectLst/>
                        <a:latin typeface="Cambria" panose="02040503050406030204" pitchFamily="18" charset="0"/>
                      </a:endParaRP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500" b="1" i="0" u="none" strike="noStrike">
                          <a:solidFill>
                            <a:srgbClr val="000000"/>
                          </a:solidFill>
                          <a:effectLst/>
                          <a:latin typeface="Cambria" panose="02040503050406030204" pitchFamily="18" charset="0"/>
                        </a:rPr>
                        <a:t>Career Development</a:t>
                      </a:r>
                      <a:br>
                        <a:rPr lang="en-US" sz="500" b="1" i="0" u="none" strike="noStrike">
                          <a:solidFill>
                            <a:srgbClr val="000000"/>
                          </a:solidFill>
                          <a:effectLst/>
                          <a:latin typeface="Cambria" panose="02040503050406030204" pitchFamily="18" charset="0"/>
                        </a:rPr>
                      </a:br>
                      <a:r>
                        <a:rPr lang="en-US" sz="500" b="1" i="0" u="none" strike="noStrike">
                          <a:solidFill>
                            <a:srgbClr val="000000"/>
                          </a:solidFill>
                          <a:effectLst/>
                          <a:latin typeface="Cambria" panose="02040503050406030204" pitchFamily="18" charset="0"/>
                        </a:rPr>
                        <a:t>(100%)</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500" b="1" i="0" u="none" strike="noStrike">
                          <a:solidFill>
                            <a:srgbClr val="000000"/>
                          </a:solidFill>
                          <a:effectLst/>
                          <a:latin typeface="Cambria" panose="02040503050406030204" pitchFamily="18" charset="0"/>
                        </a:rPr>
                        <a:t>Research Methodology</a:t>
                      </a:r>
                      <a:br>
                        <a:rPr lang="en-US" sz="500" b="1" i="0" u="none" strike="noStrike">
                          <a:solidFill>
                            <a:srgbClr val="000000"/>
                          </a:solidFill>
                          <a:effectLst/>
                          <a:latin typeface="Cambria" panose="02040503050406030204" pitchFamily="18" charset="0"/>
                        </a:rPr>
                      </a:br>
                      <a:r>
                        <a:rPr lang="en-US" sz="500" b="1" i="0" u="none" strike="noStrike">
                          <a:solidFill>
                            <a:srgbClr val="000000"/>
                          </a:solidFill>
                          <a:effectLst/>
                          <a:latin typeface="Cambria" panose="02040503050406030204" pitchFamily="18" charset="0"/>
                        </a:rPr>
                        <a:t>(~40%)</a:t>
                      </a:r>
                      <a:endParaRPr lang="en-US" sz="600" b="0" i="0" u="none" strike="noStrike">
                        <a:solidFill>
                          <a:srgbClr val="000000"/>
                        </a:solidFill>
                        <a:effectLst/>
                        <a:latin typeface="Cambria" panose="02040503050406030204" pitchFamily="18" charset="0"/>
                      </a:endParaRP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500" b="1" i="0" u="none" strike="noStrike">
                          <a:solidFill>
                            <a:srgbClr val="000000"/>
                          </a:solidFill>
                          <a:effectLst/>
                          <a:latin typeface="Cambria" panose="02040503050406030204" pitchFamily="18" charset="0"/>
                        </a:rPr>
                        <a:t>Technical Risk</a:t>
                      </a:r>
                      <a:br>
                        <a:rPr lang="en-US" sz="500" b="1" i="0" u="none" strike="noStrike">
                          <a:solidFill>
                            <a:srgbClr val="000000"/>
                          </a:solidFill>
                          <a:effectLst/>
                          <a:latin typeface="Cambria" panose="02040503050406030204" pitchFamily="18" charset="0"/>
                        </a:rPr>
                      </a:br>
                      <a:r>
                        <a:rPr lang="en-US" sz="500" b="1" i="0" u="none" strike="noStrike">
                          <a:solidFill>
                            <a:srgbClr val="000000"/>
                          </a:solidFill>
                          <a:effectLst/>
                          <a:latin typeface="Cambria" panose="02040503050406030204" pitchFamily="18" charset="0"/>
                        </a:rPr>
                        <a:t>Management (~30%)</a:t>
                      </a:r>
                      <a:endParaRPr lang="en-US" sz="600" b="0" i="0" u="none" strike="noStrike">
                        <a:solidFill>
                          <a:srgbClr val="000000"/>
                        </a:solidFill>
                        <a:effectLst/>
                        <a:latin typeface="Cambria" panose="02040503050406030204" pitchFamily="18" charset="0"/>
                      </a:endParaRP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500" b="1" i="0" u="none" strike="noStrike">
                          <a:solidFill>
                            <a:srgbClr val="000000"/>
                          </a:solidFill>
                          <a:effectLst/>
                          <a:latin typeface="Cambria" panose="02040503050406030204" pitchFamily="18" charset="0"/>
                        </a:rPr>
                        <a:t>Qualifications &amp;</a:t>
                      </a:r>
                      <a:br>
                        <a:rPr lang="en-US" sz="500" b="1" i="0" u="none" strike="noStrike">
                          <a:solidFill>
                            <a:srgbClr val="000000"/>
                          </a:solidFill>
                          <a:effectLst/>
                          <a:latin typeface="Cambria" panose="02040503050406030204" pitchFamily="18" charset="0"/>
                        </a:rPr>
                      </a:br>
                      <a:r>
                        <a:rPr lang="en-US" sz="500" b="1" i="0" u="none" strike="noStrike">
                          <a:solidFill>
                            <a:srgbClr val="000000"/>
                          </a:solidFill>
                          <a:effectLst/>
                          <a:latin typeface="Cambria" panose="02040503050406030204" pitchFamily="18" charset="0"/>
                        </a:rPr>
                        <a:t>Resources (~30%)</a:t>
                      </a:r>
                      <a:endParaRPr lang="en-US" sz="600" b="0" i="0" u="none" strike="noStrike">
                        <a:solidFill>
                          <a:srgbClr val="000000"/>
                        </a:solidFill>
                        <a:effectLst/>
                        <a:latin typeface="Cambria" panose="02040503050406030204" pitchFamily="18" charset="0"/>
                      </a:endParaRP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64644051"/>
                  </a:ext>
                </a:extLst>
              </a:tr>
              <a:tr h="994177">
                <a:tc>
                  <a:txBody>
                    <a:bodyPr/>
                    <a:lstStyle/>
                    <a:p>
                      <a:pPr algn="ctr" fontAlgn="t">
                        <a:buNone/>
                      </a:pPr>
                      <a:r>
                        <a:rPr lang="en-US" sz="400" b="0" i="0" u="none" strike="noStrike">
                          <a:solidFill>
                            <a:srgbClr val="000000"/>
                          </a:solidFill>
                          <a:effectLst/>
                          <a:latin typeface="Cambria" panose="02040503050406030204" pitchFamily="18" charset="0"/>
                        </a:rPr>
                        <a:t>5</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t">
                        <a:buNone/>
                      </a:pPr>
                      <a:r>
                        <a:rPr lang="en-US" sz="400" b="0" i="0" u="none" strike="noStrike">
                          <a:solidFill>
                            <a:srgbClr val="000000"/>
                          </a:solidFill>
                          <a:effectLst/>
                          <a:latin typeface="Cambria" panose="02040503050406030204" pitchFamily="18" charset="0"/>
                        </a:rPr>
                        <a:t>The proposal articulates a highly innovative intellectual advance, whether a creative new approach to expanding scientific understanding or new methods, processes, tools or devices that make possible the reduction of scientific and technical advances to practice. Conceptually surprising and very intriguing.</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t">
                        <a:buNone/>
                      </a:pPr>
                      <a:r>
                        <a:rPr lang="en-US" sz="400" b="0" i="0" u="none" strike="noStrike">
                          <a:solidFill>
                            <a:srgbClr val="000000"/>
                          </a:solidFill>
                          <a:effectLst/>
                          <a:latin typeface="Cambria" panose="02040503050406030204" pitchFamily="18" charset="0"/>
                        </a:rPr>
                        <a:t>Potential for major impact on a technical field and/or a method/approach. Significantly expands upon the limits of what is currently possible, and/or challenges prevailing paradigms. Likely to lead to development of disruptive technologies or to solve a problem that has historically evaded solution. Strong likelihood of technical reports enabling new mission solutions, significant intellectual property, and/or impactful publications. One expects high-profile publications in leading journals for fundamental work, or external publication to the maximum possible extent.</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t">
                        <a:buNone/>
                      </a:pPr>
                      <a:r>
                        <a:rPr lang="en-US" sz="400" b="0" i="0" u="none" strike="noStrike">
                          <a:solidFill>
                            <a:srgbClr val="000000"/>
                          </a:solidFill>
                          <a:effectLst/>
                          <a:latin typeface="Cambria" panose="02040503050406030204" pitchFamily="18" charset="0"/>
                        </a:rPr>
                        <a:t>The scientific discovery or technical breakthroughs produced by success in the project would be highly supportive of one or more strategic objective and mission area of each collaborating laboratory. Proposed applied work would deliver impacts important to mutual Laboratory mission needs. There is a highly compelling rationale for the identified laboratories in order to collaborate to solve the technical challenge in question.</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t">
                        <a:buNone/>
                      </a:pPr>
                      <a:r>
                        <a:rPr lang="en-US" sz="400" b="0" i="0" u="none" strike="noStrike">
                          <a:solidFill>
                            <a:srgbClr val="000000"/>
                          </a:solidFill>
                          <a:effectLst/>
                          <a:latin typeface="Cambria" panose="02040503050406030204" pitchFamily="18" charset="0"/>
                        </a:rPr>
                        <a:t>Success in project will place the collaborating laboratories in a position of national or international leadership in the technical field or mission area.</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t">
                        <a:buNone/>
                      </a:pPr>
                      <a:r>
                        <a:rPr lang="en-US" sz="400" b="0" i="0" u="none" strike="noStrike">
                          <a:solidFill>
                            <a:srgbClr val="000000"/>
                          </a:solidFill>
                          <a:effectLst/>
                          <a:latin typeface="Cambria" panose="02040503050406030204" pitchFamily="18" charset="0"/>
                        </a:rPr>
                        <a:t>Team members would grow in their technical leadership, with particular emphasis on developing leadership in early career staff. The proposed work would establish a substantive and coordinated multi-disciplinary and multi-laboratory team with outstanding scientific/technical and other career skills. Excellent mentoring would be delivered in the course of the project.</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t">
                        <a:buNone/>
                      </a:pPr>
                      <a:r>
                        <a:rPr lang="en-US" sz="400" b="0" i="0" u="none" strike="noStrike">
                          <a:solidFill>
                            <a:srgbClr val="000000"/>
                          </a:solidFill>
                          <a:effectLst/>
                          <a:latin typeface="Cambria" panose="02040503050406030204" pitchFamily="18" charset="0"/>
                        </a:rPr>
                        <a:t>Flawlessly clear and well-designed R&amp;D approach. The scientific methodology of the project is clearly articulated and planned out, and the proposed work is hypothesis-driven when possible. The planned approach is informed by both the theoretical and experimental contexts of the field; if both theoretical and experimental work are proposed, they are highly mutually supportive. The proposal articulates a very appropriate level of planned project management and integration, and the scope of planned work is clearly appropriate to the budget.</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t">
                        <a:buNone/>
                      </a:pPr>
                      <a:r>
                        <a:rPr lang="en-US" sz="400" b="0" i="0" u="none" strike="noStrike">
                          <a:solidFill>
                            <a:srgbClr val="000000"/>
                          </a:solidFill>
                          <a:effectLst/>
                          <a:latin typeface="Cambria" panose="02040503050406030204" pitchFamily="18" charset="0"/>
                        </a:rPr>
                        <a:t>Risks are very well-understood and mitigated. The proposal articulates the major challenges of the proposed work and provides thoughtful alternate approaches to the highest risk challenges, with clearly defined go/no-go metrics and decision points as appropriate.</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t">
                        <a:buNone/>
                      </a:pPr>
                      <a:r>
                        <a:rPr lang="en-US" sz="400" b="0" i="0" u="none" strike="noStrike">
                          <a:solidFill>
                            <a:srgbClr val="000000"/>
                          </a:solidFill>
                          <a:effectLst/>
                          <a:latin typeface="Cambria" panose="02040503050406030204" pitchFamily="18" charset="0"/>
                        </a:rPr>
                        <a:t>The team formulation is impeccable, with a demonstrated track record of successful innovation in the field. The team represents all expertise needed to pursue the proposed work. Facilities and resources contribute to a unique advantage for collaborating laboratories.</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2818405378"/>
                  </a:ext>
                </a:extLst>
              </a:tr>
              <a:tr h="683627">
                <a:tc>
                  <a:txBody>
                    <a:bodyPr/>
                    <a:lstStyle/>
                    <a:p>
                      <a:pPr algn="ctr" fontAlgn="t">
                        <a:buNone/>
                      </a:pPr>
                      <a:r>
                        <a:rPr lang="en-US" sz="400" b="0" i="0" u="none" strike="noStrike">
                          <a:solidFill>
                            <a:srgbClr val="000000"/>
                          </a:solidFill>
                          <a:effectLst/>
                          <a:latin typeface="Cambria" panose="02040503050406030204" pitchFamily="18" charset="0"/>
                        </a:rPr>
                        <a:t>4</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t">
                        <a:buNone/>
                      </a:pPr>
                      <a:r>
                        <a:rPr lang="en-US" sz="400" b="0" i="0" u="none" strike="noStrike">
                          <a:solidFill>
                            <a:srgbClr val="000000"/>
                          </a:solidFill>
                          <a:effectLst/>
                          <a:latin typeface="Cambria" panose="02040503050406030204" pitchFamily="18" charset="0"/>
                        </a:rPr>
                        <a:t>Innovation, whether expansion of scientific understanding or novel reduction to practice, is striking, and the proposed work is clearly differentiated from past work in the field.</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t">
                        <a:buNone/>
                      </a:pPr>
                      <a:r>
                        <a:rPr lang="en-US" sz="400" b="0" i="0" u="none" strike="noStrike">
                          <a:solidFill>
                            <a:srgbClr val="000000"/>
                          </a:solidFill>
                          <a:effectLst/>
                          <a:latin typeface="Cambria" panose="02040503050406030204" pitchFamily="18" charset="0"/>
                        </a:rPr>
                        <a:t>Addresses important problems for the technical field that should have high impact. May advance the frontiers of science or engineering. Likely to lead to development of new technologies. Likelihood of an impactful documented outcome, including publishing in leading journals in the field for fundamental work, or, when possible, significant external publications for applied work.</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t">
                        <a:buNone/>
                      </a:pPr>
                      <a:r>
                        <a:rPr lang="en-US" sz="400" b="0" i="0" u="none" strike="noStrike">
                          <a:solidFill>
                            <a:srgbClr val="000000"/>
                          </a:solidFill>
                          <a:effectLst/>
                          <a:latin typeface="Cambria" panose="02040503050406030204" pitchFamily="18" charset="0"/>
                        </a:rPr>
                        <a:t>The scientific or technical advances produced by success in the project would be supportive of a strategic objective and mission area of each collaborating laboratory. For proposed applied work, there should be a clear path from the proposed outcomes to mission impact. There is a compelling rational for the identified laboratories to collaborate in order to solve the technical challenge in question.</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t">
                        <a:buNone/>
                      </a:pPr>
                      <a:r>
                        <a:rPr lang="en-US" sz="400" b="0" i="0" u="none" strike="noStrike">
                          <a:solidFill>
                            <a:srgbClr val="000000"/>
                          </a:solidFill>
                          <a:effectLst/>
                          <a:latin typeface="Cambria" panose="02040503050406030204" pitchFamily="18" charset="0"/>
                        </a:rPr>
                        <a:t>A successful project will make a clear mark, putting the collaborating laboratories in a leadership position of a limited sector of the technical field and/or mission area or as a competitive player in a major sector.</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t">
                        <a:buNone/>
                      </a:pPr>
                      <a:r>
                        <a:rPr lang="en-US" sz="400" b="0" i="0" u="none" strike="noStrike">
                          <a:solidFill>
                            <a:srgbClr val="000000"/>
                          </a:solidFill>
                          <a:effectLst/>
                          <a:latin typeface="Cambria" panose="02040503050406030204" pitchFamily="18" charset="0"/>
                        </a:rPr>
                        <a:t>Team members, particularly early career emerging leaders, are likely to grow in their technical leadership. The proposed work would establish a substantive and coordinated multi-disciplinary and multi-laboratory team with effective scientific/technical and other career skills. Effective mentoring would be delivered in the course of the project.</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t">
                        <a:buNone/>
                      </a:pPr>
                      <a:r>
                        <a:rPr lang="en-US" sz="400" b="0" i="0" u="none" strike="noStrike">
                          <a:solidFill>
                            <a:srgbClr val="000000"/>
                          </a:solidFill>
                          <a:effectLst/>
                          <a:latin typeface="Cambria" panose="02040503050406030204" pitchFamily="18" charset="0"/>
                        </a:rPr>
                        <a:t>The R&amp;D methodology is solid, although the formulation of scientific and/or technical questions may show minor gaps. There may be minor weaknesses in awareness of the theoretical and experimental contexts of the field, or in the coordination of theory and experiment within the project. The proposed project management and integration plan is sound.</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t">
                        <a:buNone/>
                      </a:pPr>
                      <a:r>
                        <a:rPr lang="en-US" sz="400" b="0" i="0" u="none" strike="noStrike">
                          <a:solidFill>
                            <a:srgbClr val="000000"/>
                          </a:solidFill>
                          <a:effectLst/>
                          <a:latin typeface="Cambria" panose="02040503050406030204" pitchFamily="18" charset="0"/>
                        </a:rPr>
                        <a:t>Risks are well-understood and mitigated, although some details of addressing challenges or alternate approaches may not be as thoroughly outlined as desirable.</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t">
                        <a:buNone/>
                      </a:pPr>
                      <a:r>
                        <a:rPr lang="en-US" sz="400" b="0" i="0" u="none" strike="noStrike">
                          <a:solidFill>
                            <a:srgbClr val="000000"/>
                          </a:solidFill>
                          <a:effectLst/>
                          <a:latin typeface="Cambria" panose="02040503050406030204" pitchFamily="18" charset="0"/>
                        </a:rPr>
                        <a:t>The team is very strong, able to stand up to most competitors. Facilities are fully suitable to support the proposed work.</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val="654071992"/>
                  </a:ext>
                </a:extLst>
              </a:tr>
              <a:tr h="694048">
                <a:tc>
                  <a:txBody>
                    <a:bodyPr/>
                    <a:lstStyle/>
                    <a:p>
                      <a:pPr algn="ctr" fontAlgn="t">
                        <a:buNone/>
                      </a:pPr>
                      <a:r>
                        <a:rPr lang="en-US" sz="400" b="0" i="0" u="none" strike="noStrike">
                          <a:solidFill>
                            <a:srgbClr val="000000"/>
                          </a:solidFill>
                          <a:effectLst/>
                          <a:latin typeface="Cambria" panose="02040503050406030204" pitchFamily="18" charset="0"/>
                        </a:rPr>
                        <a:t>3</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l" fontAlgn="t">
                        <a:buNone/>
                      </a:pPr>
                      <a:r>
                        <a:rPr lang="en-US" sz="400" b="0" i="0" u="none" strike="noStrike" dirty="0">
                          <a:solidFill>
                            <a:srgbClr val="000000"/>
                          </a:solidFill>
                          <a:effectLst/>
                          <a:latin typeface="Cambria" panose="02040503050406030204" pitchFamily="18" charset="0"/>
                        </a:rPr>
                        <a:t>Proposal shows some identifiable signs of innovation, but creative aspects do not stand out.</a:t>
                      </a:r>
                      <a:br>
                        <a:rPr lang="en-US" sz="400" b="0" i="0" u="none" strike="noStrike" dirty="0">
                          <a:solidFill>
                            <a:srgbClr val="000000"/>
                          </a:solidFill>
                          <a:effectLst/>
                          <a:latin typeface="Cambria" panose="02040503050406030204" pitchFamily="18" charset="0"/>
                        </a:rPr>
                      </a:br>
                      <a:r>
                        <a:rPr lang="en-US" sz="400" b="0" i="0" u="none" strike="noStrike" dirty="0">
                          <a:solidFill>
                            <a:srgbClr val="000000"/>
                          </a:solidFill>
                          <a:effectLst/>
                          <a:latin typeface="Cambria" panose="02040503050406030204" pitchFamily="18" charset="0"/>
                        </a:rPr>
                        <a:t>Differentiation from past work in the field may be somewhat unconvincing.</a:t>
                      </a:r>
                      <a:endParaRPr lang="en-US" sz="600" b="0" i="0" u="none" strike="noStrike" dirty="0">
                        <a:solidFill>
                          <a:srgbClr val="000000"/>
                        </a:solidFill>
                        <a:effectLst/>
                        <a:latin typeface="Cambria" panose="02040503050406030204" pitchFamily="18" charset="0"/>
                      </a:endParaRP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l" fontAlgn="t">
                        <a:buNone/>
                      </a:pPr>
                      <a:r>
                        <a:rPr lang="en-US" sz="400" b="0" i="0" u="none" strike="noStrike">
                          <a:solidFill>
                            <a:srgbClr val="000000"/>
                          </a:solidFill>
                          <a:effectLst/>
                          <a:latin typeface="Cambria" panose="02040503050406030204" pitchFamily="18" charset="0"/>
                        </a:rPr>
                        <a:t>Identifiable but perhaps limited impact on technical field. The expected outcomes may be incremental. Only modest potential for publication, significant reports, and/or intellectual property.</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l" fontAlgn="t">
                        <a:buNone/>
                      </a:pPr>
                      <a:r>
                        <a:rPr lang="en-US" sz="400" b="0" i="0" u="none" strike="noStrike">
                          <a:solidFill>
                            <a:srgbClr val="000000"/>
                          </a:solidFill>
                          <a:effectLst/>
                          <a:latin typeface="Cambria" panose="02040503050406030204" pitchFamily="18" charset="0"/>
                        </a:rPr>
                        <a:t>The advances produced by success in the project may be supportive of a strategic objective and mission area of each collaborating laboratory, perhaps in a limited sector. There is a moderately compelling rationale for the identified laboratories to collaborate in order to solve the technical challenge.</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l" fontAlgn="t">
                        <a:buNone/>
                      </a:pPr>
                      <a:r>
                        <a:rPr lang="en-US" sz="400" b="0" i="0" u="none" strike="noStrike">
                          <a:solidFill>
                            <a:srgbClr val="000000"/>
                          </a:solidFill>
                          <a:effectLst/>
                          <a:latin typeface="Cambria" panose="02040503050406030204" pitchFamily="18" charset="0"/>
                        </a:rPr>
                        <a:t>Success will place collaborating laboratories as recognizable contributors to the technical field and/or mission area.</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l" fontAlgn="t">
                        <a:buNone/>
                      </a:pPr>
                      <a:r>
                        <a:rPr lang="en-US" sz="400" b="0" i="0" u="none" strike="noStrike">
                          <a:solidFill>
                            <a:srgbClr val="000000"/>
                          </a:solidFill>
                          <a:effectLst/>
                          <a:latin typeface="Cambria" panose="02040503050406030204" pitchFamily="18" charset="0"/>
                        </a:rPr>
                        <a:t>The proposed work is likely to deliver identifiable positive impacts on technical leadership skills and development of a coordinated multi-disciplinary and multi-laboratory team.</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l" fontAlgn="t">
                        <a:buNone/>
                      </a:pPr>
                      <a:r>
                        <a:rPr lang="en-US" sz="400" b="0" i="0" u="none" strike="noStrike">
                          <a:solidFill>
                            <a:srgbClr val="000000"/>
                          </a:solidFill>
                          <a:effectLst/>
                          <a:latin typeface="Cambria" panose="02040503050406030204" pitchFamily="18" charset="0"/>
                        </a:rPr>
                        <a:t>The formulation of the driving hypotheses  may be imperfect. Connection of underlying principles to the proposed work exists but may be incomplete. Connections between theory and experiment, either external to or within the project, may have gaps. The scope of work may be too narrow or too ambitious for the budget. There appears to be some credible level of project management and integration.</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l" fontAlgn="t">
                        <a:buNone/>
                      </a:pPr>
                      <a:r>
                        <a:rPr lang="en-US" sz="400" b="0" i="0" u="none" strike="noStrike">
                          <a:solidFill>
                            <a:srgbClr val="000000"/>
                          </a:solidFill>
                          <a:effectLst/>
                          <a:latin typeface="Cambria" panose="02040503050406030204" pitchFamily="18" charset="0"/>
                        </a:rPr>
                        <a:t>Risk may not be thoroughly analyzed, and details of addressing challenges or alternate approaches may be missing.</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l" fontAlgn="t">
                        <a:buNone/>
                      </a:pPr>
                      <a:r>
                        <a:rPr lang="en-US" sz="400" b="0" i="0" u="none" strike="noStrike">
                          <a:solidFill>
                            <a:srgbClr val="000000"/>
                          </a:solidFill>
                          <a:effectLst/>
                          <a:latin typeface="Cambria" panose="02040503050406030204" pitchFamily="18" charset="0"/>
                        </a:rPr>
                        <a:t>The team is generally strong, although some aspects of team composition may not be optimal and/or some necessary expertise may be lacking. Facilities are adequate to support the proposed work.</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946408124"/>
                  </a:ext>
                </a:extLst>
              </a:tr>
              <a:tr h="733648">
                <a:tc>
                  <a:txBody>
                    <a:bodyPr/>
                    <a:lstStyle/>
                    <a:p>
                      <a:pPr algn="ctr" fontAlgn="t">
                        <a:buNone/>
                      </a:pPr>
                      <a:r>
                        <a:rPr lang="en-US" sz="400" b="0" i="0" u="none" strike="noStrike">
                          <a:solidFill>
                            <a:srgbClr val="000000"/>
                          </a:solidFill>
                          <a:effectLst/>
                          <a:latin typeface="Cambria" panose="02040503050406030204" pitchFamily="18" charset="0"/>
                        </a:rPr>
                        <a:t>2</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l" fontAlgn="t">
                        <a:buNone/>
                      </a:pPr>
                      <a:r>
                        <a:rPr lang="en-US" sz="400" b="0" i="0" u="none" strike="noStrike">
                          <a:solidFill>
                            <a:srgbClr val="000000"/>
                          </a:solidFill>
                          <a:effectLst/>
                          <a:latin typeface="Cambria" panose="02040503050406030204" pitchFamily="18" charset="0"/>
                        </a:rPr>
                        <a:t>Innovation is minimal. Likely</a:t>
                      </a:r>
                      <a:br>
                        <a:rPr lang="en-US" sz="400" b="0" i="0" u="none" strike="noStrike">
                          <a:solidFill>
                            <a:srgbClr val="000000"/>
                          </a:solidFill>
                          <a:effectLst/>
                          <a:latin typeface="Cambria" panose="02040503050406030204" pitchFamily="18" charset="0"/>
                        </a:rPr>
                      </a:br>
                      <a:r>
                        <a:rPr lang="en-US" sz="400" b="0" i="0" u="none" strike="noStrike">
                          <a:solidFill>
                            <a:srgbClr val="000000"/>
                          </a:solidFill>
                          <a:effectLst/>
                          <a:latin typeface="Cambria" panose="02040503050406030204" pitchFamily="18" charset="0"/>
                        </a:rPr>
                        <a:t>advances are only incremental.</a:t>
                      </a:r>
                      <a:endParaRPr lang="en-US" sz="600" b="0" i="0" u="none" strike="noStrike">
                        <a:solidFill>
                          <a:srgbClr val="000000"/>
                        </a:solidFill>
                        <a:effectLst/>
                        <a:latin typeface="Cambria" panose="02040503050406030204" pitchFamily="18" charset="0"/>
                      </a:endParaRP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l" fontAlgn="t">
                        <a:buNone/>
                      </a:pPr>
                      <a:r>
                        <a:rPr lang="en-US" sz="400" b="0" i="0" u="none" strike="noStrike">
                          <a:solidFill>
                            <a:srgbClr val="000000"/>
                          </a:solidFill>
                          <a:effectLst/>
                          <a:latin typeface="Cambria" panose="02040503050406030204" pitchFamily="18" charset="0"/>
                        </a:rPr>
                        <a:t>Very limited impact on technical field, with</a:t>
                      </a:r>
                      <a:br>
                        <a:rPr lang="en-US" sz="400" b="0" i="0" u="none" strike="noStrike">
                          <a:solidFill>
                            <a:srgbClr val="000000"/>
                          </a:solidFill>
                          <a:effectLst/>
                          <a:latin typeface="Cambria" panose="02040503050406030204" pitchFamily="18" charset="0"/>
                        </a:rPr>
                      </a:br>
                      <a:r>
                        <a:rPr lang="en-US" sz="400" b="0" i="0" u="none" strike="noStrike">
                          <a:solidFill>
                            <a:srgbClr val="000000"/>
                          </a:solidFill>
                          <a:effectLst/>
                          <a:latin typeface="Cambria" panose="02040503050406030204" pitchFamily="18" charset="0"/>
                        </a:rPr>
                        <a:t>largely incremental outcomes. Minimal potential for publication or intellectual property.</a:t>
                      </a:r>
                      <a:endParaRPr lang="en-US" sz="600" b="0" i="0" u="none" strike="noStrike">
                        <a:solidFill>
                          <a:srgbClr val="000000"/>
                        </a:solidFill>
                        <a:effectLst/>
                        <a:latin typeface="Cambria" panose="02040503050406030204" pitchFamily="18" charset="0"/>
                      </a:endParaRP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l" fontAlgn="t">
                        <a:buNone/>
                      </a:pPr>
                      <a:r>
                        <a:rPr lang="en-US" sz="400" b="0" i="0" u="none" strike="noStrike">
                          <a:solidFill>
                            <a:srgbClr val="000000"/>
                          </a:solidFill>
                          <a:effectLst/>
                          <a:latin typeface="Cambria" panose="02040503050406030204" pitchFamily="18" charset="0"/>
                        </a:rPr>
                        <a:t>Any advances that may be produced by success of the project are not likely to be supportive of a strategic objective of participating laboratories. The proposed STE products are at best indirectly relevant to collaborating laboratory mission areas. There is a slightly compelling rationale for the identified laboratories to collaborate in order to solve the technical challenge.</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l" fontAlgn="t">
                        <a:buNone/>
                      </a:pPr>
                      <a:r>
                        <a:rPr lang="en-US" sz="400" b="0" i="0" u="none" strike="noStrike">
                          <a:solidFill>
                            <a:srgbClr val="000000"/>
                          </a:solidFill>
                          <a:effectLst/>
                          <a:latin typeface="Cambria" panose="02040503050406030204" pitchFamily="18" charset="0"/>
                        </a:rPr>
                        <a:t>Even a successful project is not likely to place the collaborating laboratories amongst the competitive contributors in the technical field and/or mission area.</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l" fontAlgn="t">
                        <a:buNone/>
                      </a:pPr>
                      <a:r>
                        <a:rPr lang="en-US" sz="400" b="0" i="0" u="none" strike="noStrike">
                          <a:solidFill>
                            <a:srgbClr val="000000"/>
                          </a:solidFill>
                          <a:effectLst/>
                          <a:latin typeface="Cambria" panose="02040503050406030204" pitchFamily="18" charset="0"/>
                        </a:rPr>
                        <a:t>The proposed work is not likely to positively impact technical leadership skills or development of a multi-disciplinary, multi-laboratory team.</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l" fontAlgn="t">
                        <a:buNone/>
                      </a:pPr>
                      <a:r>
                        <a:rPr lang="en-US" sz="400" b="0" i="0" u="none" strike="noStrike">
                          <a:solidFill>
                            <a:srgbClr val="000000"/>
                          </a:solidFill>
                          <a:effectLst/>
                          <a:latin typeface="Cambria" panose="02040503050406030204" pitchFamily="18" charset="0"/>
                        </a:rPr>
                        <a:t>R&amp;D approach is inadequate or contains major flaws. There is little evidence of a research hypothesis or of connection of the proposed work to underlying principles. The scope of work is highly inappropriate, and project management and integration is lacking.</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l" fontAlgn="t">
                        <a:buNone/>
                      </a:pPr>
                      <a:r>
                        <a:rPr lang="en-US" sz="400" b="0" i="0" u="none" strike="noStrike">
                          <a:solidFill>
                            <a:srgbClr val="000000"/>
                          </a:solidFill>
                          <a:effectLst/>
                          <a:latin typeface="Cambria" panose="02040503050406030204" pitchFamily="18" charset="0"/>
                        </a:rPr>
                        <a:t>Risk is poorly articulated or not well understood.</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l" fontAlgn="t">
                        <a:buNone/>
                      </a:pPr>
                      <a:r>
                        <a:rPr lang="en-US" sz="400" b="0" i="0" u="none" strike="noStrike">
                          <a:solidFill>
                            <a:srgbClr val="000000"/>
                          </a:solidFill>
                          <a:effectLst/>
                          <a:latin typeface="Cambria" panose="02040503050406030204" pitchFamily="18" charset="0"/>
                        </a:rPr>
                        <a:t>The team is not well formulated and does not contain most of the necessary expertise. Facilities are not adequate to support the proposed work.</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3365707001"/>
                  </a:ext>
                </a:extLst>
              </a:tr>
              <a:tr h="550236">
                <a:tc>
                  <a:txBody>
                    <a:bodyPr/>
                    <a:lstStyle/>
                    <a:p>
                      <a:pPr algn="ctr" fontAlgn="t">
                        <a:buNone/>
                      </a:pPr>
                      <a:r>
                        <a:rPr lang="en-US" sz="400" b="0" i="0" u="none" strike="noStrike">
                          <a:solidFill>
                            <a:srgbClr val="000000"/>
                          </a:solidFill>
                          <a:effectLst/>
                          <a:latin typeface="Cambria" panose="02040503050406030204" pitchFamily="18" charset="0"/>
                        </a:rPr>
                        <a:t>1</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8EA8"/>
                    </a:solidFill>
                  </a:tcPr>
                </a:tc>
                <a:tc>
                  <a:txBody>
                    <a:bodyPr/>
                    <a:lstStyle/>
                    <a:p>
                      <a:pPr algn="l" fontAlgn="t">
                        <a:buNone/>
                      </a:pPr>
                      <a:r>
                        <a:rPr lang="en-US" sz="400" b="0" i="0" u="none" strike="noStrike">
                          <a:solidFill>
                            <a:srgbClr val="000000"/>
                          </a:solidFill>
                          <a:effectLst/>
                          <a:latin typeface="Cambria" panose="02040503050406030204" pitchFamily="18" charset="0"/>
                        </a:rPr>
                        <a:t>Proposal is not innovative.</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8EA8"/>
                    </a:solidFill>
                  </a:tcPr>
                </a:tc>
                <a:tc>
                  <a:txBody>
                    <a:bodyPr/>
                    <a:lstStyle/>
                    <a:p>
                      <a:pPr algn="l" fontAlgn="t">
                        <a:buNone/>
                      </a:pPr>
                      <a:r>
                        <a:rPr lang="en-US" sz="400" b="0" i="0" u="none" strike="noStrike">
                          <a:solidFill>
                            <a:srgbClr val="000000"/>
                          </a:solidFill>
                          <a:effectLst/>
                          <a:latin typeface="Cambria" panose="02040503050406030204" pitchFamily="18" charset="0"/>
                        </a:rPr>
                        <a:t>No evidence of impact on technical field. Very little or no potential for publication or intellectual property.</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8EA8"/>
                    </a:solidFill>
                  </a:tcPr>
                </a:tc>
                <a:tc>
                  <a:txBody>
                    <a:bodyPr/>
                    <a:lstStyle/>
                    <a:p>
                      <a:pPr algn="l" fontAlgn="t">
                        <a:buNone/>
                      </a:pPr>
                      <a:r>
                        <a:rPr lang="en-US" sz="400" b="0" i="0" u="none" strike="noStrike">
                          <a:solidFill>
                            <a:srgbClr val="000000"/>
                          </a:solidFill>
                          <a:effectLst/>
                          <a:latin typeface="Cambria" panose="02040503050406030204" pitchFamily="18" charset="0"/>
                        </a:rPr>
                        <a:t>Advances or STE products of the proposed work do not support the strategic objectives or relate to mission areas at any of the collaborating laboratories. There is not a compelling rationale for the identified laboratories to collaborate in order to solve the technical challenge.</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8EA8"/>
                    </a:solidFill>
                  </a:tcPr>
                </a:tc>
                <a:tc>
                  <a:txBody>
                    <a:bodyPr/>
                    <a:lstStyle/>
                    <a:p>
                      <a:pPr algn="l" fontAlgn="t">
                        <a:buNone/>
                      </a:pPr>
                      <a:r>
                        <a:rPr lang="en-US" sz="400" b="0" i="0" u="none" strike="noStrike">
                          <a:solidFill>
                            <a:srgbClr val="000000"/>
                          </a:solidFill>
                          <a:effectLst/>
                          <a:latin typeface="Cambria" panose="02040503050406030204" pitchFamily="18" charset="0"/>
                        </a:rPr>
                        <a:t>There is no evidence of leadership potential.</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8EA8"/>
                    </a:solidFill>
                  </a:tcPr>
                </a:tc>
                <a:tc>
                  <a:txBody>
                    <a:bodyPr/>
                    <a:lstStyle/>
                    <a:p>
                      <a:pPr algn="l" fontAlgn="t">
                        <a:buNone/>
                      </a:pPr>
                      <a:r>
                        <a:rPr lang="en-US" sz="400" b="0" i="0" u="none" strike="noStrike">
                          <a:solidFill>
                            <a:srgbClr val="000000"/>
                          </a:solidFill>
                          <a:effectLst/>
                          <a:latin typeface="Cambria" panose="02040503050406030204" pitchFamily="18" charset="0"/>
                        </a:rPr>
                        <a:t>The proposed work will not have positive impact on technical leadership skills or development of a multi-disciplinary, multi-laboratory team.</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8EA8"/>
                    </a:solidFill>
                  </a:tcPr>
                </a:tc>
                <a:tc>
                  <a:txBody>
                    <a:bodyPr/>
                    <a:lstStyle/>
                    <a:p>
                      <a:pPr algn="l" fontAlgn="t">
                        <a:buNone/>
                      </a:pPr>
                      <a:r>
                        <a:rPr lang="en-US" sz="400" b="0" i="0" u="none" strike="noStrike">
                          <a:solidFill>
                            <a:srgbClr val="000000"/>
                          </a:solidFill>
                          <a:effectLst/>
                          <a:latin typeface="Cambria" panose="02040503050406030204" pitchFamily="18" charset="0"/>
                        </a:rPr>
                        <a:t>Proposal is implausible or fundamentally flawed.</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8EA8"/>
                    </a:solidFill>
                  </a:tcPr>
                </a:tc>
                <a:tc>
                  <a:txBody>
                    <a:bodyPr/>
                    <a:lstStyle/>
                    <a:p>
                      <a:pPr algn="l" fontAlgn="t">
                        <a:buNone/>
                      </a:pPr>
                      <a:r>
                        <a:rPr lang="en-US" sz="400" b="0" i="0" u="none" strike="noStrike">
                          <a:solidFill>
                            <a:srgbClr val="000000"/>
                          </a:solidFill>
                          <a:effectLst/>
                          <a:latin typeface="Cambria" panose="02040503050406030204" pitchFamily="18" charset="0"/>
                        </a:rPr>
                        <a:t>Evidence of any risk management is lacking.</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8EA8"/>
                    </a:solidFill>
                  </a:tcPr>
                </a:tc>
                <a:tc>
                  <a:txBody>
                    <a:bodyPr/>
                    <a:lstStyle/>
                    <a:p>
                      <a:pPr algn="l" fontAlgn="t">
                        <a:buNone/>
                      </a:pPr>
                      <a:r>
                        <a:rPr lang="en-US" sz="400" b="0" i="0" u="none" strike="noStrike" dirty="0">
                          <a:solidFill>
                            <a:srgbClr val="000000"/>
                          </a:solidFill>
                          <a:effectLst/>
                          <a:latin typeface="Cambria" panose="02040503050406030204" pitchFamily="18" charset="0"/>
                        </a:rPr>
                        <a:t>The team is not at all credible to perform the proposed work. Facilities are deficient.</a:t>
                      </a:r>
                    </a:p>
                  </a:txBody>
                  <a:tcPr marL="5785" marR="5785" marT="57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8EA8"/>
                    </a:solidFill>
                  </a:tcPr>
                </a:tc>
                <a:extLst>
                  <a:ext uri="{0D108BD9-81ED-4DB2-BD59-A6C34878D82A}">
                    <a16:rowId xmlns:a16="http://schemas.microsoft.com/office/drawing/2014/main" val="3930485842"/>
                  </a:ext>
                </a:extLst>
              </a:tr>
            </a:tbl>
          </a:graphicData>
        </a:graphic>
      </p:graphicFrame>
      <p:sp>
        <p:nvSpPr>
          <p:cNvPr id="3" name="Slide Number Placeholder 2">
            <a:extLst>
              <a:ext uri="{FF2B5EF4-FFF2-40B4-BE49-F238E27FC236}">
                <a16:creationId xmlns:a16="http://schemas.microsoft.com/office/drawing/2014/main" id="{160A3690-D9D6-2375-D7B4-6EEBFB0C58E6}"/>
              </a:ext>
            </a:extLst>
          </p:cNvPr>
          <p:cNvSpPr>
            <a:spLocks noGrp="1"/>
          </p:cNvSpPr>
          <p:nvPr>
            <p:ph type="sldNum" sz="quarter" idx="12"/>
          </p:nvPr>
        </p:nvSpPr>
        <p:spPr/>
        <p:txBody>
          <a:bodyPr/>
          <a:lstStyle/>
          <a:p>
            <a:fld id="{6FB6B91F-BB11-E946-B7F6-1372EDB8DEC1}" type="slidenum">
              <a:rPr lang="en-US" smtClean="0"/>
              <a:t>25</a:t>
            </a:fld>
            <a:endParaRPr lang="en-US" dirty="0"/>
          </a:p>
        </p:txBody>
      </p:sp>
      <p:sp>
        <p:nvSpPr>
          <p:cNvPr id="4" name="Title 3">
            <a:extLst>
              <a:ext uri="{FF2B5EF4-FFF2-40B4-BE49-F238E27FC236}">
                <a16:creationId xmlns:a16="http://schemas.microsoft.com/office/drawing/2014/main" id="{6E1989E1-AD2E-C0C0-99C8-C03D955BD40E}"/>
              </a:ext>
            </a:extLst>
          </p:cNvPr>
          <p:cNvSpPr>
            <a:spLocks noGrp="1"/>
          </p:cNvSpPr>
          <p:nvPr>
            <p:ph type="title"/>
          </p:nvPr>
        </p:nvSpPr>
        <p:spPr/>
        <p:txBody>
          <a:bodyPr/>
          <a:lstStyle/>
          <a:p>
            <a:r>
              <a:rPr lang="en-US" dirty="0"/>
              <a:t>Current IL </a:t>
            </a:r>
            <a:r>
              <a:rPr lang="en-US" dirty="0" err="1"/>
              <a:t>PRocesses</a:t>
            </a:r>
            <a:endParaRPr lang="en-US" dirty="0"/>
          </a:p>
        </p:txBody>
      </p:sp>
      <p:sp>
        <p:nvSpPr>
          <p:cNvPr id="5" name="Text Placeholder 4">
            <a:extLst>
              <a:ext uri="{FF2B5EF4-FFF2-40B4-BE49-F238E27FC236}">
                <a16:creationId xmlns:a16="http://schemas.microsoft.com/office/drawing/2014/main" id="{3317C164-B2A7-16F5-B09B-C952409EBA68}"/>
              </a:ext>
            </a:extLst>
          </p:cNvPr>
          <p:cNvSpPr>
            <a:spLocks noGrp="1"/>
          </p:cNvSpPr>
          <p:nvPr>
            <p:ph type="body" sz="quarter" idx="13"/>
          </p:nvPr>
        </p:nvSpPr>
        <p:spPr/>
        <p:txBody>
          <a:bodyPr/>
          <a:lstStyle/>
          <a:p>
            <a:r>
              <a:rPr lang="en-US" dirty="0"/>
              <a:t>Scoring Rubric</a:t>
            </a:r>
          </a:p>
        </p:txBody>
      </p:sp>
      <p:sp>
        <p:nvSpPr>
          <p:cNvPr id="9" name="TextBox 8">
            <a:extLst>
              <a:ext uri="{FF2B5EF4-FFF2-40B4-BE49-F238E27FC236}">
                <a16:creationId xmlns:a16="http://schemas.microsoft.com/office/drawing/2014/main" id="{77DC5B79-A5F9-0F57-BC83-E889656A1B70}"/>
              </a:ext>
            </a:extLst>
          </p:cNvPr>
          <p:cNvSpPr txBox="1"/>
          <p:nvPr/>
        </p:nvSpPr>
        <p:spPr>
          <a:xfrm>
            <a:off x="664744" y="6499656"/>
            <a:ext cx="10969791" cy="307777"/>
          </a:xfrm>
          <a:prstGeom prst="rect">
            <a:avLst/>
          </a:prstGeom>
          <a:noFill/>
        </p:spPr>
        <p:txBody>
          <a:bodyPr wrap="square">
            <a:spAutoFit/>
          </a:bodyPr>
          <a:lstStyle/>
          <a:p>
            <a:r>
              <a:rPr lang="en-US" sz="1400" dirty="0"/>
              <a:t>https://</a:t>
            </a:r>
            <a:r>
              <a:rPr lang="en-US" sz="1400" dirty="0" err="1"/>
              <a:t>interlabldrd.pnnl.gov</a:t>
            </a:r>
            <a:r>
              <a:rPr lang="en-US" sz="1400" dirty="0"/>
              <a:t>/sites/default/files/</a:t>
            </a:r>
            <a:r>
              <a:rPr lang="en-US" sz="1400" dirty="0" err="1"/>
              <a:t>ics</a:t>
            </a:r>
            <a:r>
              <a:rPr lang="en-US" sz="1400" dirty="0"/>
              <a:t>/</a:t>
            </a:r>
            <a:r>
              <a:rPr lang="en-US" sz="1400" dirty="0" err="1"/>
              <a:t>IL_Scoring_Criteria.xlsx</a:t>
            </a:r>
            <a:endParaRPr lang="en-US" sz="1400" dirty="0"/>
          </a:p>
        </p:txBody>
      </p:sp>
    </p:spTree>
    <p:extLst>
      <p:ext uri="{BB962C8B-B14F-4D97-AF65-F5344CB8AC3E}">
        <p14:creationId xmlns:p14="http://schemas.microsoft.com/office/powerpoint/2010/main" val="33471613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94779D8-0245-6942-0687-50799B717C22}"/>
              </a:ext>
            </a:extLst>
          </p:cNvPr>
          <p:cNvSpPr>
            <a:spLocks noGrp="1"/>
          </p:cNvSpPr>
          <p:nvPr>
            <p:ph idx="1"/>
          </p:nvPr>
        </p:nvSpPr>
        <p:spPr>
          <a:xfrm>
            <a:off x="352326" y="2042984"/>
            <a:ext cx="3029306" cy="4243516"/>
          </a:xfrm>
        </p:spPr>
        <p:txBody>
          <a:bodyPr/>
          <a:lstStyle/>
          <a:p>
            <a:r>
              <a:rPr lang="en-US" dirty="0"/>
              <a:t>Proposals selected by LDRD/SDRD POCs</a:t>
            </a:r>
          </a:p>
          <a:p>
            <a:r>
              <a:rPr lang="en-US" dirty="0"/>
              <a:t>Scores and funding considered</a:t>
            </a:r>
          </a:p>
          <a:p>
            <a:r>
              <a:rPr lang="en-US" dirty="0"/>
              <a:t>Attempt to balance portfolio across focus areas </a:t>
            </a:r>
          </a:p>
        </p:txBody>
      </p:sp>
      <p:sp>
        <p:nvSpPr>
          <p:cNvPr id="3" name="Slide Number Placeholder 2">
            <a:extLst>
              <a:ext uri="{FF2B5EF4-FFF2-40B4-BE49-F238E27FC236}">
                <a16:creationId xmlns:a16="http://schemas.microsoft.com/office/drawing/2014/main" id="{FEE75CCB-9902-932A-4FDA-F87A3FEAF5CF}"/>
              </a:ext>
            </a:extLst>
          </p:cNvPr>
          <p:cNvSpPr>
            <a:spLocks noGrp="1"/>
          </p:cNvSpPr>
          <p:nvPr>
            <p:ph type="sldNum" sz="quarter" idx="12"/>
          </p:nvPr>
        </p:nvSpPr>
        <p:spPr/>
        <p:txBody>
          <a:bodyPr/>
          <a:lstStyle/>
          <a:p>
            <a:fld id="{6FB6B91F-BB11-E946-B7F6-1372EDB8DEC1}" type="slidenum">
              <a:rPr lang="en-US" smtClean="0"/>
              <a:t>26</a:t>
            </a:fld>
            <a:endParaRPr lang="en-US" dirty="0"/>
          </a:p>
        </p:txBody>
      </p:sp>
      <p:sp>
        <p:nvSpPr>
          <p:cNvPr id="4" name="Title 3">
            <a:extLst>
              <a:ext uri="{FF2B5EF4-FFF2-40B4-BE49-F238E27FC236}">
                <a16:creationId xmlns:a16="http://schemas.microsoft.com/office/drawing/2014/main" id="{FB643EB0-5559-D02B-7929-8E5D6D16036F}"/>
              </a:ext>
            </a:extLst>
          </p:cNvPr>
          <p:cNvSpPr>
            <a:spLocks noGrp="1"/>
          </p:cNvSpPr>
          <p:nvPr>
            <p:ph type="title"/>
          </p:nvPr>
        </p:nvSpPr>
        <p:spPr/>
        <p:txBody>
          <a:bodyPr/>
          <a:lstStyle/>
          <a:p>
            <a:r>
              <a:rPr lang="en-US" dirty="0"/>
              <a:t>Current IL Processes</a:t>
            </a:r>
          </a:p>
        </p:txBody>
      </p:sp>
      <p:sp>
        <p:nvSpPr>
          <p:cNvPr id="5" name="Text Placeholder 4">
            <a:extLst>
              <a:ext uri="{FF2B5EF4-FFF2-40B4-BE49-F238E27FC236}">
                <a16:creationId xmlns:a16="http://schemas.microsoft.com/office/drawing/2014/main" id="{9491048A-950D-4AC1-6810-791FF5C5D57C}"/>
              </a:ext>
            </a:extLst>
          </p:cNvPr>
          <p:cNvSpPr>
            <a:spLocks noGrp="1"/>
          </p:cNvSpPr>
          <p:nvPr>
            <p:ph type="body" sz="quarter" idx="13"/>
          </p:nvPr>
        </p:nvSpPr>
        <p:spPr/>
        <p:txBody>
          <a:bodyPr/>
          <a:lstStyle/>
          <a:p>
            <a:r>
              <a:rPr lang="en-US" dirty="0"/>
              <a:t>Project Selections</a:t>
            </a:r>
          </a:p>
        </p:txBody>
      </p:sp>
      <p:pic>
        <p:nvPicPr>
          <p:cNvPr id="8" name="Picture 7">
            <a:extLst>
              <a:ext uri="{FF2B5EF4-FFF2-40B4-BE49-F238E27FC236}">
                <a16:creationId xmlns:a16="http://schemas.microsoft.com/office/drawing/2014/main" id="{499662E6-E974-E155-4477-B342B3516FCE}"/>
              </a:ext>
            </a:extLst>
          </p:cNvPr>
          <p:cNvPicPr>
            <a:picLocks noChangeAspect="1"/>
          </p:cNvPicPr>
          <p:nvPr/>
        </p:nvPicPr>
        <p:blipFill>
          <a:blip r:embed="rId2"/>
          <a:stretch>
            <a:fillRect/>
          </a:stretch>
        </p:blipFill>
        <p:spPr>
          <a:xfrm>
            <a:off x="3381632" y="1771336"/>
            <a:ext cx="7772400" cy="4786811"/>
          </a:xfrm>
          <a:prstGeom prst="rect">
            <a:avLst/>
          </a:prstGeom>
        </p:spPr>
      </p:pic>
    </p:spTree>
    <p:extLst>
      <p:ext uri="{BB962C8B-B14F-4D97-AF65-F5344CB8AC3E}">
        <p14:creationId xmlns:p14="http://schemas.microsoft.com/office/powerpoint/2010/main" val="32435134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50922-5F7E-67B5-A1AF-384F58116AE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008ACE1-FB05-8C4D-40D5-8B5618120ED6}"/>
              </a:ext>
            </a:extLst>
          </p:cNvPr>
          <p:cNvSpPr>
            <a:spLocks noGrp="1"/>
          </p:cNvSpPr>
          <p:nvPr>
            <p:ph idx="1"/>
          </p:nvPr>
        </p:nvSpPr>
        <p:spPr>
          <a:xfrm>
            <a:off x="352326" y="2006889"/>
            <a:ext cx="7576485" cy="4243516"/>
          </a:xfrm>
        </p:spPr>
        <p:txBody>
          <a:bodyPr/>
          <a:lstStyle/>
          <a:p>
            <a:r>
              <a:rPr lang="en-US" dirty="0"/>
              <a:t>Projects follow local rules</a:t>
            </a:r>
          </a:p>
          <a:p>
            <a:r>
              <a:rPr lang="en-US" dirty="0"/>
              <a:t>Start in January</a:t>
            </a:r>
          </a:p>
          <a:p>
            <a:r>
              <a:rPr lang="en-US" dirty="0"/>
              <a:t>Informal Appraisals (Feb-Mar)</a:t>
            </a:r>
          </a:p>
          <a:p>
            <a:pPr lvl="1"/>
            <a:r>
              <a:rPr lang="en-US" dirty="0"/>
              <a:t>Hear </a:t>
            </a:r>
            <a:r>
              <a:rPr lang="en-US" b="1" dirty="0"/>
              <a:t>initial progress </a:t>
            </a:r>
            <a:r>
              <a:rPr lang="en-US" dirty="0"/>
              <a:t>in project start-up (staffing, equipment, other logistics);</a:t>
            </a:r>
          </a:p>
          <a:p>
            <a:pPr lvl="1"/>
            <a:r>
              <a:rPr lang="en-US" dirty="0"/>
              <a:t>Ensure PIs are not encountering </a:t>
            </a:r>
            <a:r>
              <a:rPr lang="en-US" b="1" dirty="0"/>
              <a:t>roadblocks</a:t>
            </a:r>
            <a:r>
              <a:rPr lang="en-US" dirty="0"/>
              <a:t> as they get projects started; and</a:t>
            </a:r>
          </a:p>
          <a:p>
            <a:pPr lvl="1"/>
            <a:r>
              <a:rPr lang="en-US" dirty="0"/>
              <a:t>Inform PIs of the appraisal process for the remainder of the project execution.</a:t>
            </a:r>
          </a:p>
          <a:p>
            <a:pPr lvl="1"/>
            <a:endParaRPr lang="en-US" dirty="0"/>
          </a:p>
        </p:txBody>
      </p:sp>
      <p:sp>
        <p:nvSpPr>
          <p:cNvPr id="3" name="Slide Number Placeholder 2">
            <a:extLst>
              <a:ext uri="{FF2B5EF4-FFF2-40B4-BE49-F238E27FC236}">
                <a16:creationId xmlns:a16="http://schemas.microsoft.com/office/drawing/2014/main" id="{93ED465C-B005-DB03-9B39-D0BE6FD66CEE}"/>
              </a:ext>
            </a:extLst>
          </p:cNvPr>
          <p:cNvSpPr>
            <a:spLocks noGrp="1"/>
          </p:cNvSpPr>
          <p:nvPr>
            <p:ph type="sldNum" sz="quarter" idx="12"/>
          </p:nvPr>
        </p:nvSpPr>
        <p:spPr/>
        <p:txBody>
          <a:bodyPr/>
          <a:lstStyle/>
          <a:p>
            <a:fld id="{6FB6B91F-BB11-E946-B7F6-1372EDB8DEC1}" type="slidenum">
              <a:rPr lang="en-US" smtClean="0"/>
              <a:t>27</a:t>
            </a:fld>
            <a:endParaRPr lang="en-US" dirty="0"/>
          </a:p>
        </p:txBody>
      </p:sp>
      <p:sp>
        <p:nvSpPr>
          <p:cNvPr id="4" name="Title 3">
            <a:extLst>
              <a:ext uri="{FF2B5EF4-FFF2-40B4-BE49-F238E27FC236}">
                <a16:creationId xmlns:a16="http://schemas.microsoft.com/office/drawing/2014/main" id="{AD815B43-31A1-0D50-2901-23F03D105810}"/>
              </a:ext>
            </a:extLst>
          </p:cNvPr>
          <p:cNvSpPr>
            <a:spLocks noGrp="1"/>
          </p:cNvSpPr>
          <p:nvPr>
            <p:ph type="title"/>
          </p:nvPr>
        </p:nvSpPr>
        <p:spPr/>
        <p:txBody>
          <a:bodyPr/>
          <a:lstStyle/>
          <a:p>
            <a:r>
              <a:rPr lang="en-US" dirty="0"/>
              <a:t>Current IL Processes</a:t>
            </a:r>
          </a:p>
        </p:txBody>
      </p:sp>
      <p:sp>
        <p:nvSpPr>
          <p:cNvPr id="5" name="Text Placeholder 4">
            <a:extLst>
              <a:ext uri="{FF2B5EF4-FFF2-40B4-BE49-F238E27FC236}">
                <a16:creationId xmlns:a16="http://schemas.microsoft.com/office/drawing/2014/main" id="{9C6C56A6-64DE-3BBF-A5D7-70BFD273D3EB}"/>
              </a:ext>
            </a:extLst>
          </p:cNvPr>
          <p:cNvSpPr>
            <a:spLocks noGrp="1"/>
          </p:cNvSpPr>
          <p:nvPr>
            <p:ph type="body" sz="quarter" idx="13"/>
          </p:nvPr>
        </p:nvSpPr>
        <p:spPr/>
        <p:txBody>
          <a:bodyPr/>
          <a:lstStyle/>
          <a:p>
            <a:r>
              <a:rPr lang="en-US" dirty="0"/>
              <a:t>Project Initiations and Informal Appraisals</a:t>
            </a:r>
          </a:p>
        </p:txBody>
      </p:sp>
      <p:sp>
        <p:nvSpPr>
          <p:cNvPr id="8" name="TextBox 7">
            <a:extLst>
              <a:ext uri="{FF2B5EF4-FFF2-40B4-BE49-F238E27FC236}">
                <a16:creationId xmlns:a16="http://schemas.microsoft.com/office/drawing/2014/main" id="{00C8C52D-ADD0-AE66-921F-CDF15F64BED3}"/>
              </a:ext>
            </a:extLst>
          </p:cNvPr>
          <p:cNvSpPr txBox="1"/>
          <p:nvPr/>
        </p:nvSpPr>
        <p:spPr>
          <a:xfrm>
            <a:off x="8193506" y="2105526"/>
            <a:ext cx="3268844" cy="1815882"/>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none" rtlCol="0">
            <a:spAutoFit/>
          </a:bodyPr>
          <a:lstStyle/>
          <a:p>
            <a:pPr algn="l">
              <a:spcBef>
                <a:spcPts val="1000"/>
              </a:spcBef>
              <a:spcAft>
                <a:spcPts val="600"/>
              </a:spcAft>
            </a:pPr>
            <a:r>
              <a:rPr lang="en-US" b="1" dirty="0"/>
              <a:t>Common Roadblocks</a:t>
            </a:r>
          </a:p>
          <a:p>
            <a:pPr marL="285750" indent="-285750" algn="l">
              <a:spcBef>
                <a:spcPts val="1000"/>
              </a:spcBef>
              <a:spcAft>
                <a:spcPts val="600"/>
              </a:spcAft>
              <a:buFont typeface="Arial" panose="020B0604020202020204" pitchFamily="34" charset="0"/>
              <a:buChar char="•"/>
            </a:pPr>
            <a:r>
              <a:rPr lang="en-US" b="1" dirty="0"/>
              <a:t>Foreign Nationals</a:t>
            </a:r>
          </a:p>
          <a:p>
            <a:pPr marL="285750" indent="-285750" algn="l">
              <a:spcBef>
                <a:spcPts val="1000"/>
              </a:spcBef>
              <a:spcAft>
                <a:spcPts val="600"/>
              </a:spcAft>
              <a:buFont typeface="Arial" panose="020B0604020202020204" pitchFamily="34" charset="0"/>
              <a:buChar char="•"/>
            </a:pPr>
            <a:r>
              <a:rPr lang="en-US" b="1" dirty="0"/>
              <a:t>Derivative Classification</a:t>
            </a:r>
          </a:p>
          <a:p>
            <a:pPr marL="285750" indent="-285750" algn="l">
              <a:spcBef>
                <a:spcPts val="1000"/>
              </a:spcBef>
              <a:spcAft>
                <a:spcPts val="600"/>
              </a:spcAft>
              <a:buFont typeface="Arial" panose="020B0604020202020204" pitchFamily="34" charset="0"/>
              <a:buChar char="•"/>
            </a:pPr>
            <a:r>
              <a:rPr lang="en-US" b="1" dirty="0"/>
              <a:t>Data Sharing</a:t>
            </a:r>
          </a:p>
        </p:txBody>
      </p:sp>
    </p:spTree>
    <p:extLst>
      <p:ext uri="{BB962C8B-B14F-4D97-AF65-F5344CB8AC3E}">
        <p14:creationId xmlns:p14="http://schemas.microsoft.com/office/powerpoint/2010/main" val="15685140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673E7FC-4DDB-15D9-AEBA-6F227F936305}"/>
              </a:ext>
            </a:extLst>
          </p:cNvPr>
          <p:cNvSpPr>
            <a:spLocks noGrp="1"/>
          </p:cNvSpPr>
          <p:nvPr>
            <p:ph idx="1"/>
          </p:nvPr>
        </p:nvSpPr>
        <p:spPr>
          <a:xfrm>
            <a:off x="530489" y="1858318"/>
            <a:ext cx="10544432" cy="4243516"/>
          </a:xfrm>
        </p:spPr>
        <p:txBody>
          <a:bodyPr/>
          <a:lstStyle/>
          <a:p>
            <a:r>
              <a:rPr lang="en-US" dirty="0"/>
              <a:t>2</a:t>
            </a:r>
            <a:r>
              <a:rPr lang="en-US" baseline="30000" dirty="0"/>
              <a:t>nd</a:t>
            </a:r>
            <a:r>
              <a:rPr lang="en-US" dirty="0"/>
              <a:t> and 3</a:t>
            </a:r>
            <a:r>
              <a:rPr lang="en-US" baseline="30000" dirty="0"/>
              <a:t>rd</a:t>
            </a:r>
            <a:r>
              <a:rPr lang="en-US" dirty="0"/>
              <a:t> year</a:t>
            </a:r>
          </a:p>
          <a:p>
            <a:pPr lvl="1"/>
            <a:r>
              <a:rPr lang="en-US" dirty="0"/>
              <a:t>PIs identify 1-2 reviewers per site</a:t>
            </a:r>
          </a:p>
          <a:p>
            <a:pPr lvl="1"/>
            <a:r>
              <a:rPr lang="en-US" dirty="0"/>
              <a:t>60-minute presentation</a:t>
            </a:r>
          </a:p>
          <a:p>
            <a:pPr lvl="1"/>
            <a:r>
              <a:rPr lang="en-US" dirty="0"/>
              <a:t>30-minute closed panel deliberation</a:t>
            </a:r>
          </a:p>
          <a:p>
            <a:pPr lvl="1"/>
            <a:endParaRPr lang="en-US" dirty="0"/>
          </a:p>
        </p:txBody>
      </p:sp>
      <p:sp>
        <p:nvSpPr>
          <p:cNvPr id="3" name="Slide Number Placeholder 2">
            <a:extLst>
              <a:ext uri="{FF2B5EF4-FFF2-40B4-BE49-F238E27FC236}">
                <a16:creationId xmlns:a16="http://schemas.microsoft.com/office/drawing/2014/main" id="{7D047F98-269D-C0DE-321E-F2BBFBCFEF63}"/>
              </a:ext>
            </a:extLst>
          </p:cNvPr>
          <p:cNvSpPr>
            <a:spLocks noGrp="1"/>
          </p:cNvSpPr>
          <p:nvPr>
            <p:ph type="sldNum" sz="quarter" idx="12"/>
          </p:nvPr>
        </p:nvSpPr>
        <p:spPr/>
        <p:txBody>
          <a:bodyPr/>
          <a:lstStyle/>
          <a:p>
            <a:fld id="{6FB6B91F-BB11-E946-B7F6-1372EDB8DEC1}" type="slidenum">
              <a:rPr lang="en-US" smtClean="0"/>
              <a:t>28</a:t>
            </a:fld>
            <a:endParaRPr lang="en-US" dirty="0"/>
          </a:p>
        </p:txBody>
      </p:sp>
      <p:sp>
        <p:nvSpPr>
          <p:cNvPr id="4" name="Title 3">
            <a:extLst>
              <a:ext uri="{FF2B5EF4-FFF2-40B4-BE49-F238E27FC236}">
                <a16:creationId xmlns:a16="http://schemas.microsoft.com/office/drawing/2014/main" id="{398CE39A-060A-B109-9A1C-A9574C14DD6B}"/>
              </a:ext>
            </a:extLst>
          </p:cNvPr>
          <p:cNvSpPr>
            <a:spLocks noGrp="1"/>
          </p:cNvSpPr>
          <p:nvPr>
            <p:ph type="title"/>
          </p:nvPr>
        </p:nvSpPr>
        <p:spPr/>
        <p:txBody>
          <a:bodyPr/>
          <a:lstStyle/>
          <a:p>
            <a:r>
              <a:rPr lang="en-US" dirty="0"/>
              <a:t>Current IL Processes</a:t>
            </a:r>
          </a:p>
        </p:txBody>
      </p:sp>
      <p:sp>
        <p:nvSpPr>
          <p:cNvPr id="5" name="Text Placeholder 4">
            <a:extLst>
              <a:ext uri="{FF2B5EF4-FFF2-40B4-BE49-F238E27FC236}">
                <a16:creationId xmlns:a16="http://schemas.microsoft.com/office/drawing/2014/main" id="{1C697C63-4202-4622-CE6C-D43357698D1E}"/>
              </a:ext>
            </a:extLst>
          </p:cNvPr>
          <p:cNvSpPr>
            <a:spLocks noGrp="1"/>
          </p:cNvSpPr>
          <p:nvPr>
            <p:ph type="body" sz="quarter" idx="13"/>
          </p:nvPr>
        </p:nvSpPr>
        <p:spPr/>
        <p:txBody>
          <a:bodyPr/>
          <a:lstStyle/>
          <a:p>
            <a:r>
              <a:rPr lang="en-US" dirty="0"/>
              <a:t>Formal Appraisals</a:t>
            </a:r>
          </a:p>
        </p:txBody>
      </p:sp>
      <p:sp>
        <p:nvSpPr>
          <p:cNvPr id="7" name="TextBox 6">
            <a:extLst>
              <a:ext uri="{FF2B5EF4-FFF2-40B4-BE49-F238E27FC236}">
                <a16:creationId xmlns:a16="http://schemas.microsoft.com/office/drawing/2014/main" id="{804EED4D-C05B-BACC-AA7F-1EE450323EA0}"/>
              </a:ext>
            </a:extLst>
          </p:cNvPr>
          <p:cNvSpPr txBox="1"/>
          <p:nvPr/>
        </p:nvSpPr>
        <p:spPr>
          <a:xfrm>
            <a:off x="5939318" y="1959074"/>
            <a:ext cx="3922869" cy="1333698"/>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none" rtlCol="0">
            <a:spAutoFit/>
          </a:bodyPr>
          <a:lstStyle/>
          <a:p>
            <a:pPr algn="l">
              <a:spcBef>
                <a:spcPts val="1000"/>
              </a:spcBef>
              <a:spcAft>
                <a:spcPts val="600"/>
              </a:spcAft>
            </a:pPr>
            <a:r>
              <a:rPr lang="en-US" b="1" dirty="0"/>
              <a:t>Common Roadblocks</a:t>
            </a:r>
          </a:p>
          <a:p>
            <a:pPr marL="285750" indent="-285750" algn="l">
              <a:spcBef>
                <a:spcPts val="1000"/>
              </a:spcBef>
              <a:spcAft>
                <a:spcPts val="600"/>
              </a:spcAft>
              <a:buFont typeface="Arial" panose="020B0604020202020204" pitchFamily="34" charset="0"/>
              <a:buChar char="•"/>
            </a:pPr>
            <a:r>
              <a:rPr lang="en-US" b="1" dirty="0"/>
              <a:t>Challenging to Schedule</a:t>
            </a:r>
          </a:p>
          <a:p>
            <a:pPr marL="285750" indent="-285750" algn="l">
              <a:spcBef>
                <a:spcPts val="1000"/>
              </a:spcBef>
              <a:spcAft>
                <a:spcPts val="600"/>
              </a:spcAft>
              <a:buFont typeface="Arial" panose="020B0604020202020204" pitchFamily="34" charset="0"/>
              <a:buChar char="•"/>
            </a:pPr>
            <a:r>
              <a:rPr lang="en-US" b="1" dirty="0"/>
              <a:t>Differs from Standard Process</a:t>
            </a:r>
          </a:p>
        </p:txBody>
      </p:sp>
      <p:sp>
        <p:nvSpPr>
          <p:cNvPr id="9" name="TextBox 8">
            <a:extLst>
              <a:ext uri="{FF2B5EF4-FFF2-40B4-BE49-F238E27FC236}">
                <a16:creationId xmlns:a16="http://schemas.microsoft.com/office/drawing/2014/main" id="{8F64D7D1-BCD8-59C9-3EEE-301BC452F706}"/>
              </a:ext>
            </a:extLst>
          </p:cNvPr>
          <p:cNvSpPr txBox="1"/>
          <p:nvPr/>
        </p:nvSpPr>
        <p:spPr>
          <a:xfrm>
            <a:off x="791553" y="4236690"/>
            <a:ext cx="10022305" cy="2308324"/>
          </a:xfrm>
          <a:prstGeom prst="rect">
            <a:avLst/>
          </a:prstGeom>
          <a:noFill/>
        </p:spPr>
        <p:txBody>
          <a:bodyPr wrap="square">
            <a:spAutoFit/>
          </a:bodyPr>
          <a:lstStyle/>
          <a:p>
            <a:pPr marL="342900" marR="0" lvl="0" indent="-342900">
              <a:buFont typeface="+mj-lt"/>
              <a:buAutoNum type="arabicPeriod"/>
              <a:tabLst>
                <a:tab pos="2743200" algn="ctr"/>
                <a:tab pos="5486400" algn="r"/>
              </a:tabLst>
            </a:pPr>
            <a:r>
              <a:rPr lang="en-US" dirty="0">
                <a:effectLst/>
                <a:ea typeface="MS Mincho" panose="02020609040205080304" pitchFamily="49" charset="-128"/>
                <a:cs typeface="Times New Roman" panose="02020603050405020304" pitchFamily="18" charset="0"/>
              </a:rPr>
              <a:t>Has the project </a:t>
            </a:r>
            <a:r>
              <a:rPr lang="en-US" b="1" dirty="0">
                <a:effectLst/>
                <a:ea typeface="MS Mincho" panose="02020609040205080304" pitchFamily="49" charset="-128"/>
                <a:cs typeface="Times New Roman" panose="02020603050405020304" pitchFamily="18" charset="0"/>
              </a:rPr>
              <a:t>met its goals and major deliverables </a:t>
            </a:r>
            <a:r>
              <a:rPr lang="en-US" dirty="0">
                <a:effectLst/>
                <a:ea typeface="MS Mincho" panose="02020609040205080304" pitchFamily="49" charset="-128"/>
                <a:cs typeface="Times New Roman" panose="02020603050405020304" pitchFamily="18" charset="0"/>
              </a:rPr>
              <a:t>so far, and </a:t>
            </a:r>
            <a:r>
              <a:rPr lang="en-US" b="1" dirty="0">
                <a:effectLst/>
                <a:ea typeface="MS Mincho" panose="02020609040205080304" pitchFamily="49" charset="-128"/>
                <a:cs typeface="Times New Roman" panose="02020603050405020304" pitchFamily="18" charset="0"/>
              </a:rPr>
              <a:t>is it on track </a:t>
            </a:r>
            <a:r>
              <a:rPr lang="en-US" dirty="0">
                <a:effectLst/>
                <a:ea typeface="MS Mincho" panose="02020609040205080304" pitchFamily="49" charset="-128"/>
                <a:cs typeface="Times New Roman" panose="02020603050405020304" pitchFamily="18" charset="0"/>
              </a:rPr>
              <a:t>to meet them all by project end?  </a:t>
            </a:r>
            <a:endParaRPr lang="en-US" dirty="0">
              <a:effectLst/>
              <a:ea typeface="Calibri" panose="020F0502020204030204" pitchFamily="34" charset="0"/>
              <a:cs typeface="Times New Roman" panose="02020603050405020304" pitchFamily="18" charset="0"/>
            </a:endParaRPr>
          </a:p>
          <a:p>
            <a:pPr marL="342900" marR="0" lvl="0" indent="-342900">
              <a:buFont typeface="+mj-lt"/>
              <a:buAutoNum type="arabicPeriod"/>
              <a:tabLst>
                <a:tab pos="2743200" algn="ctr"/>
                <a:tab pos="5486400" algn="r"/>
              </a:tabLst>
            </a:pPr>
            <a:r>
              <a:rPr lang="en-US" dirty="0">
                <a:effectLst/>
                <a:ea typeface="MS Mincho" panose="02020609040205080304" pitchFamily="49" charset="-128"/>
                <a:cs typeface="Times New Roman" panose="02020603050405020304" pitchFamily="18" charset="0"/>
              </a:rPr>
              <a:t>Are </a:t>
            </a:r>
            <a:r>
              <a:rPr lang="en-US" b="1" dirty="0">
                <a:effectLst/>
                <a:ea typeface="MS Mincho" panose="02020609040205080304" pitchFamily="49" charset="-128"/>
                <a:cs typeface="Times New Roman" panose="02020603050405020304" pitchFamily="18" charset="0"/>
              </a:rPr>
              <a:t>changes to the technical approach </a:t>
            </a:r>
            <a:r>
              <a:rPr lang="en-US" dirty="0">
                <a:effectLst/>
                <a:ea typeface="MS Mincho" panose="02020609040205080304" pitchFamily="49" charset="-128"/>
                <a:cs typeface="Times New Roman" panose="02020603050405020304" pitchFamily="18" charset="0"/>
              </a:rPr>
              <a:t>explained in detail and justified? </a:t>
            </a:r>
            <a:endParaRPr lang="en-US" dirty="0">
              <a:ea typeface="MS Mincho" panose="02020609040205080304" pitchFamily="49" charset="-128"/>
              <a:cs typeface="Times New Roman" panose="02020603050405020304" pitchFamily="18" charset="0"/>
            </a:endParaRPr>
          </a:p>
          <a:p>
            <a:pPr marL="342900" marR="0" lvl="0" indent="-342900">
              <a:buFont typeface="+mj-lt"/>
              <a:buAutoNum type="arabicPeriod"/>
              <a:tabLst>
                <a:tab pos="2743200" algn="ctr"/>
                <a:tab pos="5486400" algn="r"/>
              </a:tabLst>
            </a:pPr>
            <a:r>
              <a:rPr lang="en-US" dirty="0">
                <a:effectLst/>
                <a:ea typeface="MS Mincho" panose="02020609040205080304" pitchFamily="49" charset="-128"/>
                <a:cs typeface="Times New Roman" panose="02020603050405020304" pitchFamily="18" charset="0"/>
              </a:rPr>
              <a:t>Is the project </a:t>
            </a:r>
            <a:r>
              <a:rPr lang="en-US" b="1" dirty="0">
                <a:effectLst/>
                <a:ea typeface="MS Mincho" panose="02020609040205080304" pitchFamily="49" charset="-128"/>
                <a:cs typeface="Times New Roman" panose="02020603050405020304" pitchFamily="18" charset="0"/>
              </a:rPr>
              <a:t>scope still achievable </a:t>
            </a:r>
            <a:r>
              <a:rPr lang="en-US" dirty="0">
                <a:effectLst/>
                <a:ea typeface="MS Mincho" panose="02020609040205080304" pitchFamily="49" charset="-128"/>
                <a:cs typeface="Times New Roman" panose="02020603050405020304" pitchFamily="18" charset="0"/>
              </a:rPr>
              <a:t>given the proposed staffing, budget, schedule, and long lead items? </a:t>
            </a:r>
          </a:p>
          <a:p>
            <a:pPr marL="342900" marR="0" lvl="0" indent="-342900">
              <a:buFont typeface="+mj-lt"/>
              <a:buAutoNum type="arabicPeriod"/>
              <a:tabLst>
                <a:tab pos="2743200" algn="ctr"/>
                <a:tab pos="5486400" algn="r"/>
              </a:tabLst>
            </a:pPr>
            <a:r>
              <a:rPr lang="en-US" dirty="0">
                <a:effectLst/>
                <a:ea typeface="MS Mincho" panose="02020609040205080304" pitchFamily="49" charset="-128"/>
                <a:cs typeface="Times New Roman" panose="02020603050405020304" pitchFamily="18" charset="0"/>
              </a:rPr>
              <a:t>Are any </a:t>
            </a:r>
            <a:r>
              <a:rPr lang="en-US" b="1" dirty="0">
                <a:effectLst/>
                <a:ea typeface="MS Mincho" panose="02020609040205080304" pitchFamily="49" charset="-128"/>
                <a:cs typeface="Times New Roman" panose="02020603050405020304" pitchFamily="18" charset="0"/>
              </a:rPr>
              <a:t>remaining high-risk items </a:t>
            </a:r>
            <a:r>
              <a:rPr lang="en-US" dirty="0">
                <a:effectLst/>
                <a:ea typeface="MS Mincho" panose="02020609040205080304" pitchFamily="49" charset="-128"/>
                <a:cs typeface="Times New Roman" panose="02020603050405020304" pitchFamily="18" charset="0"/>
              </a:rPr>
              <a:t>appropriately addressed with clearly-defined decision points? </a:t>
            </a:r>
            <a:endParaRPr lang="en-US" dirty="0">
              <a:ea typeface="MS Mincho" panose="02020609040205080304" pitchFamily="49" charset="-128"/>
              <a:cs typeface="Times New Roman" panose="02020603050405020304" pitchFamily="18" charset="0"/>
            </a:endParaRPr>
          </a:p>
          <a:p>
            <a:pPr marL="342900" marR="0" lvl="0" indent="-342900">
              <a:buFont typeface="+mj-lt"/>
              <a:buAutoNum type="arabicPeriod"/>
              <a:tabLst>
                <a:tab pos="2743200" algn="ctr"/>
                <a:tab pos="5486400" algn="r"/>
              </a:tabLst>
            </a:pPr>
            <a:r>
              <a:rPr lang="en-US" dirty="0">
                <a:effectLst/>
                <a:ea typeface="MS Mincho" panose="02020609040205080304" pitchFamily="49" charset="-128"/>
                <a:cs typeface="Times New Roman" panose="02020603050405020304" pitchFamily="18" charset="0"/>
              </a:rPr>
              <a:t>Is the project on track to succeed with its </a:t>
            </a:r>
            <a:r>
              <a:rPr lang="en-US" b="1" dirty="0">
                <a:effectLst/>
                <a:ea typeface="MS Mincho" panose="02020609040205080304" pitchFamily="49" charset="-128"/>
                <a:cs typeface="Times New Roman" panose="02020603050405020304" pitchFamily="18" charset="0"/>
              </a:rPr>
              <a:t>exit plan </a:t>
            </a:r>
            <a:r>
              <a:rPr lang="en-US" dirty="0">
                <a:effectLst/>
                <a:ea typeface="MS Mincho" panose="02020609040205080304" pitchFamily="49" charset="-128"/>
                <a:cs typeface="Times New Roman" panose="02020603050405020304" pitchFamily="18" charset="0"/>
              </a:rPr>
              <a:t>for follow on work or funding? </a:t>
            </a:r>
          </a:p>
        </p:txBody>
      </p:sp>
      <p:sp>
        <p:nvSpPr>
          <p:cNvPr id="10" name="TextBox 9">
            <a:extLst>
              <a:ext uri="{FF2B5EF4-FFF2-40B4-BE49-F238E27FC236}">
                <a16:creationId xmlns:a16="http://schemas.microsoft.com/office/drawing/2014/main" id="{F956B8A6-CD45-0517-160D-28B0F67606A8}"/>
              </a:ext>
            </a:extLst>
          </p:cNvPr>
          <p:cNvSpPr txBox="1"/>
          <p:nvPr/>
        </p:nvSpPr>
        <p:spPr>
          <a:xfrm>
            <a:off x="453445" y="3610744"/>
            <a:ext cx="2340705" cy="369332"/>
          </a:xfrm>
          <a:prstGeom prst="rect">
            <a:avLst/>
          </a:prstGeom>
          <a:noFill/>
        </p:spPr>
        <p:txBody>
          <a:bodyPr wrap="none" rtlCol="0">
            <a:spAutoFit/>
          </a:bodyPr>
          <a:lstStyle/>
          <a:p>
            <a:pPr algn="l">
              <a:spcBef>
                <a:spcPts val="1000"/>
              </a:spcBef>
              <a:spcAft>
                <a:spcPts val="600"/>
              </a:spcAft>
            </a:pPr>
            <a:r>
              <a:rPr lang="en-US" dirty="0"/>
              <a:t>Appraisal Questions</a:t>
            </a:r>
          </a:p>
        </p:txBody>
      </p:sp>
      <p:pic>
        <p:nvPicPr>
          <p:cNvPr id="12" name="Picture 11" descr="Microsoft Bookings - Wikipedia">
            <a:extLst>
              <a:ext uri="{FF2B5EF4-FFF2-40B4-BE49-F238E27FC236}">
                <a16:creationId xmlns:a16="http://schemas.microsoft.com/office/drawing/2014/main" id="{7302C3AC-CF01-0F04-BBFF-464F53C205BC}"/>
              </a:ext>
            </a:extLst>
          </p:cNvPr>
          <p:cNvPicPr>
            <a:picLocks noChangeAspect="1"/>
          </p:cNvPicPr>
          <p:nvPr/>
        </p:nvPicPr>
        <p:blipFill>
          <a:blip r:embed="rId2"/>
          <a:stretch>
            <a:fillRect/>
          </a:stretch>
        </p:blipFill>
        <p:spPr>
          <a:xfrm>
            <a:off x="10026924" y="1781709"/>
            <a:ext cx="1679202" cy="1679202"/>
          </a:xfrm>
          <a:prstGeom prst="rect">
            <a:avLst/>
          </a:prstGeom>
        </p:spPr>
      </p:pic>
      <p:sp>
        <p:nvSpPr>
          <p:cNvPr id="13" name="TextBox 12">
            <a:extLst>
              <a:ext uri="{FF2B5EF4-FFF2-40B4-BE49-F238E27FC236}">
                <a16:creationId xmlns:a16="http://schemas.microsoft.com/office/drawing/2014/main" id="{27C2BA3C-A05E-AD4C-EC57-3DF1D29B1C13}"/>
              </a:ext>
            </a:extLst>
          </p:cNvPr>
          <p:cNvSpPr txBox="1"/>
          <p:nvPr/>
        </p:nvSpPr>
        <p:spPr>
          <a:xfrm>
            <a:off x="9862187" y="3661917"/>
            <a:ext cx="2247731" cy="369332"/>
          </a:xfrm>
          <a:prstGeom prst="rect">
            <a:avLst/>
          </a:prstGeom>
          <a:noFill/>
        </p:spPr>
        <p:txBody>
          <a:bodyPr wrap="none" rtlCol="0">
            <a:spAutoFit/>
          </a:bodyPr>
          <a:lstStyle/>
          <a:p>
            <a:pPr algn="l">
              <a:spcBef>
                <a:spcPts val="1000"/>
              </a:spcBef>
              <a:spcAft>
                <a:spcPts val="600"/>
              </a:spcAft>
            </a:pPr>
            <a:r>
              <a:rPr lang="en-US" dirty="0"/>
              <a:t>Microsoft Bookings</a:t>
            </a:r>
          </a:p>
        </p:txBody>
      </p:sp>
    </p:spTree>
    <p:extLst>
      <p:ext uri="{BB962C8B-B14F-4D97-AF65-F5344CB8AC3E}">
        <p14:creationId xmlns:p14="http://schemas.microsoft.com/office/powerpoint/2010/main" val="5458394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7C2D2DB-ABFA-35B1-2A8A-6AC15672D21B}"/>
              </a:ext>
            </a:extLst>
          </p:cNvPr>
          <p:cNvSpPr>
            <a:spLocks noGrp="1"/>
          </p:cNvSpPr>
          <p:nvPr>
            <p:ph idx="1"/>
          </p:nvPr>
        </p:nvSpPr>
        <p:spPr/>
        <p:txBody>
          <a:bodyPr/>
          <a:lstStyle/>
          <a:p>
            <a:pPr marL="0" indent="0">
              <a:buNone/>
            </a:pPr>
            <a:r>
              <a:rPr lang="en-US" dirty="0"/>
              <a:t>Ending Reports</a:t>
            </a:r>
          </a:p>
          <a:p>
            <a:r>
              <a:rPr lang="en-US" dirty="0"/>
              <a:t>First six projects ending now</a:t>
            </a:r>
          </a:p>
          <a:p>
            <a:r>
              <a:rPr lang="en-US" dirty="0"/>
              <a:t>Joint ending reports</a:t>
            </a:r>
          </a:p>
          <a:p>
            <a:pPr marL="0" indent="0">
              <a:buNone/>
            </a:pPr>
            <a:endParaRPr lang="en-US" dirty="0"/>
          </a:p>
          <a:p>
            <a:pPr marL="0" indent="0">
              <a:buNone/>
            </a:pPr>
            <a:r>
              <a:rPr lang="en-US" dirty="0"/>
              <a:t>Documentation</a:t>
            </a:r>
          </a:p>
          <a:p>
            <a:r>
              <a:rPr lang="en-US" dirty="0"/>
              <a:t>Background</a:t>
            </a:r>
          </a:p>
          <a:p>
            <a:r>
              <a:rPr lang="en-US" dirty="0"/>
              <a:t>PI Guide</a:t>
            </a:r>
          </a:p>
          <a:p>
            <a:r>
              <a:rPr lang="en-US" dirty="0"/>
              <a:t>Reviewer Guide</a:t>
            </a:r>
          </a:p>
          <a:p>
            <a:r>
              <a:rPr lang="en-US" dirty="0"/>
              <a:t>Admin Guide</a:t>
            </a:r>
          </a:p>
        </p:txBody>
      </p:sp>
      <p:sp>
        <p:nvSpPr>
          <p:cNvPr id="3" name="Slide Number Placeholder 2">
            <a:extLst>
              <a:ext uri="{FF2B5EF4-FFF2-40B4-BE49-F238E27FC236}">
                <a16:creationId xmlns:a16="http://schemas.microsoft.com/office/drawing/2014/main" id="{1EDE2ECD-FD6A-78BF-E258-D3F0D742277F}"/>
              </a:ext>
            </a:extLst>
          </p:cNvPr>
          <p:cNvSpPr>
            <a:spLocks noGrp="1"/>
          </p:cNvSpPr>
          <p:nvPr>
            <p:ph type="sldNum" sz="quarter" idx="12"/>
          </p:nvPr>
        </p:nvSpPr>
        <p:spPr/>
        <p:txBody>
          <a:bodyPr/>
          <a:lstStyle/>
          <a:p>
            <a:fld id="{6FB6B91F-BB11-E946-B7F6-1372EDB8DEC1}" type="slidenum">
              <a:rPr lang="en-US" smtClean="0"/>
              <a:t>29</a:t>
            </a:fld>
            <a:endParaRPr lang="en-US" dirty="0"/>
          </a:p>
        </p:txBody>
      </p:sp>
      <p:sp>
        <p:nvSpPr>
          <p:cNvPr id="4" name="Title 3">
            <a:extLst>
              <a:ext uri="{FF2B5EF4-FFF2-40B4-BE49-F238E27FC236}">
                <a16:creationId xmlns:a16="http://schemas.microsoft.com/office/drawing/2014/main" id="{61A3A02B-273C-D4FD-8B0B-20E28E276292}"/>
              </a:ext>
            </a:extLst>
          </p:cNvPr>
          <p:cNvSpPr>
            <a:spLocks noGrp="1"/>
          </p:cNvSpPr>
          <p:nvPr>
            <p:ph type="title"/>
          </p:nvPr>
        </p:nvSpPr>
        <p:spPr/>
        <p:txBody>
          <a:bodyPr/>
          <a:lstStyle/>
          <a:p>
            <a:r>
              <a:rPr lang="en-US" dirty="0"/>
              <a:t>Current IL Processes</a:t>
            </a:r>
          </a:p>
        </p:txBody>
      </p:sp>
      <p:sp>
        <p:nvSpPr>
          <p:cNvPr id="5" name="Text Placeholder 4">
            <a:extLst>
              <a:ext uri="{FF2B5EF4-FFF2-40B4-BE49-F238E27FC236}">
                <a16:creationId xmlns:a16="http://schemas.microsoft.com/office/drawing/2014/main" id="{5AB9FD44-2A79-C7CC-DCBB-3D78DAAE5C3D}"/>
              </a:ext>
            </a:extLst>
          </p:cNvPr>
          <p:cNvSpPr>
            <a:spLocks noGrp="1"/>
          </p:cNvSpPr>
          <p:nvPr>
            <p:ph type="body" sz="quarter" idx="13"/>
          </p:nvPr>
        </p:nvSpPr>
        <p:spPr/>
        <p:txBody>
          <a:bodyPr/>
          <a:lstStyle/>
          <a:p>
            <a:r>
              <a:rPr lang="en-US" dirty="0"/>
              <a:t>Ending Projects and Documentation</a:t>
            </a:r>
          </a:p>
        </p:txBody>
      </p:sp>
      <p:pic>
        <p:nvPicPr>
          <p:cNvPr id="7" name="Picture 6">
            <a:extLst>
              <a:ext uri="{FF2B5EF4-FFF2-40B4-BE49-F238E27FC236}">
                <a16:creationId xmlns:a16="http://schemas.microsoft.com/office/drawing/2014/main" id="{4C177ADB-017F-D3E0-85EE-AF81131B452D}"/>
              </a:ext>
            </a:extLst>
          </p:cNvPr>
          <p:cNvPicPr>
            <a:picLocks noChangeAspect="1"/>
          </p:cNvPicPr>
          <p:nvPr/>
        </p:nvPicPr>
        <p:blipFill>
          <a:blip r:embed="rId2"/>
          <a:stretch>
            <a:fillRect/>
          </a:stretch>
        </p:blipFill>
        <p:spPr>
          <a:xfrm>
            <a:off x="6310185" y="475781"/>
            <a:ext cx="4857992" cy="616304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0496741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 Box 10">
            <a:extLst>
              <a:ext uri="{FF2B5EF4-FFF2-40B4-BE49-F238E27FC236}">
                <a16:creationId xmlns:a16="http://schemas.microsoft.com/office/drawing/2014/main" id="{43E93D6A-7EEE-654E-9051-B4F91B774C22}"/>
              </a:ext>
            </a:extLst>
          </p:cNvPr>
          <p:cNvSpPr txBox="1">
            <a:spLocks noChangeArrowheads="1"/>
          </p:cNvSpPr>
          <p:nvPr/>
        </p:nvSpPr>
        <p:spPr bwMode="auto">
          <a:xfrm>
            <a:off x="7494912" y="961348"/>
            <a:ext cx="4697088" cy="340193"/>
          </a:xfrm>
          <a:prstGeom prst="rect">
            <a:avLst/>
          </a:prstGeom>
          <a:solidFill>
            <a:schemeClr val="accent2"/>
          </a:solidFill>
          <a:ln w="9525">
            <a:noFill/>
            <a:miter lim="800000"/>
            <a:headEnd/>
            <a:tailEnd/>
          </a:ln>
        </p:spPr>
        <p:txBody>
          <a:bodyPr wrap="square" lIns="101609" tIns="50807" rIns="101609" bIns="5080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913629">
              <a:lnSpc>
                <a:spcPct val="85000"/>
              </a:lnSpc>
              <a:defRPr/>
            </a:pPr>
            <a:r>
              <a:rPr lang="en-US" sz="1800" i="1">
                <a:solidFill>
                  <a:schemeClr val="bg1"/>
                </a:solidFill>
                <a:latin typeface="Calibri" panose="020F0502020204030204" pitchFamily="34" charset="0"/>
                <a:ea typeface="Gill Sans" charset="0"/>
                <a:cs typeface="Calibri" panose="020F0502020204030204" pitchFamily="34" charset="0"/>
              </a:rPr>
              <a:t>Impact &amp; Benefit</a:t>
            </a:r>
          </a:p>
        </p:txBody>
      </p:sp>
      <p:sp>
        <p:nvSpPr>
          <p:cNvPr id="30" name="Text Box 10">
            <a:extLst>
              <a:ext uri="{FF2B5EF4-FFF2-40B4-BE49-F238E27FC236}">
                <a16:creationId xmlns:a16="http://schemas.microsoft.com/office/drawing/2014/main" id="{B72C592A-3F24-944E-94CB-1772461ADF2C}"/>
              </a:ext>
            </a:extLst>
          </p:cNvPr>
          <p:cNvSpPr txBox="1">
            <a:spLocks noChangeArrowheads="1"/>
          </p:cNvSpPr>
          <p:nvPr/>
        </p:nvSpPr>
        <p:spPr bwMode="auto">
          <a:xfrm>
            <a:off x="3652317" y="961347"/>
            <a:ext cx="4203036" cy="339672"/>
          </a:xfrm>
          <a:prstGeom prst="homePlate">
            <a:avLst/>
          </a:prstGeom>
          <a:solidFill>
            <a:schemeClr val="tx2"/>
          </a:solidFill>
          <a:ln w="9525">
            <a:noFill/>
            <a:miter lim="800000"/>
            <a:headEnd/>
            <a:tailEnd/>
          </a:ln>
        </p:spPr>
        <p:txBody>
          <a:bodyPr wrap="square" lIns="101609" tIns="50807" rIns="101609" bIns="5080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913629">
              <a:lnSpc>
                <a:spcPct val="85000"/>
              </a:lnSpc>
              <a:defRPr/>
            </a:pPr>
            <a:r>
              <a:rPr lang="en-US" sz="1800" i="1">
                <a:solidFill>
                  <a:schemeClr val="bg1"/>
                </a:solidFill>
                <a:latin typeface="Calibri" panose="020F0502020204030204" pitchFamily="34" charset="0"/>
                <a:ea typeface="Gill Sans" charset="0"/>
                <a:cs typeface="Calibri" panose="020F0502020204030204" pitchFamily="34" charset="0"/>
              </a:rPr>
              <a:t>Approach</a:t>
            </a:r>
          </a:p>
        </p:txBody>
      </p:sp>
      <p:sp>
        <p:nvSpPr>
          <p:cNvPr id="31" name="Text Box 9">
            <a:extLst>
              <a:ext uri="{FF2B5EF4-FFF2-40B4-BE49-F238E27FC236}">
                <a16:creationId xmlns:a16="http://schemas.microsoft.com/office/drawing/2014/main" id="{D55FE265-5C37-AA48-A786-3836A934A1A1}"/>
              </a:ext>
            </a:extLst>
          </p:cNvPr>
          <p:cNvSpPr txBox="1">
            <a:spLocks noChangeArrowheads="1"/>
          </p:cNvSpPr>
          <p:nvPr/>
        </p:nvSpPr>
        <p:spPr bwMode="auto">
          <a:xfrm>
            <a:off x="0" y="961348"/>
            <a:ext cx="3935384" cy="340193"/>
          </a:xfrm>
          <a:prstGeom prst="homePlate">
            <a:avLst/>
          </a:prstGeom>
          <a:solidFill>
            <a:schemeClr val="accent6"/>
          </a:solidFill>
          <a:ln w="9525">
            <a:noFill/>
            <a:miter lim="800000"/>
            <a:headEnd/>
            <a:tailEnd/>
          </a:ln>
        </p:spPr>
        <p:txBody>
          <a:bodyPr wrap="square" lIns="101609" tIns="50807" rIns="101609" bIns="5080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913629">
              <a:lnSpc>
                <a:spcPct val="85000"/>
              </a:lnSpc>
              <a:defRPr/>
            </a:pPr>
            <a:r>
              <a:rPr lang="en-US" sz="1800" i="1">
                <a:solidFill>
                  <a:schemeClr val="bg1"/>
                </a:solidFill>
                <a:latin typeface="Calibri" panose="020F0502020204030204" pitchFamily="34" charset="0"/>
                <a:ea typeface="Gill Sans" charset="0"/>
                <a:cs typeface="Calibri" panose="020F0502020204030204" pitchFamily="34" charset="0"/>
              </a:rPr>
              <a:t>R&amp;D Challenge</a:t>
            </a:r>
          </a:p>
        </p:txBody>
      </p:sp>
      <p:grpSp>
        <p:nvGrpSpPr>
          <p:cNvPr id="12" name="Group 11">
            <a:extLst>
              <a:ext uri="{FF2B5EF4-FFF2-40B4-BE49-F238E27FC236}">
                <a16:creationId xmlns:a16="http://schemas.microsoft.com/office/drawing/2014/main" id="{440BCBF8-9E5C-2C4C-BE77-BF48CF4C644B}"/>
              </a:ext>
            </a:extLst>
          </p:cNvPr>
          <p:cNvGrpSpPr/>
          <p:nvPr/>
        </p:nvGrpSpPr>
        <p:grpSpPr>
          <a:xfrm>
            <a:off x="7655849" y="1309753"/>
            <a:ext cx="569283" cy="5000345"/>
            <a:chOff x="2797586" y="1301448"/>
            <a:chExt cx="569282" cy="5000345"/>
          </a:xfrm>
        </p:grpSpPr>
        <p:cxnSp>
          <p:nvCxnSpPr>
            <p:cNvPr id="6" name="Straight Connector 5">
              <a:extLst>
                <a:ext uri="{FF2B5EF4-FFF2-40B4-BE49-F238E27FC236}">
                  <a16:creationId xmlns:a16="http://schemas.microsoft.com/office/drawing/2014/main" id="{9FD1F4FA-BA65-5945-AFAE-C413AE7C1F9F}"/>
                </a:ext>
              </a:extLst>
            </p:cNvPr>
            <p:cNvCxnSpPr>
              <a:cxnSpLocks/>
            </p:cNvCxnSpPr>
            <p:nvPr/>
          </p:nvCxnSpPr>
          <p:spPr>
            <a:xfrm>
              <a:off x="2832267" y="1301448"/>
              <a:ext cx="534601" cy="2466174"/>
            </a:xfrm>
            <a:prstGeom prst="line">
              <a:avLst/>
            </a:prstGeom>
            <a:ln w="25400">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99456628-BDD1-BB4B-BF9D-E8C69A2D77D7}"/>
                </a:ext>
              </a:extLst>
            </p:cNvPr>
            <p:cNvCxnSpPr>
              <a:cxnSpLocks/>
            </p:cNvCxnSpPr>
            <p:nvPr/>
          </p:nvCxnSpPr>
          <p:spPr>
            <a:xfrm flipH="1">
              <a:off x="2797586" y="3755478"/>
              <a:ext cx="569282" cy="2546315"/>
            </a:xfrm>
            <a:prstGeom prst="line">
              <a:avLst/>
            </a:prstGeom>
            <a:ln w="25400">
              <a:solidFill>
                <a:schemeClr val="tx2"/>
              </a:solidFill>
              <a:prstDash val="sysDot"/>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7E8F448E-30F9-EA4D-97F8-3D638CF44A8C}"/>
              </a:ext>
            </a:extLst>
          </p:cNvPr>
          <p:cNvGrpSpPr/>
          <p:nvPr/>
        </p:nvGrpSpPr>
        <p:grpSpPr>
          <a:xfrm>
            <a:off x="3762915" y="1314445"/>
            <a:ext cx="569283" cy="5000345"/>
            <a:chOff x="2797586" y="1301448"/>
            <a:chExt cx="569282" cy="5000345"/>
          </a:xfrm>
        </p:grpSpPr>
        <p:cxnSp>
          <p:nvCxnSpPr>
            <p:cNvPr id="46" name="Straight Connector 45">
              <a:extLst>
                <a:ext uri="{FF2B5EF4-FFF2-40B4-BE49-F238E27FC236}">
                  <a16:creationId xmlns:a16="http://schemas.microsoft.com/office/drawing/2014/main" id="{8CDA65BE-B246-EB48-9436-B3D6A33091EE}"/>
                </a:ext>
              </a:extLst>
            </p:cNvPr>
            <p:cNvCxnSpPr>
              <a:cxnSpLocks/>
            </p:cNvCxnSpPr>
            <p:nvPr/>
          </p:nvCxnSpPr>
          <p:spPr>
            <a:xfrm>
              <a:off x="2832267" y="1301448"/>
              <a:ext cx="534601" cy="2466174"/>
            </a:xfrm>
            <a:prstGeom prst="line">
              <a:avLst/>
            </a:prstGeom>
            <a:ln w="25400">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39880048-2249-DA48-8840-4C9CE142878B}"/>
                </a:ext>
              </a:extLst>
            </p:cNvPr>
            <p:cNvCxnSpPr>
              <a:cxnSpLocks/>
            </p:cNvCxnSpPr>
            <p:nvPr/>
          </p:nvCxnSpPr>
          <p:spPr>
            <a:xfrm flipH="1">
              <a:off x="2797586" y="3755478"/>
              <a:ext cx="569282" cy="2546315"/>
            </a:xfrm>
            <a:prstGeom prst="line">
              <a:avLst/>
            </a:prstGeom>
            <a:ln w="25400">
              <a:solidFill>
                <a:schemeClr val="accent6"/>
              </a:solidFill>
              <a:prstDash val="sysDot"/>
            </a:ln>
          </p:spPr>
          <p:style>
            <a:lnRef idx="1">
              <a:schemeClr val="accent1"/>
            </a:lnRef>
            <a:fillRef idx="0">
              <a:schemeClr val="accent1"/>
            </a:fillRef>
            <a:effectRef idx="0">
              <a:schemeClr val="accent1"/>
            </a:effectRef>
            <a:fontRef idx="minor">
              <a:schemeClr val="tx1"/>
            </a:fontRef>
          </p:style>
        </p:cxnSp>
      </p:grpSp>
      <p:sp>
        <p:nvSpPr>
          <p:cNvPr id="34" name="Rectangle 33">
            <a:extLst>
              <a:ext uri="{FF2B5EF4-FFF2-40B4-BE49-F238E27FC236}">
                <a16:creationId xmlns:a16="http://schemas.microsoft.com/office/drawing/2014/main" id="{C2F7CCF5-FCAE-B146-A31E-43BD9518BA85}"/>
              </a:ext>
            </a:extLst>
          </p:cNvPr>
          <p:cNvSpPr/>
          <p:nvPr/>
        </p:nvSpPr>
        <p:spPr>
          <a:xfrm>
            <a:off x="199496" y="2962596"/>
            <a:ext cx="3768504" cy="1169464"/>
          </a:xfrm>
          <a:prstGeom prst="rect">
            <a:avLst/>
          </a:prstGeom>
        </p:spPr>
        <p:txBody>
          <a:bodyPr wrap="square" lIns="91359" tIns="45677" rIns="91359" bIns="4567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228594" indent="-228594">
              <a:buFont typeface="Arial" panose="020B0604020202020204" pitchFamily="34" charset="0"/>
              <a:buChar char="•"/>
            </a:pPr>
            <a:r>
              <a:rPr lang="en-US" sz="1400" dirty="0">
                <a:solidFill>
                  <a:schemeClr val="tx2"/>
                </a:solidFill>
                <a:latin typeface="Calibri" panose="020F0502020204030204" pitchFamily="34" charset="0"/>
                <a:cs typeface="Calibri" panose="020F0502020204030204" pitchFamily="34" charset="0"/>
              </a:rPr>
              <a:t>Better fidelity in plasma physics simulation (avoiding noise of PIC) will enable deeper physics understanding, better engineering design. </a:t>
            </a:r>
          </a:p>
          <a:p>
            <a:pPr defTabSz="913629">
              <a:defRPr/>
            </a:pPr>
            <a:endParaRPr lang="en-US" sz="1400" dirty="0">
              <a:solidFill>
                <a:schemeClr val="tx2"/>
              </a:solidFill>
              <a:latin typeface="Calibri"/>
              <a:cs typeface="Calibri"/>
            </a:endParaRPr>
          </a:p>
        </p:txBody>
      </p:sp>
      <p:cxnSp>
        <p:nvCxnSpPr>
          <p:cNvPr id="36" name="Straight Connector 35">
            <a:extLst>
              <a:ext uri="{FF2B5EF4-FFF2-40B4-BE49-F238E27FC236}">
                <a16:creationId xmlns:a16="http://schemas.microsoft.com/office/drawing/2014/main" id="{386605C8-2468-CC4A-8583-39EDB49DE1D4}"/>
              </a:ext>
            </a:extLst>
          </p:cNvPr>
          <p:cNvCxnSpPr>
            <a:cxnSpLocks/>
          </p:cNvCxnSpPr>
          <p:nvPr/>
        </p:nvCxnSpPr>
        <p:spPr>
          <a:xfrm>
            <a:off x="1" y="2783616"/>
            <a:ext cx="12191999"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40" name="Rectangle 39">
            <a:extLst>
              <a:ext uri="{FF2B5EF4-FFF2-40B4-BE49-F238E27FC236}">
                <a16:creationId xmlns:a16="http://schemas.microsoft.com/office/drawing/2014/main" id="{077C43A2-9E52-454D-B3B2-0F1C65424F52}"/>
              </a:ext>
            </a:extLst>
          </p:cNvPr>
          <p:cNvSpPr/>
          <p:nvPr/>
        </p:nvSpPr>
        <p:spPr>
          <a:xfrm>
            <a:off x="4527816" y="1547902"/>
            <a:ext cx="3128033" cy="738577"/>
          </a:xfrm>
          <a:prstGeom prst="rect">
            <a:avLst/>
          </a:prstGeom>
        </p:spPr>
        <p:txBody>
          <a:bodyPr wrap="square" lIns="91359" tIns="45677" rIns="91359" bIns="4567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1400" b="1" dirty="0">
                <a:solidFill>
                  <a:schemeClr val="tx2"/>
                </a:solidFill>
                <a:latin typeface="Calibri" panose="020F0502020204030204" pitchFamily="34" charset="0"/>
                <a:cs typeface="Calibri" panose="020F0502020204030204" pitchFamily="34" charset="0"/>
              </a:rPr>
              <a:t>Combine Advanced Finite Element </a:t>
            </a:r>
            <a:r>
              <a:rPr lang="en-US" sz="1400" b="1" dirty="0" err="1">
                <a:solidFill>
                  <a:schemeClr val="tx2"/>
                </a:solidFill>
                <a:latin typeface="Calibri" panose="020F0502020204030204" pitchFamily="34" charset="0"/>
                <a:cs typeface="Calibri" panose="020F0502020204030204" pitchFamily="34" charset="0"/>
              </a:rPr>
              <a:t>Discretizations</a:t>
            </a:r>
            <a:r>
              <a:rPr lang="en-US" sz="1400" b="1" dirty="0">
                <a:solidFill>
                  <a:schemeClr val="tx2"/>
                </a:solidFill>
                <a:latin typeface="Calibri" panose="020F0502020204030204" pitchFamily="34" charset="0"/>
                <a:cs typeface="Calibri" panose="020F0502020204030204" pitchFamily="34" charset="0"/>
              </a:rPr>
              <a:t> with Emerging Low-Rank Representations</a:t>
            </a:r>
          </a:p>
        </p:txBody>
      </p:sp>
      <p:sp>
        <p:nvSpPr>
          <p:cNvPr id="42" name="Rectangle 41">
            <a:extLst>
              <a:ext uri="{FF2B5EF4-FFF2-40B4-BE49-F238E27FC236}">
                <a16:creationId xmlns:a16="http://schemas.microsoft.com/office/drawing/2014/main" id="{086B1C61-87FB-9B43-8AA7-8FA21ABC8520}"/>
              </a:ext>
            </a:extLst>
          </p:cNvPr>
          <p:cNvSpPr/>
          <p:nvPr/>
        </p:nvSpPr>
        <p:spPr>
          <a:xfrm>
            <a:off x="8357756" y="2975751"/>
            <a:ext cx="3622517" cy="1815795"/>
          </a:xfrm>
          <a:prstGeom prst="rect">
            <a:avLst/>
          </a:prstGeom>
        </p:spPr>
        <p:txBody>
          <a:bodyPr wrap="square" lIns="91359" tIns="45677" rIns="91359" bIns="4567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228594" indent="-228594" defTabSz="913629">
              <a:buFont typeface="Arial" panose="020B0604020202020204" pitchFamily="34" charset="0"/>
              <a:buChar char="•"/>
              <a:defRPr/>
            </a:pPr>
            <a:r>
              <a:rPr lang="en-US" sz="1400" dirty="0">
                <a:solidFill>
                  <a:schemeClr val="tx2"/>
                </a:solidFill>
                <a:latin typeface="Calibri"/>
                <a:cs typeface="Calibri"/>
              </a:rPr>
              <a:t>Many collaborations formed: more than 20 people participated over 2.5 years!</a:t>
            </a:r>
          </a:p>
          <a:p>
            <a:pPr marL="228594" indent="-228594" defTabSz="913629">
              <a:buFont typeface="Arial" panose="020B0604020202020204" pitchFamily="34" charset="0"/>
              <a:buChar char="•"/>
              <a:defRPr/>
            </a:pPr>
            <a:r>
              <a:rPr lang="en-US" sz="1400" dirty="0">
                <a:solidFill>
                  <a:schemeClr val="tx2"/>
                </a:solidFill>
                <a:latin typeface="Calibri"/>
                <a:cs typeface="Calibri"/>
              </a:rPr>
              <a:t>Open Source software from each lab allows us to continue to build freely on each lab’s work</a:t>
            </a:r>
          </a:p>
          <a:p>
            <a:pPr marL="228594" indent="-228594" defTabSz="913629">
              <a:buFont typeface="Arial" panose="020B0604020202020204" pitchFamily="34" charset="0"/>
              <a:buChar char="•"/>
              <a:defRPr/>
            </a:pPr>
            <a:r>
              <a:rPr lang="en-US" sz="1400" dirty="0">
                <a:solidFill>
                  <a:schemeClr val="tx2"/>
                </a:solidFill>
                <a:latin typeface="Calibri"/>
                <a:cs typeface="Calibri"/>
              </a:rPr>
              <a:t>New capabilities for accelerating plasma simulations provide foundation for future research</a:t>
            </a:r>
          </a:p>
        </p:txBody>
      </p:sp>
      <p:sp>
        <p:nvSpPr>
          <p:cNvPr id="49" name="Title 1">
            <a:extLst>
              <a:ext uri="{FF2B5EF4-FFF2-40B4-BE49-F238E27FC236}">
                <a16:creationId xmlns:a16="http://schemas.microsoft.com/office/drawing/2014/main" id="{3B523404-5961-7A4D-B5C7-D5C4BF19CF8F}"/>
              </a:ext>
            </a:extLst>
          </p:cNvPr>
          <p:cNvSpPr>
            <a:spLocks noGrp="1"/>
          </p:cNvSpPr>
          <p:nvPr>
            <p:ph type="title"/>
          </p:nvPr>
        </p:nvSpPr>
        <p:spPr>
          <a:xfrm>
            <a:off x="2465510" y="91847"/>
            <a:ext cx="9514764" cy="780052"/>
          </a:xfrm>
        </p:spPr>
        <p:txBody>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dirty="0">
                <a:solidFill>
                  <a:schemeClr val="accent1">
                    <a:lumMod val="60000"/>
                    <a:lumOff val="40000"/>
                  </a:schemeClr>
                </a:solidFill>
              </a:rPr>
              <a:t>PULSE-TN: Predictive Ultrafast </a:t>
            </a:r>
            <a:br>
              <a:rPr lang="en-US" dirty="0">
                <a:solidFill>
                  <a:schemeClr val="accent1">
                    <a:lumMod val="60000"/>
                    <a:lumOff val="40000"/>
                  </a:schemeClr>
                </a:solidFill>
              </a:rPr>
            </a:br>
            <a:r>
              <a:rPr lang="en-US" dirty="0">
                <a:solidFill>
                  <a:schemeClr val="accent1">
                    <a:lumMod val="60000"/>
                    <a:lumOff val="40000"/>
                  </a:schemeClr>
                </a:solidFill>
              </a:rPr>
              <a:t>Low-rank Simulations Enabled by Tensor Networks</a:t>
            </a:r>
            <a:endParaRPr lang="en-US" dirty="0">
              <a:solidFill>
                <a:srgbClr val="3A6375"/>
              </a:solidFill>
            </a:endParaRPr>
          </a:p>
        </p:txBody>
      </p:sp>
      <p:pic>
        <p:nvPicPr>
          <p:cNvPr id="50" name="Picture 49">
            <a:extLst>
              <a:ext uri="{FF2B5EF4-FFF2-40B4-BE49-F238E27FC236}">
                <a16:creationId xmlns:a16="http://schemas.microsoft.com/office/drawing/2014/main" id="{40B77DB5-1760-0548-A584-0C384F12292D}"/>
              </a:ext>
            </a:extLst>
          </p:cNvPr>
          <p:cNvPicPr>
            <a:picLocks noChangeAspect="1"/>
          </p:cNvPicPr>
          <p:nvPr/>
        </p:nvPicPr>
        <p:blipFill>
          <a:blip r:embed="rId3"/>
          <a:stretch>
            <a:fillRect/>
          </a:stretch>
        </p:blipFill>
        <p:spPr>
          <a:xfrm>
            <a:off x="475300" y="92831"/>
            <a:ext cx="1412115" cy="679907"/>
          </a:xfrm>
          <a:prstGeom prst="rect">
            <a:avLst/>
          </a:prstGeom>
        </p:spPr>
      </p:pic>
      <p:cxnSp>
        <p:nvCxnSpPr>
          <p:cNvPr id="51" name="Straight Connector 50">
            <a:extLst>
              <a:ext uri="{FF2B5EF4-FFF2-40B4-BE49-F238E27FC236}">
                <a16:creationId xmlns:a16="http://schemas.microsoft.com/office/drawing/2014/main" id="{C9982C6C-74AB-694E-9C8B-80A9ED259288}"/>
              </a:ext>
            </a:extLst>
          </p:cNvPr>
          <p:cNvCxnSpPr>
            <a:cxnSpLocks/>
          </p:cNvCxnSpPr>
          <p:nvPr/>
        </p:nvCxnSpPr>
        <p:spPr>
          <a:xfrm>
            <a:off x="2202449" y="0"/>
            <a:ext cx="0" cy="861147"/>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58" name="Straight Connector 57">
            <a:extLst>
              <a:ext uri="{FF2B5EF4-FFF2-40B4-BE49-F238E27FC236}">
                <a16:creationId xmlns:a16="http://schemas.microsoft.com/office/drawing/2014/main" id="{5319D49E-A454-3A48-957F-64CA1C07AF7A}"/>
              </a:ext>
            </a:extLst>
          </p:cNvPr>
          <p:cNvCxnSpPr>
            <a:cxnSpLocks/>
          </p:cNvCxnSpPr>
          <p:nvPr/>
        </p:nvCxnSpPr>
        <p:spPr>
          <a:xfrm>
            <a:off x="1" y="6310095"/>
            <a:ext cx="12191999" cy="0"/>
          </a:xfrm>
          <a:prstGeom prst="line">
            <a:avLst/>
          </a:prstGeom>
          <a:ln w="57150">
            <a:solidFill>
              <a:schemeClr val="tx2"/>
            </a:solidFill>
          </a:ln>
        </p:spPr>
        <p:style>
          <a:lnRef idx="1">
            <a:schemeClr val="accent2"/>
          </a:lnRef>
          <a:fillRef idx="0">
            <a:schemeClr val="accent2"/>
          </a:fillRef>
          <a:effectRef idx="0">
            <a:schemeClr val="accent2"/>
          </a:effectRef>
          <a:fontRef idx="minor">
            <a:schemeClr val="tx1"/>
          </a:fontRef>
        </p:style>
      </p:cxnSp>
      <p:pic>
        <p:nvPicPr>
          <p:cNvPr id="80" name="Picture 79" descr="A close up of a sign&#10;&#10;Description generated with very high confidence">
            <a:extLst>
              <a:ext uri="{FF2B5EF4-FFF2-40B4-BE49-F238E27FC236}">
                <a16:creationId xmlns:a16="http://schemas.microsoft.com/office/drawing/2014/main" id="{855B0981-9655-4C89-ABC5-FA3411343158}"/>
              </a:ext>
            </a:extLst>
          </p:cNvPr>
          <p:cNvPicPr>
            <a:picLocks noChangeAspect="1"/>
          </p:cNvPicPr>
          <p:nvPr/>
        </p:nvPicPr>
        <p:blipFill>
          <a:blip r:embed="rId4"/>
          <a:stretch>
            <a:fillRect/>
          </a:stretch>
        </p:blipFill>
        <p:spPr>
          <a:xfrm>
            <a:off x="124019" y="6453165"/>
            <a:ext cx="838167" cy="322841"/>
          </a:xfrm>
          <a:prstGeom prst="rect">
            <a:avLst/>
          </a:prstGeom>
        </p:spPr>
      </p:pic>
      <p:sp>
        <p:nvSpPr>
          <p:cNvPr id="48" name="Rectangle 47">
            <a:extLst>
              <a:ext uri="{FF2B5EF4-FFF2-40B4-BE49-F238E27FC236}">
                <a16:creationId xmlns:a16="http://schemas.microsoft.com/office/drawing/2014/main" id="{C908C1FD-AB51-5543-9312-CF38E7CF2EC4}"/>
              </a:ext>
            </a:extLst>
          </p:cNvPr>
          <p:cNvSpPr/>
          <p:nvPr/>
        </p:nvSpPr>
        <p:spPr>
          <a:xfrm>
            <a:off x="325178" y="1547901"/>
            <a:ext cx="3276799" cy="738577"/>
          </a:xfrm>
          <a:prstGeom prst="rect">
            <a:avLst/>
          </a:prstGeom>
        </p:spPr>
        <p:txBody>
          <a:bodyPr wrap="square" lIns="91359" tIns="45677" rIns="91359" bIns="4567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defTabSz="913629">
              <a:defRPr/>
            </a:pPr>
            <a:r>
              <a:rPr lang="en-US" sz="1400" b="1" dirty="0">
                <a:solidFill>
                  <a:schemeClr val="tx2"/>
                </a:solidFill>
                <a:latin typeface="Calibri"/>
                <a:cs typeface="Calibri"/>
              </a:rPr>
              <a:t>Computationally Feasible, High-Fidelity Plasma Physics Simulations — despite the curse of dimensionality.</a:t>
            </a:r>
          </a:p>
        </p:txBody>
      </p:sp>
      <p:sp>
        <p:nvSpPr>
          <p:cNvPr id="52" name="Rectangle 51">
            <a:extLst>
              <a:ext uri="{FF2B5EF4-FFF2-40B4-BE49-F238E27FC236}">
                <a16:creationId xmlns:a16="http://schemas.microsoft.com/office/drawing/2014/main" id="{657AA76A-2791-4948-83CE-9A2227F11F59}"/>
              </a:ext>
            </a:extLst>
          </p:cNvPr>
          <p:cNvSpPr/>
          <p:nvPr/>
        </p:nvSpPr>
        <p:spPr>
          <a:xfrm>
            <a:off x="4332197" y="2962595"/>
            <a:ext cx="3598101" cy="3108456"/>
          </a:xfrm>
          <a:prstGeom prst="rect">
            <a:avLst/>
          </a:prstGeom>
        </p:spPr>
        <p:txBody>
          <a:bodyPr wrap="square" lIns="91359" tIns="45677" rIns="91359" bIns="4567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228594" indent="-228594">
              <a:buFont typeface="Arial" panose="020B0604020202020204" pitchFamily="34" charset="0"/>
              <a:buChar char="•"/>
            </a:pPr>
            <a:r>
              <a:rPr lang="en-US" sz="1400" dirty="0">
                <a:solidFill>
                  <a:schemeClr val="tx2"/>
                </a:solidFill>
                <a:latin typeface="Calibri" panose="020F0502020204030204" pitchFamily="34" charset="0"/>
                <a:cs typeface="Calibri" panose="020F0502020204030204" pitchFamily="34" charset="0"/>
              </a:rPr>
              <a:t>Software packages owned by LLNL, LANL, and SNL have seen substantial development</a:t>
            </a:r>
          </a:p>
          <a:p>
            <a:pPr marL="228594" indent="-228594">
              <a:buFont typeface="Arial" panose="020B0604020202020204" pitchFamily="34" charset="0"/>
              <a:buChar char="•"/>
            </a:pPr>
            <a:r>
              <a:rPr lang="en-US" sz="1400" dirty="0">
                <a:solidFill>
                  <a:schemeClr val="tx2"/>
                </a:solidFill>
                <a:latin typeface="Calibri" panose="020F0502020204030204" pitchFamily="34" charset="0"/>
                <a:cs typeface="Calibri" panose="020F0502020204030204" pitchFamily="34" charset="0"/>
              </a:rPr>
              <a:t>New </a:t>
            </a:r>
            <a:r>
              <a:rPr lang="en-US" sz="1400" b="1" dirty="0">
                <a:solidFill>
                  <a:schemeClr val="tx2"/>
                </a:solidFill>
                <a:latin typeface="Calibri" panose="020F0502020204030204" pitchFamily="34" charset="0"/>
                <a:cs typeface="Calibri" panose="020F0502020204030204" pitchFamily="34" charset="0"/>
              </a:rPr>
              <a:t>Open Source </a:t>
            </a:r>
            <a:r>
              <a:rPr lang="en-US" sz="1400" dirty="0">
                <a:solidFill>
                  <a:schemeClr val="tx2"/>
                </a:solidFill>
                <a:latin typeface="Calibri" panose="020F0502020204030204" pitchFamily="34" charset="0"/>
                <a:cs typeface="Calibri" panose="020F0502020204030204" pitchFamily="34" charset="0"/>
              </a:rPr>
              <a:t>releases from LANL and LLNL (SNL’s was already open source)</a:t>
            </a:r>
          </a:p>
          <a:p>
            <a:pPr marL="228594" indent="-228594">
              <a:buFont typeface="Arial" panose="020B0604020202020204" pitchFamily="34" charset="0"/>
              <a:buChar char="•"/>
            </a:pPr>
            <a:r>
              <a:rPr lang="en-US" sz="1400" b="1" dirty="0" err="1">
                <a:solidFill>
                  <a:schemeClr val="tx2"/>
                </a:solidFill>
                <a:latin typeface="Calibri" panose="020F0502020204030204" pitchFamily="34" charset="0"/>
                <a:cs typeface="Calibri" panose="020F0502020204030204" pitchFamily="34" charset="0"/>
              </a:rPr>
              <a:t>BoBa</a:t>
            </a:r>
            <a:r>
              <a:rPr lang="en-US" sz="1400" b="1" dirty="0">
                <a:solidFill>
                  <a:schemeClr val="tx2"/>
                </a:solidFill>
                <a:latin typeface="Calibri" panose="020F0502020204030204" pitchFamily="34" charset="0"/>
                <a:cs typeface="Calibri" panose="020F0502020204030204" pitchFamily="34" charset="0"/>
              </a:rPr>
              <a:t> </a:t>
            </a:r>
            <a:r>
              <a:rPr lang="en-US" sz="1400" dirty="0">
                <a:solidFill>
                  <a:schemeClr val="tx2"/>
                </a:solidFill>
                <a:latin typeface="Calibri" panose="020F0502020204030204" pitchFamily="34" charset="0"/>
                <a:cs typeface="Calibri" panose="020F0502020204030204" pitchFamily="34" charset="0"/>
              </a:rPr>
              <a:t>and </a:t>
            </a:r>
            <a:r>
              <a:rPr lang="en-US" sz="1400" b="1" dirty="0">
                <a:solidFill>
                  <a:schemeClr val="tx2"/>
                </a:solidFill>
                <a:latin typeface="Calibri" panose="020F0502020204030204" pitchFamily="34" charset="0"/>
                <a:cs typeface="Calibri" panose="020F0502020204030204" pitchFamily="34" charset="0"/>
              </a:rPr>
              <a:t>Camellia</a:t>
            </a:r>
            <a:r>
              <a:rPr lang="en-US" sz="1400" dirty="0">
                <a:solidFill>
                  <a:schemeClr val="tx2"/>
                </a:solidFill>
                <a:latin typeface="Calibri" panose="020F0502020204030204" pitchFamily="34" charset="0"/>
                <a:cs typeface="Calibri" panose="020F0502020204030204" pitchFamily="34" charset="0"/>
              </a:rPr>
              <a:t> have gained interoperability</a:t>
            </a:r>
          </a:p>
          <a:p>
            <a:pPr marL="228594" indent="-228594">
              <a:buFont typeface="Arial" panose="020B0604020202020204" pitchFamily="34" charset="0"/>
              <a:buChar char="•"/>
            </a:pPr>
            <a:r>
              <a:rPr lang="en-US" sz="1400" dirty="0">
                <a:solidFill>
                  <a:schemeClr val="tx2"/>
                </a:solidFill>
                <a:latin typeface="Calibri" panose="020F0502020204030204" pitchFamily="34" charset="0"/>
                <a:cs typeface="Calibri" panose="020F0502020204030204" pitchFamily="34" charset="0"/>
              </a:rPr>
              <a:t>New mathematical insight and practical understanding of application regimes for tensor networks</a:t>
            </a:r>
          </a:p>
          <a:p>
            <a:pPr marL="228594" indent="-228594">
              <a:buFont typeface="Arial" panose="020B0604020202020204" pitchFamily="34" charset="0"/>
              <a:buChar char="•"/>
            </a:pPr>
            <a:r>
              <a:rPr lang="en-US" sz="1400" dirty="0">
                <a:solidFill>
                  <a:schemeClr val="tx2"/>
                </a:solidFill>
                <a:latin typeface="Calibri" panose="020F0502020204030204" pitchFamily="34" charset="0"/>
                <a:cs typeface="Calibri" panose="020F0502020204030204" pitchFamily="34" charset="0"/>
              </a:rPr>
              <a:t>Collisions results: including </a:t>
            </a:r>
            <a:r>
              <a:rPr lang="en-US" sz="1400" b="1" dirty="0">
                <a:solidFill>
                  <a:schemeClr val="tx2"/>
                </a:solidFill>
                <a:latin typeface="Calibri" panose="020F0502020204030204" pitchFamily="34" charset="0"/>
                <a:cs typeface="Calibri" panose="020F0502020204030204" pitchFamily="34" charset="0"/>
              </a:rPr>
              <a:t>more physics </a:t>
            </a:r>
            <a:r>
              <a:rPr lang="en-US" sz="1400" dirty="0">
                <a:solidFill>
                  <a:schemeClr val="tx2"/>
                </a:solidFill>
                <a:latin typeface="Calibri" panose="020F0502020204030204" pitchFamily="34" charset="0"/>
                <a:cs typeface="Calibri" panose="020F0502020204030204" pitchFamily="34" charset="0"/>
              </a:rPr>
              <a:t>will make tensor network approaches </a:t>
            </a:r>
            <a:r>
              <a:rPr lang="en-US" sz="1400" b="1" dirty="0">
                <a:solidFill>
                  <a:schemeClr val="tx2"/>
                </a:solidFill>
                <a:latin typeface="Calibri" panose="020F0502020204030204" pitchFamily="34" charset="0"/>
                <a:cs typeface="Calibri" panose="020F0502020204030204" pitchFamily="34" charset="0"/>
              </a:rPr>
              <a:t>more relevant</a:t>
            </a:r>
            <a:r>
              <a:rPr lang="en-US" sz="1400" dirty="0">
                <a:solidFill>
                  <a:schemeClr val="tx2"/>
                </a:solidFill>
                <a:latin typeface="Calibri" panose="020F0502020204030204" pitchFamily="34" charset="0"/>
                <a:cs typeface="Calibri" panose="020F0502020204030204" pitchFamily="34" charset="0"/>
              </a:rPr>
              <a:t>!</a:t>
            </a:r>
          </a:p>
          <a:p>
            <a:endParaRPr lang="en-US" sz="1400" dirty="0">
              <a:solidFill>
                <a:schemeClr val="tx2"/>
              </a:solidFill>
              <a:latin typeface="Calibri" panose="020F0502020204030204" pitchFamily="34" charset="0"/>
              <a:cs typeface="Calibri" panose="020F0502020204030204" pitchFamily="34" charset="0"/>
            </a:endParaRPr>
          </a:p>
          <a:p>
            <a:pPr defTabSz="913629">
              <a:defRPr/>
            </a:pPr>
            <a:endParaRPr lang="en-US" sz="1400" dirty="0">
              <a:solidFill>
                <a:schemeClr val="tx2"/>
              </a:solidFill>
              <a:latin typeface="Calibri"/>
              <a:cs typeface="Calibri"/>
            </a:endParaRPr>
          </a:p>
        </p:txBody>
      </p:sp>
      <p:sp>
        <p:nvSpPr>
          <p:cNvPr id="4" name="TextBox 3">
            <a:extLst>
              <a:ext uri="{FF2B5EF4-FFF2-40B4-BE49-F238E27FC236}">
                <a16:creationId xmlns:a16="http://schemas.microsoft.com/office/drawing/2014/main" id="{ADD06A26-A886-884B-A2F1-B1CF59B6833E}"/>
              </a:ext>
            </a:extLst>
          </p:cNvPr>
          <p:cNvSpPr txBox="1"/>
          <p:nvPr/>
        </p:nvSpPr>
        <p:spPr>
          <a:xfrm>
            <a:off x="8860852" y="5650572"/>
            <a:ext cx="1725693" cy="523220"/>
          </a:xfrm>
          <a:prstGeom prst="rect">
            <a:avLst/>
          </a:prstGeom>
          <a:noFill/>
        </p:spPr>
        <p:txBody>
          <a:bodyPr wrap="square"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1400" i="1" dirty="0">
                <a:latin typeface="Calibri" panose="020F0502020204030204" pitchFamily="34" charset="0"/>
                <a:cs typeface="Calibri" panose="020F0502020204030204" pitchFamily="34" charset="0"/>
              </a:rPr>
              <a:t>Big Foot Target Shot at LLNL’s NIF</a:t>
            </a:r>
          </a:p>
        </p:txBody>
      </p:sp>
      <p:sp>
        <p:nvSpPr>
          <p:cNvPr id="54" name="Rectangle 53">
            <a:extLst>
              <a:ext uri="{FF2B5EF4-FFF2-40B4-BE49-F238E27FC236}">
                <a16:creationId xmlns:a16="http://schemas.microsoft.com/office/drawing/2014/main" id="{47CB8D5B-0943-AA49-B9C3-1B4DBCC41D8C}"/>
              </a:ext>
            </a:extLst>
          </p:cNvPr>
          <p:cNvSpPr/>
          <p:nvPr/>
        </p:nvSpPr>
        <p:spPr>
          <a:xfrm>
            <a:off x="8566031" y="1547902"/>
            <a:ext cx="3017435" cy="523133"/>
          </a:xfrm>
          <a:prstGeom prst="rect">
            <a:avLst/>
          </a:prstGeom>
        </p:spPr>
        <p:txBody>
          <a:bodyPr wrap="square" lIns="91359" tIns="45677" rIns="91359" bIns="4567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1400" b="1" dirty="0">
                <a:solidFill>
                  <a:schemeClr val="tx2"/>
                </a:solidFill>
                <a:latin typeface="Calibri"/>
                <a:cs typeface="Calibri"/>
              </a:rPr>
              <a:t>Connections Forged Between Labs in Research, Software, and Capabilities</a:t>
            </a:r>
            <a:endParaRPr lang="en-US" sz="1400" b="1" dirty="0">
              <a:solidFill>
                <a:schemeClr val="tx2"/>
              </a:solidFill>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4B758A62-BCBE-55F3-C190-62F89C8CE706}"/>
              </a:ext>
            </a:extLst>
          </p:cNvPr>
          <p:cNvPicPr>
            <a:picLocks noChangeAspect="1"/>
          </p:cNvPicPr>
          <p:nvPr/>
        </p:nvPicPr>
        <p:blipFill>
          <a:blip r:embed="rId5"/>
          <a:stretch>
            <a:fillRect/>
          </a:stretch>
        </p:blipFill>
        <p:spPr>
          <a:xfrm>
            <a:off x="516253" y="4008634"/>
            <a:ext cx="2881609" cy="1906035"/>
          </a:xfrm>
          <a:prstGeom prst="rect">
            <a:avLst/>
          </a:prstGeom>
        </p:spPr>
      </p:pic>
      <p:sp>
        <p:nvSpPr>
          <p:cNvPr id="5" name="TextBox 4">
            <a:extLst>
              <a:ext uri="{FF2B5EF4-FFF2-40B4-BE49-F238E27FC236}">
                <a16:creationId xmlns:a16="http://schemas.microsoft.com/office/drawing/2014/main" id="{DDFB6CAF-CA5B-C35B-970E-A7969AD6B962}"/>
              </a:ext>
            </a:extLst>
          </p:cNvPr>
          <p:cNvSpPr txBox="1"/>
          <p:nvPr/>
        </p:nvSpPr>
        <p:spPr>
          <a:xfrm>
            <a:off x="504133" y="5912182"/>
            <a:ext cx="1630034" cy="307777"/>
          </a:xfrm>
          <a:prstGeom prst="rect">
            <a:avLst/>
          </a:prstGeom>
          <a:noFill/>
        </p:spPr>
        <p:txBody>
          <a:bodyPr wrap="square"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1400" i="1" dirty="0">
                <a:latin typeface="Calibri" panose="020F0502020204030204" pitchFamily="34" charset="0"/>
                <a:cs typeface="Calibri" panose="020F0502020204030204" pitchFamily="34" charset="0"/>
              </a:rPr>
              <a:t>SNL’s Z Machine</a:t>
            </a:r>
          </a:p>
        </p:txBody>
      </p:sp>
      <p:pic>
        <p:nvPicPr>
          <p:cNvPr id="11" name="Picture 10">
            <a:extLst>
              <a:ext uri="{FF2B5EF4-FFF2-40B4-BE49-F238E27FC236}">
                <a16:creationId xmlns:a16="http://schemas.microsoft.com/office/drawing/2014/main" id="{B889D892-5C97-0926-7BA3-46A75063ABB4}"/>
              </a:ext>
            </a:extLst>
          </p:cNvPr>
          <p:cNvPicPr>
            <a:picLocks noChangeAspect="1"/>
          </p:cNvPicPr>
          <p:nvPr/>
        </p:nvPicPr>
        <p:blipFill>
          <a:blip r:embed="rId6"/>
          <a:stretch>
            <a:fillRect/>
          </a:stretch>
        </p:blipFill>
        <p:spPr>
          <a:xfrm>
            <a:off x="10586545" y="4846158"/>
            <a:ext cx="1530250" cy="1397646"/>
          </a:xfrm>
          <a:prstGeom prst="rect">
            <a:avLst/>
          </a:prstGeom>
        </p:spPr>
      </p:pic>
    </p:spTree>
    <p:extLst>
      <p:ext uri="{BB962C8B-B14F-4D97-AF65-F5344CB8AC3E}">
        <p14:creationId xmlns:p14="http://schemas.microsoft.com/office/powerpoint/2010/main" val="2724755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 Box 10">
            <a:extLst>
              <a:ext uri="{FF2B5EF4-FFF2-40B4-BE49-F238E27FC236}">
                <a16:creationId xmlns:a16="http://schemas.microsoft.com/office/drawing/2014/main" id="{43E93D6A-7EEE-654E-9051-B4F91B774C22}"/>
              </a:ext>
            </a:extLst>
          </p:cNvPr>
          <p:cNvSpPr txBox="1">
            <a:spLocks noChangeArrowheads="1"/>
          </p:cNvSpPr>
          <p:nvPr/>
        </p:nvSpPr>
        <p:spPr bwMode="auto">
          <a:xfrm>
            <a:off x="7494912" y="961348"/>
            <a:ext cx="4697088" cy="340193"/>
          </a:xfrm>
          <a:prstGeom prst="rect">
            <a:avLst/>
          </a:prstGeom>
          <a:solidFill>
            <a:schemeClr val="accent2"/>
          </a:solidFill>
          <a:ln w="9525">
            <a:noFill/>
            <a:miter lim="800000"/>
            <a:headEnd/>
            <a:tailEnd/>
          </a:ln>
        </p:spPr>
        <p:txBody>
          <a:bodyPr wrap="square" lIns="101609" tIns="50807" rIns="101609" bIns="5080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913629">
              <a:lnSpc>
                <a:spcPct val="85000"/>
              </a:lnSpc>
              <a:defRPr/>
            </a:pPr>
            <a:r>
              <a:rPr lang="en-US" sz="1800" i="1">
                <a:solidFill>
                  <a:schemeClr val="bg1"/>
                </a:solidFill>
                <a:latin typeface="Calibri" panose="020F0502020204030204" pitchFamily="34" charset="0"/>
                <a:ea typeface="Gill Sans" charset="0"/>
                <a:cs typeface="Calibri" panose="020F0502020204030204" pitchFamily="34" charset="0"/>
              </a:rPr>
              <a:t>Impact &amp; Benefit</a:t>
            </a:r>
          </a:p>
        </p:txBody>
      </p:sp>
      <p:sp>
        <p:nvSpPr>
          <p:cNvPr id="30" name="Text Box 10">
            <a:extLst>
              <a:ext uri="{FF2B5EF4-FFF2-40B4-BE49-F238E27FC236}">
                <a16:creationId xmlns:a16="http://schemas.microsoft.com/office/drawing/2014/main" id="{B72C592A-3F24-944E-94CB-1772461ADF2C}"/>
              </a:ext>
            </a:extLst>
          </p:cNvPr>
          <p:cNvSpPr txBox="1">
            <a:spLocks noChangeArrowheads="1"/>
          </p:cNvSpPr>
          <p:nvPr/>
        </p:nvSpPr>
        <p:spPr bwMode="auto">
          <a:xfrm>
            <a:off x="3652317" y="961347"/>
            <a:ext cx="4203036" cy="339672"/>
          </a:xfrm>
          <a:prstGeom prst="homePlate">
            <a:avLst/>
          </a:prstGeom>
          <a:solidFill>
            <a:schemeClr val="tx2"/>
          </a:solidFill>
          <a:ln w="9525">
            <a:noFill/>
            <a:miter lim="800000"/>
            <a:headEnd/>
            <a:tailEnd/>
          </a:ln>
        </p:spPr>
        <p:txBody>
          <a:bodyPr wrap="square" lIns="101609" tIns="50807" rIns="101609" bIns="5080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913629">
              <a:lnSpc>
                <a:spcPct val="85000"/>
              </a:lnSpc>
              <a:defRPr/>
            </a:pPr>
            <a:r>
              <a:rPr lang="en-US" sz="1800" i="1">
                <a:solidFill>
                  <a:schemeClr val="bg1"/>
                </a:solidFill>
                <a:latin typeface="Calibri" panose="020F0502020204030204" pitchFamily="34" charset="0"/>
                <a:ea typeface="Gill Sans" charset="0"/>
                <a:cs typeface="Calibri" panose="020F0502020204030204" pitchFamily="34" charset="0"/>
              </a:rPr>
              <a:t>Approach</a:t>
            </a:r>
          </a:p>
        </p:txBody>
      </p:sp>
      <p:sp>
        <p:nvSpPr>
          <p:cNvPr id="31" name="Text Box 9">
            <a:extLst>
              <a:ext uri="{FF2B5EF4-FFF2-40B4-BE49-F238E27FC236}">
                <a16:creationId xmlns:a16="http://schemas.microsoft.com/office/drawing/2014/main" id="{D55FE265-5C37-AA48-A786-3836A934A1A1}"/>
              </a:ext>
            </a:extLst>
          </p:cNvPr>
          <p:cNvSpPr txBox="1">
            <a:spLocks noChangeArrowheads="1"/>
          </p:cNvSpPr>
          <p:nvPr/>
        </p:nvSpPr>
        <p:spPr bwMode="auto">
          <a:xfrm>
            <a:off x="0" y="961348"/>
            <a:ext cx="3935384" cy="340193"/>
          </a:xfrm>
          <a:prstGeom prst="homePlate">
            <a:avLst/>
          </a:prstGeom>
          <a:solidFill>
            <a:schemeClr val="accent6"/>
          </a:solidFill>
          <a:ln w="9525">
            <a:noFill/>
            <a:miter lim="800000"/>
            <a:headEnd/>
            <a:tailEnd/>
          </a:ln>
        </p:spPr>
        <p:txBody>
          <a:bodyPr wrap="square" lIns="101609" tIns="50807" rIns="101609" bIns="5080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913629">
              <a:lnSpc>
                <a:spcPct val="85000"/>
              </a:lnSpc>
              <a:defRPr/>
            </a:pPr>
            <a:r>
              <a:rPr lang="en-US" sz="1800" i="1">
                <a:solidFill>
                  <a:schemeClr val="bg1"/>
                </a:solidFill>
                <a:latin typeface="Calibri" panose="020F0502020204030204" pitchFamily="34" charset="0"/>
                <a:ea typeface="Gill Sans" charset="0"/>
                <a:cs typeface="Calibri" panose="020F0502020204030204" pitchFamily="34" charset="0"/>
              </a:rPr>
              <a:t>R&amp;D Challenge</a:t>
            </a:r>
          </a:p>
        </p:txBody>
      </p:sp>
      <p:grpSp>
        <p:nvGrpSpPr>
          <p:cNvPr id="12" name="Group 11">
            <a:extLst>
              <a:ext uri="{FF2B5EF4-FFF2-40B4-BE49-F238E27FC236}">
                <a16:creationId xmlns:a16="http://schemas.microsoft.com/office/drawing/2014/main" id="{440BCBF8-9E5C-2C4C-BE77-BF48CF4C644B}"/>
              </a:ext>
            </a:extLst>
          </p:cNvPr>
          <p:cNvGrpSpPr/>
          <p:nvPr/>
        </p:nvGrpSpPr>
        <p:grpSpPr>
          <a:xfrm>
            <a:off x="7655849" y="1309753"/>
            <a:ext cx="569283" cy="5000345"/>
            <a:chOff x="2797586" y="1301448"/>
            <a:chExt cx="569282" cy="5000345"/>
          </a:xfrm>
        </p:grpSpPr>
        <p:cxnSp>
          <p:nvCxnSpPr>
            <p:cNvPr id="6" name="Straight Connector 5">
              <a:extLst>
                <a:ext uri="{FF2B5EF4-FFF2-40B4-BE49-F238E27FC236}">
                  <a16:creationId xmlns:a16="http://schemas.microsoft.com/office/drawing/2014/main" id="{9FD1F4FA-BA65-5945-AFAE-C413AE7C1F9F}"/>
                </a:ext>
              </a:extLst>
            </p:cNvPr>
            <p:cNvCxnSpPr>
              <a:cxnSpLocks/>
            </p:cNvCxnSpPr>
            <p:nvPr/>
          </p:nvCxnSpPr>
          <p:spPr>
            <a:xfrm>
              <a:off x="2832267" y="1301448"/>
              <a:ext cx="534601" cy="2466174"/>
            </a:xfrm>
            <a:prstGeom prst="line">
              <a:avLst/>
            </a:prstGeom>
            <a:ln w="25400">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99456628-BDD1-BB4B-BF9D-E8C69A2D77D7}"/>
                </a:ext>
              </a:extLst>
            </p:cNvPr>
            <p:cNvCxnSpPr>
              <a:cxnSpLocks/>
            </p:cNvCxnSpPr>
            <p:nvPr/>
          </p:nvCxnSpPr>
          <p:spPr>
            <a:xfrm flipH="1">
              <a:off x="2797586" y="3755478"/>
              <a:ext cx="569282" cy="2546315"/>
            </a:xfrm>
            <a:prstGeom prst="line">
              <a:avLst/>
            </a:prstGeom>
            <a:ln w="25400">
              <a:solidFill>
                <a:schemeClr val="tx2"/>
              </a:solidFill>
              <a:prstDash val="sysDot"/>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7E8F448E-30F9-EA4D-97F8-3D638CF44A8C}"/>
              </a:ext>
            </a:extLst>
          </p:cNvPr>
          <p:cNvGrpSpPr/>
          <p:nvPr/>
        </p:nvGrpSpPr>
        <p:grpSpPr>
          <a:xfrm>
            <a:off x="3762915" y="1314445"/>
            <a:ext cx="569283" cy="5000345"/>
            <a:chOff x="2797586" y="1301448"/>
            <a:chExt cx="569282" cy="5000345"/>
          </a:xfrm>
        </p:grpSpPr>
        <p:cxnSp>
          <p:nvCxnSpPr>
            <p:cNvPr id="46" name="Straight Connector 45">
              <a:extLst>
                <a:ext uri="{FF2B5EF4-FFF2-40B4-BE49-F238E27FC236}">
                  <a16:creationId xmlns:a16="http://schemas.microsoft.com/office/drawing/2014/main" id="{8CDA65BE-B246-EB48-9436-B3D6A33091EE}"/>
                </a:ext>
              </a:extLst>
            </p:cNvPr>
            <p:cNvCxnSpPr>
              <a:cxnSpLocks/>
            </p:cNvCxnSpPr>
            <p:nvPr/>
          </p:nvCxnSpPr>
          <p:spPr>
            <a:xfrm>
              <a:off x="2832267" y="1301448"/>
              <a:ext cx="534601" cy="2466174"/>
            </a:xfrm>
            <a:prstGeom prst="line">
              <a:avLst/>
            </a:prstGeom>
            <a:ln w="25400">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39880048-2249-DA48-8840-4C9CE142878B}"/>
                </a:ext>
              </a:extLst>
            </p:cNvPr>
            <p:cNvCxnSpPr>
              <a:cxnSpLocks/>
            </p:cNvCxnSpPr>
            <p:nvPr/>
          </p:nvCxnSpPr>
          <p:spPr>
            <a:xfrm flipH="1">
              <a:off x="2797586" y="3755478"/>
              <a:ext cx="569282" cy="2546315"/>
            </a:xfrm>
            <a:prstGeom prst="line">
              <a:avLst/>
            </a:prstGeom>
            <a:ln w="25400">
              <a:solidFill>
                <a:schemeClr val="accent6"/>
              </a:solidFill>
              <a:prstDash val="sysDot"/>
            </a:ln>
          </p:spPr>
          <p:style>
            <a:lnRef idx="1">
              <a:schemeClr val="accent1"/>
            </a:lnRef>
            <a:fillRef idx="0">
              <a:schemeClr val="accent1"/>
            </a:fillRef>
            <a:effectRef idx="0">
              <a:schemeClr val="accent1"/>
            </a:effectRef>
            <a:fontRef idx="minor">
              <a:schemeClr val="tx1"/>
            </a:fontRef>
          </p:style>
        </p:cxnSp>
      </p:grpSp>
      <p:cxnSp>
        <p:nvCxnSpPr>
          <p:cNvPr id="36" name="Straight Connector 35">
            <a:extLst>
              <a:ext uri="{FF2B5EF4-FFF2-40B4-BE49-F238E27FC236}">
                <a16:creationId xmlns:a16="http://schemas.microsoft.com/office/drawing/2014/main" id="{386605C8-2468-CC4A-8583-39EDB49DE1D4}"/>
              </a:ext>
            </a:extLst>
          </p:cNvPr>
          <p:cNvCxnSpPr>
            <a:cxnSpLocks/>
          </p:cNvCxnSpPr>
          <p:nvPr/>
        </p:nvCxnSpPr>
        <p:spPr>
          <a:xfrm>
            <a:off x="1" y="2783616"/>
            <a:ext cx="12191999"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49" name="Title 1">
            <a:extLst>
              <a:ext uri="{FF2B5EF4-FFF2-40B4-BE49-F238E27FC236}">
                <a16:creationId xmlns:a16="http://schemas.microsoft.com/office/drawing/2014/main" id="{3B523404-5961-7A4D-B5C7-D5C4BF19CF8F}"/>
              </a:ext>
            </a:extLst>
          </p:cNvPr>
          <p:cNvSpPr>
            <a:spLocks noGrp="1"/>
          </p:cNvSpPr>
          <p:nvPr>
            <p:ph type="title"/>
          </p:nvPr>
        </p:nvSpPr>
        <p:spPr>
          <a:xfrm>
            <a:off x="2465510" y="301673"/>
            <a:ext cx="9514764" cy="570225"/>
          </a:xfrm>
        </p:spPr>
        <p:txBody>
          <a:bodyPr>
            <a:norm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cap="all" dirty="0"/>
              <a:t>Quantum computing for high energy density science</a:t>
            </a:r>
            <a:r>
              <a:rPr lang="en-US" dirty="0"/>
              <a:t>​</a:t>
            </a:r>
            <a:endParaRPr lang="en-US" sz="2400" dirty="0">
              <a:solidFill>
                <a:srgbClr val="3A6375"/>
              </a:solidFill>
            </a:endParaRPr>
          </a:p>
        </p:txBody>
      </p:sp>
      <p:pic>
        <p:nvPicPr>
          <p:cNvPr id="50" name="Picture 49">
            <a:extLst>
              <a:ext uri="{FF2B5EF4-FFF2-40B4-BE49-F238E27FC236}">
                <a16:creationId xmlns:a16="http://schemas.microsoft.com/office/drawing/2014/main" id="{40B77DB5-1760-0548-A584-0C384F12292D}"/>
              </a:ext>
            </a:extLst>
          </p:cNvPr>
          <p:cNvPicPr>
            <a:picLocks noChangeAspect="1"/>
          </p:cNvPicPr>
          <p:nvPr/>
        </p:nvPicPr>
        <p:blipFill>
          <a:blip r:embed="rId3"/>
          <a:stretch>
            <a:fillRect/>
          </a:stretch>
        </p:blipFill>
        <p:spPr>
          <a:xfrm>
            <a:off x="475300" y="92831"/>
            <a:ext cx="1412115" cy="679907"/>
          </a:xfrm>
          <a:prstGeom prst="rect">
            <a:avLst/>
          </a:prstGeom>
        </p:spPr>
      </p:pic>
      <p:cxnSp>
        <p:nvCxnSpPr>
          <p:cNvPr id="51" name="Straight Connector 50">
            <a:extLst>
              <a:ext uri="{FF2B5EF4-FFF2-40B4-BE49-F238E27FC236}">
                <a16:creationId xmlns:a16="http://schemas.microsoft.com/office/drawing/2014/main" id="{C9982C6C-74AB-694E-9C8B-80A9ED259288}"/>
              </a:ext>
            </a:extLst>
          </p:cNvPr>
          <p:cNvCxnSpPr>
            <a:cxnSpLocks/>
          </p:cNvCxnSpPr>
          <p:nvPr/>
        </p:nvCxnSpPr>
        <p:spPr>
          <a:xfrm>
            <a:off x="2202449" y="0"/>
            <a:ext cx="0" cy="861147"/>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58" name="Straight Connector 57">
            <a:extLst>
              <a:ext uri="{FF2B5EF4-FFF2-40B4-BE49-F238E27FC236}">
                <a16:creationId xmlns:a16="http://schemas.microsoft.com/office/drawing/2014/main" id="{5319D49E-A454-3A48-957F-64CA1C07AF7A}"/>
              </a:ext>
            </a:extLst>
          </p:cNvPr>
          <p:cNvCxnSpPr>
            <a:cxnSpLocks/>
          </p:cNvCxnSpPr>
          <p:nvPr/>
        </p:nvCxnSpPr>
        <p:spPr>
          <a:xfrm>
            <a:off x="1" y="6310095"/>
            <a:ext cx="12191999" cy="0"/>
          </a:xfrm>
          <a:prstGeom prst="line">
            <a:avLst/>
          </a:prstGeom>
          <a:ln w="57150">
            <a:solidFill>
              <a:schemeClr val="tx2"/>
            </a:solidFill>
          </a:ln>
        </p:spPr>
        <p:style>
          <a:lnRef idx="1">
            <a:schemeClr val="accent2"/>
          </a:lnRef>
          <a:fillRef idx="0">
            <a:schemeClr val="accent2"/>
          </a:fillRef>
          <a:effectRef idx="0">
            <a:schemeClr val="accent2"/>
          </a:effectRef>
          <a:fontRef idx="minor">
            <a:schemeClr val="tx1"/>
          </a:fontRef>
        </p:style>
      </p:cxnSp>
      <p:pic>
        <p:nvPicPr>
          <p:cNvPr id="80" name="Picture 79" descr="A close up of a sign&#10;&#10;Description generated with very high confidence">
            <a:extLst>
              <a:ext uri="{FF2B5EF4-FFF2-40B4-BE49-F238E27FC236}">
                <a16:creationId xmlns:a16="http://schemas.microsoft.com/office/drawing/2014/main" id="{855B0981-9655-4C89-ABC5-FA3411343158}"/>
              </a:ext>
            </a:extLst>
          </p:cNvPr>
          <p:cNvPicPr>
            <a:picLocks noChangeAspect="1"/>
          </p:cNvPicPr>
          <p:nvPr/>
        </p:nvPicPr>
        <p:blipFill>
          <a:blip r:embed="rId4"/>
          <a:stretch>
            <a:fillRect/>
          </a:stretch>
        </p:blipFill>
        <p:spPr>
          <a:xfrm>
            <a:off x="124019" y="6453165"/>
            <a:ext cx="838167" cy="322841"/>
          </a:xfrm>
          <a:prstGeom prst="rect">
            <a:avLst/>
          </a:prstGeom>
        </p:spPr>
      </p:pic>
      <p:sp>
        <p:nvSpPr>
          <p:cNvPr id="4" name="TextBox 3">
            <a:extLst>
              <a:ext uri="{FF2B5EF4-FFF2-40B4-BE49-F238E27FC236}">
                <a16:creationId xmlns:a16="http://schemas.microsoft.com/office/drawing/2014/main" id="{ADD06A26-A886-884B-A2F1-B1CF59B6833E}"/>
              </a:ext>
            </a:extLst>
          </p:cNvPr>
          <p:cNvSpPr txBox="1"/>
          <p:nvPr/>
        </p:nvSpPr>
        <p:spPr>
          <a:xfrm>
            <a:off x="10462485" y="4943950"/>
            <a:ext cx="1729515" cy="1384995"/>
          </a:xfrm>
          <a:prstGeom prst="rect">
            <a:avLst/>
          </a:prstGeom>
          <a:noFill/>
        </p:spPr>
        <p:txBody>
          <a:bodyPr wrap="square"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US" sz="1200" i="1" dirty="0">
                <a:latin typeface="Calibri" panose="020F0502020204030204" pitchFamily="34" charset="0"/>
                <a:cs typeface="Calibri" panose="020F0502020204030204" pitchFamily="34" charset="0"/>
              </a:rPr>
              <a:t>Our team has automated the quantum computer calibration workflow, resulting in quantitative improvements in device performance and uptime</a:t>
            </a:r>
          </a:p>
        </p:txBody>
      </p:sp>
      <p:sp>
        <p:nvSpPr>
          <p:cNvPr id="32" name="TextBox 31">
            <a:extLst>
              <a:ext uri="{FF2B5EF4-FFF2-40B4-BE49-F238E27FC236}">
                <a16:creationId xmlns:a16="http://schemas.microsoft.com/office/drawing/2014/main" id="{1606D758-F5AF-4630-B737-E6C23600B58C}"/>
              </a:ext>
            </a:extLst>
          </p:cNvPr>
          <p:cNvSpPr txBox="1"/>
          <p:nvPr/>
        </p:nvSpPr>
        <p:spPr>
          <a:xfrm>
            <a:off x="1727725" y="5632488"/>
            <a:ext cx="1715816" cy="461665"/>
          </a:xfrm>
          <a:prstGeom prst="rect">
            <a:avLst/>
          </a:prstGeom>
          <a:noFill/>
        </p:spPr>
        <p:txBody>
          <a:bodyPr wrap="square"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US" sz="1200" i="1" dirty="0">
                <a:latin typeface="Calibri" panose="020F0502020204030204" pitchFamily="34" charset="0"/>
                <a:cs typeface="Calibri" panose="020F0502020204030204" pitchFamily="34" charset="0"/>
              </a:rPr>
              <a:t>Superconducting qubit experiments</a:t>
            </a:r>
          </a:p>
        </p:txBody>
      </p:sp>
      <p:sp>
        <p:nvSpPr>
          <p:cNvPr id="3" name="TextBox 2">
            <a:extLst>
              <a:ext uri="{FF2B5EF4-FFF2-40B4-BE49-F238E27FC236}">
                <a16:creationId xmlns:a16="http://schemas.microsoft.com/office/drawing/2014/main" id="{43333DFF-37C5-46A0-283C-13457323F429}"/>
              </a:ext>
            </a:extLst>
          </p:cNvPr>
          <p:cNvSpPr txBox="1"/>
          <p:nvPr/>
        </p:nvSpPr>
        <p:spPr>
          <a:xfrm>
            <a:off x="281710" y="1407500"/>
            <a:ext cx="3394580" cy="1384995"/>
          </a:xfrm>
          <a:prstGeom prst="rect">
            <a:avLst/>
          </a:prstGeom>
          <a:noFill/>
        </p:spPr>
        <p:txBody>
          <a:bodyPr wrap="square">
            <a:spAutoFit/>
          </a:bodyPr>
          <a:lstStyle/>
          <a:p>
            <a:pPr marL="0" marR="0" algn="ctr">
              <a:buNone/>
            </a:pPr>
            <a:r>
              <a:rPr lang="en-US" sz="1400" b="1" dirty="0">
                <a:solidFill>
                  <a:srgbClr val="084369"/>
                </a:solidFill>
                <a:latin typeface="Open Sans" panose="020B0606030504020204" pitchFamily="34" charset="0"/>
                <a:ea typeface="Open Sans" panose="020B0606030504020204" pitchFamily="34" charset="0"/>
                <a:cs typeface="Open Sans" panose="020B0606030504020204" pitchFamily="34" charset="0"/>
              </a:rPr>
              <a:t>Advance </a:t>
            </a:r>
            <a:r>
              <a:rPr lang="en-US" sz="1400" b="1" dirty="0">
                <a:solidFill>
                  <a:srgbClr val="084369"/>
                </a:solidFill>
                <a:effectLst/>
                <a:latin typeface="Open Sans" panose="020B0606030504020204" pitchFamily="34" charset="0"/>
                <a:ea typeface="Open Sans" panose="020B0606030504020204" pitchFamily="34" charset="0"/>
                <a:cs typeface="Open Sans" panose="020B0606030504020204" pitchFamily="34" charset="0"/>
              </a:rPr>
              <a:t>quantum computing’s potential to impact high energy density science through a combination of theory, simulation, and superconducting qubit experiments.</a:t>
            </a:r>
          </a:p>
        </p:txBody>
      </p:sp>
      <p:sp>
        <p:nvSpPr>
          <p:cNvPr id="5" name="TextBox 4">
            <a:extLst>
              <a:ext uri="{FF2B5EF4-FFF2-40B4-BE49-F238E27FC236}">
                <a16:creationId xmlns:a16="http://schemas.microsoft.com/office/drawing/2014/main" id="{CB260592-5625-5AD1-FCA9-1907CCFFD953}"/>
              </a:ext>
            </a:extLst>
          </p:cNvPr>
          <p:cNvSpPr txBox="1"/>
          <p:nvPr/>
        </p:nvSpPr>
        <p:spPr>
          <a:xfrm>
            <a:off x="4467779" y="2913548"/>
            <a:ext cx="2110019" cy="1200329"/>
          </a:xfrm>
          <a:prstGeom prst="rect">
            <a:avLst/>
          </a:prstGeom>
          <a:noFill/>
        </p:spPr>
        <p:txBody>
          <a:bodyPr wrap="square">
            <a:spAutoFit/>
          </a:bodyPr>
          <a:lstStyle/>
          <a:p>
            <a:pPr marR="0" algn="ctr"/>
            <a:r>
              <a:rPr lang="en-US" sz="1200" i="1" dirty="0">
                <a:effectLst/>
                <a:latin typeface="Calibri" panose="020F0502020204030204" pitchFamily="34" charset="0"/>
                <a:ea typeface="Open Sans" panose="020B0606030504020204" pitchFamily="34" charset="0"/>
                <a:cs typeface="Calibri" panose="020F0502020204030204" pitchFamily="34" charset="0"/>
              </a:rPr>
              <a:t>Design</a:t>
            </a:r>
            <a:r>
              <a:rPr lang="en-US" sz="1200" i="1" dirty="0">
                <a:latin typeface="Calibri" panose="020F0502020204030204" pitchFamily="34" charset="0"/>
                <a:ea typeface="Open Sans" panose="020B0606030504020204" pitchFamily="34" charset="0"/>
                <a:cs typeface="Calibri" panose="020F0502020204030204" pitchFamily="34" charset="0"/>
              </a:rPr>
              <a:t>, </a:t>
            </a:r>
            <a:r>
              <a:rPr lang="en-US" sz="1200" i="1" dirty="0">
                <a:effectLst/>
                <a:latin typeface="Calibri" panose="020F0502020204030204" pitchFamily="34" charset="0"/>
                <a:ea typeface="Open Sans" panose="020B0606030504020204" pitchFamily="34" charset="0"/>
                <a:cs typeface="Calibri" panose="020F0502020204030204" pitchFamily="34" charset="0"/>
              </a:rPr>
              <a:t>optimize, and demonstrate hybrid </a:t>
            </a:r>
            <a:r>
              <a:rPr lang="en-US" sz="1200" i="1" dirty="0" err="1">
                <a:effectLst/>
                <a:latin typeface="Calibri" panose="020F0502020204030204" pitchFamily="34" charset="0"/>
                <a:ea typeface="Open Sans" panose="020B0606030504020204" pitchFamily="34" charset="0"/>
                <a:cs typeface="Calibri" panose="020F0502020204030204" pitchFamily="34" charset="0"/>
              </a:rPr>
              <a:t>quatum</a:t>
            </a:r>
            <a:r>
              <a:rPr lang="en-US" sz="1200" i="1" dirty="0">
                <a:effectLst/>
                <a:latin typeface="Calibri" panose="020F0502020204030204" pitchFamily="34" charset="0"/>
                <a:ea typeface="Open Sans" panose="020B0606030504020204" pitchFamily="34" charset="0"/>
                <a:cs typeface="Calibri" panose="020F0502020204030204" pitchFamily="34" charset="0"/>
              </a:rPr>
              <a:t>-classical algorithms that leverage quantum computer capabilities for HEDS-relevant applications 	</a:t>
            </a:r>
            <a:endParaRPr lang="en-US" sz="1200" b="1" i="1" dirty="0">
              <a:effectLst/>
              <a:latin typeface="Calibri" panose="020F0502020204030204" pitchFamily="34" charset="0"/>
              <a:ea typeface="Open Sans" panose="020B060603050402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58399623-4098-AE17-A5C9-D0B36ABF5E66}"/>
              </a:ext>
            </a:extLst>
          </p:cNvPr>
          <p:cNvSpPr txBox="1"/>
          <p:nvPr/>
        </p:nvSpPr>
        <p:spPr>
          <a:xfrm>
            <a:off x="8043980" y="1407501"/>
            <a:ext cx="3911057" cy="1384995"/>
          </a:xfrm>
          <a:prstGeom prst="rect">
            <a:avLst/>
          </a:prstGeom>
          <a:noFill/>
        </p:spPr>
        <p:txBody>
          <a:bodyPr wrap="square">
            <a:spAutoFit/>
          </a:bodyPr>
          <a:lstStyle/>
          <a:p>
            <a:pPr marL="285750" marR="0" indent="-285750">
              <a:buFont typeface="Arial" panose="020B0604020202020204" pitchFamily="34" charset="0"/>
              <a:buChar char="•"/>
            </a:pPr>
            <a:r>
              <a:rPr lang="en-US" sz="1400" b="1" dirty="0">
                <a:solidFill>
                  <a:srgbClr val="084369"/>
                </a:solidFill>
                <a:latin typeface="Open Sans" panose="020B0606030504020204" pitchFamily="34" charset="0"/>
                <a:ea typeface="Open Sans" panose="020B0606030504020204" pitchFamily="34" charset="0"/>
                <a:cs typeface="Open Sans" panose="020B0606030504020204" pitchFamily="34" charset="0"/>
              </a:rPr>
              <a:t>New, tightly integrated </a:t>
            </a:r>
            <a:r>
              <a:rPr lang="en-US" sz="1400" b="1" dirty="0" err="1">
                <a:solidFill>
                  <a:srgbClr val="084369"/>
                </a:solidFill>
                <a:latin typeface="Open Sans" panose="020B0606030504020204" pitchFamily="34" charset="0"/>
                <a:ea typeface="Open Sans" panose="020B0606030504020204" pitchFamily="34" charset="0"/>
                <a:cs typeface="Open Sans" panose="020B0606030504020204" pitchFamily="34" charset="0"/>
              </a:rPr>
              <a:t>Trilab</a:t>
            </a:r>
            <a:r>
              <a:rPr lang="en-US" sz="1400" b="1" dirty="0">
                <a:solidFill>
                  <a:srgbClr val="084369"/>
                </a:solidFill>
                <a:latin typeface="Open Sans" panose="020B0606030504020204" pitchFamily="34" charset="0"/>
                <a:ea typeface="Open Sans" panose="020B0606030504020204" pitchFamily="34" charset="0"/>
                <a:cs typeface="Open Sans" panose="020B0606030504020204" pitchFamily="34" charset="0"/>
              </a:rPr>
              <a:t> collaboration bridging theory, simulation, experiment</a:t>
            </a:r>
          </a:p>
          <a:p>
            <a:pPr marL="285750" marR="0" indent="-285750">
              <a:buFont typeface="Arial" panose="020B0604020202020204" pitchFamily="34" charset="0"/>
              <a:buChar char="•"/>
            </a:pPr>
            <a:r>
              <a:rPr lang="en-US" sz="1400" b="1" dirty="0">
                <a:solidFill>
                  <a:srgbClr val="084369"/>
                </a:solidFill>
                <a:effectLst/>
                <a:latin typeface="Open Sans" panose="020B0606030504020204" pitchFamily="34" charset="0"/>
                <a:ea typeface="Open Sans" panose="020B0606030504020204" pitchFamily="34" charset="0"/>
                <a:cs typeface="Open Sans" panose="020B0606030504020204" pitchFamily="34" charset="0"/>
              </a:rPr>
              <a:t>New research outcomes across </a:t>
            </a:r>
            <a:r>
              <a:rPr lang="en-US" sz="1400" b="1" dirty="0">
                <a:solidFill>
                  <a:srgbClr val="4EA72E"/>
                </a:solidFill>
                <a:effectLst/>
                <a:latin typeface="Open Sans" panose="020B0606030504020204" pitchFamily="34" charset="0"/>
                <a:ea typeface="Open Sans" panose="020B0606030504020204" pitchFamily="34" charset="0"/>
                <a:cs typeface="Open Sans" panose="020B0606030504020204" pitchFamily="34" charset="0"/>
              </a:rPr>
              <a:t>quantum algorithms &amp; applications </a:t>
            </a:r>
            <a:r>
              <a:rPr lang="en-US" sz="1400" b="1" dirty="0">
                <a:solidFill>
                  <a:srgbClr val="084369"/>
                </a:solidFill>
                <a:effectLst/>
                <a:latin typeface="Open Sans" panose="020B0606030504020204" pitchFamily="34" charset="0"/>
                <a:ea typeface="Open Sans" panose="020B0606030504020204" pitchFamily="34" charset="0"/>
                <a:cs typeface="Open Sans" panose="020B0606030504020204" pitchFamily="34" charset="0"/>
              </a:rPr>
              <a:t>as well as </a:t>
            </a:r>
            <a:r>
              <a:rPr lang="en-US" sz="1400" b="1" dirty="0">
                <a:solidFill>
                  <a:srgbClr val="4EA72E"/>
                </a:solidFill>
                <a:effectLst/>
                <a:latin typeface="Open Sans" panose="020B0606030504020204" pitchFamily="34" charset="0"/>
                <a:ea typeface="Open Sans" panose="020B0606030504020204" pitchFamily="34" charset="0"/>
                <a:cs typeface="Open Sans" panose="020B0606030504020204" pitchFamily="34" charset="0"/>
              </a:rPr>
              <a:t>autocalibration</a:t>
            </a:r>
          </a:p>
        </p:txBody>
      </p:sp>
      <p:grpSp>
        <p:nvGrpSpPr>
          <p:cNvPr id="66" name="Group 65">
            <a:extLst>
              <a:ext uri="{FF2B5EF4-FFF2-40B4-BE49-F238E27FC236}">
                <a16:creationId xmlns:a16="http://schemas.microsoft.com/office/drawing/2014/main" id="{06F88287-4142-CC1A-23ED-085A375C6856}"/>
              </a:ext>
            </a:extLst>
          </p:cNvPr>
          <p:cNvGrpSpPr/>
          <p:nvPr/>
        </p:nvGrpSpPr>
        <p:grpSpPr>
          <a:xfrm>
            <a:off x="4593496" y="4220722"/>
            <a:ext cx="569284" cy="2025634"/>
            <a:chOff x="186813" y="1888388"/>
            <a:chExt cx="1025069" cy="3342373"/>
          </a:xfrm>
        </p:grpSpPr>
        <p:sp>
          <p:nvSpPr>
            <p:cNvPr id="67" name="Rectangle 66">
              <a:extLst>
                <a:ext uri="{FF2B5EF4-FFF2-40B4-BE49-F238E27FC236}">
                  <a16:creationId xmlns:a16="http://schemas.microsoft.com/office/drawing/2014/main" id="{D3CB01EC-6AC8-1D6E-A240-B7579BB2776C}"/>
                </a:ext>
              </a:extLst>
            </p:cNvPr>
            <p:cNvSpPr/>
            <p:nvPr/>
          </p:nvSpPr>
          <p:spPr>
            <a:xfrm>
              <a:off x="186813" y="1897626"/>
              <a:ext cx="914400" cy="3333135"/>
            </a:xfrm>
            <a:prstGeom prst="rect">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68" name="Group 67">
              <a:extLst>
                <a:ext uri="{FF2B5EF4-FFF2-40B4-BE49-F238E27FC236}">
                  <a16:creationId xmlns:a16="http://schemas.microsoft.com/office/drawing/2014/main" id="{3F2BF39A-1744-AD41-07E6-2D6E5170AACD}"/>
                </a:ext>
              </a:extLst>
            </p:cNvPr>
            <p:cNvGrpSpPr/>
            <p:nvPr/>
          </p:nvGrpSpPr>
          <p:grpSpPr>
            <a:xfrm>
              <a:off x="210086" y="1888388"/>
              <a:ext cx="1001796" cy="3297541"/>
              <a:chOff x="235464" y="3378562"/>
              <a:chExt cx="1001796" cy="3297541"/>
            </a:xfrm>
          </p:grpSpPr>
          <p:sp>
            <p:nvSpPr>
              <p:cNvPr id="69" name="Down Arrow 68">
                <a:extLst>
                  <a:ext uri="{FF2B5EF4-FFF2-40B4-BE49-F238E27FC236}">
                    <a16:creationId xmlns:a16="http://schemas.microsoft.com/office/drawing/2014/main" id="{32D4427B-69A0-F2DE-52D9-68426D54351C}"/>
                  </a:ext>
                </a:extLst>
              </p:cNvPr>
              <p:cNvSpPr/>
              <p:nvPr/>
            </p:nvSpPr>
            <p:spPr>
              <a:xfrm>
                <a:off x="576690" y="3899921"/>
                <a:ext cx="198916" cy="2776182"/>
              </a:xfrm>
              <a:prstGeom prst="downArrow">
                <a:avLst/>
              </a:prstGeom>
              <a:solidFill>
                <a:schemeClr val="accent5">
                  <a:lumMod val="40000"/>
                  <a:lumOff val="6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pic>
            <p:nvPicPr>
              <p:cNvPr id="70" name="Picture 69">
                <a:extLst>
                  <a:ext uri="{FF2B5EF4-FFF2-40B4-BE49-F238E27FC236}">
                    <a16:creationId xmlns:a16="http://schemas.microsoft.com/office/drawing/2014/main" id="{45C5166B-3966-8074-78A7-7CA97FDD4355}"/>
                  </a:ext>
                </a:extLst>
              </p:cNvPr>
              <p:cNvPicPr>
                <a:picLocks noChangeAspect="1"/>
              </p:cNvPicPr>
              <p:nvPr/>
            </p:nvPicPr>
            <p:blipFill>
              <a:blip r:embed="rId5"/>
              <a:stretch>
                <a:fillRect/>
              </a:stretch>
            </p:blipFill>
            <p:spPr>
              <a:xfrm>
                <a:off x="449090" y="3842459"/>
                <a:ext cx="475488" cy="457200"/>
              </a:xfrm>
              <a:prstGeom prst="rect">
                <a:avLst/>
              </a:prstGeom>
              <a:ln w="28575">
                <a:noFill/>
              </a:ln>
            </p:spPr>
          </p:pic>
          <p:pic>
            <p:nvPicPr>
              <p:cNvPr id="71" name="Picture 70">
                <a:extLst>
                  <a:ext uri="{FF2B5EF4-FFF2-40B4-BE49-F238E27FC236}">
                    <a16:creationId xmlns:a16="http://schemas.microsoft.com/office/drawing/2014/main" id="{3524E379-9DC3-42F0-93C2-B1D5F27344E0}"/>
                  </a:ext>
                </a:extLst>
              </p:cNvPr>
              <p:cNvPicPr>
                <a:picLocks noChangeAspect="1"/>
              </p:cNvPicPr>
              <p:nvPr/>
            </p:nvPicPr>
            <p:blipFill>
              <a:blip r:embed="rId6"/>
              <a:stretch>
                <a:fillRect/>
              </a:stretch>
            </p:blipFill>
            <p:spPr>
              <a:xfrm>
                <a:off x="466547" y="4377568"/>
                <a:ext cx="440575" cy="457200"/>
              </a:xfrm>
              <a:prstGeom prst="rect">
                <a:avLst/>
              </a:prstGeom>
              <a:ln w="28575">
                <a:noFill/>
              </a:ln>
            </p:spPr>
          </p:pic>
          <p:pic>
            <p:nvPicPr>
              <p:cNvPr id="72" name="Picture 71">
                <a:extLst>
                  <a:ext uri="{FF2B5EF4-FFF2-40B4-BE49-F238E27FC236}">
                    <a16:creationId xmlns:a16="http://schemas.microsoft.com/office/drawing/2014/main" id="{4E834C2E-C6D8-ACEE-E514-94E328686B94}"/>
                  </a:ext>
                </a:extLst>
              </p:cNvPr>
              <p:cNvPicPr>
                <a:picLocks noChangeAspect="1"/>
              </p:cNvPicPr>
              <p:nvPr/>
            </p:nvPicPr>
            <p:blipFill>
              <a:blip r:embed="rId7"/>
              <a:stretch>
                <a:fillRect/>
              </a:stretch>
            </p:blipFill>
            <p:spPr>
              <a:xfrm>
                <a:off x="401699" y="4912677"/>
                <a:ext cx="570271" cy="457200"/>
              </a:xfrm>
              <a:prstGeom prst="rect">
                <a:avLst/>
              </a:prstGeom>
            </p:spPr>
          </p:pic>
          <p:pic>
            <p:nvPicPr>
              <p:cNvPr id="73" name="Picture 72">
                <a:extLst>
                  <a:ext uri="{FF2B5EF4-FFF2-40B4-BE49-F238E27FC236}">
                    <a16:creationId xmlns:a16="http://schemas.microsoft.com/office/drawing/2014/main" id="{8FBC4CAD-FD86-45F3-9222-1F147EE1BDD7}"/>
                  </a:ext>
                </a:extLst>
              </p:cNvPr>
              <p:cNvPicPr>
                <a:picLocks noChangeAspect="1"/>
              </p:cNvPicPr>
              <p:nvPr/>
            </p:nvPicPr>
            <p:blipFill>
              <a:blip r:embed="rId8"/>
              <a:stretch>
                <a:fillRect/>
              </a:stretch>
            </p:blipFill>
            <p:spPr>
              <a:xfrm>
                <a:off x="305834" y="5447786"/>
                <a:ext cx="762000" cy="457200"/>
              </a:xfrm>
              <a:prstGeom prst="rect">
                <a:avLst/>
              </a:prstGeom>
            </p:spPr>
          </p:pic>
          <p:pic>
            <p:nvPicPr>
              <p:cNvPr id="74" name="Picture 73">
                <a:extLst>
                  <a:ext uri="{FF2B5EF4-FFF2-40B4-BE49-F238E27FC236}">
                    <a16:creationId xmlns:a16="http://schemas.microsoft.com/office/drawing/2014/main" id="{55F98B77-4C3E-7958-C8CF-0872702F5742}"/>
                  </a:ext>
                </a:extLst>
              </p:cNvPr>
              <p:cNvPicPr>
                <a:picLocks noChangeAspect="1"/>
              </p:cNvPicPr>
              <p:nvPr/>
            </p:nvPicPr>
            <p:blipFill>
              <a:blip r:embed="rId9"/>
              <a:stretch>
                <a:fillRect/>
              </a:stretch>
            </p:blipFill>
            <p:spPr>
              <a:xfrm>
                <a:off x="405682" y="5982894"/>
                <a:ext cx="562304" cy="457200"/>
              </a:xfrm>
              <a:prstGeom prst="rect">
                <a:avLst/>
              </a:prstGeom>
            </p:spPr>
          </p:pic>
          <p:sp>
            <p:nvSpPr>
              <p:cNvPr id="75" name="TextBox 74">
                <a:extLst>
                  <a:ext uri="{FF2B5EF4-FFF2-40B4-BE49-F238E27FC236}">
                    <a16:creationId xmlns:a16="http://schemas.microsoft.com/office/drawing/2014/main" id="{FFA2BED7-8076-C45C-364C-CE015287D7E8}"/>
                  </a:ext>
                </a:extLst>
              </p:cNvPr>
              <p:cNvSpPr txBox="1"/>
              <p:nvPr/>
            </p:nvSpPr>
            <p:spPr>
              <a:xfrm>
                <a:off x="235464" y="3378562"/>
                <a:ext cx="1001796" cy="406274"/>
              </a:xfrm>
              <a:prstGeom prst="rect">
                <a:avLst/>
              </a:prstGeom>
              <a:noFill/>
            </p:spPr>
            <p:txBody>
              <a:bodyPr wrap="square" rtlCol="0">
                <a:spAutoFit/>
              </a:bodyPr>
              <a:lstStyle/>
              <a:p>
                <a:r>
                  <a:rPr lang="en-US" sz="500" dirty="0">
                    <a:latin typeface="Open Sans" panose="020B0606030504020204" pitchFamily="34" charset="0"/>
                    <a:ea typeface="Open Sans" panose="020B0606030504020204" pitchFamily="34" charset="0"/>
                    <a:cs typeface="Open Sans" panose="020B0606030504020204" pitchFamily="34" charset="0"/>
                  </a:rPr>
                  <a:t>Calibration workflow</a:t>
                </a:r>
              </a:p>
            </p:txBody>
          </p:sp>
        </p:grpSp>
      </p:grpSp>
      <p:pic>
        <p:nvPicPr>
          <p:cNvPr id="76" name="Picture 75" descr="A picture containing indoor, typewriter, keyboard&#10;&#10;Description automatically generated">
            <a:extLst>
              <a:ext uri="{FF2B5EF4-FFF2-40B4-BE49-F238E27FC236}">
                <a16:creationId xmlns:a16="http://schemas.microsoft.com/office/drawing/2014/main" id="{B1E0DF96-72F8-D9CD-206E-05934422B9B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23834" y="5181981"/>
            <a:ext cx="1276703" cy="969964"/>
          </a:xfrm>
          <a:prstGeom prst="rect">
            <a:avLst/>
          </a:prstGeom>
        </p:spPr>
      </p:pic>
      <p:sp>
        <p:nvSpPr>
          <p:cNvPr id="79" name="TextBox 78">
            <a:extLst>
              <a:ext uri="{FF2B5EF4-FFF2-40B4-BE49-F238E27FC236}">
                <a16:creationId xmlns:a16="http://schemas.microsoft.com/office/drawing/2014/main" id="{6540A590-3362-1E1A-4F7C-8BF7AAF088BE}"/>
              </a:ext>
            </a:extLst>
          </p:cNvPr>
          <p:cNvSpPr txBox="1"/>
          <p:nvPr/>
        </p:nvSpPr>
        <p:spPr>
          <a:xfrm>
            <a:off x="3996872" y="1385195"/>
            <a:ext cx="3711782" cy="1384995"/>
          </a:xfrm>
          <a:prstGeom prst="rect">
            <a:avLst/>
          </a:prstGeom>
          <a:noFill/>
        </p:spPr>
        <p:txBody>
          <a:bodyPr wrap="square">
            <a:spAutoFit/>
          </a:bodyPr>
          <a:lstStyle/>
          <a:p>
            <a:pPr marL="285750" marR="0" indent="-285750">
              <a:buFont typeface="Arial" panose="020B0604020202020204" pitchFamily="34" charset="0"/>
              <a:buChar char="•"/>
            </a:pPr>
            <a:r>
              <a:rPr lang="en-US" sz="1400" b="1" dirty="0">
                <a:solidFill>
                  <a:srgbClr val="084369"/>
                </a:solidFill>
                <a:latin typeface="Open Sans" panose="020B0606030504020204" pitchFamily="34" charset="0"/>
                <a:ea typeface="Open Sans" panose="020B0606030504020204" pitchFamily="34" charset="0"/>
                <a:cs typeface="Open Sans" panose="020B0606030504020204" pitchFamily="34" charset="0"/>
              </a:rPr>
              <a:t>Develop quantum computer </a:t>
            </a:r>
            <a:r>
              <a:rPr lang="en-US" sz="1400" b="1" dirty="0">
                <a:solidFill>
                  <a:srgbClr val="4EA72E"/>
                </a:solidFill>
                <a:latin typeface="Open Sans" panose="020B0606030504020204" pitchFamily="34" charset="0"/>
                <a:ea typeface="Open Sans" panose="020B0606030504020204" pitchFamily="34" charset="0"/>
                <a:cs typeface="Open Sans" panose="020B0606030504020204" pitchFamily="34" charset="0"/>
              </a:rPr>
              <a:t>algorithms and applications </a:t>
            </a:r>
            <a:r>
              <a:rPr lang="en-US" sz="1400" b="1" dirty="0">
                <a:solidFill>
                  <a:srgbClr val="084369"/>
                </a:solidFill>
                <a:latin typeface="Open Sans" panose="020B0606030504020204" pitchFamily="34" charset="0"/>
                <a:ea typeface="Open Sans" panose="020B0606030504020204" pitchFamily="34" charset="0"/>
                <a:cs typeface="Open Sans" panose="020B0606030504020204" pitchFamily="34" charset="0"/>
              </a:rPr>
              <a:t>in high energy density science</a:t>
            </a:r>
          </a:p>
          <a:p>
            <a:pPr marL="285750" marR="0" indent="-285750">
              <a:buFont typeface="Arial" panose="020B0604020202020204" pitchFamily="34" charset="0"/>
              <a:buChar char="•"/>
            </a:pPr>
            <a:r>
              <a:rPr lang="en-US" sz="1400" b="1" dirty="0">
                <a:solidFill>
                  <a:srgbClr val="084369"/>
                </a:solidFill>
                <a:effectLst/>
                <a:latin typeface="Open Sans" panose="020B0606030504020204" pitchFamily="34" charset="0"/>
                <a:ea typeface="Open Sans" panose="020B0606030504020204" pitchFamily="34" charset="0"/>
                <a:cs typeface="Open Sans" panose="020B0606030504020204" pitchFamily="34" charset="0"/>
              </a:rPr>
              <a:t>Improve quantum computer capabilities through </a:t>
            </a:r>
            <a:r>
              <a:rPr lang="en-US" sz="1400" b="1" dirty="0">
                <a:solidFill>
                  <a:srgbClr val="4EA72E"/>
                </a:solidFill>
                <a:effectLst/>
                <a:latin typeface="Open Sans" panose="020B0606030504020204" pitchFamily="34" charset="0"/>
                <a:ea typeface="Open Sans" panose="020B0606030504020204" pitchFamily="34" charset="0"/>
                <a:cs typeface="Open Sans" panose="020B0606030504020204" pitchFamily="34" charset="0"/>
              </a:rPr>
              <a:t>automated control and calibration</a:t>
            </a:r>
          </a:p>
        </p:txBody>
      </p:sp>
      <p:pic>
        <p:nvPicPr>
          <p:cNvPr id="81" name="Picture 80">
            <a:extLst>
              <a:ext uri="{FF2B5EF4-FFF2-40B4-BE49-F238E27FC236}">
                <a16:creationId xmlns:a16="http://schemas.microsoft.com/office/drawing/2014/main" id="{6E9CDE01-5714-1904-AC77-AA1A8991481A}"/>
              </a:ext>
            </a:extLst>
          </p:cNvPr>
          <p:cNvPicPr>
            <a:picLocks noChangeAspect="1"/>
          </p:cNvPicPr>
          <p:nvPr/>
        </p:nvPicPr>
        <p:blipFill>
          <a:blip r:embed="rId11"/>
          <a:stretch>
            <a:fillRect/>
          </a:stretch>
        </p:blipFill>
        <p:spPr>
          <a:xfrm>
            <a:off x="8343526" y="3152577"/>
            <a:ext cx="3719092" cy="996185"/>
          </a:xfrm>
          <a:prstGeom prst="rect">
            <a:avLst/>
          </a:prstGeom>
        </p:spPr>
      </p:pic>
      <p:pic>
        <p:nvPicPr>
          <p:cNvPr id="82" name="Picture 81">
            <a:extLst>
              <a:ext uri="{FF2B5EF4-FFF2-40B4-BE49-F238E27FC236}">
                <a16:creationId xmlns:a16="http://schemas.microsoft.com/office/drawing/2014/main" id="{6EF214EF-91EC-76BE-B09A-4A64B81E6377}"/>
              </a:ext>
            </a:extLst>
          </p:cNvPr>
          <p:cNvPicPr>
            <a:picLocks noChangeAspect="1"/>
          </p:cNvPicPr>
          <p:nvPr/>
        </p:nvPicPr>
        <p:blipFill>
          <a:blip r:embed="rId12"/>
          <a:srcRect l="17667" r="15994"/>
          <a:stretch/>
        </p:blipFill>
        <p:spPr>
          <a:xfrm>
            <a:off x="6597914" y="3391211"/>
            <a:ext cx="1531880" cy="694203"/>
          </a:xfrm>
          <a:prstGeom prst="rect">
            <a:avLst/>
          </a:prstGeom>
        </p:spPr>
      </p:pic>
      <p:pic>
        <p:nvPicPr>
          <p:cNvPr id="83" name="Content Placeholder 5">
            <a:extLst>
              <a:ext uri="{FF2B5EF4-FFF2-40B4-BE49-F238E27FC236}">
                <a16:creationId xmlns:a16="http://schemas.microsoft.com/office/drawing/2014/main" id="{D0C16075-5D45-6E00-F7DD-2B0C93FE99BA}"/>
              </a:ext>
            </a:extLst>
          </p:cNvPr>
          <p:cNvPicPr>
            <a:picLocks noChangeAspect="1"/>
          </p:cNvPicPr>
          <p:nvPr/>
        </p:nvPicPr>
        <p:blipFill>
          <a:blip r:embed="rId13">
            <a:extLst>
              <a:ext uri="{28A0092B-C50C-407E-A947-70E740481C1C}">
                <a14:useLocalDpi xmlns:a14="http://schemas.microsoft.com/office/drawing/2010/main" val="0"/>
              </a:ext>
            </a:extLst>
          </a:blip>
          <a:srcRect l="9725" t="11815" r="9868" b="6336"/>
          <a:stretch>
            <a:fillRect/>
          </a:stretch>
        </p:blipFill>
        <p:spPr>
          <a:xfrm>
            <a:off x="8107907" y="4877208"/>
            <a:ext cx="2354578" cy="1371480"/>
          </a:xfrm>
          <a:prstGeom prst="rect">
            <a:avLst/>
          </a:prstGeom>
        </p:spPr>
      </p:pic>
      <p:sp>
        <p:nvSpPr>
          <p:cNvPr id="84" name="TextBox 83">
            <a:extLst>
              <a:ext uri="{FF2B5EF4-FFF2-40B4-BE49-F238E27FC236}">
                <a16:creationId xmlns:a16="http://schemas.microsoft.com/office/drawing/2014/main" id="{8A28B3F6-D969-3EE4-F849-D62666E5E52A}"/>
              </a:ext>
            </a:extLst>
          </p:cNvPr>
          <p:cNvSpPr txBox="1"/>
          <p:nvPr/>
        </p:nvSpPr>
        <p:spPr>
          <a:xfrm>
            <a:off x="8136119" y="4889352"/>
            <a:ext cx="2670624" cy="415498"/>
          </a:xfrm>
          <a:prstGeom prst="rect">
            <a:avLst/>
          </a:prstGeom>
          <a:noFill/>
        </p:spPr>
        <p:txBody>
          <a:bodyPr wrap="square" rtlCol="0">
            <a:spAutoFit/>
          </a:bodyPr>
          <a:lstStyle/>
          <a:p>
            <a:r>
              <a:rPr lang="en-US" sz="1050" dirty="0">
                <a:solidFill>
                  <a:schemeClr val="bg1"/>
                </a:solidFill>
              </a:rPr>
              <a:t>Real-time stabilization of quantum computer calibration parameter</a:t>
            </a:r>
          </a:p>
        </p:txBody>
      </p:sp>
      <p:pic>
        <p:nvPicPr>
          <p:cNvPr id="85" name="Picture 84">
            <a:extLst>
              <a:ext uri="{FF2B5EF4-FFF2-40B4-BE49-F238E27FC236}">
                <a16:creationId xmlns:a16="http://schemas.microsoft.com/office/drawing/2014/main" id="{6EBC3684-78FE-BA46-AA04-7072DECEC37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87985" y="3676844"/>
            <a:ext cx="1050587" cy="440154"/>
          </a:xfrm>
          <a:prstGeom prst="rect">
            <a:avLst/>
          </a:prstGeom>
        </p:spPr>
      </p:pic>
      <p:grpSp>
        <p:nvGrpSpPr>
          <p:cNvPr id="87" name="Group 86">
            <a:extLst>
              <a:ext uri="{FF2B5EF4-FFF2-40B4-BE49-F238E27FC236}">
                <a16:creationId xmlns:a16="http://schemas.microsoft.com/office/drawing/2014/main" id="{A79F95DF-3A47-89C1-10C3-4D6A81371F97}"/>
              </a:ext>
            </a:extLst>
          </p:cNvPr>
          <p:cNvGrpSpPr/>
          <p:nvPr/>
        </p:nvGrpSpPr>
        <p:grpSpPr>
          <a:xfrm>
            <a:off x="281710" y="4041908"/>
            <a:ext cx="1276703" cy="587407"/>
            <a:chOff x="358978" y="2040622"/>
            <a:chExt cx="10496890" cy="4191625"/>
          </a:xfrm>
        </p:grpSpPr>
        <p:pic>
          <p:nvPicPr>
            <p:cNvPr id="89" name="Picture 88">
              <a:extLst>
                <a:ext uri="{FF2B5EF4-FFF2-40B4-BE49-F238E27FC236}">
                  <a16:creationId xmlns:a16="http://schemas.microsoft.com/office/drawing/2014/main" id="{B38CB68F-99EC-BB76-2C8F-936DB45C8834}"/>
                </a:ext>
              </a:extLst>
            </p:cNvPr>
            <p:cNvPicPr>
              <a:picLocks noChangeAspect="1"/>
            </p:cNvPicPr>
            <p:nvPr/>
          </p:nvPicPr>
          <p:blipFill rotWithShape="1">
            <a:blip r:embed="rId15"/>
            <a:srcRect l="-1" t="12171" r="54276" b="60004"/>
            <a:stretch>
              <a:fillRect/>
            </a:stretch>
          </p:blipFill>
          <p:spPr>
            <a:xfrm>
              <a:off x="358978" y="2728706"/>
              <a:ext cx="10496890" cy="3503541"/>
            </a:xfrm>
            <a:prstGeom prst="rect">
              <a:avLst/>
            </a:prstGeom>
          </p:spPr>
        </p:pic>
        <p:sp>
          <p:nvSpPr>
            <p:cNvPr id="90" name="Rectangle 89">
              <a:extLst>
                <a:ext uri="{FF2B5EF4-FFF2-40B4-BE49-F238E27FC236}">
                  <a16:creationId xmlns:a16="http://schemas.microsoft.com/office/drawing/2014/main" id="{FABD6B08-CC07-C69C-DE5C-647211C96A52}"/>
                </a:ext>
              </a:extLst>
            </p:cNvPr>
            <p:cNvSpPr/>
            <p:nvPr/>
          </p:nvSpPr>
          <p:spPr>
            <a:xfrm>
              <a:off x="7305016" y="2040622"/>
              <a:ext cx="3550852" cy="117253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grpSp>
      <p:grpSp>
        <p:nvGrpSpPr>
          <p:cNvPr id="93" name="Group 92">
            <a:extLst>
              <a:ext uri="{FF2B5EF4-FFF2-40B4-BE49-F238E27FC236}">
                <a16:creationId xmlns:a16="http://schemas.microsoft.com/office/drawing/2014/main" id="{4109AE7D-A3CD-7524-936B-A67BC917A8AE}"/>
              </a:ext>
            </a:extLst>
          </p:cNvPr>
          <p:cNvGrpSpPr/>
          <p:nvPr/>
        </p:nvGrpSpPr>
        <p:grpSpPr>
          <a:xfrm>
            <a:off x="1967692" y="3949798"/>
            <a:ext cx="2070602" cy="1023219"/>
            <a:chOff x="962186" y="8484156"/>
            <a:chExt cx="5155972" cy="2519642"/>
          </a:xfrm>
        </p:grpSpPr>
        <p:pic>
          <p:nvPicPr>
            <p:cNvPr id="91" name="Picture 90">
              <a:extLst>
                <a:ext uri="{FF2B5EF4-FFF2-40B4-BE49-F238E27FC236}">
                  <a16:creationId xmlns:a16="http://schemas.microsoft.com/office/drawing/2014/main" id="{3E9B599B-6D89-563B-BD04-97703D95A7DE}"/>
                </a:ext>
              </a:extLst>
            </p:cNvPr>
            <p:cNvPicPr>
              <a:picLocks noChangeAspect="1"/>
            </p:cNvPicPr>
            <p:nvPr/>
          </p:nvPicPr>
          <p:blipFill>
            <a:blip r:embed="rId16"/>
            <a:srcRect l="24382" t="15910" r="14172" b="7355"/>
            <a:stretch>
              <a:fillRect/>
            </a:stretch>
          </p:blipFill>
          <p:spPr>
            <a:xfrm>
              <a:off x="962186" y="8484156"/>
              <a:ext cx="2690131" cy="2519642"/>
            </a:xfrm>
            <a:prstGeom prst="rect">
              <a:avLst/>
            </a:prstGeom>
          </p:spPr>
        </p:pic>
        <p:pic>
          <p:nvPicPr>
            <p:cNvPr id="92" name="Picture 91">
              <a:extLst>
                <a:ext uri="{FF2B5EF4-FFF2-40B4-BE49-F238E27FC236}">
                  <a16:creationId xmlns:a16="http://schemas.microsoft.com/office/drawing/2014/main" id="{5ECD767E-3E56-5613-4479-3988AD715692}"/>
                </a:ext>
              </a:extLst>
            </p:cNvPr>
            <p:cNvPicPr>
              <a:picLocks noChangeAspect="1"/>
            </p:cNvPicPr>
            <p:nvPr/>
          </p:nvPicPr>
          <p:blipFill>
            <a:blip r:embed="rId17"/>
            <a:srcRect l="24215" t="16403" r="13826" b="8051"/>
            <a:stretch>
              <a:fillRect/>
            </a:stretch>
          </p:blipFill>
          <p:spPr>
            <a:xfrm>
              <a:off x="3577691" y="8522632"/>
              <a:ext cx="2540467" cy="2323168"/>
            </a:xfrm>
            <a:prstGeom prst="rect">
              <a:avLst/>
            </a:prstGeom>
          </p:spPr>
        </p:pic>
      </p:grpSp>
      <p:sp>
        <p:nvSpPr>
          <p:cNvPr id="94" name="TextBox 93">
            <a:extLst>
              <a:ext uri="{FF2B5EF4-FFF2-40B4-BE49-F238E27FC236}">
                <a16:creationId xmlns:a16="http://schemas.microsoft.com/office/drawing/2014/main" id="{E9D95DF3-C67C-861E-95A7-68CC21367E0F}"/>
              </a:ext>
            </a:extLst>
          </p:cNvPr>
          <p:cNvSpPr txBox="1"/>
          <p:nvPr/>
        </p:nvSpPr>
        <p:spPr>
          <a:xfrm>
            <a:off x="8177786" y="4083934"/>
            <a:ext cx="3973845" cy="646331"/>
          </a:xfrm>
          <a:prstGeom prst="rect">
            <a:avLst/>
          </a:prstGeom>
          <a:noFill/>
        </p:spPr>
        <p:txBody>
          <a:bodyPr wrap="square"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US" sz="1200" i="1" dirty="0">
                <a:latin typeface="Calibri" panose="020F0502020204030204" pitchFamily="34" charset="0"/>
                <a:cs typeface="Calibri" panose="020F0502020204030204" pitchFamily="34" charset="0"/>
              </a:rPr>
              <a:t>We developed, optimized, and executed small-scale quantum computations for high energy density science (results above show simulation and LLNL hardware demonstration)</a:t>
            </a:r>
          </a:p>
        </p:txBody>
      </p:sp>
      <p:sp>
        <p:nvSpPr>
          <p:cNvPr id="96" name="TextBox 95">
            <a:extLst>
              <a:ext uri="{FF2B5EF4-FFF2-40B4-BE49-F238E27FC236}">
                <a16:creationId xmlns:a16="http://schemas.microsoft.com/office/drawing/2014/main" id="{4BF786B4-53DA-3C21-AFF3-19D1AB1ECBC6}"/>
              </a:ext>
            </a:extLst>
          </p:cNvPr>
          <p:cNvSpPr txBox="1"/>
          <p:nvPr/>
        </p:nvSpPr>
        <p:spPr>
          <a:xfrm>
            <a:off x="5181082" y="4789234"/>
            <a:ext cx="2530000" cy="1015663"/>
          </a:xfrm>
          <a:prstGeom prst="rect">
            <a:avLst/>
          </a:prstGeom>
          <a:noFill/>
        </p:spPr>
        <p:txBody>
          <a:bodyPr wrap="square">
            <a:spAutoFit/>
          </a:bodyPr>
          <a:lstStyle>
            <a:defPPr>
              <a:defRPr lang="en-US"/>
            </a:defPPr>
            <a:lvl1pPr marR="0">
              <a:defRPr sz="1200" i="1">
                <a:effectLst/>
                <a:latin typeface="Calibri" panose="020F0502020204030204" pitchFamily="34" charset="0"/>
                <a:ea typeface="Open Sans" panose="020B0606030504020204" pitchFamily="34" charset="0"/>
                <a:cs typeface="Calibri" panose="020F0502020204030204" pitchFamily="34" charset="0"/>
              </a:defRPr>
            </a:lvl1pPr>
          </a:lstStyle>
          <a:p>
            <a:pPr algn="ctr"/>
            <a:r>
              <a:rPr lang="en-US" dirty="0"/>
              <a:t>Design, optimize, and demonstrate novel control strategies for improving the performance and scalability of quantum computer tune up and operation	</a:t>
            </a:r>
          </a:p>
        </p:txBody>
      </p:sp>
      <p:sp>
        <p:nvSpPr>
          <p:cNvPr id="98" name="TextBox 97">
            <a:extLst>
              <a:ext uri="{FF2B5EF4-FFF2-40B4-BE49-F238E27FC236}">
                <a16:creationId xmlns:a16="http://schemas.microsoft.com/office/drawing/2014/main" id="{BCC02814-8BB9-9B8F-6502-AC809614E609}"/>
              </a:ext>
            </a:extLst>
          </p:cNvPr>
          <p:cNvSpPr txBox="1"/>
          <p:nvPr/>
        </p:nvSpPr>
        <p:spPr>
          <a:xfrm>
            <a:off x="6469280" y="2868588"/>
            <a:ext cx="1755852" cy="523220"/>
          </a:xfrm>
          <a:prstGeom prst="rect">
            <a:avLst/>
          </a:prstGeom>
          <a:noFill/>
        </p:spPr>
        <p:txBody>
          <a:bodyPr wrap="square">
            <a:spAutoFit/>
          </a:bodyPr>
          <a:lstStyle/>
          <a:p>
            <a:pPr algn="ctr"/>
            <a:r>
              <a:rPr lang="en-US" sz="1400" b="1" dirty="0">
                <a:solidFill>
                  <a:srgbClr val="4EA72E"/>
                </a:solidFill>
                <a:effectLst/>
                <a:latin typeface="Open Sans" panose="020B0606030504020204" pitchFamily="34" charset="0"/>
                <a:ea typeface="Open Sans" panose="020B0606030504020204" pitchFamily="34" charset="0"/>
                <a:cs typeface="Open Sans" panose="020B0606030504020204" pitchFamily="34" charset="0"/>
              </a:rPr>
              <a:t>Algorithms &amp; Applications</a:t>
            </a:r>
            <a:endParaRPr lang="en-US" sz="1400" dirty="0">
              <a:solidFill>
                <a:srgbClr val="4EA72E"/>
              </a:solidFill>
            </a:endParaRPr>
          </a:p>
        </p:txBody>
      </p:sp>
      <p:sp>
        <p:nvSpPr>
          <p:cNvPr id="100" name="TextBox 99">
            <a:extLst>
              <a:ext uri="{FF2B5EF4-FFF2-40B4-BE49-F238E27FC236}">
                <a16:creationId xmlns:a16="http://schemas.microsoft.com/office/drawing/2014/main" id="{1BC8841B-8A5A-907B-CED0-4F1A586EB02D}"/>
              </a:ext>
            </a:extLst>
          </p:cNvPr>
          <p:cNvSpPr txBox="1"/>
          <p:nvPr/>
        </p:nvSpPr>
        <p:spPr>
          <a:xfrm>
            <a:off x="5548336" y="4517327"/>
            <a:ext cx="1788139" cy="307777"/>
          </a:xfrm>
          <a:prstGeom prst="rect">
            <a:avLst/>
          </a:prstGeom>
          <a:noFill/>
        </p:spPr>
        <p:txBody>
          <a:bodyPr wrap="square">
            <a:spAutoFit/>
          </a:bodyPr>
          <a:lstStyle/>
          <a:p>
            <a:pPr algn="ctr"/>
            <a:r>
              <a:rPr lang="en-US" sz="1400" b="1" dirty="0">
                <a:solidFill>
                  <a:srgbClr val="4EA72E"/>
                </a:solidFill>
                <a:latin typeface="Open Sans" panose="020B0606030504020204" pitchFamily="34" charset="0"/>
                <a:ea typeface="Open Sans" panose="020B0606030504020204" pitchFamily="34" charset="0"/>
                <a:cs typeface="Open Sans" panose="020B0606030504020204" pitchFamily="34" charset="0"/>
              </a:rPr>
              <a:t>Autocalibration</a:t>
            </a:r>
            <a:endParaRPr lang="en-US" sz="1400" dirty="0">
              <a:solidFill>
                <a:srgbClr val="4EA72E"/>
              </a:solidFill>
            </a:endParaRPr>
          </a:p>
        </p:txBody>
      </p:sp>
      <p:sp>
        <p:nvSpPr>
          <p:cNvPr id="101" name="TextBox 100">
            <a:extLst>
              <a:ext uri="{FF2B5EF4-FFF2-40B4-BE49-F238E27FC236}">
                <a16:creationId xmlns:a16="http://schemas.microsoft.com/office/drawing/2014/main" id="{624958A6-CC1C-EBA2-7C0B-CD3811E74B00}"/>
              </a:ext>
            </a:extLst>
          </p:cNvPr>
          <p:cNvSpPr txBox="1"/>
          <p:nvPr/>
        </p:nvSpPr>
        <p:spPr>
          <a:xfrm>
            <a:off x="8505790" y="2837287"/>
            <a:ext cx="3500463" cy="307777"/>
          </a:xfrm>
          <a:prstGeom prst="rect">
            <a:avLst/>
          </a:prstGeom>
          <a:noFill/>
        </p:spPr>
        <p:txBody>
          <a:bodyPr wrap="square">
            <a:spAutoFit/>
          </a:bodyPr>
          <a:lstStyle/>
          <a:p>
            <a:pPr algn="ctr"/>
            <a:r>
              <a:rPr lang="en-US" sz="1400" b="1" dirty="0">
                <a:solidFill>
                  <a:srgbClr val="4EA72E"/>
                </a:solidFill>
                <a:effectLst/>
                <a:latin typeface="Open Sans" panose="020B0606030504020204" pitchFamily="34" charset="0"/>
                <a:ea typeface="Open Sans" panose="020B0606030504020204" pitchFamily="34" charset="0"/>
                <a:cs typeface="Open Sans" panose="020B0606030504020204" pitchFamily="34" charset="0"/>
              </a:rPr>
              <a:t>Algorithms &amp; Applications</a:t>
            </a:r>
            <a:endParaRPr lang="en-US" sz="1400" dirty="0">
              <a:solidFill>
                <a:srgbClr val="4EA72E"/>
              </a:solidFill>
            </a:endParaRPr>
          </a:p>
        </p:txBody>
      </p:sp>
      <p:sp>
        <p:nvSpPr>
          <p:cNvPr id="102" name="TextBox 101">
            <a:extLst>
              <a:ext uri="{FF2B5EF4-FFF2-40B4-BE49-F238E27FC236}">
                <a16:creationId xmlns:a16="http://schemas.microsoft.com/office/drawing/2014/main" id="{7528624A-A154-4A9E-2D8A-CD853026B1E4}"/>
              </a:ext>
            </a:extLst>
          </p:cNvPr>
          <p:cNvSpPr txBox="1"/>
          <p:nvPr/>
        </p:nvSpPr>
        <p:spPr>
          <a:xfrm>
            <a:off x="10363492" y="4709400"/>
            <a:ext cx="1788139" cy="307777"/>
          </a:xfrm>
          <a:prstGeom prst="rect">
            <a:avLst/>
          </a:prstGeom>
          <a:noFill/>
        </p:spPr>
        <p:txBody>
          <a:bodyPr wrap="square">
            <a:spAutoFit/>
          </a:bodyPr>
          <a:lstStyle/>
          <a:p>
            <a:pPr algn="ctr"/>
            <a:r>
              <a:rPr lang="en-US" sz="1400" b="1" dirty="0">
                <a:solidFill>
                  <a:srgbClr val="4EA72E"/>
                </a:solidFill>
                <a:latin typeface="Open Sans" panose="020B0606030504020204" pitchFamily="34" charset="0"/>
                <a:ea typeface="Open Sans" panose="020B0606030504020204" pitchFamily="34" charset="0"/>
                <a:cs typeface="Open Sans" panose="020B0606030504020204" pitchFamily="34" charset="0"/>
              </a:rPr>
              <a:t>Autocalibration</a:t>
            </a:r>
            <a:endParaRPr lang="en-US" sz="1400" dirty="0">
              <a:solidFill>
                <a:srgbClr val="4EA72E"/>
              </a:solidFill>
            </a:endParaRPr>
          </a:p>
        </p:txBody>
      </p:sp>
      <p:sp>
        <p:nvSpPr>
          <p:cNvPr id="103" name="TextBox 102">
            <a:extLst>
              <a:ext uri="{FF2B5EF4-FFF2-40B4-BE49-F238E27FC236}">
                <a16:creationId xmlns:a16="http://schemas.microsoft.com/office/drawing/2014/main" id="{0DB831FD-8652-F866-FE21-4818A8B34779}"/>
              </a:ext>
            </a:extLst>
          </p:cNvPr>
          <p:cNvSpPr txBox="1"/>
          <p:nvPr/>
        </p:nvSpPr>
        <p:spPr>
          <a:xfrm>
            <a:off x="-142464" y="2894082"/>
            <a:ext cx="2376760" cy="307777"/>
          </a:xfrm>
          <a:prstGeom prst="rect">
            <a:avLst/>
          </a:prstGeom>
          <a:noFill/>
        </p:spPr>
        <p:txBody>
          <a:bodyPr wrap="square">
            <a:spAutoFit/>
          </a:bodyPr>
          <a:lstStyle/>
          <a:p>
            <a:pPr algn="ctr"/>
            <a:r>
              <a:rPr lang="en-US" sz="1400" b="1" dirty="0">
                <a:solidFill>
                  <a:srgbClr val="0096B4"/>
                </a:solidFill>
                <a:latin typeface="Open Sans" panose="020B0606030504020204" pitchFamily="34" charset="0"/>
                <a:ea typeface="Open Sans" panose="020B0606030504020204" pitchFamily="34" charset="0"/>
                <a:cs typeface="Open Sans" panose="020B0606030504020204" pitchFamily="34" charset="0"/>
              </a:rPr>
              <a:t>Sandia National Labs</a:t>
            </a:r>
            <a:endParaRPr lang="en-US" sz="1400" dirty="0">
              <a:solidFill>
                <a:srgbClr val="0096B4"/>
              </a:solidFill>
            </a:endParaRPr>
          </a:p>
        </p:txBody>
      </p:sp>
      <p:sp>
        <p:nvSpPr>
          <p:cNvPr id="104" name="TextBox 103">
            <a:extLst>
              <a:ext uri="{FF2B5EF4-FFF2-40B4-BE49-F238E27FC236}">
                <a16:creationId xmlns:a16="http://schemas.microsoft.com/office/drawing/2014/main" id="{88A7A47A-3DED-1002-A9A9-68BDA8DB7A70}"/>
              </a:ext>
            </a:extLst>
          </p:cNvPr>
          <p:cNvSpPr txBox="1"/>
          <p:nvPr/>
        </p:nvSpPr>
        <p:spPr>
          <a:xfrm>
            <a:off x="1438572" y="5106928"/>
            <a:ext cx="2376760" cy="523220"/>
          </a:xfrm>
          <a:prstGeom prst="rect">
            <a:avLst/>
          </a:prstGeom>
          <a:noFill/>
        </p:spPr>
        <p:txBody>
          <a:bodyPr wrap="square">
            <a:spAutoFit/>
          </a:bodyPr>
          <a:lstStyle/>
          <a:p>
            <a:pPr algn="ctr"/>
            <a:r>
              <a:rPr lang="en-US" sz="1400" b="1" dirty="0">
                <a:solidFill>
                  <a:srgbClr val="0096B4"/>
                </a:solidFill>
                <a:latin typeface="Open Sans" panose="020B0606030504020204" pitchFamily="34" charset="0"/>
                <a:ea typeface="Open Sans" panose="020B0606030504020204" pitchFamily="34" charset="0"/>
                <a:cs typeface="Open Sans" panose="020B0606030504020204" pitchFamily="34" charset="0"/>
              </a:rPr>
              <a:t>Lawrence Livermore National Lab</a:t>
            </a:r>
            <a:endParaRPr lang="en-US" sz="1400" dirty="0">
              <a:solidFill>
                <a:srgbClr val="0096B4"/>
              </a:solidFill>
            </a:endParaRPr>
          </a:p>
        </p:txBody>
      </p:sp>
      <p:sp>
        <p:nvSpPr>
          <p:cNvPr id="105" name="TextBox 104">
            <a:extLst>
              <a:ext uri="{FF2B5EF4-FFF2-40B4-BE49-F238E27FC236}">
                <a16:creationId xmlns:a16="http://schemas.microsoft.com/office/drawing/2014/main" id="{1B25AE20-23FC-AB73-24F3-1583079A7C8C}"/>
              </a:ext>
            </a:extLst>
          </p:cNvPr>
          <p:cNvSpPr txBox="1"/>
          <p:nvPr/>
        </p:nvSpPr>
        <p:spPr>
          <a:xfrm>
            <a:off x="-55303" y="3156331"/>
            <a:ext cx="2006589" cy="461665"/>
          </a:xfrm>
          <a:prstGeom prst="rect">
            <a:avLst/>
          </a:prstGeom>
          <a:noFill/>
        </p:spPr>
        <p:txBody>
          <a:bodyPr wrap="square"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US" sz="1200" i="1" dirty="0">
                <a:latin typeface="Calibri" panose="020F0502020204030204" pitchFamily="34" charset="0"/>
                <a:cs typeface="Calibri" panose="020F0502020204030204" pitchFamily="34" charset="0"/>
              </a:rPr>
              <a:t>Theory, method, and algorithm development</a:t>
            </a:r>
          </a:p>
        </p:txBody>
      </p:sp>
      <p:sp>
        <p:nvSpPr>
          <p:cNvPr id="106" name="TextBox 105">
            <a:extLst>
              <a:ext uri="{FF2B5EF4-FFF2-40B4-BE49-F238E27FC236}">
                <a16:creationId xmlns:a16="http://schemas.microsoft.com/office/drawing/2014/main" id="{3823BF2E-7927-8EA8-DAC9-B3CA6DC6BCEE}"/>
              </a:ext>
            </a:extLst>
          </p:cNvPr>
          <p:cNvSpPr txBox="1"/>
          <p:nvPr/>
        </p:nvSpPr>
        <p:spPr>
          <a:xfrm>
            <a:off x="2113505" y="2904935"/>
            <a:ext cx="1942074" cy="523220"/>
          </a:xfrm>
          <a:prstGeom prst="rect">
            <a:avLst/>
          </a:prstGeom>
          <a:noFill/>
        </p:spPr>
        <p:txBody>
          <a:bodyPr wrap="square">
            <a:spAutoFit/>
          </a:bodyPr>
          <a:lstStyle/>
          <a:p>
            <a:pPr algn="ctr"/>
            <a:r>
              <a:rPr lang="en-US" sz="1400" b="1" dirty="0">
                <a:solidFill>
                  <a:srgbClr val="0096B4"/>
                </a:solidFill>
                <a:latin typeface="Open Sans" panose="020B0606030504020204" pitchFamily="34" charset="0"/>
                <a:ea typeface="Open Sans" panose="020B0606030504020204" pitchFamily="34" charset="0"/>
                <a:cs typeface="Open Sans" panose="020B0606030504020204" pitchFamily="34" charset="0"/>
              </a:rPr>
              <a:t>Los Alamos National Lab</a:t>
            </a:r>
            <a:endParaRPr lang="en-US" sz="1400" dirty="0">
              <a:solidFill>
                <a:srgbClr val="0096B4"/>
              </a:solidFill>
            </a:endParaRPr>
          </a:p>
        </p:txBody>
      </p:sp>
      <p:sp>
        <p:nvSpPr>
          <p:cNvPr id="107" name="TextBox 106">
            <a:extLst>
              <a:ext uri="{FF2B5EF4-FFF2-40B4-BE49-F238E27FC236}">
                <a16:creationId xmlns:a16="http://schemas.microsoft.com/office/drawing/2014/main" id="{62FF1B4B-B7A2-21C6-9750-99E9BCDE3075}"/>
              </a:ext>
            </a:extLst>
          </p:cNvPr>
          <p:cNvSpPr txBox="1"/>
          <p:nvPr/>
        </p:nvSpPr>
        <p:spPr>
          <a:xfrm>
            <a:off x="2123108" y="3427730"/>
            <a:ext cx="1959977" cy="461665"/>
          </a:xfrm>
          <a:prstGeom prst="rect">
            <a:avLst/>
          </a:prstGeom>
          <a:noFill/>
        </p:spPr>
        <p:txBody>
          <a:bodyPr wrap="square"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US" sz="1200" i="1" dirty="0">
                <a:latin typeface="Calibri" panose="020F0502020204030204" pitchFamily="34" charset="0"/>
                <a:cs typeface="Calibri" panose="020F0502020204030204" pitchFamily="34" charset="0"/>
              </a:rPr>
              <a:t>Optimization, compilation, machine learning, AI</a:t>
            </a:r>
          </a:p>
        </p:txBody>
      </p:sp>
    </p:spTree>
    <p:extLst>
      <p:ext uri="{BB962C8B-B14F-4D97-AF65-F5344CB8AC3E}">
        <p14:creationId xmlns:p14="http://schemas.microsoft.com/office/powerpoint/2010/main" val="1773885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 Box 10">
            <a:extLst>
              <a:ext uri="{FF2B5EF4-FFF2-40B4-BE49-F238E27FC236}">
                <a16:creationId xmlns:a16="http://schemas.microsoft.com/office/drawing/2014/main" id="{43E93D6A-7EEE-654E-9051-B4F91B774C22}"/>
              </a:ext>
            </a:extLst>
          </p:cNvPr>
          <p:cNvSpPr txBox="1">
            <a:spLocks noChangeArrowheads="1"/>
          </p:cNvSpPr>
          <p:nvPr/>
        </p:nvSpPr>
        <p:spPr bwMode="auto">
          <a:xfrm>
            <a:off x="7494912" y="961348"/>
            <a:ext cx="4697088" cy="340193"/>
          </a:xfrm>
          <a:prstGeom prst="rect">
            <a:avLst/>
          </a:prstGeom>
          <a:solidFill>
            <a:schemeClr val="accent2"/>
          </a:solidFill>
          <a:ln w="9525">
            <a:noFill/>
            <a:miter lim="800000"/>
            <a:headEnd/>
            <a:tailEnd/>
          </a:ln>
        </p:spPr>
        <p:txBody>
          <a:bodyPr wrap="square" lIns="101609" tIns="50807" rIns="101609" bIns="5080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913629">
              <a:lnSpc>
                <a:spcPct val="85000"/>
              </a:lnSpc>
              <a:defRPr/>
            </a:pPr>
            <a:r>
              <a:rPr lang="en-US" sz="1800" i="1">
                <a:solidFill>
                  <a:schemeClr val="bg1"/>
                </a:solidFill>
                <a:latin typeface="Calibri" panose="020F0502020204030204" pitchFamily="34" charset="0"/>
                <a:ea typeface="Gill Sans" charset="0"/>
                <a:cs typeface="Calibri" panose="020F0502020204030204" pitchFamily="34" charset="0"/>
              </a:rPr>
              <a:t>Impact &amp; Benefit</a:t>
            </a:r>
          </a:p>
        </p:txBody>
      </p:sp>
      <p:sp>
        <p:nvSpPr>
          <p:cNvPr id="30" name="Text Box 10">
            <a:extLst>
              <a:ext uri="{FF2B5EF4-FFF2-40B4-BE49-F238E27FC236}">
                <a16:creationId xmlns:a16="http://schemas.microsoft.com/office/drawing/2014/main" id="{B72C592A-3F24-944E-94CB-1772461ADF2C}"/>
              </a:ext>
            </a:extLst>
          </p:cNvPr>
          <p:cNvSpPr txBox="1">
            <a:spLocks noChangeArrowheads="1"/>
          </p:cNvSpPr>
          <p:nvPr/>
        </p:nvSpPr>
        <p:spPr bwMode="auto">
          <a:xfrm>
            <a:off x="3652317" y="961347"/>
            <a:ext cx="4203036" cy="339672"/>
          </a:xfrm>
          <a:prstGeom prst="homePlate">
            <a:avLst/>
          </a:prstGeom>
          <a:solidFill>
            <a:schemeClr val="tx2"/>
          </a:solidFill>
          <a:ln w="9525">
            <a:noFill/>
            <a:miter lim="800000"/>
            <a:headEnd/>
            <a:tailEnd/>
          </a:ln>
        </p:spPr>
        <p:txBody>
          <a:bodyPr wrap="square" lIns="101609" tIns="50807" rIns="101609" bIns="5080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913629">
              <a:lnSpc>
                <a:spcPct val="85000"/>
              </a:lnSpc>
              <a:defRPr/>
            </a:pPr>
            <a:r>
              <a:rPr lang="en-US" sz="1800" i="1">
                <a:solidFill>
                  <a:schemeClr val="bg1"/>
                </a:solidFill>
                <a:latin typeface="Calibri" panose="020F0502020204030204" pitchFamily="34" charset="0"/>
                <a:ea typeface="Gill Sans" charset="0"/>
                <a:cs typeface="Calibri" panose="020F0502020204030204" pitchFamily="34" charset="0"/>
              </a:rPr>
              <a:t>Approach</a:t>
            </a:r>
          </a:p>
        </p:txBody>
      </p:sp>
      <p:sp>
        <p:nvSpPr>
          <p:cNvPr id="31" name="Text Box 9">
            <a:extLst>
              <a:ext uri="{FF2B5EF4-FFF2-40B4-BE49-F238E27FC236}">
                <a16:creationId xmlns:a16="http://schemas.microsoft.com/office/drawing/2014/main" id="{D55FE265-5C37-AA48-A786-3836A934A1A1}"/>
              </a:ext>
            </a:extLst>
          </p:cNvPr>
          <p:cNvSpPr txBox="1">
            <a:spLocks noChangeArrowheads="1"/>
          </p:cNvSpPr>
          <p:nvPr/>
        </p:nvSpPr>
        <p:spPr bwMode="auto">
          <a:xfrm>
            <a:off x="0" y="961348"/>
            <a:ext cx="3935384" cy="340193"/>
          </a:xfrm>
          <a:prstGeom prst="homePlate">
            <a:avLst/>
          </a:prstGeom>
          <a:solidFill>
            <a:schemeClr val="accent6"/>
          </a:solidFill>
          <a:ln w="9525">
            <a:noFill/>
            <a:miter lim="800000"/>
            <a:headEnd/>
            <a:tailEnd/>
          </a:ln>
        </p:spPr>
        <p:txBody>
          <a:bodyPr wrap="square" lIns="101609" tIns="50807" rIns="101609" bIns="5080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913629">
              <a:lnSpc>
                <a:spcPct val="85000"/>
              </a:lnSpc>
              <a:defRPr/>
            </a:pPr>
            <a:r>
              <a:rPr lang="en-US" sz="1800" i="1">
                <a:solidFill>
                  <a:schemeClr val="bg1"/>
                </a:solidFill>
                <a:latin typeface="Calibri" panose="020F0502020204030204" pitchFamily="34" charset="0"/>
                <a:ea typeface="Gill Sans" charset="0"/>
                <a:cs typeface="Calibri" panose="020F0502020204030204" pitchFamily="34" charset="0"/>
              </a:rPr>
              <a:t>R&amp;D Challenge</a:t>
            </a:r>
          </a:p>
        </p:txBody>
      </p:sp>
      <p:grpSp>
        <p:nvGrpSpPr>
          <p:cNvPr id="12" name="Group 11">
            <a:extLst>
              <a:ext uri="{FF2B5EF4-FFF2-40B4-BE49-F238E27FC236}">
                <a16:creationId xmlns:a16="http://schemas.microsoft.com/office/drawing/2014/main" id="{440BCBF8-9E5C-2C4C-BE77-BF48CF4C644B}"/>
              </a:ext>
            </a:extLst>
          </p:cNvPr>
          <p:cNvGrpSpPr/>
          <p:nvPr/>
        </p:nvGrpSpPr>
        <p:grpSpPr>
          <a:xfrm>
            <a:off x="7655849" y="1309753"/>
            <a:ext cx="569283" cy="5000345"/>
            <a:chOff x="2797586" y="1301448"/>
            <a:chExt cx="569282" cy="5000345"/>
          </a:xfrm>
        </p:grpSpPr>
        <p:cxnSp>
          <p:nvCxnSpPr>
            <p:cNvPr id="6" name="Straight Connector 5">
              <a:extLst>
                <a:ext uri="{FF2B5EF4-FFF2-40B4-BE49-F238E27FC236}">
                  <a16:creationId xmlns:a16="http://schemas.microsoft.com/office/drawing/2014/main" id="{9FD1F4FA-BA65-5945-AFAE-C413AE7C1F9F}"/>
                </a:ext>
              </a:extLst>
            </p:cNvPr>
            <p:cNvCxnSpPr>
              <a:cxnSpLocks/>
            </p:cNvCxnSpPr>
            <p:nvPr/>
          </p:nvCxnSpPr>
          <p:spPr>
            <a:xfrm>
              <a:off x="2832267" y="1301448"/>
              <a:ext cx="534601" cy="2466174"/>
            </a:xfrm>
            <a:prstGeom prst="line">
              <a:avLst/>
            </a:prstGeom>
            <a:ln w="25400">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99456628-BDD1-BB4B-BF9D-E8C69A2D77D7}"/>
                </a:ext>
              </a:extLst>
            </p:cNvPr>
            <p:cNvCxnSpPr>
              <a:cxnSpLocks/>
            </p:cNvCxnSpPr>
            <p:nvPr/>
          </p:nvCxnSpPr>
          <p:spPr>
            <a:xfrm flipH="1">
              <a:off x="2797586" y="3755478"/>
              <a:ext cx="569282" cy="2546315"/>
            </a:xfrm>
            <a:prstGeom prst="line">
              <a:avLst/>
            </a:prstGeom>
            <a:ln w="25400">
              <a:solidFill>
                <a:schemeClr val="tx2"/>
              </a:solidFill>
              <a:prstDash val="sysDot"/>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7E8F448E-30F9-EA4D-97F8-3D638CF44A8C}"/>
              </a:ext>
            </a:extLst>
          </p:cNvPr>
          <p:cNvGrpSpPr/>
          <p:nvPr/>
        </p:nvGrpSpPr>
        <p:grpSpPr>
          <a:xfrm>
            <a:off x="3762915" y="1314445"/>
            <a:ext cx="569283" cy="5000345"/>
            <a:chOff x="2797586" y="1301448"/>
            <a:chExt cx="569282" cy="5000345"/>
          </a:xfrm>
        </p:grpSpPr>
        <p:cxnSp>
          <p:nvCxnSpPr>
            <p:cNvPr id="46" name="Straight Connector 45">
              <a:extLst>
                <a:ext uri="{FF2B5EF4-FFF2-40B4-BE49-F238E27FC236}">
                  <a16:creationId xmlns:a16="http://schemas.microsoft.com/office/drawing/2014/main" id="{8CDA65BE-B246-EB48-9436-B3D6A33091EE}"/>
                </a:ext>
              </a:extLst>
            </p:cNvPr>
            <p:cNvCxnSpPr>
              <a:cxnSpLocks/>
            </p:cNvCxnSpPr>
            <p:nvPr/>
          </p:nvCxnSpPr>
          <p:spPr>
            <a:xfrm>
              <a:off x="2832267" y="1301448"/>
              <a:ext cx="534601" cy="2466174"/>
            </a:xfrm>
            <a:prstGeom prst="line">
              <a:avLst/>
            </a:prstGeom>
            <a:ln w="25400">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39880048-2249-DA48-8840-4C9CE142878B}"/>
                </a:ext>
              </a:extLst>
            </p:cNvPr>
            <p:cNvCxnSpPr>
              <a:cxnSpLocks/>
            </p:cNvCxnSpPr>
            <p:nvPr/>
          </p:nvCxnSpPr>
          <p:spPr>
            <a:xfrm flipH="1">
              <a:off x="2797586" y="3755478"/>
              <a:ext cx="569282" cy="2546315"/>
            </a:xfrm>
            <a:prstGeom prst="line">
              <a:avLst/>
            </a:prstGeom>
            <a:ln w="25400">
              <a:solidFill>
                <a:schemeClr val="accent6"/>
              </a:solidFill>
              <a:prstDash val="sysDot"/>
            </a:ln>
          </p:spPr>
          <p:style>
            <a:lnRef idx="1">
              <a:schemeClr val="accent1"/>
            </a:lnRef>
            <a:fillRef idx="0">
              <a:schemeClr val="accent1"/>
            </a:fillRef>
            <a:effectRef idx="0">
              <a:schemeClr val="accent1"/>
            </a:effectRef>
            <a:fontRef idx="minor">
              <a:schemeClr val="tx1"/>
            </a:fontRef>
          </p:style>
        </p:cxnSp>
      </p:grpSp>
      <p:sp>
        <p:nvSpPr>
          <p:cNvPr id="34" name="Rectangle 33">
            <a:extLst>
              <a:ext uri="{FF2B5EF4-FFF2-40B4-BE49-F238E27FC236}">
                <a16:creationId xmlns:a16="http://schemas.microsoft.com/office/drawing/2014/main" id="{C2F7CCF5-FCAE-B146-A31E-43BD9518BA85}"/>
              </a:ext>
            </a:extLst>
          </p:cNvPr>
          <p:cNvSpPr/>
          <p:nvPr/>
        </p:nvSpPr>
        <p:spPr>
          <a:xfrm>
            <a:off x="199496" y="2962596"/>
            <a:ext cx="3768504" cy="2692958"/>
          </a:xfrm>
          <a:prstGeom prst="rect">
            <a:avLst/>
          </a:prstGeom>
        </p:spPr>
        <p:txBody>
          <a:bodyPr wrap="square" lIns="91359" tIns="45677" rIns="91359" bIns="4567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285750" indent="-285750">
              <a:spcAft>
                <a:spcPts val="600"/>
              </a:spcAft>
              <a:buFont typeface="Arial" panose="020B0604020202020204" pitchFamily="34" charset="0"/>
              <a:buChar char="•"/>
            </a:pPr>
            <a:r>
              <a:rPr lang="en-US" sz="1400" dirty="0">
                <a:solidFill>
                  <a:schemeClr val="tx2"/>
                </a:solidFill>
                <a:latin typeface="Calibri" panose="020F0502020204030204" pitchFamily="34" charset="0"/>
                <a:ea typeface="Calibri" panose="020F0502020204030204" pitchFamily="34" charset="0"/>
                <a:cs typeface="Calibri" panose="020F0502020204030204" pitchFamily="34" charset="0"/>
              </a:rPr>
              <a:t>Gaps in a comprehensive and curated database of existing wastewater data</a:t>
            </a:r>
          </a:p>
          <a:p>
            <a:pPr marL="285750" indent="-285750">
              <a:spcAft>
                <a:spcPts val="600"/>
              </a:spcAft>
              <a:buFont typeface="Arial" panose="020B0604020202020204" pitchFamily="34" charset="0"/>
              <a:buChar char="•"/>
            </a:pPr>
            <a:r>
              <a:rPr lang="en-US" sz="1400" dirty="0">
                <a:solidFill>
                  <a:schemeClr val="tx2"/>
                </a:solidFill>
                <a:latin typeface="Calibri" panose="020F0502020204030204" pitchFamily="34" charset="0"/>
                <a:ea typeface="Calibri" panose="020F0502020204030204" pitchFamily="34" charset="0"/>
                <a:cs typeface="Calibri" panose="020F0502020204030204" pitchFamily="34" charset="0"/>
              </a:rPr>
              <a:t>Insufficient understanding of the microbial patterns that define the “normal background” of wastewater data</a:t>
            </a:r>
          </a:p>
          <a:p>
            <a:pPr marL="285750" indent="-285750">
              <a:spcAft>
                <a:spcPts val="600"/>
              </a:spcAft>
              <a:buFont typeface="Arial" panose="020B0604020202020204" pitchFamily="34" charset="0"/>
              <a:buChar char="•"/>
            </a:pPr>
            <a:r>
              <a:rPr lang="en-US" sz="1400" dirty="0">
                <a:solidFill>
                  <a:schemeClr val="tx2"/>
                </a:solidFill>
                <a:latin typeface="Calibri" panose="020F0502020204030204" pitchFamily="34" charset="0"/>
                <a:ea typeface="Calibri" panose="020F0502020204030204" pitchFamily="34" charset="0"/>
                <a:cs typeface="Calibri" panose="020F0502020204030204" pitchFamily="34" charset="0"/>
              </a:rPr>
              <a:t>Lack of effective experimental methods to detect biothreat signatures in complex wastewater backgrounds</a:t>
            </a:r>
          </a:p>
          <a:p>
            <a:pPr marL="285750" indent="-285750">
              <a:spcAft>
                <a:spcPts val="600"/>
              </a:spcAft>
              <a:buFont typeface="Arial" panose="020B0604020202020204" pitchFamily="34" charset="0"/>
              <a:buChar char="•"/>
            </a:pPr>
            <a:r>
              <a:rPr lang="en-US" sz="1400" dirty="0">
                <a:solidFill>
                  <a:schemeClr val="tx2"/>
                </a:solidFill>
                <a:latin typeface="Calibri" panose="020F0502020204030204" pitchFamily="34" charset="0"/>
                <a:ea typeface="Calibri" panose="020F0502020204030204" pitchFamily="34" charset="0"/>
                <a:cs typeface="Calibri" panose="020F0502020204030204" pitchFamily="34" charset="0"/>
              </a:rPr>
              <a:t>Absence of rapid, low-cost detection assays to surveil specific biothreats in wastewater samples</a:t>
            </a:r>
          </a:p>
        </p:txBody>
      </p:sp>
      <p:cxnSp>
        <p:nvCxnSpPr>
          <p:cNvPr id="36" name="Straight Connector 35">
            <a:extLst>
              <a:ext uri="{FF2B5EF4-FFF2-40B4-BE49-F238E27FC236}">
                <a16:creationId xmlns:a16="http://schemas.microsoft.com/office/drawing/2014/main" id="{386605C8-2468-CC4A-8583-39EDB49DE1D4}"/>
              </a:ext>
            </a:extLst>
          </p:cNvPr>
          <p:cNvCxnSpPr>
            <a:cxnSpLocks/>
          </p:cNvCxnSpPr>
          <p:nvPr/>
        </p:nvCxnSpPr>
        <p:spPr>
          <a:xfrm>
            <a:off x="1" y="2783616"/>
            <a:ext cx="12191999"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40" name="Rectangle 39">
            <a:extLst>
              <a:ext uri="{FF2B5EF4-FFF2-40B4-BE49-F238E27FC236}">
                <a16:creationId xmlns:a16="http://schemas.microsoft.com/office/drawing/2014/main" id="{077C43A2-9E52-454D-B3B2-0F1C65424F52}"/>
              </a:ext>
            </a:extLst>
          </p:cNvPr>
          <p:cNvSpPr/>
          <p:nvPr/>
        </p:nvSpPr>
        <p:spPr>
          <a:xfrm>
            <a:off x="4484316" y="1452651"/>
            <a:ext cx="3054096" cy="1169464"/>
          </a:xfrm>
          <a:prstGeom prst="rect">
            <a:avLst/>
          </a:prstGeom>
        </p:spPr>
        <p:txBody>
          <a:bodyPr wrap="square" lIns="91359" tIns="45677" rIns="91359" bIns="4567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1400" b="1" dirty="0">
                <a:solidFill>
                  <a:schemeClr val="tx2"/>
                </a:solidFill>
                <a:latin typeface="Calibri" panose="020F0502020204030204" pitchFamily="34" charset="0"/>
                <a:cs typeface="Calibri" panose="020F0502020204030204" pitchFamily="34" charset="0"/>
              </a:rPr>
              <a:t>We will develop a standardized  framework for metagenomic sequencing and create algorithms for early warning of both known and unknown pathogens</a:t>
            </a:r>
          </a:p>
        </p:txBody>
      </p:sp>
      <p:sp>
        <p:nvSpPr>
          <p:cNvPr id="42" name="Rectangle 41">
            <a:extLst>
              <a:ext uri="{FF2B5EF4-FFF2-40B4-BE49-F238E27FC236}">
                <a16:creationId xmlns:a16="http://schemas.microsoft.com/office/drawing/2014/main" id="{086B1C61-87FB-9B43-8AA7-8FA21ABC8520}"/>
              </a:ext>
            </a:extLst>
          </p:cNvPr>
          <p:cNvSpPr/>
          <p:nvPr/>
        </p:nvSpPr>
        <p:spPr>
          <a:xfrm>
            <a:off x="8225132" y="2975751"/>
            <a:ext cx="3755141" cy="3200789"/>
          </a:xfrm>
          <a:prstGeom prst="rect">
            <a:avLst/>
          </a:prstGeom>
        </p:spPr>
        <p:txBody>
          <a:bodyPr wrap="square" lIns="91359" tIns="45677" rIns="91359" bIns="4567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228594" indent="-228594" defTabSz="913629">
              <a:spcAft>
                <a:spcPts val="600"/>
              </a:spcAft>
              <a:buFont typeface="Arial" panose="020B0604020202020204" pitchFamily="34" charset="0"/>
              <a:buChar char="•"/>
              <a:defRPr/>
            </a:pPr>
            <a:r>
              <a:rPr lang="en-US" sz="1400" dirty="0">
                <a:solidFill>
                  <a:schemeClr val="tx2"/>
                </a:solidFill>
                <a:latin typeface="Calibri"/>
                <a:cs typeface="Calibri"/>
              </a:rPr>
              <a:t>Phase III of Sandia-led International Biological Monitoring System will include LANL and include live exercises to demonstrate realistic wastewater and aerosol monitoring scenarios</a:t>
            </a:r>
          </a:p>
          <a:p>
            <a:pPr marL="228594" indent="-228594" defTabSz="913629">
              <a:spcAft>
                <a:spcPts val="600"/>
              </a:spcAft>
              <a:buFont typeface="Arial" panose="020B0604020202020204" pitchFamily="34" charset="0"/>
              <a:buChar char="•"/>
              <a:defRPr/>
            </a:pPr>
            <a:r>
              <a:rPr lang="en-US" sz="1400" dirty="0">
                <a:solidFill>
                  <a:schemeClr val="tx2"/>
                </a:solidFill>
                <a:latin typeface="Calibri"/>
                <a:cs typeface="Calibri"/>
              </a:rPr>
              <a:t>1 new Sandia hire</a:t>
            </a:r>
          </a:p>
          <a:p>
            <a:pPr marL="228594" indent="-228594" defTabSz="913629">
              <a:spcAft>
                <a:spcPts val="600"/>
              </a:spcAft>
              <a:buFont typeface="Arial" panose="020B0604020202020204" pitchFamily="34" charset="0"/>
              <a:buChar char="•"/>
              <a:defRPr/>
            </a:pPr>
            <a:r>
              <a:rPr lang="en-US" sz="1400" dirty="0">
                <a:solidFill>
                  <a:schemeClr val="tx2"/>
                </a:solidFill>
                <a:latin typeface="Calibri"/>
                <a:cs typeface="Calibri"/>
              </a:rPr>
              <a:t>~6 publications across all 3 labs</a:t>
            </a:r>
          </a:p>
          <a:p>
            <a:pPr marL="228594" indent="-228594" defTabSz="913629">
              <a:spcAft>
                <a:spcPts val="600"/>
              </a:spcAft>
              <a:buFont typeface="Arial" panose="020B0604020202020204" pitchFamily="34" charset="0"/>
              <a:buChar char="•"/>
              <a:defRPr/>
            </a:pPr>
            <a:r>
              <a:rPr lang="en-US" sz="1400" dirty="0">
                <a:solidFill>
                  <a:schemeClr val="tx2"/>
                </a:solidFill>
                <a:latin typeface="Calibri"/>
                <a:cs typeface="Calibri"/>
              </a:rPr>
              <a:t>Rapid screening assays that can simultaneously detect both viruses and bacteria (up to 3 targets)</a:t>
            </a:r>
          </a:p>
          <a:p>
            <a:pPr marL="228594" indent="-228594" defTabSz="913629">
              <a:spcAft>
                <a:spcPts val="600"/>
              </a:spcAft>
              <a:buFont typeface="Arial" panose="020B0604020202020204" pitchFamily="34" charset="0"/>
              <a:buChar char="•"/>
              <a:defRPr/>
            </a:pPr>
            <a:r>
              <a:rPr lang="en-US" sz="1400" dirty="0">
                <a:solidFill>
                  <a:schemeClr val="tx2"/>
                </a:solidFill>
                <a:latin typeface="Calibri"/>
                <a:cs typeface="Calibri"/>
              </a:rPr>
              <a:t>Developed software for detecting gene sharing in wastewater samples; successfully applied to 180 samples, identifying cases of genomic island sharing</a:t>
            </a:r>
          </a:p>
        </p:txBody>
      </p:sp>
      <p:sp>
        <p:nvSpPr>
          <p:cNvPr id="49" name="Title 1">
            <a:extLst>
              <a:ext uri="{FF2B5EF4-FFF2-40B4-BE49-F238E27FC236}">
                <a16:creationId xmlns:a16="http://schemas.microsoft.com/office/drawing/2014/main" id="{3B523404-5961-7A4D-B5C7-D5C4BF19CF8F}"/>
              </a:ext>
            </a:extLst>
          </p:cNvPr>
          <p:cNvSpPr>
            <a:spLocks noGrp="1"/>
          </p:cNvSpPr>
          <p:nvPr>
            <p:ph type="title"/>
          </p:nvPr>
        </p:nvSpPr>
        <p:spPr>
          <a:xfrm>
            <a:off x="2278652" y="274168"/>
            <a:ext cx="9855233" cy="764392"/>
          </a:xfrm>
        </p:spPr>
        <p:txBody>
          <a:bodyPr>
            <a:normAutofit fontScale="90000"/>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nSpc>
                <a:spcPct val="100000"/>
              </a:lnSpc>
            </a:pPr>
            <a:r>
              <a:rPr lang="en-US" dirty="0">
                <a:solidFill>
                  <a:schemeClr val="tx2"/>
                </a:solidFill>
              </a:rPr>
              <a:t>Advancing wastewater biomonitoring capabilities toward establishing an actionable national biosurveillance program</a:t>
            </a:r>
            <a:endParaRPr lang="en-US" sz="2400" dirty="0">
              <a:solidFill>
                <a:schemeClr val="tx2"/>
              </a:solidFill>
            </a:endParaRPr>
          </a:p>
        </p:txBody>
      </p:sp>
      <p:pic>
        <p:nvPicPr>
          <p:cNvPr id="50" name="Picture 49">
            <a:extLst>
              <a:ext uri="{FF2B5EF4-FFF2-40B4-BE49-F238E27FC236}">
                <a16:creationId xmlns:a16="http://schemas.microsoft.com/office/drawing/2014/main" id="{40B77DB5-1760-0548-A584-0C384F12292D}"/>
              </a:ext>
            </a:extLst>
          </p:cNvPr>
          <p:cNvPicPr>
            <a:picLocks noChangeAspect="1"/>
          </p:cNvPicPr>
          <p:nvPr/>
        </p:nvPicPr>
        <p:blipFill>
          <a:blip r:embed="rId3"/>
          <a:stretch>
            <a:fillRect/>
          </a:stretch>
        </p:blipFill>
        <p:spPr>
          <a:xfrm>
            <a:off x="475300" y="92831"/>
            <a:ext cx="1412115" cy="679907"/>
          </a:xfrm>
          <a:prstGeom prst="rect">
            <a:avLst/>
          </a:prstGeom>
        </p:spPr>
      </p:pic>
      <p:cxnSp>
        <p:nvCxnSpPr>
          <p:cNvPr id="51" name="Straight Connector 50">
            <a:extLst>
              <a:ext uri="{FF2B5EF4-FFF2-40B4-BE49-F238E27FC236}">
                <a16:creationId xmlns:a16="http://schemas.microsoft.com/office/drawing/2014/main" id="{C9982C6C-74AB-694E-9C8B-80A9ED259288}"/>
              </a:ext>
            </a:extLst>
          </p:cNvPr>
          <p:cNvCxnSpPr>
            <a:cxnSpLocks/>
          </p:cNvCxnSpPr>
          <p:nvPr/>
        </p:nvCxnSpPr>
        <p:spPr>
          <a:xfrm>
            <a:off x="2202449" y="0"/>
            <a:ext cx="0" cy="861147"/>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58" name="Straight Connector 57">
            <a:extLst>
              <a:ext uri="{FF2B5EF4-FFF2-40B4-BE49-F238E27FC236}">
                <a16:creationId xmlns:a16="http://schemas.microsoft.com/office/drawing/2014/main" id="{5319D49E-A454-3A48-957F-64CA1C07AF7A}"/>
              </a:ext>
            </a:extLst>
          </p:cNvPr>
          <p:cNvCxnSpPr>
            <a:cxnSpLocks/>
          </p:cNvCxnSpPr>
          <p:nvPr/>
        </p:nvCxnSpPr>
        <p:spPr>
          <a:xfrm>
            <a:off x="1" y="6310095"/>
            <a:ext cx="12191999" cy="0"/>
          </a:xfrm>
          <a:prstGeom prst="line">
            <a:avLst/>
          </a:prstGeom>
          <a:ln w="57150">
            <a:solidFill>
              <a:schemeClr val="tx2"/>
            </a:solidFill>
          </a:ln>
        </p:spPr>
        <p:style>
          <a:lnRef idx="1">
            <a:schemeClr val="accent2"/>
          </a:lnRef>
          <a:fillRef idx="0">
            <a:schemeClr val="accent2"/>
          </a:fillRef>
          <a:effectRef idx="0">
            <a:schemeClr val="accent2"/>
          </a:effectRef>
          <a:fontRef idx="minor">
            <a:schemeClr val="tx1"/>
          </a:fontRef>
        </p:style>
      </p:cxnSp>
      <p:pic>
        <p:nvPicPr>
          <p:cNvPr id="80" name="Picture 79" descr="A close up of a sign&#10;&#10;Description generated with very high confidence">
            <a:extLst>
              <a:ext uri="{FF2B5EF4-FFF2-40B4-BE49-F238E27FC236}">
                <a16:creationId xmlns:a16="http://schemas.microsoft.com/office/drawing/2014/main" id="{855B0981-9655-4C89-ABC5-FA3411343158}"/>
              </a:ext>
            </a:extLst>
          </p:cNvPr>
          <p:cNvPicPr>
            <a:picLocks noChangeAspect="1"/>
          </p:cNvPicPr>
          <p:nvPr/>
        </p:nvPicPr>
        <p:blipFill>
          <a:blip r:embed="rId4"/>
          <a:stretch>
            <a:fillRect/>
          </a:stretch>
        </p:blipFill>
        <p:spPr>
          <a:xfrm>
            <a:off x="124019" y="6453165"/>
            <a:ext cx="838167" cy="322841"/>
          </a:xfrm>
          <a:prstGeom prst="rect">
            <a:avLst/>
          </a:prstGeom>
        </p:spPr>
      </p:pic>
      <p:sp>
        <p:nvSpPr>
          <p:cNvPr id="48" name="Rectangle 47">
            <a:extLst>
              <a:ext uri="{FF2B5EF4-FFF2-40B4-BE49-F238E27FC236}">
                <a16:creationId xmlns:a16="http://schemas.microsoft.com/office/drawing/2014/main" id="{C908C1FD-AB51-5543-9312-CF38E7CF2EC4}"/>
              </a:ext>
            </a:extLst>
          </p:cNvPr>
          <p:cNvSpPr/>
          <p:nvPr/>
        </p:nvSpPr>
        <p:spPr>
          <a:xfrm>
            <a:off x="325179" y="1452651"/>
            <a:ext cx="3056720" cy="954021"/>
          </a:xfrm>
          <a:prstGeom prst="rect">
            <a:avLst/>
          </a:prstGeom>
        </p:spPr>
        <p:txBody>
          <a:bodyPr wrap="square" lIns="91359" tIns="45677" rIns="91359" bIns="4567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defTabSz="913629">
              <a:defRPr/>
            </a:pPr>
            <a:r>
              <a:rPr lang="en-US" sz="1400" b="1" dirty="0">
                <a:solidFill>
                  <a:schemeClr val="tx2"/>
                </a:solidFill>
                <a:latin typeface="Calibri"/>
                <a:cs typeface="Calibri"/>
              </a:rPr>
              <a:t>There is a lack of standardization across wastewater surveillance efforts and most programs focus on monitoring known pathogens</a:t>
            </a:r>
          </a:p>
        </p:txBody>
      </p:sp>
      <p:sp>
        <p:nvSpPr>
          <p:cNvPr id="52" name="Rectangle 51">
            <a:extLst>
              <a:ext uri="{FF2B5EF4-FFF2-40B4-BE49-F238E27FC236}">
                <a16:creationId xmlns:a16="http://schemas.microsoft.com/office/drawing/2014/main" id="{657AA76A-2791-4948-83CE-9A2227F11F59}"/>
              </a:ext>
            </a:extLst>
          </p:cNvPr>
          <p:cNvSpPr/>
          <p:nvPr/>
        </p:nvSpPr>
        <p:spPr>
          <a:xfrm>
            <a:off x="4255997" y="2962595"/>
            <a:ext cx="3768504" cy="3200789"/>
          </a:xfrm>
          <a:prstGeom prst="rect">
            <a:avLst/>
          </a:prstGeom>
        </p:spPr>
        <p:txBody>
          <a:bodyPr wrap="square" lIns="91359" tIns="45677" rIns="91359" bIns="4567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285750" indent="-285750">
              <a:spcAft>
                <a:spcPts val="600"/>
              </a:spcAft>
              <a:buFont typeface="Arial" panose="020B0604020202020204" pitchFamily="34" charset="0"/>
              <a:buChar char="•"/>
            </a:pPr>
            <a:r>
              <a:rPr lang="en-US" sz="1400" dirty="0">
                <a:solidFill>
                  <a:schemeClr val="tx2"/>
                </a:solidFill>
                <a:latin typeface="Calibri" panose="020F0502020204030204" pitchFamily="34" charset="0"/>
                <a:ea typeface="Calibri" panose="020F0502020204030204" pitchFamily="34" charset="0"/>
                <a:cs typeface="Calibri" panose="020F0502020204030204" pitchFamily="34" charset="0"/>
              </a:rPr>
              <a:t>Use archived wastewater samples, active sampling efforts, and publicly available wastewater sequencing data</a:t>
            </a:r>
          </a:p>
          <a:p>
            <a:pPr marL="285750" indent="-285750">
              <a:spcAft>
                <a:spcPts val="600"/>
              </a:spcAft>
              <a:buFont typeface="Arial" panose="020B0604020202020204" pitchFamily="34" charset="0"/>
              <a:buChar char="•"/>
            </a:pPr>
            <a:r>
              <a:rPr lang="en-US" sz="1400" dirty="0">
                <a:solidFill>
                  <a:schemeClr val="tx2"/>
                </a:solidFill>
                <a:latin typeface="Calibri" panose="020F0502020204030204" pitchFamily="34" charset="0"/>
                <a:ea typeface="Calibri" panose="020F0502020204030204" pitchFamily="34" charset="0"/>
                <a:cs typeface="Calibri" panose="020F0502020204030204" pitchFamily="34" charset="0"/>
              </a:rPr>
              <a:t>Process existing wastewater next generation sequencing data and associated metadata</a:t>
            </a:r>
          </a:p>
          <a:p>
            <a:pPr marL="285750" indent="-285750">
              <a:spcAft>
                <a:spcPts val="600"/>
              </a:spcAft>
              <a:buFont typeface="Arial" panose="020B0604020202020204" pitchFamily="34" charset="0"/>
              <a:buChar char="•"/>
            </a:pPr>
            <a:r>
              <a:rPr lang="en-US" sz="1400" dirty="0">
                <a:solidFill>
                  <a:schemeClr val="tx2"/>
                </a:solidFill>
                <a:latin typeface="Calibri" panose="020F0502020204030204" pitchFamily="34" charset="0"/>
                <a:ea typeface="Calibri" panose="020F0502020204030204" pitchFamily="34" charset="0"/>
                <a:cs typeface="Calibri" panose="020F0502020204030204" pitchFamily="34" charset="0"/>
              </a:rPr>
              <a:t>Use machine learning to reveal baseline patterns and relevant biological signatures to build an anomaly detection tool</a:t>
            </a:r>
          </a:p>
          <a:p>
            <a:pPr marL="285750" indent="-285750">
              <a:spcAft>
                <a:spcPts val="600"/>
              </a:spcAft>
              <a:buFont typeface="Arial" panose="020B0604020202020204" pitchFamily="34" charset="0"/>
              <a:buChar char="•"/>
            </a:pPr>
            <a:r>
              <a:rPr lang="en-US" sz="1400" dirty="0">
                <a:solidFill>
                  <a:schemeClr val="tx2"/>
                </a:solidFill>
                <a:latin typeface="Calibri" panose="020F0502020204030204" pitchFamily="34" charset="0"/>
                <a:ea typeface="Calibri" panose="020F0502020204030204" pitchFamily="34" charset="0"/>
                <a:cs typeface="Calibri" panose="020F0502020204030204" pitchFamily="34" charset="0"/>
              </a:rPr>
              <a:t>Examine experimental methods to improve the sensitivity and the cost-effectiveness of genomics-based biosurveillance</a:t>
            </a:r>
          </a:p>
          <a:p>
            <a:pPr marL="285750" indent="-285750">
              <a:spcAft>
                <a:spcPts val="600"/>
              </a:spcAft>
              <a:buFont typeface="Arial" panose="020B0604020202020204" pitchFamily="34" charset="0"/>
              <a:buChar char="•"/>
            </a:pPr>
            <a:r>
              <a:rPr lang="en-US" sz="1400" dirty="0">
                <a:solidFill>
                  <a:schemeClr val="tx2"/>
                </a:solidFill>
                <a:latin typeface="Calibri" panose="020F0502020204030204" pitchFamily="34" charset="0"/>
                <a:ea typeface="Calibri" panose="020F0502020204030204" pitchFamily="34" charset="0"/>
                <a:cs typeface="Calibri" panose="020F0502020204030204" pitchFamily="34" charset="0"/>
              </a:rPr>
              <a:t>Develop targeted, rapid screening assays to complement metagenomic sequencing </a:t>
            </a:r>
          </a:p>
        </p:txBody>
      </p:sp>
      <p:sp>
        <p:nvSpPr>
          <p:cNvPr id="54" name="Rectangle 53">
            <a:extLst>
              <a:ext uri="{FF2B5EF4-FFF2-40B4-BE49-F238E27FC236}">
                <a16:creationId xmlns:a16="http://schemas.microsoft.com/office/drawing/2014/main" id="{47CB8D5B-0943-AA49-B9C3-1B4DBCC41D8C}"/>
              </a:ext>
            </a:extLst>
          </p:cNvPr>
          <p:cNvSpPr/>
          <p:nvPr/>
        </p:nvSpPr>
        <p:spPr>
          <a:xfrm>
            <a:off x="8566031" y="1452652"/>
            <a:ext cx="3017435" cy="954021"/>
          </a:xfrm>
          <a:prstGeom prst="rect">
            <a:avLst/>
          </a:prstGeom>
        </p:spPr>
        <p:txBody>
          <a:bodyPr wrap="square" lIns="91359" tIns="45677" rIns="91359" bIns="4567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1400" b="1" dirty="0">
                <a:solidFill>
                  <a:schemeClr val="tx2"/>
                </a:solidFill>
                <a:latin typeface="Calibri"/>
                <a:cs typeface="Calibri"/>
              </a:rPr>
              <a:t>This project led to new research connections, new hires, publications, and generation of scientific knowledge</a:t>
            </a:r>
            <a:endParaRPr lang="en-US" sz="1400" b="1" dirty="0">
              <a:solidFill>
                <a:schemeClr val="tx2"/>
              </a:solidFill>
              <a:latin typeface="Calibri" panose="020F0502020204030204" pitchFamily="34" charset="0"/>
              <a:cs typeface="Calibri" panose="020F0502020204030204" pitchFamily="34" charset="0"/>
            </a:endParaRPr>
          </a:p>
        </p:txBody>
      </p:sp>
      <p:sp>
        <p:nvSpPr>
          <p:cNvPr id="33" name="TextBox 32">
            <a:extLst>
              <a:ext uri="{FF2B5EF4-FFF2-40B4-BE49-F238E27FC236}">
                <a16:creationId xmlns:a16="http://schemas.microsoft.com/office/drawing/2014/main" id="{F35DAA5C-BB19-41AA-95BC-7A406A901FD7}"/>
              </a:ext>
            </a:extLst>
          </p:cNvPr>
          <p:cNvSpPr txBox="1"/>
          <p:nvPr/>
        </p:nvSpPr>
        <p:spPr>
          <a:xfrm>
            <a:off x="5357379" y="4090"/>
            <a:ext cx="1477242" cy="261610"/>
          </a:xfrm>
          <a:prstGeom prst="rect">
            <a:avLst/>
          </a:prstGeom>
          <a:noFill/>
        </p:spPr>
        <p:txBody>
          <a:bodyPr wrap="square"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US" sz="1100" dirty="0"/>
              <a:t>CUI//PROPIN</a:t>
            </a:r>
          </a:p>
        </p:txBody>
      </p:sp>
      <p:sp>
        <p:nvSpPr>
          <p:cNvPr id="2" name="TextBox 1">
            <a:extLst>
              <a:ext uri="{FF2B5EF4-FFF2-40B4-BE49-F238E27FC236}">
                <a16:creationId xmlns:a16="http://schemas.microsoft.com/office/drawing/2014/main" id="{662E26E6-F5F0-8909-0D18-8CC6E53D2F97}"/>
              </a:ext>
            </a:extLst>
          </p:cNvPr>
          <p:cNvSpPr txBox="1"/>
          <p:nvPr/>
        </p:nvSpPr>
        <p:spPr>
          <a:xfrm>
            <a:off x="5357379" y="6596390"/>
            <a:ext cx="1477242" cy="261610"/>
          </a:xfrm>
          <a:prstGeom prst="rect">
            <a:avLst/>
          </a:prstGeom>
          <a:noFill/>
        </p:spPr>
        <p:txBody>
          <a:bodyPr wrap="square"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US" sz="1100" dirty="0"/>
              <a:t>CUI//PROPIN</a:t>
            </a:r>
          </a:p>
        </p:txBody>
      </p:sp>
    </p:spTree>
    <p:extLst>
      <p:ext uri="{BB962C8B-B14F-4D97-AF65-F5344CB8AC3E}">
        <p14:creationId xmlns:p14="http://schemas.microsoft.com/office/powerpoint/2010/main" val="23198793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 Box 10">
            <a:extLst>
              <a:ext uri="{FF2B5EF4-FFF2-40B4-BE49-F238E27FC236}">
                <a16:creationId xmlns:a16="http://schemas.microsoft.com/office/drawing/2014/main" id="{43E93D6A-7EEE-654E-9051-B4F91B774C22}"/>
              </a:ext>
            </a:extLst>
          </p:cNvPr>
          <p:cNvSpPr txBox="1">
            <a:spLocks noChangeArrowheads="1"/>
          </p:cNvSpPr>
          <p:nvPr/>
        </p:nvSpPr>
        <p:spPr bwMode="auto">
          <a:xfrm>
            <a:off x="7494912" y="961348"/>
            <a:ext cx="4697088" cy="340193"/>
          </a:xfrm>
          <a:prstGeom prst="rect">
            <a:avLst/>
          </a:prstGeom>
          <a:solidFill>
            <a:schemeClr val="accent2"/>
          </a:solidFill>
          <a:ln w="9525">
            <a:noFill/>
            <a:miter lim="800000"/>
            <a:headEnd/>
            <a:tailEnd/>
          </a:ln>
        </p:spPr>
        <p:txBody>
          <a:bodyPr wrap="square" lIns="101609" tIns="50807" rIns="101609" bIns="5080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913629">
              <a:lnSpc>
                <a:spcPct val="85000"/>
              </a:lnSpc>
              <a:defRPr/>
            </a:pPr>
            <a:r>
              <a:rPr lang="en-US" sz="1800" i="1">
                <a:solidFill>
                  <a:schemeClr val="bg1"/>
                </a:solidFill>
                <a:latin typeface="Calibri" panose="020F0502020204030204" pitchFamily="34" charset="0"/>
                <a:ea typeface="Gill Sans" charset="0"/>
                <a:cs typeface="Calibri" panose="020F0502020204030204" pitchFamily="34" charset="0"/>
              </a:rPr>
              <a:t>Impact &amp; Benefit</a:t>
            </a:r>
          </a:p>
        </p:txBody>
      </p:sp>
      <p:sp>
        <p:nvSpPr>
          <p:cNvPr id="30" name="Text Box 10">
            <a:extLst>
              <a:ext uri="{FF2B5EF4-FFF2-40B4-BE49-F238E27FC236}">
                <a16:creationId xmlns:a16="http://schemas.microsoft.com/office/drawing/2014/main" id="{B72C592A-3F24-944E-94CB-1772461ADF2C}"/>
              </a:ext>
            </a:extLst>
          </p:cNvPr>
          <p:cNvSpPr txBox="1">
            <a:spLocks noChangeArrowheads="1"/>
          </p:cNvSpPr>
          <p:nvPr/>
        </p:nvSpPr>
        <p:spPr bwMode="auto">
          <a:xfrm>
            <a:off x="3652317" y="961347"/>
            <a:ext cx="4203036" cy="339672"/>
          </a:xfrm>
          <a:prstGeom prst="homePlate">
            <a:avLst/>
          </a:prstGeom>
          <a:solidFill>
            <a:schemeClr val="tx2"/>
          </a:solidFill>
          <a:ln w="9525">
            <a:noFill/>
            <a:miter lim="800000"/>
            <a:headEnd/>
            <a:tailEnd/>
          </a:ln>
        </p:spPr>
        <p:txBody>
          <a:bodyPr wrap="square" lIns="101609" tIns="50807" rIns="101609" bIns="5080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913629">
              <a:lnSpc>
                <a:spcPct val="85000"/>
              </a:lnSpc>
              <a:defRPr/>
            </a:pPr>
            <a:r>
              <a:rPr lang="en-US" sz="1800" i="1">
                <a:solidFill>
                  <a:schemeClr val="bg1"/>
                </a:solidFill>
                <a:latin typeface="Calibri" panose="020F0502020204030204" pitchFamily="34" charset="0"/>
                <a:ea typeface="Gill Sans" charset="0"/>
                <a:cs typeface="Calibri" panose="020F0502020204030204" pitchFamily="34" charset="0"/>
              </a:rPr>
              <a:t>Approach</a:t>
            </a:r>
          </a:p>
        </p:txBody>
      </p:sp>
      <p:sp>
        <p:nvSpPr>
          <p:cNvPr id="31" name="Text Box 9">
            <a:extLst>
              <a:ext uri="{FF2B5EF4-FFF2-40B4-BE49-F238E27FC236}">
                <a16:creationId xmlns:a16="http://schemas.microsoft.com/office/drawing/2014/main" id="{D55FE265-5C37-AA48-A786-3836A934A1A1}"/>
              </a:ext>
            </a:extLst>
          </p:cNvPr>
          <p:cNvSpPr txBox="1">
            <a:spLocks noChangeArrowheads="1"/>
          </p:cNvSpPr>
          <p:nvPr/>
        </p:nvSpPr>
        <p:spPr bwMode="auto">
          <a:xfrm>
            <a:off x="0" y="961348"/>
            <a:ext cx="3935384" cy="340193"/>
          </a:xfrm>
          <a:prstGeom prst="homePlate">
            <a:avLst/>
          </a:prstGeom>
          <a:solidFill>
            <a:schemeClr val="accent6"/>
          </a:solidFill>
          <a:ln w="9525">
            <a:noFill/>
            <a:miter lim="800000"/>
            <a:headEnd/>
            <a:tailEnd/>
          </a:ln>
        </p:spPr>
        <p:txBody>
          <a:bodyPr wrap="square" lIns="101609" tIns="50807" rIns="101609" bIns="5080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913629">
              <a:lnSpc>
                <a:spcPct val="85000"/>
              </a:lnSpc>
              <a:defRPr/>
            </a:pPr>
            <a:r>
              <a:rPr lang="en-US" sz="1800" i="1">
                <a:solidFill>
                  <a:schemeClr val="bg1"/>
                </a:solidFill>
                <a:latin typeface="Calibri" panose="020F0502020204030204" pitchFamily="34" charset="0"/>
                <a:ea typeface="Gill Sans" charset="0"/>
                <a:cs typeface="Calibri" panose="020F0502020204030204" pitchFamily="34" charset="0"/>
              </a:rPr>
              <a:t>R&amp;D Challenge</a:t>
            </a:r>
          </a:p>
        </p:txBody>
      </p:sp>
      <p:grpSp>
        <p:nvGrpSpPr>
          <p:cNvPr id="12" name="Group 11">
            <a:extLst>
              <a:ext uri="{FF2B5EF4-FFF2-40B4-BE49-F238E27FC236}">
                <a16:creationId xmlns:a16="http://schemas.microsoft.com/office/drawing/2014/main" id="{440BCBF8-9E5C-2C4C-BE77-BF48CF4C644B}"/>
              </a:ext>
            </a:extLst>
          </p:cNvPr>
          <p:cNvGrpSpPr/>
          <p:nvPr/>
        </p:nvGrpSpPr>
        <p:grpSpPr>
          <a:xfrm>
            <a:off x="7655849" y="1309753"/>
            <a:ext cx="569283" cy="5000345"/>
            <a:chOff x="2797586" y="1301448"/>
            <a:chExt cx="569282" cy="5000345"/>
          </a:xfrm>
        </p:grpSpPr>
        <p:cxnSp>
          <p:nvCxnSpPr>
            <p:cNvPr id="6" name="Straight Connector 5">
              <a:extLst>
                <a:ext uri="{FF2B5EF4-FFF2-40B4-BE49-F238E27FC236}">
                  <a16:creationId xmlns:a16="http://schemas.microsoft.com/office/drawing/2014/main" id="{9FD1F4FA-BA65-5945-AFAE-C413AE7C1F9F}"/>
                </a:ext>
              </a:extLst>
            </p:cNvPr>
            <p:cNvCxnSpPr>
              <a:cxnSpLocks/>
            </p:cNvCxnSpPr>
            <p:nvPr/>
          </p:nvCxnSpPr>
          <p:spPr>
            <a:xfrm>
              <a:off x="2832267" y="1301448"/>
              <a:ext cx="534601" cy="2466174"/>
            </a:xfrm>
            <a:prstGeom prst="line">
              <a:avLst/>
            </a:prstGeom>
            <a:ln w="25400">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99456628-BDD1-BB4B-BF9D-E8C69A2D77D7}"/>
                </a:ext>
              </a:extLst>
            </p:cNvPr>
            <p:cNvCxnSpPr>
              <a:cxnSpLocks/>
            </p:cNvCxnSpPr>
            <p:nvPr/>
          </p:nvCxnSpPr>
          <p:spPr>
            <a:xfrm flipH="1">
              <a:off x="2797586" y="3755478"/>
              <a:ext cx="569282" cy="2546315"/>
            </a:xfrm>
            <a:prstGeom prst="line">
              <a:avLst/>
            </a:prstGeom>
            <a:ln w="25400">
              <a:solidFill>
                <a:schemeClr val="tx2"/>
              </a:solidFill>
              <a:prstDash val="sysDot"/>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7E8F448E-30F9-EA4D-97F8-3D638CF44A8C}"/>
              </a:ext>
            </a:extLst>
          </p:cNvPr>
          <p:cNvGrpSpPr/>
          <p:nvPr/>
        </p:nvGrpSpPr>
        <p:grpSpPr>
          <a:xfrm>
            <a:off x="3762915" y="1314445"/>
            <a:ext cx="569283" cy="5000345"/>
            <a:chOff x="2797586" y="1301448"/>
            <a:chExt cx="569282" cy="5000345"/>
          </a:xfrm>
        </p:grpSpPr>
        <p:cxnSp>
          <p:nvCxnSpPr>
            <p:cNvPr id="46" name="Straight Connector 45">
              <a:extLst>
                <a:ext uri="{FF2B5EF4-FFF2-40B4-BE49-F238E27FC236}">
                  <a16:creationId xmlns:a16="http://schemas.microsoft.com/office/drawing/2014/main" id="{8CDA65BE-B246-EB48-9436-B3D6A33091EE}"/>
                </a:ext>
              </a:extLst>
            </p:cNvPr>
            <p:cNvCxnSpPr>
              <a:cxnSpLocks/>
            </p:cNvCxnSpPr>
            <p:nvPr/>
          </p:nvCxnSpPr>
          <p:spPr>
            <a:xfrm>
              <a:off x="2832267" y="1301448"/>
              <a:ext cx="534601" cy="2466174"/>
            </a:xfrm>
            <a:prstGeom prst="line">
              <a:avLst/>
            </a:prstGeom>
            <a:ln w="25400">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39880048-2249-DA48-8840-4C9CE142878B}"/>
                </a:ext>
              </a:extLst>
            </p:cNvPr>
            <p:cNvCxnSpPr>
              <a:cxnSpLocks/>
            </p:cNvCxnSpPr>
            <p:nvPr/>
          </p:nvCxnSpPr>
          <p:spPr>
            <a:xfrm flipH="1">
              <a:off x="2797586" y="3755478"/>
              <a:ext cx="569282" cy="2546315"/>
            </a:xfrm>
            <a:prstGeom prst="line">
              <a:avLst/>
            </a:prstGeom>
            <a:ln w="25400">
              <a:solidFill>
                <a:schemeClr val="accent6"/>
              </a:solidFill>
              <a:prstDash val="sysDot"/>
            </a:ln>
          </p:spPr>
          <p:style>
            <a:lnRef idx="1">
              <a:schemeClr val="accent1"/>
            </a:lnRef>
            <a:fillRef idx="0">
              <a:schemeClr val="accent1"/>
            </a:fillRef>
            <a:effectRef idx="0">
              <a:schemeClr val="accent1"/>
            </a:effectRef>
            <a:fontRef idx="minor">
              <a:schemeClr val="tx1"/>
            </a:fontRef>
          </p:style>
        </p:cxnSp>
      </p:grpSp>
      <p:sp>
        <p:nvSpPr>
          <p:cNvPr id="34" name="Rectangle 33">
            <a:extLst>
              <a:ext uri="{FF2B5EF4-FFF2-40B4-BE49-F238E27FC236}">
                <a16:creationId xmlns:a16="http://schemas.microsoft.com/office/drawing/2014/main" id="{C2F7CCF5-FCAE-B146-A31E-43BD9518BA85}"/>
              </a:ext>
            </a:extLst>
          </p:cNvPr>
          <p:cNvSpPr/>
          <p:nvPr/>
        </p:nvSpPr>
        <p:spPr>
          <a:xfrm>
            <a:off x="77509" y="2943872"/>
            <a:ext cx="4059070" cy="1569574"/>
          </a:xfrm>
          <a:prstGeom prst="rect">
            <a:avLst/>
          </a:prstGeom>
        </p:spPr>
        <p:txBody>
          <a:bodyPr wrap="square" lIns="91359" tIns="45677" rIns="91359" bIns="4567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228594" indent="-228594">
              <a:buFont typeface="Arial" panose="020B0604020202020204" pitchFamily="34" charset="0"/>
              <a:buChar char="•"/>
            </a:pPr>
            <a:r>
              <a:rPr lang="en-US" sz="1600" dirty="0">
                <a:solidFill>
                  <a:schemeClr val="tx2"/>
                </a:solidFill>
                <a:latin typeface="Calibri" panose="020F0502020204030204" pitchFamily="34" charset="0"/>
                <a:cs typeface="Calibri" panose="020F0502020204030204" pitchFamily="34" charset="0"/>
              </a:rPr>
              <a:t>Arctic sea ice is becoming younger, thinner, and more dynamic</a:t>
            </a:r>
          </a:p>
          <a:p>
            <a:pPr marL="228594" indent="-228594">
              <a:buFont typeface="Arial" panose="020B0604020202020204" pitchFamily="34" charset="0"/>
              <a:buChar char="•"/>
            </a:pPr>
            <a:r>
              <a:rPr lang="en-US" sz="1600" dirty="0">
                <a:solidFill>
                  <a:schemeClr val="tx2"/>
                </a:solidFill>
                <a:latin typeface="Calibri" panose="020F0502020204030204" pitchFamily="34" charset="0"/>
                <a:cs typeface="Calibri" panose="020F0502020204030204" pitchFamily="34" charset="0"/>
              </a:rPr>
              <a:t>Existing forecast models do not capture complex ice mechanics</a:t>
            </a:r>
          </a:p>
          <a:p>
            <a:pPr marL="228594" indent="-228594">
              <a:buFont typeface="Arial" panose="020B0604020202020204" pitchFamily="34" charset="0"/>
              <a:buChar char="•"/>
            </a:pPr>
            <a:r>
              <a:rPr lang="en-US" sz="1600" dirty="0">
                <a:solidFill>
                  <a:schemeClr val="tx2"/>
                </a:solidFill>
                <a:latin typeface="Calibri" panose="020F0502020204030204" pitchFamily="34" charset="0"/>
                <a:cs typeface="Calibri" panose="020F0502020204030204" pitchFamily="34" charset="0"/>
              </a:rPr>
              <a:t>High-resolution satellite data are not fully exploited in current prediction systems</a:t>
            </a:r>
            <a:endParaRPr lang="en-US" sz="1600" dirty="0">
              <a:solidFill>
                <a:schemeClr val="tx2"/>
              </a:solidFill>
              <a:latin typeface="Calibri"/>
              <a:cs typeface="Calibri"/>
            </a:endParaRPr>
          </a:p>
        </p:txBody>
      </p:sp>
      <p:cxnSp>
        <p:nvCxnSpPr>
          <p:cNvPr id="36" name="Straight Connector 35">
            <a:extLst>
              <a:ext uri="{FF2B5EF4-FFF2-40B4-BE49-F238E27FC236}">
                <a16:creationId xmlns:a16="http://schemas.microsoft.com/office/drawing/2014/main" id="{386605C8-2468-CC4A-8583-39EDB49DE1D4}"/>
              </a:ext>
            </a:extLst>
          </p:cNvPr>
          <p:cNvCxnSpPr>
            <a:cxnSpLocks/>
          </p:cNvCxnSpPr>
          <p:nvPr/>
        </p:nvCxnSpPr>
        <p:spPr>
          <a:xfrm>
            <a:off x="1" y="2783616"/>
            <a:ext cx="12191999"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40" name="Rectangle 39">
            <a:extLst>
              <a:ext uri="{FF2B5EF4-FFF2-40B4-BE49-F238E27FC236}">
                <a16:creationId xmlns:a16="http://schemas.microsoft.com/office/drawing/2014/main" id="{077C43A2-9E52-454D-B3B2-0F1C65424F52}"/>
              </a:ext>
            </a:extLst>
          </p:cNvPr>
          <p:cNvSpPr/>
          <p:nvPr/>
        </p:nvSpPr>
        <p:spPr>
          <a:xfrm>
            <a:off x="4282178" y="1563641"/>
            <a:ext cx="3373671" cy="1077131"/>
          </a:xfrm>
          <a:prstGeom prst="rect">
            <a:avLst/>
          </a:prstGeom>
        </p:spPr>
        <p:txBody>
          <a:bodyPr wrap="square" lIns="91359" tIns="45677" rIns="91359" bIns="4567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1600" b="1" dirty="0">
                <a:solidFill>
                  <a:schemeClr val="tx2"/>
                </a:solidFill>
                <a:latin typeface="Calibri" panose="020F0502020204030204" pitchFamily="34" charset="0"/>
                <a:cs typeface="Calibri" panose="020F0502020204030204" pitchFamily="34" charset="0"/>
              </a:rPr>
              <a:t>Enhance discrete element sea ice model physics and combine with high-resolution satellite data to improve forecasts.</a:t>
            </a:r>
          </a:p>
        </p:txBody>
      </p:sp>
      <p:sp>
        <p:nvSpPr>
          <p:cNvPr id="49" name="Title 1">
            <a:extLst>
              <a:ext uri="{FF2B5EF4-FFF2-40B4-BE49-F238E27FC236}">
                <a16:creationId xmlns:a16="http://schemas.microsoft.com/office/drawing/2014/main" id="{3B523404-5961-7A4D-B5C7-D5C4BF19CF8F}"/>
              </a:ext>
            </a:extLst>
          </p:cNvPr>
          <p:cNvSpPr>
            <a:spLocks noGrp="1"/>
          </p:cNvSpPr>
          <p:nvPr>
            <p:ph type="title"/>
          </p:nvPr>
        </p:nvSpPr>
        <p:spPr>
          <a:xfrm>
            <a:off x="2465509" y="189039"/>
            <a:ext cx="9514764" cy="570225"/>
          </a:xfrm>
        </p:spPr>
        <p:txBody>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2400" dirty="0">
                <a:solidFill>
                  <a:srgbClr val="3A6375"/>
                </a:solidFill>
              </a:rPr>
              <a:t>Towards a sea ice digital twin</a:t>
            </a:r>
          </a:p>
        </p:txBody>
      </p:sp>
      <p:pic>
        <p:nvPicPr>
          <p:cNvPr id="50" name="Picture 49">
            <a:extLst>
              <a:ext uri="{FF2B5EF4-FFF2-40B4-BE49-F238E27FC236}">
                <a16:creationId xmlns:a16="http://schemas.microsoft.com/office/drawing/2014/main" id="{40B77DB5-1760-0548-A584-0C384F12292D}"/>
              </a:ext>
            </a:extLst>
          </p:cNvPr>
          <p:cNvPicPr>
            <a:picLocks noChangeAspect="1"/>
          </p:cNvPicPr>
          <p:nvPr/>
        </p:nvPicPr>
        <p:blipFill>
          <a:blip r:embed="rId3"/>
          <a:stretch>
            <a:fillRect/>
          </a:stretch>
        </p:blipFill>
        <p:spPr>
          <a:xfrm>
            <a:off x="475300" y="92831"/>
            <a:ext cx="1412115" cy="679907"/>
          </a:xfrm>
          <a:prstGeom prst="rect">
            <a:avLst/>
          </a:prstGeom>
        </p:spPr>
      </p:pic>
      <p:cxnSp>
        <p:nvCxnSpPr>
          <p:cNvPr id="51" name="Straight Connector 50">
            <a:extLst>
              <a:ext uri="{FF2B5EF4-FFF2-40B4-BE49-F238E27FC236}">
                <a16:creationId xmlns:a16="http://schemas.microsoft.com/office/drawing/2014/main" id="{C9982C6C-74AB-694E-9C8B-80A9ED259288}"/>
              </a:ext>
            </a:extLst>
          </p:cNvPr>
          <p:cNvCxnSpPr>
            <a:cxnSpLocks/>
          </p:cNvCxnSpPr>
          <p:nvPr/>
        </p:nvCxnSpPr>
        <p:spPr>
          <a:xfrm>
            <a:off x="2202449" y="0"/>
            <a:ext cx="0" cy="861147"/>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58" name="Straight Connector 57">
            <a:extLst>
              <a:ext uri="{FF2B5EF4-FFF2-40B4-BE49-F238E27FC236}">
                <a16:creationId xmlns:a16="http://schemas.microsoft.com/office/drawing/2014/main" id="{5319D49E-A454-3A48-957F-64CA1C07AF7A}"/>
              </a:ext>
            </a:extLst>
          </p:cNvPr>
          <p:cNvCxnSpPr>
            <a:cxnSpLocks/>
          </p:cNvCxnSpPr>
          <p:nvPr/>
        </p:nvCxnSpPr>
        <p:spPr>
          <a:xfrm>
            <a:off x="1" y="6310095"/>
            <a:ext cx="12191999" cy="0"/>
          </a:xfrm>
          <a:prstGeom prst="line">
            <a:avLst/>
          </a:prstGeom>
          <a:ln w="57150">
            <a:solidFill>
              <a:schemeClr val="tx2"/>
            </a:solidFill>
          </a:ln>
        </p:spPr>
        <p:style>
          <a:lnRef idx="1">
            <a:schemeClr val="accent2"/>
          </a:lnRef>
          <a:fillRef idx="0">
            <a:schemeClr val="accent2"/>
          </a:fillRef>
          <a:effectRef idx="0">
            <a:schemeClr val="accent2"/>
          </a:effectRef>
          <a:fontRef idx="minor">
            <a:schemeClr val="tx1"/>
          </a:fontRef>
        </p:style>
      </p:cxnSp>
      <p:pic>
        <p:nvPicPr>
          <p:cNvPr id="80" name="Picture 79" descr="A close up of a sign&#10;&#10;Description generated with very high confidence">
            <a:extLst>
              <a:ext uri="{FF2B5EF4-FFF2-40B4-BE49-F238E27FC236}">
                <a16:creationId xmlns:a16="http://schemas.microsoft.com/office/drawing/2014/main" id="{855B0981-9655-4C89-ABC5-FA3411343158}"/>
              </a:ext>
            </a:extLst>
          </p:cNvPr>
          <p:cNvPicPr>
            <a:picLocks noChangeAspect="1"/>
          </p:cNvPicPr>
          <p:nvPr/>
        </p:nvPicPr>
        <p:blipFill>
          <a:blip r:embed="rId4"/>
          <a:stretch>
            <a:fillRect/>
          </a:stretch>
        </p:blipFill>
        <p:spPr>
          <a:xfrm>
            <a:off x="124019" y="6453165"/>
            <a:ext cx="838167" cy="322841"/>
          </a:xfrm>
          <a:prstGeom prst="rect">
            <a:avLst/>
          </a:prstGeom>
        </p:spPr>
      </p:pic>
      <p:sp>
        <p:nvSpPr>
          <p:cNvPr id="48" name="Rectangle 47">
            <a:extLst>
              <a:ext uri="{FF2B5EF4-FFF2-40B4-BE49-F238E27FC236}">
                <a16:creationId xmlns:a16="http://schemas.microsoft.com/office/drawing/2014/main" id="{C908C1FD-AB51-5543-9312-CF38E7CF2EC4}"/>
              </a:ext>
            </a:extLst>
          </p:cNvPr>
          <p:cNvSpPr/>
          <p:nvPr/>
        </p:nvSpPr>
        <p:spPr>
          <a:xfrm>
            <a:off x="118717" y="1613790"/>
            <a:ext cx="3594768" cy="830910"/>
          </a:xfrm>
          <a:prstGeom prst="rect">
            <a:avLst/>
          </a:prstGeom>
        </p:spPr>
        <p:txBody>
          <a:bodyPr wrap="square" lIns="91359" tIns="45677" rIns="91359" bIns="4567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defTabSz="913629">
              <a:defRPr/>
            </a:pPr>
            <a:r>
              <a:rPr lang="en-US" sz="1600" b="1" dirty="0">
                <a:solidFill>
                  <a:schemeClr val="tx2"/>
                </a:solidFill>
                <a:latin typeface="Calibri"/>
                <a:cs typeface="Calibri"/>
              </a:rPr>
              <a:t>As interest in the Arctic grows, need accurate sea ice predictive capability for operational requirements and planning. </a:t>
            </a:r>
          </a:p>
        </p:txBody>
      </p:sp>
      <p:sp>
        <p:nvSpPr>
          <p:cNvPr id="52" name="Rectangle 51">
            <a:extLst>
              <a:ext uri="{FF2B5EF4-FFF2-40B4-BE49-F238E27FC236}">
                <a16:creationId xmlns:a16="http://schemas.microsoft.com/office/drawing/2014/main" id="{657AA76A-2791-4948-83CE-9A2227F11F59}"/>
              </a:ext>
            </a:extLst>
          </p:cNvPr>
          <p:cNvSpPr/>
          <p:nvPr/>
        </p:nvSpPr>
        <p:spPr>
          <a:xfrm>
            <a:off x="4282165" y="2867482"/>
            <a:ext cx="3900030" cy="1815795"/>
          </a:xfrm>
          <a:prstGeom prst="rect">
            <a:avLst/>
          </a:prstGeom>
        </p:spPr>
        <p:txBody>
          <a:bodyPr wrap="square" lIns="91359" tIns="45677" rIns="91359" bIns="4567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228594" indent="-228594">
              <a:buFont typeface="Arial" panose="020B0604020202020204" pitchFamily="34" charset="0"/>
              <a:buChar char="•"/>
            </a:pPr>
            <a:r>
              <a:rPr lang="en-US" sz="1600" dirty="0">
                <a:solidFill>
                  <a:schemeClr val="tx2"/>
                </a:solidFill>
                <a:latin typeface="Calibri" panose="020F0502020204030204" pitchFamily="34" charset="0"/>
                <a:cs typeface="Calibri" panose="020F0502020204030204" pitchFamily="34" charset="0"/>
              </a:rPr>
              <a:t>Advanced DEMSI in partnership w/ LANL</a:t>
            </a:r>
          </a:p>
          <a:p>
            <a:pPr marL="228594" indent="-228594">
              <a:buFont typeface="Arial" panose="020B0604020202020204" pitchFamily="34" charset="0"/>
              <a:buChar char="•"/>
            </a:pPr>
            <a:r>
              <a:rPr lang="en-US" sz="1600" dirty="0">
                <a:solidFill>
                  <a:schemeClr val="tx2"/>
                </a:solidFill>
                <a:latin typeface="Calibri" panose="020F0502020204030204" pitchFamily="34" charset="0"/>
                <a:cs typeface="Calibri" panose="020F0502020204030204" pitchFamily="34" charset="0"/>
              </a:rPr>
              <a:t>Improved ridging, healing/refreezing, and ice-ocean coupling</a:t>
            </a:r>
          </a:p>
          <a:p>
            <a:pPr marL="228594" indent="-228594">
              <a:buFont typeface="Arial" panose="020B0604020202020204" pitchFamily="34" charset="0"/>
              <a:buChar char="•"/>
            </a:pPr>
            <a:r>
              <a:rPr lang="en-US" sz="1600" dirty="0">
                <a:solidFill>
                  <a:schemeClr val="tx2"/>
                </a:solidFill>
                <a:latin typeface="Calibri" panose="020F0502020204030204" pitchFamily="34" charset="0"/>
                <a:cs typeface="Calibri" panose="020F0502020204030204" pitchFamily="34" charset="0"/>
              </a:rPr>
              <a:t>Added data assimilation, satellite data fusion, and calibration</a:t>
            </a:r>
          </a:p>
          <a:p>
            <a:pPr marL="228594" indent="-228594">
              <a:buFont typeface="Arial" panose="020B0604020202020204" pitchFamily="34" charset="0"/>
              <a:buChar char="•"/>
            </a:pPr>
            <a:r>
              <a:rPr lang="en-US" sz="1600" dirty="0">
                <a:solidFill>
                  <a:schemeClr val="tx2"/>
                </a:solidFill>
                <a:latin typeface="Calibri" panose="020F0502020204030204" pitchFamily="34" charset="0"/>
                <a:cs typeface="Calibri" panose="020F0502020204030204" pitchFamily="34" charset="0"/>
              </a:rPr>
              <a:t>Demonstrated regional and basin-scale hindcasts</a:t>
            </a:r>
          </a:p>
        </p:txBody>
      </p:sp>
      <p:sp>
        <p:nvSpPr>
          <p:cNvPr id="54" name="Rectangle 53">
            <a:extLst>
              <a:ext uri="{FF2B5EF4-FFF2-40B4-BE49-F238E27FC236}">
                <a16:creationId xmlns:a16="http://schemas.microsoft.com/office/drawing/2014/main" id="{47CB8D5B-0943-AA49-B9C3-1B4DBCC41D8C}"/>
              </a:ext>
            </a:extLst>
          </p:cNvPr>
          <p:cNvSpPr/>
          <p:nvPr/>
        </p:nvSpPr>
        <p:spPr>
          <a:xfrm>
            <a:off x="8296470" y="1603346"/>
            <a:ext cx="3755141" cy="830910"/>
          </a:xfrm>
          <a:prstGeom prst="rect">
            <a:avLst/>
          </a:prstGeom>
        </p:spPr>
        <p:txBody>
          <a:bodyPr wrap="square" lIns="91359" tIns="45677" rIns="91359" bIns="4567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1600" b="1" dirty="0">
                <a:solidFill>
                  <a:schemeClr val="tx2"/>
                </a:solidFill>
                <a:latin typeface="Calibri" panose="020F0502020204030204" pitchFamily="34" charset="0"/>
                <a:cs typeface="Calibri" panose="020F0502020204030204" pitchFamily="34" charset="0"/>
              </a:rPr>
              <a:t>Developed new forecasting capability incorporating high-resolution satellite data for initialization and assimilation. </a:t>
            </a:r>
          </a:p>
        </p:txBody>
      </p:sp>
      <p:sp>
        <p:nvSpPr>
          <p:cNvPr id="32" name="TextBox 31">
            <a:extLst>
              <a:ext uri="{FF2B5EF4-FFF2-40B4-BE49-F238E27FC236}">
                <a16:creationId xmlns:a16="http://schemas.microsoft.com/office/drawing/2014/main" id="{1606D758-F5AF-4630-B737-E6C23600B58C}"/>
              </a:ext>
            </a:extLst>
          </p:cNvPr>
          <p:cNvSpPr txBox="1"/>
          <p:nvPr/>
        </p:nvSpPr>
        <p:spPr>
          <a:xfrm>
            <a:off x="86008" y="5729713"/>
            <a:ext cx="1776925" cy="523220"/>
          </a:xfrm>
          <a:prstGeom prst="rect">
            <a:avLst/>
          </a:prstGeom>
          <a:noFill/>
        </p:spPr>
        <p:txBody>
          <a:bodyPr wrap="square"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1400" i="1" dirty="0">
                <a:latin typeface="Calibri" panose="020F0502020204030204" pitchFamily="34" charset="0"/>
                <a:cs typeface="Calibri" panose="020F0502020204030204" pitchFamily="34" charset="0"/>
              </a:rPr>
              <a:t>Russian tanker sails through Arctic</a:t>
            </a:r>
          </a:p>
        </p:txBody>
      </p:sp>
      <p:pic>
        <p:nvPicPr>
          <p:cNvPr id="2" name="Picture 1">
            <a:extLst>
              <a:ext uri="{FF2B5EF4-FFF2-40B4-BE49-F238E27FC236}">
                <a16:creationId xmlns:a16="http://schemas.microsoft.com/office/drawing/2014/main" id="{970801E3-3293-C146-1712-AAF4AA934087}"/>
              </a:ext>
            </a:extLst>
          </p:cNvPr>
          <p:cNvPicPr>
            <a:picLocks noChangeAspect="1"/>
          </p:cNvPicPr>
          <p:nvPr/>
        </p:nvPicPr>
        <p:blipFill>
          <a:blip r:embed="rId5"/>
          <a:srcRect t="33606"/>
          <a:stretch>
            <a:fillRect/>
          </a:stretch>
        </p:blipFill>
        <p:spPr>
          <a:xfrm>
            <a:off x="86008" y="4656561"/>
            <a:ext cx="1954991" cy="1111986"/>
          </a:xfrm>
          <a:prstGeom prst="rect">
            <a:avLst/>
          </a:prstGeom>
        </p:spPr>
      </p:pic>
      <p:pic>
        <p:nvPicPr>
          <p:cNvPr id="3" name="Picture 2">
            <a:extLst>
              <a:ext uri="{FF2B5EF4-FFF2-40B4-BE49-F238E27FC236}">
                <a16:creationId xmlns:a16="http://schemas.microsoft.com/office/drawing/2014/main" id="{E4A40166-9048-F200-81F4-DF35F03910E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16101" y="4741627"/>
            <a:ext cx="1881495" cy="1192843"/>
          </a:xfrm>
          <a:prstGeom prst="rect">
            <a:avLst/>
          </a:prstGeom>
        </p:spPr>
      </p:pic>
      <p:sp>
        <p:nvSpPr>
          <p:cNvPr id="5" name="TextBox 4">
            <a:extLst>
              <a:ext uri="{FF2B5EF4-FFF2-40B4-BE49-F238E27FC236}">
                <a16:creationId xmlns:a16="http://schemas.microsoft.com/office/drawing/2014/main" id="{36C66C3C-3A80-88E5-BA04-319CF0A93C8B}"/>
              </a:ext>
            </a:extLst>
          </p:cNvPr>
          <p:cNvSpPr txBox="1"/>
          <p:nvPr/>
        </p:nvSpPr>
        <p:spPr>
          <a:xfrm>
            <a:off x="2158459" y="5904379"/>
            <a:ext cx="1776925" cy="307777"/>
          </a:xfrm>
          <a:prstGeom prst="rect">
            <a:avLst/>
          </a:prstGeom>
          <a:noFill/>
        </p:spPr>
        <p:txBody>
          <a:bodyPr wrap="square"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1400" i="1" dirty="0">
                <a:latin typeface="Calibri" panose="020F0502020204030204" pitchFamily="34" charset="0"/>
                <a:cs typeface="Calibri" panose="020F0502020204030204" pitchFamily="34" charset="0"/>
              </a:rPr>
              <a:t>Granular ice floes</a:t>
            </a:r>
          </a:p>
        </p:txBody>
      </p:sp>
      <p:sp>
        <p:nvSpPr>
          <p:cNvPr id="4" name="Rectangle 3">
            <a:extLst>
              <a:ext uri="{FF2B5EF4-FFF2-40B4-BE49-F238E27FC236}">
                <a16:creationId xmlns:a16="http://schemas.microsoft.com/office/drawing/2014/main" id="{AF7224DF-565B-119F-BCC5-CC15628553E8}"/>
              </a:ext>
            </a:extLst>
          </p:cNvPr>
          <p:cNvSpPr/>
          <p:nvPr/>
        </p:nvSpPr>
        <p:spPr>
          <a:xfrm>
            <a:off x="8296470" y="2909455"/>
            <a:ext cx="3809522" cy="1815795"/>
          </a:xfrm>
          <a:prstGeom prst="rect">
            <a:avLst/>
          </a:prstGeom>
        </p:spPr>
        <p:txBody>
          <a:bodyPr wrap="square" lIns="91359" tIns="45677" rIns="91359" bIns="4567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228594" indent="-228594">
              <a:buFont typeface="Arial" panose="020B0604020202020204" pitchFamily="34" charset="0"/>
              <a:buChar char="•"/>
            </a:pPr>
            <a:r>
              <a:rPr lang="en-US" sz="1600" dirty="0">
                <a:solidFill>
                  <a:schemeClr val="tx2"/>
                </a:solidFill>
                <a:latin typeface="Calibri" panose="020F0502020204030204" pitchFamily="34" charset="0"/>
                <a:cs typeface="Calibri" panose="020F0502020204030204" pitchFamily="34" charset="0"/>
              </a:rPr>
              <a:t>Foundation for a high-resolution Arctic sea-ice digital twin</a:t>
            </a:r>
          </a:p>
          <a:p>
            <a:pPr marL="228594" indent="-228594">
              <a:buFont typeface="Arial" panose="020B0604020202020204" pitchFamily="34" charset="0"/>
              <a:buChar char="•"/>
            </a:pPr>
            <a:r>
              <a:rPr lang="en-US" sz="1600" dirty="0">
                <a:solidFill>
                  <a:schemeClr val="tx2"/>
                </a:solidFill>
                <a:latin typeface="Calibri" panose="020F0502020204030204" pitchFamily="34" charset="0"/>
                <a:cs typeface="Calibri" panose="020F0502020204030204" pitchFamily="34" charset="0"/>
              </a:rPr>
              <a:t>Better support for domain awareness, planning, and environmental response</a:t>
            </a:r>
          </a:p>
          <a:p>
            <a:pPr marL="228594" indent="-228594">
              <a:buFont typeface="Arial" panose="020B0604020202020204" pitchFamily="34" charset="0"/>
              <a:buChar char="•"/>
            </a:pPr>
            <a:r>
              <a:rPr lang="en-US" sz="1600" dirty="0">
                <a:solidFill>
                  <a:schemeClr val="tx2"/>
                </a:solidFill>
                <a:latin typeface="Calibri" panose="020F0502020204030204" pitchFamily="34" charset="0"/>
                <a:cs typeface="Calibri" panose="020F0502020204030204" pitchFamily="34" charset="0"/>
              </a:rPr>
              <a:t>Strengthened SNL-LANL collaboration and positioned team for follow-on investments</a:t>
            </a:r>
          </a:p>
        </p:txBody>
      </p:sp>
      <p:grpSp>
        <p:nvGrpSpPr>
          <p:cNvPr id="8" name="Group 7">
            <a:extLst>
              <a:ext uri="{FF2B5EF4-FFF2-40B4-BE49-F238E27FC236}">
                <a16:creationId xmlns:a16="http://schemas.microsoft.com/office/drawing/2014/main" id="{3C6A2FE5-5A85-E84E-C9CA-B469DE12413E}"/>
              </a:ext>
            </a:extLst>
          </p:cNvPr>
          <p:cNvGrpSpPr/>
          <p:nvPr/>
        </p:nvGrpSpPr>
        <p:grpSpPr>
          <a:xfrm>
            <a:off x="4873209" y="4656560"/>
            <a:ext cx="2512971" cy="1370429"/>
            <a:chOff x="6787426" y="526095"/>
            <a:chExt cx="4185374" cy="2585320"/>
          </a:xfrm>
        </p:grpSpPr>
        <p:pic>
          <p:nvPicPr>
            <p:cNvPr id="9" name="Picture 8">
              <a:extLst>
                <a:ext uri="{FF2B5EF4-FFF2-40B4-BE49-F238E27FC236}">
                  <a16:creationId xmlns:a16="http://schemas.microsoft.com/office/drawing/2014/main" id="{D6DB886D-08CB-9B8F-1185-3C4CF732C848}"/>
                </a:ext>
              </a:extLst>
            </p:cNvPr>
            <p:cNvPicPr>
              <a:picLocks noChangeAspect="1"/>
            </p:cNvPicPr>
            <p:nvPr/>
          </p:nvPicPr>
          <p:blipFill>
            <a:blip r:embed="rId7"/>
            <a:srcRect l="7779" t="2148" r="17784" b="3607"/>
            <a:stretch>
              <a:fillRect/>
            </a:stretch>
          </p:blipFill>
          <p:spPr>
            <a:xfrm>
              <a:off x="6787426" y="526096"/>
              <a:ext cx="4185374" cy="2585319"/>
            </a:xfrm>
            <a:prstGeom prst="rect">
              <a:avLst/>
            </a:prstGeom>
          </p:spPr>
        </p:pic>
        <p:sp>
          <p:nvSpPr>
            <p:cNvPr id="10" name="Rectangle 9">
              <a:extLst>
                <a:ext uri="{FF2B5EF4-FFF2-40B4-BE49-F238E27FC236}">
                  <a16:creationId xmlns:a16="http://schemas.microsoft.com/office/drawing/2014/main" id="{D4DCF098-7F4B-BAF3-1A6A-A09DA5335E5E}"/>
                </a:ext>
              </a:extLst>
            </p:cNvPr>
            <p:cNvSpPr/>
            <p:nvPr/>
          </p:nvSpPr>
          <p:spPr>
            <a:xfrm>
              <a:off x="6787426" y="526095"/>
              <a:ext cx="4185374" cy="258531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extBox 10">
            <a:extLst>
              <a:ext uri="{FF2B5EF4-FFF2-40B4-BE49-F238E27FC236}">
                <a16:creationId xmlns:a16="http://schemas.microsoft.com/office/drawing/2014/main" id="{2BFB4BB6-B3FA-55DE-E083-7C1391A3BA81}"/>
              </a:ext>
            </a:extLst>
          </p:cNvPr>
          <p:cNvSpPr txBox="1"/>
          <p:nvPr/>
        </p:nvSpPr>
        <p:spPr>
          <a:xfrm>
            <a:off x="4508508" y="6014653"/>
            <a:ext cx="3614247" cy="307777"/>
          </a:xfrm>
          <a:prstGeom prst="rect">
            <a:avLst/>
          </a:prstGeom>
          <a:noFill/>
        </p:spPr>
        <p:txBody>
          <a:bodyPr wrap="square"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1400" i="1" dirty="0">
                <a:latin typeface="Calibri" panose="020F0502020204030204" pitchFamily="34" charset="0"/>
                <a:cs typeface="Calibri" panose="020F0502020204030204" pitchFamily="34" charset="0"/>
              </a:rPr>
              <a:t>SAR mosaic Canadian Arctic Archipelago</a:t>
            </a:r>
          </a:p>
        </p:txBody>
      </p:sp>
      <p:pic>
        <p:nvPicPr>
          <p:cNvPr id="13" name="Picture 12">
            <a:extLst>
              <a:ext uri="{FF2B5EF4-FFF2-40B4-BE49-F238E27FC236}">
                <a16:creationId xmlns:a16="http://schemas.microsoft.com/office/drawing/2014/main" id="{6D3805FF-3622-6A92-DB41-CEDB10295865}"/>
              </a:ext>
            </a:extLst>
          </p:cNvPr>
          <p:cNvPicPr>
            <a:picLocks noChangeAspect="1"/>
          </p:cNvPicPr>
          <p:nvPr/>
        </p:nvPicPr>
        <p:blipFill>
          <a:blip r:embed="rId8"/>
          <a:stretch>
            <a:fillRect/>
          </a:stretch>
        </p:blipFill>
        <p:spPr>
          <a:xfrm>
            <a:off x="10091364" y="4544668"/>
            <a:ext cx="1888909" cy="1617706"/>
          </a:xfrm>
          <a:prstGeom prst="rect">
            <a:avLst/>
          </a:prstGeom>
        </p:spPr>
      </p:pic>
      <p:sp>
        <p:nvSpPr>
          <p:cNvPr id="14" name="TextBox 13">
            <a:extLst>
              <a:ext uri="{FF2B5EF4-FFF2-40B4-BE49-F238E27FC236}">
                <a16:creationId xmlns:a16="http://schemas.microsoft.com/office/drawing/2014/main" id="{30B67E63-2C2D-B815-C115-6942B660B4B8}"/>
              </a:ext>
            </a:extLst>
          </p:cNvPr>
          <p:cNvSpPr txBox="1"/>
          <p:nvPr/>
        </p:nvSpPr>
        <p:spPr>
          <a:xfrm>
            <a:off x="8827489" y="5008356"/>
            <a:ext cx="1706032" cy="1169551"/>
          </a:xfrm>
          <a:prstGeom prst="rect">
            <a:avLst/>
          </a:prstGeom>
          <a:noFill/>
        </p:spPr>
        <p:txBody>
          <a:bodyPr wrap="square"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1400" i="1" dirty="0">
                <a:latin typeface="Calibri" panose="020F0502020204030204" pitchFamily="34" charset="0"/>
                <a:cs typeface="Calibri" panose="020F0502020204030204" pitchFamily="34" charset="0"/>
              </a:rPr>
              <a:t>Arctic basin simulation with linear kinematic features</a:t>
            </a:r>
          </a:p>
          <a:p>
            <a:endParaRPr lang="en-US" sz="1400" i="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78510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886B1-98FE-D377-6DF2-5870BEF5823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CED9B62-FD13-6C3D-9A6F-A5DF991E96E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104694" y="4530765"/>
            <a:ext cx="1636261" cy="1636261"/>
          </a:xfrm>
          <a:prstGeom prst="rect">
            <a:avLst/>
          </a:prstGeom>
        </p:spPr>
      </p:pic>
      <p:sp>
        <p:nvSpPr>
          <p:cNvPr id="44" name="Text Box 10">
            <a:extLst>
              <a:ext uri="{FF2B5EF4-FFF2-40B4-BE49-F238E27FC236}">
                <a16:creationId xmlns:a16="http://schemas.microsoft.com/office/drawing/2014/main" id="{5A244A30-7C9C-0007-1C47-45332B102A7C}"/>
              </a:ext>
            </a:extLst>
          </p:cNvPr>
          <p:cNvSpPr txBox="1">
            <a:spLocks noChangeArrowheads="1"/>
          </p:cNvSpPr>
          <p:nvPr/>
        </p:nvSpPr>
        <p:spPr bwMode="auto">
          <a:xfrm>
            <a:off x="7494912" y="961348"/>
            <a:ext cx="4697088" cy="340193"/>
          </a:xfrm>
          <a:prstGeom prst="rect">
            <a:avLst/>
          </a:prstGeom>
          <a:solidFill>
            <a:schemeClr val="accent2"/>
          </a:solidFill>
          <a:ln w="9525">
            <a:noFill/>
            <a:miter lim="800000"/>
            <a:headEnd/>
            <a:tailEnd/>
          </a:ln>
        </p:spPr>
        <p:txBody>
          <a:bodyPr wrap="square" lIns="101609" tIns="50807" rIns="101609" bIns="5080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913629">
              <a:lnSpc>
                <a:spcPct val="85000"/>
              </a:lnSpc>
              <a:defRPr/>
            </a:pPr>
            <a:r>
              <a:rPr lang="en-US" sz="1800" i="1">
                <a:solidFill>
                  <a:schemeClr val="bg1"/>
                </a:solidFill>
                <a:latin typeface="Calibri" panose="020F0502020204030204" pitchFamily="34" charset="0"/>
                <a:ea typeface="Gill Sans" charset="0"/>
                <a:cs typeface="Calibri" panose="020F0502020204030204" pitchFamily="34" charset="0"/>
              </a:rPr>
              <a:t>Impact &amp; Benefit</a:t>
            </a:r>
          </a:p>
        </p:txBody>
      </p:sp>
      <p:sp>
        <p:nvSpPr>
          <p:cNvPr id="30" name="Text Box 10">
            <a:extLst>
              <a:ext uri="{FF2B5EF4-FFF2-40B4-BE49-F238E27FC236}">
                <a16:creationId xmlns:a16="http://schemas.microsoft.com/office/drawing/2014/main" id="{3180AA4F-0BF0-2520-8A4C-66E7BC6213FB}"/>
              </a:ext>
            </a:extLst>
          </p:cNvPr>
          <p:cNvSpPr txBox="1">
            <a:spLocks noChangeArrowheads="1"/>
          </p:cNvSpPr>
          <p:nvPr/>
        </p:nvSpPr>
        <p:spPr bwMode="auto">
          <a:xfrm>
            <a:off x="3652317" y="961347"/>
            <a:ext cx="4203036" cy="339672"/>
          </a:xfrm>
          <a:prstGeom prst="homePlate">
            <a:avLst/>
          </a:prstGeom>
          <a:solidFill>
            <a:schemeClr val="tx2"/>
          </a:solidFill>
          <a:ln w="9525">
            <a:noFill/>
            <a:miter lim="800000"/>
            <a:headEnd/>
            <a:tailEnd/>
          </a:ln>
        </p:spPr>
        <p:txBody>
          <a:bodyPr wrap="square" lIns="101609" tIns="50807" rIns="101609" bIns="5080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913629">
              <a:lnSpc>
                <a:spcPct val="85000"/>
              </a:lnSpc>
              <a:defRPr/>
            </a:pPr>
            <a:r>
              <a:rPr lang="en-US" sz="1800" i="1">
                <a:solidFill>
                  <a:schemeClr val="bg1"/>
                </a:solidFill>
                <a:latin typeface="Calibri" panose="020F0502020204030204" pitchFamily="34" charset="0"/>
                <a:ea typeface="Gill Sans" charset="0"/>
                <a:cs typeface="Calibri" panose="020F0502020204030204" pitchFamily="34" charset="0"/>
              </a:rPr>
              <a:t>Approach</a:t>
            </a:r>
          </a:p>
        </p:txBody>
      </p:sp>
      <p:sp>
        <p:nvSpPr>
          <p:cNvPr id="31" name="Text Box 9">
            <a:extLst>
              <a:ext uri="{FF2B5EF4-FFF2-40B4-BE49-F238E27FC236}">
                <a16:creationId xmlns:a16="http://schemas.microsoft.com/office/drawing/2014/main" id="{633F5931-E5D2-493B-FC77-223DCEA77609}"/>
              </a:ext>
            </a:extLst>
          </p:cNvPr>
          <p:cNvSpPr txBox="1">
            <a:spLocks noChangeArrowheads="1"/>
          </p:cNvSpPr>
          <p:nvPr/>
        </p:nvSpPr>
        <p:spPr bwMode="auto">
          <a:xfrm>
            <a:off x="0" y="961348"/>
            <a:ext cx="3935384" cy="340193"/>
          </a:xfrm>
          <a:prstGeom prst="homePlate">
            <a:avLst/>
          </a:prstGeom>
          <a:solidFill>
            <a:schemeClr val="accent6"/>
          </a:solidFill>
          <a:ln w="9525">
            <a:noFill/>
            <a:miter lim="800000"/>
            <a:headEnd/>
            <a:tailEnd/>
          </a:ln>
        </p:spPr>
        <p:txBody>
          <a:bodyPr wrap="square" lIns="101609" tIns="50807" rIns="101609" bIns="5080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913629">
              <a:lnSpc>
                <a:spcPct val="85000"/>
              </a:lnSpc>
              <a:defRPr/>
            </a:pPr>
            <a:r>
              <a:rPr lang="en-US" sz="1800" i="1">
                <a:solidFill>
                  <a:schemeClr val="bg1"/>
                </a:solidFill>
                <a:latin typeface="Calibri" panose="020F0502020204030204" pitchFamily="34" charset="0"/>
                <a:ea typeface="Gill Sans" charset="0"/>
                <a:cs typeface="Calibri" panose="020F0502020204030204" pitchFamily="34" charset="0"/>
              </a:rPr>
              <a:t>R&amp;D Challenge</a:t>
            </a:r>
          </a:p>
        </p:txBody>
      </p:sp>
      <p:grpSp>
        <p:nvGrpSpPr>
          <p:cNvPr id="12" name="Group 11">
            <a:extLst>
              <a:ext uri="{FF2B5EF4-FFF2-40B4-BE49-F238E27FC236}">
                <a16:creationId xmlns:a16="http://schemas.microsoft.com/office/drawing/2014/main" id="{C15D4080-2A8B-430D-CBFA-797A71E9DFDB}"/>
              </a:ext>
            </a:extLst>
          </p:cNvPr>
          <p:cNvGrpSpPr/>
          <p:nvPr/>
        </p:nvGrpSpPr>
        <p:grpSpPr>
          <a:xfrm>
            <a:off x="7655849" y="1309753"/>
            <a:ext cx="569283" cy="5000345"/>
            <a:chOff x="2797586" y="1301448"/>
            <a:chExt cx="569282" cy="5000345"/>
          </a:xfrm>
        </p:grpSpPr>
        <p:cxnSp>
          <p:nvCxnSpPr>
            <p:cNvPr id="6" name="Straight Connector 5">
              <a:extLst>
                <a:ext uri="{FF2B5EF4-FFF2-40B4-BE49-F238E27FC236}">
                  <a16:creationId xmlns:a16="http://schemas.microsoft.com/office/drawing/2014/main" id="{7B5D6D4A-73F4-61DC-26FC-76AE25BF72A3}"/>
                </a:ext>
              </a:extLst>
            </p:cNvPr>
            <p:cNvCxnSpPr>
              <a:cxnSpLocks/>
            </p:cNvCxnSpPr>
            <p:nvPr/>
          </p:nvCxnSpPr>
          <p:spPr>
            <a:xfrm>
              <a:off x="2832267" y="1301448"/>
              <a:ext cx="534601" cy="2466174"/>
            </a:xfrm>
            <a:prstGeom prst="line">
              <a:avLst/>
            </a:prstGeom>
            <a:ln w="25400">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6FD4CE4-351E-3BE6-F17E-55373C3C722C}"/>
                </a:ext>
              </a:extLst>
            </p:cNvPr>
            <p:cNvCxnSpPr>
              <a:cxnSpLocks/>
            </p:cNvCxnSpPr>
            <p:nvPr/>
          </p:nvCxnSpPr>
          <p:spPr>
            <a:xfrm flipH="1">
              <a:off x="2797586" y="3755478"/>
              <a:ext cx="569282" cy="2546315"/>
            </a:xfrm>
            <a:prstGeom prst="line">
              <a:avLst/>
            </a:prstGeom>
            <a:ln w="25400">
              <a:solidFill>
                <a:schemeClr val="tx2"/>
              </a:solidFill>
              <a:prstDash val="sysDot"/>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D571013D-7A04-E312-CB4B-CE1EAEC17B80}"/>
              </a:ext>
            </a:extLst>
          </p:cNvPr>
          <p:cNvGrpSpPr/>
          <p:nvPr/>
        </p:nvGrpSpPr>
        <p:grpSpPr>
          <a:xfrm>
            <a:off x="3762915" y="1314445"/>
            <a:ext cx="569283" cy="5000345"/>
            <a:chOff x="2797586" y="1301448"/>
            <a:chExt cx="569282" cy="5000345"/>
          </a:xfrm>
        </p:grpSpPr>
        <p:cxnSp>
          <p:nvCxnSpPr>
            <p:cNvPr id="46" name="Straight Connector 45">
              <a:extLst>
                <a:ext uri="{FF2B5EF4-FFF2-40B4-BE49-F238E27FC236}">
                  <a16:creationId xmlns:a16="http://schemas.microsoft.com/office/drawing/2014/main" id="{1A193843-9702-94DE-3671-8853A7102CFF}"/>
                </a:ext>
              </a:extLst>
            </p:cNvPr>
            <p:cNvCxnSpPr>
              <a:cxnSpLocks/>
            </p:cNvCxnSpPr>
            <p:nvPr/>
          </p:nvCxnSpPr>
          <p:spPr>
            <a:xfrm>
              <a:off x="2832267" y="1301448"/>
              <a:ext cx="534601" cy="2466174"/>
            </a:xfrm>
            <a:prstGeom prst="line">
              <a:avLst/>
            </a:prstGeom>
            <a:ln w="25400">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9342DC1D-56B7-0673-264E-771B6D2A41E3}"/>
                </a:ext>
              </a:extLst>
            </p:cNvPr>
            <p:cNvCxnSpPr>
              <a:cxnSpLocks/>
            </p:cNvCxnSpPr>
            <p:nvPr/>
          </p:nvCxnSpPr>
          <p:spPr>
            <a:xfrm flipH="1">
              <a:off x="2797586" y="3755478"/>
              <a:ext cx="569282" cy="2546315"/>
            </a:xfrm>
            <a:prstGeom prst="line">
              <a:avLst/>
            </a:prstGeom>
            <a:ln w="25400">
              <a:solidFill>
                <a:schemeClr val="accent6"/>
              </a:solidFill>
              <a:prstDash val="sysDot"/>
            </a:ln>
          </p:spPr>
          <p:style>
            <a:lnRef idx="1">
              <a:schemeClr val="accent1"/>
            </a:lnRef>
            <a:fillRef idx="0">
              <a:schemeClr val="accent1"/>
            </a:fillRef>
            <a:effectRef idx="0">
              <a:schemeClr val="accent1"/>
            </a:effectRef>
            <a:fontRef idx="minor">
              <a:schemeClr val="tx1"/>
            </a:fontRef>
          </p:style>
        </p:cxnSp>
      </p:grpSp>
      <p:sp>
        <p:nvSpPr>
          <p:cNvPr id="34" name="Rectangle 33">
            <a:extLst>
              <a:ext uri="{FF2B5EF4-FFF2-40B4-BE49-F238E27FC236}">
                <a16:creationId xmlns:a16="http://schemas.microsoft.com/office/drawing/2014/main" id="{ED2D961A-8201-35A9-5C33-FDF8EA8EB394}"/>
              </a:ext>
            </a:extLst>
          </p:cNvPr>
          <p:cNvSpPr/>
          <p:nvPr/>
        </p:nvSpPr>
        <p:spPr>
          <a:xfrm>
            <a:off x="199496" y="2962596"/>
            <a:ext cx="3768504" cy="1600351"/>
          </a:xfrm>
          <a:prstGeom prst="rect">
            <a:avLst/>
          </a:prstGeom>
        </p:spPr>
        <p:txBody>
          <a:bodyPr wrap="square" lIns="91359" tIns="45677" rIns="91359" bIns="4567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228594" indent="-228594">
              <a:buFont typeface="Arial" panose="020B0604020202020204" pitchFamily="34" charset="0"/>
              <a:buChar char="•"/>
            </a:pPr>
            <a:r>
              <a:rPr lang="en-US" sz="1400" dirty="0">
                <a:solidFill>
                  <a:schemeClr val="tx2"/>
                </a:solidFill>
                <a:latin typeface="Calibri" panose="020F0502020204030204" pitchFamily="34" charset="0"/>
                <a:cs typeface="Calibri" panose="020F0502020204030204" pitchFamily="34" charset="0"/>
              </a:rPr>
              <a:t>Materials that mitigate the effects of high rate (</a:t>
            </a:r>
            <a:r>
              <a:rPr lang="en-US" sz="1400" dirty="0">
                <a:solidFill>
                  <a:schemeClr val="tx2"/>
                </a:solidFill>
                <a:latin typeface="Calibri" panose="020F0502020204030204" pitchFamily="34" charset="0"/>
                <a:ea typeface="Calibri" panose="020F0502020204030204" pitchFamily="34" charset="0"/>
                <a:cs typeface="Calibri" panose="020F0502020204030204" pitchFamily="34" charset="0"/>
              </a:rPr>
              <a:t>&gt; 10</a:t>
            </a:r>
            <a:r>
              <a:rPr lang="en-US" sz="1400" baseline="30000" dirty="0">
                <a:solidFill>
                  <a:schemeClr val="tx2"/>
                </a:solidFill>
                <a:latin typeface="Calibri" panose="020F0502020204030204" pitchFamily="34" charset="0"/>
                <a:ea typeface="Calibri" panose="020F0502020204030204" pitchFamily="34" charset="0"/>
                <a:cs typeface="Calibri" panose="020F0502020204030204" pitchFamily="34" charset="0"/>
              </a:rPr>
              <a:t>3</a:t>
            </a:r>
            <a:r>
              <a:rPr lang="en-US" sz="1400" dirty="0">
                <a:solidFill>
                  <a:schemeClr val="tx2"/>
                </a:solidFill>
                <a:latin typeface="Calibri" panose="020F0502020204030204" pitchFamily="34" charset="0"/>
                <a:ea typeface="Calibri" panose="020F0502020204030204" pitchFamily="34" charset="0"/>
                <a:cs typeface="Calibri" panose="020F0502020204030204" pitchFamily="34" charset="0"/>
              </a:rPr>
              <a:t> s</a:t>
            </a:r>
            <a:r>
              <a:rPr lang="en-US" sz="1400" baseline="30000" dirty="0">
                <a:solidFill>
                  <a:schemeClr val="tx2"/>
                </a:solidFill>
                <a:latin typeface="Calibri" panose="020F0502020204030204" pitchFamily="34" charset="0"/>
                <a:ea typeface="Calibri" panose="020F0502020204030204" pitchFamily="34" charset="0"/>
                <a:cs typeface="Calibri" panose="020F0502020204030204" pitchFamily="34" charset="0"/>
              </a:rPr>
              <a:t>-1</a:t>
            </a:r>
            <a:r>
              <a:rPr lang="en-US" sz="1400" dirty="0">
                <a:solidFill>
                  <a:schemeClr val="tx2"/>
                </a:solidFill>
                <a:latin typeface="Calibri" panose="020F0502020204030204" pitchFamily="34" charset="0"/>
                <a:ea typeface="Calibri" panose="020F0502020204030204" pitchFamily="34" charset="0"/>
                <a:cs typeface="Calibri" panose="020F0502020204030204" pitchFamily="34" charset="0"/>
              </a:rPr>
              <a:t>)</a:t>
            </a:r>
            <a:r>
              <a:rPr lang="en-US" sz="1400" baseline="30000"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sz="1400" dirty="0">
                <a:solidFill>
                  <a:schemeClr val="tx2"/>
                </a:solidFill>
                <a:latin typeface="Calibri" panose="020F0502020204030204" pitchFamily="34" charset="0"/>
                <a:cs typeface="Calibri" panose="020F0502020204030204" pitchFamily="34" charset="0"/>
              </a:rPr>
              <a:t>deformation environments</a:t>
            </a:r>
          </a:p>
          <a:p>
            <a:pPr marL="228594" indent="-228594">
              <a:buFont typeface="Arial" panose="020B0604020202020204" pitchFamily="34" charset="0"/>
              <a:buChar char="•"/>
            </a:pPr>
            <a:r>
              <a:rPr lang="en-US" sz="1400" dirty="0">
                <a:solidFill>
                  <a:schemeClr val="tx2"/>
                </a:solidFill>
                <a:latin typeface="Calibri" panose="020F0502020204030204" pitchFamily="34" charset="0"/>
                <a:cs typeface="Calibri" panose="020F0502020204030204" pitchFamily="34" charset="0"/>
              </a:rPr>
              <a:t>Design and study of polymers in these scenarios is extremely challenging</a:t>
            </a:r>
          </a:p>
          <a:p>
            <a:pPr marL="228594" indent="-228594">
              <a:buFont typeface="Arial" panose="020B0604020202020204" pitchFamily="34" charset="0"/>
              <a:buChar char="•"/>
            </a:pPr>
            <a:r>
              <a:rPr lang="en-US" sz="1400" dirty="0">
                <a:solidFill>
                  <a:schemeClr val="tx2"/>
                </a:solidFill>
                <a:latin typeface="Calibri" panose="020F0502020204030204" pitchFamily="34" charset="0"/>
                <a:cs typeface="Calibri" panose="020F0502020204030204" pitchFamily="34" charset="0"/>
              </a:rPr>
              <a:t>Multi-disciplinary, multi-institution approach required</a:t>
            </a:r>
          </a:p>
          <a:p>
            <a:pPr defTabSz="913629">
              <a:defRPr/>
            </a:pPr>
            <a:endParaRPr lang="en-US" sz="1400" dirty="0">
              <a:solidFill>
                <a:schemeClr val="tx2"/>
              </a:solidFill>
              <a:latin typeface="Calibri"/>
              <a:cs typeface="Calibri"/>
            </a:endParaRPr>
          </a:p>
        </p:txBody>
      </p:sp>
      <p:cxnSp>
        <p:nvCxnSpPr>
          <p:cNvPr id="36" name="Straight Connector 35">
            <a:extLst>
              <a:ext uri="{FF2B5EF4-FFF2-40B4-BE49-F238E27FC236}">
                <a16:creationId xmlns:a16="http://schemas.microsoft.com/office/drawing/2014/main" id="{7CBA8146-A1E1-944B-5D39-DA6FA44946CE}"/>
              </a:ext>
            </a:extLst>
          </p:cNvPr>
          <p:cNvCxnSpPr>
            <a:cxnSpLocks/>
          </p:cNvCxnSpPr>
          <p:nvPr/>
        </p:nvCxnSpPr>
        <p:spPr>
          <a:xfrm>
            <a:off x="1" y="2783616"/>
            <a:ext cx="12191999"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40" name="Rectangle 39">
            <a:extLst>
              <a:ext uri="{FF2B5EF4-FFF2-40B4-BE49-F238E27FC236}">
                <a16:creationId xmlns:a16="http://schemas.microsoft.com/office/drawing/2014/main" id="{6BD5D6A4-D231-AC0B-714B-D983A07E6F4A}"/>
              </a:ext>
            </a:extLst>
          </p:cNvPr>
          <p:cNvSpPr/>
          <p:nvPr/>
        </p:nvSpPr>
        <p:spPr>
          <a:xfrm>
            <a:off x="4288048" y="1547901"/>
            <a:ext cx="3402482" cy="954021"/>
          </a:xfrm>
          <a:prstGeom prst="rect">
            <a:avLst/>
          </a:prstGeom>
        </p:spPr>
        <p:txBody>
          <a:bodyPr wrap="square" lIns="91359" tIns="45677" rIns="91359" bIns="4567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1400" b="1" dirty="0">
                <a:solidFill>
                  <a:schemeClr val="tx2"/>
                </a:solidFill>
                <a:latin typeface="Calibri" panose="020F0502020204030204" pitchFamily="34" charset="0"/>
                <a:cs typeface="Calibri" panose="020F0502020204030204" pitchFamily="34" charset="0"/>
              </a:rPr>
              <a:t>SNL: Polymer chemistry &amp; material design</a:t>
            </a:r>
          </a:p>
          <a:p>
            <a:r>
              <a:rPr lang="en-US" sz="1400" b="1" dirty="0">
                <a:solidFill>
                  <a:schemeClr val="tx2"/>
                </a:solidFill>
                <a:latin typeface="Calibri" panose="020F0502020204030204" pitchFamily="34" charset="0"/>
                <a:cs typeface="Calibri" panose="020F0502020204030204" pitchFamily="34" charset="0"/>
              </a:rPr>
              <a:t>LLNL: Additive manufacturing &amp; architectural design</a:t>
            </a:r>
          </a:p>
          <a:p>
            <a:r>
              <a:rPr lang="en-US" sz="1400" b="1" dirty="0">
                <a:solidFill>
                  <a:schemeClr val="tx2"/>
                </a:solidFill>
                <a:latin typeface="Calibri" panose="020F0502020204030204" pitchFamily="34" charset="0"/>
                <a:cs typeface="Calibri" panose="020F0502020204030204" pitchFamily="34" charset="0"/>
              </a:rPr>
              <a:t>LANL: Dynamic characterization</a:t>
            </a:r>
          </a:p>
        </p:txBody>
      </p:sp>
      <p:sp>
        <p:nvSpPr>
          <p:cNvPr id="42" name="Rectangle 41">
            <a:extLst>
              <a:ext uri="{FF2B5EF4-FFF2-40B4-BE49-F238E27FC236}">
                <a16:creationId xmlns:a16="http://schemas.microsoft.com/office/drawing/2014/main" id="{B65EAE65-BF21-4696-ABC3-1871A0BEDB81}"/>
              </a:ext>
            </a:extLst>
          </p:cNvPr>
          <p:cNvSpPr/>
          <p:nvPr/>
        </p:nvSpPr>
        <p:spPr>
          <a:xfrm>
            <a:off x="8357756" y="2975751"/>
            <a:ext cx="3622517" cy="1600351"/>
          </a:xfrm>
          <a:prstGeom prst="rect">
            <a:avLst/>
          </a:prstGeom>
        </p:spPr>
        <p:txBody>
          <a:bodyPr wrap="square" lIns="91359" tIns="45677" rIns="91359" bIns="4567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228594" indent="-228594" defTabSz="913629">
              <a:buFont typeface="Arial" panose="020B0604020202020204" pitchFamily="34" charset="0"/>
              <a:buChar char="•"/>
              <a:defRPr/>
            </a:pPr>
            <a:r>
              <a:rPr lang="en-US" sz="1400" dirty="0">
                <a:solidFill>
                  <a:schemeClr val="tx2"/>
                </a:solidFill>
                <a:latin typeface="Calibri"/>
                <a:cs typeface="Calibri"/>
              </a:rPr>
              <a:t>Results disseminated through a variety of past, current, and future contributed and invited presentations and publications</a:t>
            </a:r>
          </a:p>
          <a:p>
            <a:pPr marL="228594" indent="-228594" defTabSz="913629">
              <a:buFont typeface="Arial" panose="020B0604020202020204" pitchFamily="34" charset="0"/>
              <a:buChar char="•"/>
              <a:defRPr/>
            </a:pPr>
            <a:r>
              <a:rPr lang="en-US" sz="1400" dirty="0">
                <a:solidFill>
                  <a:schemeClr val="tx2"/>
                </a:solidFill>
                <a:latin typeface="Calibri"/>
                <a:cs typeface="Calibri"/>
              </a:rPr>
              <a:t>Follow-on work secured developing materials for specific shock mitigation needs</a:t>
            </a:r>
          </a:p>
          <a:p>
            <a:pPr marL="228594" indent="-228594" defTabSz="913629">
              <a:buFont typeface="Arial" panose="020B0604020202020204" pitchFamily="34" charset="0"/>
              <a:buChar char="•"/>
              <a:defRPr/>
            </a:pPr>
            <a:r>
              <a:rPr lang="en-US" sz="1400" dirty="0">
                <a:solidFill>
                  <a:schemeClr val="tx2"/>
                </a:solidFill>
                <a:latin typeface="Calibri"/>
                <a:cs typeface="Calibri"/>
              </a:rPr>
              <a:t>Additional collaborative proposals under consideration and planned for future</a:t>
            </a:r>
          </a:p>
        </p:txBody>
      </p:sp>
      <p:sp>
        <p:nvSpPr>
          <p:cNvPr id="49" name="Title 1">
            <a:extLst>
              <a:ext uri="{FF2B5EF4-FFF2-40B4-BE49-F238E27FC236}">
                <a16:creationId xmlns:a16="http://schemas.microsoft.com/office/drawing/2014/main" id="{55925C42-E716-2FC2-14DC-02F2B9B24B75}"/>
              </a:ext>
            </a:extLst>
          </p:cNvPr>
          <p:cNvSpPr>
            <a:spLocks noGrp="1"/>
          </p:cNvSpPr>
          <p:nvPr>
            <p:ph type="title"/>
          </p:nvPr>
        </p:nvSpPr>
        <p:spPr>
          <a:xfrm>
            <a:off x="2465510" y="212894"/>
            <a:ext cx="9039948" cy="570225"/>
          </a:xfrm>
        </p:spPr>
        <p:txBody>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1600" dirty="0">
                <a:solidFill>
                  <a:srgbClr val="3A6375"/>
                </a:solidFill>
              </a:rPr>
              <a:t>Discovery of Design Criteria for Polymer Materials in Extreme Environments Using Precisely Engineered Internal Structures Over Multiple Length Scales</a:t>
            </a:r>
          </a:p>
        </p:txBody>
      </p:sp>
      <p:pic>
        <p:nvPicPr>
          <p:cNvPr id="50" name="Picture 49">
            <a:extLst>
              <a:ext uri="{FF2B5EF4-FFF2-40B4-BE49-F238E27FC236}">
                <a16:creationId xmlns:a16="http://schemas.microsoft.com/office/drawing/2014/main" id="{274FC330-704F-EAB2-8BAC-E3DECF831166}"/>
              </a:ext>
            </a:extLst>
          </p:cNvPr>
          <p:cNvPicPr>
            <a:picLocks noChangeAspect="1"/>
          </p:cNvPicPr>
          <p:nvPr/>
        </p:nvPicPr>
        <p:blipFill>
          <a:blip r:embed="rId4"/>
          <a:stretch>
            <a:fillRect/>
          </a:stretch>
        </p:blipFill>
        <p:spPr>
          <a:xfrm>
            <a:off x="475300" y="92831"/>
            <a:ext cx="1412115" cy="679907"/>
          </a:xfrm>
          <a:prstGeom prst="rect">
            <a:avLst/>
          </a:prstGeom>
        </p:spPr>
      </p:pic>
      <p:cxnSp>
        <p:nvCxnSpPr>
          <p:cNvPr id="51" name="Straight Connector 50">
            <a:extLst>
              <a:ext uri="{FF2B5EF4-FFF2-40B4-BE49-F238E27FC236}">
                <a16:creationId xmlns:a16="http://schemas.microsoft.com/office/drawing/2014/main" id="{2C6656A0-0D4E-DB49-87F1-837CD3E6EE65}"/>
              </a:ext>
            </a:extLst>
          </p:cNvPr>
          <p:cNvCxnSpPr>
            <a:cxnSpLocks/>
          </p:cNvCxnSpPr>
          <p:nvPr/>
        </p:nvCxnSpPr>
        <p:spPr>
          <a:xfrm>
            <a:off x="2202449" y="0"/>
            <a:ext cx="0" cy="861147"/>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58" name="Straight Connector 57">
            <a:extLst>
              <a:ext uri="{FF2B5EF4-FFF2-40B4-BE49-F238E27FC236}">
                <a16:creationId xmlns:a16="http://schemas.microsoft.com/office/drawing/2014/main" id="{484650B4-2B9A-E3A5-3C74-FD114CC64F88}"/>
              </a:ext>
            </a:extLst>
          </p:cNvPr>
          <p:cNvCxnSpPr>
            <a:cxnSpLocks/>
          </p:cNvCxnSpPr>
          <p:nvPr/>
        </p:nvCxnSpPr>
        <p:spPr>
          <a:xfrm>
            <a:off x="1" y="6310095"/>
            <a:ext cx="12191999" cy="0"/>
          </a:xfrm>
          <a:prstGeom prst="line">
            <a:avLst/>
          </a:prstGeom>
          <a:ln w="57150">
            <a:solidFill>
              <a:schemeClr val="tx2"/>
            </a:solidFill>
          </a:ln>
        </p:spPr>
        <p:style>
          <a:lnRef idx="1">
            <a:schemeClr val="accent2"/>
          </a:lnRef>
          <a:fillRef idx="0">
            <a:schemeClr val="accent2"/>
          </a:fillRef>
          <a:effectRef idx="0">
            <a:schemeClr val="accent2"/>
          </a:effectRef>
          <a:fontRef idx="minor">
            <a:schemeClr val="tx1"/>
          </a:fontRef>
        </p:style>
      </p:cxnSp>
      <p:pic>
        <p:nvPicPr>
          <p:cNvPr id="80" name="Picture 79" descr="A close up of a sign&#10;&#10;Description generated with very high confidence">
            <a:extLst>
              <a:ext uri="{FF2B5EF4-FFF2-40B4-BE49-F238E27FC236}">
                <a16:creationId xmlns:a16="http://schemas.microsoft.com/office/drawing/2014/main" id="{AA26A5B4-2BA7-81DD-8739-D4C6DBFC5FB2}"/>
              </a:ext>
            </a:extLst>
          </p:cNvPr>
          <p:cNvPicPr>
            <a:picLocks noChangeAspect="1"/>
          </p:cNvPicPr>
          <p:nvPr/>
        </p:nvPicPr>
        <p:blipFill>
          <a:blip r:embed="rId5"/>
          <a:stretch>
            <a:fillRect/>
          </a:stretch>
        </p:blipFill>
        <p:spPr>
          <a:xfrm>
            <a:off x="124019" y="6453165"/>
            <a:ext cx="838167" cy="322841"/>
          </a:xfrm>
          <a:prstGeom prst="rect">
            <a:avLst/>
          </a:prstGeom>
        </p:spPr>
      </p:pic>
      <p:sp>
        <p:nvSpPr>
          <p:cNvPr id="48" name="Rectangle 47">
            <a:extLst>
              <a:ext uri="{FF2B5EF4-FFF2-40B4-BE49-F238E27FC236}">
                <a16:creationId xmlns:a16="http://schemas.microsoft.com/office/drawing/2014/main" id="{7CBBD2A0-EFBE-976F-7704-EE319F860815}"/>
              </a:ext>
            </a:extLst>
          </p:cNvPr>
          <p:cNvSpPr/>
          <p:nvPr/>
        </p:nvSpPr>
        <p:spPr>
          <a:xfrm>
            <a:off x="325179" y="1547901"/>
            <a:ext cx="3056720" cy="738577"/>
          </a:xfrm>
          <a:prstGeom prst="rect">
            <a:avLst/>
          </a:prstGeom>
        </p:spPr>
        <p:txBody>
          <a:bodyPr wrap="square" lIns="91359" tIns="45677" rIns="91359" bIns="4567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defTabSz="913629">
              <a:defRPr/>
            </a:pPr>
            <a:r>
              <a:rPr lang="en-US" sz="1400" b="1" dirty="0">
                <a:solidFill>
                  <a:schemeClr val="tx2"/>
                </a:solidFill>
                <a:latin typeface="Calibri"/>
                <a:cs typeface="Calibri"/>
              </a:rPr>
              <a:t>Polymers with increased resilience to dynamic loading are needed for protective applications</a:t>
            </a:r>
          </a:p>
        </p:txBody>
      </p:sp>
      <p:sp>
        <p:nvSpPr>
          <p:cNvPr id="52" name="Rectangle 51">
            <a:extLst>
              <a:ext uri="{FF2B5EF4-FFF2-40B4-BE49-F238E27FC236}">
                <a16:creationId xmlns:a16="http://schemas.microsoft.com/office/drawing/2014/main" id="{831F194B-EE99-E73A-D6BF-FD0F86C0DEB1}"/>
              </a:ext>
            </a:extLst>
          </p:cNvPr>
          <p:cNvSpPr/>
          <p:nvPr/>
        </p:nvSpPr>
        <p:spPr>
          <a:xfrm>
            <a:off x="4332197" y="2962595"/>
            <a:ext cx="3768504" cy="2893013"/>
          </a:xfrm>
          <a:prstGeom prst="rect">
            <a:avLst/>
          </a:prstGeom>
        </p:spPr>
        <p:txBody>
          <a:bodyPr wrap="square" lIns="91359" tIns="45677" rIns="91359" bIns="4567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228594" indent="-228594">
              <a:buFont typeface="Arial" panose="020B0604020202020204" pitchFamily="34" charset="0"/>
              <a:buChar char="•"/>
            </a:pPr>
            <a:r>
              <a:rPr lang="en-US" sz="1400" dirty="0">
                <a:solidFill>
                  <a:schemeClr val="tx2"/>
                </a:solidFill>
                <a:latin typeface="Calibri" panose="020F0502020204030204" pitchFamily="34" charset="0"/>
                <a:cs typeface="Calibri" panose="020F0502020204030204" pitchFamily="34" charset="0"/>
              </a:rPr>
              <a:t>Extensive study of structure-property relationships in multi-phase epoxies</a:t>
            </a:r>
          </a:p>
          <a:p>
            <a:pPr marL="228594" indent="-228594">
              <a:buFont typeface="Arial" panose="020B0604020202020204" pitchFamily="34" charset="0"/>
              <a:buChar char="•"/>
            </a:pPr>
            <a:r>
              <a:rPr lang="en-US" sz="1400" dirty="0">
                <a:solidFill>
                  <a:schemeClr val="tx2"/>
                </a:solidFill>
                <a:latin typeface="Calibri" panose="020F0502020204030204" pitchFamily="34" charset="0"/>
                <a:cs typeface="Calibri" panose="020F0502020204030204" pitchFamily="34" charset="0"/>
              </a:rPr>
              <a:t>Hierarchically structured epoxies with independent control at multiple length scales</a:t>
            </a:r>
          </a:p>
          <a:p>
            <a:pPr marL="228594" indent="-228594">
              <a:buFont typeface="Arial" panose="020B0604020202020204" pitchFamily="34" charset="0"/>
              <a:buChar char="•"/>
            </a:pPr>
            <a:r>
              <a:rPr lang="en-US" sz="1400" dirty="0">
                <a:solidFill>
                  <a:schemeClr val="tx2"/>
                </a:solidFill>
                <a:latin typeface="Calibri" panose="020F0502020204030204" pitchFamily="34" charset="0"/>
                <a:cs typeface="Calibri" panose="020F0502020204030204" pitchFamily="34" charset="0"/>
              </a:rPr>
              <a:t>New approaches to direct ink write of structured epoxies, generalizable to a broad range of different polymers</a:t>
            </a:r>
          </a:p>
          <a:p>
            <a:pPr marL="228594" indent="-228594">
              <a:buFont typeface="Arial" panose="020B0604020202020204" pitchFamily="34" charset="0"/>
              <a:buChar char="•"/>
            </a:pPr>
            <a:r>
              <a:rPr lang="en-US" sz="1400" dirty="0">
                <a:solidFill>
                  <a:schemeClr val="tx2"/>
                </a:solidFill>
                <a:latin typeface="Calibri" panose="020F0502020204030204" pitchFamily="34" charset="0"/>
                <a:cs typeface="Calibri" panose="020F0502020204030204" pitchFamily="34" charset="0"/>
              </a:rPr>
              <a:t>Improved experimental design and analysis to measure energy absorption under shock</a:t>
            </a:r>
          </a:p>
          <a:p>
            <a:pPr marL="228594" indent="-228594">
              <a:buFont typeface="Arial" panose="020B0604020202020204" pitchFamily="34" charset="0"/>
              <a:buChar char="•"/>
            </a:pPr>
            <a:r>
              <a:rPr lang="en-US" sz="1400" dirty="0">
                <a:solidFill>
                  <a:schemeClr val="tx2"/>
                </a:solidFill>
                <a:latin typeface="Calibri" panose="020F0502020204030204" pitchFamily="34" charset="0"/>
                <a:cs typeface="Calibri" panose="020F0502020204030204" pitchFamily="34" charset="0"/>
              </a:rPr>
              <a:t>Advanced in situ characterization of hierarchical epoxies during loading</a:t>
            </a:r>
          </a:p>
          <a:p>
            <a:pPr marL="228594" indent="-228594">
              <a:buFont typeface="Arial" panose="020B0604020202020204" pitchFamily="34" charset="0"/>
              <a:buChar char="•"/>
            </a:pPr>
            <a:r>
              <a:rPr lang="en-US" sz="1400" dirty="0">
                <a:solidFill>
                  <a:schemeClr val="tx2"/>
                </a:solidFill>
                <a:latin typeface="Calibri" panose="020F0502020204030204" pitchFamily="34" charset="0"/>
                <a:cs typeface="Calibri" panose="020F0502020204030204" pitchFamily="34" charset="0"/>
              </a:rPr>
              <a:t>High-throughput, tabletop technique for conventional shock measurements</a:t>
            </a:r>
          </a:p>
        </p:txBody>
      </p:sp>
      <p:sp>
        <p:nvSpPr>
          <p:cNvPr id="4" name="TextBox 3">
            <a:extLst>
              <a:ext uri="{FF2B5EF4-FFF2-40B4-BE49-F238E27FC236}">
                <a16:creationId xmlns:a16="http://schemas.microsoft.com/office/drawing/2014/main" id="{C0A79F61-6C06-5AD4-0D80-FCD007943623}"/>
              </a:ext>
            </a:extLst>
          </p:cNvPr>
          <p:cNvSpPr txBox="1"/>
          <p:nvPr/>
        </p:nvSpPr>
        <p:spPr>
          <a:xfrm>
            <a:off x="7843164" y="5344188"/>
            <a:ext cx="1844344" cy="738664"/>
          </a:xfrm>
          <a:prstGeom prst="rect">
            <a:avLst/>
          </a:prstGeom>
          <a:noFill/>
        </p:spPr>
        <p:txBody>
          <a:bodyPr wrap="square"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1400" i="1" dirty="0">
                <a:latin typeface="Calibri" panose="020F0502020204030204" pitchFamily="34" charset="0"/>
                <a:cs typeface="Calibri" panose="020F0502020204030204" pitchFamily="34" charset="0"/>
              </a:rPr>
              <a:t>Diffuse shock front observed in a hierarchical epoxy</a:t>
            </a:r>
          </a:p>
        </p:txBody>
      </p:sp>
      <p:sp>
        <p:nvSpPr>
          <p:cNvPr id="54" name="Rectangle 53">
            <a:extLst>
              <a:ext uri="{FF2B5EF4-FFF2-40B4-BE49-F238E27FC236}">
                <a16:creationId xmlns:a16="http://schemas.microsoft.com/office/drawing/2014/main" id="{898621E3-BA6F-9E5E-F4D2-4F16D18A23C3}"/>
              </a:ext>
            </a:extLst>
          </p:cNvPr>
          <p:cNvSpPr/>
          <p:nvPr/>
        </p:nvSpPr>
        <p:spPr>
          <a:xfrm>
            <a:off x="8566031" y="1547902"/>
            <a:ext cx="3017435" cy="738577"/>
          </a:xfrm>
          <a:prstGeom prst="rect">
            <a:avLst/>
          </a:prstGeom>
        </p:spPr>
        <p:txBody>
          <a:bodyPr wrap="square" lIns="91359" tIns="45677" rIns="91359" bIns="4567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1400" b="1" dirty="0">
                <a:solidFill>
                  <a:schemeClr val="tx2"/>
                </a:solidFill>
                <a:latin typeface="Calibri"/>
                <a:cs typeface="Calibri"/>
              </a:rPr>
              <a:t>Lightweight materials with improved and tailorable mechanical performance</a:t>
            </a:r>
            <a:endParaRPr lang="en-US" sz="1400" b="1" dirty="0">
              <a:solidFill>
                <a:schemeClr val="tx2"/>
              </a:solidFill>
              <a:latin typeface="Calibri" panose="020F0502020204030204" pitchFamily="34" charset="0"/>
              <a:cs typeface="Calibri" panose="020F0502020204030204" pitchFamily="34" charset="0"/>
            </a:endParaRPr>
          </a:p>
        </p:txBody>
      </p:sp>
      <p:sp>
        <p:nvSpPr>
          <p:cNvPr id="32" name="TextBox 31">
            <a:extLst>
              <a:ext uri="{FF2B5EF4-FFF2-40B4-BE49-F238E27FC236}">
                <a16:creationId xmlns:a16="http://schemas.microsoft.com/office/drawing/2014/main" id="{08969AF0-00E1-4C98-F904-4A84D908D39E}"/>
              </a:ext>
            </a:extLst>
          </p:cNvPr>
          <p:cNvSpPr txBox="1"/>
          <p:nvPr/>
        </p:nvSpPr>
        <p:spPr>
          <a:xfrm>
            <a:off x="2134946" y="5448334"/>
            <a:ext cx="1800438" cy="738664"/>
          </a:xfrm>
          <a:prstGeom prst="rect">
            <a:avLst/>
          </a:prstGeom>
          <a:noFill/>
        </p:spPr>
        <p:txBody>
          <a:bodyPr wrap="square"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1400" i="1" dirty="0">
                <a:latin typeface="Calibri" panose="020F0502020204030204" pitchFamily="34" charset="0"/>
                <a:cs typeface="Calibri" panose="020F0502020204030204" pitchFamily="34" charset="0"/>
              </a:rPr>
              <a:t>Cartoon schematic of shockwave dissipation via material structure</a:t>
            </a:r>
          </a:p>
        </p:txBody>
      </p:sp>
      <p:pic>
        <p:nvPicPr>
          <p:cNvPr id="3" name="Picture 2">
            <a:extLst>
              <a:ext uri="{FF2B5EF4-FFF2-40B4-BE49-F238E27FC236}">
                <a16:creationId xmlns:a16="http://schemas.microsoft.com/office/drawing/2014/main" id="{194B54A2-CF9B-4F54-7F78-BC6AC9EC90EC}"/>
              </a:ext>
            </a:extLst>
          </p:cNvPr>
          <p:cNvPicPr>
            <a:picLocks noChangeAspect="1"/>
          </p:cNvPicPr>
          <p:nvPr/>
        </p:nvPicPr>
        <p:blipFill>
          <a:blip r:embed="rId6"/>
          <a:stretch>
            <a:fillRect/>
          </a:stretch>
        </p:blipFill>
        <p:spPr>
          <a:xfrm>
            <a:off x="-4969" y="4365295"/>
            <a:ext cx="2207418" cy="1908263"/>
          </a:xfrm>
          <a:prstGeom prst="rect">
            <a:avLst/>
          </a:prstGeom>
        </p:spPr>
      </p:pic>
      <p:pic>
        <p:nvPicPr>
          <p:cNvPr id="11" name="Picture 10">
            <a:extLst>
              <a:ext uri="{FF2B5EF4-FFF2-40B4-BE49-F238E27FC236}">
                <a16:creationId xmlns:a16="http://schemas.microsoft.com/office/drawing/2014/main" id="{6E471914-3B49-FFD7-73EC-88B17437A32F}"/>
              </a:ext>
            </a:extLst>
          </p:cNvPr>
          <p:cNvPicPr>
            <a:picLocks noChangeAspect="1"/>
          </p:cNvPicPr>
          <p:nvPr/>
        </p:nvPicPr>
        <p:blipFill>
          <a:blip r:embed="rId7"/>
          <a:stretch>
            <a:fillRect/>
          </a:stretch>
        </p:blipFill>
        <p:spPr>
          <a:xfrm>
            <a:off x="10740955" y="4725062"/>
            <a:ext cx="1366794" cy="1366794"/>
          </a:xfrm>
          <a:prstGeom prst="rect">
            <a:avLst/>
          </a:prstGeom>
        </p:spPr>
      </p:pic>
    </p:spTree>
    <p:extLst>
      <p:ext uri="{BB962C8B-B14F-4D97-AF65-F5344CB8AC3E}">
        <p14:creationId xmlns:p14="http://schemas.microsoft.com/office/powerpoint/2010/main" val="2466188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 Box 10">
            <a:extLst>
              <a:ext uri="{FF2B5EF4-FFF2-40B4-BE49-F238E27FC236}">
                <a16:creationId xmlns:a16="http://schemas.microsoft.com/office/drawing/2014/main" id="{43E93D6A-7EEE-654E-9051-B4F91B774C22}"/>
              </a:ext>
            </a:extLst>
          </p:cNvPr>
          <p:cNvSpPr txBox="1">
            <a:spLocks noChangeArrowheads="1"/>
          </p:cNvSpPr>
          <p:nvPr/>
        </p:nvSpPr>
        <p:spPr bwMode="auto">
          <a:xfrm>
            <a:off x="7494912" y="961348"/>
            <a:ext cx="4697088" cy="340193"/>
          </a:xfrm>
          <a:prstGeom prst="rect">
            <a:avLst/>
          </a:prstGeom>
          <a:solidFill>
            <a:schemeClr val="accent2"/>
          </a:solidFill>
          <a:ln w="9525">
            <a:noFill/>
            <a:miter lim="800000"/>
            <a:headEnd/>
            <a:tailEnd/>
          </a:ln>
        </p:spPr>
        <p:txBody>
          <a:bodyPr wrap="square" lIns="101609" tIns="50807" rIns="101609" bIns="5080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913629">
              <a:lnSpc>
                <a:spcPct val="85000"/>
              </a:lnSpc>
              <a:defRPr/>
            </a:pPr>
            <a:r>
              <a:rPr lang="en-US" sz="1800" i="1">
                <a:solidFill>
                  <a:schemeClr val="bg1"/>
                </a:solidFill>
                <a:latin typeface="Calibri" panose="020F0502020204030204" pitchFamily="34" charset="0"/>
                <a:ea typeface="Gill Sans" charset="0"/>
                <a:cs typeface="Calibri" panose="020F0502020204030204" pitchFamily="34" charset="0"/>
              </a:rPr>
              <a:t>Impact &amp; Benefit</a:t>
            </a:r>
          </a:p>
        </p:txBody>
      </p:sp>
      <p:sp>
        <p:nvSpPr>
          <p:cNvPr id="30" name="Text Box 10">
            <a:extLst>
              <a:ext uri="{FF2B5EF4-FFF2-40B4-BE49-F238E27FC236}">
                <a16:creationId xmlns:a16="http://schemas.microsoft.com/office/drawing/2014/main" id="{B72C592A-3F24-944E-94CB-1772461ADF2C}"/>
              </a:ext>
            </a:extLst>
          </p:cNvPr>
          <p:cNvSpPr txBox="1">
            <a:spLocks noChangeArrowheads="1"/>
          </p:cNvSpPr>
          <p:nvPr/>
        </p:nvSpPr>
        <p:spPr bwMode="auto">
          <a:xfrm>
            <a:off x="3652317" y="961347"/>
            <a:ext cx="4203036" cy="339672"/>
          </a:xfrm>
          <a:prstGeom prst="homePlate">
            <a:avLst/>
          </a:prstGeom>
          <a:solidFill>
            <a:schemeClr val="tx2"/>
          </a:solidFill>
          <a:ln w="9525">
            <a:noFill/>
            <a:miter lim="800000"/>
            <a:headEnd/>
            <a:tailEnd/>
          </a:ln>
        </p:spPr>
        <p:txBody>
          <a:bodyPr wrap="square" lIns="101609" tIns="50807" rIns="101609" bIns="5080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913629">
              <a:lnSpc>
                <a:spcPct val="85000"/>
              </a:lnSpc>
              <a:defRPr/>
            </a:pPr>
            <a:r>
              <a:rPr lang="en-US" sz="1800" i="1">
                <a:solidFill>
                  <a:schemeClr val="bg1"/>
                </a:solidFill>
                <a:latin typeface="Calibri" panose="020F0502020204030204" pitchFamily="34" charset="0"/>
                <a:ea typeface="Gill Sans" charset="0"/>
                <a:cs typeface="Calibri" panose="020F0502020204030204" pitchFamily="34" charset="0"/>
              </a:rPr>
              <a:t>Approach</a:t>
            </a:r>
          </a:p>
        </p:txBody>
      </p:sp>
      <p:sp>
        <p:nvSpPr>
          <p:cNvPr id="31" name="Text Box 9">
            <a:extLst>
              <a:ext uri="{FF2B5EF4-FFF2-40B4-BE49-F238E27FC236}">
                <a16:creationId xmlns:a16="http://schemas.microsoft.com/office/drawing/2014/main" id="{D55FE265-5C37-AA48-A786-3836A934A1A1}"/>
              </a:ext>
            </a:extLst>
          </p:cNvPr>
          <p:cNvSpPr txBox="1">
            <a:spLocks noChangeArrowheads="1"/>
          </p:cNvSpPr>
          <p:nvPr/>
        </p:nvSpPr>
        <p:spPr bwMode="auto">
          <a:xfrm>
            <a:off x="0" y="961348"/>
            <a:ext cx="3935384" cy="340193"/>
          </a:xfrm>
          <a:prstGeom prst="homePlate">
            <a:avLst/>
          </a:prstGeom>
          <a:solidFill>
            <a:schemeClr val="accent6"/>
          </a:solidFill>
          <a:ln w="9525">
            <a:noFill/>
            <a:miter lim="800000"/>
            <a:headEnd/>
            <a:tailEnd/>
          </a:ln>
        </p:spPr>
        <p:txBody>
          <a:bodyPr wrap="square" lIns="101609" tIns="50807" rIns="101609" bIns="5080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913629">
              <a:lnSpc>
                <a:spcPct val="85000"/>
              </a:lnSpc>
              <a:defRPr/>
            </a:pPr>
            <a:r>
              <a:rPr lang="en-US" sz="1800" i="1">
                <a:solidFill>
                  <a:schemeClr val="bg1"/>
                </a:solidFill>
                <a:latin typeface="Calibri" panose="020F0502020204030204" pitchFamily="34" charset="0"/>
                <a:ea typeface="Gill Sans" charset="0"/>
                <a:cs typeface="Calibri" panose="020F0502020204030204" pitchFamily="34" charset="0"/>
              </a:rPr>
              <a:t>R&amp;D Challenge</a:t>
            </a:r>
          </a:p>
        </p:txBody>
      </p:sp>
      <p:grpSp>
        <p:nvGrpSpPr>
          <p:cNvPr id="12" name="Group 11">
            <a:extLst>
              <a:ext uri="{FF2B5EF4-FFF2-40B4-BE49-F238E27FC236}">
                <a16:creationId xmlns:a16="http://schemas.microsoft.com/office/drawing/2014/main" id="{440BCBF8-9E5C-2C4C-BE77-BF48CF4C644B}"/>
              </a:ext>
            </a:extLst>
          </p:cNvPr>
          <p:cNvGrpSpPr/>
          <p:nvPr/>
        </p:nvGrpSpPr>
        <p:grpSpPr>
          <a:xfrm>
            <a:off x="7655849" y="1309753"/>
            <a:ext cx="569283" cy="5000345"/>
            <a:chOff x="2797586" y="1301448"/>
            <a:chExt cx="569282" cy="5000345"/>
          </a:xfrm>
        </p:grpSpPr>
        <p:cxnSp>
          <p:nvCxnSpPr>
            <p:cNvPr id="6" name="Straight Connector 5">
              <a:extLst>
                <a:ext uri="{FF2B5EF4-FFF2-40B4-BE49-F238E27FC236}">
                  <a16:creationId xmlns:a16="http://schemas.microsoft.com/office/drawing/2014/main" id="{9FD1F4FA-BA65-5945-AFAE-C413AE7C1F9F}"/>
                </a:ext>
              </a:extLst>
            </p:cNvPr>
            <p:cNvCxnSpPr>
              <a:cxnSpLocks/>
            </p:cNvCxnSpPr>
            <p:nvPr/>
          </p:nvCxnSpPr>
          <p:spPr>
            <a:xfrm>
              <a:off x="2832267" y="1301448"/>
              <a:ext cx="534601" cy="2466174"/>
            </a:xfrm>
            <a:prstGeom prst="line">
              <a:avLst/>
            </a:prstGeom>
            <a:ln w="25400">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99456628-BDD1-BB4B-BF9D-E8C69A2D77D7}"/>
                </a:ext>
              </a:extLst>
            </p:cNvPr>
            <p:cNvCxnSpPr>
              <a:cxnSpLocks/>
            </p:cNvCxnSpPr>
            <p:nvPr/>
          </p:nvCxnSpPr>
          <p:spPr>
            <a:xfrm flipH="1">
              <a:off x="2797586" y="3755478"/>
              <a:ext cx="569282" cy="2546315"/>
            </a:xfrm>
            <a:prstGeom prst="line">
              <a:avLst/>
            </a:prstGeom>
            <a:ln w="25400">
              <a:solidFill>
                <a:schemeClr val="tx2"/>
              </a:solidFill>
              <a:prstDash val="sysDot"/>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7E8F448E-30F9-EA4D-97F8-3D638CF44A8C}"/>
              </a:ext>
            </a:extLst>
          </p:cNvPr>
          <p:cNvGrpSpPr/>
          <p:nvPr/>
        </p:nvGrpSpPr>
        <p:grpSpPr>
          <a:xfrm>
            <a:off x="3762915" y="1314445"/>
            <a:ext cx="569283" cy="5000345"/>
            <a:chOff x="2797586" y="1301448"/>
            <a:chExt cx="569282" cy="5000345"/>
          </a:xfrm>
        </p:grpSpPr>
        <p:cxnSp>
          <p:nvCxnSpPr>
            <p:cNvPr id="46" name="Straight Connector 45">
              <a:extLst>
                <a:ext uri="{FF2B5EF4-FFF2-40B4-BE49-F238E27FC236}">
                  <a16:creationId xmlns:a16="http://schemas.microsoft.com/office/drawing/2014/main" id="{8CDA65BE-B246-EB48-9436-B3D6A33091EE}"/>
                </a:ext>
              </a:extLst>
            </p:cNvPr>
            <p:cNvCxnSpPr>
              <a:cxnSpLocks/>
            </p:cNvCxnSpPr>
            <p:nvPr/>
          </p:nvCxnSpPr>
          <p:spPr>
            <a:xfrm>
              <a:off x="2832267" y="1301448"/>
              <a:ext cx="534601" cy="2466174"/>
            </a:xfrm>
            <a:prstGeom prst="line">
              <a:avLst/>
            </a:prstGeom>
            <a:ln w="25400">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39880048-2249-DA48-8840-4C9CE142878B}"/>
                </a:ext>
              </a:extLst>
            </p:cNvPr>
            <p:cNvCxnSpPr>
              <a:cxnSpLocks/>
            </p:cNvCxnSpPr>
            <p:nvPr/>
          </p:nvCxnSpPr>
          <p:spPr>
            <a:xfrm flipH="1">
              <a:off x="2797586" y="3755478"/>
              <a:ext cx="569282" cy="2546315"/>
            </a:xfrm>
            <a:prstGeom prst="line">
              <a:avLst/>
            </a:prstGeom>
            <a:ln w="25400">
              <a:solidFill>
                <a:schemeClr val="accent6"/>
              </a:solidFill>
              <a:prstDash val="sysDot"/>
            </a:ln>
          </p:spPr>
          <p:style>
            <a:lnRef idx="1">
              <a:schemeClr val="accent1"/>
            </a:lnRef>
            <a:fillRef idx="0">
              <a:schemeClr val="accent1"/>
            </a:fillRef>
            <a:effectRef idx="0">
              <a:schemeClr val="accent1"/>
            </a:effectRef>
            <a:fontRef idx="minor">
              <a:schemeClr val="tx1"/>
            </a:fontRef>
          </p:style>
        </p:cxnSp>
      </p:grpSp>
      <p:sp>
        <p:nvSpPr>
          <p:cNvPr id="34" name="Rectangle 33">
            <a:extLst>
              <a:ext uri="{FF2B5EF4-FFF2-40B4-BE49-F238E27FC236}">
                <a16:creationId xmlns:a16="http://schemas.microsoft.com/office/drawing/2014/main" id="{C2F7CCF5-FCAE-B146-A31E-43BD9518BA85}"/>
              </a:ext>
            </a:extLst>
          </p:cNvPr>
          <p:cNvSpPr/>
          <p:nvPr/>
        </p:nvSpPr>
        <p:spPr>
          <a:xfrm>
            <a:off x="199496" y="2962596"/>
            <a:ext cx="3768504" cy="2246682"/>
          </a:xfrm>
          <a:prstGeom prst="rect">
            <a:avLst/>
          </a:prstGeom>
        </p:spPr>
        <p:txBody>
          <a:bodyPr wrap="square" lIns="91359" tIns="45677" rIns="91359" bIns="4567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228594" indent="-228594">
              <a:buFont typeface="Arial" panose="020B0604020202020204" pitchFamily="34" charset="0"/>
              <a:buChar char="•"/>
            </a:pPr>
            <a:r>
              <a:rPr lang="en-US" sz="1400" dirty="0">
                <a:solidFill>
                  <a:schemeClr val="tx2"/>
                </a:solidFill>
                <a:latin typeface="Calibri" panose="020F0502020204030204" pitchFamily="34" charset="0"/>
                <a:cs typeface="Calibri" panose="020F0502020204030204" pitchFamily="34" charset="0"/>
              </a:rPr>
              <a:t>Refractory alloys are important for critical ND applications</a:t>
            </a:r>
          </a:p>
          <a:p>
            <a:pPr marL="228594" indent="-228594">
              <a:buFont typeface="Arial" panose="020B0604020202020204" pitchFamily="34" charset="0"/>
              <a:buChar char="•"/>
            </a:pPr>
            <a:r>
              <a:rPr lang="en-US" sz="1400" dirty="0">
                <a:solidFill>
                  <a:schemeClr val="tx2"/>
                </a:solidFill>
                <a:latin typeface="Calibri" panose="020F0502020204030204" pitchFamily="34" charset="0"/>
                <a:cs typeface="Calibri" panose="020F0502020204030204" pitchFamily="34" charset="0"/>
              </a:rPr>
              <a:t>Discovery and fabrication of novel refractory alloys is expensive as the alloys contain expensive elements; pilot scale heats of feedstock is either impossible or cost-prohibitive</a:t>
            </a:r>
          </a:p>
          <a:p>
            <a:endParaRPr lang="en-US" sz="1400" dirty="0">
              <a:solidFill>
                <a:schemeClr val="tx2"/>
              </a:solidFill>
              <a:latin typeface="Calibri" panose="020F0502020204030204" pitchFamily="34" charset="0"/>
              <a:cs typeface="Calibri" panose="020F0502020204030204" pitchFamily="34" charset="0"/>
            </a:endParaRPr>
          </a:p>
          <a:p>
            <a:pPr marL="228594" indent="-228594">
              <a:buFont typeface="Arial" panose="020B0604020202020204" pitchFamily="34" charset="0"/>
              <a:buChar char="•"/>
            </a:pPr>
            <a:endParaRPr lang="en-US" sz="1400" dirty="0">
              <a:solidFill>
                <a:schemeClr val="tx2"/>
              </a:solidFill>
              <a:latin typeface="Calibri" panose="020F0502020204030204" pitchFamily="34" charset="0"/>
              <a:cs typeface="Calibri" panose="020F0502020204030204" pitchFamily="34" charset="0"/>
            </a:endParaRPr>
          </a:p>
          <a:p>
            <a:pPr defTabSz="913629">
              <a:defRPr/>
            </a:pPr>
            <a:endParaRPr lang="en-US" sz="1400" dirty="0">
              <a:solidFill>
                <a:schemeClr val="tx2"/>
              </a:solidFill>
              <a:latin typeface="Calibri"/>
              <a:cs typeface="Calibri"/>
            </a:endParaRPr>
          </a:p>
        </p:txBody>
      </p:sp>
      <p:cxnSp>
        <p:nvCxnSpPr>
          <p:cNvPr id="36" name="Straight Connector 35">
            <a:extLst>
              <a:ext uri="{FF2B5EF4-FFF2-40B4-BE49-F238E27FC236}">
                <a16:creationId xmlns:a16="http://schemas.microsoft.com/office/drawing/2014/main" id="{386605C8-2468-CC4A-8583-39EDB49DE1D4}"/>
              </a:ext>
            </a:extLst>
          </p:cNvPr>
          <p:cNvCxnSpPr>
            <a:cxnSpLocks/>
          </p:cNvCxnSpPr>
          <p:nvPr/>
        </p:nvCxnSpPr>
        <p:spPr>
          <a:xfrm>
            <a:off x="1" y="2783616"/>
            <a:ext cx="12191999"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40" name="Rectangle 39">
            <a:extLst>
              <a:ext uri="{FF2B5EF4-FFF2-40B4-BE49-F238E27FC236}">
                <a16:creationId xmlns:a16="http://schemas.microsoft.com/office/drawing/2014/main" id="{077C43A2-9E52-454D-B3B2-0F1C65424F52}"/>
              </a:ext>
            </a:extLst>
          </p:cNvPr>
          <p:cNvSpPr/>
          <p:nvPr/>
        </p:nvSpPr>
        <p:spPr>
          <a:xfrm>
            <a:off x="4527816" y="1547902"/>
            <a:ext cx="2742277" cy="954021"/>
          </a:xfrm>
          <a:prstGeom prst="rect">
            <a:avLst/>
          </a:prstGeom>
        </p:spPr>
        <p:txBody>
          <a:bodyPr wrap="square" lIns="91359" tIns="45677" rIns="91359" bIns="4567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1400" b="1" dirty="0">
                <a:solidFill>
                  <a:schemeClr val="tx2"/>
                </a:solidFill>
                <a:latin typeface="Calibri" panose="020F0502020204030204" pitchFamily="34" charset="0"/>
                <a:cs typeface="Calibri" panose="020F0502020204030204" pitchFamily="34" charset="0"/>
              </a:rPr>
              <a:t>Process-structure-properties investigation of refractory alloys incorporating both wire- and powder-based AM processes </a:t>
            </a:r>
          </a:p>
        </p:txBody>
      </p:sp>
      <p:sp>
        <p:nvSpPr>
          <p:cNvPr id="42" name="Rectangle 41">
            <a:extLst>
              <a:ext uri="{FF2B5EF4-FFF2-40B4-BE49-F238E27FC236}">
                <a16:creationId xmlns:a16="http://schemas.microsoft.com/office/drawing/2014/main" id="{086B1C61-87FB-9B43-8AA7-8FA21ABC8520}"/>
              </a:ext>
            </a:extLst>
          </p:cNvPr>
          <p:cNvSpPr/>
          <p:nvPr/>
        </p:nvSpPr>
        <p:spPr>
          <a:xfrm>
            <a:off x="8357756" y="2975751"/>
            <a:ext cx="3622517" cy="1384908"/>
          </a:xfrm>
          <a:prstGeom prst="rect">
            <a:avLst/>
          </a:prstGeom>
        </p:spPr>
        <p:txBody>
          <a:bodyPr wrap="square" lIns="91359" tIns="45677" rIns="91359" bIns="4567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228594" indent="-228594" defTabSz="913629">
              <a:buFont typeface="Arial" panose="020B0604020202020204" pitchFamily="34" charset="0"/>
              <a:buChar char="•"/>
              <a:defRPr/>
            </a:pPr>
            <a:r>
              <a:rPr lang="en-US" sz="1400" dirty="0">
                <a:solidFill>
                  <a:schemeClr val="tx2"/>
                </a:solidFill>
                <a:latin typeface="Calibri"/>
                <a:cs typeface="Calibri"/>
              </a:rPr>
              <a:t>Several of the additively manufactured Ta-W alloys have spall strengths comparable to wrought Ta-W </a:t>
            </a:r>
          </a:p>
          <a:p>
            <a:pPr marL="228594" indent="-228594" defTabSz="913629">
              <a:buFont typeface="Arial" panose="020B0604020202020204" pitchFamily="34" charset="0"/>
              <a:buChar char="•"/>
              <a:defRPr/>
            </a:pPr>
            <a:r>
              <a:rPr lang="en-US" sz="1400" dirty="0">
                <a:solidFill>
                  <a:schemeClr val="tx2"/>
                </a:solidFill>
                <a:latin typeface="Calibri"/>
                <a:cs typeface="Calibri"/>
              </a:rPr>
              <a:t>The gas gun results reveal areas for continued improvement in Ta-W alloys (for example, powder-based Ta-10W</a:t>
            </a:r>
          </a:p>
        </p:txBody>
      </p:sp>
      <p:sp>
        <p:nvSpPr>
          <p:cNvPr id="49" name="Title 1">
            <a:extLst>
              <a:ext uri="{FF2B5EF4-FFF2-40B4-BE49-F238E27FC236}">
                <a16:creationId xmlns:a16="http://schemas.microsoft.com/office/drawing/2014/main" id="{3B523404-5961-7A4D-B5C7-D5C4BF19CF8F}"/>
              </a:ext>
            </a:extLst>
          </p:cNvPr>
          <p:cNvSpPr>
            <a:spLocks noGrp="1"/>
          </p:cNvSpPr>
          <p:nvPr>
            <p:ph type="title"/>
          </p:nvPr>
        </p:nvSpPr>
        <p:spPr>
          <a:xfrm>
            <a:off x="2465510" y="301673"/>
            <a:ext cx="9514764" cy="570225"/>
          </a:xfrm>
        </p:spPr>
        <p:txBody>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2200" dirty="0">
                <a:solidFill>
                  <a:srgbClr val="3A6375"/>
                </a:solidFill>
              </a:rPr>
              <a:t>Refractory Additive Manufacturing: Alloys to Z pulsed power facility </a:t>
            </a:r>
          </a:p>
        </p:txBody>
      </p:sp>
      <p:pic>
        <p:nvPicPr>
          <p:cNvPr id="50" name="Picture 49">
            <a:extLst>
              <a:ext uri="{FF2B5EF4-FFF2-40B4-BE49-F238E27FC236}">
                <a16:creationId xmlns:a16="http://schemas.microsoft.com/office/drawing/2014/main" id="{40B77DB5-1760-0548-A584-0C384F12292D}"/>
              </a:ext>
            </a:extLst>
          </p:cNvPr>
          <p:cNvPicPr>
            <a:picLocks noChangeAspect="1"/>
          </p:cNvPicPr>
          <p:nvPr/>
        </p:nvPicPr>
        <p:blipFill>
          <a:blip r:embed="rId3"/>
          <a:stretch>
            <a:fillRect/>
          </a:stretch>
        </p:blipFill>
        <p:spPr>
          <a:xfrm>
            <a:off x="475300" y="92831"/>
            <a:ext cx="1412115" cy="679907"/>
          </a:xfrm>
          <a:prstGeom prst="rect">
            <a:avLst/>
          </a:prstGeom>
        </p:spPr>
      </p:pic>
      <p:cxnSp>
        <p:nvCxnSpPr>
          <p:cNvPr id="51" name="Straight Connector 50">
            <a:extLst>
              <a:ext uri="{FF2B5EF4-FFF2-40B4-BE49-F238E27FC236}">
                <a16:creationId xmlns:a16="http://schemas.microsoft.com/office/drawing/2014/main" id="{C9982C6C-74AB-694E-9C8B-80A9ED259288}"/>
              </a:ext>
            </a:extLst>
          </p:cNvPr>
          <p:cNvCxnSpPr>
            <a:cxnSpLocks/>
          </p:cNvCxnSpPr>
          <p:nvPr/>
        </p:nvCxnSpPr>
        <p:spPr>
          <a:xfrm>
            <a:off x="2202449" y="0"/>
            <a:ext cx="0" cy="861147"/>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58" name="Straight Connector 57">
            <a:extLst>
              <a:ext uri="{FF2B5EF4-FFF2-40B4-BE49-F238E27FC236}">
                <a16:creationId xmlns:a16="http://schemas.microsoft.com/office/drawing/2014/main" id="{5319D49E-A454-3A48-957F-64CA1C07AF7A}"/>
              </a:ext>
            </a:extLst>
          </p:cNvPr>
          <p:cNvCxnSpPr>
            <a:cxnSpLocks/>
          </p:cNvCxnSpPr>
          <p:nvPr/>
        </p:nvCxnSpPr>
        <p:spPr>
          <a:xfrm>
            <a:off x="1" y="6310095"/>
            <a:ext cx="12191999" cy="0"/>
          </a:xfrm>
          <a:prstGeom prst="line">
            <a:avLst/>
          </a:prstGeom>
          <a:ln w="57150">
            <a:solidFill>
              <a:schemeClr val="tx2"/>
            </a:solidFill>
          </a:ln>
        </p:spPr>
        <p:style>
          <a:lnRef idx="1">
            <a:schemeClr val="accent2"/>
          </a:lnRef>
          <a:fillRef idx="0">
            <a:schemeClr val="accent2"/>
          </a:fillRef>
          <a:effectRef idx="0">
            <a:schemeClr val="accent2"/>
          </a:effectRef>
          <a:fontRef idx="minor">
            <a:schemeClr val="tx1"/>
          </a:fontRef>
        </p:style>
      </p:cxnSp>
      <p:pic>
        <p:nvPicPr>
          <p:cNvPr id="80" name="Picture 79" descr="A close up of a sign&#10;&#10;Description generated with very high confidence">
            <a:extLst>
              <a:ext uri="{FF2B5EF4-FFF2-40B4-BE49-F238E27FC236}">
                <a16:creationId xmlns:a16="http://schemas.microsoft.com/office/drawing/2014/main" id="{855B0981-9655-4C89-ABC5-FA3411343158}"/>
              </a:ext>
            </a:extLst>
          </p:cNvPr>
          <p:cNvPicPr>
            <a:picLocks noChangeAspect="1"/>
          </p:cNvPicPr>
          <p:nvPr/>
        </p:nvPicPr>
        <p:blipFill>
          <a:blip r:embed="rId4"/>
          <a:stretch>
            <a:fillRect/>
          </a:stretch>
        </p:blipFill>
        <p:spPr>
          <a:xfrm>
            <a:off x="124019" y="6453165"/>
            <a:ext cx="838167" cy="322841"/>
          </a:xfrm>
          <a:prstGeom prst="rect">
            <a:avLst/>
          </a:prstGeom>
        </p:spPr>
      </p:pic>
      <p:sp>
        <p:nvSpPr>
          <p:cNvPr id="48" name="Rectangle 47">
            <a:extLst>
              <a:ext uri="{FF2B5EF4-FFF2-40B4-BE49-F238E27FC236}">
                <a16:creationId xmlns:a16="http://schemas.microsoft.com/office/drawing/2014/main" id="{C908C1FD-AB51-5543-9312-CF38E7CF2EC4}"/>
              </a:ext>
            </a:extLst>
          </p:cNvPr>
          <p:cNvSpPr/>
          <p:nvPr/>
        </p:nvSpPr>
        <p:spPr>
          <a:xfrm>
            <a:off x="282970" y="1480520"/>
            <a:ext cx="3257880" cy="1169464"/>
          </a:xfrm>
          <a:prstGeom prst="rect">
            <a:avLst/>
          </a:prstGeom>
        </p:spPr>
        <p:txBody>
          <a:bodyPr wrap="square" lIns="91359" tIns="45677" rIns="91359" bIns="4567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defTabSz="913629">
              <a:defRPr/>
            </a:pPr>
            <a:r>
              <a:rPr lang="en-US" sz="1400" b="1" dirty="0">
                <a:solidFill>
                  <a:schemeClr val="tx2"/>
                </a:solidFill>
                <a:latin typeface="Calibri" panose="020F0502020204030204" pitchFamily="34" charset="0"/>
                <a:ea typeface="Calibri" panose="020F0502020204030204" pitchFamily="34" charset="0"/>
                <a:cs typeface="Calibri" panose="020F0502020204030204" pitchFamily="34" charset="0"/>
              </a:rPr>
              <a:t>Feedstock production for additive manufacturing is a bottleneck for technology advancement within the Nuclear Weapons Complex (NWC), especially for novel refractory alloys</a:t>
            </a:r>
            <a:r>
              <a:rPr lang="en-US" sz="1400" b="1" dirty="0">
                <a:solidFill>
                  <a:schemeClr val="tx2"/>
                </a:solidFill>
                <a:ea typeface="Open Sans Light"/>
                <a:cs typeface="Open Sans Light"/>
              </a:rPr>
              <a:t>.</a:t>
            </a:r>
            <a:endParaRPr lang="en-US" sz="1400" b="1" dirty="0">
              <a:solidFill>
                <a:schemeClr val="tx2"/>
              </a:solidFill>
              <a:latin typeface="Calibri"/>
              <a:cs typeface="Calibri"/>
            </a:endParaRPr>
          </a:p>
        </p:txBody>
      </p:sp>
      <p:sp>
        <p:nvSpPr>
          <p:cNvPr id="52" name="Rectangle 51">
            <a:extLst>
              <a:ext uri="{FF2B5EF4-FFF2-40B4-BE49-F238E27FC236}">
                <a16:creationId xmlns:a16="http://schemas.microsoft.com/office/drawing/2014/main" id="{657AA76A-2791-4948-83CE-9A2227F11F59}"/>
              </a:ext>
            </a:extLst>
          </p:cNvPr>
          <p:cNvSpPr/>
          <p:nvPr/>
        </p:nvSpPr>
        <p:spPr>
          <a:xfrm>
            <a:off x="4332197" y="2962595"/>
            <a:ext cx="3598101" cy="3539344"/>
          </a:xfrm>
          <a:prstGeom prst="rect">
            <a:avLst/>
          </a:prstGeom>
        </p:spPr>
        <p:txBody>
          <a:bodyPr wrap="square" lIns="91359" tIns="45677" rIns="91359" bIns="4567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228594" indent="-228594">
              <a:buFont typeface="Arial" panose="020B0604020202020204" pitchFamily="34" charset="0"/>
              <a:buChar char="•"/>
            </a:pPr>
            <a:r>
              <a:rPr lang="en-US" sz="1400" dirty="0">
                <a:solidFill>
                  <a:schemeClr val="tx2"/>
                </a:solidFill>
                <a:latin typeface="Calibri" panose="020F0502020204030204" pitchFamily="34" charset="0"/>
                <a:cs typeface="Calibri" panose="020F0502020204030204" pitchFamily="34" charset="0"/>
              </a:rPr>
              <a:t>All 3 laboratories improved their additive manufacturing of refractory alloy capabilities</a:t>
            </a:r>
          </a:p>
          <a:p>
            <a:pPr marL="838179" lvl="1" indent="-228594">
              <a:buFont typeface="Arial" panose="020B0604020202020204" pitchFamily="34" charset="0"/>
              <a:buChar char="•"/>
            </a:pPr>
            <a:r>
              <a:rPr lang="en-US" sz="1400" dirty="0">
                <a:solidFill>
                  <a:schemeClr val="tx2"/>
                </a:solidFill>
                <a:latin typeface="Calibri" panose="020F0502020204030204" pitchFamily="34" charset="0"/>
                <a:cs typeface="Calibri" panose="020F0502020204030204" pitchFamily="34" charset="0"/>
              </a:rPr>
              <a:t>SNL conducted detailed study of cracking occurring in laser beam directed energy deposition refractory multi-principal elemental alloy</a:t>
            </a:r>
          </a:p>
          <a:p>
            <a:pPr marL="228594" indent="-228594">
              <a:buFont typeface="Arial" panose="020B0604020202020204" pitchFamily="34" charset="0"/>
              <a:buChar char="•"/>
            </a:pPr>
            <a:r>
              <a:rPr lang="en-US" sz="1400" dirty="0">
                <a:solidFill>
                  <a:schemeClr val="tx2"/>
                </a:solidFill>
                <a:latin typeface="Calibri" panose="020F0502020204030204" pitchFamily="34" charset="0"/>
                <a:cs typeface="Calibri" panose="020F0502020204030204" pitchFamily="34" charset="0"/>
              </a:rPr>
              <a:t>LANL and LLNL contributed printed material for high strain-rate dynamic mechanical testing at SNL’s Z machine and gas gun facilities	</a:t>
            </a:r>
          </a:p>
          <a:p>
            <a:pPr marL="228594" indent="-228594">
              <a:buFont typeface="Arial" panose="020B0604020202020204" pitchFamily="34" charset="0"/>
              <a:buChar char="•"/>
            </a:pPr>
            <a:endParaRPr lang="en-US" sz="1400" dirty="0">
              <a:solidFill>
                <a:schemeClr val="tx2"/>
              </a:solidFill>
              <a:latin typeface="Calibri" panose="020F0502020204030204" pitchFamily="34" charset="0"/>
              <a:cs typeface="Calibri" panose="020F0502020204030204" pitchFamily="34" charset="0"/>
            </a:endParaRPr>
          </a:p>
          <a:p>
            <a:pPr marL="228594" indent="-228594">
              <a:buFont typeface="Arial" panose="020B0604020202020204" pitchFamily="34" charset="0"/>
              <a:buChar char="•"/>
            </a:pPr>
            <a:endParaRPr lang="en-US" sz="1400" dirty="0">
              <a:solidFill>
                <a:schemeClr val="tx2"/>
              </a:solidFill>
              <a:latin typeface="Calibri" panose="020F0502020204030204" pitchFamily="34" charset="0"/>
              <a:cs typeface="Calibri" panose="020F0502020204030204" pitchFamily="34" charset="0"/>
            </a:endParaRPr>
          </a:p>
          <a:p>
            <a:endParaRPr lang="en-US" sz="1400" dirty="0">
              <a:solidFill>
                <a:schemeClr val="tx2"/>
              </a:solidFill>
              <a:latin typeface="Calibri" panose="020F0502020204030204" pitchFamily="34" charset="0"/>
              <a:cs typeface="Calibri" panose="020F0502020204030204" pitchFamily="34" charset="0"/>
            </a:endParaRPr>
          </a:p>
          <a:p>
            <a:pPr defTabSz="913629">
              <a:defRPr/>
            </a:pPr>
            <a:endParaRPr lang="en-US" sz="1400" dirty="0">
              <a:solidFill>
                <a:schemeClr val="tx2"/>
              </a:solidFill>
              <a:latin typeface="Calibri"/>
              <a:cs typeface="Calibri"/>
            </a:endParaRPr>
          </a:p>
        </p:txBody>
      </p:sp>
      <p:sp>
        <p:nvSpPr>
          <p:cNvPr id="54" name="Rectangle 53">
            <a:extLst>
              <a:ext uri="{FF2B5EF4-FFF2-40B4-BE49-F238E27FC236}">
                <a16:creationId xmlns:a16="http://schemas.microsoft.com/office/drawing/2014/main" id="{47CB8D5B-0943-AA49-B9C3-1B4DBCC41D8C}"/>
              </a:ext>
            </a:extLst>
          </p:cNvPr>
          <p:cNvSpPr/>
          <p:nvPr/>
        </p:nvSpPr>
        <p:spPr>
          <a:xfrm>
            <a:off x="8566031" y="1547902"/>
            <a:ext cx="3017435" cy="954021"/>
          </a:xfrm>
          <a:prstGeom prst="rect">
            <a:avLst/>
          </a:prstGeom>
        </p:spPr>
        <p:txBody>
          <a:bodyPr wrap="square" lIns="91359" tIns="45677" rIns="91359" bIns="45677">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1400" b="1" dirty="0">
                <a:solidFill>
                  <a:schemeClr val="tx2"/>
                </a:solidFill>
                <a:latin typeface="Calibri"/>
                <a:cs typeface="Calibri"/>
              </a:rPr>
              <a:t>Ta-W alloys are utilized in NSE and additively manufactured Ta-W alloys were tested in high-strain rate dynamic regimes for first time</a:t>
            </a:r>
            <a:endParaRPr lang="en-US" sz="1400" b="1" dirty="0">
              <a:solidFill>
                <a:schemeClr val="tx2"/>
              </a:solidFill>
              <a:latin typeface="Calibri" panose="020F0502020204030204" pitchFamily="34" charset="0"/>
              <a:cs typeface="Calibri" panose="020F0502020204030204" pitchFamily="34" charset="0"/>
            </a:endParaRPr>
          </a:p>
        </p:txBody>
      </p:sp>
      <p:pic>
        <p:nvPicPr>
          <p:cNvPr id="2" name="Content Placeholder 5">
            <a:extLst>
              <a:ext uri="{FF2B5EF4-FFF2-40B4-BE49-F238E27FC236}">
                <a16:creationId xmlns:a16="http://schemas.microsoft.com/office/drawing/2014/main" id="{4565511F-03C5-1AB7-E011-4389AD7276DA}"/>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8323407" y="4449216"/>
            <a:ext cx="3502681" cy="1682444"/>
          </a:xfrm>
          <a:prstGeom prst="rect">
            <a:avLst/>
          </a:prstGeom>
        </p:spPr>
      </p:pic>
      <p:grpSp>
        <p:nvGrpSpPr>
          <p:cNvPr id="3" name="Group 2">
            <a:extLst>
              <a:ext uri="{FF2B5EF4-FFF2-40B4-BE49-F238E27FC236}">
                <a16:creationId xmlns:a16="http://schemas.microsoft.com/office/drawing/2014/main" id="{F1F3317B-961F-A99D-69F5-F818ED9B7467}"/>
              </a:ext>
            </a:extLst>
          </p:cNvPr>
          <p:cNvGrpSpPr>
            <a:grpSpLocks noChangeAspect="1"/>
          </p:cNvGrpSpPr>
          <p:nvPr/>
        </p:nvGrpSpPr>
        <p:grpSpPr>
          <a:xfrm>
            <a:off x="282970" y="4621902"/>
            <a:ext cx="2220642" cy="1934425"/>
            <a:chOff x="1990497" y="9619500"/>
            <a:chExt cx="4466379" cy="3890710"/>
          </a:xfrm>
        </p:grpSpPr>
        <p:pic>
          <p:nvPicPr>
            <p:cNvPr id="5" name="Picture 512">
              <a:extLst>
                <a:ext uri="{FF2B5EF4-FFF2-40B4-BE49-F238E27FC236}">
                  <a16:creationId xmlns:a16="http://schemas.microsoft.com/office/drawing/2014/main" id="{F1791748-5541-D8E8-742E-EF14219716E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4288" r="-76" b="1598"/>
            <a:stretch>
              <a:fillRect/>
            </a:stretch>
          </p:blipFill>
          <p:spPr bwMode="auto">
            <a:xfrm>
              <a:off x="1990497" y="9771679"/>
              <a:ext cx="4466379" cy="3732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Oval 8">
              <a:extLst>
                <a:ext uri="{FF2B5EF4-FFF2-40B4-BE49-F238E27FC236}">
                  <a16:creationId xmlns:a16="http://schemas.microsoft.com/office/drawing/2014/main" id="{CF57AFC0-181E-5543-5B4A-84E508EB8C27}"/>
                </a:ext>
              </a:extLst>
            </p:cNvPr>
            <p:cNvSpPr/>
            <p:nvPr/>
          </p:nvSpPr>
          <p:spPr>
            <a:xfrm>
              <a:off x="2791577" y="9779134"/>
              <a:ext cx="383756" cy="383756"/>
            </a:xfrm>
            <a:prstGeom prst="ellipse">
              <a:avLst/>
            </a:prstGeom>
            <a:solidFill>
              <a:srgbClr val="A92C00"/>
            </a:solidFill>
            <a:ln w="12700" cap="flat" cmpd="sng" algn="ctr">
              <a:solidFill>
                <a:srgbClr val="A92C00">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Open Sans Light"/>
                <a:ea typeface="+mn-ea"/>
                <a:cs typeface="+mn-cs"/>
              </a:endParaRPr>
            </a:p>
          </p:txBody>
        </p:sp>
        <p:sp>
          <p:nvSpPr>
            <p:cNvPr id="11" name="Oval 10">
              <a:extLst>
                <a:ext uri="{FF2B5EF4-FFF2-40B4-BE49-F238E27FC236}">
                  <a16:creationId xmlns:a16="http://schemas.microsoft.com/office/drawing/2014/main" id="{D2134193-31AE-9582-646C-34915A98D8C3}"/>
                </a:ext>
              </a:extLst>
            </p:cNvPr>
            <p:cNvSpPr/>
            <p:nvPr/>
          </p:nvSpPr>
          <p:spPr>
            <a:xfrm>
              <a:off x="2919391" y="10044273"/>
              <a:ext cx="383756" cy="383756"/>
            </a:xfrm>
            <a:prstGeom prst="ellipse">
              <a:avLst/>
            </a:prstGeom>
            <a:solidFill>
              <a:srgbClr val="A92C00"/>
            </a:solidFill>
            <a:ln w="12700" cap="flat" cmpd="sng" algn="ctr">
              <a:solidFill>
                <a:srgbClr val="A92C00">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Open Sans Light"/>
                <a:ea typeface="+mn-ea"/>
                <a:cs typeface="+mn-cs"/>
              </a:endParaRPr>
            </a:p>
          </p:txBody>
        </p:sp>
        <p:sp>
          <p:nvSpPr>
            <p:cNvPr id="13" name="Oval 12">
              <a:extLst>
                <a:ext uri="{FF2B5EF4-FFF2-40B4-BE49-F238E27FC236}">
                  <a16:creationId xmlns:a16="http://schemas.microsoft.com/office/drawing/2014/main" id="{5CFBF263-31AE-FCF0-940B-F6651BAA81AD}"/>
                </a:ext>
              </a:extLst>
            </p:cNvPr>
            <p:cNvSpPr/>
            <p:nvPr/>
          </p:nvSpPr>
          <p:spPr>
            <a:xfrm>
              <a:off x="3205307" y="10242697"/>
              <a:ext cx="383756" cy="383756"/>
            </a:xfrm>
            <a:prstGeom prst="ellipse">
              <a:avLst/>
            </a:prstGeom>
            <a:solidFill>
              <a:srgbClr val="7D0D7C"/>
            </a:solidFill>
            <a:ln w="12700" cap="flat" cmpd="sng" algn="ctr">
              <a:solidFill>
                <a:srgbClr val="7D0D7C">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Open Sans Light"/>
                <a:ea typeface="+mn-ea"/>
                <a:cs typeface="+mn-cs"/>
              </a:endParaRPr>
            </a:p>
          </p:txBody>
        </p:sp>
        <p:sp>
          <p:nvSpPr>
            <p:cNvPr id="14" name="Oval 13">
              <a:extLst>
                <a:ext uri="{FF2B5EF4-FFF2-40B4-BE49-F238E27FC236}">
                  <a16:creationId xmlns:a16="http://schemas.microsoft.com/office/drawing/2014/main" id="{2CCA3022-F5E0-3D20-B022-D77A8D978E03}"/>
                </a:ext>
              </a:extLst>
            </p:cNvPr>
            <p:cNvSpPr/>
            <p:nvPr/>
          </p:nvSpPr>
          <p:spPr>
            <a:xfrm>
              <a:off x="3212143" y="9969013"/>
              <a:ext cx="383756" cy="383756"/>
            </a:xfrm>
            <a:prstGeom prst="ellipse">
              <a:avLst/>
            </a:prstGeom>
            <a:solidFill>
              <a:srgbClr val="00ADD0"/>
            </a:solidFill>
            <a:ln w="12700" cap="flat" cmpd="sng" algn="ctr">
              <a:solidFill>
                <a:srgbClr val="00ADD0">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Open Sans Light"/>
                <a:ea typeface="+mn-ea"/>
                <a:cs typeface="+mn-cs"/>
              </a:endParaRPr>
            </a:p>
          </p:txBody>
        </p:sp>
        <p:sp>
          <p:nvSpPr>
            <p:cNvPr id="15" name="Oval 14">
              <a:extLst>
                <a:ext uri="{FF2B5EF4-FFF2-40B4-BE49-F238E27FC236}">
                  <a16:creationId xmlns:a16="http://schemas.microsoft.com/office/drawing/2014/main" id="{3D9DA45D-6F59-BC11-E77B-18A2A0039840}"/>
                </a:ext>
              </a:extLst>
            </p:cNvPr>
            <p:cNvSpPr/>
            <p:nvPr/>
          </p:nvSpPr>
          <p:spPr>
            <a:xfrm>
              <a:off x="3553682" y="10160891"/>
              <a:ext cx="383756" cy="383756"/>
            </a:xfrm>
            <a:prstGeom prst="ellipse">
              <a:avLst/>
            </a:prstGeom>
            <a:solidFill>
              <a:srgbClr val="6CB312"/>
            </a:solidFill>
            <a:ln w="12700" cap="flat" cmpd="sng" algn="ctr">
              <a:solidFill>
                <a:srgbClr val="6CB312">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Open Sans Light"/>
                <a:ea typeface="+mn-ea"/>
                <a:cs typeface="+mn-cs"/>
              </a:endParaRPr>
            </a:p>
          </p:txBody>
        </p:sp>
        <p:sp>
          <p:nvSpPr>
            <p:cNvPr id="16" name="Oval 15">
              <a:extLst>
                <a:ext uri="{FF2B5EF4-FFF2-40B4-BE49-F238E27FC236}">
                  <a16:creationId xmlns:a16="http://schemas.microsoft.com/office/drawing/2014/main" id="{90C3A78F-871C-337F-9FE1-1AE77E830728}"/>
                </a:ext>
              </a:extLst>
            </p:cNvPr>
            <p:cNvSpPr/>
            <p:nvPr/>
          </p:nvSpPr>
          <p:spPr>
            <a:xfrm>
              <a:off x="3470799" y="9843538"/>
              <a:ext cx="383756" cy="383756"/>
            </a:xfrm>
            <a:prstGeom prst="ellipse">
              <a:avLst/>
            </a:prstGeom>
            <a:solidFill>
              <a:srgbClr val="A92C00"/>
            </a:solidFill>
            <a:ln w="12700" cap="flat" cmpd="sng" algn="ctr">
              <a:solidFill>
                <a:srgbClr val="A92C00">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Open Sans Light"/>
                <a:ea typeface="+mn-ea"/>
                <a:cs typeface="+mn-cs"/>
              </a:endParaRPr>
            </a:p>
          </p:txBody>
        </p:sp>
        <p:sp>
          <p:nvSpPr>
            <p:cNvPr id="17" name="Oval 16">
              <a:extLst>
                <a:ext uri="{FF2B5EF4-FFF2-40B4-BE49-F238E27FC236}">
                  <a16:creationId xmlns:a16="http://schemas.microsoft.com/office/drawing/2014/main" id="{9775BBC2-550E-6A23-2A14-3C8A4DA1AE27}"/>
                </a:ext>
              </a:extLst>
            </p:cNvPr>
            <p:cNvSpPr/>
            <p:nvPr/>
          </p:nvSpPr>
          <p:spPr>
            <a:xfrm>
              <a:off x="3073140" y="9676211"/>
              <a:ext cx="383756" cy="383756"/>
            </a:xfrm>
            <a:prstGeom prst="ellipse">
              <a:avLst/>
            </a:prstGeom>
            <a:solidFill>
              <a:srgbClr val="6CB312"/>
            </a:solidFill>
            <a:ln w="12700" cap="flat" cmpd="sng" algn="ctr">
              <a:solidFill>
                <a:srgbClr val="6CB312">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Open Sans Light"/>
                <a:ea typeface="+mn-ea"/>
                <a:cs typeface="+mn-cs"/>
              </a:endParaRPr>
            </a:p>
          </p:txBody>
        </p:sp>
        <p:sp>
          <p:nvSpPr>
            <p:cNvPr id="18" name="Oval 17">
              <a:extLst>
                <a:ext uri="{FF2B5EF4-FFF2-40B4-BE49-F238E27FC236}">
                  <a16:creationId xmlns:a16="http://schemas.microsoft.com/office/drawing/2014/main" id="{DB912C02-D97E-E3D0-19CB-CE29132B4DFA}"/>
                </a:ext>
              </a:extLst>
            </p:cNvPr>
            <p:cNvSpPr/>
            <p:nvPr/>
          </p:nvSpPr>
          <p:spPr>
            <a:xfrm>
              <a:off x="2501105" y="9930062"/>
              <a:ext cx="383756" cy="383756"/>
            </a:xfrm>
            <a:prstGeom prst="ellipse">
              <a:avLst/>
            </a:prstGeom>
            <a:solidFill>
              <a:srgbClr val="7D0D7C"/>
            </a:solidFill>
            <a:ln w="12700" cap="flat" cmpd="sng" algn="ctr">
              <a:solidFill>
                <a:srgbClr val="7D0D7C">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Open Sans Light"/>
                <a:ea typeface="+mn-ea"/>
                <a:cs typeface="+mn-cs"/>
              </a:endParaRPr>
            </a:p>
          </p:txBody>
        </p:sp>
        <p:sp>
          <p:nvSpPr>
            <p:cNvPr id="19" name="Oval 18">
              <a:extLst>
                <a:ext uri="{FF2B5EF4-FFF2-40B4-BE49-F238E27FC236}">
                  <a16:creationId xmlns:a16="http://schemas.microsoft.com/office/drawing/2014/main" id="{4A93C51F-780D-A9C4-4B9C-98F25661832E}"/>
                </a:ext>
              </a:extLst>
            </p:cNvPr>
            <p:cNvSpPr/>
            <p:nvPr/>
          </p:nvSpPr>
          <p:spPr>
            <a:xfrm>
              <a:off x="3783148" y="9954350"/>
              <a:ext cx="383756" cy="383756"/>
            </a:xfrm>
            <a:prstGeom prst="ellipse">
              <a:avLst/>
            </a:prstGeom>
            <a:solidFill>
              <a:srgbClr val="00ADD0"/>
            </a:solidFill>
            <a:ln w="12700" cap="flat" cmpd="sng" algn="ctr">
              <a:solidFill>
                <a:srgbClr val="00ADD0">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Open Sans Light"/>
                <a:ea typeface="+mn-ea"/>
                <a:cs typeface="+mn-cs"/>
              </a:endParaRPr>
            </a:p>
          </p:txBody>
        </p:sp>
        <p:sp>
          <p:nvSpPr>
            <p:cNvPr id="20" name="Oval 19">
              <a:extLst>
                <a:ext uri="{FF2B5EF4-FFF2-40B4-BE49-F238E27FC236}">
                  <a16:creationId xmlns:a16="http://schemas.microsoft.com/office/drawing/2014/main" id="{028DB4DE-B432-0E7B-88F0-B5205AC016B2}"/>
                </a:ext>
              </a:extLst>
            </p:cNvPr>
            <p:cNvSpPr/>
            <p:nvPr/>
          </p:nvSpPr>
          <p:spPr>
            <a:xfrm>
              <a:off x="3908622" y="10195136"/>
              <a:ext cx="383756" cy="383756"/>
            </a:xfrm>
            <a:prstGeom prst="ellipse">
              <a:avLst/>
            </a:prstGeom>
            <a:solidFill>
              <a:srgbClr val="A92C00"/>
            </a:solidFill>
            <a:ln w="12700" cap="flat" cmpd="sng" algn="ctr">
              <a:solidFill>
                <a:srgbClr val="A92C00">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Open Sans Light"/>
                <a:ea typeface="+mn-ea"/>
                <a:cs typeface="+mn-cs"/>
              </a:endParaRPr>
            </a:p>
          </p:txBody>
        </p:sp>
        <p:sp>
          <p:nvSpPr>
            <p:cNvPr id="21" name="Oval 20">
              <a:extLst>
                <a:ext uri="{FF2B5EF4-FFF2-40B4-BE49-F238E27FC236}">
                  <a16:creationId xmlns:a16="http://schemas.microsoft.com/office/drawing/2014/main" id="{15DB95C2-7656-767E-7565-D039D398ADA8}"/>
                </a:ext>
              </a:extLst>
            </p:cNvPr>
            <p:cNvSpPr/>
            <p:nvPr/>
          </p:nvSpPr>
          <p:spPr>
            <a:xfrm>
              <a:off x="3453470" y="9619500"/>
              <a:ext cx="383756" cy="383756"/>
            </a:xfrm>
            <a:prstGeom prst="ellipse">
              <a:avLst/>
            </a:prstGeom>
            <a:solidFill>
              <a:srgbClr val="7D0D7C"/>
            </a:solidFill>
            <a:ln w="12700" cap="flat" cmpd="sng" algn="ctr">
              <a:solidFill>
                <a:srgbClr val="7D0D7C">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Open Sans Light"/>
                <a:ea typeface="+mn-ea"/>
                <a:cs typeface="+mn-cs"/>
              </a:endParaRPr>
            </a:p>
          </p:txBody>
        </p:sp>
        <p:sp>
          <p:nvSpPr>
            <p:cNvPr id="22" name="Oval 21">
              <a:extLst>
                <a:ext uri="{FF2B5EF4-FFF2-40B4-BE49-F238E27FC236}">
                  <a16:creationId xmlns:a16="http://schemas.microsoft.com/office/drawing/2014/main" id="{06E3E1C7-4653-D5CF-F430-2C6D3BE95E01}"/>
                </a:ext>
              </a:extLst>
            </p:cNvPr>
            <p:cNvSpPr/>
            <p:nvPr/>
          </p:nvSpPr>
          <p:spPr>
            <a:xfrm>
              <a:off x="3789984" y="9664501"/>
              <a:ext cx="383756" cy="383756"/>
            </a:xfrm>
            <a:prstGeom prst="ellipse">
              <a:avLst/>
            </a:prstGeom>
            <a:solidFill>
              <a:srgbClr val="6CB312"/>
            </a:solidFill>
            <a:ln w="12700" cap="flat" cmpd="sng" algn="ctr">
              <a:solidFill>
                <a:srgbClr val="6CB312">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Open Sans Light"/>
                <a:ea typeface="+mn-ea"/>
                <a:cs typeface="+mn-cs"/>
              </a:endParaRPr>
            </a:p>
          </p:txBody>
        </p:sp>
        <p:sp>
          <p:nvSpPr>
            <p:cNvPr id="23" name="Oval 22">
              <a:extLst>
                <a:ext uri="{FF2B5EF4-FFF2-40B4-BE49-F238E27FC236}">
                  <a16:creationId xmlns:a16="http://schemas.microsoft.com/office/drawing/2014/main" id="{551887D1-9493-7BE6-B217-F4483B837C36}"/>
                </a:ext>
              </a:extLst>
            </p:cNvPr>
            <p:cNvSpPr/>
            <p:nvPr/>
          </p:nvSpPr>
          <p:spPr>
            <a:xfrm>
              <a:off x="4163854" y="9951343"/>
              <a:ext cx="383756" cy="383756"/>
            </a:xfrm>
            <a:prstGeom prst="ellipse">
              <a:avLst/>
            </a:prstGeom>
            <a:solidFill>
              <a:srgbClr val="00ADD0"/>
            </a:solidFill>
            <a:ln w="12700" cap="flat" cmpd="sng" algn="ctr">
              <a:solidFill>
                <a:srgbClr val="00ADD0">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Open Sans Light"/>
                <a:ea typeface="+mn-ea"/>
                <a:cs typeface="+mn-cs"/>
              </a:endParaRPr>
            </a:p>
          </p:txBody>
        </p:sp>
        <p:sp>
          <p:nvSpPr>
            <p:cNvPr id="24" name="Oval 23">
              <a:extLst>
                <a:ext uri="{FF2B5EF4-FFF2-40B4-BE49-F238E27FC236}">
                  <a16:creationId xmlns:a16="http://schemas.microsoft.com/office/drawing/2014/main" id="{3A51F217-B196-B548-8FF7-6A6EF7124E07}"/>
                </a:ext>
              </a:extLst>
            </p:cNvPr>
            <p:cNvSpPr/>
            <p:nvPr/>
          </p:nvSpPr>
          <p:spPr>
            <a:xfrm>
              <a:off x="4767196" y="10021074"/>
              <a:ext cx="383756" cy="383756"/>
            </a:xfrm>
            <a:prstGeom prst="ellipse">
              <a:avLst/>
            </a:prstGeom>
            <a:solidFill>
              <a:srgbClr val="00ADD0"/>
            </a:solidFill>
            <a:ln w="12700" cap="flat" cmpd="sng" algn="ctr">
              <a:solidFill>
                <a:srgbClr val="00ADD0">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Open Sans Light"/>
                <a:ea typeface="+mn-ea"/>
                <a:cs typeface="+mn-cs"/>
              </a:endParaRPr>
            </a:p>
          </p:txBody>
        </p:sp>
        <p:sp>
          <p:nvSpPr>
            <p:cNvPr id="25" name="Oval 24">
              <a:extLst>
                <a:ext uri="{FF2B5EF4-FFF2-40B4-BE49-F238E27FC236}">
                  <a16:creationId xmlns:a16="http://schemas.microsoft.com/office/drawing/2014/main" id="{81532E44-245E-1764-53D3-6F10192D3B6F}"/>
                </a:ext>
              </a:extLst>
            </p:cNvPr>
            <p:cNvSpPr/>
            <p:nvPr/>
          </p:nvSpPr>
          <p:spPr>
            <a:xfrm>
              <a:off x="4544169" y="10192323"/>
              <a:ext cx="383756" cy="383756"/>
            </a:xfrm>
            <a:prstGeom prst="ellipse">
              <a:avLst/>
            </a:prstGeom>
            <a:solidFill>
              <a:srgbClr val="00ADD0"/>
            </a:solidFill>
            <a:ln w="12700" cap="flat" cmpd="sng" algn="ctr">
              <a:solidFill>
                <a:srgbClr val="00ADD0">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Open Sans Light"/>
                <a:ea typeface="+mn-ea"/>
                <a:cs typeface="+mn-cs"/>
              </a:endParaRPr>
            </a:p>
          </p:txBody>
        </p:sp>
        <p:sp>
          <p:nvSpPr>
            <p:cNvPr id="26" name="Oval 25">
              <a:extLst>
                <a:ext uri="{FF2B5EF4-FFF2-40B4-BE49-F238E27FC236}">
                  <a16:creationId xmlns:a16="http://schemas.microsoft.com/office/drawing/2014/main" id="{D17EAC92-380B-B253-881B-C308C3366135}"/>
                </a:ext>
              </a:extLst>
            </p:cNvPr>
            <p:cNvSpPr/>
            <p:nvPr/>
          </p:nvSpPr>
          <p:spPr>
            <a:xfrm>
              <a:off x="4493030" y="9881947"/>
              <a:ext cx="383756" cy="383756"/>
            </a:xfrm>
            <a:prstGeom prst="ellipse">
              <a:avLst/>
            </a:prstGeom>
            <a:solidFill>
              <a:srgbClr val="7D0D7C"/>
            </a:solidFill>
            <a:ln w="12700" cap="flat" cmpd="sng" algn="ctr">
              <a:solidFill>
                <a:srgbClr val="7D0D7C">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Open Sans Light"/>
                <a:ea typeface="+mn-ea"/>
                <a:cs typeface="+mn-cs"/>
              </a:endParaRPr>
            </a:p>
          </p:txBody>
        </p:sp>
        <p:sp>
          <p:nvSpPr>
            <p:cNvPr id="27" name="Oval 26">
              <a:extLst>
                <a:ext uri="{FF2B5EF4-FFF2-40B4-BE49-F238E27FC236}">
                  <a16:creationId xmlns:a16="http://schemas.microsoft.com/office/drawing/2014/main" id="{18DAD394-3EF6-CB13-B3CA-26C9379F1A8C}"/>
                </a:ext>
              </a:extLst>
            </p:cNvPr>
            <p:cNvSpPr/>
            <p:nvPr/>
          </p:nvSpPr>
          <p:spPr>
            <a:xfrm>
              <a:off x="4395121" y="9668449"/>
              <a:ext cx="383756" cy="383756"/>
            </a:xfrm>
            <a:prstGeom prst="ellipse">
              <a:avLst/>
            </a:prstGeom>
            <a:solidFill>
              <a:srgbClr val="A92C00"/>
            </a:solidFill>
            <a:ln w="12700" cap="flat" cmpd="sng" algn="ctr">
              <a:solidFill>
                <a:srgbClr val="A92C00">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Open Sans Light"/>
                <a:ea typeface="+mn-ea"/>
                <a:cs typeface="+mn-cs"/>
              </a:endParaRPr>
            </a:p>
          </p:txBody>
        </p:sp>
        <p:sp>
          <p:nvSpPr>
            <p:cNvPr id="28" name="Oval 27">
              <a:extLst>
                <a:ext uri="{FF2B5EF4-FFF2-40B4-BE49-F238E27FC236}">
                  <a16:creationId xmlns:a16="http://schemas.microsoft.com/office/drawing/2014/main" id="{0918D463-2626-205F-A4E2-AE39B9CF6342}"/>
                </a:ext>
              </a:extLst>
            </p:cNvPr>
            <p:cNvSpPr/>
            <p:nvPr/>
          </p:nvSpPr>
          <p:spPr>
            <a:xfrm>
              <a:off x="3981862" y="9855696"/>
              <a:ext cx="383756" cy="383756"/>
            </a:xfrm>
            <a:prstGeom prst="ellipse">
              <a:avLst/>
            </a:prstGeom>
            <a:solidFill>
              <a:srgbClr val="00ADD0"/>
            </a:solidFill>
            <a:ln w="12700" cap="flat" cmpd="sng" algn="ctr">
              <a:solidFill>
                <a:srgbClr val="00ADD0">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Open Sans Light"/>
                <a:ea typeface="+mn-ea"/>
                <a:cs typeface="+mn-cs"/>
              </a:endParaRPr>
            </a:p>
          </p:txBody>
        </p:sp>
        <p:sp>
          <p:nvSpPr>
            <p:cNvPr id="29" name="Oval 28">
              <a:extLst>
                <a:ext uri="{FF2B5EF4-FFF2-40B4-BE49-F238E27FC236}">
                  <a16:creationId xmlns:a16="http://schemas.microsoft.com/office/drawing/2014/main" id="{34B835EE-91F8-087D-A7A9-9D153680EE93}"/>
                </a:ext>
              </a:extLst>
            </p:cNvPr>
            <p:cNvSpPr/>
            <p:nvPr/>
          </p:nvSpPr>
          <p:spPr>
            <a:xfrm>
              <a:off x="4087670" y="9709910"/>
              <a:ext cx="383756" cy="383756"/>
            </a:xfrm>
            <a:prstGeom prst="ellipse">
              <a:avLst/>
            </a:prstGeom>
            <a:solidFill>
              <a:srgbClr val="7D0D7C"/>
            </a:solidFill>
            <a:ln w="12700" cap="flat" cmpd="sng" algn="ctr">
              <a:solidFill>
                <a:srgbClr val="7D0D7C">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Open Sans Light"/>
                <a:ea typeface="+mn-ea"/>
                <a:cs typeface="+mn-cs"/>
              </a:endParaRPr>
            </a:p>
          </p:txBody>
        </p:sp>
        <p:sp>
          <p:nvSpPr>
            <p:cNvPr id="33" name="Oval 32">
              <a:extLst>
                <a:ext uri="{FF2B5EF4-FFF2-40B4-BE49-F238E27FC236}">
                  <a16:creationId xmlns:a16="http://schemas.microsoft.com/office/drawing/2014/main" id="{C3B563F0-482C-0560-55ED-90D630B9E9B1}"/>
                </a:ext>
              </a:extLst>
            </p:cNvPr>
            <p:cNvSpPr/>
            <p:nvPr/>
          </p:nvSpPr>
          <p:spPr>
            <a:xfrm>
              <a:off x="4252080" y="10153675"/>
              <a:ext cx="383756" cy="383756"/>
            </a:xfrm>
            <a:prstGeom prst="ellipse">
              <a:avLst/>
            </a:prstGeom>
            <a:solidFill>
              <a:srgbClr val="6CB312"/>
            </a:solidFill>
            <a:ln w="12700" cap="flat" cmpd="sng" algn="ctr">
              <a:solidFill>
                <a:srgbClr val="6CB312">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Open Sans Light"/>
                <a:ea typeface="+mn-ea"/>
                <a:cs typeface="+mn-cs"/>
              </a:endParaRPr>
            </a:p>
          </p:txBody>
        </p:sp>
        <p:sp>
          <p:nvSpPr>
            <p:cNvPr id="35" name="Oval 34">
              <a:extLst>
                <a:ext uri="{FF2B5EF4-FFF2-40B4-BE49-F238E27FC236}">
                  <a16:creationId xmlns:a16="http://schemas.microsoft.com/office/drawing/2014/main" id="{81F65408-0DF6-FA6B-D02A-C8C82355D088}"/>
                </a:ext>
              </a:extLst>
            </p:cNvPr>
            <p:cNvSpPr/>
            <p:nvPr/>
          </p:nvSpPr>
          <p:spPr>
            <a:xfrm>
              <a:off x="5232862" y="9765933"/>
              <a:ext cx="383756" cy="383756"/>
            </a:xfrm>
            <a:prstGeom prst="ellipse">
              <a:avLst/>
            </a:prstGeom>
            <a:solidFill>
              <a:srgbClr val="A92C00"/>
            </a:solidFill>
            <a:ln w="12700" cap="flat" cmpd="sng" algn="ctr">
              <a:solidFill>
                <a:srgbClr val="A92C00">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Open Sans Light"/>
                <a:ea typeface="+mn-ea"/>
                <a:cs typeface="+mn-cs"/>
              </a:endParaRPr>
            </a:p>
          </p:txBody>
        </p:sp>
        <p:sp>
          <p:nvSpPr>
            <p:cNvPr id="38" name="Oval 37">
              <a:extLst>
                <a:ext uri="{FF2B5EF4-FFF2-40B4-BE49-F238E27FC236}">
                  <a16:creationId xmlns:a16="http://schemas.microsoft.com/office/drawing/2014/main" id="{6C249263-85A3-0888-A19B-094CC27A2D2D}"/>
                </a:ext>
              </a:extLst>
            </p:cNvPr>
            <p:cNvSpPr/>
            <p:nvPr/>
          </p:nvSpPr>
          <p:spPr>
            <a:xfrm>
              <a:off x="5060157" y="10021074"/>
              <a:ext cx="383756" cy="383756"/>
            </a:xfrm>
            <a:prstGeom prst="ellipse">
              <a:avLst/>
            </a:prstGeom>
            <a:solidFill>
              <a:srgbClr val="A92C00"/>
            </a:solidFill>
            <a:ln w="12700" cap="flat" cmpd="sng" algn="ctr">
              <a:solidFill>
                <a:srgbClr val="A92C00">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Open Sans Light"/>
                <a:ea typeface="+mn-ea"/>
                <a:cs typeface="+mn-cs"/>
              </a:endParaRPr>
            </a:p>
          </p:txBody>
        </p:sp>
        <p:sp>
          <p:nvSpPr>
            <p:cNvPr id="39" name="Oval 38">
              <a:extLst>
                <a:ext uri="{FF2B5EF4-FFF2-40B4-BE49-F238E27FC236}">
                  <a16:creationId xmlns:a16="http://schemas.microsoft.com/office/drawing/2014/main" id="{881C5074-E541-BDC6-CDE0-89C269EBF180}"/>
                </a:ext>
              </a:extLst>
            </p:cNvPr>
            <p:cNvSpPr/>
            <p:nvPr/>
          </p:nvSpPr>
          <p:spPr>
            <a:xfrm>
              <a:off x="4939063" y="9773680"/>
              <a:ext cx="383756" cy="383756"/>
            </a:xfrm>
            <a:prstGeom prst="ellipse">
              <a:avLst/>
            </a:prstGeom>
            <a:solidFill>
              <a:srgbClr val="00ADD0"/>
            </a:solidFill>
            <a:ln w="12700" cap="flat" cmpd="sng" algn="ctr">
              <a:solidFill>
                <a:srgbClr val="00ADD0">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Open Sans Light"/>
                <a:ea typeface="+mn-ea"/>
                <a:cs typeface="+mn-cs"/>
              </a:endParaRPr>
            </a:p>
          </p:txBody>
        </p:sp>
        <p:sp>
          <p:nvSpPr>
            <p:cNvPr id="41" name="Oval 40">
              <a:extLst>
                <a:ext uri="{FF2B5EF4-FFF2-40B4-BE49-F238E27FC236}">
                  <a16:creationId xmlns:a16="http://schemas.microsoft.com/office/drawing/2014/main" id="{04A71900-D8EC-596E-43DD-8D0F53E9D94A}"/>
                </a:ext>
              </a:extLst>
            </p:cNvPr>
            <p:cNvSpPr/>
            <p:nvPr/>
          </p:nvSpPr>
          <p:spPr>
            <a:xfrm>
              <a:off x="4710478" y="9702004"/>
              <a:ext cx="383756" cy="383756"/>
            </a:xfrm>
            <a:prstGeom prst="ellipse">
              <a:avLst/>
            </a:prstGeom>
            <a:solidFill>
              <a:srgbClr val="6CB312"/>
            </a:solidFill>
            <a:ln w="12700" cap="flat" cmpd="sng" algn="ctr">
              <a:solidFill>
                <a:srgbClr val="6CB312">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Open Sans Light"/>
                <a:ea typeface="+mn-ea"/>
                <a:cs typeface="+mn-cs"/>
              </a:endParaRPr>
            </a:p>
          </p:txBody>
        </p:sp>
        <p:sp>
          <p:nvSpPr>
            <p:cNvPr id="43" name="Oval 42">
              <a:extLst>
                <a:ext uri="{FF2B5EF4-FFF2-40B4-BE49-F238E27FC236}">
                  <a16:creationId xmlns:a16="http://schemas.microsoft.com/office/drawing/2014/main" id="{D821EF0F-C313-3516-AF07-2F2669332565}"/>
                </a:ext>
              </a:extLst>
            </p:cNvPr>
            <p:cNvSpPr/>
            <p:nvPr/>
          </p:nvSpPr>
          <p:spPr>
            <a:xfrm>
              <a:off x="2761638" y="10084518"/>
              <a:ext cx="383756" cy="383756"/>
            </a:xfrm>
            <a:prstGeom prst="ellipse">
              <a:avLst/>
            </a:prstGeom>
            <a:solidFill>
              <a:srgbClr val="00ADD0"/>
            </a:solidFill>
            <a:ln w="12700" cap="flat" cmpd="sng" algn="ctr">
              <a:solidFill>
                <a:srgbClr val="00ADD0">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Open Sans Light"/>
                <a:ea typeface="+mn-ea"/>
                <a:cs typeface="+mn-cs"/>
              </a:endParaRPr>
            </a:p>
          </p:txBody>
        </p:sp>
        <p:sp>
          <p:nvSpPr>
            <p:cNvPr id="53" name="Oval 52">
              <a:extLst>
                <a:ext uri="{FF2B5EF4-FFF2-40B4-BE49-F238E27FC236}">
                  <a16:creationId xmlns:a16="http://schemas.microsoft.com/office/drawing/2014/main" id="{EA8FE638-B8DD-FD16-492E-EFED203E66E3}"/>
                </a:ext>
              </a:extLst>
            </p:cNvPr>
            <p:cNvSpPr/>
            <p:nvPr/>
          </p:nvSpPr>
          <p:spPr>
            <a:xfrm>
              <a:off x="5541616" y="9901788"/>
              <a:ext cx="383756" cy="383756"/>
            </a:xfrm>
            <a:prstGeom prst="ellipse">
              <a:avLst/>
            </a:prstGeom>
            <a:solidFill>
              <a:srgbClr val="00ADD0"/>
            </a:solidFill>
            <a:ln w="12700" cap="flat" cmpd="sng" algn="ctr">
              <a:solidFill>
                <a:srgbClr val="00ADD0">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Open Sans Light"/>
                <a:ea typeface="+mn-ea"/>
                <a:cs typeface="+mn-cs"/>
              </a:endParaRPr>
            </a:p>
          </p:txBody>
        </p:sp>
        <p:sp>
          <p:nvSpPr>
            <p:cNvPr id="55" name="Oval 54">
              <a:extLst>
                <a:ext uri="{FF2B5EF4-FFF2-40B4-BE49-F238E27FC236}">
                  <a16:creationId xmlns:a16="http://schemas.microsoft.com/office/drawing/2014/main" id="{20485F77-A596-7CE4-EE09-B084834535DB}"/>
                </a:ext>
              </a:extLst>
            </p:cNvPr>
            <p:cNvSpPr/>
            <p:nvPr/>
          </p:nvSpPr>
          <p:spPr>
            <a:xfrm>
              <a:off x="5448418" y="9754412"/>
              <a:ext cx="383756" cy="383756"/>
            </a:xfrm>
            <a:prstGeom prst="ellipse">
              <a:avLst/>
            </a:prstGeom>
            <a:solidFill>
              <a:srgbClr val="00ADD0"/>
            </a:solidFill>
            <a:ln w="12700" cap="flat" cmpd="sng" algn="ctr">
              <a:solidFill>
                <a:srgbClr val="00ADD0">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Open Sans Light"/>
                <a:ea typeface="+mn-ea"/>
                <a:cs typeface="+mn-cs"/>
              </a:endParaRPr>
            </a:p>
          </p:txBody>
        </p:sp>
        <p:sp>
          <p:nvSpPr>
            <p:cNvPr id="56" name="Oval 55">
              <a:extLst>
                <a:ext uri="{FF2B5EF4-FFF2-40B4-BE49-F238E27FC236}">
                  <a16:creationId xmlns:a16="http://schemas.microsoft.com/office/drawing/2014/main" id="{008412C1-3E42-BAE6-08B3-F4B7ADCC72C6}"/>
                </a:ext>
              </a:extLst>
            </p:cNvPr>
            <p:cNvSpPr/>
            <p:nvPr/>
          </p:nvSpPr>
          <p:spPr>
            <a:xfrm>
              <a:off x="5337509" y="9983682"/>
              <a:ext cx="383756" cy="383756"/>
            </a:xfrm>
            <a:prstGeom prst="ellipse">
              <a:avLst/>
            </a:prstGeom>
            <a:solidFill>
              <a:srgbClr val="7D0D7C"/>
            </a:solidFill>
            <a:ln w="12700" cap="flat" cmpd="sng" algn="ctr">
              <a:solidFill>
                <a:srgbClr val="7D0D7C">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Open Sans Light"/>
                <a:ea typeface="+mn-ea"/>
                <a:cs typeface="+mn-cs"/>
              </a:endParaRPr>
            </a:p>
          </p:txBody>
        </p:sp>
        <p:pic>
          <p:nvPicPr>
            <p:cNvPr id="57" name="Picture 512">
              <a:extLst>
                <a:ext uri="{FF2B5EF4-FFF2-40B4-BE49-F238E27FC236}">
                  <a16:creationId xmlns:a16="http://schemas.microsoft.com/office/drawing/2014/main" id="{C6DCE44B-D79E-AE5B-4436-BCADEFD76BE1}"/>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15751" b="89744" l="8242" r="91484">
                          <a14:foregroundMark x1="19505" y1="24908" x2="19505" y2="24908"/>
                          <a14:foregroundMark x1="86813" y1="19414" x2="86813" y2="19414"/>
                          <a14:foregroundMark x1="10440" y1="19048" x2="10440" y2="19048"/>
                          <a14:foregroundMark x1="8516" y1="16484" x2="8516" y2="16484"/>
                          <a14:foregroundMark x1="40659" y1="21245" x2="40659" y2="21245"/>
                          <a14:foregroundMark x1="48901" y1="20879" x2="48901" y2="20879"/>
                          <a14:foregroundMark x1="78297" y1="18315" x2="78297" y2="18315"/>
                          <a14:foregroundMark x1="83791" y1="18315" x2="83791" y2="18315"/>
                          <a14:foregroundMark x1="88736" y1="16484" x2="88736" y2="16484"/>
                          <a14:foregroundMark x1="90385" y1="16850" x2="90385" y2="16850"/>
                          <a14:foregroundMark x1="91484" y1="15751" x2="91484" y2="15751"/>
                          <a14:foregroundMark x1="53297" y1="21245" x2="53297" y2="21245"/>
                          <a14:foregroundMark x1="48077" y1="21978" x2="48077" y2="21978"/>
                        </a14:backgroundRemoval>
                      </a14:imgEffect>
                    </a14:imgLayer>
                  </a14:imgProps>
                </a:ext>
                <a:ext uri="{28A0092B-C50C-407E-A947-70E740481C1C}">
                  <a14:useLocalDpi xmlns:a14="http://schemas.microsoft.com/office/drawing/2010/main" val="0"/>
                </a:ext>
              </a:extLst>
            </a:blip>
            <a:srcRect t="15280" r="-76" b="1598"/>
            <a:stretch/>
          </p:blipFill>
          <p:spPr bwMode="auto">
            <a:xfrm>
              <a:off x="1990497" y="10213515"/>
              <a:ext cx="4466379" cy="32966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59" name="TextBox 58">
            <a:extLst>
              <a:ext uri="{FF2B5EF4-FFF2-40B4-BE49-F238E27FC236}">
                <a16:creationId xmlns:a16="http://schemas.microsoft.com/office/drawing/2014/main" id="{2E9329CB-ED37-17F0-7F7E-285288157061}"/>
              </a:ext>
            </a:extLst>
          </p:cNvPr>
          <p:cNvSpPr txBox="1"/>
          <p:nvPr/>
        </p:nvSpPr>
        <p:spPr>
          <a:xfrm>
            <a:off x="2503612" y="4906704"/>
            <a:ext cx="1126679" cy="1015663"/>
          </a:xfrm>
          <a:prstGeom prst="rect">
            <a:avLst/>
          </a:prstGeom>
          <a:noFill/>
        </p:spPr>
        <p:txBody>
          <a:bodyPr wrap="square" rtlCol="0">
            <a:spAutoFit/>
          </a:bodyPr>
          <a:lstStyle/>
          <a:p>
            <a:r>
              <a:rPr lang="en-US" sz="1200" dirty="0"/>
              <a:t>Current SOA is in-situ alloying using elemental powders</a:t>
            </a:r>
            <a:endParaRPr lang="en-US" dirty="0"/>
          </a:p>
        </p:txBody>
      </p:sp>
      <p:sp>
        <p:nvSpPr>
          <p:cNvPr id="60" name="TextBox 59">
            <a:extLst>
              <a:ext uri="{FF2B5EF4-FFF2-40B4-BE49-F238E27FC236}">
                <a16:creationId xmlns:a16="http://schemas.microsoft.com/office/drawing/2014/main" id="{EA28141B-DAB7-8B6C-AB8E-0530BC8CD4CC}"/>
              </a:ext>
            </a:extLst>
          </p:cNvPr>
          <p:cNvSpPr txBox="1"/>
          <p:nvPr/>
        </p:nvSpPr>
        <p:spPr>
          <a:xfrm>
            <a:off x="8196853" y="6414910"/>
            <a:ext cx="3944322" cy="461665"/>
          </a:xfrm>
          <a:prstGeom prst="rect">
            <a:avLst/>
          </a:prstGeom>
          <a:noFill/>
        </p:spPr>
        <p:txBody>
          <a:bodyPr wrap="square" rtlCol="0">
            <a:spAutoFit/>
          </a:bodyPr>
          <a:lstStyle/>
          <a:p>
            <a:r>
              <a:rPr lang="en-US" sz="1200" dirty="0"/>
              <a:t>Summary of spall strengths for the various additively manufactured Ta-W alloys</a:t>
            </a:r>
            <a:endParaRPr lang="en-US" dirty="0"/>
          </a:p>
        </p:txBody>
      </p:sp>
    </p:spTree>
    <p:extLst>
      <p:ext uri="{BB962C8B-B14F-4D97-AF65-F5344CB8AC3E}">
        <p14:creationId xmlns:p14="http://schemas.microsoft.com/office/powerpoint/2010/main" val="3464669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B36F4BD-B7C1-17C5-130F-7C385EC74C16}"/>
              </a:ext>
            </a:extLst>
          </p:cNvPr>
          <p:cNvSpPr>
            <a:spLocks noGrp="1"/>
          </p:cNvSpPr>
          <p:nvPr>
            <p:ph type="sldNum" sz="quarter" idx="12"/>
          </p:nvPr>
        </p:nvSpPr>
        <p:spPr/>
        <p:txBody>
          <a:bodyPr/>
          <a:lstStyle/>
          <a:p>
            <a:fld id="{6FB6B91F-BB11-E946-B7F6-1372EDB8DEC1}" type="slidenum">
              <a:rPr lang="en-US" smtClean="0"/>
              <a:t>36</a:t>
            </a:fld>
            <a:endParaRPr lang="en-US" dirty="0"/>
          </a:p>
        </p:txBody>
      </p:sp>
      <p:sp>
        <p:nvSpPr>
          <p:cNvPr id="4" name="Title 3">
            <a:extLst>
              <a:ext uri="{FF2B5EF4-FFF2-40B4-BE49-F238E27FC236}">
                <a16:creationId xmlns:a16="http://schemas.microsoft.com/office/drawing/2014/main" id="{BA851D34-1ADD-E4E8-B232-940F781BAA3A}"/>
              </a:ext>
            </a:extLst>
          </p:cNvPr>
          <p:cNvSpPr>
            <a:spLocks noGrp="1"/>
          </p:cNvSpPr>
          <p:nvPr>
            <p:ph type="title"/>
          </p:nvPr>
        </p:nvSpPr>
        <p:spPr/>
        <p:txBody>
          <a:bodyPr/>
          <a:lstStyle/>
          <a:p>
            <a:r>
              <a:rPr lang="en-US" dirty="0"/>
              <a:t>Impacts And Conclusion</a:t>
            </a:r>
          </a:p>
        </p:txBody>
      </p:sp>
      <p:sp>
        <p:nvSpPr>
          <p:cNvPr id="5" name="Text Placeholder 4">
            <a:extLst>
              <a:ext uri="{FF2B5EF4-FFF2-40B4-BE49-F238E27FC236}">
                <a16:creationId xmlns:a16="http://schemas.microsoft.com/office/drawing/2014/main" id="{BF300E47-3C15-790E-0B65-7534FD784580}"/>
              </a:ext>
            </a:extLst>
          </p:cNvPr>
          <p:cNvSpPr>
            <a:spLocks noGrp="1"/>
          </p:cNvSpPr>
          <p:nvPr>
            <p:ph type="body" sz="quarter" idx="13"/>
          </p:nvPr>
        </p:nvSpPr>
        <p:spPr/>
        <p:txBody>
          <a:bodyPr/>
          <a:lstStyle/>
          <a:p>
            <a:r>
              <a:rPr lang="en-US" dirty="0"/>
              <a:t>Now in the 4</a:t>
            </a:r>
            <a:r>
              <a:rPr lang="en-US" baseline="30000" dirty="0"/>
              <a:t>th</a:t>
            </a:r>
            <a:r>
              <a:rPr lang="en-US" dirty="0"/>
              <a:t> cycle</a:t>
            </a:r>
          </a:p>
        </p:txBody>
      </p:sp>
      <p:graphicFrame>
        <p:nvGraphicFramePr>
          <p:cNvPr id="9" name="Content Placeholder 8">
            <a:extLst>
              <a:ext uri="{FF2B5EF4-FFF2-40B4-BE49-F238E27FC236}">
                <a16:creationId xmlns:a16="http://schemas.microsoft.com/office/drawing/2014/main" id="{BC078DD6-A8D4-2801-1B51-B3214251982A}"/>
              </a:ext>
            </a:extLst>
          </p:cNvPr>
          <p:cNvGraphicFramePr>
            <a:graphicFrameLocks noGrp="1"/>
          </p:cNvGraphicFramePr>
          <p:nvPr>
            <p:ph idx="1"/>
            <p:extLst>
              <p:ext uri="{D42A27DB-BD31-4B8C-83A1-F6EECF244321}">
                <p14:modId xmlns:p14="http://schemas.microsoft.com/office/powerpoint/2010/main" val="2955082375"/>
              </p:ext>
            </p:extLst>
          </p:nvPr>
        </p:nvGraphicFramePr>
        <p:xfrm>
          <a:off x="5329989" y="901353"/>
          <a:ext cx="6404811" cy="5319902"/>
        </p:xfrm>
        <a:graphic>
          <a:graphicData uri="http://schemas.openxmlformats.org/drawingml/2006/table">
            <a:tbl>
              <a:tblPr firstRow="1" bandRow="1">
                <a:tableStyleId>{5C22544A-7EE6-4342-B048-85BDC9FD1C3A}</a:tableStyleId>
              </a:tblPr>
              <a:tblGrid>
                <a:gridCol w="3751007">
                  <a:extLst>
                    <a:ext uri="{9D8B030D-6E8A-4147-A177-3AD203B41FA5}">
                      <a16:colId xmlns:a16="http://schemas.microsoft.com/office/drawing/2014/main" val="4125561796"/>
                    </a:ext>
                  </a:extLst>
                </a:gridCol>
                <a:gridCol w="2653804">
                  <a:extLst>
                    <a:ext uri="{9D8B030D-6E8A-4147-A177-3AD203B41FA5}">
                      <a16:colId xmlns:a16="http://schemas.microsoft.com/office/drawing/2014/main" val="1872469949"/>
                    </a:ext>
                  </a:extLst>
                </a:gridCol>
              </a:tblGrid>
              <a:tr h="3076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Snap shot of impacts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p>
                  </a:txBody>
                  <a:tcPr/>
                </a:tc>
                <a:extLst>
                  <a:ext uri="{0D108BD9-81ED-4DB2-BD59-A6C34878D82A}">
                    <a16:rowId xmlns:a16="http://schemas.microsoft.com/office/drawing/2014/main" val="797152316"/>
                  </a:ext>
                </a:extLst>
              </a:tr>
              <a:tr h="307683">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dirty="0"/>
                        <a:t># PIs</a:t>
                      </a:r>
                    </a:p>
                  </a:txBody>
                  <a:tcP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800" dirty="0"/>
                        <a:t>32</a:t>
                      </a:r>
                    </a:p>
                  </a:txBody>
                  <a:tcPr/>
                </a:tc>
                <a:extLst>
                  <a:ext uri="{0D108BD9-81ED-4DB2-BD59-A6C34878D82A}">
                    <a16:rowId xmlns:a16="http://schemas.microsoft.com/office/drawing/2014/main" val="85430778"/>
                  </a:ext>
                </a:extLst>
              </a:tr>
              <a:tr h="307683">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dirty="0"/>
                        <a:t># Projects</a:t>
                      </a:r>
                    </a:p>
                  </a:txBody>
                  <a:tcP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800" dirty="0"/>
                        <a:t>18</a:t>
                      </a:r>
                    </a:p>
                  </a:txBody>
                  <a:tcPr/>
                </a:tc>
                <a:extLst>
                  <a:ext uri="{0D108BD9-81ED-4DB2-BD59-A6C34878D82A}">
                    <a16:rowId xmlns:a16="http://schemas.microsoft.com/office/drawing/2014/main" val="3760961522"/>
                  </a:ext>
                </a:extLst>
              </a:tr>
              <a:tr h="307683">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dirty="0"/>
                        <a:t># LOIs</a:t>
                      </a:r>
                    </a:p>
                  </a:txBody>
                  <a:tcP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800" dirty="0"/>
                        <a:t>445</a:t>
                      </a:r>
                    </a:p>
                  </a:txBody>
                  <a:tcPr/>
                </a:tc>
                <a:extLst>
                  <a:ext uri="{0D108BD9-81ED-4DB2-BD59-A6C34878D82A}">
                    <a16:rowId xmlns:a16="http://schemas.microsoft.com/office/drawing/2014/main" val="153410754"/>
                  </a:ext>
                </a:extLst>
              </a:tr>
              <a:tr h="385906">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dirty="0"/>
                        <a:t># Proposals</a:t>
                      </a:r>
                    </a:p>
                  </a:txBody>
                  <a:tcP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800" dirty="0"/>
                        <a:t>134</a:t>
                      </a:r>
                    </a:p>
                  </a:txBody>
                  <a:tcPr/>
                </a:tc>
                <a:extLst>
                  <a:ext uri="{0D108BD9-81ED-4DB2-BD59-A6C34878D82A}">
                    <a16:rowId xmlns:a16="http://schemas.microsoft.com/office/drawing/2014/main" val="3803593415"/>
                  </a:ext>
                </a:extLst>
              </a:tr>
              <a:tr h="494696">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dirty="0"/>
                        <a:t># Participating Labs/Sites</a:t>
                      </a:r>
                    </a:p>
                  </a:txBody>
                  <a:tcP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800" dirty="0"/>
                        <a:t>9</a:t>
                      </a:r>
                    </a:p>
                  </a:txBody>
                  <a:tcPr/>
                </a:tc>
                <a:extLst>
                  <a:ext uri="{0D108BD9-81ED-4DB2-BD59-A6C34878D82A}">
                    <a16:rowId xmlns:a16="http://schemas.microsoft.com/office/drawing/2014/main" val="3777087552"/>
                  </a:ext>
                </a:extLst>
              </a:tr>
              <a:tr h="76920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dirty="0"/>
                        <a:t># Networking Sessions</a:t>
                      </a:r>
                    </a:p>
                  </a:txBody>
                  <a:tcP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800" dirty="0"/>
                        <a:t>24 sessions,  192 bios shared, 509 participants</a:t>
                      </a:r>
                    </a:p>
                  </a:txBody>
                  <a:tcPr/>
                </a:tc>
                <a:extLst>
                  <a:ext uri="{0D108BD9-81ED-4DB2-BD59-A6C34878D82A}">
                    <a16:rowId xmlns:a16="http://schemas.microsoft.com/office/drawing/2014/main" val="1272320531"/>
                  </a:ext>
                </a:extLst>
              </a:tr>
              <a:tr h="706708">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dirty="0"/>
                        <a:t>Number of publications / patents / conferences</a:t>
                      </a:r>
                    </a:p>
                  </a:txBody>
                  <a:tcP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800" dirty="0"/>
                        <a:t>metric in progress</a:t>
                      </a:r>
                    </a:p>
                  </a:txBody>
                  <a:tcPr/>
                </a:tc>
                <a:extLst>
                  <a:ext uri="{0D108BD9-81ED-4DB2-BD59-A6C34878D82A}">
                    <a16:rowId xmlns:a16="http://schemas.microsoft.com/office/drawing/2014/main" val="2314267484"/>
                  </a:ext>
                </a:extLst>
              </a:tr>
              <a:tr h="494696">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dirty="0"/>
                        <a:t># reviewers</a:t>
                      </a:r>
                      <a:endParaRPr lang="en-US" sz="1800" b="1" dirty="0"/>
                    </a:p>
                  </a:txBody>
                  <a:tcP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800" b="0" dirty="0"/>
                        <a:t>164</a:t>
                      </a:r>
                    </a:p>
                  </a:txBody>
                  <a:tcPr/>
                </a:tc>
                <a:extLst>
                  <a:ext uri="{0D108BD9-81ED-4DB2-BD59-A6C34878D82A}">
                    <a16:rowId xmlns:a16="http://schemas.microsoft.com/office/drawing/2014/main" val="2463631513"/>
                  </a:ext>
                </a:extLst>
              </a:tr>
              <a:tr h="494696">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dirty="0"/>
                        <a:t>follow-on funding</a:t>
                      </a:r>
                    </a:p>
                  </a:txBody>
                  <a:tcP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800" dirty="0"/>
                        <a:t>metric in progress</a:t>
                      </a:r>
                    </a:p>
                  </a:txBody>
                  <a:tcPr/>
                </a:tc>
                <a:extLst>
                  <a:ext uri="{0D108BD9-81ED-4DB2-BD59-A6C34878D82A}">
                    <a16:rowId xmlns:a16="http://schemas.microsoft.com/office/drawing/2014/main" val="1411610936"/>
                  </a:ext>
                </a:extLst>
              </a:tr>
              <a:tr h="307683">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dirty="0"/>
                        <a:t># focus areas</a:t>
                      </a:r>
                    </a:p>
                  </a:txBody>
                  <a:tcP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800" dirty="0"/>
                        <a:t>12</a:t>
                      </a:r>
                    </a:p>
                  </a:txBody>
                  <a:tcPr/>
                </a:tc>
                <a:extLst>
                  <a:ext uri="{0D108BD9-81ED-4DB2-BD59-A6C34878D82A}">
                    <a16:rowId xmlns:a16="http://schemas.microsoft.com/office/drawing/2014/main" val="4177857643"/>
                  </a:ext>
                </a:extLst>
              </a:tr>
            </a:tbl>
          </a:graphicData>
        </a:graphic>
      </p:graphicFrame>
      <p:sp>
        <p:nvSpPr>
          <p:cNvPr id="8" name="TextBox 7">
            <a:extLst>
              <a:ext uri="{FF2B5EF4-FFF2-40B4-BE49-F238E27FC236}">
                <a16:creationId xmlns:a16="http://schemas.microsoft.com/office/drawing/2014/main" id="{C4CA7415-6C69-352B-EE3B-5B029EB70234}"/>
              </a:ext>
            </a:extLst>
          </p:cNvPr>
          <p:cNvSpPr txBox="1"/>
          <p:nvPr/>
        </p:nvSpPr>
        <p:spPr>
          <a:xfrm>
            <a:off x="210203" y="1738809"/>
            <a:ext cx="4575523" cy="1426031"/>
          </a:xfrm>
          <a:prstGeom prst="rect">
            <a:avLst/>
          </a:prstGeom>
          <a:noFill/>
        </p:spPr>
        <p:txBody>
          <a:bodyPr wrap="square" rtlCol="0">
            <a:spAutoFit/>
          </a:bodyPr>
          <a:lstStyle/>
          <a:p>
            <a:pPr algn="l">
              <a:spcBef>
                <a:spcPts val="1000"/>
              </a:spcBef>
              <a:spcAft>
                <a:spcPts val="600"/>
              </a:spcAft>
            </a:pPr>
            <a:r>
              <a:rPr lang="en-US" sz="2000" b="1" dirty="0"/>
              <a:t>Learning from past</a:t>
            </a:r>
          </a:p>
          <a:p>
            <a:pPr algn="l">
              <a:spcBef>
                <a:spcPts val="1000"/>
              </a:spcBef>
              <a:spcAft>
                <a:spcPts val="600"/>
              </a:spcAft>
            </a:pPr>
            <a:r>
              <a:rPr lang="en-US" sz="2000" b="1" dirty="0"/>
              <a:t>Building collaborations now</a:t>
            </a:r>
          </a:p>
          <a:p>
            <a:pPr algn="l">
              <a:spcBef>
                <a:spcPts val="1000"/>
              </a:spcBef>
              <a:spcAft>
                <a:spcPts val="600"/>
              </a:spcAft>
            </a:pPr>
            <a:r>
              <a:rPr lang="en-US" sz="2000" b="1" dirty="0"/>
              <a:t>Making a difference for our future</a:t>
            </a:r>
          </a:p>
        </p:txBody>
      </p:sp>
      <p:sp>
        <p:nvSpPr>
          <p:cNvPr id="12" name="TextBox 11">
            <a:extLst>
              <a:ext uri="{FF2B5EF4-FFF2-40B4-BE49-F238E27FC236}">
                <a16:creationId xmlns:a16="http://schemas.microsoft.com/office/drawing/2014/main" id="{A0A85670-BC7B-EB00-FF30-7B0D8A9571A4}"/>
              </a:ext>
            </a:extLst>
          </p:cNvPr>
          <p:cNvSpPr txBox="1"/>
          <p:nvPr/>
        </p:nvSpPr>
        <p:spPr>
          <a:xfrm>
            <a:off x="7574121" y="6515250"/>
            <a:ext cx="2178802" cy="369332"/>
          </a:xfrm>
          <a:prstGeom prst="rect">
            <a:avLst/>
          </a:prstGeom>
          <a:noFill/>
        </p:spPr>
        <p:txBody>
          <a:bodyPr wrap="none" rtlCol="0">
            <a:spAutoFit/>
          </a:bodyPr>
          <a:lstStyle/>
          <a:p>
            <a:pPr>
              <a:spcBef>
                <a:spcPts val="1000"/>
              </a:spcBef>
              <a:spcAft>
                <a:spcPts val="600"/>
              </a:spcAft>
            </a:pPr>
            <a:r>
              <a:rPr lang="en-US" i="1" dirty="0"/>
              <a:t>*not including FY27</a:t>
            </a:r>
          </a:p>
        </p:txBody>
      </p:sp>
      <p:pic>
        <p:nvPicPr>
          <p:cNvPr id="13" name="Picture 2">
            <a:extLst>
              <a:ext uri="{FF2B5EF4-FFF2-40B4-BE49-F238E27FC236}">
                <a16:creationId xmlns:a16="http://schemas.microsoft.com/office/drawing/2014/main" id="{BF37F8FA-4DD1-484F-2B3E-F7321D5062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3042" y="5366205"/>
            <a:ext cx="2249906" cy="43933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F721F8F0-EF7B-DA3C-D262-D9D60FBAD6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555" y="4681851"/>
            <a:ext cx="2550958" cy="42748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descr="Nevada National Security ...">
            <a:extLst>
              <a:ext uri="{FF2B5EF4-FFF2-40B4-BE49-F238E27FC236}">
                <a16:creationId xmlns:a16="http://schemas.microsoft.com/office/drawing/2014/main" id="{3CA9328F-EAC7-9C63-263B-84778F7A1AB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6856" y="5198585"/>
            <a:ext cx="1702817" cy="94475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Pacific Northwest National Laboratory ...">
            <a:extLst>
              <a:ext uri="{FF2B5EF4-FFF2-40B4-BE49-F238E27FC236}">
                <a16:creationId xmlns:a16="http://schemas.microsoft.com/office/drawing/2014/main" id="{F2438E1B-C2A7-D02B-0D6F-1C3C0763D72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9750" y="6022855"/>
            <a:ext cx="1506842" cy="71182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0" descr="INL Idaho National Laboratory and Its ...">
            <a:extLst>
              <a:ext uri="{FF2B5EF4-FFF2-40B4-BE49-F238E27FC236}">
                <a16:creationId xmlns:a16="http://schemas.microsoft.com/office/drawing/2014/main" id="{32609214-B5CD-5C55-0959-9E8CB59E989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68452" y="5983003"/>
            <a:ext cx="1212622" cy="82174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D68CF8A8-698E-4E1C-8191-9841117164D9}"/>
              </a:ext>
            </a:extLst>
          </p:cNvPr>
          <p:cNvPicPr>
            <a:picLocks noChangeAspect="1"/>
          </p:cNvPicPr>
          <p:nvPr/>
        </p:nvPicPr>
        <p:blipFill>
          <a:blip r:embed="rId8"/>
          <a:stretch>
            <a:fillRect/>
          </a:stretch>
        </p:blipFill>
        <p:spPr>
          <a:xfrm>
            <a:off x="2014032" y="6077937"/>
            <a:ext cx="1575763" cy="601655"/>
          </a:xfrm>
          <a:prstGeom prst="rect">
            <a:avLst/>
          </a:prstGeom>
        </p:spPr>
      </p:pic>
      <p:pic>
        <p:nvPicPr>
          <p:cNvPr id="19" name="Picture 18" descr="SRS - Logo Gallery">
            <a:extLst>
              <a:ext uri="{FF2B5EF4-FFF2-40B4-BE49-F238E27FC236}">
                <a16:creationId xmlns:a16="http://schemas.microsoft.com/office/drawing/2014/main" id="{0B6B7A2A-0F05-027E-401C-F580B7861CA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87455" y="3984041"/>
            <a:ext cx="1720540" cy="57647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A8D54317-B4F1-B2FD-B8D2-52C2E878E8B7}"/>
              </a:ext>
            </a:extLst>
          </p:cNvPr>
          <p:cNvPicPr>
            <a:picLocks noChangeAspect="1"/>
          </p:cNvPicPr>
          <p:nvPr/>
        </p:nvPicPr>
        <p:blipFill>
          <a:blip r:embed="rId10"/>
          <a:stretch>
            <a:fillRect/>
          </a:stretch>
        </p:blipFill>
        <p:spPr>
          <a:xfrm>
            <a:off x="3271846" y="4743130"/>
            <a:ext cx="1513881" cy="439331"/>
          </a:xfrm>
          <a:prstGeom prst="rect">
            <a:avLst/>
          </a:prstGeom>
        </p:spPr>
      </p:pic>
      <p:pic>
        <p:nvPicPr>
          <p:cNvPr id="21" name="Picture 22" descr="Princeton Plasma Physics Laboratory ...">
            <a:extLst>
              <a:ext uri="{FF2B5EF4-FFF2-40B4-BE49-F238E27FC236}">
                <a16:creationId xmlns:a16="http://schemas.microsoft.com/office/drawing/2014/main" id="{CACB195E-436D-EAFD-6782-7A3F14F5CDB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963896" y="3853063"/>
            <a:ext cx="1212622" cy="814315"/>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4" descr="ORNL-logo - Tremont Institute">
            <a:extLst>
              <a:ext uri="{FF2B5EF4-FFF2-40B4-BE49-F238E27FC236}">
                <a16:creationId xmlns:a16="http://schemas.microsoft.com/office/drawing/2014/main" id="{7521F21E-2AA6-F6B5-95D2-7341A04F74B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92405" y="3374931"/>
            <a:ext cx="1120715" cy="57647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6" descr="Lawrence Berkeley National Laboratory ...">
            <a:extLst>
              <a:ext uri="{FF2B5EF4-FFF2-40B4-BE49-F238E27FC236}">
                <a16:creationId xmlns:a16="http://schemas.microsoft.com/office/drawing/2014/main" id="{5E59D14D-9C4C-2E29-E2E2-CEA90A90E57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054974" y="3277889"/>
            <a:ext cx="713478" cy="71347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8" descr="BNL | Brand Center | Logo">
            <a:extLst>
              <a:ext uri="{FF2B5EF4-FFF2-40B4-BE49-F238E27FC236}">
                <a16:creationId xmlns:a16="http://schemas.microsoft.com/office/drawing/2014/main" id="{F6B0A043-3DF9-A1BF-361D-6D899CDAB266}"/>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95555" y="4011349"/>
            <a:ext cx="1717565" cy="427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9792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7DEB4-A407-B979-AC98-177B3CE53F11}"/>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70B5005E-E8AC-75FC-8D3B-EEDCBE889E07}"/>
              </a:ext>
            </a:extLst>
          </p:cNvPr>
          <p:cNvSpPr>
            <a:spLocks noGrp="1"/>
          </p:cNvSpPr>
          <p:nvPr>
            <p:ph type="title"/>
          </p:nvPr>
        </p:nvSpPr>
        <p:spPr/>
        <p:txBody>
          <a:bodyPr/>
          <a:lstStyle/>
          <a:p>
            <a:r>
              <a:rPr lang="en-US" dirty="0"/>
              <a:t>Acknowledgements</a:t>
            </a:r>
          </a:p>
        </p:txBody>
      </p:sp>
      <p:sp>
        <p:nvSpPr>
          <p:cNvPr id="16" name="Content Placeholder 15">
            <a:extLst>
              <a:ext uri="{FF2B5EF4-FFF2-40B4-BE49-F238E27FC236}">
                <a16:creationId xmlns:a16="http://schemas.microsoft.com/office/drawing/2014/main" id="{95E17FD5-6A75-47C6-8C0F-1DAF1B5753BE}"/>
              </a:ext>
            </a:extLst>
          </p:cNvPr>
          <p:cNvSpPr>
            <a:spLocks noGrp="1"/>
          </p:cNvSpPr>
          <p:nvPr>
            <p:ph idx="1"/>
          </p:nvPr>
        </p:nvSpPr>
        <p:spPr>
          <a:xfrm>
            <a:off x="4171951" y="1143535"/>
            <a:ext cx="6633520" cy="6115049"/>
          </a:xfrm>
        </p:spPr>
        <p:txBody>
          <a:bodyPr numCol="2">
            <a:normAutofit/>
          </a:bodyPr>
          <a:lstStyle/>
          <a:p>
            <a:pPr marL="0" indent="0">
              <a:spcBef>
                <a:spcPts val="0"/>
              </a:spcBef>
              <a:spcAft>
                <a:spcPts val="0"/>
              </a:spcAft>
              <a:buNone/>
            </a:pPr>
            <a:r>
              <a:rPr lang="en-US" sz="1600" b="1" dirty="0"/>
              <a:t>On-going Support from PNNL: </a:t>
            </a:r>
          </a:p>
          <a:p>
            <a:pPr>
              <a:spcBef>
                <a:spcPts val="0"/>
              </a:spcBef>
              <a:spcAft>
                <a:spcPts val="0"/>
              </a:spcAft>
            </a:pPr>
            <a:r>
              <a:rPr lang="en-US" sz="1600" b="1" dirty="0"/>
              <a:t>Andy Piatt</a:t>
            </a:r>
          </a:p>
          <a:p>
            <a:pPr>
              <a:spcBef>
                <a:spcPts val="0"/>
              </a:spcBef>
              <a:spcAft>
                <a:spcPts val="0"/>
              </a:spcAft>
            </a:pPr>
            <a:r>
              <a:rPr lang="en-US" sz="1600" b="1" dirty="0"/>
              <a:t>Erin Searcy</a:t>
            </a:r>
          </a:p>
          <a:p>
            <a:pPr>
              <a:spcBef>
                <a:spcPts val="0"/>
              </a:spcBef>
              <a:spcAft>
                <a:spcPts val="0"/>
              </a:spcAft>
            </a:pPr>
            <a:r>
              <a:rPr lang="en-US" sz="1600" dirty="0"/>
              <a:t>Kyle </a:t>
            </a:r>
            <a:r>
              <a:rPr lang="en-US" sz="1600" dirty="0" err="1"/>
              <a:t>Koupus</a:t>
            </a:r>
            <a:endParaRPr lang="en-US" sz="1600" dirty="0"/>
          </a:p>
          <a:p>
            <a:pPr>
              <a:spcBef>
                <a:spcPts val="0"/>
              </a:spcBef>
              <a:spcAft>
                <a:spcPts val="0"/>
              </a:spcAft>
            </a:pPr>
            <a:r>
              <a:rPr lang="en-US" sz="1600" dirty="0"/>
              <a:t>Erin Brown</a:t>
            </a:r>
          </a:p>
          <a:p>
            <a:pPr>
              <a:spcBef>
                <a:spcPts val="0"/>
              </a:spcBef>
              <a:spcAft>
                <a:spcPts val="0"/>
              </a:spcAft>
            </a:pPr>
            <a:r>
              <a:rPr lang="en-US" sz="1600" dirty="0"/>
              <a:t>Lara Hastings</a:t>
            </a:r>
          </a:p>
          <a:p>
            <a:pPr>
              <a:spcBef>
                <a:spcPts val="0"/>
              </a:spcBef>
              <a:spcAft>
                <a:spcPts val="0"/>
              </a:spcAft>
            </a:pPr>
            <a:endParaRPr lang="en-US" sz="1600" dirty="0"/>
          </a:p>
          <a:p>
            <a:pPr marL="0" indent="0">
              <a:spcBef>
                <a:spcPts val="0"/>
              </a:spcBef>
              <a:spcAft>
                <a:spcPts val="0"/>
              </a:spcAft>
              <a:buNone/>
            </a:pPr>
            <a:r>
              <a:rPr lang="en-US" sz="1600" b="1" dirty="0"/>
              <a:t>Communications</a:t>
            </a:r>
            <a:r>
              <a:rPr lang="en-US" sz="1600" dirty="0"/>
              <a:t>: </a:t>
            </a:r>
          </a:p>
          <a:p>
            <a:pPr>
              <a:spcBef>
                <a:spcPts val="0"/>
              </a:spcBef>
              <a:spcAft>
                <a:spcPts val="0"/>
              </a:spcAft>
            </a:pPr>
            <a:r>
              <a:rPr lang="en-US" sz="1600" dirty="0"/>
              <a:t>Amy Mosley (LLNL), </a:t>
            </a:r>
          </a:p>
          <a:p>
            <a:pPr>
              <a:spcBef>
                <a:spcPts val="0"/>
              </a:spcBef>
              <a:spcAft>
                <a:spcPts val="0"/>
              </a:spcAft>
            </a:pPr>
            <a:r>
              <a:rPr lang="en-US" sz="1600" dirty="0"/>
              <a:t>Lexi Tyler (LANL), </a:t>
            </a:r>
          </a:p>
          <a:p>
            <a:pPr>
              <a:spcBef>
                <a:spcPts val="0"/>
              </a:spcBef>
              <a:spcAft>
                <a:spcPts val="0"/>
              </a:spcAft>
            </a:pPr>
            <a:r>
              <a:rPr lang="en-US" sz="1600" dirty="0"/>
              <a:t>Amy Treece (SNL)</a:t>
            </a:r>
          </a:p>
          <a:p>
            <a:pPr>
              <a:spcBef>
                <a:spcPts val="0"/>
              </a:spcBef>
              <a:spcAft>
                <a:spcPts val="0"/>
              </a:spcAft>
            </a:pPr>
            <a:endParaRPr lang="en-US" sz="1600" dirty="0"/>
          </a:p>
          <a:p>
            <a:pPr marL="0" indent="0">
              <a:spcBef>
                <a:spcPts val="0"/>
              </a:spcBef>
              <a:spcAft>
                <a:spcPts val="0"/>
              </a:spcAft>
              <a:buNone/>
            </a:pPr>
            <a:r>
              <a:rPr lang="en-US" sz="1600" b="1" dirty="0"/>
              <a:t>Past Observers: </a:t>
            </a:r>
          </a:p>
          <a:p>
            <a:pPr>
              <a:spcBef>
                <a:spcPts val="0"/>
              </a:spcBef>
              <a:spcAft>
                <a:spcPts val="0"/>
              </a:spcAft>
            </a:pPr>
            <a:r>
              <a:rPr lang="en-US" sz="1600" dirty="0"/>
              <a:t>Kathleen </a:t>
            </a:r>
            <a:r>
              <a:rPr lang="en-US" sz="1600" dirty="0" err="1"/>
              <a:t>Barkigia</a:t>
            </a:r>
            <a:r>
              <a:rPr lang="en-US" sz="1600" dirty="0"/>
              <a:t> (BNL), </a:t>
            </a:r>
          </a:p>
          <a:p>
            <a:pPr>
              <a:spcBef>
                <a:spcPts val="0"/>
              </a:spcBef>
              <a:spcAft>
                <a:spcPts val="0"/>
              </a:spcAft>
            </a:pPr>
            <a:r>
              <a:rPr lang="en-US" sz="1600" dirty="0"/>
              <a:t>Latifa </a:t>
            </a:r>
            <a:r>
              <a:rPr lang="en-US" sz="1600" dirty="0" err="1"/>
              <a:t>Elouadrhiri</a:t>
            </a:r>
            <a:r>
              <a:rPr lang="en-US" sz="1600" dirty="0"/>
              <a:t> (</a:t>
            </a:r>
            <a:r>
              <a:rPr lang="en-US" sz="1600" dirty="0" err="1"/>
              <a:t>Jlab</a:t>
            </a:r>
            <a:r>
              <a:rPr lang="en-US" sz="1600" dirty="0"/>
              <a:t>),</a:t>
            </a:r>
          </a:p>
          <a:p>
            <a:pPr>
              <a:spcBef>
                <a:spcPts val="0"/>
              </a:spcBef>
              <a:spcAft>
                <a:spcPts val="0"/>
              </a:spcAft>
            </a:pPr>
            <a:r>
              <a:rPr lang="en-US" sz="1600" dirty="0"/>
              <a:t>Darren Ho (LBL)</a:t>
            </a:r>
          </a:p>
          <a:p>
            <a:pPr>
              <a:spcBef>
                <a:spcPts val="0"/>
              </a:spcBef>
              <a:spcAft>
                <a:spcPts val="0"/>
              </a:spcAft>
            </a:pPr>
            <a:r>
              <a:rPr lang="en-US" sz="1600" dirty="0"/>
              <a:t>Roli Gostelow (ORNL)</a:t>
            </a:r>
          </a:p>
          <a:p>
            <a:pPr>
              <a:spcBef>
                <a:spcPts val="0"/>
              </a:spcBef>
              <a:spcAft>
                <a:spcPts val="0"/>
              </a:spcAft>
            </a:pPr>
            <a:r>
              <a:rPr lang="en-US" sz="1600" dirty="0"/>
              <a:t>Katherine Evans (ORNL)</a:t>
            </a:r>
          </a:p>
          <a:p>
            <a:pPr>
              <a:spcBef>
                <a:spcPts val="0"/>
              </a:spcBef>
              <a:spcAft>
                <a:spcPts val="0"/>
              </a:spcAft>
            </a:pPr>
            <a:endParaRPr lang="en-US" sz="1600" dirty="0"/>
          </a:p>
        </p:txBody>
      </p:sp>
      <p:sp>
        <p:nvSpPr>
          <p:cNvPr id="21" name="TextBox 20">
            <a:extLst>
              <a:ext uri="{FF2B5EF4-FFF2-40B4-BE49-F238E27FC236}">
                <a16:creationId xmlns:a16="http://schemas.microsoft.com/office/drawing/2014/main" id="{FC67882C-0431-391F-62F4-D00AF17AFC5A}"/>
              </a:ext>
            </a:extLst>
          </p:cNvPr>
          <p:cNvSpPr txBox="1"/>
          <p:nvPr/>
        </p:nvSpPr>
        <p:spPr>
          <a:xfrm>
            <a:off x="201217" y="1143535"/>
            <a:ext cx="3970733" cy="3539430"/>
          </a:xfrm>
          <a:prstGeom prst="rect">
            <a:avLst/>
          </a:prstGeom>
          <a:noFill/>
        </p:spPr>
        <p:txBody>
          <a:bodyPr wrap="square">
            <a:spAutoFit/>
          </a:bodyPr>
          <a:lstStyle/>
          <a:p>
            <a:r>
              <a:rPr lang="en-US" sz="1600" b="1" dirty="0"/>
              <a:t>Legends</a:t>
            </a:r>
            <a:r>
              <a:rPr lang="en-US" sz="1600" dirty="0"/>
              <a:t>: </a:t>
            </a:r>
          </a:p>
          <a:p>
            <a:pPr marL="285750" indent="-285750">
              <a:buFont typeface="Arial" panose="020B0604020202020204" pitchFamily="34" charset="0"/>
              <a:buChar char="•"/>
            </a:pPr>
            <a:r>
              <a:rPr lang="en-US" sz="1600" dirty="0"/>
              <a:t>Leigh Cunningham (SNL)</a:t>
            </a:r>
          </a:p>
          <a:p>
            <a:pPr marL="285750" indent="-285750">
              <a:buFont typeface="Arial" panose="020B0604020202020204" pitchFamily="34" charset="0"/>
              <a:buChar char="•"/>
            </a:pPr>
            <a:r>
              <a:rPr lang="en-US" sz="1600" dirty="0"/>
              <a:t>Kathryn Mohror (LLNL)</a:t>
            </a:r>
          </a:p>
          <a:p>
            <a:pPr marL="285750" indent="-285750">
              <a:buFont typeface="Arial" panose="020B0604020202020204" pitchFamily="34" charset="0"/>
              <a:buChar char="•"/>
            </a:pPr>
            <a:r>
              <a:rPr lang="en-US" sz="1600" dirty="0"/>
              <a:t>Jacob Waltz (LANL)</a:t>
            </a:r>
          </a:p>
          <a:p>
            <a:pPr marL="285750" indent="-285750">
              <a:buFont typeface="Arial" panose="020B0604020202020204" pitchFamily="34" charset="0"/>
              <a:buChar char="•"/>
            </a:pPr>
            <a:r>
              <a:rPr lang="en-US" sz="1600" dirty="0"/>
              <a:t>Marie Arrowsmith (SNL)</a:t>
            </a:r>
          </a:p>
          <a:p>
            <a:pPr marL="285750" indent="-285750">
              <a:buFont typeface="Arial" panose="020B0604020202020204" pitchFamily="34" charset="0"/>
              <a:buChar char="•"/>
            </a:pPr>
            <a:r>
              <a:rPr lang="en-US" sz="1600" dirty="0"/>
              <a:t>Kelly Sullivan (retired, PNNL)</a:t>
            </a:r>
          </a:p>
          <a:p>
            <a:pPr marL="285750" indent="-285750">
              <a:buFont typeface="Arial" panose="020B0604020202020204" pitchFamily="34" charset="0"/>
              <a:buChar char="•"/>
            </a:pPr>
            <a:r>
              <a:rPr lang="en-US" sz="1600" dirty="0"/>
              <a:t>Wahid Hermina (retired, SNL) </a:t>
            </a:r>
          </a:p>
          <a:p>
            <a:pPr marL="285750" indent="-285750">
              <a:buFont typeface="Arial" panose="020B0604020202020204" pitchFamily="34" charset="0"/>
              <a:buChar char="•"/>
            </a:pPr>
            <a:r>
              <a:rPr lang="en-US" sz="1600" dirty="0"/>
              <a:t>Doug Rotman (retired, LLNL) </a:t>
            </a:r>
          </a:p>
          <a:p>
            <a:pPr marL="285750" indent="-285750">
              <a:buFont typeface="Arial" panose="020B0604020202020204" pitchFamily="34" charset="0"/>
              <a:buChar char="•"/>
            </a:pPr>
            <a:r>
              <a:rPr lang="en-US" sz="1600" dirty="0"/>
              <a:t>Laura Stonehill (LANL)</a:t>
            </a:r>
          </a:p>
          <a:p>
            <a:pPr marL="285750" indent="-285750">
              <a:buFont typeface="Arial" panose="020B0604020202020204" pitchFamily="34" charset="0"/>
              <a:buChar char="•"/>
            </a:pPr>
            <a:r>
              <a:rPr lang="en-US" sz="1600" dirty="0"/>
              <a:t>Tony Huff (INL)</a:t>
            </a:r>
          </a:p>
          <a:p>
            <a:pPr marL="285750" indent="-285750">
              <a:buFont typeface="Arial" panose="020B0604020202020204" pitchFamily="34" charset="0"/>
              <a:buChar char="•"/>
            </a:pPr>
            <a:r>
              <a:rPr lang="en-US" sz="1600" dirty="0"/>
              <a:t>Mitchell Kerman (INL)</a:t>
            </a:r>
          </a:p>
          <a:p>
            <a:pPr marL="285750" indent="-285750">
              <a:buFont typeface="Arial" panose="020B0604020202020204" pitchFamily="34" charset="0"/>
              <a:buChar char="•"/>
            </a:pPr>
            <a:r>
              <a:rPr lang="en-US" sz="1600" dirty="0"/>
              <a:t>Jacqueline Ramos (formerly, SRNL)</a:t>
            </a:r>
          </a:p>
          <a:p>
            <a:pPr marL="285750" indent="-285750">
              <a:buFont typeface="Arial" panose="020B0604020202020204" pitchFamily="34" charset="0"/>
              <a:buChar char="•"/>
            </a:pPr>
            <a:r>
              <a:rPr lang="en-US" sz="1600" dirty="0"/>
              <a:t>Paul Guss (NNSS)</a:t>
            </a:r>
          </a:p>
          <a:p>
            <a:pPr marL="285750" indent="-285750">
              <a:buFont typeface="Arial" panose="020B0604020202020204" pitchFamily="34" charset="0"/>
              <a:buChar char="•"/>
            </a:pPr>
            <a:r>
              <a:rPr lang="en-US" sz="1600" dirty="0"/>
              <a:t>Katherine Benedict (LANL)</a:t>
            </a:r>
          </a:p>
        </p:txBody>
      </p:sp>
      <p:sp>
        <p:nvSpPr>
          <p:cNvPr id="23" name="TextBox 22">
            <a:extLst>
              <a:ext uri="{FF2B5EF4-FFF2-40B4-BE49-F238E27FC236}">
                <a16:creationId xmlns:a16="http://schemas.microsoft.com/office/drawing/2014/main" id="{8C5A2F88-A828-F980-3307-272479F51A5D}"/>
              </a:ext>
            </a:extLst>
          </p:cNvPr>
          <p:cNvSpPr txBox="1"/>
          <p:nvPr/>
        </p:nvSpPr>
        <p:spPr>
          <a:xfrm>
            <a:off x="8020052" y="1143535"/>
            <a:ext cx="4665418" cy="3539430"/>
          </a:xfrm>
          <a:prstGeom prst="rect">
            <a:avLst/>
          </a:prstGeom>
          <a:noFill/>
        </p:spPr>
        <p:txBody>
          <a:bodyPr wrap="square">
            <a:spAutoFit/>
          </a:bodyPr>
          <a:lstStyle/>
          <a:p>
            <a:r>
              <a:rPr lang="en-US" sz="1600" b="1" dirty="0"/>
              <a:t>Current IL Collaborators: </a:t>
            </a:r>
          </a:p>
          <a:p>
            <a:pPr marL="285750" indent="-285750">
              <a:buFont typeface="Arial" panose="020B0604020202020204" pitchFamily="34" charset="0"/>
              <a:buChar char="•"/>
            </a:pPr>
            <a:r>
              <a:rPr lang="en-US" sz="1600" dirty="0"/>
              <a:t>Dorean </a:t>
            </a:r>
            <a:r>
              <a:rPr lang="en-US" sz="1600" dirty="0" err="1"/>
              <a:t>Chaleunphohn</a:t>
            </a:r>
            <a:r>
              <a:rPr lang="en-US" sz="1600" dirty="0"/>
              <a:t> (SNL), </a:t>
            </a:r>
          </a:p>
          <a:p>
            <a:pPr marL="285750" indent="-285750">
              <a:buFont typeface="Arial" panose="020B0604020202020204" pitchFamily="34" charset="0"/>
              <a:buChar char="•"/>
            </a:pPr>
            <a:r>
              <a:rPr lang="en-US" sz="1600" b="1" dirty="0"/>
              <a:t>Joany Babilonia (LANL)</a:t>
            </a:r>
            <a:r>
              <a:rPr lang="en-US" sz="1600" dirty="0"/>
              <a:t>, </a:t>
            </a:r>
          </a:p>
          <a:p>
            <a:pPr marL="285750" indent="-285750">
              <a:buFont typeface="Arial" panose="020B0604020202020204" pitchFamily="34" charset="0"/>
              <a:buChar char="•"/>
            </a:pPr>
            <a:r>
              <a:rPr lang="en-US" sz="1600" dirty="0"/>
              <a:t>Kirsten McCabe (LANL), </a:t>
            </a:r>
          </a:p>
          <a:p>
            <a:pPr marL="285750" indent="-285750">
              <a:buFont typeface="Arial" panose="020B0604020202020204" pitchFamily="34" charset="0"/>
              <a:buChar char="•"/>
            </a:pPr>
            <a:r>
              <a:rPr lang="en-US" sz="1600" dirty="0"/>
              <a:t>Elizabeth Wheeler (LLNL), </a:t>
            </a:r>
          </a:p>
          <a:p>
            <a:pPr marL="285750" indent="-285750">
              <a:buFont typeface="Arial" panose="020B0604020202020204" pitchFamily="34" charset="0"/>
              <a:buChar char="•"/>
            </a:pPr>
            <a:r>
              <a:rPr lang="en-US" sz="1600" dirty="0"/>
              <a:t>Cameron Hawkins (NNSS), </a:t>
            </a:r>
          </a:p>
          <a:p>
            <a:pPr marL="285750" indent="-285750">
              <a:buFont typeface="Arial" panose="020B0604020202020204" pitchFamily="34" charset="0"/>
              <a:buChar char="•"/>
            </a:pPr>
            <a:r>
              <a:rPr lang="en-US" sz="1600" dirty="0"/>
              <a:t>Mark Barnes (SRNL), </a:t>
            </a:r>
          </a:p>
          <a:p>
            <a:pPr marL="285750" indent="-285750">
              <a:buFont typeface="Arial" panose="020B0604020202020204" pitchFamily="34" charset="0"/>
              <a:buChar char="•"/>
            </a:pPr>
            <a:r>
              <a:rPr lang="en-US" sz="1600" dirty="0"/>
              <a:t>Liz Hoffman (SRNL), </a:t>
            </a:r>
          </a:p>
          <a:p>
            <a:pPr marL="285750" indent="-285750">
              <a:buFont typeface="Arial" panose="020B0604020202020204" pitchFamily="34" charset="0"/>
              <a:buChar char="•"/>
            </a:pPr>
            <a:r>
              <a:rPr lang="en-US" sz="1600" dirty="0"/>
              <a:t>James Morris (Ames), </a:t>
            </a:r>
          </a:p>
          <a:p>
            <a:pPr marL="285750" indent="-285750">
              <a:buFont typeface="Arial" panose="020B0604020202020204" pitchFamily="34" charset="0"/>
              <a:buChar char="•"/>
            </a:pPr>
            <a:r>
              <a:rPr lang="en-US" sz="1600" dirty="0"/>
              <a:t>Rachel Dunn (PPPL), </a:t>
            </a:r>
          </a:p>
          <a:p>
            <a:pPr marL="285750" indent="-285750">
              <a:buFont typeface="Arial" panose="020B0604020202020204" pitchFamily="34" charset="0"/>
              <a:buChar char="•"/>
            </a:pPr>
            <a:r>
              <a:rPr lang="en-US" sz="1600" dirty="0"/>
              <a:t>Courtney Dornburg (SNL), </a:t>
            </a:r>
          </a:p>
          <a:p>
            <a:pPr marL="285750" indent="-285750">
              <a:buFont typeface="Arial" panose="020B0604020202020204" pitchFamily="34" charset="0"/>
              <a:buChar char="•"/>
            </a:pPr>
            <a:r>
              <a:rPr lang="en-US" sz="1600" dirty="0"/>
              <a:t>John Feddema (SNL)</a:t>
            </a:r>
          </a:p>
          <a:p>
            <a:pPr marL="285750" indent="-285750">
              <a:buFont typeface="Arial" panose="020B0604020202020204" pitchFamily="34" charset="0"/>
              <a:buChar char="•"/>
            </a:pPr>
            <a:r>
              <a:rPr lang="en-US" sz="1600" dirty="0"/>
              <a:t>Garry Kuhn (NNSA contractor)</a:t>
            </a:r>
          </a:p>
          <a:p>
            <a:pPr marL="285750" indent="-285750">
              <a:buFont typeface="Arial" panose="020B0604020202020204" pitchFamily="34" charset="0"/>
              <a:buChar char="•"/>
            </a:pPr>
            <a:r>
              <a:rPr lang="en-US" sz="1600" dirty="0"/>
              <a:t>Anthony Lewis (NNSA)</a:t>
            </a:r>
          </a:p>
        </p:txBody>
      </p:sp>
    </p:spTree>
    <p:extLst>
      <p:ext uri="{BB962C8B-B14F-4D97-AF65-F5344CB8AC3E}">
        <p14:creationId xmlns:p14="http://schemas.microsoft.com/office/powerpoint/2010/main" val="1160111370"/>
      </p:ext>
    </p:extLst>
  </p:cSld>
  <p:clrMapOvr>
    <a:masterClrMapping/>
  </p:clrMapOvr>
</p:sld>
</file>

<file path=ppt/theme/theme1.xml><?xml version="1.0" encoding="utf-8"?>
<a:theme xmlns:a="http://schemas.openxmlformats.org/drawingml/2006/main" name="SandiaBrand">
  <a:themeElements>
    <a:clrScheme name="Sandia Brand">
      <a:dk1>
        <a:srgbClr val="1B1B1B"/>
      </a:dk1>
      <a:lt1>
        <a:srgbClr val="FFFFFF"/>
      </a:lt1>
      <a:dk2>
        <a:srgbClr val="0075A9"/>
      </a:dk2>
      <a:lt2>
        <a:srgbClr val="7D8EA0"/>
      </a:lt2>
      <a:accent1>
        <a:srgbClr val="00ACCF"/>
      </a:accent1>
      <a:accent2>
        <a:srgbClr val="287968"/>
      </a:accent2>
      <a:accent3>
        <a:srgbClr val="69B244"/>
      </a:accent3>
      <a:accent4>
        <a:srgbClr val="EC8A00"/>
      </a:accent4>
      <a:accent5>
        <a:srgbClr val="C41D24"/>
      </a:accent5>
      <a:accent6>
        <a:srgbClr val="8A2B78"/>
      </a:accent6>
      <a:hlink>
        <a:srgbClr val="007F9B"/>
      </a:hlink>
      <a:folHlink>
        <a:srgbClr val="0275A9"/>
      </a:folHlink>
    </a:clrScheme>
    <a:fontScheme name="Sandia Brand">
      <a:majorFont>
        <a:latin typeface="Exo 2"/>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spcBef>
            <a:spcPts val="1000"/>
          </a:spcBef>
          <a:spcAft>
            <a:spcPts val="600"/>
          </a:spcAft>
          <a:defRPr dirty="0" err="1" smtClean="0"/>
        </a:defPPr>
      </a:lstStyle>
    </a:txDef>
  </a:objectDefaults>
  <a:extraClrSchemeLst/>
  <a:extLst>
    <a:ext uri="{05A4C25C-085E-4340-85A3-A5531E510DB2}">
      <thm15:themeFamily xmlns:thm15="http://schemas.microsoft.com/office/thememl/2012/main" name="UUI_UUR_SandiaModern_Template_20250305" id="{17B3B993-40BE-F94F-BCCC-C29A30A8E5FA}" vid="{CAF6DABF-1456-9B41-B9A3-FAFDCE0BE69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SandiaBrand</Template>
  <TotalTime>750</TotalTime>
  <Words>7379</Words>
  <Application>Microsoft Macintosh PowerPoint</Application>
  <PresentationFormat>Widescreen</PresentationFormat>
  <Paragraphs>915</Paragraphs>
  <Slides>37</Slides>
  <Notes>15</Notes>
  <HiddenSlides>0</HiddenSlides>
  <MMClips>0</MMClips>
  <ScaleCrop>false</ScaleCrop>
  <HeadingPairs>
    <vt:vector size="6" baseType="variant">
      <vt:variant>
        <vt:lpstr>Fonts Used</vt:lpstr>
      </vt:variant>
      <vt:variant>
        <vt:i4>17</vt:i4>
      </vt:variant>
      <vt:variant>
        <vt:lpstr>Theme</vt:lpstr>
      </vt:variant>
      <vt:variant>
        <vt:i4>1</vt:i4>
      </vt:variant>
      <vt:variant>
        <vt:lpstr>Slide Titles</vt:lpstr>
      </vt:variant>
      <vt:variant>
        <vt:i4>37</vt:i4>
      </vt:variant>
    </vt:vector>
  </HeadingPairs>
  <TitlesOfParts>
    <vt:vector size="55" baseType="lpstr">
      <vt:lpstr>MS Mincho</vt:lpstr>
      <vt:lpstr>Acumin Pro</vt:lpstr>
      <vt:lpstr>Apple Symbols</vt:lpstr>
      <vt:lpstr>Aptos</vt:lpstr>
      <vt:lpstr>Aptos Narrow</vt:lpstr>
      <vt:lpstr>Arial</vt:lpstr>
      <vt:lpstr>Calibri</vt:lpstr>
      <vt:lpstr>Cambria</vt:lpstr>
      <vt:lpstr>Courier New</vt:lpstr>
      <vt:lpstr>Exo 2</vt:lpstr>
      <vt:lpstr>Exo 2 Semi Bold</vt:lpstr>
      <vt:lpstr>Helvetica</vt:lpstr>
      <vt:lpstr>Lucida Grande</vt:lpstr>
      <vt:lpstr>Open Sans</vt:lpstr>
      <vt:lpstr>Open Sans Light</vt:lpstr>
      <vt:lpstr>Open Sans SemiBold</vt:lpstr>
      <vt:lpstr>Wingdings</vt:lpstr>
      <vt:lpstr>SandiaBrand</vt:lpstr>
      <vt:lpstr>Interlaboratory Collaborations</vt:lpstr>
      <vt:lpstr>Acknowledgements</vt:lpstr>
      <vt:lpstr>Interlaboratory LDRD/SDRD Collaborations</vt:lpstr>
      <vt:lpstr>FY24 Pilot</vt:lpstr>
      <vt:lpstr>FY24 PILOT</vt:lpstr>
      <vt:lpstr>FY24 Pilot</vt:lpstr>
      <vt:lpstr>FY24 Pilot </vt:lpstr>
      <vt:lpstr>FY24 Pilot</vt:lpstr>
      <vt:lpstr>FY24 Pilot</vt:lpstr>
      <vt:lpstr>FY24 PILOT</vt:lpstr>
      <vt:lpstr>FY 24 Pilot</vt:lpstr>
      <vt:lpstr>FY25</vt:lpstr>
      <vt:lpstr>FY25</vt:lpstr>
      <vt:lpstr>FY26</vt:lpstr>
      <vt:lpstr>FY26</vt:lpstr>
      <vt:lpstr>FY27</vt:lpstr>
      <vt:lpstr>IL Call and Selection Process</vt:lpstr>
      <vt:lpstr>CURrent IL PRocesses</vt:lpstr>
      <vt:lpstr>CURrent IL PRocesses</vt:lpstr>
      <vt:lpstr>CURrent IL PRocesses</vt:lpstr>
      <vt:lpstr>CURrent IL PRocesses</vt:lpstr>
      <vt:lpstr>CURrent IL PRocesses</vt:lpstr>
      <vt:lpstr>Current IL PRocesses</vt:lpstr>
      <vt:lpstr>Current IL Processes</vt:lpstr>
      <vt:lpstr>Current IL PRocesses</vt:lpstr>
      <vt:lpstr>Current IL Processes</vt:lpstr>
      <vt:lpstr>Current IL Processes</vt:lpstr>
      <vt:lpstr>Current IL Processes</vt:lpstr>
      <vt:lpstr>Current IL Processes</vt:lpstr>
      <vt:lpstr>PULSE-TN: Predictive Ultrafast  Low-rank Simulations Enabled by Tensor Networks</vt:lpstr>
      <vt:lpstr>Quantum computing for high energy density science​</vt:lpstr>
      <vt:lpstr>Advancing wastewater biomonitoring capabilities toward establishing an actionable national biosurveillance program</vt:lpstr>
      <vt:lpstr>Towards a sea ice digital twin</vt:lpstr>
      <vt:lpstr>Discovery of Design Criteria for Polymer Materials in Extreme Environments Using Precisely Engineered Internal Structures Over Multiple Length Scales</vt:lpstr>
      <vt:lpstr>Refractory Additive Manufacturing: Alloys to Z pulsed power facility </vt:lpstr>
      <vt:lpstr>Impacts And Conclusion</vt:lpstr>
      <vt:lpstr>Acknowledgements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Nelson, Andy</dc:creator>
  <cp:lastModifiedBy>Nelson, Andy</cp:lastModifiedBy>
  <cp:revision>10</cp:revision>
  <dcterms:created xsi:type="dcterms:W3CDTF">2026-09-10T16:22:14Z</dcterms:created>
  <dcterms:modified xsi:type="dcterms:W3CDTF">2026-09-14T21:22:16Z</dcterms:modified>
</cp:coreProperties>
</file>