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91" r:id="rId4"/>
  </p:sldMasterIdLst>
  <p:notesMasterIdLst>
    <p:notesMasterId r:id="rId30"/>
  </p:notesMasterIdLst>
  <p:handoutMasterIdLst>
    <p:handoutMasterId r:id="rId31"/>
  </p:handoutMasterIdLst>
  <p:sldIdLst>
    <p:sldId id="2147481337" r:id="rId5"/>
    <p:sldId id="2147481362" r:id="rId6"/>
    <p:sldId id="2147469103" r:id="rId7"/>
    <p:sldId id="2147481782" r:id="rId8"/>
    <p:sldId id="2147482923" r:id="rId9"/>
    <p:sldId id="2147483161" r:id="rId10"/>
    <p:sldId id="2147470523" r:id="rId11"/>
    <p:sldId id="2147483213" r:id="rId12"/>
    <p:sldId id="2147483196" r:id="rId13"/>
    <p:sldId id="2147481342" r:id="rId14"/>
    <p:sldId id="2147481374" r:id="rId15"/>
    <p:sldId id="2147481367" r:id="rId16"/>
    <p:sldId id="2147481373" r:id="rId17"/>
    <p:sldId id="2147481343" r:id="rId18"/>
    <p:sldId id="2147481344" r:id="rId19"/>
    <p:sldId id="2147481346" r:id="rId20"/>
    <p:sldId id="2147481347" r:id="rId21"/>
    <p:sldId id="2147483445" r:id="rId22"/>
    <p:sldId id="2147481356" r:id="rId23"/>
    <p:sldId id="2147483138" r:id="rId24"/>
    <p:sldId id="2147483446" r:id="rId25"/>
    <p:sldId id="2147481359" r:id="rId26"/>
    <p:sldId id="2147481361" r:id="rId27"/>
    <p:sldId id="2147481358" r:id="rId28"/>
    <p:sldId id="2147481339"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D956311-092D-F8D8-6A8D-AB57E9D5AD46}" name="McHale, Mimi" initials="MM" userId="S::81i@ornl.gov::e8c5c023-e0ec-433a-a37c-bffbcf493e5d" providerId="AD"/>
  <p188:author id="{04309F13-7E1A-1E41-032A-20372EEB3FFB}" name="Downing, Brynn" initials="DB" userId="S::hcd@ornl.gov::b479b1d6-23c3-455f-94d7-f7dcb969cf32" providerId="AD"/>
  <p188:author id="{576BF917-83A2-C931-B63B-B164417ADE03}" name="Jones, Katie" initials="KJ" userId="S::vx5@ornl.gov::97157951-8c21-43b3-a474-99df85433e03" providerId="AD"/>
  <p188:author id="{B330792D-404E-CBB0-A92B-CE0D2FA25A34}" name="Phelps, Gina" initials="PG" userId="S::gpr@ornl.gov::c2a033cd-5d89-466a-9ae7-125820194f72" providerId="AD"/>
  <p188:author id="{0C476F3E-2B2C-D02E-A927-755D46376812}" name="Elicia Ferrer" initials="EF" userId="ac7d01b8666ae590" providerId="Windows Live"/>
  <p188:author id="{6070BC58-7100-70F0-4CCC-11A4AC0A1C5E}" name="Evans, Katherine" initials="EK" userId="S::4ue@ornl.gov::b4174e7a-1b6d-4fef-baca-30c76d84da88" providerId="AD"/>
  <p188:author id="{BEF8CA72-6AE8-8AD8-5B9A-8F576BAC3FD5}" name="Janiga, Jaimee" initials="JJ" userId="S::7nj@ornl.gov::c06abe94-9752-4f8c-96a2-49efdf1f6368" providerId="AD"/>
  <p188:author id="{90CC4E7F-E2FF-FBC2-2056-D1E758241898}" name="Gostelow, Roli" initials="RG" userId="S::org@ornl.gov::12cfc444-467e-45bd-b86f-28427ae7b7c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B50094"/>
    <a:srgbClr val="4E008E"/>
    <a:srgbClr val="7DBA00"/>
    <a:srgbClr val="C1EBE8"/>
    <a:srgbClr val="BFE8DC"/>
    <a:srgbClr val="B7CEBC"/>
    <a:srgbClr val="D6EABB"/>
    <a:srgbClr val="FF9E1B"/>
    <a:srgbClr val="7DC397"/>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A37327-01CA-9049-946C-DCBA6CC09D26}" v="2" dt="2026-09-11T15:16:23.929"/>
  </p1510:revLst>
</p1510:revInfo>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8"/>
    <p:restoredTop sz="74755" autoAdjust="0"/>
  </p:normalViewPr>
  <p:slideViewPr>
    <p:cSldViewPr snapToGrid="0">
      <p:cViewPr varScale="1">
        <p:scale>
          <a:sx n="91" d="100"/>
          <a:sy n="91" d="100"/>
        </p:scale>
        <p:origin x="1688" y="17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Brian" userId="e4eda4e5-1149-4b44-ba92-5f438580cb7e" providerId="ADAL" clId="{6F1E78E7-6B63-5545-A9AF-1003879B7F3D}"/>
    <pc:docChg chg="addSld delSld modSld">
      <pc:chgData name="Anderson, Brian" userId="e4eda4e5-1149-4b44-ba92-5f438580cb7e" providerId="ADAL" clId="{6F1E78E7-6B63-5545-A9AF-1003879B7F3D}" dt="2026-09-11T16:01:03.677" v="47" actId="20577"/>
      <pc:docMkLst>
        <pc:docMk/>
      </pc:docMkLst>
      <pc:sldChg chg="add del">
        <pc:chgData name="Anderson, Brian" userId="e4eda4e5-1149-4b44-ba92-5f438580cb7e" providerId="ADAL" clId="{6F1E78E7-6B63-5545-A9AF-1003879B7F3D}" dt="2026-09-11T14:59:32.001" v="25" actId="2696"/>
        <pc:sldMkLst>
          <pc:docMk/>
          <pc:sldMk cId="4195470216" sldId="2147310819"/>
        </pc:sldMkLst>
      </pc:sldChg>
      <pc:sldChg chg="add modNotesTx">
        <pc:chgData name="Anderson, Brian" userId="e4eda4e5-1149-4b44-ba92-5f438580cb7e" providerId="ADAL" clId="{6F1E78E7-6B63-5545-A9AF-1003879B7F3D}" dt="2026-09-11T16:01:03.677" v="47" actId="20577"/>
        <pc:sldMkLst>
          <pc:docMk/>
          <pc:sldMk cId="3133490057" sldId="2147469103"/>
        </pc:sldMkLst>
      </pc:sldChg>
      <pc:sldChg chg="add del">
        <pc:chgData name="Anderson, Brian" userId="e4eda4e5-1149-4b44-ba92-5f438580cb7e" providerId="ADAL" clId="{6F1E78E7-6B63-5545-A9AF-1003879B7F3D}" dt="2026-09-11T14:59:00.742" v="16" actId="2696"/>
        <pc:sldMkLst>
          <pc:docMk/>
          <pc:sldMk cId="4258323904" sldId="2147469123"/>
        </pc:sldMkLst>
      </pc:sldChg>
      <pc:sldChg chg="add del">
        <pc:chgData name="Anderson, Brian" userId="e4eda4e5-1149-4b44-ba92-5f438580cb7e" providerId="ADAL" clId="{6F1E78E7-6B63-5545-A9AF-1003879B7F3D}" dt="2026-09-11T14:59:51.252" v="28" actId="2696"/>
        <pc:sldMkLst>
          <pc:docMk/>
          <pc:sldMk cId="2025786091" sldId="2147470107"/>
        </pc:sldMkLst>
      </pc:sldChg>
      <pc:sldChg chg="add modNotesTx">
        <pc:chgData name="Anderson, Brian" userId="e4eda4e5-1149-4b44-ba92-5f438580cb7e" providerId="ADAL" clId="{6F1E78E7-6B63-5545-A9AF-1003879B7F3D}" dt="2026-09-11T15:27:41.364" v="36" actId="20577"/>
        <pc:sldMkLst>
          <pc:docMk/>
          <pc:sldMk cId="4071077152" sldId="2147470523"/>
        </pc:sldMkLst>
      </pc:sldChg>
      <pc:sldChg chg="add del">
        <pc:chgData name="Anderson, Brian" userId="e4eda4e5-1149-4b44-ba92-5f438580cb7e" providerId="ADAL" clId="{6F1E78E7-6B63-5545-A9AF-1003879B7F3D}" dt="2026-09-11T14:59:50.403" v="27" actId="2696"/>
        <pc:sldMkLst>
          <pc:docMk/>
          <pc:sldMk cId="2518821906" sldId="2147470524"/>
        </pc:sldMkLst>
      </pc:sldChg>
      <pc:sldChg chg="add del">
        <pc:chgData name="Anderson, Brian" userId="e4eda4e5-1149-4b44-ba92-5f438580cb7e" providerId="ADAL" clId="{6F1E78E7-6B63-5545-A9AF-1003879B7F3D}" dt="2026-09-11T14:59:47.248" v="26" actId="2696"/>
        <pc:sldMkLst>
          <pc:docMk/>
          <pc:sldMk cId="3368030594" sldId="2147470529"/>
        </pc:sldMkLst>
      </pc:sldChg>
      <pc:sldChg chg="add del">
        <pc:chgData name="Anderson, Brian" userId="e4eda4e5-1149-4b44-ba92-5f438580cb7e" providerId="ADAL" clId="{6F1E78E7-6B63-5545-A9AF-1003879B7F3D}" dt="2026-09-11T14:59:15.792" v="18" actId="2696"/>
        <pc:sldMkLst>
          <pc:docMk/>
          <pc:sldMk cId="3827668440" sldId="2147471314"/>
        </pc:sldMkLst>
      </pc:sldChg>
      <pc:sldChg chg="add del">
        <pc:chgData name="Anderson, Brian" userId="e4eda4e5-1149-4b44-ba92-5f438580cb7e" providerId="ADAL" clId="{6F1E78E7-6B63-5545-A9AF-1003879B7F3D}" dt="2026-09-11T14:59:11.631" v="17" actId="2696"/>
        <pc:sldMkLst>
          <pc:docMk/>
          <pc:sldMk cId="4126849634" sldId="2147471321"/>
        </pc:sldMkLst>
      </pc:sldChg>
      <pc:sldChg chg="modSp mod">
        <pc:chgData name="Anderson, Brian" userId="e4eda4e5-1149-4b44-ba92-5f438580cb7e" providerId="ADAL" clId="{6F1E78E7-6B63-5545-A9AF-1003879B7F3D}" dt="2026-09-11T14:58:29.719" v="14" actId="14100"/>
        <pc:sldMkLst>
          <pc:docMk/>
          <pc:sldMk cId="4251991772" sldId="2147481337"/>
        </pc:sldMkLst>
        <pc:spChg chg="mod">
          <ac:chgData name="Anderson, Brian" userId="e4eda4e5-1149-4b44-ba92-5f438580cb7e" providerId="ADAL" clId="{6F1E78E7-6B63-5545-A9AF-1003879B7F3D}" dt="2026-09-11T14:58:29.719" v="14" actId="14100"/>
          <ac:spMkLst>
            <pc:docMk/>
            <pc:sldMk cId="4251991772" sldId="2147481337"/>
            <ac:spMk id="2" creationId="{36B18B1F-BFB1-CC50-2580-E2ADE95FF0A0}"/>
          </ac:spMkLst>
        </pc:spChg>
      </pc:sldChg>
      <pc:sldChg chg="modNotesTx">
        <pc:chgData name="Anderson, Brian" userId="e4eda4e5-1149-4b44-ba92-5f438580cb7e" providerId="ADAL" clId="{6F1E78E7-6B63-5545-A9AF-1003879B7F3D}" dt="2026-09-11T15:27:49.700" v="37" actId="20577"/>
        <pc:sldMkLst>
          <pc:docMk/>
          <pc:sldMk cId="3486386404" sldId="2147481342"/>
        </pc:sldMkLst>
      </pc:sldChg>
      <pc:sldChg chg="modNotesTx">
        <pc:chgData name="Anderson, Brian" userId="e4eda4e5-1149-4b44-ba92-5f438580cb7e" providerId="ADAL" clId="{6F1E78E7-6B63-5545-A9AF-1003879B7F3D}" dt="2026-09-11T15:28:01.858" v="39" actId="20577"/>
        <pc:sldMkLst>
          <pc:docMk/>
          <pc:sldMk cId="1588246514" sldId="2147481343"/>
        </pc:sldMkLst>
      </pc:sldChg>
      <pc:sldChg chg="modNotesTx">
        <pc:chgData name="Anderson, Brian" userId="e4eda4e5-1149-4b44-ba92-5f438580cb7e" providerId="ADAL" clId="{6F1E78E7-6B63-5545-A9AF-1003879B7F3D}" dt="2026-09-11T15:28:06.027" v="40" actId="20577"/>
        <pc:sldMkLst>
          <pc:docMk/>
          <pc:sldMk cId="218808063" sldId="2147481344"/>
        </pc:sldMkLst>
      </pc:sldChg>
      <pc:sldChg chg="add del">
        <pc:chgData name="Anderson, Brian" userId="e4eda4e5-1149-4b44-ba92-5f438580cb7e" providerId="ADAL" clId="{6F1E78E7-6B63-5545-A9AF-1003879B7F3D}" dt="2026-09-11T14:59:20.387" v="24" actId="2696"/>
        <pc:sldMkLst>
          <pc:docMk/>
          <pc:sldMk cId="2607902146" sldId="2147481345"/>
        </pc:sldMkLst>
      </pc:sldChg>
      <pc:sldChg chg="modNotesTx">
        <pc:chgData name="Anderson, Brian" userId="e4eda4e5-1149-4b44-ba92-5f438580cb7e" providerId="ADAL" clId="{6F1E78E7-6B63-5545-A9AF-1003879B7F3D}" dt="2026-09-11T15:28:14.277" v="41" actId="20577"/>
        <pc:sldMkLst>
          <pc:docMk/>
          <pc:sldMk cId="1926920728" sldId="2147481346"/>
        </pc:sldMkLst>
      </pc:sldChg>
      <pc:sldChg chg="modNotesTx">
        <pc:chgData name="Anderson, Brian" userId="e4eda4e5-1149-4b44-ba92-5f438580cb7e" providerId="ADAL" clId="{6F1E78E7-6B63-5545-A9AF-1003879B7F3D}" dt="2026-09-11T16:00:22.563" v="44" actId="20577"/>
        <pc:sldMkLst>
          <pc:docMk/>
          <pc:sldMk cId="2607388581" sldId="2147481356"/>
        </pc:sldMkLst>
      </pc:sldChg>
      <pc:sldChg chg="modNotesTx">
        <pc:chgData name="Anderson, Brian" userId="e4eda4e5-1149-4b44-ba92-5f438580cb7e" providerId="ADAL" clId="{6F1E78E7-6B63-5545-A9AF-1003879B7F3D}" dt="2026-09-11T16:00:36.841" v="46" actId="20577"/>
        <pc:sldMkLst>
          <pc:docMk/>
          <pc:sldMk cId="4059640978" sldId="2147481358"/>
        </pc:sldMkLst>
      </pc:sldChg>
      <pc:sldChg chg="modNotesTx">
        <pc:chgData name="Anderson, Brian" userId="e4eda4e5-1149-4b44-ba92-5f438580cb7e" providerId="ADAL" clId="{6F1E78E7-6B63-5545-A9AF-1003879B7F3D}" dt="2026-09-11T16:00:30.454" v="45" actId="20577"/>
        <pc:sldMkLst>
          <pc:docMk/>
          <pc:sldMk cId="2019614079" sldId="2147481359"/>
        </pc:sldMkLst>
      </pc:sldChg>
      <pc:sldChg chg="modSp add modNotesTx">
        <pc:chgData name="Anderson, Brian" userId="e4eda4e5-1149-4b44-ba92-5f438580cb7e" providerId="ADAL" clId="{6F1E78E7-6B63-5545-A9AF-1003879B7F3D}" dt="2026-09-11T15:27:10.536" v="31" actId="20577"/>
        <pc:sldMkLst>
          <pc:docMk/>
          <pc:sldMk cId="4230624599" sldId="2147481362"/>
        </pc:sldMkLst>
        <pc:picChg chg="mod">
          <ac:chgData name="Anderson, Brian" userId="e4eda4e5-1149-4b44-ba92-5f438580cb7e" providerId="ADAL" clId="{6F1E78E7-6B63-5545-A9AF-1003879B7F3D}" dt="2026-09-11T15:16:23.928" v="30" actId="18331"/>
          <ac:picMkLst>
            <pc:docMk/>
            <pc:sldMk cId="4230624599" sldId="2147481362"/>
            <ac:picMk id="5" creationId="{4EB656FC-29A3-605C-F2F6-8DA6B539B3E3}"/>
          </ac:picMkLst>
        </pc:picChg>
      </pc:sldChg>
      <pc:sldChg chg="modNotesTx">
        <pc:chgData name="Anderson, Brian" userId="e4eda4e5-1149-4b44-ba92-5f438580cb7e" providerId="ADAL" clId="{6F1E78E7-6B63-5545-A9AF-1003879B7F3D}" dt="2026-09-11T15:27:55.169" v="38" actId="20577"/>
        <pc:sldMkLst>
          <pc:docMk/>
          <pc:sldMk cId="940847387" sldId="2147481367"/>
        </pc:sldMkLst>
      </pc:sldChg>
      <pc:sldChg chg="add del">
        <pc:chgData name="Anderson, Brian" userId="e4eda4e5-1149-4b44-ba92-5f438580cb7e" providerId="ADAL" clId="{6F1E78E7-6B63-5545-A9AF-1003879B7F3D}" dt="2026-09-11T15:00:05.455" v="29" actId="2696"/>
        <pc:sldMkLst>
          <pc:docMk/>
          <pc:sldMk cId="488351258" sldId="2147481371"/>
        </pc:sldMkLst>
      </pc:sldChg>
      <pc:sldChg chg="add modNotesTx">
        <pc:chgData name="Anderson, Brian" userId="e4eda4e5-1149-4b44-ba92-5f438580cb7e" providerId="ADAL" clId="{6F1E78E7-6B63-5545-A9AF-1003879B7F3D}" dt="2026-09-11T15:27:24.576" v="32" actId="20577"/>
        <pc:sldMkLst>
          <pc:docMk/>
          <pc:sldMk cId="1234848535" sldId="2147481782"/>
        </pc:sldMkLst>
      </pc:sldChg>
      <pc:sldChg chg="add modNotesTx">
        <pc:chgData name="Anderson, Brian" userId="e4eda4e5-1149-4b44-ba92-5f438580cb7e" providerId="ADAL" clId="{6F1E78E7-6B63-5545-A9AF-1003879B7F3D}" dt="2026-09-11T15:27:27.775" v="33" actId="20577"/>
        <pc:sldMkLst>
          <pc:docMk/>
          <pc:sldMk cId="3143862249" sldId="2147482923"/>
        </pc:sldMkLst>
      </pc:sldChg>
      <pc:sldChg chg="add modNotesTx">
        <pc:chgData name="Anderson, Brian" userId="e4eda4e5-1149-4b44-ba92-5f438580cb7e" providerId="ADAL" clId="{6F1E78E7-6B63-5545-A9AF-1003879B7F3D}" dt="2026-09-11T15:27:34.980" v="35" actId="20577"/>
        <pc:sldMkLst>
          <pc:docMk/>
          <pc:sldMk cId="2495297131" sldId="2147483161"/>
        </pc:sldMkLst>
      </pc:sldChg>
      <pc:sldChg chg="add">
        <pc:chgData name="Anderson, Brian" userId="e4eda4e5-1149-4b44-ba92-5f438580cb7e" providerId="ADAL" clId="{6F1E78E7-6B63-5545-A9AF-1003879B7F3D}" dt="2026-09-11T14:58:54.034" v="15"/>
        <pc:sldMkLst>
          <pc:docMk/>
          <pc:sldMk cId="94133663" sldId="2147483196"/>
        </pc:sldMkLst>
      </pc:sldChg>
      <pc:sldChg chg="add del">
        <pc:chgData name="Anderson, Brian" userId="e4eda4e5-1149-4b44-ba92-5f438580cb7e" providerId="ADAL" clId="{6F1E78E7-6B63-5545-A9AF-1003879B7F3D}" dt="2026-09-11T14:59:19.858" v="23" actId="2696"/>
        <pc:sldMkLst>
          <pc:docMk/>
          <pc:sldMk cId="2456228201" sldId="2147483207"/>
        </pc:sldMkLst>
      </pc:sldChg>
      <pc:sldChg chg="add del">
        <pc:chgData name="Anderson, Brian" userId="e4eda4e5-1149-4b44-ba92-5f438580cb7e" providerId="ADAL" clId="{6F1E78E7-6B63-5545-A9AF-1003879B7F3D}" dt="2026-09-11T14:59:18.782" v="22" actId="2696"/>
        <pc:sldMkLst>
          <pc:docMk/>
          <pc:sldMk cId="3719811503" sldId="2147483208"/>
        </pc:sldMkLst>
      </pc:sldChg>
      <pc:sldChg chg="add del">
        <pc:chgData name="Anderson, Brian" userId="e4eda4e5-1149-4b44-ba92-5f438580cb7e" providerId="ADAL" clId="{6F1E78E7-6B63-5545-A9AF-1003879B7F3D}" dt="2026-09-11T14:59:17.878" v="20" actId="2696"/>
        <pc:sldMkLst>
          <pc:docMk/>
          <pc:sldMk cId="4260474538" sldId="2147483209"/>
        </pc:sldMkLst>
      </pc:sldChg>
      <pc:sldChg chg="add del">
        <pc:chgData name="Anderson, Brian" userId="e4eda4e5-1149-4b44-ba92-5f438580cb7e" providerId="ADAL" clId="{6F1E78E7-6B63-5545-A9AF-1003879B7F3D}" dt="2026-09-11T14:59:18.339" v="21" actId="2696"/>
        <pc:sldMkLst>
          <pc:docMk/>
          <pc:sldMk cId="3529376103" sldId="2147483210"/>
        </pc:sldMkLst>
      </pc:sldChg>
      <pc:sldChg chg="add del">
        <pc:chgData name="Anderson, Brian" userId="e4eda4e5-1149-4b44-ba92-5f438580cb7e" providerId="ADAL" clId="{6F1E78E7-6B63-5545-A9AF-1003879B7F3D}" dt="2026-09-11T14:59:17.371" v="19" actId="2696"/>
        <pc:sldMkLst>
          <pc:docMk/>
          <pc:sldMk cId="3403610868" sldId="2147483211"/>
        </pc:sldMkLst>
      </pc:sldChg>
      <pc:sldChg chg="add">
        <pc:chgData name="Anderson, Brian" userId="e4eda4e5-1149-4b44-ba92-5f438580cb7e" providerId="ADAL" clId="{6F1E78E7-6B63-5545-A9AF-1003879B7F3D}" dt="2026-09-11T14:58:54.034" v="15"/>
        <pc:sldMkLst>
          <pc:docMk/>
          <pc:sldMk cId="1620913339" sldId="2147483213"/>
        </pc:sldMkLst>
      </pc:sldChg>
      <pc:sldChg chg="modNotesTx">
        <pc:chgData name="Anderson, Brian" userId="e4eda4e5-1149-4b44-ba92-5f438580cb7e" providerId="ADAL" clId="{6F1E78E7-6B63-5545-A9AF-1003879B7F3D}" dt="2026-09-11T15:28:20.714" v="42" actId="20577"/>
        <pc:sldMkLst>
          <pc:docMk/>
          <pc:sldMk cId="1569973593" sldId="2147483445"/>
        </pc:sldMkLst>
      </pc:sldChg>
      <pc:sldMasterChg chg="delSldLayout">
        <pc:chgData name="Anderson, Brian" userId="e4eda4e5-1149-4b44-ba92-5f438580cb7e" providerId="ADAL" clId="{6F1E78E7-6B63-5545-A9AF-1003879B7F3D}" dt="2026-09-11T14:59:47.248" v="26" actId="2696"/>
        <pc:sldMasterMkLst>
          <pc:docMk/>
          <pc:sldMasterMk cId="2196214776" sldId="2147483791"/>
        </pc:sldMasterMkLst>
        <pc:sldLayoutChg chg="del">
          <pc:chgData name="Anderson, Brian" userId="e4eda4e5-1149-4b44-ba92-5f438580cb7e" providerId="ADAL" clId="{6F1E78E7-6B63-5545-A9AF-1003879B7F3D}" dt="2026-09-11T14:59:32.001" v="25" actId="2696"/>
          <pc:sldLayoutMkLst>
            <pc:docMk/>
            <pc:sldMasterMk cId="2196214776" sldId="2147483791"/>
            <pc:sldLayoutMk cId="3089349427" sldId="2147483959"/>
          </pc:sldLayoutMkLst>
        </pc:sldLayoutChg>
        <pc:sldLayoutChg chg="del">
          <pc:chgData name="Anderson, Brian" userId="e4eda4e5-1149-4b44-ba92-5f438580cb7e" providerId="ADAL" clId="{6F1E78E7-6B63-5545-A9AF-1003879B7F3D}" dt="2026-09-11T14:59:47.248" v="26" actId="2696"/>
          <pc:sldLayoutMkLst>
            <pc:docMk/>
            <pc:sldMasterMk cId="2196214776" sldId="2147483791"/>
            <pc:sldLayoutMk cId="3771217438" sldId="2147483960"/>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38752834697422"/>
          <c:y val="0.1547903553698306"/>
          <c:w val="0.56347313729729098"/>
          <c:h val="0.84520964463016945"/>
        </c:manualLayout>
      </c:layout>
      <c:pieChart>
        <c:varyColors val="1"/>
        <c:ser>
          <c:idx val="0"/>
          <c:order val="0"/>
          <c:tx>
            <c:strRef>
              <c:f>Sheet1!$B$1</c:f>
              <c:strCache>
                <c:ptCount val="1"/>
                <c:pt idx="0">
                  <c:v>Budget</c:v>
                </c:pt>
              </c:strCache>
            </c:strRef>
          </c:tx>
          <c:dPt>
            <c:idx val="0"/>
            <c:bubble3D val="0"/>
            <c:spPr>
              <a:solidFill>
                <a:schemeClr val="accent3"/>
              </a:solidFill>
              <a:ln w="19050">
                <a:solidFill>
                  <a:schemeClr val="lt1"/>
                </a:solidFill>
              </a:ln>
              <a:effectLst/>
            </c:spPr>
            <c:extLst>
              <c:ext xmlns:c16="http://schemas.microsoft.com/office/drawing/2014/chart" uri="{C3380CC4-5D6E-409C-BE32-E72D297353CC}">
                <c16:uniqueId val="{00000001-8B8A-7649-8D9D-48910404F07F}"/>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8B8A-7649-8D9D-48910404F07F}"/>
              </c:ext>
            </c:extLst>
          </c:dPt>
          <c:dPt>
            <c:idx val="2"/>
            <c:bubble3D val="0"/>
            <c:spPr>
              <a:solidFill>
                <a:schemeClr val="bg1">
                  <a:lumMod val="50000"/>
                </a:schemeClr>
              </a:solidFill>
              <a:ln w="19050">
                <a:solidFill>
                  <a:schemeClr val="lt1"/>
                </a:solidFill>
              </a:ln>
              <a:effectLst/>
            </c:spPr>
            <c:extLst>
              <c:ext xmlns:c16="http://schemas.microsoft.com/office/drawing/2014/chart" uri="{C3380CC4-5D6E-409C-BE32-E72D297353CC}">
                <c16:uniqueId val="{00000005-8B8A-7649-8D9D-48910404F07F}"/>
              </c:ext>
            </c:extLst>
          </c:dPt>
          <c:dPt>
            <c:idx val="3"/>
            <c:bubble3D val="0"/>
            <c:spPr>
              <a:solidFill>
                <a:schemeClr val="tx1"/>
              </a:solidFill>
              <a:ln w="19050">
                <a:solidFill>
                  <a:schemeClr val="lt1"/>
                </a:solidFill>
              </a:ln>
              <a:effectLst/>
            </c:spPr>
            <c:extLst>
              <c:ext xmlns:c16="http://schemas.microsoft.com/office/drawing/2014/chart" uri="{C3380CC4-5D6E-409C-BE32-E72D297353CC}">
                <c16:uniqueId val="{00000007-8B8A-7649-8D9D-48910404F07F}"/>
              </c:ext>
            </c:extLst>
          </c:dPt>
          <c:dPt>
            <c:idx val="4"/>
            <c:bubble3D val="0"/>
            <c:spPr>
              <a:solidFill>
                <a:schemeClr val="accent2"/>
              </a:solidFill>
              <a:ln w="19050">
                <a:solidFill>
                  <a:schemeClr val="lt1"/>
                </a:solidFill>
              </a:ln>
              <a:effectLst/>
            </c:spPr>
            <c:extLst>
              <c:ext xmlns:c16="http://schemas.microsoft.com/office/drawing/2014/chart" uri="{C3380CC4-5D6E-409C-BE32-E72D297353CC}">
                <c16:uniqueId val="{00000009-8B8A-7649-8D9D-48910404F07F}"/>
              </c:ext>
            </c:extLst>
          </c:dPt>
          <c:dPt>
            <c:idx val="5"/>
            <c:bubble3D val="0"/>
            <c:spPr>
              <a:solidFill>
                <a:schemeClr val="tx2"/>
              </a:solidFill>
              <a:ln w="19050">
                <a:solidFill>
                  <a:schemeClr val="lt1"/>
                </a:solidFill>
              </a:ln>
              <a:effectLst/>
            </c:spPr>
            <c:extLst>
              <c:ext xmlns:c16="http://schemas.microsoft.com/office/drawing/2014/chart" uri="{C3380CC4-5D6E-409C-BE32-E72D297353CC}">
                <c16:uniqueId val="{0000000B-8B8A-7649-8D9D-48910404F07F}"/>
              </c:ext>
            </c:extLst>
          </c:dPt>
          <c:dPt>
            <c:idx val="6"/>
            <c:bubble3D val="0"/>
            <c:spPr>
              <a:solidFill>
                <a:schemeClr val="accent6"/>
              </a:solidFill>
              <a:ln w="19050">
                <a:solidFill>
                  <a:schemeClr val="lt1"/>
                </a:solidFill>
              </a:ln>
              <a:effectLst/>
            </c:spPr>
            <c:extLst>
              <c:ext xmlns:c16="http://schemas.microsoft.com/office/drawing/2014/chart" uri="{C3380CC4-5D6E-409C-BE32-E72D297353CC}">
                <c16:uniqueId val="{0000000D-8B8A-7649-8D9D-48910404F07F}"/>
              </c:ext>
            </c:extLst>
          </c:dPt>
          <c:dLbls>
            <c:dLbl>
              <c:idx val="0"/>
              <c:layout>
                <c:manualLayout>
                  <c:x val="-0.22304046378000575"/>
                  <c:y val="-9.0502602923666284E-2"/>
                </c:manualLayout>
              </c:layout>
              <c:tx>
                <c:rich>
                  <a:bodyPr/>
                  <a:lstStyle/>
                  <a:p>
                    <a:fld id="{7B2F33B2-1BEC-774F-A58B-37321B3EEB44}" type="PERCENTAGE">
                      <a:rPr lang="en-US" sz="2000" b="1" i="0" u="none" strike="noStrike" kern="1200" baseline="0" smtClean="0">
                        <a:solidFill>
                          <a:schemeClr val="tx1"/>
                        </a:solidFill>
                      </a:rPr>
                      <a:pPr/>
                      <a:t>[PERCENTAGE]</a:t>
                    </a:fld>
                    <a:endParaRPr lang="en-US" sz="2000" b="1" i="0" u="none" strike="noStrike" kern="1200" baseline="0">
                      <a:solidFill>
                        <a:schemeClr val="tx1"/>
                      </a:solidFill>
                    </a:endParaRPr>
                  </a:p>
                  <a:p>
                    <a:r>
                      <a:rPr lang="en-US" baseline="0">
                        <a:solidFill>
                          <a:schemeClr val="tx1"/>
                        </a:solidFill>
                      </a:rPr>
                      <a:t>DRD initiatives</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B8A-7649-8D9D-48910404F07F}"/>
                </c:ext>
              </c:extLst>
            </c:dLbl>
            <c:dLbl>
              <c:idx val="1"/>
              <c:layout>
                <c:manualLayout>
                  <c:x val="0.11411954064244043"/>
                  <c:y val="-4.2974116464960244E-2"/>
                </c:manualLayout>
              </c:layout>
              <c:tx>
                <c:rich>
                  <a:bodyPr/>
                  <a:lstStyle/>
                  <a:p>
                    <a:fld id="{CC1E63F4-2539-E94E-B5F5-290C1ACEF8B3}" type="PERCENTAGE">
                      <a:rPr lang="en-US" sz="2000" b="1" i="0" u="none" strike="noStrike" kern="1200" baseline="0" smtClean="0">
                        <a:solidFill>
                          <a:schemeClr val="accent5"/>
                        </a:solidFill>
                      </a:rPr>
                      <a:pPr/>
                      <a:t>[PERCENTAGE]</a:t>
                    </a:fld>
                    <a:br>
                      <a:rPr lang="en-US" sz="1100" b="0" i="0" u="none" strike="noStrike" kern="1200" baseline="0">
                        <a:solidFill>
                          <a:srgbClr val="373A36"/>
                        </a:solidFill>
                      </a:rPr>
                    </a:br>
                    <a:r>
                      <a:rPr lang="en-US"/>
                      <a:t>Deputy Discretionary</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25649476207654448"/>
                      <c:h val="0.16933923183391308"/>
                    </c:manualLayout>
                  </c15:layout>
                  <c15:dlblFieldTable/>
                  <c15:showDataLabelsRange val="0"/>
                </c:ext>
                <c:ext xmlns:c16="http://schemas.microsoft.com/office/drawing/2014/chart" uri="{C3380CC4-5D6E-409C-BE32-E72D297353CC}">
                  <c16:uniqueId val="{00000003-8B8A-7649-8D9D-48910404F07F}"/>
                </c:ext>
              </c:extLst>
            </c:dLbl>
            <c:dLbl>
              <c:idx val="2"/>
              <c:layout>
                <c:manualLayout>
                  <c:x val="5.2044580180070459E-2"/>
                  <c:y val="1.7536046223242754E-2"/>
                </c:manualLayout>
              </c:layout>
              <c:tx>
                <c:rich>
                  <a:bodyPr/>
                  <a:lstStyle/>
                  <a:p>
                    <a:fld id="{3A9EE3A2-310F-DF44-8448-45917281253F}" type="PERCENTAGE">
                      <a:rPr lang="en-US" sz="2000" b="1" i="0" u="none" strike="noStrike" kern="1200" baseline="0" smtClean="0">
                        <a:solidFill>
                          <a:schemeClr val="bg1">
                            <a:lumMod val="50000"/>
                          </a:schemeClr>
                        </a:solidFill>
                      </a:rPr>
                      <a:pPr/>
                      <a:t>[PERCENTAGE]</a:t>
                    </a:fld>
                    <a:br>
                      <a:rPr lang="en-US" sz="1100" b="0" i="0" u="none" strike="noStrike" kern="1200" baseline="0">
                        <a:solidFill>
                          <a:srgbClr val="373A36"/>
                        </a:solidFill>
                      </a:rPr>
                    </a:br>
                    <a:r>
                      <a:rPr lang="en-US" baseline="0"/>
                      <a:t>Early Career </a:t>
                    </a:r>
                  </a:p>
                  <a:p>
                    <a:r>
                      <a:rPr lang="en-US" baseline="0"/>
                      <a:t>Competition</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25890713242726443"/>
                      <c:h val="0.16933923183391308"/>
                    </c:manualLayout>
                  </c15:layout>
                  <c15:dlblFieldTable/>
                  <c15:showDataLabelsRange val="0"/>
                </c:ext>
                <c:ext xmlns:c16="http://schemas.microsoft.com/office/drawing/2014/chart" uri="{C3380CC4-5D6E-409C-BE32-E72D297353CC}">
                  <c16:uniqueId val="{00000005-8B8A-7649-8D9D-48910404F07F}"/>
                </c:ext>
              </c:extLst>
            </c:dLbl>
            <c:dLbl>
              <c:idx val="3"/>
              <c:layout>
                <c:manualLayout>
                  <c:x val="-1.0201750070903348E-2"/>
                  <c:y val="-1.439699233633395E-3"/>
                </c:manualLayout>
              </c:layout>
              <c:tx>
                <c:rich>
                  <a:bodyPr/>
                  <a:lstStyle/>
                  <a:p>
                    <a:fld id="{8136BAEF-7CBC-C34A-AA65-A7D19DED33DC}" type="PERCENTAGE">
                      <a:rPr lang="en-US" sz="2000" b="1" i="0" u="none" strike="noStrike" kern="1200" baseline="0" smtClean="0">
                        <a:solidFill>
                          <a:srgbClr val="373A36"/>
                        </a:solidFill>
                      </a:rPr>
                      <a:pPr/>
                      <a:t>[PERCENTAGE]</a:t>
                    </a:fld>
                    <a:br>
                      <a:rPr lang="en-US" sz="1100" b="0" i="0" u="none" strike="noStrike" kern="1200" baseline="0">
                        <a:solidFill>
                          <a:srgbClr val="373A36"/>
                        </a:solidFill>
                      </a:rPr>
                    </a:br>
                    <a:r>
                      <a:rPr lang="en-US" baseline="0"/>
                      <a:t>UTORII Fellowships</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8B8A-7649-8D9D-48910404F07F}"/>
                </c:ext>
              </c:extLst>
            </c:dLbl>
            <c:dLbl>
              <c:idx val="4"/>
              <c:layout>
                <c:manualLayout>
                  <c:x val="7.4088070771957198E-2"/>
                  <c:y val="6.846981050429083E-3"/>
                </c:manualLayout>
              </c:layout>
              <c:tx>
                <c:rich>
                  <a:bodyPr/>
                  <a:lstStyle/>
                  <a:p>
                    <a:fld id="{273D7411-1B13-2E44-AF41-485C569D4C59}" type="PERCENTAGE">
                      <a:rPr lang="en-US" sz="2000" b="1" i="0" u="none" strike="noStrike" kern="1200" baseline="0" smtClean="0">
                        <a:solidFill>
                          <a:schemeClr val="accent2"/>
                        </a:solidFill>
                      </a:rPr>
                      <a:pPr/>
                      <a:t>[PERCENTAGE]</a:t>
                    </a:fld>
                    <a:br>
                      <a:rPr lang="en-US" sz="1100" b="0" i="0" u="none" strike="noStrike" kern="1200" baseline="0">
                        <a:solidFill>
                          <a:srgbClr val="373A36"/>
                        </a:solidFill>
                      </a:rPr>
                    </a:br>
                    <a:r>
                      <a:rPr lang="en-US" baseline="0"/>
                      <a:t>Distinguished Staff Fellowships</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27207497648572554"/>
                      <c:h val="0.19567091019326169"/>
                    </c:manualLayout>
                  </c15:layout>
                  <c15:dlblFieldTable/>
                  <c15:showDataLabelsRange val="0"/>
                </c:ext>
                <c:ext xmlns:c16="http://schemas.microsoft.com/office/drawing/2014/chart" uri="{C3380CC4-5D6E-409C-BE32-E72D297353CC}">
                  <c16:uniqueId val="{00000009-8B8A-7649-8D9D-48910404F07F}"/>
                </c:ext>
              </c:extLst>
            </c:dLbl>
            <c:dLbl>
              <c:idx val="5"/>
              <c:layout>
                <c:manualLayout>
                  <c:x val="7.3662089862183117E-2"/>
                  <c:y val="-8.5052327185335244E-2"/>
                </c:manualLayout>
              </c:layout>
              <c:tx>
                <c:rich>
                  <a:bodyPr/>
                  <a:lstStyle/>
                  <a:p>
                    <a:fld id="{C913CB72-2D85-724B-91AD-FCAF3F338AF6}" type="PERCENTAGE">
                      <a:rPr lang="en-US" sz="2000" b="1" i="0" u="none" strike="noStrike" kern="1200" baseline="0" smtClean="0">
                        <a:solidFill>
                          <a:schemeClr val="tx2"/>
                        </a:solidFill>
                      </a:rPr>
                      <a:pPr/>
                      <a:t>[PERCENTAGE]</a:t>
                    </a:fld>
                    <a:endParaRPr lang="en-US" sz="2000" b="1" i="0" u="none" strike="noStrike" kern="1200" baseline="0">
                      <a:solidFill>
                        <a:schemeClr val="tx2"/>
                      </a:solidFill>
                    </a:endParaRPr>
                  </a:p>
                  <a:p>
                    <a:r>
                      <a:rPr lang="en-US" baseline="0"/>
                      <a:t>Strategic Hires</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8B8A-7649-8D9D-48910404F07F}"/>
                </c:ext>
              </c:extLst>
            </c:dLbl>
            <c:dLbl>
              <c:idx val="6"/>
              <c:layout>
                <c:manualLayout>
                  <c:x val="7.7976218135554387E-2"/>
                  <c:y val="-2.1805083871984814E-2"/>
                </c:manualLayout>
              </c:layout>
              <c:tx>
                <c:rich>
                  <a:bodyPr/>
                  <a:lstStyle/>
                  <a:p>
                    <a:fld id="{0F8188E4-0223-1B43-8A44-D789C062B9A2}" type="PERCENTAGE">
                      <a:rPr lang="en-US" sz="2000" b="1" i="0" u="none" strike="noStrike" kern="1200" baseline="0" smtClean="0">
                        <a:solidFill>
                          <a:schemeClr val="accent6"/>
                        </a:solidFill>
                      </a:rPr>
                      <a:pPr/>
                      <a:t>[PERCENTAGE]</a:t>
                    </a:fld>
                    <a:br>
                      <a:rPr lang="en-US" sz="1100" b="0" i="0" u="none" strike="noStrike" kern="1200" baseline="0">
                        <a:solidFill>
                          <a:srgbClr val="373A36"/>
                        </a:solidFill>
                      </a:rPr>
                    </a:br>
                    <a:r>
                      <a:rPr lang="en-US" baseline="0"/>
                      <a:t>SEED</a:t>
                    </a:r>
                  </a:p>
                </c:rich>
              </c:tx>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8B8A-7649-8D9D-48910404F07F}"/>
                </c:ext>
              </c:extLst>
            </c:dLbl>
            <c:spPr>
              <a:noFill/>
              <a:ln>
                <a:noFill/>
              </a:ln>
              <a:effectLst/>
            </c:spPr>
            <c:txPr>
              <a:bodyPr rot="0" spcFirstLastPara="1" vertOverflow="ellipsis" vert="horz" wrap="square" lIns="38100" tIns="19050" rIns="38100" bIns="19050" anchor="ctr" anchorCtr="0">
                <a:spAutoFit/>
              </a:bodyPr>
              <a:lstStyle/>
              <a:p>
                <a:pPr algn="l">
                  <a:defRPr sz="1400" b="0" i="0" u="none" strike="noStrike" kern="1200" baseline="0">
                    <a:solidFill>
                      <a:schemeClr val="tx1"/>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extLst>
          </c:dLbls>
          <c:cat>
            <c:strRef>
              <c:f>Sheet1!$A$2:$A$8</c:f>
              <c:strCache>
                <c:ptCount val="7"/>
                <c:pt idx="0">
                  <c:v>DRD Initiatives, $39M</c:v>
                </c:pt>
                <c:pt idx="1">
                  <c:v>DRD Deputy Discretionary, $7.5M</c:v>
                </c:pt>
                <c:pt idx="2">
                  <c:v>Early Career Competition, $2.5M</c:v>
                </c:pt>
                <c:pt idx="3">
                  <c:v>UT-ORII Fellows, $3M</c:v>
                </c:pt>
                <c:pt idx="4">
                  <c:v>Distinguished Staff Fellowship, $3.5M</c:v>
                </c:pt>
                <c:pt idx="5">
                  <c:v>Strategic Hires, $5.5M</c:v>
                </c:pt>
                <c:pt idx="6">
                  <c:v>Seed, $6M</c:v>
                </c:pt>
              </c:strCache>
            </c:strRef>
          </c:cat>
          <c:val>
            <c:numRef>
              <c:f>Sheet1!$B$2:$B$8</c:f>
              <c:numCache>
                <c:formatCode>General</c:formatCode>
                <c:ptCount val="7"/>
                <c:pt idx="0">
                  <c:v>36800</c:v>
                </c:pt>
                <c:pt idx="1">
                  <c:v>11000</c:v>
                </c:pt>
                <c:pt idx="2">
                  <c:v>2858</c:v>
                </c:pt>
                <c:pt idx="3">
                  <c:v>6500</c:v>
                </c:pt>
                <c:pt idx="4">
                  <c:v>2775</c:v>
                </c:pt>
                <c:pt idx="5">
                  <c:v>1000</c:v>
                </c:pt>
                <c:pt idx="6">
                  <c:v>7000</c:v>
                </c:pt>
              </c:numCache>
            </c:numRef>
          </c:val>
          <c:extLst>
            <c:ext xmlns:c16="http://schemas.microsoft.com/office/drawing/2014/chart" uri="{C3380CC4-5D6E-409C-BE32-E72D297353CC}">
              <c16:uniqueId val="{0000000E-8B8A-7649-8D9D-48910404F07F}"/>
            </c:ext>
          </c:extLst>
        </c:ser>
        <c:dLbls>
          <c:dLblPos val="ctr"/>
          <c:showLegendKey val="0"/>
          <c:showVal val="1"/>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image" Target="../media/image29.sv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880E33-6890-4732-9EA2-781654DE974C}" type="doc">
      <dgm:prSet loTypeId="urn:microsoft.com/office/officeart/2018/2/layout/IconVerticalSolidList" loCatId="icon" qsTypeId="urn:microsoft.com/office/officeart/2005/8/quickstyle/simple1#4" qsCatId="simple" csTypeId="urn:microsoft.com/office/officeart/2005/8/colors/accent1_2#4" csCatId="accent1" phldr="1"/>
      <dgm:spPr/>
      <dgm:t>
        <a:bodyPr/>
        <a:lstStyle/>
        <a:p>
          <a:endParaRPr lang="en-US"/>
        </a:p>
      </dgm:t>
    </dgm:pt>
    <dgm:pt modelId="{85CBE0ED-998A-4E50-B593-1505AE68EC02}">
      <dgm:prSet/>
      <dgm:spPr/>
      <dgm:t>
        <a:bodyPr/>
        <a:lstStyle/>
        <a:p>
          <a:pPr>
            <a:lnSpc>
              <a:spcPct val="100000"/>
            </a:lnSpc>
          </a:pPr>
          <a:r>
            <a:rPr lang="en-US" dirty="0">
              <a:latin typeface="Aptos" panose="020B0004020202020204" pitchFamily="34" charset="0"/>
            </a:rPr>
            <a:t>Special category of org burden to develop new business</a:t>
          </a:r>
        </a:p>
      </dgm:t>
    </dgm:pt>
    <dgm:pt modelId="{1AFE5FB9-1C25-4A2C-998F-DA8EFD932F88}" type="parTrans" cxnId="{FCDB8EB3-5871-48EA-94E7-55627DB90418}">
      <dgm:prSet/>
      <dgm:spPr/>
      <dgm:t>
        <a:bodyPr/>
        <a:lstStyle/>
        <a:p>
          <a:endParaRPr lang="en-US"/>
        </a:p>
      </dgm:t>
    </dgm:pt>
    <dgm:pt modelId="{4F493810-38F1-4958-B592-79B32C430481}" type="sibTrans" cxnId="{FCDB8EB3-5871-48EA-94E7-55627DB90418}">
      <dgm:prSet/>
      <dgm:spPr/>
      <dgm:t>
        <a:bodyPr/>
        <a:lstStyle/>
        <a:p>
          <a:endParaRPr lang="en-US"/>
        </a:p>
      </dgm:t>
    </dgm:pt>
    <dgm:pt modelId="{418EB7C5-0D2B-4B80-958D-517B1B7C5574}">
      <dgm:prSet/>
      <dgm:spPr/>
      <dgm:t>
        <a:bodyPr/>
        <a:lstStyle/>
        <a:p>
          <a:pPr>
            <a:lnSpc>
              <a:spcPct val="100000"/>
            </a:lnSpc>
          </a:pPr>
          <a:r>
            <a:rPr lang="en-US" dirty="0">
              <a:latin typeface="Aptos" panose="020B0004020202020204" pitchFamily="34" charset="0"/>
            </a:rPr>
            <a:t>~2/3 Allocated to directorates to manage themselves to manage their flavor of org burden</a:t>
          </a:r>
        </a:p>
      </dgm:t>
    </dgm:pt>
    <dgm:pt modelId="{696CBBA3-160D-44D4-AEDB-D6AE09387D10}" type="parTrans" cxnId="{CA7EBB2B-FA5D-4F80-998C-59A57ED68B43}">
      <dgm:prSet/>
      <dgm:spPr/>
      <dgm:t>
        <a:bodyPr/>
        <a:lstStyle/>
        <a:p>
          <a:endParaRPr lang="en-US"/>
        </a:p>
      </dgm:t>
    </dgm:pt>
    <dgm:pt modelId="{4285D566-772E-4478-AF5F-D1D57CA77715}" type="sibTrans" cxnId="{CA7EBB2B-FA5D-4F80-998C-59A57ED68B43}">
      <dgm:prSet/>
      <dgm:spPr/>
      <dgm:t>
        <a:bodyPr/>
        <a:lstStyle/>
        <a:p>
          <a:endParaRPr lang="en-US"/>
        </a:p>
      </dgm:t>
    </dgm:pt>
    <dgm:pt modelId="{149B6BA4-6A9F-402D-96A3-72AF1DE50518}">
      <dgm:prSet/>
      <dgm:spPr/>
      <dgm:t>
        <a:bodyPr/>
        <a:lstStyle/>
        <a:p>
          <a:pPr>
            <a:lnSpc>
              <a:spcPct val="100000"/>
            </a:lnSpc>
          </a:pPr>
          <a:r>
            <a:rPr lang="en-US" dirty="0">
              <a:latin typeface="Aptos" panose="020B0004020202020204" pitchFamily="34" charset="0"/>
            </a:rPr>
            <a:t>&lt; 10% for LDRD initiative leads (new and planned), workforce development projects (to write the proposal when they arrive)</a:t>
          </a:r>
        </a:p>
      </dgm:t>
    </dgm:pt>
    <dgm:pt modelId="{F0C47408-D213-46D0-B330-B5ABAC9501F4}" type="parTrans" cxnId="{7DD38657-E5C9-42F1-892E-5BC5325DF9CF}">
      <dgm:prSet/>
      <dgm:spPr/>
      <dgm:t>
        <a:bodyPr/>
        <a:lstStyle/>
        <a:p>
          <a:endParaRPr lang="en-US"/>
        </a:p>
      </dgm:t>
    </dgm:pt>
    <dgm:pt modelId="{39104433-6B9C-475E-AEFC-769CA4C50723}" type="sibTrans" cxnId="{7DD38657-E5C9-42F1-892E-5BC5325DF9CF}">
      <dgm:prSet/>
      <dgm:spPr/>
      <dgm:t>
        <a:bodyPr/>
        <a:lstStyle/>
        <a:p>
          <a:endParaRPr lang="en-US"/>
        </a:p>
      </dgm:t>
    </dgm:pt>
    <dgm:pt modelId="{5A0509B3-CBAC-45FB-B2CA-C9FDF3891A81}">
      <dgm:prSet/>
      <dgm:spPr/>
      <dgm:t>
        <a:bodyPr/>
        <a:lstStyle/>
        <a:p>
          <a:pPr>
            <a:lnSpc>
              <a:spcPct val="100000"/>
            </a:lnSpc>
          </a:pPr>
          <a:r>
            <a:rPr lang="en-US" dirty="0">
              <a:latin typeface="Aptos" panose="020B0004020202020204" pitchFamily="34" charset="0"/>
            </a:rPr>
            <a:t>Director’s discretion for unexpected opportunities, large project planning, multi directorate opportunities</a:t>
          </a:r>
        </a:p>
      </dgm:t>
    </dgm:pt>
    <dgm:pt modelId="{4836189A-D045-45F7-87FA-2FC20E0EF48E}" type="parTrans" cxnId="{E597BCCB-A395-4508-A219-D2250136EED1}">
      <dgm:prSet/>
      <dgm:spPr/>
      <dgm:t>
        <a:bodyPr/>
        <a:lstStyle/>
        <a:p>
          <a:endParaRPr lang="en-US"/>
        </a:p>
      </dgm:t>
    </dgm:pt>
    <dgm:pt modelId="{F92F7CE0-4181-4CCC-A29A-4D97FE96D3D5}" type="sibTrans" cxnId="{E597BCCB-A395-4508-A219-D2250136EED1}">
      <dgm:prSet/>
      <dgm:spPr/>
      <dgm:t>
        <a:bodyPr/>
        <a:lstStyle/>
        <a:p>
          <a:endParaRPr lang="en-US"/>
        </a:p>
      </dgm:t>
    </dgm:pt>
    <dgm:pt modelId="{D3F01315-36DE-4E2A-95F9-8B1BF4527170}" type="pres">
      <dgm:prSet presAssocID="{37880E33-6890-4732-9EA2-781654DE974C}" presName="root" presStyleCnt="0">
        <dgm:presLayoutVars>
          <dgm:dir/>
          <dgm:resizeHandles val="exact"/>
        </dgm:presLayoutVars>
      </dgm:prSet>
      <dgm:spPr/>
    </dgm:pt>
    <dgm:pt modelId="{E756C9DA-2AA4-42AC-812D-0D4F3185E0FF}" type="pres">
      <dgm:prSet presAssocID="{85CBE0ED-998A-4E50-B593-1505AE68EC02}" presName="compNode" presStyleCnt="0"/>
      <dgm:spPr/>
    </dgm:pt>
    <dgm:pt modelId="{1D5E6D87-6126-45DF-9BE9-EADD7355B372}" type="pres">
      <dgm:prSet presAssocID="{85CBE0ED-998A-4E50-B593-1505AE68EC02}" presName="bgRect" presStyleLbl="bgShp" presStyleIdx="0" presStyleCnt="4" custLinFactNeighborY="-8785"/>
      <dgm:spPr/>
    </dgm:pt>
    <dgm:pt modelId="{3421CDA8-1244-4E6B-88FC-48B156A02747}" type="pres">
      <dgm:prSet presAssocID="{85CBE0ED-998A-4E50-B593-1505AE68EC02}"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User"/>
        </a:ext>
      </dgm:extLst>
    </dgm:pt>
    <dgm:pt modelId="{328AF5F6-423D-4E2F-AE29-3DFB5760E4FF}" type="pres">
      <dgm:prSet presAssocID="{85CBE0ED-998A-4E50-B593-1505AE68EC02}" presName="spaceRect" presStyleCnt="0"/>
      <dgm:spPr/>
    </dgm:pt>
    <dgm:pt modelId="{AC5E5BE6-CB9F-45B0-827E-A5177E88BF57}" type="pres">
      <dgm:prSet presAssocID="{85CBE0ED-998A-4E50-B593-1505AE68EC02}" presName="parTx" presStyleLbl="revTx" presStyleIdx="0" presStyleCnt="4">
        <dgm:presLayoutVars>
          <dgm:chMax val="0"/>
          <dgm:chPref val="0"/>
        </dgm:presLayoutVars>
      </dgm:prSet>
      <dgm:spPr/>
    </dgm:pt>
    <dgm:pt modelId="{88828E31-AFA1-45F4-958A-A9319C41CE24}" type="pres">
      <dgm:prSet presAssocID="{4F493810-38F1-4958-B592-79B32C430481}" presName="sibTrans" presStyleCnt="0"/>
      <dgm:spPr/>
    </dgm:pt>
    <dgm:pt modelId="{ED6E010B-4583-4986-8434-138D33C1923E}" type="pres">
      <dgm:prSet presAssocID="{418EB7C5-0D2B-4B80-958D-517B1B7C5574}" presName="compNode" presStyleCnt="0"/>
      <dgm:spPr/>
    </dgm:pt>
    <dgm:pt modelId="{AE957C13-DFB4-4DF3-9F63-C0CB497F6C77}" type="pres">
      <dgm:prSet presAssocID="{418EB7C5-0D2B-4B80-958D-517B1B7C5574}" presName="bgRect" presStyleLbl="bgShp" presStyleIdx="1" presStyleCnt="4"/>
      <dgm:spPr/>
    </dgm:pt>
    <dgm:pt modelId="{DF9F8702-F7FB-427B-98DA-137E0E1193AA}" type="pres">
      <dgm:prSet presAssocID="{418EB7C5-0D2B-4B80-958D-517B1B7C5574}"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y"/>
        </a:ext>
      </dgm:extLst>
    </dgm:pt>
    <dgm:pt modelId="{693C950B-289E-407B-8249-9B1E135C8F7C}" type="pres">
      <dgm:prSet presAssocID="{418EB7C5-0D2B-4B80-958D-517B1B7C5574}" presName="spaceRect" presStyleCnt="0"/>
      <dgm:spPr/>
    </dgm:pt>
    <dgm:pt modelId="{32C320B4-808C-4A2C-9702-D7A326B66C3B}" type="pres">
      <dgm:prSet presAssocID="{418EB7C5-0D2B-4B80-958D-517B1B7C5574}" presName="parTx" presStyleLbl="revTx" presStyleIdx="1" presStyleCnt="4">
        <dgm:presLayoutVars>
          <dgm:chMax val="0"/>
          <dgm:chPref val="0"/>
        </dgm:presLayoutVars>
      </dgm:prSet>
      <dgm:spPr/>
    </dgm:pt>
    <dgm:pt modelId="{E84B73A9-0B04-48F2-BD37-ED010CFD4CEF}" type="pres">
      <dgm:prSet presAssocID="{4285D566-772E-4478-AF5F-D1D57CA77715}" presName="sibTrans" presStyleCnt="0"/>
      <dgm:spPr/>
    </dgm:pt>
    <dgm:pt modelId="{00DFDE70-02D4-4009-92A6-90BE0282A348}" type="pres">
      <dgm:prSet presAssocID="{149B6BA4-6A9F-402D-96A3-72AF1DE50518}" presName="compNode" presStyleCnt="0"/>
      <dgm:spPr/>
    </dgm:pt>
    <dgm:pt modelId="{19EFF0E6-FD8B-4FC9-ABC6-61EB54D872A6}" type="pres">
      <dgm:prSet presAssocID="{149B6BA4-6A9F-402D-96A3-72AF1DE50518}" presName="bgRect" presStyleLbl="bgShp" presStyleIdx="2" presStyleCnt="4"/>
      <dgm:spPr/>
    </dgm:pt>
    <dgm:pt modelId="{71D86DDC-3EA8-4A3E-AD4D-4E87B6054F09}" type="pres">
      <dgm:prSet presAssocID="{149B6BA4-6A9F-402D-96A3-72AF1DE5051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Office Worker"/>
        </a:ext>
      </dgm:extLst>
    </dgm:pt>
    <dgm:pt modelId="{FD34E616-DD9A-4D99-9974-85BA3BEDB47F}" type="pres">
      <dgm:prSet presAssocID="{149B6BA4-6A9F-402D-96A3-72AF1DE50518}" presName="spaceRect" presStyleCnt="0"/>
      <dgm:spPr/>
    </dgm:pt>
    <dgm:pt modelId="{7E9DBED0-52FF-4B72-8365-B0A49EF08E2D}" type="pres">
      <dgm:prSet presAssocID="{149B6BA4-6A9F-402D-96A3-72AF1DE50518}" presName="parTx" presStyleLbl="revTx" presStyleIdx="2" presStyleCnt="4">
        <dgm:presLayoutVars>
          <dgm:chMax val="0"/>
          <dgm:chPref val="0"/>
        </dgm:presLayoutVars>
      </dgm:prSet>
      <dgm:spPr/>
    </dgm:pt>
    <dgm:pt modelId="{ACCAE786-3BB4-47D6-B7F1-602FC133D5E4}" type="pres">
      <dgm:prSet presAssocID="{39104433-6B9C-475E-AEFC-769CA4C50723}" presName="sibTrans" presStyleCnt="0"/>
      <dgm:spPr/>
    </dgm:pt>
    <dgm:pt modelId="{3F031E61-4CEC-4E66-96E1-CA3D30B899BE}" type="pres">
      <dgm:prSet presAssocID="{5A0509B3-CBAC-45FB-B2CA-C9FDF3891A81}" presName="compNode" presStyleCnt="0"/>
      <dgm:spPr/>
    </dgm:pt>
    <dgm:pt modelId="{B7CF68BA-DC78-438E-B1A9-AAB0827A0CE7}" type="pres">
      <dgm:prSet presAssocID="{5A0509B3-CBAC-45FB-B2CA-C9FDF3891A81}" presName="bgRect" presStyleLbl="bgShp" presStyleIdx="3" presStyleCnt="4"/>
      <dgm:spPr/>
    </dgm:pt>
    <dgm:pt modelId="{9A7B9C2E-BF63-4FBD-8CD2-3857293D837D}" type="pres">
      <dgm:prSet presAssocID="{5A0509B3-CBAC-45FB-B2CA-C9FDF3891A8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arning"/>
        </a:ext>
      </dgm:extLst>
    </dgm:pt>
    <dgm:pt modelId="{2342E56A-23DB-45CD-A263-CB1AE7E59F1D}" type="pres">
      <dgm:prSet presAssocID="{5A0509B3-CBAC-45FB-B2CA-C9FDF3891A81}" presName="spaceRect" presStyleCnt="0"/>
      <dgm:spPr/>
    </dgm:pt>
    <dgm:pt modelId="{C270EF78-6800-4CB0-A783-156D811240B5}" type="pres">
      <dgm:prSet presAssocID="{5A0509B3-CBAC-45FB-B2CA-C9FDF3891A81}" presName="parTx" presStyleLbl="revTx" presStyleIdx="3" presStyleCnt="4">
        <dgm:presLayoutVars>
          <dgm:chMax val="0"/>
          <dgm:chPref val="0"/>
        </dgm:presLayoutVars>
      </dgm:prSet>
      <dgm:spPr/>
    </dgm:pt>
  </dgm:ptLst>
  <dgm:cxnLst>
    <dgm:cxn modelId="{CA7EBB2B-FA5D-4F80-998C-59A57ED68B43}" srcId="{37880E33-6890-4732-9EA2-781654DE974C}" destId="{418EB7C5-0D2B-4B80-958D-517B1B7C5574}" srcOrd="1" destOrd="0" parTransId="{696CBBA3-160D-44D4-AEDB-D6AE09387D10}" sibTransId="{4285D566-772E-4478-AF5F-D1D57CA77715}"/>
    <dgm:cxn modelId="{7DD38657-E5C9-42F1-892E-5BC5325DF9CF}" srcId="{37880E33-6890-4732-9EA2-781654DE974C}" destId="{149B6BA4-6A9F-402D-96A3-72AF1DE50518}" srcOrd="2" destOrd="0" parTransId="{F0C47408-D213-46D0-B330-B5ABAC9501F4}" sibTransId="{39104433-6B9C-475E-AEFC-769CA4C50723}"/>
    <dgm:cxn modelId="{8B140D6B-7AE0-4DBF-BE40-4AFD23012B10}" type="presOf" srcId="{85CBE0ED-998A-4E50-B593-1505AE68EC02}" destId="{AC5E5BE6-CB9F-45B0-827E-A5177E88BF57}" srcOrd="0" destOrd="0" presId="urn:microsoft.com/office/officeart/2018/2/layout/IconVerticalSolidList"/>
    <dgm:cxn modelId="{974F9E95-EC71-48F2-94CE-0CCDE74FBC35}" type="presOf" srcId="{149B6BA4-6A9F-402D-96A3-72AF1DE50518}" destId="{7E9DBED0-52FF-4B72-8365-B0A49EF08E2D}" srcOrd="0" destOrd="0" presId="urn:microsoft.com/office/officeart/2018/2/layout/IconVerticalSolidList"/>
    <dgm:cxn modelId="{FCDB8EB3-5871-48EA-94E7-55627DB90418}" srcId="{37880E33-6890-4732-9EA2-781654DE974C}" destId="{85CBE0ED-998A-4E50-B593-1505AE68EC02}" srcOrd="0" destOrd="0" parTransId="{1AFE5FB9-1C25-4A2C-998F-DA8EFD932F88}" sibTransId="{4F493810-38F1-4958-B592-79B32C430481}"/>
    <dgm:cxn modelId="{BCCEE1B4-6746-4B19-85AF-80EE9C0A2AAE}" type="presOf" srcId="{418EB7C5-0D2B-4B80-958D-517B1B7C5574}" destId="{32C320B4-808C-4A2C-9702-D7A326B66C3B}" srcOrd="0" destOrd="0" presId="urn:microsoft.com/office/officeart/2018/2/layout/IconVerticalSolidList"/>
    <dgm:cxn modelId="{E597BCCB-A395-4508-A219-D2250136EED1}" srcId="{37880E33-6890-4732-9EA2-781654DE974C}" destId="{5A0509B3-CBAC-45FB-B2CA-C9FDF3891A81}" srcOrd="3" destOrd="0" parTransId="{4836189A-D045-45F7-87FA-2FC20E0EF48E}" sibTransId="{F92F7CE0-4181-4CCC-A29A-4D97FE96D3D5}"/>
    <dgm:cxn modelId="{006A2CDA-3BC7-4192-9C41-01C1BE95492F}" type="presOf" srcId="{37880E33-6890-4732-9EA2-781654DE974C}" destId="{D3F01315-36DE-4E2A-95F9-8B1BF4527170}" srcOrd="0" destOrd="0" presId="urn:microsoft.com/office/officeart/2018/2/layout/IconVerticalSolidList"/>
    <dgm:cxn modelId="{0C8577FC-0884-40DF-AAB4-7BD46A8975C1}" type="presOf" srcId="{5A0509B3-CBAC-45FB-B2CA-C9FDF3891A81}" destId="{C270EF78-6800-4CB0-A783-156D811240B5}" srcOrd="0" destOrd="0" presId="urn:microsoft.com/office/officeart/2018/2/layout/IconVerticalSolidList"/>
    <dgm:cxn modelId="{587D20B9-255F-4D51-82B3-3EE3D888A440}" type="presParOf" srcId="{D3F01315-36DE-4E2A-95F9-8B1BF4527170}" destId="{E756C9DA-2AA4-42AC-812D-0D4F3185E0FF}" srcOrd="0" destOrd="0" presId="urn:microsoft.com/office/officeart/2018/2/layout/IconVerticalSolidList"/>
    <dgm:cxn modelId="{0FEB8BF8-3E72-4366-9249-D90FCFB2DFAC}" type="presParOf" srcId="{E756C9DA-2AA4-42AC-812D-0D4F3185E0FF}" destId="{1D5E6D87-6126-45DF-9BE9-EADD7355B372}" srcOrd="0" destOrd="0" presId="urn:microsoft.com/office/officeart/2018/2/layout/IconVerticalSolidList"/>
    <dgm:cxn modelId="{3FA25EEF-84BA-4921-AD8D-F02ADF2FF417}" type="presParOf" srcId="{E756C9DA-2AA4-42AC-812D-0D4F3185E0FF}" destId="{3421CDA8-1244-4E6B-88FC-48B156A02747}" srcOrd="1" destOrd="0" presId="urn:microsoft.com/office/officeart/2018/2/layout/IconVerticalSolidList"/>
    <dgm:cxn modelId="{C0DD6060-436A-4F25-9F64-F61424E11D8F}" type="presParOf" srcId="{E756C9DA-2AA4-42AC-812D-0D4F3185E0FF}" destId="{328AF5F6-423D-4E2F-AE29-3DFB5760E4FF}" srcOrd="2" destOrd="0" presId="urn:microsoft.com/office/officeart/2018/2/layout/IconVerticalSolidList"/>
    <dgm:cxn modelId="{12944E20-D8CE-48C7-ADDC-2FC847B00BD3}" type="presParOf" srcId="{E756C9DA-2AA4-42AC-812D-0D4F3185E0FF}" destId="{AC5E5BE6-CB9F-45B0-827E-A5177E88BF57}" srcOrd="3" destOrd="0" presId="urn:microsoft.com/office/officeart/2018/2/layout/IconVerticalSolidList"/>
    <dgm:cxn modelId="{845FE0A9-CDE5-410A-8469-E4728B8D7AEF}" type="presParOf" srcId="{D3F01315-36DE-4E2A-95F9-8B1BF4527170}" destId="{88828E31-AFA1-45F4-958A-A9319C41CE24}" srcOrd="1" destOrd="0" presId="urn:microsoft.com/office/officeart/2018/2/layout/IconVerticalSolidList"/>
    <dgm:cxn modelId="{EAB19B1D-2E70-445A-B08D-096078EF77C1}" type="presParOf" srcId="{D3F01315-36DE-4E2A-95F9-8B1BF4527170}" destId="{ED6E010B-4583-4986-8434-138D33C1923E}" srcOrd="2" destOrd="0" presId="urn:microsoft.com/office/officeart/2018/2/layout/IconVerticalSolidList"/>
    <dgm:cxn modelId="{79F06267-BF09-4AF2-88A1-8FE5CCD86EF3}" type="presParOf" srcId="{ED6E010B-4583-4986-8434-138D33C1923E}" destId="{AE957C13-DFB4-4DF3-9F63-C0CB497F6C77}" srcOrd="0" destOrd="0" presId="urn:microsoft.com/office/officeart/2018/2/layout/IconVerticalSolidList"/>
    <dgm:cxn modelId="{437859E5-09BF-4396-BA3A-EE8E3A9CE8A2}" type="presParOf" srcId="{ED6E010B-4583-4986-8434-138D33C1923E}" destId="{DF9F8702-F7FB-427B-98DA-137E0E1193AA}" srcOrd="1" destOrd="0" presId="urn:microsoft.com/office/officeart/2018/2/layout/IconVerticalSolidList"/>
    <dgm:cxn modelId="{D8FDBA23-CF4E-40F5-9985-1476CB1337B5}" type="presParOf" srcId="{ED6E010B-4583-4986-8434-138D33C1923E}" destId="{693C950B-289E-407B-8249-9B1E135C8F7C}" srcOrd="2" destOrd="0" presId="urn:microsoft.com/office/officeart/2018/2/layout/IconVerticalSolidList"/>
    <dgm:cxn modelId="{967CA668-9770-451D-94C6-B2D987A81532}" type="presParOf" srcId="{ED6E010B-4583-4986-8434-138D33C1923E}" destId="{32C320B4-808C-4A2C-9702-D7A326B66C3B}" srcOrd="3" destOrd="0" presId="urn:microsoft.com/office/officeart/2018/2/layout/IconVerticalSolidList"/>
    <dgm:cxn modelId="{280C5D3E-530E-405C-B37E-3FA6D70393A0}" type="presParOf" srcId="{D3F01315-36DE-4E2A-95F9-8B1BF4527170}" destId="{E84B73A9-0B04-48F2-BD37-ED010CFD4CEF}" srcOrd="3" destOrd="0" presId="urn:microsoft.com/office/officeart/2018/2/layout/IconVerticalSolidList"/>
    <dgm:cxn modelId="{87ED1E86-4471-46D8-BCE0-B1CC76AE5D16}" type="presParOf" srcId="{D3F01315-36DE-4E2A-95F9-8B1BF4527170}" destId="{00DFDE70-02D4-4009-92A6-90BE0282A348}" srcOrd="4" destOrd="0" presId="urn:microsoft.com/office/officeart/2018/2/layout/IconVerticalSolidList"/>
    <dgm:cxn modelId="{A269CF20-A19F-42F5-B637-81EFCC40F5D7}" type="presParOf" srcId="{00DFDE70-02D4-4009-92A6-90BE0282A348}" destId="{19EFF0E6-FD8B-4FC9-ABC6-61EB54D872A6}" srcOrd="0" destOrd="0" presId="urn:microsoft.com/office/officeart/2018/2/layout/IconVerticalSolidList"/>
    <dgm:cxn modelId="{E2CB2717-F5AE-480C-A275-0C815AF2F97D}" type="presParOf" srcId="{00DFDE70-02D4-4009-92A6-90BE0282A348}" destId="{71D86DDC-3EA8-4A3E-AD4D-4E87B6054F09}" srcOrd="1" destOrd="0" presId="urn:microsoft.com/office/officeart/2018/2/layout/IconVerticalSolidList"/>
    <dgm:cxn modelId="{74B8105D-67E6-446E-87BD-BFC68FC9BE5B}" type="presParOf" srcId="{00DFDE70-02D4-4009-92A6-90BE0282A348}" destId="{FD34E616-DD9A-4D99-9974-85BA3BEDB47F}" srcOrd="2" destOrd="0" presId="urn:microsoft.com/office/officeart/2018/2/layout/IconVerticalSolidList"/>
    <dgm:cxn modelId="{EDBAD86C-8F9F-420E-9656-27047E5AC05B}" type="presParOf" srcId="{00DFDE70-02D4-4009-92A6-90BE0282A348}" destId="{7E9DBED0-52FF-4B72-8365-B0A49EF08E2D}" srcOrd="3" destOrd="0" presId="urn:microsoft.com/office/officeart/2018/2/layout/IconVerticalSolidList"/>
    <dgm:cxn modelId="{981AED4E-7F38-4BEE-9066-B60AF72E4BCF}" type="presParOf" srcId="{D3F01315-36DE-4E2A-95F9-8B1BF4527170}" destId="{ACCAE786-3BB4-47D6-B7F1-602FC133D5E4}" srcOrd="5" destOrd="0" presId="urn:microsoft.com/office/officeart/2018/2/layout/IconVerticalSolidList"/>
    <dgm:cxn modelId="{67A9F840-8094-4167-B09C-D90EF75FBECD}" type="presParOf" srcId="{D3F01315-36DE-4E2A-95F9-8B1BF4527170}" destId="{3F031E61-4CEC-4E66-96E1-CA3D30B899BE}" srcOrd="6" destOrd="0" presId="urn:microsoft.com/office/officeart/2018/2/layout/IconVerticalSolidList"/>
    <dgm:cxn modelId="{97A6E76B-DC9B-4DA8-80C1-5F9A75AE7FD6}" type="presParOf" srcId="{3F031E61-4CEC-4E66-96E1-CA3D30B899BE}" destId="{B7CF68BA-DC78-438E-B1A9-AAB0827A0CE7}" srcOrd="0" destOrd="0" presId="urn:microsoft.com/office/officeart/2018/2/layout/IconVerticalSolidList"/>
    <dgm:cxn modelId="{EA6317A7-9467-4F21-9E21-D9D4E2CCB8A2}" type="presParOf" srcId="{3F031E61-4CEC-4E66-96E1-CA3D30B899BE}" destId="{9A7B9C2E-BF63-4FBD-8CD2-3857293D837D}" srcOrd="1" destOrd="0" presId="urn:microsoft.com/office/officeart/2018/2/layout/IconVerticalSolidList"/>
    <dgm:cxn modelId="{C9D7581A-5159-4B0D-97B9-43D4BE3D2AC8}" type="presParOf" srcId="{3F031E61-4CEC-4E66-96E1-CA3D30B899BE}" destId="{2342E56A-23DB-45CD-A263-CB1AE7E59F1D}" srcOrd="2" destOrd="0" presId="urn:microsoft.com/office/officeart/2018/2/layout/IconVerticalSolidList"/>
    <dgm:cxn modelId="{4EC8C348-B2FB-4A62-A6D0-28B122398F9E}" type="presParOf" srcId="{3F031E61-4CEC-4E66-96E1-CA3D30B899BE}" destId="{C270EF78-6800-4CB0-A783-156D811240B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E6D87-6126-45DF-9BE9-EADD7355B372}">
      <dsp:nvSpPr>
        <dsp:cNvPr id="0" name=""/>
        <dsp:cNvSpPr/>
      </dsp:nvSpPr>
      <dsp:spPr>
        <a:xfrm>
          <a:off x="0" y="0"/>
          <a:ext cx="11315194" cy="8544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21CDA8-1244-4E6B-88FC-48B156A02747}">
      <dsp:nvSpPr>
        <dsp:cNvPr id="0" name=""/>
        <dsp:cNvSpPr/>
      </dsp:nvSpPr>
      <dsp:spPr>
        <a:xfrm>
          <a:off x="258459" y="193928"/>
          <a:ext cx="469926" cy="4699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C5E5BE6-CB9F-45B0-827E-A5177E88BF57}">
      <dsp:nvSpPr>
        <dsp:cNvPr id="0" name=""/>
        <dsp:cNvSpPr/>
      </dsp:nvSpPr>
      <dsp:spPr>
        <a:xfrm>
          <a:off x="986845" y="1685"/>
          <a:ext cx="10328348" cy="854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425" tIns="90425" rIns="90425" bIns="90425" numCol="1" spcCol="1270" anchor="ctr" anchorCtr="0">
          <a:noAutofit/>
        </a:bodyPr>
        <a:lstStyle/>
        <a:p>
          <a:pPr marL="0" lvl="0" indent="0" algn="l" defTabSz="933450">
            <a:lnSpc>
              <a:spcPct val="100000"/>
            </a:lnSpc>
            <a:spcBef>
              <a:spcPct val="0"/>
            </a:spcBef>
            <a:spcAft>
              <a:spcPct val="35000"/>
            </a:spcAft>
            <a:buNone/>
          </a:pPr>
          <a:r>
            <a:rPr lang="en-US" sz="2100" kern="1200" dirty="0">
              <a:latin typeface="Aptos" panose="020B0004020202020204" pitchFamily="34" charset="0"/>
            </a:rPr>
            <a:t>Special category of org burden to develop new business</a:t>
          </a:r>
        </a:p>
      </dsp:txBody>
      <dsp:txXfrm>
        <a:off x="986845" y="1685"/>
        <a:ext cx="10328348" cy="854412"/>
      </dsp:txXfrm>
    </dsp:sp>
    <dsp:sp modelId="{AE957C13-DFB4-4DF3-9F63-C0CB497F6C77}">
      <dsp:nvSpPr>
        <dsp:cNvPr id="0" name=""/>
        <dsp:cNvSpPr/>
      </dsp:nvSpPr>
      <dsp:spPr>
        <a:xfrm>
          <a:off x="0" y="1069700"/>
          <a:ext cx="11315194" cy="8544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9F8702-F7FB-427B-98DA-137E0E1193AA}">
      <dsp:nvSpPr>
        <dsp:cNvPr id="0" name=""/>
        <dsp:cNvSpPr/>
      </dsp:nvSpPr>
      <dsp:spPr>
        <a:xfrm>
          <a:off x="258459" y="1261943"/>
          <a:ext cx="469926" cy="4699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C320B4-808C-4A2C-9702-D7A326B66C3B}">
      <dsp:nvSpPr>
        <dsp:cNvPr id="0" name=""/>
        <dsp:cNvSpPr/>
      </dsp:nvSpPr>
      <dsp:spPr>
        <a:xfrm>
          <a:off x="986845" y="1069700"/>
          <a:ext cx="10328348" cy="854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425" tIns="90425" rIns="90425" bIns="90425" numCol="1" spcCol="1270" anchor="ctr" anchorCtr="0">
          <a:noAutofit/>
        </a:bodyPr>
        <a:lstStyle/>
        <a:p>
          <a:pPr marL="0" lvl="0" indent="0" algn="l" defTabSz="933450">
            <a:lnSpc>
              <a:spcPct val="100000"/>
            </a:lnSpc>
            <a:spcBef>
              <a:spcPct val="0"/>
            </a:spcBef>
            <a:spcAft>
              <a:spcPct val="35000"/>
            </a:spcAft>
            <a:buNone/>
          </a:pPr>
          <a:r>
            <a:rPr lang="en-US" sz="2100" kern="1200" dirty="0">
              <a:latin typeface="Aptos" panose="020B0004020202020204" pitchFamily="34" charset="0"/>
            </a:rPr>
            <a:t>~2/3 Allocated to directorates to manage themselves to manage their flavor of org burden</a:t>
          </a:r>
        </a:p>
      </dsp:txBody>
      <dsp:txXfrm>
        <a:off x="986845" y="1069700"/>
        <a:ext cx="10328348" cy="854412"/>
      </dsp:txXfrm>
    </dsp:sp>
    <dsp:sp modelId="{19EFF0E6-FD8B-4FC9-ABC6-61EB54D872A6}">
      <dsp:nvSpPr>
        <dsp:cNvPr id="0" name=""/>
        <dsp:cNvSpPr/>
      </dsp:nvSpPr>
      <dsp:spPr>
        <a:xfrm>
          <a:off x="0" y="2137716"/>
          <a:ext cx="11315194" cy="8544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D86DDC-3EA8-4A3E-AD4D-4E87B6054F09}">
      <dsp:nvSpPr>
        <dsp:cNvPr id="0" name=""/>
        <dsp:cNvSpPr/>
      </dsp:nvSpPr>
      <dsp:spPr>
        <a:xfrm>
          <a:off x="258459" y="2329958"/>
          <a:ext cx="469926" cy="4699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9DBED0-52FF-4B72-8365-B0A49EF08E2D}">
      <dsp:nvSpPr>
        <dsp:cNvPr id="0" name=""/>
        <dsp:cNvSpPr/>
      </dsp:nvSpPr>
      <dsp:spPr>
        <a:xfrm>
          <a:off x="986845" y="2137716"/>
          <a:ext cx="10328348" cy="854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425" tIns="90425" rIns="90425" bIns="90425" numCol="1" spcCol="1270" anchor="ctr" anchorCtr="0">
          <a:noAutofit/>
        </a:bodyPr>
        <a:lstStyle/>
        <a:p>
          <a:pPr marL="0" lvl="0" indent="0" algn="l" defTabSz="933450">
            <a:lnSpc>
              <a:spcPct val="100000"/>
            </a:lnSpc>
            <a:spcBef>
              <a:spcPct val="0"/>
            </a:spcBef>
            <a:spcAft>
              <a:spcPct val="35000"/>
            </a:spcAft>
            <a:buNone/>
          </a:pPr>
          <a:r>
            <a:rPr lang="en-US" sz="2100" kern="1200" dirty="0">
              <a:latin typeface="Aptos" panose="020B0004020202020204" pitchFamily="34" charset="0"/>
            </a:rPr>
            <a:t>&lt; 10% for LDRD initiative leads (new and planned), workforce development projects (to write the proposal when they arrive)</a:t>
          </a:r>
        </a:p>
      </dsp:txBody>
      <dsp:txXfrm>
        <a:off x="986845" y="2137716"/>
        <a:ext cx="10328348" cy="854412"/>
      </dsp:txXfrm>
    </dsp:sp>
    <dsp:sp modelId="{B7CF68BA-DC78-438E-B1A9-AAB0827A0CE7}">
      <dsp:nvSpPr>
        <dsp:cNvPr id="0" name=""/>
        <dsp:cNvSpPr/>
      </dsp:nvSpPr>
      <dsp:spPr>
        <a:xfrm>
          <a:off x="0" y="3205731"/>
          <a:ext cx="11315194" cy="85441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7B9C2E-BF63-4FBD-8CD2-3857293D837D}">
      <dsp:nvSpPr>
        <dsp:cNvPr id="0" name=""/>
        <dsp:cNvSpPr/>
      </dsp:nvSpPr>
      <dsp:spPr>
        <a:xfrm>
          <a:off x="258459" y="3397973"/>
          <a:ext cx="469926" cy="4699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270EF78-6800-4CB0-A783-156D811240B5}">
      <dsp:nvSpPr>
        <dsp:cNvPr id="0" name=""/>
        <dsp:cNvSpPr/>
      </dsp:nvSpPr>
      <dsp:spPr>
        <a:xfrm>
          <a:off x="986845" y="3205731"/>
          <a:ext cx="10328348" cy="854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425" tIns="90425" rIns="90425" bIns="90425" numCol="1" spcCol="1270" anchor="ctr" anchorCtr="0">
          <a:noAutofit/>
        </a:bodyPr>
        <a:lstStyle/>
        <a:p>
          <a:pPr marL="0" lvl="0" indent="0" algn="l" defTabSz="933450">
            <a:lnSpc>
              <a:spcPct val="100000"/>
            </a:lnSpc>
            <a:spcBef>
              <a:spcPct val="0"/>
            </a:spcBef>
            <a:spcAft>
              <a:spcPct val="35000"/>
            </a:spcAft>
            <a:buNone/>
          </a:pPr>
          <a:r>
            <a:rPr lang="en-US" sz="2100" kern="1200" dirty="0">
              <a:latin typeface="Aptos" panose="020B0004020202020204" pitchFamily="34" charset="0"/>
            </a:rPr>
            <a:t>Director’s discretion for unexpected opportunities, large project planning, multi directorate opportunities</a:t>
          </a:r>
        </a:p>
      </dsp:txBody>
      <dsp:txXfrm>
        <a:off x="986845" y="3205731"/>
        <a:ext cx="10328348" cy="85441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12F454D-A2FB-E28F-62C2-050A837E17C3}"/>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BA896BDF-7ADA-716C-F5CA-D157A094BBBB}"/>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A614C3F-0AF5-DA4C-84F9-3990FF0B58A5}" type="datetimeFigureOut">
              <a:rPr lang="en-US" smtClean="0"/>
              <a:t>9/11/26</a:t>
            </a:fld>
            <a:endParaRPr lang="en-US"/>
          </a:p>
        </p:txBody>
      </p:sp>
      <p:sp>
        <p:nvSpPr>
          <p:cNvPr id="4" name="Footer Placeholder 3">
            <a:extLst>
              <a:ext uri="{FF2B5EF4-FFF2-40B4-BE49-F238E27FC236}">
                <a16:creationId xmlns:a16="http://schemas.microsoft.com/office/drawing/2014/main" id="{72677AF2-C6EF-69B3-EBC0-F3BECE6632A2}"/>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24AEBCA-6ABE-1DFD-7AA8-A3B2F1B635F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67AB913-EDAA-C746-870D-9B7877FA5A85}" type="slidenum">
              <a:rPr lang="en-US" smtClean="0"/>
              <a:t>‹#›</a:t>
            </a:fld>
            <a:endParaRPr lang="en-US"/>
          </a:p>
        </p:txBody>
      </p:sp>
    </p:spTree>
    <p:extLst>
      <p:ext uri="{BB962C8B-B14F-4D97-AF65-F5344CB8AC3E}">
        <p14:creationId xmlns:p14="http://schemas.microsoft.com/office/powerpoint/2010/main" val="10056905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F2D4C33-E834-184F-A85B-4B1A7D742F82}" type="datetimeFigureOut">
              <a:rPr lang="en-US" smtClean="0"/>
              <a:t>9/11/26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EEA2CD3-FB95-D94F-9F04-F9F995EAB822}" type="slidenum">
              <a:rPr lang="en-US" smtClean="0"/>
              <a:t>‹#›</a:t>
            </a:fld>
            <a:endParaRPr lang="en-US"/>
          </a:p>
        </p:txBody>
      </p:sp>
    </p:spTree>
    <p:extLst>
      <p:ext uri="{BB962C8B-B14F-4D97-AF65-F5344CB8AC3E}">
        <p14:creationId xmlns:p14="http://schemas.microsoft.com/office/powerpoint/2010/main" val="1818331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a:t>
            </a:fld>
            <a:endParaRPr lang="en-US"/>
          </a:p>
        </p:txBody>
      </p:sp>
    </p:spTree>
    <p:extLst>
      <p:ext uri="{BB962C8B-B14F-4D97-AF65-F5344CB8AC3E}">
        <p14:creationId xmlns:p14="http://schemas.microsoft.com/office/powerpoint/2010/main" val="1777291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fld id="{CEEA2CD3-FB95-D94F-9F04-F9F995EAB822}" type="slidenum">
              <a:rPr lang="en-US" smtClean="0"/>
              <a:t>2</a:t>
            </a:fld>
            <a:endParaRPr lang="en-US"/>
          </a:p>
        </p:txBody>
      </p:sp>
    </p:spTree>
    <p:extLst>
      <p:ext uri="{BB962C8B-B14F-4D97-AF65-F5344CB8AC3E}">
        <p14:creationId xmlns:p14="http://schemas.microsoft.com/office/powerpoint/2010/main" val="2103218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pPr>
              <a:lnSpc>
                <a:spcPct val="107000"/>
              </a:lnSpc>
              <a:spcAft>
                <a:spcPts val="815"/>
              </a:spcAft>
            </a:pPr>
            <a:endParaRPr lang="en-US" dirty="0">
              <a:latin typeface="Aptos" panose="020B0004020202020204" pitchFamily="34" charset="0"/>
              <a:ea typeface="Roboto" panose="02000000000000000000" pitchFamily="2"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EEA2CD3-FB95-D94F-9F04-F9F995EAB822}" type="slidenum">
              <a:rPr lang="en-US" smtClean="0"/>
              <a:t>3</a:t>
            </a:fld>
            <a:endParaRPr lang="en-US"/>
          </a:p>
        </p:txBody>
      </p:sp>
    </p:spTree>
    <p:extLst>
      <p:ext uri="{BB962C8B-B14F-4D97-AF65-F5344CB8AC3E}">
        <p14:creationId xmlns:p14="http://schemas.microsoft.com/office/powerpoint/2010/main" val="2431210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4</a:t>
            </a:fld>
            <a:endParaRPr lang="en-US"/>
          </a:p>
        </p:txBody>
      </p:sp>
    </p:spTree>
    <p:extLst>
      <p:ext uri="{BB962C8B-B14F-4D97-AF65-F5344CB8AC3E}">
        <p14:creationId xmlns:p14="http://schemas.microsoft.com/office/powerpoint/2010/main" val="15182837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ptos" panose="020B0004020202020204" pitchFamily="34" charset="0"/>
              <a:ea typeface="Roboto" panose="02000000000000000000"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A2CD3-FB95-D94F-9F04-F9F995EAB822}"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2837372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6D78D-0460-3841-C816-F54365D1D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F930C-B8DD-2812-DBFE-06E3962155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13AF6C-FCFD-481E-4F90-94E9EAA31165}"/>
              </a:ext>
            </a:extLst>
          </p:cNvPr>
          <p:cNvSpPr>
            <a:spLocks noGrp="1"/>
          </p:cNvSpPr>
          <p:nvPr>
            <p:ph type="body" idx="1"/>
          </p:nvPr>
        </p:nvSpPr>
        <p:spPr>
          <a:xfrm>
            <a:off x="685800" y="4400549"/>
            <a:ext cx="5486400" cy="4284663"/>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ptos" panose="020B0004020202020204" pitchFamily="34" charset="0"/>
            </a:endParaRPr>
          </a:p>
        </p:txBody>
      </p:sp>
      <p:sp>
        <p:nvSpPr>
          <p:cNvPr id="4" name="Slide Number Placeholder 3">
            <a:extLst>
              <a:ext uri="{FF2B5EF4-FFF2-40B4-BE49-F238E27FC236}">
                <a16:creationId xmlns:a16="http://schemas.microsoft.com/office/drawing/2014/main" id="{96EF3FAA-46EE-34BD-E24D-705A93F8936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EA2CD3-FB95-D94F-9F04-F9F995EAB822}"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7691265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FDCA2-01A4-33B6-5F64-782E7B51BF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7CAA61-1626-6A3F-6776-A5FE65D4AD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17F7C8-B210-5304-5C05-09BC34A5EB68}"/>
              </a:ext>
            </a:extLst>
          </p:cNvPr>
          <p:cNvSpPr>
            <a:spLocks noGrp="1"/>
          </p:cNvSpPr>
          <p:nvPr>
            <p:ph type="body" idx="1"/>
          </p:nvPr>
        </p:nvSpPr>
        <p:spPr>
          <a:xfrm>
            <a:off x="685800" y="4400550"/>
            <a:ext cx="5486400" cy="4445000"/>
          </a:xfrm>
        </p:spPr>
        <p:txBody>
          <a:bodyPr/>
          <a:lstStyle/>
          <a:p>
            <a:endParaRPr lang="en-US" dirty="0">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4BC02605-AFB4-1EAF-644F-3754800301E3}"/>
              </a:ext>
            </a:extLst>
          </p:cNvPr>
          <p:cNvSpPr>
            <a:spLocks noGrp="1"/>
          </p:cNvSpPr>
          <p:nvPr>
            <p:ph type="sldNum" sz="quarter" idx="5"/>
          </p:nvPr>
        </p:nvSpPr>
        <p:spPr/>
        <p:txBody>
          <a:bodyPr/>
          <a:lstStyle/>
          <a:p>
            <a:pPr defTabSz="967518">
              <a:defRPr/>
            </a:pPr>
            <a:fld id="{5A5EB7AD-F522-8046-A689-761AEFA4F2F5}" type="slidenum">
              <a:rPr lang="en-US">
                <a:solidFill>
                  <a:prstClr val="black"/>
                </a:solidFill>
                <a:latin typeface="Calibri" panose="020F0502020204030204"/>
              </a:rPr>
              <a:pPr defTabSz="967518">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008127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0D0FA-3017-F748-7292-D3D8AE77E7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B2738D-8F80-F617-E317-A280B88D5B4D}"/>
              </a:ext>
            </a:extLst>
          </p:cNvPr>
          <p:cNvSpPr>
            <a:spLocks noGrp="1" noRot="1" noChangeAspect="1"/>
          </p:cNvSpPr>
          <p:nvPr>
            <p:ph type="sldImg"/>
          </p:nvPr>
        </p:nvSpPr>
        <p:spPr>
          <a:xfrm>
            <a:off x="839788" y="387350"/>
            <a:ext cx="5846762" cy="3289300"/>
          </a:xfrm>
        </p:spPr>
      </p:sp>
      <p:sp>
        <p:nvSpPr>
          <p:cNvPr id="3" name="Notes Placeholder 2">
            <a:extLst>
              <a:ext uri="{FF2B5EF4-FFF2-40B4-BE49-F238E27FC236}">
                <a16:creationId xmlns:a16="http://schemas.microsoft.com/office/drawing/2014/main" id="{382F7232-CA95-AD0F-650A-A952EE1F13BC}"/>
              </a:ext>
            </a:extLst>
          </p:cNvPr>
          <p:cNvSpPr>
            <a:spLocks noGrp="1"/>
          </p:cNvSpPr>
          <p:nvPr>
            <p:ph type="body" idx="1"/>
          </p:nvPr>
        </p:nvSpPr>
        <p:spPr>
          <a:xfrm>
            <a:off x="701040" y="4473891"/>
            <a:ext cx="5608320" cy="4356075"/>
          </a:xfrm>
        </p:spPr>
        <p:txBody>
          <a:bodyPr/>
          <a:lstStyle/>
          <a:p>
            <a:endParaRPr lang="en-US">
              <a:latin typeface="Aptos" panose="020B0004020202020204" pitchFamily="34" charset="0"/>
              <a:ea typeface="Roboto" panose="02000000000000000000" pitchFamily="2" charset="0"/>
            </a:endParaRPr>
          </a:p>
          <a:p>
            <a:endParaRPr lang="en-US">
              <a:latin typeface="Roboto" panose="02000000000000000000" pitchFamily="2" charset="0"/>
              <a:ea typeface="Roboto" panose="02000000000000000000" pitchFamily="2" charset="0"/>
            </a:endParaRPr>
          </a:p>
        </p:txBody>
      </p:sp>
      <p:sp>
        <p:nvSpPr>
          <p:cNvPr id="4" name="Slide Number Placeholder 3">
            <a:extLst>
              <a:ext uri="{FF2B5EF4-FFF2-40B4-BE49-F238E27FC236}">
                <a16:creationId xmlns:a16="http://schemas.microsoft.com/office/drawing/2014/main" id="{A8DFFA6E-A84F-6CB0-7E94-0F614BA32F1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BFF095A-F86B-4B29-8A9F-DF3D3D1F3E2A}" type="slidenum">
              <a:rPr kumimoji="0" lang="en-US" sz="1200" b="0" i="0" u="none" strike="noStrike" kern="1200" cap="none" spc="0" normalizeH="0" baseline="0" noProof="0" smtClean="0">
                <a:ln>
                  <a:noFill/>
                </a:ln>
                <a:solidFill>
                  <a:prstClr val="black"/>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12376821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Aptos" panose="020B0004020202020204" pitchFamily="34" charset="0"/>
            </a:endParaRPr>
          </a:p>
        </p:txBody>
      </p:sp>
      <p:sp>
        <p:nvSpPr>
          <p:cNvPr id="4" name="Slide Number Placeholder 3"/>
          <p:cNvSpPr>
            <a:spLocks noGrp="1"/>
          </p:cNvSpPr>
          <p:nvPr>
            <p:ph type="sldNum" sz="quarter" idx="5"/>
          </p:nvPr>
        </p:nvSpPr>
        <p:spPr/>
        <p:txBody>
          <a:bodyPr/>
          <a:lstStyle/>
          <a:p>
            <a:fld id="{9D3F4A0E-2BE0-D54C-8B08-5D2FA011AC03}" type="slidenum">
              <a:rPr lang="en-US" smtClean="0"/>
              <a:t>9</a:t>
            </a:fld>
            <a:endParaRPr lang="en-US"/>
          </a:p>
        </p:txBody>
      </p:sp>
    </p:spTree>
    <p:extLst>
      <p:ext uri="{BB962C8B-B14F-4D97-AF65-F5344CB8AC3E}">
        <p14:creationId xmlns:p14="http://schemas.microsoft.com/office/powerpoint/2010/main" val="39596957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10</a:t>
            </a:fld>
            <a:endParaRPr lang="en-US"/>
          </a:p>
        </p:txBody>
      </p:sp>
    </p:spTree>
    <p:extLst>
      <p:ext uri="{BB962C8B-B14F-4D97-AF65-F5344CB8AC3E}">
        <p14:creationId xmlns:p14="http://schemas.microsoft.com/office/powerpoint/2010/main" val="3461876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7CBD5-0AF8-E3F7-6021-492A582D7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FFBBB-4C7E-C51C-BEF7-327CC7FD87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9C329-1011-6152-DEF9-1081FC49F11F}"/>
              </a:ext>
            </a:extLst>
          </p:cNvPr>
          <p:cNvSpPr>
            <a:spLocks noGrp="1"/>
          </p:cNvSpPr>
          <p:nvPr>
            <p:ph type="body" idx="1"/>
          </p:nvPr>
        </p:nvSpPr>
        <p:spPr/>
        <p:txBody>
          <a:bodyPr/>
          <a:lstStyle/>
          <a:p>
            <a:pPr marL="349415" indent="-349415">
              <a:buFont typeface="Arial" panose="020B0604020202020204" pitchFamily="34" charset="0"/>
              <a:buChar char="•"/>
            </a:pPr>
            <a:endParaRPr lang="en-US" sz="2400" dirty="0"/>
          </a:p>
        </p:txBody>
      </p:sp>
      <p:sp>
        <p:nvSpPr>
          <p:cNvPr id="4" name="Slide Number Placeholder 3">
            <a:extLst>
              <a:ext uri="{FF2B5EF4-FFF2-40B4-BE49-F238E27FC236}">
                <a16:creationId xmlns:a16="http://schemas.microsoft.com/office/drawing/2014/main" id="{60772B25-4EEB-87B4-BBB9-ED2C7FB93CDE}"/>
              </a:ext>
            </a:extLst>
          </p:cNvPr>
          <p:cNvSpPr>
            <a:spLocks noGrp="1"/>
          </p:cNvSpPr>
          <p:nvPr>
            <p:ph type="sldNum" sz="quarter" idx="5"/>
          </p:nvPr>
        </p:nvSpPr>
        <p:spPr/>
        <p:txBody>
          <a:bodyPr/>
          <a:lstStyle/>
          <a:p>
            <a:fld id="{CEEA2CD3-FB95-D94F-9F04-F9F995EAB822}" type="slidenum">
              <a:rPr lang="en-US" smtClean="0"/>
              <a:t>12</a:t>
            </a:fld>
            <a:endParaRPr lang="en-US"/>
          </a:p>
        </p:txBody>
      </p:sp>
    </p:spTree>
    <p:extLst>
      <p:ext uri="{BB962C8B-B14F-4D97-AF65-F5344CB8AC3E}">
        <p14:creationId xmlns:p14="http://schemas.microsoft.com/office/powerpoint/2010/main" val="1150508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14</a:t>
            </a:fld>
            <a:endParaRPr lang="en-US"/>
          </a:p>
        </p:txBody>
      </p:sp>
    </p:spTree>
    <p:extLst>
      <p:ext uri="{BB962C8B-B14F-4D97-AF65-F5344CB8AC3E}">
        <p14:creationId xmlns:p14="http://schemas.microsoft.com/office/powerpoint/2010/main" val="891216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15</a:t>
            </a:fld>
            <a:endParaRPr lang="en-US"/>
          </a:p>
        </p:txBody>
      </p:sp>
    </p:spTree>
    <p:extLst>
      <p:ext uri="{BB962C8B-B14F-4D97-AF65-F5344CB8AC3E}">
        <p14:creationId xmlns:p14="http://schemas.microsoft.com/office/powerpoint/2010/main" val="1911486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16</a:t>
            </a:fld>
            <a:endParaRPr lang="en-US"/>
          </a:p>
        </p:txBody>
      </p:sp>
    </p:spTree>
    <p:extLst>
      <p:ext uri="{BB962C8B-B14F-4D97-AF65-F5344CB8AC3E}">
        <p14:creationId xmlns:p14="http://schemas.microsoft.com/office/powerpoint/2010/main" val="7740542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18</a:t>
            </a:fld>
            <a:endParaRPr lang="en-US"/>
          </a:p>
        </p:txBody>
      </p:sp>
    </p:spTree>
    <p:extLst>
      <p:ext uri="{BB962C8B-B14F-4D97-AF65-F5344CB8AC3E}">
        <p14:creationId xmlns:p14="http://schemas.microsoft.com/office/powerpoint/2010/main" val="4028548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19</a:t>
            </a:fld>
            <a:endParaRPr lang="en-US"/>
          </a:p>
        </p:txBody>
      </p:sp>
    </p:spTree>
    <p:extLst>
      <p:ext uri="{BB962C8B-B14F-4D97-AF65-F5344CB8AC3E}">
        <p14:creationId xmlns:p14="http://schemas.microsoft.com/office/powerpoint/2010/main" val="217701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20</a:t>
            </a:fld>
            <a:endParaRPr lang="en-US"/>
          </a:p>
        </p:txBody>
      </p:sp>
    </p:spTree>
    <p:extLst>
      <p:ext uri="{BB962C8B-B14F-4D97-AF65-F5344CB8AC3E}">
        <p14:creationId xmlns:p14="http://schemas.microsoft.com/office/powerpoint/2010/main" val="4205921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21</a:t>
            </a:fld>
            <a:endParaRPr lang="en-US"/>
          </a:p>
        </p:txBody>
      </p:sp>
    </p:spTree>
    <p:extLst>
      <p:ext uri="{BB962C8B-B14F-4D97-AF65-F5344CB8AC3E}">
        <p14:creationId xmlns:p14="http://schemas.microsoft.com/office/powerpoint/2010/main" val="778256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Roboto" panose="02000000000000000000" pitchFamily="2" charset="0"/>
              <a:ea typeface="Roboto" panose="02000000000000000000" pitchFamily="2" charset="0"/>
            </a:endParaRPr>
          </a:p>
        </p:txBody>
      </p:sp>
      <p:sp>
        <p:nvSpPr>
          <p:cNvPr id="4" name="Slide Number Placeholder 3"/>
          <p:cNvSpPr>
            <a:spLocks noGrp="1"/>
          </p:cNvSpPr>
          <p:nvPr>
            <p:ph type="sldNum" sz="quarter" idx="5"/>
          </p:nvPr>
        </p:nvSpPr>
        <p:spPr/>
        <p:txBody>
          <a:bodyPr/>
          <a:lstStyle/>
          <a:p>
            <a:fld id="{CEEA2CD3-FB95-D94F-9F04-F9F995EAB822}" type="slidenum">
              <a:rPr lang="en-US" smtClean="0"/>
              <a:t>22</a:t>
            </a:fld>
            <a:endParaRPr lang="en-US"/>
          </a:p>
        </p:txBody>
      </p:sp>
    </p:spTree>
    <p:extLst>
      <p:ext uri="{BB962C8B-B14F-4D97-AF65-F5344CB8AC3E}">
        <p14:creationId xmlns:p14="http://schemas.microsoft.com/office/powerpoint/2010/main" val="1763837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p:txBody>
      </p:sp>
      <p:sp>
        <p:nvSpPr>
          <p:cNvPr id="4" name="Slide Number Placeholder 3"/>
          <p:cNvSpPr>
            <a:spLocks noGrp="1"/>
          </p:cNvSpPr>
          <p:nvPr>
            <p:ph type="sldNum" sz="quarter" idx="5"/>
          </p:nvPr>
        </p:nvSpPr>
        <p:spPr/>
        <p:txBody>
          <a:bodyPr/>
          <a:lstStyle/>
          <a:p>
            <a:fld id="{CEEA2CD3-FB95-D94F-9F04-F9F995EAB822}" type="slidenum">
              <a:rPr lang="en-US" smtClean="0"/>
              <a:t>24</a:t>
            </a:fld>
            <a:endParaRPr lang="en-US"/>
          </a:p>
        </p:txBody>
      </p:sp>
    </p:spTree>
    <p:extLst>
      <p:ext uri="{BB962C8B-B14F-4D97-AF65-F5344CB8AC3E}">
        <p14:creationId xmlns:p14="http://schemas.microsoft.com/office/powerpoint/2010/main" val="12851178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pic>
        <p:nvPicPr>
          <p:cNvPr id="2" name="Picture 1" descr="A high angle view of a city&#10;&#10;Description automatically generated">
            <a:extLst>
              <a:ext uri="{FF2B5EF4-FFF2-40B4-BE49-F238E27FC236}">
                <a16:creationId xmlns:a16="http://schemas.microsoft.com/office/drawing/2014/main" id="{01F17512-BEEB-E940-3B9F-9FDBDB21217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CA49EAE8-262C-D20D-80FF-4279961B7DBA}"/>
              </a:ext>
            </a:extLst>
          </p:cNvPr>
          <p:cNvSpPr/>
          <p:nvPr userDrawn="1"/>
        </p:nvSpPr>
        <p:spPr>
          <a:xfrm>
            <a:off x="896615" y="843778"/>
            <a:ext cx="5199385" cy="5199385"/>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sp>
        <p:nvSpPr>
          <p:cNvPr id="1989" name="Title 1">
            <a:extLst>
              <a:ext uri="{FF2B5EF4-FFF2-40B4-BE49-F238E27FC236}">
                <a16:creationId xmlns:a16="http://schemas.microsoft.com/office/drawing/2014/main" id="{4E63AC8A-1BE4-CC0D-A87D-57B11478230B}"/>
              </a:ext>
            </a:extLst>
          </p:cNvPr>
          <p:cNvSpPr>
            <a:spLocks noGrp="1"/>
          </p:cNvSpPr>
          <p:nvPr>
            <p:ph type="ctrTitle" hasCustomPrompt="1"/>
          </p:nvPr>
        </p:nvSpPr>
        <p:spPr>
          <a:xfrm>
            <a:off x="1215450" y="2254309"/>
            <a:ext cx="4517136" cy="997196"/>
          </a:xfrm>
        </p:spPr>
        <p:txBody>
          <a:bodyPr wrap="square" anchor="t" anchorCtr="0">
            <a:noAutofit/>
          </a:bodyPr>
          <a:lstStyle>
            <a:lvl1pPr algn="l">
              <a:spcBef>
                <a:spcPts val="1200"/>
              </a:spcBef>
              <a:spcAft>
                <a:spcPts val="60"/>
              </a:spcAft>
              <a:defRPr sz="3600" b="1">
                <a:solidFill>
                  <a:schemeClr val="tx1"/>
                </a:solidFill>
              </a:defRPr>
            </a:lvl1pPr>
          </a:lstStyle>
          <a:p>
            <a:r>
              <a:rPr lang="en-US"/>
              <a:t>Presentation Title (Text size no larger than 32pt)</a:t>
            </a:r>
          </a:p>
        </p:txBody>
      </p:sp>
      <p:sp>
        <p:nvSpPr>
          <p:cNvPr id="1990" name="Subtitle 2">
            <a:extLst>
              <a:ext uri="{FF2B5EF4-FFF2-40B4-BE49-F238E27FC236}">
                <a16:creationId xmlns:a16="http://schemas.microsoft.com/office/drawing/2014/main" id="{2FDEC7A3-8D58-3E27-DFCC-68F1F758C82C}"/>
              </a:ext>
            </a:extLst>
          </p:cNvPr>
          <p:cNvSpPr>
            <a:spLocks noGrp="1"/>
          </p:cNvSpPr>
          <p:nvPr>
            <p:ph type="subTitle" idx="1" hasCustomPrompt="1"/>
          </p:nvPr>
        </p:nvSpPr>
        <p:spPr>
          <a:xfrm>
            <a:off x="1215450" y="4031052"/>
            <a:ext cx="4517136" cy="193899"/>
          </a:xfrm>
        </p:spPr>
        <p:txBody>
          <a:bodyPr wrap="square" anchor="t" anchorCtr="0">
            <a:noAutofit/>
          </a:bodyPr>
          <a:lstStyle>
            <a:lvl1pPr marL="0" indent="0" algn="l">
              <a:spcBef>
                <a:spcPts val="1200"/>
              </a:spcBef>
              <a:spcAft>
                <a:spcPts val="60"/>
              </a:spcAft>
              <a:buNone/>
              <a:defRPr sz="1400" b="1" spc="15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91" name="Text Placeholder 1961">
            <a:extLst>
              <a:ext uri="{FF2B5EF4-FFF2-40B4-BE49-F238E27FC236}">
                <a16:creationId xmlns:a16="http://schemas.microsoft.com/office/drawing/2014/main" id="{F290C317-5693-2190-DC6C-B1FBB50E65B2}"/>
              </a:ext>
            </a:extLst>
          </p:cNvPr>
          <p:cNvSpPr>
            <a:spLocks noGrp="1"/>
          </p:cNvSpPr>
          <p:nvPr>
            <p:ph type="body" sz="quarter" idx="14" hasCustomPrompt="1"/>
          </p:nvPr>
        </p:nvSpPr>
        <p:spPr>
          <a:xfrm>
            <a:off x="1215450" y="1934670"/>
            <a:ext cx="4517136"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92" name="Text Placeholder 1963">
            <a:extLst>
              <a:ext uri="{FF2B5EF4-FFF2-40B4-BE49-F238E27FC236}">
                <a16:creationId xmlns:a16="http://schemas.microsoft.com/office/drawing/2014/main" id="{69307D98-0D2A-6367-B886-8BC3DE78A926}"/>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993" name="Rectangle 1992">
            <a:extLst>
              <a:ext uri="{FF2B5EF4-FFF2-40B4-BE49-F238E27FC236}">
                <a16:creationId xmlns:a16="http://schemas.microsoft.com/office/drawing/2014/main" id="{75F67FD0-9510-D988-3837-38FD99E6DD28}"/>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sp>
        <p:nvSpPr>
          <p:cNvPr id="1994" name="Text Placeholder 47">
            <a:extLst>
              <a:ext uri="{FF2B5EF4-FFF2-40B4-BE49-F238E27FC236}">
                <a16:creationId xmlns:a16="http://schemas.microsoft.com/office/drawing/2014/main" id="{CE691B96-E32E-F7AA-D0A1-ACAFF2C96FA9}"/>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pic>
        <p:nvPicPr>
          <p:cNvPr id="5" name="Graphic 4">
            <a:extLst>
              <a:ext uri="{FF2B5EF4-FFF2-40B4-BE49-F238E27FC236}">
                <a16:creationId xmlns:a16="http://schemas.microsoft.com/office/drawing/2014/main" id="{31D47623-818A-705B-B821-F058B0BC952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228108" y="1141396"/>
            <a:ext cx="1780479" cy="428014"/>
          </a:xfrm>
          <a:prstGeom prst="rect">
            <a:avLst/>
          </a:prstGeom>
        </p:spPr>
      </p:pic>
      <p:grpSp>
        <p:nvGrpSpPr>
          <p:cNvPr id="4" name="Group 3">
            <a:extLst>
              <a:ext uri="{FF2B5EF4-FFF2-40B4-BE49-F238E27FC236}">
                <a16:creationId xmlns:a16="http://schemas.microsoft.com/office/drawing/2014/main" id="{989A2CD0-329A-AD66-9E82-A1DB6C6F93A4}"/>
              </a:ext>
            </a:extLst>
          </p:cNvPr>
          <p:cNvGrpSpPr/>
          <p:nvPr userDrawn="1"/>
        </p:nvGrpSpPr>
        <p:grpSpPr>
          <a:xfrm>
            <a:off x="1177351" y="5301081"/>
            <a:ext cx="4558967" cy="438406"/>
            <a:chOff x="1177351" y="5301081"/>
            <a:chExt cx="4558967" cy="438406"/>
          </a:xfrm>
        </p:grpSpPr>
        <p:sp>
          <p:nvSpPr>
            <p:cNvPr id="6" name="TextBox 5">
              <a:extLst>
                <a:ext uri="{FF2B5EF4-FFF2-40B4-BE49-F238E27FC236}">
                  <a16:creationId xmlns:a16="http://schemas.microsoft.com/office/drawing/2014/main" id="{18CD3442-F157-B130-4C8C-C1C6563CA624}"/>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a:solidFill>
                    <a:schemeClr val="tx1"/>
                  </a:solidFill>
                  <a:latin typeface="Roboto" panose="02000000000000000000" pitchFamily="2" charset="0"/>
                  <a:ea typeface="Roboto" panose="02000000000000000000" pitchFamily="2" charset="0"/>
                </a:rPr>
                <a:t>ORNL IS MANAGED BY UT-BATTELLE LLC </a:t>
              </a:r>
              <a:br>
                <a:rPr lang="en-US" sz="900" b="0">
                  <a:solidFill>
                    <a:schemeClr val="tx1"/>
                  </a:solidFill>
                  <a:latin typeface="Roboto" panose="02000000000000000000" pitchFamily="2" charset="0"/>
                  <a:ea typeface="Roboto" panose="02000000000000000000" pitchFamily="2" charset="0"/>
                </a:rPr>
              </a:br>
              <a:r>
                <a:rPr lang="en-US" sz="900" b="0">
                  <a:solidFill>
                    <a:schemeClr val="tx1"/>
                  </a:solidFill>
                  <a:latin typeface="Roboto" panose="02000000000000000000" pitchFamily="2" charset="0"/>
                  <a:ea typeface="Roboto" panose="02000000000000000000" pitchFamily="2" charset="0"/>
                </a:rPr>
                <a:t>FOR THE US DEPARTMENT OF ENERGY</a:t>
              </a:r>
            </a:p>
          </p:txBody>
        </p:sp>
        <p:pic>
          <p:nvPicPr>
            <p:cNvPr id="7" name="Picture 6" descr="Shape&#10;&#10;AI-generated content may be incorrect.">
              <a:extLst>
                <a:ext uri="{FF2B5EF4-FFF2-40B4-BE49-F238E27FC236}">
                  <a16:creationId xmlns:a16="http://schemas.microsoft.com/office/drawing/2014/main" id="{442A6DA9-8C3C-81D4-6B8A-D16A90DD9BD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1720754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Standard Text Only">
    <p:spTree>
      <p:nvGrpSpPr>
        <p:cNvPr id="1" name=""/>
        <p:cNvGrpSpPr/>
        <p:nvPr/>
      </p:nvGrpSpPr>
      <p:grpSpPr>
        <a:xfrm>
          <a:off x="0" y="0"/>
          <a:ext cx="0" cy="0"/>
          <a:chOff x="0" y="0"/>
          <a:chExt cx="0" cy="0"/>
        </a:xfrm>
      </p:grpSpPr>
      <p:pic>
        <p:nvPicPr>
          <p:cNvPr id="5" name="Graphic 285">
            <a:extLst>
              <a:ext uri="{FF2B5EF4-FFF2-40B4-BE49-F238E27FC236}">
                <a16:creationId xmlns:a16="http://schemas.microsoft.com/office/drawing/2014/main" id="{A95873F9-24C5-691B-E0D0-B31D39B7FBB2}"/>
              </a:ext>
            </a:extLst>
          </p:cNvPr>
          <p:cNvPicPr>
            <a:picLocks noChangeAspect="1"/>
          </p:cNvPicPr>
          <p:nvPr userDrawn="1"/>
        </p:nvPicPr>
        <p:blipFill>
          <a:blip r:embed="rId2"/>
          <a:srcRect/>
          <a:stretch/>
        </p:blipFill>
        <p:spPr>
          <a:xfrm rot="10800000">
            <a:off x="0" y="0"/>
            <a:ext cx="121920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6" y="2292076"/>
            <a:ext cx="10396685" cy="997196"/>
          </a:xfrm>
        </p:spPr>
        <p:txBody>
          <a:bodyPr wrap="square" anchor="t" anchorCtr="0">
            <a:noAutofit/>
          </a:bodyPr>
          <a:lstStyle>
            <a:lvl1pPr algn="l">
              <a:spcBef>
                <a:spcPts val="1200"/>
              </a:spcBef>
              <a:spcAft>
                <a:spcPts val="60"/>
              </a:spcAft>
              <a:defRPr sz="3600" b="1">
                <a:solidFill>
                  <a:schemeClr val="bg1"/>
                </a:solidFill>
              </a:defRPr>
            </a:lvl1pPr>
          </a:lstStyle>
          <a:p>
            <a:r>
              <a:rPr lang="en-US"/>
              <a:t>Presentation Title: Best Title Option for Longer Presentation Titles (Text Size no larger than 32 pt and no smaller than 20pt) </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6" y="4019391"/>
            <a:ext cx="10396685"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6" y="1880997"/>
            <a:ext cx="10396685"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6" y="4371534"/>
            <a:ext cx="10396685"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6" y="4881013"/>
            <a:ext cx="10396685"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6" name="Group 5">
            <a:extLst>
              <a:ext uri="{FF2B5EF4-FFF2-40B4-BE49-F238E27FC236}">
                <a16:creationId xmlns:a16="http://schemas.microsoft.com/office/drawing/2014/main" id="{68B2AD18-B7D9-77F5-D220-3EDA560B2C83}"/>
              </a:ext>
            </a:extLst>
          </p:cNvPr>
          <p:cNvGrpSpPr/>
          <p:nvPr userDrawn="1"/>
        </p:nvGrpSpPr>
        <p:grpSpPr>
          <a:xfrm>
            <a:off x="859536" y="6108192"/>
            <a:ext cx="4556510" cy="438912"/>
            <a:chOff x="859536" y="6108192"/>
            <a:chExt cx="4556510" cy="438912"/>
          </a:xfrm>
        </p:grpSpPr>
        <p:sp>
          <p:nvSpPr>
            <p:cNvPr id="7" name="TextBox 6">
              <a:extLst>
                <a:ext uri="{FF2B5EF4-FFF2-40B4-BE49-F238E27FC236}">
                  <a16:creationId xmlns:a16="http://schemas.microsoft.com/office/drawing/2014/main" id="{66E0B571-503C-1E4E-4585-513FD2198B27}"/>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a:solidFill>
                    <a:schemeClr val="bg1"/>
                  </a:solidFill>
                  <a:latin typeface="Roboto" panose="02000000000000000000" pitchFamily="2" charset="0"/>
                  <a:ea typeface="Roboto" panose="02000000000000000000" pitchFamily="2" charset="0"/>
                </a:rPr>
                <a:t>ORNL IS MANAGED BY UT-BATTELLE LLC </a:t>
              </a:r>
              <a:br>
                <a:rPr lang="en-US" sz="900" b="0">
                  <a:solidFill>
                    <a:schemeClr val="bg1"/>
                  </a:solidFill>
                  <a:latin typeface="Roboto" panose="02000000000000000000" pitchFamily="2" charset="0"/>
                  <a:ea typeface="Roboto" panose="02000000000000000000" pitchFamily="2" charset="0"/>
                </a:rPr>
              </a:br>
              <a:r>
                <a:rPr lang="en-US" sz="900" b="0">
                  <a:solidFill>
                    <a:schemeClr val="bg1"/>
                  </a:solidFill>
                  <a:latin typeface="Roboto" panose="02000000000000000000" pitchFamily="2" charset="0"/>
                  <a:ea typeface="Roboto" panose="02000000000000000000" pitchFamily="2" charset="0"/>
                </a:rPr>
                <a:t>FOR THE US DEPARTMENT OF ENERGY</a:t>
              </a:r>
            </a:p>
          </p:txBody>
        </p:sp>
        <p:pic>
          <p:nvPicPr>
            <p:cNvPr id="9" name="Picture 8" descr="Text&#10;&#10;AI-generated content may be incorrect.">
              <a:extLst>
                <a:ext uri="{FF2B5EF4-FFF2-40B4-BE49-F238E27FC236}">
                  <a16:creationId xmlns:a16="http://schemas.microsoft.com/office/drawing/2014/main" id="{2FD5B24E-06B1-CD75-BC26-A89AA432FAC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267694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Custom Imag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25B3089-0A48-0AC4-08EB-C9D35463AC28}"/>
              </a:ext>
            </a:extLst>
          </p:cNvPr>
          <p:cNvSpPr/>
          <p:nvPr userDrawn="1"/>
        </p:nvSpPr>
        <p:spPr>
          <a:xfrm>
            <a:off x="385763" y="6015038"/>
            <a:ext cx="6899620" cy="5759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a:extLst>
              <a:ext uri="{FF2B5EF4-FFF2-40B4-BE49-F238E27FC236}">
                <a16:creationId xmlns:a16="http://schemas.microsoft.com/office/drawing/2014/main" id="{98CF54AA-7F0F-038A-AAAF-AD02F6AA5ACA}"/>
              </a:ext>
            </a:extLst>
          </p:cNvPr>
          <p:cNvSpPr>
            <a:spLocks noGrp="1"/>
          </p:cNvSpPr>
          <p:nvPr>
            <p:ph type="pic" sz="quarter" idx="21"/>
          </p:nvPr>
        </p:nvSpPr>
        <p:spPr>
          <a:xfrm>
            <a:off x="0" y="0"/>
            <a:ext cx="12192000" cy="6858000"/>
          </a:xfrm>
          <a:custGeom>
            <a:avLst/>
            <a:gdLst>
              <a:gd name="connsiteX0" fmla="*/ 896615 w 12192000"/>
              <a:gd name="connsiteY0" fmla="*/ 829307 h 6858000"/>
              <a:gd name="connsiteX1" fmla="*/ 896615 w 12192000"/>
              <a:gd name="connsiteY1" fmla="*/ 6028692 h 6858000"/>
              <a:gd name="connsiteX2" fmla="*/ 6096000 w 12192000"/>
              <a:gd name="connsiteY2" fmla="*/ 6028692 h 6858000"/>
              <a:gd name="connsiteX3" fmla="*/ 6096000 w 12192000"/>
              <a:gd name="connsiteY3" fmla="*/ 829307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896615" y="829307"/>
                </a:moveTo>
                <a:lnTo>
                  <a:pt x="896615" y="6028692"/>
                </a:lnTo>
                <a:lnTo>
                  <a:pt x="6096000" y="6028692"/>
                </a:lnTo>
                <a:lnTo>
                  <a:pt x="6096000" y="829307"/>
                </a:lnTo>
                <a:close/>
                <a:moveTo>
                  <a:pt x="0" y="0"/>
                </a:moveTo>
                <a:lnTo>
                  <a:pt x="12192000" y="0"/>
                </a:lnTo>
                <a:lnTo>
                  <a:pt x="12192000" y="6858000"/>
                </a:lnTo>
                <a:lnTo>
                  <a:pt x="0" y="6858000"/>
                </a:lnTo>
                <a:close/>
              </a:path>
            </a:pathLst>
          </a:custGeom>
          <a:solidFill>
            <a:schemeClr val="bg1">
              <a:lumMod val="95000"/>
            </a:schemeClr>
          </a:solidFill>
        </p:spPr>
        <p:txBody>
          <a:bodyPr wrap="square">
            <a:noAutofit/>
          </a:bodyPr>
          <a:lstStyle/>
          <a:p>
            <a:r>
              <a:rPr lang="en-US"/>
              <a:t>Click icon to add picture</a:t>
            </a:r>
          </a:p>
        </p:txBody>
      </p:sp>
      <p:sp>
        <p:nvSpPr>
          <p:cNvPr id="41" name="Title 1">
            <a:extLst>
              <a:ext uri="{FF2B5EF4-FFF2-40B4-BE49-F238E27FC236}">
                <a16:creationId xmlns:a16="http://schemas.microsoft.com/office/drawing/2014/main" id="{2B6A4265-6FDC-7301-BD87-6CE0C2335A99}"/>
              </a:ext>
            </a:extLst>
          </p:cNvPr>
          <p:cNvSpPr>
            <a:spLocks noGrp="1"/>
          </p:cNvSpPr>
          <p:nvPr>
            <p:ph type="ctrTitle" hasCustomPrompt="1"/>
          </p:nvPr>
        </p:nvSpPr>
        <p:spPr>
          <a:xfrm>
            <a:off x="1215450" y="2254309"/>
            <a:ext cx="4518085" cy="997196"/>
          </a:xfrm>
        </p:spPr>
        <p:txBody>
          <a:bodyPr wrap="square" anchor="t" anchorCtr="0">
            <a:noAutofit/>
          </a:bodyPr>
          <a:lstStyle>
            <a:lvl1pPr algn="l">
              <a:spcBef>
                <a:spcPts val="1200"/>
              </a:spcBef>
              <a:spcAft>
                <a:spcPts val="60"/>
              </a:spcAft>
              <a:defRPr sz="3600" b="1">
                <a:solidFill>
                  <a:schemeClr val="tx1"/>
                </a:solidFill>
              </a:defRPr>
            </a:lvl1pPr>
          </a:lstStyle>
          <a:p>
            <a:r>
              <a:rPr lang="en-US"/>
              <a:t>Presentation Title (Text size no larger than 32pt)</a:t>
            </a:r>
          </a:p>
        </p:txBody>
      </p:sp>
      <p:sp>
        <p:nvSpPr>
          <p:cNvPr id="43" name="Text Placeholder 1961">
            <a:extLst>
              <a:ext uri="{FF2B5EF4-FFF2-40B4-BE49-F238E27FC236}">
                <a16:creationId xmlns:a16="http://schemas.microsoft.com/office/drawing/2014/main" id="{1061D354-0A2B-B951-F1BE-22D610DF35A9}"/>
              </a:ext>
            </a:extLst>
          </p:cNvPr>
          <p:cNvSpPr>
            <a:spLocks noGrp="1"/>
          </p:cNvSpPr>
          <p:nvPr>
            <p:ph type="body" sz="quarter" idx="14" hasCustomPrompt="1"/>
          </p:nvPr>
        </p:nvSpPr>
        <p:spPr>
          <a:xfrm>
            <a:off x="1215450" y="1934670"/>
            <a:ext cx="4518085" cy="193899"/>
          </a:xfrm>
        </p:spPr>
        <p:txBody>
          <a:bodyPr wrap="square" anchor="t" anchorCtr="0">
            <a:noAutofit/>
          </a:bodyPr>
          <a:lstStyle>
            <a:lvl1pPr marL="0" indent="0" algn="l">
              <a:spcBef>
                <a:spcPts val="1200"/>
              </a:spcBef>
              <a:spcAft>
                <a:spcPts val="60"/>
              </a:spcAft>
              <a:buNone/>
              <a:defRPr sz="1400" b="0" i="0" spc="150" baseline="0">
                <a:solidFill>
                  <a:schemeClr val="tx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pic>
        <p:nvPicPr>
          <p:cNvPr id="31" name="Graphic 30">
            <a:extLst>
              <a:ext uri="{FF2B5EF4-FFF2-40B4-BE49-F238E27FC236}">
                <a16:creationId xmlns:a16="http://schemas.microsoft.com/office/drawing/2014/main" id="{767997A1-375F-1726-DF9D-576251F05B3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28108" y="1141396"/>
            <a:ext cx="1780479" cy="428014"/>
          </a:xfrm>
          <a:prstGeom prst="rect">
            <a:avLst/>
          </a:prstGeom>
        </p:spPr>
      </p:pic>
      <p:sp>
        <p:nvSpPr>
          <p:cNvPr id="7" name="Text Placeholder 1963">
            <a:extLst>
              <a:ext uri="{FF2B5EF4-FFF2-40B4-BE49-F238E27FC236}">
                <a16:creationId xmlns:a16="http://schemas.microsoft.com/office/drawing/2014/main" id="{3B1CF4E8-BDC8-B225-DB1D-63D508EC3889}"/>
              </a:ext>
            </a:extLst>
          </p:cNvPr>
          <p:cNvSpPr>
            <a:spLocks noGrp="1"/>
          </p:cNvSpPr>
          <p:nvPr>
            <p:ph type="body" sz="quarter" idx="15" hasCustomPrompt="1"/>
          </p:nvPr>
        </p:nvSpPr>
        <p:spPr>
          <a:xfrm>
            <a:off x="1215450" y="4383195"/>
            <a:ext cx="4517136" cy="332399"/>
          </a:xfrm>
        </p:spPr>
        <p:txBody>
          <a:bodyPr wrap="square" anchor="t" anchorCtr="0">
            <a:noAutofit/>
          </a:bodyPr>
          <a:lstStyle>
            <a:lvl1pPr marL="0" indent="0" algn="l">
              <a:spcBef>
                <a:spcPts val="1200"/>
              </a:spcBef>
              <a:spcAft>
                <a:spcPts val="60"/>
              </a:spcAft>
              <a:buNone/>
              <a:defRPr sz="2400" b="0" i="0">
                <a:solidFill>
                  <a:schemeClr val="tx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10" name="Text Placeholder 47">
            <a:extLst>
              <a:ext uri="{FF2B5EF4-FFF2-40B4-BE49-F238E27FC236}">
                <a16:creationId xmlns:a16="http://schemas.microsoft.com/office/drawing/2014/main" id="{67FCB669-B9C0-1E9C-516B-D8A804C4C36C}"/>
              </a:ext>
            </a:extLst>
          </p:cNvPr>
          <p:cNvSpPr>
            <a:spLocks noGrp="1"/>
          </p:cNvSpPr>
          <p:nvPr>
            <p:ph type="body" sz="quarter" idx="17" hasCustomPrompt="1"/>
          </p:nvPr>
        </p:nvSpPr>
        <p:spPr>
          <a:xfrm>
            <a:off x="1215450" y="4798918"/>
            <a:ext cx="4517136" cy="246221"/>
          </a:xfrm>
        </p:spPr>
        <p:txBody>
          <a:bodyPr wrap="square" anchor="t" anchorCtr="0">
            <a:noAutofit/>
          </a:bodyPr>
          <a:lstStyle>
            <a:lvl1pPr marL="0" indent="0" algn="l">
              <a:lnSpc>
                <a:spcPct val="100000"/>
              </a:lnSpc>
              <a:spcBef>
                <a:spcPts val="1200"/>
              </a:spcBef>
              <a:spcAft>
                <a:spcPts val="60"/>
              </a:spcAft>
              <a:buNone/>
              <a:defRPr sz="1600" b="0" i="0">
                <a:solidFill>
                  <a:schemeClr val="tx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sp>
        <p:nvSpPr>
          <p:cNvPr id="12" name="Subtitle 2">
            <a:extLst>
              <a:ext uri="{FF2B5EF4-FFF2-40B4-BE49-F238E27FC236}">
                <a16:creationId xmlns:a16="http://schemas.microsoft.com/office/drawing/2014/main" id="{9A6F6DA4-481A-E606-D7BA-9C2165FE3EB8}"/>
              </a:ext>
            </a:extLst>
          </p:cNvPr>
          <p:cNvSpPr>
            <a:spLocks noGrp="1"/>
          </p:cNvSpPr>
          <p:nvPr>
            <p:ph type="subTitle" idx="1" hasCustomPrompt="1"/>
          </p:nvPr>
        </p:nvSpPr>
        <p:spPr>
          <a:xfrm>
            <a:off x="1215450" y="4031052"/>
            <a:ext cx="4517136" cy="180049"/>
          </a:xfrm>
        </p:spPr>
        <p:txBody>
          <a:bodyPr wrap="square" anchor="t" anchorCtr="0">
            <a:noAutofit/>
          </a:bodyPr>
          <a:lstStyle>
            <a:lvl1pPr marL="0" indent="0" algn="l">
              <a:spcBef>
                <a:spcPts val="1200"/>
              </a:spcBef>
              <a:spcAft>
                <a:spcPts val="60"/>
              </a:spcAft>
              <a:buNone/>
              <a:defRPr sz="1300" b="1" spc="3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3" name="Rectangle 12">
            <a:extLst>
              <a:ext uri="{FF2B5EF4-FFF2-40B4-BE49-F238E27FC236}">
                <a16:creationId xmlns:a16="http://schemas.microsoft.com/office/drawing/2014/main" id="{8D17B51F-DF85-E9E0-712B-297B83E802F9}"/>
              </a:ext>
            </a:extLst>
          </p:cNvPr>
          <p:cNvSpPr/>
          <p:nvPr userDrawn="1"/>
        </p:nvSpPr>
        <p:spPr>
          <a:xfrm>
            <a:off x="1215450" y="3780792"/>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74748"/>
              </a:solidFill>
            </a:endParaRPr>
          </a:p>
        </p:txBody>
      </p:sp>
      <p:grpSp>
        <p:nvGrpSpPr>
          <p:cNvPr id="2" name="Group 1">
            <a:extLst>
              <a:ext uri="{FF2B5EF4-FFF2-40B4-BE49-F238E27FC236}">
                <a16:creationId xmlns:a16="http://schemas.microsoft.com/office/drawing/2014/main" id="{69BE50A6-F625-0BB9-2DA3-BD2A1D5A1C99}"/>
              </a:ext>
            </a:extLst>
          </p:cNvPr>
          <p:cNvGrpSpPr/>
          <p:nvPr userDrawn="1"/>
        </p:nvGrpSpPr>
        <p:grpSpPr>
          <a:xfrm>
            <a:off x="1177351" y="5301081"/>
            <a:ext cx="4558967" cy="438406"/>
            <a:chOff x="1177351" y="5301081"/>
            <a:chExt cx="4558967" cy="438406"/>
          </a:xfrm>
        </p:grpSpPr>
        <p:sp>
          <p:nvSpPr>
            <p:cNvPr id="3" name="TextBox 2">
              <a:extLst>
                <a:ext uri="{FF2B5EF4-FFF2-40B4-BE49-F238E27FC236}">
                  <a16:creationId xmlns:a16="http://schemas.microsoft.com/office/drawing/2014/main" id="{F46153C1-920A-60DA-AB29-D732EC8AD9DD}"/>
                </a:ext>
              </a:extLst>
            </p:cNvPr>
            <p:cNvSpPr txBox="1"/>
            <p:nvPr userDrawn="1"/>
          </p:nvSpPr>
          <p:spPr>
            <a:xfrm>
              <a:off x="2688336" y="5344755"/>
              <a:ext cx="3047982" cy="369332"/>
            </a:xfrm>
            <a:prstGeom prst="rect">
              <a:avLst/>
            </a:prstGeom>
            <a:noFill/>
          </p:spPr>
          <p:txBody>
            <a:bodyPr wrap="square" lIns="182880" rtlCol="0">
              <a:spAutoFit/>
            </a:bodyPr>
            <a:lstStyle/>
            <a:p>
              <a:r>
                <a:rPr lang="en-US" sz="900" b="0">
                  <a:solidFill>
                    <a:schemeClr val="tx1"/>
                  </a:solidFill>
                  <a:latin typeface="Roboto" panose="02000000000000000000" pitchFamily="2" charset="0"/>
                  <a:ea typeface="Roboto" panose="02000000000000000000" pitchFamily="2" charset="0"/>
                </a:rPr>
                <a:t>ORNL IS MANAGED BY UT-BATTELLE LLC </a:t>
              </a:r>
              <a:br>
                <a:rPr lang="en-US" sz="900" b="0">
                  <a:solidFill>
                    <a:schemeClr val="tx1"/>
                  </a:solidFill>
                  <a:latin typeface="Roboto" panose="02000000000000000000" pitchFamily="2" charset="0"/>
                  <a:ea typeface="Roboto" panose="02000000000000000000" pitchFamily="2" charset="0"/>
                </a:rPr>
              </a:br>
              <a:r>
                <a:rPr lang="en-US" sz="900" b="0">
                  <a:solidFill>
                    <a:schemeClr val="tx1"/>
                  </a:solidFill>
                  <a:latin typeface="Roboto" panose="02000000000000000000" pitchFamily="2" charset="0"/>
                  <a:ea typeface="Roboto" panose="02000000000000000000" pitchFamily="2" charset="0"/>
                </a:rPr>
                <a:t>FOR THE US DEPARTMENT OF ENERGY</a:t>
              </a:r>
            </a:p>
          </p:txBody>
        </p:sp>
        <p:pic>
          <p:nvPicPr>
            <p:cNvPr id="4" name="Picture 3" descr="Shape&#10;&#10;AI-generated content may be incorrect.">
              <a:extLst>
                <a:ext uri="{FF2B5EF4-FFF2-40B4-BE49-F238E27FC236}">
                  <a16:creationId xmlns:a16="http://schemas.microsoft.com/office/drawing/2014/main" id="{2B8A78FF-CBBF-0925-0C04-834044AF1A8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7351" y="5301081"/>
              <a:ext cx="1526303" cy="438406"/>
            </a:xfrm>
            <a:prstGeom prst="rect">
              <a:avLst/>
            </a:prstGeom>
          </p:spPr>
        </p:pic>
      </p:grpSp>
    </p:spTree>
    <p:extLst>
      <p:ext uri="{BB962C8B-B14F-4D97-AF65-F5344CB8AC3E}">
        <p14:creationId xmlns:p14="http://schemas.microsoft.com/office/powerpoint/2010/main" val="3620304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ustom Portrait Image">
    <p:spTree>
      <p:nvGrpSpPr>
        <p:cNvPr id="1" name=""/>
        <p:cNvGrpSpPr/>
        <p:nvPr/>
      </p:nvGrpSpPr>
      <p:grpSpPr>
        <a:xfrm>
          <a:off x="0" y="0"/>
          <a:ext cx="0" cy="0"/>
          <a:chOff x="0" y="0"/>
          <a:chExt cx="0" cy="0"/>
        </a:xfrm>
      </p:grpSpPr>
      <p:pic>
        <p:nvPicPr>
          <p:cNvPr id="7" name="Graphic 285">
            <a:extLst>
              <a:ext uri="{FF2B5EF4-FFF2-40B4-BE49-F238E27FC236}">
                <a16:creationId xmlns:a16="http://schemas.microsoft.com/office/drawing/2014/main" id="{B10B79AB-DA35-C9D9-2529-6A8AA0E502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rot="10800000">
            <a:off x="-1" y="0"/>
            <a:ext cx="6045200" cy="6858000"/>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defRPr>
            </a:lvl1pPr>
          </a:lstStyle>
          <a:p>
            <a:r>
              <a:rPr lang="en-US"/>
              <a:t>Presentation Title (Text size no larger than 32pt)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6045200" y="0"/>
            <a:ext cx="6146800" cy="6858000"/>
          </a:xfrm>
        </p:spPr>
        <p:txBody>
          <a:bodyPr/>
          <a:lstStyle/>
          <a:p>
            <a:r>
              <a:rPr lang="en-US"/>
              <a:t>Click icon to add picture</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5F2EFFC1-8D00-2422-39D7-701FD30A5CDF}"/>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A97F60E2-2A56-9EB3-6B56-9299A963E1A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a:solidFill>
                    <a:schemeClr val="bg1"/>
                  </a:solidFill>
                  <a:latin typeface="Roboto" panose="02000000000000000000" pitchFamily="2" charset="0"/>
                  <a:ea typeface="Roboto" panose="02000000000000000000" pitchFamily="2" charset="0"/>
                </a:rPr>
                <a:t>ORNL IS MANAGED BY UT-BATTELLE LLC </a:t>
              </a:r>
              <a:br>
                <a:rPr lang="en-US" sz="900" b="0">
                  <a:solidFill>
                    <a:schemeClr val="bg1"/>
                  </a:solidFill>
                  <a:latin typeface="Roboto" panose="02000000000000000000" pitchFamily="2" charset="0"/>
                  <a:ea typeface="Roboto" panose="02000000000000000000" pitchFamily="2" charset="0"/>
                </a:rPr>
              </a:br>
              <a:r>
                <a:rPr lang="en-US" sz="900" b="0">
                  <a:solidFill>
                    <a:schemeClr val="bg1"/>
                  </a:solidFill>
                  <a:latin typeface="Roboto" panose="02000000000000000000" pitchFamily="2" charset="0"/>
                  <a:ea typeface="Roboto" panose="02000000000000000000" pitchFamily="2" charset="0"/>
                </a:rPr>
                <a:t>FOR THE US DEPARTMENT OF ENERGY</a:t>
              </a:r>
            </a:p>
          </p:txBody>
        </p:sp>
        <p:pic>
          <p:nvPicPr>
            <p:cNvPr id="10" name="Picture 9" descr="Text&#10;&#10;AI-generated content may be incorrect.">
              <a:extLst>
                <a:ext uri="{FF2B5EF4-FFF2-40B4-BE49-F238E27FC236}">
                  <a16:creationId xmlns:a16="http://schemas.microsoft.com/office/drawing/2014/main" id="{E05B343D-85E7-C42A-D96E-37A8AB109C5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540133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Custom Landscape Image">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0FE843FE-B2D6-28A8-6229-2F4F14E7EA05}"/>
              </a:ext>
            </a:extLst>
          </p:cNvPr>
          <p:cNvSpPr/>
          <p:nvPr userDrawn="1"/>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5609063 w 12192000"/>
              <a:gd name="connsiteY5" fmla="*/ 1505414 h 6858000"/>
              <a:gd name="connsiteX6" fmla="*/ 5609063 w 12192000"/>
              <a:gd name="connsiteY6" fmla="*/ 5352586 h 6858000"/>
              <a:gd name="connsiteX7" fmla="*/ 11452302 w 12192000"/>
              <a:gd name="connsiteY7" fmla="*/ 5352586 h 6858000"/>
              <a:gd name="connsiteX8" fmla="*/ 11452302 w 12192000"/>
              <a:gd name="connsiteY8" fmla="*/ 1505414 h 6858000"/>
              <a:gd name="connsiteX9" fmla="*/ 5609063 w 12192000"/>
              <a:gd name="connsiteY9" fmla="*/ 1505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5609063" y="1505414"/>
                </a:moveTo>
                <a:lnTo>
                  <a:pt x="5609063" y="5352586"/>
                </a:lnTo>
                <a:lnTo>
                  <a:pt x="11452302" y="5352586"/>
                </a:lnTo>
                <a:lnTo>
                  <a:pt x="11452302" y="1505414"/>
                </a:lnTo>
                <a:lnTo>
                  <a:pt x="5609063" y="1505414"/>
                </a:lnTo>
                <a:close/>
              </a:path>
            </a:pathLst>
          </a:cu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897657" y="2292076"/>
            <a:ext cx="4465176" cy="997196"/>
          </a:xfrm>
        </p:spPr>
        <p:txBody>
          <a:bodyPr wrap="square" anchor="t" anchorCtr="0">
            <a:noAutofit/>
          </a:bodyPr>
          <a:lstStyle>
            <a:lvl1pPr algn="l">
              <a:spcBef>
                <a:spcPts val="1200"/>
              </a:spcBef>
              <a:spcAft>
                <a:spcPts val="60"/>
              </a:spcAft>
              <a:defRPr sz="3600" b="1">
                <a:solidFill>
                  <a:schemeClr val="bg1"/>
                </a:solidFill>
              </a:defRPr>
            </a:lvl1pPr>
          </a:lstStyle>
          <a:p>
            <a:r>
              <a:rPr lang="en-US"/>
              <a:t>Presentation Title (Text size no larger than 32pt)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897657" y="4019391"/>
            <a:ext cx="4465176" cy="193899"/>
          </a:xfrm>
        </p:spPr>
        <p:txBody>
          <a:bodyPr wrap="square" anchor="t" anchorCtr="0">
            <a:noAutofit/>
          </a:bodyPr>
          <a:lstStyle>
            <a:lvl1pPr marL="0" indent="0" algn="l">
              <a:spcBef>
                <a:spcPts val="1200"/>
              </a:spcBef>
              <a:spcAft>
                <a:spcPts val="60"/>
              </a:spcAft>
              <a:buNone/>
              <a:defRPr sz="1400" b="1" spc="1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PRESENTED BY</a:t>
            </a:r>
          </a:p>
        </p:txBody>
      </p:sp>
      <p:sp>
        <p:nvSpPr>
          <p:cNvPr id="1962" name="Text Placeholder 1961">
            <a:extLst>
              <a:ext uri="{FF2B5EF4-FFF2-40B4-BE49-F238E27FC236}">
                <a16:creationId xmlns:a16="http://schemas.microsoft.com/office/drawing/2014/main" id="{05A0F360-5E2B-1313-55AF-9056EF7E8BC2}"/>
              </a:ext>
            </a:extLst>
          </p:cNvPr>
          <p:cNvSpPr>
            <a:spLocks noGrp="1"/>
          </p:cNvSpPr>
          <p:nvPr>
            <p:ph type="body" sz="quarter" idx="14" hasCustomPrompt="1"/>
          </p:nvPr>
        </p:nvSpPr>
        <p:spPr>
          <a:xfrm>
            <a:off x="897657" y="1880997"/>
            <a:ext cx="4465176" cy="193899"/>
          </a:xfrm>
        </p:spPr>
        <p:txBody>
          <a:bodyPr wrap="square" anchor="t" anchorCtr="0">
            <a:noAutofit/>
          </a:bodyPr>
          <a:lstStyle>
            <a:lvl1pPr marL="0" indent="0" algn="l">
              <a:spcBef>
                <a:spcPts val="1200"/>
              </a:spcBef>
              <a:spcAft>
                <a:spcPts val="60"/>
              </a:spcAft>
              <a:buNone/>
              <a:defRPr sz="1400" b="0" i="0" spc="150" baseline="0">
                <a:solidFill>
                  <a:schemeClr val="bg1"/>
                </a:solidFill>
                <a:latin typeface="+mn-lt"/>
                <a:ea typeface="Roboto Light" panose="02000000000000000000" pitchFamily="2" charset="0"/>
              </a:defRPr>
            </a:lvl1pPr>
            <a:lvl2pPr marL="457200" indent="0" algn="ctr">
              <a:buNone/>
              <a:defRPr sz="1400">
                <a:solidFill>
                  <a:schemeClr val="bg1"/>
                </a:solidFill>
              </a:defRPr>
            </a:lvl2pPr>
            <a:lvl3pPr marL="914400" indent="0" algn="ctr">
              <a:buNone/>
              <a:defRPr sz="1400">
                <a:solidFill>
                  <a:schemeClr val="bg1"/>
                </a:solidFill>
              </a:defRPr>
            </a:lvl3pPr>
            <a:lvl4pPr marL="1371600" indent="0" algn="ctr">
              <a:buNone/>
              <a:defRPr sz="1400">
                <a:solidFill>
                  <a:schemeClr val="bg1"/>
                </a:solidFill>
              </a:defRPr>
            </a:lvl4pPr>
            <a:lvl5pPr marL="1828800" indent="0" algn="ctr">
              <a:buNone/>
              <a:defRPr sz="1400">
                <a:solidFill>
                  <a:schemeClr val="bg1"/>
                </a:solidFill>
              </a:defRPr>
            </a:lvl5pPr>
          </a:lstStyle>
          <a:p>
            <a:pPr lvl="0"/>
            <a:r>
              <a:rPr lang="en-US"/>
              <a:t>MONTH XX, XXXX | LOCATION</a:t>
            </a:r>
          </a:p>
        </p:txBody>
      </p:sp>
      <p:sp>
        <p:nvSpPr>
          <p:cNvPr id="1964" name="Text Placeholder 1963">
            <a:extLst>
              <a:ext uri="{FF2B5EF4-FFF2-40B4-BE49-F238E27FC236}">
                <a16:creationId xmlns:a16="http://schemas.microsoft.com/office/drawing/2014/main" id="{D8874D39-76D3-2E6D-F8DD-E0676BF138C5}"/>
              </a:ext>
            </a:extLst>
          </p:cNvPr>
          <p:cNvSpPr>
            <a:spLocks noGrp="1"/>
          </p:cNvSpPr>
          <p:nvPr>
            <p:ph type="body" sz="quarter" idx="15" hasCustomPrompt="1"/>
          </p:nvPr>
        </p:nvSpPr>
        <p:spPr>
          <a:xfrm>
            <a:off x="897657" y="4371534"/>
            <a:ext cx="4465176" cy="332399"/>
          </a:xfrm>
        </p:spPr>
        <p:txBody>
          <a:bodyPr wrap="square" anchor="t" anchorCtr="0">
            <a:noAutofit/>
          </a:bodyPr>
          <a:lstStyle>
            <a:lvl1pPr marL="0" indent="0" algn="l">
              <a:spcBef>
                <a:spcPts val="1200"/>
              </a:spcBef>
              <a:spcAft>
                <a:spcPts val="60"/>
              </a:spcAft>
              <a:buNone/>
              <a:defRPr sz="2400" b="0" i="0">
                <a:solidFill>
                  <a:schemeClr val="bg1"/>
                </a:solidFill>
                <a:latin typeface="Roboto Light" panose="02000000000000000000" pitchFamily="2" charset="0"/>
                <a:ea typeface="Roboto Light" panose="02000000000000000000" pitchFamily="2" charset="0"/>
              </a:defRPr>
            </a:lvl1pPr>
            <a:lvl2pPr marL="457200" indent="0" algn="ctr">
              <a:buNone/>
              <a:defRPr sz="2400">
                <a:solidFill>
                  <a:schemeClr val="bg1"/>
                </a:solidFill>
              </a:defRPr>
            </a:lvl2pPr>
            <a:lvl3pPr marL="914400" indent="0" algn="ctr">
              <a:buNone/>
              <a:defRPr sz="2400">
                <a:solidFill>
                  <a:schemeClr val="bg1"/>
                </a:solidFill>
              </a:defRPr>
            </a:lvl3pPr>
            <a:lvl4pPr marL="1371600" indent="0" algn="ctr">
              <a:buNone/>
              <a:defRPr sz="2400">
                <a:solidFill>
                  <a:schemeClr val="bg1"/>
                </a:solidFill>
              </a:defRPr>
            </a:lvl4pPr>
            <a:lvl5pPr marL="1828800" indent="0" algn="ctr">
              <a:buNone/>
              <a:defRPr sz="2400">
                <a:solidFill>
                  <a:schemeClr val="bg1"/>
                </a:solidFill>
              </a:defRPr>
            </a:lvl5pPr>
          </a:lstStyle>
          <a:p>
            <a:pPr lvl="0"/>
            <a:r>
              <a:rPr lang="en-US"/>
              <a:t>First Name, Last Name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897656" y="3793881"/>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47">
            <a:extLst>
              <a:ext uri="{FF2B5EF4-FFF2-40B4-BE49-F238E27FC236}">
                <a16:creationId xmlns:a16="http://schemas.microsoft.com/office/drawing/2014/main" id="{894AF511-2F91-5CEA-AAAB-75308FF6C4DB}"/>
              </a:ext>
            </a:extLst>
          </p:cNvPr>
          <p:cNvSpPr>
            <a:spLocks noGrp="1"/>
          </p:cNvSpPr>
          <p:nvPr>
            <p:ph type="body" sz="quarter" idx="17" hasCustomPrompt="1"/>
          </p:nvPr>
        </p:nvSpPr>
        <p:spPr>
          <a:xfrm>
            <a:off x="897657" y="4881013"/>
            <a:ext cx="4465176" cy="246221"/>
          </a:xfrm>
        </p:spPr>
        <p:txBody>
          <a:bodyPr wrap="square" anchor="t" anchorCtr="0">
            <a:noAutofit/>
          </a:bodyPr>
          <a:lstStyle>
            <a:lvl1pPr marL="0" indent="0" algn="l">
              <a:lnSpc>
                <a:spcPct val="100000"/>
              </a:lnSpc>
              <a:spcBef>
                <a:spcPts val="1200"/>
              </a:spcBef>
              <a:spcAft>
                <a:spcPts val="60"/>
              </a:spcAft>
              <a:buNone/>
              <a:defRPr sz="1600" b="0" i="0">
                <a:solidFill>
                  <a:schemeClr val="bg1"/>
                </a:solidFill>
                <a:latin typeface="+mn-lt"/>
                <a:ea typeface="Roboto Light" panose="02000000000000000000" pitchFamily="2" charset="0"/>
              </a:defRPr>
            </a:lvl1pPr>
            <a:lvl2pPr marL="457200" indent="0" algn="ctr">
              <a:buNone/>
              <a:defRPr sz="1600" b="0" i="0">
                <a:solidFill>
                  <a:schemeClr val="bg1"/>
                </a:solidFill>
                <a:latin typeface="Roboto Light" panose="02000000000000000000" pitchFamily="2" charset="0"/>
                <a:ea typeface="Roboto Light" panose="02000000000000000000" pitchFamily="2" charset="0"/>
              </a:defRPr>
            </a:lvl2pPr>
            <a:lvl3pPr marL="914400" indent="0" algn="ctr">
              <a:buNone/>
              <a:defRPr sz="1600" b="0" i="0">
                <a:solidFill>
                  <a:schemeClr val="bg1"/>
                </a:solidFill>
                <a:latin typeface="Roboto Light" panose="02000000000000000000" pitchFamily="2" charset="0"/>
                <a:ea typeface="Roboto Light" panose="02000000000000000000" pitchFamily="2" charset="0"/>
              </a:defRPr>
            </a:lvl3pPr>
            <a:lvl4pPr marL="1371600" indent="0" algn="ctr">
              <a:buNone/>
              <a:defRPr sz="1600" b="0" i="0">
                <a:solidFill>
                  <a:schemeClr val="bg1"/>
                </a:solidFill>
                <a:latin typeface="Roboto Light" panose="02000000000000000000" pitchFamily="2" charset="0"/>
                <a:ea typeface="Roboto Light" panose="02000000000000000000" pitchFamily="2" charset="0"/>
              </a:defRPr>
            </a:lvl4pPr>
            <a:lvl5pPr marL="1828800" indent="0" algn="ctr">
              <a:buNone/>
              <a:defRPr sz="1600" b="0" i="0">
                <a:solidFill>
                  <a:schemeClr val="bg1"/>
                </a:solidFill>
                <a:latin typeface="Roboto Light" panose="02000000000000000000" pitchFamily="2" charset="0"/>
                <a:ea typeface="Roboto Light" panose="02000000000000000000" pitchFamily="2" charset="0"/>
              </a:defRPr>
            </a:lvl5pPr>
          </a:lstStyle>
          <a:p>
            <a:pPr lvl="0"/>
            <a:r>
              <a:rPr lang="en-US"/>
              <a:t>Presenter Affiliation</a:t>
            </a:r>
          </a:p>
        </p:txBody>
      </p:sp>
      <p:sp>
        <p:nvSpPr>
          <p:cNvPr id="9" name="Picture Placeholder 8">
            <a:extLst>
              <a:ext uri="{FF2B5EF4-FFF2-40B4-BE49-F238E27FC236}">
                <a16:creationId xmlns:a16="http://schemas.microsoft.com/office/drawing/2014/main" id="{63D2D23A-F403-7E2C-7D24-BA0C3B867C3E}"/>
              </a:ext>
            </a:extLst>
          </p:cNvPr>
          <p:cNvSpPr>
            <a:spLocks noGrp="1"/>
          </p:cNvSpPr>
          <p:nvPr>
            <p:ph type="pic" sz="quarter" idx="18"/>
          </p:nvPr>
        </p:nvSpPr>
        <p:spPr>
          <a:xfrm>
            <a:off x="5609063" y="1481958"/>
            <a:ext cx="5843239" cy="3891648"/>
          </a:xfrm>
        </p:spPr>
        <p:txBody>
          <a:bodyPr/>
          <a:lstStyle/>
          <a:p>
            <a:r>
              <a:rPr lang="en-US"/>
              <a:t>Click icon to add picture</a:t>
            </a:r>
          </a:p>
        </p:txBody>
      </p:sp>
      <p:pic>
        <p:nvPicPr>
          <p:cNvPr id="4" name="Graphic 3">
            <a:extLst>
              <a:ext uri="{FF2B5EF4-FFF2-40B4-BE49-F238E27FC236}">
                <a16:creationId xmlns:a16="http://schemas.microsoft.com/office/drawing/2014/main" id="{D32A73F0-167E-610D-E038-566618F01F9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28070" y="783630"/>
            <a:ext cx="1780479" cy="428014"/>
          </a:xfrm>
          <a:prstGeom prst="rect">
            <a:avLst/>
          </a:prstGeom>
        </p:spPr>
      </p:pic>
      <p:grpSp>
        <p:nvGrpSpPr>
          <p:cNvPr id="5" name="Group 4">
            <a:extLst>
              <a:ext uri="{FF2B5EF4-FFF2-40B4-BE49-F238E27FC236}">
                <a16:creationId xmlns:a16="http://schemas.microsoft.com/office/drawing/2014/main" id="{C8EA40F8-43C7-91B8-DB7E-DDD5E2408A38}"/>
              </a:ext>
            </a:extLst>
          </p:cNvPr>
          <p:cNvGrpSpPr/>
          <p:nvPr userDrawn="1"/>
        </p:nvGrpSpPr>
        <p:grpSpPr>
          <a:xfrm>
            <a:off x="859536" y="6108192"/>
            <a:ext cx="4556510" cy="438912"/>
            <a:chOff x="859536" y="6108192"/>
            <a:chExt cx="4556510" cy="438912"/>
          </a:xfrm>
        </p:grpSpPr>
        <p:sp>
          <p:nvSpPr>
            <p:cNvPr id="6" name="TextBox 5">
              <a:extLst>
                <a:ext uri="{FF2B5EF4-FFF2-40B4-BE49-F238E27FC236}">
                  <a16:creationId xmlns:a16="http://schemas.microsoft.com/office/drawing/2014/main" id="{5252F9E3-A27C-53E8-B52E-49794F69B0DB}"/>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a:solidFill>
                    <a:schemeClr val="bg1"/>
                  </a:solidFill>
                  <a:latin typeface="Roboto" panose="02000000000000000000" pitchFamily="2" charset="0"/>
                  <a:ea typeface="Roboto" panose="02000000000000000000" pitchFamily="2" charset="0"/>
                </a:rPr>
                <a:t>ORNL IS MANAGED BY UT-BATTELLE LLC </a:t>
              </a:r>
              <a:br>
                <a:rPr lang="en-US" sz="900" b="0">
                  <a:solidFill>
                    <a:schemeClr val="bg1"/>
                  </a:solidFill>
                  <a:latin typeface="Roboto" panose="02000000000000000000" pitchFamily="2" charset="0"/>
                  <a:ea typeface="Roboto" panose="02000000000000000000" pitchFamily="2" charset="0"/>
                </a:rPr>
              </a:br>
              <a:r>
                <a:rPr lang="en-US" sz="900" b="0">
                  <a:solidFill>
                    <a:schemeClr val="bg1"/>
                  </a:solidFill>
                  <a:latin typeface="Roboto" panose="02000000000000000000" pitchFamily="2" charset="0"/>
                  <a:ea typeface="Roboto" panose="02000000000000000000" pitchFamily="2" charset="0"/>
                </a:rPr>
                <a:t>FOR THE US DEPARTMENT OF ENERGY</a:t>
              </a:r>
            </a:p>
          </p:txBody>
        </p:sp>
        <p:pic>
          <p:nvPicPr>
            <p:cNvPr id="7" name="Picture 6" descr="Text&#10;&#10;AI-generated content may be incorrect.">
              <a:extLst>
                <a:ext uri="{FF2B5EF4-FFF2-40B4-BE49-F238E27FC236}">
                  <a16:creationId xmlns:a16="http://schemas.microsoft.com/office/drawing/2014/main" id="{DB53C206-3DA3-C765-EB66-A35BBF70542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3768814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5791-4F91-34B2-5F77-014A7A421E14}"/>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3" name="Content Placeholder 2">
            <a:extLst>
              <a:ext uri="{FF2B5EF4-FFF2-40B4-BE49-F238E27FC236}">
                <a16:creationId xmlns:a16="http://schemas.microsoft.com/office/drawing/2014/main" id="{1268E7B4-2380-B18C-C8C1-09BD437D6B16}"/>
              </a:ext>
            </a:extLst>
          </p:cNvPr>
          <p:cNvSpPr>
            <a:spLocks noGrp="1"/>
          </p:cNvSpPr>
          <p:nvPr>
            <p:ph idx="1" hasCustomPrompt="1"/>
          </p:nvPr>
        </p:nvSpPr>
        <p:spPr>
          <a:xfrm>
            <a:off x="314692" y="1825625"/>
            <a:ext cx="11315194" cy="4061829"/>
          </a:xfrm>
        </p:spPr>
        <p:txBody>
          <a:bodyPr/>
          <a:lstStyle>
            <a:lvl1pPr marL="0" indent="0">
              <a:spcBef>
                <a:spcPts val="1200"/>
              </a:spcBef>
              <a:buNone/>
              <a:defRPr sz="1800"/>
            </a:lvl1pPr>
          </a:lstStyle>
          <a:p>
            <a:r>
              <a:rPr lang="en-US"/>
              <a:t>Place content here</a:t>
            </a:r>
          </a:p>
        </p:txBody>
      </p:sp>
    </p:spTree>
    <p:extLst>
      <p:ext uri="{BB962C8B-B14F-4D97-AF65-F5344CB8AC3E}">
        <p14:creationId xmlns:p14="http://schemas.microsoft.com/office/powerpoint/2010/main" val="900239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Column-Key Imag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55F232B-0EDE-9AF7-8505-73A82A1D984A}"/>
              </a:ext>
            </a:extLst>
          </p:cNvPr>
          <p:cNvSpPr/>
          <p:nvPr userDrawn="1"/>
        </p:nvSpPr>
        <p:spPr>
          <a:xfrm>
            <a:off x="0" y="0"/>
            <a:ext cx="467885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3899310" cy="1900997"/>
          </a:xfrm>
        </p:spPr>
        <p:txBody>
          <a:body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631247"/>
            <a:ext cx="3899310" cy="3511136"/>
          </a:xfrm>
        </p:spPr>
        <p:txBody>
          <a:bodyPr/>
          <a:lstStyle>
            <a:lvl1pPr marL="0" indent="0">
              <a:buNone/>
              <a:defRPr sz="1800"/>
            </a:lvl1pPr>
          </a:lstStyle>
          <a:p>
            <a:r>
              <a:rPr lang="en-US"/>
              <a:t>Place content here</a:t>
            </a:r>
          </a:p>
        </p:txBody>
      </p:sp>
      <p:sp>
        <p:nvSpPr>
          <p:cNvPr id="5" name="Picture Placeholder 4">
            <a:extLst>
              <a:ext uri="{FF2B5EF4-FFF2-40B4-BE49-F238E27FC236}">
                <a16:creationId xmlns:a16="http://schemas.microsoft.com/office/drawing/2014/main" id="{A40400C1-7283-FABD-80B9-45AEE1D1F5D9}"/>
              </a:ext>
            </a:extLst>
          </p:cNvPr>
          <p:cNvSpPr>
            <a:spLocks noGrp="1"/>
          </p:cNvSpPr>
          <p:nvPr>
            <p:ph type="pic" sz="quarter" idx="10"/>
          </p:nvPr>
        </p:nvSpPr>
        <p:spPr>
          <a:xfrm>
            <a:off x="4678363" y="0"/>
            <a:ext cx="7513637" cy="6858000"/>
          </a:xfrm>
        </p:spPr>
        <p:txBody>
          <a:bodyPr/>
          <a:lstStyle/>
          <a:p>
            <a:r>
              <a:rPr lang="en-US"/>
              <a:t>Click icon to add picture</a:t>
            </a:r>
          </a:p>
        </p:txBody>
      </p:sp>
      <p:pic>
        <p:nvPicPr>
          <p:cNvPr id="4" name="Graphic 3">
            <a:extLst>
              <a:ext uri="{FF2B5EF4-FFF2-40B4-BE49-F238E27FC236}">
                <a16:creationId xmlns:a16="http://schemas.microsoft.com/office/drawing/2014/main" id="{2059A002-CFDF-58EF-945F-28E943618A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1815376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p>
            <a:r>
              <a:rPr lang="en-US"/>
              <a:t>Click icon to add picture</a:t>
            </a: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a:t>Place content here</a:t>
            </a:r>
          </a:p>
        </p:txBody>
      </p:sp>
    </p:spTree>
    <p:extLst>
      <p:ext uri="{BB962C8B-B14F-4D97-AF65-F5344CB8AC3E}">
        <p14:creationId xmlns:p14="http://schemas.microsoft.com/office/powerpoint/2010/main" val="3554203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Column-Image Series Stacked">
    <p:spTree>
      <p:nvGrpSpPr>
        <p:cNvPr id="1" name=""/>
        <p:cNvGrpSpPr/>
        <p:nvPr/>
      </p:nvGrpSpPr>
      <p:grpSpPr>
        <a:xfrm>
          <a:off x="0" y="0"/>
          <a:ext cx="0" cy="0"/>
          <a:chOff x="0" y="0"/>
          <a:chExt cx="0" cy="0"/>
        </a:xfrm>
      </p:grpSpPr>
      <p:sp>
        <p:nvSpPr>
          <p:cNvPr id="118" name="Picture Placeholder 117">
            <a:extLst>
              <a:ext uri="{FF2B5EF4-FFF2-40B4-BE49-F238E27FC236}">
                <a16:creationId xmlns:a16="http://schemas.microsoft.com/office/drawing/2014/main" id="{FCAA6D76-9D9F-EEEC-3A19-B8672A58A5A7}"/>
              </a:ext>
            </a:extLst>
          </p:cNvPr>
          <p:cNvSpPr>
            <a:spLocks noGrp="1"/>
          </p:cNvSpPr>
          <p:nvPr>
            <p:ph type="pic" sz="quarter" idx="13"/>
          </p:nvPr>
        </p:nvSpPr>
        <p:spPr>
          <a:xfrm>
            <a:off x="7645400" y="-6350"/>
            <a:ext cx="4546600" cy="2155825"/>
          </a:xfrm>
          <a:solidFill>
            <a:schemeClr val="bg2"/>
          </a:solidFill>
        </p:spPr>
        <p:txBody>
          <a:bodyPr/>
          <a:lstStyle/>
          <a:p>
            <a:r>
              <a:rPr lang="en-US"/>
              <a:t>Click icon to add picture</a:t>
            </a:r>
          </a:p>
        </p:txBody>
      </p:sp>
      <p:sp>
        <p:nvSpPr>
          <p:cNvPr id="121" name="Picture Placeholder 120">
            <a:extLst>
              <a:ext uri="{FF2B5EF4-FFF2-40B4-BE49-F238E27FC236}">
                <a16:creationId xmlns:a16="http://schemas.microsoft.com/office/drawing/2014/main" id="{374474B3-1A16-3799-2DA6-5E1F9B62F1F2}"/>
              </a:ext>
            </a:extLst>
          </p:cNvPr>
          <p:cNvSpPr>
            <a:spLocks noGrp="1"/>
          </p:cNvSpPr>
          <p:nvPr>
            <p:ph type="pic" sz="quarter" idx="14"/>
          </p:nvPr>
        </p:nvSpPr>
        <p:spPr>
          <a:xfrm>
            <a:off x="7645400" y="2352675"/>
            <a:ext cx="4546600" cy="2149475"/>
          </a:xfrm>
          <a:solidFill>
            <a:schemeClr val="bg2"/>
          </a:solidFill>
        </p:spPr>
        <p:txBody>
          <a:bodyPr/>
          <a:lstStyle/>
          <a:p>
            <a:r>
              <a:rPr lang="en-US"/>
              <a:t>Click icon to add picture</a:t>
            </a:r>
          </a:p>
        </p:txBody>
      </p:sp>
      <p:sp>
        <p:nvSpPr>
          <p:cNvPr id="123" name="Picture Placeholder 122">
            <a:extLst>
              <a:ext uri="{FF2B5EF4-FFF2-40B4-BE49-F238E27FC236}">
                <a16:creationId xmlns:a16="http://schemas.microsoft.com/office/drawing/2014/main" id="{0285EA67-185C-FA9B-F112-0DEA71BAF9A1}"/>
              </a:ext>
            </a:extLst>
          </p:cNvPr>
          <p:cNvSpPr>
            <a:spLocks noGrp="1"/>
          </p:cNvSpPr>
          <p:nvPr>
            <p:ph type="pic" sz="quarter" idx="15"/>
          </p:nvPr>
        </p:nvSpPr>
        <p:spPr>
          <a:xfrm>
            <a:off x="7645400" y="4703763"/>
            <a:ext cx="4546600" cy="2154237"/>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3" y="365125"/>
            <a:ext cx="6736022" cy="1006475"/>
          </a:xfrm>
        </p:spPr>
        <p:txBody>
          <a:bodyPr>
            <a:noAutofit/>
          </a:bodyPr>
          <a:lstStyle>
            <a:lvl1pPr>
              <a:defRPr b="1">
                <a:solidFill>
                  <a:schemeClr val="tx1"/>
                </a:solidFill>
              </a:defRPr>
            </a:lvl1pPr>
          </a:lstStyle>
          <a:p>
            <a:r>
              <a:rPr lang="en-US"/>
              <a:t>One-sentence headline stating the main takeaway message</a:t>
            </a:r>
          </a:p>
        </p:txBody>
      </p:sp>
      <p:sp>
        <p:nvSpPr>
          <p:cNvPr id="113" name="Text Placeholder 112">
            <a:extLst>
              <a:ext uri="{FF2B5EF4-FFF2-40B4-BE49-F238E27FC236}">
                <a16:creationId xmlns:a16="http://schemas.microsoft.com/office/drawing/2014/main" id="{561B3BD0-8400-FE4A-5A3F-210329D8A10F}"/>
              </a:ext>
            </a:extLst>
          </p:cNvPr>
          <p:cNvSpPr>
            <a:spLocks noGrp="1"/>
          </p:cNvSpPr>
          <p:nvPr>
            <p:ph type="body" sz="quarter" idx="12" hasCustomPrompt="1"/>
          </p:nvPr>
        </p:nvSpPr>
        <p:spPr>
          <a:xfrm>
            <a:off x="314693" y="1817559"/>
            <a:ext cx="6763894" cy="4324823"/>
          </a:xfrm>
        </p:spPr>
        <p:txBody>
          <a:bodyPr>
            <a:noAutofit/>
          </a:bodyPr>
          <a:lstStyle>
            <a:lvl1pPr marL="0" indent="0">
              <a:buNone/>
              <a:defRPr sz="18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a:t>Place content here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314968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Column A">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lvl1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lvl1pPr>
          </a:lstStyle>
          <a:p>
            <a:r>
              <a:rPr lang="en-US"/>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Tree>
    <p:extLst>
      <p:ext uri="{BB962C8B-B14F-4D97-AF65-F5344CB8AC3E}">
        <p14:creationId xmlns:p14="http://schemas.microsoft.com/office/powerpoint/2010/main" val="4115577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825625"/>
            <a:ext cx="5563532" cy="4131422"/>
          </a:xfrm>
        </p:spPr>
        <p:txBody>
          <a:bodyPr/>
          <a:lstStyle>
            <a:lvl1pPr marL="0" indent="0">
              <a:spcBef>
                <a:spcPts val="1200"/>
              </a:spcBef>
              <a:buNone/>
              <a:defRPr sz="1800">
                <a:solidFill>
                  <a:schemeClr val="bg1"/>
                </a:solidFill>
              </a:defRPr>
            </a:lvl1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43592" y="1825625"/>
            <a:ext cx="5563532" cy="4131422"/>
          </a:xfrm>
        </p:spPr>
        <p:txBody>
          <a:bodyPr/>
          <a:lstStyle>
            <a:lvl1pPr marL="0" indent="0">
              <a:spcBef>
                <a:spcPts val="1200"/>
              </a:spcBef>
              <a:buNone/>
              <a:defRPr sz="1800">
                <a:solidFill>
                  <a:schemeClr val="bg1"/>
                </a:solidFill>
              </a:defRPr>
            </a:lvl1pPr>
          </a:lstStyle>
          <a:p>
            <a:r>
              <a:rPr lang="en-US"/>
              <a:t>Place content here</a:t>
            </a:r>
          </a:p>
        </p:txBody>
      </p:sp>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a:t>One-sentence headline stating the main takeaway message</a:t>
            </a:r>
          </a:p>
        </p:txBody>
      </p:sp>
    </p:spTree>
    <p:extLst>
      <p:ext uri="{BB962C8B-B14F-4D97-AF65-F5344CB8AC3E}">
        <p14:creationId xmlns:p14="http://schemas.microsoft.com/office/powerpoint/2010/main" val="24096508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172851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a:t>One-sentence headline stating the main takeaway message</a:t>
            </a:r>
          </a:p>
        </p:txBody>
      </p:sp>
      <p:sp>
        <p:nvSpPr>
          <p:cNvPr id="2" name="Content Placeholder 2">
            <a:extLst>
              <a:ext uri="{FF2B5EF4-FFF2-40B4-BE49-F238E27FC236}">
                <a16:creationId xmlns:a16="http://schemas.microsoft.com/office/drawing/2014/main" id="{7C908273-EAF5-86C7-7DA1-4B3A63FA40AD}"/>
              </a:ext>
            </a:extLst>
          </p:cNvPr>
          <p:cNvSpPr>
            <a:spLocks noGrp="1"/>
          </p:cNvSpPr>
          <p:nvPr>
            <p:ph sz="half" idx="1" hasCustomPrompt="1"/>
          </p:nvPr>
        </p:nvSpPr>
        <p:spPr>
          <a:xfrm>
            <a:off x="314692" y="1652954"/>
            <a:ext cx="3650690"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9" name="Content Placeholder 2">
            <a:extLst>
              <a:ext uri="{FF2B5EF4-FFF2-40B4-BE49-F238E27FC236}">
                <a16:creationId xmlns:a16="http://schemas.microsoft.com/office/drawing/2014/main" id="{328AC23A-F6F3-1406-A41C-A53D31762F5B}"/>
              </a:ext>
            </a:extLst>
          </p:cNvPr>
          <p:cNvSpPr>
            <a:spLocks noGrp="1"/>
          </p:cNvSpPr>
          <p:nvPr>
            <p:ph sz="half" idx="14" hasCustomPrompt="1"/>
          </p:nvPr>
        </p:nvSpPr>
        <p:spPr>
          <a:xfrm>
            <a:off x="4228076" y="1652954"/>
            <a:ext cx="364642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0" name="Content Placeholder 2">
            <a:extLst>
              <a:ext uri="{FF2B5EF4-FFF2-40B4-BE49-F238E27FC236}">
                <a16:creationId xmlns:a16="http://schemas.microsoft.com/office/drawing/2014/main" id="{08990C39-D2EB-2C24-D563-540A447C8980}"/>
              </a:ext>
            </a:extLst>
          </p:cNvPr>
          <p:cNvSpPr>
            <a:spLocks noGrp="1"/>
          </p:cNvSpPr>
          <p:nvPr>
            <p:ph sz="half" idx="16" hasCustomPrompt="1"/>
          </p:nvPr>
        </p:nvSpPr>
        <p:spPr>
          <a:xfrm>
            <a:off x="8156060" y="1652954"/>
            <a:ext cx="3647391" cy="4156175"/>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5501899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Column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4106746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Column B">
    <p:bg>
      <p:bgPr>
        <a:solidFill>
          <a:schemeClr val="accent1"/>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4F099DB8-02EB-0BAA-D750-3A0693F28BB8}"/>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5" name="Rectangle 6">
            <a:extLst>
              <a:ext uri="{FF2B5EF4-FFF2-40B4-BE49-F238E27FC236}">
                <a16:creationId xmlns:a16="http://schemas.microsoft.com/office/drawing/2014/main" id="{16F1A98B-07FE-B21C-77B1-F780EBF12B12}"/>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7" name="Graphic 6">
            <a:extLst>
              <a:ext uri="{FF2B5EF4-FFF2-40B4-BE49-F238E27FC236}">
                <a16:creationId xmlns:a16="http://schemas.microsoft.com/office/drawing/2014/main" id="{3B2F52CC-99F4-74FB-3BF5-8DD70D4268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Title 1">
            <a:extLst>
              <a:ext uri="{FF2B5EF4-FFF2-40B4-BE49-F238E27FC236}">
                <a16:creationId xmlns:a16="http://schemas.microsoft.com/office/drawing/2014/main" id="{97C102EF-A95D-C917-FF68-A16CB75B3C52}"/>
              </a:ext>
            </a:extLst>
          </p:cNvPr>
          <p:cNvSpPr>
            <a:spLocks noGrp="1"/>
          </p:cNvSpPr>
          <p:nvPr>
            <p:ph type="title" hasCustomPrompt="1"/>
          </p:nvPr>
        </p:nvSpPr>
        <p:spPr>
          <a:xfrm>
            <a:off x="314692" y="365125"/>
            <a:ext cx="11492432" cy="886397"/>
          </a:xfrm>
        </p:spPr>
        <p:txBody>
          <a:bodyPr/>
          <a:lstStyle>
            <a:lvl1pPr>
              <a:defRPr>
                <a:solidFill>
                  <a:schemeClr val="bg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4E3954A7-39D8-F93F-8AB5-8AFDA80ABC34}"/>
              </a:ext>
            </a:extLst>
          </p:cNvPr>
          <p:cNvSpPr>
            <a:spLocks noGrp="1"/>
          </p:cNvSpPr>
          <p:nvPr>
            <p:ph sz="half" idx="1" hasCustomPrompt="1"/>
          </p:nvPr>
        </p:nvSpPr>
        <p:spPr>
          <a:xfrm>
            <a:off x="314692" y="1629508"/>
            <a:ext cx="2743968"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Content Placeholder 2">
            <a:extLst>
              <a:ext uri="{FF2B5EF4-FFF2-40B4-BE49-F238E27FC236}">
                <a16:creationId xmlns:a16="http://schemas.microsoft.com/office/drawing/2014/main" id="{E933C006-27BF-E46C-6464-DF2AED8EF3CF}"/>
              </a:ext>
            </a:extLst>
          </p:cNvPr>
          <p:cNvSpPr>
            <a:spLocks noGrp="1"/>
          </p:cNvSpPr>
          <p:nvPr>
            <p:ph sz="half" idx="14" hasCustomPrompt="1"/>
          </p:nvPr>
        </p:nvSpPr>
        <p:spPr>
          <a:xfrm>
            <a:off x="3237701" y="1629508"/>
            <a:ext cx="2740760"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1" name="Content Placeholder 2">
            <a:extLst>
              <a:ext uri="{FF2B5EF4-FFF2-40B4-BE49-F238E27FC236}">
                <a16:creationId xmlns:a16="http://schemas.microsoft.com/office/drawing/2014/main" id="{372DE149-7914-DD03-AF2A-717A4DBC4C42}"/>
              </a:ext>
            </a:extLst>
          </p:cNvPr>
          <p:cNvSpPr>
            <a:spLocks noGrp="1"/>
          </p:cNvSpPr>
          <p:nvPr>
            <p:ph sz="half" idx="16" hasCustomPrompt="1"/>
          </p:nvPr>
        </p:nvSpPr>
        <p:spPr>
          <a:xfrm>
            <a:off x="6144032" y="1629508"/>
            <a:ext cx="2741489"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12" name="Content Placeholder 2">
            <a:extLst>
              <a:ext uri="{FF2B5EF4-FFF2-40B4-BE49-F238E27FC236}">
                <a16:creationId xmlns:a16="http://schemas.microsoft.com/office/drawing/2014/main" id="{C563E755-9A43-BCF9-FC26-D2B9312D44A8}"/>
              </a:ext>
            </a:extLst>
          </p:cNvPr>
          <p:cNvSpPr>
            <a:spLocks noGrp="1"/>
          </p:cNvSpPr>
          <p:nvPr>
            <p:ph sz="half" idx="18" hasCustomPrompt="1"/>
          </p:nvPr>
        </p:nvSpPr>
        <p:spPr>
          <a:xfrm>
            <a:off x="9069571" y="1629508"/>
            <a:ext cx="2737553" cy="4179621"/>
          </a:xfrm>
        </p:spPr>
        <p:txBody>
          <a:bodyPr lIns="182880" tIns="91440" rIns="91440" bIns="91440">
            <a:noAutofit/>
          </a:bodyPr>
          <a:lstStyle>
            <a:lvl1pPr marL="0" indent="0">
              <a:spcBef>
                <a:spcPts val="1200"/>
              </a:spcBef>
              <a:spcAft>
                <a:spcPts val="60"/>
              </a:spcAft>
              <a:buNone/>
              <a:defRPr sz="1800">
                <a:solidFill>
                  <a:schemeClr val="bg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Tree>
    <p:extLst>
      <p:ext uri="{BB962C8B-B14F-4D97-AF65-F5344CB8AC3E}">
        <p14:creationId xmlns:p14="http://schemas.microsoft.com/office/powerpoint/2010/main" val="1434581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51529"/>
            <a:ext cx="5528426"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a:t>Place content here</a:t>
            </a:r>
          </a:p>
        </p:txBody>
      </p:sp>
      <p:sp>
        <p:nvSpPr>
          <p:cNvPr id="4" name="Content Placeholder 3">
            <a:extLst>
              <a:ext uri="{FF2B5EF4-FFF2-40B4-BE49-F238E27FC236}">
                <a16:creationId xmlns:a16="http://schemas.microsoft.com/office/drawing/2014/main" id="{F8961C74-5281-AA62-3E0D-EBE314E66ADF}"/>
              </a:ext>
            </a:extLst>
          </p:cNvPr>
          <p:cNvSpPr>
            <a:spLocks noGrp="1"/>
          </p:cNvSpPr>
          <p:nvPr>
            <p:ph sz="half" idx="2" hasCustomPrompt="1"/>
          </p:nvPr>
        </p:nvSpPr>
        <p:spPr>
          <a:xfrm>
            <a:off x="6237905" y="2151529"/>
            <a:ext cx="5534113" cy="3805518"/>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solidFill>
                  <a:schemeClr val="tx1"/>
                </a:solidFill>
              </a:defRPr>
            </a:lvl5pPr>
          </a:lstStyle>
          <a:p>
            <a:r>
              <a:rPr lang="en-US"/>
              <a:t>Place content here</a:t>
            </a:r>
          </a:p>
        </p:txBody>
      </p:sp>
      <p:sp>
        <p:nvSpPr>
          <p:cNvPr id="5" name="Text Placeholder 212">
            <a:extLst>
              <a:ext uri="{FF2B5EF4-FFF2-40B4-BE49-F238E27FC236}">
                <a16:creationId xmlns:a16="http://schemas.microsoft.com/office/drawing/2014/main" id="{E5D92591-51DF-3209-1704-154E381BA6FD}"/>
              </a:ext>
            </a:extLst>
          </p:cNvPr>
          <p:cNvSpPr>
            <a:spLocks noGrp="1"/>
          </p:cNvSpPr>
          <p:nvPr>
            <p:ph type="body" sz="quarter" idx="13" hasCustomPrompt="1"/>
          </p:nvPr>
        </p:nvSpPr>
        <p:spPr>
          <a:xfrm>
            <a:off x="314691" y="1636713"/>
            <a:ext cx="5534113"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1322623F-B85A-91ED-9131-7E60FBA08AAC}"/>
              </a:ext>
            </a:extLst>
          </p:cNvPr>
          <p:cNvSpPr>
            <a:spLocks noGrp="1"/>
          </p:cNvSpPr>
          <p:nvPr>
            <p:ph type="body" sz="quarter" idx="14" hasCustomPrompt="1"/>
          </p:nvPr>
        </p:nvSpPr>
        <p:spPr>
          <a:xfrm>
            <a:off x="6238429" y="1636672"/>
            <a:ext cx="5534113"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2000835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365069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4228076" y="2191870"/>
            <a:ext cx="364642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8156060" y="2191870"/>
            <a:ext cx="3647391"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Text Placeholder 212">
            <a:extLst>
              <a:ext uri="{FF2B5EF4-FFF2-40B4-BE49-F238E27FC236}">
                <a16:creationId xmlns:a16="http://schemas.microsoft.com/office/drawing/2014/main" id="{0EDE83FF-6880-0C2B-F666-A52972148FBD}"/>
              </a:ext>
            </a:extLst>
          </p:cNvPr>
          <p:cNvSpPr>
            <a:spLocks noGrp="1"/>
          </p:cNvSpPr>
          <p:nvPr>
            <p:ph type="body" sz="quarter" idx="13" hasCustomPrompt="1"/>
          </p:nvPr>
        </p:nvSpPr>
        <p:spPr>
          <a:xfrm>
            <a:off x="314691"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5" name="Text Placeholder 212">
            <a:extLst>
              <a:ext uri="{FF2B5EF4-FFF2-40B4-BE49-F238E27FC236}">
                <a16:creationId xmlns:a16="http://schemas.microsoft.com/office/drawing/2014/main" id="{8CEEB1B0-74A1-A9A5-0E01-2E2E2380F2DF}"/>
              </a:ext>
            </a:extLst>
          </p:cNvPr>
          <p:cNvSpPr>
            <a:spLocks noGrp="1"/>
          </p:cNvSpPr>
          <p:nvPr>
            <p:ph type="body" sz="quarter" idx="15" hasCustomPrompt="1"/>
          </p:nvPr>
        </p:nvSpPr>
        <p:spPr>
          <a:xfrm>
            <a:off x="4231283"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1B1FC136-726A-E90A-AA01-55CC4CA7F5C6}"/>
              </a:ext>
            </a:extLst>
          </p:cNvPr>
          <p:cNvSpPr>
            <a:spLocks noGrp="1"/>
          </p:cNvSpPr>
          <p:nvPr>
            <p:ph type="body" sz="quarter" idx="17" hasCustomPrompt="1"/>
          </p:nvPr>
        </p:nvSpPr>
        <p:spPr>
          <a:xfrm>
            <a:off x="8159995" y="1636713"/>
            <a:ext cx="3646421"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1401445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Column-Green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2" y="365125"/>
            <a:ext cx="11492432" cy="886397"/>
          </a:xfrm>
        </p:spPr>
        <p:txBody>
          <a:bodyPr>
            <a:noAutofit/>
          </a:bodyPr>
          <a:lstStyle>
            <a:lvl1pPr>
              <a:defRPr>
                <a:solidFill>
                  <a:schemeClr val="tx1"/>
                </a:solidFill>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2" y="2191870"/>
            <a:ext cx="2743968"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28" name="Content Placeholder 2">
            <a:extLst>
              <a:ext uri="{FF2B5EF4-FFF2-40B4-BE49-F238E27FC236}">
                <a16:creationId xmlns:a16="http://schemas.microsoft.com/office/drawing/2014/main" id="{91B561D3-B6AC-5C9F-026F-E37DD262A783}"/>
              </a:ext>
            </a:extLst>
          </p:cNvPr>
          <p:cNvSpPr>
            <a:spLocks noGrp="1"/>
          </p:cNvSpPr>
          <p:nvPr>
            <p:ph sz="half" idx="14" hasCustomPrompt="1"/>
          </p:nvPr>
        </p:nvSpPr>
        <p:spPr>
          <a:xfrm>
            <a:off x="3237701" y="2191870"/>
            <a:ext cx="2740760"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0" name="Content Placeholder 2">
            <a:extLst>
              <a:ext uri="{FF2B5EF4-FFF2-40B4-BE49-F238E27FC236}">
                <a16:creationId xmlns:a16="http://schemas.microsoft.com/office/drawing/2014/main" id="{0971FFF4-0C2D-A4E6-1474-3D6A4F0506DA}"/>
              </a:ext>
            </a:extLst>
          </p:cNvPr>
          <p:cNvSpPr>
            <a:spLocks noGrp="1"/>
          </p:cNvSpPr>
          <p:nvPr>
            <p:ph sz="half" idx="16" hasCustomPrompt="1"/>
          </p:nvPr>
        </p:nvSpPr>
        <p:spPr>
          <a:xfrm>
            <a:off x="6144032" y="2191870"/>
            <a:ext cx="2741489"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3432" name="Content Placeholder 2">
            <a:extLst>
              <a:ext uri="{FF2B5EF4-FFF2-40B4-BE49-F238E27FC236}">
                <a16:creationId xmlns:a16="http://schemas.microsoft.com/office/drawing/2014/main" id="{13E0DCF4-21AE-4C71-696D-13E98DC66059}"/>
              </a:ext>
            </a:extLst>
          </p:cNvPr>
          <p:cNvSpPr>
            <a:spLocks noGrp="1"/>
          </p:cNvSpPr>
          <p:nvPr>
            <p:ph sz="half" idx="18" hasCustomPrompt="1"/>
          </p:nvPr>
        </p:nvSpPr>
        <p:spPr>
          <a:xfrm>
            <a:off x="9069571" y="2191870"/>
            <a:ext cx="2737553" cy="3617259"/>
          </a:xfrm>
        </p:spPr>
        <p:txBody>
          <a:bodyPr lIns="182880" tIns="91440" rIns="91440" bIns="91440">
            <a:noAutofit/>
          </a:bodyPr>
          <a:lstStyle>
            <a:lvl1pPr marL="0" indent="0">
              <a:spcBef>
                <a:spcPts val="1200"/>
              </a:spcBef>
              <a:spcAft>
                <a:spcPts val="60"/>
              </a:spcAft>
              <a:buNone/>
              <a:defRPr sz="1800">
                <a:solidFill>
                  <a:schemeClr val="tx1"/>
                </a:solidFill>
              </a:defRPr>
            </a:lvl1pPr>
            <a:lvl2pPr>
              <a:spcBef>
                <a:spcPts val="1200"/>
              </a:spcBef>
              <a:spcAft>
                <a:spcPts val="60"/>
              </a:spcAft>
              <a:defRPr sz="1600">
                <a:solidFill>
                  <a:schemeClr val="tx1"/>
                </a:solidFill>
              </a:defRPr>
            </a:lvl2pPr>
            <a:lvl3pPr>
              <a:spcBef>
                <a:spcPts val="1200"/>
              </a:spcBef>
              <a:spcAft>
                <a:spcPts val="60"/>
              </a:spcAft>
              <a:defRPr sz="1600">
                <a:solidFill>
                  <a:schemeClr val="tx1"/>
                </a:solidFill>
              </a:defRPr>
            </a:lvl3pPr>
            <a:lvl4pPr>
              <a:spcBef>
                <a:spcPts val="1200"/>
              </a:spcBef>
              <a:spcAft>
                <a:spcPts val="60"/>
              </a:spcAft>
              <a:defRPr sz="1600">
                <a:solidFill>
                  <a:schemeClr val="tx1"/>
                </a:solidFill>
              </a:defRPr>
            </a:lvl4pPr>
            <a:lvl5pPr>
              <a:spcBef>
                <a:spcPts val="1200"/>
              </a:spcBef>
              <a:spcAft>
                <a:spcPts val="60"/>
              </a:spcAft>
              <a:defRPr sz="1600"/>
            </a:lvl5pPr>
          </a:lstStyle>
          <a:p>
            <a:r>
              <a:rPr lang="en-US"/>
              <a:t>Place content here</a:t>
            </a:r>
          </a:p>
        </p:txBody>
      </p:sp>
      <p:sp>
        <p:nvSpPr>
          <p:cNvPr id="4" name="Text Placeholder 212">
            <a:extLst>
              <a:ext uri="{FF2B5EF4-FFF2-40B4-BE49-F238E27FC236}">
                <a16:creationId xmlns:a16="http://schemas.microsoft.com/office/drawing/2014/main" id="{A8FB3702-489D-7133-5029-0EED83D74255}"/>
              </a:ext>
            </a:extLst>
          </p:cNvPr>
          <p:cNvSpPr>
            <a:spLocks noGrp="1"/>
          </p:cNvSpPr>
          <p:nvPr>
            <p:ph type="body" sz="quarter" idx="13" hasCustomPrompt="1"/>
          </p:nvPr>
        </p:nvSpPr>
        <p:spPr>
          <a:xfrm>
            <a:off x="314692" y="1636713"/>
            <a:ext cx="2740760" cy="433965"/>
          </a:xfrm>
          <a:solidFill>
            <a:schemeClr val="tx2"/>
          </a:solidFill>
        </p:spPr>
        <p:txBody>
          <a:bodyPr wrap="square" lIns="182880" tIns="91440" rIns="91440" bIns="91440">
            <a:sp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5" name="Text Placeholder 212">
            <a:extLst>
              <a:ext uri="{FF2B5EF4-FFF2-40B4-BE49-F238E27FC236}">
                <a16:creationId xmlns:a16="http://schemas.microsoft.com/office/drawing/2014/main" id="{A472ABD6-D4AF-51A3-D274-EB02E1F7D698}"/>
              </a:ext>
            </a:extLst>
          </p:cNvPr>
          <p:cNvSpPr>
            <a:spLocks noGrp="1"/>
          </p:cNvSpPr>
          <p:nvPr>
            <p:ph type="body" sz="quarter" idx="15" hasCustomPrompt="1"/>
          </p:nvPr>
        </p:nvSpPr>
        <p:spPr>
          <a:xfrm>
            <a:off x="323770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6" name="Text Placeholder 212">
            <a:extLst>
              <a:ext uri="{FF2B5EF4-FFF2-40B4-BE49-F238E27FC236}">
                <a16:creationId xmlns:a16="http://schemas.microsoft.com/office/drawing/2014/main" id="{9B2846D9-98D8-E207-8370-E81B28729B49}"/>
              </a:ext>
            </a:extLst>
          </p:cNvPr>
          <p:cNvSpPr>
            <a:spLocks noGrp="1"/>
          </p:cNvSpPr>
          <p:nvPr>
            <p:ph type="body" sz="quarter" idx="17" hasCustomPrompt="1"/>
          </p:nvPr>
        </p:nvSpPr>
        <p:spPr>
          <a:xfrm>
            <a:off x="614476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
        <p:nvSpPr>
          <p:cNvPr id="7" name="Text Placeholder 212">
            <a:extLst>
              <a:ext uri="{FF2B5EF4-FFF2-40B4-BE49-F238E27FC236}">
                <a16:creationId xmlns:a16="http://schemas.microsoft.com/office/drawing/2014/main" id="{5A4E93FB-938D-13A6-A78B-46943641C35D}"/>
              </a:ext>
            </a:extLst>
          </p:cNvPr>
          <p:cNvSpPr>
            <a:spLocks noGrp="1"/>
          </p:cNvSpPr>
          <p:nvPr>
            <p:ph type="body" sz="quarter" idx="19" hasCustomPrompt="1"/>
          </p:nvPr>
        </p:nvSpPr>
        <p:spPr>
          <a:xfrm>
            <a:off x="9069571" y="1636713"/>
            <a:ext cx="2740760" cy="433965"/>
          </a:xfrm>
          <a:solidFill>
            <a:schemeClr val="tx2"/>
          </a:solidFill>
        </p:spPr>
        <p:txBody>
          <a:bodyPr wrap="square" lIns="182880" tIns="91440" rIns="91440" bIns="91440">
            <a:noAutofit/>
          </a:bodyPr>
          <a:lstStyle>
            <a:lvl1pPr marL="0" indent="0">
              <a:buNone/>
              <a:defRPr sz="1800" b="1">
                <a:solidFill>
                  <a:schemeClr val="bg1"/>
                </a:solidFill>
              </a:defRPr>
            </a:lvl1pPr>
            <a:lvl2pPr marL="457200" indent="0">
              <a:buNone/>
              <a:defRPr sz="1800" b="1">
                <a:solidFill>
                  <a:schemeClr val="bg1"/>
                </a:solidFill>
              </a:defRPr>
            </a:lvl2pPr>
            <a:lvl3pPr marL="914400" indent="0">
              <a:buNone/>
              <a:defRPr sz="1800" b="1">
                <a:solidFill>
                  <a:schemeClr val="bg1"/>
                </a:solidFill>
              </a:defRPr>
            </a:lvl3pPr>
            <a:lvl4pPr marL="1371600" indent="0">
              <a:buNone/>
              <a:defRPr sz="1800" b="1">
                <a:solidFill>
                  <a:schemeClr val="bg1"/>
                </a:solidFill>
              </a:defRPr>
            </a:lvl4pPr>
            <a:lvl5pPr marL="1828800" indent="0">
              <a:buNone/>
              <a:defRPr sz="1800" b="1">
                <a:solidFill>
                  <a:schemeClr val="bg1"/>
                </a:solidFill>
              </a:defRPr>
            </a:lvl5pPr>
          </a:lstStyle>
          <a:p>
            <a:r>
              <a:rPr lang="en-US"/>
              <a:t>Place content here</a:t>
            </a:r>
          </a:p>
        </p:txBody>
      </p:sp>
    </p:spTree>
    <p:extLst>
      <p:ext uri="{BB962C8B-B14F-4D97-AF65-F5344CB8AC3E}">
        <p14:creationId xmlns:p14="http://schemas.microsoft.com/office/powerpoint/2010/main" val="498188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Image Series 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a:p>
        </p:txBody>
      </p:sp>
      <p:sp>
        <p:nvSpPr>
          <p:cNvPr id="361" name="Picture Placeholder 360">
            <a:extLst>
              <a:ext uri="{FF2B5EF4-FFF2-40B4-BE49-F238E27FC236}">
                <a16:creationId xmlns:a16="http://schemas.microsoft.com/office/drawing/2014/main" id="{BDA3E75D-82B9-D08B-2F03-A683518AC717}"/>
              </a:ext>
            </a:extLst>
          </p:cNvPr>
          <p:cNvSpPr>
            <a:spLocks noGrp="1"/>
          </p:cNvSpPr>
          <p:nvPr>
            <p:ph type="pic" sz="quarter" idx="12"/>
          </p:nvPr>
        </p:nvSpPr>
        <p:spPr>
          <a:xfrm>
            <a:off x="1728968" y="1647919"/>
            <a:ext cx="2393950" cy="2393950"/>
          </a:xfrm>
          <a:solidFill>
            <a:schemeClr val="bg2"/>
          </a:solidFill>
        </p:spPr>
        <p:txBody>
          <a:bodyPr/>
          <a:lstStyle/>
          <a:p>
            <a:r>
              <a:rPr lang="en-US"/>
              <a:t>Click icon to add picture</a:t>
            </a:r>
          </a:p>
        </p:txBody>
      </p:sp>
      <p:sp>
        <p:nvSpPr>
          <p:cNvPr id="362" name="Picture Placeholder 360">
            <a:extLst>
              <a:ext uri="{FF2B5EF4-FFF2-40B4-BE49-F238E27FC236}">
                <a16:creationId xmlns:a16="http://schemas.microsoft.com/office/drawing/2014/main" id="{B61B4DFE-D0E9-B57A-176A-09A1C664C95C}"/>
              </a:ext>
            </a:extLst>
          </p:cNvPr>
          <p:cNvSpPr>
            <a:spLocks noGrp="1"/>
          </p:cNvSpPr>
          <p:nvPr>
            <p:ph type="pic" sz="quarter" idx="13"/>
          </p:nvPr>
        </p:nvSpPr>
        <p:spPr>
          <a:xfrm>
            <a:off x="4899025" y="1654993"/>
            <a:ext cx="2393950" cy="2393950"/>
          </a:xfrm>
          <a:solidFill>
            <a:schemeClr val="bg2"/>
          </a:solidFill>
        </p:spPr>
        <p:txBody>
          <a:bodyPr/>
          <a:lstStyle/>
          <a:p>
            <a:r>
              <a:rPr lang="en-US"/>
              <a:t>Click icon to add picture</a:t>
            </a:r>
          </a:p>
        </p:txBody>
      </p:sp>
      <p:sp>
        <p:nvSpPr>
          <p:cNvPr id="363" name="Picture Placeholder 360">
            <a:extLst>
              <a:ext uri="{FF2B5EF4-FFF2-40B4-BE49-F238E27FC236}">
                <a16:creationId xmlns:a16="http://schemas.microsoft.com/office/drawing/2014/main" id="{174E554B-4BD8-EF29-58CE-4FB93A18B3CF}"/>
              </a:ext>
            </a:extLst>
          </p:cNvPr>
          <p:cNvSpPr>
            <a:spLocks noGrp="1"/>
          </p:cNvSpPr>
          <p:nvPr>
            <p:ph type="pic" sz="quarter" idx="14"/>
          </p:nvPr>
        </p:nvSpPr>
        <p:spPr>
          <a:xfrm>
            <a:off x="8058997" y="1677066"/>
            <a:ext cx="2393950" cy="2393950"/>
          </a:xfrm>
          <a:solidFill>
            <a:schemeClr val="bg2"/>
          </a:solidFill>
        </p:spPr>
        <p:txBody>
          <a:bodyPr/>
          <a:lstStyle/>
          <a:p>
            <a:r>
              <a:rPr lang="en-US"/>
              <a:t>Click icon to add picture</a:t>
            </a:r>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p>
            <a:r>
              <a:rPr lang="en-US"/>
              <a:t>One-sentence headline stating the main takeaway message</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2" name="Graphic 1">
            <a:extLst>
              <a:ext uri="{FF2B5EF4-FFF2-40B4-BE49-F238E27FC236}">
                <a16:creationId xmlns:a16="http://schemas.microsoft.com/office/drawing/2014/main" id="{9839855A-2E65-D041-0145-9228A25D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730374"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083421"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20681992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Image Series B">
    <p:spTree>
      <p:nvGrpSpPr>
        <p:cNvPr id="1" name=""/>
        <p:cNvGrpSpPr/>
        <p:nvPr/>
      </p:nvGrpSpPr>
      <p:grpSpPr>
        <a:xfrm>
          <a:off x="0" y="0"/>
          <a:ext cx="0" cy="0"/>
          <a:chOff x="0" y="0"/>
          <a:chExt cx="0" cy="0"/>
        </a:xfrm>
      </p:grpSpPr>
      <p:pic>
        <p:nvPicPr>
          <p:cNvPr id="17" name="Graphic 285">
            <a:extLst>
              <a:ext uri="{FF2B5EF4-FFF2-40B4-BE49-F238E27FC236}">
                <a16:creationId xmlns:a16="http://schemas.microsoft.com/office/drawing/2014/main" id="{33C27B49-A27E-0D8E-47DA-07C46ED6F876}"/>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886397"/>
          </a:xfrm>
        </p:spPr>
        <p:txBody>
          <a:bodyPr>
            <a:noAutofit/>
          </a:bodyPr>
          <a:lstStyle>
            <a:lvl1pPr>
              <a:defRPr b="1">
                <a:solidFill>
                  <a:schemeClr val="bg1"/>
                </a:solidFill>
              </a:defRPr>
            </a:lvl1pPr>
          </a:lstStyle>
          <a:p>
            <a:r>
              <a:rPr lang="en-US"/>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
        <p:nvSpPr>
          <p:cNvPr id="6" name="Picture Placeholder 360">
            <a:extLst>
              <a:ext uri="{FF2B5EF4-FFF2-40B4-BE49-F238E27FC236}">
                <a16:creationId xmlns:a16="http://schemas.microsoft.com/office/drawing/2014/main" id="{22CDA623-F17D-C055-60D8-139C9924BE30}"/>
              </a:ext>
            </a:extLst>
          </p:cNvPr>
          <p:cNvSpPr>
            <a:spLocks noGrp="1"/>
          </p:cNvSpPr>
          <p:nvPr>
            <p:ph type="pic" sz="quarter" idx="12"/>
          </p:nvPr>
        </p:nvSpPr>
        <p:spPr>
          <a:xfrm>
            <a:off x="1773908" y="1647919"/>
            <a:ext cx="2393950" cy="2393950"/>
          </a:xfrm>
          <a:solidFill>
            <a:schemeClr val="bg2"/>
          </a:solidFill>
        </p:spPr>
        <p:txBody>
          <a:bodyPr/>
          <a:lstStyle/>
          <a:p>
            <a:r>
              <a:rPr lang="en-US"/>
              <a:t>Click icon to add picture</a:t>
            </a:r>
          </a:p>
        </p:txBody>
      </p:sp>
      <p:sp>
        <p:nvSpPr>
          <p:cNvPr id="7" name="Picture Placeholder 360">
            <a:extLst>
              <a:ext uri="{FF2B5EF4-FFF2-40B4-BE49-F238E27FC236}">
                <a16:creationId xmlns:a16="http://schemas.microsoft.com/office/drawing/2014/main" id="{3347E071-335C-4249-3E65-B4125AADA3C2}"/>
              </a:ext>
            </a:extLst>
          </p:cNvPr>
          <p:cNvSpPr>
            <a:spLocks noGrp="1"/>
          </p:cNvSpPr>
          <p:nvPr>
            <p:ph type="pic" sz="quarter" idx="13"/>
          </p:nvPr>
        </p:nvSpPr>
        <p:spPr>
          <a:xfrm>
            <a:off x="4949380" y="1654993"/>
            <a:ext cx="2393950" cy="2393950"/>
          </a:xfrm>
          <a:solidFill>
            <a:schemeClr val="bg2"/>
          </a:solidFill>
        </p:spPr>
        <p:txBody>
          <a:bodyPr/>
          <a:lstStyle/>
          <a:p>
            <a:r>
              <a:rPr lang="en-US"/>
              <a:t>Click icon to add picture</a:t>
            </a:r>
          </a:p>
        </p:txBody>
      </p:sp>
      <p:sp>
        <p:nvSpPr>
          <p:cNvPr id="8" name="Picture Placeholder 360">
            <a:extLst>
              <a:ext uri="{FF2B5EF4-FFF2-40B4-BE49-F238E27FC236}">
                <a16:creationId xmlns:a16="http://schemas.microsoft.com/office/drawing/2014/main" id="{3FE91602-2738-A673-EBF8-A0ACA14E6531}"/>
              </a:ext>
            </a:extLst>
          </p:cNvPr>
          <p:cNvSpPr>
            <a:spLocks noGrp="1"/>
          </p:cNvSpPr>
          <p:nvPr>
            <p:ph type="pic" sz="quarter" idx="14"/>
          </p:nvPr>
        </p:nvSpPr>
        <p:spPr>
          <a:xfrm>
            <a:off x="8126285" y="1677066"/>
            <a:ext cx="2393950" cy="2393950"/>
          </a:xfrm>
          <a:solidFill>
            <a:schemeClr val="bg2"/>
          </a:solidFill>
        </p:spPr>
        <p:txBody>
          <a:bodyPr/>
          <a:lstStyle/>
          <a:p>
            <a:r>
              <a:rPr lang="en-US"/>
              <a:t>Click icon to add picture</a:t>
            </a:r>
          </a:p>
        </p:txBody>
      </p:sp>
      <p:sp>
        <p:nvSpPr>
          <p:cNvPr id="9" name="Text Placeholder 364">
            <a:extLst>
              <a:ext uri="{FF2B5EF4-FFF2-40B4-BE49-F238E27FC236}">
                <a16:creationId xmlns:a16="http://schemas.microsoft.com/office/drawing/2014/main" id="{9403276D-5FB8-BD3C-65B5-24E0F431ACF3}"/>
              </a:ext>
            </a:extLst>
          </p:cNvPr>
          <p:cNvSpPr>
            <a:spLocks noGrp="1"/>
          </p:cNvSpPr>
          <p:nvPr>
            <p:ph type="body" sz="quarter" idx="15" hasCustomPrompt="1"/>
          </p:nvPr>
        </p:nvSpPr>
        <p:spPr>
          <a:xfrm>
            <a:off x="1773238"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0" name="Text Placeholder 364">
            <a:extLst>
              <a:ext uri="{FF2B5EF4-FFF2-40B4-BE49-F238E27FC236}">
                <a16:creationId xmlns:a16="http://schemas.microsoft.com/office/drawing/2014/main" id="{DEAD8E05-AA79-AD7E-E31D-26EE870F8371}"/>
              </a:ext>
            </a:extLst>
          </p:cNvPr>
          <p:cNvSpPr>
            <a:spLocks noGrp="1"/>
          </p:cNvSpPr>
          <p:nvPr>
            <p:ph type="body" sz="quarter" idx="16" hasCustomPrompt="1"/>
          </p:nvPr>
        </p:nvSpPr>
        <p:spPr>
          <a:xfrm>
            <a:off x="4949380"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1" name="Text Placeholder 364">
            <a:extLst>
              <a:ext uri="{FF2B5EF4-FFF2-40B4-BE49-F238E27FC236}">
                <a16:creationId xmlns:a16="http://schemas.microsoft.com/office/drawing/2014/main" id="{A7759041-293D-A1CE-7012-E2391337B1E4}"/>
              </a:ext>
            </a:extLst>
          </p:cNvPr>
          <p:cNvSpPr>
            <a:spLocks noGrp="1"/>
          </p:cNvSpPr>
          <p:nvPr>
            <p:ph type="body" sz="quarter" idx="17" hasCustomPrompt="1"/>
          </p:nvPr>
        </p:nvSpPr>
        <p:spPr>
          <a:xfrm>
            <a:off x="8126285"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652793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Image Series C">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65D5DB1-B0F4-39A7-9E5F-343BB17944E4}"/>
              </a:ext>
            </a:extLst>
          </p:cNvPr>
          <p:cNvSpPr>
            <a:spLocks noGrp="1"/>
          </p:cNvSpPr>
          <p:nvPr>
            <p:ph type="title" hasCustomPrompt="1"/>
          </p:nvPr>
        </p:nvSpPr>
        <p:spPr>
          <a:xfrm>
            <a:off x="314692" y="365125"/>
            <a:ext cx="11685523" cy="917575"/>
          </a:xfrm>
        </p:spPr>
        <p:txBody>
          <a:bodyPr>
            <a:noAutofit/>
          </a:bodyPr>
          <a:lstStyle>
            <a:lvl1pPr>
              <a:defRPr b="1">
                <a:solidFill>
                  <a:schemeClr val="bg1"/>
                </a:solidFill>
              </a:defRPr>
            </a:lvl1pPr>
          </a:lstStyle>
          <a:p>
            <a:r>
              <a:rPr lang="en-US"/>
              <a:t>One-sentence headline stating the main takeaway message</a:t>
            </a:r>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6" name="Picture Placeholder 360">
            <a:extLst>
              <a:ext uri="{FF2B5EF4-FFF2-40B4-BE49-F238E27FC236}">
                <a16:creationId xmlns:a16="http://schemas.microsoft.com/office/drawing/2014/main" id="{22CDA623-F17D-C055-60D8-139C9924BE30}"/>
              </a:ext>
            </a:extLst>
          </p:cNvPr>
          <p:cNvSpPr>
            <a:spLocks noGrp="1"/>
          </p:cNvSpPr>
          <p:nvPr>
            <p:ph type="pic" sz="quarter" idx="12"/>
          </p:nvPr>
        </p:nvSpPr>
        <p:spPr>
          <a:xfrm>
            <a:off x="1773908" y="1647919"/>
            <a:ext cx="2393950" cy="2393950"/>
          </a:xfrm>
          <a:solidFill>
            <a:schemeClr val="bg2"/>
          </a:solidFill>
        </p:spPr>
        <p:txBody>
          <a:bodyPr/>
          <a:lstStyle/>
          <a:p>
            <a:r>
              <a:rPr lang="en-US"/>
              <a:t>Click icon to add picture</a:t>
            </a:r>
          </a:p>
        </p:txBody>
      </p:sp>
      <p:sp>
        <p:nvSpPr>
          <p:cNvPr id="7" name="Picture Placeholder 360">
            <a:extLst>
              <a:ext uri="{FF2B5EF4-FFF2-40B4-BE49-F238E27FC236}">
                <a16:creationId xmlns:a16="http://schemas.microsoft.com/office/drawing/2014/main" id="{3347E071-335C-4249-3E65-B4125AADA3C2}"/>
              </a:ext>
            </a:extLst>
          </p:cNvPr>
          <p:cNvSpPr>
            <a:spLocks noGrp="1"/>
          </p:cNvSpPr>
          <p:nvPr>
            <p:ph type="pic" sz="quarter" idx="13"/>
          </p:nvPr>
        </p:nvSpPr>
        <p:spPr>
          <a:xfrm>
            <a:off x="4949380" y="1654993"/>
            <a:ext cx="2393950" cy="2393950"/>
          </a:xfrm>
          <a:solidFill>
            <a:schemeClr val="bg2"/>
          </a:solidFill>
        </p:spPr>
        <p:txBody>
          <a:bodyPr/>
          <a:lstStyle/>
          <a:p>
            <a:r>
              <a:rPr lang="en-US"/>
              <a:t>Click icon to add picture</a:t>
            </a:r>
          </a:p>
        </p:txBody>
      </p:sp>
      <p:sp>
        <p:nvSpPr>
          <p:cNvPr id="8" name="Picture Placeholder 360">
            <a:extLst>
              <a:ext uri="{FF2B5EF4-FFF2-40B4-BE49-F238E27FC236}">
                <a16:creationId xmlns:a16="http://schemas.microsoft.com/office/drawing/2014/main" id="{3FE91602-2738-A673-EBF8-A0ACA14E6531}"/>
              </a:ext>
            </a:extLst>
          </p:cNvPr>
          <p:cNvSpPr>
            <a:spLocks noGrp="1"/>
          </p:cNvSpPr>
          <p:nvPr>
            <p:ph type="pic" sz="quarter" idx="14"/>
          </p:nvPr>
        </p:nvSpPr>
        <p:spPr>
          <a:xfrm>
            <a:off x="8126285" y="1677066"/>
            <a:ext cx="2393950" cy="2393950"/>
          </a:xfrm>
          <a:solidFill>
            <a:schemeClr val="bg2"/>
          </a:solidFill>
        </p:spPr>
        <p:txBody>
          <a:bodyPr/>
          <a:lstStyle/>
          <a:p>
            <a:r>
              <a:rPr lang="en-US"/>
              <a:t>Click icon to add picture</a:t>
            </a:r>
          </a:p>
        </p:txBody>
      </p:sp>
      <p:sp>
        <p:nvSpPr>
          <p:cNvPr id="9" name="Text Placeholder 364">
            <a:extLst>
              <a:ext uri="{FF2B5EF4-FFF2-40B4-BE49-F238E27FC236}">
                <a16:creationId xmlns:a16="http://schemas.microsoft.com/office/drawing/2014/main" id="{9403276D-5FB8-BD3C-65B5-24E0F431ACF3}"/>
              </a:ext>
            </a:extLst>
          </p:cNvPr>
          <p:cNvSpPr>
            <a:spLocks noGrp="1"/>
          </p:cNvSpPr>
          <p:nvPr>
            <p:ph type="body" sz="quarter" idx="15" hasCustomPrompt="1"/>
          </p:nvPr>
        </p:nvSpPr>
        <p:spPr>
          <a:xfrm>
            <a:off x="1773238"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0" name="Text Placeholder 364">
            <a:extLst>
              <a:ext uri="{FF2B5EF4-FFF2-40B4-BE49-F238E27FC236}">
                <a16:creationId xmlns:a16="http://schemas.microsoft.com/office/drawing/2014/main" id="{DEAD8E05-AA79-AD7E-E31D-26EE870F8371}"/>
              </a:ext>
            </a:extLst>
          </p:cNvPr>
          <p:cNvSpPr>
            <a:spLocks noGrp="1"/>
          </p:cNvSpPr>
          <p:nvPr>
            <p:ph type="body" sz="quarter" idx="16" hasCustomPrompt="1"/>
          </p:nvPr>
        </p:nvSpPr>
        <p:spPr>
          <a:xfrm>
            <a:off x="4949380"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
        <p:nvSpPr>
          <p:cNvPr id="11" name="Text Placeholder 364">
            <a:extLst>
              <a:ext uri="{FF2B5EF4-FFF2-40B4-BE49-F238E27FC236}">
                <a16:creationId xmlns:a16="http://schemas.microsoft.com/office/drawing/2014/main" id="{A7759041-293D-A1CE-7012-E2391337B1E4}"/>
              </a:ext>
            </a:extLst>
          </p:cNvPr>
          <p:cNvSpPr>
            <a:spLocks noGrp="1"/>
          </p:cNvSpPr>
          <p:nvPr>
            <p:ph type="body" sz="quarter" idx="17" hasCustomPrompt="1"/>
          </p:nvPr>
        </p:nvSpPr>
        <p:spPr>
          <a:xfrm>
            <a:off x="8126285" y="4209116"/>
            <a:ext cx="2393950" cy="369332"/>
          </a:xfrm>
        </p:spPr>
        <p:txBody>
          <a:bodyPr tIns="91440" bIns="0">
            <a:noAutofit/>
          </a:bodyPr>
          <a:lstStyle>
            <a:lvl1pPr marL="0" indent="0" algn="ctr">
              <a:buNone/>
              <a:defRPr sz="18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r>
              <a:rPr lang="en-US"/>
              <a:t>Place content here</a:t>
            </a:r>
          </a:p>
        </p:txBody>
      </p:sp>
    </p:spTree>
    <p:extLst>
      <p:ext uri="{BB962C8B-B14F-4D97-AF65-F5344CB8AC3E}">
        <p14:creationId xmlns:p14="http://schemas.microsoft.com/office/powerpoint/2010/main" val="2966537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Image Series Stacked">
    <p:spTree>
      <p:nvGrpSpPr>
        <p:cNvPr id="1" name=""/>
        <p:cNvGrpSpPr/>
        <p:nvPr/>
      </p:nvGrpSpPr>
      <p:grpSpPr>
        <a:xfrm>
          <a:off x="0" y="0"/>
          <a:ext cx="0" cy="0"/>
          <a:chOff x="0" y="0"/>
          <a:chExt cx="0" cy="0"/>
        </a:xfrm>
      </p:grpSpPr>
      <p:sp>
        <p:nvSpPr>
          <p:cNvPr id="124" name="Freeform 123">
            <a:extLst>
              <a:ext uri="{FF2B5EF4-FFF2-40B4-BE49-F238E27FC236}">
                <a16:creationId xmlns:a16="http://schemas.microsoft.com/office/drawing/2014/main" id="{14819B2D-3933-9761-A0E0-F8A47EFAE83C}"/>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a:solidFill>
            <a:schemeClr val="accent1"/>
          </a:solidFill>
          <a:ln w="0" cap="flat">
            <a:noFill/>
            <a:prstDash val="solid"/>
            <a:miter/>
          </a:ln>
        </p:spPr>
        <p:txBody>
          <a:bodyPr rtlCol="0" anchor="ctr"/>
          <a:lstStyle/>
          <a:p>
            <a:endParaRPr lang="en-US"/>
          </a:p>
        </p:txBody>
      </p:sp>
      <p:sp>
        <p:nvSpPr>
          <p:cNvPr id="4" name="Rectangle 6">
            <a:extLst>
              <a:ext uri="{FF2B5EF4-FFF2-40B4-BE49-F238E27FC236}">
                <a16:creationId xmlns:a16="http://schemas.microsoft.com/office/drawing/2014/main" id="{DAF7721B-92F3-10FF-5A89-459D1C6BA96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3" name="Graphic 2">
            <a:extLst>
              <a:ext uri="{FF2B5EF4-FFF2-40B4-BE49-F238E27FC236}">
                <a16:creationId xmlns:a16="http://schemas.microsoft.com/office/drawing/2014/main" id="{0FD5FAFE-F099-74C8-600F-3FEE5ACA26C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itle 1">
            <a:extLst>
              <a:ext uri="{FF2B5EF4-FFF2-40B4-BE49-F238E27FC236}">
                <a16:creationId xmlns:a16="http://schemas.microsoft.com/office/drawing/2014/main" id="{F127BAF7-7A03-B6B3-4688-2EC146E8747D}"/>
              </a:ext>
            </a:extLst>
          </p:cNvPr>
          <p:cNvSpPr>
            <a:spLocks noGrp="1"/>
          </p:cNvSpPr>
          <p:nvPr>
            <p:ph type="title" hasCustomPrompt="1"/>
          </p:nvPr>
        </p:nvSpPr>
        <p:spPr>
          <a:xfrm>
            <a:off x="314692" y="365125"/>
            <a:ext cx="11492432" cy="886397"/>
          </a:xfrm>
        </p:spPr>
        <p:txBody>
          <a:bodyPr>
            <a:noAutofit/>
          </a:bodyPr>
          <a:lstStyle>
            <a:lvl1pPr>
              <a:defRPr>
                <a:solidFill>
                  <a:schemeClr val="bg1"/>
                </a:solidFill>
              </a:defRPr>
            </a:lvl1pPr>
          </a:lstStyle>
          <a:p>
            <a:r>
              <a:rPr lang="en-US"/>
              <a:t>One-sentence headline stating the main takeaway message</a:t>
            </a:r>
          </a:p>
        </p:txBody>
      </p:sp>
      <p:sp>
        <p:nvSpPr>
          <p:cNvPr id="17" name="Picture Placeholder 122">
            <a:extLst>
              <a:ext uri="{FF2B5EF4-FFF2-40B4-BE49-F238E27FC236}">
                <a16:creationId xmlns:a16="http://schemas.microsoft.com/office/drawing/2014/main" id="{87D78755-2DCD-D8CC-0E1B-26B8798C9E36}"/>
              </a:ext>
            </a:extLst>
          </p:cNvPr>
          <p:cNvSpPr>
            <a:spLocks noGrp="1"/>
          </p:cNvSpPr>
          <p:nvPr>
            <p:ph type="pic" sz="quarter" idx="15"/>
          </p:nvPr>
        </p:nvSpPr>
        <p:spPr>
          <a:xfrm>
            <a:off x="3707498" y="1371574"/>
            <a:ext cx="3075236" cy="1490472"/>
          </a:xfrm>
          <a:solidFill>
            <a:schemeClr val="bg2"/>
          </a:solidFill>
        </p:spPr>
        <p:txBody>
          <a:bodyPr/>
          <a:lstStyle/>
          <a:p>
            <a:r>
              <a:rPr lang="en-US"/>
              <a:t>Click icon to add picture</a:t>
            </a:r>
          </a:p>
        </p:txBody>
      </p:sp>
      <p:sp>
        <p:nvSpPr>
          <p:cNvPr id="32" name="Picture Placeholder 122">
            <a:extLst>
              <a:ext uri="{FF2B5EF4-FFF2-40B4-BE49-F238E27FC236}">
                <a16:creationId xmlns:a16="http://schemas.microsoft.com/office/drawing/2014/main" id="{A646BC9C-4F8B-B5BA-4137-4E5CE8FA2E83}"/>
              </a:ext>
            </a:extLst>
          </p:cNvPr>
          <p:cNvSpPr>
            <a:spLocks noGrp="1"/>
          </p:cNvSpPr>
          <p:nvPr>
            <p:ph type="pic" sz="quarter" idx="23"/>
          </p:nvPr>
        </p:nvSpPr>
        <p:spPr>
          <a:xfrm>
            <a:off x="5451474" y="3039052"/>
            <a:ext cx="3075236" cy="1490472"/>
          </a:xfrm>
          <a:solidFill>
            <a:schemeClr val="bg2"/>
          </a:solidFill>
        </p:spPr>
        <p:txBody>
          <a:bodyPr/>
          <a:lstStyle/>
          <a:p>
            <a:r>
              <a:rPr lang="en-US"/>
              <a:t>Click icon to add picture</a:t>
            </a:r>
          </a:p>
        </p:txBody>
      </p:sp>
      <p:sp>
        <p:nvSpPr>
          <p:cNvPr id="33" name="Picture Placeholder 122">
            <a:extLst>
              <a:ext uri="{FF2B5EF4-FFF2-40B4-BE49-F238E27FC236}">
                <a16:creationId xmlns:a16="http://schemas.microsoft.com/office/drawing/2014/main" id="{30C68DC1-70B2-C7B0-A2FE-80122E4F85AF}"/>
              </a:ext>
            </a:extLst>
          </p:cNvPr>
          <p:cNvSpPr>
            <a:spLocks noGrp="1"/>
          </p:cNvSpPr>
          <p:nvPr>
            <p:ph type="pic" sz="quarter" idx="24"/>
          </p:nvPr>
        </p:nvSpPr>
        <p:spPr>
          <a:xfrm>
            <a:off x="7196136" y="4707798"/>
            <a:ext cx="3075236" cy="1490472"/>
          </a:xfrm>
          <a:solidFill>
            <a:schemeClr val="bg2"/>
          </a:solidFill>
        </p:spPr>
        <p:txBody>
          <a:bodyPr/>
          <a:lstStyle/>
          <a:p>
            <a:r>
              <a:rPr lang="en-US"/>
              <a:t>Click icon to add picture</a:t>
            </a:r>
          </a:p>
        </p:txBody>
      </p:sp>
      <p:sp>
        <p:nvSpPr>
          <p:cNvPr id="2" name="Text Placeholder 21">
            <a:extLst>
              <a:ext uri="{FF2B5EF4-FFF2-40B4-BE49-F238E27FC236}">
                <a16:creationId xmlns:a16="http://schemas.microsoft.com/office/drawing/2014/main" id="{46ACBB2B-C7F0-E810-9B2C-BD70D1820D4F}"/>
              </a:ext>
            </a:extLst>
          </p:cNvPr>
          <p:cNvSpPr>
            <a:spLocks noGrp="1"/>
          </p:cNvSpPr>
          <p:nvPr>
            <p:ph type="body" sz="quarter" idx="20" hasCustomPrompt="1"/>
          </p:nvPr>
        </p:nvSpPr>
        <p:spPr>
          <a:xfrm>
            <a:off x="1962830" y="1376146"/>
            <a:ext cx="1744662" cy="1485900"/>
          </a:xfrm>
          <a:solidFill>
            <a:schemeClr val="accent5"/>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6" name="Text Placeholder 21">
            <a:extLst>
              <a:ext uri="{FF2B5EF4-FFF2-40B4-BE49-F238E27FC236}">
                <a16:creationId xmlns:a16="http://schemas.microsoft.com/office/drawing/2014/main" id="{A5AB8117-0D0B-F4A2-5D9D-8D07A6153612}"/>
              </a:ext>
            </a:extLst>
          </p:cNvPr>
          <p:cNvSpPr>
            <a:spLocks noGrp="1"/>
          </p:cNvSpPr>
          <p:nvPr>
            <p:ph type="body" sz="quarter" idx="21" hasCustomPrompt="1"/>
          </p:nvPr>
        </p:nvSpPr>
        <p:spPr>
          <a:xfrm>
            <a:off x="3707492" y="3043624"/>
            <a:ext cx="1744662" cy="1485900"/>
          </a:xfrm>
          <a:solidFill>
            <a:schemeClr val="accent4"/>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8" name="Text Placeholder 21">
            <a:extLst>
              <a:ext uri="{FF2B5EF4-FFF2-40B4-BE49-F238E27FC236}">
                <a16:creationId xmlns:a16="http://schemas.microsoft.com/office/drawing/2014/main" id="{269DCCB0-CA4C-C341-313C-4C6AB851C3F8}"/>
              </a:ext>
            </a:extLst>
          </p:cNvPr>
          <p:cNvSpPr>
            <a:spLocks noGrp="1"/>
          </p:cNvSpPr>
          <p:nvPr>
            <p:ph type="body" sz="quarter" idx="22" hasCustomPrompt="1"/>
          </p:nvPr>
        </p:nvSpPr>
        <p:spPr>
          <a:xfrm>
            <a:off x="5451474" y="4712370"/>
            <a:ext cx="1744662" cy="1485900"/>
          </a:xfrm>
          <a:solidFill>
            <a:schemeClr val="accent3"/>
          </a:solidFill>
        </p:spPr>
        <p:txBody>
          <a:bodyPr lIns="91440" tIns="182880" rIns="91440" bIns="182880">
            <a:noAutofit/>
          </a:bodyPr>
          <a:lstStyle>
            <a:lvl1pPr marL="0" indent="0" algn="l">
              <a:buNone/>
              <a:defRPr sz="1800" b="1">
                <a:solidFill>
                  <a:schemeClr val="tx1"/>
                </a:solidFill>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Tree>
    <p:extLst>
      <p:ext uri="{BB962C8B-B14F-4D97-AF65-F5344CB8AC3E}">
        <p14:creationId xmlns:p14="http://schemas.microsoft.com/office/powerpoint/2010/main" val="17830676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Image Series-Color Box">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580965" y="1758896"/>
            <a:ext cx="2194560" cy="1874520"/>
          </a:xfrm>
          <a:solidFill>
            <a:schemeClr val="bg2"/>
          </a:solidFill>
        </p:spPr>
        <p:txBody>
          <a:bodyPr/>
          <a:lstStyle/>
          <a:p>
            <a:r>
              <a:rPr lang="en-US"/>
              <a:t>Click icon to add picture</a:t>
            </a:r>
          </a:p>
        </p:txBody>
      </p:sp>
      <p:sp>
        <p:nvSpPr>
          <p:cNvPr id="13" name="Picture Placeholder 360">
            <a:extLst>
              <a:ext uri="{FF2B5EF4-FFF2-40B4-BE49-F238E27FC236}">
                <a16:creationId xmlns:a16="http://schemas.microsoft.com/office/drawing/2014/main" id="{939E5704-91D7-1C33-1BB9-D89551BB48DB}"/>
              </a:ext>
            </a:extLst>
          </p:cNvPr>
          <p:cNvSpPr>
            <a:spLocks noGrp="1"/>
          </p:cNvSpPr>
          <p:nvPr>
            <p:ph type="pic" sz="quarter" idx="13"/>
          </p:nvPr>
        </p:nvSpPr>
        <p:spPr>
          <a:xfrm>
            <a:off x="3580965" y="3911299"/>
            <a:ext cx="2194560" cy="1874520"/>
          </a:xfrm>
          <a:solidFill>
            <a:schemeClr val="bg2"/>
          </a:solidFill>
        </p:spPr>
        <p:txBody>
          <a:bodyPr/>
          <a:lstStyle/>
          <a:p>
            <a:r>
              <a:rPr lang="en-US"/>
              <a:t>Click icon to add picture</a:t>
            </a:r>
          </a:p>
        </p:txBody>
      </p:sp>
      <p:sp>
        <p:nvSpPr>
          <p:cNvPr id="14" name="Picture Placeholder 360">
            <a:extLst>
              <a:ext uri="{FF2B5EF4-FFF2-40B4-BE49-F238E27FC236}">
                <a16:creationId xmlns:a16="http://schemas.microsoft.com/office/drawing/2014/main" id="{18357D60-C329-E014-7EC4-02AD7930A529}"/>
              </a:ext>
            </a:extLst>
          </p:cNvPr>
          <p:cNvSpPr>
            <a:spLocks noGrp="1"/>
          </p:cNvSpPr>
          <p:nvPr>
            <p:ph type="pic" sz="quarter" idx="14"/>
          </p:nvPr>
        </p:nvSpPr>
        <p:spPr>
          <a:xfrm>
            <a:off x="8521865" y="1758896"/>
            <a:ext cx="2194560" cy="1874520"/>
          </a:xfrm>
          <a:solidFill>
            <a:schemeClr val="bg2"/>
          </a:solidFill>
        </p:spPr>
        <p:txBody>
          <a:bodyPr/>
          <a:lstStyle/>
          <a:p>
            <a:r>
              <a:rPr lang="en-US"/>
              <a:t>Click icon to add picture</a:t>
            </a:r>
          </a:p>
        </p:txBody>
      </p:sp>
      <p:sp>
        <p:nvSpPr>
          <p:cNvPr id="15" name="Picture Placeholder 360">
            <a:extLst>
              <a:ext uri="{FF2B5EF4-FFF2-40B4-BE49-F238E27FC236}">
                <a16:creationId xmlns:a16="http://schemas.microsoft.com/office/drawing/2014/main" id="{1823B7A0-FA70-81A4-C409-2C310328D23B}"/>
              </a:ext>
            </a:extLst>
          </p:cNvPr>
          <p:cNvSpPr>
            <a:spLocks noGrp="1"/>
          </p:cNvSpPr>
          <p:nvPr>
            <p:ph type="pic" sz="quarter" idx="15"/>
          </p:nvPr>
        </p:nvSpPr>
        <p:spPr>
          <a:xfrm>
            <a:off x="8521865" y="3911299"/>
            <a:ext cx="2194560" cy="1874520"/>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24" name="Text Placeholder 22">
            <a:extLst>
              <a:ext uri="{FF2B5EF4-FFF2-40B4-BE49-F238E27FC236}">
                <a16:creationId xmlns:a16="http://schemas.microsoft.com/office/drawing/2014/main" id="{84D16B10-4114-3D13-50FC-848A8724398C}"/>
              </a:ext>
            </a:extLst>
          </p:cNvPr>
          <p:cNvSpPr>
            <a:spLocks noGrp="1"/>
          </p:cNvSpPr>
          <p:nvPr>
            <p:ph type="body" sz="quarter" idx="17" hasCustomPrompt="1"/>
          </p:nvPr>
        </p:nvSpPr>
        <p:spPr>
          <a:xfrm>
            <a:off x="1384410" y="3911299"/>
            <a:ext cx="2192338" cy="1873250"/>
          </a:xfrm>
          <a:solidFill>
            <a:schemeClr val="accent6"/>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7" name="Text Placeholder 22">
            <a:extLst>
              <a:ext uri="{FF2B5EF4-FFF2-40B4-BE49-F238E27FC236}">
                <a16:creationId xmlns:a16="http://schemas.microsoft.com/office/drawing/2014/main" id="{069C9FFD-3BEB-F410-9877-CC941D3224B1}"/>
              </a:ext>
            </a:extLst>
          </p:cNvPr>
          <p:cNvSpPr>
            <a:spLocks noGrp="1"/>
          </p:cNvSpPr>
          <p:nvPr>
            <p:ph type="body" sz="quarter" idx="18" hasCustomPrompt="1"/>
          </p:nvPr>
        </p:nvSpPr>
        <p:spPr>
          <a:xfrm>
            <a:off x="6329527" y="1758896"/>
            <a:ext cx="2192338" cy="1873250"/>
          </a:xfrm>
          <a:solidFill>
            <a:schemeClr val="accent2"/>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8" name="Text Placeholder 22">
            <a:extLst>
              <a:ext uri="{FF2B5EF4-FFF2-40B4-BE49-F238E27FC236}">
                <a16:creationId xmlns:a16="http://schemas.microsoft.com/office/drawing/2014/main" id="{C39CDA33-6D16-DEAF-0280-749663549D57}"/>
              </a:ext>
            </a:extLst>
          </p:cNvPr>
          <p:cNvSpPr>
            <a:spLocks noGrp="1"/>
          </p:cNvSpPr>
          <p:nvPr>
            <p:ph type="body" sz="quarter" idx="19" hasCustomPrompt="1"/>
          </p:nvPr>
        </p:nvSpPr>
        <p:spPr>
          <a:xfrm>
            <a:off x="6329527" y="3911299"/>
            <a:ext cx="2192338" cy="1873250"/>
          </a:xfrm>
          <a:solidFill>
            <a:schemeClr val="accent4"/>
          </a:solidFill>
        </p:spPr>
        <p:txBody>
          <a:bodyPr lIns="182880" tIns="182880" rIns="182880"/>
          <a:lstStyle>
            <a:lvl1pPr marL="0" indent="0">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3" name="Text Placeholder 22">
            <a:extLst>
              <a:ext uri="{FF2B5EF4-FFF2-40B4-BE49-F238E27FC236}">
                <a16:creationId xmlns:a16="http://schemas.microsoft.com/office/drawing/2014/main" id="{FD3A4D06-1EC0-67D1-BF1F-4A91D1E34147}"/>
              </a:ext>
            </a:extLst>
          </p:cNvPr>
          <p:cNvSpPr>
            <a:spLocks noGrp="1"/>
          </p:cNvSpPr>
          <p:nvPr>
            <p:ph type="body" sz="quarter" idx="16" hasCustomPrompt="1"/>
          </p:nvPr>
        </p:nvSpPr>
        <p:spPr>
          <a:xfrm>
            <a:off x="1384410" y="1758896"/>
            <a:ext cx="2192338" cy="1873250"/>
          </a:xfrm>
          <a:solidFill>
            <a:schemeClr val="tx2"/>
          </a:solidFill>
        </p:spPr>
        <p:txBody>
          <a:bodyPr lIns="182880" tIns="182880" rIns="182880"/>
          <a:lstStyle>
            <a:lvl1pPr marL="0" indent="0">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Tree>
    <p:extLst>
      <p:ext uri="{BB962C8B-B14F-4D97-AF65-F5344CB8AC3E}">
        <p14:creationId xmlns:p14="http://schemas.microsoft.com/office/powerpoint/2010/main" val="2664967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6-Image Series-Color Bar">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468099" y="1465385"/>
            <a:ext cx="2658427" cy="1547446"/>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9" name="Text Placeholder 22">
            <a:extLst>
              <a:ext uri="{FF2B5EF4-FFF2-40B4-BE49-F238E27FC236}">
                <a16:creationId xmlns:a16="http://schemas.microsoft.com/office/drawing/2014/main" id="{26F353B8-FF4B-42ED-1CE7-EDC4F7EF61D1}"/>
              </a:ext>
            </a:extLst>
          </p:cNvPr>
          <p:cNvSpPr>
            <a:spLocks noGrp="1"/>
          </p:cNvSpPr>
          <p:nvPr>
            <p:ph type="body" sz="quarter" idx="18" hasCustomPrompt="1"/>
          </p:nvPr>
        </p:nvSpPr>
        <p:spPr>
          <a:xfrm>
            <a:off x="1468099" y="3012831"/>
            <a:ext cx="2658427" cy="656942"/>
          </a:xfrm>
          <a:solidFill>
            <a:schemeClr val="tx2"/>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1" name="Picture Placeholder 360">
            <a:extLst>
              <a:ext uri="{FF2B5EF4-FFF2-40B4-BE49-F238E27FC236}">
                <a16:creationId xmlns:a16="http://schemas.microsoft.com/office/drawing/2014/main" id="{6E81FCDA-4DA3-AB4A-5D95-88A3FEFC3A25}"/>
              </a:ext>
            </a:extLst>
          </p:cNvPr>
          <p:cNvSpPr>
            <a:spLocks noGrp="1"/>
          </p:cNvSpPr>
          <p:nvPr>
            <p:ph type="pic" sz="quarter" idx="19"/>
          </p:nvPr>
        </p:nvSpPr>
        <p:spPr>
          <a:xfrm>
            <a:off x="1468099" y="3960136"/>
            <a:ext cx="2658427" cy="1547446"/>
          </a:xfrm>
          <a:solidFill>
            <a:schemeClr val="bg2"/>
          </a:solidFill>
        </p:spPr>
        <p:txBody>
          <a:bodyPr/>
          <a:lstStyle/>
          <a:p>
            <a:r>
              <a:rPr lang="en-US"/>
              <a:t>Click icon to add picture</a:t>
            </a:r>
          </a:p>
        </p:txBody>
      </p:sp>
      <p:sp>
        <p:nvSpPr>
          <p:cNvPr id="16" name="Text Placeholder 22">
            <a:extLst>
              <a:ext uri="{FF2B5EF4-FFF2-40B4-BE49-F238E27FC236}">
                <a16:creationId xmlns:a16="http://schemas.microsoft.com/office/drawing/2014/main" id="{3F669257-B949-89C3-AFAB-C056282DB494}"/>
              </a:ext>
            </a:extLst>
          </p:cNvPr>
          <p:cNvSpPr>
            <a:spLocks noGrp="1"/>
          </p:cNvSpPr>
          <p:nvPr>
            <p:ph type="body" sz="quarter" idx="20" hasCustomPrompt="1"/>
          </p:nvPr>
        </p:nvSpPr>
        <p:spPr>
          <a:xfrm>
            <a:off x="1468099" y="5507582"/>
            <a:ext cx="2658427" cy="656942"/>
          </a:xfrm>
          <a:solidFill>
            <a:schemeClr val="accent5"/>
          </a:solidFill>
        </p:spPr>
        <p:txBody>
          <a:bodyPr lIns="91440" tIns="91440" rIns="91440" bIns="91440"/>
          <a:lstStyle>
            <a:lvl1pPr marL="0" indent="0" algn="ctr">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7" name="Picture Placeholder 360">
            <a:extLst>
              <a:ext uri="{FF2B5EF4-FFF2-40B4-BE49-F238E27FC236}">
                <a16:creationId xmlns:a16="http://schemas.microsoft.com/office/drawing/2014/main" id="{13D2DA25-934B-21FF-2966-29EF546C487A}"/>
              </a:ext>
            </a:extLst>
          </p:cNvPr>
          <p:cNvSpPr>
            <a:spLocks noGrp="1"/>
          </p:cNvSpPr>
          <p:nvPr>
            <p:ph type="pic" sz="quarter" idx="21"/>
          </p:nvPr>
        </p:nvSpPr>
        <p:spPr>
          <a:xfrm>
            <a:off x="4766787" y="1465385"/>
            <a:ext cx="2658427" cy="1547446"/>
          </a:xfrm>
          <a:solidFill>
            <a:schemeClr val="bg2"/>
          </a:solidFill>
        </p:spPr>
        <p:txBody>
          <a:bodyPr/>
          <a:lstStyle/>
          <a:p>
            <a:r>
              <a:rPr lang="en-US"/>
              <a:t>Click icon to add picture</a:t>
            </a:r>
          </a:p>
        </p:txBody>
      </p:sp>
      <p:sp>
        <p:nvSpPr>
          <p:cNvPr id="18" name="Text Placeholder 22">
            <a:extLst>
              <a:ext uri="{FF2B5EF4-FFF2-40B4-BE49-F238E27FC236}">
                <a16:creationId xmlns:a16="http://schemas.microsoft.com/office/drawing/2014/main" id="{17D533C8-B6CD-B35B-9678-CFA2D4FF71A7}"/>
              </a:ext>
            </a:extLst>
          </p:cNvPr>
          <p:cNvSpPr>
            <a:spLocks noGrp="1"/>
          </p:cNvSpPr>
          <p:nvPr>
            <p:ph type="body" sz="quarter" idx="22" hasCustomPrompt="1"/>
          </p:nvPr>
        </p:nvSpPr>
        <p:spPr>
          <a:xfrm>
            <a:off x="4766787" y="3012831"/>
            <a:ext cx="2658427" cy="656942"/>
          </a:xfrm>
          <a:solidFill>
            <a:schemeClr val="accent3"/>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19" name="Picture Placeholder 360">
            <a:extLst>
              <a:ext uri="{FF2B5EF4-FFF2-40B4-BE49-F238E27FC236}">
                <a16:creationId xmlns:a16="http://schemas.microsoft.com/office/drawing/2014/main" id="{FFFA52E8-8238-7D32-74C3-C442340BACDD}"/>
              </a:ext>
            </a:extLst>
          </p:cNvPr>
          <p:cNvSpPr>
            <a:spLocks noGrp="1"/>
          </p:cNvSpPr>
          <p:nvPr>
            <p:ph type="pic" sz="quarter" idx="23"/>
          </p:nvPr>
        </p:nvSpPr>
        <p:spPr>
          <a:xfrm>
            <a:off x="4766787" y="3960136"/>
            <a:ext cx="2658427" cy="1547446"/>
          </a:xfrm>
          <a:solidFill>
            <a:schemeClr val="bg2"/>
          </a:solidFill>
        </p:spPr>
        <p:txBody>
          <a:bodyPr/>
          <a:lstStyle/>
          <a:p>
            <a:r>
              <a:rPr lang="en-US"/>
              <a:t>Click icon to add picture</a:t>
            </a:r>
          </a:p>
        </p:txBody>
      </p:sp>
      <p:sp>
        <p:nvSpPr>
          <p:cNvPr id="20" name="Text Placeholder 22">
            <a:extLst>
              <a:ext uri="{FF2B5EF4-FFF2-40B4-BE49-F238E27FC236}">
                <a16:creationId xmlns:a16="http://schemas.microsoft.com/office/drawing/2014/main" id="{EAA931B9-F65E-5FA9-1A52-F298BEA03A31}"/>
              </a:ext>
            </a:extLst>
          </p:cNvPr>
          <p:cNvSpPr>
            <a:spLocks noGrp="1"/>
          </p:cNvSpPr>
          <p:nvPr>
            <p:ph type="body" sz="quarter" idx="24" hasCustomPrompt="1"/>
          </p:nvPr>
        </p:nvSpPr>
        <p:spPr>
          <a:xfrm>
            <a:off x="4766787" y="5507582"/>
            <a:ext cx="2658427" cy="656942"/>
          </a:xfrm>
          <a:solidFill>
            <a:schemeClr val="accent4"/>
          </a:solidFill>
        </p:spPr>
        <p:txBody>
          <a:bodyPr lIns="91440" tIns="91440" rIns="91440" bIns="91440"/>
          <a:lstStyle>
            <a:lvl1pPr marL="0" indent="0" algn="ctr">
              <a:buNone/>
              <a:defRPr sz="1800" b="1">
                <a:solidFill>
                  <a:schemeClr val="tx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1" name="Picture Placeholder 360">
            <a:extLst>
              <a:ext uri="{FF2B5EF4-FFF2-40B4-BE49-F238E27FC236}">
                <a16:creationId xmlns:a16="http://schemas.microsoft.com/office/drawing/2014/main" id="{E2163388-A63C-577D-E1F5-098DA5ECC07B}"/>
              </a:ext>
            </a:extLst>
          </p:cNvPr>
          <p:cNvSpPr>
            <a:spLocks noGrp="1"/>
          </p:cNvSpPr>
          <p:nvPr>
            <p:ph type="pic" sz="quarter" idx="25"/>
          </p:nvPr>
        </p:nvSpPr>
        <p:spPr>
          <a:xfrm>
            <a:off x="8065474" y="1465385"/>
            <a:ext cx="2658427" cy="1547446"/>
          </a:xfrm>
          <a:solidFill>
            <a:schemeClr val="bg2"/>
          </a:solidFill>
        </p:spPr>
        <p:txBody>
          <a:bodyPr/>
          <a:lstStyle/>
          <a:p>
            <a:r>
              <a:rPr lang="en-US"/>
              <a:t>Click icon to add picture</a:t>
            </a:r>
          </a:p>
        </p:txBody>
      </p:sp>
      <p:sp>
        <p:nvSpPr>
          <p:cNvPr id="22" name="Text Placeholder 22">
            <a:extLst>
              <a:ext uri="{FF2B5EF4-FFF2-40B4-BE49-F238E27FC236}">
                <a16:creationId xmlns:a16="http://schemas.microsoft.com/office/drawing/2014/main" id="{6A354D75-2850-EFEF-9B6E-16282EFCDE4B}"/>
              </a:ext>
            </a:extLst>
          </p:cNvPr>
          <p:cNvSpPr>
            <a:spLocks noGrp="1"/>
          </p:cNvSpPr>
          <p:nvPr>
            <p:ph type="body" sz="quarter" idx="26" hasCustomPrompt="1"/>
          </p:nvPr>
        </p:nvSpPr>
        <p:spPr>
          <a:xfrm>
            <a:off x="8065474" y="3012831"/>
            <a:ext cx="2658427" cy="656942"/>
          </a:xfrm>
          <a:solidFill>
            <a:schemeClr val="accent6"/>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
        <p:nvSpPr>
          <p:cNvPr id="23" name="Picture Placeholder 360">
            <a:extLst>
              <a:ext uri="{FF2B5EF4-FFF2-40B4-BE49-F238E27FC236}">
                <a16:creationId xmlns:a16="http://schemas.microsoft.com/office/drawing/2014/main" id="{FBABECBC-CDDA-6887-FB75-25BC231CEC93}"/>
              </a:ext>
            </a:extLst>
          </p:cNvPr>
          <p:cNvSpPr>
            <a:spLocks noGrp="1"/>
          </p:cNvSpPr>
          <p:nvPr>
            <p:ph type="pic" sz="quarter" idx="27"/>
          </p:nvPr>
        </p:nvSpPr>
        <p:spPr>
          <a:xfrm>
            <a:off x="8065474" y="3960136"/>
            <a:ext cx="2658427" cy="1547446"/>
          </a:xfrm>
          <a:solidFill>
            <a:schemeClr val="bg2"/>
          </a:solidFill>
        </p:spPr>
        <p:txBody>
          <a:bodyPr/>
          <a:lstStyle/>
          <a:p>
            <a:r>
              <a:rPr lang="en-US"/>
              <a:t>Click icon to add picture</a:t>
            </a:r>
          </a:p>
        </p:txBody>
      </p:sp>
      <p:sp>
        <p:nvSpPr>
          <p:cNvPr id="25" name="Text Placeholder 22">
            <a:extLst>
              <a:ext uri="{FF2B5EF4-FFF2-40B4-BE49-F238E27FC236}">
                <a16:creationId xmlns:a16="http://schemas.microsoft.com/office/drawing/2014/main" id="{AA63FF33-3432-1D2E-53DE-B6F0895069F1}"/>
              </a:ext>
            </a:extLst>
          </p:cNvPr>
          <p:cNvSpPr>
            <a:spLocks noGrp="1"/>
          </p:cNvSpPr>
          <p:nvPr>
            <p:ph type="body" sz="quarter" idx="28" hasCustomPrompt="1"/>
          </p:nvPr>
        </p:nvSpPr>
        <p:spPr>
          <a:xfrm>
            <a:off x="8065474" y="5507582"/>
            <a:ext cx="2658427" cy="656942"/>
          </a:xfrm>
          <a:solidFill>
            <a:schemeClr val="tx1"/>
          </a:solidFill>
        </p:spPr>
        <p:txBody>
          <a:bodyPr lIns="91440" tIns="91440" rIns="91440" bIns="91440"/>
          <a:lstStyle>
            <a:lvl1pPr marL="0" indent="0" algn="ctr">
              <a:buNone/>
              <a:defRPr sz="18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r>
              <a:rPr lang="en-US"/>
              <a:t>Place content here</a:t>
            </a:r>
          </a:p>
        </p:txBody>
      </p:sp>
    </p:spTree>
    <p:extLst>
      <p:ext uri="{BB962C8B-B14F-4D97-AF65-F5344CB8AC3E}">
        <p14:creationId xmlns:p14="http://schemas.microsoft.com/office/powerpoint/2010/main" val="1858181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1510445" y="1682263"/>
            <a:ext cx="1411061" cy="1408177"/>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1510079"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3409584" y="1682263"/>
            <a:ext cx="1411061" cy="1408177"/>
          </a:xfrm>
          <a:solidFill>
            <a:schemeClr val="bg2"/>
          </a:solidFill>
        </p:spPr>
        <p:txBody>
          <a:bodyPr/>
          <a:lstStyle/>
          <a:p>
            <a:r>
              <a:rPr lang="en-US"/>
              <a:t>Click icon to add picture</a:t>
            </a:r>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3409218"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5308182" y="1682263"/>
            <a:ext cx="1411061" cy="1408177"/>
          </a:xfrm>
          <a:solidFill>
            <a:schemeClr val="bg2"/>
          </a:solidFill>
        </p:spPr>
        <p:txBody>
          <a:bodyPr/>
          <a:lstStyle/>
          <a:p>
            <a:r>
              <a:rPr lang="en-US"/>
              <a:t>Click icon to add picture</a:t>
            </a:r>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5307640"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7206077" y="1682263"/>
            <a:ext cx="1411061" cy="1408177"/>
          </a:xfrm>
          <a:solidFill>
            <a:schemeClr val="bg2"/>
          </a:solidFill>
        </p:spPr>
        <p:txBody>
          <a:bodyPr/>
          <a:lstStyle/>
          <a:p>
            <a:r>
              <a:rPr lang="en-US"/>
              <a:t>Click icon to add picture</a:t>
            </a:r>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7205711"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9103782" y="1682263"/>
            <a:ext cx="1411061" cy="1408177"/>
          </a:xfrm>
          <a:solidFill>
            <a:schemeClr val="bg2"/>
          </a:solidFill>
        </p:spPr>
        <p:txBody>
          <a:bodyPr/>
          <a:lstStyle/>
          <a:p>
            <a:r>
              <a:rPr lang="en-US"/>
              <a:t>Click icon to add picture</a:t>
            </a:r>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9103416" y="3107592"/>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 name="Picture Placeholder 360">
            <a:extLst>
              <a:ext uri="{FF2B5EF4-FFF2-40B4-BE49-F238E27FC236}">
                <a16:creationId xmlns:a16="http://schemas.microsoft.com/office/drawing/2014/main" id="{50C0265D-4C37-A6EB-018A-088C3665D77B}"/>
              </a:ext>
            </a:extLst>
          </p:cNvPr>
          <p:cNvSpPr>
            <a:spLocks noGrp="1"/>
          </p:cNvSpPr>
          <p:nvPr>
            <p:ph type="pic" sz="quarter" idx="23"/>
          </p:nvPr>
        </p:nvSpPr>
        <p:spPr>
          <a:xfrm>
            <a:off x="1510079" y="3970677"/>
            <a:ext cx="1411061" cy="1408177"/>
          </a:xfrm>
          <a:solidFill>
            <a:schemeClr val="bg2"/>
          </a:solidFill>
        </p:spPr>
        <p:txBody>
          <a:bodyPr/>
          <a:lstStyle/>
          <a:p>
            <a:r>
              <a:rPr lang="en-US"/>
              <a:t>Click icon to add picture</a:t>
            </a:r>
          </a:p>
        </p:txBody>
      </p:sp>
      <p:sp>
        <p:nvSpPr>
          <p:cNvPr id="4" name="Text Placeholder 4">
            <a:extLst>
              <a:ext uri="{FF2B5EF4-FFF2-40B4-BE49-F238E27FC236}">
                <a16:creationId xmlns:a16="http://schemas.microsoft.com/office/drawing/2014/main" id="{3171DB7C-B77B-BA2F-D42D-E70799E1CF45}"/>
              </a:ext>
            </a:extLst>
          </p:cNvPr>
          <p:cNvSpPr>
            <a:spLocks noGrp="1"/>
          </p:cNvSpPr>
          <p:nvPr>
            <p:ph type="body" sz="quarter" idx="24" hasCustomPrompt="1"/>
          </p:nvPr>
        </p:nvSpPr>
        <p:spPr>
          <a:xfrm>
            <a:off x="1509713"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6" name="Picture Placeholder 360">
            <a:extLst>
              <a:ext uri="{FF2B5EF4-FFF2-40B4-BE49-F238E27FC236}">
                <a16:creationId xmlns:a16="http://schemas.microsoft.com/office/drawing/2014/main" id="{54228786-C065-7CF8-8C9C-C9622BDB5F7E}"/>
              </a:ext>
            </a:extLst>
          </p:cNvPr>
          <p:cNvSpPr>
            <a:spLocks noGrp="1"/>
          </p:cNvSpPr>
          <p:nvPr>
            <p:ph type="pic" sz="quarter" idx="25"/>
          </p:nvPr>
        </p:nvSpPr>
        <p:spPr>
          <a:xfrm>
            <a:off x="3409218" y="3970677"/>
            <a:ext cx="1411061" cy="1408177"/>
          </a:xfrm>
          <a:solidFill>
            <a:schemeClr val="bg2"/>
          </a:solidFill>
        </p:spPr>
        <p:txBody>
          <a:bodyPr/>
          <a:lstStyle/>
          <a:p>
            <a:r>
              <a:rPr lang="en-US"/>
              <a:t>Click icon to add picture</a:t>
            </a:r>
          </a:p>
        </p:txBody>
      </p:sp>
      <p:sp>
        <p:nvSpPr>
          <p:cNvPr id="9" name="Text Placeholder 4">
            <a:extLst>
              <a:ext uri="{FF2B5EF4-FFF2-40B4-BE49-F238E27FC236}">
                <a16:creationId xmlns:a16="http://schemas.microsoft.com/office/drawing/2014/main" id="{9C03BA11-280F-ED2F-8FE5-AD08B0D44816}"/>
              </a:ext>
            </a:extLst>
          </p:cNvPr>
          <p:cNvSpPr>
            <a:spLocks noGrp="1"/>
          </p:cNvSpPr>
          <p:nvPr>
            <p:ph type="body" sz="quarter" idx="26" hasCustomPrompt="1"/>
          </p:nvPr>
        </p:nvSpPr>
        <p:spPr>
          <a:xfrm>
            <a:off x="3408852"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1" name="Picture Placeholder 360">
            <a:extLst>
              <a:ext uri="{FF2B5EF4-FFF2-40B4-BE49-F238E27FC236}">
                <a16:creationId xmlns:a16="http://schemas.microsoft.com/office/drawing/2014/main" id="{D0FFE670-33BD-AB72-DB9E-26A7E5785E56}"/>
              </a:ext>
            </a:extLst>
          </p:cNvPr>
          <p:cNvSpPr>
            <a:spLocks noGrp="1"/>
          </p:cNvSpPr>
          <p:nvPr>
            <p:ph type="pic" sz="quarter" idx="27"/>
          </p:nvPr>
        </p:nvSpPr>
        <p:spPr>
          <a:xfrm>
            <a:off x="5307816" y="3970677"/>
            <a:ext cx="1411061" cy="1408177"/>
          </a:xfrm>
          <a:solidFill>
            <a:schemeClr val="bg2"/>
          </a:solidFill>
        </p:spPr>
        <p:txBody>
          <a:bodyPr/>
          <a:lstStyle/>
          <a:p>
            <a:r>
              <a:rPr lang="en-US"/>
              <a:t>Click icon to add picture</a:t>
            </a:r>
          </a:p>
        </p:txBody>
      </p:sp>
      <p:sp>
        <p:nvSpPr>
          <p:cNvPr id="16" name="Text Placeholder 4">
            <a:extLst>
              <a:ext uri="{FF2B5EF4-FFF2-40B4-BE49-F238E27FC236}">
                <a16:creationId xmlns:a16="http://schemas.microsoft.com/office/drawing/2014/main" id="{36FD3033-3412-943B-9B60-3555F20EAC66}"/>
              </a:ext>
            </a:extLst>
          </p:cNvPr>
          <p:cNvSpPr>
            <a:spLocks noGrp="1"/>
          </p:cNvSpPr>
          <p:nvPr>
            <p:ph type="body" sz="quarter" idx="28" hasCustomPrompt="1"/>
          </p:nvPr>
        </p:nvSpPr>
        <p:spPr>
          <a:xfrm>
            <a:off x="5307274"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7" name="Picture Placeholder 360">
            <a:extLst>
              <a:ext uri="{FF2B5EF4-FFF2-40B4-BE49-F238E27FC236}">
                <a16:creationId xmlns:a16="http://schemas.microsoft.com/office/drawing/2014/main" id="{D90F4C59-A65F-7802-34A6-70D69C5041A5}"/>
              </a:ext>
            </a:extLst>
          </p:cNvPr>
          <p:cNvSpPr>
            <a:spLocks noGrp="1"/>
          </p:cNvSpPr>
          <p:nvPr>
            <p:ph type="pic" sz="quarter" idx="29"/>
          </p:nvPr>
        </p:nvSpPr>
        <p:spPr>
          <a:xfrm>
            <a:off x="7205711" y="3970677"/>
            <a:ext cx="1411061" cy="1408177"/>
          </a:xfrm>
          <a:solidFill>
            <a:schemeClr val="bg2"/>
          </a:solidFill>
        </p:spPr>
        <p:txBody>
          <a:bodyPr/>
          <a:lstStyle/>
          <a:p>
            <a:r>
              <a:rPr lang="en-US"/>
              <a:t>Click icon to add picture</a:t>
            </a:r>
          </a:p>
        </p:txBody>
      </p:sp>
      <p:sp>
        <p:nvSpPr>
          <p:cNvPr id="18" name="Text Placeholder 4">
            <a:extLst>
              <a:ext uri="{FF2B5EF4-FFF2-40B4-BE49-F238E27FC236}">
                <a16:creationId xmlns:a16="http://schemas.microsoft.com/office/drawing/2014/main" id="{134846F9-F8EB-3656-08DF-03E1A00CD633}"/>
              </a:ext>
            </a:extLst>
          </p:cNvPr>
          <p:cNvSpPr>
            <a:spLocks noGrp="1"/>
          </p:cNvSpPr>
          <p:nvPr>
            <p:ph type="body" sz="quarter" idx="30" hasCustomPrompt="1"/>
          </p:nvPr>
        </p:nvSpPr>
        <p:spPr>
          <a:xfrm>
            <a:off x="7205345"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9" name="Picture Placeholder 360">
            <a:extLst>
              <a:ext uri="{FF2B5EF4-FFF2-40B4-BE49-F238E27FC236}">
                <a16:creationId xmlns:a16="http://schemas.microsoft.com/office/drawing/2014/main" id="{9694CBBD-6AE6-ADDC-80FB-FDFA2458BCB3}"/>
              </a:ext>
            </a:extLst>
          </p:cNvPr>
          <p:cNvSpPr>
            <a:spLocks noGrp="1"/>
          </p:cNvSpPr>
          <p:nvPr>
            <p:ph type="pic" sz="quarter" idx="31"/>
          </p:nvPr>
        </p:nvSpPr>
        <p:spPr>
          <a:xfrm>
            <a:off x="9103416" y="3970677"/>
            <a:ext cx="1411061" cy="1408177"/>
          </a:xfrm>
          <a:solidFill>
            <a:schemeClr val="bg2"/>
          </a:solidFill>
        </p:spPr>
        <p:txBody>
          <a:bodyPr/>
          <a:lstStyle/>
          <a:p>
            <a:r>
              <a:rPr lang="en-US"/>
              <a:t>Click icon to add picture</a:t>
            </a:r>
          </a:p>
        </p:txBody>
      </p:sp>
      <p:sp>
        <p:nvSpPr>
          <p:cNvPr id="20" name="Text Placeholder 4">
            <a:extLst>
              <a:ext uri="{FF2B5EF4-FFF2-40B4-BE49-F238E27FC236}">
                <a16:creationId xmlns:a16="http://schemas.microsoft.com/office/drawing/2014/main" id="{4DB0CCF3-7E0B-FACF-F244-CCF6EC2D9306}"/>
              </a:ext>
            </a:extLst>
          </p:cNvPr>
          <p:cNvSpPr>
            <a:spLocks noGrp="1"/>
          </p:cNvSpPr>
          <p:nvPr>
            <p:ph type="body" sz="quarter" idx="32" hasCustomPrompt="1"/>
          </p:nvPr>
        </p:nvSpPr>
        <p:spPr>
          <a:xfrm>
            <a:off x="9103050" y="5396006"/>
            <a:ext cx="1412144" cy="321408"/>
          </a:xfrm>
        </p:spPr>
        <p:txBody>
          <a:bodyPr tIns="91440"/>
          <a:lstStyle>
            <a:lvl1pPr marL="0" indent="0">
              <a:buNone/>
              <a:defRPr sz="1600" b="0"/>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Tree>
    <p:extLst>
      <p:ext uri="{BB962C8B-B14F-4D97-AF65-F5344CB8AC3E}">
        <p14:creationId xmlns:p14="http://schemas.microsoft.com/office/powerpoint/2010/main" val="7933756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Portrait Series">
    <p:spTree>
      <p:nvGrpSpPr>
        <p:cNvPr id="1" name=""/>
        <p:cNvGrpSpPr/>
        <p:nvPr/>
      </p:nvGrpSpPr>
      <p:grpSpPr>
        <a:xfrm>
          <a:off x="0" y="0"/>
          <a:ext cx="0" cy="0"/>
          <a:chOff x="0" y="0"/>
          <a:chExt cx="0" cy="0"/>
        </a:xfrm>
      </p:grpSpPr>
      <p:sp>
        <p:nvSpPr>
          <p:cNvPr id="12" name="Picture Placeholder 360">
            <a:extLst>
              <a:ext uri="{FF2B5EF4-FFF2-40B4-BE49-F238E27FC236}">
                <a16:creationId xmlns:a16="http://schemas.microsoft.com/office/drawing/2014/main" id="{406AFED2-ED49-1112-B21D-D2ECF913338D}"/>
              </a:ext>
            </a:extLst>
          </p:cNvPr>
          <p:cNvSpPr>
            <a:spLocks noGrp="1"/>
          </p:cNvSpPr>
          <p:nvPr>
            <p:ph type="pic" sz="quarter" idx="12"/>
          </p:nvPr>
        </p:nvSpPr>
        <p:spPr>
          <a:xfrm>
            <a:off x="314691" y="1676401"/>
            <a:ext cx="1411061" cy="1408177"/>
          </a:xfrm>
          <a:solidFill>
            <a:schemeClr val="bg2"/>
          </a:solidFill>
        </p:spPr>
        <p:txBody>
          <a:bodyPr/>
          <a:lstStyle/>
          <a:p>
            <a:r>
              <a:rPr lang="en-US"/>
              <a:t>Click icon to add picture</a:t>
            </a:r>
          </a:p>
        </p:txBody>
      </p:sp>
      <p:sp>
        <p:nvSpPr>
          <p:cNvPr id="2" name="Title 1">
            <a:extLst>
              <a:ext uri="{FF2B5EF4-FFF2-40B4-BE49-F238E27FC236}">
                <a16:creationId xmlns:a16="http://schemas.microsoft.com/office/drawing/2014/main" id="{174EEC8D-F30D-2272-2A4E-CD93B0D75CC0}"/>
              </a:ext>
            </a:extLst>
          </p:cNvPr>
          <p:cNvSpPr>
            <a:spLocks noGrp="1"/>
          </p:cNvSpPr>
          <p:nvPr>
            <p:ph type="title" hasCustomPrompt="1"/>
          </p:nvPr>
        </p:nvSpPr>
        <p:spPr>
          <a:xfrm>
            <a:off x="314692" y="365125"/>
            <a:ext cx="11492432" cy="886397"/>
          </a:xfrm>
        </p:spPr>
        <p:txBody>
          <a:bodyPr/>
          <a:lstStyle/>
          <a:p>
            <a:r>
              <a:rPr lang="en-US"/>
              <a:t>One-sentence headline stating the main takeaway message</a:t>
            </a:r>
          </a:p>
        </p:txBody>
      </p:sp>
      <p:sp>
        <p:nvSpPr>
          <p:cNvPr id="5" name="Text Placeholder 4">
            <a:extLst>
              <a:ext uri="{FF2B5EF4-FFF2-40B4-BE49-F238E27FC236}">
                <a16:creationId xmlns:a16="http://schemas.microsoft.com/office/drawing/2014/main" id="{7454D37D-9760-333D-5D98-7361CD68B949}"/>
              </a:ext>
            </a:extLst>
          </p:cNvPr>
          <p:cNvSpPr>
            <a:spLocks noGrp="1"/>
          </p:cNvSpPr>
          <p:nvPr>
            <p:ph type="body" sz="quarter" idx="14" hasCustomPrompt="1"/>
          </p:nvPr>
        </p:nvSpPr>
        <p:spPr>
          <a:xfrm>
            <a:off x="3143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7" name="Picture Placeholder 360">
            <a:extLst>
              <a:ext uri="{FF2B5EF4-FFF2-40B4-BE49-F238E27FC236}">
                <a16:creationId xmlns:a16="http://schemas.microsoft.com/office/drawing/2014/main" id="{25194CC7-DFDD-41E3-3F16-A4BAED70D310}"/>
              </a:ext>
            </a:extLst>
          </p:cNvPr>
          <p:cNvSpPr>
            <a:spLocks noGrp="1"/>
          </p:cNvSpPr>
          <p:nvPr>
            <p:ph type="pic" sz="quarter" idx="15"/>
          </p:nvPr>
        </p:nvSpPr>
        <p:spPr>
          <a:xfrm>
            <a:off x="1991091" y="1676401"/>
            <a:ext cx="1411061" cy="1408177"/>
          </a:xfrm>
          <a:solidFill>
            <a:schemeClr val="bg2"/>
          </a:solidFill>
        </p:spPr>
        <p:txBody>
          <a:bodyPr/>
          <a:lstStyle/>
          <a:p>
            <a:r>
              <a:rPr lang="en-US"/>
              <a:t>Click icon to add picture</a:t>
            </a:r>
          </a:p>
        </p:txBody>
      </p:sp>
      <p:sp>
        <p:nvSpPr>
          <p:cNvPr id="8" name="Text Placeholder 4">
            <a:extLst>
              <a:ext uri="{FF2B5EF4-FFF2-40B4-BE49-F238E27FC236}">
                <a16:creationId xmlns:a16="http://schemas.microsoft.com/office/drawing/2014/main" id="{259FEBC2-FFA2-F082-C0B4-490D9C6E3682}"/>
              </a:ext>
            </a:extLst>
          </p:cNvPr>
          <p:cNvSpPr>
            <a:spLocks noGrp="1"/>
          </p:cNvSpPr>
          <p:nvPr>
            <p:ph type="body" sz="quarter" idx="16" hasCustomPrompt="1"/>
          </p:nvPr>
        </p:nvSpPr>
        <p:spPr>
          <a:xfrm>
            <a:off x="19907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0" name="Picture Placeholder 360">
            <a:extLst>
              <a:ext uri="{FF2B5EF4-FFF2-40B4-BE49-F238E27FC236}">
                <a16:creationId xmlns:a16="http://schemas.microsoft.com/office/drawing/2014/main" id="{9E7760E5-8579-2ACD-19F1-A979EC595A81}"/>
              </a:ext>
            </a:extLst>
          </p:cNvPr>
          <p:cNvSpPr>
            <a:spLocks noGrp="1"/>
          </p:cNvSpPr>
          <p:nvPr>
            <p:ph type="pic" sz="quarter" idx="17"/>
          </p:nvPr>
        </p:nvSpPr>
        <p:spPr>
          <a:xfrm>
            <a:off x="3667491" y="1676401"/>
            <a:ext cx="1411061" cy="1408177"/>
          </a:xfrm>
          <a:solidFill>
            <a:schemeClr val="bg2"/>
          </a:solidFill>
        </p:spPr>
        <p:txBody>
          <a:bodyPr/>
          <a:lstStyle/>
          <a:p>
            <a:r>
              <a:rPr lang="en-US"/>
              <a:t>Click icon to add picture</a:t>
            </a:r>
          </a:p>
        </p:txBody>
      </p:sp>
      <p:sp>
        <p:nvSpPr>
          <p:cNvPr id="13" name="Text Placeholder 4">
            <a:extLst>
              <a:ext uri="{FF2B5EF4-FFF2-40B4-BE49-F238E27FC236}">
                <a16:creationId xmlns:a16="http://schemas.microsoft.com/office/drawing/2014/main" id="{121DEBE6-249D-E1B1-4B52-A019B44949CF}"/>
              </a:ext>
            </a:extLst>
          </p:cNvPr>
          <p:cNvSpPr>
            <a:spLocks noGrp="1"/>
          </p:cNvSpPr>
          <p:nvPr>
            <p:ph type="body" sz="quarter" idx="18" hasCustomPrompt="1"/>
          </p:nvPr>
        </p:nvSpPr>
        <p:spPr>
          <a:xfrm>
            <a:off x="36671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14" name="Picture Placeholder 360">
            <a:extLst>
              <a:ext uri="{FF2B5EF4-FFF2-40B4-BE49-F238E27FC236}">
                <a16:creationId xmlns:a16="http://schemas.microsoft.com/office/drawing/2014/main" id="{EB7AC011-2F57-EC56-91F9-A965565A4061}"/>
              </a:ext>
            </a:extLst>
          </p:cNvPr>
          <p:cNvSpPr>
            <a:spLocks noGrp="1"/>
          </p:cNvSpPr>
          <p:nvPr>
            <p:ph type="pic" sz="quarter" idx="19"/>
          </p:nvPr>
        </p:nvSpPr>
        <p:spPr>
          <a:xfrm>
            <a:off x="5343891" y="1676401"/>
            <a:ext cx="1411061" cy="1408177"/>
          </a:xfrm>
          <a:solidFill>
            <a:schemeClr val="bg2"/>
          </a:solidFill>
        </p:spPr>
        <p:txBody>
          <a:bodyPr/>
          <a:lstStyle/>
          <a:p>
            <a:r>
              <a:rPr lang="en-US"/>
              <a:t>Click icon to add picture</a:t>
            </a:r>
          </a:p>
        </p:txBody>
      </p:sp>
      <p:sp>
        <p:nvSpPr>
          <p:cNvPr id="15" name="Text Placeholder 4">
            <a:extLst>
              <a:ext uri="{FF2B5EF4-FFF2-40B4-BE49-F238E27FC236}">
                <a16:creationId xmlns:a16="http://schemas.microsoft.com/office/drawing/2014/main" id="{D59762E5-F688-DBA8-4C37-B3A3C58F18B9}"/>
              </a:ext>
            </a:extLst>
          </p:cNvPr>
          <p:cNvSpPr>
            <a:spLocks noGrp="1"/>
          </p:cNvSpPr>
          <p:nvPr>
            <p:ph type="body" sz="quarter" idx="20" hasCustomPrompt="1"/>
          </p:nvPr>
        </p:nvSpPr>
        <p:spPr>
          <a:xfrm>
            <a:off x="53435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4" name="Picture Placeholder 360">
            <a:extLst>
              <a:ext uri="{FF2B5EF4-FFF2-40B4-BE49-F238E27FC236}">
                <a16:creationId xmlns:a16="http://schemas.microsoft.com/office/drawing/2014/main" id="{8A47F1D3-73AD-F467-48EE-D2074775291F}"/>
              </a:ext>
            </a:extLst>
          </p:cNvPr>
          <p:cNvSpPr>
            <a:spLocks noGrp="1"/>
          </p:cNvSpPr>
          <p:nvPr>
            <p:ph type="pic" sz="quarter" idx="21"/>
          </p:nvPr>
        </p:nvSpPr>
        <p:spPr>
          <a:xfrm>
            <a:off x="7020291" y="1676401"/>
            <a:ext cx="1411061" cy="1408177"/>
          </a:xfrm>
          <a:solidFill>
            <a:schemeClr val="bg2"/>
          </a:solidFill>
        </p:spPr>
        <p:txBody>
          <a:bodyPr/>
          <a:lstStyle/>
          <a:p>
            <a:r>
              <a:rPr lang="en-US"/>
              <a:t>Click icon to add picture</a:t>
            </a:r>
          </a:p>
        </p:txBody>
      </p:sp>
      <p:sp>
        <p:nvSpPr>
          <p:cNvPr id="26" name="Text Placeholder 4">
            <a:extLst>
              <a:ext uri="{FF2B5EF4-FFF2-40B4-BE49-F238E27FC236}">
                <a16:creationId xmlns:a16="http://schemas.microsoft.com/office/drawing/2014/main" id="{B4A73141-DACC-B694-EAA5-D499AAA41AA2}"/>
              </a:ext>
            </a:extLst>
          </p:cNvPr>
          <p:cNvSpPr>
            <a:spLocks noGrp="1"/>
          </p:cNvSpPr>
          <p:nvPr>
            <p:ph type="body" sz="quarter" idx="22" hasCustomPrompt="1"/>
          </p:nvPr>
        </p:nvSpPr>
        <p:spPr>
          <a:xfrm>
            <a:off x="7019925"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7" name="Picture Placeholder 360">
            <a:extLst>
              <a:ext uri="{FF2B5EF4-FFF2-40B4-BE49-F238E27FC236}">
                <a16:creationId xmlns:a16="http://schemas.microsoft.com/office/drawing/2014/main" id="{7EDA5855-F73F-935A-1566-720D38EC07DF}"/>
              </a:ext>
            </a:extLst>
          </p:cNvPr>
          <p:cNvSpPr>
            <a:spLocks noGrp="1"/>
          </p:cNvSpPr>
          <p:nvPr>
            <p:ph type="pic" sz="quarter" idx="23"/>
          </p:nvPr>
        </p:nvSpPr>
        <p:spPr>
          <a:xfrm>
            <a:off x="8696325" y="1676401"/>
            <a:ext cx="1411061" cy="1408177"/>
          </a:xfrm>
          <a:solidFill>
            <a:schemeClr val="bg2"/>
          </a:solidFill>
        </p:spPr>
        <p:txBody>
          <a:bodyPr/>
          <a:lstStyle/>
          <a:p>
            <a:r>
              <a:rPr lang="en-US"/>
              <a:t>Click icon to add picture</a:t>
            </a:r>
          </a:p>
        </p:txBody>
      </p:sp>
      <p:sp>
        <p:nvSpPr>
          <p:cNvPr id="28" name="Text Placeholder 4">
            <a:extLst>
              <a:ext uri="{FF2B5EF4-FFF2-40B4-BE49-F238E27FC236}">
                <a16:creationId xmlns:a16="http://schemas.microsoft.com/office/drawing/2014/main" id="{CA7A6897-50BB-69EA-CE0D-8428224909F6}"/>
              </a:ext>
            </a:extLst>
          </p:cNvPr>
          <p:cNvSpPr>
            <a:spLocks noGrp="1"/>
          </p:cNvSpPr>
          <p:nvPr>
            <p:ph type="body" sz="quarter" idx="24" hasCustomPrompt="1"/>
          </p:nvPr>
        </p:nvSpPr>
        <p:spPr>
          <a:xfrm>
            <a:off x="8695959"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29" name="Picture Placeholder 360">
            <a:extLst>
              <a:ext uri="{FF2B5EF4-FFF2-40B4-BE49-F238E27FC236}">
                <a16:creationId xmlns:a16="http://schemas.microsoft.com/office/drawing/2014/main" id="{D09EF4CE-B526-1CEA-9EDD-34A61A70EE7C}"/>
              </a:ext>
            </a:extLst>
          </p:cNvPr>
          <p:cNvSpPr>
            <a:spLocks noGrp="1"/>
          </p:cNvSpPr>
          <p:nvPr>
            <p:ph type="pic" sz="quarter" idx="25"/>
          </p:nvPr>
        </p:nvSpPr>
        <p:spPr>
          <a:xfrm>
            <a:off x="10371993" y="1676401"/>
            <a:ext cx="1411061" cy="1408177"/>
          </a:xfrm>
          <a:solidFill>
            <a:schemeClr val="bg2"/>
          </a:solidFill>
        </p:spPr>
        <p:txBody>
          <a:bodyPr/>
          <a:lstStyle/>
          <a:p>
            <a:r>
              <a:rPr lang="en-US"/>
              <a:t>Click icon to add picture</a:t>
            </a:r>
          </a:p>
        </p:txBody>
      </p:sp>
      <p:sp>
        <p:nvSpPr>
          <p:cNvPr id="30" name="Text Placeholder 4">
            <a:extLst>
              <a:ext uri="{FF2B5EF4-FFF2-40B4-BE49-F238E27FC236}">
                <a16:creationId xmlns:a16="http://schemas.microsoft.com/office/drawing/2014/main" id="{993FC27B-1624-B783-DF96-5521C31FB6AD}"/>
              </a:ext>
            </a:extLst>
          </p:cNvPr>
          <p:cNvSpPr>
            <a:spLocks noGrp="1"/>
          </p:cNvSpPr>
          <p:nvPr>
            <p:ph type="body" sz="quarter" idx="26" hasCustomPrompt="1"/>
          </p:nvPr>
        </p:nvSpPr>
        <p:spPr>
          <a:xfrm>
            <a:off x="10371627" y="3101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1" name="Picture Placeholder 360">
            <a:extLst>
              <a:ext uri="{FF2B5EF4-FFF2-40B4-BE49-F238E27FC236}">
                <a16:creationId xmlns:a16="http://schemas.microsoft.com/office/drawing/2014/main" id="{5A8BA158-C0D0-7A81-D0D2-8428A63A3D75}"/>
              </a:ext>
            </a:extLst>
          </p:cNvPr>
          <p:cNvSpPr>
            <a:spLocks noGrp="1"/>
          </p:cNvSpPr>
          <p:nvPr>
            <p:ph type="pic" sz="quarter" idx="27"/>
          </p:nvPr>
        </p:nvSpPr>
        <p:spPr>
          <a:xfrm>
            <a:off x="317151" y="3962401"/>
            <a:ext cx="1411061" cy="1408177"/>
          </a:xfrm>
          <a:solidFill>
            <a:schemeClr val="bg2"/>
          </a:solidFill>
        </p:spPr>
        <p:txBody>
          <a:bodyPr/>
          <a:lstStyle/>
          <a:p>
            <a:r>
              <a:rPr lang="en-US"/>
              <a:t>Click icon to add picture</a:t>
            </a:r>
          </a:p>
        </p:txBody>
      </p:sp>
      <p:sp>
        <p:nvSpPr>
          <p:cNvPr id="32" name="Text Placeholder 4">
            <a:extLst>
              <a:ext uri="{FF2B5EF4-FFF2-40B4-BE49-F238E27FC236}">
                <a16:creationId xmlns:a16="http://schemas.microsoft.com/office/drawing/2014/main" id="{39D4BA50-34B9-66B8-EAF5-82AF534969D1}"/>
              </a:ext>
            </a:extLst>
          </p:cNvPr>
          <p:cNvSpPr>
            <a:spLocks noGrp="1"/>
          </p:cNvSpPr>
          <p:nvPr>
            <p:ph type="body" sz="quarter" idx="28" hasCustomPrompt="1"/>
          </p:nvPr>
        </p:nvSpPr>
        <p:spPr>
          <a:xfrm>
            <a:off x="3167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3" name="Picture Placeholder 360">
            <a:extLst>
              <a:ext uri="{FF2B5EF4-FFF2-40B4-BE49-F238E27FC236}">
                <a16:creationId xmlns:a16="http://schemas.microsoft.com/office/drawing/2014/main" id="{9764F327-567A-B4BD-324B-5E6E4A38AE8A}"/>
              </a:ext>
            </a:extLst>
          </p:cNvPr>
          <p:cNvSpPr>
            <a:spLocks noGrp="1"/>
          </p:cNvSpPr>
          <p:nvPr>
            <p:ph type="pic" sz="quarter" idx="29"/>
          </p:nvPr>
        </p:nvSpPr>
        <p:spPr>
          <a:xfrm>
            <a:off x="1993551" y="3962401"/>
            <a:ext cx="1411061" cy="1408177"/>
          </a:xfrm>
          <a:solidFill>
            <a:schemeClr val="bg2"/>
          </a:solidFill>
        </p:spPr>
        <p:txBody>
          <a:bodyPr/>
          <a:lstStyle/>
          <a:p>
            <a:r>
              <a:rPr lang="en-US"/>
              <a:t>Click icon to add picture</a:t>
            </a:r>
          </a:p>
        </p:txBody>
      </p:sp>
      <p:sp>
        <p:nvSpPr>
          <p:cNvPr id="34" name="Text Placeholder 4">
            <a:extLst>
              <a:ext uri="{FF2B5EF4-FFF2-40B4-BE49-F238E27FC236}">
                <a16:creationId xmlns:a16="http://schemas.microsoft.com/office/drawing/2014/main" id="{81407771-83D8-01C3-0563-CE45ADD67E2A}"/>
              </a:ext>
            </a:extLst>
          </p:cNvPr>
          <p:cNvSpPr>
            <a:spLocks noGrp="1"/>
          </p:cNvSpPr>
          <p:nvPr>
            <p:ph type="body" sz="quarter" idx="30" hasCustomPrompt="1"/>
          </p:nvPr>
        </p:nvSpPr>
        <p:spPr>
          <a:xfrm>
            <a:off x="19931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5" name="Picture Placeholder 360">
            <a:extLst>
              <a:ext uri="{FF2B5EF4-FFF2-40B4-BE49-F238E27FC236}">
                <a16:creationId xmlns:a16="http://schemas.microsoft.com/office/drawing/2014/main" id="{053F6908-A1A4-51D5-C068-74AE8BBE8575}"/>
              </a:ext>
            </a:extLst>
          </p:cNvPr>
          <p:cNvSpPr>
            <a:spLocks noGrp="1"/>
          </p:cNvSpPr>
          <p:nvPr>
            <p:ph type="pic" sz="quarter" idx="31"/>
          </p:nvPr>
        </p:nvSpPr>
        <p:spPr>
          <a:xfrm>
            <a:off x="3669951" y="3962401"/>
            <a:ext cx="1411061" cy="1408177"/>
          </a:xfrm>
          <a:solidFill>
            <a:schemeClr val="bg2"/>
          </a:solidFill>
        </p:spPr>
        <p:txBody>
          <a:bodyPr/>
          <a:lstStyle/>
          <a:p>
            <a:r>
              <a:rPr lang="en-US"/>
              <a:t>Click icon to add picture</a:t>
            </a:r>
          </a:p>
        </p:txBody>
      </p:sp>
      <p:sp>
        <p:nvSpPr>
          <p:cNvPr id="36" name="Text Placeholder 4">
            <a:extLst>
              <a:ext uri="{FF2B5EF4-FFF2-40B4-BE49-F238E27FC236}">
                <a16:creationId xmlns:a16="http://schemas.microsoft.com/office/drawing/2014/main" id="{0159B219-D993-9F5C-A25E-271704131301}"/>
              </a:ext>
            </a:extLst>
          </p:cNvPr>
          <p:cNvSpPr>
            <a:spLocks noGrp="1"/>
          </p:cNvSpPr>
          <p:nvPr>
            <p:ph type="body" sz="quarter" idx="32" hasCustomPrompt="1"/>
          </p:nvPr>
        </p:nvSpPr>
        <p:spPr>
          <a:xfrm>
            <a:off x="36695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7" name="Picture Placeholder 360">
            <a:extLst>
              <a:ext uri="{FF2B5EF4-FFF2-40B4-BE49-F238E27FC236}">
                <a16:creationId xmlns:a16="http://schemas.microsoft.com/office/drawing/2014/main" id="{3B1CFCF1-1BBA-A77B-07C5-CE89C6D37D8E}"/>
              </a:ext>
            </a:extLst>
          </p:cNvPr>
          <p:cNvSpPr>
            <a:spLocks noGrp="1"/>
          </p:cNvSpPr>
          <p:nvPr>
            <p:ph type="pic" sz="quarter" idx="33"/>
          </p:nvPr>
        </p:nvSpPr>
        <p:spPr>
          <a:xfrm>
            <a:off x="5346351" y="3962401"/>
            <a:ext cx="1411061" cy="1408177"/>
          </a:xfrm>
          <a:solidFill>
            <a:schemeClr val="bg2"/>
          </a:solidFill>
        </p:spPr>
        <p:txBody>
          <a:bodyPr/>
          <a:lstStyle/>
          <a:p>
            <a:r>
              <a:rPr lang="en-US"/>
              <a:t>Click icon to add picture</a:t>
            </a:r>
          </a:p>
        </p:txBody>
      </p:sp>
      <p:sp>
        <p:nvSpPr>
          <p:cNvPr id="38" name="Text Placeholder 4">
            <a:extLst>
              <a:ext uri="{FF2B5EF4-FFF2-40B4-BE49-F238E27FC236}">
                <a16:creationId xmlns:a16="http://schemas.microsoft.com/office/drawing/2014/main" id="{924D5DB3-FDA3-34E1-683B-AF880C6B5647}"/>
              </a:ext>
            </a:extLst>
          </p:cNvPr>
          <p:cNvSpPr>
            <a:spLocks noGrp="1"/>
          </p:cNvSpPr>
          <p:nvPr>
            <p:ph type="body" sz="quarter" idx="34" hasCustomPrompt="1"/>
          </p:nvPr>
        </p:nvSpPr>
        <p:spPr>
          <a:xfrm>
            <a:off x="53459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39" name="Picture Placeholder 360">
            <a:extLst>
              <a:ext uri="{FF2B5EF4-FFF2-40B4-BE49-F238E27FC236}">
                <a16:creationId xmlns:a16="http://schemas.microsoft.com/office/drawing/2014/main" id="{CD18FDA3-0BAD-70CF-4A1C-E0AC365F43EC}"/>
              </a:ext>
            </a:extLst>
          </p:cNvPr>
          <p:cNvSpPr>
            <a:spLocks noGrp="1"/>
          </p:cNvSpPr>
          <p:nvPr>
            <p:ph type="pic" sz="quarter" idx="35"/>
          </p:nvPr>
        </p:nvSpPr>
        <p:spPr>
          <a:xfrm>
            <a:off x="7022751" y="3962401"/>
            <a:ext cx="1411061" cy="1408177"/>
          </a:xfrm>
          <a:solidFill>
            <a:schemeClr val="bg2"/>
          </a:solidFill>
        </p:spPr>
        <p:txBody>
          <a:bodyPr/>
          <a:lstStyle/>
          <a:p>
            <a:r>
              <a:rPr lang="en-US"/>
              <a:t>Click icon to add picture</a:t>
            </a:r>
          </a:p>
        </p:txBody>
      </p:sp>
      <p:sp>
        <p:nvSpPr>
          <p:cNvPr id="40" name="Text Placeholder 4">
            <a:extLst>
              <a:ext uri="{FF2B5EF4-FFF2-40B4-BE49-F238E27FC236}">
                <a16:creationId xmlns:a16="http://schemas.microsoft.com/office/drawing/2014/main" id="{BC7D472D-B446-D4C9-7FEA-8337576DA47E}"/>
              </a:ext>
            </a:extLst>
          </p:cNvPr>
          <p:cNvSpPr>
            <a:spLocks noGrp="1"/>
          </p:cNvSpPr>
          <p:nvPr>
            <p:ph type="body" sz="quarter" idx="36" hasCustomPrompt="1"/>
          </p:nvPr>
        </p:nvSpPr>
        <p:spPr>
          <a:xfrm>
            <a:off x="7022385"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41" name="Picture Placeholder 360">
            <a:extLst>
              <a:ext uri="{FF2B5EF4-FFF2-40B4-BE49-F238E27FC236}">
                <a16:creationId xmlns:a16="http://schemas.microsoft.com/office/drawing/2014/main" id="{00CD14FC-B345-724A-1702-9ECB7309E7BA}"/>
              </a:ext>
            </a:extLst>
          </p:cNvPr>
          <p:cNvSpPr>
            <a:spLocks noGrp="1"/>
          </p:cNvSpPr>
          <p:nvPr>
            <p:ph type="pic" sz="quarter" idx="37"/>
          </p:nvPr>
        </p:nvSpPr>
        <p:spPr>
          <a:xfrm>
            <a:off x="8698785" y="3962401"/>
            <a:ext cx="1411061" cy="1408177"/>
          </a:xfrm>
          <a:solidFill>
            <a:schemeClr val="bg2"/>
          </a:solidFill>
        </p:spPr>
        <p:txBody>
          <a:bodyPr/>
          <a:lstStyle/>
          <a:p>
            <a:r>
              <a:rPr lang="en-US"/>
              <a:t>Click icon to add picture</a:t>
            </a:r>
          </a:p>
        </p:txBody>
      </p:sp>
      <p:sp>
        <p:nvSpPr>
          <p:cNvPr id="42" name="Text Placeholder 4">
            <a:extLst>
              <a:ext uri="{FF2B5EF4-FFF2-40B4-BE49-F238E27FC236}">
                <a16:creationId xmlns:a16="http://schemas.microsoft.com/office/drawing/2014/main" id="{A39A6918-941C-CFDA-46B7-7B3F5821B260}"/>
              </a:ext>
            </a:extLst>
          </p:cNvPr>
          <p:cNvSpPr>
            <a:spLocks noGrp="1"/>
          </p:cNvSpPr>
          <p:nvPr>
            <p:ph type="body" sz="quarter" idx="38" hasCustomPrompt="1"/>
          </p:nvPr>
        </p:nvSpPr>
        <p:spPr>
          <a:xfrm>
            <a:off x="8698419"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
        <p:nvSpPr>
          <p:cNvPr id="43" name="Picture Placeholder 360">
            <a:extLst>
              <a:ext uri="{FF2B5EF4-FFF2-40B4-BE49-F238E27FC236}">
                <a16:creationId xmlns:a16="http://schemas.microsoft.com/office/drawing/2014/main" id="{13F06704-FC82-77D6-CD12-259FDE55A8D4}"/>
              </a:ext>
            </a:extLst>
          </p:cNvPr>
          <p:cNvSpPr>
            <a:spLocks noGrp="1"/>
          </p:cNvSpPr>
          <p:nvPr>
            <p:ph type="pic" sz="quarter" idx="39"/>
          </p:nvPr>
        </p:nvSpPr>
        <p:spPr>
          <a:xfrm>
            <a:off x="10374453" y="3962401"/>
            <a:ext cx="1411061" cy="1408177"/>
          </a:xfrm>
          <a:solidFill>
            <a:schemeClr val="bg2"/>
          </a:solidFill>
        </p:spPr>
        <p:txBody>
          <a:bodyPr/>
          <a:lstStyle/>
          <a:p>
            <a:r>
              <a:rPr lang="en-US"/>
              <a:t>Click icon to add picture</a:t>
            </a:r>
          </a:p>
        </p:txBody>
      </p:sp>
      <p:sp>
        <p:nvSpPr>
          <p:cNvPr id="44" name="Text Placeholder 4">
            <a:extLst>
              <a:ext uri="{FF2B5EF4-FFF2-40B4-BE49-F238E27FC236}">
                <a16:creationId xmlns:a16="http://schemas.microsoft.com/office/drawing/2014/main" id="{DAE33098-4EF0-1E1A-7F23-76F0D50AACBE}"/>
              </a:ext>
            </a:extLst>
          </p:cNvPr>
          <p:cNvSpPr>
            <a:spLocks noGrp="1"/>
          </p:cNvSpPr>
          <p:nvPr>
            <p:ph type="body" sz="quarter" idx="40" hasCustomPrompt="1"/>
          </p:nvPr>
        </p:nvSpPr>
        <p:spPr>
          <a:xfrm>
            <a:off x="10374087" y="5387730"/>
            <a:ext cx="1412144" cy="321408"/>
          </a:xfrm>
        </p:spPr>
        <p:txBody>
          <a:bodyPr tIns="91440"/>
          <a:lstStyle>
            <a:lvl1pPr marL="0" indent="0">
              <a:buNone/>
              <a:defRPr sz="1600" b="0" u="none"/>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r>
              <a:rPr lang="en-US"/>
              <a:t>First Name, Last Name</a:t>
            </a:r>
          </a:p>
        </p:txBody>
      </p:sp>
    </p:spTree>
    <p:extLst>
      <p:ext uri="{BB962C8B-B14F-4D97-AF65-F5344CB8AC3E}">
        <p14:creationId xmlns:p14="http://schemas.microsoft.com/office/powerpoint/2010/main" val="3864884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clusion | Aerial">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3DA0192-253A-9416-8E30-B9B66EED54F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827" y="466"/>
            <a:ext cx="12192000" cy="6856136"/>
          </a:xfrm>
          <a:prstGeom prst="rect">
            <a:avLst/>
          </a:prstGeom>
        </p:spPr>
      </p:pic>
      <p:sp>
        <p:nvSpPr>
          <p:cNvPr id="2" name="Title 1">
            <a:extLst>
              <a:ext uri="{FF2B5EF4-FFF2-40B4-BE49-F238E27FC236}">
                <a16:creationId xmlns:a16="http://schemas.microsoft.com/office/drawing/2014/main" id="{627FB722-2E40-971C-7B7A-5663B28FCDB7}"/>
              </a:ext>
            </a:extLst>
          </p:cNvPr>
          <p:cNvSpPr>
            <a:spLocks noGrp="1"/>
          </p:cNvSpPr>
          <p:nvPr>
            <p:ph type="ctrTitle" hasCustomPrompt="1"/>
          </p:nvPr>
        </p:nvSpPr>
        <p:spPr>
          <a:xfrm>
            <a:off x="55388" y="2258209"/>
            <a:ext cx="12081224" cy="664797"/>
          </a:xfrm>
        </p:spPr>
        <p:txBody>
          <a:bodyPr anchor="t" anchorCtr="0">
            <a:noAutofit/>
          </a:bodyPr>
          <a:lstStyle>
            <a:lvl1pPr algn="ctr">
              <a:spcBef>
                <a:spcPts val="1200"/>
              </a:spcBef>
              <a:spcAft>
                <a:spcPts val="60"/>
              </a:spcAft>
              <a:defRPr sz="4800" b="1">
                <a:solidFill>
                  <a:schemeClr val="tx1"/>
                </a:solidFill>
              </a:defRPr>
            </a:lvl1pPr>
          </a:lstStyle>
          <a:p>
            <a:r>
              <a:rPr lang="en-US"/>
              <a:t>One-sentence statement</a:t>
            </a:r>
          </a:p>
        </p:txBody>
      </p:sp>
      <p:sp>
        <p:nvSpPr>
          <p:cNvPr id="3" name="Subtitle 2">
            <a:extLst>
              <a:ext uri="{FF2B5EF4-FFF2-40B4-BE49-F238E27FC236}">
                <a16:creationId xmlns:a16="http://schemas.microsoft.com/office/drawing/2014/main" id="{34CCE055-46B1-6279-21B5-27B8352AB9EC}"/>
              </a:ext>
            </a:extLst>
          </p:cNvPr>
          <p:cNvSpPr>
            <a:spLocks noGrp="1"/>
          </p:cNvSpPr>
          <p:nvPr>
            <p:ph type="subTitle" idx="1" hasCustomPrompt="1"/>
          </p:nvPr>
        </p:nvSpPr>
        <p:spPr>
          <a:xfrm>
            <a:off x="64437" y="2922742"/>
            <a:ext cx="12063127" cy="397032"/>
          </a:xfrm>
        </p:spPr>
        <p:txBody>
          <a:bodyPr tIns="91440" anchor="t" anchorCtr="0">
            <a:noAutofit/>
          </a:bodyPr>
          <a:lstStyle>
            <a:lvl1pPr marL="0" indent="0" algn="ctr">
              <a:spcBef>
                <a:spcPts val="1200"/>
              </a:spcBef>
              <a:spcAft>
                <a:spcPts val="60"/>
              </a:spcAft>
              <a:buNone/>
              <a:defRPr sz="2200" b="1" spc="3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PLACE CONTENT HERE</a:t>
            </a:r>
          </a:p>
        </p:txBody>
      </p:sp>
      <p:sp>
        <p:nvSpPr>
          <p:cNvPr id="8" name="Rectangle 7">
            <a:extLst>
              <a:ext uri="{FF2B5EF4-FFF2-40B4-BE49-F238E27FC236}">
                <a16:creationId xmlns:a16="http://schemas.microsoft.com/office/drawing/2014/main" id="{C565AA18-2C89-EB56-1919-13EF35EFFBC8}"/>
              </a:ext>
            </a:extLst>
          </p:cNvPr>
          <p:cNvSpPr/>
          <p:nvPr userDrawn="1"/>
        </p:nvSpPr>
        <p:spPr>
          <a:xfrm>
            <a:off x="5668818" y="3468601"/>
            <a:ext cx="854364" cy="719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29567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clusion | Hexagon">
    <p:spTree>
      <p:nvGrpSpPr>
        <p:cNvPr id="1" name=""/>
        <p:cNvGrpSpPr/>
        <p:nvPr/>
      </p:nvGrpSpPr>
      <p:grpSpPr>
        <a:xfrm>
          <a:off x="0" y="0"/>
          <a:ext cx="0" cy="0"/>
          <a:chOff x="0" y="0"/>
          <a:chExt cx="0" cy="0"/>
        </a:xfrm>
      </p:grpSpPr>
      <p:pic>
        <p:nvPicPr>
          <p:cNvPr id="286" name="Graphic 285">
            <a:extLst>
              <a:ext uri="{FF2B5EF4-FFF2-40B4-BE49-F238E27FC236}">
                <a16:creationId xmlns:a16="http://schemas.microsoft.com/office/drawing/2014/main" id="{4013C738-DD97-6098-5C6E-69C6DA8745C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B71230B-9536-B5A5-160D-DBECD2D263EE}"/>
              </a:ext>
            </a:extLst>
          </p:cNvPr>
          <p:cNvSpPr>
            <a:spLocks noGrp="1"/>
          </p:cNvSpPr>
          <p:nvPr>
            <p:ph type="title" hasCustomPrompt="1"/>
          </p:nvPr>
        </p:nvSpPr>
        <p:spPr>
          <a:xfrm>
            <a:off x="573157" y="2624569"/>
            <a:ext cx="11045686" cy="498598"/>
          </a:xfrm>
        </p:spPr>
        <p:txBody>
          <a:bodyPr anchor="t" anchorCtr="0">
            <a:noAutofit/>
          </a:bodyPr>
          <a:lstStyle>
            <a:lvl1pPr algn="ctr">
              <a:defRPr sz="3600">
                <a:solidFill>
                  <a:schemeClr val="bg1"/>
                </a:solidFill>
              </a:defRPr>
            </a:lvl1pPr>
          </a:lstStyle>
          <a:p>
            <a:r>
              <a:rPr lang="en-US"/>
              <a:t>One-sentence headline stating the main takeaway</a:t>
            </a:r>
          </a:p>
        </p:txBody>
      </p:sp>
      <p:sp>
        <p:nvSpPr>
          <p:cNvPr id="320" name="Text Placeholder 368">
            <a:extLst>
              <a:ext uri="{FF2B5EF4-FFF2-40B4-BE49-F238E27FC236}">
                <a16:creationId xmlns:a16="http://schemas.microsoft.com/office/drawing/2014/main" id="{EE706859-C661-2A5C-56D3-6BE7DBBC71DD}"/>
              </a:ext>
            </a:extLst>
          </p:cNvPr>
          <p:cNvSpPr>
            <a:spLocks noGrp="1"/>
          </p:cNvSpPr>
          <p:nvPr>
            <p:ph type="body" sz="quarter" idx="18" hasCustomPrompt="1"/>
          </p:nvPr>
        </p:nvSpPr>
        <p:spPr>
          <a:xfrm>
            <a:off x="556069" y="3774422"/>
            <a:ext cx="11062774" cy="249299"/>
          </a:xfrm>
        </p:spPr>
        <p:txBody>
          <a:bodyPr anchor="t" anchorCtr="0">
            <a:noAutofit/>
          </a:bodyPr>
          <a:lstStyle>
            <a:lvl1pPr marL="0" indent="0" algn="ctr">
              <a:spcBef>
                <a:spcPts val="1200"/>
              </a:spcBef>
              <a:spcAft>
                <a:spcPts val="60"/>
              </a:spcAft>
              <a:buNone/>
              <a:defRPr sz="1800" b="0" i="0">
                <a:solidFill>
                  <a:schemeClr val="bg1"/>
                </a:solidFill>
                <a:latin typeface="Roboto Light" panose="02000000000000000000" pitchFamily="2" charset="0"/>
                <a:ea typeface="Roboto Light" panose="02000000000000000000" pitchFamily="2" charset="0"/>
              </a:defRPr>
            </a:lvl1pPr>
            <a:lvl2pPr marL="457200" indent="0">
              <a:buNone/>
              <a:defRPr sz="1600">
                <a:solidFill>
                  <a:schemeClr val="bg1"/>
                </a:solidFill>
              </a:defRPr>
            </a:lvl2pPr>
            <a:lvl3pPr marL="914400" indent="0">
              <a:buNone/>
              <a:defRPr sz="1600">
                <a:solidFill>
                  <a:schemeClr val="bg1"/>
                </a:solidFill>
              </a:defRPr>
            </a:lvl3pPr>
            <a:lvl4pPr marL="1371600" indent="0">
              <a:buNone/>
              <a:defRPr sz="1600">
                <a:solidFill>
                  <a:schemeClr val="bg1"/>
                </a:solidFill>
              </a:defRPr>
            </a:lvl4pPr>
            <a:lvl5pPr marL="1828800" indent="0">
              <a:buNone/>
              <a:defRPr sz="1600">
                <a:solidFill>
                  <a:schemeClr val="bg1"/>
                </a:solidFill>
              </a:defRPr>
            </a:lvl5pPr>
          </a:lstStyle>
          <a:p>
            <a:r>
              <a:rPr lang="en-US"/>
              <a:t>Place content here</a:t>
            </a:r>
          </a:p>
        </p:txBody>
      </p:sp>
      <p:sp>
        <p:nvSpPr>
          <p:cNvPr id="3" name="Rectangle 2">
            <a:extLst>
              <a:ext uri="{FF2B5EF4-FFF2-40B4-BE49-F238E27FC236}">
                <a16:creationId xmlns:a16="http://schemas.microsoft.com/office/drawing/2014/main" id="{297D526D-05AB-C716-46F5-6CDC1D14E2ED}"/>
              </a:ext>
            </a:extLst>
          </p:cNvPr>
          <p:cNvSpPr/>
          <p:nvPr userDrawn="1"/>
        </p:nvSpPr>
        <p:spPr>
          <a:xfrm>
            <a:off x="5668818" y="3393042"/>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6" name="Rectangle 6">
            <a:extLst>
              <a:ext uri="{FF2B5EF4-FFF2-40B4-BE49-F238E27FC236}">
                <a16:creationId xmlns:a16="http://schemas.microsoft.com/office/drawing/2014/main" id="{A6C5D6D4-E7B7-6C45-59D0-554A5C067159}"/>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4" name="Graphic 3">
            <a:extLst>
              <a:ext uri="{FF2B5EF4-FFF2-40B4-BE49-F238E27FC236}">
                <a16:creationId xmlns:a16="http://schemas.microsoft.com/office/drawing/2014/main" id="{1790CAB2-9585-BA89-5C2E-B28EE49E995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3568640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clusion | Aerial + Social">
    <p:spTree>
      <p:nvGrpSpPr>
        <p:cNvPr id="1" name=""/>
        <p:cNvGrpSpPr/>
        <p:nvPr/>
      </p:nvGrpSpPr>
      <p:grpSpPr>
        <a:xfrm>
          <a:off x="0" y="0"/>
          <a:ext cx="0" cy="0"/>
          <a:chOff x="0" y="0"/>
          <a:chExt cx="0" cy="0"/>
        </a:xfrm>
      </p:grpSpPr>
      <p:pic>
        <p:nvPicPr>
          <p:cNvPr id="6" name="Picture 5" descr="A high angle view of a city&#10;&#10;Description automatically generated">
            <a:extLst>
              <a:ext uri="{FF2B5EF4-FFF2-40B4-BE49-F238E27FC236}">
                <a16:creationId xmlns:a16="http://schemas.microsoft.com/office/drawing/2014/main" id="{23DA0192-253A-9416-8E30-B9B66EED54F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9" name="Rectangle 38">
            <a:extLst>
              <a:ext uri="{FF2B5EF4-FFF2-40B4-BE49-F238E27FC236}">
                <a16:creationId xmlns:a16="http://schemas.microsoft.com/office/drawing/2014/main" id="{1B10DD8E-E016-58F8-208C-69AD92BED39D}"/>
              </a:ext>
            </a:extLst>
          </p:cNvPr>
          <p:cNvSpPr/>
          <p:nvPr userDrawn="1"/>
        </p:nvSpPr>
        <p:spPr>
          <a:xfrm>
            <a:off x="0" y="0"/>
            <a:ext cx="12192000" cy="2575976"/>
          </a:xfrm>
          <a:prstGeom prst="rect">
            <a:avLst/>
          </a:prstGeom>
          <a:gradFill>
            <a:gsLst>
              <a:gs pos="57000">
                <a:srgbClr val="FFFFFF">
                  <a:alpha val="62000"/>
                </a:srgbClr>
              </a:gs>
              <a:gs pos="15000">
                <a:schemeClr val="bg1">
                  <a:alpha val="91598"/>
                </a:schemeClr>
              </a:gs>
              <a:gs pos="100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7" name="Group 146">
            <a:extLst>
              <a:ext uri="{FF2B5EF4-FFF2-40B4-BE49-F238E27FC236}">
                <a16:creationId xmlns:a16="http://schemas.microsoft.com/office/drawing/2014/main" id="{0E904804-90C2-92CD-EBBE-DEE84A1EF57E}"/>
              </a:ext>
            </a:extLst>
          </p:cNvPr>
          <p:cNvGrpSpPr/>
          <p:nvPr userDrawn="1"/>
        </p:nvGrpSpPr>
        <p:grpSpPr>
          <a:xfrm>
            <a:off x="2230425" y="1950223"/>
            <a:ext cx="7731150" cy="1180116"/>
            <a:chOff x="2419238" y="1689595"/>
            <a:chExt cx="7333183" cy="1119369"/>
          </a:xfrm>
        </p:grpSpPr>
        <p:sp>
          <p:nvSpPr>
            <p:cNvPr id="120" name="Freeform 119">
              <a:extLst>
                <a:ext uri="{FF2B5EF4-FFF2-40B4-BE49-F238E27FC236}">
                  <a16:creationId xmlns:a16="http://schemas.microsoft.com/office/drawing/2014/main" id="{B35B19EB-28CC-5046-67D8-0AC0F092D8F9}"/>
                </a:ext>
              </a:extLst>
            </p:cNvPr>
            <p:cNvSpPr/>
            <p:nvPr userDrawn="1"/>
          </p:nvSpPr>
          <p:spPr>
            <a:xfrm>
              <a:off x="6151118" y="1690962"/>
              <a:ext cx="1113318" cy="1113317"/>
            </a:xfrm>
            <a:custGeom>
              <a:avLst/>
              <a:gdLst>
                <a:gd name="connsiteX0" fmla="*/ 0 w 543306"/>
                <a:gd name="connsiteY0" fmla="*/ 0 h 543305"/>
                <a:gd name="connsiteX1" fmla="*/ 543306 w 543306"/>
                <a:gd name="connsiteY1" fmla="*/ 0 h 543305"/>
                <a:gd name="connsiteX2" fmla="*/ 543306 w 543306"/>
                <a:gd name="connsiteY2" fmla="*/ 543306 h 543305"/>
                <a:gd name="connsiteX3" fmla="*/ 0 w 543306"/>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6"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9F8B7F74-14E3-0359-48F7-8887F481B3F3}"/>
                </a:ext>
              </a:extLst>
            </p:cNvPr>
            <p:cNvSpPr/>
            <p:nvPr userDrawn="1"/>
          </p:nvSpPr>
          <p:spPr>
            <a:xfrm>
              <a:off x="6531907" y="1870334"/>
              <a:ext cx="352119" cy="754014"/>
            </a:xfrm>
            <a:custGeom>
              <a:avLst/>
              <a:gdLst>
                <a:gd name="connsiteX0" fmla="*/ 136975 w 171836"/>
                <a:gd name="connsiteY0" fmla="*/ 62674 h 367963"/>
                <a:gd name="connsiteX1" fmla="*/ 167646 w 171836"/>
                <a:gd name="connsiteY1" fmla="*/ 62674 h 367963"/>
                <a:gd name="connsiteX2" fmla="*/ 171837 w 171836"/>
                <a:gd name="connsiteY2" fmla="*/ 58483 h 367963"/>
                <a:gd name="connsiteX3" fmla="*/ 171837 w 171836"/>
                <a:gd name="connsiteY3" fmla="*/ 3905 h 367963"/>
                <a:gd name="connsiteX4" fmla="*/ 168027 w 171836"/>
                <a:gd name="connsiteY4" fmla="*/ 0 h 367963"/>
                <a:gd name="connsiteX5" fmla="*/ 104305 w 171836"/>
                <a:gd name="connsiteY5" fmla="*/ 667 h 367963"/>
                <a:gd name="connsiteX6" fmla="*/ 53156 w 171836"/>
                <a:gd name="connsiteY6" fmla="*/ 26670 h 367963"/>
                <a:gd name="connsiteX7" fmla="*/ 38392 w 171836"/>
                <a:gd name="connsiteY7" fmla="*/ 72580 h 367963"/>
                <a:gd name="connsiteX8" fmla="*/ 38392 w 171836"/>
                <a:gd name="connsiteY8" fmla="*/ 113633 h 367963"/>
                <a:gd name="connsiteX9" fmla="*/ 32105 w 171836"/>
                <a:gd name="connsiteY9" fmla="*/ 120205 h 367963"/>
                <a:gd name="connsiteX10" fmla="*/ 4483 w 171836"/>
                <a:gd name="connsiteY10" fmla="*/ 120015 h 367963"/>
                <a:gd name="connsiteX11" fmla="*/ 6 w 171836"/>
                <a:gd name="connsiteY11" fmla="*/ 124492 h 367963"/>
                <a:gd name="connsiteX12" fmla="*/ 6 w 171836"/>
                <a:gd name="connsiteY12" fmla="*/ 178403 h 367963"/>
                <a:gd name="connsiteX13" fmla="*/ 4959 w 171836"/>
                <a:gd name="connsiteY13" fmla="*/ 183166 h 367963"/>
                <a:gd name="connsiteX14" fmla="*/ 31915 w 171836"/>
                <a:gd name="connsiteY14" fmla="*/ 182975 h 367963"/>
                <a:gd name="connsiteX15" fmla="*/ 38106 w 171836"/>
                <a:gd name="connsiteY15" fmla="*/ 189167 h 367963"/>
                <a:gd name="connsiteX16" fmla="*/ 38011 w 171836"/>
                <a:gd name="connsiteY16" fmla="*/ 275558 h 367963"/>
                <a:gd name="connsiteX17" fmla="*/ 37915 w 171836"/>
                <a:gd name="connsiteY17" fmla="*/ 360807 h 367963"/>
                <a:gd name="connsiteX18" fmla="*/ 44773 w 171836"/>
                <a:gd name="connsiteY18" fmla="*/ 367951 h 367963"/>
                <a:gd name="connsiteX19" fmla="*/ 107924 w 171836"/>
                <a:gd name="connsiteY19" fmla="*/ 367951 h 367963"/>
                <a:gd name="connsiteX20" fmla="*/ 115354 w 171836"/>
                <a:gd name="connsiteY20" fmla="*/ 360617 h 367963"/>
                <a:gd name="connsiteX21" fmla="*/ 115258 w 171836"/>
                <a:gd name="connsiteY21" fmla="*/ 191452 h 367963"/>
                <a:gd name="connsiteX22" fmla="*/ 123164 w 171836"/>
                <a:gd name="connsiteY22" fmla="*/ 183737 h 367963"/>
                <a:gd name="connsiteX23" fmla="*/ 159931 w 171836"/>
                <a:gd name="connsiteY23" fmla="*/ 183737 h 367963"/>
                <a:gd name="connsiteX24" fmla="*/ 165836 w 171836"/>
                <a:gd name="connsiteY24" fmla="*/ 178975 h 367963"/>
                <a:gd name="connsiteX25" fmla="*/ 170980 w 171836"/>
                <a:gd name="connsiteY25" fmla="*/ 124682 h 367963"/>
                <a:gd name="connsiteX26" fmla="*/ 165455 w 171836"/>
                <a:gd name="connsiteY26" fmla="*/ 118872 h 367963"/>
                <a:gd name="connsiteX27" fmla="*/ 118878 w 171836"/>
                <a:gd name="connsiteY27" fmla="*/ 118967 h 367963"/>
                <a:gd name="connsiteX28" fmla="*/ 114115 w 171836"/>
                <a:gd name="connsiteY28" fmla="*/ 115348 h 367963"/>
                <a:gd name="connsiteX29" fmla="*/ 114592 w 171836"/>
                <a:gd name="connsiteY29" fmla="*/ 82867 h 367963"/>
                <a:gd name="connsiteX30" fmla="*/ 137166 w 171836"/>
                <a:gd name="connsiteY30" fmla="*/ 62389 h 367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1836" h="367963">
                  <a:moveTo>
                    <a:pt x="136975" y="62674"/>
                  </a:moveTo>
                  <a:cubicBezTo>
                    <a:pt x="147167" y="62674"/>
                    <a:pt x="157454" y="62579"/>
                    <a:pt x="167646" y="62674"/>
                  </a:cubicBezTo>
                  <a:cubicBezTo>
                    <a:pt x="170789" y="62674"/>
                    <a:pt x="171837" y="61722"/>
                    <a:pt x="171837" y="58483"/>
                  </a:cubicBezTo>
                  <a:cubicBezTo>
                    <a:pt x="171742" y="40291"/>
                    <a:pt x="171742" y="22098"/>
                    <a:pt x="171837" y="3905"/>
                  </a:cubicBezTo>
                  <a:cubicBezTo>
                    <a:pt x="171837" y="1048"/>
                    <a:pt x="170980" y="0"/>
                    <a:pt x="168027" y="0"/>
                  </a:cubicBezTo>
                  <a:cubicBezTo>
                    <a:pt x="146786" y="190"/>
                    <a:pt x="125546" y="-286"/>
                    <a:pt x="104305" y="667"/>
                  </a:cubicBezTo>
                  <a:cubicBezTo>
                    <a:pt x="83635" y="1619"/>
                    <a:pt x="65729" y="9430"/>
                    <a:pt x="53156" y="26670"/>
                  </a:cubicBezTo>
                  <a:cubicBezTo>
                    <a:pt x="43154" y="40291"/>
                    <a:pt x="38677" y="55817"/>
                    <a:pt x="38392" y="72580"/>
                  </a:cubicBezTo>
                  <a:cubicBezTo>
                    <a:pt x="38106" y="86296"/>
                    <a:pt x="38106" y="100013"/>
                    <a:pt x="38392" y="113633"/>
                  </a:cubicBezTo>
                  <a:cubicBezTo>
                    <a:pt x="38487" y="118586"/>
                    <a:pt x="37439" y="120491"/>
                    <a:pt x="32105" y="120205"/>
                  </a:cubicBezTo>
                  <a:cubicBezTo>
                    <a:pt x="22961" y="119729"/>
                    <a:pt x="13722" y="120205"/>
                    <a:pt x="4483" y="120015"/>
                  </a:cubicBezTo>
                  <a:cubicBezTo>
                    <a:pt x="958" y="120015"/>
                    <a:pt x="-89" y="121063"/>
                    <a:pt x="6" y="124492"/>
                  </a:cubicBezTo>
                  <a:cubicBezTo>
                    <a:pt x="197" y="142494"/>
                    <a:pt x="197" y="160496"/>
                    <a:pt x="6" y="178403"/>
                  </a:cubicBezTo>
                  <a:cubicBezTo>
                    <a:pt x="6" y="182213"/>
                    <a:pt x="1339" y="183261"/>
                    <a:pt x="4959" y="183166"/>
                  </a:cubicBezTo>
                  <a:cubicBezTo>
                    <a:pt x="13913" y="182975"/>
                    <a:pt x="22961" y="183356"/>
                    <a:pt x="31915" y="182975"/>
                  </a:cubicBezTo>
                  <a:cubicBezTo>
                    <a:pt x="36772" y="182785"/>
                    <a:pt x="38106" y="184309"/>
                    <a:pt x="38106" y="189167"/>
                  </a:cubicBezTo>
                  <a:cubicBezTo>
                    <a:pt x="37915" y="217932"/>
                    <a:pt x="38011" y="246793"/>
                    <a:pt x="38011" y="275558"/>
                  </a:cubicBezTo>
                  <a:cubicBezTo>
                    <a:pt x="38011" y="304324"/>
                    <a:pt x="38106" y="332327"/>
                    <a:pt x="37915" y="360807"/>
                  </a:cubicBezTo>
                  <a:cubicBezTo>
                    <a:pt x="37915" y="366141"/>
                    <a:pt x="38868" y="368141"/>
                    <a:pt x="44773" y="367951"/>
                  </a:cubicBezTo>
                  <a:cubicBezTo>
                    <a:pt x="65824" y="367570"/>
                    <a:pt x="86874" y="367570"/>
                    <a:pt x="107924" y="367951"/>
                  </a:cubicBezTo>
                  <a:cubicBezTo>
                    <a:pt x="113830" y="368046"/>
                    <a:pt x="115354" y="366617"/>
                    <a:pt x="115354" y="360617"/>
                  </a:cubicBezTo>
                  <a:cubicBezTo>
                    <a:pt x="115068" y="304229"/>
                    <a:pt x="115163" y="247841"/>
                    <a:pt x="115258" y="191452"/>
                  </a:cubicBezTo>
                  <a:cubicBezTo>
                    <a:pt x="115258" y="182499"/>
                    <a:pt x="114401" y="183833"/>
                    <a:pt x="123164" y="183737"/>
                  </a:cubicBezTo>
                  <a:cubicBezTo>
                    <a:pt x="135451" y="183737"/>
                    <a:pt x="147643" y="183642"/>
                    <a:pt x="159931" y="183737"/>
                  </a:cubicBezTo>
                  <a:cubicBezTo>
                    <a:pt x="163646" y="183737"/>
                    <a:pt x="165455" y="182975"/>
                    <a:pt x="165836" y="178975"/>
                  </a:cubicBezTo>
                  <a:cubicBezTo>
                    <a:pt x="167360" y="160877"/>
                    <a:pt x="169075" y="142780"/>
                    <a:pt x="170980" y="124682"/>
                  </a:cubicBezTo>
                  <a:cubicBezTo>
                    <a:pt x="171456" y="119920"/>
                    <a:pt x="170027" y="118872"/>
                    <a:pt x="165455" y="118872"/>
                  </a:cubicBezTo>
                  <a:cubicBezTo>
                    <a:pt x="149930" y="119158"/>
                    <a:pt x="134404" y="118872"/>
                    <a:pt x="118878" y="118967"/>
                  </a:cubicBezTo>
                  <a:cubicBezTo>
                    <a:pt x="116306" y="118967"/>
                    <a:pt x="114020" y="119253"/>
                    <a:pt x="114115" y="115348"/>
                  </a:cubicBezTo>
                  <a:cubicBezTo>
                    <a:pt x="114401" y="104489"/>
                    <a:pt x="113830" y="93631"/>
                    <a:pt x="114592" y="82867"/>
                  </a:cubicBezTo>
                  <a:cubicBezTo>
                    <a:pt x="115449" y="69437"/>
                    <a:pt x="123545" y="62389"/>
                    <a:pt x="137166" y="62389"/>
                  </a:cubicBezTo>
                  <a:close/>
                </a:path>
              </a:pathLst>
            </a:custGeom>
            <a:solidFill>
              <a:srgbClr val="FFFFFF"/>
            </a:solidFill>
            <a:ln w="9525"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C1A6707B-2CA3-3F65-45C2-727FD45B5C49}"/>
                </a:ext>
              </a:extLst>
            </p:cNvPr>
            <p:cNvSpPr/>
            <p:nvPr userDrawn="1"/>
          </p:nvSpPr>
          <p:spPr>
            <a:xfrm>
              <a:off x="4907224" y="1690572"/>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D4C61578-C993-8405-291A-DEF5EE57846B}"/>
                </a:ext>
              </a:extLst>
            </p:cNvPr>
            <p:cNvSpPr/>
            <p:nvPr userDrawn="1"/>
          </p:nvSpPr>
          <p:spPr>
            <a:xfrm>
              <a:off x="5613002" y="2009890"/>
              <a:ext cx="88611" cy="88611"/>
            </a:xfrm>
            <a:custGeom>
              <a:avLst/>
              <a:gdLst>
                <a:gd name="connsiteX0" fmla="*/ 21622 w 43243"/>
                <a:gd name="connsiteY0" fmla="*/ 0 h 43243"/>
                <a:gd name="connsiteX1" fmla="*/ 0 w 43243"/>
                <a:gd name="connsiteY1" fmla="*/ 21622 h 43243"/>
                <a:gd name="connsiteX2" fmla="*/ 21622 w 43243"/>
                <a:gd name="connsiteY2" fmla="*/ 43244 h 43243"/>
                <a:gd name="connsiteX3" fmla="*/ 43244 w 43243"/>
                <a:gd name="connsiteY3" fmla="*/ 21622 h 43243"/>
                <a:gd name="connsiteX4" fmla="*/ 21622 w 43243"/>
                <a:gd name="connsiteY4" fmla="*/ 0 h 432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243" h="43243">
                  <a:moveTo>
                    <a:pt x="21622" y="0"/>
                  </a:moveTo>
                  <a:cubicBezTo>
                    <a:pt x="9715" y="0"/>
                    <a:pt x="0" y="9716"/>
                    <a:pt x="0" y="21622"/>
                  </a:cubicBezTo>
                  <a:cubicBezTo>
                    <a:pt x="0" y="33528"/>
                    <a:pt x="9715" y="43244"/>
                    <a:pt x="21622" y="43244"/>
                  </a:cubicBezTo>
                  <a:cubicBezTo>
                    <a:pt x="33528" y="43244"/>
                    <a:pt x="43244" y="33528"/>
                    <a:pt x="43244" y="21622"/>
                  </a:cubicBezTo>
                  <a:cubicBezTo>
                    <a:pt x="43244" y="9716"/>
                    <a:pt x="33528" y="0"/>
                    <a:pt x="21622" y="0"/>
                  </a:cubicBezTo>
                  <a:close/>
                </a:path>
              </a:pathLst>
            </a:custGeom>
            <a:solidFill>
              <a:srgbClr val="FFFFFF"/>
            </a:solidFill>
            <a:ln w="9525"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74412687-F6B8-FF14-A681-2E7D9389F291}"/>
                </a:ext>
              </a:extLst>
            </p:cNvPr>
            <p:cNvSpPr/>
            <p:nvPr userDrawn="1"/>
          </p:nvSpPr>
          <p:spPr>
            <a:xfrm>
              <a:off x="5100064" y="1883412"/>
              <a:ext cx="727442" cy="727442"/>
            </a:xfrm>
            <a:custGeom>
              <a:avLst/>
              <a:gdLst>
                <a:gd name="connsiteX0" fmla="*/ 265462 w 354996"/>
                <a:gd name="connsiteY0" fmla="*/ 0 h 354996"/>
                <a:gd name="connsiteX1" fmla="*/ 89535 w 354996"/>
                <a:gd name="connsiteY1" fmla="*/ 0 h 354996"/>
                <a:gd name="connsiteX2" fmla="*/ 0 w 354996"/>
                <a:gd name="connsiteY2" fmla="*/ 89535 h 354996"/>
                <a:gd name="connsiteX3" fmla="*/ 0 w 354996"/>
                <a:gd name="connsiteY3" fmla="*/ 265462 h 354996"/>
                <a:gd name="connsiteX4" fmla="*/ 89535 w 354996"/>
                <a:gd name="connsiteY4" fmla="*/ 354997 h 354996"/>
                <a:gd name="connsiteX5" fmla="*/ 265462 w 354996"/>
                <a:gd name="connsiteY5" fmla="*/ 354997 h 354996"/>
                <a:gd name="connsiteX6" fmla="*/ 354997 w 354996"/>
                <a:gd name="connsiteY6" fmla="*/ 265462 h 354996"/>
                <a:gd name="connsiteX7" fmla="*/ 354997 w 354996"/>
                <a:gd name="connsiteY7" fmla="*/ 89535 h 354996"/>
                <a:gd name="connsiteX8" fmla="*/ 265462 w 354996"/>
                <a:gd name="connsiteY8" fmla="*/ 0 h 354996"/>
                <a:gd name="connsiteX9" fmla="*/ 316421 w 354996"/>
                <a:gd name="connsiteY9" fmla="*/ 265462 h 354996"/>
                <a:gd name="connsiteX10" fmla="*/ 265462 w 354996"/>
                <a:gd name="connsiteY10" fmla="*/ 316421 h 354996"/>
                <a:gd name="connsiteX11" fmla="*/ 89535 w 354996"/>
                <a:gd name="connsiteY11" fmla="*/ 316421 h 354996"/>
                <a:gd name="connsiteX12" fmla="*/ 38576 w 354996"/>
                <a:gd name="connsiteY12" fmla="*/ 265462 h 354996"/>
                <a:gd name="connsiteX13" fmla="*/ 38576 w 354996"/>
                <a:gd name="connsiteY13" fmla="*/ 89535 h 354996"/>
                <a:gd name="connsiteX14" fmla="*/ 89535 w 354996"/>
                <a:gd name="connsiteY14" fmla="*/ 38576 h 354996"/>
                <a:gd name="connsiteX15" fmla="*/ 265462 w 354996"/>
                <a:gd name="connsiteY15" fmla="*/ 38576 h 354996"/>
                <a:gd name="connsiteX16" fmla="*/ 316421 w 354996"/>
                <a:gd name="connsiteY16" fmla="*/ 89535 h 354996"/>
                <a:gd name="connsiteX17" fmla="*/ 316421 w 354996"/>
                <a:gd name="connsiteY17" fmla="*/ 265462 h 354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4996" h="354996">
                  <a:moveTo>
                    <a:pt x="265462" y="0"/>
                  </a:moveTo>
                  <a:lnTo>
                    <a:pt x="89535" y="0"/>
                  </a:lnTo>
                  <a:cubicBezTo>
                    <a:pt x="40196" y="0"/>
                    <a:pt x="0" y="40196"/>
                    <a:pt x="0" y="89535"/>
                  </a:cubicBezTo>
                  <a:lnTo>
                    <a:pt x="0" y="265462"/>
                  </a:lnTo>
                  <a:cubicBezTo>
                    <a:pt x="0" y="314896"/>
                    <a:pt x="40196" y="354997"/>
                    <a:pt x="89535" y="354997"/>
                  </a:cubicBezTo>
                  <a:lnTo>
                    <a:pt x="265462" y="354997"/>
                  </a:lnTo>
                  <a:cubicBezTo>
                    <a:pt x="314801" y="354997"/>
                    <a:pt x="354997" y="314801"/>
                    <a:pt x="354997" y="265462"/>
                  </a:cubicBezTo>
                  <a:lnTo>
                    <a:pt x="354997" y="89535"/>
                  </a:lnTo>
                  <a:cubicBezTo>
                    <a:pt x="354997" y="40196"/>
                    <a:pt x="314801" y="0"/>
                    <a:pt x="265462" y="0"/>
                  </a:cubicBezTo>
                  <a:close/>
                  <a:moveTo>
                    <a:pt x="316421" y="265462"/>
                  </a:moveTo>
                  <a:cubicBezTo>
                    <a:pt x="316421" y="293560"/>
                    <a:pt x="293561" y="316421"/>
                    <a:pt x="265462" y="316421"/>
                  </a:cubicBezTo>
                  <a:lnTo>
                    <a:pt x="89535" y="316421"/>
                  </a:lnTo>
                  <a:cubicBezTo>
                    <a:pt x="61436" y="316421"/>
                    <a:pt x="38576" y="293560"/>
                    <a:pt x="38576" y="265462"/>
                  </a:cubicBezTo>
                  <a:lnTo>
                    <a:pt x="38576" y="89535"/>
                  </a:lnTo>
                  <a:cubicBezTo>
                    <a:pt x="38576" y="61436"/>
                    <a:pt x="61436" y="38576"/>
                    <a:pt x="89535" y="38576"/>
                  </a:cubicBezTo>
                  <a:lnTo>
                    <a:pt x="265462" y="38576"/>
                  </a:lnTo>
                  <a:cubicBezTo>
                    <a:pt x="293561" y="38576"/>
                    <a:pt x="316421" y="61436"/>
                    <a:pt x="316421" y="89535"/>
                  </a:cubicBezTo>
                  <a:lnTo>
                    <a:pt x="316421" y="265462"/>
                  </a:lnTo>
                  <a:close/>
                </a:path>
              </a:pathLst>
            </a:custGeom>
            <a:solidFill>
              <a:srgbClr val="FFFFFF"/>
            </a:solidFill>
            <a:ln w="9525"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611DCFC7-265A-A74C-9128-D2C19FEB1FE1}"/>
                </a:ext>
              </a:extLst>
            </p:cNvPr>
            <p:cNvSpPr/>
            <p:nvPr userDrawn="1"/>
          </p:nvSpPr>
          <p:spPr>
            <a:xfrm>
              <a:off x="5276508" y="2059857"/>
              <a:ext cx="374747" cy="374750"/>
            </a:xfrm>
            <a:custGeom>
              <a:avLst/>
              <a:gdLst>
                <a:gd name="connsiteX0" fmla="*/ 91440 w 182879"/>
                <a:gd name="connsiteY0" fmla="*/ 0 h 182880"/>
                <a:gd name="connsiteX1" fmla="*/ 0 w 182879"/>
                <a:gd name="connsiteY1" fmla="*/ 91440 h 182880"/>
                <a:gd name="connsiteX2" fmla="*/ 91440 w 182879"/>
                <a:gd name="connsiteY2" fmla="*/ 182880 h 182880"/>
                <a:gd name="connsiteX3" fmla="*/ 182880 w 182879"/>
                <a:gd name="connsiteY3" fmla="*/ 91440 h 182880"/>
                <a:gd name="connsiteX4" fmla="*/ 91440 w 182879"/>
                <a:gd name="connsiteY4" fmla="*/ 0 h 182880"/>
                <a:gd name="connsiteX5" fmla="*/ 91440 w 182879"/>
                <a:gd name="connsiteY5" fmla="*/ 144209 h 182880"/>
                <a:gd name="connsiteX6" fmla="*/ 38671 w 182879"/>
                <a:gd name="connsiteY6" fmla="*/ 91440 h 182880"/>
                <a:gd name="connsiteX7" fmla="*/ 91440 w 182879"/>
                <a:gd name="connsiteY7" fmla="*/ 38672 h 182880"/>
                <a:gd name="connsiteX8" fmla="*/ 144304 w 182879"/>
                <a:gd name="connsiteY8" fmla="*/ 91440 h 182880"/>
                <a:gd name="connsiteX9" fmla="*/ 91440 w 182879"/>
                <a:gd name="connsiteY9" fmla="*/ 144209 h 18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879" h="182880">
                  <a:moveTo>
                    <a:pt x="91440" y="0"/>
                  </a:moveTo>
                  <a:cubicBezTo>
                    <a:pt x="41053" y="0"/>
                    <a:pt x="0" y="41053"/>
                    <a:pt x="0" y="91440"/>
                  </a:cubicBezTo>
                  <a:cubicBezTo>
                    <a:pt x="0" y="141827"/>
                    <a:pt x="41053" y="182880"/>
                    <a:pt x="91440" y="182880"/>
                  </a:cubicBezTo>
                  <a:cubicBezTo>
                    <a:pt x="141827" y="182880"/>
                    <a:pt x="182880" y="141827"/>
                    <a:pt x="182880" y="91440"/>
                  </a:cubicBezTo>
                  <a:cubicBezTo>
                    <a:pt x="182880" y="41053"/>
                    <a:pt x="141922" y="0"/>
                    <a:pt x="91440" y="0"/>
                  </a:cubicBezTo>
                  <a:close/>
                  <a:moveTo>
                    <a:pt x="91440" y="144209"/>
                  </a:moveTo>
                  <a:cubicBezTo>
                    <a:pt x="62389" y="144209"/>
                    <a:pt x="38671" y="120491"/>
                    <a:pt x="38671" y="91440"/>
                  </a:cubicBezTo>
                  <a:cubicBezTo>
                    <a:pt x="38671" y="62389"/>
                    <a:pt x="62389" y="38672"/>
                    <a:pt x="91440" y="38672"/>
                  </a:cubicBezTo>
                  <a:cubicBezTo>
                    <a:pt x="120491" y="38672"/>
                    <a:pt x="144304" y="62389"/>
                    <a:pt x="144304" y="91440"/>
                  </a:cubicBezTo>
                  <a:cubicBezTo>
                    <a:pt x="144304" y="120491"/>
                    <a:pt x="120586" y="144209"/>
                    <a:pt x="91440" y="144209"/>
                  </a:cubicBezTo>
                  <a:close/>
                </a:path>
              </a:pathLst>
            </a:custGeom>
            <a:solidFill>
              <a:srgbClr val="FFFFFF"/>
            </a:solidFill>
            <a:ln w="9525"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CF71412B-57D0-8C3F-863B-747D72482FB6}"/>
                </a:ext>
              </a:extLst>
            </p:cNvPr>
            <p:cNvSpPr/>
            <p:nvPr userDrawn="1"/>
          </p:nvSpPr>
          <p:spPr>
            <a:xfrm>
              <a:off x="7395013" y="1695646"/>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32E9776-B6B4-0737-83B3-225F4D4AE1BF}"/>
                </a:ext>
              </a:extLst>
            </p:cNvPr>
            <p:cNvSpPr/>
            <p:nvPr userDrawn="1"/>
          </p:nvSpPr>
          <p:spPr>
            <a:xfrm>
              <a:off x="7581999" y="1991739"/>
              <a:ext cx="739350" cy="521135"/>
            </a:xfrm>
            <a:custGeom>
              <a:avLst/>
              <a:gdLst>
                <a:gd name="connsiteX0" fmla="*/ 353282 w 360807"/>
                <a:gd name="connsiteY0" fmla="*/ 39719 h 254317"/>
                <a:gd name="connsiteX1" fmla="*/ 321373 w 360807"/>
                <a:gd name="connsiteY1" fmla="*/ 7620 h 254317"/>
                <a:gd name="connsiteX2" fmla="*/ 180404 w 360807"/>
                <a:gd name="connsiteY2" fmla="*/ 0 h 254317"/>
                <a:gd name="connsiteX3" fmla="*/ 39433 w 360807"/>
                <a:gd name="connsiteY3" fmla="*/ 7620 h 254317"/>
                <a:gd name="connsiteX4" fmla="*/ 7525 w 360807"/>
                <a:gd name="connsiteY4" fmla="*/ 39719 h 254317"/>
                <a:gd name="connsiteX5" fmla="*/ 0 w 360807"/>
                <a:gd name="connsiteY5" fmla="*/ 127159 h 254317"/>
                <a:gd name="connsiteX6" fmla="*/ 7525 w 360807"/>
                <a:gd name="connsiteY6" fmla="*/ 214598 h 254317"/>
                <a:gd name="connsiteX7" fmla="*/ 39433 w 360807"/>
                <a:gd name="connsiteY7" fmla="*/ 246697 h 254317"/>
                <a:gd name="connsiteX8" fmla="*/ 180404 w 360807"/>
                <a:gd name="connsiteY8" fmla="*/ 254317 h 254317"/>
                <a:gd name="connsiteX9" fmla="*/ 321373 w 360807"/>
                <a:gd name="connsiteY9" fmla="*/ 246697 h 254317"/>
                <a:gd name="connsiteX10" fmla="*/ 353282 w 360807"/>
                <a:gd name="connsiteY10" fmla="*/ 214598 h 254317"/>
                <a:gd name="connsiteX11" fmla="*/ 360807 w 360807"/>
                <a:gd name="connsiteY11" fmla="*/ 127159 h 254317"/>
                <a:gd name="connsiteX12" fmla="*/ 353282 w 360807"/>
                <a:gd name="connsiteY12" fmla="*/ 39719 h 254317"/>
                <a:gd name="connsiteX13" fmla="*/ 143542 w 360807"/>
                <a:gd name="connsiteY13" fmla="*/ 180784 h 254317"/>
                <a:gd name="connsiteX14" fmla="*/ 143542 w 360807"/>
                <a:gd name="connsiteY14" fmla="*/ 73533 h 254317"/>
                <a:gd name="connsiteX15" fmla="*/ 237839 w 360807"/>
                <a:gd name="connsiteY15" fmla="*/ 127159 h 254317"/>
                <a:gd name="connsiteX16" fmla="*/ 143542 w 360807"/>
                <a:gd name="connsiteY16" fmla="*/ 180784 h 254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807" h="254317">
                  <a:moveTo>
                    <a:pt x="353282" y="39719"/>
                  </a:moveTo>
                  <a:cubicBezTo>
                    <a:pt x="349091" y="24098"/>
                    <a:pt x="336899" y="11811"/>
                    <a:pt x="321373" y="7620"/>
                  </a:cubicBezTo>
                  <a:cubicBezTo>
                    <a:pt x="293275" y="0"/>
                    <a:pt x="180404" y="0"/>
                    <a:pt x="180404" y="0"/>
                  </a:cubicBezTo>
                  <a:cubicBezTo>
                    <a:pt x="180404" y="0"/>
                    <a:pt x="67532" y="0"/>
                    <a:pt x="39433" y="7620"/>
                  </a:cubicBezTo>
                  <a:cubicBezTo>
                    <a:pt x="23908" y="11811"/>
                    <a:pt x="11716" y="24098"/>
                    <a:pt x="7525" y="39719"/>
                  </a:cubicBezTo>
                  <a:cubicBezTo>
                    <a:pt x="0" y="68008"/>
                    <a:pt x="0" y="127159"/>
                    <a:pt x="0" y="127159"/>
                  </a:cubicBezTo>
                  <a:cubicBezTo>
                    <a:pt x="0" y="127159"/>
                    <a:pt x="0" y="186214"/>
                    <a:pt x="7525" y="214598"/>
                  </a:cubicBezTo>
                  <a:cubicBezTo>
                    <a:pt x="11716" y="230219"/>
                    <a:pt x="23908" y="242506"/>
                    <a:pt x="39433" y="246697"/>
                  </a:cubicBezTo>
                  <a:cubicBezTo>
                    <a:pt x="67532" y="254317"/>
                    <a:pt x="180404" y="254317"/>
                    <a:pt x="180404" y="254317"/>
                  </a:cubicBezTo>
                  <a:cubicBezTo>
                    <a:pt x="180404" y="254317"/>
                    <a:pt x="293275" y="254317"/>
                    <a:pt x="321373" y="246697"/>
                  </a:cubicBezTo>
                  <a:cubicBezTo>
                    <a:pt x="336899" y="242506"/>
                    <a:pt x="349091" y="230219"/>
                    <a:pt x="353282" y="214598"/>
                  </a:cubicBezTo>
                  <a:cubicBezTo>
                    <a:pt x="360807" y="186309"/>
                    <a:pt x="360807" y="127159"/>
                    <a:pt x="360807" y="127159"/>
                  </a:cubicBezTo>
                  <a:cubicBezTo>
                    <a:pt x="360807" y="127159"/>
                    <a:pt x="360807" y="68104"/>
                    <a:pt x="353282" y="39719"/>
                  </a:cubicBezTo>
                  <a:close/>
                  <a:moveTo>
                    <a:pt x="143542" y="180784"/>
                  </a:moveTo>
                  <a:lnTo>
                    <a:pt x="143542" y="73533"/>
                  </a:lnTo>
                  <a:lnTo>
                    <a:pt x="237839" y="127159"/>
                  </a:lnTo>
                  <a:lnTo>
                    <a:pt x="143542" y="180784"/>
                  </a:lnTo>
                  <a:close/>
                </a:path>
              </a:pathLst>
            </a:custGeom>
            <a:solidFill>
              <a:srgbClr val="FFFFFF"/>
            </a:solidFill>
            <a:ln w="9525"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46B36695-9D44-CF4A-14FC-6D97E6B5EEB6}"/>
                </a:ext>
              </a:extLst>
            </p:cNvPr>
            <p:cNvSpPr/>
            <p:nvPr userDrawn="1"/>
          </p:nvSpPr>
          <p:spPr>
            <a:xfrm>
              <a:off x="2419238" y="1689595"/>
              <a:ext cx="1113317" cy="1113317"/>
            </a:xfrm>
            <a:custGeom>
              <a:avLst/>
              <a:gdLst>
                <a:gd name="connsiteX0" fmla="*/ 0 w 543305"/>
                <a:gd name="connsiteY0" fmla="*/ 0 h 543305"/>
                <a:gd name="connsiteX1" fmla="*/ 543306 w 543305"/>
                <a:gd name="connsiteY1" fmla="*/ 0 h 543305"/>
                <a:gd name="connsiteX2" fmla="*/ 543306 w 543305"/>
                <a:gd name="connsiteY2" fmla="*/ 543306 h 543305"/>
                <a:gd name="connsiteX3" fmla="*/ 0 w 543305"/>
                <a:gd name="connsiteY3" fmla="*/ 543306 h 543305"/>
              </a:gdLst>
              <a:ahLst/>
              <a:cxnLst>
                <a:cxn ang="0">
                  <a:pos x="connsiteX0" y="connsiteY0"/>
                </a:cxn>
                <a:cxn ang="0">
                  <a:pos x="connsiteX1" y="connsiteY1"/>
                </a:cxn>
                <a:cxn ang="0">
                  <a:pos x="connsiteX2" y="connsiteY2"/>
                </a:cxn>
                <a:cxn ang="0">
                  <a:pos x="connsiteX3" y="connsiteY3"/>
                </a:cxn>
              </a:cxnLst>
              <a:rect l="l" t="t" r="r" b="b"/>
              <a:pathLst>
                <a:path w="543305" h="543305">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E46E7525-5FF1-8346-5B8E-E85830C2BFE2}"/>
                </a:ext>
              </a:extLst>
            </p:cNvPr>
            <p:cNvSpPr/>
            <p:nvPr userDrawn="1"/>
          </p:nvSpPr>
          <p:spPr>
            <a:xfrm>
              <a:off x="2628279" y="2125633"/>
              <a:ext cx="149117" cy="479562"/>
            </a:xfrm>
            <a:custGeom>
              <a:avLst/>
              <a:gdLst>
                <a:gd name="connsiteX0" fmla="*/ 0 w 72770"/>
                <a:gd name="connsiteY0" fmla="*/ 0 h 234029"/>
                <a:gd name="connsiteX1" fmla="*/ 72771 w 72770"/>
                <a:gd name="connsiteY1" fmla="*/ 0 h 234029"/>
                <a:gd name="connsiteX2" fmla="*/ 72771 w 72770"/>
                <a:gd name="connsiteY2" fmla="*/ 234029 h 234029"/>
                <a:gd name="connsiteX3" fmla="*/ 0 w 72770"/>
                <a:gd name="connsiteY3" fmla="*/ 234029 h 234029"/>
              </a:gdLst>
              <a:ahLst/>
              <a:cxnLst>
                <a:cxn ang="0">
                  <a:pos x="connsiteX0" y="connsiteY0"/>
                </a:cxn>
                <a:cxn ang="0">
                  <a:pos x="connsiteX1" y="connsiteY1"/>
                </a:cxn>
                <a:cxn ang="0">
                  <a:pos x="connsiteX2" y="connsiteY2"/>
                </a:cxn>
                <a:cxn ang="0">
                  <a:pos x="connsiteX3" y="connsiteY3"/>
                </a:cxn>
              </a:cxnLst>
              <a:rect l="l" t="t" r="r" b="b"/>
              <a:pathLst>
                <a:path w="72770" h="234029">
                  <a:moveTo>
                    <a:pt x="0" y="0"/>
                  </a:moveTo>
                  <a:lnTo>
                    <a:pt x="72771" y="0"/>
                  </a:lnTo>
                  <a:lnTo>
                    <a:pt x="72771" y="234029"/>
                  </a:lnTo>
                  <a:lnTo>
                    <a:pt x="0" y="234029"/>
                  </a:lnTo>
                  <a:close/>
                </a:path>
              </a:pathLst>
            </a:custGeom>
            <a:solidFill>
              <a:srgbClr val="FFFFFF"/>
            </a:solidFill>
            <a:ln w="9525"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E2643B9D-593C-28B6-33C7-94AC849E27E6}"/>
                </a:ext>
              </a:extLst>
            </p:cNvPr>
            <p:cNvSpPr/>
            <p:nvPr userDrawn="1"/>
          </p:nvSpPr>
          <p:spPr>
            <a:xfrm>
              <a:off x="2616371" y="1887316"/>
              <a:ext cx="172539" cy="172930"/>
            </a:xfrm>
            <a:custGeom>
              <a:avLst/>
              <a:gdLst>
                <a:gd name="connsiteX0" fmla="*/ 42100 w 84200"/>
                <a:gd name="connsiteY0" fmla="*/ 0 h 84391"/>
                <a:gd name="connsiteX1" fmla="*/ 0 w 84200"/>
                <a:gd name="connsiteY1" fmla="*/ 42196 h 84391"/>
                <a:gd name="connsiteX2" fmla="*/ 42100 w 84200"/>
                <a:gd name="connsiteY2" fmla="*/ 84392 h 84391"/>
                <a:gd name="connsiteX3" fmla="*/ 84201 w 84200"/>
                <a:gd name="connsiteY3" fmla="*/ 42196 h 84391"/>
                <a:gd name="connsiteX4" fmla="*/ 42100 w 84200"/>
                <a:gd name="connsiteY4" fmla="*/ 0 h 84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00" h="84391">
                  <a:moveTo>
                    <a:pt x="42100" y="0"/>
                  </a:moveTo>
                  <a:cubicBezTo>
                    <a:pt x="18764" y="0"/>
                    <a:pt x="0" y="18860"/>
                    <a:pt x="0" y="42196"/>
                  </a:cubicBezTo>
                  <a:cubicBezTo>
                    <a:pt x="0" y="65532"/>
                    <a:pt x="18859" y="84392"/>
                    <a:pt x="42100" y="84392"/>
                  </a:cubicBezTo>
                  <a:cubicBezTo>
                    <a:pt x="65342" y="84392"/>
                    <a:pt x="84201" y="65532"/>
                    <a:pt x="84201" y="42196"/>
                  </a:cubicBezTo>
                  <a:cubicBezTo>
                    <a:pt x="84201" y="18860"/>
                    <a:pt x="65342" y="0"/>
                    <a:pt x="42100" y="0"/>
                  </a:cubicBezTo>
                  <a:close/>
                </a:path>
              </a:pathLst>
            </a:custGeom>
            <a:solidFill>
              <a:srgbClr val="FFFFFF"/>
            </a:solidFill>
            <a:ln w="9525"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DA44CA4D-A7B1-8C2B-5E9A-F02818DF16DD}"/>
                </a:ext>
              </a:extLst>
            </p:cNvPr>
            <p:cNvSpPr/>
            <p:nvPr userDrawn="1"/>
          </p:nvSpPr>
          <p:spPr>
            <a:xfrm>
              <a:off x="2870888" y="2113727"/>
              <a:ext cx="464728" cy="491467"/>
            </a:xfrm>
            <a:custGeom>
              <a:avLst/>
              <a:gdLst>
                <a:gd name="connsiteX0" fmla="*/ 139446 w 226790"/>
                <a:gd name="connsiteY0" fmla="*/ 0 h 239839"/>
                <a:gd name="connsiteX1" fmla="*/ 70675 w 226790"/>
                <a:gd name="connsiteY1" fmla="*/ 37814 h 239839"/>
                <a:gd name="connsiteX2" fmla="*/ 69723 w 226790"/>
                <a:gd name="connsiteY2" fmla="*/ 37814 h 239839"/>
                <a:gd name="connsiteX3" fmla="*/ 69723 w 226790"/>
                <a:gd name="connsiteY3" fmla="*/ 5810 h 239839"/>
                <a:gd name="connsiteX4" fmla="*/ 0 w 226790"/>
                <a:gd name="connsiteY4" fmla="*/ 5810 h 239839"/>
                <a:gd name="connsiteX5" fmla="*/ 0 w 226790"/>
                <a:gd name="connsiteY5" fmla="*/ 239839 h 239839"/>
                <a:gd name="connsiteX6" fmla="*/ 72676 w 226790"/>
                <a:gd name="connsiteY6" fmla="*/ 239839 h 239839"/>
                <a:gd name="connsiteX7" fmla="*/ 72676 w 226790"/>
                <a:gd name="connsiteY7" fmla="*/ 124111 h 239839"/>
                <a:gd name="connsiteX8" fmla="*/ 116300 w 226790"/>
                <a:gd name="connsiteY8" fmla="*/ 64008 h 239839"/>
                <a:gd name="connsiteX9" fmla="*/ 154115 w 226790"/>
                <a:gd name="connsiteY9" fmla="*/ 126016 h 239839"/>
                <a:gd name="connsiteX10" fmla="*/ 154115 w 226790"/>
                <a:gd name="connsiteY10" fmla="*/ 239839 h 239839"/>
                <a:gd name="connsiteX11" fmla="*/ 226790 w 226790"/>
                <a:gd name="connsiteY11" fmla="*/ 239839 h 239839"/>
                <a:gd name="connsiteX12" fmla="*/ 226790 w 226790"/>
                <a:gd name="connsiteY12" fmla="*/ 111538 h 239839"/>
                <a:gd name="connsiteX13" fmla="*/ 139541 w 226790"/>
                <a:gd name="connsiteY13" fmla="*/ 95 h 239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790" h="239839">
                  <a:moveTo>
                    <a:pt x="139446" y="0"/>
                  </a:moveTo>
                  <a:cubicBezTo>
                    <a:pt x="104108" y="0"/>
                    <a:pt x="80391" y="19431"/>
                    <a:pt x="70675" y="37814"/>
                  </a:cubicBezTo>
                  <a:lnTo>
                    <a:pt x="69723" y="37814"/>
                  </a:lnTo>
                  <a:lnTo>
                    <a:pt x="69723" y="5810"/>
                  </a:lnTo>
                  <a:lnTo>
                    <a:pt x="0" y="5810"/>
                  </a:lnTo>
                  <a:lnTo>
                    <a:pt x="0" y="239839"/>
                  </a:lnTo>
                  <a:lnTo>
                    <a:pt x="72676" y="239839"/>
                  </a:lnTo>
                  <a:lnTo>
                    <a:pt x="72676" y="124111"/>
                  </a:lnTo>
                  <a:cubicBezTo>
                    <a:pt x="72676" y="93631"/>
                    <a:pt x="78486" y="64008"/>
                    <a:pt x="116300" y="64008"/>
                  </a:cubicBezTo>
                  <a:cubicBezTo>
                    <a:pt x="154115" y="64008"/>
                    <a:pt x="154115" y="98869"/>
                    <a:pt x="154115" y="126016"/>
                  </a:cubicBezTo>
                  <a:lnTo>
                    <a:pt x="154115" y="239839"/>
                  </a:lnTo>
                  <a:lnTo>
                    <a:pt x="226790" y="239839"/>
                  </a:lnTo>
                  <a:lnTo>
                    <a:pt x="226790" y="111538"/>
                  </a:lnTo>
                  <a:cubicBezTo>
                    <a:pt x="226790" y="48577"/>
                    <a:pt x="213170" y="95"/>
                    <a:pt x="139541" y="95"/>
                  </a:cubicBezTo>
                  <a:close/>
                </a:path>
              </a:pathLst>
            </a:custGeom>
            <a:solidFill>
              <a:srgbClr val="FFFFFF"/>
            </a:solidFill>
            <a:ln w="9525"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D7235AA9-6C56-4AF4-5D5D-249E43C4A4B9}"/>
                </a:ext>
              </a:extLst>
            </p:cNvPr>
            <p:cNvSpPr/>
            <p:nvPr userDrawn="1"/>
          </p:nvSpPr>
          <p:spPr>
            <a:xfrm>
              <a:off x="8639104" y="1690572"/>
              <a:ext cx="1113317" cy="1113318"/>
            </a:xfrm>
            <a:custGeom>
              <a:avLst/>
              <a:gdLst>
                <a:gd name="connsiteX0" fmla="*/ 0 w 543305"/>
                <a:gd name="connsiteY0" fmla="*/ 0 h 543306"/>
                <a:gd name="connsiteX1" fmla="*/ 543306 w 543305"/>
                <a:gd name="connsiteY1" fmla="*/ 0 h 543306"/>
                <a:gd name="connsiteX2" fmla="*/ 543306 w 543305"/>
                <a:gd name="connsiteY2" fmla="*/ 543306 h 543306"/>
                <a:gd name="connsiteX3" fmla="*/ 0 w 543305"/>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5"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79F594E5-39F7-5122-ACD7-B01BB6AD6085}"/>
                </a:ext>
              </a:extLst>
            </p:cNvPr>
            <p:cNvSpPr/>
            <p:nvPr userDrawn="1"/>
          </p:nvSpPr>
          <p:spPr>
            <a:xfrm>
              <a:off x="9250999" y="2079375"/>
              <a:ext cx="335713" cy="335714"/>
            </a:xfrm>
            <a:custGeom>
              <a:avLst/>
              <a:gdLst>
                <a:gd name="connsiteX0" fmla="*/ 81915 w 163830"/>
                <a:gd name="connsiteY0" fmla="*/ 0 h 163830"/>
                <a:gd name="connsiteX1" fmla="*/ 0 w 163830"/>
                <a:gd name="connsiteY1" fmla="*/ 81915 h 163830"/>
                <a:gd name="connsiteX2" fmla="*/ 81915 w 163830"/>
                <a:gd name="connsiteY2" fmla="*/ 163830 h 163830"/>
                <a:gd name="connsiteX3" fmla="*/ 163830 w 163830"/>
                <a:gd name="connsiteY3" fmla="*/ 81915 h 163830"/>
                <a:gd name="connsiteX4" fmla="*/ 81915 w 163830"/>
                <a:gd name="connsiteY4" fmla="*/ 0 h 16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30">
                  <a:moveTo>
                    <a:pt x="81915" y="0"/>
                  </a:moveTo>
                  <a:cubicBezTo>
                    <a:pt x="36672" y="0"/>
                    <a:pt x="0" y="36671"/>
                    <a:pt x="0" y="81915"/>
                  </a:cubicBezTo>
                  <a:cubicBezTo>
                    <a:pt x="0" y="127159"/>
                    <a:pt x="36672" y="163830"/>
                    <a:pt x="81915" y="163830"/>
                  </a:cubicBezTo>
                  <a:cubicBezTo>
                    <a:pt x="127159" y="163830"/>
                    <a:pt x="163830" y="127159"/>
                    <a:pt x="163830" y="81915"/>
                  </a:cubicBezTo>
                  <a:cubicBezTo>
                    <a:pt x="163830" y="36671"/>
                    <a:pt x="127159" y="0"/>
                    <a:pt x="81915" y="0"/>
                  </a:cubicBezTo>
                  <a:close/>
                </a:path>
              </a:pathLst>
            </a:custGeom>
            <a:solidFill>
              <a:srgbClr val="FFFFFF"/>
            </a:solidFill>
            <a:ln w="9525"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9221A9C7-C6AD-0626-16DC-BE6C6F74C19B}"/>
                </a:ext>
              </a:extLst>
            </p:cNvPr>
            <p:cNvSpPr/>
            <p:nvPr userDrawn="1"/>
          </p:nvSpPr>
          <p:spPr>
            <a:xfrm>
              <a:off x="8804617" y="2079375"/>
              <a:ext cx="335713" cy="335711"/>
            </a:xfrm>
            <a:custGeom>
              <a:avLst/>
              <a:gdLst>
                <a:gd name="connsiteX0" fmla="*/ 163830 w 163830"/>
                <a:gd name="connsiteY0" fmla="*/ 81915 h 163829"/>
                <a:gd name="connsiteX1" fmla="*/ 81915 w 163830"/>
                <a:gd name="connsiteY1" fmla="*/ 163830 h 163829"/>
                <a:gd name="connsiteX2" fmla="*/ 1 w 163830"/>
                <a:gd name="connsiteY2" fmla="*/ 81915 h 163829"/>
                <a:gd name="connsiteX3" fmla="*/ 81915 w 163830"/>
                <a:gd name="connsiteY3" fmla="*/ 0 h 163829"/>
                <a:gd name="connsiteX4" fmla="*/ 163830 w 163830"/>
                <a:gd name="connsiteY4" fmla="*/ 81915 h 1638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830" h="163829">
                  <a:moveTo>
                    <a:pt x="163830" y="81915"/>
                  </a:moveTo>
                  <a:cubicBezTo>
                    <a:pt x="163830" y="127155"/>
                    <a:pt x="127156" y="163830"/>
                    <a:pt x="81915" y="163830"/>
                  </a:cubicBezTo>
                  <a:cubicBezTo>
                    <a:pt x="36675" y="163830"/>
                    <a:pt x="1" y="127155"/>
                    <a:pt x="1" y="81915"/>
                  </a:cubicBezTo>
                  <a:cubicBezTo>
                    <a:pt x="1" y="36675"/>
                    <a:pt x="36675" y="0"/>
                    <a:pt x="81915" y="0"/>
                  </a:cubicBezTo>
                  <a:cubicBezTo>
                    <a:pt x="127156" y="0"/>
                    <a:pt x="163830" y="36675"/>
                    <a:pt x="163830" y="81915"/>
                  </a:cubicBezTo>
                  <a:close/>
                </a:path>
              </a:pathLst>
            </a:custGeom>
            <a:solidFill>
              <a:srgbClr val="FFFFFF"/>
            </a:solidFill>
            <a:ln w="9525"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2857E51B-0F39-5587-5067-B466AAFF56CC}"/>
                </a:ext>
              </a:extLst>
            </p:cNvPr>
            <p:cNvSpPr/>
            <p:nvPr userDrawn="1"/>
          </p:nvSpPr>
          <p:spPr>
            <a:xfrm>
              <a:off x="3663327" y="1692523"/>
              <a:ext cx="1113318" cy="1113318"/>
            </a:xfrm>
            <a:custGeom>
              <a:avLst/>
              <a:gdLst>
                <a:gd name="connsiteX0" fmla="*/ 0 w 543306"/>
                <a:gd name="connsiteY0" fmla="*/ 0 h 543306"/>
                <a:gd name="connsiteX1" fmla="*/ 543306 w 543306"/>
                <a:gd name="connsiteY1" fmla="*/ 0 h 543306"/>
                <a:gd name="connsiteX2" fmla="*/ 543306 w 543306"/>
                <a:gd name="connsiteY2" fmla="*/ 543306 h 543306"/>
                <a:gd name="connsiteX3" fmla="*/ 0 w 543306"/>
                <a:gd name="connsiteY3" fmla="*/ 543306 h 543306"/>
              </a:gdLst>
              <a:ahLst/>
              <a:cxnLst>
                <a:cxn ang="0">
                  <a:pos x="connsiteX0" y="connsiteY0"/>
                </a:cxn>
                <a:cxn ang="0">
                  <a:pos x="connsiteX1" y="connsiteY1"/>
                </a:cxn>
                <a:cxn ang="0">
                  <a:pos x="connsiteX2" y="connsiteY2"/>
                </a:cxn>
                <a:cxn ang="0">
                  <a:pos x="connsiteX3" y="connsiteY3"/>
                </a:cxn>
              </a:cxnLst>
              <a:rect l="l" t="t" r="r" b="b"/>
              <a:pathLst>
                <a:path w="543306" h="543306">
                  <a:moveTo>
                    <a:pt x="0" y="0"/>
                  </a:moveTo>
                  <a:lnTo>
                    <a:pt x="543306" y="0"/>
                  </a:lnTo>
                  <a:lnTo>
                    <a:pt x="543306" y="543306"/>
                  </a:lnTo>
                  <a:lnTo>
                    <a:pt x="0" y="543306"/>
                  </a:lnTo>
                  <a:close/>
                </a:path>
              </a:pathLst>
            </a:custGeom>
            <a:solidFill>
              <a:srgbClr val="007934"/>
            </a:solidFill>
            <a:ln w="9525"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B9A5378C-3AD2-2975-4FF4-12CED3D169DD}"/>
                </a:ext>
              </a:extLst>
            </p:cNvPr>
            <p:cNvSpPr/>
            <p:nvPr userDrawn="1"/>
          </p:nvSpPr>
          <p:spPr>
            <a:xfrm>
              <a:off x="3867878" y="1889462"/>
              <a:ext cx="703825" cy="719246"/>
            </a:xfrm>
            <a:custGeom>
              <a:avLst/>
              <a:gdLst>
                <a:gd name="connsiteX0" fmla="*/ 204406 w 343471"/>
                <a:gd name="connsiteY0" fmla="*/ 148685 h 350996"/>
                <a:gd name="connsiteX1" fmla="*/ 332327 w 343471"/>
                <a:gd name="connsiteY1" fmla="*/ 0 h 350996"/>
                <a:gd name="connsiteX2" fmla="*/ 302038 w 343471"/>
                <a:gd name="connsiteY2" fmla="*/ 0 h 350996"/>
                <a:gd name="connsiteX3" fmla="*/ 190976 w 343471"/>
                <a:gd name="connsiteY3" fmla="*/ 129064 h 350996"/>
                <a:gd name="connsiteX4" fmla="*/ 102298 w 343471"/>
                <a:gd name="connsiteY4" fmla="*/ 0 h 350996"/>
                <a:gd name="connsiteX5" fmla="*/ 0 w 343471"/>
                <a:gd name="connsiteY5" fmla="*/ 0 h 350996"/>
                <a:gd name="connsiteX6" fmla="*/ 134112 w 343471"/>
                <a:gd name="connsiteY6" fmla="*/ 195167 h 350996"/>
                <a:gd name="connsiteX7" fmla="*/ 0 w 343471"/>
                <a:gd name="connsiteY7" fmla="*/ 350996 h 350996"/>
                <a:gd name="connsiteX8" fmla="*/ 30289 w 343471"/>
                <a:gd name="connsiteY8" fmla="*/ 350996 h 350996"/>
                <a:gd name="connsiteX9" fmla="*/ 147542 w 343471"/>
                <a:gd name="connsiteY9" fmla="*/ 214694 h 350996"/>
                <a:gd name="connsiteX10" fmla="*/ 241173 w 343471"/>
                <a:gd name="connsiteY10" fmla="*/ 350996 h 350996"/>
                <a:gd name="connsiteX11" fmla="*/ 343471 w 343471"/>
                <a:gd name="connsiteY11" fmla="*/ 350996 h 350996"/>
                <a:gd name="connsiteX12" fmla="*/ 204406 w 343471"/>
                <a:gd name="connsiteY12" fmla="*/ 148590 h 350996"/>
                <a:gd name="connsiteX13" fmla="*/ 204406 w 343471"/>
                <a:gd name="connsiteY13" fmla="*/ 148590 h 350996"/>
                <a:gd name="connsiteX14" fmla="*/ 162973 w 343471"/>
                <a:gd name="connsiteY14" fmla="*/ 196882 h 350996"/>
                <a:gd name="connsiteX15" fmla="*/ 149352 w 343471"/>
                <a:gd name="connsiteY15" fmla="*/ 177451 h 350996"/>
                <a:gd name="connsiteX16" fmla="*/ 41243 w 343471"/>
                <a:gd name="connsiteY16" fmla="*/ 22765 h 350996"/>
                <a:gd name="connsiteX17" fmla="*/ 87821 w 343471"/>
                <a:gd name="connsiteY17" fmla="*/ 22765 h 350996"/>
                <a:gd name="connsiteX18" fmla="*/ 175070 w 343471"/>
                <a:gd name="connsiteY18" fmla="*/ 147542 h 350996"/>
                <a:gd name="connsiteX19" fmla="*/ 188690 w 343471"/>
                <a:gd name="connsiteY19" fmla="*/ 166973 h 350996"/>
                <a:gd name="connsiteX20" fmla="*/ 302133 w 343471"/>
                <a:gd name="connsiteY20" fmla="*/ 329184 h 350996"/>
                <a:gd name="connsiteX21" fmla="*/ 255556 w 343471"/>
                <a:gd name="connsiteY21" fmla="*/ 329184 h 350996"/>
                <a:gd name="connsiteX22" fmla="*/ 162973 w 343471"/>
                <a:gd name="connsiteY22" fmla="*/ 196787 h 350996"/>
                <a:gd name="connsiteX23" fmla="*/ 162973 w 343471"/>
                <a:gd name="connsiteY23" fmla="*/ 196787 h 350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43471" h="350996">
                  <a:moveTo>
                    <a:pt x="204406" y="148685"/>
                  </a:moveTo>
                  <a:lnTo>
                    <a:pt x="332327" y="0"/>
                  </a:lnTo>
                  <a:lnTo>
                    <a:pt x="302038" y="0"/>
                  </a:lnTo>
                  <a:lnTo>
                    <a:pt x="190976" y="129064"/>
                  </a:lnTo>
                  <a:lnTo>
                    <a:pt x="102298" y="0"/>
                  </a:lnTo>
                  <a:lnTo>
                    <a:pt x="0" y="0"/>
                  </a:lnTo>
                  <a:lnTo>
                    <a:pt x="134112" y="195167"/>
                  </a:lnTo>
                  <a:lnTo>
                    <a:pt x="0" y="350996"/>
                  </a:lnTo>
                  <a:lnTo>
                    <a:pt x="30289" y="350996"/>
                  </a:lnTo>
                  <a:lnTo>
                    <a:pt x="147542" y="214694"/>
                  </a:lnTo>
                  <a:lnTo>
                    <a:pt x="241173" y="350996"/>
                  </a:lnTo>
                  <a:lnTo>
                    <a:pt x="343471" y="350996"/>
                  </a:lnTo>
                  <a:lnTo>
                    <a:pt x="204406" y="148590"/>
                  </a:lnTo>
                  <a:lnTo>
                    <a:pt x="204406" y="148590"/>
                  </a:lnTo>
                  <a:close/>
                  <a:moveTo>
                    <a:pt x="162973" y="196882"/>
                  </a:moveTo>
                  <a:lnTo>
                    <a:pt x="149352" y="177451"/>
                  </a:lnTo>
                  <a:lnTo>
                    <a:pt x="41243" y="22765"/>
                  </a:lnTo>
                  <a:lnTo>
                    <a:pt x="87821" y="22765"/>
                  </a:lnTo>
                  <a:lnTo>
                    <a:pt x="175070" y="147542"/>
                  </a:lnTo>
                  <a:lnTo>
                    <a:pt x="188690" y="166973"/>
                  </a:lnTo>
                  <a:lnTo>
                    <a:pt x="302133" y="329184"/>
                  </a:lnTo>
                  <a:lnTo>
                    <a:pt x="255556" y="329184"/>
                  </a:lnTo>
                  <a:lnTo>
                    <a:pt x="162973" y="196787"/>
                  </a:lnTo>
                  <a:lnTo>
                    <a:pt x="162973" y="196787"/>
                  </a:lnTo>
                  <a:close/>
                </a:path>
              </a:pathLst>
            </a:custGeom>
            <a:solidFill>
              <a:srgbClr val="FFFFFF"/>
            </a:solidFill>
            <a:ln w="9525" cap="flat">
              <a:noFill/>
              <a:prstDash val="solid"/>
              <a:miter/>
            </a:ln>
          </p:spPr>
          <p:txBody>
            <a:bodyPr rtlCol="0" anchor="ctr"/>
            <a:lstStyle/>
            <a:p>
              <a:endParaRPr lang="en-US"/>
            </a:p>
          </p:txBody>
        </p:sp>
      </p:grpSp>
      <p:sp>
        <p:nvSpPr>
          <p:cNvPr id="2" name="Title 7">
            <a:extLst>
              <a:ext uri="{FF2B5EF4-FFF2-40B4-BE49-F238E27FC236}">
                <a16:creationId xmlns:a16="http://schemas.microsoft.com/office/drawing/2014/main" id="{DAE593DB-8ADA-2B81-0837-94D520E6318E}"/>
              </a:ext>
            </a:extLst>
          </p:cNvPr>
          <p:cNvSpPr>
            <a:spLocks noGrp="1"/>
          </p:cNvSpPr>
          <p:nvPr>
            <p:ph type="title" hasCustomPrompt="1"/>
          </p:nvPr>
        </p:nvSpPr>
        <p:spPr>
          <a:xfrm>
            <a:off x="314692" y="365125"/>
            <a:ext cx="11492432" cy="886397"/>
          </a:xfrm>
        </p:spPr>
        <p:txBody>
          <a:bodyPr/>
          <a:lstStyle/>
          <a:p>
            <a:r>
              <a:rPr lang="en-US"/>
              <a:t>Keep up with ORNL’s latest scientific discoveries, economic impacts, and solutions for energy and national security</a:t>
            </a:r>
          </a:p>
        </p:txBody>
      </p:sp>
    </p:spTree>
    <p:extLst>
      <p:ext uri="{BB962C8B-B14F-4D97-AF65-F5344CB8AC3E}">
        <p14:creationId xmlns:p14="http://schemas.microsoft.com/office/powerpoint/2010/main" val="9248517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clusion | Logo">
    <p:spTree>
      <p:nvGrpSpPr>
        <p:cNvPr id="1" name=""/>
        <p:cNvGrpSpPr/>
        <p:nvPr/>
      </p:nvGrpSpPr>
      <p:grpSpPr>
        <a:xfrm>
          <a:off x="0" y="0"/>
          <a:ext cx="0" cy="0"/>
          <a:chOff x="0" y="0"/>
          <a:chExt cx="0" cy="0"/>
        </a:xfrm>
      </p:grpSpPr>
      <p:pic>
        <p:nvPicPr>
          <p:cNvPr id="3" name="Graphic 285">
            <a:extLst>
              <a:ext uri="{FF2B5EF4-FFF2-40B4-BE49-F238E27FC236}">
                <a16:creationId xmlns:a16="http://schemas.microsoft.com/office/drawing/2014/main" id="{89B1F087-DF83-09A8-95A1-156B3E903116}"/>
              </a:ext>
            </a:extLst>
          </p:cNvPr>
          <p:cNvPicPr>
            <a:picLocks noChangeAspect="1"/>
          </p:cNvPicPr>
          <p:nvPr userDrawn="1"/>
        </p:nvPicPr>
        <p:blipFill>
          <a:blip r:embed="rId2"/>
          <a:srcRect/>
          <a:stretch/>
        </p:blipFill>
        <p:spPr>
          <a:xfrm>
            <a:off x="0" y="0"/>
            <a:ext cx="12192000" cy="6858000"/>
          </a:xfrm>
          <a:prstGeom prst="rect">
            <a:avLst/>
          </a:prstGeom>
        </p:spPr>
      </p:pic>
      <p:pic>
        <p:nvPicPr>
          <p:cNvPr id="37" name="Graphic 36">
            <a:extLst>
              <a:ext uri="{FF2B5EF4-FFF2-40B4-BE49-F238E27FC236}">
                <a16:creationId xmlns:a16="http://schemas.microsoft.com/office/drawing/2014/main" id="{5CAC3282-DC62-4A2A-767F-48373E113E9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209255" y="2735048"/>
            <a:ext cx="5773490" cy="1387904"/>
          </a:xfrm>
          <a:prstGeom prst="rect">
            <a:avLst/>
          </a:prstGeom>
        </p:spPr>
      </p:pic>
      <p:grpSp>
        <p:nvGrpSpPr>
          <p:cNvPr id="4" name="Group 3">
            <a:extLst>
              <a:ext uri="{FF2B5EF4-FFF2-40B4-BE49-F238E27FC236}">
                <a16:creationId xmlns:a16="http://schemas.microsoft.com/office/drawing/2014/main" id="{3CBD199E-AAB8-C86C-7065-B0DAAC996DDA}"/>
              </a:ext>
            </a:extLst>
          </p:cNvPr>
          <p:cNvGrpSpPr/>
          <p:nvPr userDrawn="1"/>
        </p:nvGrpSpPr>
        <p:grpSpPr>
          <a:xfrm>
            <a:off x="4217981" y="6109219"/>
            <a:ext cx="4556510" cy="438912"/>
            <a:chOff x="859536" y="6108192"/>
            <a:chExt cx="4556510" cy="438912"/>
          </a:xfrm>
        </p:grpSpPr>
        <p:sp>
          <p:nvSpPr>
            <p:cNvPr id="7" name="TextBox 6">
              <a:extLst>
                <a:ext uri="{FF2B5EF4-FFF2-40B4-BE49-F238E27FC236}">
                  <a16:creationId xmlns:a16="http://schemas.microsoft.com/office/drawing/2014/main" id="{97197F97-DD05-46DC-A43C-9A85A489A4DD}"/>
                </a:ext>
              </a:extLst>
            </p:cNvPr>
            <p:cNvSpPr txBox="1"/>
            <p:nvPr userDrawn="1"/>
          </p:nvSpPr>
          <p:spPr>
            <a:xfrm>
              <a:off x="2368064" y="6156068"/>
              <a:ext cx="3047982" cy="369332"/>
            </a:xfrm>
            <a:prstGeom prst="rect">
              <a:avLst/>
            </a:prstGeom>
            <a:noFill/>
          </p:spPr>
          <p:txBody>
            <a:bodyPr wrap="square" lIns="182880" rtlCol="0">
              <a:spAutoFit/>
            </a:bodyPr>
            <a:lstStyle/>
            <a:p>
              <a:r>
                <a:rPr lang="en-US" sz="900" b="0">
                  <a:solidFill>
                    <a:schemeClr val="bg1"/>
                  </a:solidFill>
                  <a:latin typeface="Roboto" panose="02000000000000000000" pitchFamily="2" charset="0"/>
                  <a:ea typeface="Roboto" panose="02000000000000000000" pitchFamily="2" charset="0"/>
                </a:rPr>
                <a:t>ORNL IS MANAGED BY UT-BATTELLE LLC </a:t>
              </a:r>
              <a:br>
                <a:rPr lang="en-US" sz="900" b="0">
                  <a:solidFill>
                    <a:schemeClr val="bg1"/>
                  </a:solidFill>
                  <a:latin typeface="Roboto" panose="02000000000000000000" pitchFamily="2" charset="0"/>
                  <a:ea typeface="Roboto" panose="02000000000000000000" pitchFamily="2" charset="0"/>
                </a:rPr>
              </a:br>
              <a:r>
                <a:rPr lang="en-US" sz="900" b="0">
                  <a:solidFill>
                    <a:schemeClr val="bg1"/>
                  </a:solidFill>
                  <a:latin typeface="Roboto" panose="02000000000000000000" pitchFamily="2" charset="0"/>
                  <a:ea typeface="Roboto" panose="02000000000000000000" pitchFamily="2" charset="0"/>
                </a:rPr>
                <a:t>FOR THE US DEPARTMENT OF ENERGY</a:t>
              </a:r>
            </a:p>
          </p:txBody>
        </p:sp>
        <p:pic>
          <p:nvPicPr>
            <p:cNvPr id="8" name="Picture 7" descr="Text&#10;&#10;AI-generated content may be incorrect.">
              <a:extLst>
                <a:ext uri="{FF2B5EF4-FFF2-40B4-BE49-F238E27FC236}">
                  <a16:creationId xmlns:a16="http://schemas.microsoft.com/office/drawing/2014/main" id="{CCDFDBFA-B5E9-EA5B-FE47-B868EED9A8D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59536" y="6108192"/>
              <a:ext cx="1528065" cy="438912"/>
            </a:xfrm>
            <a:prstGeom prst="rect">
              <a:avLst/>
            </a:prstGeom>
          </p:spPr>
        </p:pic>
      </p:grpSp>
    </p:spTree>
    <p:extLst>
      <p:ext uri="{BB962C8B-B14F-4D97-AF65-F5344CB8AC3E}">
        <p14:creationId xmlns:p14="http://schemas.microsoft.com/office/powerpoint/2010/main" val="17541547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Agenda">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0731A8F-A5F9-DD23-C897-CABCBA301C32}"/>
              </a:ext>
            </a:extLst>
          </p:cNvPr>
          <p:cNvSpPr/>
          <p:nvPr userDrawn="1"/>
        </p:nvSpPr>
        <p:spPr>
          <a:xfrm>
            <a:off x="0" y="2874040"/>
            <a:ext cx="12192000" cy="3983959"/>
          </a:xfrm>
          <a:custGeom>
            <a:avLst/>
            <a:gdLst>
              <a:gd name="connsiteX0" fmla="*/ 0 w 12192000"/>
              <a:gd name="connsiteY0" fmla="*/ 0 h 3728466"/>
              <a:gd name="connsiteX1" fmla="*/ 12192000 w 12192000"/>
              <a:gd name="connsiteY1" fmla="*/ 0 h 3728466"/>
              <a:gd name="connsiteX2" fmla="*/ 12192000 w 12192000"/>
              <a:gd name="connsiteY2" fmla="*/ 3728466 h 3728466"/>
              <a:gd name="connsiteX3" fmla="*/ 0 w 12192000"/>
              <a:gd name="connsiteY3" fmla="*/ 3728466 h 3728466"/>
            </a:gdLst>
            <a:ahLst/>
            <a:cxnLst>
              <a:cxn ang="0">
                <a:pos x="connsiteX0" y="connsiteY0"/>
              </a:cxn>
              <a:cxn ang="0">
                <a:pos x="connsiteX1" y="connsiteY1"/>
              </a:cxn>
              <a:cxn ang="0">
                <a:pos x="connsiteX2" y="connsiteY2"/>
              </a:cxn>
              <a:cxn ang="0">
                <a:pos x="connsiteX3" y="connsiteY3"/>
              </a:cxn>
            </a:cxnLst>
            <a:rect l="l" t="t" r="r" b="b"/>
            <a:pathLst>
              <a:path w="12192000" h="3728466">
                <a:moveTo>
                  <a:pt x="0" y="0"/>
                </a:moveTo>
                <a:lnTo>
                  <a:pt x="12192000" y="0"/>
                </a:lnTo>
                <a:lnTo>
                  <a:pt x="12192000" y="3728466"/>
                </a:lnTo>
                <a:lnTo>
                  <a:pt x="0" y="3728466"/>
                </a:lnTo>
                <a:close/>
              </a:path>
            </a:pathLst>
          </a:custGeom>
          <a:solidFill>
            <a:schemeClr val="tx2"/>
          </a:solidFill>
          <a:ln w="0" cap="flat">
            <a:noFill/>
            <a:prstDash val="solid"/>
            <a:miter/>
          </a:ln>
        </p:spPr>
        <p:txBody>
          <a:bodyPr rtlCol="0" anchor="ctr"/>
          <a:lstStyle/>
          <a:p>
            <a:endParaRPr lang="en-US"/>
          </a:p>
        </p:txBody>
      </p:sp>
      <p:sp>
        <p:nvSpPr>
          <p:cNvPr id="361" name="Picture Placeholder 360">
            <a:extLst>
              <a:ext uri="{FF2B5EF4-FFF2-40B4-BE49-F238E27FC236}">
                <a16:creationId xmlns:a16="http://schemas.microsoft.com/office/drawing/2014/main" id="{BDA3E75D-82B9-D08B-2F03-A683518AC717}"/>
              </a:ext>
            </a:extLst>
          </p:cNvPr>
          <p:cNvSpPr>
            <a:spLocks noGrp="1"/>
          </p:cNvSpPr>
          <p:nvPr>
            <p:ph type="pic" sz="quarter" idx="12"/>
          </p:nvPr>
        </p:nvSpPr>
        <p:spPr>
          <a:xfrm>
            <a:off x="1728968" y="1647919"/>
            <a:ext cx="2393950" cy="2393950"/>
          </a:xfrm>
          <a:solidFill>
            <a:schemeClr val="bg2"/>
          </a:solidFill>
        </p:spPr>
        <p:txBody>
          <a:bodyPr/>
          <a:lstStyle/>
          <a:p>
            <a:r>
              <a:rPr lang="en-US"/>
              <a:t>Click icon to add picture</a:t>
            </a:r>
          </a:p>
        </p:txBody>
      </p:sp>
      <p:sp>
        <p:nvSpPr>
          <p:cNvPr id="362" name="Picture Placeholder 360">
            <a:extLst>
              <a:ext uri="{FF2B5EF4-FFF2-40B4-BE49-F238E27FC236}">
                <a16:creationId xmlns:a16="http://schemas.microsoft.com/office/drawing/2014/main" id="{B61B4DFE-D0E9-B57A-176A-09A1C664C95C}"/>
              </a:ext>
            </a:extLst>
          </p:cNvPr>
          <p:cNvSpPr>
            <a:spLocks noGrp="1"/>
          </p:cNvSpPr>
          <p:nvPr>
            <p:ph type="pic" sz="quarter" idx="13"/>
          </p:nvPr>
        </p:nvSpPr>
        <p:spPr>
          <a:xfrm>
            <a:off x="4899025" y="1654993"/>
            <a:ext cx="2393950" cy="2393950"/>
          </a:xfrm>
          <a:solidFill>
            <a:schemeClr val="bg2"/>
          </a:solidFill>
        </p:spPr>
        <p:txBody>
          <a:bodyPr/>
          <a:lstStyle/>
          <a:p>
            <a:r>
              <a:rPr lang="en-US"/>
              <a:t>Click icon to add picture</a:t>
            </a:r>
          </a:p>
        </p:txBody>
      </p:sp>
      <p:sp>
        <p:nvSpPr>
          <p:cNvPr id="363" name="Picture Placeholder 360">
            <a:extLst>
              <a:ext uri="{FF2B5EF4-FFF2-40B4-BE49-F238E27FC236}">
                <a16:creationId xmlns:a16="http://schemas.microsoft.com/office/drawing/2014/main" id="{174E554B-4BD8-EF29-58CE-4FB93A18B3CF}"/>
              </a:ext>
            </a:extLst>
          </p:cNvPr>
          <p:cNvSpPr>
            <a:spLocks noGrp="1"/>
          </p:cNvSpPr>
          <p:nvPr>
            <p:ph type="pic" sz="quarter" idx="14"/>
          </p:nvPr>
        </p:nvSpPr>
        <p:spPr>
          <a:xfrm>
            <a:off x="8058997" y="1677066"/>
            <a:ext cx="2393950" cy="2393950"/>
          </a:xfrm>
          <a:solidFill>
            <a:schemeClr val="bg2"/>
          </a:solidFill>
        </p:spPr>
        <p:txBody>
          <a:bodyPr/>
          <a:lstStyle/>
          <a:p>
            <a:r>
              <a:rPr lang="en-US"/>
              <a:t>Click icon to add picture</a:t>
            </a:r>
          </a:p>
        </p:txBody>
      </p:sp>
      <p:sp>
        <p:nvSpPr>
          <p:cNvPr id="7" name="Title 6">
            <a:extLst>
              <a:ext uri="{FF2B5EF4-FFF2-40B4-BE49-F238E27FC236}">
                <a16:creationId xmlns:a16="http://schemas.microsoft.com/office/drawing/2014/main" id="{6E6634D6-1ACC-26AC-A117-291B7F184582}"/>
              </a:ext>
            </a:extLst>
          </p:cNvPr>
          <p:cNvSpPr>
            <a:spLocks noGrp="1"/>
          </p:cNvSpPr>
          <p:nvPr>
            <p:ph type="title" hasCustomPrompt="1"/>
          </p:nvPr>
        </p:nvSpPr>
        <p:spPr>
          <a:xfrm>
            <a:off x="314692" y="365125"/>
            <a:ext cx="11492432" cy="886397"/>
          </a:xfrm>
        </p:spPr>
        <p:txBody>
          <a:bodyPr>
            <a:noAutofit/>
          </a:bodyPr>
          <a:lstStyle/>
          <a:p>
            <a:r>
              <a:rPr lang="en-US"/>
              <a:t>One-sentence headline with the main takeaway message </a:t>
            </a:r>
            <a:br>
              <a:rPr lang="en-US"/>
            </a:br>
            <a:r>
              <a:rPr lang="en-US"/>
              <a:t>for the slide; no longer than two lines</a:t>
            </a:r>
          </a:p>
        </p:txBody>
      </p:sp>
      <p:sp>
        <p:nvSpPr>
          <p:cNvPr id="3" name="Rectangle 6">
            <a:extLst>
              <a:ext uri="{FF2B5EF4-FFF2-40B4-BE49-F238E27FC236}">
                <a16:creationId xmlns:a16="http://schemas.microsoft.com/office/drawing/2014/main" id="{AB6D4833-11C2-F073-A788-EE5CF0875463}"/>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000" smtClean="0">
                <a:solidFill>
                  <a:schemeClr val="bg1"/>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000">
              <a:solidFill>
                <a:schemeClr val="bg1"/>
              </a:solidFill>
              <a:latin typeface="Roboto" panose="02000000000000000000" pitchFamily="2" charset="0"/>
              <a:ea typeface="Roboto" panose="02000000000000000000" pitchFamily="2" charset="0"/>
              <a:cs typeface="Times New Roman" panose="02020603050405020304" pitchFamily="18" charset="0"/>
            </a:endParaRPr>
          </a:p>
        </p:txBody>
      </p:sp>
      <p:pic>
        <p:nvPicPr>
          <p:cNvPr id="2" name="Graphic 1">
            <a:extLst>
              <a:ext uri="{FF2B5EF4-FFF2-40B4-BE49-F238E27FC236}">
                <a16:creationId xmlns:a16="http://schemas.microsoft.com/office/drawing/2014/main" id="{9839855A-2E65-D041-0145-9228A25DEC8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14693" y="6431818"/>
            <a:ext cx="1188988" cy="285824"/>
          </a:xfrm>
          <a:prstGeom prst="rect">
            <a:avLst/>
          </a:prstGeom>
        </p:spPr>
      </p:pic>
      <p:sp>
        <p:nvSpPr>
          <p:cNvPr id="9" name="Text Placeholder 364">
            <a:extLst>
              <a:ext uri="{FF2B5EF4-FFF2-40B4-BE49-F238E27FC236}">
                <a16:creationId xmlns:a16="http://schemas.microsoft.com/office/drawing/2014/main" id="{87DB2D28-593F-795D-4528-4F36687F3FCB}"/>
              </a:ext>
            </a:extLst>
          </p:cNvPr>
          <p:cNvSpPr>
            <a:spLocks noGrp="1"/>
          </p:cNvSpPr>
          <p:nvPr>
            <p:ph type="body" sz="quarter" idx="18" hasCustomPrompt="1"/>
          </p:nvPr>
        </p:nvSpPr>
        <p:spPr>
          <a:xfrm>
            <a:off x="1730374" y="4209116"/>
            <a:ext cx="2393950" cy="369332"/>
          </a:xfrm>
        </p:spPr>
        <p:txBody>
          <a:bodyPr tIns="91440" bIns="0">
            <a:noAutofit/>
          </a:bodyPr>
          <a:lstStyle>
            <a:lvl1pPr marL="0" indent="0" algn="ctr">
              <a:buNone/>
              <a:defRPr sz="20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pPr lvl="0"/>
            <a:r>
              <a:rPr lang="en-US"/>
              <a:t>Title of section</a:t>
            </a:r>
          </a:p>
        </p:txBody>
      </p:sp>
      <p:sp>
        <p:nvSpPr>
          <p:cNvPr id="10" name="Text Placeholder 364">
            <a:extLst>
              <a:ext uri="{FF2B5EF4-FFF2-40B4-BE49-F238E27FC236}">
                <a16:creationId xmlns:a16="http://schemas.microsoft.com/office/drawing/2014/main" id="{7376F770-679C-5A79-745B-C16311760FBF}"/>
              </a:ext>
            </a:extLst>
          </p:cNvPr>
          <p:cNvSpPr>
            <a:spLocks noGrp="1"/>
          </p:cNvSpPr>
          <p:nvPr>
            <p:ph type="body" sz="quarter" idx="19" hasCustomPrompt="1"/>
          </p:nvPr>
        </p:nvSpPr>
        <p:spPr>
          <a:xfrm>
            <a:off x="4906516" y="4209116"/>
            <a:ext cx="2393950" cy="369332"/>
          </a:xfrm>
        </p:spPr>
        <p:txBody>
          <a:bodyPr tIns="91440" bIns="0">
            <a:noAutofit/>
          </a:bodyPr>
          <a:lstStyle>
            <a:lvl1pPr marL="0" indent="0" algn="ctr">
              <a:buNone/>
              <a:defRPr sz="20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pPr lvl="0"/>
            <a:r>
              <a:rPr lang="en-US"/>
              <a:t>Title of section</a:t>
            </a:r>
          </a:p>
        </p:txBody>
      </p:sp>
      <p:sp>
        <p:nvSpPr>
          <p:cNvPr id="11" name="Text Placeholder 364">
            <a:extLst>
              <a:ext uri="{FF2B5EF4-FFF2-40B4-BE49-F238E27FC236}">
                <a16:creationId xmlns:a16="http://schemas.microsoft.com/office/drawing/2014/main" id="{BE984742-C45A-DB0D-15F8-E82D7B9C2FC6}"/>
              </a:ext>
            </a:extLst>
          </p:cNvPr>
          <p:cNvSpPr>
            <a:spLocks noGrp="1"/>
          </p:cNvSpPr>
          <p:nvPr>
            <p:ph type="body" sz="quarter" idx="20" hasCustomPrompt="1"/>
          </p:nvPr>
        </p:nvSpPr>
        <p:spPr>
          <a:xfrm>
            <a:off x="8083421" y="4209116"/>
            <a:ext cx="2393950" cy="369332"/>
          </a:xfrm>
        </p:spPr>
        <p:txBody>
          <a:bodyPr tIns="91440" bIns="0">
            <a:noAutofit/>
          </a:bodyPr>
          <a:lstStyle>
            <a:lvl1pPr marL="0" indent="0" algn="ctr">
              <a:buNone/>
              <a:defRPr sz="2000" b="1">
                <a:solidFill>
                  <a:schemeClr val="bg1"/>
                </a:solidFill>
              </a:defRPr>
            </a:lvl1pPr>
            <a:lvl2pPr marL="457200" indent="0" algn="ctr">
              <a:buNone/>
              <a:defRPr sz="2000" b="1">
                <a:solidFill>
                  <a:schemeClr val="bg1"/>
                </a:solidFill>
              </a:defRPr>
            </a:lvl2pPr>
            <a:lvl3pPr marL="914400" indent="0" algn="ctr">
              <a:buNone/>
              <a:defRPr sz="2000" b="1">
                <a:solidFill>
                  <a:schemeClr val="bg1"/>
                </a:solidFill>
              </a:defRPr>
            </a:lvl3pPr>
            <a:lvl4pPr marL="1371600" indent="0" algn="ctr">
              <a:buNone/>
              <a:defRPr sz="2000" b="1">
                <a:solidFill>
                  <a:schemeClr val="bg1"/>
                </a:solidFill>
              </a:defRPr>
            </a:lvl4pPr>
            <a:lvl5pPr marL="1828800" indent="0" algn="ctr">
              <a:buNone/>
              <a:defRPr sz="2000" b="1">
                <a:solidFill>
                  <a:schemeClr val="bg1"/>
                </a:solidFill>
              </a:defRPr>
            </a:lvl5pPr>
          </a:lstStyle>
          <a:p>
            <a:pPr lvl="0"/>
            <a:r>
              <a:rPr lang="en-US"/>
              <a:t>Title of section</a:t>
            </a:r>
          </a:p>
        </p:txBody>
      </p:sp>
    </p:spTree>
    <p:extLst>
      <p:ext uri="{BB962C8B-B14F-4D97-AF65-F5344CB8AC3E}">
        <p14:creationId xmlns:p14="http://schemas.microsoft.com/office/powerpoint/2010/main" val="5092773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Column Hexagon Cut-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AAFC910-D2D4-C5E3-4A8E-DB371D1637FC}"/>
              </a:ext>
            </a:extLst>
          </p:cNvPr>
          <p:cNvSpPr>
            <a:spLocks noGrp="1"/>
          </p:cNvSpPr>
          <p:nvPr>
            <p:ph type="pic" sz="quarter" idx="13"/>
          </p:nvPr>
        </p:nvSpPr>
        <p:spPr>
          <a:xfrm>
            <a:off x="5139371" y="-23484"/>
            <a:ext cx="6737350" cy="6865418"/>
          </a:xfrm>
          <a:custGeom>
            <a:avLst/>
            <a:gdLst>
              <a:gd name="connsiteX0" fmla="*/ 4765422 w 6737350"/>
              <a:gd name="connsiteY0" fmla="*/ 5955463 h 6865418"/>
              <a:gd name="connsiteX1" fmla="*/ 6080062 w 6737350"/>
              <a:gd name="connsiteY1" fmla="*/ 5955463 h 6865418"/>
              <a:gd name="connsiteX2" fmla="*/ 6604382 w 6737350"/>
              <a:gd name="connsiteY2" fmla="*/ 6863640 h 6865418"/>
              <a:gd name="connsiteX3" fmla="*/ 4240721 w 6737350"/>
              <a:gd name="connsiteY3" fmla="*/ 6864212 h 6865418"/>
              <a:gd name="connsiteX4" fmla="*/ 2712846 w 6737350"/>
              <a:gd name="connsiteY4" fmla="*/ 4762425 h 6865418"/>
              <a:gd name="connsiteX5" fmla="*/ 4027487 w 6737350"/>
              <a:gd name="connsiteY5" fmla="*/ 4762425 h 6865418"/>
              <a:gd name="connsiteX6" fmla="*/ 4684776 w 6737350"/>
              <a:gd name="connsiteY6" fmla="*/ 5900917 h 6865418"/>
              <a:gd name="connsiteX7" fmla="*/ 4128579 w 6737350"/>
              <a:gd name="connsiteY7" fmla="*/ 6864339 h 6865418"/>
              <a:gd name="connsiteX8" fmla="*/ 2612326 w 6737350"/>
              <a:gd name="connsiteY8" fmla="*/ 6865418 h 6865418"/>
              <a:gd name="connsiteX9" fmla="*/ 2055495 w 6737350"/>
              <a:gd name="connsiteY9" fmla="*/ 5900917 h 6865418"/>
              <a:gd name="connsiteX10" fmla="*/ 4765421 w 6737350"/>
              <a:gd name="connsiteY10" fmla="*/ 3584563 h 6865418"/>
              <a:gd name="connsiteX11" fmla="*/ 6080061 w 6737350"/>
              <a:gd name="connsiteY11" fmla="*/ 3584563 h 6865418"/>
              <a:gd name="connsiteX12" fmla="*/ 6737350 w 6737350"/>
              <a:gd name="connsiteY12" fmla="*/ 4723055 h 6865418"/>
              <a:gd name="connsiteX13" fmla="*/ 6080061 w 6737350"/>
              <a:gd name="connsiteY13" fmla="*/ 5861546 h 6865418"/>
              <a:gd name="connsiteX14" fmla="*/ 4765421 w 6737350"/>
              <a:gd name="connsiteY14" fmla="*/ 5861546 h 6865418"/>
              <a:gd name="connsiteX15" fmla="*/ 4108069 w 6737350"/>
              <a:gd name="connsiteY15" fmla="*/ 4723055 h 6865418"/>
              <a:gd name="connsiteX16" fmla="*/ 2712846 w 6737350"/>
              <a:gd name="connsiteY16" fmla="*/ 2395463 h 6865418"/>
              <a:gd name="connsiteX17" fmla="*/ 4027487 w 6737350"/>
              <a:gd name="connsiteY17" fmla="*/ 2395463 h 6865418"/>
              <a:gd name="connsiteX18" fmla="*/ 4684776 w 6737350"/>
              <a:gd name="connsiteY18" fmla="*/ 3533955 h 6865418"/>
              <a:gd name="connsiteX19" fmla="*/ 4027487 w 6737350"/>
              <a:gd name="connsiteY19" fmla="*/ 4672446 h 6865418"/>
              <a:gd name="connsiteX20" fmla="*/ 2712846 w 6737350"/>
              <a:gd name="connsiteY20" fmla="*/ 4672446 h 6865418"/>
              <a:gd name="connsiteX21" fmla="*/ 2055495 w 6737350"/>
              <a:gd name="connsiteY21" fmla="*/ 3533955 h 6865418"/>
              <a:gd name="connsiteX22" fmla="*/ 657289 w 6737350"/>
              <a:gd name="connsiteY22" fmla="*/ 1217538 h 6865418"/>
              <a:gd name="connsiteX23" fmla="*/ 1971929 w 6737350"/>
              <a:gd name="connsiteY23" fmla="*/ 1217538 h 6865418"/>
              <a:gd name="connsiteX24" fmla="*/ 2629281 w 6737350"/>
              <a:gd name="connsiteY24" fmla="*/ 2356092 h 6865418"/>
              <a:gd name="connsiteX25" fmla="*/ 1971929 w 6737350"/>
              <a:gd name="connsiteY25" fmla="*/ 3494584 h 6865418"/>
              <a:gd name="connsiteX26" fmla="*/ 657289 w 6737350"/>
              <a:gd name="connsiteY26" fmla="*/ 3494584 h 6865418"/>
              <a:gd name="connsiteX27" fmla="*/ 0 w 6737350"/>
              <a:gd name="connsiteY27" fmla="*/ 2356092 h 6865418"/>
              <a:gd name="connsiteX28" fmla="*/ 4765421 w 6737350"/>
              <a:gd name="connsiteY28" fmla="*/ 1217537 h 6865418"/>
              <a:gd name="connsiteX29" fmla="*/ 6080061 w 6737350"/>
              <a:gd name="connsiteY29" fmla="*/ 1217537 h 6865418"/>
              <a:gd name="connsiteX30" fmla="*/ 6737350 w 6737350"/>
              <a:gd name="connsiteY30" fmla="*/ 2356092 h 6865418"/>
              <a:gd name="connsiteX31" fmla="*/ 6080061 w 6737350"/>
              <a:gd name="connsiteY31" fmla="*/ 3494584 h 6865418"/>
              <a:gd name="connsiteX32" fmla="*/ 4765421 w 6737350"/>
              <a:gd name="connsiteY32" fmla="*/ 3494584 h 6865418"/>
              <a:gd name="connsiteX33" fmla="*/ 4108069 w 6737350"/>
              <a:gd name="connsiteY33" fmla="*/ 2356092 h 6865418"/>
              <a:gd name="connsiteX34" fmla="*/ 2712846 w 6737350"/>
              <a:gd name="connsiteY34" fmla="*/ 39549 h 6865418"/>
              <a:gd name="connsiteX35" fmla="*/ 4027487 w 6737350"/>
              <a:gd name="connsiteY35" fmla="*/ 39549 h 6865418"/>
              <a:gd name="connsiteX36" fmla="*/ 4684776 w 6737350"/>
              <a:gd name="connsiteY36" fmla="*/ 1178041 h 6865418"/>
              <a:gd name="connsiteX37" fmla="*/ 4027487 w 6737350"/>
              <a:gd name="connsiteY37" fmla="*/ 2316532 h 6865418"/>
              <a:gd name="connsiteX38" fmla="*/ 2712846 w 6737350"/>
              <a:gd name="connsiteY38" fmla="*/ 2316532 h 6865418"/>
              <a:gd name="connsiteX39" fmla="*/ 2055495 w 6737350"/>
              <a:gd name="connsiteY39" fmla="*/ 1178041 h 6865418"/>
              <a:gd name="connsiteX40" fmla="*/ 13492 w 6737350"/>
              <a:gd name="connsiteY40" fmla="*/ 0 h 6865418"/>
              <a:gd name="connsiteX41" fmla="*/ 2631396 w 6737350"/>
              <a:gd name="connsiteY41" fmla="*/ 13447 h 6865418"/>
              <a:gd name="connsiteX42" fmla="*/ 1973010 w 6737350"/>
              <a:gd name="connsiteY42" fmla="*/ 1137655 h 6865418"/>
              <a:gd name="connsiteX43" fmla="*/ 658369 w 6737350"/>
              <a:gd name="connsiteY43" fmla="*/ 1137655 h 68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737350" h="6865418">
                <a:moveTo>
                  <a:pt x="4765422" y="5955463"/>
                </a:moveTo>
                <a:lnTo>
                  <a:pt x="6080062" y="5955463"/>
                </a:lnTo>
                <a:lnTo>
                  <a:pt x="6604382" y="6863640"/>
                </a:lnTo>
                <a:lnTo>
                  <a:pt x="4240721" y="6864212"/>
                </a:lnTo>
                <a:close/>
                <a:moveTo>
                  <a:pt x="2712846" y="4762425"/>
                </a:moveTo>
                <a:lnTo>
                  <a:pt x="4027487" y="4762425"/>
                </a:lnTo>
                <a:lnTo>
                  <a:pt x="4684776" y="5900917"/>
                </a:lnTo>
                <a:lnTo>
                  <a:pt x="4128579" y="6864339"/>
                </a:lnTo>
                <a:lnTo>
                  <a:pt x="2612326" y="6865418"/>
                </a:lnTo>
                <a:lnTo>
                  <a:pt x="2055495" y="5900917"/>
                </a:lnTo>
                <a:close/>
                <a:moveTo>
                  <a:pt x="4765421" y="3584563"/>
                </a:moveTo>
                <a:lnTo>
                  <a:pt x="6080061" y="3584563"/>
                </a:lnTo>
                <a:lnTo>
                  <a:pt x="6737350" y="4723055"/>
                </a:lnTo>
                <a:lnTo>
                  <a:pt x="6080061" y="5861546"/>
                </a:lnTo>
                <a:lnTo>
                  <a:pt x="4765421" y="5861546"/>
                </a:lnTo>
                <a:lnTo>
                  <a:pt x="4108069" y="4723055"/>
                </a:lnTo>
                <a:close/>
                <a:moveTo>
                  <a:pt x="2712846" y="2395463"/>
                </a:moveTo>
                <a:lnTo>
                  <a:pt x="4027487" y="2395463"/>
                </a:lnTo>
                <a:lnTo>
                  <a:pt x="4684776" y="3533955"/>
                </a:lnTo>
                <a:lnTo>
                  <a:pt x="4027487" y="4672446"/>
                </a:lnTo>
                <a:lnTo>
                  <a:pt x="2712846" y="4672446"/>
                </a:lnTo>
                <a:lnTo>
                  <a:pt x="2055495" y="3533955"/>
                </a:lnTo>
                <a:close/>
                <a:moveTo>
                  <a:pt x="657289" y="1217538"/>
                </a:moveTo>
                <a:lnTo>
                  <a:pt x="1971929" y="1217538"/>
                </a:lnTo>
                <a:lnTo>
                  <a:pt x="2629281" y="2356092"/>
                </a:lnTo>
                <a:lnTo>
                  <a:pt x="1971929" y="3494584"/>
                </a:lnTo>
                <a:lnTo>
                  <a:pt x="657289" y="3494584"/>
                </a:lnTo>
                <a:lnTo>
                  <a:pt x="0" y="2356092"/>
                </a:lnTo>
                <a:close/>
                <a:moveTo>
                  <a:pt x="4765421" y="1217537"/>
                </a:moveTo>
                <a:lnTo>
                  <a:pt x="6080061" y="1217537"/>
                </a:lnTo>
                <a:lnTo>
                  <a:pt x="6737350" y="2356092"/>
                </a:lnTo>
                <a:lnTo>
                  <a:pt x="6080061" y="3494584"/>
                </a:lnTo>
                <a:lnTo>
                  <a:pt x="4765421" y="3494584"/>
                </a:lnTo>
                <a:lnTo>
                  <a:pt x="4108069" y="2356092"/>
                </a:lnTo>
                <a:close/>
                <a:moveTo>
                  <a:pt x="2712846" y="39549"/>
                </a:moveTo>
                <a:lnTo>
                  <a:pt x="4027487" y="39549"/>
                </a:lnTo>
                <a:lnTo>
                  <a:pt x="4684776" y="1178041"/>
                </a:lnTo>
                <a:lnTo>
                  <a:pt x="4027487" y="2316532"/>
                </a:lnTo>
                <a:lnTo>
                  <a:pt x="2712846" y="2316532"/>
                </a:lnTo>
                <a:lnTo>
                  <a:pt x="2055495" y="1178041"/>
                </a:lnTo>
                <a:close/>
                <a:moveTo>
                  <a:pt x="13492" y="0"/>
                </a:moveTo>
                <a:lnTo>
                  <a:pt x="2631396" y="13447"/>
                </a:lnTo>
                <a:lnTo>
                  <a:pt x="1973010" y="1137655"/>
                </a:lnTo>
                <a:lnTo>
                  <a:pt x="658369" y="1137655"/>
                </a:lnTo>
                <a:close/>
              </a:path>
            </a:pathLst>
          </a:custGeom>
        </p:spPr>
        <p:txBody>
          <a:bodyPr wrap="square">
            <a:noAutofit/>
          </a:bodyPr>
          <a:lstStyle>
            <a:lvl1pPr>
              <a:defRPr/>
            </a:lvl1pPr>
          </a:lstStyle>
          <a:p>
            <a:r>
              <a:rPr lang="en-US"/>
              <a:t>Click icon to add picture</a:t>
            </a:r>
          </a:p>
        </p:txBody>
      </p:sp>
      <p:sp>
        <p:nvSpPr>
          <p:cNvPr id="2" name="Title 1">
            <a:extLst>
              <a:ext uri="{FF2B5EF4-FFF2-40B4-BE49-F238E27FC236}">
                <a16:creationId xmlns:a16="http://schemas.microsoft.com/office/drawing/2014/main" id="{B6D7CE54-A067-C608-8071-D9BFAF60EA84}"/>
              </a:ext>
            </a:extLst>
          </p:cNvPr>
          <p:cNvSpPr>
            <a:spLocks noGrp="1"/>
          </p:cNvSpPr>
          <p:nvPr>
            <p:ph type="title" hasCustomPrompt="1"/>
          </p:nvPr>
        </p:nvSpPr>
        <p:spPr>
          <a:xfrm>
            <a:off x="314693" y="365125"/>
            <a:ext cx="4412934" cy="1772793"/>
          </a:xfrm>
        </p:spPr>
        <p:txBody>
          <a:bodyPr anchor="t" anchorCtr="0">
            <a:noAutofit/>
          </a:bodyPr>
          <a:lstStyle>
            <a:lvl1pPr>
              <a:defRPr>
                <a:latin typeface="+mj-lt"/>
              </a:defRPr>
            </a:lvl1pPr>
          </a:lstStyle>
          <a:p>
            <a:r>
              <a:rPr lang="en-US"/>
              <a:t>One-sentence headline stating the main takeaway message</a:t>
            </a:r>
          </a:p>
        </p:txBody>
      </p:sp>
      <p:sp>
        <p:nvSpPr>
          <p:cNvPr id="3" name="Content Placeholder 2">
            <a:extLst>
              <a:ext uri="{FF2B5EF4-FFF2-40B4-BE49-F238E27FC236}">
                <a16:creationId xmlns:a16="http://schemas.microsoft.com/office/drawing/2014/main" id="{92B9DD14-4659-B8FE-84E6-93F5C544420C}"/>
              </a:ext>
            </a:extLst>
          </p:cNvPr>
          <p:cNvSpPr>
            <a:spLocks noGrp="1"/>
          </p:cNvSpPr>
          <p:nvPr>
            <p:ph sz="half" idx="1" hasCustomPrompt="1"/>
          </p:nvPr>
        </p:nvSpPr>
        <p:spPr>
          <a:xfrm>
            <a:off x="314693" y="2514601"/>
            <a:ext cx="4412934" cy="3756990"/>
          </a:xfrm>
        </p:spPr>
        <p:txBody>
          <a:bodyPr anchor="t" anchorCtr="0">
            <a:noAutofit/>
          </a:bodyPr>
          <a:lstStyle>
            <a:lvl1pPr marL="0" indent="0">
              <a:buNone/>
              <a:defRPr sz="1800"/>
            </a:lvl1pPr>
          </a:lstStyle>
          <a:p>
            <a:r>
              <a:rPr lang="en-US"/>
              <a:t>Place content here</a:t>
            </a:r>
          </a:p>
        </p:txBody>
      </p:sp>
    </p:spTree>
    <p:extLst>
      <p:ext uri="{BB962C8B-B14F-4D97-AF65-F5344CB8AC3E}">
        <p14:creationId xmlns:p14="http://schemas.microsoft.com/office/powerpoint/2010/main" val="22970367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4753CB-6476-BF2C-3CDC-FAB102C713EC}"/>
              </a:ext>
            </a:extLst>
          </p:cNvPr>
          <p:cNvSpPr>
            <a:spLocks noGrp="1"/>
          </p:cNvSpPr>
          <p:nvPr>
            <p:ph type="title"/>
          </p:nvPr>
        </p:nvSpPr>
        <p:spPr>
          <a:xfrm>
            <a:off x="314692" y="365125"/>
            <a:ext cx="11492432" cy="443198"/>
          </a:xfrm>
          <a:prstGeom prst="rect">
            <a:avLst/>
          </a:prstGeom>
        </p:spPr>
        <p:txBody>
          <a:bodyPr vert="horz" wrap="square"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77933DD6-9940-13F2-ECB0-187773310927}"/>
              </a:ext>
            </a:extLst>
          </p:cNvPr>
          <p:cNvSpPr>
            <a:spLocks noGrp="1"/>
          </p:cNvSpPr>
          <p:nvPr>
            <p:ph type="body" idx="1"/>
          </p:nvPr>
        </p:nvSpPr>
        <p:spPr>
          <a:xfrm>
            <a:off x="314692" y="1817556"/>
            <a:ext cx="11492432" cy="4020554"/>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Rectangle 6">
            <a:extLst>
              <a:ext uri="{FF2B5EF4-FFF2-40B4-BE49-F238E27FC236}">
                <a16:creationId xmlns:a16="http://schemas.microsoft.com/office/drawing/2014/main" id="{25FC33D5-6A3D-626E-929B-EDEF84A7F09B}"/>
              </a:ext>
            </a:extLst>
          </p:cNvPr>
          <p:cNvSpPr>
            <a:spLocks noChangeArrowheads="1"/>
          </p:cNvSpPr>
          <p:nvPr userDrawn="1"/>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smtClean="0">
                <a:solidFill>
                  <a:schemeClr val="bg2"/>
                </a:solidFill>
                <a:latin typeface="Roboto" panose="02000000000000000000" pitchFamily="2" charset="0"/>
                <a:ea typeface="Roboto" panose="02000000000000000000" pitchFamily="2" charset="0"/>
                <a:cs typeface="Times New Roman" panose="02020603050405020304" pitchFamily="18" charset="0"/>
              </a:rPr>
              <a:pPr algn="ctr" defTabSz="173038">
                <a:lnSpc>
                  <a:spcPct val="90000"/>
                </a:lnSpc>
                <a:tabLst>
                  <a:tab pos="230188" algn="l"/>
                </a:tabLst>
                <a:defRPr/>
              </a:pPr>
              <a:t>‹#›</a:t>
            </a:fld>
            <a:endParaRPr lang="en-US" sz="1100" b="1">
              <a:solidFill>
                <a:schemeClr val="bg2"/>
              </a:solidFill>
              <a:latin typeface="Roboto" panose="02000000000000000000" pitchFamily="2" charset="0"/>
              <a:ea typeface="Roboto" panose="02000000000000000000" pitchFamily="2" charset="0"/>
              <a:cs typeface="Times New Roman" panose="02020603050405020304" pitchFamily="18" charset="0"/>
            </a:endParaRPr>
          </a:p>
        </p:txBody>
      </p:sp>
      <p:sp>
        <p:nvSpPr>
          <p:cNvPr id="41" name="Rectangle 256">
            <a:extLst>
              <a:ext uri="{FF2B5EF4-FFF2-40B4-BE49-F238E27FC236}">
                <a16:creationId xmlns:a16="http://schemas.microsoft.com/office/drawing/2014/main" id="{DF5E4726-94A1-FED7-677B-96B372546603}"/>
              </a:ext>
            </a:extLst>
          </p:cNvPr>
          <p:cNvSpPr txBox="1">
            <a:spLocks noChangeArrowheads="1"/>
          </p:cNvSpPr>
          <p:nvPr userDrawn="1"/>
        </p:nvSpPr>
        <p:spPr>
          <a:xfrm>
            <a:off x="7599464" y="6576851"/>
            <a:ext cx="3860800" cy="152400"/>
          </a:xfrm>
          <a:prstGeom prst="rect">
            <a:avLst/>
          </a:prstGeom>
          <a:ln/>
        </p:spPr>
        <p:txBody>
          <a:bodyPr anchor="ctr"/>
          <a:lstStyle/>
          <a:p>
            <a:pPr algn="r"/>
            <a:r>
              <a:rPr lang="en-US" sz="1000">
                <a:solidFill>
                  <a:schemeClr val="bg2"/>
                </a:solidFill>
                <a:latin typeface="Roboto" panose="02000000000000000000" pitchFamily="2" charset="0"/>
                <a:ea typeface="Roboto" panose="02000000000000000000" pitchFamily="2" charset="0"/>
                <a:cs typeface="Arial" pitchFamily="34" charset="0"/>
              </a:rPr>
              <a:t> </a:t>
            </a:r>
          </a:p>
        </p:txBody>
      </p:sp>
      <p:pic>
        <p:nvPicPr>
          <p:cNvPr id="4" name="Graphic 3">
            <a:extLst>
              <a:ext uri="{FF2B5EF4-FFF2-40B4-BE49-F238E27FC236}">
                <a16:creationId xmlns:a16="http://schemas.microsoft.com/office/drawing/2014/main" id="{54E8AFC4-0CE6-E93B-9E8C-DB368BD3C3DA}"/>
              </a:ext>
            </a:extLst>
          </p:cNvPr>
          <p:cNvPicPr>
            <a:picLocks noChangeAspect="1"/>
          </p:cNvPicPr>
          <p:nvPr userDrawn="1"/>
        </p:nvPicPr>
        <p:blipFill>
          <a:blip>
            <a:extLst>
              <a:ext uri="{96DAC541-7B7A-43D3-8B79-37D633B846F1}">
                <asvg:svgBlip xmlns:asvg="http://schemas.microsoft.com/office/drawing/2016/SVG/main" r:embed="rId34"/>
              </a:ext>
            </a:extLst>
          </a:blip>
          <a:stretch>
            <a:fillRect/>
          </a:stretch>
        </p:blipFill>
        <p:spPr>
          <a:xfrm>
            <a:off x="314693" y="6431818"/>
            <a:ext cx="1188988" cy="285824"/>
          </a:xfrm>
          <a:prstGeom prst="rect">
            <a:avLst/>
          </a:prstGeom>
        </p:spPr>
      </p:pic>
    </p:spTree>
    <p:extLst>
      <p:ext uri="{BB962C8B-B14F-4D97-AF65-F5344CB8AC3E}">
        <p14:creationId xmlns:p14="http://schemas.microsoft.com/office/powerpoint/2010/main" val="2196214776"/>
      </p:ext>
    </p:extLst>
  </p:cSld>
  <p:clrMap bg1="lt1" tx1="dk1" bg2="lt2" tx2="dk2" accent1="accent1" accent2="accent2" accent3="accent3" accent4="accent4" accent5="accent5" accent6="accent6" hlink="hlink" folHlink="folHlink"/>
  <p:sldLayoutIdLst>
    <p:sldLayoutId id="2147483873" r:id="rId1"/>
    <p:sldLayoutId id="2147483941" r:id="rId2"/>
    <p:sldLayoutId id="2147483939" r:id="rId3"/>
    <p:sldLayoutId id="2147483896" r:id="rId4"/>
    <p:sldLayoutId id="2147483927" r:id="rId5"/>
    <p:sldLayoutId id="2147483832" r:id="rId6"/>
    <p:sldLayoutId id="2147483894" r:id="rId7"/>
    <p:sldLayoutId id="2147483829" r:id="rId8"/>
    <p:sldLayoutId id="2147483897" r:id="rId9"/>
    <p:sldLayoutId id="2147483833" r:id="rId10"/>
    <p:sldLayoutId id="2147483952" r:id="rId11"/>
    <p:sldLayoutId id="2147483953" r:id="rId12"/>
    <p:sldLayoutId id="2147483954" r:id="rId13"/>
    <p:sldLayoutId id="2147483955" r:id="rId14"/>
    <p:sldLayoutId id="2147483956" r:id="rId15"/>
    <p:sldLayoutId id="2147483834" r:id="rId16"/>
    <p:sldLayoutId id="2147483940" r:id="rId17"/>
    <p:sldLayoutId id="2147483835" r:id="rId18"/>
    <p:sldLayoutId id="2147483928" r:id="rId19"/>
    <p:sldLayoutId id="2147483906" r:id="rId20"/>
    <p:sldLayoutId id="2147483905" r:id="rId21"/>
    <p:sldLayoutId id="2147483937" r:id="rId22"/>
    <p:sldLayoutId id="2147483947" r:id="rId23"/>
    <p:sldLayoutId id="2147483948" r:id="rId24"/>
    <p:sldLayoutId id="2147483951" r:id="rId25"/>
    <p:sldLayoutId id="2147483949" r:id="rId26"/>
    <p:sldLayoutId id="2147483868" r:id="rId27"/>
    <p:sldLayoutId id="2147483861" r:id="rId28"/>
    <p:sldLayoutId id="2147483930" r:id="rId29"/>
    <p:sldLayoutId id="2147483849" r:id="rId30"/>
    <p:sldLayoutId id="2147483957" r:id="rId31"/>
    <p:sldLayoutId id="2147483958" r:id="rId32"/>
  </p:sldLayoutIdLst>
  <p:hf hdr="0" dt="0"/>
  <p:txStyles>
    <p:titleStyle>
      <a:lvl1pPr algn="l" defTabSz="914400" rtl="0" eaLnBrk="1" latinLnBrk="0" hangingPunct="1">
        <a:lnSpc>
          <a:spcPct val="90000"/>
        </a:lnSpc>
        <a:spcBef>
          <a:spcPct val="0"/>
        </a:spcBef>
        <a:buNone/>
        <a:defRPr sz="3200" b="1" kern="1200">
          <a:solidFill>
            <a:schemeClr val="tx1"/>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90000"/>
        </a:lnSpc>
        <a:spcBef>
          <a:spcPts val="1200"/>
        </a:spcBef>
        <a:spcAft>
          <a:spcPts val="6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34.emf"/></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31.xml"/><Relationship Id="rId5" Type="http://schemas.openxmlformats.org/officeDocument/2006/relationships/image" Target="../media/image40.jpeg"/><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43.png"/><Relationship Id="rId5" Type="http://schemas.microsoft.com/office/2007/relationships/hdphoto" Target="../media/hdphoto1.wdp"/><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8B1F-BFB1-CC50-2580-E2ADE95FF0A0}"/>
              </a:ext>
            </a:extLst>
          </p:cNvPr>
          <p:cNvSpPr>
            <a:spLocks noGrp="1"/>
          </p:cNvSpPr>
          <p:nvPr>
            <p:ph type="ctrTitle"/>
          </p:nvPr>
        </p:nvSpPr>
        <p:spPr>
          <a:xfrm>
            <a:off x="1215450" y="2128568"/>
            <a:ext cx="4517136" cy="1613437"/>
          </a:xfrm>
        </p:spPr>
        <p:txBody>
          <a:bodyPr tIns="274320"/>
          <a:lstStyle/>
          <a:p>
            <a:r>
              <a:rPr lang="en-US" sz="3200" dirty="0">
                <a:latin typeface="Aptos" panose="020B0004020202020204" pitchFamily="34" charset="0"/>
              </a:rPr>
              <a:t>ORNL Overview and Discretionary Investment Stewardship</a:t>
            </a:r>
          </a:p>
        </p:txBody>
      </p:sp>
      <p:sp>
        <p:nvSpPr>
          <p:cNvPr id="14" name="Subtitle 13">
            <a:extLst>
              <a:ext uri="{FF2B5EF4-FFF2-40B4-BE49-F238E27FC236}">
                <a16:creationId xmlns:a16="http://schemas.microsoft.com/office/drawing/2014/main" id="{E08DC76F-13BC-2FAB-A53B-ED34A0F3AFA5}"/>
              </a:ext>
            </a:extLst>
          </p:cNvPr>
          <p:cNvSpPr>
            <a:spLocks noGrp="1"/>
          </p:cNvSpPr>
          <p:nvPr>
            <p:ph type="subTitle" idx="1"/>
          </p:nvPr>
        </p:nvSpPr>
        <p:spPr>
          <a:xfrm>
            <a:off x="1215450" y="4031052"/>
            <a:ext cx="4517136" cy="193899"/>
          </a:xfrm>
        </p:spPr>
        <p:txBody>
          <a:bodyPr/>
          <a:lstStyle/>
          <a:p>
            <a:r>
              <a:rPr lang="en-US" spc="300"/>
              <a:t>PRESENTED BY:</a:t>
            </a:r>
          </a:p>
        </p:txBody>
      </p:sp>
      <p:sp>
        <p:nvSpPr>
          <p:cNvPr id="4" name="Text Placeholder 3">
            <a:extLst>
              <a:ext uri="{FF2B5EF4-FFF2-40B4-BE49-F238E27FC236}">
                <a16:creationId xmlns:a16="http://schemas.microsoft.com/office/drawing/2014/main" id="{A80AB052-C5ED-4604-BB32-C7CFB365406D}"/>
              </a:ext>
            </a:extLst>
          </p:cNvPr>
          <p:cNvSpPr>
            <a:spLocks noGrp="1"/>
          </p:cNvSpPr>
          <p:nvPr>
            <p:ph type="body" sz="quarter" idx="14"/>
          </p:nvPr>
        </p:nvSpPr>
        <p:spPr>
          <a:xfrm>
            <a:off x="1215450" y="1934670"/>
            <a:ext cx="4517136" cy="193899"/>
          </a:xfrm>
        </p:spPr>
        <p:txBody>
          <a:bodyPr/>
          <a:lstStyle/>
          <a:p>
            <a:r>
              <a:rPr lang="en-US" dirty="0">
                <a:latin typeface="Aptos" panose="020B0004020202020204" pitchFamily="34" charset="0"/>
              </a:rPr>
              <a:t>SEPTEMBER 16, 2026 | NEWPORT NEWS, VA</a:t>
            </a:r>
          </a:p>
          <a:p>
            <a:endParaRPr lang="en-US" dirty="0"/>
          </a:p>
        </p:txBody>
      </p:sp>
      <p:sp>
        <p:nvSpPr>
          <p:cNvPr id="15" name="Text Placeholder 14">
            <a:extLst>
              <a:ext uri="{FF2B5EF4-FFF2-40B4-BE49-F238E27FC236}">
                <a16:creationId xmlns:a16="http://schemas.microsoft.com/office/drawing/2014/main" id="{EC5D7417-D0CF-C188-A9E5-C0F2BB48BD94}"/>
              </a:ext>
            </a:extLst>
          </p:cNvPr>
          <p:cNvSpPr>
            <a:spLocks noGrp="1"/>
          </p:cNvSpPr>
          <p:nvPr>
            <p:ph type="body" sz="quarter" idx="15"/>
          </p:nvPr>
        </p:nvSpPr>
        <p:spPr>
          <a:xfrm>
            <a:off x="1215450" y="4383195"/>
            <a:ext cx="4517136" cy="332399"/>
          </a:xfrm>
        </p:spPr>
        <p:txBody>
          <a:bodyPr/>
          <a:lstStyle/>
          <a:p>
            <a:r>
              <a:rPr lang="en-US" dirty="0">
                <a:latin typeface="Aptos" panose="020B0004020202020204" pitchFamily="34" charset="0"/>
              </a:rPr>
              <a:t>Brian Anderson</a:t>
            </a:r>
          </a:p>
          <a:p>
            <a:endParaRPr lang="en-US" dirty="0"/>
          </a:p>
        </p:txBody>
      </p:sp>
      <p:sp>
        <p:nvSpPr>
          <p:cNvPr id="16" name="Text Placeholder 15">
            <a:extLst>
              <a:ext uri="{FF2B5EF4-FFF2-40B4-BE49-F238E27FC236}">
                <a16:creationId xmlns:a16="http://schemas.microsoft.com/office/drawing/2014/main" id="{CD4DBE72-2BB9-956D-D116-0F189325611D}"/>
              </a:ext>
            </a:extLst>
          </p:cNvPr>
          <p:cNvSpPr>
            <a:spLocks noGrp="1"/>
          </p:cNvSpPr>
          <p:nvPr>
            <p:ph type="body" sz="quarter" idx="17"/>
          </p:nvPr>
        </p:nvSpPr>
        <p:spPr>
          <a:xfrm>
            <a:off x="1215450" y="4798918"/>
            <a:ext cx="4517136" cy="246221"/>
          </a:xfrm>
        </p:spPr>
        <p:txBody>
          <a:bodyPr/>
          <a:lstStyle/>
          <a:p>
            <a:r>
              <a:rPr lang="en-US" dirty="0">
                <a:latin typeface="Aptos" panose="020B0004020202020204" pitchFamily="34" charset="0"/>
              </a:rPr>
              <a:t>Director, Office of Institutional Strategic Planning</a:t>
            </a:r>
          </a:p>
        </p:txBody>
      </p:sp>
    </p:spTree>
    <p:extLst>
      <p:ext uri="{BB962C8B-B14F-4D97-AF65-F5344CB8AC3E}">
        <p14:creationId xmlns:p14="http://schemas.microsoft.com/office/powerpoint/2010/main" val="4251991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96EB1-83C6-CF19-59BA-E6C5EC26D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2E46C-8E00-081F-5E58-63200BA4C9BD}"/>
              </a:ext>
            </a:extLst>
          </p:cNvPr>
          <p:cNvSpPr>
            <a:spLocks noGrp="1"/>
          </p:cNvSpPr>
          <p:nvPr>
            <p:ph type="title"/>
          </p:nvPr>
        </p:nvSpPr>
        <p:spPr/>
        <p:txBody>
          <a:bodyPr/>
          <a:lstStyle/>
          <a:p>
            <a:r>
              <a:rPr lang="en-US"/>
              <a:t> </a:t>
            </a:r>
          </a:p>
        </p:txBody>
      </p:sp>
      <p:sp>
        <p:nvSpPr>
          <p:cNvPr id="4" name="Content Placeholder 3">
            <a:extLst>
              <a:ext uri="{FF2B5EF4-FFF2-40B4-BE49-F238E27FC236}">
                <a16:creationId xmlns:a16="http://schemas.microsoft.com/office/drawing/2014/main" id="{13E917D5-B6F2-6C5D-D198-80ABD455676E}"/>
              </a:ext>
            </a:extLst>
          </p:cNvPr>
          <p:cNvSpPr>
            <a:spLocks noGrp="1"/>
          </p:cNvSpPr>
          <p:nvPr>
            <p:ph idx="1"/>
          </p:nvPr>
        </p:nvSpPr>
        <p:spPr/>
        <p:txBody>
          <a:bodyPr/>
          <a:lstStyle/>
          <a:p>
            <a:r>
              <a:rPr lang="en-US"/>
              <a:t> </a:t>
            </a:r>
          </a:p>
        </p:txBody>
      </p:sp>
      <p:pic>
        <p:nvPicPr>
          <p:cNvPr id="5" name="Content Placeholder 4" descr="A picture containing graphical user interface&#10;&#10;AI-generated content may be incorrect.">
            <a:extLst>
              <a:ext uri="{FF2B5EF4-FFF2-40B4-BE49-F238E27FC236}">
                <a16:creationId xmlns:a16="http://schemas.microsoft.com/office/drawing/2014/main" id="{4EB656FC-29A3-605C-F2F6-8DA6B539B3E3}"/>
              </a:ext>
            </a:extLst>
          </p:cNvPr>
          <p:cNvPicPr>
            <a:picLocks noChangeAspect="1"/>
          </p:cNvPicPr>
          <p:nvPr/>
        </p:nvPicPr>
        <p:blipFill>
          <a:blip r:embed="rId3"/>
          <a:stretch>
            <a:fillRect/>
          </a:stretch>
        </p:blipFill>
        <p:spPr>
          <a:xfrm>
            <a:off x="0" y="0"/>
            <a:ext cx="12191999" cy="6858000"/>
          </a:xfrm>
          <a:prstGeom prst="rect">
            <a:avLst/>
          </a:prstGeom>
        </p:spPr>
      </p:pic>
    </p:spTree>
    <p:extLst>
      <p:ext uri="{BB962C8B-B14F-4D97-AF65-F5344CB8AC3E}">
        <p14:creationId xmlns:p14="http://schemas.microsoft.com/office/powerpoint/2010/main" val="4230624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32: ORNL HISTORY PHOTO - Three men are using a Push Rod to eject slugs at the X-10 Pile, Graphite Reactor&#10;">
            <a:extLst>
              <a:ext uri="{FF2B5EF4-FFF2-40B4-BE49-F238E27FC236}">
                <a16:creationId xmlns:a16="http://schemas.microsoft.com/office/drawing/2014/main" id="{E3DFB9BF-EA46-B8BF-4BCF-305285A240B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p:pic>
      <p:sp>
        <p:nvSpPr>
          <p:cNvPr id="14" name="Title 13">
            <a:extLst>
              <a:ext uri="{FF2B5EF4-FFF2-40B4-BE49-F238E27FC236}">
                <a16:creationId xmlns:a16="http://schemas.microsoft.com/office/drawing/2014/main" id="{B69B48E8-562B-8DB0-3FD3-F674F6F28775}"/>
              </a:ext>
            </a:extLst>
          </p:cNvPr>
          <p:cNvSpPr>
            <a:spLocks noGrp="1"/>
          </p:cNvSpPr>
          <p:nvPr>
            <p:ph type="title"/>
          </p:nvPr>
        </p:nvSpPr>
        <p:spPr/>
        <p:txBody>
          <a:bodyPr/>
          <a:lstStyle/>
          <a:p>
            <a:r>
              <a:rPr lang="en-US">
                <a:latin typeface="+mn-lt"/>
                <a:ea typeface="Roboto"/>
                <a:cs typeface="Roboto"/>
              </a:rPr>
              <a:t>ORNL began in 1943 </a:t>
            </a:r>
            <a:br>
              <a:rPr lang="en-US">
                <a:latin typeface="+mn-lt"/>
                <a:ea typeface="Roboto"/>
                <a:cs typeface="Roboto"/>
              </a:rPr>
            </a:br>
            <a:r>
              <a:rPr lang="en-US">
                <a:latin typeface="+mn-lt"/>
                <a:ea typeface="Roboto"/>
                <a:cs typeface="Roboto"/>
              </a:rPr>
              <a:t>with the world’s first continuously operating nuclear reactor</a:t>
            </a:r>
            <a:endParaRPr lang="en-US">
              <a:latin typeface="+mn-lt"/>
            </a:endParaRPr>
          </a:p>
        </p:txBody>
      </p:sp>
      <p:sp>
        <p:nvSpPr>
          <p:cNvPr id="15" name="Content Placeholder 14">
            <a:extLst>
              <a:ext uri="{FF2B5EF4-FFF2-40B4-BE49-F238E27FC236}">
                <a16:creationId xmlns:a16="http://schemas.microsoft.com/office/drawing/2014/main" id="{873BCE91-C064-435B-7036-648D306259F7}"/>
              </a:ext>
            </a:extLst>
          </p:cNvPr>
          <p:cNvSpPr>
            <a:spLocks noGrp="1"/>
          </p:cNvSpPr>
          <p:nvPr>
            <p:ph sz="half" idx="1"/>
          </p:nvPr>
        </p:nvSpPr>
        <p:spPr/>
        <p:txBody>
          <a:bodyPr>
            <a:normAutofit/>
          </a:bodyPr>
          <a:lstStyle/>
          <a:p>
            <a:pPr marL="0" indent="0">
              <a:buNone/>
            </a:pPr>
            <a:r>
              <a:rPr lang="en-US" sz="2200" b="1" spc="300">
                <a:solidFill>
                  <a:schemeClr val="tx2"/>
                </a:solidFill>
                <a:latin typeface="Aptos" panose="020B0004020202020204" pitchFamily="34" charset="0"/>
              </a:rPr>
              <a:t>MISSION</a:t>
            </a:r>
            <a:br>
              <a:rPr lang="en-US" sz="2200" b="1">
                <a:solidFill>
                  <a:schemeClr val="tx2"/>
                </a:solidFill>
              </a:rPr>
            </a:br>
            <a:r>
              <a:rPr lang="en-US" sz="2200">
                <a:latin typeface="Aptos" panose="020B0004020202020204" pitchFamily="34" charset="0"/>
                <a:ea typeface="Roboto"/>
                <a:cs typeface="Roboto"/>
              </a:rPr>
              <a:t>Demonstrate that gram quantities of plutonium could be chemically separated from irradiated uranium</a:t>
            </a:r>
            <a:endParaRPr lang="en-US" sz="2200">
              <a:latin typeface="Aptos" panose="020B0004020202020204" pitchFamily="34" charset="0"/>
            </a:endParaRPr>
          </a:p>
        </p:txBody>
      </p:sp>
    </p:spTree>
    <p:extLst>
      <p:ext uri="{BB962C8B-B14F-4D97-AF65-F5344CB8AC3E}">
        <p14:creationId xmlns:p14="http://schemas.microsoft.com/office/powerpoint/2010/main" val="3133490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DC4C8-F047-59B9-E5C1-BCF0EDF5E9A5}"/>
              </a:ext>
            </a:extLst>
          </p:cNvPr>
          <p:cNvSpPr>
            <a:spLocks noGrp="1"/>
          </p:cNvSpPr>
          <p:nvPr>
            <p:ph type="title"/>
          </p:nvPr>
        </p:nvSpPr>
        <p:spPr/>
        <p:txBody>
          <a:bodyPr/>
          <a:lstStyle/>
          <a:p>
            <a:r>
              <a:rPr lang="en-US"/>
              <a:t> </a:t>
            </a:r>
          </a:p>
        </p:txBody>
      </p:sp>
      <p:sp>
        <p:nvSpPr>
          <p:cNvPr id="9" name="Title 1">
            <a:extLst>
              <a:ext uri="{FF2B5EF4-FFF2-40B4-BE49-F238E27FC236}">
                <a16:creationId xmlns:a16="http://schemas.microsoft.com/office/drawing/2014/main" id="{8CBA0553-78ED-DBD6-9169-995D29B1F0C4}"/>
              </a:ext>
            </a:extLst>
          </p:cNvPr>
          <p:cNvSpPr txBox="1">
            <a:spLocks/>
          </p:cNvSpPr>
          <p:nvPr/>
        </p:nvSpPr>
        <p:spPr>
          <a:xfrm>
            <a:off x="573157" y="1919487"/>
            <a:ext cx="11045686" cy="498598"/>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sz="3200" b="1" kern="1200">
                <a:solidFill>
                  <a:schemeClr val="bg1"/>
                </a:solidFill>
                <a:latin typeface="Roboto" panose="02000000000000000000" pitchFamily="2" charset="0"/>
                <a:ea typeface="Roboto" panose="02000000000000000000" pitchFamily="2" charset="0"/>
                <a:cs typeface="+mj-cs"/>
              </a:defRPr>
            </a:lvl1pPr>
          </a:lstStyle>
          <a:p>
            <a:pPr algn="ctr"/>
            <a:r>
              <a:rPr lang="en-US" sz="3600">
                <a:latin typeface="+mj-lt"/>
                <a:ea typeface="Roboto"/>
                <a:cs typeface="Roboto"/>
              </a:rPr>
              <a:t>ORNL’s mission </a:t>
            </a:r>
          </a:p>
        </p:txBody>
      </p:sp>
      <p:sp>
        <p:nvSpPr>
          <p:cNvPr id="10" name="Text Placeholder 2">
            <a:extLst>
              <a:ext uri="{FF2B5EF4-FFF2-40B4-BE49-F238E27FC236}">
                <a16:creationId xmlns:a16="http://schemas.microsoft.com/office/drawing/2014/main" id="{C91609E3-0115-6232-06B4-0425D6F3BCBE}"/>
              </a:ext>
            </a:extLst>
          </p:cNvPr>
          <p:cNvSpPr txBox="1">
            <a:spLocks/>
          </p:cNvSpPr>
          <p:nvPr/>
        </p:nvSpPr>
        <p:spPr>
          <a:xfrm>
            <a:off x="556069" y="2948153"/>
            <a:ext cx="11062774" cy="249299"/>
          </a:xfrm>
          <a:prstGeom prst="rect">
            <a:avLst/>
          </a:prstGeom>
        </p:spPr>
        <p:txBody>
          <a:bodyPr/>
          <a:lstStyle>
            <a:lvl1pPr marL="0" indent="0" algn="l" defTabSz="914400" rtl="0" eaLnBrk="1" latinLnBrk="0" hangingPunct="1">
              <a:lnSpc>
                <a:spcPct val="90000"/>
              </a:lnSpc>
              <a:spcBef>
                <a:spcPts val="1200"/>
              </a:spcBef>
              <a:spcAft>
                <a:spcPts val="6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50000"/>
              </a:lnSpc>
            </a:pPr>
            <a:r>
              <a:rPr lang="en-US">
                <a:solidFill>
                  <a:schemeClr val="bg1"/>
                </a:solidFill>
                <a:latin typeface="+mj-lt"/>
              </a:rPr>
              <a:t>Deliver scientific discoveries and technical breakthroughs that will accelerate </a:t>
            </a:r>
            <a:br>
              <a:rPr lang="en-US">
                <a:solidFill>
                  <a:schemeClr val="bg1"/>
                </a:solidFill>
                <a:latin typeface="+mj-lt"/>
              </a:rPr>
            </a:br>
            <a:r>
              <a:rPr lang="en-US">
                <a:solidFill>
                  <a:schemeClr val="bg1"/>
                </a:solidFill>
                <a:latin typeface="+mj-lt"/>
              </a:rPr>
              <a:t>the deployment of solutions in energy and national security</a:t>
            </a:r>
            <a:br>
              <a:rPr lang="en-US">
                <a:solidFill>
                  <a:schemeClr val="bg1"/>
                </a:solidFill>
                <a:latin typeface="+mj-lt"/>
              </a:rPr>
            </a:br>
            <a:r>
              <a:rPr lang="en-US">
                <a:solidFill>
                  <a:schemeClr val="bg1"/>
                </a:solidFill>
                <a:latin typeface="+mj-lt"/>
              </a:rPr>
              <a:t>and, in doing so, create economic opportunity for the nation.</a:t>
            </a:r>
          </a:p>
        </p:txBody>
      </p:sp>
      <p:sp>
        <p:nvSpPr>
          <p:cNvPr id="11" name="Freeform 10">
            <a:extLst>
              <a:ext uri="{FF2B5EF4-FFF2-40B4-BE49-F238E27FC236}">
                <a16:creationId xmlns:a16="http://schemas.microsoft.com/office/drawing/2014/main" id="{C5F7EA3C-4B74-69BD-1C84-97CE7BF7FB3B}"/>
              </a:ext>
            </a:extLst>
          </p:cNvPr>
          <p:cNvSpPr/>
          <p:nvPr/>
        </p:nvSpPr>
        <p:spPr>
          <a:xfrm>
            <a:off x="5769778" y="4903576"/>
            <a:ext cx="652445" cy="786108"/>
          </a:xfrm>
          <a:custGeom>
            <a:avLst/>
            <a:gdLst>
              <a:gd name="connsiteX0" fmla="*/ 39472 w 652445"/>
              <a:gd name="connsiteY0" fmla="*/ 479720 h 786108"/>
              <a:gd name="connsiteX1" fmla="*/ 66148 w 652445"/>
              <a:gd name="connsiteY1" fmla="*/ 469725 h 786108"/>
              <a:gd name="connsiteX2" fmla="*/ 95880 w 652445"/>
              <a:gd name="connsiteY2" fmla="*/ 439356 h 786108"/>
              <a:gd name="connsiteX3" fmla="*/ 83338 w 652445"/>
              <a:gd name="connsiteY3" fmla="*/ 420320 h 786108"/>
              <a:gd name="connsiteX4" fmla="*/ 15025 w 652445"/>
              <a:gd name="connsiteY4" fmla="*/ 377410 h 786108"/>
              <a:gd name="connsiteX5" fmla="*/ 39282 w 652445"/>
              <a:gd name="connsiteY5" fmla="*/ 375054 h 786108"/>
              <a:gd name="connsiteX6" fmla="*/ 15089 w 652445"/>
              <a:gd name="connsiteY6" fmla="*/ 355445 h 786108"/>
              <a:gd name="connsiteX7" fmla="*/ 0 w 652445"/>
              <a:gd name="connsiteY7" fmla="*/ 333990 h 786108"/>
              <a:gd name="connsiteX8" fmla="*/ 35653 w 652445"/>
              <a:gd name="connsiteY8" fmla="*/ 348442 h 786108"/>
              <a:gd name="connsiteX9" fmla="*/ 49723 w 652445"/>
              <a:gd name="connsiteY9" fmla="*/ 344749 h 786108"/>
              <a:gd name="connsiteX10" fmla="*/ 40555 w 652445"/>
              <a:gd name="connsiteY10" fmla="*/ 329024 h 786108"/>
              <a:gd name="connsiteX11" fmla="*/ 107085 w 652445"/>
              <a:gd name="connsiteY11" fmla="*/ 338956 h 786108"/>
              <a:gd name="connsiteX12" fmla="*/ 194880 w 652445"/>
              <a:gd name="connsiteY12" fmla="*/ 356527 h 786108"/>
              <a:gd name="connsiteX13" fmla="*/ 189214 w 652445"/>
              <a:gd name="connsiteY13" fmla="*/ 286432 h 786108"/>
              <a:gd name="connsiteX14" fmla="*/ 105494 w 652445"/>
              <a:gd name="connsiteY14" fmla="*/ 250970 h 786108"/>
              <a:gd name="connsiteX15" fmla="*/ 52142 w 652445"/>
              <a:gd name="connsiteY15" fmla="*/ 238937 h 786108"/>
              <a:gd name="connsiteX16" fmla="*/ 19163 w 652445"/>
              <a:gd name="connsiteY16" fmla="*/ 210733 h 786108"/>
              <a:gd name="connsiteX17" fmla="*/ 62583 w 652445"/>
              <a:gd name="connsiteY17" fmla="*/ 214999 h 786108"/>
              <a:gd name="connsiteX18" fmla="*/ 47749 w 652445"/>
              <a:gd name="connsiteY18" fmla="*/ 171324 h 786108"/>
              <a:gd name="connsiteX19" fmla="*/ 25021 w 652445"/>
              <a:gd name="connsiteY19" fmla="*/ 144202 h 786108"/>
              <a:gd name="connsiteX20" fmla="*/ 46667 w 652445"/>
              <a:gd name="connsiteY20" fmla="*/ 149550 h 786108"/>
              <a:gd name="connsiteX21" fmla="*/ 66849 w 652445"/>
              <a:gd name="connsiteY21" fmla="*/ 152352 h 786108"/>
              <a:gd name="connsiteX22" fmla="*/ 55962 w 652445"/>
              <a:gd name="connsiteY22" fmla="*/ 123129 h 786108"/>
              <a:gd name="connsiteX23" fmla="*/ 92060 w 652445"/>
              <a:gd name="connsiteY23" fmla="*/ 143630 h 786108"/>
              <a:gd name="connsiteX24" fmla="*/ 147577 w 652445"/>
              <a:gd name="connsiteY24" fmla="*/ 169605 h 786108"/>
              <a:gd name="connsiteX25" fmla="*/ 153816 w 652445"/>
              <a:gd name="connsiteY25" fmla="*/ 129305 h 786108"/>
              <a:gd name="connsiteX26" fmla="*/ 120328 w 652445"/>
              <a:gd name="connsiteY26" fmla="*/ 60164 h 786108"/>
              <a:gd name="connsiteX27" fmla="*/ 140383 w 652445"/>
              <a:gd name="connsiteY27" fmla="*/ 69141 h 786108"/>
              <a:gd name="connsiteX28" fmla="*/ 127013 w 652445"/>
              <a:gd name="connsiteY28" fmla="*/ 28268 h 786108"/>
              <a:gd name="connsiteX29" fmla="*/ 150887 w 652445"/>
              <a:gd name="connsiteY29" fmla="*/ 38772 h 786108"/>
              <a:gd name="connsiteX30" fmla="*/ 166167 w 652445"/>
              <a:gd name="connsiteY30" fmla="*/ 50423 h 786108"/>
              <a:gd name="connsiteX31" fmla="*/ 171451 w 652445"/>
              <a:gd name="connsiteY31" fmla="*/ 35079 h 786108"/>
              <a:gd name="connsiteX32" fmla="*/ 203093 w 652445"/>
              <a:gd name="connsiteY32" fmla="*/ 67422 h 786108"/>
              <a:gd name="connsiteX33" fmla="*/ 234671 w 652445"/>
              <a:gd name="connsiteY33" fmla="*/ 80219 h 786108"/>
              <a:gd name="connsiteX34" fmla="*/ 224740 w 652445"/>
              <a:gd name="connsiteY34" fmla="*/ 53543 h 786108"/>
              <a:gd name="connsiteX35" fmla="*/ 242502 w 652445"/>
              <a:gd name="connsiteY35" fmla="*/ 63984 h 786108"/>
              <a:gd name="connsiteX36" fmla="*/ 246577 w 652445"/>
              <a:gd name="connsiteY36" fmla="*/ 39727 h 786108"/>
              <a:gd name="connsiteX37" fmla="*/ 236772 w 652445"/>
              <a:gd name="connsiteY37" fmla="*/ 0 h 786108"/>
              <a:gd name="connsiteX38" fmla="*/ 281083 w 652445"/>
              <a:gd name="connsiteY38" fmla="*/ 45266 h 786108"/>
              <a:gd name="connsiteX39" fmla="*/ 280065 w 652445"/>
              <a:gd name="connsiteY39" fmla="*/ 23493 h 786108"/>
              <a:gd name="connsiteX40" fmla="*/ 298019 w 652445"/>
              <a:gd name="connsiteY40" fmla="*/ 74870 h 786108"/>
              <a:gd name="connsiteX41" fmla="*/ 293626 w 652445"/>
              <a:gd name="connsiteY41" fmla="*/ 168841 h 786108"/>
              <a:gd name="connsiteX42" fmla="*/ 327559 w 652445"/>
              <a:gd name="connsiteY42" fmla="*/ 225185 h 786108"/>
              <a:gd name="connsiteX43" fmla="*/ 358947 w 652445"/>
              <a:gd name="connsiteY43" fmla="*/ 152925 h 786108"/>
              <a:gd name="connsiteX44" fmla="*/ 395109 w 652445"/>
              <a:gd name="connsiteY44" fmla="*/ 97281 h 786108"/>
              <a:gd name="connsiteX45" fmla="*/ 392307 w 652445"/>
              <a:gd name="connsiteY45" fmla="*/ 124084 h 786108"/>
              <a:gd name="connsiteX46" fmla="*/ 415609 w 652445"/>
              <a:gd name="connsiteY46" fmla="*/ 100018 h 786108"/>
              <a:gd name="connsiteX47" fmla="*/ 470807 w 652445"/>
              <a:gd name="connsiteY47" fmla="*/ 50996 h 786108"/>
              <a:gd name="connsiteX48" fmla="*/ 451262 w 652445"/>
              <a:gd name="connsiteY48" fmla="*/ 82447 h 786108"/>
              <a:gd name="connsiteX49" fmla="*/ 460621 w 652445"/>
              <a:gd name="connsiteY49" fmla="*/ 111733 h 786108"/>
              <a:gd name="connsiteX50" fmla="*/ 483222 w 652445"/>
              <a:gd name="connsiteY50" fmla="*/ 89195 h 786108"/>
              <a:gd name="connsiteX51" fmla="*/ 466923 w 652445"/>
              <a:gd name="connsiteY51" fmla="*/ 145158 h 786108"/>
              <a:gd name="connsiteX52" fmla="*/ 443622 w 652445"/>
              <a:gd name="connsiteY52" fmla="*/ 203603 h 786108"/>
              <a:gd name="connsiteX53" fmla="*/ 488060 w 652445"/>
              <a:gd name="connsiteY53" fmla="*/ 212707 h 786108"/>
              <a:gd name="connsiteX54" fmla="*/ 513654 w 652445"/>
              <a:gd name="connsiteY54" fmla="*/ 204366 h 786108"/>
              <a:gd name="connsiteX55" fmla="*/ 504868 w 652445"/>
              <a:gd name="connsiteY55" fmla="*/ 218055 h 786108"/>
              <a:gd name="connsiteX56" fmla="*/ 534091 w 652445"/>
              <a:gd name="connsiteY56" fmla="*/ 207168 h 786108"/>
              <a:gd name="connsiteX57" fmla="*/ 496783 w 652445"/>
              <a:gd name="connsiteY57" fmla="*/ 253771 h 786108"/>
              <a:gd name="connsiteX58" fmla="*/ 523268 w 652445"/>
              <a:gd name="connsiteY58" fmla="*/ 263003 h 786108"/>
              <a:gd name="connsiteX59" fmla="*/ 464504 w 652445"/>
              <a:gd name="connsiteY59" fmla="*/ 279046 h 786108"/>
              <a:gd name="connsiteX60" fmla="*/ 402558 w 652445"/>
              <a:gd name="connsiteY60" fmla="*/ 342203 h 786108"/>
              <a:gd name="connsiteX61" fmla="*/ 409624 w 652445"/>
              <a:gd name="connsiteY61" fmla="*/ 419811 h 786108"/>
              <a:gd name="connsiteX62" fmla="*/ 486405 w 652445"/>
              <a:gd name="connsiteY62" fmla="*/ 316163 h 786108"/>
              <a:gd name="connsiteX63" fmla="*/ 498820 w 652445"/>
              <a:gd name="connsiteY63" fmla="*/ 342075 h 786108"/>
              <a:gd name="connsiteX64" fmla="*/ 547142 w 652445"/>
              <a:gd name="connsiteY64" fmla="*/ 305149 h 786108"/>
              <a:gd name="connsiteX65" fmla="*/ 528488 w 652445"/>
              <a:gd name="connsiteY65" fmla="*/ 359010 h 786108"/>
              <a:gd name="connsiteX66" fmla="*/ 513463 w 652445"/>
              <a:gd name="connsiteY66" fmla="*/ 402558 h 786108"/>
              <a:gd name="connsiteX67" fmla="*/ 562804 w 652445"/>
              <a:gd name="connsiteY67" fmla="*/ 383140 h 786108"/>
              <a:gd name="connsiteX68" fmla="*/ 520084 w 652445"/>
              <a:gd name="connsiteY68" fmla="*/ 428342 h 786108"/>
              <a:gd name="connsiteX69" fmla="*/ 462340 w 652445"/>
              <a:gd name="connsiteY69" fmla="*/ 492517 h 786108"/>
              <a:gd name="connsiteX70" fmla="*/ 510407 w 652445"/>
              <a:gd name="connsiteY70" fmla="*/ 516264 h 786108"/>
              <a:gd name="connsiteX71" fmla="*/ 550389 w 652445"/>
              <a:gd name="connsiteY71" fmla="*/ 464313 h 786108"/>
              <a:gd name="connsiteX72" fmla="*/ 581585 w 652445"/>
              <a:gd name="connsiteY72" fmla="*/ 408860 h 786108"/>
              <a:gd name="connsiteX73" fmla="*/ 588970 w 652445"/>
              <a:gd name="connsiteY73" fmla="*/ 437064 h 786108"/>
              <a:gd name="connsiteX74" fmla="*/ 630035 w 652445"/>
              <a:gd name="connsiteY74" fmla="*/ 423440 h 786108"/>
              <a:gd name="connsiteX75" fmla="*/ 614500 w 652445"/>
              <a:gd name="connsiteY75" fmla="*/ 483031 h 786108"/>
              <a:gd name="connsiteX76" fmla="*/ 631945 w 652445"/>
              <a:gd name="connsiteY76" fmla="*/ 485832 h 786108"/>
              <a:gd name="connsiteX77" fmla="*/ 652445 w 652445"/>
              <a:gd name="connsiteY77" fmla="*/ 482203 h 786108"/>
              <a:gd name="connsiteX78" fmla="*/ 571972 w 652445"/>
              <a:gd name="connsiteY78" fmla="*/ 540330 h 786108"/>
              <a:gd name="connsiteX79" fmla="*/ 445659 w 652445"/>
              <a:gd name="connsiteY79" fmla="*/ 663077 h 786108"/>
              <a:gd name="connsiteX80" fmla="*/ 578848 w 652445"/>
              <a:gd name="connsiteY80" fmla="*/ 765006 h 786108"/>
              <a:gd name="connsiteX81" fmla="*/ 592154 w 652445"/>
              <a:gd name="connsiteY81" fmla="*/ 764306 h 786108"/>
              <a:gd name="connsiteX82" fmla="*/ 604887 w 652445"/>
              <a:gd name="connsiteY82" fmla="*/ 763669 h 786108"/>
              <a:gd name="connsiteX83" fmla="*/ 607433 w 652445"/>
              <a:gd name="connsiteY83" fmla="*/ 776720 h 786108"/>
              <a:gd name="connsiteX84" fmla="*/ 558984 w 652445"/>
              <a:gd name="connsiteY84" fmla="*/ 778757 h 786108"/>
              <a:gd name="connsiteX85" fmla="*/ 433499 w 652445"/>
              <a:gd name="connsiteY85" fmla="*/ 670972 h 786108"/>
              <a:gd name="connsiteX86" fmla="*/ 389442 w 652445"/>
              <a:gd name="connsiteY86" fmla="*/ 632390 h 786108"/>
              <a:gd name="connsiteX87" fmla="*/ 302857 w 652445"/>
              <a:gd name="connsiteY87" fmla="*/ 610680 h 786108"/>
              <a:gd name="connsiteX88" fmla="*/ 181256 w 652445"/>
              <a:gd name="connsiteY88" fmla="*/ 627233 h 786108"/>
              <a:gd name="connsiteX89" fmla="*/ 210669 w 652445"/>
              <a:gd name="connsiteY89" fmla="*/ 611763 h 786108"/>
              <a:gd name="connsiteX90" fmla="*/ 145094 w 652445"/>
              <a:gd name="connsiteY90" fmla="*/ 591008 h 786108"/>
              <a:gd name="connsiteX91" fmla="*/ 200419 w 652445"/>
              <a:gd name="connsiteY91" fmla="*/ 569298 h 786108"/>
              <a:gd name="connsiteX92" fmla="*/ 195517 w 652445"/>
              <a:gd name="connsiteY92" fmla="*/ 546187 h 786108"/>
              <a:gd name="connsiteX93" fmla="*/ 241993 w 652445"/>
              <a:gd name="connsiteY93" fmla="*/ 555737 h 786108"/>
              <a:gd name="connsiteX94" fmla="*/ 307314 w 652445"/>
              <a:gd name="connsiteY94" fmla="*/ 546060 h 786108"/>
              <a:gd name="connsiteX95" fmla="*/ 307441 w 652445"/>
              <a:gd name="connsiteY95" fmla="*/ 496464 h 786108"/>
              <a:gd name="connsiteX96" fmla="*/ 241929 w 652445"/>
              <a:gd name="connsiteY96" fmla="*/ 479084 h 786108"/>
              <a:gd name="connsiteX97" fmla="*/ 110714 w 652445"/>
              <a:gd name="connsiteY97" fmla="*/ 506205 h 786108"/>
              <a:gd name="connsiteX98" fmla="*/ 39472 w 652445"/>
              <a:gd name="connsiteY98" fmla="*/ 479466 h 786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652445" h="786108">
                <a:moveTo>
                  <a:pt x="39472" y="479720"/>
                </a:moveTo>
                <a:cubicBezTo>
                  <a:pt x="39472" y="479720"/>
                  <a:pt x="50041" y="481566"/>
                  <a:pt x="66148" y="469725"/>
                </a:cubicBezTo>
                <a:cubicBezTo>
                  <a:pt x="87095" y="454636"/>
                  <a:pt x="92824" y="447824"/>
                  <a:pt x="95880" y="439356"/>
                </a:cubicBezTo>
                <a:cubicBezTo>
                  <a:pt x="95880" y="439356"/>
                  <a:pt x="98554" y="432417"/>
                  <a:pt x="83338" y="420320"/>
                </a:cubicBezTo>
                <a:cubicBezTo>
                  <a:pt x="66276" y="406759"/>
                  <a:pt x="15025" y="377410"/>
                  <a:pt x="15025" y="377410"/>
                </a:cubicBezTo>
                <a:cubicBezTo>
                  <a:pt x="18654" y="375372"/>
                  <a:pt x="29732" y="377855"/>
                  <a:pt x="39282" y="375054"/>
                </a:cubicBezTo>
                <a:cubicBezTo>
                  <a:pt x="39282" y="375054"/>
                  <a:pt x="27758" y="368114"/>
                  <a:pt x="15089" y="355445"/>
                </a:cubicBezTo>
                <a:cubicBezTo>
                  <a:pt x="2419" y="342521"/>
                  <a:pt x="0" y="333990"/>
                  <a:pt x="0" y="333990"/>
                </a:cubicBezTo>
                <a:cubicBezTo>
                  <a:pt x="4456" y="334881"/>
                  <a:pt x="17890" y="337237"/>
                  <a:pt x="35653" y="348442"/>
                </a:cubicBezTo>
                <a:cubicBezTo>
                  <a:pt x="35653" y="348442"/>
                  <a:pt x="55898" y="360729"/>
                  <a:pt x="49723" y="344749"/>
                </a:cubicBezTo>
                <a:cubicBezTo>
                  <a:pt x="44247" y="330424"/>
                  <a:pt x="40555" y="329024"/>
                  <a:pt x="40555" y="329024"/>
                </a:cubicBezTo>
                <a:cubicBezTo>
                  <a:pt x="40555" y="329024"/>
                  <a:pt x="75125" y="332207"/>
                  <a:pt x="107085" y="338956"/>
                </a:cubicBezTo>
                <a:cubicBezTo>
                  <a:pt x="138727" y="345704"/>
                  <a:pt x="180619" y="372698"/>
                  <a:pt x="194880" y="356527"/>
                </a:cubicBezTo>
                <a:cubicBezTo>
                  <a:pt x="209141" y="340038"/>
                  <a:pt x="227031" y="312089"/>
                  <a:pt x="189214" y="286432"/>
                </a:cubicBezTo>
                <a:cubicBezTo>
                  <a:pt x="151078" y="260456"/>
                  <a:pt x="131024" y="257655"/>
                  <a:pt x="105494" y="250970"/>
                </a:cubicBezTo>
                <a:cubicBezTo>
                  <a:pt x="79964" y="244349"/>
                  <a:pt x="76144" y="243012"/>
                  <a:pt x="52142" y="238937"/>
                </a:cubicBezTo>
                <a:cubicBezTo>
                  <a:pt x="27886" y="234862"/>
                  <a:pt x="19163" y="210733"/>
                  <a:pt x="19163" y="210733"/>
                </a:cubicBezTo>
                <a:cubicBezTo>
                  <a:pt x="19163" y="210733"/>
                  <a:pt x="58572" y="232634"/>
                  <a:pt x="62583" y="214999"/>
                </a:cubicBezTo>
                <a:cubicBezTo>
                  <a:pt x="66339" y="197108"/>
                  <a:pt x="60355" y="184248"/>
                  <a:pt x="47749" y="171324"/>
                </a:cubicBezTo>
                <a:cubicBezTo>
                  <a:pt x="35079" y="158400"/>
                  <a:pt x="25021" y="144202"/>
                  <a:pt x="25021" y="144202"/>
                </a:cubicBezTo>
                <a:cubicBezTo>
                  <a:pt x="25021" y="144202"/>
                  <a:pt x="26294" y="146749"/>
                  <a:pt x="46667" y="149550"/>
                </a:cubicBezTo>
                <a:cubicBezTo>
                  <a:pt x="66849" y="152352"/>
                  <a:pt x="67931" y="167695"/>
                  <a:pt x="66849" y="152352"/>
                </a:cubicBezTo>
                <a:cubicBezTo>
                  <a:pt x="65703" y="137263"/>
                  <a:pt x="55962" y="123129"/>
                  <a:pt x="55962" y="123129"/>
                </a:cubicBezTo>
                <a:cubicBezTo>
                  <a:pt x="55962" y="123129"/>
                  <a:pt x="70414" y="132106"/>
                  <a:pt x="92060" y="143630"/>
                </a:cubicBezTo>
                <a:cubicBezTo>
                  <a:pt x="113707" y="155280"/>
                  <a:pt x="137390" y="181001"/>
                  <a:pt x="147577" y="169605"/>
                </a:cubicBezTo>
                <a:cubicBezTo>
                  <a:pt x="157954" y="158209"/>
                  <a:pt x="169860" y="153688"/>
                  <a:pt x="153816" y="129305"/>
                </a:cubicBezTo>
                <a:cubicBezTo>
                  <a:pt x="135226" y="100082"/>
                  <a:pt x="120328" y="60164"/>
                  <a:pt x="120328" y="60164"/>
                </a:cubicBezTo>
                <a:cubicBezTo>
                  <a:pt x="125676" y="63984"/>
                  <a:pt x="136180" y="69968"/>
                  <a:pt x="140383" y="69141"/>
                </a:cubicBezTo>
                <a:cubicBezTo>
                  <a:pt x="140255" y="66912"/>
                  <a:pt x="132233" y="36671"/>
                  <a:pt x="127013" y="28268"/>
                </a:cubicBezTo>
                <a:cubicBezTo>
                  <a:pt x="127013" y="28268"/>
                  <a:pt x="135990" y="27058"/>
                  <a:pt x="150887" y="38772"/>
                </a:cubicBezTo>
                <a:lnTo>
                  <a:pt x="166167" y="50423"/>
                </a:lnTo>
                <a:cubicBezTo>
                  <a:pt x="167186" y="48768"/>
                  <a:pt x="171515" y="40364"/>
                  <a:pt x="171451" y="35079"/>
                </a:cubicBezTo>
                <a:cubicBezTo>
                  <a:pt x="171451" y="35079"/>
                  <a:pt x="196790" y="54561"/>
                  <a:pt x="203093" y="67422"/>
                </a:cubicBezTo>
                <a:cubicBezTo>
                  <a:pt x="209333" y="79964"/>
                  <a:pt x="237027" y="98172"/>
                  <a:pt x="234671" y="80219"/>
                </a:cubicBezTo>
                <a:cubicBezTo>
                  <a:pt x="232316" y="62583"/>
                  <a:pt x="224740" y="53543"/>
                  <a:pt x="224740" y="53543"/>
                </a:cubicBezTo>
                <a:cubicBezTo>
                  <a:pt x="228941" y="54689"/>
                  <a:pt x="240720" y="61755"/>
                  <a:pt x="242502" y="63984"/>
                </a:cubicBezTo>
                <a:cubicBezTo>
                  <a:pt x="242502" y="63984"/>
                  <a:pt x="254026" y="61501"/>
                  <a:pt x="246577" y="39727"/>
                </a:cubicBezTo>
                <a:cubicBezTo>
                  <a:pt x="239128" y="17890"/>
                  <a:pt x="236772" y="0"/>
                  <a:pt x="236772" y="0"/>
                </a:cubicBezTo>
                <a:cubicBezTo>
                  <a:pt x="250015" y="8149"/>
                  <a:pt x="264021" y="38454"/>
                  <a:pt x="281083" y="45266"/>
                </a:cubicBezTo>
                <a:cubicBezTo>
                  <a:pt x="282102" y="39536"/>
                  <a:pt x="279046" y="27058"/>
                  <a:pt x="280065" y="23493"/>
                </a:cubicBezTo>
                <a:cubicBezTo>
                  <a:pt x="280065" y="23493"/>
                  <a:pt x="299483" y="41765"/>
                  <a:pt x="298019" y="74870"/>
                </a:cubicBezTo>
                <a:cubicBezTo>
                  <a:pt x="296490" y="108868"/>
                  <a:pt x="298846" y="140573"/>
                  <a:pt x="293626" y="168841"/>
                </a:cubicBezTo>
                <a:cubicBezTo>
                  <a:pt x="287705" y="201247"/>
                  <a:pt x="309478" y="246704"/>
                  <a:pt x="327559" y="225185"/>
                </a:cubicBezTo>
                <a:cubicBezTo>
                  <a:pt x="345704" y="203921"/>
                  <a:pt x="350606" y="182084"/>
                  <a:pt x="358947" y="152925"/>
                </a:cubicBezTo>
                <a:cubicBezTo>
                  <a:pt x="368879" y="118036"/>
                  <a:pt x="395109" y="97281"/>
                  <a:pt x="395109" y="97281"/>
                </a:cubicBezTo>
                <a:cubicBezTo>
                  <a:pt x="395109" y="97281"/>
                  <a:pt x="386514" y="117654"/>
                  <a:pt x="392307" y="124084"/>
                </a:cubicBezTo>
                <a:cubicBezTo>
                  <a:pt x="398801" y="111351"/>
                  <a:pt x="403576" y="115043"/>
                  <a:pt x="415609" y="100018"/>
                </a:cubicBezTo>
                <a:cubicBezTo>
                  <a:pt x="443876" y="64684"/>
                  <a:pt x="470807" y="50996"/>
                  <a:pt x="470807" y="50996"/>
                </a:cubicBezTo>
                <a:cubicBezTo>
                  <a:pt x="470807" y="50996"/>
                  <a:pt x="456546" y="67485"/>
                  <a:pt x="451262" y="82447"/>
                </a:cubicBezTo>
                <a:cubicBezTo>
                  <a:pt x="446041" y="97790"/>
                  <a:pt x="452917" y="124466"/>
                  <a:pt x="460621" y="111733"/>
                </a:cubicBezTo>
                <a:cubicBezTo>
                  <a:pt x="470043" y="96007"/>
                  <a:pt x="483222" y="89195"/>
                  <a:pt x="483222" y="89195"/>
                </a:cubicBezTo>
                <a:cubicBezTo>
                  <a:pt x="483222" y="89195"/>
                  <a:pt x="485832" y="103584"/>
                  <a:pt x="466923" y="145158"/>
                </a:cubicBezTo>
                <a:cubicBezTo>
                  <a:pt x="456801" y="167568"/>
                  <a:pt x="426942" y="192525"/>
                  <a:pt x="443622" y="203603"/>
                </a:cubicBezTo>
                <a:cubicBezTo>
                  <a:pt x="462912" y="216208"/>
                  <a:pt x="475518" y="219264"/>
                  <a:pt x="488060" y="212707"/>
                </a:cubicBezTo>
                <a:cubicBezTo>
                  <a:pt x="503977" y="203984"/>
                  <a:pt x="513654" y="204366"/>
                  <a:pt x="513654" y="204366"/>
                </a:cubicBezTo>
                <a:cubicBezTo>
                  <a:pt x="512763" y="209396"/>
                  <a:pt x="506142" y="211943"/>
                  <a:pt x="504868" y="218055"/>
                </a:cubicBezTo>
                <a:cubicBezTo>
                  <a:pt x="506205" y="221365"/>
                  <a:pt x="519384" y="207804"/>
                  <a:pt x="534091" y="207168"/>
                </a:cubicBezTo>
                <a:cubicBezTo>
                  <a:pt x="515437" y="242566"/>
                  <a:pt x="495891" y="245303"/>
                  <a:pt x="496783" y="253771"/>
                </a:cubicBezTo>
                <a:cubicBezTo>
                  <a:pt x="502895" y="257909"/>
                  <a:pt x="516328" y="255808"/>
                  <a:pt x="523268" y="263003"/>
                </a:cubicBezTo>
                <a:cubicBezTo>
                  <a:pt x="523268" y="263003"/>
                  <a:pt x="485068" y="268987"/>
                  <a:pt x="464504" y="279046"/>
                </a:cubicBezTo>
                <a:cubicBezTo>
                  <a:pt x="443940" y="289042"/>
                  <a:pt x="417583" y="316418"/>
                  <a:pt x="402558" y="342203"/>
                </a:cubicBezTo>
                <a:cubicBezTo>
                  <a:pt x="383904" y="373844"/>
                  <a:pt x="369579" y="454954"/>
                  <a:pt x="409624" y="419811"/>
                </a:cubicBezTo>
                <a:cubicBezTo>
                  <a:pt x="449352" y="384413"/>
                  <a:pt x="486405" y="316163"/>
                  <a:pt x="486405" y="316163"/>
                </a:cubicBezTo>
                <a:cubicBezTo>
                  <a:pt x="486405" y="316163"/>
                  <a:pt x="483413" y="349588"/>
                  <a:pt x="498820" y="342075"/>
                </a:cubicBezTo>
                <a:cubicBezTo>
                  <a:pt x="513972" y="334563"/>
                  <a:pt x="547142" y="305149"/>
                  <a:pt x="547142" y="305149"/>
                </a:cubicBezTo>
                <a:cubicBezTo>
                  <a:pt x="547142" y="305149"/>
                  <a:pt x="544404" y="329278"/>
                  <a:pt x="528488" y="359010"/>
                </a:cubicBezTo>
                <a:cubicBezTo>
                  <a:pt x="518365" y="377601"/>
                  <a:pt x="511617" y="390206"/>
                  <a:pt x="513463" y="402558"/>
                </a:cubicBezTo>
                <a:cubicBezTo>
                  <a:pt x="516073" y="406696"/>
                  <a:pt x="523076" y="391480"/>
                  <a:pt x="562804" y="383140"/>
                </a:cubicBezTo>
                <a:cubicBezTo>
                  <a:pt x="562804" y="383140"/>
                  <a:pt x="544786" y="410006"/>
                  <a:pt x="520084" y="428342"/>
                </a:cubicBezTo>
                <a:cubicBezTo>
                  <a:pt x="492963" y="448397"/>
                  <a:pt x="467942" y="472208"/>
                  <a:pt x="462340" y="492517"/>
                </a:cubicBezTo>
                <a:cubicBezTo>
                  <a:pt x="456291" y="514100"/>
                  <a:pt x="479593" y="542876"/>
                  <a:pt x="510407" y="516264"/>
                </a:cubicBezTo>
                <a:cubicBezTo>
                  <a:pt x="528106" y="501494"/>
                  <a:pt x="543322" y="480994"/>
                  <a:pt x="550389" y="464313"/>
                </a:cubicBezTo>
                <a:cubicBezTo>
                  <a:pt x="557647" y="448843"/>
                  <a:pt x="572672" y="418601"/>
                  <a:pt x="581585" y="408860"/>
                </a:cubicBezTo>
                <a:cubicBezTo>
                  <a:pt x="581840" y="417710"/>
                  <a:pt x="586551" y="434136"/>
                  <a:pt x="588970" y="437064"/>
                </a:cubicBezTo>
                <a:cubicBezTo>
                  <a:pt x="593109" y="439102"/>
                  <a:pt x="598711" y="431844"/>
                  <a:pt x="630035" y="423440"/>
                </a:cubicBezTo>
                <a:cubicBezTo>
                  <a:pt x="629716" y="460175"/>
                  <a:pt x="609916" y="477874"/>
                  <a:pt x="614500" y="483031"/>
                </a:cubicBezTo>
                <a:cubicBezTo>
                  <a:pt x="614500" y="483031"/>
                  <a:pt x="618893" y="489143"/>
                  <a:pt x="631945" y="485832"/>
                </a:cubicBezTo>
                <a:cubicBezTo>
                  <a:pt x="651490" y="480866"/>
                  <a:pt x="652445" y="482203"/>
                  <a:pt x="652445" y="482203"/>
                </a:cubicBezTo>
                <a:cubicBezTo>
                  <a:pt x="652445" y="482203"/>
                  <a:pt x="626279" y="518111"/>
                  <a:pt x="571972" y="540330"/>
                </a:cubicBezTo>
                <a:cubicBezTo>
                  <a:pt x="542686" y="552235"/>
                  <a:pt x="427451" y="595082"/>
                  <a:pt x="445659" y="663077"/>
                </a:cubicBezTo>
                <a:cubicBezTo>
                  <a:pt x="449479" y="677147"/>
                  <a:pt x="501812" y="760867"/>
                  <a:pt x="578848" y="765006"/>
                </a:cubicBezTo>
                <a:lnTo>
                  <a:pt x="592154" y="764306"/>
                </a:lnTo>
                <a:cubicBezTo>
                  <a:pt x="600112" y="763160"/>
                  <a:pt x="603550" y="761886"/>
                  <a:pt x="604887" y="763669"/>
                </a:cubicBezTo>
                <a:cubicBezTo>
                  <a:pt x="606288" y="765388"/>
                  <a:pt x="605969" y="767871"/>
                  <a:pt x="607433" y="776720"/>
                </a:cubicBezTo>
                <a:cubicBezTo>
                  <a:pt x="609789" y="790790"/>
                  <a:pt x="592981" y="786971"/>
                  <a:pt x="558984" y="778757"/>
                </a:cubicBezTo>
                <a:cubicBezTo>
                  <a:pt x="497992" y="763796"/>
                  <a:pt x="452917" y="699303"/>
                  <a:pt x="433499" y="670972"/>
                </a:cubicBezTo>
                <a:cubicBezTo>
                  <a:pt x="433499" y="670972"/>
                  <a:pt x="414717" y="646779"/>
                  <a:pt x="389442" y="632390"/>
                </a:cubicBezTo>
                <a:cubicBezTo>
                  <a:pt x="366141" y="619211"/>
                  <a:pt x="332462" y="610935"/>
                  <a:pt x="302857" y="610680"/>
                </a:cubicBezTo>
                <a:cubicBezTo>
                  <a:pt x="254471" y="610298"/>
                  <a:pt x="204748" y="626724"/>
                  <a:pt x="181256" y="627233"/>
                </a:cubicBezTo>
                <a:cubicBezTo>
                  <a:pt x="187750" y="621313"/>
                  <a:pt x="204748" y="617174"/>
                  <a:pt x="210669" y="611763"/>
                </a:cubicBezTo>
                <a:cubicBezTo>
                  <a:pt x="201374" y="602786"/>
                  <a:pt x="157317" y="599921"/>
                  <a:pt x="145094" y="591008"/>
                </a:cubicBezTo>
                <a:cubicBezTo>
                  <a:pt x="160119" y="577702"/>
                  <a:pt x="193861" y="575664"/>
                  <a:pt x="200419" y="569298"/>
                </a:cubicBezTo>
                <a:cubicBezTo>
                  <a:pt x="197363" y="564332"/>
                  <a:pt x="193352" y="552681"/>
                  <a:pt x="195517" y="546187"/>
                </a:cubicBezTo>
                <a:cubicBezTo>
                  <a:pt x="195517" y="546187"/>
                  <a:pt x="207104" y="555101"/>
                  <a:pt x="241993" y="555737"/>
                </a:cubicBezTo>
                <a:cubicBezTo>
                  <a:pt x="267586" y="556246"/>
                  <a:pt x="294199" y="558475"/>
                  <a:pt x="307314" y="546060"/>
                </a:cubicBezTo>
                <a:cubicBezTo>
                  <a:pt x="323103" y="531035"/>
                  <a:pt x="326541" y="509452"/>
                  <a:pt x="307441" y="496464"/>
                </a:cubicBezTo>
                <a:cubicBezTo>
                  <a:pt x="288405" y="483477"/>
                  <a:pt x="272680" y="476855"/>
                  <a:pt x="241929" y="479084"/>
                </a:cubicBezTo>
                <a:cubicBezTo>
                  <a:pt x="211306" y="481312"/>
                  <a:pt x="110714" y="506205"/>
                  <a:pt x="110714" y="506205"/>
                </a:cubicBezTo>
                <a:cubicBezTo>
                  <a:pt x="84038" y="511362"/>
                  <a:pt x="47431" y="487296"/>
                  <a:pt x="39472" y="479466"/>
                </a:cubicBezTo>
                <a:close/>
              </a:path>
            </a:pathLst>
          </a:custGeom>
          <a:solidFill>
            <a:schemeClr val="bg1"/>
          </a:solidFill>
          <a:ln w="6365" cap="flat">
            <a:noFill/>
            <a:prstDash val="solid"/>
            <a:miter/>
          </a:ln>
        </p:spPr>
        <p:txBody>
          <a:bodyPr rtlCol="0" anchor="ctr"/>
          <a:lstStyle/>
          <a:p>
            <a:pPr algn="ctr"/>
            <a:endParaRPr lang="en-US">
              <a:solidFill>
                <a:schemeClr val="bg1"/>
              </a:solidFill>
            </a:endParaRPr>
          </a:p>
        </p:txBody>
      </p:sp>
      <p:sp>
        <p:nvSpPr>
          <p:cNvPr id="12" name="Rectangle 11">
            <a:extLst>
              <a:ext uri="{FF2B5EF4-FFF2-40B4-BE49-F238E27FC236}">
                <a16:creationId xmlns:a16="http://schemas.microsoft.com/office/drawing/2014/main" id="{F42B734C-43BB-86D6-79FF-A479F7275D99}"/>
              </a:ext>
            </a:extLst>
          </p:cNvPr>
          <p:cNvSpPr/>
          <p:nvPr/>
        </p:nvSpPr>
        <p:spPr>
          <a:xfrm>
            <a:off x="5668818" y="2687960"/>
            <a:ext cx="854364" cy="7191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a:p>
        </p:txBody>
      </p:sp>
    </p:spTree>
    <p:extLst>
      <p:ext uri="{BB962C8B-B14F-4D97-AF65-F5344CB8AC3E}">
        <p14:creationId xmlns:p14="http://schemas.microsoft.com/office/powerpoint/2010/main" val="1234848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B02BEDB9-9A1D-84F1-E212-0BDADC1C9932}"/>
              </a:ext>
            </a:extLst>
          </p:cNvPr>
          <p:cNvSpPr>
            <a:spLocks noGrp="1"/>
          </p:cNvSpPr>
          <p:nvPr>
            <p:ph type="title"/>
          </p:nvPr>
        </p:nvSpPr>
        <p:spPr/>
        <p:txBody>
          <a:bodyPr/>
          <a:lstStyle/>
          <a:p>
            <a:r>
              <a:rPr lang="en-US"/>
              <a:t>ORNL by the numbers</a:t>
            </a:r>
          </a:p>
        </p:txBody>
      </p:sp>
      <p:grpSp>
        <p:nvGrpSpPr>
          <p:cNvPr id="2" name="Group 1">
            <a:extLst>
              <a:ext uri="{FF2B5EF4-FFF2-40B4-BE49-F238E27FC236}">
                <a16:creationId xmlns:a16="http://schemas.microsoft.com/office/drawing/2014/main" id="{79B6E1EF-522E-CB2E-E3A0-1ADD567D417D}"/>
              </a:ext>
            </a:extLst>
          </p:cNvPr>
          <p:cNvGrpSpPr/>
          <p:nvPr/>
        </p:nvGrpSpPr>
        <p:grpSpPr>
          <a:xfrm>
            <a:off x="447810" y="658906"/>
            <a:ext cx="11200510" cy="5045754"/>
            <a:chOff x="950300" y="861145"/>
            <a:chExt cx="10291401" cy="4636208"/>
          </a:xfrm>
          <a:solidFill>
            <a:schemeClr val="bg2"/>
          </a:solidFill>
        </p:grpSpPr>
        <p:sp>
          <p:nvSpPr>
            <p:cNvPr id="3" name="Freeform 2" descr="https://neutrons.ornl.gov/content/a-cousin-table-salt-could-make-energy-storage-faster-and-safer&#10;&#10;Neutron scattering was used to study a disordered rock salt that could be used to make safer, faster-charging battery anodes. (Image credit: ORNL/Jill Hemman)">
              <a:extLst>
                <a:ext uri="{FF2B5EF4-FFF2-40B4-BE49-F238E27FC236}">
                  <a16:creationId xmlns:a16="http://schemas.microsoft.com/office/drawing/2014/main" id="{AA5FB7C5-238D-73B7-FC63-2C50AE105A03}"/>
                </a:ext>
              </a:extLst>
            </p:cNvPr>
            <p:cNvSpPr/>
            <p:nvPr/>
          </p:nvSpPr>
          <p:spPr>
            <a:xfrm>
              <a:off x="3798893" y="1648125"/>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solidFill>
              <a:schemeClr val="bg1">
                <a:alpha val="23221"/>
              </a:schemeClr>
            </a:solidFill>
            <a:ln w="19050" cap="flat">
              <a:noFill/>
              <a:prstDash val="solid"/>
              <a:miter/>
            </a:ln>
            <a:effectLst/>
          </p:spPr>
          <p:txBody>
            <a:bodyPr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Nation’s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most diverse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energy</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portfolio</a:t>
              </a:r>
            </a:p>
          </p:txBody>
        </p:sp>
        <p:sp>
          <p:nvSpPr>
            <p:cNvPr id="4" name="Freeform 3" descr="https://www.ornl.gov/news/deep-learning-based-data-analysis-software-ornl-promises-accelerate-materials-research&#10;&#10;An AI-generated image representing atoms and artificial neural networks. Credit: Maxim Ziatdinov/ORNL, U.S. Dept. of Energy">
              <a:extLst>
                <a:ext uri="{FF2B5EF4-FFF2-40B4-BE49-F238E27FC236}">
                  <a16:creationId xmlns:a16="http://schemas.microsoft.com/office/drawing/2014/main" id="{C3581E09-DE6E-86DB-1440-3058E19047AB}"/>
                </a:ext>
              </a:extLst>
            </p:cNvPr>
            <p:cNvSpPr/>
            <p:nvPr/>
          </p:nvSpPr>
          <p:spPr>
            <a:xfrm>
              <a:off x="5256251" y="2459854"/>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solidFill>
              <a:schemeClr val="bg1">
                <a:alpha val="23221"/>
              </a:schemeClr>
            </a:solidFill>
            <a:ln w="19050" cap="flat">
              <a:noFill/>
              <a:prstDash val="solid"/>
              <a:miter/>
            </a:ln>
            <a:effectLst/>
          </p:spPr>
          <p:txBody>
            <a:bodyPr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Nation’s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largest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materials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research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portfolio</a:t>
              </a:r>
            </a:p>
          </p:txBody>
        </p:sp>
        <p:sp>
          <p:nvSpPr>
            <p:cNvPr id="5" name="Freeform 4" descr="https://www.ornl.gov/news/element-creation-lab-deepens-understanding-neutron-stars&#10;&#10;ORNL researchers Michael Smith, Steven Pain and Kelly Chipps use JENSA, a unique gas jet system, for laboratory studies of nuclear reactions that also occur in neutron stars in binary systems. Credit: Steven Pain/ORNL, U.S. Dept. of Energy">
              <a:extLst>
                <a:ext uri="{FF2B5EF4-FFF2-40B4-BE49-F238E27FC236}">
                  <a16:creationId xmlns:a16="http://schemas.microsoft.com/office/drawing/2014/main" id="{FA07D608-DEA9-C78D-A5AB-A5099E151E0F}"/>
                </a:ext>
              </a:extLst>
            </p:cNvPr>
            <p:cNvSpPr/>
            <p:nvPr/>
          </p:nvSpPr>
          <p:spPr>
            <a:xfrm>
              <a:off x="6693771" y="1648125"/>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solidFill>
              <a:schemeClr val="bg1">
                <a:alpha val="23221"/>
              </a:schemeClr>
            </a:solidFill>
            <a:ln w="19050" cap="flat">
              <a:noFill/>
              <a:prstDash val="solid"/>
              <a:miter/>
            </a:ln>
            <a:effectLst/>
          </p:spPr>
          <p:txBody>
            <a:bodyPr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World’s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most intense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neutron</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source</a:t>
              </a:r>
            </a:p>
          </p:txBody>
        </p:sp>
        <p:sp>
          <p:nvSpPr>
            <p:cNvPr id="6" name="Freeform 5" descr="https://www.ornl.gov/news/americas-largest-open-science-chloride-salt-loop-will-accelerate-clean-energy-technologies&#10;&#10;The Facility to Alleviate Salt Technology Risks, or FASTR, system will help scientists research the next generation of concentrated solar power. Credit: Kevin Robb/ORNL">
              <a:extLst>
                <a:ext uri="{FF2B5EF4-FFF2-40B4-BE49-F238E27FC236}">
                  <a16:creationId xmlns:a16="http://schemas.microsoft.com/office/drawing/2014/main" id="{34060167-3E52-B218-CDBC-ACA1CB5B18D7}"/>
                </a:ext>
              </a:extLst>
            </p:cNvPr>
            <p:cNvSpPr/>
            <p:nvPr/>
          </p:nvSpPr>
          <p:spPr>
            <a:xfrm>
              <a:off x="8157690" y="2459854"/>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2000" b="1" i="0" u="none" strike="noStrike" kern="1200" cap="none" spc="0" normalizeH="0" baseline="0" noProof="0">
                  <a:ln>
                    <a:noFill/>
                  </a:ln>
                  <a:solidFill>
                    <a:srgbClr val="373A36"/>
                  </a:solidFill>
                  <a:effectLst/>
                  <a:uLnTx/>
                  <a:uFillTx/>
                  <a:latin typeface="Aptos"/>
                  <a:ea typeface="Roboto" panose="02000000000000000000" pitchFamily="2" charset="0"/>
                  <a:cs typeface="+mn-cs"/>
                </a:rPr>
                <a:t>&gt;2,700 </a:t>
              </a:r>
              <a:br>
                <a:rPr kumimoji="0" lang="en-US" sz="20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journal articles </a:t>
              </a:r>
              <a:b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published </a:t>
              </a:r>
              <a:b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in FY25</a:t>
              </a:r>
            </a:p>
          </p:txBody>
        </p:sp>
        <p:sp>
          <p:nvSpPr>
            <p:cNvPr id="7" name="Freeform 6">
              <a:extLst>
                <a:ext uri="{FF2B5EF4-FFF2-40B4-BE49-F238E27FC236}">
                  <a16:creationId xmlns:a16="http://schemas.microsoft.com/office/drawing/2014/main" id="{26FF9A36-0BD5-DCFF-0E1B-963DE07F6CAF}"/>
                </a:ext>
              </a:extLst>
            </p:cNvPr>
            <p:cNvSpPr/>
            <p:nvPr/>
          </p:nvSpPr>
          <p:spPr>
            <a:xfrm>
              <a:off x="3798893" y="3264728"/>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lIns="0" tIns="0" rIns="0" bIns="0"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20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&gt;5,500</a:t>
              </a:r>
              <a:br>
                <a:rPr kumimoji="0" lang="en-US" sz="20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research</a:t>
              </a:r>
              <a:b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guests </a:t>
              </a:r>
              <a:b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annually</a:t>
              </a:r>
            </a:p>
          </p:txBody>
        </p:sp>
        <p:sp>
          <p:nvSpPr>
            <p:cNvPr id="8" name="Freeform 7">
              <a:extLst>
                <a:ext uri="{FF2B5EF4-FFF2-40B4-BE49-F238E27FC236}">
                  <a16:creationId xmlns:a16="http://schemas.microsoft.com/office/drawing/2014/main" id="{43AAC533-A40E-799D-EA40-8F6DA3B65BFC}"/>
                </a:ext>
              </a:extLst>
            </p:cNvPr>
            <p:cNvSpPr/>
            <p:nvPr/>
          </p:nvSpPr>
          <p:spPr>
            <a:xfrm>
              <a:off x="6693771" y="3264728"/>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solidFill>
              <a:schemeClr val="bg1">
                <a:alpha val="23221"/>
              </a:schemeClr>
            </a:solidFill>
            <a:ln w="19050" cap="flat">
              <a:noFill/>
              <a:prstDash val="solid"/>
              <a:miter/>
            </a:ln>
            <a:effectLst/>
          </p:spPr>
          <p:txBody>
            <a:bodyPr lIns="0" tIns="0" rIns="0" bIns="0"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Critical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isotopes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for medicine, industry, and security</a:t>
              </a:r>
            </a:p>
          </p:txBody>
        </p:sp>
        <p:sp>
          <p:nvSpPr>
            <p:cNvPr id="12" name="Freeform 11">
              <a:extLst>
                <a:ext uri="{FF2B5EF4-FFF2-40B4-BE49-F238E27FC236}">
                  <a16:creationId xmlns:a16="http://schemas.microsoft.com/office/drawing/2014/main" id="{86EE166A-41DD-FBFB-F1A8-9EA377B74BCE}"/>
                </a:ext>
              </a:extLst>
            </p:cNvPr>
            <p:cNvSpPr/>
            <p:nvPr/>
          </p:nvSpPr>
          <p:spPr>
            <a:xfrm>
              <a:off x="8157690" y="4065780"/>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lIns="0" tIns="0" rIns="0" bIns="0"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24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&gt;</a:t>
              </a:r>
              <a:r>
                <a:rPr kumimoji="0" lang="en-US" sz="20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260</a:t>
              </a:r>
              <a:r>
                <a:rPr kumimoji="0" lang="en-US" sz="24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 </a:t>
              </a:r>
              <a:br>
                <a:rPr kumimoji="0" lang="en-US" sz="18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5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R&amp;D 100 </a:t>
              </a:r>
              <a:br>
                <a:rPr kumimoji="0" lang="en-US" sz="15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5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Awards </a:t>
              </a:r>
              <a:br>
                <a:rPr kumimoji="0" lang="en-US" sz="15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endParaRPr kumimoji="0" lang="en-US" sz="15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endParaRPr>
            </a:p>
          </p:txBody>
        </p:sp>
        <p:sp>
          <p:nvSpPr>
            <p:cNvPr id="13" name="Freeform 12">
              <a:extLst>
                <a:ext uri="{FF2B5EF4-FFF2-40B4-BE49-F238E27FC236}">
                  <a16:creationId xmlns:a16="http://schemas.microsoft.com/office/drawing/2014/main" id="{23845DB8-1E57-4A2F-A036-01ECB8B7A63F}"/>
                </a:ext>
              </a:extLst>
            </p:cNvPr>
            <p:cNvSpPr/>
            <p:nvPr/>
          </p:nvSpPr>
          <p:spPr>
            <a:xfrm>
              <a:off x="5256251" y="4065780"/>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solidFill>
              <a:schemeClr val="bg1">
                <a:alpha val="23221"/>
              </a:schemeClr>
            </a:solidFill>
            <a:ln w="19050" cap="flat">
              <a:noFill/>
              <a:prstDash val="solid"/>
              <a:miter/>
            </a:ln>
            <a:effectLst/>
          </p:spPr>
          <p:txBody>
            <a:bodyPr lIns="0" tIns="0" rIns="0" bIns="0"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World-class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research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reactor</a:t>
              </a:r>
            </a:p>
          </p:txBody>
        </p:sp>
        <p:sp>
          <p:nvSpPr>
            <p:cNvPr id="14" name="Freeform 13" descr="https://neutrons.ornl.gov/content/a-cousin-table-salt-could-make-energy-storage-faster-and-safer&#10;&#10;Neutron scattering was used to study a disordered rock salt that could be used to make safer, faster-charging battery anodes. (Image credit: ORNL/Jill Hemman)">
              <a:extLst>
                <a:ext uri="{FF2B5EF4-FFF2-40B4-BE49-F238E27FC236}">
                  <a16:creationId xmlns:a16="http://schemas.microsoft.com/office/drawing/2014/main" id="{60B6BD79-4A67-8539-B3B6-BEEFFF2E77D8}"/>
                </a:ext>
              </a:extLst>
            </p:cNvPr>
            <p:cNvSpPr/>
            <p:nvPr/>
          </p:nvSpPr>
          <p:spPr>
            <a:xfrm>
              <a:off x="2361374" y="2459854"/>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20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$2.7B </a:t>
              </a:r>
              <a:br>
                <a:rPr kumimoji="0" lang="en-US" sz="14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FY26 budget</a:t>
              </a:r>
              <a:b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authority</a:t>
              </a:r>
            </a:p>
          </p:txBody>
        </p:sp>
        <p:sp>
          <p:nvSpPr>
            <p:cNvPr id="15" name="Freeform 14">
              <a:extLst>
                <a:ext uri="{FF2B5EF4-FFF2-40B4-BE49-F238E27FC236}">
                  <a16:creationId xmlns:a16="http://schemas.microsoft.com/office/drawing/2014/main" id="{C3B9A503-B51A-BD94-71F8-DFF474BA3E58}"/>
                </a:ext>
              </a:extLst>
            </p:cNvPr>
            <p:cNvSpPr/>
            <p:nvPr/>
          </p:nvSpPr>
          <p:spPr>
            <a:xfrm>
              <a:off x="2361374" y="4065780"/>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lIns="0" tIns="0" rIns="0" bIns="0"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2000" b="1" i="0" u="none" strike="noStrike" kern="1200" cap="none" spc="0" normalizeH="0" baseline="0" noProof="0">
                  <a:ln>
                    <a:noFill/>
                  </a:ln>
                  <a:solidFill>
                    <a:srgbClr val="373A36"/>
                  </a:solidFill>
                  <a:effectLst/>
                  <a:uLnTx/>
                  <a:uFillTx/>
                  <a:latin typeface="Aptos"/>
                  <a:ea typeface="Roboto"/>
                  <a:cs typeface="Arial"/>
                </a:rPr>
                <a:t>&gt;7,400</a:t>
              </a:r>
              <a:br>
                <a:rPr kumimoji="0" lang="en-US" sz="20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a:cs typeface="Arial"/>
                </a:rPr>
                <a:t>employees</a:t>
              </a:r>
            </a:p>
          </p:txBody>
        </p:sp>
        <p:sp>
          <p:nvSpPr>
            <p:cNvPr id="16" name="Freeform 15" descr="https://www.ornl.gov/news/element-creation-lab-deepens-understanding-neutron-stars&#10;&#10;ORNL researchers Michael Smith, Steven Pain and Kelly Chipps use JENSA, a unique gas jet system, for laboratory studies of nuclear reactions that also occur in neutron stars in binary systems. Credit: Steven Pain/ORNL, U.S. Dept. of Energy">
              <a:extLst>
                <a:ext uri="{FF2B5EF4-FFF2-40B4-BE49-F238E27FC236}">
                  <a16:creationId xmlns:a16="http://schemas.microsoft.com/office/drawing/2014/main" id="{D145B018-3D04-642F-3E1C-A23AF05A9BAA}"/>
                </a:ext>
              </a:extLst>
            </p:cNvPr>
            <p:cNvSpPr/>
            <p:nvPr/>
          </p:nvSpPr>
          <p:spPr>
            <a:xfrm>
              <a:off x="950300" y="3264728"/>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20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&gt;$1B </a:t>
              </a:r>
              <a:br>
                <a:rPr kumimoji="0" lang="en-US" sz="1400" b="0" i="0" u="none" strike="noStrike" kern="1200" cap="none" spc="0" normalizeH="0" baseline="0" noProof="0">
                  <a:ln>
                    <a:noFill/>
                  </a:ln>
                  <a:solidFill>
                    <a:srgbClr val="373A36"/>
                  </a:solidFill>
                  <a:effectLst/>
                  <a:highlight>
                    <a:srgbClr val="FFFF00"/>
                  </a:highligh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modernization </a:t>
              </a:r>
              <a:b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investment</a:t>
              </a:r>
            </a:p>
          </p:txBody>
        </p:sp>
        <p:sp>
          <p:nvSpPr>
            <p:cNvPr id="17" name="Freeform 16" descr="https://www.ornl.gov/news/americas-largest-open-science-chloride-salt-loop-will-accelerate-clean-energy-technologies&#10;&#10;The Facility to Alleviate Salt Technology Risks, or FASTR, system will help scientists research the next generation of concentrated solar power. Credit: Kevin Robb/ORNL">
              <a:extLst>
                <a:ext uri="{FF2B5EF4-FFF2-40B4-BE49-F238E27FC236}">
                  <a16:creationId xmlns:a16="http://schemas.microsoft.com/office/drawing/2014/main" id="{C8FF5A14-38C6-6BF1-7584-CC4CC191DE54}"/>
                </a:ext>
              </a:extLst>
            </p:cNvPr>
            <p:cNvSpPr/>
            <p:nvPr/>
          </p:nvSpPr>
          <p:spPr>
            <a:xfrm>
              <a:off x="9588648" y="1648125"/>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lIns="91440" tIns="45720" rIns="91440" bIns="45720" rtlCol="0" anchor="ctr"/>
            <a:lstStyle/>
            <a:p>
              <a:pPr algn="ctr">
                <a:lnSpc>
                  <a:spcPct val="90000"/>
                </a:lnSpc>
                <a:spcBef>
                  <a:spcPts val="1200"/>
                </a:spcBef>
                <a:spcAft>
                  <a:spcPts val="60"/>
                </a:spcAft>
                <a:defRPr/>
              </a:pPr>
              <a:r>
                <a:rPr lang="en-US" sz="2000" b="1">
                  <a:latin typeface="Aptos"/>
                  <a:ea typeface="Roboto"/>
                  <a:cs typeface="Arial"/>
                </a:rPr>
                <a:t>5</a:t>
              </a:r>
              <a:br>
                <a:rPr lang="en-US" sz="1600" i="0" u="none" strike="noStrike" kern="1200" cap="none" spc="0" normalizeH="0" baseline="0" noProof="0">
                  <a:ln>
                    <a:noFill/>
                  </a:ln>
                  <a:effectLst/>
                  <a:uLnTx/>
                  <a:uFillTx/>
                  <a:latin typeface="Aptos"/>
                  <a:ea typeface="Roboto" panose="02000000000000000000" pitchFamily="2" charset="0"/>
                  <a:cs typeface="Arial" panose="020B0604020202020204" pitchFamily="34" charset="0"/>
                </a:rPr>
              </a:br>
              <a:r>
                <a:rPr lang="en-US" sz="1600">
                  <a:latin typeface="Aptos"/>
                  <a:ea typeface="Roboto"/>
                  <a:cs typeface="Arial"/>
                </a:rPr>
                <a:t>Applied </a:t>
              </a:r>
              <a:br>
                <a:rPr lang="en-US" sz="1600">
                  <a:latin typeface="Aptos"/>
                  <a:ea typeface="Roboto"/>
                  <a:cs typeface="Arial"/>
                </a:rPr>
              </a:br>
              <a:r>
                <a:rPr lang="en-US" sz="1600">
                  <a:latin typeface="Aptos"/>
                  <a:ea typeface="Roboto"/>
                  <a:cs typeface="Arial"/>
                </a:rPr>
                <a:t>research </a:t>
              </a:r>
              <a:br>
                <a:rPr lang="en-US" sz="1600">
                  <a:latin typeface="Aptos"/>
                  <a:ea typeface="Roboto"/>
                  <a:cs typeface="Arial"/>
                </a:rPr>
              </a:br>
              <a:r>
                <a:rPr lang="en-US" sz="1600">
                  <a:latin typeface="Aptos"/>
                  <a:ea typeface="Roboto"/>
                  <a:cs typeface="Arial"/>
                </a:rPr>
                <a:t>facilities </a:t>
              </a:r>
              <a:endParaRPr lang="en-US" sz="1600" b="0" i="0" u="none" strike="noStrike" kern="1200" cap="none" spc="0" normalizeH="0" baseline="0" noProof="0">
                <a:ln>
                  <a:noFill/>
                </a:ln>
                <a:effectLst/>
                <a:uLnTx/>
                <a:uFillTx/>
                <a:latin typeface="Aptos"/>
                <a:ea typeface="Roboto"/>
                <a:cs typeface="Arial"/>
              </a:endParaRPr>
            </a:p>
          </p:txBody>
        </p:sp>
        <p:sp>
          <p:nvSpPr>
            <p:cNvPr id="18" name="Freeform 17">
              <a:extLst>
                <a:ext uri="{FF2B5EF4-FFF2-40B4-BE49-F238E27FC236}">
                  <a16:creationId xmlns:a16="http://schemas.microsoft.com/office/drawing/2014/main" id="{08983800-649B-D970-5E2A-9926DBA8F608}"/>
                </a:ext>
              </a:extLst>
            </p:cNvPr>
            <p:cNvSpPr/>
            <p:nvPr/>
          </p:nvSpPr>
          <p:spPr>
            <a:xfrm>
              <a:off x="9588648" y="3254051"/>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lIns="0" tIns="0" rIns="0" bIns="0"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2000" b="1"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73</a:t>
              </a:r>
              <a:br>
                <a:rPr kumimoji="0" lang="en-US" sz="14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patents </a:t>
              </a:r>
              <a:b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issued</a:t>
              </a:r>
              <a:b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panose="02000000000000000000" pitchFamily="2" charset="0"/>
                  <a:cs typeface="Arial" panose="020B0604020202020204" pitchFamily="34" charset="0"/>
                </a:rPr>
                <a:t>in FY25</a:t>
              </a:r>
            </a:p>
          </p:txBody>
        </p:sp>
        <p:sp>
          <p:nvSpPr>
            <p:cNvPr id="19" name="Freeform 18" descr="https://www.ornl.gov/news/americas-largest-open-science-chloride-salt-loop-will-accelerate-clean-energy-technologies&#10;&#10;The Facility to Alleviate Salt Technology Risks, or FASTR, system will help scientists research the next generation of concentrated solar power. Credit: Kevin Robb/ORNL">
              <a:extLst>
                <a:ext uri="{FF2B5EF4-FFF2-40B4-BE49-F238E27FC236}">
                  <a16:creationId xmlns:a16="http://schemas.microsoft.com/office/drawing/2014/main" id="{394FFE79-CC8A-2957-A19A-1664DB06E701}"/>
                </a:ext>
              </a:extLst>
            </p:cNvPr>
            <p:cNvSpPr/>
            <p:nvPr/>
          </p:nvSpPr>
          <p:spPr>
            <a:xfrm>
              <a:off x="8157690" y="861145"/>
              <a:ext cx="1653053" cy="143157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grpFill/>
            <a:ln w="19050" cap="flat">
              <a:noFill/>
              <a:prstDash val="solid"/>
              <a:miter/>
            </a:ln>
            <a:effectLst/>
          </p:spPr>
          <p:txBody>
            <a:bodyPr lIns="91440" tIns="45720" rIns="91440" bIns="45720" rtlCol="0" anchor="ctr"/>
            <a:lstStyle/>
            <a:p>
              <a:pPr algn="ctr">
                <a:lnSpc>
                  <a:spcPct val="90000"/>
                </a:lnSpc>
                <a:spcBef>
                  <a:spcPts val="1200"/>
                </a:spcBef>
                <a:spcAft>
                  <a:spcPts val="60"/>
                </a:spcAft>
                <a:defRPr/>
              </a:pPr>
              <a:r>
                <a:rPr lang="en-US" sz="2000" b="1">
                  <a:latin typeface="Aptos"/>
                  <a:ea typeface="Roboto"/>
                  <a:cs typeface="Arial"/>
                </a:rPr>
                <a:t>4</a:t>
              </a:r>
              <a:br>
                <a:rPr lang="en-US" sz="2000" b="0" i="0" u="none" strike="noStrike" kern="1200" cap="none" spc="0" normalizeH="0" baseline="0" noProof="0">
                  <a:ln>
                    <a:noFill/>
                  </a:ln>
                  <a:effectLst/>
                  <a:uLnTx/>
                  <a:uFillTx/>
                  <a:latin typeface="Aptos"/>
                  <a:ea typeface="Roboto" panose="02000000000000000000" pitchFamily="2" charset="0"/>
                  <a:cs typeface="Arial" panose="020B0604020202020204" pitchFamily="34" charset="0"/>
                </a:rPr>
              </a:br>
              <a:r>
                <a:rPr lang="en-US" sz="1600">
                  <a:solidFill>
                    <a:srgbClr val="373A36"/>
                  </a:solidFill>
                  <a:latin typeface="Aptos"/>
                  <a:ea typeface="Roboto"/>
                  <a:cs typeface="Arial"/>
                </a:rPr>
                <a:t>Office of Science user</a:t>
              </a:r>
              <a:br>
                <a:rPr lang="en-US" sz="1600" b="0" i="0" u="none" strike="noStrike" kern="1200" cap="none" spc="0" normalizeH="0" baseline="0" noProof="0">
                  <a:ln>
                    <a:noFill/>
                  </a:ln>
                  <a:effectLst/>
                  <a:uLnTx/>
                  <a:uFillTx/>
                  <a:latin typeface="Aptos"/>
                  <a:ea typeface="Roboto"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373A36"/>
                  </a:solidFill>
                  <a:effectLst/>
                  <a:uLnTx/>
                  <a:uFillTx/>
                  <a:latin typeface="Aptos"/>
                  <a:ea typeface="Roboto"/>
                  <a:cs typeface="Arial"/>
                </a:rPr>
                <a:t>facilities</a:t>
              </a:r>
            </a:p>
          </p:txBody>
        </p:sp>
      </p:grpSp>
      <p:sp>
        <p:nvSpPr>
          <p:cNvPr id="10" name="Freeform 12">
            <a:extLst>
              <a:ext uri="{FF2B5EF4-FFF2-40B4-BE49-F238E27FC236}">
                <a16:creationId xmlns:a16="http://schemas.microsoft.com/office/drawing/2014/main" id="{E26B56FE-680E-BA23-477E-2E42C5275959}"/>
              </a:ext>
            </a:extLst>
          </p:cNvPr>
          <p:cNvSpPr/>
          <p:nvPr/>
        </p:nvSpPr>
        <p:spPr>
          <a:xfrm>
            <a:off x="6713007" y="5034221"/>
            <a:ext cx="1799078" cy="155803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solidFill>
            <a:schemeClr val="bg1">
              <a:alpha val="23221"/>
            </a:schemeClr>
          </a:solidFill>
          <a:ln w="19050" cap="flat">
            <a:noFill/>
            <a:prstDash val="solid"/>
            <a:miter/>
          </a:ln>
          <a:effectLst/>
        </p:spPr>
        <p:txBody>
          <a:bodyPr lIns="0" tIns="0" rIns="0" bIns="0"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World’s first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exascale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computer</a:t>
            </a:r>
          </a:p>
        </p:txBody>
      </p:sp>
      <p:sp>
        <p:nvSpPr>
          <p:cNvPr id="9" name="Freeform 12">
            <a:extLst>
              <a:ext uri="{FF2B5EF4-FFF2-40B4-BE49-F238E27FC236}">
                <a16:creationId xmlns:a16="http://schemas.microsoft.com/office/drawing/2014/main" id="{2E672234-B829-18A2-9347-5D53192012AB}"/>
              </a:ext>
            </a:extLst>
          </p:cNvPr>
          <p:cNvSpPr/>
          <p:nvPr/>
        </p:nvSpPr>
        <p:spPr>
          <a:xfrm>
            <a:off x="3562406" y="5022601"/>
            <a:ext cx="1799078" cy="155803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solidFill>
            <a:schemeClr val="bg1">
              <a:alpha val="23221"/>
            </a:schemeClr>
          </a:solidFill>
          <a:ln w="19050" cap="flat">
            <a:noFill/>
            <a:prstDash val="solid"/>
            <a:miter/>
          </a:ln>
          <a:effectLst/>
        </p:spPr>
        <p:txBody>
          <a:bodyPr lIns="0" tIns="0" rIns="0" bIns="0" rtlCol="0" anchor="ctr"/>
          <a:lstStyle/>
          <a:p>
            <a:pPr marL="0" marR="0" lvl="0" indent="0" algn="ctr" defTabSz="914400" rtl="0" eaLnBrk="1" fontAlgn="auto" latinLnBrk="0" hangingPunct="1">
              <a:lnSpc>
                <a:spcPct val="90000"/>
              </a:lnSpc>
              <a:spcBef>
                <a:spcPts val="1200"/>
              </a:spcBef>
              <a:spcAft>
                <a:spcPts val="60"/>
              </a:spcAft>
              <a:buClrTx/>
              <a:buSzTx/>
              <a:buFontTx/>
              <a:buNone/>
              <a:tabLst/>
              <a:defRPr/>
            </a:pP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Partnerships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to advance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fusion technology and test </a:t>
            </a:r>
            <a:b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br>
            <a:r>
              <a:rPr kumimoji="0" lang="en-US" sz="1600" b="0" i="0" u="none" strike="noStrike" kern="1200" cap="none" spc="0" normalizeH="0" baseline="0" noProof="0">
                <a:ln>
                  <a:noFill/>
                </a:ln>
                <a:solidFill>
                  <a:srgbClr val="FFFFFF"/>
                </a:solidFill>
                <a:effectLst/>
                <a:uLnTx/>
                <a:uFillTx/>
                <a:latin typeface="Aptos"/>
                <a:ea typeface="Roboto Light" panose="02000000000000000000" pitchFamily="2" charset="0"/>
                <a:cs typeface="Arial" panose="020B0604020202020204" pitchFamily="34" charset="0"/>
              </a:rPr>
              <a:t>facilities</a:t>
            </a:r>
          </a:p>
        </p:txBody>
      </p:sp>
      <p:sp>
        <p:nvSpPr>
          <p:cNvPr id="21" name="Freeform 17">
            <a:extLst>
              <a:ext uri="{FF2B5EF4-FFF2-40B4-BE49-F238E27FC236}">
                <a16:creationId xmlns:a16="http://schemas.microsoft.com/office/drawing/2014/main" id="{A7DA76F8-BEA0-A502-9805-2146639A9023}"/>
              </a:ext>
            </a:extLst>
          </p:cNvPr>
          <p:cNvSpPr/>
          <p:nvPr/>
        </p:nvSpPr>
        <p:spPr>
          <a:xfrm>
            <a:off x="9840657" y="5025452"/>
            <a:ext cx="1799078" cy="1558033"/>
          </a:xfrm>
          <a:custGeom>
            <a:avLst/>
            <a:gdLst>
              <a:gd name="connsiteX0" fmla="*/ 1022880 w 1363853"/>
              <a:gd name="connsiteY0" fmla="*/ 0 h 1181121"/>
              <a:gd name="connsiteX1" fmla="*/ 340974 w 1363853"/>
              <a:gd name="connsiteY1" fmla="*/ 0 h 1181121"/>
              <a:gd name="connsiteX2" fmla="*/ 0 w 1363853"/>
              <a:gd name="connsiteY2" fmla="*/ 590581 h 1181121"/>
              <a:gd name="connsiteX3" fmla="*/ 340974 w 1363853"/>
              <a:gd name="connsiteY3" fmla="*/ 1181121 h 1181121"/>
              <a:gd name="connsiteX4" fmla="*/ 1022880 w 1363853"/>
              <a:gd name="connsiteY4" fmla="*/ 1181121 h 1181121"/>
              <a:gd name="connsiteX5" fmla="*/ 1363854 w 1363853"/>
              <a:gd name="connsiteY5" fmla="*/ 590581 h 1181121"/>
              <a:gd name="connsiteX6" fmla="*/ 1022880 w 1363853"/>
              <a:gd name="connsiteY6" fmla="*/ 0 h 1181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3853" h="1181121">
                <a:moveTo>
                  <a:pt x="1022880" y="0"/>
                </a:moveTo>
                <a:lnTo>
                  <a:pt x="340974" y="0"/>
                </a:lnTo>
                <a:lnTo>
                  <a:pt x="0" y="590581"/>
                </a:lnTo>
                <a:lnTo>
                  <a:pt x="340974" y="1181121"/>
                </a:lnTo>
                <a:lnTo>
                  <a:pt x="1022880" y="1181121"/>
                </a:lnTo>
                <a:lnTo>
                  <a:pt x="1363854" y="590581"/>
                </a:lnTo>
                <a:lnTo>
                  <a:pt x="1022880" y="0"/>
                </a:lnTo>
                <a:close/>
              </a:path>
            </a:pathLst>
          </a:custGeom>
          <a:solidFill>
            <a:schemeClr val="bg2"/>
          </a:solidFill>
          <a:ln w="19050" cap="flat">
            <a:noFill/>
            <a:prstDash val="solid"/>
            <a:miter/>
          </a:ln>
          <a:effectLst/>
        </p:spPr>
        <p:txBody>
          <a:bodyPr lIns="0" tIns="0" rIns="0" bIns="0" rtlCol="0" anchor="ctr"/>
          <a:lstStyle/>
          <a:p>
            <a:pPr algn="ctr">
              <a:lnSpc>
                <a:spcPct val="90000"/>
              </a:lnSpc>
              <a:spcBef>
                <a:spcPts val="1200"/>
              </a:spcBef>
              <a:spcAft>
                <a:spcPts val="60"/>
              </a:spcAft>
              <a:defRPr/>
            </a:pPr>
            <a:r>
              <a:rPr lang="en-US" sz="2000" b="1">
                <a:latin typeface="Aptos"/>
                <a:ea typeface="Roboto"/>
                <a:cs typeface="Arial"/>
              </a:rPr>
              <a:t>294</a:t>
            </a:r>
            <a:br>
              <a:rPr lang="en-US" sz="2000" b="1">
                <a:latin typeface="Aptos"/>
                <a:ea typeface="Roboto"/>
                <a:cs typeface="Arial"/>
              </a:rPr>
            </a:br>
            <a:r>
              <a:rPr lang="en-US" sz="1600">
                <a:ea typeface="Roboto"/>
                <a:cs typeface="Arial"/>
              </a:rPr>
              <a:t>invention </a:t>
            </a:r>
            <a:br>
              <a:rPr lang="en-US" sz="1600">
                <a:ea typeface="Roboto"/>
                <a:cs typeface="Arial"/>
              </a:rPr>
            </a:br>
            <a:r>
              <a:rPr lang="en-US" sz="1600">
                <a:ea typeface="Roboto"/>
                <a:cs typeface="Arial"/>
              </a:rPr>
              <a:t>disclosures </a:t>
            </a:r>
            <a:br>
              <a:rPr lang="en-US" sz="1600">
                <a:ea typeface="Roboto"/>
                <a:cs typeface="Arial"/>
              </a:rPr>
            </a:br>
            <a:r>
              <a:rPr lang="en-US" sz="1600">
                <a:ea typeface="Roboto"/>
                <a:cs typeface="Arial"/>
              </a:rPr>
              <a:t>in FY25</a:t>
            </a:r>
          </a:p>
        </p:txBody>
      </p:sp>
    </p:spTree>
    <p:extLst>
      <p:ext uri="{BB962C8B-B14F-4D97-AF65-F5344CB8AC3E}">
        <p14:creationId xmlns:p14="http://schemas.microsoft.com/office/powerpoint/2010/main" val="3143862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3B741-4C27-0764-3990-27BDDADAC2F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0E94B56-86DF-28AC-10D1-1B3694FC1CD9}"/>
              </a:ext>
            </a:extLst>
          </p:cNvPr>
          <p:cNvSpPr txBox="1"/>
          <p:nvPr/>
        </p:nvSpPr>
        <p:spPr>
          <a:xfrm>
            <a:off x="1095851" y="4803222"/>
            <a:ext cx="10181617" cy="1131164"/>
          </a:xfrm>
          <a:prstGeom prst="rect">
            <a:avLst/>
          </a:prstGeom>
          <a:solidFill>
            <a:srgbClr val="DBDCDB"/>
          </a:solidFill>
        </p:spPr>
        <p:txBody>
          <a:bodyPr wrap="square" lIns="0" tIns="0" rIns="0" bIns="18288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1000" normalizeH="0" baseline="0" noProof="0">
                <a:ln>
                  <a:noFill/>
                </a:ln>
                <a:solidFill>
                  <a:srgbClr val="00454D"/>
                </a:solidFill>
                <a:effectLst/>
                <a:uLnTx/>
                <a:uFillTx/>
                <a:latin typeface="Aptos" panose="020B0004020202020204" pitchFamily="34" charset="0"/>
                <a:ea typeface="+mn-ea"/>
                <a:cs typeface="+mn-cs"/>
              </a:rPr>
              <a:t>    NATIONAL SECURITY</a:t>
            </a:r>
          </a:p>
        </p:txBody>
      </p:sp>
      <p:sp>
        <p:nvSpPr>
          <p:cNvPr id="2" name="Title 1">
            <a:extLst>
              <a:ext uri="{FF2B5EF4-FFF2-40B4-BE49-F238E27FC236}">
                <a16:creationId xmlns:a16="http://schemas.microsoft.com/office/drawing/2014/main" id="{14D34AFC-D501-7F22-2E11-F5C3CAA5359C}"/>
              </a:ext>
            </a:extLst>
          </p:cNvPr>
          <p:cNvSpPr>
            <a:spLocks noGrp="1"/>
          </p:cNvSpPr>
          <p:nvPr>
            <p:ph type="title"/>
          </p:nvPr>
        </p:nvSpPr>
        <p:spPr>
          <a:xfrm>
            <a:off x="1095851" y="1046092"/>
            <a:ext cx="10327908" cy="886397"/>
          </a:xfrm>
        </p:spPr>
        <p:txBody>
          <a:bodyPr/>
          <a:lstStyle/>
          <a:p>
            <a:pPr lvl="0">
              <a:lnSpc>
                <a:spcPct val="100000"/>
              </a:lnSpc>
              <a:spcBef>
                <a:spcPts val="0"/>
              </a:spcBef>
              <a:defRPr/>
            </a:pPr>
            <a:r>
              <a:rPr lang="en-US" b="0">
                <a:solidFill>
                  <a:srgbClr val="FFFFFF"/>
                </a:solidFill>
              </a:rPr>
              <a:t>Unite expert teams, transformative technologies, and world-leading facilities to </a:t>
            </a:r>
            <a:r>
              <a:rPr lang="en-US">
                <a:solidFill>
                  <a:srgbClr val="FFFFFF"/>
                </a:solidFill>
              </a:rPr>
              <a:t>accelerate innovation </a:t>
            </a:r>
            <a:r>
              <a:rPr lang="en-US" b="0">
                <a:solidFill>
                  <a:srgbClr val="FFFFFF"/>
                </a:solidFill>
              </a:rPr>
              <a:t>and </a:t>
            </a:r>
            <a:r>
              <a:rPr lang="en-US">
                <a:solidFill>
                  <a:srgbClr val="FFFFFF"/>
                </a:solidFill>
              </a:rPr>
              <a:t>advance energy security </a:t>
            </a:r>
            <a:r>
              <a:rPr lang="en-US" b="0">
                <a:solidFill>
                  <a:srgbClr val="FFFFFF"/>
                </a:solidFill>
              </a:rPr>
              <a:t>for a safe, prosperous future </a:t>
            </a:r>
          </a:p>
        </p:txBody>
      </p:sp>
      <p:sp>
        <p:nvSpPr>
          <p:cNvPr id="9" name="Rectangle 53">
            <a:extLst>
              <a:ext uri="{FF2B5EF4-FFF2-40B4-BE49-F238E27FC236}">
                <a16:creationId xmlns:a16="http://schemas.microsoft.com/office/drawing/2014/main" id="{4483FB33-7A5C-C2AF-025F-93D6CA0AD8B1}"/>
              </a:ext>
            </a:extLst>
          </p:cNvPr>
          <p:cNvSpPr>
            <a:spLocks/>
          </p:cNvSpPr>
          <p:nvPr/>
        </p:nvSpPr>
        <p:spPr>
          <a:xfrm>
            <a:off x="1095852" y="2923851"/>
            <a:ext cx="2286000" cy="2391768"/>
          </a:xfrm>
          <a:prstGeom prst="rect">
            <a:avLst/>
          </a:prstGeom>
          <a:solidFill>
            <a:srgbClr val="00B3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45"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grpSp>
        <p:nvGrpSpPr>
          <p:cNvPr id="16" name="Group 15">
            <a:extLst>
              <a:ext uri="{FF2B5EF4-FFF2-40B4-BE49-F238E27FC236}">
                <a16:creationId xmlns:a16="http://schemas.microsoft.com/office/drawing/2014/main" id="{E64E5667-118E-CC99-E9D6-02FC5300FC44}"/>
              </a:ext>
            </a:extLst>
          </p:cNvPr>
          <p:cNvGrpSpPr/>
          <p:nvPr/>
        </p:nvGrpSpPr>
        <p:grpSpPr>
          <a:xfrm>
            <a:off x="1760626" y="3322100"/>
            <a:ext cx="874458" cy="746136"/>
            <a:chOff x="7418420" y="9097929"/>
            <a:chExt cx="256820" cy="219133"/>
          </a:xfrm>
          <a:solidFill>
            <a:schemeClr val="bg1"/>
          </a:solidFill>
        </p:grpSpPr>
        <p:sp>
          <p:nvSpPr>
            <p:cNvPr id="17" name="Freeform 30">
              <a:extLst>
                <a:ext uri="{FF2B5EF4-FFF2-40B4-BE49-F238E27FC236}">
                  <a16:creationId xmlns:a16="http://schemas.microsoft.com/office/drawing/2014/main" id="{0C84DEAF-DCCF-567A-3EF2-FB12ED81640D}"/>
                </a:ext>
              </a:extLst>
            </p:cNvPr>
            <p:cNvSpPr/>
            <p:nvPr/>
          </p:nvSpPr>
          <p:spPr>
            <a:xfrm>
              <a:off x="7506189" y="9231815"/>
              <a:ext cx="20897" cy="20897"/>
            </a:xfrm>
            <a:custGeom>
              <a:avLst/>
              <a:gdLst>
                <a:gd name="connsiteX0" fmla="*/ 20897 w 20897"/>
                <a:gd name="connsiteY0" fmla="*/ 10449 h 20897"/>
                <a:gd name="connsiteX1" fmla="*/ 10449 w 20897"/>
                <a:gd name="connsiteY1" fmla="*/ 20898 h 20897"/>
                <a:gd name="connsiteX2" fmla="*/ 1 w 20897"/>
                <a:gd name="connsiteY2" fmla="*/ 10449 h 20897"/>
                <a:gd name="connsiteX3" fmla="*/ 10449 w 20897"/>
                <a:gd name="connsiteY3" fmla="*/ 0 h 20897"/>
                <a:gd name="connsiteX4" fmla="*/ 20897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7" y="10449"/>
                  </a:moveTo>
                  <a:cubicBezTo>
                    <a:pt x="20897" y="16220"/>
                    <a:pt x="16219" y="20898"/>
                    <a:pt x="10449" y="20898"/>
                  </a:cubicBezTo>
                  <a:cubicBezTo>
                    <a:pt x="4678" y="20898"/>
                    <a:pt x="1" y="16220"/>
                    <a:pt x="1" y="10449"/>
                  </a:cubicBezTo>
                  <a:cubicBezTo>
                    <a:pt x="1" y="4678"/>
                    <a:pt x="4678" y="0"/>
                    <a:pt x="10449" y="0"/>
                  </a:cubicBezTo>
                  <a:cubicBezTo>
                    <a:pt x="16219" y="0"/>
                    <a:pt x="20897" y="4678"/>
                    <a:pt x="20897"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18" name="Freeform 31">
              <a:extLst>
                <a:ext uri="{FF2B5EF4-FFF2-40B4-BE49-F238E27FC236}">
                  <a16:creationId xmlns:a16="http://schemas.microsoft.com/office/drawing/2014/main" id="{98401CF0-7049-1175-CB75-D4A0E09D64BF}"/>
                </a:ext>
              </a:extLst>
            </p:cNvPr>
            <p:cNvSpPr/>
            <p:nvPr/>
          </p:nvSpPr>
          <p:spPr>
            <a:xfrm>
              <a:off x="7560233" y="9177410"/>
              <a:ext cx="20897" cy="20897"/>
            </a:xfrm>
            <a:custGeom>
              <a:avLst/>
              <a:gdLst>
                <a:gd name="connsiteX0" fmla="*/ 20897 w 20897"/>
                <a:gd name="connsiteY0" fmla="*/ 10448 h 20897"/>
                <a:gd name="connsiteX1" fmla="*/ 10449 w 20897"/>
                <a:gd name="connsiteY1" fmla="*/ 20897 h 20897"/>
                <a:gd name="connsiteX2" fmla="*/ 1 w 20897"/>
                <a:gd name="connsiteY2" fmla="*/ 10448 h 20897"/>
                <a:gd name="connsiteX3" fmla="*/ 10449 w 20897"/>
                <a:gd name="connsiteY3" fmla="*/ 0 h 20897"/>
                <a:gd name="connsiteX4" fmla="*/ 20897 w 20897"/>
                <a:gd name="connsiteY4" fmla="*/ 10448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7" y="10448"/>
                  </a:moveTo>
                  <a:cubicBezTo>
                    <a:pt x="20897" y="16219"/>
                    <a:pt x="16219" y="20897"/>
                    <a:pt x="10449" y="20897"/>
                  </a:cubicBezTo>
                  <a:cubicBezTo>
                    <a:pt x="4678" y="20897"/>
                    <a:pt x="1" y="16219"/>
                    <a:pt x="1" y="10448"/>
                  </a:cubicBezTo>
                  <a:cubicBezTo>
                    <a:pt x="1" y="4678"/>
                    <a:pt x="4678" y="0"/>
                    <a:pt x="10449" y="0"/>
                  </a:cubicBezTo>
                  <a:cubicBezTo>
                    <a:pt x="16219" y="0"/>
                    <a:pt x="20897" y="4678"/>
                    <a:pt x="20897" y="10448"/>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19" name="Freeform 32">
              <a:extLst>
                <a:ext uri="{FF2B5EF4-FFF2-40B4-BE49-F238E27FC236}">
                  <a16:creationId xmlns:a16="http://schemas.microsoft.com/office/drawing/2014/main" id="{88F69C49-D1FD-1C5E-2F1E-FD1D40C3D343}"/>
                </a:ext>
              </a:extLst>
            </p:cNvPr>
            <p:cNvSpPr/>
            <p:nvPr/>
          </p:nvSpPr>
          <p:spPr>
            <a:xfrm>
              <a:off x="7585670" y="9242048"/>
              <a:ext cx="20897" cy="20897"/>
            </a:xfrm>
            <a:custGeom>
              <a:avLst/>
              <a:gdLst>
                <a:gd name="connsiteX0" fmla="*/ 20897 w 20897"/>
                <a:gd name="connsiteY0" fmla="*/ 10449 h 20897"/>
                <a:gd name="connsiteX1" fmla="*/ 10449 w 20897"/>
                <a:gd name="connsiteY1" fmla="*/ 20897 h 20897"/>
                <a:gd name="connsiteX2" fmla="*/ 1 w 20897"/>
                <a:gd name="connsiteY2" fmla="*/ 10449 h 20897"/>
                <a:gd name="connsiteX3" fmla="*/ 10449 w 20897"/>
                <a:gd name="connsiteY3" fmla="*/ 0 h 20897"/>
                <a:gd name="connsiteX4" fmla="*/ 20897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7" y="10449"/>
                  </a:moveTo>
                  <a:cubicBezTo>
                    <a:pt x="20897" y="16220"/>
                    <a:pt x="16219" y="20897"/>
                    <a:pt x="10449" y="20897"/>
                  </a:cubicBezTo>
                  <a:cubicBezTo>
                    <a:pt x="4679" y="20897"/>
                    <a:pt x="1" y="16220"/>
                    <a:pt x="1" y="10449"/>
                  </a:cubicBezTo>
                  <a:cubicBezTo>
                    <a:pt x="1" y="4678"/>
                    <a:pt x="4679" y="0"/>
                    <a:pt x="10449" y="0"/>
                  </a:cubicBezTo>
                  <a:cubicBezTo>
                    <a:pt x="16219" y="0"/>
                    <a:pt x="20897" y="4678"/>
                    <a:pt x="20897"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0" name="Freeform 33">
              <a:extLst>
                <a:ext uri="{FF2B5EF4-FFF2-40B4-BE49-F238E27FC236}">
                  <a16:creationId xmlns:a16="http://schemas.microsoft.com/office/drawing/2014/main" id="{FF3AEC82-8E3E-88DF-2F64-E2E13E26A6B0}"/>
                </a:ext>
              </a:extLst>
            </p:cNvPr>
            <p:cNvSpPr/>
            <p:nvPr/>
          </p:nvSpPr>
          <p:spPr>
            <a:xfrm>
              <a:off x="7654343" y="9179068"/>
              <a:ext cx="20897" cy="20897"/>
            </a:xfrm>
            <a:custGeom>
              <a:avLst/>
              <a:gdLst>
                <a:gd name="connsiteX0" fmla="*/ 20898 w 20897"/>
                <a:gd name="connsiteY0" fmla="*/ 10449 h 20897"/>
                <a:gd name="connsiteX1" fmla="*/ 10449 w 20897"/>
                <a:gd name="connsiteY1" fmla="*/ 20897 h 20897"/>
                <a:gd name="connsiteX2" fmla="*/ 1 w 20897"/>
                <a:gd name="connsiteY2" fmla="*/ 10449 h 20897"/>
                <a:gd name="connsiteX3" fmla="*/ 10449 w 20897"/>
                <a:gd name="connsiteY3" fmla="*/ 0 h 20897"/>
                <a:gd name="connsiteX4" fmla="*/ 20898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8" y="10449"/>
                  </a:moveTo>
                  <a:cubicBezTo>
                    <a:pt x="20898" y="16220"/>
                    <a:pt x="16220" y="20897"/>
                    <a:pt x="10449" y="20897"/>
                  </a:cubicBezTo>
                  <a:cubicBezTo>
                    <a:pt x="4679" y="20897"/>
                    <a:pt x="1" y="16220"/>
                    <a:pt x="1" y="10449"/>
                  </a:cubicBezTo>
                  <a:cubicBezTo>
                    <a:pt x="1" y="4678"/>
                    <a:pt x="4679" y="0"/>
                    <a:pt x="10449" y="0"/>
                  </a:cubicBezTo>
                  <a:cubicBezTo>
                    <a:pt x="16220" y="0"/>
                    <a:pt x="20898" y="4678"/>
                    <a:pt x="20898"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1" name="Freeform 34">
              <a:extLst>
                <a:ext uri="{FF2B5EF4-FFF2-40B4-BE49-F238E27FC236}">
                  <a16:creationId xmlns:a16="http://schemas.microsoft.com/office/drawing/2014/main" id="{06E54527-7D9E-7B4F-F610-EDAF2EB439FA}"/>
                </a:ext>
              </a:extLst>
            </p:cNvPr>
            <p:cNvSpPr/>
            <p:nvPr/>
          </p:nvSpPr>
          <p:spPr>
            <a:xfrm>
              <a:off x="7619250" y="9275267"/>
              <a:ext cx="20897" cy="20897"/>
            </a:xfrm>
            <a:custGeom>
              <a:avLst/>
              <a:gdLst>
                <a:gd name="connsiteX0" fmla="*/ 20898 w 20897"/>
                <a:gd name="connsiteY0" fmla="*/ 10449 h 20897"/>
                <a:gd name="connsiteX1" fmla="*/ 10449 w 20897"/>
                <a:gd name="connsiteY1" fmla="*/ 20897 h 20897"/>
                <a:gd name="connsiteX2" fmla="*/ 1 w 20897"/>
                <a:gd name="connsiteY2" fmla="*/ 10449 h 20897"/>
                <a:gd name="connsiteX3" fmla="*/ 10449 w 20897"/>
                <a:gd name="connsiteY3" fmla="*/ 0 h 20897"/>
                <a:gd name="connsiteX4" fmla="*/ 20898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8" y="10449"/>
                  </a:moveTo>
                  <a:cubicBezTo>
                    <a:pt x="20898" y="16219"/>
                    <a:pt x="16220" y="20897"/>
                    <a:pt x="10449" y="20897"/>
                  </a:cubicBezTo>
                  <a:cubicBezTo>
                    <a:pt x="4679" y="20897"/>
                    <a:pt x="1" y="16219"/>
                    <a:pt x="1" y="10449"/>
                  </a:cubicBezTo>
                  <a:cubicBezTo>
                    <a:pt x="1" y="4678"/>
                    <a:pt x="4679" y="0"/>
                    <a:pt x="10449" y="0"/>
                  </a:cubicBezTo>
                  <a:cubicBezTo>
                    <a:pt x="16220" y="0"/>
                    <a:pt x="20898" y="4678"/>
                    <a:pt x="20898"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2" name="Freeform 35">
              <a:extLst>
                <a:ext uri="{FF2B5EF4-FFF2-40B4-BE49-F238E27FC236}">
                  <a16:creationId xmlns:a16="http://schemas.microsoft.com/office/drawing/2014/main" id="{AAB28EAD-9CD9-9BE5-7243-54BCE48528A4}"/>
                </a:ext>
              </a:extLst>
            </p:cNvPr>
            <p:cNvSpPr/>
            <p:nvPr/>
          </p:nvSpPr>
          <p:spPr>
            <a:xfrm>
              <a:off x="7536237" y="9296165"/>
              <a:ext cx="20897" cy="20897"/>
            </a:xfrm>
            <a:custGeom>
              <a:avLst/>
              <a:gdLst>
                <a:gd name="connsiteX0" fmla="*/ 20897 w 20897"/>
                <a:gd name="connsiteY0" fmla="*/ 10449 h 20897"/>
                <a:gd name="connsiteX1" fmla="*/ 10449 w 20897"/>
                <a:gd name="connsiteY1" fmla="*/ 20897 h 20897"/>
                <a:gd name="connsiteX2" fmla="*/ 1 w 20897"/>
                <a:gd name="connsiteY2" fmla="*/ 10449 h 20897"/>
                <a:gd name="connsiteX3" fmla="*/ 10449 w 20897"/>
                <a:gd name="connsiteY3" fmla="*/ 0 h 20897"/>
                <a:gd name="connsiteX4" fmla="*/ 20897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7" y="10449"/>
                  </a:moveTo>
                  <a:cubicBezTo>
                    <a:pt x="20897" y="16220"/>
                    <a:pt x="16220" y="20897"/>
                    <a:pt x="10449" y="20897"/>
                  </a:cubicBezTo>
                  <a:cubicBezTo>
                    <a:pt x="4679" y="20897"/>
                    <a:pt x="1" y="16220"/>
                    <a:pt x="1" y="10449"/>
                  </a:cubicBezTo>
                  <a:cubicBezTo>
                    <a:pt x="1" y="4678"/>
                    <a:pt x="4679" y="0"/>
                    <a:pt x="10449" y="0"/>
                  </a:cubicBezTo>
                  <a:cubicBezTo>
                    <a:pt x="16220" y="0"/>
                    <a:pt x="20897" y="4678"/>
                    <a:pt x="20897"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3" name="Freeform 36">
              <a:extLst>
                <a:ext uri="{FF2B5EF4-FFF2-40B4-BE49-F238E27FC236}">
                  <a16:creationId xmlns:a16="http://schemas.microsoft.com/office/drawing/2014/main" id="{2A8B18CB-25D3-1E91-8A29-635B8B098BD7}"/>
                </a:ext>
              </a:extLst>
            </p:cNvPr>
            <p:cNvSpPr/>
            <p:nvPr/>
          </p:nvSpPr>
          <p:spPr>
            <a:xfrm>
              <a:off x="7418420" y="9255523"/>
              <a:ext cx="20897" cy="20897"/>
            </a:xfrm>
            <a:custGeom>
              <a:avLst/>
              <a:gdLst>
                <a:gd name="connsiteX0" fmla="*/ 20898 w 20897"/>
                <a:gd name="connsiteY0" fmla="*/ 10449 h 20897"/>
                <a:gd name="connsiteX1" fmla="*/ 10449 w 20897"/>
                <a:gd name="connsiteY1" fmla="*/ 20897 h 20897"/>
                <a:gd name="connsiteX2" fmla="*/ 1 w 20897"/>
                <a:gd name="connsiteY2" fmla="*/ 10449 h 20897"/>
                <a:gd name="connsiteX3" fmla="*/ 10449 w 20897"/>
                <a:gd name="connsiteY3" fmla="*/ 0 h 20897"/>
                <a:gd name="connsiteX4" fmla="*/ 20898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8" y="10449"/>
                  </a:moveTo>
                  <a:cubicBezTo>
                    <a:pt x="20898" y="16219"/>
                    <a:pt x="16220" y="20897"/>
                    <a:pt x="10449" y="20897"/>
                  </a:cubicBezTo>
                  <a:cubicBezTo>
                    <a:pt x="4679" y="20897"/>
                    <a:pt x="1" y="16219"/>
                    <a:pt x="1" y="10449"/>
                  </a:cubicBezTo>
                  <a:cubicBezTo>
                    <a:pt x="1" y="4678"/>
                    <a:pt x="4679" y="0"/>
                    <a:pt x="10449" y="0"/>
                  </a:cubicBezTo>
                  <a:cubicBezTo>
                    <a:pt x="16220" y="0"/>
                    <a:pt x="20898" y="4678"/>
                    <a:pt x="20898"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4" name="Freeform 37">
              <a:extLst>
                <a:ext uri="{FF2B5EF4-FFF2-40B4-BE49-F238E27FC236}">
                  <a16:creationId xmlns:a16="http://schemas.microsoft.com/office/drawing/2014/main" id="{FE514A3A-168C-A401-6278-32806085208A}"/>
                </a:ext>
              </a:extLst>
            </p:cNvPr>
            <p:cNvSpPr/>
            <p:nvPr/>
          </p:nvSpPr>
          <p:spPr>
            <a:xfrm>
              <a:off x="7443064" y="9179284"/>
              <a:ext cx="20897" cy="20897"/>
            </a:xfrm>
            <a:custGeom>
              <a:avLst/>
              <a:gdLst>
                <a:gd name="connsiteX0" fmla="*/ 20897 w 20897"/>
                <a:gd name="connsiteY0" fmla="*/ 10449 h 20897"/>
                <a:gd name="connsiteX1" fmla="*/ 10449 w 20897"/>
                <a:gd name="connsiteY1" fmla="*/ 20897 h 20897"/>
                <a:gd name="connsiteX2" fmla="*/ 0 w 20897"/>
                <a:gd name="connsiteY2" fmla="*/ 10449 h 20897"/>
                <a:gd name="connsiteX3" fmla="*/ 10449 w 20897"/>
                <a:gd name="connsiteY3" fmla="*/ 0 h 20897"/>
                <a:gd name="connsiteX4" fmla="*/ 20897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7" y="10449"/>
                  </a:moveTo>
                  <a:cubicBezTo>
                    <a:pt x="20897" y="16219"/>
                    <a:pt x="16219" y="20897"/>
                    <a:pt x="10449" y="20897"/>
                  </a:cubicBezTo>
                  <a:cubicBezTo>
                    <a:pt x="4678" y="20897"/>
                    <a:pt x="0" y="16219"/>
                    <a:pt x="0" y="10449"/>
                  </a:cubicBezTo>
                  <a:cubicBezTo>
                    <a:pt x="0" y="4678"/>
                    <a:pt x="4678" y="0"/>
                    <a:pt x="10449" y="0"/>
                  </a:cubicBezTo>
                  <a:cubicBezTo>
                    <a:pt x="16219" y="0"/>
                    <a:pt x="20897" y="4678"/>
                    <a:pt x="20897"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5" name="Freeform 38">
              <a:extLst>
                <a:ext uri="{FF2B5EF4-FFF2-40B4-BE49-F238E27FC236}">
                  <a16:creationId xmlns:a16="http://schemas.microsoft.com/office/drawing/2014/main" id="{398D6B7E-5539-26F6-063C-0D1108D3925F}"/>
                </a:ext>
              </a:extLst>
            </p:cNvPr>
            <p:cNvSpPr/>
            <p:nvPr/>
          </p:nvSpPr>
          <p:spPr>
            <a:xfrm>
              <a:off x="7542579" y="9118754"/>
              <a:ext cx="20897" cy="20897"/>
            </a:xfrm>
            <a:custGeom>
              <a:avLst/>
              <a:gdLst>
                <a:gd name="connsiteX0" fmla="*/ 20897 w 20897"/>
                <a:gd name="connsiteY0" fmla="*/ 10449 h 20897"/>
                <a:gd name="connsiteX1" fmla="*/ 10449 w 20897"/>
                <a:gd name="connsiteY1" fmla="*/ 20897 h 20897"/>
                <a:gd name="connsiteX2" fmla="*/ 1 w 20897"/>
                <a:gd name="connsiteY2" fmla="*/ 10449 h 20897"/>
                <a:gd name="connsiteX3" fmla="*/ 10449 w 20897"/>
                <a:gd name="connsiteY3" fmla="*/ 0 h 20897"/>
                <a:gd name="connsiteX4" fmla="*/ 20897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7" y="10449"/>
                  </a:moveTo>
                  <a:cubicBezTo>
                    <a:pt x="20897" y="16220"/>
                    <a:pt x="16220" y="20897"/>
                    <a:pt x="10449" y="20897"/>
                  </a:cubicBezTo>
                  <a:cubicBezTo>
                    <a:pt x="4679" y="20897"/>
                    <a:pt x="1" y="16220"/>
                    <a:pt x="1" y="10449"/>
                  </a:cubicBezTo>
                  <a:cubicBezTo>
                    <a:pt x="1" y="4678"/>
                    <a:pt x="4679" y="0"/>
                    <a:pt x="10449" y="0"/>
                  </a:cubicBezTo>
                  <a:cubicBezTo>
                    <a:pt x="16220" y="0"/>
                    <a:pt x="20897" y="4678"/>
                    <a:pt x="20897"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6" name="Freeform 39">
              <a:extLst>
                <a:ext uri="{FF2B5EF4-FFF2-40B4-BE49-F238E27FC236}">
                  <a16:creationId xmlns:a16="http://schemas.microsoft.com/office/drawing/2014/main" id="{AED0D427-8DCF-EC42-B0DC-87EA67F0EDF6}"/>
                </a:ext>
              </a:extLst>
            </p:cNvPr>
            <p:cNvSpPr/>
            <p:nvPr/>
          </p:nvSpPr>
          <p:spPr>
            <a:xfrm>
              <a:off x="7480391" y="9097929"/>
              <a:ext cx="20897" cy="20897"/>
            </a:xfrm>
            <a:custGeom>
              <a:avLst/>
              <a:gdLst>
                <a:gd name="connsiteX0" fmla="*/ 20897 w 20897"/>
                <a:gd name="connsiteY0" fmla="*/ 10449 h 20897"/>
                <a:gd name="connsiteX1" fmla="*/ 10449 w 20897"/>
                <a:gd name="connsiteY1" fmla="*/ 20897 h 20897"/>
                <a:gd name="connsiteX2" fmla="*/ 1 w 20897"/>
                <a:gd name="connsiteY2" fmla="*/ 10449 h 20897"/>
                <a:gd name="connsiteX3" fmla="*/ 10449 w 20897"/>
                <a:gd name="connsiteY3" fmla="*/ 0 h 20897"/>
                <a:gd name="connsiteX4" fmla="*/ 20897 w 20897"/>
                <a:gd name="connsiteY4" fmla="*/ 10449 h 208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97" h="20897">
                  <a:moveTo>
                    <a:pt x="20897" y="10449"/>
                  </a:moveTo>
                  <a:cubicBezTo>
                    <a:pt x="20897" y="16220"/>
                    <a:pt x="16220" y="20897"/>
                    <a:pt x="10449" y="20897"/>
                  </a:cubicBezTo>
                  <a:cubicBezTo>
                    <a:pt x="4679" y="20897"/>
                    <a:pt x="1" y="16220"/>
                    <a:pt x="1" y="10449"/>
                  </a:cubicBezTo>
                  <a:cubicBezTo>
                    <a:pt x="1" y="4678"/>
                    <a:pt x="4679" y="0"/>
                    <a:pt x="10449" y="0"/>
                  </a:cubicBezTo>
                  <a:cubicBezTo>
                    <a:pt x="16220" y="0"/>
                    <a:pt x="20897" y="4678"/>
                    <a:pt x="20897" y="10449"/>
                  </a:cubicBez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7" name="Freeform 40">
              <a:extLst>
                <a:ext uri="{FF2B5EF4-FFF2-40B4-BE49-F238E27FC236}">
                  <a16:creationId xmlns:a16="http://schemas.microsoft.com/office/drawing/2014/main" id="{F16C8254-7CA3-B4C1-704E-B185087A3F0C}"/>
                </a:ext>
              </a:extLst>
            </p:cNvPr>
            <p:cNvSpPr/>
            <p:nvPr/>
          </p:nvSpPr>
          <p:spPr>
            <a:xfrm rot="19562400">
              <a:off x="7548295" y="9129063"/>
              <a:ext cx="3314" cy="3891"/>
            </a:xfrm>
            <a:custGeom>
              <a:avLst/>
              <a:gdLst>
                <a:gd name="connsiteX0" fmla="*/ 0 w 3314"/>
                <a:gd name="connsiteY0" fmla="*/ 0 h 3891"/>
                <a:gd name="connsiteX1" fmla="*/ 3315 w 3314"/>
                <a:gd name="connsiteY1" fmla="*/ 0 h 3891"/>
                <a:gd name="connsiteX2" fmla="*/ 3315 w 3314"/>
                <a:gd name="connsiteY2" fmla="*/ 3891 h 3891"/>
                <a:gd name="connsiteX3" fmla="*/ 0 w 3314"/>
                <a:gd name="connsiteY3" fmla="*/ 3891 h 3891"/>
              </a:gdLst>
              <a:ahLst/>
              <a:cxnLst>
                <a:cxn ang="0">
                  <a:pos x="connsiteX0" y="connsiteY0"/>
                </a:cxn>
                <a:cxn ang="0">
                  <a:pos x="connsiteX1" y="connsiteY1"/>
                </a:cxn>
                <a:cxn ang="0">
                  <a:pos x="connsiteX2" y="connsiteY2"/>
                </a:cxn>
                <a:cxn ang="0">
                  <a:pos x="connsiteX3" y="connsiteY3"/>
                </a:cxn>
              </a:cxnLst>
              <a:rect l="l" t="t" r="r" b="b"/>
              <a:pathLst>
                <a:path w="3314" h="3891">
                  <a:moveTo>
                    <a:pt x="0" y="0"/>
                  </a:moveTo>
                  <a:lnTo>
                    <a:pt x="3315" y="0"/>
                  </a:lnTo>
                  <a:lnTo>
                    <a:pt x="3315" y="3891"/>
                  </a:lnTo>
                  <a:lnTo>
                    <a:pt x="0" y="3891"/>
                  </a:ln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8" name="Freeform 41">
              <a:extLst>
                <a:ext uri="{FF2B5EF4-FFF2-40B4-BE49-F238E27FC236}">
                  <a16:creationId xmlns:a16="http://schemas.microsoft.com/office/drawing/2014/main" id="{E9C82831-267C-0D77-3D3E-3ED57FD1EF85}"/>
                </a:ext>
              </a:extLst>
            </p:cNvPr>
            <p:cNvSpPr/>
            <p:nvPr/>
          </p:nvSpPr>
          <p:spPr>
            <a:xfrm>
              <a:off x="7471023" y="9134679"/>
              <a:ext cx="73284" cy="51090"/>
            </a:xfrm>
            <a:custGeom>
              <a:avLst/>
              <a:gdLst>
                <a:gd name="connsiteX0" fmla="*/ 2162 w 73284"/>
                <a:gd name="connsiteY0" fmla="*/ 51090 h 51090"/>
                <a:gd name="connsiteX1" fmla="*/ 0 w 73284"/>
                <a:gd name="connsiteY1" fmla="*/ 47847 h 51090"/>
                <a:gd name="connsiteX2" fmla="*/ 5477 w 73284"/>
                <a:gd name="connsiteY2" fmla="*/ 44172 h 51090"/>
                <a:gd name="connsiteX3" fmla="*/ 7639 w 73284"/>
                <a:gd name="connsiteY3" fmla="*/ 47415 h 51090"/>
                <a:gd name="connsiteX4" fmla="*/ 2162 w 73284"/>
                <a:gd name="connsiteY4" fmla="*/ 51090 h 51090"/>
                <a:gd name="connsiteX5" fmla="*/ 13115 w 73284"/>
                <a:gd name="connsiteY5" fmla="*/ 43740 h 51090"/>
                <a:gd name="connsiteX6" fmla="*/ 10953 w 73284"/>
                <a:gd name="connsiteY6" fmla="*/ 40497 h 51090"/>
                <a:gd name="connsiteX7" fmla="*/ 16430 w 73284"/>
                <a:gd name="connsiteY7" fmla="*/ 36822 h 51090"/>
                <a:gd name="connsiteX8" fmla="*/ 18592 w 73284"/>
                <a:gd name="connsiteY8" fmla="*/ 40065 h 51090"/>
                <a:gd name="connsiteX9" fmla="*/ 13115 w 73284"/>
                <a:gd name="connsiteY9" fmla="*/ 43740 h 51090"/>
                <a:gd name="connsiteX10" fmla="*/ 23996 w 73284"/>
                <a:gd name="connsiteY10" fmla="*/ 36390 h 51090"/>
                <a:gd name="connsiteX11" fmla="*/ 21834 w 73284"/>
                <a:gd name="connsiteY11" fmla="*/ 33147 h 51090"/>
                <a:gd name="connsiteX12" fmla="*/ 27311 w 73284"/>
                <a:gd name="connsiteY12" fmla="*/ 29472 h 51090"/>
                <a:gd name="connsiteX13" fmla="*/ 29473 w 73284"/>
                <a:gd name="connsiteY13" fmla="*/ 32715 h 51090"/>
                <a:gd name="connsiteX14" fmla="*/ 23996 w 73284"/>
                <a:gd name="connsiteY14" fmla="*/ 36390 h 51090"/>
                <a:gd name="connsiteX15" fmla="*/ 34950 w 73284"/>
                <a:gd name="connsiteY15" fmla="*/ 29040 h 51090"/>
                <a:gd name="connsiteX16" fmla="*/ 32787 w 73284"/>
                <a:gd name="connsiteY16" fmla="*/ 25797 h 51090"/>
                <a:gd name="connsiteX17" fmla="*/ 38264 w 73284"/>
                <a:gd name="connsiteY17" fmla="*/ 22122 h 51090"/>
                <a:gd name="connsiteX18" fmla="*/ 40426 w 73284"/>
                <a:gd name="connsiteY18" fmla="*/ 25365 h 51090"/>
                <a:gd name="connsiteX19" fmla="*/ 34950 w 73284"/>
                <a:gd name="connsiteY19" fmla="*/ 29040 h 51090"/>
                <a:gd name="connsiteX20" fmla="*/ 45902 w 73284"/>
                <a:gd name="connsiteY20" fmla="*/ 21618 h 51090"/>
                <a:gd name="connsiteX21" fmla="*/ 43741 w 73284"/>
                <a:gd name="connsiteY21" fmla="*/ 18375 h 51090"/>
                <a:gd name="connsiteX22" fmla="*/ 49217 w 73284"/>
                <a:gd name="connsiteY22" fmla="*/ 14700 h 51090"/>
                <a:gd name="connsiteX23" fmla="*/ 51379 w 73284"/>
                <a:gd name="connsiteY23" fmla="*/ 17943 h 51090"/>
                <a:gd name="connsiteX24" fmla="*/ 45902 w 73284"/>
                <a:gd name="connsiteY24" fmla="*/ 21618 h 51090"/>
                <a:gd name="connsiteX25" fmla="*/ 56855 w 73284"/>
                <a:gd name="connsiteY25" fmla="*/ 14268 h 51090"/>
                <a:gd name="connsiteX26" fmla="*/ 54694 w 73284"/>
                <a:gd name="connsiteY26" fmla="*/ 11025 h 51090"/>
                <a:gd name="connsiteX27" fmla="*/ 60170 w 73284"/>
                <a:gd name="connsiteY27" fmla="*/ 7350 h 51090"/>
                <a:gd name="connsiteX28" fmla="*/ 62332 w 73284"/>
                <a:gd name="connsiteY28" fmla="*/ 10593 h 51090"/>
                <a:gd name="connsiteX29" fmla="*/ 56855 w 73284"/>
                <a:gd name="connsiteY29" fmla="*/ 14268 h 51090"/>
                <a:gd name="connsiteX30" fmla="*/ 67808 w 73284"/>
                <a:gd name="connsiteY30" fmla="*/ 6917 h 51090"/>
                <a:gd name="connsiteX31" fmla="*/ 65647 w 73284"/>
                <a:gd name="connsiteY31" fmla="*/ 3675 h 51090"/>
                <a:gd name="connsiteX32" fmla="*/ 71123 w 73284"/>
                <a:gd name="connsiteY32" fmla="*/ 0 h 51090"/>
                <a:gd name="connsiteX33" fmla="*/ 73285 w 73284"/>
                <a:gd name="connsiteY33" fmla="*/ 3242 h 51090"/>
                <a:gd name="connsiteX34" fmla="*/ 67808 w 73284"/>
                <a:gd name="connsiteY34" fmla="*/ 6917 h 51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3284" h="51090">
                  <a:moveTo>
                    <a:pt x="2162" y="51090"/>
                  </a:moveTo>
                  <a:lnTo>
                    <a:pt x="0" y="47847"/>
                  </a:lnTo>
                  <a:lnTo>
                    <a:pt x="5477" y="44172"/>
                  </a:lnTo>
                  <a:lnTo>
                    <a:pt x="7639" y="47415"/>
                  </a:lnTo>
                  <a:lnTo>
                    <a:pt x="2162" y="51090"/>
                  </a:lnTo>
                  <a:close/>
                  <a:moveTo>
                    <a:pt x="13115" y="43740"/>
                  </a:moveTo>
                  <a:lnTo>
                    <a:pt x="10953" y="40497"/>
                  </a:lnTo>
                  <a:lnTo>
                    <a:pt x="16430" y="36822"/>
                  </a:lnTo>
                  <a:lnTo>
                    <a:pt x="18592" y="40065"/>
                  </a:lnTo>
                  <a:lnTo>
                    <a:pt x="13115" y="43740"/>
                  </a:lnTo>
                  <a:close/>
                  <a:moveTo>
                    <a:pt x="23996" y="36390"/>
                  </a:moveTo>
                  <a:lnTo>
                    <a:pt x="21834" y="33147"/>
                  </a:lnTo>
                  <a:lnTo>
                    <a:pt x="27311" y="29472"/>
                  </a:lnTo>
                  <a:lnTo>
                    <a:pt x="29473" y="32715"/>
                  </a:lnTo>
                  <a:lnTo>
                    <a:pt x="23996" y="36390"/>
                  </a:lnTo>
                  <a:close/>
                  <a:moveTo>
                    <a:pt x="34950" y="29040"/>
                  </a:moveTo>
                  <a:lnTo>
                    <a:pt x="32787" y="25797"/>
                  </a:lnTo>
                  <a:lnTo>
                    <a:pt x="38264" y="22122"/>
                  </a:lnTo>
                  <a:lnTo>
                    <a:pt x="40426" y="25365"/>
                  </a:lnTo>
                  <a:lnTo>
                    <a:pt x="34950" y="29040"/>
                  </a:lnTo>
                  <a:close/>
                  <a:moveTo>
                    <a:pt x="45902" y="21618"/>
                  </a:moveTo>
                  <a:lnTo>
                    <a:pt x="43741" y="18375"/>
                  </a:lnTo>
                  <a:lnTo>
                    <a:pt x="49217" y="14700"/>
                  </a:lnTo>
                  <a:lnTo>
                    <a:pt x="51379" y="17943"/>
                  </a:lnTo>
                  <a:lnTo>
                    <a:pt x="45902" y="21618"/>
                  </a:lnTo>
                  <a:close/>
                  <a:moveTo>
                    <a:pt x="56855" y="14268"/>
                  </a:moveTo>
                  <a:lnTo>
                    <a:pt x="54694" y="11025"/>
                  </a:lnTo>
                  <a:lnTo>
                    <a:pt x="60170" y="7350"/>
                  </a:lnTo>
                  <a:lnTo>
                    <a:pt x="62332" y="10593"/>
                  </a:lnTo>
                  <a:lnTo>
                    <a:pt x="56855" y="14268"/>
                  </a:lnTo>
                  <a:close/>
                  <a:moveTo>
                    <a:pt x="67808" y="6917"/>
                  </a:moveTo>
                  <a:lnTo>
                    <a:pt x="65647" y="3675"/>
                  </a:lnTo>
                  <a:lnTo>
                    <a:pt x="71123" y="0"/>
                  </a:lnTo>
                  <a:lnTo>
                    <a:pt x="73285" y="3242"/>
                  </a:lnTo>
                  <a:lnTo>
                    <a:pt x="67808" y="6917"/>
                  </a:ln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29" name="Freeform 42">
              <a:extLst>
                <a:ext uri="{FF2B5EF4-FFF2-40B4-BE49-F238E27FC236}">
                  <a16:creationId xmlns:a16="http://schemas.microsoft.com/office/drawing/2014/main" id="{F83DA5C8-BD13-F2E8-98E4-D9CACD6A215F}"/>
                </a:ext>
              </a:extLst>
            </p:cNvPr>
            <p:cNvSpPr/>
            <p:nvPr/>
          </p:nvSpPr>
          <p:spPr>
            <a:xfrm rot="19562400">
              <a:off x="7463403" y="9186191"/>
              <a:ext cx="3314" cy="3891"/>
            </a:xfrm>
            <a:custGeom>
              <a:avLst/>
              <a:gdLst>
                <a:gd name="connsiteX0" fmla="*/ 0 w 3314"/>
                <a:gd name="connsiteY0" fmla="*/ 0 h 3891"/>
                <a:gd name="connsiteX1" fmla="*/ 3315 w 3314"/>
                <a:gd name="connsiteY1" fmla="*/ 0 h 3891"/>
                <a:gd name="connsiteX2" fmla="*/ 3315 w 3314"/>
                <a:gd name="connsiteY2" fmla="*/ 3891 h 3891"/>
                <a:gd name="connsiteX3" fmla="*/ 0 w 3314"/>
                <a:gd name="connsiteY3" fmla="*/ 3891 h 3891"/>
              </a:gdLst>
              <a:ahLst/>
              <a:cxnLst>
                <a:cxn ang="0">
                  <a:pos x="connsiteX0" y="connsiteY0"/>
                </a:cxn>
                <a:cxn ang="0">
                  <a:pos x="connsiteX1" y="connsiteY1"/>
                </a:cxn>
                <a:cxn ang="0">
                  <a:pos x="connsiteX2" y="connsiteY2"/>
                </a:cxn>
                <a:cxn ang="0">
                  <a:pos x="connsiteX3" y="connsiteY3"/>
                </a:cxn>
              </a:cxnLst>
              <a:rect l="l" t="t" r="r" b="b"/>
              <a:pathLst>
                <a:path w="3314" h="3891">
                  <a:moveTo>
                    <a:pt x="0" y="0"/>
                  </a:moveTo>
                  <a:lnTo>
                    <a:pt x="3315" y="0"/>
                  </a:lnTo>
                  <a:lnTo>
                    <a:pt x="3315" y="3891"/>
                  </a:lnTo>
                  <a:lnTo>
                    <a:pt x="0" y="3891"/>
                  </a:ln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30" name="Freeform 43">
              <a:extLst>
                <a:ext uri="{FF2B5EF4-FFF2-40B4-BE49-F238E27FC236}">
                  <a16:creationId xmlns:a16="http://schemas.microsoft.com/office/drawing/2014/main" id="{5C9B28D5-1C0B-9B2A-647D-BA54AA8CFCB6}"/>
                </a:ext>
              </a:extLst>
            </p:cNvPr>
            <p:cNvSpPr/>
            <p:nvPr/>
          </p:nvSpPr>
          <p:spPr>
            <a:xfrm>
              <a:off x="7547118" y="9288310"/>
              <a:ext cx="84742" cy="22626"/>
            </a:xfrm>
            <a:custGeom>
              <a:avLst/>
              <a:gdLst>
                <a:gd name="connsiteX0" fmla="*/ 865 w 84742"/>
                <a:gd name="connsiteY0" fmla="*/ 22627 h 22626"/>
                <a:gd name="connsiteX1" fmla="*/ 0 w 84742"/>
                <a:gd name="connsiteY1" fmla="*/ 18808 h 22626"/>
                <a:gd name="connsiteX2" fmla="*/ 6558 w 84742"/>
                <a:gd name="connsiteY2" fmla="*/ 17367 h 22626"/>
                <a:gd name="connsiteX3" fmla="*/ 7422 w 84742"/>
                <a:gd name="connsiteY3" fmla="*/ 21186 h 22626"/>
                <a:gd name="connsiteX4" fmla="*/ 865 w 84742"/>
                <a:gd name="connsiteY4" fmla="*/ 22627 h 22626"/>
                <a:gd name="connsiteX5" fmla="*/ 13908 w 84742"/>
                <a:gd name="connsiteY5" fmla="*/ 19673 h 22626"/>
                <a:gd name="connsiteX6" fmla="*/ 13042 w 84742"/>
                <a:gd name="connsiteY6" fmla="*/ 15853 h 22626"/>
                <a:gd name="connsiteX7" fmla="*/ 19600 w 84742"/>
                <a:gd name="connsiteY7" fmla="*/ 14412 h 22626"/>
                <a:gd name="connsiteX8" fmla="*/ 20465 w 84742"/>
                <a:gd name="connsiteY8" fmla="*/ 18231 h 22626"/>
                <a:gd name="connsiteX9" fmla="*/ 13908 w 84742"/>
                <a:gd name="connsiteY9" fmla="*/ 19673 h 22626"/>
                <a:gd name="connsiteX10" fmla="*/ 26950 w 84742"/>
                <a:gd name="connsiteY10" fmla="*/ 16718 h 22626"/>
                <a:gd name="connsiteX11" fmla="*/ 26086 w 84742"/>
                <a:gd name="connsiteY11" fmla="*/ 12899 h 22626"/>
                <a:gd name="connsiteX12" fmla="*/ 32643 w 84742"/>
                <a:gd name="connsiteY12" fmla="*/ 11458 h 22626"/>
                <a:gd name="connsiteX13" fmla="*/ 33508 w 84742"/>
                <a:gd name="connsiteY13" fmla="*/ 15277 h 22626"/>
                <a:gd name="connsiteX14" fmla="*/ 26950 w 84742"/>
                <a:gd name="connsiteY14" fmla="*/ 16718 h 22626"/>
                <a:gd name="connsiteX15" fmla="*/ 39993 w 84742"/>
                <a:gd name="connsiteY15" fmla="*/ 13836 h 22626"/>
                <a:gd name="connsiteX16" fmla="*/ 39129 w 84742"/>
                <a:gd name="connsiteY16" fmla="*/ 10016 h 22626"/>
                <a:gd name="connsiteX17" fmla="*/ 45686 w 84742"/>
                <a:gd name="connsiteY17" fmla="*/ 8575 h 22626"/>
                <a:gd name="connsiteX18" fmla="*/ 46550 w 84742"/>
                <a:gd name="connsiteY18" fmla="*/ 12394 h 22626"/>
                <a:gd name="connsiteX19" fmla="*/ 39993 w 84742"/>
                <a:gd name="connsiteY19" fmla="*/ 13836 h 22626"/>
                <a:gd name="connsiteX20" fmla="*/ 53036 w 84742"/>
                <a:gd name="connsiteY20" fmla="*/ 10881 h 22626"/>
                <a:gd name="connsiteX21" fmla="*/ 52171 w 84742"/>
                <a:gd name="connsiteY21" fmla="*/ 7062 h 22626"/>
                <a:gd name="connsiteX22" fmla="*/ 58729 w 84742"/>
                <a:gd name="connsiteY22" fmla="*/ 5621 h 22626"/>
                <a:gd name="connsiteX23" fmla="*/ 59593 w 84742"/>
                <a:gd name="connsiteY23" fmla="*/ 9440 h 22626"/>
                <a:gd name="connsiteX24" fmla="*/ 53036 w 84742"/>
                <a:gd name="connsiteY24" fmla="*/ 10881 h 22626"/>
                <a:gd name="connsiteX25" fmla="*/ 66079 w 84742"/>
                <a:gd name="connsiteY25" fmla="*/ 7927 h 22626"/>
                <a:gd name="connsiteX26" fmla="*/ 65214 w 84742"/>
                <a:gd name="connsiteY26" fmla="*/ 4107 h 22626"/>
                <a:gd name="connsiteX27" fmla="*/ 71771 w 84742"/>
                <a:gd name="connsiteY27" fmla="*/ 2667 h 22626"/>
                <a:gd name="connsiteX28" fmla="*/ 72636 w 84742"/>
                <a:gd name="connsiteY28" fmla="*/ 6486 h 22626"/>
                <a:gd name="connsiteX29" fmla="*/ 66079 w 84742"/>
                <a:gd name="connsiteY29" fmla="*/ 7927 h 22626"/>
                <a:gd name="connsiteX30" fmla="*/ 79121 w 84742"/>
                <a:gd name="connsiteY30" fmla="*/ 5044 h 22626"/>
                <a:gd name="connsiteX31" fmla="*/ 78257 w 84742"/>
                <a:gd name="connsiteY31" fmla="*/ 1225 h 22626"/>
                <a:gd name="connsiteX32" fmla="*/ 83877 w 84742"/>
                <a:gd name="connsiteY32" fmla="*/ 0 h 22626"/>
                <a:gd name="connsiteX33" fmla="*/ 84742 w 84742"/>
                <a:gd name="connsiteY33" fmla="*/ 3819 h 22626"/>
                <a:gd name="connsiteX34" fmla="*/ 79121 w 84742"/>
                <a:gd name="connsiteY34" fmla="*/ 5044 h 22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4742" h="22626">
                  <a:moveTo>
                    <a:pt x="865" y="22627"/>
                  </a:moveTo>
                  <a:lnTo>
                    <a:pt x="0" y="18808"/>
                  </a:lnTo>
                  <a:lnTo>
                    <a:pt x="6558" y="17367"/>
                  </a:lnTo>
                  <a:lnTo>
                    <a:pt x="7422" y="21186"/>
                  </a:lnTo>
                  <a:lnTo>
                    <a:pt x="865" y="22627"/>
                  </a:lnTo>
                  <a:close/>
                  <a:moveTo>
                    <a:pt x="13908" y="19673"/>
                  </a:moveTo>
                  <a:lnTo>
                    <a:pt x="13042" y="15853"/>
                  </a:lnTo>
                  <a:lnTo>
                    <a:pt x="19600" y="14412"/>
                  </a:lnTo>
                  <a:lnTo>
                    <a:pt x="20465" y="18231"/>
                  </a:lnTo>
                  <a:lnTo>
                    <a:pt x="13908" y="19673"/>
                  </a:lnTo>
                  <a:close/>
                  <a:moveTo>
                    <a:pt x="26950" y="16718"/>
                  </a:moveTo>
                  <a:lnTo>
                    <a:pt x="26086" y="12899"/>
                  </a:lnTo>
                  <a:lnTo>
                    <a:pt x="32643" y="11458"/>
                  </a:lnTo>
                  <a:lnTo>
                    <a:pt x="33508" y="15277"/>
                  </a:lnTo>
                  <a:lnTo>
                    <a:pt x="26950" y="16718"/>
                  </a:lnTo>
                  <a:close/>
                  <a:moveTo>
                    <a:pt x="39993" y="13836"/>
                  </a:moveTo>
                  <a:lnTo>
                    <a:pt x="39129" y="10016"/>
                  </a:lnTo>
                  <a:lnTo>
                    <a:pt x="45686" y="8575"/>
                  </a:lnTo>
                  <a:lnTo>
                    <a:pt x="46550" y="12394"/>
                  </a:lnTo>
                  <a:lnTo>
                    <a:pt x="39993" y="13836"/>
                  </a:lnTo>
                  <a:close/>
                  <a:moveTo>
                    <a:pt x="53036" y="10881"/>
                  </a:moveTo>
                  <a:lnTo>
                    <a:pt x="52171" y="7062"/>
                  </a:lnTo>
                  <a:lnTo>
                    <a:pt x="58729" y="5621"/>
                  </a:lnTo>
                  <a:lnTo>
                    <a:pt x="59593" y="9440"/>
                  </a:lnTo>
                  <a:lnTo>
                    <a:pt x="53036" y="10881"/>
                  </a:lnTo>
                  <a:close/>
                  <a:moveTo>
                    <a:pt x="66079" y="7927"/>
                  </a:moveTo>
                  <a:lnTo>
                    <a:pt x="65214" y="4107"/>
                  </a:lnTo>
                  <a:lnTo>
                    <a:pt x="71771" y="2667"/>
                  </a:lnTo>
                  <a:lnTo>
                    <a:pt x="72636" y="6486"/>
                  </a:lnTo>
                  <a:lnTo>
                    <a:pt x="66079" y="7927"/>
                  </a:lnTo>
                  <a:close/>
                  <a:moveTo>
                    <a:pt x="79121" y="5044"/>
                  </a:moveTo>
                  <a:lnTo>
                    <a:pt x="78257" y="1225"/>
                  </a:lnTo>
                  <a:lnTo>
                    <a:pt x="83877" y="0"/>
                  </a:lnTo>
                  <a:lnTo>
                    <a:pt x="84742" y="3819"/>
                  </a:lnTo>
                  <a:lnTo>
                    <a:pt x="79121" y="5044"/>
                  </a:ln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31" name="Freeform 44">
              <a:extLst>
                <a:ext uri="{FF2B5EF4-FFF2-40B4-BE49-F238E27FC236}">
                  <a16:creationId xmlns:a16="http://schemas.microsoft.com/office/drawing/2014/main" id="{A9FF0BC0-82E2-2F7F-F830-1E7E7DFFBD1B}"/>
                </a:ext>
              </a:extLst>
            </p:cNvPr>
            <p:cNvSpPr/>
            <p:nvPr/>
          </p:nvSpPr>
          <p:spPr>
            <a:xfrm>
              <a:off x="7517286" y="9242048"/>
              <a:ext cx="73357" cy="14411"/>
            </a:xfrm>
            <a:custGeom>
              <a:avLst/>
              <a:gdLst>
                <a:gd name="connsiteX0" fmla="*/ 72780 w 73357"/>
                <a:gd name="connsiteY0" fmla="*/ 14412 h 14411"/>
                <a:gd name="connsiteX1" fmla="*/ 66151 w 73357"/>
                <a:gd name="connsiteY1" fmla="*/ 13475 h 14411"/>
                <a:gd name="connsiteX2" fmla="*/ 66727 w 73357"/>
                <a:gd name="connsiteY2" fmla="*/ 9584 h 14411"/>
                <a:gd name="connsiteX3" fmla="*/ 73357 w 73357"/>
                <a:gd name="connsiteY3" fmla="*/ 10521 h 14411"/>
                <a:gd name="connsiteX4" fmla="*/ 72780 w 73357"/>
                <a:gd name="connsiteY4" fmla="*/ 14412 h 14411"/>
                <a:gd name="connsiteX5" fmla="*/ 59521 w 73357"/>
                <a:gd name="connsiteY5" fmla="*/ 12466 h 14411"/>
                <a:gd name="connsiteX6" fmla="*/ 52892 w 73357"/>
                <a:gd name="connsiteY6" fmla="*/ 11530 h 14411"/>
                <a:gd name="connsiteX7" fmla="*/ 53469 w 73357"/>
                <a:gd name="connsiteY7" fmla="*/ 7638 h 14411"/>
                <a:gd name="connsiteX8" fmla="*/ 60097 w 73357"/>
                <a:gd name="connsiteY8" fmla="*/ 8575 h 14411"/>
                <a:gd name="connsiteX9" fmla="*/ 59521 w 73357"/>
                <a:gd name="connsiteY9" fmla="*/ 12466 h 14411"/>
                <a:gd name="connsiteX10" fmla="*/ 46335 w 73357"/>
                <a:gd name="connsiteY10" fmla="*/ 10593 h 14411"/>
                <a:gd name="connsiteX11" fmla="*/ 39705 w 73357"/>
                <a:gd name="connsiteY11" fmla="*/ 9656 h 14411"/>
                <a:gd name="connsiteX12" fmla="*/ 40281 w 73357"/>
                <a:gd name="connsiteY12" fmla="*/ 5765 h 14411"/>
                <a:gd name="connsiteX13" fmla="*/ 46911 w 73357"/>
                <a:gd name="connsiteY13" fmla="*/ 6701 h 14411"/>
                <a:gd name="connsiteX14" fmla="*/ 46335 w 73357"/>
                <a:gd name="connsiteY14" fmla="*/ 10593 h 14411"/>
                <a:gd name="connsiteX15" fmla="*/ 33075 w 73357"/>
                <a:gd name="connsiteY15" fmla="*/ 8647 h 14411"/>
                <a:gd name="connsiteX16" fmla="*/ 26446 w 73357"/>
                <a:gd name="connsiteY16" fmla="*/ 7710 h 14411"/>
                <a:gd name="connsiteX17" fmla="*/ 27022 w 73357"/>
                <a:gd name="connsiteY17" fmla="*/ 3819 h 14411"/>
                <a:gd name="connsiteX18" fmla="*/ 33652 w 73357"/>
                <a:gd name="connsiteY18" fmla="*/ 4756 h 14411"/>
                <a:gd name="connsiteX19" fmla="*/ 33075 w 73357"/>
                <a:gd name="connsiteY19" fmla="*/ 8647 h 14411"/>
                <a:gd name="connsiteX20" fmla="*/ 19816 w 73357"/>
                <a:gd name="connsiteY20" fmla="*/ 6774 h 14411"/>
                <a:gd name="connsiteX21" fmla="*/ 13187 w 73357"/>
                <a:gd name="connsiteY21" fmla="*/ 5837 h 14411"/>
                <a:gd name="connsiteX22" fmla="*/ 13764 w 73357"/>
                <a:gd name="connsiteY22" fmla="*/ 1946 h 14411"/>
                <a:gd name="connsiteX23" fmla="*/ 20393 w 73357"/>
                <a:gd name="connsiteY23" fmla="*/ 2883 h 14411"/>
                <a:gd name="connsiteX24" fmla="*/ 19816 w 73357"/>
                <a:gd name="connsiteY24" fmla="*/ 6774 h 14411"/>
                <a:gd name="connsiteX25" fmla="*/ 6630 w 73357"/>
                <a:gd name="connsiteY25" fmla="*/ 4828 h 14411"/>
                <a:gd name="connsiteX26" fmla="*/ 0 w 73357"/>
                <a:gd name="connsiteY26" fmla="*/ 3892 h 14411"/>
                <a:gd name="connsiteX27" fmla="*/ 576 w 73357"/>
                <a:gd name="connsiteY27" fmla="*/ 0 h 14411"/>
                <a:gd name="connsiteX28" fmla="*/ 7206 w 73357"/>
                <a:gd name="connsiteY28" fmla="*/ 937 h 14411"/>
                <a:gd name="connsiteX29" fmla="*/ 6630 w 73357"/>
                <a:gd name="connsiteY29" fmla="*/ 4828 h 14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3357" h="14411">
                  <a:moveTo>
                    <a:pt x="72780" y="14412"/>
                  </a:moveTo>
                  <a:lnTo>
                    <a:pt x="66151" y="13475"/>
                  </a:lnTo>
                  <a:lnTo>
                    <a:pt x="66727" y="9584"/>
                  </a:lnTo>
                  <a:lnTo>
                    <a:pt x="73357" y="10521"/>
                  </a:lnTo>
                  <a:lnTo>
                    <a:pt x="72780" y="14412"/>
                  </a:lnTo>
                  <a:close/>
                  <a:moveTo>
                    <a:pt x="59521" y="12466"/>
                  </a:moveTo>
                  <a:lnTo>
                    <a:pt x="52892" y="11530"/>
                  </a:lnTo>
                  <a:lnTo>
                    <a:pt x="53469" y="7638"/>
                  </a:lnTo>
                  <a:lnTo>
                    <a:pt x="60097" y="8575"/>
                  </a:lnTo>
                  <a:lnTo>
                    <a:pt x="59521" y="12466"/>
                  </a:lnTo>
                  <a:close/>
                  <a:moveTo>
                    <a:pt x="46335" y="10593"/>
                  </a:moveTo>
                  <a:lnTo>
                    <a:pt x="39705" y="9656"/>
                  </a:lnTo>
                  <a:lnTo>
                    <a:pt x="40281" y="5765"/>
                  </a:lnTo>
                  <a:lnTo>
                    <a:pt x="46911" y="6701"/>
                  </a:lnTo>
                  <a:lnTo>
                    <a:pt x="46335" y="10593"/>
                  </a:lnTo>
                  <a:close/>
                  <a:moveTo>
                    <a:pt x="33075" y="8647"/>
                  </a:moveTo>
                  <a:lnTo>
                    <a:pt x="26446" y="7710"/>
                  </a:lnTo>
                  <a:lnTo>
                    <a:pt x="27022" y="3819"/>
                  </a:lnTo>
                  <a:lnTo>
                    <a:pt x="33652" y="4756"/>
                  </a:lnTo>
                  <a:lnTo>
                    <a:pt x="33075" y="8647"/>
                  </a:lnTo>
                  <a:close/>
                  <a:moveTo>
                    <a:pt x="19816" y="6774"/>
                  </a:moveTo>
                  <a:lnTo>
                    <a:pt x="13187" y="5837"/>
                  </a:lnTo>
                  <a:lnTo>
                    <a:pt x="13764" y="1946"/>
                  </a:lnTo>
                  <a:lnTo>
                    <a:pt x="20393" y="2883"/>
                  </a:lnTo>
                  <a:lnTo>
                    <a:pt x="19816" y="6774"/>
                  </a:lnTo>
                  <a:close/>
                  <a:moveTo>
                    <a:pt x="6630" y="4828"/>
                  </a:moveTo>
                  <a:lnTo>
                    <a:pt x="0" y="3892"/>
                  </a:lnTo>
                  <a:lnTo>
                    <a:pt x="576" y="0"/>
                  </a:lnTo>
                  <a:lnTo>
                    <a:pt x="7206" y="937"/>
                  </a:lnTo>
                  <a:lnTo>
                    <a:pt x="6630" y="4828"/>
                  </a:ln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32" name="Freeform 45">
              <a:extLst>
                <a:ext uri="{FF2B5EF4-FFF2-40B4-BE49-F238E27FC236}">
                  <a16:creationId xmlns:a16="http://schemas.microsoft.com/office/drawing/2014/main" id="{598A6FEB-C99A-4346-89DE-AB7309E636E4}"/>
                </a:ext>
              </a:extLst>
            </p:cNvPr>
            <p:cNvSpPr/>
            <p:nvPr/>
          </p:nvSpPr>
          <p:spPr>
            <a:xfrm>
              <a:off x="7452000" y="9186418"/>
              <a:ext cx="151757" cy="68816"/>
            </a:xfrm>
            <a:custGeom>
              <a:avLst/>
              <a:gdLst>
                <a:gd name="connsiteX0" fmla="*/ 148226 w 151757"/>
                <a:gd name="connsiteY0" fmla="*/ 68817 h 68816"/>
                <a:gd name="connsiteX1" fmla="*/ 118826 w 151757"/>
                <a:gd name="connsiteY1" fmla="*/ 6629 h 68816"/>
                <a:gd name="connsiteX2" fmla="*/ 65430 w 151757"/>
                <a:gd name="connsiteY2" fmla="*/ 60386 h 68816"/>
                <a:gd name="connsiteX3" fmla="*/ 0 w 151757"/>
                <a:gd name="connsiteY3" fmla="*/ 4828 h 68816"/>
                <a:gd name="connsiteX4" fmla="*/ 2522 w 151757"/>
                <a:gd name="connsiteY4" fmla="*/ 1801 h 68816"/>
                <a:gd name="connsiteX5" fmla="*/ 65213 w 151757"/>
                <a:gd name="connsiteY5" fmla="*/ 55053 h 68816"/>
                <a:gd name="connsiteX6" fmla="*/ 119979 w 151757"/>
                <a:gd name="connsiteY6" fmla="*/ 0 h 68816"/>
                <a:gd name="connsiteX7" fmla="*/ 151757 w 151757"/>
                <a:gd name="connsiteY7" fmla="*/ 67160 h 68816"/>
                <a:gd name="connsiteX8" fmla="*/ 148226 w 151757"/>
                <a:gd name="connsiteY8" fmla="*/ 68817 h 6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757" h="68816">
                  <a:moveTo>
                    <a:pt x="148226" y="68817"/>
                  </a:moveTo>
                  <a:lnTo>
                    <a:pt x="118826" y="6629"/>
                  </a:lnTo>
                  <a:lnTo>
                    <a:pt x="65430" y="60386"/>
                  </a:lnTo>
                  <a:lnTo>
                    <a:pt x="0" y="4828"/>
                  </a:lnTo>
                  <a:lnTo>
                    <a:pt x="2522" y="1801"/>
                  </a:lnTo>
                  <a:lnTo>
                    <a:pt x="65213" y="55053"/>
                  </a:lnTo>
                  <a:lnTo>
                    <a:pt x="119979" y="0"/>
                  </a:lnTo>
                  <a:lnTo>
                    <a:pt x="151757" y="67160"/>
                  </a:lnTo>
                  <a:lnTo>
                    <a:pt x="148226" y="68817"/>
                  </a:ln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33" name="Freeform 46">
              <a:extLst>
                <a:ext uri="{FF2B5EF4-FFF2-40B4-BE49-F238E27FC236}">
                  <a16:creationId xmlns:a16="http://schemas.microsoft.com/office/drawing/2014/main" id="{354E9E66-8FDB-E973-8880-59C6ACAEDE2E}"/>
                </a:ext>
              </a:extLst>
            </p:cNvPr>
            <p:cNvSpPr/>
            <p:nvPr/>
          </p:nvSpPr>
          <p:spPr>
            <a:xfrm>
              <a:off x="7422745" y="9108376"/>
              <a:ext cx="244930" cy="202487"/>
            </a:xfrm>
            <a:custGeom>
              <a:avLst/>
              <a:gdLst>
                <a:gd name="connsiteX0" fmla="*/ 125528 w 244930"/>
                <a:gd name="connsiteY0" fmla="*/ 202487 h 202487"/>
                <a:gd name="connsiteX1" fmla="*/ 124303 w 244930"/>
                <a:gd name="connsiteY1" fmla="*/ 202127 h 202487"/>
                <a:gd name="connsiteX2" fmla="*/ 0 w 244930"/>
                <a:gd name="connsiteY2" fmla="*/ 161485 h 202487"/>
                <a:gd name="connsiteX3" fmla="*/ 94038 w 244930"/>
                <a:gd name="connsiteY3" fmla="*/ 133887 h 202487"/>
                <a:gd name="connsiteX4" fmla="*/ 95118 w 244930"/>
                <a:gd name="connsiteY4" fmla="*/ 137634 h 202487"/>
                <a:gd name="connsiteX5" fmla="*/ 13114 w 244930"/>
                <a:gd name="connsiteY5" fmla="*/ 161702 h 202487"/>
                <a:gd name="connsiteX6" fmla="*/ 124303 w 244930"/>
                <a:gd name="connsiteY6" fmla="*/ 198020 h 202487"/>
                <a:gd name="connsiteX7" fmla="*/ 174024 w 244930"/>
                <a:gd name="connsiteY7" fmla="*/ 143182 h 202487"/>
                <a:gd name="connsiteX8" fmla="*/ 207027 w 244930"/>
                <a:gd name="connsiteY8" fmla="*/ 175826 h 202487"/>
                <a:gd name="connsiteX9" fmla="*/ 239454 w 244930"/>
                <a:gd name="connsiteY9" fmla="*/ 83301 h 202487"/>
                <a:gd name="connsiteX10" fmla="*/ 147218 w 244930"/>
                <a:gd name="connsiteY10" fmla="*/ 83301 h 202487"/>
                <a:gd name="connsiteX11" fmla="*/ 129419 w 244930"/>
                <a:gd name="connsiteY11" fmla="*/ 24212 h 202487"/>
                <a:gd name="connsiteX12" fmla="*/ 68168 w 244930"/>
                <a:gd name="connsiteY12" fmla="*/ 3675 h 202487"/>
                <a:gd name="connsiteX13" fmla="*/ 69393 w 244930"/>
                <a:gd name="connsiteY13" fmla="*/ 0 h 202487"/>
                <a:gd name="connsiteX14" fmla="*/ 132590 w 244930"/>
                <a:gd name="connsiteY14" fmla="*/ 21186 h 202487"/>
                <a:gd name="connsiteX15" fmla="*/ 150100 w 244930"/>
                <a:gd name="connsiteY15" fmla="*/ 79410 h 202487"/>
                <a:gd name="connsiteX16" fmla="*/ 244931 w 244930"/>
                <a:gd name="connsiteY16" fmla="*/ 79410 h 202487"/>
                <a:gd name="connsiteX17" fmla="*/ 208684 w 244930"/>
                <a:gd name="connsiteY17" fmla="*/ 182959 h 202487"/>
                <a:gd name="connsiteX18" fmla="*/ 174168 w 244930"/>
                <a:gd name="connsiteY18" fmla="*/ 148803 h 202487"/>
                <a:gd name="connsiteX19" fmla="*/ 125528 w 244930"/>
                <a:gd name="connsiteY19" fmla="*/ 202487 h 202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4930" h="202487">
                  <a:moveTo>
                    <a:pt x="125528" y="202487"/>
                  </a:moveTo>
                  <a:lnTo>
                    <a:pt x="124303" y="202127"/>
                  </a:lnTo>
                  <a:lnTo>
                    <a:pt x="0" y="161485"/>
                  </a:lnTo>
                  <a:lnTo>
                    <a:pt x="94038" y="133887"/>
                  </a:lnTo>
                  <a:lnTo>
                    <a:pt x="95118" y="137634"/>
                  </a:lnTo>
                  <a:lnTo>
                    <a:pt x="13114" y="161702"/>
                  </a:lnTo>
                  <a:lnTo>
                    <a:pt x="124303" y="198020"/>
                  </a:lnTo>
                  <a:lnTo>
                    <a:pt x="174024" y="143182"/>
                  </a:lnTo>
                  <a:lnTo>
                    <a:pt x="207027" y="175826"/>
                  </a:lnTo>
                  <a:lnTo>
                    <a:pt x="239454" y="83301"/>
                  </a:lnTo>
                  <a:lnTo>
                    <a:pt x="147218" y="83301"/>
                  </a:lnTo>
                  <a:lnTo>
                    <a:pt x="129419" y="24212"/>
                  </a:lnTo>
                  <a:lnTo>
                    <a:pt x="68168" y="3675"/>
                  </a:lnTo>
                  <a:lnTo>
                    <a:pt x="69393" y="0"/>
                  </a:lnTo>
                  <a:lnTo>
                    <a:pt x="132590" y="21186"/>
                  </a:lnTo>
                  <a:lnTo>
                    <a:pt x="150100" y="79410"/>
                  </a:lnTo>
                  <a:lnTo>
                    <a:pt x="244931" y="79410"/>
                  </a:lnTo>
                  <a:lnTo>
                    <a:pt x="208684" y="182959"/>
                  </a:lnTo>
                  <a:lnTo>
                    <a:pt x="174168" y="148803"/>
                  </a:lnTo>
                  <a:lnTo>
                    <a:pt x="125528" y="202487"/>
                  </a:lnTo>
                  <a:close/>
                </a:path>
              </a:pathLst>
            </a:custGeom>
            <a:grpFill/>
            <a:ln w="7203" cap="flat">
              <a:solidFill>
                <a:schemeClr val="bg1"/>
              </a:solid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grpSp>
      <p:sp>
        <p:nvSpPr>
          <p:cNvPr id="39" name="TextBox 38">
            <a:extLst>
              <a:ext uri="{FF2B5EF4-FFF2-40B4-BE49-F238E27FC236}">
                <a16:creationId xmlns:a16="http://schemas.microsoft.com/office/drawing/2014/main" id="{7DEF9255-9714-DC14-468D-AE7086BB4FBF}"/>
              </a:ext>
            </a:extLst>
          </p:cNvPr>
          <p:cNvSpPr txBox="1"/>
          <p:nvPr/>
        </p:nvSpPr>
        <p:spPr>
          <a:xfrm>
            <a:off x="1321360" y="4346912"/>
            <a:ext cx="1680852" cy="536942"/>
          </a:xfrm>
          <a:prstGeom prst="rect">
            <a:avLst/>
          </a:prstGeom>
          <a:noFill/>
        </p:spPr>
        <p:txBody>
          <a:bodyPr wrap="square">
            <a:spAutoFit/>
          </a:bodyPr>
          <a:lstStyle/>
          <a:p>
            <a:pPr marL="0" marR="0" lvl="0" indent="0" algn="ctr" defTabSz="914400" rtl="0" eaLnBrk="1" fontAlgn="auto" latinLnBrk="0" hangingPunct="1">
              <a:lnSpc>
                <a:spcPct val="90000"/>
              </a:lnSpc>
              <a:spcBef>
                <a:spcPts val="500"/>
              </a:spcBef>
              <a:spcAft>
                <a:spcPts val="25"/>
              </a:spcAft>
              <a:buClrTx/>
              <a:buSzTx/>
              <a:buFontTx/>
              <a:buNone/>
              <a:tabLst/>
              <a:defRPr/>
            </a:pPr>
            <a:r>
              <a:rPr kumimoji="0" lang="en-US" sz="1600" b="1" i="0" u="none" strike="noStrike" kern="1200" cap="none" spc="0" normalizeH="0" baseline="0" noProof="0">
                <a:ln>
                  <a:noFill/>
                </a:ln>
                <a:solidFill>
                  <a:srgbClr val="FFFFFF"/>
                </a:solidFill>
                <a:effectLst/>
                <a:uLnTx/>
                <a:uFillTx/>
                <a:latin typeface="Aptos" panose="020B0004020202020204" pitchFamily="34" charset="0"/>
                <a:ea typeface="+mn-ea"/>
                <a:cs typeface="+mn-cs"/>
              </a:rPr>
              <a:t>Future of computing</a:t>
            </a:r>
            <a:endParaRPr kumimoji="0" lang="en-US" sz="1600" b="1" i="0" u="none" strike="noStrike" kern="1200" cap="none" spc="0" normalizeH="0" baseline="0" noProof="0">
              <a:ln>
                <a:noFill/>
              </a:ln>
              <a:solidFill>
                <a:srgbClr val="FFFFFF"/>
              </a:solidFill>
              <a:effectLst/>
              <a:uLnTx/>
              <a:uFillTx/>
              <a:latin typeface="Aptos"/>
              <a:ea typeface="+mn-ea"/>
              <a:cs typeface="+mn-cs"/>
            </a:endParaRPr>
          </a:p>
        </p:txBody>
      </p:sp>
      <p:sp>
        <p:nvSpPr>
          <p:cNvPr id="11" name="Rectangle 53">
            <a:extLst>
              <a:ext uri="{FF2B5EF4-FFF2-40B4-BE49-F238E27FC236}">
                <a16:creationId xmlns:a16="http://schemas.microsoft.com/office/drawing/2014/main" id="{068F057B-5952-DF19-A760-99512EF9BC24}"/>
              </a:ext>
            </a:extLst>
          </p:cNvPr>
          <p:cNvSpPr>
            <a:spLocks/>
          </p:cNvSpPr>
          <p:nvPr/>
        </p:nvSpPr>
        <p:spPr>
          <a:xfrm>
            <a:off x="6359596" y="2923851"/>
            <a:ext cx="2286000" cy="239176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45"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grpSp>
        <p:nvGrpSpPr>
          <p:cNvPr id="34" name="Group 33">
            <a:extLst>
              <a:ext uri="{FF2B5EF4-FFF2-40B4-BE49-F238E27FC236}">
                <a16:creationId xmlns:a16="http://schemas.microsoft.com/office/drawing/2014/main" id="{85537FC1-AD69-CD38-073A-2C07335852E5}"/>
              </a:ext>
            </a:extLst>
          </p:cNvPr>
          <p:cNvGrpSpPr/>
          <p:nvPr/>
        </p:nvGrpSpPr>
        <p:grpSpPr>
          <a:xfrm>
            <a:off x="7154092" y="3328969"/>
            <a:ext cx="644789" cy="746860"/>
            <a:chOff x="4981457" y="5946224"/>
            <a:chExt cx="274348" cy="317777"/>
          </a:xfrm>
          <a:solidFill>
            <a:srgbClr val="FFFFFF"/>
          </a:solidFill>
        </p:grpSpPr>
        <p:sp>
          <p:nvSpPr>
            <p:cNvPr id="35" name="Freeform 54">
              <a:extLst>
                <a:ext uri="{FF2B5EF4-FFF2-40B4-BE49-F238E27FC236}">
                  <a16:creationId xmlns:a16="http://schemas.microsoft.com/office/drawing/2014/main" id="{B6AA0D01-8A4C-130D-DA3F-D83E3F8C9748}"/>
                </a:ext>
              </a:extLst>
            </p:cNvPr>
            <p:cNvSpPr/>
            <p:nvPr/>
          </p:nvSpPr>
          <p:spPr>
            <a:xfrm>
              <a:off x="4981457" y="5946224"/>
              <a:ext cx="274348" cy="317777"/>
            </a:xfrm>
            <a:custGeom>
              <a:avLst/>
              <a:gdLst>
                <a:gd name="connsiteX0" fmla="*/ 268617 w 274348"/>
                <a:gd name="connsiteY0" fmla="*/ 69587 h 317777"/>
                <a:gd name="connsiteX1" fmla="*/ 226638 w 274348"/>
                <a:gd name="connsiteY1" fmla="*/ 52666 h 317777"/>
                <a:gd name="connsiteX2" fmla="*/ 190772 w 274348"/>
                <a:gd name="connsiteY2" fmla="*/ 57686 h 317777"/>
                <a:gd name="connsiteX3" fmla="*/ 137174 w 274348"/>
                <a:gd name="connsiteY3" fmla="*/ 0 h 317777"/>
                <a:gd name="connsiteX4" fmla="*/ 83577 w 274348"/>
                <a:gd name="connsiteY4" fmla="*/ 57686 h 317777"/>
                <a:gd name="connsiteX5" fmla="*/ 47711 w 274348"/>
                <a:gd name="connsiteY5" fmla="*/ 52666 h 317777"/>
                <a:gd name="connsiteX6" fmla="*/ 5732 w 274348"/>
                <a:gd name="connsiteY6" fmla="*/ 69587 h 317777"/>
                <a:gd name="connsiteX7" fmla="*/ 33138 w 274348"/>
                <a:gd name="connsiteY7" fmla="*/ 158889 h 317777"/>
                <a:gd name="connsiteX8" fmla="*/ 5732 w 274348"/>
                <a:gd name="connsiteY8" fmla="*/ 248191 h 317777"/>
                <a:gd name="connsiteX9" fmla="*/ 47711 w 274348"/>
                <a:gd name="connsiteY9" fmla="*/ 265112 h 317777"/>
                <a:gd name="connsiteX10" fmla="*/ 83577 w 274348"/>
                <a:gd name="connsiteY10" fmla="*/ 260092 h 317777"/>
                <a:gd name="connsiteX11" fmla="*/ 137174 w 274348"/>
                <a:gd name="connsiteY11" fmla="*/ 317778 h 317777"/>
                <a:gd name="connsiteX12" fmla="*/ 190772 w 274348"/>
                <a:gd name="connsiteY12" fmla="*/ 260092 h 317777"/>
                <a:gd name="connsiteX13" fmla="*/ 226638 w 274348"/>
                <a:gd name="connsiteY13" fmla="*/ 265112 h 317777"/>
                <a:gd name="connsiteX14" fmla="*/ 268617 w 274348"/>
                <a:gd name="connsiteY14" fmla="*/ 248191 h 317777"/>
                <a:gd name="connsiteX15" fmla="*/ 241211 w 274348"/>
                <a:gd name="connsiteY15" fmla="*/ 158889 h 317777"/>
                <a:gd name="connsiteX16" fmla="*/ 268617 w 274348"/>
                <a:gd name="connsiteY16" fmla="*/ 69587 h 317777"/>
                <a:gd name="connsiteX17" fmla="*/ 226638 w 274348"/>
                <a:gd name="connsiteY17" fmla="*/ 66308 h 317777"/>
                <a:gd name="connsiteX18" fmla="*/ 226638 w 274348"/>
                <a:gd name="connsiteY18" fmla="*/ 66308 h 317777"/>
                <a:gd name="connsiteX19" fmla="*/ 257323 w 274348"/>
                <a:gd name="connsiteY19" fmla="*/ 77238 h 317777"/>
                <a:gd name="connsiteX20" fmla="*/ 260035 w 274348"/>
                <a:gd name="connsiteY20" fmla="*/ 96629 h 317777"/>
                <a:gd name="connsiteX21" fmla="*/ 246190 w 274348"/>
                <a:gd name="connsiteY21" fmla="*/ 129095 h 317777"/>
                <a:gd name="connsiteX22" fmla="*/ 232022 w 274348"/>
                <a:gd name="connsiteY22" fmla="*/ 148526 h 317777"/>
                <a:gd name="connsiteX23" fmla="*/ 204900 w 274348"/>
                <a:gd name="connsiteY23" fmla="*/ 122982 h 317777"/>
                <a:gd name="connsiteX24" fmla="*/ 194982 w 274348"/>
                <a:gd name="connsiteY24" fmla="*/ 70640 h 317777"/>
                <a:gd name="connsiteX25" fmla="*/ 226638 w 274348"/>
                <a:gd name="connsiteY25" fmla="*/ 66268 h 317777"/>
                <a:gd name="connsiteX26" fmla="*/ 181866 w 274348"/>
                <a:gd name="connsiteY26" fmla="*/ 243333 h 317777"/>
                <a:gd name="connsiteX27" fmla="*/ 171705 w 274348"/>
                <a:gd name="connsiteY27" fmla="*/ 239811 h 317777"/>
                <a:gd name="connsiteX28" fmla="*/ 151991 w 274348"/>
                <a:gd name="connsiteY28" fmla="*/ 231512 h 317777"/>
                <a:gd name="connsiteX29" fmla="*/ 176198 w 274348"/>
                <a:gd name="connsiteY29" fmla="*/ 216413 h 317777"/>
                <a:gd name="connsiteX30" fmla="*/ 189638 w 274348"/>
                <a:gd name="connsiteY30" fmla="*/ 206819 h 317777"/>
                <a:gd name="connsiteX31" fmla="*/ 187776 w 274348"/>
                <a:gd name="connsiteY31" fmla="*/ 218275 h 317777"/>
                <a:gd name="connsiteX32" fmla="*/ 181866 w 274348"/>
                <a:gd name="connsiteY32" fmla="*/ 243333 h 317777"/>
                <a:gd name="connsiteX33" fmla="*/ 168547 w 274348"/>
                <a:gd name="connsiteY33" fmla="*/ 205118 h 317777"/>
                <a:gd name="connsiteX34" fmla="*/ 137134 w 274348"/>
                <a:gd name="connsiteY34" fmla="*/ 224104 h 317777"/>
                <a:gd name="connsiteX35" fmla="*/ 105721 w 274348"/>
                <a:gd name="connsiteY35" fmla="*/ 205118 h 317777"/>
                <a:gd name="connsiteX36" fmla="*/ 82444 w 274348"/>
                <a:gd name="connsiteY36" fmla="*/ 187874 h 317777"/>
                <a:gd name="connsiteX37" fmla="*/ 81229 w 274348"/>
                <a:gd name="connsiteY37" fmla="*/ 158929 h 317777"/>
                <a:gd name="connsiteX38" fmla="*/ 82444 w 274348"/>
                <a:gd name="connsiteY38" fmla="*/ 129985 h 317777"/>
                <a:gd name="connsiteX39" fmla="*/ 105721 w 274348"/>
                <a:gd name="connsiteY39" fmla="*/ 112740 h 317777"/>
                <a:gd name="connsiteX40" fmla="*/ 137134 w 274348"/>
                <a:gd name="connsiteY40" fmla="*/ 93755 h 317777"/>
                <a:gd name="connsiteX41" fmla="*/ 168547 w 274348"/>
                <a:gd name="connsiteY41" fmla="*/ 112740 h 317777"/>
                <a:gd name="connsiteX42" fmla="*/ 191824 w 274348"/>
                <a:gd name="connsiteY42" fmla="*/ 129985 h 317777"/>
                <a:gd name="connsiteX43" fmla="*/ 193038 w 274348"/>
                <a:gd name="connsiteY43" fmla="*/ 158929 h 317777"/>
                <a:gd name="connsiteX44" fmla="*/ 191824 w 274348"/>
                <a:gd name="connsiteY44" fmla="*/ 187874 h 317777"/>
                <a:gd name="connsiteX45" fmla="*/ 168547 w 274348"/>
                <a:gd name="connsiteY45" fmla="*/ 205118 h 317777"/>
                <a:gd name="connsiteX46" fmla="*/ 86532 w 274348"/>
                <a:gd name="connsiteY46" fmla="*/ 218275 h 317777"/>
                <a:gd name="connsiteX47" fmla="*/ 84670 w 274348"/>
                <a:gd name="connsiteY47" fmla="*/ 206819 h 317777"/>
                <a:gd name="connsiteX48" fmla="*/ 98110 w 274348"/>
                <a:gd name="connsiteY48" fmla="*/ 216413 h 317777"/>
                <a:gd name="connsiteX49" fmla="*/ 122318 w 274348"/>
                <a:gd name="connsiteY49" fmla="*/ 231512 h 317777"/>
                <a:gd name="connsiteX50" fmla="*/ 102603 w 274348"/>
                <a:gd name="connsiteY50" fmla="*/ 239811 h 317777"/>
                <a:gd name="connsiteX51" fmla="*/ 92443 w 274348"/>
                <a:gd name="connsiteY51" fmla="*/ 243333 h 317777"/>
                <a:gd name="connsiteX52" fmla="*/ 86532 w 274348"/>
                <a:gd name="connsiteY52" fmla="*/ 218275 h 317777"/>
                <a:gd name="connsiteX53" fmla="*/ 67992 w 274348"/>
                <a:gd name="connsiteY53" fmla="*/ 175405 h 317777"/>
                <a:gd name="connsiteX54" fmla="*/ 59572 w 274348"/>
                <a:gd name="connsiteY54" fmla="*/ 167430 h 317777"/>
                <a:gd name="connsiteX55" fmla="*/ 51314 w 274348"/>
                <a:gd name="connsiteY55" fmla="*/ 158929 h 317777"/>
                <a:gd name="connsiteX56" fmla="*/ 59572 w 274348"/>
                <a:gd name="connsiteY56" fmla="*/ 150428 h 317777"/>
                <a:gd name="connsiteX57" fmla="*/ 67992 w 274348"/>
                <a:gd name="connsiteY57" fmla="*/ 142454 h 317777"/>
                <a:gd name="connsiteX58" fmla="*/ 67628 w 274348"/>
                <a:gd name="connsiteY58" fmla="*/ 158970 h 317777"/>
                <a:gd name="connsiteX59" fmla="*/ 67992 w 274348"/>
                <a:gd name="connsiteY59" fmla="*/ 175486 h 317777"/>
                <a:gd name="connsiteX60" fmla="*/ 92443 w 274348"/>
                <a:gd name="connsiteY60" fmla="*/ 74445 h 317777"/>
                <a:gd name="connsiteX61" fmla="*/ 102603 w 274348"/>
                <a:gd name="connsiteY61" fmla="*/ 77967 h 317777"/>
                <a:gd name="connsiteX62" fmla="*/ 122318 w 274348"/>
                <a:gd name="connsiteY62" fmla="*/ 86266 h 317777"/>
                <a:gd name="connsiteX63" fmla="*/ 98110 w 274348"/>
                <a:gd name="connsiteY63" fmla="*/ 101365 h 317777"/>
                <a:gd name="connsiteX64" fmla="*/ 84670 w 274348"/>
                <a:gd name="connsiteY64" fmla="*/ 110959 h 317777"/>
                <a:gd name="connsiteX65" fmla="*/ 86532 w 274348"/>
                <a:gd name="connsiteY65" fmla="*/ 99503 h 317777"/>
                <a:gd name="connsiteX66" fmla="*/ 92443 w 274348"/>
                <a:gd name="connsiteY66" fmla="*/ 74445 h 317777"/>
                <a:gd name="connsiteX67" fmla="*/ 187776 w 274348"/>
                <a:gd name="connsiteY67" fmla="*/ 99503 h 317777"/>
                <a:gd name="connsiteX68" fmla="*/ 189638 w 274348"/>
                <a:gd name="connsiteY68" fmla="*/ 110959 h 317777"/>
                <a:gd name="connsiteX69" fmla="*/ 176198 w 274348"/>
                <a:gd name="connsiteY69" fmla="*/ 101365 h 317777"/>
                <a:gd name="connsiteX70" fmla="*/ 151991 w 274348"/>
                <a:gd name="connsiteY70" fmla="*/ 86266 h 317777"/>
                <a:gd name="connsiteX71" fmla="*/ 171705 w 274348"/>
                <a:gd name="connsiteY71" fmla="*/ 77967 h 317777"/>
                <a:gd name="connsiteX72" fmla="*/ 181866 w 274348"/>
                <a:gd name="connsiteY72" fmla="*/ 74445 h 317777"/>
                <a:gd name="connsiteX73" fmla="*/ 187776 w 274348"/>
                <a:gd name="connsiteY73" fmla="*/ 99503 h 317777"/>
                <a:gd name="connsiteX74" fmla="*/ 206316 w 274348"/>
                <a:gd name="connsiteY74" fmla="*/ 142373 h 317777"/>
                <a:gd name="connsiteX75" fmla="*/ 214737 w 274348"/>
                <a:gd name="connsiteY75" fmla="*/ 150347 h 317777"/>
                <a:gd name="connsiteX76" fmla="*/ 222995 w 274348"/>
                <a:gd name="connsiteY76" fmla="*/ 158848 h 317777"/>
                <a:gd name="connsiteX77" fmla="*/ 214737 w 274348"/>
                <a:gd name="connsiteY77" fmla="*/ 167349 h 317777"/>
                <a:gd name="connsiteX78" fmla="*/ 206316 w 274348"/>
                <a:gd name="connsiteY78" fmla="*/ 175324 h 317777"/>
                <a:gd name="connsiteX79" fmla="*/ 206681 w 274348"/>
                <a:gd name="connsiteY79" fmla="*/ 158808 h 317777"/>
                <a:gd name="connsiteX80" fmla="*/ 206316 w 274348"/>
                <a:gd name="connsiteY80" fmla="*/ 142292 h 317777"/>
                <a:gd name="connsiteX81" fmla="*/ 100498 w 274348"/>
                <a:gd name="connsiteY81" fmla="*/ 51978 h 317777"/>
                <a:gd name="connsiteX82" fmla="*/ 119565 w 274348"/>
                <a:gd name="connsiteY82" fmla="*/ 22265 h 317777"/>
                <a:gd name="connsiteX83" fmla="*/ 137134 w 274348"/>
                <a:gd name="connsiteY83" fmla="*/ 13602 h 317777"/>
                <a:gd name="connsiteX84" fmla="*/ 154703 w 274348"/>
                <a:gd name="connsiteY84" fmla="*/ 22265 h 317777"/>
                <a:gd name="connsiteX85" fmla="*/ 173770 w 274348"/>
                <a:gd name="connsiteY85" fmla="*/ 51978 h 317777"/>
                <a:gd name="connsiteX86" fmla="*/ 177575 w 274348"/>
                <a:gd name="connsiteY86" fmla="*/ 61491 h 317777"/>
                <a:gd name="connsiteX87" fmla="*/ 137134 w 274348"/>
                <a:gd name="connsiteY87" fmla="*/ 78291 h 317777"/>
                <a:gd name="connsiteX88" fmla="*/ 96693 w 274348"/>
                <a:gd name="connsiteY88" fmla="*/ 61491 h 317777"/>
                <a:gd name="connsiteX89" fmla="*/ 100498 w 274348"/>
                <a:gd name="connsiteY89" fmla="*/ 51978 h 317777"/>
                <a:gd name="connsiteX90" fmla="*/ 28118 w 274348"/>
                <a:gd name="connsiteY90" fmla="*/ 129135 h 317777"/>
                <a:gd name="connsiteX91" fmla="*/ 14273 w 274348"/>
                <a:gd name="connsiteY91" fmla="*/ 96669 h 317777"/>
                <a:gd name="connsiteX92" fmla="*/ 16986 w 274348"/>
                <a:gd name="connsiteY92" fmla="*/ 77279 h 317777"/>
                <a:gd name="connsiteX93" fmla="*/ 47670 w 274348"/>
                <a:gd name="connsiteY93" fmla="*/ 66349 h 317777"/>
                <a:gd name="connsiteX94" fmla="*/ 79286 w 274348"/>
                <a:gd name="connsiteY94" fmla="*/ 70721 h 317777"/>
                <a:gd name="connsiteX95" fmla="*/ 69368 w 274348"/>
                <a:gd name="connsiteY95" fmla="*/ 123063 h 317777"/>
                <a:gd name="connsiteX96" fmla="*/ 42246 w 274348"/>
                <a:gd name="connsiteY96" fmla="*/ 148607 h 317777"/>
                <a:gd name="connsiteX97" fmla="*/ 28077 w 274348"/>
                <a:gd name="connsiteY97" fmla="*/ 129176 h 317777"/>
                <a:gd name="connsiteX98" fmla="*/ 47670 w 274348"/>
                <a:gd name="connsiteY98" fmla="*/ 251470 h 317777"/>
                <a:gd name="connsiteX99" fmla="*/ 16986 w 274348"/>
                <a:gd name="connsiteY99" fmla="*/ 240540 h 317777"/>
                <a:gd name="connsiteX100" fmla="*/ 14273 w 274348"/>
                <a:gd name="connsiteY100" fmla="*/ 221149 h 317777"/>
                <a:gd name="connsiteX101" fmla="*/ 28118 w 274348"/>
                <a:gd name="connsiteY101" fmla="*/ 188683 h 317777"/>
                <a:gd name="connsiteX102" fmla="*/ 42286 w 274348"/>
                <a:gd name="connsiteY102" fmla="*/ 169252 h 317777"/>
                <a:gd name="connsiteX103" fmla="*/ 69409 w 274348"/>
                <a:gd name="connsiteY103" fmla="*/ 194796 h 317777"/>
                <a:gd name="connsiteX104" fmla="*/ 79327 w 274348"/>
                <a:gd name="connsiteY104" fmla="*/ 247138 h 317777"/>
                <a:gd name="connsiteX105" fmla="*/ 47711 w 274348"/>
                <a:gd name="connsiteY105" fmla="*/ 251510 h 317777"/>
                <a:gd name="connsiteX106" fmla="*/ 173810 w 274348"/>
                <a:gd name="connsiteY106" fmla="*/ 265800 h 317777"/>
                <a:gd name="connsiteX107" fmla="*/ 154743 w 274348"/>
                <a:gd name="connsiteY107" fmla="*/ 295513 h 317777"/>
                <a:gd name="connsiteX108" fmla="*/ 137174 w 274348"/>
                <a:gd name="connsiteY108" fmla="*/ 304176 h 317777"/>
                <a:gd name="connsiteX109" fmla="*/ 119606 w 274348"/>
                <a:gd name="connsiteY109" fmla="*/ 295513 h 317777"/>
                <a:gd name="connsiteX110" fmla="*/ 100539 w 274348"/>
                <a:gd name="connsiteY110" fmla="*/ 265800 h 317777"/>
                <a:gd name="connsiteX111" fmla="*/ 96734 w 274348"/>
                <a:gd name="connsiteY111" fmla="*/ 256287 h 317777"/>
                <a:gd name="connsiteX112" fmla="*/ 137174 w 274348"/>
                <a:gd name="connsiteY112" fmla="*/ 239487 h 317777"/>
                <a:gd name="connsiteX113" fmla="*/ 177615 w 274348"/>
                <a:gd name="connsiteY113" fmla="*/ 256287 h 317777"/>
                <a:gd name="connsiteX114" fmla="*/ 173810 w 274348"/>
                <a:gd name="connsiteY114" fmla="*/ 265800 h 317777"/>
                <a:gd name="connsiteX115" fmla="*/ 246190 w 274348"/>
                <a:gd name="connsiteY115" fmla="*/ 188643 h 317777"/>
                <a:gd name="connsiteX116" fmla="*/ 260035 w 274348"/>
                <a:gd name="connsiteY116" fmla="*/ 221109 h 317777"/>
                <a:gd name="connsiteX117" fmla="*/ 257323 w 274348"/>
                <a:gd name="connsiteY117" fmla="*/ 240499 h 317777"/>
                <a:gd name="connsiteX118" fmla="*/ 226638 w 274348"/>
                <a:gd name="connsiteY118" fmla="*/ 251429 h 317777"/>
                <a:gd name="connsiteX119" fmla="*/ 195022 w 274348"/>
                <a:gd name="connsiteY119" fmla="*/ 247057 h 317777"/>
                <a:gd name="connsiteX120" fmla="*/ 204940 w 274348"/>
                <a:gd name="connsiteY120" fmla="*/ 194715 h 317777"/>
                <a:gd name="connsiteX121" fmla="*/ 232062 w 274348"/>
                <a:gd name="connsiteY121" fmla="*/ 169171 h 317777"/>
                <a:gd name="connsiteX122" fmla="*/ 246231 w 274348"/>
                <a:gd name="connsiteY122" fmla="*/ 188602 h 317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274348" h="317777">
                  <a:moveTo>
                    <a:pt x="268617" y="69587"/>
                  </a:moveTo>
                  <a:cubicBezTo>
                    <a:pt x="260845" y="58131"/>
                    <a:pt x="245947" y="52666"/>
                    <a:pt x="226638" y="52666"/>
                  </a:cubicBezTo>
                  <a:cubicBezTo>
                    <a:pt x="215870" y="52666"/>
                    <a:pt x="203766" y="54366"/>
                    <a:pt x="190772" y="57686"/>
                  </a:cubicBezTo>
                  <a:cubicBezTo>
                    <a:pt x="178020" y="22427"/>
                    <a:pt x="158751" y="0"/>
                    <a:pt x="137174" y="0"/>
                  </a:cubicBezTo>
                  <a:cubicBezTo>
                    <a:pt x="115598" y="0"/>
                    <a:pt x="96329" y="22467"/>
                    <a:pt x="83577" y="57686"/>
                  </a:cubicBezTo>
                  <a:cubicBezTo>
                    <a:pt x="70583" y="54366"/>
                    <a:pt x="58438" y="52666"/>
                    <a:pt x="47711" y="52666"/>
                  </a:cubicBezTo>
                  <a:cubicBezTo>
                    <a:pt x="28401" y="52666"/>
                    <a:pt x="13504" y="58131"/>
                    <a:pt x="5732" y="69587"/>
                  </a:cubicBezTo>
                  <a:cubicBezTo>
                    <a:pt x="-8032" y="89868"/>
                    <a:pt x="3829" y="124035"/>
                    <a:pt x="33138" y="158889"/>
                  </a:cubicBezTo>
                  <a:cubicBezTo>
                    <a:pt x="3829" y="193784"/>
                    <a:pt x="-8072" y="227909"/>
                    <a:pt x="5732" y="248191"/>
                  </a:cubicBezTo>
                  <a:cubicBezTo>
                    <a:pt x="13504" y="259647"/>
                    <a:pt x="28401" y="265112"/>
                    <a:pt x="47711" y="265112"/>
                  </a:cubicBezTo>
                  <a:cubicBezTo>
                    <a:pt x="58479" y="265112"/>
                    <a:pt x="70583" y="263411"/>
                    <a:pt x="83577" y="260092"/>
                  </a:cubicBezTo>
                  <a:cubicBezTo>
                    <a:pt x="96329" y="295351"/>
                    <a:pt x="115598" y="317778"/>
                    <a:pt x="137174" y="317778"/>
                  </a:cubicBezTo>
                  <a:cubicBezTo>
                    <a:pt x="158751" y="317778"/>
                    <a:pt x="178020" y="295311"/>
                    <a:pt x="190772" y="260092"/>
                  </a:cubicBezTo>
                  <a:cubicBezTo>
                    <a:pt x="203766" y="263411"/>
                    <a:pt x="215910" y="265112"/>
                    <a:pt x="226638" y="265112"/>
                  </a:cubicBezTo>
                  <a:cubicBezTo>
                    <a:pt x="245947" y="265112"/>
                    <a:pt x="260845" y="259647"/>
                    <a:pt x="268617" y="248191"/>
                  </a:cubicBezTo>
                  <a:cubicBezTo>
                    <a:pt x="282381" y="227909"/>
                    <a:pt x="270520" y="193743"/>
                    <a:pt x="241211" y="158889"/>
                  </a:cubicBezTo>
                  <a:cubicBezTo>
                    <a:pt x="270520" y="123994"/>
                    <a:pt x="282421" y="89868"/>
                    <a:pt x="268617" y="69587"/>
                  </a:cubicBezTo>
                  <a:close/>
                  <a:moveTo>
                    <a:pt x="226638" y="66308"/>
                  </a:moveTo>
                  <a:lnTo>
                    <a:pt x="226638" y="66308"/>
                  </a:lnTo>
                  <a:cubicBezTo>
                    <a:pt x="245826" y="66308"/>
                    <a:pt x="253922" y="72259"/>
                    <a:pt x="257323" y="77238"/>
                  </a:cubicBezTo>
                  <a:cubicBezTo>
                    <a:pt x="260521" y="81975"/>
                    <a:pt x="261452" y="88492"/>
                    <a:pt x="260035" y="96629"/>
                  </a:cubicBezTo>
                  <a:cubicBezTo>
                    <a:pt x="258416" y="106061"/>
                    <a:pt x="253598" y="117315"/>
                    <a:pt x="246190" y="129095"/>
                  </a:cubicBezTo>
                  <a:cubicBezTo>
                    <a:pt x="242142" y="135531"/>
                    <a:pt x="237406" y="142008"/>
                    <a:pt x="232022" y="148526"/>
                  </a:cubicBezTo>
                  <a:cubicBezTo>
                    <a:pt x="223966" y="139903"/>
                    <a:pt x="214858" y="131321"/>
                    <a:pt x="204900" y="122982"/>
                  </a:cubicBezTo>
                  <a:cubicBezTo>
                    <a:pt x="202997" y="103996"/>
                    <a:pt x="199596" y="86347"/>
                    <a:pt x="194982" y="70640"/>
                  </a:cubicBezTo>
                  <a:cubicBezTo>
                    <a:pt x="206519" y="67766"/>
                    <a:pt x="217206" y="66268"/>
                    <a:pt x="226638" y="66268"/>
                  </a:cubicBezTo>
                  <a:close/>
                  <a:moveTo>
                    <a:pt x="181866" y="243333"/>
                  </a:moveTo>
                  <a:cubicBezTo>
                    <a:pt x="178506" y="242240"/>
                    <a:pt x="175146" y="241066"/>
                    <a:pt x="171705" y="239811"/>
                  </a:cubicBezTo>
                  <a:cubicBezTo>
                    <a:pt x="165228" y="237382"/>
                    <a:pt x="158629" y="234589"/>
                    <a:pt x="151991" y="231512"/>
                  </a:cubicBezTo>
                  <a:cubicBezTo>
                    <a:pt x="160046" y="226938"/>
                    <a:pt x="168143" y="221878"/>
                    <a:pt x="176198" y="216413"/>
                  </a:cubicBezTo>
                  <a:cubicBezTo>
                    <a:pt x="180813" y="213296"/>
                    <a:pt x="185307" y="210098"/>
                    <a:pt x="189638" y="206819"/>
                  </a:cubicBezTo>
                  <a:cubicBezTo>
                    <a:pt x="189071" y="210664"/>
                    <a:pt x="188464" y="214510"/>
                    <a:pt x="187776" y="218275"/>
                  </a:cubicBezTo>
                  <a:cubicBezTo>
                    <a:pt x="186157" y="227100"/>
                    <a:pt x="184173" y="235479"/>
                    <a:pt x="181866" y="243333"/>
                  </a:cubicBezTo>
                  <a:close/>
                  <a:moveTo>
                    <a:pt x="168547" y="205118"/>
                  </a:moveTo>
                  <a:cubicBezTo>
                    <a:pt x="158306" y="212081"/>
                    <a:pt x="147740" y="218437"/>
                    <a:pt x="137134" y="224104"/>
                  </a:cubicBezTo>
                  <a:cubicBezTo>
                    <a:pt x="126568" y="218477"/>
                    <a:pt x="116003" y="212081"/>
                    <a:pt x="105721" y="205118"/>
                  </a:cubicBezTo>
                  <a:cubicBezTo>
                    <a:pt x="97584" y="199613"/>
                    <a:pt x="89811" y="193824"/>
                    <a:pt x="82444" y="187874"/>
                  </a:cubicBezTo>
                  <a:cubicBezTo>
                    <a:pt x="81634" y="178401"/>
                    <a:pt x="81229" y="168726"/>
                    <a:pt x="81229" y="158929"/>
                  </a:cubicBezTo>
                  <a:cubicBezTo>
                    <a:pt x="81229" y="149133"/>
                    <a:pt x="81634" y="139458"/>
                    <a:pt x="82444" y="129985"/>
                  </a:cubicBezTo>
                  <a:cubicBezTo>
                    <a:pt x="89811" y="123994"/>
                    <a:pt x="97584" y="118246"/>
                    <a:pt x="105721" y="112740"/>
                  </a:cubicBezTo>
                  <a:cubicBezTo>
                    <a:pt x="115962" y="105777"/>
                    <a:pt x="126528" y="99422"/>
                    <a:pt x="137134" y="93755"/>
                  </a:cubicBezTo>
                  <a:cubicBezTo>
                    <a:pt x="147700" y="99381"/>
                    <a:pt x="158265" y="105777"/>
                    <a:pt x="168547" y="112740"/>
                  </a:cubicBezTo>
                  <a:cubicBezTo>
                    <a:pt x="176684" y="118246"/>
                    <a:pt x="184456" y="124035"/>
                    <a:pt x="191824" y="129985"/>
                  </a:cubicBezTo>
                  <a:cubicBezTo>
                    <a:pt x="192634" y="139458"/>
                    <a:pt x="193038" y="149133"/>
                    <a:pt x="193038" y="158929"/>
                  </a:cubicBezTo>
                  <a:cubicBezTo>
                    <a:pt x="193038" y="168726"/>
                    <a:pt x="192634" y="178401"/>
                    <a:pt x="191824" y="187874"/>
                  </a:cubicBezTo>
                  <a:cubicBezTo>
                    <a:pt x="184456" y="193865"/>
                    <a:pt x="176684" y="199613"/>
                    <a:pt x="168547" y="205118"/>
                  </a:cubicBezTo>
                  <a:close/>
                  <a:moveTo>
                    <a:pt x="86532" y="218275"/>
                  </a:moveTo>
                  <a:cubicBezTo>
                    <a:pt x="85844" y="214510"/>
                    <a:pt x="85197" y="210705"/>
                    <a:pt x="84670" y="206819"/>
                  </a:cubicBezTo>
                  <a:cubicBezTo>
                    <a:pt x="89002" y="210057"/>
                    <a:pt x="93495" y="213255"/>
                    <a:pt x="98110" y="216413"/>
                  </a:cubicBezTo>
                  <a:cubicBezTo>
                    <a:pt x="106166" y="221878"/>
                    <a:pt x="114262" y="226897"/>
                    <a:pt x="122318" y="231512"/>
                  </a:cubicBezTo>
                  <a:cubicBezTo>
                    <a:pt x="115679" y="234589"/>
                    <a:pt x="109080" y="237382"/>
                    <a:pt x="102603" y="239811"/>
                  </a:cubicBezTo>
                  <a:cubicBezTo>
                    <a:pt x="99162" y="241106"/>
                    <a:pt x="95803" y="242280"/>
                    <a:pt x="92443" y="243333"/>
                  </a:cubicBezTo>
                  <a:cubicBezTo>
                    <a:pt x="90135" y="235479"/>
                    <a:pt x="88152" y="227100"/>
                    <a:pt x="86532" y="218275"/>
                  </a:cubicBezTo>
                  <a:close/>
                  <a:moveTo>
                    <a:pt x="67992" y="175405"/>
                  </a:moveTo>
                  <a:cubicBezTo>
                    <a:pt x="65118" y="172774"/>
                    <a:pt x="62325" y="170102"/>
                    <a:pt x="59572" y="167430"/>
                  </a:cubicBezTo>
                  <a:cubicBezTo>
                    <a:pt x="56698" y="164597"/>
                    <a:pt x="53945" y="161763"/>
                    <a:pt x="51314" y="158929"/>
                  </a:cubicBezTo>
                  <a:cubicBezTo>
                    <a:pt x="53945" y="156096"/>
                    <a:pt x="56698" y="153262"/>
                    <a:pt x="59572" y="150428"/>
                  </a:cubicBezTo>
                  <a:cubicBezTo>
                    <a:pt x="62284" y="147716"/>
                    <a:pt x="65118" y="145085"/>
                    <a:pt x="67992" y="142454"/>
                  </a:cubicBezTo>
                  <a:cubicBezTo>
                    <a:pt x="67749" y="147878"/>
                    <a:pt x="67628" y="153383"/>
                    <a:pt x="67628" y="158970"/>
                  </a:cubicBezTo>
                  <a:cubicBezTo>
                    <a:pt x="67628" y="164556"/>
                    <a:pt x="67749" y="170062"/>
                    <a:pt x="67992" y="175486"/>
                  </a:cubicBezTo>
                  <a:close/>
                  <a:moveTo>
                    <a:pt x="92443" y="74445"/>
                  </a:moveTo>
                  <a:cubicBezTo>
                    <a:pt x="95803" y="75538"/>
                    <a:pt x="99162" y="76712"/>
                    <a:pt x="102603" y="77967"/>
                  </a:cubicBezTo>
                  <a:cubicBezTo>
                    <a:pt x="109080" y="80396"/>
                    <a:pt x="115679" y="83189"/>
                    <a:pt x="122318" y="86266"/>
                  </a:cubicBezTo>
                  <a:cubicBezTo>
                    <a:pt x="114262" y="90840"/>
                    <a:pt x="106166" y="95900"/>
                    <a:pt x="98110" y="101365"/>
                  </a:cubicBezTo>
                  <a:cubicBezTo>
                    <a:pt x="93495" y="104482"/>
                    <a:pt x="89002" y="107680"/>
                    <a:pt x="84670" y="110959"/>
                  </a:cubicBezTo>
                  <a:cubicBezTo>
                    <a:pt x="85237" y="107113"/>
                    <a:pt x="85844" y="103268"/>
                    <a:pt x="86532" y="99503"/>
                  </a:cubicBezTo>
                  <a:cubicBezTo>
                    <a:pt x="88152" y="90678"/>
                    <a:pt x="90135" y="82298"/>
                    <a:pt x="92443" y="74445"/>
                  </a:cubicBezTo>
                  <a:close/>
                  <a:moveTo>
                    <a:pt x="187776" y="99503"/>
                  </a:moveTo>
                  <a:cubicBezTo>
                    <a:pt x="188464" y="103268"/>
                    <a:pt x="189112" y="107073"/>
                    <a:pt x="189638" y="110959"/>
                  </a:cubicBezTo>
                  <a:cubicBezTo>
                    <a:pt x="185307" y="107721"/>
                    <a:pt x="180813" y="104523"/>
                    <a:pt x="176198" y="101365"/>
                  </a:cubicBezTo>
                  <a:cubicBezTo>
                    <a:pt x="168143" y="95900"/>
                    <a:pt x="160046" y="90880"/>
                    <a:pt x="151991" y="86266"/>
                  </a:cubicBezTo>
                  <a:cubicBezTo>
                    <a:pt x="158629" y="83189"/>
                    <a:pt x="165228" y="80396"/>
                    <a:pt x="171705" y="77967"/>
                  </a:cubicBezTo>
                  <a:cubicBezTo>
                    <a:pt x="175146" y="76672"/>
                    <a:pt x="178506" y="75498"/>
                    <a:pt x="181866" y="74445"/>
                  </a:cubicBezTo>
                  <a:cubicBezTo>
                    <a:pt x="184173" y="82298"/>
                    <a:pt x="186157" y="90678"/>
                    <a:pt x="187776" y="99503"/>
                  </a:cubicBezTo>
                  <a:close/>
                  <a:moveTo>
                    <a:pt x="206316" y="142373"/>
                  </a:moveTo>
                  <a:cubicBezTo>
                    <a:pt x="209191" y="145004"/>
                    <a:pt x="211984" y="147676"/>
                    <a:pt x="214737" y="150347"/>
                  </a:cubicBezTo>
                  <a:cubicBezTo>
                    <a:pt x="217611" y="153181"/>
                    <a:pt x="220363" y="156015"/>
                    <a:pt x="222995" y="158848"/>
                  </a:cubicBezTo>
                  <a:cubicBezTo>
                    <a:pt x="220363" y="161682"/>
                    <a:pt x="217611" y="164516"/>
                    <a:pt x="214737" y="167349"/>
                  </a:cubicBezTo>
                  <a:cubicBezTo>
                    <a:pt x="212024" y="170062"/>
                    <a:pt x="209191" y="172693"/>
                    <a:pt x="206316" y="175324"/>
                  </a:cubicBezTo>
                  <a:cubicBezTo>
                    <a:pt x="206559" y="169900"/>
                    <a:pt x="206681" y="164394"/>
                    <a:pt x="206681" y="158808"/>
                  </a:cubicBezTo>
                  <a:cubicBezTo>
                    <a:pt x="206681" y="153222"/>
                    <a:pt x="206559" y="147716"/>
                    <a:pt x="206316" y="142292"/>
                  </a:cubicBezTo>
                  <a:close/>
                  <a:moveTo>
                    <a:pt x="100498" y="51978"/>
                  </a:moveTo>
                  <a:cubicBezTo>
                    <a:pt x="106085" y="39186"/>
                    <a:pt x="112683" y="28944"/>
                    <a:pt x="119565" y="22265"/>
                  </a:cubicBezTo>
                  <a:cubicBezTo>
                    <a:pt x="125516" y="16516"/>
                    <a:pt x="131426" y="13602"/>
                    <a:pt x="137134" y="13602"/>
                  </a:cubicBezTo>
                  <a:cubicBezTo>
                    <a:pt x="142842" y="13602"/>
                    <a:pt x="148752" y="16516"/>
                    <a:pt x="154703" y="22265"/>
                  </a:cubicBezTo>
                  <a:cubicBezTo>
                    <a:pt x="161585" y="28944"/>
                    <a:pt x="168183" y="39186"/>
                    <a:pt x="173770" y="51978"/>
                  </a:cubicBezTo>
                  <a:cubicBezTo>
                    <a:pt x="175105" y="55014"/>
                    <a:pt x="176360" y="58212"/>
                    <a:pt x="177575" y="61491"/>
                  </a:cubicBezTo>
                  <a:cubicBezTo>
                    <a:pt x="164621" y="65661"/>
                    <a:pt x="150979" y="71287"/>
                    <a:pt x="137134" y="78291"/>
                  </a:cubicBezTo>
                  <a:cubicBezTo>
                    <a:pt x="123249" y="71287"/>
                    <a:pt x="109647" y="65661"/>
                    <a:pt x="96693" y="61491"/>
                  </a:cubicBezTo>
                  <a:cubicBezTo>
                    <a:pt x="97908" y="58212"/>
                    <a:pt x="99162" y="55054"/>
                    <a:pt x="100498" y="51978"/>
                  </a:cubicBezTo>
                  <a:close/>
                  <a:moveTo>
                    <a:pt x="28118" y="129135"/>
                  </a:moveTo>
                  <a:cubicBezTo>
                    <a:pt x="20710" y="117315"/>
                    <a:pt x="15893" y="106101"/>
                    <a:pt x="14273" y="96669"/>
                  </a:cubicBezTo>
                  <a:cubicBezTo>
                    <a:pt x="12857" y="88532"/>
                    <a:pt x="13788" y="82015"/>
                    <a:pt x="16986" y="77279"/>
                  </a:cubicBezTo>
                  <a:cubicBezTo>
                    <a:pt x="20386" y="72300"/>
                    <a:pt x="28442" y="66349"/>
                    <a:pt x="47670" y="66349"/>
                  </a:cubicBezTo>
                  <a:cubicBezTo>
                    <a:pt x="57062" y="66349"/>
                    <a:pt x="67789" y="67847"/>
                    <a:pt x="79286" y="70721"/>
                  </a:cubicBezTo>
                  <a:cubicBezTo>
                    <a:pt x="74712" y="86427"/>
                    <a:pt x="71312" y="104077"/>
                    <a:pt x="69368" y="123063"/>
                  </a:cubicBezTo>
                  <a:cubicBezTo>
                    <a:pt x="59410" y="131402"/>
                    <a:pt x="50302" y="139984"/>
                    <a:pt x="42246" y="148607"/>
                  </a:cubicBezTo>
                  <a:cubicBezTo>
                    <a:pt x="36862" y="142089"/>
                    <a:pt x="32125" y="135612"/>
                    <a:pt x="28077" y="129176"/>
                  </a:cubicBezTo>
                  <a:close/>
                  <a:moveTo>
                    <a:pt x="47670" y="251470"/>
                  </a:moveTo>
                  <a:cubicBezTo>
                    <a:pt x="28442" y="251470"/>
                    <a:pt x="20386" y="245519"/>
                    <a:pt x="16986" y="240540"/>
                  </a:cubicBezTo>
                  <a:cubicBezTo>
                    <a:pt x="13788" y="235803"/>
                    <a:pt x="12857" y="229286"/>
                    <a:pt x="14273" y="221149"/>
                  </a:cubicBezTo>
                  <a:cubicBezTo>
                    <a:pt x="15893" y="211717"/>
                    <a:pt x="20710" y="200463"/>
                    <a:pt x="28118" y="188683"/>
                  </a:cubicBezTo>
                  <a:cubicBezTo>
                    <a:pt x="32166" y="182247"/>
                    <a:pt x="36902" y="175770"/>
                    <a:pt x="42286" y="169252"/>
                  </a:cubicBezTo>
                  <a:cubicBezTo>
                    <a:pt x="50342" y="177875"/>
                    <a:pt x="59450" y="186457"/>
                    <a:pt x="69409" y="194796"/>
                  </a:cubicBezTo>
                  <a:cubicBezTo>
                    <a:pt x="71312" y="213781"/>
                    <a:pt x="74712" y="231431"/>
                    <a:pt x="79327" y="247138"/>
                  </a:cubicBezTo>
                  <a:cubicBezTo>
                    <a:pt x="67789" y="250012"/>
                    <a:pt x="57103" y="251510"/>
                    <a:pt x="47711" y="251510"/>
                  </a:cubicBezTo>
                  <a:close/>
                  <a:moveTo>
                    <a:pt x="173810" y="265800"/>
                  </a:moveTo>
                  <a:cubicBezTo>
                    <a:pt x="168223" y="278592"/>
                    <a:pt x="161625" y="288834"/>
                    <a:pt x="154743" y="295513"/>
                  </a:cubicBezTo>
                  <a:cubicBezTo>
                    <a:pt x="148792" y="301261"/>
                    <a:pt x="142882" y="304176"/>
                    <a:pt x="137174" y="304176"/>
                  </a:cubicBezTo>
                  <a:cubicBezTo>
                    <a:pt x="131467" y="304176"/>
                    <a:pt x="125556" y="301261"/>
                    <a:pt x="119606" y="295513"/>
                  </a:cubicBezTo>
                  <a:cubicBezTo>
                    <a:pt x="112724" y="288834"/>
                    <a:pt x="106125" y="278592"/>
                    <a:pt x="100539" y="265800"/>
                  </a:cubicBezTo>
                  <a:cubicBezTo>
                    <a:pt x="99203" y="262764"/>
                    <a:pt x="97948" y="259566"/>
                    <a:pt x="96734" y="256287"/>
                  </a:cubicBezTo>
                  <a:cubicBezTo>
                    <a:pt x="109688" y="252117"/>
                    <a:pt x="123330" y="246490"/>
                    <a:pt x="137174" y="239487"/>
                  </a:cubicBezTo>
                  <a:cubicBezTo>
                    <a:pt x="151059" y="246490"/>
                    <a:pt x="164661" y="252117"/>
                    <a:pt x="177615" y="256287"/>
                  </a:cubicBezTo>
                  <a:cubicBezTo>
                    <a:pt x="176401" y="259566"/>
                    <a:pt x="175146" y="262723"/>
                    <a:pt x="173810" y="265800"/>
                  </a:cubicBezTo>
                  <a:close/>
                  <a:moveTo>
                    <a:pt x="246190" y="188643"/>
                  </a:moveTo>
                  <a:cubicBezTo>
                    <a:pt x="253598" y="200463"/>
                    <a:pt x="258416" y="211676"/>
                    <a:pt x="260035" y="221109"/>
                  </a:cubicBezTo>
                  <a:cubicBezTo>
                    <a:pt x="261452" y="229245"/>
                    <a:pt x="260521" y="235763"/>
                    <a:pt x="257323" y="240499"/>
                  </a:cubicBezTo>
                  <a:cubicBezTo>
                    <a:pt x="253922" y="245478"/>
                    <a:pt x="245867" y="251429"/>
                    <a:pt x="226638" y="251429"/>
                  </a:cubicBezTo>
                  <a:cubicBezTo>
                    <a:pt x="217246" y="251429"/>
                    <a:pt x="206519" y="249931"/>
                    <a:pt x="195022" y="247057"/>
                  </a:cubicBezTo>
                  <a:cubicBezTo>
                    <a:pt x="199596" y="231350"/>
                    <a:pt x="202997" y="213700"/>
                    <a:pt x="204940" y="194715"/>
                  </a:cubicBezTo>
                  <a:cubicBezTo>
                    <a:pt x="214898" y="186376"/>
                    <a:pt x="224007" y="177794"/>
                    <a:pt x="232062" y="169171"/>
                  </a:cubicBezTo>
                  <a:cubicBezTo>
                    <a:pt x="237447" y="175689"/>
                    <a:pt x="242183" y="182166"/>
                    <a:pt x="246231" y="188602"/>
                  </a:cubicBezTo>
                  <a:close/>
                </a:path>
              </a:pathLst>
            </a:custGeom>
            <a:grpFill/>
            <a:ln w="4048" cap="flat">
              <a:no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36" name="Freeform 55">
              <a:extLst>
                <a:ext uri="{FF2B5EF4-FFF2-40B4-BE49-F238E27FC236}">
                  <a16:creationId xmlns:a16="http://schemas.microsoft.com/office/drawing/2014/main" id="{6AFE2451-C137-7AE9-05D7-23D77FA6581E}"/>
                </a:ext>
              </a:extLst>
            </p:cNvPr>
            <p:cNvSpPr/>
            <p:nvPr/>
          </p:nvSpPr>
          <p:spPr>
            <a:xfrm>
              <a:off x="5087744" y="6074226"/>
              <a:ext cx="61774" cy="61774"/>
            </a:xfrm>
            <a:custGeom>
              <a:avLst/>
              <a:gdLst>
                <a:gd name="connsiteX0" fmla="*/ 61774 w 61774"/>
                <a:gd name="connsiteY0" fmla="*/ 30887 h 61774"/>
                <a:gd name="connsiteX1" fmla="*/ 30887 w 61774"/>
                <a:gd name="connsiteY1" fmla="*/ 61774 h 61774"/>
                <a:gd name="connsiteX2" fmla="*/ 0 w 61774"/>
                <a:gd name="connsiteY2" fmla="*/ 30887 h 61774"/>
                <a:gd name="connsiteX3" fmla="*/ 30887 w 61774"/>
                <a:gd name="connsiteY3" fmla="*/ 0 h 61774"/>
                <a:gd name="connsiteX4" fmla="*/ 61774 w 61774"/>
                <a:gd name="connsiteY4" fmla="*/ 30887 h 61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774" h="61774">
                  <a:moveTo>
                    <a:pt x="61774" y="30887"/>
                  </a:moveTo>
                  <a:cubicBezTo>
                    <a:pt x="61774" y="47946"/>
                    <a:pt x="47946" y="61774"/>
                    <a:pt x="30887" y="61774"/>
                  </a:cubicBezTo>
                  <a:cubicBezTo>
                    <a:pt x="13829" y="61774"/>
                    <a:pt x="0" y="47946"/>
                    <a:pt x="0" y="30887"/>
                  </a:cubicBezTo>
                  <a:cubicBezTo>
                    <a:pt x="0" y="13829"/>
                    <a:pt x="13829" y="0"/>
                    <a:pt x="30887" y="0"/>
                  </a:cubicBezTo>
                  <a:cubicBezTo>
                    <a:pt x="47946" y="0"/>
                    <a:pt x="61774" y="13829"/>
                    <a:pt x="61774" y="30887"/>
                  </a:cubicBezTo>
                  <a:close/>
                </a:path>
              </a:pathLst>
            </a:custGeom>
            <a:grpFill/>
            <a:ln w="4048" cap="flat">
              <a:no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37" name="Freeform 56">
              <a:extLst>
                <a:ext uri="{FF2B5EF4-FFF2-40B4-BE49-F238E27FC236}">
                  <a16:creationId xmlns:a16="http://schemas.microsoft.com/office/drawing/2014/main" id="{A15B061F-3721-7D0D-ECCA-2D84BC354B08}"/>
                </a:ext>
              </a:extLst>
            </p:cNvPr>
            <p:cNvSpPr/>
            <p:nvPr/>
          </p:nvSpPr>
          <p:spPr>
            <a:xfrm>
              <a:off x="5012611" y="6185347"/>
              <a:ext cx="31899" cy="31899"/>
            </a:xfrm>
            <a:custGeom>
              <a:avLst/>
              <a:gdLst>
                <a:gd name="connsiteX0" fmla="*/ 31899 w 31899"/>
                <a:gd name="connsiteY0" fmla="*/ 15950 h 31899"/>
                <a:gd name="connsiteX1" fmla="*/ 15950 w 31899"/>
                <a:gd name="connsiteY1" fmla="*/ 31899 h 31899"/>
                <a:gd name="connsiteX2" fmla="*/ 0 w 31899"/>
                <a:gd name="connsiteY2" fmla="*/ 15950 h 31899"/>
                <a:gd name="connsiteX3" fmla="*/ 15950 w 31899"/>
                <a:gd name="connsiteY3" fmla="*/ 0 h 31899"/>
                <a:gd name="connsiteX4" fmla="*/ 31899 w 31899"/>
                <a:gd name="connsiteY4" fmla="*/ 15950 h 31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9" h="31899">
                  <a:moveTo>
                    <a:pt x="31899" y="15950"/>
                  </a:moveTo>
                  <a:cubicBezTo>
                    <a:pt x="31899" y="24758"/>
                    <a:pt x="24758" y="31899"/>
                    <a:pt x="15950" y="31899"/>
                  </a:cubicBezTo>
                  <a:cubicBezTo>
                    <a:pt x="7141" y="31899"/>
                    <a:pt x="0" y="24758"/>
                    <a:pt x="0" y="15950"/>
                  </a:cubicBezTo>
                  <a:cubicBezTo>
                    <a:pt x="0" y="7141"/>
                    <a:pt x="7141" y="0"/>
                    <a:pt x="15950" y="0"/>
                  </a:cubicBezTo>
                  <a:cubicBezTo>
                    <a:pt x="24758" y="0"/>
                    <a:pt x="31899" y="7141"/>
                    <a:pt x="31899" y="15950"/>
                  </a:cubicBezTo>
                  <a:close/>
                </a:path>
              </a:pathLst>
            </a:custGeom>
            <a:grpFill/>
            <a:ln w="4048" cap="flat">
              <a:no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38" name="Freeform 57">
              <a:extLst>
                <a:ext uri="{FF2B5EF4-FFF2-40B4-BE49-F238E27FC236}">
                  <a16:creationId xmlns:a16="http://schemas.microsoft.com/office/drawing/2014/main" id="{5CD0C6A7-9FEA-DBD2-B1F8-C43D8DDF1309}"/>
                </a:ext>
              </a:extLst>
            </p:cNvPr>
            <p:cNvSpPr/>
            <p:nvPr/>
          </p:nvSpPr>
          <p:spPr>
            <a:xfrm>
              <a:off x="5136443" y="5964967"/>
              <a:ext cx="31899" cy="31899"/>
            </a:xfrm>
            <a:custGeom>
              <a:avLst/>
              <a:gdLst>
                <a:gd name="connsiteX0" fmla="*/ 31899 w 31899"/>
                <a:gd name="connsiteY0" fmla="*/ 15950 h 31899"/>
                <a:gd name="connsiteX1" fmla="*/ 15950 w 31899"/>
                <a:gd name="connsiteY1" fmla="*/ 31899 h 31899"/>
                <a:gd name="connsiteX2" fmla="*/ 0 w 31899"/>
                <a:gd name="connsiteY2" fmla="*/ 15950 h 31899"/>
                <a:gd name="connsiteX3" fmla="*/ 15950 w 31899"/>
                <a:gd name="connsiteY3" fmla="*/ 0 h 31899"/>
                <a:gd name="connsiteX4" fmla="*/ 31899 w 31899"/>
                <a:gd name="connsiteY4" fmla="*/ 15950 h 31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899" h="31899">
                  <a:moveTo>
                    <a:pt x="31899" y="15950"/>
                  </a:moveTo>
                  <a:cubicBezTo>
                    <a:pt x="31899" y="24758"/>
                    <a:pt x="24758" y="31899"/>
                    <a:pt x="15950" y="31899"/>
                  </a:cubicBezTo>
                  <a:cubicBezTo>
                    <a:pt x="7141" y="31899"/>
                    <a:pt x="0" y="24758"/>
                    <a:pt x="0" y="15950"/>
                  </a:cubicBezTo>
                  <a:cubicBezTo>
                    <a:pt x="0" y="7141"/>
                    <a:pt x="7141" y="0"/>
                    <a:pt x="15950" y="0"/>
                  </a:cubicBezTo>
                  <a:cubicBezTo>
                    <a:pt x="24758" y="0"/>
                    <a:pt x="31899" y="7141"/>
                    <a:pt x="31899" y="15950"/>
                  </a:cubicBezTo>
                  <a:close/>
                </a:path>
              </a:pathLst>
            </a:custGeom>
            <a:grpFill/>
            <a:ln w="4048" cap="flat">
              <a:noFill/>
              <a:prstDash val="solid"/>
              <a:miter/>
            </a:ln>
          </p:spPr>
          <p:txBody>
            <a:bodyPr wrap="none" tIns="381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67"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grpSp>
      <p:sp>
        <p:nvSpPr>
          <p:cNvPr id="41" name="TextBox 40">
            <a:extLst>
              <a:ext uri="{FF2B5EF4-FFF2-40B4-BE49-F238E27FC236}">
                <a16:creationId xmlns:a16="http://schemas.microsoft.com/office/drawing/2014/main" id="{7C5031E1-D0D4-39EC-6CB9-200C0FC48561}"/>
              </a:ext>
            </a:extLst>
          </p:cNvPr>
          <p:cNvSpPr txBox="1"/>
          <p:nvPr/>
        </p:nvSpPr>
        <p:spPr>
          <a:xfrm>
            <a:off x="6618412" y="4346912"/>
            <a:ext cx="1861334" cy="75854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90000"/>
              </a:lnSpc>
              <a:spcBef>
                <a:spcPts val="500"/>
              </a:spcBef>
              <a:spcAft>
                <a:spcPts val="25"/>
              </a:spcAft>
              <a:buClrTx/>
              <a:buSzTx/>
              <a:buFontTx/>
              <a:buNone/>
              <a:tabLst/>
              <a:defRPr/>
            </a:pPr>
            <a:r>
              <a:rPr kumimoji="0" lang="en-US" sz="1600" b="1" i="0" u="none" strike="noStrike" kern="1200" cap="none" spc="0" normalizeH="0" baseline="0" noProof="0">
                <a:ln>
                  <a:noFill/>
                </a:ln>
                <a:solidFill>
                  <a:srgbClr val="FFFFFF"/>
                </a:solidFill>
                <a:effectLst/>
                <a:uLnTx/>
                <a:uFillTx/>
                <a:latin typeface="Aptos"/>
                <a:ea typeface="+mn-ea"/>
                <a:cs typeface="+mn-cs"/>
              </a:rPr>
              <a:t>Nuclear solutions for national priorities</a:t>
            </a:r>
          </a:p>
        </p:txBody>
      </p:sp>
      <p:sp>
        <p:nvSpPr>
          <p:cNvPr id="10" name="Rectangle 53">
            <a:extLst>
              <a:ext uri="{FF2B5EF4-FFF2-40B4-BE49-F238E27FC236}">
                <a16:creationId xmlns:a16="http://schemas.microsoft.com/office/drawing/2014/main" id="{56F2C905-732F-9095-37C1-359CE31F8DF8}"/>
              </a:ext>
            </a:extLst>
          </p:cNvPr>
          <p:cNvSpPr>
            <a:spLocks/>
          </p:cNvSpPr>
          <p:nvPr/>
        </p:nvSpPr>
        <p:spPr>
          <a:xfrm>
            <a:off x="3727724" y="2923851"/>
            <a:ext cx="2286000" cy="2391768"/>
          </a:xfrm>
          <a:prstGeom prst="rect">
            <a:avLst/>
          </a:prstGeom>
          <a:solidFill>
            <a:srgbClr val="FF9E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45"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40" name="TextBox 39">
            <a:extLst>
              <a:ext uri="{FF2B5EF4-FFF2-40B4-BE49-F238E27FC236}">
                <a16:creationId xmlns:a16="http://schemas.microsoft.com/office/drawing/2014/main" id="{A6EE3A3A-2E0B-BD83-B636-E4B4E301DE3E}"/>
              </a:ext>
            </a:extLst>
          </p:cNvPr>
          <p:cNvSpPr txBox="1"/>
          <p:nvPr/>
        </p:nvSpPr>
        <p:spPr>
          <a:xfrm>
            <a:off x="3948299" y="4346912"/>
            <a:ext cx="1733284" cy="536942"/>
          </a:xfrm>
          <a:prstGeom prst="rect">
            <a:avLst/>
          </a:prstGeom>
          <a:noFill/>
        </p:spPr>
        <p:txBody>
          <a:bodyPr wrap="square">
            <a:spAutoFit/>
          </a:bodyPr>
          <a:lstStyle/>
          <a:p>
            <a:pPr marL="0" marR="0" lvl="0" indent="0" algn="ctr" defTabSz="914400" rtl="0" eaLnBrk="1" fontAlgn="auto" latinLnBrk="0" hangingPunct="1">
              <a:lnSpc>
                <a:spcPct val="90000"/>
              </a:lnSpc>
              <a:spcBef>
                <a:spcPts val="500"/>
              </a:spcBef>
              <a:spcAft>
                <a:spcPts val="25"/>
              </a:spcAft>
              <a:buClrTx/>
              <a:buSzTx/>
              <a:buFontTx/>
              <a:buNone/>
              <a:tabLst/>
              <a:defRPr/>
            </a:pPr>
            <a:r>
              <a:rPr kumimoji="0" lang="en-US" sz="1600" b="1" i="0" u="none" strike="noStrike" kern="1200" cap="none" spc="0" normalizeH="0" baseline="0" noProof="0">
                <a:ln>
                  <a:noFill/>
                </a:ln>
                <a:solidFill>
                  <a:srgbClr val="00454D"/>
                </a:solidFill>
                <a:effectLst/>
                <a:uLnTx/>
                <a:uFillTx/>
                <a:latin typeface="Aptos" panose="020B0004020202020204" pitchFamily="34" charset="0"/>
                <a:ea typeface="+mn-ea"/>
                <a:cs typeface="+mn-cs"/>
              </a:rPr>
              <a:t>Atoms to applications</a:t>
            </a:r>
            <a:endParaRPr kumimoji="0" lang="en-US" sz="1600" b="1" i="0" u="none" strike="noStrike" kern="1200" cap="none" spc="0" normalizeH="0" baseline="0" noProof="0">
              <a:ln>
                <a:noFill/>
              </a:ln>
              <a:solidFill>
                <a:srgbClr val="00454D"/>
              </a:solidFill>
              <a:effectLst/>
              <a:uLnTx/>
              <a:uFillTx/>
              <a:latin typeface="Aptos"/>
              <a:ea typeface="+mn-ea"/>
              <a:cs typeface="+mn-cs"/>
            </a:endParaRPr>
          </a:p>
        </p:txBody>
      </p:sp>
      <p:grpSp>
        <p:nvGrpSpPr>
          <p:cNvPr id="45" name="Group 44">
            <a:extLst>
              <a:ext uri="{FF2B5EF4-FFF2-40B4-BE49-F238E27FC236}">
                <a16:creationId xmlns:a16="http://schemas.microsoft.com/office/drawing/2014/main" id="{9C756D4B-6CBA-2677-D514-6372BB5F4F13}"/>
              </a:ext>
            </a:extLst>
          </p:cNvPr>
          <p:cNvGrpSpPr/>
          <p:nvPr/>
        </p:nvGrpSpPr>
        <p:grpSpPr>
          <a:xfrm>
            <a:off x="4311251" y="3380823"/>
            <a:ext cx="1037673" cy="736684"/>
            <a:chOff x="11632972" y="9045589"/>
            <a:chExt cx="555155" cy="394126"/>
          </a:xfrm>
          <a:solidFill>
            <a:schemeClr val="accent1"/>
          </a:solidFill>
        </p:grpSpPr>
        <p:sp>
          <p:nvSpPr>
            <p:cNvPr id="46" name="Freeform 47">
              <a:extLst>
                <a:ext uri="{FF2B5EF4-FFF2-40B4-BE49-F238E27FC236}">
                  <a16:creationId xmlns:a16="http://schemas.microsoft.com/office/drawing/2014/main" id="{BB42681C-DE97-8848-3E09-79795AE70335}"/>
                </a:ext>
              </a:extLst>
            </p:cNvPr>
            <p:cNvSpPr/>
            <p:nvPr/>
          </p:nvSpPr>
          <p:spPr>
            <a:xfrm>
              <a:off x="11769350" y="9225650"/>
              <a:ext cx="93106" cy="93106"/>
            </a:xfrm>
            <a:custGeom>
              <a:avLst/>
              <a:gdLst>
                <a:gd name="connsiteX0" fmla="*/ 93107 w 93106"/>
                <a:gd name="connsiteY0" fmla="*/ 46553 h 93106"/>
                <a:gd name="connsiteX1" fmla="*/ 46553 w 93106"/>
                <a:gd name="connsiteY1" fmla="*/ 93107 h 93106"/>
                <a:gd name="connsiteX2" fmla="*/ 0 w 93106"/>
                <a:gd name="connsiteY2" fmla="*/ 46553 h 93106"/>
                <a:gd name="connsiteX3" fmla="*/ 46553 w 93106"/>
                <a:gd name="connsiteY3" fmla="*/ 0 h 93106"/>
                <a:gd name="connsiteX4" fmla="*/ 93107 w 93106"/>
                <a:gd name="connsiteY4" fmla="*/ 46553 h 931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06" h="93106">
                  <a:moveTo>
                    <a:pt x="93107" y="46553"/>
                  </a:moveTo>
                  <a:cubicBezTo>
                    <a:pt x="93107" y="72264"/>
                    <a:pt x="72264" y="93107"/>
                    <a:pt x="46553" y="93107"/>
                  </a:cubicBezTo>
                  <a:cubicBezTo>
                    <a:pt x="20843" y="93107"/>
                    <a:pt x="0" y="72264"/>
                    <a:pt x="0" y="46553"/>
                  </a:cubicBezTo>
                  <a:cubicBezTo>
                    <a:pt x="0" y="20843"/>
                    <a:pt x="20843" y="0"/>
                    <a:pt x="46553" y="0"/>
                  </a:cubicBezTo>
                  <a:cubicBezTo>
                    <a:pt x="72264" y="0"/>
                    <a:pt x="93107" y="20843"/>
                    <a:pt x="93107" y="46553"/>
                  </a:cubicBezTo>
                  <a:close/>
                </a:path>
              </a:pathLst>
            </a:custGeom>
            <a:grpFill/>
            <a:ln w="4048" cap="flat">
              <a:noFill/>
              <a:prstDash val="solid"/>
              <a:miter/>
            </a:ln>
          </p:spPr>
          <p:txBody>
            <a:bodyPr wrap="none" tIns="1143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47" name="Freeform 48">
              <a:extLst>
                <a:ext uri="{FF2B5EF4-FFF2-40B4-BE49-F238E27FC236}">
                  <a16:creationId xmlns:a16="http://schemas.microsoft.com/office/drawing/2014/main" id="{797F88E9-39CB-94F9-58C6-0D3FA9B97AB3}"/>
                </a:ext>
              </a:extLst>
            </p:cNvPr>
            <p:cNvSpPr/>
            <p:nvPr/>
          </p:nvSpPr>
          <p:spPr>
            <a:xfrm>
              <a:off x="11732876" y="9045589"/>
              <a:ext cx="270657" cy="235115"/>
            </a:xfrm>
            <a:custGeom>
              <a:avLst/>
              <a:gdLst>
                <a:gd name="connsiteX0" fmla="*/ 68332 w 270657"/>
                <a:gd name="connsiteY0" fmla="*/ 235115 h 235115"/>
                <a:gd name="connsiteX1" fmla="*/ 0 w 270657"/>
                <a:gd name="connsiteY1" fmla="*/ 118327 h 235115"/>
                <a:gd name="connsiteX2" fmla="*/ 66996 w 270657"/>
                <a:gd name="connsiteY2" fmla="*/ 769 h 235115"/>
                <a:gd name="connsiteX3" fmla="*/ 202325 w 270657"/>
                <a:gd name="connsiteY3" fmla="*/ 0 h 235115"/>
                <a:gd name="connsiteX4" fmla="*/ 270658 w 270657"/>
                <a:gd name="connsiteY4" fmla="*/ 116789 h 235115"/>
                <a:gd name="connsiteX5" fmla="*/ 203661 w 270657"/>
                <a:gd name="connsiteY5" fmla="*/ 234346 h 235115"/>
                <a:gd name="connsiteX6" fmla="*/ 68332 w 270657"/>
                <a:gd name="connsiteY6" fmla="*/ 235115 h 235115"/>
                <a:gd name="connsiteX7" fmla="*/ 23358 w 270657"/>
                <a:gd name="connsiteY7" fmla="*/ 118165 h 235115"/>
                <a:gd name="connsiteX8" fmla="*/ 79870 w 270657"/>
                <a:gd name="connsiteY8" fmla="*/ 214794 h 235115"/>
                <a:gd name="connsiteX9" fmla="*/ 191800 w 270657"/>
                <a:gd name="connsiteY9" fmla="*/ 214146 h 235115"/>
                <a:gd name="connsiteX10" fmla="*/ 247219 w 270657"/>
                <a:gd name="connsiteY10" fmla="*/ 116869 h 235115"/>
                <a:gd name="connsiteX11" fmla="*/ 190707 w 270657"/>
                <a:gd name="connsiteY11" fmla="*/ 20241 h 235115"/>
                <a:gd name="connsiteX12" fmla="*/ 78777 w 270657"/>
                <a:gd name="connsiteY12" fmla="*/ 20888 h 235115"/>
                <a:gd name="connsiteX13" fmla="*/ 23358 w 270657"/>
                <a:gd name="connsiteY13" fmla="*/ 118165 h 235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0657" h="235115">
                  <a:moveTo>
                    <a:pt x="68332" y="235115"/>
                  </a:moveTo>
                  <a:lnTo>
                    <a:pt x="0" y="118327"/>
                  </a:lnTo>
                  <a:lnTo>
                    <a:pt x="66996" y="769"/>
                  </a:lnTo>
                  <a:lnTo>
                    <a:pt x="202325" y="0"/>
                  </a:lnTo>
                  <a:lnTo>
                    <a:pt x="270658" y="116789"/>
                  </a:lnTo>
                  <a:lnTo>
                    <a:pt x="203661" y="234346"/>
                  </a:lnTo>
                  <a:lnTo>
                    <a:pt x="68332" y="235115"/>
                  </a:lnTo>
                  <a:close/>
                  <a:moveTo>
                    <a:pt x="23358" y="118165"/>
                  </a:moveTo>
                  <a:lnTo>
                    <a:pt x="79870" y="214794"/>
                  </a:lnTo>
                  <a:lnTo>
                    <a:pt x="191800" y="214146"/>
                  </a:lnTo>
                  <a:lnTo>
                    <a:pt x="247219" y="116869"/>
                  </a:lnTo>
                  <a:lnTo>
                    <a:pt x="190707" y="20241"/>
                  </a:lnTo>
                  <a:lnTo>
                    <a:pt x="78777" y="20888"/>
                  </a:lnTo>
                  <a:lnTo>
                    <a:pt x="23358" y="118165"/>
                  </a:lnTo>
                  <a:close/>
                </a:path>
              </a:pathLst>
            </a:custGeom>
            <a:grpFill/>
            <a:ln w="4048" cap="flat">
              <a:noFill/>
              <a:prstDash val="solid"/>
              <a:miter/>
            </a:ln>
          </p:spPr>
          <p:txBody>
            <a:bodyPr wrap="none" tIns="1143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48" name="Freeform 49">
              <a:extLst>
                <a:ext uri="{FF2B5EF4-FFF2-40B4-BE49-F238E27FC236}">
                  <a16:creationId xmlns:a16="http://schemas.microsoft.com/office/drawing/2014/main" id="{7E9E1F88-0840-EF77-EB0B-1EFD575C13E9}"/>
                </a:ext>
              </a:extLst>
            </p:cNvPr>
            <p:cNvSpPr/>
            <p:nvPr/>
          </p:nvSpPr>
          <p:spPr>
            <a:xfrm rot="19799999">
              <a:off x="11632972" y="9182505"/>
              <a:ext cx="120067" cy="20240"/>
            </a:xfrm>
            <a:custGeom>
              <a:avLst/>
              <a:gdLst>
                <a:gd name="connsiteX0" fmla="*/ 0 w 120067"/>
                <a:gd name="connsiteY0" fmla="*/ 0 h 20240"/>
                <a:gd name="connsiteX1" fmla="*/ 120067 w 120067"/>
                <a:gd name="connsiteY1" fmla="*/ 0 h 20240"/>
                <a:gd name="connsiteX2" fmla="*/ 120067 w 120067"/>
                <a:gd name="connsiteY2" fmla="*/ 20241 h 20240"/>
                <a:gd name="connsiteX3" fmla="*/ 0 w 120067"/>
                <a:gd name="connsiteY3" fmla="*/ 20241 h 20240"/>
              </a:gdLst>
              <a:ahLst/>
              <a:cxnLst>
                <a:cxn ang="0">
                  <a:pos x="connsiteX0" y="connsiteY0"/>
                </a:cxn>
                <a:cxn ang="0">
                  <a:pos x="connsiteX1" y="connsiteY1"/>
                </a:cxn>
                <a:cxn ang="0">
                  <a:pos x="connsiteX2" y="connsiteY2"/>
                </a:cxn>
                <a:cxn ang="0">
                  <a:pos x="connsiteX3" y="connsiteY3"/>
                </a:cxn>
              </a:cxnLst>
              <a:rect l="l" t="t" r="r" b="b"/>
              <a:pathLst>
                <a:path w="120067" h="20240">
                  <a:moveTo>
                    <a:pt x="0" y="0"/>
                  </a:moveTo>
                  <a:lnTo>
                    <a:pt x="120067" y="0"/>
                  </a:lnTo>
                  <a:lnTo>
                    <a:pt x="120067" y="20241"/>
                  </a:lnTo>
                  <a:lnTo>
                    <a:pt x="0" y="20241"/>
                  </a:lnTo>
                  <a:close/>
                </a:path>
              </a:pathLst>
            </a:custGeom>
            <a:grpFill/>
            <a:ln w="4048" cap="flat">
              <a:noFill/>
              <a:prstDash val="solid"/>
              <a:miter/>
            </a:ln>
          </p:spPr>
          <p:txBody>
            <a:bodyPr wrap="none" tIns="1143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49" name="Freeform 50">
              <a:extLst>
                <a:ext uri="{FF2B5EF4-FFF2-40B4-BE49-F238E27FC236}">
                  <a16:creationId xmlns:a16="http://schemas.microsoft.com/office/drawing/2014/main" id="{E71BB935-E95D-E7F0-86A9-62D188DE26C3}"/>
                </a:ext>
              </a:extLst>
            </p:cNvPr>
            <p:cNvSpPr/>
            <p:nvPr/>
          </p:nvSpPr>
          <p:spPr>
            <a:xfrm rot="19780799">
              <a:off x="11942723" y="9263941"/>
              <a:ext cx="20240" cy="88289"/>
            </a:xfrm>
            <a:custGeom>
              <a:avLst/>
              <a:gdLst>
                <a:gd name="connsiteX0" fmla="*/ 0 w 20240"/>
                <a:gd name="connsiteY0" fmla="*/ 0 h 88289"/>
                <a:gd name="connsiteX1" fmla="*/ 20241 w 20240"/>
                <a:gd name="connsiteY1" fmla="*/ 0 h 88289"/>
                <a:gd name="connsiteX2" fmla="*/ 20241 w 20240"/>
                <a:gd name="connsiteY2" fmla="*/ 88290 h 88289"/>
                <a:gd name="connsiteX3" fmla="*/ 0 w 20240"/>
                <a:gd name="connsiteY3" fmla="*/ 88290 h 88289"/>
              </a:gdLst>
              <a:ahLst/>
              <a:cxnLst>
                <a:cxn ang="0">
                  <a:pos x="connsiteX0" y="connsiteY0"/>
                </a:cxn>
                <a:cxn ang="0">
                  <a:pos x="connsiteX1" y="connsiteY1"/>
                </a:cxn>
                <a:cxn ang="0">
                  <a:pos x="connsiteX2" y="connsiteY2"/>
                </a:cxn>
                <a:cxn ang="0">
                  <a:pos x="connsiteX3" y="connsiteY3"/>
                </a:cxn>
              </a:cxnLst>
              <a:rect l="l" t="t" r="r" b="b"/>
              <a:pathLst>
                <a:path w="20240" h="88289">
                  <a:moveTo>
                    <a:pt x="0" y="0"/>
                  </a:moveTo>
                  <a:lnTo>
                    <a:pt x="20241" y="0"/>
                  </a:lnTo>
                  <a:lnTo>
                    <a:pt x="20241" y="88290"/>
                  </a:lnTo>
                  <a:lnTo>
                    <a:pt x="0" y="88290"/>
                  </a:lnTo>
                  <a:close/>
                </a:path>
              </a:pathLst>
            </a:custGeom>
            <a:grpFill/>
            <a:ln w="4048" cap="flat">
              <a:noFill/>
              <a:prstDash val="solid"/>
              <a:miter/>
            </a:ln>
          </p:spPr>
          <p:txBody>
            <a:bodyPr wrap="none" tIns="1143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50" name="Freeform 51">
              <a:extLst>
                <a:ext uri="{FF2B5EF4-FFF2-40B4-BE49-F238E27FC236}">
                  <a16:creationId xmlns:a16="http://schemas.microsoft.com/office/drawing/2014/main" id="{7DD7F41C-B71F-7699-4E43-57AA774670B0}"/>
                </a:ext>
              </a:extLst>
            </p:cNvPr>
            <p:cNvSpPr/>
            <p:nvPr/>
          </p:nvSpPr>
          <p:spPr>
            <a:xfrm>
              <a:off x="11994425" y="9049476"/>
              <a:ext cx="193702" cy="123265"/>
            </a:xfrm>
            <a:custGeom>
              <a:avLst/>
              <a:gdLst>
                <a:gd name="connsiteX0" fmla="*/ 122 w 193702"/>
                <a:gd name="connsiteY0" fmla="*/ 123265 h 123265"/>
                <a:gd name="connsiteX1" fmla="*/ 0 w 193702"/>
                <a:gd name="connsiteY1" fmla="*/ 103025 h 123265"/>
                <a:gd name="connsiteX2" fmla="*/ 117801 w 193702"/>
                <a:gd name="connsiteY2" fmla="*/ 102336 h 123265"/>
                <a:gd name="connsiteX3" fmla="*/ 176093 w 193702"/>
                <a:gd name="connsiteY3" fmla="*/ 0 h 123265"/>
                <a:gd name="connsiteX4" fmla="*/ 193703 w 193702"/>
                <a:gd name="connsiteY4" fmla="*/ 10039 h 123265"/>
                <a:gd name="connsiteX5" fmla="*/ 129581 w 193702"/>
                <a:gd name="connsiteY5" fmla="*/ 122537 h 123265"/>
                <a:gd name="connsiteX6" fmla="*/ 122 w 193702"/>
                <a:gd name="connsiteY6" fmla="*/ 123265 h 123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3702" h="123265">
                  <a:moveTo>
                    <a:pt x="122" y="123265"/>
                  </a:moveTo>
                  <a:lnTo>
                    <a:pt x="0" y="103025"/>
                  </a:lnTo>
                  <a:lnTo>
                    <a:pt x="117801" y="102336"/>
                  </a:lnTo>
                  <a:lnTo>
                    <a:pt x="176093" y="0"/>
                  </a:lnTo>
                  <a:lnTo>
                    <a:pt x="193703" y="10039"/>
                  </a:lnTo>
                  <a:lnTo>
                    <a:pt x="129581" y="122537"/>
                  </a:lnTo>
                  <a:lnTo>
                    <a:pt x="122" y="123265"/>
                  </a:lnTo>
                  <a:close/>
                </a:path>
              </a:pathLst>
            </a:custGeom>
            <a:grpFill/>
            <a:ln w="4048" cap="flat">
              <a:noFill/>
              <a:prstDash val="solid"/>
              <a:miter/>
            </a:ln>
          </p:spPr>
          <p:txBody>
            <a:bodyPr wrap="none" tIns="1143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51" name="Freeform 52">
              <a:extLst>
                <a:ext uri="{FF2B5EF4-FFF2-40B4-BE49-F238E27FC236}">
                  <a16:creationId xmlns:a16="http://schemas.microsoft.com/office/drawing/2014/main" id="{1C9A12E4-EB7D-16D2-D0F4-E11A0FBB17E2}"/>
                </a:ext>
              </a:extLst>
            </p:cNvPr>
            <p:cNvSpPr/>
            <p:nvPr/>
          </p:nvSpPr>
          <p:spPr>
            <a:xfrm rot="17927400">
              <a:off x="12080235" y="9091938"/>
              <a:ext cx="83917" cy="20240"/>
            </a:xfrm>
            <a:custGeom>
              <a:avLst/>
              <a:gdLst>
                <a:gd name="connsiteX0" fmla="*/ 0 w 83917"/>
                <a:gd name="connsiteY0" fmla="*/ 0 h 20240"/>
                <a:gd name="connsiteX1" fmla="*/ 83917 w 83917"/>
                <a:gd name="connsiteY1" fmla="*/ 0 h 20240"/>
                <a:gd name="connsiteX2" fmla="*/ 83917 w 83917"/>
                <a:gd name="connsiteY2" fmla="*/ 20241 h 20240"/>
                <a:gd name="connsiteX3" fmla="*/ 0 w 83917"/>
                <a:gd name="connsiteY3" fmla="*/ 20241 h 20240"/>
              </a:gdLst>
              <a:ahLst/>
              <a:cxnLst>
                <a:cxn ang="0">
                  <a:pos x="connsiteX0" y="connsiteY0"/>
                </a:cxn>
                <a:cxn ang="0">
                  <a:pos x="connsiteX1" y="connsiteY1"/>
                </a:cxn>
                <a:cxn ang="0">
                  <a:pos x="connsiteX2" y="connsiteY2"/>
                </a:cxn>
                <a:cxn ang="0">
                  <a:pos x="connsiteX3" y="connsiteY3"/>
                </a:cxn>
              </a:cxnLst>
              <a:rect l="l" t="t" r="r" b="b"/>
              <a:pathLst>
                <a:path w="83917" h="20240">
                  <a:moveTo>
                    <a:pt x="0" y="0"/>
                  </a:moveTo>
                  <a:lnTo>
                    <a:pt x="83917" y="0"/>
                  </a:lnTo>
                  <a:lnTo>
                    <a:pt x="83917" y="20241"/>
                  </a:lnTo>
                  <a:lnTo>
                    <a:pt x="0" y="20241"/>
                  </a:lnTo>
                  <a:close/>
                </a:path>
              </a:pathLst>
            </a:custGeom>
            <a:grpFill/>
            <a:ln w="4048" cap="flat">
              <a:noFill/>
              <a:prstDash val="solid"/>
              <a:miter/>
            </a:ln>
          </p:spPr>
          <p:txBody>
            <a:bodyPr wrap="none" tIns="1143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sp>
          <p:nvSpPr>
            <p:cNvPr id="52" name="Freeform 53">
              <a:extLst>
                <a:ext uri="{FF2B5EF4-FFF2-40B4-BE49-F238E27FC236}">
                  <a16:creationId xmlns:a16="http://schemas.microsoft.com/office/drawing/2014/main" id="{6609163B-F6E6-A744-09A2-FA621E8A2439}"/>
                </a:ext>
              </a:extLst>
            </p:cNvPr>
            <p:cNvSpPr/>
            <p:nvPr/>
          </p:nvSpPr>
          <p:spPr>
            <a:xfrm>
              <a:off x="11948017" y="9326271"/>
              <a:ext cx="113420" cy="113444"/>
            </a:xfrm>
            <a:custGeom>
              <a:avLst/>
              <a:gdLst>
                <a:gd name="connsiteX0" fmla="*/ 56771 w 113420"/>
                <a:gd name="connsiteY0" fmla="*/ 113363 h 113444"/>
                <a:gd name="connsiteX1" fmla="*/ 42319 w 113420"/>
                <a:gd name="connsiteY1" fmla="*/ 111501 h 113444"/>
                <a:gd name="connsiteX2" fmla="*/ 7748 w 113420"/>
                <a:gd name="connsiteY2" fmla="*/ 85310 h 113444"/>
                <a:gd name="connsiteX3" fmla="*/ 28070 w 113420"/>
                <a:gd name="connsiteY3" fmla="*/ 7788 h 113444"/>
                <a:gd name="connsiteX4" fmla="*/ 71061 w 113420"/>
                <a:gd name="connsiteY4" fmla="*/ 1878 h 113444"/>
                <a:gd name="connsiteX5" fmla="*/ 105632 w 113420"/>
                <a:gd name="connsiteY5" fmla="*/ 28110 h 113444"/>
                <a:gd name="connsiteX6" fmla="*/ 111542 w 113420"/>
                <a:gd name="connsiteY6" fmla="*/ 71101 h 113444"/>
                <a:gd name="connsiteX7" fmla="*/ 85311 w 113420"/>
                <a:gd name="connsiteY7" fmla="*/ 105672 h 113444"/>
                <a:gd name="connsiteX8" fmla="*/ 56812 w 113420"/>
                <a:gd name="connsiteY8" fmla="*/ 113444 h 113444"/>
                <a:gd name="connsiteX9" fmla="*/ 56609 w 113420"/>
                <a:gd name="connsiteY9" fmla="*/ 20216 h 113444"/>
                <a:gd name="connsiteX10" fmla="*/ 38271 w 113420"/>
                <a:gd name="connsiteY10" fmla="*/ 25236 h 113444"/>
                <a:gd name="connsiteX11" fmla="*/ 25196 w 113420"/>
                <a:gd name="connsiteY11" fmla="*/ 75068 h 113444"/>
                <a:gd name="connsiteX12" fmla="*/ 47420 w 113420"/>
                <a:gd name="connsiteY12" fmla="*/ 91908 h 113444"/>
                <a:gd name="connsiteX13" fmla="*/ 75028 w 113420"/>
                <a:gd name="connsiteY13" fmla="*/ 88103 h 113444"/>
                <a:gd name="connsiteX14" fmla="*/ 91869 w 113420"/>
                <a:gd name="connsiteY14" fmla="*/ 65879 h 113444"/>
                <a:gd name="connsiteX15" fmla="*/ 88063 w 113420"/>
                <a:gd name="connsiteY15" fmla="*/ 38271 h 113444"/>
                <a:gd name="connsiteX16" fmla="*/ 88063 w 113420"/>
                <a:gd name="connsiteY16" fmla="*/ 38271 h 113444"/>
                <a:gd name="connsiteX17" fmla="*/ 65839 w 113420"/>
                <a:gd name="connsiteY17" fmla="*/ 21430 h 113444"/>
                <a:gd name="connsiteX18" fmla="*/ 56528 w 113420"/>
                <a:gd name="connsiteY18" fmla="*/ 20216 h 113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420" h="113444">
                  <a:moveTo>
                    <a:pt x="56771" y="113363"/>
                  </a:moveTo>
                  <a:cubicBezTo>
                    <a:pt x="51954" y="113363"/>
                    <a:pt x="47096" y="112756"/>
                    <a:pt x="42319" y="111501"/>
                  </a:cubicBezTo>
                  <a:cubicBezTo>
                    <a:pt x="27665" y="107655"/>
                    <a:pt x="15399" y="98345"/>
                    <a:pt x="7748" y="85310"/>
                  </a:cubicBezTo>
                  <a:cubicBezTo>
                    <a:pt x="-8039" y="58309"/>
                    <a:pt x="1069" y="23535"/>
                    <a:pt x="28070" y="7788"/>
                  </a:cubicBezTo>
                  <a:cubicBezTo>
                    <a:pt x="41145" y="137"/>
                    <a:pt x="56407" y="-1968"/>
                    <a:pt x="71061" y="1878"/>
                  </a:cubicBezTo>
                  <a:cubicBezTo>
                    <a:pt x="85715" y="5724"/>
                    <a:pt x="97981" y="15034"/>
                    <a:pt x="105632" y="28110"/>
                  </a:cubicBezTo>
                  <a:cubicBezTo>
                    <a:pt x="113283" y="41185"/>
                    <a:pt x="115388" y="56447"/>
                    <a:pt x="111542" y="71101"/>
                  </a:cubicBezTo>
                  <a:cubicBezTo>
                    <a:pt x="107697" y="85755"/>
                    <a:pt x="98386" y="98021"/>
                    <a:pt x="85311" y="105672"/>
                  </a:cubicBezTo>
                  <a:cubicBezTo>
                    <a:pt x="76526" y="110813"/>
                    <a:pt x="66730" y="113444"/>
                    <a:pt x="56812" y="113444"/>
                  </a:cubicBezTo>
                  <a:close/>
                  <a:moveTo>
                    <a:pt x="56609" y="20216"/>
                  </a:moveTo>
                  <a:cubicBezTo>
                    <a:pt x="50213" y="20216"/>
                    <a:pt x="43939" y="21916"/>
                    <a:pt x="38271" y="25236"/>
                  </a:cubicBezTo>
                  <a:cubicBezTo>
                    <a:pt x="20945" y="35356"/>
                    <a:pt x="15075" y="57742"/>
                    <a:pt x="25196" y="75068"/>
                  </a:cubicBezTo>
                  <a:cubicBezTo>
                    <a:pt x="30094" y="83448"/>
                    <a:pt x="37988" y="89439"/>
                    <a:pt x="47420" y="91908"/>
                  </a:cubicBezTo>
                  <a:cubicBezTo>
                    <a:pt x="56812" y="94378"/>
                    <a:pt x="66649" y="93042"/>
                    <a:pt x="75028" y="88103"/>
                  </a:cubicBezTo>
                  <a:cubicBezTo>
                    <a:pt x="83448" y="83205"/>
                    <a:pt x="89399" y="75311"/>
                    <a:pt x="91869" y="65879"/>
                  </a:cubicBezTo>
                  <a:cubicBezTo>
                    <a:pt x="94338" y="56447"/>
                    <a:pt x="93002" y="46650"/>
                    <a:pt x="88063" y="38271"/>
                  </a:cubicBezTo>
                  <a:lnTo>
                    <a:pt x="88063" y="38271"/>
                  </a:lnTo>
                  <a:cubicBezTo>
                    <a:pt x="83165" y="29850"/>
                    <a:pt x="75271" y="23900"/>
                    <a:pt x="65839" y="21430"/>
                  </a:cubicBezTo>
                  <a:cubicBezTo>
                    <a:pt x="62762" y="20621"/>
                    <a:pt x="59645" y="20216"/>
                    <a:pt x="56528" y="20216"/>
                  </a:cubicBezTo>
                  <a:close/>
                </a:path>
              </a:pathLst>
            </a:custGeom>
            <a:grpFill/>
            <a:ln w="4048" cap="flat">
              <a:noFill/>
              <a:prstDash val="solid"/>
              <a:miter/>
            </a:ln>
          </p:spPr>
          <p:txBody>
            <a:bodyPr wrap="none" tIns="1143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grpSp>
      <p:sp>
        <p:nvSpPr>
          <p:cNvPr id="12" name="Rectangle 53">
            <a:extLst>
              <a:ext uri="{FF2B5EF4-FFF2-40B4-BE49-F238E27FC236}">
                <a16:creationId xmlns:a16="http://schemas.microsoft.com/office/drawing/2014/main" id="{29721153-47BC-B754-CBB7-5883C19DCF85}"/>
              </a:ext>
            </a:extLst>
          </p:cNvPr>
          <p:cNvSpPr>
            <a:spLocks/>
          </p:cNvSpPr>
          <p:nvPr/>
        </p:nvSpPr>
        <p:spPr>
          <a:xfrm>
            <a:off x="8991469" y="2923851"/>
            <a:ext cx="2286000" cy="2439971"/>
          </a:xfrm>
          <a:prstGeom prst="rect">
            <a:avLst/>
          </a:prstGeom>
          <a:solidFill>
            <a:srgbClr val="006BA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45"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42" name="TextBox 41">
            <a:extLst>
              <a:ext uri="{FF2B5EF4-FFF2-40B4-BE49-F238E27FC236}">
                <a16:creationId xmlns:a16="http://schemas.microsoft.com/office/drawing/2014/main" id="{D6229A9D-FC6E-745C-C211-F9A9FE27AFA0}"/>
              </a:ext>
            </a:extLst>
          </p:cNvPr>
          <p:cNvSpPr txBox="1"/>
          <p:nvPr/>
        </p:nvSpPr>
        <p:spPr>
          <a:xfrm>
            <a:off x="9098091" y="4346912"/>
            <a:ext cx="1963977" cy="758541"/>
          </a:xfrm>
          <a:prstGeom prst="rect">
            <a:avLst/>
          </a:prstGeom>
          <a:noFill/>
        </p:spPr>
        <p:txBody>
          <a:bodyPr wrap="square">
            <a:spAutoFit/>
          </a:bodyPr>
          <a:lstStyle/>
          <a:p>
            <a:pPr marL="0" marR="0" lvl="0" indent="0" algn="ctr" defTabSz="914400" rtl="0" eaLnBrk="1" fontAlgn="auto" latinLnBrk="0" hangingPunct="1">
              <a:lnSpc>
                <a:spcPct val="90000"/>
              </a:lnSpc>
              <a:spcBef>
                <a:spcPts val="500"/>
              </a:spcBef>
              <a:spcAft>
                <a:spcPts val="25"/>
              </a:spcAft>
              <a:buClrTx/>
              <a:buSzTx/>
              <a:buFontTx/>
              <a:buNone/>
              <a:tabLst/>
              <a:defRPr/>
            </a:pPr>
            <a:r>
              <a:rPr kumimoji="0" lang="en-US" sz="1600" b="1" i="0" u="none" strike="noStrike" kern="1200" cap="none" spc="0" normalizeH="0" baseline="0" noProof="0">
                <a:ln>
                  <a:noFill/>
                </a:ln>
                <a:solidFill>
                  <a:srgbClr val="FFFFFF"/>
                </a:solidFill>
                <a:effectLst/>
                <a:uLnTx/>
                <a:uFillTx/>
                <a:latin typeface="Aptos" panose="020B0004020202020204" pitchFamily="34" charset="0"/>
                <a:ea typeface="+mn-ea"/>
                <a:cs typeface="+mn-cs"/>
              </a:rPr>
              <a:t>Secure, resilient systems for abundant energy</a:t>
            </a:r>
          </a:p>
        </p:txBody>
      </p:sp>
      <p:sp>
        <p:nvSpPr>
          <p:cNvPr id="53" name="Freeform 26">
            <a:extLst>
              <a:ext uri="{FF2B5EF4-FFF2-40B4-BE49-F238E27FC236}">
                <a16:creationId xmlns:a16="http://schemas.microsoft.com/office/drawing/2014/main" id="{3A45F3E3-B84A-88F9-7AC8-5D8B0B18F255}"/>
              </a:ext>
            </a:extLst>
          </p:cNvPr>
          <p:cNvSpPr/>
          <p:nvPr/>
        </p:nvSpPr>
        <p:spPr>
          <a:xfrm>
            <a:off x="9835374" y="3208957"/>
            <a:ext cx="489412" cy="859279"/>
          </a:xfrm>
          <a:custGeom>
            <a:avLst/>
            <a:gdLst>
              <a:gd name="connsiteX0" fmla="*/ 323971 w 333282"/>
              <a:gd name="connsiteY0" fmla="*/ 302921 h 585156"/>
              <a:gd name="connsiteX1" fmla="*/ 323729 w 333282"/>
              <a:gd name="connsiteY1" fmla="*/ 302921 h 585156"/>
              <a:gd name="connsiteX2" fmla="*/ 323729 w 333282"/>
              <a:gd name="connsiteY2" fmla="*/ 268512 h 585156"/>
              <a:gd name="connsiteX3" fmla="*/ 318466 w 333282"/>
              <a:gd name="connsiteY3" fmla="*/ 259768 h 585156"/>
              <a:gd name="connsiteX4" fmla="*/ 236127 w 333282"/>
              <a:gd name="connsiteY4" fmla="*/ 215684 h 585156"/>
              <a:gd name="connsiteX5" fmla="*/ 225764 w 333282"/>
              <a:gd name="connsiteY5" fmla="*/ 133548 h 585156"/>
              <a:gd name="connsiteX6" fmla="*/ 302840 w 333282"/>
              <a:gd name="connsiteY6" fmla="*/ 133548 h 585156"/>
              <a:gd name="connsiteX7" fmla="*/ 302840 w 333282"/>
              <a:gd name="connsiteY7" fmla="*/ 155448 h 585156"/>
              <a:gd name="connsiteX8" fmla="*/ 300776 w 333282"/>
              <a:gd name="connsiteY8" fmla="*/ 155448 h 585156"/>
              <a:gd name="connsiteX9" fmla="*/ 291506 w 333282"/>
              <a:gd name="connsiteY9" fmla="*/ 164718 h 585156"/>
              <a:gd name="connsiteX10" fmla="*/ 300776 w 333282"/>
              <a:gd name="connsiteY10" fmla="*/ 173988 h 585156"/>
              <a:gd name="connsiteX11" fmla="*/ 323971 w 333282"/>
              <a:gd name="connsiteY11" fmla="*/ 173988 h 585156"/>
              <a:gd name="connsiteX12" fmla="*/ 333242 w 333282"/>
              <a:gd name="connsiteY12" fmla="*/ 164718 h 585156"/>
              <a:gd name="connsiteX13" fmla="*/ 323971 w 333282"/>
              <a:gd name="connsiteY13" fmla="*/ 155448 h 585156"/>
              <a:gd name="connsiteX14" fmla="*/ 321421 w 333282"/>
              <a:gd name="connsiteY14" fmla="*/ 155448 h 585156"/>
              <a:gd name="connsiteX15" fmla="*/ 321421 w 333282"/>
              <a:gd name="connsiteY15" fmla="*/ 122699 h 585156"/>
              <a:gd name="connsiteX16" fmla="*/ 314944 w 333282"/>
              <a:gd name="connsiteY16" fmla="*/ 113064 h 585156"/>
              <a:gd name="connsiteX17" fmla="*/ 202366 w 333282"/>
              <a:gd name="connsiteY17" fmla="*/ 67361 h 585156"/>
              <a:gd name="connsiteX18" fmla="*/ 176417 w 333282"/>
              <a:gd name="connsiteY18" fmla="*/ 6841 h 585156"/>
              <a:gd name="connsiteX19" fmla="*/ 166014 w 333282"/>
              <a:gd name="connsiteY19" fmla="*/ 0 h 585156"/>
              <a:gd name="connsiteX20" fmla="*/ 165852 w 333282"/>
              <a:gd name="connsiteY20" fmla="*/ 0 h 585156"/>
              <a:gd name="connsiteX21" fmla="*/ 155489 w 333282"/>
              <a:gd name="connsiteY21" fmla="*/ 7165 h 585156"/>
              <a:gd name="connsiteX22" fmla="*/ 131483 w 333282"/>
              <a:gd name="connsiteY22" fmla="*/ 68373 h 585156"/>
              <a:gd name="connsiteX23" fmla="*/ 16962 w 333282"/>
              <a:gd name="connsiteY23" fmla="*/ 108733 h 585156"/>
              <a:gd name="connsiteX24" fmla="*/ 11132 w 333282"/>
              <a:gd name="connsiteY24" fmla="*/ 116991 h 585156"/>
              <a:gd name="connsiteX25" fmla="*/ 11132 w 333282"/>
              <a:gd name="connsiteY25" fmla="*/ 155529 h 585156"/>
              <a:gd name="connsiteX26" fmla="*/ 9311 w 333282"/>
              <a:gd name="connsiteY26" fmla="*/ 155529 h 585156"/>
              <a:gd name="connsiteX27" fmla="*/ 41 w 333282"/>
              <a:gd name="connsiteY27" fmla="*/ 164799 h 585156"/>
              <a:gd name="connsiteX28" fmla="*/ 9311 w 333282"/>
              <a:gd name="connsiteY28" fmla="*/ 174069 h 585156"/>
              <a:gd name="connsiteX29" fmla="*/ 32507 w 333282"/>
              <a:gd name="connsiteY29" fmla="*/ 174069 h 585156"/>
              <a:gd name="connsiteX30" fmla="*/ 41777 w 333282"/>
              <a:gd name="connsiteY30" fmla="*/ 164799 h 585156"/>
              <a:gd name="connsiteX31" fmla="*/ 32507 w 333282"/>
              <a:gd name="connsiteY31" fmla="*/ 155529 h 585156"/>
              <a:gd name="connsiteX32" fmla="*/ 29673 w 333282"/>
              <a:gd name="connsiteY32" fmla="*/ 155529 h 585156"/>
              <a:gd name="connsiteX33" fmla="*/ 29673 w 333282"/>
              <a:gd name="connsiteY33" fmla="*/ 133629 h 585156"/>
              <a:gd name="connsiteX34" fmla="*/ 109097 w 333282"/>
              <a:gd name="connsiteY34" fmla="*/ 133629 h 585156"/>
              <a:gd name="connsiteX35" fmla="*/ 99382 w 333282"/>
              <a:gd name="connsiteY35" fmla="*/ 216534 h 585156"/>
              <a:gd name="connsiteX36" fmla="*/ 15100 w 333282"/>
              <a:gd name="connsiteY36" fmla="*/ 260173 h 585156"/>
              <a:gd name="connsiteX37" fmla="*/ 10444 w 333282"/>
              <a:gd name="connsiteY37" fmla="*/ 267824 h 585156"/>
              <a:gd name="connsiteX38" fmla="*/ 10444 w 333282"/>
              <a:gd name="connsiteY38" fmla="*/ 303043 h 585156"/>
              <a:gd name="connsiteX39" fmla="*/ 9270 w 333282"/>
              <a:gd name="connsiteY39" fmla="*/ 303043 h 585156"/>
              <a:gd name="connsiteX40" fmla="*/ 0 w 333282"/>
              <a:gd name="connsiteY40" fmla="*/ 312313 h 585156"/>
              <a:gd name="connsiteX41" fmla="*/ 9270 w 333282"/>
              <a:gd name="connsiteY41" fmla="*/ 321583 h 585156"/>
              <a:gd name="connsiteX42" fmla="*/ 32466 w 333282"/>
              <a:gd name="connsiteY42" fmla="*/ 321583 h 585156"/>
              <a:gd name="connsiteX43" fmla="*/ 41736 w 333282"/>
              <a:gd name="connsiteY43" fmla="*/ 312313 h 585156"/>
              <a:gd name="connsiteX44" fmla="*/ 32466 w 333282"/>
              <a:gd name="connsiteY44" fmla="*/ 303043 h 585156"/>
              <a:gd name="connsiteX45" fmla="*/ 28985 w 333282"/>
              <a:gd name="connsiteY45" fmla="*/ 303043 h 585156"/>
              <a:gd name="connsiteX46" fmla="*/ 28985 w 333282"/>
              <a:gd name="connsiteY46" fmla="*/ 277499 h 585156"/>
              <a:gd name="connsiteX47" fmla="*/ 92216 w 333282"/>
              <a:gd name="connsiteY47" fmla="*/ 277499 h 585156"/>
              <a:gd name="connsiteX48" fmla="*/ 84849 w 333282"/>
              <a:gd name="connsiteY48" fmla="*/ 340528 h 585156"/>
              <a:gd name="connsiteX49" fmla="*/ 84849 w 333282"/>
              <a:gd name="connsiteY49" fmla="*/ 340528 h 585156"/>
              <a:gd name="connsiteX50" fmla="*/ 13116 w 333282"/>
              <a:gd name="connsiteY50" fmla="*/ 571474 h 585156"/>
              <a:gd name="connsiteX51" fmla="*/ 18459 w 333282"/>
              <a:gd name="connsiteY51" fmla="*/ 584023 h 585156"/>
              <a:gd name="connsiteX52" fmla="*/ 23196 w 333282"/>
              <a:gd name="connsiteY52" fmla="*/ 585156 h 585156"/>
              <a:gd name="connsiteX53" fmla="*/ 31697 w 333282"/>
              <a:gd name="connsiteY53" fmla="*/ 580825 h 585156"/>
              <a:gd name="connsiteX54" fmla="*/ 112862 w 333282"/>
              <a:gd name="connsiteY54" fmla="*/ 467761 h 585156"/>
              <a:gd name="connsiteX55" fmla="*/ 113024 w 333282"/>
              <a:gd name="connsiteY55" fmla="*/ 467680 h 585156"/>
              <a:gd name="connsiteX56" fmla="*/ 226047 w 333282"/>
              <a:gd name="connsiteY56" fmla="*/ 465534 h 585156"/>
              <a:gd name="connsiteX57" fmla="*/ 226209 w 333282"/>
              <a:gd name="connsiteY57" fmla="*/ 465615 h 585156"/>
              <a:gd name="connsiteX58" fmla="*/ 305269 w 333282"/>
              <a:gd name="connsiteY58" fmla="*/ 578882 h 585156"/>
              <a:gd name="connsiteX59" fmla="*/ 318304 w 333282"/>
              <a:gd name="connsiteY59" fmla="*/ 582242 h 585156"/>
              <a:gd name="connsiteX60" fmla="*/ 323607 w 333282"/>
              <a:gd name="connsiteY60" fmla="*/ 569895 h 585156"/>
              <a:gd name="connsiteX61" fmla="*/ 251632 w 333282"/>
              <a:gd name="connsiteY61" fmla="*/ 338180 h 585156"/>
              <a:gd name="connsiteX62" fmla="*/ 251632 w 333282"/>
              <a:gd name="connsiteY62" fmla="*/ 338180 h 585156"/>
              <a:gd name="connsiteX63" fmla="*/ 243981 w 333282"/>
              <a:gd name="connsiteY63" fmla="*/ 277539 h 585156"/>
              <a:gd name="connsiteX64" fmla="*/ 305188 w 333282"/>
              <a:gd name="connsiteY64" fmla="*/ 277539 h 585156"/>
              <a:gd name="connsiteX65" fmla="*/ 305188 w 333282"/>
              <a:gd name="connsiteY65" fmla="*/ 303083 h 585156"/>
              <a:gd name="connsiteX66" fmla="*/ 300816 w 333282"/>
              <a:gd name="connsiteY66" fmla="*/ 303083 h 585156"/>
              <a:gd name="connsiteX67" fmla="*/ 291546 w 333282"/>
              <a:gd name="connsiteY67" fmla="*/ 312353 h 585156"/>
              <a:gd name="connsiteX68" fmla="*/ 300816 w 333282"/>
              <a:gd name="connsiteY68" fmla="*/ 321624 h 585156"/>
              <a:gd name="connsiteX69" fmla="*/ 324012 w 333282"/>
              <a:gd name="connsiteY69" fmla="*/ 321624 h 585156"/>
              <a:gd name="connsiteX70" fmla="*/ 333282 w 333282"/>
              <a:gd name="connsiteY70" fmla="*/ 312353 h 585156"/>
              <a:gd name="connsiteX71" fmla="*/ 324012 w 333282"/>
              <a:gd name="connsiteY71" fmla="*/ 303083 h 585156"/>
              <a:gd name="connsiteX72" fmla="*/ 126666 w 333282"/>
              <a:gd name="connsiteY72" fmla="*/ 143182 h 585156"/>
              <a:gd name="connsiteX73" fmla="*/ 152695 w 333282"/>
              <a:gd name="connsiteY73" fmla="*/ 166621 h 585156"/>
              <a:gd name="connsiteX74" fmla="*/ 120270 w 333282"/>
              <a:gd name="connsiteY74" fmla="*/ 198115 h 585156"/>
              <a:gd name="connsiteX75" fmla="*/ 126707 w 333282"/>
              <a:gd name="connsiteY75" fmla="*/ 143182 h 585156"/>
              <a:gd name="connsiteX76" fmla="*/ 145206 w 333282"/>
              <a:gd name="connsiteY76" fmla="*/ 84160 h 585156"/>
              <a:gd name="connsiteX77" fmla="*/ 189371 w 333282"/>
              <a:gd name="connsiteY77" fmla="*/ 84160 h 585156"/>
              <a:gd name="connsiteX78" fmla="*/ 202568 w 333282"/>
              <a:gd name="connsiteY78" fmla="*/ 114967 h 585156"/>
              <a:gd name="connsiteX79" fmla="*/ 133143 w 333282"/>
              <a:gd name="connsiteY79" fmla="*/ 114967 h 585156"/>
              <a:gd name="connsiteX80" fmla="*/ 145206 w 333282"/>
              <a:gd name="connsiteY80" fmla="*/ 84160 h 585156"/>
              <a:gd name="connsiteX81" fmla="*/ 143668 w 333282"/>
              <a:gd name="connsiteY81" fmla="*/ 133507 h 585156"/>
              <a:gd name="connsiteX82" fmla="*/ 186862 w 333282"/>
              <a:gd name="connsiteY82" fmla="*/ 133507 h 585156"/>
              <a:gd name="connsiteX83" fmla="*/ 166014 w 333282"/>
              <a:gd name="connsiteY83" fmla="*/ 153667 h 585156"/>
              <a:gd name="connsiteX84" fmla="*/ 143668 w 333282"/>
              <a:gd name="connsiteY84" fmla="*/ 133507 h 585156"/>
              <a:gd name="connsiteX85" fmla="*/ 179858 w 333282"/>
              <a:gd name="connsiteY85" fmla="*/ 166135 h 585156"/>
              <a:gd name="connsiteX86" fmla="*/ 207790 w 333282"/>
              <a:gd name="connsiteY86" fmla="*/ 139134 h 585156"/>
              <a:gd name="connsiteX87" fmla="*/ 215239 w 333282"/>
              <a:gd name="connsiteY87" fmla="*/ 197994 h 585156"/>
              <a:gd name="connsiteX88" fmla="*/ 179899 w 333282"/>
              <a:gd name="connsiteY88" fmla="*/ 166095 h 585156"/>
              <a:gd name="connsiteX89" fmla="*/ 203216 w 333282"/>
              <a:gd name="connsiteY89" fmla="*/ 212203 h 585156"/>
              <a:gd name="connsiteX90" fmla="*/ 132374 w 333282"/>
              <a:gd name="connsiteY90" fmla="*/ 212203 h 585156"/>
              <a:gd name="connsiteX91" fmla="*/ 166499 w 333282"/>
              <a:gd name="connsiteY91" fmla="*/ 179089 h 585156"/>
              <a:gd name="connsiteX92" fmla="*/ 203216 w 333282"/>
              <a:gd name="connsiteY92" fmla="*/ 212203 h 585156"/>
              <a:gd name="connsiteX93" fmla="*/ 116384 w 333282"/>
              <a:gd name="connsiteY93" fmla="*/ 230784 h 585156"/>
              <a:gd name="connsiteX94" fmla="*/ 219327 w 333282"/>
              <a:gd name="connsiteY94" fmla="*/ 230784 h 585156"/>
              <a:gd name="connsiteX95" fmla="*/ 222890 w 333282"/>
              <a:gd name="connsiteY95" fmla="*/ 258837 h 585156"/>
              <a:gd name="connsiteX96" fmla="*/ 113105 w 333282"/>
              <a:gd name="connsiteY96" fmla="*/ 258837 h 585156"/>
              <a:gd name="connsiteX97" fmla="*/ 116384 w 333282"/>
              <a:gd name="connsiteY97" fmla="*/ 230784 h 585156"/>
              <a:gd name="connsiteX98" fmla="*/ 270334 w 333282"/>
              <a:gd name="connsiteY98" fmla="*/ 114967 h 585156"/>
              <a:gd name="connsiteX99" fmla="*/ 222768 w 333282"/>
              <a:gd name="connsiteY99" fmla="*/ 114967 h 585156"/>
              <a:gd name="connsiteX100" fmla="*/ 212729 w 333282"/>
              <a:gd name="connsiteY100" fmla="*/ 91569 h 585156"/>
              <a:gd name="connsiteX101" fmla="*/ 270294 w 333282"/>
              <a:gd name="connsiteY101" fmla="*/ 114967 h 585156"/>
              <a:gd name="connsiteX102" fmla="*/ 166135 w 333282"/>
              <a:gd name="connsiteY102" fmla="*/ 30766 h 585156"/>
              <a:gd name="connsiteX103" fmla="*/ 166459 w 333282"/>
              <a:gd name="connsiteY103" fmla="*/ 30766 h 585156"/>
              <a:gd name="connsiteX104" fmla="*/ 181396 w 333282"/>
              <a:gd name="connsiteY104" fmla="*/ 65580 h 585156"/>
              <a:gd name="connsiteX105" fmla="*/ 152453 w 333282"/>
              <a:gd name="connsiteY105" fmla="*/ 65580 h 585156"/>
              <a:gd name="connsiteX106" fmla="*/ 166095 w 333282"/>
              <a:gd name="connsiteY106" fmla="*/ 30766 h 585156"/>
              <a:gd name="connsiteX107" fmla="*/ 113186 w 333282"/>
              <a:gd name="connsiteY107" fmla="*/ 114967 h 585156"/>
              <a:gd name="connsiteX108" fmla="*/ 54893 w 333282"/>
              <a:gd name="connsiteY108" fmla="*/ 114967 h 585156"/>
              <a:gd name="connsiteX109" fmla="*/ 122496 w 333282"/>
              <a:gd name="connsiteY109" fmla="*/ 91164 h 585156"/>
              <a:gd name="connsiteX110" fmla="*/ 113145 w 333282"/>
              <a:gd name="connsiteY110" fmla="*/ 114967 h 585156"/>
              <a:gd name="connsiteX111" fmla="*/ 57848 w 333282"/>
              <a:gd name="connsiteY111" fmla="*/ 258797 h 585156"/>
              <a:gd name="connsiteX112" fmla="*/ 96791 w 333282"/>
              <a:gd name="connsiteY112" fmla="*/ 238637 h 585156"/>
              <a:gd name="connsiteX113" fmla="*/ 94443 w 333282"/>
              <a:gd name="connsiteY113" fmla="*/ 258797 h 585156"/>
              <a:gd name="connsiteX114" fmla="*/ 57888 w 333282"/>
              <a:gd name="connsiteY114" fmla="*/ 258797 h 585156"/>
              <a:gd name="connsiteX115" fmla="*/ 99301 w 333282"/>
              <a:gd name="connsiteY115" fmla="*/ 356518 h 585156"/>
              <a:gd name="connsiteX116" fmla="*/ 150752 w 333282"/>
              <a:gd name="connsiteY116" fmla="*/ 388175 h 585156"/>
              <a:gd name="connsiteX117" fmla="*/ 150752 w 333282"/>
              <a:gd name="connsiteY117" fmla="*/ 388499 h 585156"/>
              <a:gd name="connsiteX118" fmla="*/ 74647 w 333282"/>
              <a:gd name="connsiteY118" fmla="*/ 435821 h 585156"/>
              <a:gd name="connsiteX119" fmla="*/ 99301 w 333282"/>
              <a:gd name="connsiteY119" fmla="*/ 356518 h 585156"/>
              <a:gd name="connsiteX120" fmla="*/ 245317 w 333282"/>
              <a:gd name="connsiteY120" fmla="*/ 446792 h 585156"/>
              <a:gd name="connsiteX121" fmla="*/ 235722 w 333282"/>
              <a:gd name="connsiteY121" fmla="*/ 446792 h 585156"/>
              <a:gd name="connsiteX122" fmla="*/ 235560 w 333282"/>
              <a:gd name="connsiteY122" fmla="*/ 446711 h 585156"/>
              <a:gd name="connsiteX123" fmla="*/ 230379 w 333282"/>
              <a:gd name="connsiteY123" fmla="*/ 446792 h 585156"/>
              <a:gd name="connsiteX124" fmla="*/ 92864 w 333282"/>
              <a:gd name="connsiteY124" fmla="*/ 446792 h 585156"/>
              <a:gd name="connsiteX125" fmla="*/ 92783 w 333282"/>
              <a:gd name="connsiteY125" fmla="*/ 446468 h 585156"/>
              <a:gd name="connsiteX126" fmla="*/ 168605 w 333282"/>
              <a:gd name="connsiteY126" fmla="*/ 399307 h 585156"/>
              <a:gd name="connsiteX127" fmla="*/ 168807 w 333282"/>
              <a:gd name="connsiteY127" fmla="*/ 399307 h 585156"/>
              <a:gd name="connsiteX128" fmla="*/ 245438 w 333282"/>
              <a:gd name="connsiteY128" fmla="*/ 446468 h 585156"/>
              <a:gd name="connsiteX129" fmla="*/ 245357 w 333282"/>
              <a:gd name="connsiteY129" fmla="*/ 446792 h 585156"/>
              <a:gd name="connsiteX130" fmla="*/ 168726 w 333282"/>
              <a:gd name="connsiteY130" fmla="*/ 377326 h 585156"/>
              <a:gd name="connsiteX131" fmla="*/ 168523 w 333282"/>
              <a:gd name="connsiteY131" fmla="*/ 377326 h 585156"/>
              <a:gd name="connsiteX132" fmla="*/ 127354 w 333282"/>
              <a:gd name="connsiteY132" fmla="*/ 351984 h 585156"/>
              <a:gd name="connsiteX133" fmla="*/ 127435 w 333282"/>
              <a:gd name="connsiteY133" fmla="*/ 351661 h 585156"/>
              <a:gd name="connsiteX134" fmla="*/ 209369 w 333282"/>
              <a:gd name="connsiteY134" fmla="*/ 351661 h 585156"/>
              <a:gd name="connsiteX135" fmla="*/ 209450 w 333282"/>
              <a:gd name="connsiteY135" fmla="*/ 351984 h 585156"/>
              <a:gd name="connsiteX136" fmla="*/ 168726 w 333282"/>
              <a:gd name="connsiteY136" fmla="*/ 377326 h 585156"/>
              <a:gd name="connsiteX137" fmla="*/ 45703 w 333282"/>
              <a:gd name="connsiteY137" fmla="*/ 529090 h 585156"/>
              <a:gd name="connsiteX138" fmla="*/ 65499 w 333282"/>
              <a:gd name="connsiteY138" fmla="*/ 465332 h 585156"/>
              <a:gd name="connsiteX139" fmla="*/ 91811 w 333282"/>
              <a:gd name="connsiteY139" fmla="*/ 465332 h 585156"/>
              <a:gd name="connsiteX140" fmla="*/ 46027 w 333282"/>
              <a:gd name="connsiteY140" fmla="*/ 529252 h 585156"/>
              <a:gd name="connsiteX141" fmla="*/ 45703 w 333282"/>
              <a:gd name="connsiteY141" fmla="*/ 529090 h 585156"/>
              <a:gd name="connsiteX142" fmla="*/ 289482 w 333282"/>
              <a:gd name="connsiteY142" fmla="*/ 523746 h 585156"/>
              <a:gd name="connsiteX143" fmla="*/ 248717 w 333282"/>
              <a:gd name="connsiteY143" fmla="*/ 465332 h 585156"/>
              <a:gd name="connsiteX144" fmla="*/ 271710 w 333282"/>
              <a:gd name="connsiteY144" fmla="*/ 465332 h 585156"/>
              <a:gd name="connsiteX145" fmla="*/ 289805 w 333282"/>
              <a:gd name="connsiteY145" fmla="*/ 523584 h 585156"/>
              <a:gd name="connsiteX146" fmla="*/ 289482 w 333282"/>
              <a:gd name="connsiteY146" fmla="*/ 523746 h 585156"/>
              <a:gd name="connsiteX147" fmla="*/ 262278 w 333282"/>
              <a:gd name="connsiteY147" fmla="*/ 435011 h 585156"/>
              <a:gd name="connsiteX148" fmla="*/ 186538 w 333282"/>
              <a:gd name="connsiteY148" fmla="*/ 388418 h 585156"/>
              <a:gd name="connsiteX149" fmla="*/ 186538 w 333282"/>
              <a:gd name="connsiteY149" fmla="*/ 388094 h 585156"/>
              <a:gd name="connsiteX150" fmla="*/ 237787 w 333282"/>
              <a:gd name="connsiteY150" fmla="*/ 356195 h 585156"/>
              <a:gd name="connsiteX151" fmla="*/ 262278 w 333282"/>
              <a:gd name="connsiteY151" fmla="*/ 435011 h 585156"/>
              <a:gd name="connsiteX152" fmla="*/ 232281 w 333282"/>
              <a:gd name="connsiteY152" fmla="*/ 333080 h 585156"/>
              <a:gd name="connsiteX153" fmla="*/ 104442 w 333282"/>
              <a:gd name="connsiteY153" fmla="*/ 333080 h 585156"/>
              <a:gd name="connsiteX154" fmla="*/ 110959 w 333282"/>
              <a:gd name="connsiteY154" fmla="*/ 277378 h 585156"/>
              <a:gd name="connsiteX155" fmla="*/ 225238 w 333282"/>
              <a:gd name="connsiteY155" fmla="*/ 277378 h 585156"/>
              <a:gd name="connsiteX156" fmla="*/ 232281 w 333282"/>
              <a:gd name="connsiteY156" fmla="*/ 333080 h 585156"/>
              <a:gd name="connsiteX157" fmla="*/ 239001 w 333282"/>
              <a:gd name="connsiteY157" fmla="*/ 238232 h 585156"/>
              <a:gd name="connsiteX158" fmla="*/ 277418 w 333282"/>
              <a:gd name="connsiteY158" fmla="*/ 258797 h 585156"/>
              <a:gd name="connsiteX159" fmla="*/ 241592 w 333282"/>
              <a:gd name="connsiteY159" fmla="*/ 258797 h 585156"/>
              <a:gd name="connsiteX160" fmla="*/ 239001 w 333282"/>
              <a:gd name="connsiteY160" fmla="*/ 238232 h 585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Lst>
            <a:rect l="l" t="t" r="r" b="b"/>
            <a:pathLst>
              <a:path w="333282" h="585156">
                <a:moveTo>
                  <a:pt x="323971" y="302921"/>
                </a:moveTo>
                <a:lnTo>
                  <a:pt x="323729" y="302921"/>
                </a:lnTo>
                <a:lnTo>
                  <a:pt x="323729" y="268512"/>
                </a:lnTo>
                <a:cubicBezTo>
                  <a:pt x="323729" y="264828"/>
                  <a:pt x="321705" y="261468"/>
                  <a:pt x="318466" y="259768"/>
                </a:cubicBezTo>
                <a:lnTo>
                  <a:pt x="236127" y="215684"/>
                </a:lnTo>
                <a:lnTo>
                  <a:pt x="225764" y="133548"/>
                </a:lnTo>
                <a:lnTo>
                  <a:pt x="302840" y="133548"/>
                </a:lnTo>
                <a:lnTo>
                  <a:pt x="302840" y="155448"/>
                </a:lnTo>
                <a:lnTo>
                  <a:pt x="300776" y="155448"/>
                </a:lnTo>
                <a:cubicBezTo>
                  <a:pt x="295634" y="155448"/>
                  <a:pt x="291506" y="159618"/>
                  <a:pt x="291506" y="164718"/>
                </a:cubicBezTo>
                <a:cubicBezTo>
                  <a:pt x="291506" y="169819"/>
                  <a:pt x="295675" y="173988"/>
                  <a:pt x="300776" y="173988"/>
                </a:cubicBezTo>
                <a:lnTo>
                  <a:pt x="323971" y="173988"/>
                </a:lnTo>
                <a:cubicBezTo>
                  <a:pt x="329113" y="173988"/>
                  <a:pt x="333242" y="169819"/>
                  <a:pt x="333242" y="164718"/>
                </a:cubicBezTo>
                <a:cubicBezTo>
                  <a:pt x="333242" y="159618"/>
                  <a:pt x="329072" y="155448"/>
                  <a:pt x="323971" y="155448"/>
                </a:cubicBezTo>
                <a:lnTo>
                  <a:pt x="321421" y="155448"/>
                </a:lnTo>
                <a:lnTo>
                  <a:pt x="321421" y="122699"/>
                </a:lnTo>
                <a:cubicBezTo>
                  <a:pt x="321421" y="118448"/>
                  <a:pt x="318871" y="114643"/>
                  <a:pt x="314944" y="113064"/>
                </a:cubicBezTo>
                <a:lnTo>
                  <a:pt x="202366" y="67361"/>
                </a:lnTo>
                <a:lnTo>
                  <a:pt x="176417" y="6841"/>
                </a:lnTo>
                <a:cubicBezTo>
                  <a:pt x="174636" y="2672"/>
                  <a:pt x="170548" y="0"/>
                  <a:pt x="166014" y="0"/>
                </a:cubicBezTo>
                <a:lnTo>
                  <a:pt x="165852" y="0"/>
                </a:lnTo>
                <a:cubicBezTo>
                  <a:pt x="161237" y="81"/>
                  <a:pt x="157189" y="2874"/>
                  <a:pt x="155489" y="7165"/>
                </a:cubicBezTo>
                <a:lnTo>
                  <a:pt x="131483" y="68373"/>
                </a:lnTo>
                <a:lnTo>
                  <a:pt x="16962" y="108733"/>
                </a:lnTo>
                <a:cubicBezTo>
                  <a:pt x="13480" y="109947"/>
                  <a:pt x="11132" y="113267"/>
                  <a:pt x="11132" y="116991"/>
                </a:cubicBezTo>
                <a:lnTo>
                  <a:pt x="11132" y="155529"/>
                </a:lnTo>
                <a:lnTo>
                  <a:pt x="9311" y="155529"/>
                </a:lnTo>
                <a:cubicBezTo>
                  <a:pt x="4170" y="155529"/>
                  <a:pt x="41" y="159699"/>
                  <a:pt x="41" y="164799"/>
                </a:cubicBezTo>
                <a:cubicBezTo>
                  <a:pt x="41" y="169900"/>
                  <a:pt x="4210" y="174069"/>
                  <a:pt x="9311" y="174069"/>
                </a:cubicBezTo>
                <a:lnTo>
                  <a:pt x="32507" y="174069"/>
                </a:lnTo>
                <a:cubicBezTo>
                  <a:pt x="37648" y="174069"/>
                  <a:pt x="41777" y="169900"/>
                  <a:pt x="41777" y="164799"/>
                </a:cubicBezTo>
                <a:cubicBezTo>
                  <a:pt x="41777" y="159699"/>
                  <a:pt x="37607" y="155529"/>
                  <a:pt x="32507" y="155529"/>
                </a:cubicBezTo>
                <a:lnTo>
                  <a:pt x="29673" y="155529"/>
                </a:lnTo>
                <a:lnTo>
                  <a:pt x="29673" y="133629"/>
                </a:lnTo>
                <a:lnTo>
                  <a:pt x="109097" y="133629"/>
                </a:lnTo>
                <a:lnTo>
                  <a:pt x="99382" y="216534"/>
                </a:lnTo>
                <a:lnTo>
                  <a:pt x="15100" y="260173"/>
                </a:lnTo>
                <a:cubicBezTo>
                  <a:pt x="12266" y="261630"/>
                  <a:pt x="10444" y="264585"/>
                  <a:pt x="10444" y="267824"/>
                </a:cubicBezTo>
                <a:lnTo>
                  <a:pt x="10444" y="303043"/>
                </a:lnTo>
                <a:lnTo>
                  <a:pt x="9270" y="303043"/>
                </a:lnTo>
                <a:cubicBezTo>
                  <a:pt x="4129" y="303043"/>
                  <a:pt x="0" y="307212"/>
                  <a:pt x="0" y="312313"/>
                </a:cubicBezTo>
                <a:cubicBezTo>
                  <a:pt x="0" y="317414"/>
                  <a:pt x="4170" y="321583"/>
                  <a:pt x="9270" y="321583"/>
                </a:cubicBezTo>
                <a:lnTo>
                  <a:pt x="32466" y="321583"/>
                </a:lnTo>
                <a:cubicBezTo>
                  <a:pt x="37607" y="321583"/>
                  <a:pt x="41736" y="317414"/>
                  <a:pt x="41736" y="312313"/>
                </a:cubicBezTo>
                <a:cubicBezTo>
                  <a:pt x="41736" y="307212"/>
                  <a:pt x="37567" y="303043"/>
                  <a:pt x="32466" y="303043"/>
                </a:cubicBezTo>
                <a:lnTo>
                  <a:pt x="28985" y="303043"/>
                </a:lnTo>
                <a:lnTo>
                  <a:pt x="28985" y="277499"/>
                </a:lnTo>
                <a:lnTo>
                  <a:pt x="92216" y="277499"/>
                </a:lnTo>
                <a:lnTo>
                  <a:pt x="84849" y="340528"/>
                </a:lnTo>
                <a:cubicBezTo>
                  <a:pt x="84849" y="340528"/>
                  <a:pt x="84849" y="340528"/>
                  <a:pt x="84849" y="340528"/>
                </a:cubicBezTo>
                <a:lnTo>
                  <a:pt x="13116" y="571474"/>
                </a:lnTo>
                <a:cubicBezTo>
                  <a:pt x="11578" y="576413"/>
                  <a:pt x="13845" y="581716"/>
                  <a:pt x="18459" y="584023"/>
                </a:cubicBezTo>
                <a:cubicBezTo>
                  <a:pt x="19957" y="584792"/>
                  <a:pt x="21577" y="585156"/>
                  <a:pt x="23196" y="585156"/>
                </a:cubicBezTo>
                <a:cubicBezTo>
                  <a:pt x="26475" y="585156"/>
                  <a:pt x="29632" y="583618"/>
                  <a:pt x="31697" y="580825"/>
                </a:cubicBezTo>
                <a:cubicBezTo>
                  <a:pt x="47323" y="559329"/>
                  <a:pt x="96831" y="491038"/>
                  <a:pt x="112862" y="467761"/>
                </a:cubicBezTo>
                <a:cubicBezTo>
                  <a:pt x="112862" y="467720"/>
                  <a:pt x="112943" y="467680"/>
                  <a:pt x="113024" y="467680"/>
                </a:cubicBezTo>
                <a:lnTo>
                  <a:pt x="226047" y="465534"/>
                </a:lnTo>
                <a:cubicBezTo>
                  <a:pt x="226047" y="465534"/>
                  <a:pt x="226169" y="465534"/>
                  <a:pt x="226209" y="465615"/>
                </a:cubicBezTo>
                <a:lnTo>
                  <a:pt x="305269" y="578882"/>
                </a:lnTo>
                <a:cubicBezTo>
                  <a:pt x="308225" y="583092"/>
                  <a:pt x="313689" y="584509"/>
                  <a:pt x="318304" y="582242"/>
                </a:cubicBezTo>
                <a:cubicBezTo>
                  <a:pt x="322919" y="579975"/>
                  <a:pt x="325145" y="574793"/>
                  <a:pt x="323607" y="569895"/>
                </a:cubicBezTo>
                <a:lnTo>
                  <a:pt x="251632" y="338180"/>
                </a:lnTo>
                <a:cubicBezTo>
                  <a:pt x="251632" y="338180"/>
                  <a:pt x="251632" y="338180"/>
                  <a:pt x="251632" y="338180"/>
                </a:cubicBezTo>
                <a:lnTo>
                  <a:pt x="243981" y="277539"/>
                </a:lnTo>
                <a:lnTo>
                  <a:pt x="305188" y="277539"/>
                </a:lnTo>
                <a:lnTo>
                  <a:pt x="305188" y="303083"/>
                </a:lnTo>
                <a:lnTo>
                  <a:pt x="300816" y="303083"/>
                </a:lnTo>
                <a:cubicBezTo>
                  <a:pt x="295675" y="303083"/>
                  <a:pt x="291546" y="307253"/>
                  <a:pt x="291546" y="312353"/>
                </a:cubicBezTo>
                <a:cubicBezTo>
                  <a:pt x="291546" y="317454"/>
                  <a:pt x="295715" y="321624"/>
                  <a:pt x="300816" y="321624"/>
                </a:cubicBezTo>
                <a:lnTo>
                  <a:pt x="324012" y="321624"/>
                </a:lnTo>
                <a:cubicBezTo>
                  <a:pt x="329153" y="321624"/>
                  <a:pt x="333282" y="317454"/>
                  <a:pt x="333282" y="312353"/>
                </a:cubicBezTo>
                <a:cubicBezTo>
                  <a:pt x="333282" y="307253"/>
                  <a:pt x="329113" y="303083"/>
                  <a:pt x="324012" y="303083"/>
                </a:cubicBezTo>
                <a:close/>
                <a:moveTo>
                  <a:pt x="126666" y="143182"/>
                </a:moveTo>
                <a:lnTo>
                  <a:pt x="152695" y="166621"/>
                </a:lnTo>
                <a:cubicBezTo>
                  <a:pt x="140875" y="178077"/>
                  <a:pt x="129257" y="189331"/>
                  <a:pt x="120270" y="198115"/>
                </a:cubicBezTo>
                <a:lnTo>
                  <a:pt x="126707" y="143182"/>
                </a:lnTo>
                <a:close/>
                <a:moveTo>
                  <a:pt x="145206" y="84160"/>
                </a:moveTo>
                <a:lnTo>
                  <a:pt x="189371" y="84160"/>
                </a:lnTo>
                <a:lnTo>
                  <a:pt x="202568" y="114967"/>
                </a:lnTo>
                <a:lnTo>
                  <a:pt x="133143" y="114967"/>
                </a:lnTo>
                <a:lnTo>
                  <a:pt x="145206" y="84160"/>
                </a:lnTo>
                <a:close/>
                <a:moveTo>
                  <a:pt x="143668" y="133507"/>
                </a:moveTo>
                <a:lnTo>
                  <a:pt x="186862" y="133507"/>
                </a:lnTo>
                <a:cubicBezTo>
                  <a:pt x="180627" y="139539"/>
                  <a:pt x="173462" y="146461"/>
                  <a:pt x="166014" y="153667"/>
                </a:cubicBezTo>
                <a:lnTo>
                  <a:pt x="143668" y="133507"/>
                </a:lnTo>
                <a:close/>
                <a:moveTo>
                  <a:pt x="179858" y="166135"/>
                </a:moveTo>
                <a:cubicBezTo>
                  <a:pt x="189250" y="157067"/>
                  <a:pt x="198763" y="147838"/>
                  <a:pt x="207790" y="139134"/>
                </a:cubicBezTo>
                <a:lnTo>
                  <a:pt x="215239" y="197994"/>
                </a:lnTo>
                <a:lnTo>
                  <a:pt x="179899" y="166095"/>
                </a:lnTo>
                <a:close/>
                <a:moveTo>
                  <a:pt x="203216" y="212203"/>
                </a:moveTo>
                <a:lnTo>
                  <a:pt x="132374" y="212203"/>
                </a:lnTo>
                <a:cubicBezTo>
                  <a:pt x="141361" y="203459"/>
                  <a:pt x="153424" y="191760"/>
                  <a:pt x="166499" y="179089"/>
                </a:cubicBezTo>
                <a:lnTo>
                  <a:pt x="203216" y="212203"/>
                </a:lnTo>
                <a:close/>
                <a:moveTo>
                  <a:pt x="116384" y="230784"/>
                </a:moveTo>
                <a:lnTo>
                  <a:pt x="219327" y="230784"/>
                </a:lnTo>
                <a:lnTo>
                  <a:pt x="222890" y="258837"/>
                </a:lnTo>
                <a:lnTo>
                  <a:pt x="113105" y="258837"/>
                </a:lnTo>
                <a:lnTo>
                  <a:pt x="116384" y="230784"/>
                </a:lnTo>
                <a:close/>
                <a:moveTo>
                  <a:pt x="270334" y="114967"/>
                </a:moveTo>
                <a:lnTo>
                  <a:pt x="222768" y="114967"/>
                </a:lnTo>
                <a:lnTo>
                  <a:pt x="212729" y="91569"/>
                </a:lnTo>
                <a:lnTo>
                  <a:pt x="270294" y="114967"/>
                </a:lnTo>
                <a:close/>
                <a:moveTo>
                  <a:pt x="166135" y="30766"/>
                </a:moveTo>
                <a:cubicBezTo>
                  <a:pt x="166135" y="30766"/>
                  <a:pt x="166419" y="30604"/>
                  <a:pt x="166459" y="30766"/>
                </a:cubicBezTo>
                <a:lnTo>
                  <a:pt x="181396" y="65580"/>
                </a:lnTo>
                <a:lnTo>
                  <a:pt x="152453" y="65580"/>
                </a:lnTo>
                <a:lnTo>
                  <a:pt x="166095" y="30766"/>
                </a:lnTo>
                <a:close/>
                <a:moveTo>
                  <a:pt x="113186" y="114967"/>
                </a:moveTo>
                <a:lnTo>
                  <a:pt x="54893" y="114967"/>
                </a:lnTo>
                <a:lnTo>
                  <a:pt x="122496" y="91164"/>
                </a:lnTo>
                <a:lnTo>
                  <a:pt x="113145" y="114967"/>
                </a:lnTo>
                <a:close/>
                <a:moveTo>
                  <a:pt x="57848" y="258797"/>
                </a:moveTo>
                <a:lnTo>
                  <a:pt x="96791" y="238637"/>
                </a:lnTo>
                <a:lnTo>
                  <a:pt x="94443" y="258797"/>
                </a:lnTo>
                <a:lnTo>
                  <a:pt x="57888" y="258797"/>
                </a:lnTo>
                <a:close/>
                <a:moveTo>
                  <a:pt x="99301" y="356518"/>
                </a:moveTo>
                <a:lnTo>
                  <a:pt x="150752" y="388175"/>
                </a:lnTo>
                <a:cubicBezTo>
                  <a:pt x="150752" y="388175"/>
                  <a:pt x="150874" y="388418"/>
                  <a:pt x="150752" y="388499"/>
                </a:cubicBezTo>
                <a:lnTo>
                  <a:pt x="74647" y="435821"/>
                </a:lnTo>
                <a:lnTo>
                  <a:pt x="99301" y="356518"/>
                </a:lnTo>
                <a:close/>
                <a:moveTo>
                  <a:pt x="245317" y="446792"/>
                </a:moveTo>
                <a:lnTo>
                  <a:pt x="235722" y="446792"/>
                </a:lnTo>
                <a:cubicBezTo>
                  <a:pt x="235722" y="446792"/>
                  <a:pt x="235641" y="446711"/>
                  <a:pt x="235560" y="446711"/>
                </a:cubicBezTo>
                <a:lnTo>
                  <a:pt x="230379" y="446792"/>
                </a:lnTo>
                <a:lnTo>
                  <a:pt x="92864" y="446792"/>
                </a:lnTo>
                <a:cubicBezTo>
                  <a:pt x="92864" y="446792"/>
                  <a:pt x="92621" y="446549"/>
                  <a:pt x="92783" y="446468"/>
                </a:cubicBezTo>
                <a:lnTo>
                  <a:pt x="168605" y="399307"/>
                </a:lnTo>
                <a:cubicBezTo>
                  <a:pt x="168605" y="399307"/>
                  <a:pt x="168726" y="399307"/>
                  <a:pt x="168807" y="399307"/>
                </a:cubicBezTo>
                <a:lnTo>
                  <a:pt x="245438" y="446468"/>
                </a:lnTo>
                <a:cubicBezTo>
                  <a:pt x="245438" y="446468"/>
                  <a:pt x="245519" y="446792"/>
                  <a:pt x="245357" y="446792"/>
                </a:cubicBezTo>
                <a:close/>
                <a:moveTo>
                  <a:pt x="168726" y="377326"/>
                </a:moveTo>
                <a:cubicBezTo>
                  <a:pt x="168726" y="377326"/>
                  <a:pt x="168605" y="377326"/>
                  <a:pt x="168523" y="377326"/>
                </a:cubicBezTo>
                <a:lnTo>
                  <a:pt x="127354" y="351984"/>
                </a:lnTo>
                <a:cubicBezTo>
                  <a:pt x="127354" y="351984"/>
                  <a:pt x="127273" y="351661"/>
                  <a:pt x="127435" y="351661"/>
                </a:cubicBezTo>
                <a:lnTo>
                  <a:pt x="209369" y="351661"/>
                </a:lnTo>
                <a:cubicBezTo>
                  <a:pt x="209369" y="351661"/>
                  <a:pt x="209612" y="351903"/>
                  <a:pt x="209450" y="351984"/>
                </a:cubicBezTo>
                <a:lnTo>
                  <a:pt x="168726" y="377326"/>
                </a:lnTo>
                <a:close/>
                <a:moveTo>
                  <a:pt x="45703" y="529090"/>
                </a:moveTo>
                <a:lnTo>
                  <a:pt x="65499" y="465332"/>
                </a:lnTo>
                <a:lnTo>
                  <a:pt x="91811" y="465332"/>
                </a:lnTo>
                <a:cubicBezTo>
                  <a:pt x="80598" y="481282"/>
                  <a:pt x="62301" y="506744"/>
                  <a:pt x="46027" y="529252"/>
                </a:cubicBezTo>
                <a:cubicBezTo>
                  <a:pt x="45906" y="529414"/>
                  <a:pt x="45622" y="529252"/>
                  <a:pt x="45703" y="529090"/>
                </a:cubicBezTo>
                <a:close/>
                <a:moveTo>
                  <a:pt x="289482" y="523746"/>
                </a:moveTo>
                <a:lnTo>
                  <a:pt x="248717" y="465332"/>
                </a:lnTo>
                <a:lnTo>
                  <a:pt x="271710" y="465332"/>
                </a:lnTo>
                <a:lnTo>
                  <a:pt x="289805" y="523584"/>
                </a:lnTo>
                <a:cubicBezTo>
                  <a:pt x="289805" y="523584"/>
                  <a:pt x="289603" y="523908"/>
                  <a:pt x="289482" y="523746"/>
                </a:cubicBezTo>
                <a:close/>
                <a:moveTo>
                  <a:pt x="262278" y="435011"/>
                </a:moveTo>
                <a:lnTo>
                  <a:pt x="186538" y="388418"/>
                </a:lnTo>
                <a:cubicBezTo>
                  <a:pt x="186538" y="388418"/>
                  <a:pt x="186416" y="388175"/>
                  <a:pt x="186538" y="388094"/>
                </a:cubicBezTo>
                <a:lnTo>
                  <a:pt x="237787" y="356195"/>
                </a:lnTo>
                <a:lnTo>
                  <a:pt x="262278" y="435011"/>
                </a:lnTo>
                <a:close/>
                <a:moveTo>
                  <a:pt x="232281" y="333080"/>
                </a:moveTo>
                <a:lnTo>
                  <a:pt x="104442" y="333080"/>
                </a:lnTo>
                <a:lnTo>
                  <a:pt x="110959" y="277378"/>
                </a:lnTo>
                <a:lnTo>
                  <a:pt x="225238" y="277378"/>
                </a:lnTo>
                <a:lnTo>
                  <a:pt x="232281" y="333080"/>
                </a:lnTo>
                <a:close/>
                <a:moveTo>
                  <a:pt x="239001" y="238232"/>
                </a:moveTo>
                <a:lnTo>
                  <a:pt x="277418" y="258797"/>
                </a:lnTo>
                <a:lnTo>
                  <a:pt x="241592" y="258797"/>
                </a:lnTo>
                <a:lnTo>
                  <a:pt x="239001" y="238232"/>
                </a:lnTo>
                <a:close/>
              </a:path>
            </a:pathLst>
          </a:custGeom>
          <a:solidFill>
            <a:schemeClr val="bg1"/>
          </a:solidFill>
          <a:ln w="4048" cap="flat">
            <a:noFill/>
            <a:prstDash val="solid"/>
            <a:miter/>
          </a:ln>
        </p:spPr>
        <p:txBody>
          <a:bodyPr wrap="none" tIns="1143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endParaRPr>
          </a:p>
        </p:txBody>
      </p:sp>
      <p:pic>
        <p:nvPicPr>
          <p:cNvPr id="6" name="Graphic 5">
            <a:extLst>
              <a:ext uri="{FF2B5EF4-FFF2-40B4-BE49-F238E27FC236}">
                <a16:creationId xmlns:a16="http://schemas.microsoft.com/office/drawing/2014/main" id="{48F8BE7D-ABD5-B2CE-81CC-7540E8D077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27724" y="5410476"/>
            <a:ext cx="529851" cy="370896"/>
          </a:xfrm>
          <a:prstGeom prst="rect">
            <a:avLst/>
          </a:prstGeom>
        </p:spPr>
      </p:pic>
      <p:sp>
        <p:nvSpPr>
          <p:cNvPr id="7" name="TextBox 6">
            <a:extLst>
              <a:ext uri="{FF2B5EF4-FFF2-40B4-BE49-F238E27FC236}">
                <a16:creationId xmlns:a16="http://schemas.microsoft.com/office/drawing/2014/main" id="{6F7CE2DE-F9A4-007D-BCA6-689C044FF2C6}"/>
              </a:ext>
            </a:extLst>
          </p:cNvPr>
          <p:cNvSpPr txBox="1"/>
          <p:nvPr/>
        </p:nvSpPr>
        <p:spPr>
          <a:xfrm>
            <a:off x="272604" y="439037"/>
            <a:ext cx="6345808" cy="343235"/>
          </a:xfrm>
          <a:prstGeom prst="rect">
            <a:avLst/>
          </a:prstGeom>
          <a:noFill/>
        </p:spPr>
        <p:txBody>
          <a:bodyPr wrap="square">
            <a:spAutoFit/>
          </a:bodyPr>
          <a:lstStyle/>
          <a:p>
            <a:pPr marL="0" marR="0" lvl="0" indent="0" algn="l" defTabSz="914400" rtl="0" eaLnBrk="1" fontAlgn="auto" latinLnBrk="0" hangingPunct="1">
              <a:lnSpc>
                <a:spcPct val="90000"/>
              </a:lnSpc>
              <a:spcBef>
                <a:spcPts val="500"/>
              </a:spcBef>
              <a:spcAft>
                <a:spcPts val="25"/>
              </a:spcAft>
              <a:buClrTx/>
              <a:buSzTx/>
              <a:buFontTx/>
              <a:buNone/>
              <a:tabLst/>
              <a:defRPr/>
            </a:pPr>
            <a:r>
              <a:rPr kumimoji="0" lang="en-US" sz="1800" b="1" i="0" u="none" strike="noStrike" kern="1200" cap="none" spc="600" normalizeH="0" baseline="0" noProof="0">
                <a:ln>
                  <a:noFill/>
                </a:ln>
                <a:solidFill>
                  <a:srgbClr val="FFFFFF"/>
                </a:solidFill>
                <a:effectLst/>
                <a:uLnTx/>
                <a:uFillTx/>
                <a:latin typeface="Aptos" panose="020B0004020202020204" pitchFamily="34" charset="0"/>
                <a:ea typeface="+mn-ea"/>
                <a:cs typeface="+mn-cs"/>
              </a:rPr>
              <a:t>VISION and SCIENTIFIC PRIORITIES</a:t>
            </a:r>
            <a:endParaRPr kumimoji="0" lang="en-US" sz="1800" b="1" i="0" u="none" strike="noStrike" kern="1200" cap="none" spc="600" normalizeH="0" baseline="0" noProof="0">
              <a:ln>
                <a:noFill/>
              </a:ln>
              <a:solidFill>
                <a:srgbClr val="FFFFFF"/>
              </a:solidFill>
              <a:effectLst/>
              <a:uLnTx/>
              <a:uFillTx/>
              <a:latin typeface="Aptos"/>
              <a:ea typeface="+mn-ea"/>
              <a:cs typeface="+mn-cs"/>
            </a:endParaRPr>
          </a:p>
        </p:txBody>
      </p:sp>
    </p:spTree>
    <p:extLst>
      <p:ext uri="{BB962C8B-B14F-4D97-AF65-F5344CB8AC3E}">
        <p14:creationId xmlns:p14="http://schemas.microsoft.com/office/powerpoint/2010/main" val="24952971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F075D-5A1E-914A-D7A2-F752A4A1F802}"/>
            </a:ext>
          </a:extLst>
        </p:cNvPr>
        <p:cNvGrpSpPr/>
        <p:nvPr/>
      </p:nvGrpSpPr>
      <p:grpSpPr>
        <a:xfrm>
          <a:off x="0" y="0"/>
          <a:ext cx="0" cy="0"/>
          <a:chOff x="0" y="0"/>
          <a:chExt cx="0" cy="0"/>
        </a:xfrm>
      </p:grpSpPr>
      <p:sp>
        <p:nvSpPr>
          <p:cNvPr id="115" name="Freeform 114">
            <a:extLst>
              <a:ext uri="{FF2B5EF4-FFF2-40B4-BE49-F238E27FC236}">
                <a16:creationId xmlns:a16="http://schemas.microsoft.com/office/drawing/2014/main" id="{7B178B2B-9357-1555-2E02-1A10FB1399D7}"/>
              </a:ext>
            </a:extLst>
          </p:cNvPr>
          <p:cNvSpPr/>
          <p:nvPr/>
        </p:nvSpPr>
        <p:spPr>
          <a:xfrm rot="10800000">
            <a:off x="2" y="4136031"/>
            <a:ext cx="12191998" cy="2758515"/>
          </a:xfrm>
          <a:custGeom>
            <a:avLst/>
            <a:gdLst>
              <a:gd name="connsiteX0" fmla="*/ 0 w 1010533"/>
              <a:gd name="connsiteY0" fmla="*/ 0 h 39266"/>
              <a:gd name="connsiteX1" fmla="*/ 1010533 w 1010533"/>
              <a:gd name="connsiteY1" fmla="*/ 0 h 39266"/>
              <a:gd name="connsiteX2" fmla="*/ 1010533 w 1010533"/>
              <a:gd name="connsiteY2" fmla="*/ 39267 h 39266"/>
              <a:gd name="connsiteX3" fmla="*/ 0 w 1010533"/>
              <a:gd name="connsiteY3" fmla="*/ 39267 h 39266"/>
            </a:gdLst>
            <a:ahLst/>
            <a:cxnLst>
              <a:cxn ang="0">
                <a:pos x="connsiteX0" y="connsiteY0"/>
              </a:cxn>
              <a:cxn ang="0">
                <a:pos x="connsiteX1" y="connsiteY1"/>
              </a:cxn>
              <a:cxn ang="0">
                <a:pos x="connsiteX2" y="connsiteY2"/>
              </a:cxn>
              <a:cxn ang="0">
                <a:pos x="connsiteX3" y="connsiteY3"/>
              </a:cxn>
            </a:cxnLst>
            <a:rect l="l" t="t" r="r" b="b"/>
            <a:pathLst>
              <a:path w="1010533" h="39266">
                <a:moveTo>
                  <a:pt x="0" y="0"/>
                </a:moveTo>
                <a:lnTo>
                  <a:pt x="1010533" y="0"/>
                </a:lnTo>
                <a:lnTo>
                  <a:pt x="1010533" y="39267"/>
                </a:lnTo>
                <a:lnTo>
                  <a:pt x="0" y="39267"/>
                </a:lnTo>
                <a:close/>
              </a:path>
            </a:pathLst>
          </a:custGeom>
          <a:solidFill>
            <a:schemeClr val="tx2"/>
          </a:solidFill>
          <a:ln w="40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panose="020B0502020202020204" pitchFamily="34" charset="0"/>
              <a:ea typeface="Roboto" panose="02000000000000000000" pitchFamily="2" charset="0"/>
              <a:cs typeface="+mn-cs"/>
            </a:endParaRPr>
          </a:p>
        </p:txBody>
      </p:sp>
      <p:pic>
        <p:nvPicPr>
          <p:cNvPr id="8" name="Picture 7">
            <a:extLst>
              <a:ext uri="{FF2B5EF4-FFF2-40B4-BE49-F238E27FC236}">
                <a16:creationId xmlns:a16="http://schemas.microsoft.com/office/drawing/2014/main" id="{6F54BCF3-A476-FF3A-5DD6-4CDFE85AA2A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04713" y="6358497"/>
            <a:ext cx="1379707" cy="517389"/>
          </a:xfrm>
          <a:prstGeom prst="rect">
            <a:avLst/>
          </a:prstGeom>
        </p:spPr>
      </p:pic>
      <p:sp>
        <p:nvSpPr>
          <p:cNvPr id="2" name="Title 1">
            <a:extLst>
              <a:ext uri="{FF2B5EF4-FFF2-40B4-BE49-F238E27FC236}">
                <a16:creationId xmlns:a16="http://schemas.microsoft.com/office/drawing/2014/main" id="{69951734-C547-3D4F-7325-98802E13491F}"/>
              </a:ext>
            </a:extLst>
          </p:cNvPr>
          <p:cNvSpPr>
            <a:spLocks noGrp="1"/>
          </p:cNvSpPr>
          <p:nvPr>
            <p:ph type="title"/>
          </p:nvPr>
        </p:nvSpPr>
        <p:spPr/>
        <p:txBody>
          <a:bodyPr/>
          <a:lstStyle/>
          <a:p>
            <a:r>
              <a:rPr lang="en-US">
                <a:ea typeface="Roboto"/>
                <a:cs typeface="Roboto"/>
              </a:rPr>
              <a:t>ORNL’s foundational expertise yields solutions </a:t>
            </a:r>
            <a:br>
              <a:rPr lang="en-US"/>
            </a:br>
            <a:r>
              <a:rPr lang="en-US">
                <a:ea typeface="Roboto"/>
                <a:cs typeface="Roboto"/>
              </a:rPr>
              <a:t>to challenging problems with global impact</a:t>
            </a:r>
            <a:endParaRPr lang="en-US"/>
          </a:p>
        </p:txBody>
      </p:sp>
      <p:sp>
        <p:nvSpPr>
          <p:cNvPr id="11" name="Content Placeholder 10">
            <a:extLst>
              <a:ext uri="{FF2B5EF4-FFF2-40B4-BE49-F238E27FC236}">
                <a16:creationId xmlns:a16="http://schemas.microsoft.com/office/drawing/2014/main" id="{CD3F0DAF-69FB-70F3-E0A1-3DB8433CF040}"/>
              </a:ext>
            </a:extLst>
          </p:cNvPr>
          <p:cNvSpPr>
            <a:spLocks noGrp="1"/>
          </p:cNvSpPr>
          <p:nvPr>
            <p:ph idx="1"/>
          </p:nvPr>
        </p:nvSpPr>
        <p:spPr/>
        <p:txBody>
          <a:bodyPr/>
          <a:lstStyle/>
          <a:p>
            <a:r>
              <a:rPr lang="en-US"/>
              <a:t> </a:t>
            </a:r>
          </a:p>
        </p:txBody>
      </p:sp>
      <p:grpSp>
        <p:nvGrpSpPr>
          <p:cNvPr id="10" name="Group 9">
            <a:extLst>
              <a:ext uri="{FF2B5EF4-FFF2-40B4-BE49-F238E27FC236}">
                <a16:creationId xmlns:a16="http://schemas.microsoft.com/office/drawing/2014/main" id="{D6DD2A83-1551-EB58-3C2F-2247FDAD53C8}"/>
              </a:ext>
            </a:extLst>
          </p:cNvPr>
          <p:cNvGrpSpPr/>
          <p:nvPr/>
        </p:nvGrpSpPr>
        <p:grpSpPr>
          <a:xfrm>
            <a:off x="1494772" y="1594885"/>
            <a:ext cx="9812670" cy="4430020"/>
            <a:chOff x="1494772" y="1594885"/>
            <a:chExt cx="9812670" cy="4430020"/>
          </a:xfrm>
        </p:grpSpPr>
        <p:sp>
          <p:nvSpPr>
            <p:cNvPr id="116" name="Freeform 115">
              <a:extLst>
                <a:ext uri="{FF2B5EF4-FFF2-40B4-BE49-F238E27FC236}">
                  <a16:creationId xmlns:a16="http://schemas.microsoft.com/office/drawing/2014/main" id="{2A778D6A-21FA-8AF5-6B88-8D0850916E48}"/>
                </a:ext>
              </a:extLst>
            </p:cNvPr>
            <p:cNvSpPr/>
            <p:nvPr/>
          </p:nvSpPr>
          <p:spPr>
            <a:xfrm rot="10800000">
              <a:off x="5471459" y="3971293"/>
              <a:ext cx="1249086" cy="261996"/>
            </a:xfrm>
            <a:custGeom>
              <a:avLst/>
              <a:gdLst>
                <a:gd name="connsiteX0" fmla="*/ 360040 w 360040"/>
                <a:gd name="connsiteY0" fmla="*/ 0 h 72866"/>
                <a:gd name="connsiteX1" fmla="*/ 180020 w 360040"/>
                <a:gd name="connsiteY1" fmla="*/ 72866 h 72866"/>
                <a:gd name="connsiteX2" fmla="*/ 0 w 360040"/>
                <a:gd name="connsiteY2" fmla="*/ 0 h 72866"/>
                <a:gd name="connsiteX3" fmla="*/ 360040 w 360040"/>
                <a:gd name="connsiteY3" fmla="*/ 0 h 72866"/>
                <a:gd name="connsiteX0" fmla="*/ 313650 w 313650"/>
                <a:gd name="connsiteY0" fmla="*/ 23093 h 72866"/>
                <a:gd name="connsiteX1" fmla="*/ 180020 w 313650"/>
                <a:gd name="connsiteY1" fmla="*/ 72866 h 72866"/>
                <a:gd name="connsiteX2" fmla="*/ 0 w 313650"/>
                <a:gd name="connsiteY2" fmla="*/ 0 h 72866"/>
                <a:gd name="connsiteX3" fmla="*/ 313650 w 313650"/>
                <a:gd name="connsiteY3" fmla="*/ 23093 h 72866"/>
                <a:gd name="connsiteX0" fmla="*/ 267260 w 267260"/>
                <a:gd name="connsiteY0" fmla="*/ 0 h 49773"/>
                <a:gd name="connsiteX1" fmla="*/ 133630 w 267260"/>
                <a:gd name="connsiteY1" fmla="*/ 49773 h 49773"/>
                <a:gd name="connsiteX2" fmla="*/ 0 w 267260"/>
                <a:gd name="connsiteY2" fmla="*/ 2566 h 49773"/>
                <a:gd name="connsiteX3" fmla="*/ 267260 w 267260"/>
                <a:gd name="connsiteY3" fmla="*/ 0 h 49773"/>
              </a:gdLst>
              <a:ahLst/>
              <a:cxnLst>
                <a:cxn ang="0">
                  <a:pos x="connsiteX0" y="connsiteY0"/>
                </a:cxn>
                <a:cxn ang="0">
                  <a:pos x="connsiteX1" y="connsiteY1"/>
                </a:cxn>
                <a:cxn ang="0">
                  <a:pos x="connsiteX2" y="connsiteY2"/>
                </a:cxn>
                <a:cxn ang="0">
                  <a:pos x="connsiteX3" y="connsiteY3"/>
                </a:cxn>
              </a:cxnLst>
              <a:rect l="l" t="t" r="r" b="b"/>
              <a:pathLst>
                <a:path w="267260" h="49773">
                  <a:moveTo>
                    <a:pt x="267260" y="0"/>
                  </a:moveTo>
                  <a:lnTo>
                    <a:pt x="133630" y="49773"/>
                  </a:lnTo>
                  <a:lnTo>
                    <a:pt x="0" y="2566"/>
                  </a:lnTo>
                  <a:lnTo>
                    <a:pt x="267260" y="0"/>
                  </a:lnTo>
                  <a:close/>
                </a:path>
              </a:pathLst>
            </a:custGeom>
            <a:solidFill>
              <a:schemeClr val="tx2"/>
            </a:solidFill>
            <a:ln w="40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j-lt"/>
                <a:ea typeface="Roboto" panose="02000000000000000000" pitchFamily="2" charset="0"/>
                <a:cs typeface="+mn-cs"/>
              </a:endParaRPr>
            </a:p>
          </p:txBody>
        </p:sp>
        <p:grpSp>
          <p:nvGrpSpPr>
            <p:cNvPr id="7" name="Group 6">
              <a:extLst>
                <a:ext uri="{FF2B5EF4-FFF2-40B4-BE49-F238E27FC236}">
                  <a16:creationId xmlns:a16="http://schemas.microsoft.com/office/drawing/2014/main" id="{42D6350D-87E8-B263-3637-22C8B9BDE460}"/>
                </a:ext>
              </a:extLst>
            </p:cNvPr>
            <p:cNvGrpSpPr/>
            <p:nvPr/>
          </p:nvGrpSpPr>
          <p:grpSpPr>
            <a:xfrm>
              <a:off x="1676846" y="4641479"/>
              <a:ext cx="9630596" cy="1383426"/>
              <a:chOff x="1031083" y="4325602"/>
              <a:chExt cx="10007791" cy="1437610"/>
            </a:xfrm>
          </p:grpSpPr>
          <p:sp>
            <p:nvSpPr>
              <p:cNvPr id="3" name="Rectangle 2" descr="https://neutrons.ornl.gov/content/a-cousin-table-salt-could-make-energy-storage-faster-and-safer&#10;&#10;Neutron scattering was used to study a disordered rock salt that could be used to make safer, faster-charging battery anodes. (Image credit: ORNL/Jill Hemman)">
                <a:extLst>
                  <a:ext uri="{FF2B5EF4-FFF2-40B4-BE49-F238E27FC236}">
                    <a16:creationId xmlns:a16="http://schemas.microsoft.com/office/drawing/2014/main" id="{E6BAE8D2-47CF-51A2-1CD9-8A7A76B5AF39}"/>
                  </a:ext>
                </a:extLst>
              </p:cNvPr>
              <p:cNvSpPr/>
              <p:nvPr/>
            </p:nvSpPr>
            <p:spPr>
              <a:xfrm>
                <a:off x="4269132" y="4325602"/>
                <a:ext cx="1437758" cy="1437610"/>
              </a:xfrm>
              <a:prstGeom prst="rect">
                <a:avLst/>
              </a:prstGeom>
              <a:blipFill>
                <a:blip r:embed="rId4" cstate="screen">
                  <a:extLst>
                    <a:ext uri="{28A0092B-C50C-407E-A947-70E740481C1C}">
                      <a14:useLocalDpi xmlns:a14="http://schemas.microsoft.com/office/drawing/2010/main"/>
                    </a:ext>
                  </a:extLst>
                </a:blip>
                <a:stretch>
                  <a:fillRect b="432"/>
                </a:stretch>
              </a:blip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j-lt"/>
                  <a:ea typeface="+mn-ea"/>
                  <a:cs typeface="+mn-cs"/>
                </a:endParaRPr>
              </a:p>
            </p:txBody>
          </p:sp>
          <p:sp>
            <p:nvSpPr>
              <p:cNvPr id="4" name="Rectangle 3" descr="https://www.ornl.gov/news/deep-learning-based-data-analysis-software-ornl-promises-accelerate-materials-research&#10;&#10;An AI-generated image representing atoms and artificial neural networks. Credit: Maxim Ziatdinov/ORNL, U.S. Dept. of Energy">
                <a:extLst>
                  <a:ext uri="{FF2B5EF4-FFF2-40B4-BE49-F238E27FC236}">
                    <a16:creationId xmlns:a16="http://schemas.microsoft.com/office/drawing/2014/main" id="{AB15B8BB-49FD-79FC-45D4-A8C9DB3FB3A5}"/>
                  </a:ext>
                </a:extLst>
              </p:cNvPr>
              <p:cNvSpPr/>
              <p:nvPr/>
            </p:nvSpPr>
            <p:spPr>
              <a:xfrm>
                <a:off x="1031083" y="4325602"/>
                <a:ext cx="1437758" cy="1437610"/>
              </a:xfrm>
              <a:prstGeom prst="rect">
                <a:avLst/>
              </a:prstGeom>
              <a:blipFill>
                <a:blip r:embed="rId5" cstate="screen">
                  <a:extLst>
                    <a:ext uri="{28A0092B-C50C-407E-A947-70E740481C1C}">
                      <a14:useLocalDpi xmlns:a14="http://schemas.microsoft.com/office/drawing/2010/main"/>
                    </a:ext>
                  </a:extLst>
                </a:blip>
                <a:stretch>
                  <a:fillRect/>
                </a:stretch>
              </a:blip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j-lt"/>
                  <a:ea typeface="+mn-ea"/>
                  <a:cs typeface="+mn-cs"/>
                </a:endParaRPr>
              </a:p>
            </p:txBody>
          </p:sp>
          <p:sp>
            <p:nvSpPr>
              <p:cNvPr id="5" name="Rectangle 4" descr="https://www.ornl.gov/news/element-creation-lab-deepens-understanding-neutron-stars&#10;&#10;ORNL researchers Michael Smith, Steven Pain and Kelly Chipps use JENSA, a unique gas jet system, for laboratory studies of nuclear reactions that also occur in neutron stars in binary systems. Credit: Steven Pain/ORNL, U.S. Dept. of Energy">
                <a:extLst>
                  <a:ext uri="{FF2B5EF4-FFF2-40B4-BE49-F238E27FC236}">
                    <a16:creationId xmlns:a16="http://schemas.microsoft.com/office/drawing/2014/main" id="{41BDA793-176B-D10B-D932-3ACBE8F2A0BA}"/>
                  </a:ext>
                </a:extLst>
              </p:cNvPr>
              <p:cNvSpPr/>
              <p:nvPr/>
            </p:nvSpPr>
            <p:spPr>
              <a:xfrm>
                <a:off x="7489861" y="4325602"/>
                <a:ext cx="1435302" cy="1437610"/>
              </a:xfrm>
              <a:prstGeom prst="rect">
                <a:avLst/>
              </a:prstGeom>
              <a:blipFill>
                <a:blip r:embed="rId6" cstate="screen">
                  <a:extLst>
                    <a:ext uri="{28A0092B-C50C-407E-A947-70E740481C1C}">
                      <a14:useLocalDpi xmlns:a14="http://schemas.microsoft.com/office/drawing/2010/main"/>
                    </a:ext>
                  </a:extLst>
                </a:blip>
                <a:stretch>
                  <a:fillRect/>
                </a:stretch>
              </a:blipFill>
              <a:ln w="3810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j-lt"/>
                  <a:ea typeface="+mn-ea"/>
                  <a:cs typeface="+mn-cs"/>
                </a:endParaRPr>
              </a:p>
            </p:txBody>
          </p:sp>
          <p:sp>
            <p:nvSpPr>
              <p:cNvPr id="127" name="Freeform 30">
                <a:extLst>
                  <a:ext uri="{FF2B5EF4-FFF2-40B4-BE49-F238E27FC236}">
                    <a16:creationId xmlns:a16="http://schemas.microsoft.com/office/drawing/2014/main" id="{43403407-5B15-4EE0-2545-B4DD56DD8330}"/>
                  </a:ext>
                </a:extLst>
              </p:cNvPr>
              <p:cNvSpPr/>
              <p:nvPr/>
            </p:nvSpPr>
            <p:spPr>
              <a:xfrm>
                <a:off x="9060631" y="4356700"/>
                <a:ext cx="1978243" cy="1375414"/>
              </a:xfrm>
              <a:prstGeom prst="rect">
                <a:avLst/>
              </a:prstGeom>
              <a:noFill/>
              <a:ln w="4048" cap="flat">
                <a:noFill/>
                <a:prstDash val="solid"/>
                <a:miter/>
              </a:ln>
            </p:spPr>
            <p:txBody>
              <a:bodyPr lIns="0" tIns="0" rIns="0" bIns="0"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br>
                  <a:rPr kumimoji="0" lang="en-US" sz="1800" b="0" i="0" u="none" strike="noStrike" kern="1200" cap="none" spc="0" normalizeH="0" baseline="0" noProof="0">
                    <a:ln>
                      <a:noFill/>
                    </a:ln>
                    <a:solidFill>
                      <a:srgbClr val="FFFFFF"/>
                    </a:solidFill>
                    <a:effectLst/>
                    <a:uLnTx/>
                    <a:uFillTx/>
                    <a:latin typeface="+mj-lt"/>
                    <a:ea typeface="Roboto" panose="02000000000000000000" pitchFamily="2" charset="0"/>
                  </a:rPr>
                </a:br>
                <a:r>
                  <a:rPr kumimoji="0" lang="en-US" sz="1800" b="1" i="0" u="none" strike="noStrike" kern="1200" cap="none" spc="0" normalizeH="0" baseline="0" noProof="0">
                    <a:ln>
                      <a:noFill/>
                    </a:ln>
                    <a:solidFill>
                      <a:srgbClr val="FFFFFF"/>
                    </a:solidFill>
                    <a:effectLst/>
                    <a:uLnTx/>
                    <a:uFillTx/>
                    <a:latin typeface="+mj-lt"/>
                    <a:ea typeface="Roboto" panose="02000000000000000000" pitchFamily="2" charset="0"/>
                  </a:rPr>
                  <a:t>Materials, chemistry, and nuclear physics</a:t>
                </a:r>
                <a:endParaRPr kumimoji="0" lang="en-US" sz="1800" b="1" i="0" u="none" strike="noStrike" kern="1200" cap="none" spc="0" normalizeH="0" baseline="0" noProof="0">
                  <a:ln>
                    <a:noFill/>
                  </a:ln>
                  <a:solidFill>
                    <a:srgbClr val="FFFFFF"/>
                  </a:solidFill>
                  <a:effectLst/>
                  <a:uLnTx/>
                  <a:uFillTx/>
                  <a:latin typeface="+mj-lt"/>
                  <a:ea typeface="Roboto" panose="02000000000000000000" pitchFamily="2" charset="0"/>
                  <a:cs typeface="Arial"/>
                </a:endParaRPr>
              </a:p>
            </p:txBody>
          </p:sp>
          <p:sp>
            <p:nvSpPr>
              <p:cNvPr id="126" name="Freeform 30">
                <a:extLst>
                  <a:ext uri="{FF2B5EF4-FFF2-40B4-BE49-F238E27FC236}">
                    <a16:creationId xmlns:a16="http://schemas.microsoft.com/office/drawing/2014/main" id="{6C23CA4F-E39C-B97A-9D75-CF30E5CE097D}"/>
                  </a:ext>
                </a:extLst>
              </p:cNvPr>
              <p:cNvSpPr/>
              <p:nvPr/>
            </p:nvSpPr>
            <p:spPr>
              <a:xfrm>
                <a:off x="5821642" y="4356700"/>
                <a:ext cx="1781988" cy="1375414"/>
              </a:xfrm>
              <a:prstGeom prst="rect">
                <a:avLst/>
              </a:prstGeom>
              <a:noFill/>
              <a:ln w="4048" cap="flat">
                <a:noFill/>
                <a:prstDash val="solid"/>
                <a:miter/>
              </a:ln>
            </p:spPr>
            <p:txBody>
              <a:bodyPr lIns="0" tIns="0" rIns="0" bIns="0"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r>
                  <a:rPr kumimoji="0" lang="en-US" sz="1800" b="1" i="0" u="none" strike="noStrike" kern="1200" cap="none" spc="0" normalizeH="0" baseline="0" noProof="0">
                    <a:ln>
                      <a:noFill/>
                    </a:ln>
                    <a:solidFill>
                      <a:srgbClr val="FFFFFF"/>
                    </a:solidFill>
                    <a:effectLst/>
                    <a:uLnTx/>
                    <a:uFillTx/>
                    <a:latin typeface="+mj-lt"/>
                    <a:ea typeface="Roboto" panose="02000000000000000000" pitchFamily="2" charset="0"/>
                  </a:rPr>
                  <a:t>Neutrons</a:t>
                </a:r>
              </a:p>
            </p:txBody>
          </p:sp>
          <p:sp>
            <p:nvSpPr>
              <p:cNvPr id="31" name="Freeform 30">
                <a:extLst>
                  <a:ext uri="{FF2B5EF4-FFF2-40B4-BE49-F238E27FC236}">
                    <a16:creationId xmlns:a16="http://schemas.microsoft.com/office/drawing/2014/main" id="{884952B4-DDA8-B179-8B41-D6F11F737A0D}"/>
                  </a:ext>
                </a:extLst>
              </p:cNvPr>
              <p:cNvSpPr/>
              <p:nvPr/>
            </p:nvSpPr>
            <p:spPr>
              <a:xfrm>
                <a:off x="2584116" y="4356700"/>
                <a:ext cx="1879080" cy="1375414"/>
              </a:xfrm>
              <a:prstGeom prst="rect">
                <a:avLst/>
              </a:prstGeom>
              <a:noFill/>
              <a:ln w="4048" cap="flat">
                <a:noFill/>
                <a:prstDash val="solid"/>
                <a:miter/>
              </a:ln>
            </p:spPr>
            <p:txBody>
              <a:bodyPr lIns="0" tIns="0" rIns="0" bIns="0" rtlCol="0" anchor="ctr"/>
              <a:lstStyle/>
              <a:p>
                <a:pPr marL="0" marR="0" lvl="0" indent="0" algn="l" defTabSz="914400" rtl="0" eaLnBrk="1" fontAlgn="auto" latinLnBrk="0" hangingPunct="1">
                  <a:lnSpc>
                    <a:spcPct val="90000"/>
                  </a:lnSpc>
                  <a:buClrTx/>
                  <a:buSzTx/>
                  <a:buFontTx/>
                  <a:buNone/>
                  <a:tabLst/>
                  <a:defRPr/>
                </a:pPr>
                <a:r>
                  <a:rPr kumimoji="0" lang="en-US" sz="1800" b="1" i="0" u="none" strike="noStrike" kern="1200" cap="none" spc="0" normalizeH="0" baseline="0" noProof="0">
                    <a:ln>
                      <a:noFill/>
                    </a:ln>
                    <a:solidFill>
                      <a:srgbClr val="FFFFFF"/>
                    </a:solidFill>
                    <a:effectLst/>
                    <a:uLnTx/>
                    <a:uFillTx/>
                    <a:latin typeface="+mj-lt"/>
                    <a:ea typeface="Roboto" panose="02000000000000000000" pitchFamily="2" charset="0"/>
                  </a:rPr>
                  <a:t>Computing,       </a:t>
                </a:r>
                <a:r>
                  <a:rPr lang="en-US" b="1">
                    <a:solidFill>
                      <a:srgbClr val="FFFFFF"/>
                    </a:solidFill>
                    <a:latin typeface="+mj-lt"/>
                    <a:ea typeface="Roboto" panose="02000000000000000000" pitchFamily="2" charset="0"/>
                  </a:rPr>
                  <a:t>AI, and </a:t>
                </a:r>
                <a:br>
                  <a:rPr lang="en-US" b="1">
                    <a:solidFill>
                      <a:srgbClr val="FFFFFF"/>
                    </a:solidFill>
                    <a:latin typeface="+mj-lt"/>
                    <a:ea typeface="Roboto" panose="02000000000000000000" pitchFamily="2" charset="0"/>
                  </a:rPr>
                </a:br>
                <a:r>
                  <a:rPr lang="en-US" b="1">
                    <a:solidFill>
                      <a:srgbClr val="FFFFFF"/>
                    </a:solidFill>
                    <a:latin typeface="+mj-lt"/>
                    <a:ea typeface="Roboto" panose="02000000000000000000" pitchFamily="2" charset="0"/>
                  </a:rPr>
                  <a:t>quantum</a:t>
                </a:r>
                <a:endParaRPr kumimoji="0" lang="en-US" sz="1800" b="1" i="0" u="none" strike="noStrike" kern="1200" cap="none" spc="0" normalizeH="0" baseline="0" noProof="0">
                  <a:ln>
                    <a:noFill/>
                  </a:ln>
                  <a:solidFill>
                    <a:srgbClr val="FFFFFF"/>
                  </a:solidFill>
                  <a:effectLst/>
                  <a:uLnTx/>
                  <a:uFillTx/>
                  <a:latin typeface="+mj-lt"/>
                  <a:ea typeface="Roboto" panose="02000000000000000000" pitchFamily="2" charset="0"/>
                </a:endParaRPr>
              </a:p>
            </p:txBody>
          </p:sp>
        </p:grpSp>
        <p:sp>
          <p:nvSpPr>
            <p:cNvPr id="6" name="Rectangle 5" descr="Isotopes: Researchers at Oak Ridge National Laboratory probed the chemistry of radium to gain key insights on advancing cancer treatments using radiation therapy. Credit: Adam Malin/ORNL, U.S. Dept. of Energy&#10;https://www.ornl.gov/news/cancer-fighting-chemistry&#10;">
              <a:extLst>
                <a:ext uri="{FF2B5EF4-FFF2-40B4-BE49-F238E27FC236}">
                  <a16:creationId xmlns:a16="http://schemas.microsoft.com/office/drawing/2014/main" id="{BED4EF80-0FF9-00A2-BCF7-AEBD92FEED40}"/>
                </a:ext>
              </a:extLst>
            </p:cNvPr>
            <p:cNvSpPr/>
            <p:nvPr/>
          </p:nvSpPr>
          <p:spPr>
            <a:xfrm>
              <a:off x="5494680" y="2226360"/>
              <a:ext cx="1505055" cy="1503678"/>
            </a:xfrm>
            <a:prstGeom prst="rect">
              <a:avLst/>
            </a:prstGeom>
            <a:blipFill>
              <a:blip r:embed="rId7" cstate="screen">
                <a:extLst>
                  <a:ext uri="{28A0092B-C50C-407E-A947-70E740481C1C}">
                    <a14:useLocalDpi xmlns:a14="http://schemas.microsoft.com/office/drawing/2010/main"/>
                  </a:ext>
                </a:extLst>
              </a:blip>
              <a:stretch>
                <a:fillRect/>
              </a:stretch>
            </a:blipFill>
            <a:ln w="6489" cap="flat">
              <a:noFill/>
              <a:prstDash val="solid"/>
              <a:miter/>
            </a:ln>
          </p:spPr>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B38F"/>
                </a:solidFill>
                <a:effectLst/>
                <a:uLnTx/>
                <a:uFillTx/>
                <a:latin typeface="+mj-lt"/>
                <a:ea typeface="Roboto" panose="02000000000000000000" pitchFamily="2" charset="0"/>
                <a:cs typeface="+mn-cs"/>
              </a:endParaRPr>
            </a:p>
          </p:txBody>
        </p:sp>
        <p:sp>
          <p:nvSpPr>
            <p:cNvPr id="12" name="Rectangle 11" descr="Scientists use a laser to align the plasma created at the Proto-MPEX machine at ORNL. Credit: Ted Biewer/Oak Ridge National Laboratory, U.S. Dept. of Energy https://www.ornl.gov/news/fusion-heating-core&#10;">
              <a:extLst>
                <a:ext uri="{FF2B5EF4-FFF2-40B4-BE49-F238E27FC236}">
                  <a16:creationId xmlns:a16="http://schemas.microsoft.com/office/drawing/2014/main" id="{6417B629-7CCE-C533-5DDC-CD9C6410846D}"/>
                </a:ext>
              </a:extLst>
            </p:cNvPr>
            <p:cNvSpPr/>
            <p:nvPr/>
          </p:nvSpPr>
          <p:spPr>
            <a:xfrm>
              <a:off x="3501352" y="2202664"/>
              <a:ext cx="1505055" cy="1503678"/>
            </a:xfrm>
            <a:prstGeom prst="rect">
              <a:avLst/>
            </a:prstGeom>
            <a:blipFill>
              <a:blip r:embed="rId8" cstate="screen">
                <a:extLst>
                  <a:ext uri="{28A0092B-C50C-407E-A947-70E740481C1C}">
                    <a14:useLocalDpi xmlns:a14="http://schemas.microsoft.com/office/drawing/2010/main"/>
                  </a:ext>
                </a:extLst>
              </a:blip>
              <a:stretch>
                <a:fillRect/>
              </a:stretch>
            </a:blipFill>
            <a:ln w="6489" cap="flat">
              <a:noFill/>
              <a:prstDash val="solid"/>
              <a:miter/>
            </a:ln>
          </p:spPr>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38F"/>
                </a:solidFill>
                <a:effectLst/>
                <a:uLnTx/>
                <a:uFillTx/>
                <a:latin typeface="+mj-lt"/>
                <a:ea typeface="Roboto" panose="02000000000000000000" pitchFamily="2" charset="0"/>
                <a:cs typeface="+mn-cs"/>
              </a:endParaRPr>
            </a:p>
          </p:txBody>
        </p:sp>
        <p:sp>
          <p:nvSpPr>
            <p:cNvPr id="64" name="Rectangle 63" descr="https://www.ornl.gov/news/summit-study-fathoms-troubled-waters-ocean-turbulence&#10;&#10;Simulations performed on Oak Ridge National Laboratory’s Summit supercomputer generated one of the most detailed portraits to date of how turbulence disperses heat through ocean water under realistic conditions. Credit: Miles Couchman&#10;&#10;">
              <a:extLst>
                <a:ext uri="{FF2B5EF4-FFF2-40B4-BE49-F238E27FC236}">
                  <a16:creationId xmlns:a16="http://schemas.microsoft.com/office/drawing/2014/main" id="{FD5D0B4F-14E1-32EF-B1FC-BC83F9463757}"/>
                </a:ext>
              </a:extLst>
            </p:cNvPr>
            <p:cNvSpPr/>
            <p:nvPr/>
          </p:nvSpPr>
          <p:spPr>
            <a:xfrm>
              <a:off x="1494772" y="2202664"/>
              <a:ext cx="1505055" cy="1503678"/>
            </a:xfrm>
            <a:prstGeom prst="rect">
              <a:avLst/>
            </a:prstGeom>
            <a:blipFill>
              <a:blip r:embed="rId9" cstate="screen">
                <a:extLst>
                  <a:ext uri="{28A0092B-C50C-407E-A947-70E740481C1C}">
                    <a14:useLocalDpi xmlns:a14="http://schemas.microsoft.com/office/drawing/2010/main"/>
                  </a:ext>
                </a:extLst>
              </a:blip>
              <a:stretch>
                <a:fillRect/>
              </a:stretch>
            </a:blipFill>
            <a:ln w="6489" cap="flat">
              <a:noFill/>
              <a:prstDash val="solid"/>
              <a:miter/>
            </a:ln>
          </p:spPr>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38F"/>
                </a:solidFill>
                <a:effectLst/>
                <a:uLnTx/>
                <a:uFillTx/>
                <a:latin typeface="+mj-lt"/>
                <a:ea typeface="Roboto" panose="02000000000000000000" pitchFamily="2" charset="0"/>
                <a:cs typeface="+mn-cs"/>
              </a:endParaRPr>
            </a:p>
          </p:txBody>
        </p:sp>
        <p:sp>
          <p:nvSpPr>
            <p:cNvPr id="68" name="Rectangle 67" descr="https://www.ornl.gov/news/drones-give-birds-eye-view-collecting-environmental-and-security-data&#10;&#10;A LiDAR survey of a local stream collected from one of ORNL’s drones. Credit: Andrew Duncan/ORNL, U.S. Dept. of Energy&#10;&#10;">
              <a:extLst>
                <a:ext uri="{FF2B5EF4-FFF2-40B4-BE49-F238E27FC236}">
                  <a16:creationId xmlns:a16="http://schemas.microsoft.com/office/drawing/2014/main" id="{8C20C740-5D9C-3E80-A1C7-739ED2D31EAA}"/>
                </a:ext>
              </a:extLst>
            </p:cNvPr>
            <p:cNvSpPr/>
            <p:nvPr/>
          </p:nvSpPr>
          <p:spPr>
            <a:xfrm>
              <a:off x="9362066" y="2226360"/>
              <a:ext cx="1509133" cy="1503678"/>
            </a:xfrm>
            <a:prstGeom prst="rect">
              <a:avLst/>
            </a:prstGeom>
            <a:blipFill>
              <a:blip r:embed="rId10" cstate="screen">
                <a:extLst>
                  <a:ext uri="{28A0092B-C50C-407E-A947-70E740481C1C}">
                    <a14:useLocalDpi xmlns:a14="http://schemas.microsoft.com/office/drawing/2010/main"/>
                  </a:ext>
                </a:extLst>
              </a:blip>
              <a:stretch>
                <a:fillRect r="1"/>
              </a:stretch>
            </a:blipFill>
            <a:ln w="6489" cap="flat">
              <a:noFill/>
              <a:prstDash val="solid"/>
              <a:miter/>
            </a:ln>
          </p:spPr>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B38F"/>
                </a:solidFill>
                <a:effectLst/>
                <a:uLnTx/>
                <a:uFillTx/>
                <a:latin typeface="+mj-lt"/>
                <a:ea typeface="Roboto" panose="02000000000000000000" pitchFamily="2" charset="0"/>
                <a:cs typeface="+mn-cs"/>
              </a:endParaRPr>
            </a:p>
          </p:txBody>
        </p:sp>
        <p:sp>
          <p:nvSpPr>
            <p:cNvPr id="119" name="TextBox 118">
              <a:extLst>
                <a:ext uri="{FF2B5EF4-FFF2-40B4-BE49-F238E27FC236}">
                  <a16:creationId xmlns:a16="http://schemas.microsoft.com/office/drawing/2014/main" id="{E9796A3B-50F3-2B27-E056-29E6999737ED}"/>
                </a:ext>
              </a:extLst>
            </p:cNvPr>
            <p:cNvSpPr txBox="1"/>
            <p:nvPr/>
          </p:nvSpPr>
          <p:spPr>
            <a:xfrm>
              <a:off x="5494681" y="1594885"/>
              <a:ext cx="1335159" cy="341632"/>
            </a:xfrm>
            <a:prstGeom prst="rect">
              <a:avLst/>
            </a:prstGeom>
            <a:noFill/>
          </p:spPr>
          <p:txBody>
            <a:bodyPr wrap="square" lIns="0">
              <a:spAutoFit/>
            </a:bodyPr>
            <a:lstStyle/>
            <a:p>
              <a:pPr marL="0" marR="0" lvl="0" indent="0" defTabSz="914400" rtl="0" eaLnBrk="1" fontAlgn="auto" latinLnBrk="0" hangingPunct="1">
                <a:lnSpc>
                  <a:spcPct val="90000"/>
                </a:lnSpc>
                <a:spcBef>
                  <a:spcPts val="1200"/>
                </a:spcBef>
                <a:spcAft>
                  <a:spcPts val="60"/>
                </a:spcAft>
                <a:buClrTx/>
                <a:buSzTx/>
                <a:buFontTx/>
                <a:buNone/>
                <a:tabLst/>
                <a:defRPr/>
              </a:pPr>
              <a:r>
                <a:rPr kumimoji="0" lang="en-US" sz="1800" b="1" i="0" u="none" strike="noStrike" kern="1200" cap="none" spc="0" normalizeH="0" baseline="0" noProof="0">
                  <a:ln>
                    <a:noFill/>
                  </a:ln>
                  <a:effectLst/>
                  <a:uLnTx/>
                  <a:uFillTx/>
                  <a:latin typeface="+mj-lt"/>
                  <a:ea typeface="Roboto" panose="02000000000000000000" pitchFamily="2" charset="0"/>
                </a:rPr>
                <a:t>Isotopes</a:t>
              </a:r>
            </a:p>
          </p:txBody>
        </p:sp>
        <p:sp>
          <p:nvSpPr>
            <p:cNvPr id="120" name="TextBox 119">
              <a:extLst>
                <a:ext uri="{FF2B5EF4-FFF2-40B4-BE49-F238E27FC236}">
                  <a16:creationId xmlns:a16="http://schemas.microsoft.com/office/drawing/2014/main" id="{14D10857-642D-B7CA-70FA-3C8ADF0FE924}"/>
                </a:ext>
              </a:extLst>
            </p:cNvPr>
            <p:cNvSpPr txBox="1"/>
            <p:nvPr/>
          </p:nvSpPr>
          <p:spPr>
            <a:xfrm>
              <a:off x="3501353" y="1594885"/>
              <a:ext cx="1331552" cy="590931"/>
            </a:xfrm>
            <a:prstGeom prst="rect">
              <a:avLst/>
            </a:prstGeom>
            <a:noFill/>
          </p:spPr>
          <p:txBody>
            <a:bodyPr wrap="square" lIns="0" rIns="0">
              <a:spAutoFit/>
            </a:bodyPr>
            <a:lstStyle/>
            <a:p>
              <a:pPr marL="0" marR="0" lvl="0" indent="0" defTabSz="914400" rtl="0" eaLnBrk="1" fontAlgn="auto" latinLnBrk="0" hangingPunct="1">
                <a:lnSpc>
                  <a:spcPct val="90000"/>
                </a:lnSpc>
                <a:spcBef>
                  <a:spcPts val="1200"/>
                </a:spcBef>
                <a:spcAft>
                  <a:spcPts val="60"/>
                </a:spcAft>
                <a:buClrTx/>
                <a:buSzTx/>
                <a:buFontTx/>
                <a:buNone/>
                <a:tabLst/>
                <a:defRPr/>
              </a:pPr>
              <a:r>
                <a:rPr kumimoji="0" lang="en-US" sz="1800" b="1" i="0" u="none" strike="noStrike" kern="1200" cap="none" spc="0" normalizeH="0" baseline="0" noProof="0">
                  <a:ln>
                    <a:noFill/>
                  </a:ln>
                  <a:effectLst/>
                  <a:uLnTx/>
                  <a:uFillTx/>
                  <a:latin typeface="+mj-lt"/>
                  <a:ea typeface="Roboto" panose="02000000000000000000" pitchFamily="2" charset="0"/>
                </a:rPr>
                <a:t>Fusion </a:t>
              </a:r>
              <a:br>
                <a:rPr kumimoji="0" lang="en-US" sz="1800" b="1" i="0" u="none" strike="noStrike" kern="1200" cap="none" spc="0" normalizeH="0" baseline="0" noProof="0">
                  <a:ln>
                    <a:noFill/>
                  </a:ln>
                  <a:effectLst/>
                  <a:uLnTx/>
                  <a:uFillTx/>
                  <a:latin typeface="+mj-lt"/>
                  <a:ea typeface="Roboto" panose="02000000000000000000" pitchFamily="2" charset="0"/>
                </a:rPr>
              </a:br>
              <a:r>
                <a:rPr kumimoji="0" lang="en-US" sz="1800" b="1" i="0" u="none" strike="noStrike" kern="1200" cap="none" spc="0" normalizeH="0" baseline="0" noProof="0">
                  <a:ln>
                    <a:noFill/>
                  </a:ln>
                  <a:effectLst/>
                  <a:uLnTx/>
                  <a:uFillTx/>
                  <a:latin typeface="+mj-lt"/>
                  <a:ea typeface="Roboto" panose="02000000000000000000" pitchFamily="2" charset="0"/>
                </a:rPr>
                <a:t>and fission</a:t>
              </a:r>
              <a:endParaRPr kumimoji="0" lang="en-US" sz="1800" b="0" i="0" u="none" strike="noStrike" kern="1200" cap="none" spc="0" normalizeH="0" baseline="0" noProof="0">
                <a:ln>
                  <a:noFill/>
                </a:ln>
                <a:effectLst/>
                <a:uLnTx/>
                <a:uFillTx/>
                <a:latin typeface="+mj-lt"/>
                <a:ea typeface="Roboto" panose="02000000000000000000" pitchFamily="2" charset="0"/>
              </a:endParaRPr>
            </a:p>
          </p:txBody>
        </p:sp>
        <p:sp>
          <p:nvSpPr>
            <p:cNvPr id="121" name="TextBox 120">
              <a:extLst>
                <a:ext uri="{FF2B5EF4-FFF2-40B4-BE49-F238E27FC236}">
                  <a16:creationId xmlns:a16="http://schemas.microsoft.com/office/drawing/2014/main" id="{C79556BF-51F7-65F6-8320-F7519F549495}"/>
                </a:ext>
              </a:extLst>
            </p:cNvPr>
            <p:cNvSpPr txBox="1"/>
            <p:nvPr/>
          </p:nvSpPr>
          <p:spPr>
            <a:xfrm>
              <a:off x="9362067" y="1594885"/>
              <a:ext cx="1335159" cy="590931"/>
            </a:xfrm>
            <a:prstGeom prst="rect">
              <a:avLst/>
            </a:prstGeom>
            <a:noFill/>
          </p:spPr>
          <p:txBody>
            <a:bodyPr wrap="square" lIns="0">
              <a:spAutoFit/>
            </a:bodyPr>
            <a:lstStyle/>
            <a:p>
              <a:pPr marL="0" marR="0" lvl="0" indent="0" defTabSz="914400" rtl="0" eaLnBrk="1" fontAlgn="auto" latinLnBrk="0" hangingPunct="1">
                <a:lnSpc>
                  <a:spcPct val="90000"/>
                </a:lnSpc>
                <a:spcBef>
                  <a:spcPts val="1200"/>
                </a:spcBef>
                <a:spcAft>
                  <a:spcPts val="60"/>
                </a:spcAft>
                <a:buClrTx/>
                <a:buSzTx/>
                <a:buFontTx/>
                <a:buNone/>
                <a:tabLst/>
                <a:defRPr/>
              </a:pPr>
              <a:r>
                <a:rPr kumimoji="0" lang="en-US" sz="1800" b="1" i="0" u="none" strike="noStrike" kern="1200" cap="none" spc="0" normalizeH="0" baseline="0" noProof="0">
                  <a:ln>
                    <a:noFill/>
                  </a:ln>
                  <a:effectLst/>
                  <a:uLnTx/>
                  <a:uFillTx/>
                  <a:latin typeface="+mj-lt"/>
                  <a:ea typeface="Roboto" panose="02000000000000000000" pitchFamily="2" charset="0"/>
                </a:rPr>
                <a:t>National</a:t>
              </a:r>
              <a:br>
                <a:rPr kumimoji="0" lang="en-US" sz="1800" b="1" i="0" u="none" strike="noStrike" kern="1200" cap="none" spc="0" normalizeH="0" baseline="0" noProof="0">
                  <a:ln>
                    <a:noFill/>
                  </a:ln>
                  <a:effectLst/>
                  <a:uLnTx/>
                  <a:uFillTx/>
                  <a:latin typeface="+mj-lt"/>
                  <a:ea typeface="Roboto" panose="02000000000000000000" pitchFamily="2" charset="0"/>
                </a:rPr>
              </a:br>
              <a:r>
                <a:rPr kumimoji="0" lang="en-US" sz="1800" b="1" i="0" u="none" strike="noStrike" kern="1200" cap="none" spc="0" normalizeH="0" baseline="0" noProof="0">
                  <a:ln>
                    <a:noFill/>
                  </a:ln>
                  <a:effectLst/>
                  <a:uLnTx/>
                  <a:uFillTx/>
                  <a:latin typeface="+mj-lt"/>
                  <a:ea typeface="Roboto" panose="02000000000000000000" pitchFamily="2" charset="0"/>
                </a:rPr>
                <a:t>security</a:t>
              </a:r>
            </a:p>
          </p:txBody>
        </p:sp>
        <p:sp>
          <p:nvSpPr>
            <p:cNvPr id="122" name="TextBox 121">
              <a:extLst>
                <a:ext uri="{FF2B5EF4-FFF2-40B4-BE49-F238E27FC236}">
                  <a16:creationId xmlns:a16="http://schemas.microsoft.com/office/drawing/2014/main" id="{3088C9DF-A21D-A392-4963-B9927EDB81FE}"/>
                </a:ext>
              </a:extLst>
            </p:cNvPr>
            <p:cNvSpPr txBox="1"/>
            <p:nvPr/>
          </p:nvSpPr>
          <p:spPr>
            <a:xfrm>
              <a:off x="7421747" y="1594885"/>
              <a:ext cx="1851650" cy="590931"/>
            </a:xfrm>
            <a:prstGeom prst="rect">
              <a:avLst/>
            </a:prstGeom>
            <a:noFill/>
          </p:spPr>
          <p:txBody>
            <a:bodyPr wrap="square" lIns="0" rIns="0">
              <a:spAutoFit/>
            </a:bodyPr>
            <a:lstStyle/>
            <a:p>
              <a:pPr marL="0" marR="0" lvl="0" indent="0" defTabSz="914400" rtl="0" eaLnBrk="1" fontAlgn="auto" latinLnBrk="0" hangingPunct="1">
                <a:lnSpc>
                  <a:spcPct val="90000"/>
                </a:lnSpc>
                <a:spcBef>
                  <a:spcPts val="1200"/>
                </a:spcBef>
                <a:spcAft>
                  <a:spcPts val="60"/>
                </a:spcAft>
                <a:buClrTx/>
                <a:buSzTx/>
                <a:buFontTx/>
                <a:buNone/>
                <a:tabLst/>
                <a:defRPr/>
              </a:pPr>
              <a:r>
                <a:rPr lang="en-US" b="1" i="0" u="none" strike="noStrike">
                  <a:effectLst/>
                  <a:latin typeface="+mj-lt"/>
                  <a:ea typeface="Roboto" panose="02000000000000000000" pitchFamily="2" charset="0"/>
                </a:rPr>
                <a:t>Energy science and technology</a:t>
              </a:r>
              <a:endParaRPr kumimoji="0" lang="en-US" sz="1800" b="1" i="0" u="none" strike="noStrike" kern="1200" cap="none" spc="0" normalizeH="0" baseline="0" noProof="0">
                <a:ln>
                  <a:noFill/>
                </a:ln>
                <a:effectLst/>
                <a:uLnTx/>
                <a:uFillTx/>
                <a:latin typeface="+mj-lt"/>
                <a:ea typeface="Roboto" panose="02000000000000000000" pitchFamily="2" charset="0"/>
              </a:endParaRPr>
            </a:p>
          </p:txBody>
        </p:sp>
        <p:sp>
          <p:nvSpPr>
            <p:cNvPr id="124" name="TextBox 123">
              <a:extLst>
                <a:ext uri="{FF2B5EF4-FFF2-40B4-BE49-F238E27FC236}">
                  <a16:creationId xmlns:a16="http://schemas.microsoft.com/office/drawing/2014/main" id="{F18B07C7-99CF-70A9-5992-96564C2F09E1}"/>
                </a:ext>
              </a:extLst>
            </p:cNvPr>
            <p:cNvSpPr txBox="1"/>
            <p:nvPr/>
          </p:nvSpPr>
          <p:spPr>
            <a:xfrm>
              <a:off x="1494773" y="1594885"/>
              <a:ext cx="1517083" cy="590931"/>
            </a:xfrm>
            <a:prstGeom prst="rect">
              <a:avLst/>
            </a:prstGeom>
            <a:noFill/>
          </p:spPr>
          <p:txBody>
            <a:bodyPr wrap="square" lIns="0">
              <a:spAutoFit/>
            </a:bodyPr>
            <a:lstStyle/>
            <a:p>
              <a:pPr marL="0" marR="0" lvl="0" indent="0" defTabSz="914400" rtl="0" eaLnBrk="1" fontAlgn="auto" latinLnBrk="0" hangingPunct="1">
                <a:lnSpc>
                  <a:spcPct val="90000"/>
                </a:lnSpc>
                <a:spcBef>
                  <a:spcPts val="1200"/>
                </a:spcBef>
                <a:spcAft>
                  <a:spcPts val="60"/>
                </a:spcAft>
                <a:buClrTx/>
                <a:buSzTx/>
                <a:buFontTx/>
                <a:buNone/>
                <a:tabLst/>
                <a:defRPr/>
              </a:pPr>
              <a:r>
                <a:rPr kumimoji="0" lang="en-US" sz="1800" b="1" i="0" u="none" strike="noStrike" kern="1200" cap="none" spc="0" normalizeH="0" baseline="0" noProof="0">
                  <a:ln>
                    <a:noFill/>
                  </a:ln>
                  <a:effectLst/>
                  <a:uLnTx/>
                  <a:uFillTx/>
                  <a:latin typeface="+mj-lt"/>
                  <a:ea typeface="Roboto" panose="02000000000000000000" pitchFamily="2" charset="0"/>
                </a:rPr>
                <a:t>Biology and</a:t>
              </a:r>
              <a:br>
                <a:rPr kumimoji="0" lang="en-US" sz="1800" b="1" i="0" u="none" strike="noStrike" kern="1200" cap="none" spc="0" normalizeH="0" baseline="0" noProof="0">
                  <a:ln>
                    <a:noFill/>
                  </a:ln>
                  <a:effectLst/>
                  <a:uLnTx/>
                  <a:uFillTx/>
                  <a:latin typeface="+mj-lt"/>
                  <a:ea typeface="Roboto" panose="02000000000000000000" pitchFamily="2" charset="0"/>
                </a:rPr>
              </a:br>
              <a:r>
                <a:rPr kumimoji="0" lang="en-US" sz="1800" b="1" i="0" u="none" strike="noStrike" kern="1200" cap="none" spc="0" normalizeH="0" baseline="0" noProof="0">
                  <a:ln>
                    <a:noFill/>
                  </a:ln>
                  <a:effectLst/>
                  <a:uLnTx/>
                  <a:uFillTx/>
                  <a:latin typeface="+mj-lt"/>
                  <a:ea typeface="Roboto" panose="02000000000000000000" pitchFamily="2" charset="0"/>
                </a:rPr>
                <a:t>environment</a:t>
              </a:r>
            </a:p>
          </p:txBody>
        </p:sp>
        <p:sp>
          <p:nvSpPr>
            <p:cNvPr id="9" name="Rectangle 8" descr="https://www.ornl.gov/news/polymers-better-battery-electrolytes&#10;&#10;Oak Ridge National Laboratory scientists are enhancing the performance of polymer materials for next-generation lithium batteries. Credit: Adam Malin/ORNL, U.S. Dept. of Energy&#10;">
              <a:extLst>
                <a:ext uri="{FF2B5EF4-FFF2-40B4-BE49-F238E27FC236}">
                  <a16:creationId xmlns:a16="http://schemas.microsoft.com/office/drawing/2014/main" id="{C24EB598-768B-011C-574D-B3DCF2B108C0}"/>
                </a:ext>
              </a:extLst>
            </p:cNvPr>
            <p:cNvSpPr/>
            <p:nvPr/>
          </p:nvSpPr>
          <p:spPr>
            <a:xfrm>
              <a:off x="7421746" y="2226360"/>
              <a:ext cx="1509133" cy="1503678"/>
            </a:xfrm>
            <a:prstGeom prst="rect">
              <a:avLst/>
            </a:prstGeom>
            <a:blipFill>
              <a:blip r:embed="rId11" cstate="screen">
                <a:extLst>
                  <a:ext uri="{28A0092B-C50C-407E-A947-70E740481C1C}">
                    <a14:useLocalDpi xmlns:a14="http://schemas.microsoft.com/office/drawing/2010/main"/>
                  </a:ext>
                </a:extLst>
              </a:blip>
              <a:stretch>
                <a:fillRect/>
              </a:stretch>
            </a:blipFill>
            <a:ln w="6489" cap="flat">
              <a:noFill/>
              <a:prstDash val="solid"/>
              <a:miter/>
            </a:ln>
          </p:spPr>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B38F"/>
                </a:solidFill>
                <a:effectLst/>
                <a:uLnTx/>
                <a:uFillTx/>
                <a:latin typeface="+mj-lt"/>
                <a:ea typeface="Roboto" panose="02000000000000000000" pitchFamily="2" charset="0"/>
                <a:cs typeface="+mn-cs"/>
              </a:endParaRPr>
            </a:p>
          </p:txBody>
        </p:sp>
      </p:grpSp>
      <p:sp>
        <p:nvSpPr>
          <p:cNvPr id="15" name="Rectangle 6">
            <a:extLst>
              <a:ext uri="{FF2B5EF4-FFF2-40B4-BE49-F238E27FC236}">
                <a16:creationId xmlns:a16="http://schemas.microsoft.com/office/drawing/2014/main" id="{011157CE-9E9D-DB1A-7826-94BF5C512A02}"/>
              </a:ext>
            </a:extLst>
          </p:cNvPr>
          <p:cNvSpPr>
            <a:spLocks noChangeArrowheads="1"/>
          </p:cNvSpPr>
          <p:nvPr/>
        </p:nvSpPr>
        <p:spPr bwMode="auto">
          <a:xfrm flipH="1">
            <a:off x="11526723" y="6576851"/>
            <a:ext cx="280401" cy="152400"/>
          </a:xfrm>
          <a:prstGeom prst="rect">
            <a:avLst/>
          </a:prstGeom>
          <a:noFill/>
          <a:ln w="9525">
            <a:noFill/>
            <a:miter lim="800000"/>
            <a:headEnd/>
            <a:tailEnd/>
          </a:ln>
          <a:effectLst/>
        </p:spPr>
        <p:txBody>
          <a:bodyPr lIns="0" tIns="0" rIns="0" bIns="0"/>
          <a:lstStyle/>
          <a:p>
            <a:pPr algn="ctr" defTabSz="173038">
              <a:lnSpc>
                <a:spcPct val="90000"/>
              </a:lnSpc>
              <a:tabLst>
                <a:tab pos="230188" algn="l"/>
              </a:tabLst>
              <a:defRPr/>
            </a:pPr>
            <a:fld id="{040BB257-551A-4736-B50F-DCF1BA034C06}" type="slidenum">
              <a:rPr lang="en-US" sz="1100" b="1" smtClean="0">
                <a:solidFill>
                  <a:schemeClr val="bg2"/>
                </a:solidFill>
                <a:latin typeface="+mj-lt"/>
                <a:ea typeface="Roboto" panose="02000000000000000000" pitchFamily="2" charset="0"/>
                <a:cs typeface="Times New Roman" panose="02020603050405020304" pitchFamily="18" charset="0"/>
              </a:rPr>
              <a:pPr algn="ctr" defTabSz="173038">
                <a:lnSpc>
                  <a:spcPct val="90000"/>
                </a:lnSpc>
                <a:tabLst>
                  <a:tab pos="230188" algn="l"/>
                </a:tabLst>
                <a:defRPr/>
              </a:pPr>
              <a:t>7</a:t>
            </a:fld>
            <a:endParaRPr lang="en-US" sz="1100" b="1">
              <a:solidFill>
                <a:schemeClr val="bg2"/>
              </a:solidFill>
              <a:latin typeface="+mj-lt"/>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4071077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29016-00AE-5FB0-0ED3-2B4CB47ACBCC}"/>
            </a:ext>
          </a:extLst>
        </p:cNvPr>
        <p:cNvGrpSpPr/>
        <p:nvPr/>
      </p:nvGrpSpPr>
      <p:grpSpPr>
        <a:xfrm>
          <a:off x="0" y="0"/>
          <a:ext cx="0" cy="0"/>
          <a:chOff x="0" y="0"/>
          <a:chExt cx="0" cy="0"/>
        </a:xfrm>
      </p:grpSpPr>
      <p:sp>
        <p:nvSpPr>
          <p:cNvPr id="667" name="Title 666">
            <a:extLst>
              <a:ext uri="{FF2B5EF4-FFF2-40B4-BE49-F238E27FC236}">
                <a16:creationId xmlns:a16="http://schemas.microsoft.com/office/drawing/2014/main" id="{5EC9F09E-BAD0-A261-3082-2969B876B69B}"/>
              </a:ext>
            </a:extLst>
          </p:cNvPr>
          <p:cNvSpPr>
            <a:spLocks noGrp="1"/>
          </p:cNvSpPr>
          <p:nvPr>
            <p:ph type="title"/>
          </p:nvPr>
        </p:nvSpPr>
        <p:spPr>
          <a:xfrm>
            <a:off x="314692" y="365125"/>
            <a:ext cx="8136581" cy="886397"/>
          </a:xfrm>
        </p:spPr>
        <p:txBody>
          <a:bodyPr>
            <a:noAutofit/>
          </a:bodyPr>
          <a:lstStyle/>
          <a:p>
            <a:r>
              <a:rPr lang="en-US">
                <a:latin typeface="Aptos" panose="020B0004020202020204" pitchFamily="34" charset="0"/>
              </a:rPr>
              <a:t>ORNL’s unique ecosystem of R&amp;D facilities supports thousands of researchers per year </a:t>
            </a:r>
          </a:p>
        </p:txBody>
      </p:sp>
      <p:sp>
        <p:nvSpPr>
          <p:cNvPr id="4" name="TextBox 3">
            <a:extLst>
              <a:ext uri="{FF2B5EF4-FFF2-40B4-BE49-F238E27FC236}">
                <a16:creationId xmlns:a16="http://schemas.microsoft.com/office/drawing/2014/main" id="{32608BEA-8128-C3BF-5BC8-49A6F7B7F5DC}"/>
              </a:ext>
            </a:extLst>
          </p:cNvPr>
          <p:cNvSpPr txBox="1"/>
          <p:nvPr/>
        </p:nvSpPr>
        <p:spPr>
          <a:xfrm>
            <a:off x="624468" y="1755848"/>
            <a:ext cx="4693288"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BFEBF"/>
                </a:solidFill>
                <a:effectLst/>
                <a:uLnTx/>
                <a:uFillTx/>
                <a:latin typeface="Aptos" panose="020B0004020202020204" pitchFamily="34" charset="0"/>
                <a:ea typeface="+mn-ea"/>
                <a:cs typeface="+mn-cs"/>
              </a:rPr>
              <a:t>Office of Science user facilities</a:t>
            </a:r>
          </a:p>
        </p:txBody>
      </p:sp>
      <p:sp>
        <p:nvSpPr>
          <p:cNvPr id="5" name="TextBox 4">
            <a:extLst>
              <a:ext uri="{FF2B5EF4-FFF2-40B4-BE49-F238E27FC236}">
                <a16:creationId xmlns:a16="http://schemas.microsoft.com/office/drawing/2014/main" id="{1991F40C-2C38-CEC3-D0AA-DEABE08C945B}"/>
              </a:ext>
            </a:extLst>
          </p:cNvPr>
          <p:cNvSpPr txBox="1"/>
          <p:nvPr/>
        </p:nvSpPr>
        <p:spPr>
          <a:xfrm>
            <a:off x="7133063" y="1746910"/>
            <a:ext cx="376911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BFEBF"/>
                </a:solidFill>
                <a:effectLst/>
                <a:uLnTx/>
                <a:uFillTx/>
                <a:latin typeface="Aptos" panose="020B0004020202020204" pitchFamily="34" charset="0"/>
                <a:ea typeface="+mn-ea"/>
                <a:cs typeface="+mn-cs"/>
              </a:rPr>
              <a:t>Applied </a:t>
            </a:r>
            <a:r>
              <a:rPr lang="en-US" sz="2000" b="1">
                <a:solidFill>
                  <a:srgbClr val="8BFEBF"/>
                </a:solidFill>
                <a:latin typeface="Aptos" panose="020B0004020202020204" pitchFamily="34" charset="0"/>
              </a:rPr>
              <a:t>research</a:t>
            </a:r>
            <a:r>
              <a:rPr kumimoji="0" lang="en-US" sz="2000" b="1" i="0" u="none" strike="noStrike" kern="1200" cap="none" spc="0" normalizeH="0" baseline="0" noProof="0">
                <a:ln>
                  <a:noFill/>
                </a:ln>
                <a:solidFill>
                  <a:srgbClr val="8BFEBF"/>
                </a:solidFill>
                <a:effectLst/>
                <a:uLnTx/>
                <a:uFillTx/>
                <a:latin typeface="Aptos" panose="020B0004020202020204" pitchFamily="34" charset="0"/>
                <a:ea typeface="+mn-ea"/>
                <a:cs typeface="+mn-cs"/>
              </a:rPr>
              <a:t> facilities</a:t>
            </a:r>
          </a:p>
        </p:txBody>
      </p:sp>
      <p:grpSp>
        <p:nvGrpSpPr>
          <p:cNvPr id="13" name="Group 12">
            <a:extLst>
              <a:ext uri="{FF2B5EF4-FFF2-40B4-BE49-F238E27FC236}">
                <a16:creationId xmlns:a16="http://schemas.microsoft.com/office/drawing/2014/main" id="{CCF64212-4117-1A66-9A1F-FFB96D28A044}"/>
              </a:ext>
            </a:extLst>
          </p:cNvPr>
          <p:cNvGrpSpPr/>
          <p:nvPr/>
        </p:nvGrpSpPr>
        <p:grpSpPr>
          <a:xfrm>
            <a:off x="7198539" y="3207814"/>
            <a:ext cx="4341467" cy="784855"/>
            <a:chOff x="7133063" y="3560720"/>
            <a:chExt cx="4341467" cy="784855"/>
          </a:xfrm>
        </p:grpSpPr>
        <p:sp>
          <p:nvSpPr>
            <p:cNvPr id="9" name="Rectangle 8">
              <a:extLst>
                <a:ext uri="{FF2B5EF4-FFF2-40B4-BE49-F238E27FC236}">
                  <a16:creationId xmlns:a16="http://schemas.microsoft.com/office/drawing/2014/main" id="{D3DBB55D-2060-7524-33B1-6A8133CD76B4}"/>
                </a:ext>
              </a:extLst>
            </p:cNvPr>
            <p:cNvSpPr/>
            <p:nvPr/>
          </p:nvSpPr>
          <p:spPr>
            <a:xfrm>
              <a:off x="7133063" y="3560720"/>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10" name="Rectangle 9">
              <a:extLst>
                <a:ext uri="{FF2B5EF4-FFF2-40B4-BE49-F238E27FC236}">
                  <a16:creationId xmlns:a16="http://schemas.microsoft.com/office/drawing/2014/main" id="{DE394C1F-6E9B-FB27-4444-8F0830CE73DD}"/>
                </a:ext>
              </a:extLst>
            </p:cNvPr>
            <p:cNvSpPr/>
            <p:nvPr/>
          </p:nvSpPr>
          <p:spPr>
            <a:xfrm>
              <a:off x="7893967" y="3560720"/>
              <a:ext cx="3580563" cy="784855"/>
            </a:xfrm>
            <a:prstGeom prst="rect">
              <a:avLst/>
            </a:prstGeom>
            <a:noFill/>
            <a:ln w="6186" cap="flat">
              <a:noFill/>
              <a:prstDash val="solid"/>
              <a:miter/>
            </a:ln>
          </p:spPr>
          <p:txBody>
            <a:bodyPr lIns="91440" tIns="45720" rIns="91440" bIns="45720" rtlCol="0" anchor="ctr"/>
            <a:lstStyle/>
            <a:p>
              <a:pPr marL="0" marR="0" lvl="0" indent="0" algn="l" defTabSz="6223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Carbon Fiber </a:t>
              </a:r>
              <a:br>
                <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rPr>
              </a:b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Technology Facility</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sp>
          <p:nvSpPr>
            <p:cNvPr id="11" name="Freeform 69">
              <a:extLst>
                <a:ext uri="{FF2B5EF4-FFF2-40B4-BE49-F238E27FC236}">
                  <a16:creationId xmlns:a16="http://schemas.microsoft.com/office/drawing/2014/main" id="{10B94E69-C8B0-AE36-6ECA-62875977BCED}"/>
                </a:ext>
              </a:extLst>
            </p:cNvPr>
            <p:cNvSpPr>
              <a:spLocks noEditPoints="1"/>
            </p:cNvSpPr>
            <p:nvPr/>
          </p:nvSpPr>
          <p:spPr bwMode="auto">
            <a:xfrm>
              <a:off x="7357323" y="3801465"/>
              <a:ext cx="190206" cy="190207"/>
            </a:xfrm>
            <a:custGeom>
              <a:avLst/>
              <a:gdLst>
                <a:gd name="T0" fmla="*/ 126 w 253"/>
                <a:gd name="T1" fmla="*/ 0 h 253"/>
                <a:gd name="T2" fmla="*/ 0 w 253"/>
                <a:gd name="T3" fmla="*/ 127 h 253"/>
                <a:gd name="T4" fmla="*/ 126 w 253"/>
                <a:gd name="T5" fmla="*/ 253 h 253"/>
                <a:gd name="T6" fmla="*/ 253 w 253"/>
                <a:gd name="T7" fmla="*/ 127 h 253"/>
                <a:gd name="T8" fmla="*/ 126 w 253"/>
                <a:gd name="T9" fmla="*/ 0 h 253"/>
                <a:gd name="T10" fmla="*/ 126 w 253"/>
                <a:gd name="T11" fmla="*/ 229 h 253"/>
                <a:gd name="T12" fmla="*/ 24 w 253"/>
                <a:gd name="T13" fmla="*/ 127 h 253"/>
                <a:gd name="T14" fmla="*/ 126 w 253"/>
                <a:gd name="T15" fmla="*/ 25 h 253"/>
                <a:gd name="T16" fmla="*/ 228 w 253"/>
                <a:gd name="T17" fmla="*/ 127 h 253"/>
                <a:gd name="T18" fmla="*/ 126 w 253"/>
                <a:gd name="T19" fmla="*/ 229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253">
                  <a:moveTo>
                    <a:pt x="126" y="0"/>
                  </a:moveTo>
                  <a:cubicBezTo>
                    <a:pt x="56" y="0"/>
                    <a:pt x="0" y="57"/>
                    <a:pt x="0" y="127"/>
                  </a:cubicBezTo>
                  <a:cubicBezTo>
                    <a:pt x="0" y="197"/>
                    <a:pt x="56" y="253"/>
                    <a:pt x="126" y="253"/>
                  </a:cubicBezTo>
                  <a:cubicBezTo>
                    <a:pt x="196" y="253"/>
                    <a:pt x="253" y="197"/>
                    <a:pt x="253" y="127"/>
                  </a:cubicBezTo>
                  <a:cubicBezTo>
                    <a:pt x="253" y="57"/>
                    <a:pt x="196" y="0"/>
                    <a:pt x="126" y="0"/>
                  </a:cubicBezTo>
                  <a:close/>
                  <a:moveTo>
                    <a:pt x="126" y="229"/>
                  </a:moveTo>
                  <a:cubicBezTo>
                    <a:pt x="70" y="229"/>
                    <a:pt x="24" y="183"/>
                    <a:pt x="24" y="127"/>
                  </a:cubicBezTo>
                  <a:cubicBezTo>
                    <a:pt x="24" y="70"/>
                    <a:pt x="70" y="25"/>
                    <a:pt x="126" y="25"/>
                  </a:cubicBezTo>
                  <a:cubicBezTo>
                    <a:pt x="183" y="25"/>
                    <a:pt x="228" y="70"/>
                    <a:pt x="228" y="127"/>
                  </a:cubicBezTo>
                  <a:cubicBezTo>
                    <a:pt x="228" y="183"/>
                    <a:pt x="183" y="229"/>
                    <a:pt x="126" y="22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12" name="Freeform 70">
              <a:extLst>
                <a:ext uri="{FF2B5EF4-FFF2-40B4-BE49-F238E27FC236}">
                  <a16:creationId xmlns:a16="http://schemas.microsoft.com/office/drawing/2014/main" id="{036DC5F9-477B-FA95-10CC-3ADB2311BEBE}"/>
                </a:ext>
              </a:extLst>
            </p:cNvPr>
            <p:cNvSpPr>
              <a:spLocks noEditPoints="1"/>
            </p:cNvSpPr>
            <p:nvPr/>
          </p:nvSpPr>
          <p:spPr bwMode="auto">
            <a:xfrm>
              <a:off x="7241040" y="3687674"/>
              <a:ext cx="422773" cy="417790"/>
            </a:xfrm>
            <a:custGeom>
              <a:avLst/>
              <a:gdLst>
                <a:gd name="T0" fmla="*/ 498 w 561"/>
                <a:gd name="T1" fmla="*/ 256 h 555"/>
                <a:gd name="T2" fmla="*/ 544 w 561"/>
                <a:gd name="T3" fmla="*/ 193 h 555"/>
                <a:gd name="T4" fmla="*/ 525 w 561"/>
                <a:gd name="T5" fmla="*/ 171 h 555"/>
                <a:gd name="T6" fmla="*/ 495 w 561"/>
                <a:gd name="T7" fmla="*/ 119 h 555"/>
                <a:gd name="T8" fmla="*/ 485 w 561"/>
                <a:gd name="T9" fmla="*/ 91 h 555"/>
                <a:gd name="T10" fmla="*/ 408 w 561"/>
                <a:gd name="T11" fmla="*/ 100 h 555"/>
                <a:gd name="T12" fmla="*/ 421 w 561"/>
                <a:gd name="T13" fmla="*/ 34 h 555"/>
                <a:gd name="T14" fmla="*/ 371 w 561"/>
                <a:gd name="T15" fmla="*/ 78 h 555"/>
                <a:gd name="T16" fmla="*/ 339 w 561"/>
                <a:gd name="T17" fmla="*/ 7 h 555"/>
                <a:gd name="T18" fmla="*/ 310 w 561"/>
                <a:gd name="T19" fmla="*/ 12 h 555"/>
                <a:gd name="T20" fmla="*/ 263 w 561"/>
                <a:gd name="T21" fmla="*/ 60 h 555"/>
                <a:gd name="T22" fmla="*/ 232 w 561"/>
                <a:gd name="T23" fmla="*/ 1 h 555"/>
                <a:gd name="T24" fmla="*/ 222 w 561"/>
                <a:gd name="T25" fmla="*/ 67 h 555"/>
                <a:gd name="T26" fmla="*/ 152 w 561"/>
                <a:gd name="T27" fmla="*/ 32 h 555"/>
                <a:gd name="T28" fmla="*/ 133 w 561"/>
                <a:gd name="T29" fmla="*/ 55 h 555"/>
                <a:gd name="T30" fmla="*/ 87 w 561"/>
                <a:gd name="T31" fmla="*/ 94 h 555"/>
                <a:gd name="T32" fmla="*/ 61 w 561"/>
                <a:gd name="T33" fmla="*/ 108 h 555"/>
                <a:gd name="T34" fmla="*/ 83 w 561"/>
                <a:gd name="T35" fmla="*/ 183 h 555"/>
                <a:gd name="T36" fmla="*/ 16 w 561"/>
                <a:gd name="T37" fmla="*/ 182 h 555"/>
                <a:gd name="T38" fmla="*/ 68 w 561"/>
                <a:gd name="T39" fmla="*/ 223 h 555"/>
                <a:gd name="T40" fmla="*/ 4 w 561"/>
                <a:gd name="T41" fmla="*/ 267 h 555"/>
                <a:gd name="T42" fmla="*/ 14 w 561"/>
                <a:gd name="T43" fmla="*/ 294 h 555"/>
                <a:gd name="T44" fmla="*/ 24 w 561"/>
                <a:gd name="T45" fmla="*/ 353 h 555"/>
                <a:gd name="T46" fmla="*/ 24 w 561"/>
                <a:gd name="T47" fmla="*/ 383 h 555"/>
                <a:gd name="T48" fmla="*/ 100 w 561"/>
                <a:gd name="T49" fmla="*/ 401 h 555"/>
                <a:gd name="T50" fmla="*/ 65 w 561"/>
                <a:gd name="T51" fmla="*/ 458 h 555"/>
                <a:gd name="T52" fmla="*/ 127 w 561"/>
                <a:gd name="T53" fmla="*/ 434 h 555"/>
                <a:gd name="T54" fmla="*/ 132 w 561"/>
                <a:gd name="T55" fmla="*/ 512 h 555"/>
                <a:gd name="T56" fmla="*/ 162 w 561"/>
                <a:gd name="T57" fmla="*/ 517 h 555"/>
                <a:gd name="T58" fmla="*/ 218 w 561"/>
                <a:gd name="T59" fmla="*/ 537 h 555"/>
                <a:gd name="T60" fmla="*/ 243 w 561"/>
                <a:gd name="T61" fmla="*/ 552 h 555"/>
                <a:gd name="T62" fmla="*/ 280 w 561"/>
                <a:gd name="T63" fmla="*/ 496 h 555"/>
                <a:gd name="T64" fmla="*/ 317 w 561"/>
                <a:gd name="T65" fmla="*/ 552 h 555"/>
                <a:gd name="T66" fmla="*/ 343 w 561"/>
                <a:gd name="T67" fmla="*/ 537 h 555"/>
                <a:gd name="T68" fmla="*/ 399 w 561"/>
                <a:gd name="T69" fmla="*/ 517 h 555"/>
                <a:gd name="T70" fmla="*/ 428 w 561"/>
                <a:gd name="T71" fmla="*/ 512 h 555"/>
                <a:gd name="T72" fmla="*/ 433 w 561"/>
                <a:gd name="T73" fmla="*/ 434 h 555"/>
                <a:gd name="T74" fmla="*/ 495 w 561"/>
                <a:gd name="T75" fmla="*/ 458 h 555"/>
                <a:gd name="T76" fmla="*/ 461 w 561"/>
                <a:gd name="T77" fmla="*/ 401 h 555"/>
                <a:gd name="T78" fmla="*/ 536 w 561"/>
                <a:gd name="T79" fmla="*/ 383 h 555"/>
                <a:gd name="T80" fmla="*/ 536 w 561"/>
                <a:gd name="T81" fmla="*/ 353 h 555"/>
                <a:gd name="T82" fmla="*/ 547 w 561"/>
                <a:gd name="T83" fmla="*/ 294 h 555"/>
                <a:gd name="T84" fmla="*/ 557 w 561"/>
                <a:gd name="T85" fmla="*/ 267 h 555"/>
                <a:gd name="T86" fmla="*/ 280 w 561"/>
                <a:gd name="T87" fmla="*/ 127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1" h="555">
                  <a:moveTo>
                    <a:pt x="557" y="267"/>
                  </a:moveTo>
                  <a:cubicBezTo>
                    <a:pt x="554" y="263"/>
                    <a:pt x="551" y="261"/>
                    <a:pt x="547" y="261"/>
                  </a:cubicBezTo>
                  <a:cubicBezTo>
                    <a:pt x="542" y="260"/>
                    <a:pt x="519" y="258"/>
                    <a:pt x="498" y="256"/>
                  </a:cubicBezTo>
                  <a:cubicBezTo>
                    <a:pt x="497" y="245"/>
                    <a:pt x="495" y="234"/>
                    <a:pt x="492" y="223"/>
                  </a:cubicBezTo>
                  <a:cubicBezTo>
                    <a:pt x="511" y="214"/>
                    <a:pt x="532" y="204"/>
                    <a:pt x="536" y="202"/>
                  </a:cubicBezTo>
                  <a:cubicBezTo>
                    <a:pt x="540" y="200"/>
                    <a:pt x="543" y="197"/>
                    <a:pt x="544" y="193"/>
                  </a:cubicBezTo>
                  <a:cubicBezTo>
                    <a:pt x="545" y="190"/>
                    <a:pt x="546" y="186"/>
                    <a:pt x="544" y="182"/>
                  </a:cubicBezTo>
                  <a:cubicBezTo>
                    <a:pt x="543" y="178"/>
                    <a:pt x="540" y="175"/>
                    <a:pt x="536" y="173"/>
                  </a:cubicBezTo>
                  <a:cubicBezTo>
                    <a:pt x="533" y="171"/>
                    <a:pt x="529" y="170"/>
                    <a:pt x="525" y="171"/>
                  </a:cubicBezTo>
                  <a:cubicBezTo>
                    <a:pt x="520" y="172"/>
                    <a:pt x="498" y="178"/>
                    <a:pt x="478" y="183"/>
                  </a:cubicBezTo>
                  <a:cubicBezTo>
                    <a:pt x="473" y="173"/>
                    <a:pt x="467" y="163"/>
                    <a:pt x="461" y="154"/>
                  </a:cubicBezTo>
                  <a:cubicBezTo>
                    <a:pt x="476" y="139"/>
                    <a:pt x="492" y="123"/>
                    <a:pt x="495" y="119"/>
                  </a:cubicBezTo>
                  <a:cubicBezTo>
                    <a:pt x="498" y="116"/>
                    <a:pt x="499" y="112"/>
                    <a:pt x="499" y="108"/>
                  </a:cubicBezTo>
                  <a:cubicBezTo>
                    <a:pt x="499" y="104"/>
                    <a:pt x="498" y="100"/>
                    <a:pt x="495" y="97"/>
                  </a:cubicBezTo>
                  <a:cubicBezTo>
                    <a:pt x="493" y="94"/>
                    <a:pt x="489" y="92"/>
                    <a:pt x="485" y="91"/>
                  </a:cubicBezTo>
                  <a:cubicBezTo>
                    <a:pt x="481" y="91"/>
                    <a:pt x="477" y="91"/>
                    <a:pt x="474" y="94"/>
                  </a:cubicBezTo>
                  <a:cubicBezTo>
                    <a:pt x="470" y="96"/>
                    <a:pt x="451" y="109"/>
                    <a:pt x="433" y="121"/>
                  </a:cubicBezTo>
                  <a:cubicBezTo>
                    <a:pt x="425" y="113"/>
                    <a:pt x="417" y="106"/>
                    <a:pt x="408" y="100"/>
                  </a:cubicBezTo>
                  <a:cubicBezTo>
                    <a:pt x="416" y="81"/>
                    <a:pt x="426" y="60"/>
                    <a:pt x="428" y="55"/>
                  </a:cubicBezTo>
                  <a:cubicBezTo>
                    <a:pt x="430" y="52"/>
                    <a:pt x="430" y="47"/>
                    <a:pt x="428" y="44"/>
                  </a:cubicBezTo>
                  <a:cubicBezTo>
                    <a:pt x="427" y="40"/>
                    <a:pt x="424" y="37"/>
                    <a:pt x="421" y="34"/>
                  </a:cubicBezTo>
                  <a:cubicBezTo>
                    <a:pt x="417" y="32"/>
                    <a:pt x="413" y="32"/>
                    <a:pt x="409" y="32"/>
                  </a:cubicBezTo>
                  <a:cubicBezTo>
                    <a:pt x="405" y="33"/>
                    <a:pt x="401" y="35"/>
                    <a:pt x="399" y="39"/>
                  </a:cubicBezTo>
                  <a:cubicBezTo>
                    <a:pt x="396" y="42"/>
                    <a:pt x="383" y="61"/>
                    <a:pt x="371" y="78"/>
                  </a:cubicBezTo>
                  <a:cubicBezTo>
                    <a:pt x="361" y="74"/>
                    <a:pt x="350" y="70"/>
                    <a:pt x="339" y="67"/>
                  </a:cubicBezTo>
                  <a:cubicBezTo>
                    <a:pt x="341" y="46"/>
                    <a:pt x="343" y="23"/>
                    <a:pt x="343" y="18"/>
                  </a:cubicBezTo>
                  <a:cubicBezTo>
                    <a:pt x="343" y="14"/>
                    <a:pt x="342" y="10"/>
                    <a:pt x="339" y="7"/>
                  </a:cubicBezTo>
                  <a:cubicBezTo>
                    <a:pt x="337" y="4"/>
                    <a:pt x="333" y="2"/>
                    <a:pt x="329" y="1"/>
                  </a:cubicBezTo>
                  <a:cubicBezTo>
                    <a:pt x="325" y="0"/>
                    <a:pt x="321" y="1"/>
                    <a:pt x="317" y="3"/>
                  </a:cubicBezTo>
                  <a:cubicBezTo>
                    <a:pt x="314" y="5"/>
                    <a:pt x="311" y="8"/>
                    <a:pt x="310" y="12"/>
                  </a:cubicBezTo>
                  <a:cubicBezTo>
                    <a:pt x="309" y="17"/>
                    <a:pt x="303" y="39"/>
                    <a:pt x="297" y="60"/>
                  </a:cubicBezTo>
                  <a:cubicBezTo>
                    <a:pt x="292" y="59"/>
                    <a:pt x="286" y="59"/>
                    <a:pt x="280" y="59"/>
                  </a:cubicBezTo>
                  <a:cubicBezTo>
                    <a:pt x="275" y="59"/>
                    <a:pt x="269" y="59"/>
                    <a:pt x="263" y="60"/>
                  </a:cubicBezTo>
                  <a:cubicBezTo>
                    <a:pt x="258" y="39"/>
                    <a:pt x="252" y="17"/>
                    <a:pt x="251" y="12"/>
                  </a:cubicBezTo>
                  <a:cubicBezTo>
                    <a:pt x="249" y="8"/>
                    <a:pt x="247" y="5"/>
                    <a:pt x="243" y="3"/>
                  </a:cubicBezTo>
                  <a:cubicBezTo>
                    <a:pt x="240" y="1"/>
                    <a:pt x="236" y="0"/>
                    <a:pt x="232" y="1"/>
                  </a:cubicBezTo>
                  <a:cubicBezTo>
                    <a:pt x="227" y="2"/>
                    <a:pt x="224" y="4"/>
                    <a:pt x="221" y="7"/>
                  </a:cubicBezTo>
                  <a:cubicBezTo>
                    <a:pt x="219" y="10"/>
                    <a:pt x="217" y="14"/>
                    <a:pt x="218" y="18"/>
                  </a:cubicBezTo>
                  <a:cubicBezTo>
                    <a:pt x="218" y="23"/>
                    <a:pt x="220" y="46"/>
                    <a:pt x="222" y="67"/>
                  </a:cubicBezTo>
                  <a:cubicBezTo>
                    <a:pt x="211" y="70"/>
                    <a:pt x="200" y="74"/>
                    <a:pt x="190" y="78"/>
                  </a:cubicBezTo>
                  <a:cubicBezTo>
                    <a:pt x="178" y="61"/>
                    <a:pt x="164" y="42"/>
                    <a:pt x="162" y="39"/>
                  </a:cubicBezTo>
                  <a:cubicBezTo>
                    <a:pt x="159" y="35"/>
                    <a:pt x="155" y="33"/>
                    <a:pt x="152" y="32"/>
                  </a:cubicBezTo>
                  <a:cubicBezTo>
                    <a:pt x="148" y="32"/>
                    <a:pt x="144" y="32"/>
                    <a:pt x="140" y="34"/>
                  </a:cubicBezTo>
                  <a:cubicBezTo>
                    <a:pt x="136" y="37"/>
                    <a:pt x="134" y="40"/>
                    <a:pt x="132" y="44"/>
                  </a:cubicBezTo>
                  <a:cubicBezTo>
                    <a:pt x="131" y="47"/>
                    <a:pt x="131" y="52"/>
                    <a:pt x="133" y="55"/>
                  </a:cubicBezTo>
                  <a:cubicBezTo>
                    <a:pt x="135" y="60"/>
                    <a:pt x="144" y="81"/>
                    <a:pt x="153" y="100"/>
                  </a:cubicBezTo>
                  <a:cubicBezTo>
                    <a:pt x="144" y="106"/>
                    <a:pt x="135" y="113"/>
                    <a:pt x="127" y="121"/>
                  </a:cubicBezTo>
                  <a:cubicBezTo>
                    <a:pt x="110" y="109"/>
                    <a:pt x="91" y="96"/>
                    <a:pt x="87" y="94"/>
                  </a:cubicBezTo>
                  <a:cubicBezTo>
                    <a:pt x="84" y="91"/>
                    <a:pt x="79" y="91"/>
                    <a:pt x="76" y="91"/>
                  </a:cubicBezTo>
                  <a:cubicBezTo>
                    <a:pt x="72" y="92"/>
                    <a:pt x="68" y="94"/>
                    <a:pt x="65" y="97"/>
                  </a:cubicBezTo>
                  <a:cubicBezTo>
                    <a:pt x="63" y="100"/>
                    <a:pt x="61" y="104"/>
                    <a:pt x="61" y="108"/>
                  </a:cubicBezTo>
                  <a:cubicBezTo>
                    <a:pt x="61" y="112"/>
                    <a:pt x="63" y="116"/>
                    <a:pt x="66" y="119"/>
                  </a:cubicBezTo>
                  <a:cubicBezTo>
                    <a:pt x="69" y="123"/>
                    <a:pt x="85" y="139"/>
                    <a:pt x="100" y="154"/>
                  </a:cubicBezTo>
                  <a:cubicBezTo>
                    <a:pt x="93" y="163"/>
                    <a:pt x="88" y="173"/>
                    <a:pt x="83" y="183"/>
                  </a:cubicBezTo>
                  <a:cubicBezTo>
                    <a:pt x="63" y="178"/>
                    <a:pt x="40" y="172"/>
                    <a:pt x="36" y="171"/>
                  </a:cubicBezTo>
                  <a:cubicBezTo>
                    <a:pt x="32" y="170"/>
                    <a:pt x="28" y="171"/>
                    <a:pt x="24" y="173"/>
                  </a:cubicBezTo>
                  <a:cubicBezTo>
                    <a:pt x="21" y="175"/>
                    <a:pt x="18" y="178"/>
                    <a:pt x="16" y="182"/>
                  </a:cubicBezTo>
                  <a:cubicBezTo>
                    <a:pt x="15" y="186"/>
                    <a:pt x="15" y="190"/>
                    <a:pt x="17" y="193"/>
                  </a:cubicBezTo>
                  <a:cubicBezTo>
                    <a:pt x="18" y="197"/>
                    <a:pt x="21" y="200"/>
                    <a:pt x="24" y="202"/>
                  </a:cubicBezTo>
                  <a:cubicBezTo>
                    <a:pt x="29" y="204"/>
                    <a:pt x="49" y="214"/>
                    <a:pt x="68" y="223"/>
                  </a:cubicBezTo>
                  <a:cubicBezTo>
                    <a:pt x="66" y="234"/>
                    <a:pt x="64" y="245"/>
                    <a:pt x="63" y="256"/>
                  </a:cubicBezTo>
                  <a:cubicBezTo>
                    <a:pt x="42" y="258"/>
                    <a:pt x="19" y="260"/>
                    <a:pt x="14" y="261"/>
                  </a:cubicBezTo>
                  <a:cubicBezTo>
                    <a:pt x="10" y="261"/>
                    <a:pt x="6" y="263"/>
                    <a:pt x="4" y="267"/>
                  </a:cubicBezTo>
                  <a:cubicBezTo>
                    <a:pt x="1" y="270"/>
                    <a:pt x="0" y="273"/>
                    <a:pt x="0" y="278"/>
                  </a:cubicBezTo>
                  <a:cubicBezTo>
                    <a:pt x="0" y="282"/>
                    <a:pt x="1" y="286"/>
                    <a:pt x="4" y="289"/>
                  </a:cubicBezTo>
                  <a:cubicBezTo>
                    <a:pt x="6" y="292"/>
                    <a:pt x="10" y="294"/>
                    <a:pt x="14" y="294"/>
                  </a:cubicBezTo>
                  <a:cubicBezTo>
                    <a:pt x="19" y="295"/>
                    <a:pt x="42" y="297"/>
                    <a:pt x="63" y="299"/>
                  </a:cubicBezTo>
                  <a:cubicBezTo>
                    <a:pt x="64" y="310"/>
                    <a:pt x="66" y="321"/>
                    <a:pt x="68" y="332"/>
                  </a:cubicBezTo>
                  <a:cubicBezTo>
                    <a:pt x="49" y="341"/>
                    <a:pt x="29" y="351"/>
                    <a:pt x="24" y="353"/>
                  </a:cubicBezTo>
                  <a:cubicBezTo>
                    <a:pt x="21" y="355"/>
                    <a:pt x="18" y="358"/>
                    <a:pt x="17" y="362"/>
                  </a:cubicBezTo>
                  <a:cubicBezTo>
                    <a:pt x="15" y="366"/>
                    <a:pt x="15" y="370"/>
                    <a:pt x="16" y="374"/>
                  </a:cubicBezTo>
                  <a:cubicBezTo>
                    <a:pt x="18" y="378"/>
                    <a:pt x="21" y="381"/>
                    <a:pt x="24" y="383"/>
                  </a:cubicBezTo>
                  <a:cubicBezTo>
                    <a:pt x="28" y="385"/>
                    <a:pt x="32" y="385"/>
                    <a:pt x="36" y="384"/>
                  </a:cubicBezTo>
                  <a:cubicBezTo>
                    <a:pt x="40" y="383"/>
                    <a:pt x="63" y="377"/>
                    <a:pt x="83" y="372"/>
                  </a:cubicBezTo>
                  <a:cubicBezTo>
                    <a:pt x="88" y="382"/>
                    <a:pt x="93" y="392"/>
                    <a:pt x="100" y="401"/>
                  </a:cubicBezTo>
                  <a:cubicBezTo>
                    <a:pt x="85" y="416"/>
                    <a:pt x="69" y="433"/>
                    <a:pt x="66" y="436"/>
                  </a:cubicBezTo>
                  <a:cubicBezTo>
                    <a:pt x="63" y="439"/>
                    <a:pt x="61" y="443"/>
                    <a:pt x="61" y="447"/>
                  </a:cubicBezTo>
                  <a:cubicBezTo>
                    <a:pt x="61" y="451"/>
                    <a:pt x="63" y="455"/>
                    <a:pt x="65" y="458"/>
                  </a:cubicBezTo>
                  <a:cubicBezTo>
                    <a:pt x="68" y="461"/>
                    <a:pt x="72" y="463"/>
                    <a:pt x="76" y="464"/>
                  </a:cubicBezTo>
                  <a:cubicBezTo>
                    <a:pt x="79" y="465"/>
                    <a:pt x="84" y="464"/>
                    <a:pt x="87" y="462"/>
                  </a:cubicBezTo>
                  <a:cubicBezTo>
                    <a:pt x="91" y="459"/>
                    <a:pt x="110" y="446"/>
                    <a:pt x="127" y="434"/>
                  </a:cubicBezTo>
                  <a:cubicBezTo>
                    <a:pt x="135" y="442"/>
                    <a:pt x="144" y="449"/>
                    <a:pt x="153" y="456"/>
                  </a:cubicBezTo>
                  <a:cubicBezTo>
                    <a:pt x="144" y="475"/>
                    <a:pt x="135" y="496"/>
                    <a:pt x="133" y="500"/>
                  </a:cubicBezTo>
                  <a:cubicBezTo>
                    <a:pt x="131" y="504"/>
                    <a:pt x="131" y="508"/>
                    <a:pt x="132" y="512"/>
                  </a:cubicBezTo>
                  <a:cubicBezTo>
                    <a:pt x="134" y="515"/>
                    <a:pt x="136" y="519"/>
                    <a:pt x="140" y="521"/>
                  </a:cubicBezTo>
                  <a:cubicBezTo>
                    <a:pt x="144" y="523"/>
                    <a:pt x="148" y="523"/>
                    <a:pt x="152" y="523"/>
                  </a:cubicBezTo>
                  <a:cubicBezTo>
                    <a:pt x="155" y="522"/>
                    <a:pt x="159" y="520"/>
                    <a:pt x="162" y="517"/>
                  </a:cubicBezTo>
                  <a:cubicBezTo>
                    <a:pt x="164" y="513"/>
                    <a:pt x="178" y="494"/>
                    <a:pt x="190" y="477"/>
                  </a:cubicBezTo>
                  <a:cubicBezTo>
                    <a:pt x="200" y="481"/>
                    <a:pt x="211" y="485"/>
                    <a:pt x="222" y="488"/>
                  </a:cubicBezTo>
                  <a:cubicBezTo>
                    <a:pt x="220" y="509"/>
                    <a:pt x="218" y="532"/>
                    <a:pt x="218" y="537"/>
                  </a:cubicBezTo>
                  <a:cubicBezTo>
                    <a:pt x="217" y="541"/>
                    <a:pt x="219" y="545"/>
                    <a:pt x="221" y="548"/>
                  </a:cubicBezTo>
                  <a:cubicBezTo>
                    <a:pt x="224" y="551"/>
                    <a:pt x="227" y="553"/>
                    <a:pt x="232" y="554"/>
                  </a:cubicBezTo>
                  <a:cubicBezTo>
                    <a:pt x="236" y="555"/>
                    <a:pt x="240" y="554"/>
                    <a:pt x="243" y="552"/>
                  </a:cubicBezTo>
                  <a:cubicBezTo>
                    <a:pt x="247" y="550"/>
                    <a:pt x="249" y="547"/>
                    <a:pt x="251" y="543"/>
                  </a:cubicBezTo>
                  <a:cubicBezTo>
                    <a:pt x="252" y="538"/>
                    <a:pt x="258" y="516"/>
                    <a:pt x="263" y="496"/>
                  </a:cubicBezTo>
                  <a:cubicBezTo>
                    <a:pt x="269" y="496"/>
                    <a:pt x="275" y="496"/>
                    <a:pt x="280" y="496"/>
                  </a:cubicBezTo>
                  <a:cubicBezTo>
                    <a:pt x="286" y="496"/>
                    <a:pt x="292" y="496"/>
                    <a:pt x="297" y="496"/>
                  </a:cubicBezTo>
                  <a:cubicBezTo>
                    <a:pt x="303" y="516"/>
                    <a:pt x="309" y="538"/>
                    <a:pt x="310" y="543"/>
                  </a:cubicBezTo>
                  <a:cubicBezTo>
                    <a:pt x="311" y="547"/>
                    <a:pt x="314" y="550"/>
                    <a:pt x="317" y="552"/>
                  </a:cubicBezTo>
                  <a:cubicBezTo>
                    <a:pt x="321" y="554"/>
                    <a:pt x="325" y="555"/>
                    <a:pt x="329" y="554"/>
                  </a:cubicBezTo>
                  <a:cubicBezTo>
                    <a:pt x="333" y="553"/>
                    <a:pt x="337" y="551"/>
                    <a:pt x="339" y="548"/>
                  </a:cubicBezTo>
                  <a:cubicBezTo>
                    <a:pt x="342" y="545"/>
                    <a:pt x="343" y="541"/>
                    <a:pt x="343" y="537"/>
                  </a:cubicBezTo>
                  <a:cubicBezTo>
                    <a:pt x="343" y="532"/>
                    <a:pt x="341" y="509"/>
                    <a:pt x="339" y="488"/>
                  </a:cubicBezTo>
                  <a:cubicBezTo>
                    <a:pt x="350" y="485"/>
                    <a:pt x="361" y="481"/>
                    <a:pt x="371" y="477"/>
                  </a:cubicBezTo>
                  <a:cubicBezTo>
                    <a:pt x="383" y="494"/>
                    <a:pt x="396" y="513"/>
                    <a:pt x="399" y="517"/>
                  </a:cubicBezTo>
                  <a:cubicBezTo>
                    <a:pt x="401" y="520"/>
                    <a:pt x="405" y="522"/>
                    <a:pt x="409" y="523"/>
                  </a:cubicBezTo>
                  <a:cubicBezTo>
                    <a:pt x="413" y="523"/>
                    <a:pt x="417" y="523"/>
                    <a:pt x="421" y="521"/>
                  </a:cubicBezTo>
                  <a:cubicBezTo>
                    <a:pt x="424" y="519"/>
                    <a:pt x="427" y="515"/>
                    <a:pt x="428" y="512"/>
                  </a:cubicBezTo>
                  <a:cubicBezTo>
                    <a:pt x="430" y="508"/>
                    <a:pt x="430" y="504"/>
                    <a:pt x="428" y="500"/>
                  </a:cubicBezTo>
                  <a:cubicBezTo>
                    <a:pt x="426" y="496"/>
                    <a:pt x="416" y="475"/>
                    <a:pt x="408" y="456"/>
                  </a:cubicBezTo>
                  <a:cubicBezTo>
                    <a:pt x="417" y="449"/>
                    <a:pt x="425" y="442"/>
                    <a:pt x="433" y="434"/>
                  </a:cubicBezTo>
                  <a:cubicBezTo>
                    <a:pt x="451" y="446"/>
                    <a:pt x="470" y="459"/>
                    <a:pt x="474" y="462"/>
                  </a:cubicBezTo>
                  <a:cubicBezTo>
                    <a:pt x="477" y="464"/>
                    <a:pt x="481" y="465"/>
                    <a:pt x="485" y="464"/>
                  </a:cubicBezTo>
                  <a:cubicBezTo>
                    <a:pt x="489" y="463"/>
                    <a:pt x="493" y="461"/>
                    <a:pt x="495" y="458"/>
                  </a:cubicBezTo>
                  <a:cubicBezTo>
                    <a:pt x="498" y="455"/>
                    <a:pt x="499" y="451"/>
                    <a:pt x="499" y="447"/>
                  </a:cubicBezTo>
                  <a:cubicBezTo>
                    <a:pt x="499" y="443"/>
                    <a:pt x="498" y="439"/>
                    <a:pt x="495" y="436"/>
                  </a:cubicBezTo>
                  <a:cubicBezTo>
                    <a:pt x="492" y="433"/>
                    <a:pt x="476" y="416"/>
                    <a:pt x="461" y="401"/>
                  </a:cubicBezTo>
                  <a:cubicBezTo>
                    <a:pt x="467" y="392"/>
                    <a:pt x="473" y="382"/>
                    <a:pt x="478" y="372"/>
                  </a:cubicBezTo>
                  <a:cubicBezTo>
                    <a:pt x="498" y="377"/>
                    <a:pt x="520" y="383"/>
                    <a:pt x="525" y="384"/>
                  </a:cubicBezTo>
                  <a:cubicBezTo>
                    <a:pt x="529" y="385"/>
                    <a:pt x="533" y="385"/>
                    <a:pt x="536" y="383"/>
                  </a:cubicBezTo>
                  <a:cubicBezTo>
                    <a:pt x="540" y="381"/>
                    <a:pt x="543" y="378"/>
                    <a:pt x="544" y="374"/>
                  </a:cubicBezTo>
                  <a:cubicBezTo>
                    <a:pt x="546" y="370"/>
                    <a:pt x="545" y="366"/>
                    <a:pt x="544" y="362"/>
                  </a:cubicBezTo>
                  <a:cubicBezTo>
                    <a:pt x="543" y="358"/>
                    <a:pt x="540" y="355"/>
                    <a:pt x="536" y="353"/>
                  </a:cubicBezTo>
                  <a:cubicBezTo>
                    <a:pt x="532" y="351"/>
                    <a:pt x="511" y="341"/>
                    <a:pt x="492" y="332"/>
                  </a:cubicBezTo>
                  <a:cubicBezTo>
                    <a:pt x="495" y="321"/>
                    <a:pt x="497" y="310"/>
                    <a:pt x="498" y="299"/>
                  </a:cubicBezTo>
                  <a:cubicBezTo>
                    <a:pt x="519" y="297"/>
                    <a:pt x="542" y="295"/>
                    <a:pt x="547" y="294"/>
                  </a:cubicBezTo>
                  <a:cubicBezTo>
                    <a:pt x="551" y="294"/>
                    <a:pt x="554" y="292"/>
                    <a:pt x="557" y="289"/>
                  </a:cubicBezTo>
                  <a:cubicBezTo>
                    <a:pt x="560" y="286"/>
                    <a:pt x="561" y="282"/>
                    <a:pt x="561" y="278"/>
                  </a:cubicBezTo>
                  <a:cubicBezTo>
                    <a:pt x="561" y="273"/>
                    <a:pt x="560" y="270"/>
                    <a:pt x="557" y="267"/>
                  </a:cubicBezTo>
                  <a:close/>
                  <a:moveTo>
                    <a:pt x="280" y="428"/>
                  </a:moveTo>
                  <a:cubicBezTo>
                    <a:pt x="197" y="428"/>
                    <a:pt x="130" y="361"/>
                    <a:pt x="130" y="278"/>
                  </a:cubicBezTo>
                  <a:cubicBezTo>
                    <a:pt x="130" y="194"/>
                    <a:pt x="197" y="127"/>
                    <a:pt x="280" y="127"/>
                  </a:cubicBezTo>
                  <a:cubicBezTo>
                    <a:pt x="363" y="127"/>
                    <a:pt x="431" y="194"/>
                    <a:pt x="431" y="278"/>
                  </a:cubicBezTo>
                  <a:cubicBezTo>
                    <a:pt x="431" y="361"/>
                    <a:pt x="363" y="428"/>
                    <a:pt x="280" y="42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grpSp>
      <p:grpSp>
        <p:nvGrpSpPr>
          <p:cNvPr id="21" name="Group 20">
            <a:extLst>
              <a:ext uri="{FF2B5EF4-FFF2-40B4-BE49-F238E27FC236}">
                <a16:creationId xmlns:a16="http://schemas.microsoft.com/office/drawing/2014/main" id="{5CB8BC60-1505-6BC1-6727-F489F1FB6EAC}"/>
              </a:ext>
            </a:extLst>
          </p:cNvPr>
          <p:cNvGrpSpPr/>
          <p:nvPr/>
        </p:nvGrpSpPr>
        <p:grpSpPr>
          <a:xfrm>
            <a:off x="730321" y="2499731"/>
            <a:ext cx="4359378" cy="784855"/>
            <a:chOff x="1069894" y="3922074"/>
            <a:chExt cx="4359378" cy="784855"/>
          </a:xfrm>
        </p:grpSpPr>
        <p:sp>
          <p:nvSpPr>
            <p:cNvPr id="14" name="Rectangle 13">
              <a:extLst>
                <a:ext uri="{FF2B5EF4-FFF2-40B4-BE49-F238E27FC236}">
                  <a16:creationId xmlns:a16="http://schemas.microsoft.com/office/drawing/2014/main" id="{FE453DC4-CB64-D951-74DE-5D0758BE4658}"/>
                </a:ext>
              </a:extLst>
            </p:cNvPr>
            <p:cNvSpPr/>
            <p:nvPr/>
          </p:nvSpPr>
          <p:spPr>
            <a:xfrm>
              <a:off x="1069894" y="3934995"/>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15" name="Rectangle 14">
              <a:extLst>
                <a:ext uri="{FF2B5EF4-FFF2-40B4-BE49-F238E27FC236}">
                  <a16:creationId xmlns:a16="http://schemas.microsoft.com/office/drawing/2014/main" id="{AB673D99-AD60-E884-53D4-85D2B4C727D8}"/>
                </a:ext>
              </a:extLst>
            </p:cNvPr>
            <p:cNvSpPr/>
            <p:nvPr/>
          </p:nvSpPr>
          <p:spPr>
            <a:xfrm>
              <a:off x="1848709" y="3922074"/>
              <a:ext cx="3580563" cy="784855"/>
            </a:xfrm>
            <a:prstGeom prst="rect">
              <a:avLst/>
            </a:prstGeom>
            <a:noFill/>
            <a:ln w="6186" cap="flat">
              <a:noFill/>
              <a:prstDash val="solid"/>
              <a:miter/>
            </a:ln>
          </p:spPr>
          <p:txBody>
            <a:bodyPr lIns="91440" tIns="45720" rIns="91440" bIns="45720" rtlCol="0" anchor="ctr"/>
            <a:lstStyle/>
            <a:p>
              <a:pPr marL="0" marR="0" lvl="0" indent="0" algn="l" defTabSz="6223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Center for Nanophase </a:t>
              </a:r>
              <a:br>
                <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rPr>
              </a:b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Materials Sciences</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grpSp>
          <p:nvGrpSpPr>
            <p:cNvPr id="16" name="Group 15">
              <a:extLst>
                <a:ext uri="{FF2B5EF4-FFF2-40B4-BE49-F238E27FC236}">
                  <a16:creationId xmlns:a16="http://schemas.microsoft.com/office/drawing/2014/main" id="{F229D049-45B1-9F7C-ED91-2CE4B088278E}"/>
                </a:ext>
              </a:extLst>
            </p:cNvPr>
            <p:cNvGrpSpPr/>
            <p:nvPr/>
          </p:nvGrpSpPr>
          <p:grpSpPr>
            <a:xfrm>
              <a:off x="1262197" y="4005971"/>
              <a:ext cx="317402" cy="481880"/>
              <a:chOff x="4651381" y="5835641"/>
              <a:chExt cx="523872" cy="795341"/>
            </a:xfrm>
            <a:solidFill>
              <a:schemeClr val="bg1"/>
            </a:solidFill>
            <a:effectLst>
              <a:outerShdw blurRad="101600" sx="102000" sy="102000" algn="ctr" rotWithShape="0">
                <a:prstClr val="black">
                  <a:alpha val="20000"/>
                </a:prstClr>
              </a:outerShdw>
            </a:effectLst>
          </p:grpSpPr>
          <p:sp>
            <p:nvSpPr>
              <p:cNvPr id="17" name="Freeform 73">
                <a:extLst>
                  <a:ext uri="{FF2B5EF4-FFF2-40B4-BE49-F238E27FC236}">
                    <a16:creationId xmlns:a16="http://schemas.microsoft.com/office/drawing/2014/main" id="{604A47CB-CCB9-74EB-E4AE-E34BBFA92E91}"/>
                  </a:ext>
                </a:extLst>
              </p:cNvPr>
              <p:cNvSpPr>
                <a:spLocks noEditPoints="1"/>
              </p:cNvSpPr>
              <p:nvPr/>
            </p:nvSpPr>
            <p:spPr bwMode="auto">
              <a:xfrm>
                <a:off x="4651381" y="5835641"/>
                <a:ext cx="398462" cy="595313"/>
              </a:xfrm>
              <a:custGeom>
                <a:avLst/>
                <a:gdLst>
                  <a:gd name="T0" fmla="*/ 138 w 276"/>
                  <a:gd name="T1" fmla="*/ 410 h 414"/>
                  <a:gd name="T2" fmla="*/ 177 w 276"/>
                  <a:gd name="T3" fmla="*/ 414 h 414"/>
                  <a:gd name="T4" fmla="*/ 265 w 276"/>
                  <a:gd name="T5" fmla="*/ 388 h 414"/>
                  <a:gd name="T6" fmla="*/ 270 w 276"/>
                  <a:gd name="T7" fmla="*/ 368 h 414"/>
                  <a:gd name="T8" fmla="*/ 250 w 276"/>
                  <a:gd name="T9" fmla="*/ 363 h 414"/>
                  <a:gd name="T10" fmla="*/ 144 w 276"/>
                  <a:gd name="T11" fmla="*/ 382 h 414"/>
                  <a:gd name="T12" fmla="*/ 57 w 276"/>
                  <a:gd name="T13" fmla="*/ 320 h 414"/>
                  <a:gd name="T14" fmla="*/ 38 w 276"/>
                  <a:gd name="T15" fmla="*/ 214 h 414"/>
                  <a:gd name="T16" fmla="*/ 91 w 276"/>
                  <a:gd name="T17" fmla="*/ 133 h 414"/>
                  <a:gd name="T18" fmla="*/ 188 w 276"/>
                  <a:gd name="T19" fmla="*/ 285 h 414"/>
                  <a:gd name="T20" fmla="*/ 188 w 276"/>
                  <a:gd name="T21" fmla="*/ 285 h 414"/>
                  <a:gd name="T22" fmla="*/ 188 w 276"/>
                  <a:gd name="T23" fmla="*/ 285 h 414"/>
                  <a:gd name="T24" fmla="*/ 189 w 276"/>
                  <a:gd name="T25" fmla="*/ 287 h 414"/>
                  <a:gd name="T26" fmla="*/ 189 w 276"/>
                  <a:gd name="T27" fmla="*/ 287 h 414"/>
                  <a:gd name="T28" fmla="*/ 242 w 276"/>
                  <a:gd name="T29" fmla="*/ 280 h 414"/>
                  <a:gd name="T30" fmla="*/ 271 w 276"/>
                  <a:gd name="T31" fmla="*/ 235 h 414"/>
                  <a:gd name="T32" fmla="*/ 271 w 276"/>
                  <a:gd name="T33" fmla="*/ 235 h 414"/>
                  <a:gd name="T34" fmla="*/ 130 w 276"/>
                  <a:gd name="T35" fmla="*/ 12 h 414"/>
                  <a:gd name="T36" fmla="*/ 130 w 276"/>
                  <a:gd name="T37" fmla="*/ 12 h 414"/>
                  <a:gd name="T38" fmla="*/ 130 w 276"/>
                  <a:gd name="T39" fmla="*/ 11 h 414"/>
                  <a:gd name="T40" fmla="*/ 76 w 276"/>
                  <a:gd name="T41" fmla="*/ 17 h 414"/>
                  <a:gd name="T42" fmla="*/ 47 w 276"/>
                  <a:gd name="T43" fmla="*/ 63 h 414"/>
                  <a:gd name="T44" fmla="*/ 48 w 276"/>
                  <a:gd name="T45" fmla="*/ 64 h 414"/>
                  <a:gd name="T46" fmla="*/ 48 w 276"/>
                  <a:gd name="T47" fmla="*/ 64 h 414"/>
                  <a:gd name="T48" fmla="*/ 76 w 276"/>
                  <a:gd name="T49" fmla="*/ 108 h 414"/>
                  <a:gd name="T50" fmla="*/ 10 w 276"/>
                  <a:gd name="T51" fmla="*/ 208 h 414"/>
                  <a:gd name="T52" fmla="*/ 32 w 276"/>
                  <a:gd name="T53" fmla="*/ 335 h 414"/>
                  <a:gd name="T54" fmla="*/ 138 w 276"/>
                  <a:gd name="T55" fmla="*/ 410 h 414"/>
                  <a:gd name="T56" fmla="*/ 63 w 276"/>
                  <a:gd name="T57" fmla="*/ 54 h 414"/>
                  <a:gd name="T58" fmla="*/ 80 w 276"/>
                  <a:gd name="T59" fmla="*/ 24 h 414"/>
                  <a:gd name="T60" fmla="*/ 114 w 276"/>
                  <a:gd name="T61" fmla="*/ 21 h 414"/>
                  <a:gd name="T62" fmla="*/ 97 w 276"/>
                  <a:gd name="T63" fmla="*/ 50 h 414"/>
                  <a:gd name="T64" fmla="*/ 63 w 276"/>
                  <a:gd name="T65" fmla="*/ 54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6" h="414">
                    <a:moveTo>
                      <a:pt x="138" y="410"/>
                    </a:moveTo>
                    <a:cubicBezTo>
                      <a:pt x="151" y="413"/>
                      <a:pt x="164" y="414"/>
                      <a:pt x="177" y="414"/>
                    </a:cubicBezTo>
                    <a:cubicBezTo>
                      <a:pt x="208" y="414"/>
                      <a:pt x="239" y="405"/>
                      <a:pt x="265" y="388"/>
                    </a:cubicBezTo>
                    <a:cubicBezTo>
                      <a:pt x="272" y="384"/>
                      <a:pt x="274" y="375"/>
                      <a:pt x="270" y="368"/>
                    </a:cubicBezTo>
                    <a:cubicBezTo>
                      <a:pt x="266" y="361"/>
                      <a:pt x="257" y="359"/>
                      <a:pt x="250" y="363"/>
                    </a:cubicBezTo>
                    <a:cubicBezTo>
                      <a:pt x="218" y="383"/>
                      <a:pt x="181" y="390"/>
                      <a:pt x="144" y="382"/>
                    </a:cubicBezTo>
                    <a:cubicBezTo>
                      <a:pt x="108" y="373"/>
                      <a:pt x="77" y="352"/>
                      <a:pt x="57" y="320"/>
                    </a:cubicBezTo>
                    <a:cubicBezTo>
                      <a:pt x="37" y="288"/>
                      <a:pt x="30" y="251"/>
                      <a:pt x="38" y="214"/>
                    </a:cubicBezTo>
                    <a:cubicBezTo>
                      <a:pt x="46" y="181"/>
                      <a:pt x="64" y="153"/>
                      <a:pt x="91" y="133"/>
                    </a:cubicBezTo>
                    <a:cubicBezTo>
                      <a:pt x="188" y="285"/>
                      <a:pt x="188" y="285"/>
                      <a:pt x="188" y="285"/>
                    </a:cubicBezTo>
                    <a:cubicBezTo>
                      <a:pt x="188" y="285"/>
                      <a:pt x="188" y="285"/>
                      <a:pt x="188" y="285"/>
                    </a:cubicBezTo>
                    <a:cubicBezTo>
                      <a:pt x="188" y="285"/>
                      <a:pt x="188" y="285"/>
                      <a:pt x="188" y="285"/>
                    </a:cubicBezTo>
                    <a:cubicBezTo>
                      <a:pt x="189" y="287"/>
                      <a:pt x="189" y="287"/>
                      <a:pt x="189" y="287"/>
                    </a:cubicBezTo>
                    <a:cubicBezTo>
                      <a:pt x="189" y="287"/>
                      <a:pt x="189" y="287"/>
                      <a:pt x="189" y="287"/>
                    </a:cubicBezTo>
                    <a:cubicBezTo>
                      <a:pt x="197" y="296"/>
                      <a:pt x="220" y="293"/>
                      <a:pt x="242" y="280"/>
                    </a:cubicBezTo>
                    <a:cubicBezTo>
                      <a:pt x="263" y="266"/>
                      <a:pt x="276" y="246"/>
                      <a:pt x="271" y="235"/>
                    </a:cubicBezTo>
                    <a:cubicBezTo>
                      <a:pt x="271" y="235"/>
                      <a:pt x="271" y="235"/>
                      <a:pt x="271" y="235"/>
                    </a:cubicBezTo>
                    <a:cubicBezTo>
                      <a:pt x="130" y="12"/>
                      <a:pt x="130" y="12"/>
                      <a:pt x="130" y="12"/>
                    </a:cubicBezTo>
                    <a:cubicBezTo>
                      <a:pt x="130" y="12"/>
                      <a:pt x="130" y="12"/>
                      <a:pt x="130" y="12"/>
                    </a:cubicBezTo>
                    <a:cubicBezTo>
                      <a:pt x="130" y="12"/>
                      <a:pt x="130" y="12"/>
                      <a:pt x="130" y="11"/>
                    </a:cubicBezTo>
                    <a:cubicBezTo>
                      <a:pt x="122" y="0"/>
                      <a:pt x="98" y="2"/>
                      <a:pt x="76" y="17"/>
                    </a:cubicBezTo>
                    <a:cubicBezTo>
                      <a:pt x="53" y="31"/>
                      <a:pt x="40" y="52"/>
                      <a:pt x="47" y="63"/>
                    </a:cubicBezTo>
                    <a:cubicBezTo>
                      <a:pt x="48" y="64"/>
                      <a:pt x="48" y="64"/>
                      <a:pt x="48" y="64"/>
                    </a:cubicBezTo>
                    <a:cubicBezTo>
                      <a:pt x="48" y="64"/>
                      <a:pt x="48" y="64"/>
                      <a:pt x="48" y="64"/>
                    </a:cubicBezTo>
                    <a:cubicBezTo>
                      <a:pt x="76" y="108"/>
                      <a:pt x="76" y="108"/>
                      <a:pt x="76" y="108"/>
                    </a:cubicBezTo>
                    <a:cubicBezTo>
                      <a:pt x="42" y="132"/>
                      <a:pt x="19" y="167"/>
                      <a:pt x="10" y="208"/>
                    </a:cubicBezTo>
                    <a:cubicBezTo>
                      <a:pt x="0" y="252"/>
                      <a:pt x="8" y="297"/>
                      <a:pt x="32" y="335"/>
                    </a:cubicBezTo>
                    <a:cubicBezTo>
                      <a:pt x="56" y="374"/>
                      <a:pt x="94" y="400"/>
                      <a:pt x="138" y="410"/>
                    </a:cubicBezTo>
                    <a:close/>
                    <a:moveTo>
                      <a:pt x="63" y="54"/>
                    </a:moveTo>
                    <a:cubicBezTo>
                      <a:pt x="58" y="47"/>
                      <a:pt x="66" y="33"/>
                      <a:pt x="80" y="24"/>
                    </a:cubicBezTo>
                    <a:cubicBezTo>
                      <a:pt x="95" y="15"/>
                      <a:pt x="110" y="14"/>
                      <a:pt x="114" y="21"/>
                    </a:cubicBezTo>
                    <a:cubicBezTo>
                      <a:pt x="119" y="28"/>
                      <a:pt x="111" y="41"/>
                      <a:pt x="97" y="50"/>
                    </a:cubicBezTo>
                    <a:cubicBezTo>
                      <a:pt x="82" y="59"/>
                      <a:pt x="67" y="61"/>
                      <a:pt x="63"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18" name="Freeform 74">
                <a:extLst>
                  <a:ext uri="{FF2B5EF4-FFF2-40B4-BE49-F238E27FC236}">
                    <a16:creationId xmlns:a16="http://schemas.microsoft.com/office/drawing/2014/main" id="{E26FE243-B00A-6357-BCA6-6EF50458AA5B}"/>
                  </a:ext>
                </a:extLst>
              </p:cNvPr>
              <p:cNvSpPr>
                <a:spLocks/>
              </p:cNvSpPr>
              <p:nvPr/>
            </p:nvSpPr>
            <p:spPr bwMode="auto">
              <a:xfrm>
                <a:off x="4846640" y="6296027"/>
                <a:ext cx="328613" cy="42863"/>
              </a:xfrm>
              <a:custGeom>
                <a:avLst/>
                <a:gdLst>
                  <a:gd name="T0" fmla="*/ 215 w 229"/>
                  <a:gd name="T1" fmla="*/ 0 h 30"/>
                  <a:gd name="T2" fmla="*/ 13 w 229"/>
                  <a:gd name="T3" fmla="*/ 2 h 30"/>
                  <a:gd name="T4" fmla="*/ 0 w 229"/>
                  <a:gd name="T5" fmla="*/ 16 h 30"/>
                  <a:gd name="T6" fmla="*/ 14 w 229"/>
                  <a:gd name="T7" fmla="*/ 30 h 30"/>
                  <a:gd name="T8" fmla="*/ 215 w 229"/>
                  <a:gd name="T9" fmla="*/ 27 h 30"/>
                  <a:gd name="T10" fmla="*/ 229 w 229"/>
                  <a:gd name="T11" fmla="*/ 13 h 30"/>
                  <a:gd name="T12" fmla="*/ 215 w 229"/>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229" h="30">
                    <a:moveTo>
                      <a:pt x="215" y="0"/>
                    </a:moveTo>
                    <a:cubicBezTo>
                      <a:pt x="13" y="2"/>
                      <a:pt x="13" y="2"/>
                      <a:pt x="13" y="2"/>
                    </a:cubicBezTo>
                    <a:cubicBezTo>
                      <a:pt x="6" y="2"/>
                      <a:pt x="0" y="8"/>
                      <a:pt x="0" y="16"/>
                    </a:cubicBezTo>
                    <a:cubicBezTo>
                      <a:pt x="0" y="24"/>
                      <a:pt x="6" y="30"/>
                      <a:pt x="14" y="30"/>
                    </a:cubicBezTo>
                    <a:cubicBezTo>
                      <a:pt x="215" y="27"/>
                      <a:pt x="215" y="27"/>
                      <a:pt x="215" y="27"/>
                    </a:cubicBezTo>
                    <a:cubicBezTo>
                      <a:pt x="223" y="27"/>
                      <a:pt x="229" y="21"/>
                      <a:pt x="229" y="13"/>
                    </a:cubicBezTo>
                    <a:cubicBezTo>
                      <a:pt x="229" y="6"/>
                      <a:pt x="223" y="0"/>
                      <a:pt x="21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19" name="Freeform 75">
                <a:extLst>
                  <a:ext uri="{FF2B5EF4-FFF2-40B4-BE49-F238E27FC236}">
                    <a16:creationId xmlns:a16="http://schemas.microsoft.com/office/drawing/2014/main" id="{40D7042F-81C8-071E-C85D-762BAA0F7BE0}"/>
                  </a:ext>
                </a:extLst>
              </p:cNvPr>
              <p:cNvSpPr>
                <a:spLocks noEditPoints="1"/>
              </p:cNvSpPr>
              <p:nvPr/>
            </p:nvSpPr>
            <p:spPr bwMode="auto">
              <a:xfrm>
                <a:off x="4840288" y="6440490"/>
                <a:ext cx="106362" cy="106363"/>
              </a:xfrm>
              <a:custGeom>
                <a:avLst/>
                <a:gdLst>
                  <a:gd name="T0" fmla="*/ 0 w 74"/>
                  <a:gd name="T1" fmla="*/ 37 h 74"/>
                  <a:gd name="T2" fmla="*/ 37 w 74"/>
                  <a:gd name="T3" fmla="*/ 73 h 74"/>
                  <a:gd name="T4" fmla="*/ 73 w 74"/>
                  <a:gd name="T5" fmla="*/ 36 h 74"/>
                  <a:gd name="T6" fmla="*/ 36 w 74"/>
                  <a:gd name="T7" fmla="*/ 0 h 74"/>
                  <a:gd name="T8" fmla="*/ 0 w 74"/>
                  <a:gd name="T9" fmla="*/ 37 h 74"/>
                  <a:gd name="T10" fmla="*/ 54 w 74"/>
                  <a:gd name="T11" fmla="*/ 36 h 74"/>
                  <a:gd name="T12" fmla="*/ 37 w 74"/>
                  <a:gd name="T13" fmla="*/ 54 h 74"/>
                  <a:gd name="T14" fmla="*/ 19 w 74"/>
                  <a:gd name="T15" fmla="*/ 37 h 74"/>
                  <a:gd name="T16" fmla="*/ 36 w 74"/>
                  <a:gd name="T17" fmla="*/ 19 h 74"/>
                  <a:gd name="T18" fmla="*/ 54 w 74"/>
                  <a:gd name="T19" fmla="*/ 36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 h="74">
                    <a:moveTo>
                      <a:pt x="0" y="37"/>
                    </a:moveTo>
                    <a:cubicBezTo>
                      <a:pt x="0" y="57"/>
                      <a:pt x="17" y="74"/>
                      <a:pt x="37" y="73"/>
                    </a:cubicBezTo>
                    <a:cubicBezTo>
                      <a:pt x="57" y="73"/>
                      <a:pt x="74" y="57"/>
                      <a:pt x="73" y="36"/>
                    </a:cubicBezTo>
                    <a:cubicBezTo>
                      <a:pt x="73" y="16"/>
                      <a:pt x="57" y="0"/>
                      <a:pt x="36" y="0"/>
                    </a:cubicBezTo>
                    <a:cubicBezTo>
                      <a:pt x="16" y="0"/>
                      <a:pt x="0" y="17"/>
                      <a:pt x="0" y="37"/>
                    </a:cubicBezTo>
                    <a:close/>
                    <a:moveTo>
                      <a:pt x="54" y="36"/>
                    </a:moveTo>
                    <a:cubicBezTo>
                      <a:pt x="55" y="46"/>
                      <a:pt x="47" y="54"/>
                      <a:pt x="37" y="54"/>
                    </a:cubicBezTo>
                    <a:cubicBezTo>
                      <a:pt x="27" y="54"/>
                      <a:pt x="19" y="47"/>
                      <a:pt x="19" y="37"/>
                    </a:cubicBezTo>
                    <a:cubicBezTo>
                      <a:pt x="19" y="27"/>
                      <a:pt x="27" y="19"/>
                      <a:pt x="36" y="19"/>
                    </a:cubicBezTo>
                    <a:cubicBezTo>
                      <a:pt x="46" y="19"/>
                      <a:pt x="54" y="27"/>
                      <a:pt x="54"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20" name="Freeform 76">
                <a:extLst>
                  <a:ext uri="{FF2B5EF4-FFF2-40B4-BE49-F238E27FC236}">
                    <a16:creationId xmlns:a16="http://schemas.microsoft.com/office/drawing/2014/main" id="{D4DFD7DD-D0A0-F8DC-C07D-5C00794AF176}"/>
                  </a:ext>
                </a:extLst>
              </p:cNvPr>
              <p:cNvSpPr>
                <a:spLocks/>
              </p:cNvSpPr>
              <p:nvPr/>
            </p:nvSpPr>
            <p:spPr bwMode="auto">
              <a:xfrm>
                <a:off x="4725995" y="6516682"/>
                <a:ext cx="338138" cy="114300"/>
              </a:xfrm>
              <a:custGeom>
                <a:avLst/>
                <a:gdLst>
                  <a:gd name="T0" fmla="*/ 166 w 235"/>
                  <a:gd name="T1" fmla="*/ 0 h 79"/>
                  <a:gd name="T2" fmla="*/ 117 w 235"/>
                  <a:gd name="T3" fmla="*/ 36 h 79"/>
                  <a:gd name="T4" fmla="*/ 68 w 235"/>
                  <a:gd name="T5" fmla="*/ 2 h 79"/>
                  <a:gd name="T6" fmla="*/ 2 w 235"/>
                  <a:gd name="T7" fmla="*/ 64 h 79"/>
                  <a:gd name="T8" fmla="*/ 1 w 235"/>
                  <a:gd name="T9" fmla="*/ 74 h 79"/>
                  <a:gd name="T10" fmla="*/ 10 w 235"/>
                  <a:gd name="T11" fmla="*/ 79 h 79"/>
                  <a:gd name="T12" fmla="*/ 226 w 235"/>
                  <a:gd name="T13" fmla="*/ 76 h 79"/>
                  <a:gd name="T14" fmla="*/ 226 w 235"/>
                  <a:gd name="T15" fmla="*/ 76 h 79"/>
                  <a:gd name="T16" fmla="*/ 235 w 235"/>
                  <a:gd name="T17" fmla="*/ 67 h 79"/>
                  <a:gd name="T18" fmla="*/ 233 w 235"/>
                  <a:gd name="T19" fmla="*/ 61 h 79"/>
                  <a:gd name="T20" fmla="*/ 166 w 235"/>
                  <a:gd name="T2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79">
                    <a:moveTo>
                      <a:pt x="166" y="0"/>
                    </a:moveTo>
                    <a:cubicBezTo>
                      <a:pt x="159" y="21"/>
                      <a:pt x="140" y="36"/>
                      <a:pt x="117" y="36"/>
                    </a:cubicBezTo>
                    <a:cubicBezTo>
                      <a:pt x="94" y="36"/>
                      <a:pt x="75" y="22"/>
                      <a:pt x="68" y="2"/>
                    </a:cubicBezTo>
                    <a:cubicBezTo>
                      <a:pt x="28" y="23"/>
                      <a:pt x="3" y="62"/>
                      <a:pt x="2" y="64"/>
                    </a:cubicBezTo>
                    <a:cubicBezTo>
                      <a:pt x="0" y="67"/>
                      <a:pt x="0" y="71"/>
                      <a:pt x="1" y="74"/>
                    </a:cubicBezTo>
                    <a:cubicBezTo>
                      <a:pt x="3" y="77"/>
                      <a:pt x="6" y="79"/>
                      <a:pt x="10" y="79"/>
                    </a:cubicBezTo>
                    <a:cubicBezTo>
                      <a:pt x="226" y="76"/>
                      <a:pt x="226" y="76"/>
                      <a:pt x="226" y="76"/>
                    </a:cubicBezTo>
                    <a:cubicBezTo>
                      <a:pt x="226" y="76"/>
                      <a:pt x="226" y="76"/>
                      <a:pt x="226" y="76"/>
                    </a:cubicBezTo>
                    <a:cubicBezTo>
                      <a:pt x="231" y="76"/>
                      <a:pt x="235" y="72"/>
                      <a:pt x="235" y="67"/>
                    </a:cubicBezTo>
                    <a:cubicBezTo>
                      <a:pt x="235" y="64"/>
                      <a:pt x="235" y="62"/>
                      <a:pt x="233" y="61"/>
                    </a:cubicBezTo>
                    <a:cubicBezTo>
                      <a:pt x="229" y="55"/>
                      <a:pt x="204" y="20"/>
                      <a:pt x="1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grpSp>
      </p:grpSp>
      <p:grpSp>
        <p:nvGrpSpPr>
          <p:cNvPr id="27" name="Group 26">
            <a:extLst>
              <a:ext uri="{FF2B5EF4-FFF2-40B4-BE49-F238E27FC236}">
                <a16:creationId xmlns:a16="http://schemas.microsoft.com/office/drawing/2014/main" id="{0F5520DA-37C8-9712-0A34-6EB14CA29D75}"/>
              </a:ext>
            </a:extLst>
          </p:cNvPr>
          <p:cNvGrpSpPr/>
          <p:nvPr/>
        </p:nvGrpSpPr>
        <p:grpSpPr>
          <a:xfrm>
            <a:off x="730321" y="3392745"/>
            <a:ext cx="4341465" cy="784855"/>
            <a:chOff x="730321" y="3392745"/>
            <a:chExt cx="4341465" cy="784855"/>
          </a:xfrm>
        </p:grpSpPr>
        <p:sp>
          <p:nvSpPr>
            <p:cNvPr id="22" name="Rectangle 21">
              <a:extLst>
                <a:ext uri="{FF2B5EF4-FFF2-40B4-BE49-F238E27FC236}">
                  <a16:creationId xmlns:a16="http://schemas.microsoft.com/office/drawing/2014/main" id="{AA7455D0-3C77-DCFA-6367-F6C6AE5F7EC3}"/>
                </a:ext>
              </a:extLst>
            </p:cNvPr>
            <p:cNvSpPr/>
            <p:nvPr/>
          </p:nvSpPr>
          <p:spPr>
            <a:xfrm>
              <a:off x="730321" y="3392745"/>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23" name="Rectangle 22">
              <a:extLst>
                <a:ext uri="{FF2B5EF4-FFF2-40B4-BE49-F238E27FC236}">
                  <a16:creationId xmlns:a16="http://schemas.microsoft.com/office/drawing/2014/main" id="{4179A5E8-C048-C823-5C66-8BEE6E0DFEBE}"/>
                </a:ext>
              </a:extLst>
            </p:cNvPr>
            <p:cNvSpPr/>
            <p:nvPr/>
          </p:nvSpPr>
          <p:spPr>
            <a:xfrm>
              <a:off x="1491223" y="3392745"/>
              <a:ext cx="3580563" cy="784855"/>
            </a:xfrm>
            <a:prstGeom prst="rect">
              <a:avLst/>
            </a:prstGeom>
            <a:noFill/>
            <a:ln w="6186" cap="flat">
              <a:noFill/>
              <a:prstDash val="solid"/>
              <a:miter/>
            </a:ln>
          </p:spPr>
          <p:txBody>
            <a:bodyPr lIns="91440" tIns="45720" rIns="91440" bIns="45720" rtlCol="0" anchor="ctr"/>
            <a:lstStyle/>
            <a:p>
              <a:pPr marL="0" marR="0" lvl="0" indent="0" algn="l" defTabSz="7112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High Flux Isotope Reactor</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grpSp>
          <p:nvGrpSpPr>
            <p:cNvPr id="24" name="Group 23">
              <a:extLst>
                <a:ext uri="{FF2B5EF4-FFF2-40B4-BE49-F238E27FC236}">
                  <a16:creationId xmlns:a16="http://schemas.microsoft.com/office/drawing/2014/main" id="{B6E05D75-0790-3406-3074-7AC19DEAFEB5}"/>
                </a:ext>
              </a:extLst>
            </p:cNvPr>
            <p:cNvGrpSpPr/>
            <p:nvPr/>
          </p:nvGrpSpPr>
          <p:grpSpPr>
            <a:xfrm>
              <a:off x="844326" y="3527952"/>
              <a:ext cx="432204" cy="395182"/>
              <a:chOff x="7119940" y="5851527"/>
              <a:chExt cx="852487" cy="779463"/>
            </a:xfrm>
            <a:solidFill>
              <a:schemeClr val="bg1"/>
            </a:solidFill>
            <a:effectLst>
              <a:outerShdw blurRad="101600" sx="102000" sy="102000" algn="ctr" rotWithShape="0">
                <a:prstClr val="black">
                  <a:alpha val="20000"/>
                </a:prstClr>
              </a:outerShdw>
            </a:effectLst>
          </p:grpSpPr>
          <p:sp>
            <p:nvSpPr>
              <p:cNvPr id="25" name="Freeform 71">
                <a:extLst>
                  <a:ext uri="{FF2B5EF4-FFF2-40B4-BE49-F238E27FC236}">
                    <a16:creationId xmlns:a16="http://schemas.microsoft.com/office/drawing/2014/main" id="{84ECCCA4-A0E6-3925-F984-BB2EAB0A2CCD}"/>
                  </a:ext>
                </a:extLst>
              </p:cNvPr>
              <p:cNvSpPr>
                <a:spLocks noEditPoints="1"/>
              </p:cNvSpPr>
              <p:nvPr/>
            </p:nvSpPr>
            <p:spPr bwMode="auto">
              <a:xfrm>
                <a:off x="7119940" y="5851527"/>
                <a:ext cx="852487" cy="779463"/>
              </a:xfrm>
              <a:custGeom>
                <a:avLst/>
                <a:gdLst>
                  <a:gd name="T0" fmla="*/ 480 w 592"/>
                  <a:gd name="T1" fmla="*/ 169 h 541"/>
                  <a:gd name="T2" fmla="*/ 444 w 592"/>
                  <a:gd name="T3" fmla="*/ 19 h 541"/>
                  <a:gd name="T4" fmla="*/ 324 w 592"/>
                  <a:gd name="T5" fmla="*/ 59 h 541"/>
                  <a:gd name="T6" fmla="*/ 429 w 592"/>
                  <a:gd name="T7" fmla="*/ 44 h 541"/>
                  <a:gd name="T8" fmla="*/ 429 w 592"/>
                  <a:gd name="T9" fmla="*/ 239 h 541"/>
                  <a:gd name="T10" fmla="*/ 394 w 592"/>
                  <a:gd name="T11" fmla="*/ 178 h 541"/>
                  <a:gd name="T12" fmla="*/ 426 w 592"/>
                  <a:gd name="T13" fmla="*/ 169 h 541"/>
                  <a:gd name="T14" fmla="*/ 374 w 592"/>
                  <a:gd name="T15" fmla="*/ 145 h 541"/>
                  <a:gd name="T16" fmla="*/ 278 w 592"/>
                  <a:gd name="T17" fmla="*/ 49 h 541"/>
                  <a:gd name="T18" fmla="*/ 108 w 592"/>
                  <a:gd name="T19" fmla="*/ 147 h 541"/>
                  <a:gd name="T20" fmla="*/ 91 w 592"/>
                  <a:gd name="T21" fmla="*/ 177 h 541"/>
                  <a:gd name="T22" fmla="*/ 70 w 592"/>
                  <a:gd name="T23" fmla="*/ 364 h 541"/>
                  <a:gd name="T24" fmla="*/ 148 w 592"/>
                  <a:gd name="T25" fmla="*/ 532 h 541"/>
                  <a:gd name="T26" fmla="*/ 278 w 592"/>
                  <a:gd name="T27" fmla="*/ 502 h 541"/>
                  <a:gd name="T28" fmla="*/ 408 w 592"/>
                  <a:gd name="T29" fmla="*/ 541 h 541"/>
                  <a:gd name="T30" fmla="*/ 480 w 592"/>
                  <a:gd name="T31" fmla="*/ 382 h 541"/>
                  <a:gd name="T32" fmla="*/ 138 w 592"/>
                  <a:gd name="T33" fmla="*/ 144 h 541"/>
                  <a:gd name="T34" fmla="*/ 261 w 592"/>
                  <a:gd name="T35" fmla="*/ 72 h 541"/>
                  <a:gd name="T36" fmla="*/ 296 w 592"/>
                  <a:gd name="T37" fmla="*/ 141 h 541"/>
                  <a:gd name="T38" fmla="*/ 138 w 592"/>
                  <a:gd name="T39" fmla="*/ 144 h 541"/>
                  <a:gd name="T40" fmla="*/ 103 w 592"/>
                  <a:gd name="T41" fmla="*/ 204 h 541"/>
                  <a:gd name="T42" fmla="*/ 179 w 592"/>
                  <a:gd name="T43" fmla="*/ 343 h 541"/>
                  <a:gd name="T44" fmla="*/ 199 w 592"/>
                  <a:gd name="T45" fmla="*/ 348 h 541"/>
                  <a:gd name="T46" fmla="*/ 146 w 592"/>
                  <a:gd name="T47" fmla="*/ 189 h 541"/>
                  <a:gd name="T48" fmla="*/ 355 w 592"/>
                  <a:gd name="T49" fmla="*/ 173 h 541"/>
                  <a:gd name="T50" fmla="*/ 414 w 592"/>
                  <a:gd name="T51" fmla="*/ 275 h 541"/>
                  <a:gd name="T52" fmla="*/ 353 w 592"/>
                  <a:gd name="T53" fmla="*/ 380 h 541"/>
                  <a:gd name="T54" fmla="*/ 296 w 592"/>
                  <a:gd name="T55" fmla="*/ 448 h 541"/>
                  <a:gd name="T56" fmla="*/ 296 w 592"/>
                  <a:gd name="T57" fmla="*/ 410 h 541"/>
                  <a:gd name="T58" fmla="*/ 296 w 592"/>
                  <a:gd name="T59" fmla="*/ 380 h 541"/>
                  <a:gd name="T60" fmla="*/ 29 w 592"/>
                  <a:gd name="T61" fmla="*/ 275 h 541"/>
                  <a:gd name="T62" fmla="*/ 162 w 592"/>
                  <a:gd name="T63" fmla="*/ 506 h 541"/>
                  <a:gd name="T64" fmla="*/ 221 w 592"/>
                  <a:gd name="T65" fmla="*/ 406 h 541"/>
                  <a:gd name="T66" fmla="*/ 274 w 592"/>
                  <a:gd name="T67" fmla="*/ 468 h 541"/>
                  <a:gd name="T68" fmla="*/ 429 w 592"/>
                  <a:gd name="T69" fmla="*/ 506 h 541"/>
                  <a:gd name="T70" fmla="*/ 371 w 592"/>
                  <a:gd name="T71" fmla="*/ 406 h 541"/>
                  <a:gd name="T72" fmla="*/ 429 w 592"/>
                  <a:gd name="T73" fmla="*/ 506 h 541"/>
                  <a:gd name="T74" fmla="*/ 412 w 592"/>
                  <a:gd name="T75" fmla="*/ 343 h 541"/>
                  <a:gd name="T76" fmla="*/ 562 w 592"/>
                  <a:gd name="T77" fmla="*/ 275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92" h="541">
                    <a:moveTo>
                      <a:pt x="592" y="275"/>
                    </a:moveTo>
                    <a:cubicBezTo>
                      <a:pt x="592" y="233"/>
                      <a:pt x="551" y="194"/>
                      <a:pt x="480" y="169"/>
                    </a:cubicBezTo>
                    <a:cubicBezTo>
                      <a:pt x="481" y="162"/>
                      <a:pt x="482" y="154"/>
                      <a:pt x="483" y="147"/>
                    </a:cubicBezTo>
                    <a:cubicBezTo>
                      <a:pt x="491" y="84"/>
                      <a:pt x="477" y="38"/>
                      <a:pt x="444" y="19"/>
                    </a:cubicBezTo>
                    <a:cubicBezTo>
                      <a:pt x="414" y="2"/>
                      <a:pt x="373" y="9"/>
                      <a:pt x="328" y="38"/>
                    </a:cubicBezTo>
                    <a:cubicBezTo>
                      <a:pt x="322" y="43"/>
                      <a:pt x="320" y="52"/>
                      <a:pt x="324" y="59"/>
                    </a:cubicBezTo>
                    <a:cubicBezTo>
                      <a:pt x="329" y="65"/>
                      <a:pt x="338" y="67"/>
                      <a:pt x="345" y="63"/>
                    </a:cubicBezTo>
                    <a:cubicBezTo>
                      <a:pt x="380" y="40"/>
                      <a:pt x="410" y="33"/>
                      <a:pt x="429" y="44"/>
                    </a:cubicBezTo>
                    <a:cubicBezTo>
                      <a:pt x="451" y="57"/>
                      <a:pt x="460" y="93"/>
                      <a:pt x="454" y="144"/>
                    </a:cubicBezTo>
                    <a:cubicBezTo>
                      <a:pt x="450" y="173"/>
                      <a:pt x="442" y="206"/>
                      <a:pt x="429" y="239"/>
                    </a:cubicBezTo>
                    <a:cubicBezTo>
                      <a:pt x="424" y="229"/>
                      <a:pt x="418" y="218"/>
                      <a:pt x="412" y="208"/>
                    </a:cubicBezTo>
                    <a:cubicBezTo>
                      <a:pt x="406" y="198"/>
                      <a:pt x="400" y="188"/>
                      <a:pt x="394" y="178"/>
                    </a:cubicBezTo>
                    <a:cubicBezTo>
                      <a:pt x="399" y="179"/>
                      <a:pt x="404" y="180"/>
                      <a:pt x="409" y="181"/>
                    </a:cubicBezTo>
                    <a:cubicBezTo>
                      <a:pt x="417" y="182"/>
                      <a:pt x="424" y="177"/>
                      <a:pt x="426" y="169"/>
                    </a:cubicBezTo>
                    <a:cubicBezTo>
                      <a:pt x="427" y="161"/>
                      <a:pt x="422" y="153"/>
                      <a:pt x="414" y="152"/>
                    </a:cubicBezTo>
                    <a:cubicBezTo>
                      <a:pt x="407" y="150"/>
                      <a:pt x="374" y="145"/>
                      <a:pt x="374" y="145"/>
                    </a:cubicBezTo>
                    <a:cubicBezTo>
                      <a:pt x="374" y="145"/>
                      <a:pt x="348" y="111"/>
                      <a:pt x="342" y="106"/>
                    </a:cubicBezTo>
                    <a:cubicBezTo>
                      <a:pt x="310" y="71"/>
                      <a:pt x="310" y="73"/>
                      <a:pt x="278" y="49"/>
                    </a:cubicBezTo>
                    <a:cubicBezTo>
                      <a:pt x="227" y="10"/>
                      <a:pt x="181" y="0"/>
                      <a:pt x="148" y="19"/>
                    </a:cubicBezTo>
                    <a:cubicBezTo>
                      <a:pt x="115" y="38"/>
                      <a:pt x="101" y="84"/>
                      <a:pt x="108" y="147"/>
                    </a:cubicBezTo>
                    <a:cubicBezTo>
                      <a:pt x="109" y="154"/>
                      <a:pt x="110" y="162"/>
                      <a:pt x="112" y="169"/>
                    </a:cubicBezTo>
                    <a:cubicBezTo>
                      <a:pt x="105" y="172"/>
                      <a:pt x="98" y="174"/>
                      <a:pt x="91" y="177"/>
                    </a:cubicBezTo>
                    <a:cubicBezTo>
                      <a:pt x="32" y="202"/>
                      <a:pt x="0" y="237"/>
                      <a:pt x="0" y="275"/>
                    </a:cubicBezTo>
                    <a:cubicBezTo>
                      <a:pt x="0" y="309"/>
                      <a:pt x="24" y="339"/>
                      <a:pt x="70" y="364"/>
                    </a:cubicBezTo>
                    <a:cubicBezTo>
                      <a:pt x="83" y="370"/>
                      <a:pt x="97" y="376"/>
                      <a:pt x="112" y="382"/>
                    </a:cubicBezTo>
                    <a:cubicBezTo>
                      <a:pt x="98" y="456"/>
                      <a:pt x="111" y="510"/>
                      <a:pt x="148" y="532"/>
                    </a:cubicBezTo>
                    <a:cubicBezTo>
                      <a:pt x="158" y="538"/>
                      <a:pt x="171" y="541"/>
                      <a:pt x="184" y="541"/>
                    </a:cubicBezTo>
                    <a:cubicBezTo>
                      <a:pt x="211" y="541"/>
                      <a:pt x="244" y="528"/>
                      <a:pt x="278" y="502"/>
                    </a:cubicBezTo>
                    <a:cubicBezTo>
                      <a:pt x="284" y="497"/>
                      <a:pt x="290" y="493"/>
                      <a:pt x="296" y="488"/>
                    </a:cubicBezTo>
                    <a:cubicBezTo>
                      <a:pt x="336" y="522"/>
                      <a:pt x="375" y="541"/>
                      <a:pt x="408" y="541"/>
                    </a:cubicBezTo>
                    <a:cubicBezTo>
                      <a:pt x="421" y="541"/>
                      <a:pt x="433" y="538"/>
                      <a:pt x="444" y="532"/>
                    </a:cubicBezTo>
                    <a:cubicBezTo>
                      <a:pt x="481" y="510"/>
                      <a:pt x="494" y="456"/>
                      <a:pt x="480" y="382"/>
                    </a:cubicBezTo>
                    <a:cubicBezTo>
                      <a:pt x="549" y="357"/>
                      <a:pt x="592" y="319"/>
                      <a:pt x="592" y="275"/>
                    </a:cubicBezTo>
                    <a:close/>
                    <a:moveTo>
                      <a:pt x="138" y="144"/>
                    </a:moveTo>
                    <a:cubicBezTo>
                      <a:pt x="131" y="93"/>
                      <a:pt x="141" y="57"/>
                      <a:pt x="162" y="44"/>
                    </a:cubicBezTo>
                    <a:cubicBezTo>
                      <a:pt x="184" y="32"/>
                      <a:pt x="220" y="42"/>
                      <a:pt x="261" y="72"/>
                    </a:cubicBezTo>
                    <a:cubicBezTo>
                      <a:pt x="285" y="90"/>
                      <a:pt x="308" y="114"/>
                      <a:pt x="331" y="142"/>
                    </a:cubicBezTo>
                    <a:cubicBezTo>
                      <a:pt x="319" y="141"/>
                      <a:pt x="308" y="141"/>
                      <a:pt x="296" y="141"/>
                    </a:cubicBezTo>
                    <a:cubicBezTo>
                      <a:pt x="240" y="141"/>
                      <a:pt x="186" y="148"/>
                      <a:pt x="140" y="160"/>
                    </a:cubicBezTo>
                    <a:cubicBezTo>
                      <a:pt x="139" y="155"/>
                      <a:pt x="138" y="149"/>
                      <a:pt x="138" y="144"/>
                    </a:cubicBezTo>
                    <a:close/>
                    <a:moveTo>
                      <a:pt x="29" y="275"/>
                    </a:moveTo>
                    <a:cubicBezTo>
                      <a:pt x="29" y="250"/>
                      <a:pt x="56" y="224"/>
                      <a:pt x="103" y="204"/>
                    </a:cubicBezTo>
                    <a:cubicBezTo>
                      <a:pt x="108" y="202"/>
                      <a:pt x="113" y="200"/>
                      <a:pt x="118" y="198"/>
                    </a:cubicBezTo>
                    <a:cubicBezTo>
                      <a:pt x="131" y="244"/>
                      <a:pt x="151" y="294"/>
                      <a:pt x="179" y="343"/>
                    </a:cubicBezTo>
                    <a:cubicBezTo>
                      <a:pt x="182" y="347"/>
                      <a:pt x="187" y="350"/>
                      <a:pt x="192" y="350"/>
                    </a:cubicBezTo>
                    <a:cubicBezTo>
                      <a:pt x="195" y="350"/>
                      <a:pt x="197" y="349"/>
                      <a:pt x="199" y="348"/>
                    </a:cubicBezTo>
                    <a:cubicBezTo>
                      <a:pt x="207" y="344"/>
                      <a:pt x="209" y="335"/>
                      <a:pt x="205" y="328"/>
                    </a:cubicBezTo>
                    <a:cubicBezTo>
                      <a:pt x="178" y="281"/>
                      <a:pt x="158" y="233"/>
                      <a:pt x="146" y="189"/>
                    </a:cubicBezTo>
                    <a:cubicBezTo>
                      <a:pt x="190" y="177"/>
                      <a:pt x="242" y="170"/>
                      <a:pt x="296" y="170"/>
                    </a:cubicBezTo>
                    <a:cubicBezTo>
                      <a:pt x="316" y="170"/>
                      <a:pt x="336" y="171"/>
                      <a:pt x="355" y="173"/>
                    </a:cubicBezTo>
                    <a:cubicBezTo>
                      <a:pt x="366" y="189"/>
                      <a:pt x="377" y="205"/>
                      <a:pt x="387" y="223"/>
                    </a:cubicBezTo>
                    <a:cubicBezTo>
                      <a:pt x="397" y="240"/>
                      <a:pt x="406" y="258"/>
                      <a:pt x="414" y="275"/>
                    </a:cubicBezTo>
                    <a:cubicBezTo>
                      <a:pt x="406" y="293"/>
                      <a:pt x="397" y="310"/>
                      <a:pt x="387" y="328"/>
                    </a:cubicBezTo>
                    <a:cubicBezTo>
                      <a:pt x="376" y="346"/>
                      <a:pt x="365" y="364"/>
                      <a:pt x="353" y="380"/>
                    </a:cubicBezTo>
                    <a:cubicBezTo>
                      <a:pt x="351" y="382"/>
                      <a:pt x="349" y="384"/>
                      <a:pt x="349" y="386"/>
                    </a:cubicBezTo>
                    <a:cubicBezTo>
                      <a:pt x="332" y="409"/>
                      <a:pt x="314" y="430"/>
                      <a:pt x="296" y="448"/>
                    </a:cubicBezTo>
                    <a:cubicBezTo>
                      <a:pt x="284" y="436"/>
                      <a:pt x="272" y="423"/>
                      <a:pt x="260" y="409"/>
                    </a:cubicBezTo>
                    <a:cubicBezTo>
                      <a:pt x="272" y="409"/>
                      <a:pt x="284" y="410"/>
                      <a:pt x="296" y="410"/>
                    </a:cubicBezTo>
                    <a:cubicBezTo>
                      <a:pt x="304" y="410"/>
                      <a:pt x="310" y="403"/>
                      <a:pt x="310" y="395"/>
                    </a:cubicBezTo>
                    <a:cubicBezTo>
                      <a:pt x="310" y="387"/>
                      <a:pt x="304" y="380"/>
                      <a:pt x="296" y="380"/>
                    </a:cubicBezTo>
                    <a:cubicBezTo>
                      <a:pt x="275" y="380"/>
                      <a:pt x="254" y="379"/>
                      <a:pt x="234" y="377"/>
                    </a:cubicBezTo>
                    <a:cubicBezTo>
                      <a:pt x="117" y="366"/>
                      <a:pt x="29" y="322"/>
                      <a:pt x="29" y="275"/>
                    </a:cubicBezTo>
                    <a:close/>
                    <a:moveTo>
                      <a:pt x="261" y="478"/>
                    </a:moveTo>
                    <a:cubicBezTo>
                      <a:pt x="220" y="509"/>
                      <a:pt x="184" y="519"/>
                      <a:pt x="162" y="506"/>
                    </a:cubicBezTo>
                    <a:cubicBezTo>
                      <a:pt x="138" y="492"/>
                      <a:pt x="130" y="448"/>
                      <a:pt x="140" y="390"/>
                    </a:cubicBezTo>
                    <a:cubicBezTo>
                      <a:pt x="165" y="397"/>
                      <a:pt x="192" y="402"/>
                      <a:pt x="221" y="406"/>
                    </a:cubicBezTo>
                    <a:cubicBezTo>
                      <a:pt x="221" y="406"/>
                      <a:pt x="221" y="406"/>
                      <a:pt x="222" y="407"/>
                    </a:cubicBezTo>
                    <a:cubicBezTo>
                      <a:pt x="239" y="430"/>
                      <a:pt x="256" y="450"/>
                      <a:pt x="274" y="468"/>
                    </a:cubicBezTo>
                    <a:cubicBezTo>
                      <a:pt x="270" y="471"/>
                      <a:pt x="265" y="475"/>
                      <a:pt x="261" y="478"/>
                    </a:cubicBezTo>
                    <a:close/>
                    <a:moveTo>
                      <a:pt x="429" y="506"/>
                    </a:moveTo>
                    <a:cubicBezTo>
                      <a:pt x="404" y="521"/>
                      <a:pt x="362" y="505"/>
                      <a:pt x="317" y="468"/>
                    </a:cubicBezTo>
                    <a:cubicBezTo>
                      <a:pt x="336" y="449"/>
                      <a:pt x="354" y="429"/>
                      <a:pt x="371" y="406"/>
                    </a:cubicBezTo>
                    <a:cubicBezTo>
                      <a:pt x="400" y="402"/>
                      <a:pt x="427" y="397"/>
                      <a:pt x="451" y="390"/>
                    </a:cubicBezTo>
                    <a:cubicBezTo>
                      <a:pt x="462" y="449"/>
                      <a:pt x="454" y="492"/>
                      <a:pt x="429" y="506"/>
                    </a:cubicBezTo>
                    <a:close/>
                    <a:moveTo>
                      <a:pt x="394" y="373"/>
                    </a:moveTo>
                    <a:cubicBezTo>
                      <a:pt x="400" y="363"/>
                      <a:pt x="406" y="353"/>
                      <a:pt x="412" y="343"/>
                    </a:cubicBezTo>
                    <a:cubicBezTo>
                      <a:pt x="440" y="294"/>
                      <a:pt x="461" y="244"/>
                      <a:pt x="473" y="198"/>
                    </a:cubicBezTo>
                    <a:cubicBezTo>
                      <a:pt x="529" y="218"/>
                      <a:pt x="562" y="247"/>
                      <a:pt x="562" y="275"/>
                    </a:cubicBezTo>
                    <a:cubicBezTo>
                      <a:pt x="562" y="317"/>
                      <a:pt x="492" y="357"/>
                      <a:pt x="394" y="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26" name="Oval 25">
                <a:extLst>
                  <a:ext uri="{FF2B5EF4-FFF2-40B4-BE49-F238E27FC236}">
                    <a16:creationId xmlns:a16="http://schemas.microsoft.com/office/drawing/2014/main" id="{34762242-079A-269E-558B-F91156E569DD}"/>
                  </a:ext>
                </a:extLst>
              </p:cNvPr>
              <p:cNvSpPr>
                <a:spLocks noChangeArrowheads="1"/>
              </p:cNvSpPr>
              <p:nvPr/>
            </p:nvSpPr>
            <p:spPr bwMode="auto">
              <a:xfrm>
                <a:off x="7446965" y="6148390"/>
                <a:ext cx="198437" cy="2000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grpSp>
      </p:grpSp>
      <p:grpSp>
        <p:nvGrpSpPr>
          <p:cNvPr id="50" name="Group 49">
            <a:extLst>
              <a:ext uri="{FF2B5EF4-FFF2-40B4-BE49-F238E27FC236}">
                <a16:creationId xmlns:a16="http://schemas.microsoft.com/office/drawing/2014/main" id="{75A06FDB-AB34-9EDB-E206-E7793953D0EC}"/>
              </a:ext>
            </a:extLst>
          </p:cNvPr>
          <p:cNvGrpSpPr/>
          <p:nvPr/>
        </p:nvGrpSpPr>
        <p:grpSpPr>
          <a:xfrm>
            <a:off x="730321" y="4292260"/>
            <a:ext cx="4344822" cy="784855"/>
            <a:chOff x="730321" y="4292260"/>
            <a:chExt cx="4344822" cy="784855"/>
          </a:xfrm>
        </p:grpSpPr>
        <p:sp>
          <p:nvSpPr>
            <p:cNvPr id="28" name="Rectangle 27">
              <a:extLst>
                <a:ext uri="{FF2B5EF4-FFF2-40B4-BE49-F238E27FC236}">
                  <a16:creationId xmlns:a16="http://schemas.microsoft.com/office/drawing/2014/main" id="{8AAD0A28-A2BF-2DDA-1E5A-0D522E880145}"/>
                </a:ext>
              </a:extLst>
            </p:cNvPr>
            <p:cNvSpPr/>
            <p:nvPr/>
          </p:nvSpPr>
          <p:spPr>
            <a:xfrm>
              <a:off x="730321" y="4293176"/>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29" name="Rectangle 28">
              <a:extLst>
                <a:ext uri="{FF2B5EF4-FFF2-40B4-BE49-F238E27FC236}">
                  <a16:creationId xmlns:a16="http://schemas.microsoft.com/office/drawing/2014/main" id="{4A46FEC8-4EE6-9BC6-CB6B-52253CB482C8}"/>
                </a:ext>
              </a:extLst>
            </p:cNvPr>
            <p:cNvSpPr/>
            <p:nvPr/>
          </p:nvSpPr>
          <p:spPr>
            <a:xfrm>
              <a:off x="1494579" y="4292260"/>
              <a:ext cx="3580564" cy="784855"/>
            </a:xfrm>
            <a:prstGeom prst="rect">
              <a:avLst/>
            </a:prstGeom>
            <a:noFill/>
            <a:ln w="6186" cap="flat">
              <a:noFill/>
              <a:prstDash val="solid"/>
              <a:miter/>
            </a:ln>
          </p:spPr>
          <p:txBody>
            <a:bodyPr lIns="91440" tIns="45720" rIns="91440" bIns="45720" rtlCol="0" anchor="ctr"/>
            <a:lstStyle/>
            <a:p>
              <a:pPr marL="0" marR="0" lvl="0" indent="0" algn="l" defTabSz="6223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Oak Ridge Leadership </a:t>
              </a:r>
              <a:br>
                <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rPr>
              </a:b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Computing Facility</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grpSp>
          <p:nvGrpSpPr>
            <p:cNvPr id="30" name="Group 29">
              <a:extLst>
                <a:ext uri="{FF2B5EF4-FFF2-40B4-BE49-F238E27FC236}">
                  <a16:creationId xmlns:a16="http://schemas.microsoft.com/office/drawing/2014/main" id="{F827D3E2-A360-203C-8EBC-B4F00D44FA20}"/>
                </a:ext>
              </a:extLst>
            </p:cNvPr>
            <p:cNvGrpSpPr/>
            <p:nvPr/>
          </p:nvGrpSpPr>
          <p:grpSpPr>
            <a:xfrm>
              <a:off x="857771" y="4443715"/>
              <a:ext cx="405643" cy="419909"/>
              <a:chOff x="636550" y="3383824"/>
              <a:chExt cx="602796" cy="623994"/>
            </a:xfrm>
            <a:solidFill>
              <a:schemeClr val="bg1"/>
            </a:solidFill>
            <a:effectLst>
              <a:outerShdw blurRad="101600" sx="102000" sy="102000" algn="ctr" rotWithShape="0">
                <a:prstClr val="black">
                  <a:alpha val="20000"/>
                </a:prstClr>
              </a:outerShdw>
            </a:effectLst>
          </p:grpSpPr>
          <p:sp>
            <p:nvSpPr>
              <p:cNvPr id="31" name="Freeform 104">
                <a:extLst>
                  <a:ext uri="{FF2B5EF4-FFF2-40B4-BE49-F238E27FC236}">
                    <a16:creationId xmlns:a16="http://schemas.microsoft.com/office/drawing/2014/main" id="{D48A367B-2B56-9B68-1643-77B910C2458E}"/>
                  </a:ext>
                </a:extLst>
              </p:cNvPr>
              <p:cNvSpPr>
                <a:spLocks/>
              </p:cNvSpPr>
              <p:nvPr/>
            </p:nvSpPr>
            <p:spPr bwMode="auto">
              <a:xfrm>
                <a:off x="649798" y="3383824"/>
                <a:ext cx="43720" cy="119234"/>
              </a:xfrm>
              <a:custGeom>
                <a:avLst/>
                <a:gdLst>
                  <a:gd name="T0" fmla="*/ 14 w 14"/>
                  <a:gd name="T1" fmla="*/ 38 h 38"/>
                  <a:gd name="T2" fmla="*/ 14 w 14"/>
                  <a:gd name="T3" fmla="*/ 0 h 38"/>
                  <a:gd name="T4" fmla="*/ 11 w 14"/>
                  <a:gd name="T5" fmla="*/ 0 h 38"/>
                  <a:gd name="T6" fmla="*/ 7 w 14"/>
                  <a:gd name="T7" fmla="*/ 5 h 38"/>
                  <a:gd name="T8" fmla="*/ 0 w 14"/>
                  <a:gd name="T9" fmla="*/ 9 h 38"/>
                  <a:gd name="T10" fmla="*/ 0 w 14"/>
                  <a:gd name="T11" fmla="*/ 14 h 38"/>
                  <a:gd name="T12" fmla="*/ 5 w 14"/>
                  <a:gd name="T13" fmla="*/ 11 h 38"/>
                  <a:gd name="T14" fmla="*/ 9 w 14"/>
                  <a:gd name="T15" fmla="*/ 8 h 38"/>
                  <a:gd name="T16" fmla="*/ 9 w 14"/>
                  <a:gd name="T17" fmla="*/ 38 h 38"/>
                  <a:gd name="T18" fmla="*/ 14 w 14"/>
                  <a:gd name="T1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8">
                    <a:moveTo>
                      <a:pt x="14" y="38"/>
                    </a:moveTo>
                    <a:cubicBezTo>
                      <a:pt x="14" y="0"/>
                      <a:pt x="14" y="0"/>
                      <a:pt x="14" y="0"/>
                    </a:cubicBezTo>
                    <a:cubicBezTo>
                      <a:pt x="11" y="0"/>
                      <a:pt x="11" y="0"/>
                      <a:pt x="11" y="0"/>
                    </a:cubicBezTo>
                    <a:cubicBezTo>
                      <a:pt x="10" y="1"/>
                      <a:pt x="9" y="3"/>
                      <a:pt x="7" y="5"/>
                    </a:cubicBezTo>
                    <a:cubicBezTo>
                      <a:pt x="5" y="7"/>
                      <a:pt x="2" y="8"/>
                      <a:pt x="0" y="9"/>
                    </a:cubicBezTo>
                    <a:cubicBezTo>
                      <a:pt x="0" y="14"/>
                      <a:pt x="0" y="14"/>
                      <a:pt x="0" y="14"/>
                    </a:cubicBezTo>
                    <a:cubicBezTo>
                      <a:pt x="1" y="13"/>
                      <a:pt x="3" y="12"/>
                      <a:pt x="5" y="11"/>
                    </a:cubicBezTo>
                    <a:cubicBezTo>
                      <a:pt x="7" y="10"/>
                      <a:pt x="8" y="9"/>
                      <a:pt x="9" y="8"/>
                    </a:cubicBezTo>
                    <a:cubicBezTo>
                      <a:pt x="9" y="38"/>
                      <a:pt x="9" y="38"/>
                      <a:pt x="9" y="38"/>
                    </a:cubicBezTo>
                    <a:lnTo>
                      <a:pt x="14" y="3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32" name="Freeform 105">
                <a:extLst>
                  <a:ext uri="{FF2B5EF4-FFF2-40B4-BE49-F238E27FC236}">
                    <a16:creationId xmlns:a16="http://schemas.microsoft.com/office/drawing/2014/main" id="{231BD3D4-F5CA-F9F4-E791-0DDA2A8B9CF1}"/>
                  </a:ext>
                </a:extLst>
              </p:cNvPr>
              <p:cNvSpPr>
                <a:spLocks noEditPoints="1"/>
              </p:cNvSpPr>
              <p:nvPr/>
            </p:nvSpPr>
            <p:spPr bwMode="auto">
              <a:xfrm>
                <a:off x="730613" y="3383824"/>
                <a:ext cx="75516" cy="119234"/>
              </a:xfrm>
              <a:custGeom>
                <a:avLst/>
                <a:gdLst>
                  <a:gd name="T0" fmla="*/ 21 w 24"/>
                  <a:gd name="T1" fmla="*/ 5 h 38"/>
                  <a:gd name="T2" fmla="*/ 17 w 24"/>
                  <a:gd name="T3" fmla="*/ 1 h 38"/>
                  <a:gd name="T4" fmla="*/ 12 w 24"/>
                  <a:gd name="T5" fmla="*/ 0 h 38"/>
                  <a:gd name="T6" fmla="*/ 5 w 24"/>
                  <a:gd name="T7" fmla="*/ 2 h 38"/>
                  <a:gd name="T8" fmla="*/ 1 w 24"/>
                  <a:gd name="T9" fmla="*/ 8 h 38"/>
                  <a:gd name="T10" fmla="*/ 0 w 24"/>
                  <a:gd name="T11" fmla="*/ 19 h 38"/>
                  <a:gd name="T12" fmla="*/ 3 w 24"/>
                  <a:gd name="T13" fmla="*/ 34 h 38"/>
                  <a:gd name="T14" fmla="*/ 12 w 24"/>
                  <a:gd name="T15" fmla="*/ 38 h 38"/>
                  <a:gd name="T16" fmla="*/ 19 w 24"/>
                  <a:gd name="T17" fmla="*/ 36 h 38"/>
                  <a:gd name="T18" fmla="*/ 23 w 24"/>
                  <a:gd name="T19" fmla="*/ 30 h 38"/>
                  <a:gd name="T20" fmla="*/ 24 w 24"/>
                  <a:gd name="T21" fmla="*/ 19 h 38"/>
                  <a:gd name="T22" fmla="*/ 23 w 24"/>
                  <a:gd name="T23" fmla="*/ 10 h 38"/>
                  <a:gd name="T24" fmla="*/ 21 w 24"/>
                  <a:gd name="T25" fmla="*/ 5 h 38"/>
                  <a:gd name="T26" fmla="*/ 17 w 24"/>
                  <a:gd name="T27" fmla="*/ 31 h 38"/>
                  <a:gd name="T28" fmla="*/ 12 w 24"/>
                  <a:gd name="T29" fmla="*/ 35 h 38"/>
                  <a:gd name="T30" fmla="*/ 7 w 24"/>
                  <a:gd name="T31" fmla="*/ 31 h 38"/>
                  <a:gd name="T32" fmla="*/ 4 w 24"/>
                  <a:gd name="T33" fmla="*/ 19 h 38"/>
                  <a:gd name="T34" fmla="*/ 7 w 24"/>
                  <a:gd name="T35" fmla="*/ 6 h 38"/>
                  <a:gd name="T36" fmla="*/ 12 w 24"/>
                  <a:gd name="T37" fmla="*/ 4 h 38"/>
                  <a:gd name="T38" fmla="*/ 17 w 24"/>
                  <a:gd name="T39" fmla="*/ 7 h 38"/>
                  <a:gd name="T40" fmla="*/ 20 w 24"/>
                  <a:gd name="T41" fmla="*/ 19 h 38"/>
                  <a:gd name="T42" fmla="*/ 17 w 24"/>
                  <a:gd name="T43"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8">
                    <a:moveTo>
                      <a:pt x="21" y="5"/>
                    </a:moveTo>
                    <a:cubicBezTo>
                      <a:pt x="20" y="3"/>
                      <a:pt x="19" y="2"/>
                      <a:pt x="17" y="1"/>
                    </a:cubicBezTo>
                    <a:cubicBezTo>
                      <a:pt x="16" y="0"/>
                      <a:pt x="14" y="0"/>
                      <a:pt x="12" y="0"/>
                    </a:cubicBezTo>
                    <a:cubicBezTo>
                      <a:pt x="9" y="0"/>
                      <a:pt x="7" y="1"/>
                      <a:pt x="5" y="2"/>
                    </a:cubicBezTo>
                    <a:cubicBezTo>
                      <a:pt x="3" y="3"/>
                      <a:pt x="2" y="6"/>
                      <a:pt x="1" y="8"/>
                    </a:cubicBezTo>
                    <a:cubicBezTo>
                      <a:pt x="0" y="11"/>
                      <a:pt x="0" y="15"/>
                      <a:pt x="0" y="19"/>
                    </a:cubicBezTo>
                    <a:cubicBezTo>
                      <a:pt x="0" y="26"/>
                      <a:pt x="1" y="31"/>
                      <a:pt x="3" y="34"/>
                    </a:cubicBezTo>
                    <a:cubicBezTo>
                      <a:pt x="5" y="37"/>
                      <a:pt x="8" y="38"/>
                      <a:pt x="12" y="38"/>
                    </a:cubicBezTo>
                    <a:cubicBezTo>
                      <a:pt x="15" y="38"/>
                      <a:pt x="17" y="38"/>
                      <a:pt x="19" y="36"/>
                    </a:cubicBezTo>
                    <a:cubicBezTo>
                      <a:pt x="21" y="35"/>
                      <a:pt x="22" y="33"/>
                      <a:pt x="23" y="30"/>
                    </a:cubicBezTo>
                    <a:cubicBezTo>
                      <a:pt x="24" y="27"/>
                      <a:pt x="24" y="24"/>
                      <a:pt x="24" y="19"/>
                    </a:cubicBezTo>
                    <a:cubicBezTo>
                      <a:pt x="24" y="15"/>
                      <a:pt x="24" y="12"/>
                      <a:pt x="23" y="10"/>
                    </a:cubicBezTo>
                    <a:cubicBezTo>
                      <a:pt x="23" y="8"/>
                      <a:pt x="22" y="6"/>
                      <a:pt x="21" y="5"/>
                    </a:cubicBezTo>
                    <a:close/>
                    <a:moveTo>
                      <a:pt x="17" y="31"/>
                    </a:moveTo>
                    <a:cubicBezTo>
                      <a:pt x="16" y="33"/>
                      <a:pt x="14" y="35"/>
                      <a:pt x="12" y="35"/>
                    </a:cubicBezTo>
                    <a:cubicBezTo>
                      <a:pt x="10" y="35"/>
                      <a:pt x="8" y="33"/>
                      <a:pt x="7" y="31"/>
                    </a:cubicBezTo>
                    <a:cubicBezTo>
                      <a:pt x="5" y="29"/>
                      <a:pt x="4" y="25"/>
                      <a:pt x="4" y="19"/>
                    </a:cubicBezTo>
                    <a:cubicBezTo>
                      <a:pt x="4" y="13"/>
                      <a:pt x="5" y="9"/>
                      <a:pt x="7" y="6"/>
                    </a:cubicBezTo>
                    <a:cubicBezTo>
                      <a:pt x="8" y="5"/>
                      <a:pt x="10" y="4"/>
                      <a:pt x="12" y="4"/>
                    </a:cubicBezTo>
                    <a:cubicBezTo>
                      <a:pt x="14" y="4"/>
                      <a:pt x="16" y="5"/>
                      <a:pt x="17" y="7"/>
                    </a:cubicBezTo>
                    <a:cubicBezTo>
                      <a:pt x="19" y="9"/>
                      <a:pt x="20" y="13"/>
                      <a:pt x="20" y="19"/>
                    </a:cubicBezTo>
                    <a:cubicBezTo>
                      <a:pt x="20" y="25"/>
                      <a:pt x="19" y="29"/>
                      <a:pt x="17" y="3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33" name="Freeform 106">
                <a:extLst>
                  <a:ext uri="{FF2B5EF4-FFF2-40B4-BE49-F238E27FC236}">
                    <a16:creationId xmlns:a16="http://schemas.microsoft.com/office/drawing/2014/main" id="{E799F772-A5B3-3569-83C3-C6C3B5B61B22}"/>
                  </a:ext>
                </a:extLst>
              </p:cNvPr>
              <p:cNvSpPr>
                <a:spLocks/>
              </p:cNvSpPr>
              <p:nvPr/>
            </p:nvSpPr>
            <p:spPr bwMode="auto">
              <a:xfrm>
                <a:off x="835274" y="3383824"/>
                <a:ext cx="39745" cy="59618"/>
              </a:xfrm>
              <a:custGeom>
                <a:avLst/>
                <a:gdLst>
                  <a:gd name="T0" fmla="*/ 13 w 13"/>
                  <a:gd name="T1" fmla="*/ 0 h 19"/>
                  <a:gd name="T2" fmla="*/ 10 w 13"/>
                  <a:gd name="T3" fmla="*/ 0 h 19"/>
                  <a:gd name="T4" fmla="*/ 6 w 13"/>
                  <a:gd name="T5" fmla="*/ 5 h 19"/>
                  <a:gd name="T6" fmla="*/ 0 w 13"/>
                  <a:gd name="T7" fmla="*/ 9 h 19"/>
                  <a:gd name="T8" fmla="*/ 0 w 13"/>
                  <a:gd name="T9" fmla="*/ 14 h 19"/>
                  <a:gd name="T10" fmla="*/ 4 w 13"/>
                  <a:gd name="T11" fmla="*/ 11 h 19"/>
                  <a:gd name="T12" fmla="*/ 9 w 13"/>
                  <a:gd name="T13" fmla="*/ 8 h 19"/>
                  <a:gd name="T14" fmla="*/ 9 w 13"/>
                  <a:gd name="T15" fmla="*/ 19 h 19"/>
                  <a:gd name="T16" fmla="*/ 13 w 13"/>
                  <a:gd name="T17" fmla="*/ 16 h 19"/>
                  <a:gd name="T18" fmla="*/ 13 w 13"/>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9">
                    <a:moveTo>
                      <a:pt x="13" y="0"/>
                    </a:moveTo>
                    <a:cubicBezTo>
                      <a:pt x="10" y="0"/>
                      <a:pt x="10" y="0"/>
                      <a:pt x="10" y="0"/>
                    </a:cubicBezTo>
                    <a:cubicBezTo>
                      <a:pt x="10" y="1"/>
                      <a:pt x="8" y="3"/>
                      <a:pt x="6" y="5"/>
                    </a:cubicBezTo>
                    <a:cubicBezTo>
                      <a:pt x="4" y="7"/>
                      <a:pt x="2" y="8"/>
                      <a:pt x="0" y="9"/>
                    </a:cubicBezTo>
                    <a:cubicBezTo>
                      <a:pt x="0" y="14"/>
                      <a:pt x="0" y="14"/>
                      <a:pt x="0" y="14"/>
                    </a:cubicBezTo>
                    <a:cubicBezTo>
                      <a:pt x="1" y="13"/>
                      <a:pt x="3" y="12"/>
                      <a:pt x="4" y="11"/>
                    </a:cubicBezTo>
                    <a:cubicBezTo>
                      <a:pt x="6" y="10"/>
                      <a:pt x="8" y="9"/>
                      <a:pt x="9" y="8"/>
                    </a:cubicBezTo>
                    <a:cubicBezTo>
                      <a:pt x="9" y="19"/>
                      <a:pt x="9" y="19"/>
                      <a:pt x="9" y="19"/>
                    </a:cubicBezTo>
                    <a:cubicBezTo>
                      <a:pt x="10" y="18"/>
                      <a:pt x="12" y="17"/>
                      <a:pt x="13" y="16"/>
                    </a:cubicBezTo>
                    <a:lnTo>
                      <a:pt x="1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34" name="Freeform 107">
                <a:extLst>
                  <a:ext uri="{FF2B5EF4-FFF2-40B4-BE49-F238E27FC236}">
                    <a16:creationId xmlns:a16="http://schemas.microsoft.com/office/drawing/2014/main" id="{B5C5F29D-40B0-6D95-93BD-35DD06E199F6}"/>
                  </a:ext>
                </a:extLst>
              </p:cNvPr>
              <p:cNvSpPr>
                <a:spLocks/>
              </p:cNvSpPr>
              <p:nvPr/>
            </p:nvSpPr>
            <p:spPr bwMode="auto">
              <a:xfrm>
                <a:off x="925362" y="3487161"/>
                <a:ext cx="56968" cy="15898"/>
              </a:xfrm>
              <a:custGeom>
                <a:avLst/>
                <a:gdLst>
                  <a:gd name="T0" fmla="*/ 5 w 18"/>
                  <a:gd name="T1" fmla="*/ 0 h 5"/>
                  <a:gd name="T2" fmla="*/ 0 w 18"/>
                  <a:gd name="T3" fmla="*/ 1 h 5"/>
                  <a:gd name="T4" fmla="*/ 0 w 18"/>
                  <a:gd name="T5" fmla="*/ 1 h 5"/>
                  <a:gd name="T6" fmla="*/ 9 w 18"/>
                  <a:gd name="T7" fmla="*/ 5 h 5"/>
                  <a:gd name="T8" fmla="*/ 16 w 18"/>
                  <a:gd name="T9" fmla="*/ 3 h 5"/>
                  <a:gd name="T10" fmla="*/ 18 w 18"/>
                  <a:gd name="T11" fmla="*/ 1 h 5"/>
                  <a:gd name="T12" fmla="*/ 13 w 18"/>
                  <a:gd name="T13" fmla="*/ 0 h 5"/>
                  <a:gd name="T14" fmla="*/ 9 w 18"/>
                  <a:gd name="T15" fmla="*/ 2 h 5"/>
                  <a:gd name="T16" fmla="*/ 5 w 18"/>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5">
                    <a:moveTo>
                      <a:pt x="5" y="0"/>
                    </a:moveTo>
                    <a:cubicBezTo>
                      <a:pt x="3" y="0"/>
                      <a:pt x="2" y="1"/>
                      <a:pt x="0" y="1"/>
                    </a:cubicBezTo>
                    <a:cubicBezTo>
                      <a:pt x="0" y="1"/>
                      <a:pt x="0" y="1"/>
                      <a:pt x="0" y="1"/>
                    </a:cubicBezTo>
                    <a:cubicBezTo>
                      <a:pt x="2" y="4"/>
                      <a:pt x="5" y="5"/>
                      <a:pt x="9" y="5"/>
                    </a:cubicBezTo>
                    <a:cubicBezTo>
                      <a:pt x="11" y="5"/>
                      <a:pt x="14" y="5"/>
                      <a:pt x="16" y="3"/>
                    </a:cubicBezTo>
                    <a:cubicBezTo>
                      <a:pt x="16" y="2"/>
                      <a:pt x="17" y="2"/>
                      <a:pt x="18" y="1"/>
                    </a:cubicBezTo>
                    <a:cubicBezTo>
                      <a:pt x="16" y="0"/>
                      <a:pt x="14" y="0"/>
                      <a:pt x="13" y="0"/>
                    </a:cubicBezTo>
                    <a:cubicBezTo>
                      <a:pt x="11" y="1"/>
                      <a:pt x="10" y="2"/>
                      <a:pt x="9" y="2"/>
                    </a:cubicBezTo>
                    <a:cubicBezTo>
                      <a:pt x="7" y="2"/>
                      <a:pt x="6" y="1"/>
                      <a:pt x="5"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35" name="Freeform 108">
                <a:extLst>
                  <a:ext uri="{FF2B5EF4-FFF2-40B4-BE49-F238E27FC236}">
                    <a16:creationId xmlns:a16="http://schemas.microsoft.com/office/drawing/2014/main" id="{BF698C7B-0EF3-2D0F-BCE6-77680340BFE0}"/>
                  </a:ext>
                </a:extLst>
              </p:cNvPr>
              <p:cNvSpPr>
                <a:spLocks/>
              </p:cNvSpPr>
              <p:nvPr/>
            </p:nvSpPr>
            <p:spPr bwMode="auto">
              <a:xfrm>
                <a:off x="916089" y="3383824"/>
                <a:ext cx="72866" cy="38420"/>
              </a:xfrm>
              <a:custGeom>
                <a:avLst/>
                <a:gdLst>
                  <a:gd name="T0" fmla="*/ 7 w 23"/>
                  <a:gd name="T1" fmla="*/ 6 h 12"/>
                  <a:gd name="T2" fmla="*/ 12 w 23"/>
                  <a:gd name="T3" fmla="*/ 4 h 12"/>
                  <a:gd name="T4" fmla="*/ 17 w 23"/>
                  <a:gd name="T5" fmla="*/ 7 h 12"/>
                  <a:gd name="T6" fmla="*/ 19 w 23"/>
                  <a:gd name="T7" fmla="*/ 11 h 12"/>
                  <a:gd name="T8" fmla="*/ 23 w 23"/>
                  <a:gd name="T9" fmla="*/ 11 h 12"/>
                  <a:gd name="T10" fmla="*/ 23 w 23"/>
                  <a:gd name="T11" fmla="*/ 10 h 12"/>
                  <a:gd name="T12" fmla="*/ 21 w 23"/>
                  <a:gd name="T13" fmla="*/ 5 h 12"/>
                  <a:gd name="T14" fmla="*/ 17 w 23"/>
                  <a:gd name="T15" fmla="*/ 1 h 12"/>
                  <a:gd name="T16" fmla="*/ 12 w 23"/>
                  <a:gd name="T17" fmla="*/ 0 h 12"/>
                  <a:gd name="T18" fmla="*/ 5 w 23"/>
                  <a:gd name="T19" fmla="*/ 2 h 12"/>
                  <a:gd name="T20" fmla="*/ 1 w 23"/>
                  <a:gd name="T21" fmla="*/ 8 h 12"/>
                  <a:gd name="T22" fmla="*/ 0 w 23"/>
                  <a:gd name="T23" fmla="*/ 12 h 12"/>
                  <a:gd name="T24" fmla="*/ 5 w 23"/>
                  <a:gd name="T25" fmla="*/ 11 h 12"/>
                  <a:gd name="T26" fmla="*/ 7 w 23"/>
                  <a:gd name="T27"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12">
                    <a:moveTo>
                      <a:pt x="7" y="6"/>
                    </a:moveTo>
                    <a:cubicBezTo>
                      <a:pt x="8" y="5"/>
                      <a:pt x="9" y="4"/>
                      <a:pt x="12" y="4"/>
                    </a:cubicBezTo>
                    <a:cubicBezTo>
                      <a:pt x="14" y="4"/>
                      <a:pt x="16" y="5"/>
                      <a:pt x="17" y="7"/>
                    </a:cubicBezTo>
                    <a:cubicBezTo>
                      <a:pt x="18" y="8"/>
                      <a:pt x="18" y="9"/>
                      <a:pt x="19" y="11"/>
                    </a:cubicBezTo>
                    <a:cubicBezTo>
                      <a:pt x="20" y="11"/>
                      <a:pt x="22" y="11"/>
                      <a:pt x="23" y="11"/>
                    </a:cubicBezTo>
                    <a:cubicBezTo>
                      <a:pt x="23" y="11"/>
                      <a:pt x="23" y="11"/>
                      <a:pt x="23" y="10"/>
                    </a:cubicBezTo>
                    <a:cubicBezTo>
                      <a:pt x="23" y="8"/>
                      <a:pt x="22" y="6"/>
                      <a:pt x="21" y="5"/>
                    </a:cubicBezTo>
                    <a:cubicBezTo>
                      <a:pt x="20" y="3"/>
                      <a:pt x="19" y="2"/>
                      <a:pt x="17" y="1"/>
                    </a:cubicBezTo>
                    <a:cubicBezTo>
                      <a:pt x="15" y="0"/>
                      <a:pt x="14" y="0"/>
                      <a:pt x="12" y="0"/>
                    </a:cubicBezTo>
                    <a:cubicBezTo>
                      <a:pt x="9" y="0"/>
                      <a:pt x="7" y="1"/>
                      <a:pt x="5" y="2"/>
                    </a:cubicBezTo>
                    <a:cubicBezTo>
                      <a:pt x="3" y="3"/>
                      <a:pt x="2" y="6"/>
                      <a:pt x="1" y="8"/>
                    </a:cubicBezTo>
                    <a:cubicBezTo>
                      <a:pt x="0" y="9"/>
                      <a:pt x="0" y="11"/>
                      <a:pt x="0" y="12"/>
                    </a:cubicBezTo>
                    <a:cubicBezTo>
                      <a:pt x="1" y="12"/>
                      <a:pt x="3" y="11"/>
                      <a:pt x="5" y="11"/>
                    </a:cubicBezTo>
                    <a:cubicBezTo>
                      <a:pt x="5" y="9"/>
                      <a:pt x="6" y="7"/>
                      <a:pt x="7" y="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36" name="Freeform 109">
                <a:extLst>
                  <a:ext uri="{FF2B5EF4-FFF2-40B4-BE49-F238E27FC236}">
                    <a16:creationId xmlns:a16="http://schemas.microsoft.com/office/drawing/2014/main" id="{858AEDC7-C4E5-ADD9-0CB8-DC76AF34122F}"/>
                  </a:ext>
                </a:extLst>
              </p:cNvPr>
              <p:cNvSpPr>
                <a:spLocks/>
              </p:cNvSpPr>
              <p:nvPr/>
            </p:nvSpPr>
            <p:spPr bwMode="auto">
              <a:xfrm>
                <a:off x="1016776" y="3383824"/>
                <a:ext cx="43720" cy="62267"/>
              </a:xfrm>
              <a:custGeom>
                <a:avLst/>
                <a:gdLst>
                  <a:gd name="T0" fmla="*/ 5 w 14"/>
                  <a:gd name="T1" fmla="*/ 11 h 20"/>
                  <a:gd name="T2" fmla="*/ 10 w 14"/>
                  <a:gd name="T3" fmla="*/ 8 h 20"/>
                  <a:gd name="T4" fmla="*/ 10 w 14"/>
                  <a:gd name="T5" fmla="*/ 17 h 20"/>
                  <a:gd name="T6" fmla="*/ 14 w 14"/>
                  <a:gd name="T7" fmla="*/ 20 h 20"/>
                  <a:gd name="T8" fmla="*/ 14 w 14"/>
                  <a:gd name="T9" fmla="*/ 0 h 20"/>
                  <a:gd name="T10" fmla="*/ 11 w 14"/>
                  <a:gd name="T11" fmla="*/ 0 h 20"/>
                  <a:gd name="T12" fmla="*/ 7 w 14"/>
                  <a:gd name="T13" fmla="*/ 5 h 20"/>
                  <a:gd name="T14" fmla="*/ 0 w 14"/>
                  <a:gd name="T15" fmla="*/ 9 h 20"/>
                  <a:gd name="T16" fmla="*/ 0 w 14"/>
                  <a:gd name="T17" fmla="*/ 13 h 20"/>
                  <a:gd name="T18" fmla="*/ 1 w 14"/>
                  <a:gd name="T19" fmla="*/ 14 h 20"/>
                  <a:gd name="T20" fmla="*/ 5 w 14"/>
                  <a:gd name="T21"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20">
                    <a:moveTo>
                      <a:pt x="5" y="11"/>
                    </a:moveTo>
                    <a:cubicBezTo>
                      <a:pt x="7" y="10"/>
                      <a:pt x="8" y="9"/>
                      <a:pt x="10" y="8"/>
                    </a:cubicBezTo>
                    <a:cubicBezTo>
                      <a:pt x="10" y="17"/>
                      <a:pt x="10" y="17"/>
                      <a:pt x="10" y="17"/>
                    </a:cubicBezTo>
                    <a:cubicBezTo>
                      <a:pt x="11" y="18"/>
                      <a:pt x="13" y="19"/>
                      <a:pt x="14" y="20"/>
                    </a:cubicBezTo>
                    <a:cubicBezTo>
                      <a:pt x="14" y="0"/>
                      <a:pt x="14" y="0"/>
                      <a:pt x="14" y="0"/>
                    </a:cubicBezTo>
                    <a:cubicBezTo>
                      <a:pt x="11" y="0"/>
                      <a:pt x="11" y="0"/>
                      <a:pt x="11" y="0"/>
                    </a:cubicBezTo>
                    <a:cubicBezTo>
                      <a:pt x="10" y="1"/>
                      <a:pt x="9" y="3"/>
                      <a:pt x="7" y="5"/>
                    </a:cubicBezTo>
                    <a:cubicBezTo>
                      <a:pt x="5" y="7"/>
                      <a:pt x="3" y="8"/>
                      <a:pt x="0" y="9"/>
                    </a:cubicBezTo>
                    <a:cubicBezTo>
                      <a:pt x="0" y="13"/>
                      <a:pt x="0" y="13"/>
                      <a:pt x="0" y="13"/>
                    </a:cubicBezTo>
                    <a:cubicBezTo>
                      <a:pt x="1" y="14"/>
                      <a:pt x="1" y="14"/>
                      <a:pt x="1" y="14"/>
                    </a:cubicBezTo>
                    <a:cubicBezTo>
                      <a:pt x="2" y="13"/>
                      <a:pt x="4" y="12"/>
                      <a:pt x="5" y="1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37" name="Freeform 110">
                <a:extLst>
                  <a:ext uri="{FF2B5EF4-FFF2-40B4-BE49-F238E27FC236}">
                    <a16:creationId xmlns:a16="http://schemas.microsoft.com/office/drawing/2014/main" id="{7CCA5634-7EB6-731B-82FF-6BD096CC9D65}"/>
                  </a:ext>
                </a:extLst>
              </p:cNvPr>
              <p:cNvSpPr>
                <a:spLocks/>
              </p:cNvSpPr>
              <p:nvPr/>
            </p:nvSpPr>
            <p:spPr bwMode="auto">
              <a:xfrm>
                <a:off x="1097590" y="3383824"/>
                <a:ext cx="45044" cy="119234"/>
              </a:xfrm>
              <a:custGeom>
                <a:avLst/>
                <a:gdLst>
                  <a:gd name="T0" fmla="*/ 14 w 14"/>
                  <a:gd name="T1" fmla="*/ 38 h 38"/>
                  <a:gd name="T2" fmla="*/ 14 w 14"/>
                  <a:gd name="T3" fmla="*/ 0 h 38"/>
                  <a:gd name="T4" fmla="*/ 11 w 14"/>
                  <a:gd name="T5" fmla="*/ 0 h 38"/>
                  <a:gd name="T6" fmla="*/ 6 w 14"/>
                  <a:gd name="T7" fmla="*/ 5 h 38"/>
                  <a:gd name="T8" fmla="*/ 0 w 14"/>
                  <a:gd name="T9" fmla="*/ 9 h 38"/>
                  <a:gd name="T10" fmla="*/ 0 w 14"/>
                  <a:gd name="T11" fmla="*/ 14 h 38"/>
                  <a:gd name="T12" fmla="*/ 5 w 14"/>
                  <a:gd name="T13" fmla="*/ 11 h 38"/>
                  <a:gd name="T14" fmla="*/ 9 w 14"/>
                  <a:gd name="T15" fmla="*/ 8 h 38"/>
                  <a:gd name="T16" fmla="*/ 9 w 14"/>
                  <a:gd name="T17" fmla="*/ 38 h 38"/>
                  <a:gd name="T18" fmla="*/ 14 w 14"/>
                  <a:gd name="T1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8">
                    <a:moveTo>
                      <a:pt x="14" y="38"/>
                    </a:moveTo>
                    <a:cubicBezTo>
                      <a:pt x="14" y="0"/>
                      <a:pt x="14" y="0"/>
                      <a:pt x="14" y="0"/>
                    </a:cubicBezTo>
                    <a:cubicBezTo>
                      <a:pt x="11" y="0"/>
                      <a:pt x="11" y="0"/>
                      <a:pt x="11" y="0"/>
                    </a:cubicBezTo>
                    <a:cubicBezTo>
                      <a:pt x="10" y="1"/>
                      <a:pt x="8" y="3"/>
                      <a:pt x="6" y="5"/>
                    </a:cubicBezTo>
                    <a:cubicBezTo>
                      <a:pt x="5" y="7"/>
                      <a:pt x="2" y="8"/>
                      <a:pt x="0" y="9"/>
                    </a:cubicBezTo>
                    <a:cubicBezTo>
                      <a:pt x="0" y="14"/>
                      <a:pt x="0" y="14"/>
                      <a:pt x="0" y="14"/>
                    </a:cubicBezTo>
                    <a:cubicBezTo>
                      <a:pt x="1" y="13"/>
                      <a:pt x="3" y="12"/>
                      <a:pt x="5" y="11"/>
                    </a:cubicBezTo>
                    <a:cubicBezTo>
                      <a:pt x="6" y="10"/>
                      <a:pt x="8" y="9"/>
                      <a:pt x="9" y="8"/>
                    </a:cubicBezTo>
                    <a:cubicBezTo>
                      <a:pt x="9" y="38"/>
                      <a:pt x="9" y="38"/>
                      <a:pt x="9" y="38"/>
                    </a:cubicBezTo>
                    <a:lnTo>
                      <a:pt x="14" y="38"/>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38" name="Freeform 111">
                <a:extLst>
                  <a:ext uri="{FF2B5EF4-FFF2-40B4-BE49-F238E27FC236}">
                    <a16:creationId xmlns:a16="http://schemas.microsoft.com/office/drawing/2014/main" id="{86A35720-8ACA-72F9-756B-44BE061183E1}"/>
                  </a:ext>
                </a:extLst>
              </p:cNvPr>
              <p:cNvSpPr>
                <a:spLocks noEditPoints="1"/>
              </p:cNvSpPr>
              <p:nvPr/>
            </p:nvSpPr>
            <p:spPr bwMode="auto">
              <a:xfrm>
                <a:off x="636550" y="3525581"/>
                <a:ext cx="79490" cy="121884"/>
              </a:xfrm>
              <a:custGeom>
                <a:avLst/>
                <a:gdLst>
                  <a:gd name="T0" fmla="*/ 22 w 25"/>
                  <a:gd name="T1" fmla="*/ 5 h 39"/>
                  <a:gd name="T2" fmla="*/ 18 w 25"/>
                  <a:gd name="T3" fmla="*/ 1 h 39"/>
                  <a:gd name="T4" fmla="*/ 13 w 25"/>
                  <a:gd name="T5" fmla="*/ 0 h 39"/>
                  <a:gd name="T6" fmla="*/ 6 w 25"/>
                  <a:gd name="T7" fmla="*/ 2 h 39"/>
                  <a:gd name="T8" fmla="*/ 2 w 25"/>
                  <a:gd name="T9" fmla="*/ 9 h 39"/>
                  <a:gd name="T10" fmla="*/ 0 w 25"/>
                  <a:gd name="T11" fmla="*/ 19 h 39"/>
                  <a:gd name="T12" fmla="*/ 4 w 25"/>
                  <a:gd name="T13" fmla="*/ 35 h 39"/>
                  <a:gd name="T14" fmla="*/ 13 w 25"/>
                  <a:gd name="T15" fmla="*/ 39 h 39"/>
                  <a:gd name="T16" fmla="*/ 20 w 25"/>
                  <a:gd name="T17" fmla="*/ 36 h 39"/>
                  <a:gd name="T18" fmla="*/ 24 w 25"/>
                  <a:gd name="T19" fmla="*/ 30 h 39"/>
                  <a:gd name="T20" fmla="*/ 25 w 25"/>
                  <a:gd name="T21" fmla="*/ 19 h 39"/>
                  <a:gd name="T22" fmla="*/ 24 w 25"/>
                  <a:gd name="T23" fmla="*/ 10 h 39"/>
                  <a:gd name="T24" fmla="*/ 22 w 25"/>
                  <a:gd name="T25" fmla="*/ 5 h 39"/>
                  <a:gd name="T26" fmla="*/ 18 w 25"/>
                  <a:gd name="T27" fmla="*/ 32 h 39"/>
                  <a:gd name="T28" fmla="*/ 13 w 25"/>
                  <a:gd name="T29" fmla="*/ 35 h 39"/>
                  <a:gd name="T30" fmla="*/ 7 w 25"/>
                  <a:gd name="T31" fmla="*/ 32 h 39"/>
                  <a:gd name="T32" fmla="*/ 5 w 25"/>
                  <a:gd name="T33" fmla="*/ 19 h 39"/>
                  <a:gd name="T34" fmla="*/ 7 w 25"/>
                  <a:gd name="T35" fmla="*/ 7 h 39"/>
                  <a:gd name="T36" fmla="*/ 13 w 25"/>
                  <a:gd name="T37" fmla="*/ 4 h 39"/>
                  <a:gd name="T38" fmla="*/ 18 w 25"/>
                  <a:gd name="T39" fmla="*/ 7 h 39"/>
                  <a:gd name="T40" fmla="*/ 20 w 25"/>
                  <a:gd name="T41" fmla="*/ 19 h 39"/>
                  <a:gd name="T42" fmla="*/ 18 w 25"/>
                  <a:gd name="T43"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39">
                    <a:moveTo>
                      <a:pt x="22" y="5"/>
                    </a:moveTo>
                    <a:cubicBezTo>
                      <a:pt x="21" y="3"/>
                      <a:pt x="19" y="2"/>
                      <a:pt x="18" y="1"/>
                    </a:cubicBezTo>
                    <a:cubicBezTo>
                      <a:pt x="16" y="0"/>
                      <a:pt x="15" y="0"/>
                      <a:pt x="13" y="0"/>
                    </a:cubicBezTo>
                    <a:cubicBezTo>
                      <a:pt x="10" y="0"/>
                      <a:pt x="8" y="1"/>
                      <a:pt x="6" y="2"/>
                    </a:cubicBezTo>
                    <a:cubicBezTo>
                      <a:pt x="4" y="4"/>
                      <a:pt x="3" y="6"/>
                      <a:pt x="2" y="9"/>
                    </a:cubicBezTo>
                    <a:cubicBezTo>
                      <a:pt x="1" y="11"/>
                      <a:pt x="0" y="15"/>
                      <a:pt x="0" y="19"/>
                    </a:cubicBezTo>
                    <a:cubicBezTo>
                      <a:pt x="0" y="26"/>
                      <a:pt x="2" y="32"/>
                      <a:pt x="4" y="35"/>
                    </a:cubicBezTo>
                    <a:cubicBezTo>
                      <a:pt x="6" y="37"/>
                      <a:pt x="9" y="39"/>
                      <a:pt x="13" y="39"/>
                    </a:cubicBezTo>
                    <a:cubicBezTo>
                      <a:pt x="15" y="39"/>
                      <a:pt x="18" y="38"/>
                      <a:pt x="20" y="36"/>
                    </a:cubicBezTo>
                    <a:cubicBezTo>
                      <a:pt x="21" y="35"/>
                      <a:pt x="23" y="33"/>
                      <a:pt x="24" y="30"/>
                    </a:cubicBezTo>
                    <a:cubicBezTo>
                      <a:pt x="24" y="27"/>
                      <a:pt x="25" y="24"/>
                      <a:pt x="25" y="19"/>
                    </a:cubicBezTo>
                    <a:cubicBezTo>
                      <a:pt x="25" y="16"/>
                      <a:pt x="25" y="13"/>
                      <a:pt x="24" y="10"/>
                    </a:cubicBezTo>
                    <a:cubicBezTo>
                      <a:pt x="24" y="8"/>
                      <a:pt x="23" y="6"/>
                      <a:pt x="22" y="5"/>
                    </a:cubicBezTo>
                    <a:close/>
                    <a:moveTo>
                      <a:pt x="18" y="32"/>
                    </a:moveTo>
                    <a:cubicBezTo>
                      <a:pt x="17" y="34"/>
                      <a:pt x="15" y="35"/>
                      <a:pt x="13" y="35"/>
                    </a:cubicBezTo>
                    <a:cubicBezTo>
                      <a:pt x="11" y="35"/>
                      <a:pt x="9" y="34"/>
                      <a:pt x="7" y="32"/>
                    </a:cubicBezTo>
                    <a:cubicBezTo>
                      <a:pt x="6" y="30"/>
                      <a:pt x="5" y="26"/>
                      <a:pt x="5" y="19"/>
                    </a:cubicBezTo>
                    <a:cubicBezTo>
                      <a:pt x="5" y="13"/>
                      <a:pt x="6" y="9"/>
                      <a:pt x="7" y="7"/>
                    </a:cubicBezTo>
                    <a:cubicBezTo>
                      <a:pt x="9" y="5"/>
                      <a:pt x="10" y="4"/>
                      <a:pt x="13" y="4"/>
                    </a:cubicBezTo>
                    <a:cubicBezTo>
                      <a:pt x="15" y="4"/>
                      <a:pt x="17" y="5"/>
                      <a:pt x="18" y="7"/>
                    </a:cubicBezTo>
                    <a:cubicBezTo>
                      <a:pt x="19" y="9"/>
                      <a:pt x="20" y="13"/>
                      <a:pt x="20" y="19"/>
                    </a:cubicBezTo>
                    <a:cubicBezTo>
                      <a:pt x="20" y="25"/>
                      <a:pt x="19" y="30"/>
                      <a:pt x="18"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39" name="Freeform 112">
                <a:extLst>
                  <a:ext uri="{FF2B5EF4-FFF2-40B4-BE49-F238E27FC236}">
                    <a16:creationId xmlns:a16="http://schemas.microsoft.com/office/drawing/2014/main" id="{B2DD1EB7-AD74-4101-98A4-E2239BCC3AD2}"/>
                  </a:ext>
                </a:extLst>
              </p:cNvPr>
              <p:cNvSpPr>
                <a:spLocks/>
              </p:cNvSpPr>
              <p:nvPr/>
            </p:nvSpPr>
            <p:spPr bwMode="auto">
              <a:xfrm>
                <a:off x="741212" y="3525581"/>
                <a:ext cx="43720" cy="43720"/>
              </a:xfrm>
              <a:custGeom>
                <a:avLst/>
                <a:gdLst>
                  <a:gd name="T0" fmla="*/ 14 w 14"/>
                  <a:gd name="T1" fmla="*/ 0 h 14"/>
                  <a:gd name="T2" fmla="*/ 11 w 14"/>
                  <a:gd name="T3" fmla="*/ 0 h 14"/>
                  <a:gd name="T4" fmla="*/ 7 w 14"/>
                  <a:gd name="T5" fmla="*/ 5 h 14"/>
                  <a:gd name="T6" fmla="*/ 0 w 14"/>
                  <a:gd name="T7" fmla="*/ 9 h 14"/>
                  <a:gd name="T8" fmla="*/ 0 w 14"/>
                  <a:gd name="T9" fmla="*/ 14 h 14"/>
                  <a:gd name="T10" fmla="*/ 5 w 14"/>
                  <a:gd name="T11" fmla="*/ 12 h 14"/>
                  <a:gd name="T12" fmla="*/ 9 w 14"/>
                  <a:gd name="T13" fmla="*/ 8 h 14"/>
                  <a:gd name="T14" fmla="*/ 9 w 14"/>
                  <a:gd name="T15" fmla="*/ 14 h 14"/>
                  <a:gd name="T16" fmla="*/ 14 w 14"/>
                  <a:gd name="T1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14" y="0"/>
                    </a:moveTo>
                    <a:cubicBezTo>
                      <a:pt x="11" y="0"/>
                      <a:pt x="11" y="0"/>
                      <a:pt x="11" y="0"/>
                    </a:cubicBezTo>
                    <a:cubicBezTo>
                      <a:pt x="10" y="2"/>
                      <a:pt x="9" y="3"/>
                      <a:pt x="7" y="5"/>
                    </a:cubicBezTo>
                    <a:cubicBezTo>
                      <a:pt x="5" y="7"/>
                      <a:pt x="3" y="8"/>
                      <a:pt x="0" y="9"/>
                    </a:cubicBezTo>
                    <a:cubicBezTo>
                      <a:pt x="0" y="14"/>
                      <a:pt x="0" y="14"/>
                      <a:pt x="0" y="14"/>
                    </a:cubicBezTo>
                    <a:cubicBezTo>
                      <a:pt x="2" y="13"/>
                      <a:pt x="3" y="13"/>
                      <a:pt x="5" y="12"/>
                    </a:cubicBezTo>
                    <a:cubicBezTo>
                      <a:pt x="7" y="11"/>
                      <a:pt x="8" y="9"/>
                      <a:pt x="9" y="8"/>
                    </a:cubicBezTo>
                    <a:cubicBezTo>
                      <a:pt x="9" y="14"/>
                      <a:pt x="9" y="14"/>
                      <a:pt x="9" y="14"/>
                    </a:cubicBezTo>
                    <a:cubicBezTo>
                      <a:pt x="11" y="9"/>
                      <a:pt x="12" y="5"/>
                      <a:pt x="14" y="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0" name="Freeform 113">
                <a:extLst>
                  <a:ext uri="{FF2B5EF4-FFF2-40B4-BE49-F238E27FC236}">
                    <a16:creationId xmlns:a16="http://schemas.microsoft.com/office/drawing/2014/main" id="{0B508BF5-066B-9318-0AFE-FEE991D53128}"/>
                  </a:ext>
                </a:extLst>
              </p:cNvPr>
              <p:cNvSpPr>
                <a:spLocks/>
              </p:cNvSpPr>
              <p:nvPr/>
            </p:nvSpPr>
            <p:spPr bwMode="auto">
              <a:xfrm>
                <a:off x="849848" y="3530880"/>
                <a:ext cx="15898" cy="113935"/>
              </a:xfrm>
              <a:custGeom>
                <a:avLst/>
                <a:gdLst>
                  <a:gd name="T0" fmla="*/ 5 w 5"/>
                  <a:gd name="T1" fmla="*/ 36 h 36"/>
                  <a:gd name="T2" fmla="*/ 5 w 5"/>
                  <a:gd name="T3" fmla="*/ 0 h 36"/>
                  <a:gd name="T4" fmla="*/ 0 w 5"/>
                  <a:gd name="T5" fmla="*/ 7 h 36"/>
                  <a:gd name="T6" fmla="*/ 0 w 5"/>
                  <a:gd name="T7" fmla="*/ 36 h 36"/>
                  <a:gd name="T8" fmla="*/ 5 w 5"/>
                  <a:gd name="T9" fmla="*/ 36 h 36"/>
                </a:gdLst>
                <a:ahLst/>
                <a:cxnLst>
                  <a:cxn ang="0">
                    <a:pos x="T0" y="T1"/>
                  </a:cxn>
                  <a:cxn ang="0">
                    <a:pos x="T2" y="T3"/>
                  </a:cxn>
                  <a:cxn ang="0">
                    <a:pos x="T4" y="T5"/>
                  </a:cxn>
                  <a:cxn ang="0">
                    <a:pos x="T6" y="T7"/>
                  </a:cxn>
                  <a:cxn ang="0">
                    <a:pos x="T8" y="T9"/>
                  </a:cxn>
                </a:cxnLst>
                <a:rect l="0" t="0" r="r" b="b"/>
                <a:pathLst>
                  <a:path w="5" h="36">
                    <a:moveTo>
                      <a:pt x="5" y="36"/>
                    </a:moveTo>
                    <a:cubicBezTo>
                      <a:pt x="5" y="0"/>
                      <a:pt x="5" y="0"/>
                      <a:pt x="5" y="0"/>
                    </a:cubicBezTo>
                    <a:cubicBezTo>
                      <a:pt x="3" y="2"/>
                      <a:pt x="1" y="4"/>
                      <a:pt x="0" y="7"/>
                    </a:cubicBezTo>
                    <a:cubicBezTo>
                      <a:pt x="0" y="36"/>
                      <a:pt x="0" y="36"/>
                      <a:pt x="0" y="36"/>
                    </a:cubicBezTo>
                    <a:lnTo>
                      <a:pt x="5" y="3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1" name="Freeform 114">
                <a:extLst>
                  <a:ext uri="{FF2B5EF4-FFF2-40B4-BE49-F238E27FC236}">
                    <a16:creationId xmlns:a16="http://schemas.microsoft.com/office/drawing/2014/main" id="{3BD53673-91F0-9275-9172-B7E7ED2A4AE3}"/>
                  </a:ext>
                </a:extLst>
              </p:cNvPr>
              <p:cNvSpPr>
                <a:spLocks noEditPoints="1"/>
              </p:cNvSpPr>
              <p:nvPr/>
            </p:nvSpPr>
            <p:spPr bwMode="auto">
              <a:xfrm>
                <a:off x="900191" y="3525581"/>
                <a:ext cx="78165" cy="121884"/>
              </a:xfrm>
              <a:custGeom>
                <a:avLst/>
                <a:gdLst>
                  <a:gd name="T0" fmla="*/ 22 w 25"/>
                  <a:gd name="T1" fmla="*/ 5 h 39"/>
                  <a:gd name="T2" fmla="*/ 18 w 25"/>
                  <a:gd name="T3" fmla="*/ 1 h 39"/>
                  <a:gd name="T4" fmla="*/ 13 w 25"/>
                  <a:gd name="T5" fmla="*/ 0 h 39"/>
                  <a:gd name="T6" fmla="*/ 6 w 25"/>
                  <a:gd name="T7" fmla="*/ 2 h 39"/>
                  <a:gd name="T8" fmla="*/ 2 w 25"/>
                  <a:gd name="T9" fmla="*/ 9 h 39"/>
                  <a:gd name="T10" fmla="*/ 0 w 25"/>
                  <a:gd name="T11" fmla="*/ 19 h 39"/>
                  <a:gd name="T12" fmla="*/ 4 w 25"/>
                  <a:gd name="T13" fmla="*/ 35 h 39"/>
                  <a:gd name="T14" fmla="*/ 13 w 25"/>
                  <a:gd name="T15" fmla="*/ 39 h 39"/>
                  <a:gd name="T16" fmla="*/ 20 w 25"/>
                  <a:gd name="T17" fmla="*/ 36 h 39"/>
                  <a:gd name="T18" fmla="*/ 24 w 25"/>
                  <a:gd name="T19" fmla="*/ 30 h 39"/>
                  <a:gd name="T20" fmla="*/ 25 w 25"/>
                  <a:gd name="T21" fmla="*/ 19 h 39"/>
                  <a:gd name="T22" fmla="*/ 24 w 25"/>
                  <a:gd name="T23" fmla="*/ 10 h 39"/>
                  <a:gd name="T24" fmla="*/ 22 w 25"/>
                  <a:gd name="T25" fmla="*/ 5 h 39"/>
                  <a:gd name="T26" fmla="*/ 18 w 25"/>
                  <a:gd name="T27" fmla="*/ 32 h 39"/>
                  <a:gd name="T28" fmla="*/ 13 w 25"/>
                  <a:gd name="T29" fmla="*/ 35 h 39"/>
                  <a:gd name="T30" fmla="*/ 7 w 25"/>
                  <a:gd name="T31" fmla="*/ 32 h 39"/>
                  <a:gd name="T32" fmla="*/ 5 w 25"/>
                  <a:gd name="T33" fmla="*/ 19 h 39"/>
                  <a:gd name="T34" fmla="*/ 8 w 25"/>
                  <a:gd name="T35" fmla="*/ 7 h 39"/>
                  <a:gd name="T36" fmla="*/ 13 w 25"/>
                  <a:gd name="T37" fmla="*/ 4 h 39"/>
                  <a:gd name="T38" fmla="*/ 18 w 25"/>
                  <a:gd name="T39" fmla="*/ 7 h 39"/>
                  <a:gd name="T40" fmla="*/ 20 w 25"/>
                  <a:gd name="T41" fmla="*/ 19 h 39"/>
                  <a:gd name="T42" fmla="*/ 18 w 25"/>
                  <a:gd name="T43"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39">
                    <a:moveTo>
                      <a:pt x="22" y="5"/>
                    </a:moveTo>
                    <a:cubicBezTo>
                      <a:pt x="21" y="3"/>
                      <a:pt x="20" y="2"/>
                      <a:pt x="18" y="1"/>
                    </a:cubicBezTo>
                    <a:cubicBezTo>
                      <a:pt x="17" y="0"/>
                      <a:pt x="15" y="0"/>
                      <a:pt x="13" y="0"/>
                    </a:cubicBezTo>
                    <a:cubicBezTo>
                      <a:pt x="10" y="0"/>
                      <a:pt x="8" y="1"/>
                      <a:pt x="6" y="2"/>
                    </a:cubicBezTo>
                    <a:cubicBezTo>
                      <a:pt x="4" y="4"/>
                      <a:pt x="3" y="6"/>
                      <a:pt x="2" y="9"/>
                    </a:cubicBezTo>
                    <a:cubicBezTo>
                      <a:pt x="1" y="11"/>
                      <a:pt x="0" y="15"/>
                      <a:pt x="0" y="19"/>
                    </a:cubicBezTo>
                    <a:cubicBezTo>
                      <a:pt x="0" y="26"/>
                      <a:pt x="2" y="32"/>
                      <a:pt x="4" y="35"/>
                    </a:cubicBezTo>
                    <a:cubicBezTo>
                      <a:pt x="6" y="37"/>
                      <a:pt x="9" y="39"/>
                      <a:pt x="13" y="39"/>
                    </a:cubicBezTo>
                    <a:cubicBezTo>
                      <a:pt x="16" y="39"/>
                      <a:pt x="18" y="38"/>
                      <a:pt x="20" y="36"/>
                    </a:cubicBezTo>
                    <a:cubicBezTo>
                      <a:pt x="21" y="35"/>
                      <a:pt x="23" y="33"/>
                      <a:pt x="24" y="30"/>
                    </a:cubicBezTo>
                    <a:cubicBezTo>
                      <a:pt x="25" y="27"/>
                      <a:pt x="25" y="24"/>
                      <a:pt x="25" y="19"/>
                    </a:cubicBezTo>
                    <a:cubicBezTo>
                      <a:pt x="25" y="16"/>
                      <a:pt x="25" y="13"/>
                      <a:pt x="24" y="10"/>
                    </a:cubicBezTo>
                    <a:cubicBezTo>
                      <a:pt x="24" y="8"/>
                      <a:pt x="23" y="6"/>
                      <a:pt x="22" y="5"/>
                    </a:cubicBezTo>
                    <a:close/>
                    <a:moveTo>
                      <a:pt x="18" y="32"/>
                    </a:moveTo>
                    <a:cubicBezTo>
                      <a:pt x="17" y="34"/>
                      <a:pt x="15" y="35"/>
                      <a:pt x="13" y="35"/>
                    </a:cubicBezTo>
                    <a:cubicBezTo>
                      <a:pt x="11" y="35"/>
                      <a:pt x="9" y="34"/>
                      <a:pt x="7" y="32"/>
                    </a:cubicBezTo>
                    <a:cubicBezTo>
                      <a:pt x="6" y="30"/>
                      <a:pt x="5" y="26"/>
                      <a:pt x="5" y="19"/>
                    </a:cubicBezTo>
                    <a:cubicBezTo>
                      <a:pt x="5" y="13"/>
                      <a:pt x="6" y="9"/>
                      <a:pt x="8" y="7"/>
                    </a:cubicBezTo>
                    <a:cubicBezTo>
                      <a:pt x="9" y="5"/>
                      <a:pt x="11" y="4"/>
                      <a:pt x="13" y="4"/>
                    </a:cubicBezTo>
                    <a:cubicBezTo>
                      <a:pt x="15" y="4"/>
                      <a:pt x="17" y="5"/>
                      <a:pt x="18" y="7"/>
                    </a:cubicBezTo>
                    <a:cubicBezTo>
                      <a:pt x="20" y="9"/>
                      <a:pt x="20" y="13"/>
                      <a:pt x="20" y="19"/>
                    </a:cubicBezTo>
                    <a:cubicBezTo>
                      <a:pt x="20" y="25"/>
                      <a:pt x="20" y="30"/>
                      <a:pt x="18" y="32"/>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2" name="Freeform 115">
                <a:extLst>
                  <a:ext uri="{FF2B5EF4-FFF2-40B4-BE49-F238E27FC236}">
                    <a16:creationId xmlns:a16="http://schemas.microsoft.com/office/drawing/2014/main" id="{2136F3C5-A99B-B2D1-2001-4A6AB94042E3}"/>
                  </a:ext>
                </a:extLst>
              </p:cNvPr>
              <p:cNvSpPr>
                <a:spLocks/>
              </p:cNvSpPr>
              <p:nvPr/>
            </p:nvSpPr>
            <p:spPr bwMode="auto">
              <a:xfrm>
                <a:off x="1003528" y="3525581"/>
                <a:ext cx="45044" cy="119234"/>
              </a:xfrm>
              <a:custGeom>
                <a:avLst/>
                <a:gdLst>
                  <a:gd name="T0" fmla="*/ 10 w 14"/>
                  <a:gd name="T1" fmla="*/ 8 h 38"/>
                  <a:gd name="T2" fmla="*/ 10 w 14"/>
                  <a:gd name="T3" fmla="*/ 38 h 38"/>
                  <a:gd name="T4" fmla="*/ 14 w 14"/>
                  <a:gd name="T5" fmla="*/ 38 h 38"/>
                  <a:gd name="T6" fmla="*/ 14 w 14"/>
                  <a:gd name="T7" fmla="*/ 0 h 38"/>
                  <a:gd name="T8" fmla="*/ 11 w 14"/>
                  <a:gd name="T9" fmla="*/ 0 h 38"/>
                  <a:gd name="T10" fmla="*/ 7 w 14"/>
                  <a:gd name="T11" fmla="*/ 5 h 38"/>
                  <a:gd name="T12" fmla="*/ 0 w 14"/>
                  <a:gd name="T13" fmla="*/ 9 h 38"/>
                  <a:gd name="T14" fmla="*/ 0 w 14"/>
                  <a:gd name="T15" fmla="*/ 14 h 38"/>
                  <a:gd name="T16" fmla="*/ 5 w 14"/>
                  <a:gd name="T17" fmla="*/ 12 h 38"/>
                  <a:gd name="T18" fmla="*/ 10 w 14"/>
                  <a:gd name="T19" fmla="*/ 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8">
                    <a:moveTo>
                      <a:pt x="10" y="8"/>
                    </a:moveTo>
                    <a:cubicBezTo>
                      <a:pt x="10" y="38"/>
                      <a:pt x="10" y="38"/>
                      <a:pt x="10" y="38"/>
                    </a:cubicBezTo>
                    <a:cubicBezTo>
                      <a:pt x="14" y="38"/>
                      <a:pt x="14" y="38"/>
                      <a:pt x="14" y="38"/>
                    </a:cubicBezTo>
                    <a:cubicBezTo>
                      <a:pt x="14" y="0"/>
                      <a:pt x="14" y="0"/>
                      <a:pt x="14" y="0"/>
                    </a:cubicBezTo>
                    <a:cubicBezTo>
                      <a:pt x="11" y="0"/>
                      <a:pt x="11" y="0"/>
                      <a:pt x="11" y="0"/>
                    </a:cubicBezTo>
                    <a:cubicBezTo>
                      <a:pt x="10" y="2"/>
                      <a:pt x="9" y="3"/>
                      <a:pt x="7" y="5"/>
                    </a:cubicBezTo>
                    <a:cubicBezTo>
                      <a:pt x="5" y="7"/>
                      <a:pt x="3" y="8"/>
                      <a:pt x="0" y="9"/>
                    </a:cubicBezTo>
                    <a:cubicBezTo>
                      <a:pt x="0" y="14"/>
                      <a:pt x="0" y="14"/>
                      <a:pt x="0" y="14"/>
                    </a:cubicBezTo>
                    <a:cubicBezTo>
                      <a:pt x="2" y="13"/>
                      <a:pt x="3" y="13"/>
                      <a:pt x="5" y="12"/>
                    </a:cubicBezTo>
                    <a:cubicBezTo>
                      <a:pt x="7" y="11"/>
                      <a:pt x="8" y="9"/>
                      <a:pt x="10" y="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3" name="Freeform 116">
                <a:extLst>
                  <a:ext uri="{FF2B5EF4-FFF2-40B4-BE49-F238E27FC236}">
                    <a16:creationId xmlns:a16="http://schemas.microsoft.com/office/drawing/2014/main" id="{8896EA64-3AE2-8A61-C1A5-FF7582D8E8C0}"/>
                  </a:ext>
                </a:extLst>
              </p:cNvPr>
              <p:cNvSpPr>
                <a:spLocks/>
              </p:cNvSpPr>
              <p:nvPr/>
            </p:nvSpPr>
            <p:spPr bwMode="auto">
              <a:xfrm>
                <a:off x="649798" y="3666013"/>
                <a:ext cx="43720" cy="119234"/>
              </a:xfrm>
              <a:custGeom>
                <a:avLst/>
                <a:gdLst>
                  <a:gd name="T0" fmla="*/ 7 w 14"/>
                  <a:gd name="T1" fmla="*/ 5 h 38"/>
                  <a:gd name="T2" fmla="*/ 0 w 14"/>
                  <a:gd name="T3" fmla="*/ 10 h 38"/>
                  <a:gd name="T4" fmla="*/ 0 w 14"/>
                  <a:gd name="T5" fmla="*/ 14 h 38"/>
                  <a:gd name="T6" fmla="*/ 5 w 14"/>
                  <a:gd name="T7" fmla="*/ 12 h 38"/>
                  <a:gd name="T8" fmla="*/ 9 w 14"/>
                  <a:gd name="T9" fmla="*/ 9 h 38"/>
                  <a:gd name="T10" fmla="*/ 9 w 14"/>
                  <a:gd name="T11" fmla="*/ 38 h 38"/>
                  <a:gd name="T12" fmla="*/ 14 w 14"/>
                  <a:gd name="T13" fmla="*/ 38 h 38"/>
                  <a:gd name="T14" fmla="*/ 14 w 14"/>
                  <a:gd name="T15" fmla="*/ 0 h 38"/>
                  <a:gd name="T16" fmla="*/ 11 w 14"/>
                  <a:gd name="T17" fmla="*/ 0 h 38"/>
                  <a:gd name="T18" fmla="*/ 7 w 14"/>
                  <a:gd name="T19"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38">
                    <a:moveTo>
                      <a:pt x="7" y="5"/>
                    </a:moveTo>
                    <a:cubicBezTo>
                      <a:pt x="5" y="7"/>
                      <a:pt x="2" y="8"/>
                      <a:pt x="0" y="10"/>
                    </a:cubicBezTo>
                    <a:cubicBezTo>
                      <a:pt x="0" y="14"/>
                      <a:pt x="0" y="14"/>
                      <a:pt x="0" y="14"/>
                    </a:cubicBezTo>
                    <a:cubicBezTo>
                      <a:pt x="1" y="14"/>
                      <a:pt x="3" y="13"/>
                      <a:pt x="5" y="12"/>
                    </a:cubicBezTo>
                    <a:cubicBezTo>
                      <a:pt x="7" y="11"/>
                      <a:pt x="8" y="10"/>
                      <a:pt x="9" y="9"/>
                    </a:cubicBezTo>
                    <a:cubicBezTo>
                      <a:pt x="9" y="38"/>
                      <a:pt x="9" y="38"/>
                      <a:pt x="9" y="38"/>
                    </a:cubicBezTo>
                    <a:cubicBezTo>
                      <a:pt x="14" y="38"/>
                      <a:pt x="14" y="38"/>
                      <a:pt x="14" y="38"/>
                    </a:cubicBezTo>
                    <a:cubicBezTo>
                      <a:pt x="14" y="0"/>
                      <a:pt x="14" y="0"/>
                      <a:pt x="14" y="0"/>
                    </a:cubicBezTo>
                    <a:cubicBezTo>
                      <a:pt x="11" y="0"/>
                      <a:pt x="11" y="0"/>
                      <a:pt x="11" y="0"/>
                    </a:cubicBezTo>
                    <a:cubicBezTo>
                      <a:pt x="10" y="2"/>
                      <a:pt x="9" y="4"/>
                      <a:pt x="7" y="5"/>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4" name="Freeform 117">
                <a:extLst>
                  <a:ext uri="{FF2B5EF4-FFF2-40B4-BE49-F238E27FC236}">
                    <a16:creationId xmlns:a16="http://schemas.microsoft.com/office/drawing/2014/main" id="{E5F7DFE8-CD17-1F1F-3F29-9134B4B0D2FC}"/>
                  </a:ext>
                </a:extLst>
              </p:cNvPr>
              <p:cNvSpPr>
                <a:spLocks/>
              </p:cNvSpPr>
              <p:nvPr/>
            </p:nvSpPr>
            <p:spPr bwMode="auto">
              <a:xfrm>
                <a:off x="730613" y="3666013"/>
                <a:ext cx="75516" cy="121884"/>
              </a:xfrm>
              <a:custGeom>
                <a:avLst/>
                <a:gdLst>
                  <a:gd name="T0" fmla="*/ 19 w 24"/>
                  <a:gd name="T1" fmla="*/ 14 h 39"/>
                  <a:gd name="T2" fmla="*/ 20 w 24"/>
                  <a:gd name="T3" fmla="*/ 20 h 39"/>
                  <a:gd name="T4" fmla="*/ 17 w 24"/>
                  <a:gd name="T5" fmla="*/ 32 h 39"/>
                  <a:gd name="T6" fmla="*/ 12 w 24"/>
                  <a:gd name="T7" fmla="*/ 35 h 39"/>
                  <a:gd name="T8" fmla="*/ 7 w 24"/>
                  <a:gd name="T9" fmla="*/ 32 h 39"/>
                  <a:gd name="T10" fmla="*/ 4 w 24"/>
                  <a:gd name="T11" fmla="*/ 20 h 39"/>
                  <a:gd name="T12" fmla="*/ 7 w 24"/>
                  <a:gd name="T13" fmla="*/ 7 h 39"/>
                  <a:gd name="T14" fmla="*/ 12 w 24"/>
                  <a:gd name="T15" fmla="*/ 4 h 39"/>
                  <a:gd name="T16" fmla="*/ 15 w 24"/>
                  <a:gd name="T17" fmla="*/ 5 h 39"/>
                  <a:gd name="T18" fmla="*/ 13 w 24"/>
                  <a:gd name="T19" fmla="*/ 0 h 39"/>
                  <a:gd name="T20" fmla="*/ 12 w 24"/>
                  <a:gd name="T21" fmla="*/ 0 h 39"/>
                  <a:gd name="T22" fmla="*/ 5 w 24"/>
                  <a:gd name="T23" fmla="*/ 2 h 39"/>
                  <a:gd name="T24" fmla="*/ 1 w 24"/>
                  <a:gd name="T25" fmla="*/ 9 h 39"/>
                  <a:gd name="T26" fmla="*/ 0 w 24"/>
                  <a:gd name="T27" fmla="*/ 20 h 39"/>
                  <a:gd name="T28" fmla="*/ 3 w 24"/>
                  <a:gd name="T29" fmla="*/ 35 h 39"/>
                  <a:gd name="T30" fmla="*/ 12 w 24"/>
                  <a:gd name="T31" fmla="*/ 39 h 39"/>
                  <a:gd name="T32" fmla="*/ 19 w 24"/>
                  <a:gd name="T33" fmla="*/ 37 h 39"/>
                  <a:gd name="T34" fmla="*/ 23 w 24"/>
                  <a:gd name="T35" fmla="*/ 30 h 39"/>
                  <a:gd name="T36" fmla="*/ 24 w 24"/>
                  <a:gd name="T37" fmla="*/ 22 h 39"/>
                  <a:gd name="T38" fmla="*/ 21 w 24"/>
                  <a:gd name="T39" fmla="*/ 18 h 39"/>
                  <a:gd name="T40" fmla="*/ 19 w 24"/>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39">
                    <a:moveTo>
                      <a:pt x="19" y="14"/>
                    </a:moveTo>
                    <a:cubicBezTo>
                      <a:pt x="19" y="16"/>
                      <a:pt x="20" y="17"/>
                      <a:pt x="20" y="20"/>
                    </a:cubicBezTo>
                    <a:cubicBezTo>
                      <a:pt x="20" y="26"/>
                      <a:pt x="19" y="30"/>
                      <a:pt x="17" y="32"/>
                    </a:cubicBezTo>
                    <a:cubicBezTo>
                      <a:pt x="16" y="34"/>
                      <a:pt x="14" y="35"/>
                      <a:pt x="12" y="35"/>
                    </a:cubicBezTo>
                    <a:cubicBezTo>
                      <a:pt x="10" y="35"/>
                      <a:pt x="8" y="34"/>
                      <a:pt x="7" y="32"/>
                    </a:cubicBezTo>
                    <a:cubicBezTo>
                      <a:pt x="5" y="30"/>
                      <a:pt x="4" y="26"/>
                      <a:pt x="4" y="20"/>
                    </a:cubicBezTo>
                    <a:cubicBezTo>
                      <a:pt x="4" y="13"/>
                      <a:pt x="5" y="9"/>
                      <a:pt x="7" y="7"/>
                    </a:cubicBezTo>
                    <a:cubicBezTo>
                      <a:pt x="8" y="5"/>
                      <a:pt x="10" y="4"/>
                      <a:pt x="12" y="4"/>
                    </a:cubicBezTo>
                    <a:cubicBezTo>
                      <a:pt x="13" y="4"/>
                      <a:pt x="14" y="4"/>
                      <a:pt x="15" y="5"/>
                    </a:cubicBezTo>
                    <a:cubicBezTo>
                      <a:pt x="14" y="3"/>
                      <a:pt x="14" y="2"/>
                      <a:pt x="13" y="0"/>
                    </a:cubicBezTo>
                    <a:cubicBezTo>
                      <a:pt x="13" y="0"/>
                      <a:pt x="12" y="0"/>
                      <a:pt x="12" y="0"/>
                    </a:cubicBezTo>
                    <a:cubicBezTo>
                      <a:pt x="9" y="0"/>
                      <a:pt x="7" y="1"/>
                      <a:pt x="5" y="2"/>
                    </a:cubicBezTo>
                    <a:cubicBezTo>
                      <a:pt x="3" y="4"/>
                      <a:pt x="2" y="6"/>
                      <a:pt x="1" y="9"/>
                    </a:cubicBezTo>
                    <a:cubicBezTo>
                      <a:pt x="0" y="11"/>
                      <a:pt x="0" y="15"/>
                      <a:pt x="0" y="20"/>
                    </a:cubicBezTo>
                    <a:cubicBezTo>
                      <a:pt x="0" y="27"/>
                      <a:pt x="1" y="32"/>
                      <a:pt x="3" y="35"/>
                    </a:cubicBezTo>
                    <a:cubicBezTo>
                      <a:pt x="5" y="37"/>
                      <a:pt x="8" y="39"/>
                      <a:pt x="12" y="39"/>
                    </a:cubicBezTo>
                    <a:cubicBezTo>
                      <a:pt x="15" y="39"/>
                      <a:pt x="17" y="38"/>
                      <a:pt x="19" y="37"/>
                    </a:cubicBezTo>
                    <a:cubicBezTo>
                      <a:pt x="21" y="35"/>
                      <a:pt x="22" y="33"/>
                      <a:pt x="23" y="30"/>
                    </a:cubicBezTo>
                    <a:cubicBezTo>
                      <a:pt x="24" y="28"/>
                      <a:pt x="24" y="25"/>
                      <a:pt x="24" y="22"/>
                    </a:cubicBezTo>
                    <a:cubicBezTo>
                      <a:pt x="23" y="20"/>
                      <a:pt x="22" y="19"/>
                      <a:pt x="21" y="18"/>
                    </a:cubicBezTo>
                    <a:cubicBezTo>
                      <a:pt x="21" y="16"/>
                      <a:pt x="20" y="15"/>
                      <a:pt x="19" y="14"/>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5" name="Freeform 118">
                <a:extLst>
                  <a:ext uri="{FF2B5EF4-FFF2-40B4-BE49-F238E27FC236}">
                    <a16:creationId xmlns:a16="http://schemas.microsoft.com/office/drawing/2014/main" id="{37294BD3-EE90-E794-6999-9DE5A1394C98}"/>
                  </a:ext>
                </a:extLst>
              </p:cNvPr>
              <p:cNvSpPr>
                <a:spLocks/>
              </p:cNvSpPr>
              <p:nvPr/>
            </p:nvSpPr>
            <p:spPr bwMode="auto">
              <a:xfrm>
                <a:off x="856471" y="3666013"/>
                <a:ext cx="18548" cy="41070"/>
              </a:xfrm>
              <a:custGeom>
                <a:avLst/>
                <a:gdLst>
                  <a:gd name="T0" fmla="*/ 3 w 6"/>
                  <a:gd name="T1" fmla="*/ 0 h 13"/>
                  <a:gd name="T2" fmla="*/ 0 w 6"/>
                  <a:gd name="T3" fmla="*/ 5 h 13"/>
                  <a:gd name="T4" fmla="*/ 0 w 6"/>
                  <a:gd name="T5" fmla="*/ 5 h 13"/>
                  <a:gd name="T6" fmla="*/ 6 w 6"/>
                  <a:gd name="T7" fmla="*/ 13 h 13"/>
                  <a:gd name="T8" fmla="*/ 6 w 6"/>
                  <a:gd name="T9" fmla="*/ 0 h 13"/>
                  <a:gd name="T10" fmla="*/ 3 w 6"/>
                  <a:gd name="T11" fmla="*/ 0 h 13"/>
                </a:gdLst>
                <a:ahLst/>
                <a:cxnLst>
                  <a:cxn ang="0">
                    <a:pos x="T0" y="T1"/>
                  </a:cxn>
                  <a:cxn ang="0">
                    <a:pos x="T2" y="T3"/>
                  </a:cxn>
                  <a:cxn ang="0">
                    <a:pos x="T4" y="T5"/>
                  </a:cxn>
                  <a:cxn ang="0">
                    <a:pos x="T6" y="T7"/>
                  </a:cxn>
                  <a:cxn ang="0">
                    <a:pos x="T8" y="T9"/>
                  </a:cxn>
                  <a:cxn ang="0">
                    <a:pos x="T10" y="T11"/>
                  </a:cxn>
                </a:cxnLst>
                <a:rect l="0" t="0" r="r" b="b"/>
                <a:pathLst>
                  <a:path w="6" h="13">
                    <a:moveTo>
                      <a:pt x="3" y="0"/>
                    </a:moveTo>
                    <a:cubicBezTo>
                      <a:pt x="3" y="2"/>
                      <a:pt x="1" y="3"/>
                      <a:pt x="0" y="5"/>
                    </a:cubicBezTo>
                    <a:cubicBezTo>
                      <a:pt x="0" y="5"/>
                      <a:pt x="0" y="5"/>
                      <a:pt x="0" y="5"/>
                    </a:cubicBezTo>
                    <a:cubicBezTo>
                      <a:pt x="2" y="8"/>
                      <a:pt x="4" y="11"/>
                      <a:pt x="6" y="13"/>
                    </a:cubicBezTo>
                    <a:cubicBezTo>
                      <a:pt x="6" y="0"/>
                      <a:pt x="6" y="0"/>
                      <a:pt x="6"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6" name="Freeform 119">
                <a:extLst>
                  <a:ext uri="{FF2B5EF4-FFF2-40B4-BE49-F238E27FC236}">
                    <a16:creationId xmlns:a16="http://schemas.microsoft.com/office/drawing/2014/main" id="{58ACDDA1-0FC4-24A0-FEE6-6F9E63027CD6}"/>
                  </a:ext>
                </a:extLst>
              </p:cNvPr>
              <p:cNvSpPr>
                <a:spLocks/>
              </p:cNvSpPr>
              <p:nvPr/>
            </p:nvSpPr>
            <p:spPr bwMode="auto">
              <a:xfrm>
                <a:off x="913439" y="3666013"/>
                <a:ext cx="43720" cy="75516"/>
              </a:xfrm>
              <a:custGeom>
                <a:avLst/>
                <a:gdLst>
                  <a:gd name="T0" fmla="*/ 11 w 14"/>
                  <a:gd name="T1" fmla="*/ 0 h 24"/>
                  <a:gd name="T2" fmla="*/ 7 w 14"/>
                  <a:gd name="T3" fmla="*/ 5 h 24"/>
                  <a:gd name="T4" fmla="*/ 0 w 14"/>
                  <a:gd name="T5" fmla="*/ 10 h 24"/>
                  <a:gd name="T6" fmla="*/ 0 w 14"/>
                  <a:gd name="T7" fmla="*/ 14 h 24"/>
                  <a:gd name="T8" fmla="*/ 5 w 14"/>
                  <a:gd name="T9" fmla="*/ 12 h 24"/>
                  <a:gd name="T10" fmla="*/ 9 w 14"/>
                  <a:gd name="T11" fmla="*/ 9 h 24"/>
                  <a:gd name="T12" fmla="*/ 9 w 14"/>
                  <a:gd name="T13" fmla="*/ 23 h 24"/>
                  <a:gd name="T14" fmla="*/ 14 w 14"/>
                  <a:gd name="T15" fmla="*/ 24 h 24"/>
                  <a:gd name="T16" fmla="*/ 14 w 14"/>
                  <a:gd name="T17" fmla="*/ 0 h 24"/>
                  <a:gd name="T18" fmla="*/ 11 w 1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4">
                    <a:moveTo>
                      <a:pt x="11" y="0"/>
                    </a:moveTo>
                    <a:cubicBezTo>
                      <a:pt x="10" y="2"/>
                      <a:pt x="9" y="4"/>
                      <a:pt x="7" y="5"/>
                    </a:cubicBezTo>
                    <a:cubicBezTo>
                      <a:pt x="5" y="7"/>
                      <a:pt x="3" y="8"/>
                      <a:pt x="0" y="10"/>
                    </a:cubicBezTo>
                    <a:cubicBezTo>
                      <a:pt x="0" y="14"/>
                      <a:pt x="0" y="14"/>
                      <a:pt x="0" y="14"/>
                    </a:cubicBezTo>
                    <a:cubicBezTo>
                      <a:pt x="1" y="14"/>
                      <a:pt x="3" y="13"/>
                      <a:pt x="5" y="12"/>
                    </a:cubicBezTo>
                    <a:cubicBezTo>
                      <a:pt x="7" y="11"/>
                      <a:pt x="8" y="10"/>
                      <a:pt x="9" y="9"/>
                    </a:cubicBezTo>
                    <a:cubicBezTo>
                      <a:pt x="9" y="23"/>
                      <a:pt x="9" y="23"/>
                      <a:pt x="9" y="23"/>
                    </a:cubicBezTo>
                    <a:cubicBezTo>
                      <a:pt x="11" y="24"/>
                      <a:pt x="12" y="24"/>
                      <a:pt x="14" y="24"/>
                    </a:cubicBezTo>
                    <a:cubicBezTo>
                      <a:pt x="14" y="0"/>
                      <a:pt x="14" y="0"/>
                      <a:pt x="14" y="0"/>
                    </a:cubicBezTo>
                    <a:lnTo>
                      <a:pt x="11" y="0"/>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7" name="Freeform 120">
                <a:extLst>
                  <a:ext uri="{FF2B5EF4-FFF2-40B4-BE49-F238E27FC236}">
                    <a16:creationId xmlns:a16="http://schemas.microsoft.com/office/drawing/2014/main" id="{2B8CCE73-15CD-3616-A219-1349AAF82B63}"/>
                  </a:ext>
                </a:extLst>
              </p:cNvPr>
              <p:cNvSpPr>
                <a:spLocks/>
              </p:cNvSpPr>
              <p:nvPr/>
            </p:nvSpPr>
            <p:spPr bwMode="auto">
              <a:xfrm>
                <a:off x="994253" y="3666013"/>
                <a:ext cx="68891" cy="72866"/>
              </a:xfrm>
              <a:custGeom>
                <a:avLst/>
                <a:gdLst>
                  <a:gd name="T0" fmla="*/ 17 w 22"/>
                  <a:gd name="T1" fmla="*/ 1 h 23"/>
                  <a:gd name="T2" fmla="*/ 12 w 22"/>
                  <a:gd name="T3" fmla="*/ 0 h 23"/>
                  <a:gd name="T4" fmla="*/ 5 w 22"/>
                  <a:gd name="T5" fmla="*/ 2 h 23"/>
                  <a:gd name="T6" fmla="*/ 1 w 22"/>
                  <a:gd name="T7" fmla="*/ 9 h 23"/>
                  <a:gd name="T8" fmla="*/ 0 w 22"/>
                  <a:gd name="T9" fmla="*/ 20 h 23"/>
                  <a:gd name="T10" fmla="*/ 0 w 22"/>
                  <a:gd name="T11" fmla="*/ 23 h 23"/>
                  <a:gd name="T12" fmla="*/ 5 w 22"/>
                  <a:gd name="T13" fmla="*/ 21 h 23"/>
                  <a:gd name="T14" fmla="*/ 5 w 22"/>
                  <a:gd name="T15" fmla="*/ 20 h 23"/>
                  <a:gd name="T16" fmla="*/ 7 w 22"/>
                  <a:gd name="T17" fmla="*/ 7 h 23"/>
                  <a:gd name="T18" fmla="*/ 12 w 22"/>
                  <a:gd name="T19" fmla="*/ 4 h 23"/>
                  <a:gd name="T20" fmla="*/ 17 w 22"/>
                  <a:gd name="T21" fmla="*/ 7 h 23"/>
                  <a:gd name="T22" fmla="*/ 19 w 22"/>
                  <a:gd name="T23" fmla="*/ 12 h 23"/>
                  <a:gd name="T24" fmla="*/ 22 w 22"/>
                  <a:gd name="T25" fmla="*/ 7 h 23"/>
                  <a:gd name="T26" fmla="*/ 21 w 22"/>
                  <a:gd name="T27" fmla="*/ 5 h 23"/>
                  <a:gd name="T28" fmla="*/ 17 w 22"/>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23">
                    <a:moveTo>
                      <a:pt x="17" y="1"/>
                    </a:moveTo>
                    <a:cubicBezTo>
                      <a:pt x="16" y="1"/>
                      <a:pt x="14" y="0"/>
                      <a:pt x="12" y="0"/>
                    </a:cubicBezTo>
                    <a:cubicBezTo>
                      <a:pt x="9" y="0"/>
                      <a:pt x="7" y="1"/>
                      <a:pt x="5" y="2"/>
                    </a:cubicBezTo>
                    <a:cubicBezTo>
                      <a:pt x="3" y="4"/>
                      <a:pt x="2" y="6"/>
                      <a:pt x="1" y="9"/>
                    </a:cubicBezTo>
                    <a:cubicBezTo>
                      <a:pt x="0" y="11"/>
                      <a:pt x="0" y="15"/>
                      <a:pt x="0" y="20"/>
                    </a:cubicBezTo>
                    <a:cubicBezTo>
                      <a:pt x="0" y="21"/>
                      <a:pt x="0" y="22"/>
                      <a:pt x="0" y="23"/>
                    </a:cubicBezTo>
                    <a:cubicBezTo>
                      <a:pt x="2" y="23"/>
                      <a:pt x="3" y="22"/>
                      <a:pt x="5" y="21"/>
                    </a:cubicBezTo>
                    <a:cubicBezTo>
                      <a:pt x="5" y="21"/>
                      <a:pt x="5" y="20"/>
                      <a:pt x="5" y="20"/>
                    </a:cubicBezTo>
                    <a:cubicBezTo>
                      <a:pt x="5" y="13"/>
                      <a:pt x="5" y="9"/>
                      <a:pt x="7" y="7"/>
                    </a:cubicBezTo>
                    <a:cubicBezTo>
                      <a:pt x="8" y="5"/>
                      <a:pt x="10" y="4"/>
                      <a:pt x="12" y="4"/>
                    </a:cubicBezTo>
                    <a:cubicBezTo>
                      <a:pt x="14" y="4"/>
                      <a:pt x="16" y="5"/>
                      <a:pt x="17" y="7"/>
                    </a:cubicBezTo>
                    <a:cubicBezTo>
                      <a:pt x="18" y="8"/>
                      <a:pt x="19" y="10"/>
                      <a:pt x="19" y="12"/>
                    </a:cubicBezTo>
                    <a:cubicBezTo>
                      <a:pt x="20" y="10"/>
                      <a:pt x="21" y="9"/>
                      <a:pt x="22" y="7"/>
                    </a:cubicBezTo>
                    <a:cubicBezTo>
                      <a:pt x="22" y="7"/>
                      <a:pt x="22" y="6"/>
                      <a:pt x="21" y="5"/>
                    </a:cubicBezTo>
                    <a:cubicBezTo>
                      <a:pt x="20" y="3"/>
                      <a:pt x="19" y="2"/>
                      <a:pt x="17" y="1"/>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8" name="Freeform 121">
                <a:extLst>
                  <a:ext uri="{FF2B5EF4-FFF2-40B4-BE49-F238E27FC236}">
                    <a16:creationId xmlns:a16="http://schemas.microsoft.com/office/drawing/2014/main" id="{6814EAF9-28C0-C567-F140-3877F0953517}"/>
                  </a:ext>
                </a:extLst>
              </p:cNvPr>
              <p:cNvSpPr>
                <a:spLocks/>
              </p:cNvSpPr>
              <p:nvPr/>
            </p:nvSpPr>
            <p:spPr bwMode="auto">
              <a:xfrm>
                <a:off x="1026049" y="3748152"/>
                <a:ext cx="213297" cy="259666"/>
              </a:xfrm>
              <a:custGeom>
                <a:avLst/>
                <a:gdLst>
                  <a:gd name="T0" fmla="*/ 65 w 68"/>
                  <a:gd name="T1" fmla="*/ 60 h 83"/>
                  <a:gd name="T2" fmla="*/ 34 w 68"/>
                  <a:gd name="T3" fmla="*/ 12 h 83"/>
                  <a:gd name="T4" fmla="*/ 32 w 68"/>
                  <a:gd name="T5" fmla="*/ 9 h 83"/>
                  <a:gd name="T6" fmla="*/ 26 w 68"/>
                  <a:gd name="T7" fmla="*/ 0 h 83"/>
                  <a:gd name="T8" fmla="*/ 14 w 68"/>
                  <a:gd name="T9" fmla="*/ 11 h 83"/>
                  <a:gd name="T10" fmla="*/ 0 w 68"/>
                  <a:gd name="T11" fmla="*/ 17 h 83"/>
                  <a:gd name="T12" fmla="*/ 39 w 68"/>
                  <a:gd name="T13" fmla="*/ 78 h 83"/>
                  <a:gd name="T14" fmla="*/ 51 w 68"/>
                  <a:gd name="T15" fmla="*/ 80 h 83"/>
                  <a:gd name="T16" fmla="*/ 63 w 68"/>
                  <a:gd name="T17" fmla="*/ 72 h 83"/>
                  <a:gd name="T18" fmla="*/ 65 w 68"/>
                  <a:gd name="T19" fmla="*/ 6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83">
                    <a:moveTo>
                      <a:pt x="65" y="60"/>
                    </a:moveTo>
                    <a:cubicBezTo>
                      <a:pt x="34" y="12"/>
                      <a:pt x="34" y="12"/>
                      <a:pt x="34" y="12"/>
                    </a:cubicBezTo>
                    <a:cubicBezTo>
                      <a:pt x="32" y="9"/>
                      <a:pt x="32" y="9"/>
                      <a:pt x="32" y="9"/>
                    </a:cubicBezTo>
                    <a:cubicBezTo>
                      <a:pt x="26" y="0"/>
                      <a:pt x="26" y="0"/>
                      <a:pt x="26" y="0"/>
                    </a:cubicBezTo>
                    <a:cubicBezTo>
                      <a:pt x="23" y="4"/>
                      <a:pt x="19" y="8"/>
                      <a:pt x="14" y="11"/>
                    </a:cubicBezTo>
                    <a:cubicBezTo>
                      <a:pt x="10" y="13"/>
                      <a:pt x="5" y="16"/>
                      <a:pt x="0" y="17"/>
                    </a:cubicBezTo>
                    <a:cubicBezTo>
                      <a:pt x="39" y="78"/>
                      <a:pt x="39" y="78"/>
                      <a:pt x="39" y="78"/>
                    </a:cubicBezTo>
                    <a:cubicBezTo>
                      <a:pt x="42" y="82"/>
                      <a:pt x="47" y="83"/>
                      <a:pt x="51" y="80"/>
                    </a:cubicBezTo>
                    <a:cubicBezTo>
                      <a:pt x="63" y="72"/>
                      <a:pt x="63" y="72"/>
                      <a:pt x="63" y="72"/>
                    </a:cubicBezTo>
                    <a:cubicBezTo>
                      <a:pt x="67" y="70"/>
                      <a:pt x="68" y="64"/>
                      <a:pt x="65" y="60"/>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49" name="Freeform 122">
                <a:extLst>
                  <a:ext uri="{FF2B5EF4-FFF2-40B4-BE49-F238E27FC236}">
                    <a16:creationId xmlns:a16="http://schemas.microsoft.com/office/drawing/2014/main" id="{809978B5-49C1-CCB4-E67D-095B062C33B9}"/>
                  </a:ext>
                </a:extLst>
              </p:cNvPr>
              <p:cNvSpPr>
                <a:spLocks noEditPoints="1"/>
              </p:cNvSpPr>
              <p:nvPr/>
            </p:nvSpPr>
            <p:spPr bwMode="auto">
              <a:xfrm>
                <a:off x="775657" y="3427544"/>
                <a:ext cx="376251" cy="373601"/>
              </a:xfrm>
              <a:custGeom>
                <a:avLst/>
                <a:gdLst>
                  <a:gd name="T0" fmla="*/ 113 w 120"/>
                  <a:gd name="T1" fmla="*/ 35 h 119"/>
                  <a:gd name="T2" fmla="*/ 111 w 120"/>
                  <a:gd name="T3" fmla="*/ 31 h 119"/>
                  <a:gd name="T4" fmla="*/ 108 w 120"/>
                  <a:gd name="T5" fmla="*/ 27 h 119"/>
                  <a:gd name="T6" fmla="*/ 91 w 120"/>
                  <a:gd name="T7" fmla="*/ 10 h 119"/>
                  <a:gd name="T8" fmla="*/ 87 w 120"/>
                  <a:gd name="T9" fmla="*/ 7 h 119"/>
                  <a:gd name="T10" fmla="*/ 69 w 120"/>
                  <a:gd name="T11" fmla="*/ 1 h 119"/>
                  <a:gd name="T12" fmla="*/ 64 w 120"/>
                  <a:gd name="T13" fmla="*/ 0 h 119"/>
                  <a:gd name="T14" fmla="*/ 58 w 120"/>
                  <a:gd name="T15" fmla="*/ 0 h 119"/>
                  <a:gd name="T16" fmla="*/ 49 w 120"/>
                  <a:gd name="T17" fmla="*/ 1 h 119"/>
                  <a:gd name="T18" fmla="*/ 44 w 120"/>
                  <a:gd name="T19" fmla="*/ 2 h 119"/>
                  <a:gd name="T20" fmla="*/ 32 w 120"/>
                  <a:gd name="T21" fmla="*/ 6 h 119"/>
                  <a:gd name="T22" fmla="*/ 28 w 120"/>
                  <a:gd name="T23" fmla="*/ 9 h 119"/>
                  <a:gd name="T24" fmla="*/ 27 w 120"/>
                  <a:gd name="T25" fmla="*/ 10 h 119"/>
                  <a:gd name="T26" fmla="*/ 3 w 120"/>
                  <a:gd name="T27" fmla="*/ 41 h 119"/>
                  <a:gd name="T28" fmla="*/ 1 w 120"/>
                  <a:gd name="T29" fmla="*/ 69 h 119"/>
                  <a:gd name="T30" fmla="*/ 4 w 120"/>
                  <a:gd name="T31" fmla="*/ 78 h 119"/>
                  <a:gd name="T32" fmla="*/ 10 w 120"/>
                  <a:gd name="T33" fmla="*/ 91 h 119"/>
                  <a:gd name="T34" fmla="*/ 10 w 120"/>
                  <a:gd name="T35" fmla="*/ 92 h 119"/>
                  <a:gd name="T36" fmla="*/ 28 w 120"/>
                  <a:gd name="T37" fmla="*/ 109 h 119"/>
                  <a:gd name="T38" fmla="*/ 32 w 120"/>
                  <a:gd name="T39" fmla="*/ 112 h 119"/>
                  <a:gd name="T40" fmla="*/ 60 w 120"/>
                  <a:gd name="T41" fmla="*/ 119 h 119"/>
                  <a:gd name="T42" fmla="*/ 78 w 120"/>
                  <a:gd name="T43" fmla="*/ 116 h 119"/>
                  <a:gd name="T44" fmla="*/ 82 w 120"/>
                  <a:gd name="T45" fmla="*/ 115 h 119"/>
                  <a:gd name="T46" fmla="*/ 91 w 120"/>
                  <a:gd name="T47" fmla="*/ 110 h 119"/>
                  <a:gd name="T48" fmla="*/ 92 w 120"/>
                  <a:gd name="T49" fmla="*/ 109 h 119"/>
                  <a:gd name="T50" fmla="*/ 104 w 120"/>
                  <a:gd name="T51" fmla="*/ 99 h 119"/>
                  <a:gd name="T52" fmla="*/ 112 w 120"/>
                  <a:gd name="T53" fmla="*/ 87 h 119"/>
                  <a:gd name="T54" fmla="*/ 116 w 120"/>
                  <a:gd name="T55" fmla="*/ 76 h 119"/>
                  <a:gd name="T56" fmla="*/ 113 w 120"/>
                  <a:gd name="T57" fmla="*/ 35 h 119"/>
                  <a:gd name="T58" fmla="*/ 94 w 120"/>
                  <a:gd name="T59" fmla="*/ 88 h 119"/>
                  <a:gd name="T60" fmla="*/ 90 w 120"/>
                  <a:gd name="T61" fmla="*/ 92 h 119"/>
                  <a:gd name="T62" fmla="*/ 84 w 120"/>
                  <a:gd name="T63" fmla="*/ 97 h 119"/>
                  <a:gd name="T64" fmla="*/ 75 w 120"/>
                  <a:gd name="T65" fmla="*/ 101 h 119"/>
                  <a:gd name="T66" fmla="*/ 70 w 120"/>
                  <a:gd name="T67" fmla="*/ 103 h 119"/>
                  <a:gd name="T68" fmla="*/ 60 w 120"/>
                  <a:gd name="T69" fmla="*/ 104 h 119"/>
                  <a:gd name="T70" fmla="*/ 58 w 120"/>
                  <a:gd name="T71" fmla="*/ 104 h 119"/>
                  <a:gd name="T72" fmla="*/ 53 w 120"/>
                  <a:gd name="T73" fmla="*/ 103 h 119"/>
                  <a:gd name="T74" fmla="*/ 32 w 120"/>
                  <a:gd name="T75" fmla="*/ 94 h 119"/>
                  <a:gd name="T76" fmla="*/ 28 w 120"/>
                  <a:gd name="T77" fmla="*/ 89 h 119"/>
                  <a:gd name="T78" fmla="*/ 25 w 120"/>
                  <a:gd name="T79" fmla="*/ 87 h 119"/>
                  <a:gd name="T80" fmla="*/ 23 w 120"/>
                  <a:gd name="T81" fmla="*/ 83 h 119"/>
                  <a:gd name="T82" fmla="*/ 23 w 120"/>
                  <a:gd name="T83" fmla="*/ 83 h 119"/>
                  <a:gd name="T84" fmla="*/ 18 w 120"/>
                  <a:gd name="T85" fmla="*/ 43 h 119"/>
                  <a:gd name="T86" fmla="*/ 22 w 120"/>
                  <a:gd name="T87" fmla="*/ 35 h 119"/>
                  <a:gd name="T88" fmla="*/ 35 w 120"/>
                  <a:gd name="T89" fmla="*/ 22 h 119"/>
                  <a:gd name="T90" fmla="*/ 46 w 120"/>
                  <a:gd name="T91" fmla="*/ 17 h 119"/>
                  <a:gd name="T92" fmla="*/ 51 w 120"/>
                  <a:gd name="T93" fmla="*/ 16 h 119"/>
                  <a:gd name="T94" fmla="*/ 58 w 120"/>
                  <a:gd name="T95" fmla="*/ 15 h 119"/>
                  <a:gd name="T96" fmla="*/ 63 w 120"/>
                  <a:gd name="T97" fmla="*/ 16 h 119"/>
                  <a:gd name="T98" fmla="*/ 67 w 120"/>
                  <a:gd name="T99" fmla="*/ 16 h 119"/>
                  <a:gd name="T100" fmla="*/ 96 w 120"/>
                  <a:gd name="T101" fmla="*/ 36 h 119"/>
                  <a:gd name="T102" fmla="*/ 99 w 120"/>
                  <a:gd name="T103" fmla="*/ 41 h 119"/>
                  <a:gd name="T104" fmla="*/ 100 w 120"/>
                  <a:gd name="T105" fmla="*/ 44 h 119"/>
                  <a:gd name="T106" fmla="*/ 94 w 120"/>
                  <a:gd name="T107" fmla="*/ 8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 h="119">
                    <a:moveTo>
                      <a:pt x="113" y="35"/>
                    </a:moveTo>
                    <a:cubicBezTo>
                      <a:pt x="112" y="34"/>
                      <a:pt x="111" y="32"/>
                      <a:pt x="111" y="31"/>
                    </a:cubicBezTo>
                    <a:cubicBezTo>
                      <a:pt x="110" y="30"/>
                      <a:pt x="109" y="29"/>
                      <a:pt x="108" y="27"/>
                    </a:cubicBezTo>
                    <a:cubicBezTo>
                      <a:pt x="104" y="20"/>
                      <a:pt x="98" y="14"/>
                      <a:pt x="91" y="10"/>
                    </a:cubicBezTo>
                    <a:cubicBezTo>
                      <a:pt x="90" y="9"/>
                      <a:pt x="88" y="8"/>
                      <a:pt x="87" y="7"/>
                    </a:cubicBezTo>
                    <a:cubicBezTo>
                      <a:pt x="81" y="4"/>
                      <a:pt x="75" y="2"/>
                      <a:pt x="69" y="1"/>
                    </a:cubicBezTo>
                    <a:cubicBezTo>
                      <a:pt x="67" y="1"/>
                      <a:pt x="66" y="1"/>
                      <a:pt x="64" y="0"/>
                    </a:cubicBezTo>
                    <a:cubicBezTo>
                      <a:pt x="62" y="0"/>
                      <a:pt x="60" y="0"/>
                      <a:pt x="58" y="0"/>
                    </a:cubicBezTo>
                    <a:cubicBezTo>
                      <a:pt x="55" y="0"/>
                      <a:pt x="52" y="0"/>
                      <a:pt x="49" y="1"/>
                    </a:cubicBezTo>
                    <a:cubicBezTo>
                      <a:pt x="48" y="1"/>
                      <a:pt x="46" y="1"/>
                      <a:pt x="44" y="2"/>
                    </a:cubicBezTo>
                    <a:cubicBezTo>
                      <a:pt x="40" y="3"/>
                      <a:pt x="36" y="4"/>
                      <a:pt x="32" y="6"/>
                    </a:cubicBezTo>
                    <a:cubicBezTo>
                      <a:pt x="31" y="7"/>
                      <a:pt x="29" y="8"/>
                      <a:pt x="28" y="9"/>
                    </a:cubicBezTo>
                    <a:cubicBezTo>
                      <a:pt x="27" y="9"/>
                      <a:pt x="27" y="9"/>
                      <a:pt x="27" y="10"/>
                    </a:cubicBezTo>
                    <a:cubicBezTo>
                      <a:pt x="15" y="17"/>
                      <a:pt x="7" y="29"/>
                      <a:pt x="3" y="41"/>
                    </a:cubicBezTo>
                    <a:cubicBezTo>
                      <a:pt x="0" y="50"/>
                      <a:pt x="0" y="60"/>
                      <a:pt x="1" y="69"/>
                    </a:cubicBezTo>
                    <a:cubicBezTo>
                      <a:pt x="2" y="72"/>
                      <a:pt x="3" y="75"/>
                      <a:pt x="4" y="78"/>
                    </a:cubicBezTo>
                    <a:cubicBezTo>
                      <a:pt x="5" y="82"/>
                      <a:pt x="7" y="87"/>
                      <a:pt x="10" y="91"/>
                    </a:cubicBezTo>
                    <a:cubicBezTo>
                      <a:pt x="10" y="92"/>
                      <a:pt x="10" y="92"/>
                      <a:pt x="10" y="92"/>
                    </a:cubicBezTo>
                    <a:cubicBezTo>
                      <a:pt x="15" y="99"/>
                      <a:pt x="21" y="105"/>
                      <a:pt x="28" y="109"/>
                    </a:cubicBezTo>
                    <a:cubicBezTo>
                      <a:pt x="29" y="110"/>
                      <a:pt x="31" y="111"/>
                      <a:pt x="32" y="112"/>
                    </a:cubicBezTo>
                    <a:cubicBezTo>
                      <a:pt x="41" y="116"/>
                      <a:pt x="51" y="119"/>
                      <a:pt x="60" y="119"/>
                    </a:cubicBezTo>
                    <a:cubicBezTo>
                      <a:pt x="66" y="119"/>
                      <a:pt x="72" y="118"/>
                      <a:pt x="78" y="116"/>
                    </a:cubicBezTo>
                    <a:cubicBezTo>
                      <a:pt x="79" y="116"/>
                      <a:pt x="80" y="115"/>
                      <a:pt x="82" y="115"/>
                    </a:cubicBezTo>
                    <a:cubicBezTo>
                      <a:pt x="85" y="113"/>
                      <a:pt x="88" y="112"/>
                      <a:pt x="91" y="110"/>
                    </a:cubicBezTo>
                    <a:cubicBezTo>
                      <a:pt x="92" y="109"/>
                      <a:pt x="92" y="109"/>
                      <a:pt x="92" y="109"/>
                    </a:cubicBezTo>
                    <a:cubicBezTo>
                      <a:pt x="97" y="106"/>
                      <a:pt x="101" y="103"/>
                      <a:pt x="104" y="99"/>
                    </a:cubicBezTo>
                    <a:cubicBezTo>
                      <a:pt x="107" y="95"/>
                      <a:pt x="110" y="91"/>
                      <a:pt x="112" y="87"/>
                    </a:cubicBezTo>
                    <a:cubicBezTo>
                      <a:pt x="114" y="84"/>
                      <a:pt x="115" y="80"/>
                      <a:pt x="116" y="76"/>
                    </a:cubicBezTo>
                    <a:cubicBezTo>
                      <a:pt x="120" y="63"/>
                      <a:pt x="119" y="48"/>
                      <a:pt x="113" y="35"/>
                    </a:cubicBezTo>
                    <a:close/>
                    <a:moveTo>
                      <a:pt x="94" y="88"/>
                    </a:moveTo>
                    <a:cubicBezTo>
                      <a:pt x="93" y="89"/>
                      <a:pt x="91" y="91"/>
                      <a:pt x="90" y="92"/>
                    </a:cubicBezTo>
                    <a:cubicBezTo>
                      <a:pt x="88" y="94"/>
                      <a:pt x="86" y="96"/>
                      <a:pt x="84" y="97"/>
                    </a:cubicBezTo>
                    <a:cubicBezTo>
                      <a:pt x="81" y="99"/>
                      <a:pt x="78" y="100"/>
                      <a:pt x="75" y="101"/>
                    </a:cubicBezTo>
                    <a:cubicBezTo>
                      <a:pt x="73" y="102"/>
                      <a:pt x="72" y="102"/>
                      <a:pt x="70" y="103"/>
                    </a:cubicBezTo>
                    <a:cubicBezTo>
                      <a:pt x="67" y="103"/>
                      <a:pt x="64" y="104"/>
                      <a:pt x="60" y="104"/>
                    </a:cubicBezTo>
                    <a:cubicBezTo>
                      <a:pt x="60" y="104"/>
                      <a:pt x="59" y="104"/>
                      <a:pt x="58" y="104"/>
                    </a:cubicBezTo>
                    <a:cubicBezTo>
                      <a:pt x="56" y="104"/>
                      <a:pt x="55" y="103"/>
                      <a:pt x="53" y="103"/>
                    </a:cubicBezTo>
                    <a:cubicBezTo>
                      <a:pt x="46" y="102"/>
                      <a:pt x="38" y="99"/>
                      <a:pt x="32" y="94"/>
                    </a:cubicBezTo>
                    <a:cubicBezTo>
                      <a:pt x="31" y="92"/>
                      <a:pt x="29" y="91"/>
                      <a:pt x="28" y="89"/>
                    </a:cubicBezTo>
                    <a:cubicBezTo>
                      <a:pt x="27" y="89"/>
                      <a:pt x="26" y="88"/>
                      <a:pt x="25" y="87"/>
                    </a:cubicBezTo>
                    <a:cubicBezTo>
                      <a:pt x="25" y="85"/>
                      <a:pt x="24" y="84"/>
                      <a:pt x="23" y="83"/>
                    </a:cubicBezTo>
                    <a:cubicBezTo>
                      <a:pt x="23" y="83"/>
                      <a:pt x="23" y="83"/>
                      <a:pt x="23" y="83"/>
                    </a:cubicBezTo>
                    <a:cubicBezTo>
                      <a:pt x="15" y="71"/>
                      <a:pt x="14" y="56"/>
                      <a:pt x="18" y="43"/>
                    </a:cubicBezTo>
                    <a:cubicBezTo>
                      <a:pt x="19" y="40"/>
                      <a:pt x="21" y="38"/>
                      <a:pt x="22" y="35"/>
                    </a:cubicBezTo>
                    <a:cubicBezTo>
                      <a:pt x="25" y="30"/>
                      <a:pt x="30" y="26"/>
                      <a:pt x="35" y="22"/>
                    </a:cubicBezTo>
                    <a:cubicBezTo>
                      <a:pt x="39" y="20"/>
                      <a:pt x="42" y="18"/>
                      <a:pt x="46" y="17"/>
                    </a:cubicBezTo>
                    <a:cubicBezTo>
                      <a:pt x="48" y="17"/>
                      <a:pt x="49" y="16"/>
                      <a:pt x="51" y="16"/>
                    </a:cubicBezTo>
                    <a:cubicBezTo>
                      <a:pt x="53" y="15"/>
                      <a:pt x="56" y="15"/>
                      <a:pt x="58" y="15"/>
                    </a:cubicBezTo>
                    <a:cubicBezTo>
                      <a:pt x="60" y="15"/>
                      <a:pt x="61" y="15"/>
                      <a:pt x="63" y="16"/>
                    </a:cubicBezTo>
                    <a:cubicBezTo>
                      <a:pt x="64" y="16"/>
                      <a:pt x="66" y="16"/>
                      <a:pt x="67" y="16"/>
                    </a:cubicBezTo>
                    <a:cubicBezTo>
                      <a:pt x="79" y="19"/>
                      <a:pt x="89" y="25"/>
                      <a:pt x="96" y="36"/>
                    </a:cubicBezTo>
                    <a:cubicBezTo>
                      <a:pt x="97" y="37"/>
                      <a:pt x="98" y="39"/>
                      <a:pt x="99" y="41"/>
                    </a:cubicBezTo>
                    <a:cubicBezTo>
                      <a:pt x="99" y="42"/>
                      <a:pt x="100" y="43"/>
                      <a:pt x="100" y="44"/>
                    </a:cubicBezTo>
                    <a:cubicBezTo>
                      <a:pt x="106" y="59"/>
                      <a:pt x="103" y="76"/>
                      <a:pt x="94" y="8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grpSp>
      </p:grpSp>
      <p:grpSp>
        <p:nvGrpSpPr>
          <p:cNvPr id="54" name="Group 53">
            <a:extLst>
              <a:ext uri="{FF2B5EF4-FFF2-40B4-BE49-F238E27FC236}">
                <a16:creationId xmlns:a16="http://schemas.microsoft.com/office/drawing/2014/main" id="{16FC9A9B-5739-264B-3639-24852B49B086}"/>
              </a:ext>
            </a:extLst>
          </p:cNvPr>
          <p:cNvGrpSpPr/>
          <p:nvPr/>
        </p:nvGrpSpPr>
        <p:grpSpPr>
          <a:xfrm>
            <a:off x="730321" y="5191775"/>
            <a:ext cx="4341465" cy="784855"/>
            <a:chOff x="7660149" y="4997203"/>
            <a:chExt cx="4341465" cy="784855"/>
          </a:xfrm>
        </p:grpSpPr>
        <p:sp>
          <p:nvSpPr>
            <p:cNvPr id="51" name="Rectangle 50">
              <a:extLst>
                <a:ext uri="{FF2B5EF4-FFF2-40B4-BE49-F238E27FC236}">
                  <a16:creationId xmlns:a16="http://schemas.microsoft.com/office/drawing/2014/main" id="{171BB077-25DC-83EC-F071-24F152761A57}"/>
                </a:ext>
              </a:extLst>
            </p:cNvPr>
            <p:cNvSpPr/>
            <p:nvPr/>
          </p:nvSpPr>
          <p:spPr>
            <a:xfrm>
              <a:off x="7660149" y="4997203"/>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52" name="Rectangle 51">
              <a:extLst>
                <a:ext uri="{FF2B5EF4-FFF2-40B4-BE49-F238E27FC236}">
                  <a16:creationId xmlns:a16="http://schemas.microsoft.com/office/drawing/2014/main" id="{D58D7D51-5D1A-C331-7C9E-258E9C421A94}"/>
                </a:ext>
              </a:extLst>
            </p:cNvPr>
            <p:cNvSpPr/>
            <p:nvPr/>
          </p:nvSpPr>
          <p:spPr>
            <a:xfrm>
              <a:off x="8421050" y="4997203"/>
              <a:ext cx="3580564" cy="784855"/>
            </a:xfrm>
            <a:prstGeom prst="rect">
              <a:avLst/>
            </a:prstGeom>
            <a:noFill/>
            <a:ln w="6186" cap="flat">
              <a:noFill/>
              <a:prstDash val="solid"/>
              <a:miter/>
            </a:ln>
          </p:spPr>
          <p:txBody>
            <a:bodyPr lIns="91440" tIns="45720" rIns="91440" bIns="45720" rtlCol="0" anchor="ctr"/>
            <a:lstStyle/>
            <a:p>
              <a:pPr marL="0" marR="0" lvl="0" indent="0" algn="l" defTabSz="7112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Spallation Neutron Source</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sp>
          <p:nvSpPr>
            <p:cNvPr id="53" name="Freeform 51">
              <a:extLst>
                <a:ext uri="{FF2B5EF4-FFF2-40B4-BE49-F238E27FC236}">
                  <a16:creationId xmlns:a16="http://schemas.microsoft.com/office/drawing/2014/main" id="{A3D267E1-8371-AF99-8F79-2AC203C70746}"/>
                </a:ext>
              </a:extLst>
            </p:cNvPr>
            <p:cNvSpPr>
              <a:spLocks noEditPoints="1"/>
            </p:cNvSpPr>
            <p:nvPr/>
          </p:nvSpPr>
          <p:spPr bwMode="auto">
            <a:xfrm>
              <a:off x="7841767" y="5188050"/>
              <a:ext cx="290593" cy="309256"/>
            </a:xfrm>
            <a:custGeom>
              <a:avLst/>
              <a:gdLst>
                <a:gd name="T0" fmla="*/ 288 w 364"/>
                <a:gd name="T1" fmla="*/ 284 h 437"/>
                <a:gd name="T2" fmla="*/ 223 w 364"/>
                <a:gd name="T3" fmla="*/ 319 h 437"/>
                <a:gd name="T4" fmla="*/ 146 w 364"/>
                <a:gd name="T5" fmla="*/ 281 h 437"/>
                <a:gd name="T6" fmla="*/ 154 w 364"/>
                <a:gd name="T7" fmla="*/ 246 h 437"/>
                <a:gd name="T8" fmla="*/ 138 w 364"/>
                <a:gd name="T9" fmla="*/ 200 h 437"/>
                <a:gd name="T10" fmla="*/ 200 w 364"/>
                <a:gd name="T11" fmla="*/ 138 h 437"/>
                <a:gd name="T12" fmla="*/ 245 w 364"/>
                <a:gd name="T13" fmla="*/ 153 h 437"/>
                <a:gd name="T14" fmla="*/ 322 w 364"/>
                <a:gd name="T15" fmla="*/ 76 h 437"/>
                <a:gd name="T16" fmla="*/ 245 w 364"/>
                <a:gd name="T17" fmla="*/ 0 h 437"/>
                <a:gd name="T18" fmla="*/ 168 w 364"/>
                <a:gd name="T19" fmla="*/ 76 h 437"/>
                <a:gd name="T20" fmla="*/ 184 w 364"/>
                <a:gd name="T21" fmla="*/ 124 h 437"/>
                <a:gd name="T22" fmla="*/ 123 w 364"/>
                <a:gd name="T23" fmla="*/ 185 h 437"/>
                <a:gd name="T24" fmla="*/ 77 w 364"/>
                <a:gd name="T25" fmla="*/ 169 h 437"/>
                <a:gd name="T26" fmla="*/ 0 w 364"/>
                <a:gd name="T27" fmla="*/ 246 h 437"/>
                <a:gd name="T28" fmla="*/ 77 w 364"/>
                <a:gd name="T29" fmla="*/ 323 h 437"/>
                <a:gd name="T30" fmla="*/ 133 w 364"/>
                <a:gd name="T31" fmla="*/ 299 h 437"/>
                <a:gd name="T32" fmla="*/ 214 w 364"/>
                <a:gd name="T33" fmla="*/ 338 h 437"/>
                <a:gd name="T34" fmla="*/ 211 w 364"/>
                <a:gd name="T35" fmla="*/ 360 h 437"/>
                <a:gd name="T36" fmla="*/ 288 w 364"/>
                <a:gd name="T37" fmla="*/ 437 h 437"/>
                <a:gd name="T38" fmla="*/ 364 w 364"/>
                <a:gd name="T39" fmla="*/ 360 h 437"/>
                <a:gd name="T40" fmla="*/ 288 w 364"/>
                <a:gd name="T41" fmla="*/ 284 h 437"/>
                <a:gd name="T42" fmla="*/ 182 w 364"/>
                <a:gd name="T43" fmla="*/ 76 h 437"/>
                <a:gd name="T44" fmla="*/ 245 w 364"/>
                <a:gd name="T45" fmla="*/ 13 h 437"/>
                <a:gd name="T46" fmla="*/ 251 w 364"/>
                <a:gd name="T47" fmla="*/ 19 h 437"/>
                <a:gd name="T48" fmla="*/ 245 w 364"/>
                <a:gd name="T49" fmla="*/ 25 h 437"/>
                <a:gd name="T50" fmla="*/ 193 w 364"/>
                <a:gd name="T51" fmla="*/ 76 h 437"/>
                <a:gd name="T52" fmla="*/ 188 w 364"/>
                <a:gd name="T53" fmla="*/ 82 h 437"/>
                <a:gd name="T54" fmla="*/ 182 w 364"/>
                <a:gd name="T55" fmla="*/ 76 h 437"/>
                <a:gd name="T56" fmla="*/ 77 w 364"/>
                <a:gd name="T57" fmla="*/ 196 h 437"/>
                <a:gd name="T58" fmla="*/ 26 w 364"/>
                <a:gd name="T59" fmla="*/ 247 h 437"/>
                <a:gd name="T60" fmla="*/ 20 w 364"/>
                <a:gd name="T61" fmla="*/ 253 h 437"/>
                <a:gd name="T62" fmla="*/ 14 w 364"/>
                <a:gd name="T63" fmla="*/ 247 h 437"/>
                <a:gd name="T64" fmla="*/ 77 w 364"/>
                <a:gd name="T65" fmla="*/ 184 h 437"/>
                <a:gd name="T66" fmla="*/ 83 w 364"/>
                <a:gd name="T67" fmla="*/ 190 h 437"/>
                <a:gd name="T68" fmla="*/ 77 w 364"/>
                <a:gd name="T69" fmla="*/ 196 h 437"/>
                <a:gd name="T70" fmla="*/ 289 w 364"/>
                <a:gd name="T71" fmla="*/ 311 h 437"/>
                <a:gd name="T72" fmla="*/ 238 w 364"/>
                <a:gd name="T73" fmla="*/ 363 h 437"/>
                <a:gd name="T74" fmla="*/ 232 w 364"/>
                <a:gd name="T75" fmla="*/ 368 h 437"/>
                <a:gd name="T76" fmla="*/ 226 w 364"/>
                <a:gd name="T77" fmla="*/ 363 h 437"/>
                <a:gd name="T78" fmla="*/ 289 w 364"/>
                <a:gd name="T79" fmla="*/ 299 h 437"/>
                <a:gd name="T80" fmla="*/ 295 w 364"/>
                <a:gd name="T81" fmla="*/ 305 h 437"/>
                <a:gd name="T82" fmla="*/ 289 w 364"/>
                <a:gd name="T83" fmla="*/ 311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4" h="437">
                  <a:moveTo>
                    <a:pt x="288" y="284"/>
                  </a:moveTo>
                  <a:cubicBezTo>
                    <a:pt x="260" y="284"/>
                    <a:pt x="237" y="298"/>
                    <a:pt x="223" y="319"/>
                  </a:cubicBezTo>
                  <a:cubicBezTo>
                    <a:pt x="146" y="281"/>
                    <a:pt x="146" y="281"/>
                    <a:pt x="146" y="281"/>
                  </a:cubicBezTo>
                  <a:cubicBezTo>
                    <a:pt x="151" y="271"/>
                    <a:pt x="154" y="259"/>
                    <a:pt x="154" y="246"/>
                  </a:cubicBezTo>
                  <a:cubicBezTo>
                    <a:pt x="154" y="229"/>
                    <a:pt x="148" y="213"/>
                    <a:pt x="138" y="200"/>
                  </a:cubicBezTo>
                  <a:cubicBezTo>
                    <a:pt x="200" y="138"/>
                    <a:pt x="200" y="138"/>
                    <a:pt x="200" y="138"/>
                  </a:cubicBezTo>
                  <a:cubicBezTo>
                    <a:pt x="212" y="148"/>
                    <a:pt x="228" y="153"/>
                    <a:pt x="245" y="153"/>
                  </a:cubicBezTo>
                  <a:cubicBezTo>
                    <a:pt x="287" y="153"/>
                    <a:pt x="322" y="119"/>
                    <a:pt x="322" y="76"/>
                  </a:cubicBezTo>
                  <a:cubicBezTo>
                    <a:pt x="322" y="34"/>
                    <a:pt x="287" y="0"/>
                    <a:pt x="245" y="0"/>
                  </a:cubicBezTo>
                  <a:cubicBezTo>
                    <a:pt x="202" y="0"/>
                    <a:pt x="168" y="34"/>
                    <a:pt x="168" y="76"/>
                  </a:cubicBezTo>
                  <a:cubicBezTo>
                    <a:pt x="168" y="94"/>
                    <a:pt x="174" y="111"/>
                    <a:pt x="184" y="124"/>
                  </a:cubicBezTo>
                  <a:cubicBezTo>
                    <a:pt x="123" y="185"/>
                    <a:pt x="123" y="185"/>
                    <a:pt x="123" y="185"/>
                  </a:cubicBezTo>
                  <a:cubicBezTo>
                    <a:pt x="110" y="175"/>
                    <a:pt x="95" y="169"/>
                    <a:pt x="77" y="169"/>
                  </a:cubicBezTo>
                  <a:cubicBezTo>
                    <a:pt x="35" y="169"/>
                    <a:pt x="0" y="204"/>
                    <a:pt x="0" y="246"/>
                  </a:cubicBezTo>
                  <a:cubicBezTo>
                    <a:pt x="0" y="289"/>
                    <a:pt x="35" y="323"/>
                    <a:pt x="77" y="323"/>
                  </a:cubicBezTo>
                  <a:cubicBezTo>
                    <a:pt x="99" y="323"/>
                    <a:pt x="119" y="314"/>
                    <a:pt x="133" y="299"/>
                  </a:cubicBezTo>
                  <a:cubicBezTo>
                    <a:pt x="214" y="338"/>
                    <a:pt x="214" y="338"/>
                    <a:pt x="214" y="338"/>
                  </a:cubicBezTo>
                  <a:cubicBezTo>
                    <a:pt x="212" y="345"/>
                    <a:pt x="211" y="353"/>
                    <a:pt x="211" y="360"/>
                  </a:cubicBezTo>
                  <a:cubicBezTo>
                    <a:pt x="211" y="403"/>
                    <a:pt x="245" y="437"/>
                    <a:pt x="288" y="437"/>
                  </a:cubicBezTo>
                  <a:cubicBezTo>
                    <a:pt x="330" y="437"/>
                    <a:pt x="364" y="403"/>
                    <a:pt x="364" y="360"/>
                  </a:cubicBezTo>
                  <a:cubicBezTo>
                    <a:pt x="364" y="318"/>
                    <a:pt x="330" y="284"/>
                    <a:pt x="288" y="284"/>
                  </a:cubicBezTo>
                  <a:close/>
                  <a:moveTo>
                    <a:pt x="182" y="76"/>
                  </a:moveTo>
                  <a:cubicBezTo>
                    <a:pt x="182" y="42"/>
                    <a:pt x="210" y="13"/>
                    <a:pt x="245" y="13"/>
                  </a:cubicBezTo>
                  <a:cubicBezTo>
                    <a:pt x="248" y="13"/>
                    <a:pt x="251" y="16"/>
                    <a:pt x="251" y="19"/>
                  </a:cubicBezTo>
                  <a:cubicBezTo>
                    <a:pt x="251" y="22"/>
                    <a:pt x="248" y="25"/>
                    <a:pt x="245" y="25"/>
                  </a:cubicBezTo>
                  <a:cubicBezTo>
                    <a:pt x="216" y="25"/>
                    <a:pt x="193" y="48"/>
                    <a:pt x="193" y="76"/>
                  </a:cubicBezTo>
                  <a:cubicBezTo>
                    <a:pt x="193" y="80"/>
                    <a:pt x="191" y="82"/>
                    <a:pt x="188" y="82"/>
                  </a:cubicBezTo>
                  <a:cubicBezTo>
                    <a:pt x="184" y="82"/>
                    <a:pt x="182" y="80"/>
                    <a:pt x="182" y="76"/>
                  </a:cubicBezTo>
                  <a:close/>
                  <a:moveTo>
                    <a:pt x="77" y="196"/>
                  </a:moveTo>
                  <a:cubicBezTo>
                    <a:pt x="49" y="196"/>
                    <a:pt x="26" y="219"/>
                    <a:pt x="26" y="247"/>
                  </a:cubicBezTo>
                  <a:cubicBezTo>
                    <a:pt x="26" y="250"/>
                    <a:pt x="23" y="253"/>
                    <a:pt x="20" y="253"/>
                  </a:cubicBezTo>
                  <a:cubicBezTo>
                    <a:pt x="17" y="253"/>
                    <a:pt x="14" y="250"/>
                    <a:pt x="14" y="247"/>
                  </a:cubicBezTo>
                  <a:cubicBezTo>
                    <a:pt x="14" y="212"/>
                    <a:pt x="42" y="184"/>
                    <a:pt x="77" y="184"/>
                  </a:cubicBezTo>
                  <a:cubicBezTo>
                    <a:pt x="80" y="184"/>
                    <a:pt x="83" y="187"/>
                    <a:pt x="83" y="190"/>
                  </a:cubicBezTo>
                  <a:cubicBezTo>
                    <a:pt x="83" y="193"/>
                    <a:pt x="80" y="196"/>
                    <a:pt x="77" y="196"/>
                  </a:cubicBezTo>
                  <a:close/>
                  <a:moveTo>
                    <a:pt x="289" y="311"/>
                  </a:moveTo>
                  <a:cubicBezTo>
                    <a:pt x="261" y="311"/>
                    <a:pt x="238" y="334"/>
                    <a:pt x="238" y="363"/>
                  </a:cubicBezTo>
                  <a:cubicBezTo>
                    <a:pt x="238" y="366"/>
                    <a:pt x="235" y="368"/>
                    <a:pt x="232" y="368"/>
                  </a:cubicBezTo>
                  <a:cubicBezTo>
                    <a:pt x="229" y="368"/>
                    <a:pt x="226" y="366"/>
                    <a:pt x="226" y="363"/>
                  </a:cubicBezTo>
                  <a:cubicBezTo>
                    <a:pt x="226" y="328"/>
                    <a:pt x="254" y="299"/>
                    <a:pt x="289" y="299"/>
                  </a:cubicBezTo>
                  <a:cubicBezTo>
                    <a:pt x="292" y="299"/>
                    <a:pt x="295" y="302"/>
                    <a:pt x="295" y="305"/>
                  </a:cubicBezTo>
                  <a:cubicBezTo>
                    <a:pt x="295" y="309"/>
                    <a:pt x="292" y="311"/>
                    <a:pt x="289" y="311"/>
                  </a:cubicBezTo>
                  <a:close/>
                </a:path>
              </a:pathLst>
            </a:custGeom>
            <a:solidFill>
              <a:schemeClr val="bg1"/>
            </a:solidFill>
            <a:ln>
              <a:noFill/>
            </a:ln>
            <a:effectLst>
              <a:outerShdw blurRad="101600" sx="102000" sy="102000" algn="ctr" rotWithShape="0">
                <a:prstClr val="black">
                  <a:alpha val="2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grpSp>
      <p:grpSp>
        <p:nvGrpSpPr>
          <p:cNvPr id="60" name="Group 59">
            <a:extLst>
              <a:ext uri="{FF2B5EF4-FFF2-40B4-BE49-F238E27FC236}">
                <a16:creationId xmlns:a16="http://schemas.microsoft.com/office/drawing/2014/main" id="{2AB85C6B-68F6-4EFB-D083-C17320D90B8C}"/>
              </a:ext>
            </a:extLst>
          </p:cNvPr>
          <p:cNvGrpSpPr/>
          <p:nvPr/>
        </p:nvGrpSpPr>
        <p:grpSpPr>
          <a:xfrm>
            <a:off x="7201030" y="2377465"/>
            <a:ext cx="4760853" cy="784855"/>
            <a:chOff x="7188819" y="2496108"/>
            <a:chExt cx="4760853" cy="784855"/>
          </a:xfrm>
        </p:grpSpPr>
        <p:sp>
          <p:nvSpPr>
            <p:cNvPr id="55" name="Rectangle 54">
              <a:extLst>
                <a:ext uri="{FF2B5EF4-FFF2-40B4-BE49-F238E27FC236}">
                  <a16:creationId xmlns:a16="http://schemas.microsoft.com/office/drawing/2014/main" id="{2A2A79D7-30ED-7149-B76A-B7C563DF97BD}"/>
                </a:ext>
              </a:extLst>
            </p:cNvPr>
            <p:cNvSpPr/>
            <p:nvPr/>
          </p:nvSpPr>
          <p:spPr>
            <a:xfrm>
              <a:off x="7188819" y="2496108"/>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56" name="Rectangle 55">
              <a:extLst>
                <a:ext uri="{FF2B5EF4-FFF2-40B4-BE49-F238E27FC236}">
                  <a16:creationId xmlns:a16="http://schemas.microsoft.com/office/drawing/2014/main" id="{C6F71C7D-A349-832F-048A-3BCA3FF5C1BD}"/>
                </a:ext>
              </a:extLst>
            </p:cNvPr>
            <p:cNvSpPr/>
            <p:nvPr/>
          </p:nvSpPr>
          <p:spPr>
            <a:xfrm>
              <a:off x="7949723" y="2496108"/>
              <a:ext cx="3999949" cy="784855"/>
            </a:xfrm>
            <a:prstGeom prst="rect">
              <a:avLst/>
            </a:prstGeom>
            <a:noFill/>
            <a:ln w="6186" cap="flat">
              <a:noFill/>
              <a:prstDash val="solid"/>
              <a:miter/>
            </a:ln>
          </p:spPr>
          <p:txBody>
            <a:bodyPr lIns="91440" tIns="45720" rIns="91440" bIns="45720" rtlCol="0" anchor="ctr"/>
            <a:lstStyle/>
            <a:p>
              <a:pPr marL="0" marR="0" lvl="0" indent="0" algn="l" defTabSz="5334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Building Technologies Research and Integration Center</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grpSp>
          <p:nvGrpSpPr>
            <p:cNvPr id="57" name="Group 56">
              <a:extLst>
                <a:ext uri="{FF2B5EF4-FFF2-40B4-BE49-F238E27FC236}">
                  <a16:creationId xmlns:a16="http://schemas.microsoft.com/office/drawing/2014/main" id="{F441B2A7-323C-9688-5CFF-AD7AC9278561}"/>
                </a:ext>
              </a:extLst>
            </p:cNvPr>
            <p:cNvGrpSpPr/>
            <p:nvPr/>
          </p:nvGrpSpPr>
          <p:grpSpPr>
            <a:xfrm>
              <a:off x="7309131" y="2634905"/>
              <a:ext cx="400145" cy="370801"/>
              <a:chOff x="8435975" y="5746752"/>
              <a:chExt cx="476250" cy="441325"/>
            </a:xfrm>
            <a:solidFill>
              <a:schemeClr val="bg1"/>
            </a:solidFill>
            <a:effectLst>
              <a:outerShdw blurRad="101600" sx="102000" sy="102000" algn="ctr" rotWithShape="0">
                <a:prstClr val="black">
                  <a:alpha val="20000"/>
                </a:prstClr>
              </a:outerShdw>
            </a:effectLst>
          </p:grpSpPr>
          <p:sp>
            <p:nvSpPr>
              <p:cNvPr id="58" name="Freeform 55">
                <a:extLst>
                  <a:ext uri="{FF2B5EF4-FFF2-40B4-BE49-F238E27FC236}">
                    <a16:creationId xmlns:a16="http://schemas.microsoft.com/office/drawing/2014/main" id="{81184506-F6D7-C89A-2C9D-B77CA8D4F27B}"/>
                  </a:ext>
                </a:extLst>
              </p:cNvPr>
              <p:cNvSpPr>
                <a:spLocks noEditPoints="1"/>
              </p:cNvSpPr>
              <p:nvPr/>
            </p:nvSpPr>
            <p:spPr bwMode="auto">
              <a:xfrm>
                <a:off x="8435975" y="5746752"/>
                <a:ext cx="476250" cy="441325"/>
              </a:xfrm>
              <a:custGeom>
                <a:avLst/>
                <a:gdLst>
                  <a:gd name="T0" fmla="*/ 272 w 300"/>
                  <a:gd name="T1" fmla="*/ 126 h 278"/>
                  <a:gd name="T2" fmla="*/ 300 w 300"/>
                  <a:gd name="T3" fmla="*/ 126 h 278"/>
                  <a:gd name="T4" fmla="*/ 150 w 300"/>
                  <a:gd name="T5" fmla="*/ 0 h 278"/>
                  <a:gd name="T6" fmla="*/ 0 w 300"/>
                  <a:gd name="T7" fmla="*/ 126 h 278"/>
                  <a:gd name="T8" fmla="*/ 30 w 300"/>
                  <a:gd name="T9" fmla="*/ 126 h 278"/>
                  <a:gd name="T10" fmla="*/ 30 w 300"/>
                  <a:gd name="T11" fmla="*/ 246 h 278"/>
                  <a:gd name="T12" fmla="*/ 16 w 300"/>
                  <a:gd name="T13" fmla="*/ 246 h 278"/>
                  <a:gd name="T14" fmla="*/ 16 w 300"/>
                  <a:gd name="T15" fmla="*/ 278 h 278"/>
                  <a:gd name="T16" fmla="*/ 286 w 300"/>
                  <a:gd name="T17" fmla="*/ 278 h 278"/>
                  <a:gd name="T18" fmla="*/ 286 w 300"/>
                  <a:gd name="T19" fmla="*/ 246 h 278"/>
                  <a:gd name="T20" fmla="*/ 272 w 300"/>
                  <a:gd name="T21" fmla="*/ 246 h 278"/>
                  <a:gd name="T22" fmla="*/ 272 w 300"/>
                  <a:gd name="T23" fmla="*/ 126 h 278"/>
                  <a:gd name="T24" fmla="*/ 143 w 300"/>
                  <a:gd name="T25" fmla="*/ 97 h 278"/>
                  <a:gd name="T26" fmla="*/ 104 w 300"/>
                  <a:gd name="T27" fmla="*/ 59 h 278"/>
                  <a:gd name="T28" fmla="*/ 143 w 300"/>
                  <a:gd name="T29" fmla="*/ 27 h 278"/>
                  <a:gd name="T30" fmla="*/ 143 w 300"/>
                  <a:gd name="T31" fmla="*/ 97 h 278"/>
                  <a:gd name="T32" fmla="*/ 136 w 300"/>
                  <a:gd name="T33" fmla="*/ 112 h 278"/>
                  <a:gd name="T34" fmla="*/ 99 w 300"/>
                  <a:gd name="T35" fmla="*/ 112 h 278"/>
                  <a:gd name="T36" fmla="*/ 99 w 300"/>
                  <a:gd name="T37" fmla="*/ 75 h 278"/>
                  <a:gd name="T38" fmla="*/ 136 w 300"/>
                  <a:gd name="T39" fmla="*/ 112 h 278"/>
                  <a:gd name="T40" fmla="*/ 180 w 300"/>
                  <a:gd name="T41" fmla="*/ 242 h 278"/>
                  <a:gd name="T42" fmla="*/ 44 w 300"/>
                  <a:gd name="T43" fmla="*/ 242 h 278"/>
                  <a:gd name="T44" fmla="*/ 44 w 300"/>
                  <a:gd name="T45" fmla="*/ 127 h 278"/>
                  <a:gd name="T46" fmla="*/ 180 w 300"/>
                  <a:gd name="T47" fmla="*/ 127 h 278"/>
                  <a:gd name="T48" fmla="*/ 180 w 300"/>
                  <a:gd name="T49" fmla="*/ 242 h 278"/>
                  <a:gd name="T50" fmla="*/ 157 w 300"/>
                  <a:gd name="T51" fmla="*/ 112 h 278"/>
                  <a:gd name="T52" fmla="*/ 157 w 300"/>
                  <a:gd name="T53" fmla="*/ 27 h 278"/>
                  <a:gd name="T54" fmla="*/ 259 w 300"/>
                  <a:gd name="T55" fmla="*/ 112 h 278"/>
                  <a:gd name="T56" fmla="*/ 157 w 300"/>
                  <a:gd name="T57" fmla="*/ 112 h 278"/>
                  <a:gd name="T58" fmla="*/ 84 w 300"/>
                  <a:gd name="T59" fmla="*/ 75 h 278"/>
                  <a:gd name="T60" fmla="*/ 84 w 300"/>
                  <a:gd name="T61" fmla="*/ 112 h 278"/>
                  <a:gd name="T62" fmla="*/ 40 w 300"/>
                  <a:gd name="T63" fmla="*/ 112 h 278"/>
                  <a:gd name="T64" fmla="*/ 84 w 300"/>
                  <a:gd name="T65" fmla="*/ 75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0" h="278">
                    <a:moveTo>
                      <a:pt x="272" y="126"/>
                    </a:moveTo>
                    <a:lnTo>
                      <a:pt x="300" y="126"/>
                    </a:lnTo>
                    <a:lnTo>
                      <a:pt x="150" y="0"/>
                    </a:lnTo>
                    <a:lnTo>
                      <a:pt x="0" y="126"/>
                    </a:lnTo>
                    <a:lnTo>
                      <a:pt x="30" y="126"/>
                    </a:lnTo>
                    <a:lnTo>
                      <a:pt x="30" y="246"/>
                    </a:lnTo>
                    <a:lnTo>
                      <a:pt x="16" y="246"/>
                    </a:lnTo>
                    <a:lnTo>
                      <a:pt x="16" y="278"/>
                    </a:lnTo>
                    <a:lnTo>
                      <a:pt x="286" y="278"/>
                    </a:lnTo>
                    <a:lnTo>
                      <a:pt x="286" y="246"/>
                    </a:lnTo>
                    <a:lnTo>
                      <a:pt x="272" y="246"/>
                    </a:lnTo>
                    <a:lnTo>
                      <a:pt x="272" y="126"/>
                    </a:lnTo>
                    <a:close/>
                    <a:moveTo>
                      <a:pt x="143" y="97"/>
                    </a:moveTo>
                    <a:lnTo>
                      <a:pt x="104" y="59"/>
                    </a:lnTo>
                    <a:lnTo>
                      <a:pt x="143" y="27"/>
                    </a:lnTo>
                    <a:lnTo>
                      <a:pt x="143" y="97"/>
                    </a:lnTo>
                    <a:close/>
                    <a:moveTo>
                      <a:pt x="136" y="112"/>
                    </a:moveTo>
                    <a:lnTo>
                      <a:pt x="99" y="112"/>
                    </a:lnTo>
                    <a:lnTo>
                      <a:pt x="99" y="75"/>
                    </a:lnTo>
                    <a:lnTo>
                      <a:pt x="136" y="112"/>
                    </a:lnTo>
                    <a:close/>
                    <a:moveTo>
                      <a:pt x="180" y="242"/>
                    </a:moveTo>
                    <a:lnTo>
                      <a:pt x="44" y="242"/>
                    </a:lnTo>
                    <a:lnTo>
                      <a:pt x="44" y="127"/>
                    </a:lnTo>
                    <a:lnTo>
                      <a:pt x="180" y="127"/>
                    </a:lnTo>
                    <a:lnTo>
                      <a:pt x="180" y="242"/>
                    </a:lnTo>
                    <a:close/>
                    <a:moveTo>
                      <a:pt x="157" y="112"/>
                    </a:moveTo>
                    <a:lnTo>
                      <a:pt x="157" y="27"/>
                    </a:lnTo>
                    <a:lnTo>
                      <a:pt x="259" y="112"/>
                    </a:lnTo>
                    <a:lnTo>
                      <a:pt x="157" y="112"/>
                    </a:lnTo>
                    <a:close/>
                    <a:moveTo>
                      <a:pt x="84" y="75"/>
                    </a:moveTo>
                    <a:lnTo>
                      <a:pt x="84" y="112"/>
                    </a:lnTo>
                    <a:lnTo>
                      <a:pt x="40" y="112"/>
                    </a:lnTo>
                    <a:lnTo>
                      <a:pt x="8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59" name="Rectangle 58">
                <a:extLst>
                  <a:ext uri="{FF2B5EF4-FFF2-40B4-BE49-F238E27FC236}">
                    <a16:creationId xmlns:a16="http://schemas.microsoft.com/office/drawing/2014/main" id="{56399BF0-01CD-DECE-011E-401ADE349DB9}"/>
                  </a:ext>
                </a:extLst>
              </p:cNvPr>
              <p:cNvSpPr>
                <a:spLocks noChangeArrowheads="1"/>
              </p:cNvSpPr>
              <p:nvPr/>
            </p:nvSpPr>
            <p:spPr bwMode="auto">
              <a:xfrm>
                <a:off x="8561389" y="6002339"/>
                <a:ext cx="95250" cy="73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grpSp>
      </p:grpSp>
      <p:grpSp>
        <p:nvGrpSpPr>
          <p:cNvPr id="644" name="Group 643">
            <a:extLst>
              <a:ext uri="{FF2B5EF4-FFF2-40B4-BE49-F238E27FC236}">
                <a16:creationId xmlns:a16="http://schemas.microsoft.com/office/drawing/2014/main" id="{31113A7B-1DA2-1C3C-ACE4-F9BCFEA3CCBA}"/>
              </a:ext>
            </a:extLst>
          </p:cNvPr>
          <p:cNvGrpSpPr/>
          <p:nvPr/>
        </p:nvGrpSpPr>
        <p:grpSpPr>
          <a:xfrm>
            <a:off x="7204773" y="4868512"/>
            <a:ext cx="4341093" cy="784855"/>
            <a:chOff x="7660524" y="1801948"/>
            <a:chExt cx="4341093" cy="784855"/>
          </a:xfrm>
        </p:grpSpPr>
        <p:sp>
          <p:nvSpPr>
            <p:cNvPr id="61" name="Rectangle 60">
              <a:extLst>
                <a:ext uri="{FF2B5EF4-FFF2-40B4-BE49-F238E27FC236}">
                  <a16:creationId xmlns:a16="http://schemas.microsoft.com/office/drawing/2014/main" id="{272DFD01-8D2F-5C69-22E1-99C2E63B72C6}"/>
                </a:ext>
              </a:extLst>
            </p:cNvPr>
            <p:cNvSpPr/>
            <p:nvPr/>
          </p:nvSpPr>
          <p:spPr>
            <a:xfrm>
              <a:off x="7660524" y="1801948"/>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62" name="Rectangle 61">
              <a:extLst>
                <a:ext uri="{FF2B5EF4-FFF2-40B4-BE49-F238E27FC236}">
                  <a16:creationId xmlns:a16="http://schemas.microsoft.com/office/drawing/2014/main" id="{30B5700E-BE49-960E-FB76-4248DD77D1A1}"/>
                </a:ext>
              </a:extLst>
            </p:cNvPr>
            <p:cNvSpPr/>
            <p:nvPr/>
          </p:nvSpPr>
          <p:spPr>
            <a:xfrm>
              <a:off x="8421053" y="1801948"/>
              <a:ext cx="3580564" cy="784855"/>
            </a:xfrm>
            <a:prstGeom prst="rect">
              <a:avLst/>
            </a:prstGeom>
            <a:noFill/>
            <a:ln w="6186" cap="flat">
              <a:noFill/>
              <a:prstDash val="solid"/>
              <a:miter/>
            </a:ln>
          </p:spPr>
          <p:txBody>
            <a:bodyPr lIns="91440" tIns="45720" rIns="91440" bIns="45720" rtlCol="0" anchor="ctr"/>
            <a:lstStyle/>
            <a:p>
              <a:pPr marL="0" marR="0" lvl="0" indent="0" algn="l" defTabSz="6223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Manufacturing </a:t>
              </a:r>
              <a:br>
                <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rPr>
              </a:b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Demonstration Facility</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grpSp>
          <p:nvGrpSpPr>
            <p:cNvPr id="63" name="Group 62">
              <a:extLst>
                <a:ext uri="{FF2B5EF4-FFF2-40B4-BE49-F238E27FC236}">
                  <a16:creationId xmlns:a16="http://schemas.microsoft.com/office/drawing/2014/main" id="{34D7D98A-E120-6F9B-0028-1255C692DF3A}"/>
                </a:ext>
              </a:extLst>
            </p:cNvPr>
            <p:cNvGrpSpPr/>
            <p:nvPr/>
          </p:nvGrpSpPr>
          <p:grpSpPr>
            <a:xfrm>
              <a:off x="7743645" y="1893243"/>
              <a:ext cx="486837" cy="431792"/>
              <a:chOff x="6511925" y="1993900"/>
              <a:chExt cx="631825" cy="560388"/>
            </a:xfrm>
            <a:solidFill>
              <a:schemeClr val="bg1"/>
            </a:solidFill>
            <a:effectLst>
              <a:outerShdw blurRad="101600" sx="102000" sy="102000" algn="ctr" rotWithShape="0">
                <a:prstClr val="black">
                  <a:alpha val="20000"/>
                </a:prstClr>
              </a:outerShdw>
            </a:effectLst>
          </p:grpSpPr>
          <p:sp>
            <p:nvSpPr>
              <p:cNvPr id="640" name="Freeform 746">
                <a:extLst>
                  <a:ext uri="{FF2B5EF4-FFF2-40B4-BE49-F238E27FC236}">
                    <a16:creationId xmlns:a16="http://schemas.microsoft.com/office/drawing/2014/main" id="{3CB562BF-5B0C-2F56-0EC1-77B32502DC08}"/>
                  </a:ext>
                </a:extLst>
              </p:cNvPr>
              <p:cNvSpPr>
                <a:spLocks noEditPoints="1"/>
              </p:cNvSpPr>
              <p:nvPr/>
            </p:nvSpPr>
            <p:spPr bwMode="auto">
              <a:xfrm>
                <a:off x="7013575" y="2452688"/>
                <a:ext cx="130175" cy="101600"/>
              </a:xfrm>
              <a:custGeom>
                <a:avLst/>
                <a:gdLst>
                  <a:gd name="T0" fmla="*/ 168 w 241"/>
                  <a:gd name="T1" fmla="*/ 38 h 184"/>
                  <a:gd name="T2" fmla="*/ 116 w 241"/>
                  <a:gd name="T3" fmla="*/ 59 h 184"/>
                  <a:gd name="T4" fmla="*/ 12 w 241"/>
                  <a:gd name="T5" fmla="*/ 0 h 184"/>
                  <a:gd name="T6" fmla="*/ 12 w 241"/>
                  <a:gd name="T7" fmla="*/ 17 h 184"/>
                  <a:gd name="T8" fmla="*/ 2 w 241"/>
                  <a:gd name="T9" fmla="*/ 33 h 184"/>
                  <a:gd name="T10" fmla="*/ 0 w 241"/>
                  <a:gd name="T11" fmla="*/ 34 h 184"/>
                  <a:gd name="T12" fmla="*/ 98 w 241"/>
                  <a:gd name="T13" fmla="*/ 90 h 184"/>
                  <a:gd name="T14" fmla="*/ 95 w 241"/>
                  <a:gd name="T15" fmla="*/ 111 h 184"/>
                  <a:gd name="T16" fmla="*/ 168 w 241"/>
                  <a:gd name="T17" fmla="*/ 184 h 184"/>
                  <a:gd name="T18" fmla="*/ 241 w 241"/>
                  <a:gd name="T19" fmla="*/ 111 h 184"/>
                  <a:gd name="T20" fmla="*/ 168 w 241"/>
                  <a:gd name="T21" fmla="*/ 38 h 184"/>
                  <a:gd name="T22" fmla="*/ 168 w 241"/>
                  <a:gd name="T23" fmla="*/ 148 h 184"/>
                  <a:gd name="T24" fmla="*/ 131 w 241"/>
                  <a:gd name="T25" fmla="*/ 111 h 184"/>
                  <a:gd name="T26" fmla="*/ 131 w 241"/>
                  <a:gd name="T27" fmla="*/ 109 h 184"/>
                  <a:gd name="T28" fmla="*/ 150 w 241"/>
                  <a:gd name="T29" fmla="*/ 79 h 184"/>
                  <a:gd name="T30" fmla="*/ 168 w 241"/>
                  <a:gd name="T31" fmla="*/ 74 h 184"/>
                  <a:gd name="T32" fmla="*/ 205 w 241"/>
                  <a:gd name="T33" fmla="*/ 111 h 184"/>
                  <a:gd name="T34" fmla="*/ 168 w 241"/>
                  <a:gd name="T35" fmla="*/ 14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1" h="184">
                    <a:moveTo>
                      <a:pt x="168" y="38"/>
                    </a:moveTo>
                    <a:cubicBezTo>
                      <a:pt x="148" y="38"/>
                      <a:pt x="129" y="46"/>
                      <a:pt x="116" y="59"/>
                    </a:cubicBezTo>
                    <a:cubicBezTo>
                      <a:pt x="12" y="0"/>
                      <a:pt x="12" y="0"/>
                      <a:pt x="12" y="0"/>
                    </a:cubicBezTo>
                    <a:cubicBezTo>
                      <a:pt x="12" y="17"/>
                      <a:pt x="12" y="17"/>
                      <a:pt x="12" y="17"/>
                    </a:cubicBezTo>
                    <a:cubicBezTo>
                      <a:pt x="12" y="24"/>
                      <a:pt x="8" y="30"/>
                      <a:pt x="2" y="33"/>
                    </a:cubicBezTo>
                    <a:cubicBezTo>
                      <a:pt x="0" y="34"/>
                      <a:pt x="0" y="34"/>
                      <a:pt x="0" y="34"/>
                    </a:cubicBezTo>
                    <a:cubicBezTo>
                      <a:pt x="98" y="90"/>
                      <a:pt x="98" y="90"/>
                      <a:pt x="98" y="90"/>
                    </a:cubicBezTo>
                    <a:cubicBezTo>
                      <a:pt x="96" y="97"/>
                      <a:pt x="95" y="104"/>
                      <a:pt x="95" y="111"/>
                    </a:cubicBezTo>
                    <a:cubicBezTo>
                      <a:pt x="95" y="151"/>
                      <a:pt x="128" y="184"/>
                      <a:pt x="168" y="184"/>
                    </a:cubicBezTo>
                    <a:cubicBezTo>
                      <a:pt x="208" y="184"/>
                      <a:pt x="241" y="151"/>
                      <a:pt x="241" y="111"/>
                    </a:cubicBezTo>
                    <a:cubicBezTo>
                      <a:pt x="241" y="70"/>
                      <a:pt x="208" y="38"/>
                      <a:pt x="168" y="38"/>
                    </a:cubicBezTo>
                    <a:close/>
                    <a:moveTo>
                      <a:pt x="168" y="148"/>
                    </a:moveTo>
                    <a:cubicBezTo>
                      <a:pt x="148" y="148"/>
                      <a:pt x="131" y="131"/>
                      <a:pt x="131" y="111"/>
                    </a:cubicBezTo>
                    <a:cubicBezTo>
                      <a:pt x="131" y="110"/>
                      <a:pt x="131" y="110"/>
                      <a:pt x="131" y="109"/>
                    </a:cubicBezTo>
                    <a:cubicBezTo>
                      <a:pt x="132" y="96"/>
                      <a:pt x="139" y="85"/>
                      <a:pt x="150" y="79"/>
                    </a:cubicBezTo>
                    <a:cubicBezTo>
                      <a:pt x="155" y="75"/>
                      <a:pt x="161" y="74"/>
                      <a:pt x="168" y="74"/>
                    </a:cubicBezTo>
                    <a:cubicBezTo>
                      <a:pt x="188" y="74"/>
                      <a:pt x="205" y="90"/>
                      <a:pt x="205" y="111"/>
                    </a:cubicBezTo>
                    <a:cubicBezTo>
                      <a:pt x="205" y="131"/>
                      <a:pt x="188" y="148"/>
                      <a:pt x="168" y="148"/>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641" name="Freeform 747">
                <a:extLst>
                  <a:ext uri="{FF2B5EF4-FFF2-40B4-BE49-F238E27FC236}">
                    <a16:creationId xmlns:a16="http://schemas.microsoft.com/office/drawing/2014/main" id="{E53C9855-2178-2797-B19A-B27A62EB28BE}"/>
                  </a:ext>
                </a:extLst>
              </p:cNvPr>
              <p:cNvSpPr>
                <a:spLocks noEditPoints="1"/>
              </p:cNvSpPr>
              <p:nvPr/>
            </p:nvSpPr>
            <p:spPr bwMode="auto">
              <a:xfrm>
                <a:off x="6511925" y="2454275"/>
                <a:ext cx="128588" cy="100013"/>
              </a:xfrm>
              <a:custGeom>
                <a:avLst/>
                <a:gdLst>
                  <a:gd name="T0" fmla="*/ 221 w 236"/>
                  <a:gd name="T1" fmla="*/ 15 h 182"/>
                  <a:gd name="T2" fmla="*/ 221 w 236"/>
                  <a:gd name="T3" fmla="*/ 0 h 182"/>
                  <a:gd name="T4" fmla="*/ 124 w 236"/>
                  <a:gd name="T5" fmla="*/ 57 h 182"/>
                  <a:gd name="T6" fmla="*/ 73 w 236"/>
                  <a:gd name="T7" fmla="*/ 36 h 182"/>
                  <a:gd name="T8" fmla="*/ 0 w 236"/>
                  <a:gd name="T9" fmla="*/ 109 h 182"/>
                  <a:gd name="T10" fmla="*/ 73 w 236"/>
                  <a:gd name="T11" fmla="*/ 182 h 182"/>
                  <a:gd name="T12" fmla="*/ 146 w 236"/>
                  <a:gd name="T13" fmla="*/ 109 h 182"/>
                  <a:gd name="T14" fmla="*/ 143 w 236"/>
                  <a:gd name="T15" fmla="*/ 88 h 182"/>
                  <a:gd name="T16" fmla="*/ 236 w 236"/>
                  <a:gd name="T17" fmla="*/ 33 h 182"/>
                  <a:gd name="T18" fmla="*/ 232 w 236"/>
                  <a:gd name="T19" fmla="*/ 31 h 182"/>
                  <a:gd name="T20" fmla="*/ 221 w 236"/>
                  <a:gd name="T21" fmla="*/ 15 h 182"/>
                  <a:gd name="T22" fmla="*/ 73 w 236"/>
                  <a:gd name="T23" fmla="*/ 146 h 182"/>
                  <a:gd name="T24" fmla="*/ 36 w 236"/>
                  <a:gd name="T25" fmla="*/ 109 h 182"/>
                  <a:gd name="T26" fmla="*/ 73 w 236"/>
                  <a:gd name="T27" fmla="*/ 72 h 182"/>
                  <a:gd name="T28" fmla="*/ 91 w 236"/>
                  <a:gd name="T29" fmla="*/ 76 h 182"/>
                  <a:gd name="T30" fmla="*/ 110 w 236"/>
                  <a:gd name="T31" fmla="*/ 107 h 182"/>
                  <a:gd name="T32" fmla="*/ 110 w 236"/>
                  <a:gd name="T33" fmla="*/ 109 h 182"/>
                  <a:gd name="T34" fmla="*/ 73 w 236"/>
                  <a:gd name="T35" fmla="*/ 14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6" h="182">
                    <a:moveTo>
                      <a:pt x="221" y="15"/>
                    </a:moveTo>
                    <a:cubicBezTo>
                      <a:pt x="221" y="0"/>
                      <a:pt x="221" y="0"/>
                      <a:pt x="221" y="0"/>
                    </a:cubicBezTo>
                    <a:cubicBezTo>
                      <a:pt x="124" y="57"/>
                      <a:pt x="124" y="57"/>
                      <a:pt x="124" y="57"/>
                    </a:cubicBezTo>
                    <a:cubicBezTo>
                      <a:pt x="111" y="44"/>
                      <a:pt x="93" y="36"/>
                      <a:pt x="73" y="36"/>
                    </a:cubicBezTo>
                    <a:cubicBezTo>
                      <a:pt x="33" y="36"/>
                      <a:pt x="0" y="68"/>
                      <a:pt x="0" y="109"/>
                    </a:cubicBezTo>
                    <a:cubicBezTo>
                      <a:pt x="0" y="149"/>
                      <a:pt x="33" y="182"/>
                      <a:pt x="73" y="182"/>
                    </a:cubicBezTo>
                    <a:cubicBezTo>
                      <a:pt x="113" y="182"/>
                      <a:pt x="146" y="149"/>
                      <a:pt x="146" y="109"/>
                    </a:cubicBezTo>
                    <a:cubicBezTo>
                      <a:pt x="146" y="101"/>
                      <a:pt x="145" y="94"/>
                      <a:pt x="143" y="88"/>
                    </a:cubicBezTo>
                    <a:cubicBezTo>
                      <a:pt x="236" y="33"/>
                      <a:pt x="236" y="33"/>
                      <a:pt x="236" y="33"/>
                    </a:cubicBezTo>
                    <a:cubicBezTo>
                      <a:pt x="232" y="31"/>
                      <a:pt x="232" y="31"/>
                      <a:pt x="232" y="31"/>
                    </a:cubicBezTo>
                    <a:cubicBezTo>
                      <a:pt x="225" y="28"/>
                      <a:pt x="221" y="22"/>
                      <a:pt x="221" y="15"/>
                    </a:cubicBezTo>
                    <a:close/>
                    <a:moveTo>
                      <a:pt x="73" y="146"/>
                    </a:moveTo>
                    <a:cubicBezTo>
                      <a:pt x="53" y="146"/>
                      <a:pt x="36" y="129"/>
                      <a:pt x="36" y="109"/>
                    </a:cubicBezTo>
                    <a:cubicBezTo>
                      <a:pt x="36" y="88"/>
                      <a:pt x="53" y="72"/>
                      <a:pt x="73" y="72"/>
                    </a:cubicBezTo>
                    <a:cubicBezTo>
                      <a:pt x="79" y="72"/>
                      <a:pt x="86" y="73"/>
                      <a:pt x="91" y="76"/>
                    </a:cubicBezTo>
                    <a:cubicBezTo>
                      <a:pt x="102" y="83"/>
                      <a:pt x="109" y="94"/>
                      <a:pt x="110" y="107"/>
                    </a:cubicBezTo>
                    <a:cubicBezTo>
                      <a:pt x="110" y="108"/>
                      <a:pt x="110" y="108"/>
                      <a:pt x="110" y="109"/>
                    </a:cubicBezTo>
                    <a:cubicBezTo>
                      <a:pt x="110" y="129"/>
                      <a:pt x="93" y="146"/>
                      <a:pt x="73" y="146"/>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642" name="Freeform 748">
                <a:extLst>
                  <a:ext uri="{FF2B5EF4-FFF2-40B4-BE49-F238E27FC236}">
                    <a16:creationId xmlns:a16="http://schemas.microsoft.com/office/drawing/2014/main" id="{6271B345-2250-5CE0-0AE4-365AE68B7266}"/>
                  </a:ext>
                </a:extLst>
              </p:cNvPr>
              <p:cNvSpPr>
                <a:spLocks noEditPoints="1"/>
              </p:cNvSpPr>
              <p:nvPr/>
            </p:nvSpPr>
            <p:spPr bwMode="auto">
              <a:xfrm>
                <a:off x="6786563" y="1993900"/>
                <a:ext cx="79375" cy="153988"/>
              </a:xfrm>
              <a:custGeom>
                <a:avLst/>
                <a:gdLst>
                  <a:gd name="T0" fmla="*/ 80 w 146"/>
                  <a:gd name="T1" fmla="*/ 278 h 283"/>
                  <a:gd name="T2" fmla="*/ 91 w 146"/>
                  <a:gd name="T3" fmla="*/ 283 h 283"/>
                  <a:gd name="T4" fmla="*/ 91 w 146"/>
                  <a:gd name="T5" fmla="*/ 144 h 283"/>
                  <a:gd name="T6" fmla="*/ 146 w 146"/>
                  <a:gd name="T7" fmla="*/ 73 h 283"/>
                  <a:gd name="T8" fmla="*/ 73 w 146"/>
                  <a:gd name="T9" fmla="*/ 0 h 283"/>
                  <a:gd name="T10" fmla="*/ 0 w 146"/>
                  <a:gd name="T11" fmla="*/ 73 h 283"/>
                  <a:gd name="T12" fmla="*/ 55 w 146"/>
                  <a:gd name="T13" fmla="*/ 144 h 283"/>
                  <a:gd name="T14" fmla="*/ 55 w 146"/>
                  <a:gd name="T15" fmla="*/ 283 h 283"/>
                  <a:gd name="T16" fmla="*/ 65 w 146"/>
                  <a:gd name="T17" fmla="*/ 279 h 283"/>
                  <a:gd name="T18" fmla="*/ 80 w 146"/>
                  <a:gd name="T19" fmla="*/ 278 h 283"/>
                  <a:gd name="T20" fmla="*/ 36 w 146"/>
                  <a:gd name="T21" fmla="*/ 73 h 283"/>
                  <a:gd name="T22" fmla="*/ 73 w 146"/>
                  <a:gd name="T23" fmla="*/ 36 h 283"/>
                  <a:gd name="T24" fmla="*/ 110 w 146"/>
                  <a:gd name="T25" fmla="*/ 73 h 283"/>
                  <a:gd name="T26" fmla="*/ 91 w 146"/>
                  <a:gd name="T27" fmla="*/ 105 h 283"/>
                  <a:gd name="T28" fmla="*/ 73 w 146"/>
                  <a:gd name="T29" fmla="*/ 110 h 283"/>
                  <a:gd name="T30" fmla="*/ 55 w 146"/>
                  <a:gd name="T31" fmla="*/ 105 h 283"/>
                  <a:gd name="T32" fmla="*/ 36 w 146"/>
                  <a:gd name="T33" fmla="*/ 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 h="283">
                    <a:moveTo>
                      <a:pt x="80" y="278"/>
                    </a:moveTo>
                    <a:cubicBezTo>
                      <a:pt x="91" y="283"/>
                      <a:pt x="91" y="283"/>
                      <a:pt x="91" y="283"/>
                    </a:cubicBezTo>
                    <a:cubicBezTo>
                      <a:pt x="91" y="144"/>
                      <a:pt x="91" y="144"/>
                      <a:pt x="91" y="144"/>
                    </a:cubicBezTo>
                    <a:cubicBezTo>
                      <a:pt x="123" y="136"/>
                      <a:pt x="146" y="107"/>
                      <a:pt x="146" y="73"/>
                    </a:cubicBezTo>
                    <a:cubicBezTo>
                      <a:pt x="146" y="33"/>
                      <a:pt x="113" y="0"/>
                      <a:pt x="73" y="0"/>
                    </a:cubicBezTo>
                    <a:cubicBezTo>
                      <a:pt x="33" y="0"/>
                      <a:pt x="0" y="33"/>
                      <a:pt x="0" y="73"/>
                    </a:cubicBezTo>
                    <a:cubicBezTo>
                      <a:pt x="0" y="107"/>
                      <a:pt x="23" y="136"/>
                      <a:pt x="55" y="144"/>
                    </a:cubicBezTo>
                    <a:cubicBezTo>
                      <a:pt x="55" y="283"/>
                      <a:pt x="55" y="283"/>
                      <a:pt x="55" y="283"/>
                    </a:cubicBezTo>
                    <a:cubicBezTo>
                      <a:pt x="65" y="279"/>
                      <a:pt x="65" y="279"/>
                      <a:pt x="65" y="279"/>
                    </a:cubicBezTo>
                    <a:cubicBezTo>
                      <a:pt x="70" y="276"/>
                      <a:pt x="75" y="276"/>
                      <a:pt x="80" y="278"/>
                    </a:cubicBezTo>
                    <a:close/>
                    <a:moveTo>
                      <a:pt x="36" y="73"/>
                    </a:moveTo>
                    <a:cubicBezTo>
                      <a:pt x="36" y="53"/>
                      <a:pt x="53" y="36"/>
                      <a:pt x="73" y="36"/>
                    </a:cubicBezTo>
                    <a:cubicBezTo>
                      <a:pt x="93" y="36"/>
                      <a:pt x="110" y="53"/>
                      <a:pt x="110" y="73"/>
                    </a:cubicBezTo>
                    <a:cubicBezTo>
                      <a:pt x="110" y="87"/>
                      <a:pt x="102" y="99"/>
                      <a:pt x="91" y="105"/>
                    </a:cubicBezTo>
                    <a:cubicBezTo>
                      <a:pt x="86" y="108"/>
                      <a:pt x="79" y="110"/>
                      <a:pt x="73" y="110"/>
                    </a:cubicBezTo>
                    <a:cubicBezTo>
                      <a:pt x="66" y="110"/>
                      <a:pt x="60" y="108"/>
                      <a:pt x="55" y="105"/>
                    </a:cubicBezTo>
                    <a:cubicBezTo>
                      <a:pt x="44" y="99"/>
                      <a:pt x="36" y="87"/>
                      <a:pt x="36" y="73"/>
                    </a:cubicBez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643" name="Freeform 749">
                <a:extLst>
                  <a:ext uri="{FF2B5EF4-FFF2-40B4-BE49-F238E27FC236}">
                    <a16:creationId xmlns:a16="http://schemas.microsoft.com/office/drawing/2014/main" id="{21B1FB42-9D5A-ECA7-A390-19447AE513B9}"/>
                  </a:ext>
                </a:extLst>
              </p:cNvPr>
              <p:cNvSpPr>
                <a:spLocks noEditPoints="1"/>
              </p:cNvSpPr>
              <p:nvPr/>
            </p:nvSpPr>
            <p:spPr bwMode="auto">
              <a:xfrm>
                <a:off x="6632575" y="2144713"/>
                <a:ext cx="387350" cy="373063"/>
              </a:xfrm>
              <a:custGeom>
                <a:avLst/>
                <a:gdLst>
                  <a:gd name="T0" fmla="*/ 707 w 708"/>
                  <a:gd name="T1" fmla="*/ 379 h 680"/>
                  <a:gd name="T2" fmla="*/ 707 w 708"/>
                  <a:gd name="T3" fmla="*/ 376 h 680"/>
                  <a:gd name="T4" fmla="*/ 706 w 708"/>
                  <a:gd name="T5" fmla="*/ 373 h 680"/>
                  <a:gd name="T6" fmla="*/ 705 w 708"/>
                  <a:gd name="T7" fmla="*/ 369 h 680"/>
                  <a:gd name="T8" fmla="*/ 703 w 708"/>
                  <a:gd name="T9" fmla="*/ 367 h 680"/>
                  <a:gd name="T10" fmla="*/ 700 w 708"/>
                  <a:gd name="T11" fmla="*/ 364 h 680"/>
                  <a:gd name="T12" fmla="*/ 697 w 708"/>
                  <a:gd name="T13" fmla="*/ 363 h 680"/>
                  <a:gd name="T14" fmla="*/ 539 w 708"/>
                  <a:gd name="T15" fmla="*/ 95 h 680"/>
                  <a:gd name="T16" fmla="*/ 539 w 708"/>
                  <a:gd name="T17" fmla="*/ 94 h 680"/>
                  <a:gd name="T18" fmla="*/ 539 w 708"/>
                  <a:gd name="T19" fmla="*/ 90 h 680"/>
                  <a:gd name="T20" fmla="*/ 537 w 708"/>
                  <a:gd name="T21" fmla="*/ 87 h 680"/>
                  <a:gd name="T22" fmla="*/ 535 w 708"/>
                  <a:gd name="T23" fmla="*/ 84 h 680"/>
                  <a:gd name="T24" fmla="*/ 533 w 708"/>
                  <a:gd name="T25" fmla="*/ 81 h 680"/>
                  <a:gd name="T26" fmla="*/ 531 w 708"/>
                  <a:gd name="T27" fmla="*/ 80 h 680"/>
                  <a:gd name="T28" fmla="*/ 371 w 708"/>
                  <a:gd name="T29" fmla="*/ 7 h 680"/>
                  <a:gd name="T30" fmla="*/ 335 w 708"/>
                  <a:gd name="T31" fmla="*/ 7 h 680"/>
                  <a:gd name="T32" fmla="*/ 176 w 708"/>
                  <a:gd name="T33" fmla="*/ 80 h 680"/>
                  <a:gd name="T34" fmla="*/ 173 w 708"/>
                  <a:gd name="T35" fmla="*/ 82 h 680"/>
                  <a:gd name="T36" fmla="*/ 171 w 708"/>
                  <a:gd name="T37" fmla="*/ 85 h 680"/>
                  <a:gd name="T38" fmla="*/ 169 w 708"/>
                  <a:gd name="T39" fmla="*/ 88 h 680"/>
                  <a:gd name="T40" fmla="*/ 168 w 708"/>
                  <a:gd name="T41" fmla="*/ 91 h 680"/>
                  <a:gd name="T42" fmla="*/ 167 w 708"/>
                  <a:gd name="T43" fmla="*/ 95 h 680"/>
                  <a:gd name="T44" fmla="*/ 167 w 708"/>
                  <a:gd name="T45" fmla="*/ 288 h 680"/>
                  <a:gd name="T46" fmla="*/ 8 w 708"/>
                  <a:gd name="T47" fmla="*/ 363 h 680"/>
                  <a:gd name="T48" fmla="*/ 6 w 708"/>
                  <a:gd name="T49" fmla="*/ 365 h 680"/>
                  <a:gd name="T50" fmla="*/ 3 w 708"/>
                  <a:gd name="T51" fmla="*/ 368 h 680"/>
                  <a:gd name="T52" fmla="*/ 1 w 708"/>
                  <a:gd name="T53" fmla="*/ 371 h 680"/>
                  <a:gd name="T54" fmla="*/ 0 w 708"/>
                  <a:gd name="T55" fmla="*/ 374 h 680"/>
                  <a:gd name="T56" fmla="*/ 0 w 708"/>
                  <a:gd name="T57" fmla="*/ 378 h 680"/>
                  <a:gd name="T58" fmla="*/ 0 w 708"/>
                  <a:gd name="T59" fmla="*/ 379 h 680"/>
                  <a:gd name="T60" fmla="*/ 10 w 708"/>
                  <a:gd name="T61" fmla="*/ 597 h 680"/>
                  <a:gd name="T62" fmla="*/ 177 w 708"/>
                  <a:gd name="T63" fmla="*/ 679 h 680"/>
                  <a:gd name="T64" fmla="*/ 179 w 708"/>
                  <a:gd name="T65" fmla="*/ 680 h 680"/>
                  <a:gd name="T66" fmla="*/ 182 w 708"/>
                  <a:gd name="T67" fmla="*/ 680 h 680"/>
                  <a:gd name="T68" fmla="*/ 188 w 708"/>
                  <a:gd name="T69" fmla="*/ 680 h 680"/>
                  <a:gd name="T70" fmla="*/ 191 w 708"/>
                  <a:gd name="T71" fmla="*/ 679 h 680"/>
                  <a:gd name="T72" fmla="*/ 353 w 708"/>
                  <a:gd name="T73" fmla="*/ 601 h 680"/>
                  <a:gd name="T74" fmla="*/ 514 w 708"/>
                  <a:gd name="T75" fmla="*/ 679 h 680"/>
                  <a:gd name="T76" fmla="*/ 517 w 708"/>
                  <a:gd name="T77" fmla="*/ 680 h 680"/>
                  <a:gd name="T78" fmla="*/ 523 w 708"/>
                  <a:gd name="T79" fmla="*/ 680 h 680"/>
                  <a:gd name="T80" fmla="*/ 526 w 708"/>
                  <a:gd name="T81" fmla="*/ 680 h 680"/>
                  <a:gd name="T82" fmla="*/ 528 w 708"/>
                  <a:gd name="T83" fmla="*/ 679 h 680"/>
                  <a:gd name="T84" fmla="*/ 708 w 708"/>
                  <a:gd name="T85" fmla="*/ 563 h 680"/>
                  <a:gd name="T86" fmla="*/ 36 w 708"/>
                  <a:gd name="T87" fmla="*/ 569 h 680"/>
                  <a:gd name="T88" fmla="*/ 167 w 708"/>
                  <a:gd name="T89" fmla="*/ 471 h 680"/>
                  <a:gd name="T90" fmla="*/ 77 w 708"/>
                  <a:gd name="T91" fmla="*/ 388 h 680"/>
                  <a:gd name="T92" fmla="*/ 311 w 708"/>
                  <a:gd name="T93" fmla="*/ 379 h 680"/>
                  <a:gd name="T94" fmla="*/ 335 w 708"/>
                  <a:gd name="T95" fmla="*/ 569 h 680"/>
                  <a:gd name="T96" fmla="*/ 203 w 708"/>
                  <a:gd name="T97" fmla="*/ 472 h 680"/>
                  <a:gd name="T98" fmla="*/ 335 w 708"/>
                  <a:gd name="T99" fmla="*/ 350 h 680"/>
                  <a:gd name="T100" fmla="*/ 335 w 708"/>
                  <a:gd name="T101" fmla="*/ 188 h 680"/>
                  <a:gd name="T102" fmla="*/ 335 w 708"/>
                  <a:gd name="T103" fmla="*/ 148 h 680"/>
                  <a:gd name="T104" fmla="*/ 479 w 708"/>
                  <a:gd name="T105" fmla="*/ 95 h 680"/>
                  <a:gd name="T106" fmla="*/ 347 w 708"/>
                  <a:gd name="T107" fmla="*/ 154 h 680"/>
                  <a:gd name="T108" fmla="*/ 371 w 708"/>
                  <a:gd name="T109" fmla="*/ 350 h 680"/>
                  <a:gd name="T110" fmla="*/ 503 w 708"/>
                  <a:gd name="T111" fmla="*/ 124 h 680"/>
                  <a:gd name="T112" fmla="*/ 371 w 708"/>
                  <a:gd name="T113" fmla="*/ 569 h 680"/>
                  <a:gd name="T114" fmla="*/ 502 w 708"/>
                  <a:gd name="T115" fmla="*/ 472 h 680"/>
                  <a:gd name="T116" fmla="*/ 395 w 708"/>
                  <a:gd name="T117" fmla="*/ 379 h 680"/>
                  <a:gd name="T118" fmla="*/ 520 w 708"/>
                  <a:gd name="T119" fmla="*/ 440 h 680"/>
                  <a:gd name="T120" fmla="*/ 671 w 708"/>
                  <a:gd name="T121" fmla="*/ 407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8" h="680">
                    <a:moveTo>
                      <a:pt x="708" y="563"/>
                    </a:moveTo>
                    <a:cubicBezTo>
                      <a:pt x="707" y="379"/>
                      <a:pt x="707" y="379"/>
                      <a:pt x="707" y="379"/>
                    </a:cubicBezTo>
                    <a:cubicBezTo>
                      <a:pt x="707" y="379"/>
                      <a:pt x="707" y="379"/>
                      <a:pt x="707" y="379"/>
                    </a:cubicBezTo>
                    <a:cubicBezTo>
                      <a:pt x="707" y="379"/>
                      <a:pt x="707" y="379"/>
                      <a:pt x="707" y="379"/>
                    </a:cubicBezTo>
                    <a:cubicBezTo>
                      <a:pt x="707" y="378"/>
                      <a:pt x="707" y="378"/>
                      <a:pt x="707" y="378"/>
                    </a:cubicBezTo>
                    <a:cubicBezTo>
                      <a:pt x="707" y="378"/>
                      <a:pt x="707" y="377"/>
                      <a:pt x="707" y="376"/>
                    </a:cubicBezTo>
                    <a:cubicBezTo>
                      <a:pt x="707" y="376"/>
                      <a:pt x="707" y="376"/>
                      <a:pt x="707" y="375"/>
                    </a:cubicBezTo>
                    <a:cubicBezTo>
                      <a:pt x="707" y="375"/>
                      <a:pt x="707" y="374"/>
                      <a:pt x="707" y="374"/>
                    </a:cubicBezTo>
                    <a:cubicBezTo>
                      <a:pt x="707" y="374"/>
                      <a:pt x="706" y="373"/>
                      <a:pt x="706" y="373"/>
                    </a:cubicBezTo>
                    <a:cubicBezTo>
                      <a:pt x="706" y="373"/>
                      <a:pt x="706" y="372"/>
                      <a:pt x="706" y="372"/>
                    </a:cubicBezTo>
                    <a:cubicBezTo>
                      <a:pt x="706" y="371"/>
                      <a:pt x="706" y="371"/>
                      <a:pt x="705" y="371"/>
                    </a:cubicBezTo>
                    <a:cubicBezTo>
                      <a:pt x="705" y="370"/>
                      <a:pt x="705" y="370"/>
                      <a:pt x="705" y="369"/>
                    </a:cubicBezTo>
                    <a:cubicBezTo>
                      <a:pt x="705" y="369"/>
                      <a:pt x="704" y="369"/>
                      <a:pt x="704" y="369"/>
                    </a:cubicBezTo>
                    <a:cubicBezTo>
                      <a:pt x="704" y="368"/>
                      <a:pt x="704" y="368"/>
                      <a:pt x="703" y="368"/>
                    </a:cubicBezTo>
                    <a:cubicBezTo>
                      <a:pt x="703" y="367"/>
                      <a:pt x="703" y="367"/>
                      <a:pt x="703" y="367"/>
                    </a:cubicBezTo>
                    <a:cubicBezTo>
                      <a:pt x="702" y="366"/>
                      <a:pt x="702" y="366"/>
                      <a:pt x="702" y="366"/>
                    </a:cubicBezTo>
                    <a:cubicBezTo>
                      <a:pt x="701" y="366"/>
                      <a:pt x="701" y="365"/>
                      <a:pt x="701" y="365"/>
                    </a:cubicBezTo>
                    <a:cubicBezTo>
                      <a:pt x="701" y="365"/>
                      <a:pt x="700" y="364"/>
                      <a:pt x="700" y="364"/>
                    </a:cubicBezTo>
                    <a:cubicBezTo>
                      <a:pt x="700" y="364"/>
                      <a:pt x="699" y="364"/>
                      <a:pt x="699" y="364"/>
                    </a:cubicBezTo>
                    <a:cubicBezTo>
                      <a:pt x="699" y="364"/>
                      <a:pt x="699" y="364"/>
                      <a:pt x="699" y="363"/>
                    </a:cubicBezTo>
                    <a:cubicBezTo>
                      <a:pt x="698" y="363"/>
                      <a:pt x="698" y="363"/>
                      <a:pt x="697" y="363"/>
                    </a:cubicBezTo>
                    <a:cubicBezTo>
                      <a:pt x="697" y="363"/>
                      <a:pt x="697" y="363"/>
                      <a:pt x="697" y="362"/>
                    </a:cubicBezTo>
                    <a:cubicBezTo>
                      <a:pt x="539" y="288"/>
                      <a:pt x="539" y="288"/>
                      <a:pt x="539" y="288"/>
                    </a:cubicBezTo>
                    <a:cubicBezTo>
                      <a:pt x="539" y="95"/>
                      <a:pt x="539" y="95"/>
                      <a:pt x="539" y="95"/>
                    </a:cubicBezTo>
                    <a:cubicBezTo>
                      <a:pt x="539" y="95"/>
                      <a:pt x="539" y="95"/>
                      <a:pt x="539" y="95"/>
                    </a:cubicBezTo>
                    <a:cubicBezTo>
                      <a:pt x="539" y="95"/>
                      <a:pt x="539" y="95"/>
                      <a:pt x="539" y="95"/>
                    </a:cubicBezTo>
                    <a:cubicBezTo>
                      <a:pt x="539" y="94"/>
                      <a:pt x="539" y="94"/>
                      <a:pt x="539" y="94"/>
                    </a:cubicBezTo>
                    <a:cubicBezTo>
                      <a:pt x="539" y="93"/>
                      <a:pt x="539" y="93"/>
                      <a:pt x="539" y="92"/>
                    </a:cubicBezTo>
                    <a:cubicBezTo>
                      <a:pt x="539" y="92"/>
                      <a:pt x="539" y="92"/>
                      <a:pt x="539" y="91"/>
                    </a:cubicBezTo>
                    <a:cubicBezTo>
                      <a:pt x="539" y="91"/>
                      <a:pt x="539" y="90"/>
                      <a:pt x="539" y="90"/>
                    </a:cubicBezTo>
                    <a:cubicBezTo>
                      <a:pt x="539" y="90"/>
                      <a:pt x="538" y="89"/>
                      <a:pt x="538" y="89"/>
                    </a:cubicBezTo>
                    <a:cubicBezTo>
                      <a:pt x="538" y="89"/>
                      <a:pt x="538" y="88"/>
                      <a:pt x="538" y="88"/>
                    </a:cubicBezTo>
                    <a:cubicBezTo>
                      <a:pt x="538" y="87"/>
                      <a:pt x="538" y="87"/>
                      <a:pt x="537" y="87"/>
                    </a:cubicBezTo>
                    <a:cubicBezTo>
                      <a:pt x="537" y="86"/>
                      <a:pt x="537" y="86"/>
                      <a:pt x="537" y="86"/>
                    </a:cubicBezTo>
                    <a:cubicBezTo>
                      <a:pt x="537" y="85"/>
                      <a:pt x="536" y="85"/>
                      <a:pt x="536" y="85"/>
                    </a:cubicBezTo>
                    <a:cubicBezTo>
                      <a:pt x="536" y="84"/>
                      <a:pt x="536" y="84"/>
                      <a:pt x="535" y="84"/>
                    </a:cubicBezTo>
                    <a:cubicBezTo>
                      <a:pt x="535" y="83"/>
                      <a:pt x="535" y="83"/>
                      <a:pt x="535" y="83"/>
                    </a:cubicBezTo>
                    <a:cubicBezTo>
                      <a:pt x="534" y="82"/>
                      <a:pt x="534" y="82"/>
                      <a:pt x="534" y="82"/>
                    </a:cubicBezTo>
                    <a:cubicBezTo>
                      <a:pt x="533" y="82"/>
                      <a:pt x="533" y="81"/>
                      <a:pt x="533" y="81"/>
                    </a:cubicBezTo>
                    <a:cubicBezTo>
                      <a:pt x="533" y="81"/>
                      <a:pt x="532" y="80"/>
                      <a:pt x="532" y="80"/>
                    </a:cubicBezTo>
                    <a:cubicBezTo>
                      <a:pt x="531" y="80"/>
                      <a:pt x="531" y="80"/>
                      <a:pt x="531" y="80"/>
                    </a:cubicBezTo>
                    <a:cubicBezTo>
                      <a:pt x="531" y="80"/>
                      <a:pt x="531" y="80"/>
                      <a:pt x="531" y="80"/>
                    </a:cubicBezTo>
                    <a:cubicBezTo>
                      <a:pt x="530" y="79"/>
                      <a:pt x="530" y="79"/>
                      <a:pt x="529" y="79"/>
                    </a:cubicBezTo>
                    <a:cubicBezTo>
                      <a:pt x="529" y="79"/>
                      <a:pt x="529" y="79"/>
                      <a:pt x="529" y="79"/>
                    </a:cubicBezTo>
                    <a:cubicBezTo>
                      <a:pt x="371" y="7"/>
                      <a:pt x="371" y="7"/>
                      <a:pt x="371" y="7"/>
                    </a:cubicBezTo>
                    <a:cubicBezTo>
                      <a:pt x="361" y="2"/>
                      <a:pt x="361" y="2"/>
                      <a:pt x="361" y="2"/>
                    </a:cubicBezTo>
                    <a:cubicBezTo>
                      <a:pt x="356" y="0"/>
                      <a:pt x="350" y="0"/>
                      <a:pt x="346" y="3"/>
                    </a:cubicBezTo>
                    <a:cubicBezTo>
                      <a:pt x="335" y="7"/>
                      <a:pt x="335" y="7"/>
                      <a:pt x="335" y="7"/>
                    </a:cubicBezTo>
                    <a:cubicBezTo>
                      <a:pt x="178" y="79"/>
                      <a:pt x="178" y="79"/>
                      <a:pt x="178" y="79"/>
                    </a:cubicBezTo>
                    <a:cubicBezTo>
                      <a:pt x="177" y="79"/>
                      <a:pt x="177" y="79"/>
                      <a:pt x="176" y="80"/>
                    </a:cubicBezTo>
                    <a:cubicBezTo>
                      <a:pt x="176" y="80"/>
                      <a:pt x="176" y="80"/>
                      <a:pt x="176" y="80"/>
                    </a:cubicBezTo>
                    <a:cubicBezTo>
                      <a:pt x="176" y="80"/>
                      <a:pt x="175" y="80"/>
                      <a:pt x="175" y="80"/>
                    </a:cubicBezTo>
                    <a:cubicBezTo>
                      <a:pt x="175" y="80"/>
                      <a:pt x="174" y="81"/>
                      <a:pt x="174" y="81"/>
                    </a:cubicBezTo>
                    <a:cubicBezTo>
                      <a:pt x="174" y="81"/>
                      <a:pt x="173" y="82"/>
                      <a:pt x="173" y="82"/>
                    </a:cubicBezTo>
                    <a:cubicBezTo>
                      <a:pt x="173" y="82"/>
                      <a:pt x="172" y="82"/>
                      <a:pt x="172" y="83"/>
                    </a:cubicBezTo>
                    <a:cubicBezTo>
                      <a:pt x="172" y="83"/>
                      <a:pt x="172" y="83"/>
                      <a:pt x="172" y="84"/>
                    </a:cubicBezTo>
                    <a:cubicBezTo>
                      <a:pt x="171" y="84"/>
                      <a:pt x="171" y="84"/>
                      <a:pt x="171" y="85"/>
                    </a:cubicBezTo>
                    <a:cubicBezTo>
                      <a:pt x="170" y="85"/>
                      <a:pt x="170" y="85"/>
                      <a:pt x="170" y="86"/>
                    </a:cubicBezTo>
                    <a:cubicBezTo>
                      <a:pt x="170" y="86"/>
                      <a:pt x="170" y="86"/>
                      <a:pt x="169" y="87"/>
                    </a:cubicBezTo>
                    <a:cubicBezTo>
                      <a:pt x="169" y="87"/>
                      <a:pt x="169" y="87"/>
                      <a:pt x="169" y="88"/>
                    </a:cubicBezTo>
                    <a:cubicBezTo>
                      <a:pt x="169" y="88"/>
                      <a:pt x="169" y="89"/>
                      <a:pt x="168" y="89"/>
                    </a:cubicBezTo>
                    <a:cubicBezTo>
                      <a:pt x="168" y="89"/>
                      <a:pt x="168" y="90"/>
                      <a:pt x="168" y="90"/>
                    </a:cubicBezTo>
                    <a:cubicBezTo>
                      <a:pt x="168" y="90"/>
                      <a:pt x="168" y="91"/>
                      <a:pt x="168" y="91"/>
                    </a:cubicBezTo>
                    <a:cubicBezTo>
                      <a:pt x="168" y="92"/>
                      <a:pt x="168" y="92"/>
                      <a:pt x="168" y="92"/>
                    </a:cubicBezTo>
                    <a:cubicBezTo>
                      <a:pt x="168" y="93"/>
                      <a:pt x="168" y="94"/>
                      <a:pt x="168" y="94"/>
                    </a:cubicBezTo>
                    <a:cubicBezTo>
                      <a:pt x="168" y="94"/>
                      <a:pt x="167" y="94"/>
                      <a:pt x="167" y="95"/>
                    </a:cubicBezTo>
                    <a:cubicBezTo>
                      <a:pt x="167" y="95"/>
                      <a:pt x="167" y="95"/>
                      <a:pt x="167" y="95"/>
                    </a:cubicBezTo>
                    <a:cubicBezTo>
                      <a:pt x="167" y="95"/>
                      <a:pt x="167" y="95"/>
                      <a:pt x="167" y="95"/>
                    </a:cubicBezTo>
                    <a:cubicBezTo>
                      <a:pt x="167" y="288"/>
                      <a:pt x="167" y="288"/>
                      <a:pt x="167" y="288"/>
                    </a:cubicBezTo>
                    <a:cubicBezTo>
                      <a:pt x="10" y="362"/>
                      <a:pt x="10" y="362"/>
                      <a:pt x="10" y="362"/>
                    </a:cubicBezTo>
                    <a:cubicBezTo>
                      <a:pt x="10" y="363"/>
                      <a:pt x="9" y="363"/>
                      <a:pt x="9" y="363"/>
                    </a:cubicBezTo>
                    <a:cubicBezTo>
                      <a:pt x="9" y="363"/>
                      <a:pt x="8" y="363"/>
                      <a:pt x="8" y="363"/>
                    </a:cubicBezTo>
                    <a:cubicBezTo>
                      <a:pt x="8" y="364"/>
                      <a:pt x="8" y="364"/>
                      <a:pt x="8" y="364"/>
                    </a:cubicBezTo>
                    <a:cubicBezTo>
                      <a:pt x="8" y="364"/>
                      <a:pt x="7" y="364"/>
                      <a:pt x="7" y="364"/>
                    </a:cubicBezTo>
                    <a:cubicBezTo>
                      <a:pt x="7" y="364"/>
                      <a:pt x="6" y="365"/>
                      <a:pt x="6" y="365"/>
                    </a:cubicBezTo>
                    <a:cubicBezTo>
                      <a:pt x="6" y="365"/>
                      <a:pt x="5" y="366"/>
                      <a:pt x="5" y="366"/>
                    </a:cubicBezTo>
                    <a:cubicBezTo>
                      <a:pt x="5" y="366"/>
                      <a:pt x="4" y="366"/>
                      <a:pt x="4" y="367"/>
                    </a:cubicBezTo>
                    <a:cubicBezTo>
                      <a:pt x="4" y="367"/>
                      <a:pt x="4" y="367"/>
                      <a:pt x="3" y="368"/>
                    </a:cubicBezTo>
                    <a:cubicBezTo>
                      <a:pt x="3" y="368"/>
                      <a:pt x="3" y="368"/>
                      <a:pt x="3" y="369"/>
                    </a:cubicBezTo>
                    <a:cubicBezTo>
                      <a:pt x="2" y="369"/>
                      <a:pt x="2" y="369"/>
                      <a:pt x="2" y="370"/>
                    </a:cubicBezTo>
                    <a:cubicBezTo>
                      <a:pt x="2" y="370"/>
                      <a:pt x="2" y="370"/>
                      <a:pt x="1" y="371"/>
                    </a:cubicBezTo>
                    <a:cubicBezTo>
                      <a:pt x="1" y="371"/>
                      <a:pt x="1" y="371"/>
                      <a:pt x="1" y="372"/>
                    </a:cubicBezTo>
                    <a:cubicBezTo>
                      <a:pt x="1" y="372"/>
                      <a:pt x="1" y="372"/>
                      <a:pt x="1" y="373"/>
                    </a:cubicBezTo>
                    <a:cubicBezTo>
                      <a:pt x="0" y="373"/>
                      <a:pt x="0" y="374"/>
                      <a:pt x="0" y="374"/>
                    </a:cubicBezTo>
                    <a:cubicBezTo>
                      <a:pt x="0" y="374"/>
                      <a:pt x="0" y="375"/>
                      <a:pt x="0" y="375"/>
                    </a:cubicBezTo>
                    <a:cubicBezTo>
                      <a:pt x="0" y="376"/>
                      <a:pt x="0" y="376"/>
                      <a:pt x="0" y="376"/>
                    </a:cubicBezTo>
                    <a:cubicBezTo>
                      <a:pt x="0" y="377"/>
                      <a:pt x="0" y="377"/>
                      <a:pt x="0" y="378"/>
                    </a:cubicBezTo>
                    <a:cubicBezTo>
                      <a:pt x="0" y="378"/>
                      <a:pt x="0" y="378"/>
                      <a:pt x="0" y="379"/>
                    </a:cubicBezTo>
                    <a:cubicBezTo>
                      <a:pt x="0" y="379"/>
                      <a:pt x="0" y="379"/>
                      <a:pt x="0" y="379"/>
                    </a:cubicBezTo>
                    <a:cubicBezTo>
                      <a:pt x="0" y="379"/>
                      <a:pt x="0" y="379"/>
                      <a:pt x="0" y="379"/>
                    </a:cubicBezTo>
                    <a:cubicBezTo>
                      <a:pt x="0" y="566"/>
                      <a:pt x="0" y="566"/>
                      <a:pt x="0" y="566"/>
                    </a:cubicBezTo>
                    <a:cubicBezTo>
                      <a:pt x="0" y="581"/>
                      <a:pt x="0" y="581"/>
                      <a:pt x="0" y="581"/>
                    </a:cubicBezTo>
                    <a:cubicBezTo>
                      <a:pt x="0" y="587"/>
                      <a:pt x="4" y="594"/>
                      <a:pt x="10" y="597"/>
                    </a:cubicBezTo>
                    <a:cubicBezTo>
                      <a:pt x="15" y="599"/>
                      <a:pt x="15" y="599"/>
                      <a:pt x="15" y="599"/>
                    </a:cubicBezTo>
                    <a:cubicBezTo>
                      <a:pt x="14" y="599"/>
                      <a:pt x="14" y="599"/>
                      <a:pt x="14" y="599"/>
                    </a:cubicBezTo>
                    <a:cubicBezTo>
                      <a:pt x="177" y="679"/>
                      <a:pt x="177" y="679"/>
                      <a:pt x="177" y="679"/>
                    </a:cubicBezTo>
                    <a:cubicBezTo>
                      <a:pt x="177" y="679"/>
                      <a:pt x="177" y="679"/>
                      <a:pt x="177" y="679"/>
                    </a:cubicBezTo>
                    <a:cubicBezTo>
                      <a:pt x="177" y="679"/>
                      <a:pt x="178" y="679"/>
                      <a:pt x="178" y="679"/>
                    </a:cubicBezTo>
                    <a:cubicBezTo>
                      <a:pt x="178" y="679"/>
                      <a:pt x="179" y="679"/>
                      <a:pt x="179" y="680"/>
                    </a:cubicBezTo>
                    <a:cubicBezTo>
                      <a:pt x="179" y="680"/>
                      <a:pt x="180" y="680"/>
                      <a:pt x="180" y="680"/>
                    </a:cubicBezTo>
                    <a:cubicBezTo>
                      <a:pt x="181" y="680"/>
                      <a:pt x="181" y="680"/>
                      <a:pt x="182" y="680"/>
                    </a:cubicBezTo>
                    <a:cubicBezTo>
                      <a:pt x="182" y="680"/>
                      <a:pt x="182" y="680"/>
                      <a:pt x="182" y="680"/>
                    </a:cubicBezTo>
                    <a:cubicBezTo>
                      <a:pt x="183" y="680"/>
                      <a:pt x="184" y="680"/>
                      <a:pt x="185" y="680"/>
                    </a:cubicBezTo>
                    <a:cubicBezTo>
                      <a:pt x="185" y="680"/>
                      <a:pt x="186" y="680"/>
                      <a:pt x="187" y="680"/>
                    </a:cubicBezTo>
                    <a:cubicBezTo>
                      <a:pt x="187" y="680"/>
                      <a:pt x="187" y="680"/>
                      <a:pt x="188" y="680"/>
                    </a:cubicBezTo>
                    <a:cubicBezTo>
                      <a:pt x="188" y="680"/>
                      <a:pt x="189" y="680"/>
                      <a:pt x="189" y="680"/>
                    </a:cubicBezTo>
                    <a:cubicBezTo>
                      <a:pt x="189" y="680"/>
                      <a:pt x="190" y="680"/>
                      <a:pt x="190" y="680"/>
                    </a:cubicBezTo>
                    <a:cubicBezTo>
                      <a:pt x="190" y="679"/>
                      <a:pt x="191" y="679"/>
                      <a:pt x="191" y="679"/>
                    </a:cubicBezTo>
                    <a:cubicBezTo>
                      <a:pt x="192" y="679"/>
                      <a:pt x="192" y="679"/>
                      <a:pt x="192" y="679"/>
                    </a:cubicBezTo>
                    <a:cubicBezTo>
                      <a:pt x="192" y="679"/>
                      <a:pt x="192" y="679"/>
                      <a:pt x="192" y="679"/>
                    </a:cubicBezTo>
                    <a:cubicBezTo>
                      <a:pt x="353" y="601"/>
                      <a:pt x="353" y="601"/>
                      <a:pt x="353" y="601"/>
                    </a:cubicBezTo>
                    <a:cubicBezTo>
                      <a:pt x="513" y="679"/>
                      <a:pt x="513" y="679"/>
                      <a:pt x="513" y="679"/>
                    </a:cubicBezTo>
                    <a:cubicBezTo>
                      <a:pt x="513" y="679"/>
                      <a:pt x="513" y="679"/>
                      <a:pt x="513" y="679"/>
                    </a:cubicBezTo>
                    <a:cubicBezTo>
                      <a:pt x="513" y="679"/>
                      <a:pt x="513" y="679"/>
                      <a:pt x="514" y="679"/>
                    </a:cubicBezTo>
                    <a:cubicBezTo>
                      <a:pt x="514" y="679"/>
                      <a:pt x="515" y="679"/>
                      <a:pt x="515" y="680"/>
                    </a:cubicBezTo>
                    <a:cubicBezTo>
                      <a:pt x="515" y="680"/>
                      <a:pt x="516" y="680"/>
                      <a:pt x="516" y="680"/>
                    </a:cubicBezTo>
                    <a:cubicBezTo>
                      <a:pt x="516" y="680"/>
                      <a:pt x="517" y="680"/>
                      <a:pt x="517" y="680"/>
                    </a:cubicBezTo>
                    <a:cubicBezTo>
                      <a:pt x="518" y="680"/>
                      <a:pt x="518" y="680"/>
                      <a:pt x="518" y="680"/>
                    </a:cubicBezTo>
                    <a:cubicBezTo>
                      <a:pt x="519" y="680"/>
                      <a:pt x="520" y="680"/>
                      <a:pt x="520" y="680"/>
                    </a:cubicBezTo>
                    <a:cubicBezTo>
                      <a:pt x="521" y="680"/>
                      <a:pt x="522" y="680"/>
                      <a:pt x="523" y="680"/>
                    </a:cubicBezTo>
                    <a:cubicBezTo>
                      <a:pt x="523" y="680"/>
                      <a:pt x="523" y="680"/>
                      <a:pt x="523" y="680"/>
                    </a:cubicBezTo>
                    <a:cubicBezTo>
                      <a:pt x="524" y="680"/>
                      <a:pt x="524" y="680"/>
                      <a:pt x="525" y="680"/>
                    </a:cubicBezTo>
                    <a:cubicBezTo>
                      <a:pt x="525" y="680"/>
                      <a:pt x="526" y="680"/>
                      <a:pt x="526" y="680"/>
                    </a:cubicBezTo>
                    <a:cubicBezTo>
                      <a:pt x="526" y="679"/>
                      <a:pt x="527" y="679"/>
                      <a:pt x="527" y="679"/>
                    </a:cubicBezTo>
                    <a:cubicBezTo>
                      <a:pt x="527" y="679"/>
                      <a:pt x="528" y="679"/>
                      <a:pt x="528" y="679"/>
                    </a:cubicBezTo>
                    <a:cubicBezTo>
                      <a:pt x="528" y="679"/>
                      <a:pt x="528" y="679"/>
                      <a:pt x="528" y="679"/>
                    </a:cubicBezTo>
                    <a:cubicBezTo>
                      <a:pt x="696" y="597"/>
                      <a:pt x="696" y="597"/>
                      <a:pt x="696" y="597"/>
                    </a:cubicBezTo>
                    <a:cubicBezTo>
                      <a:pt x="702" y="594"/>
                      <a:pt x="708" y="587"/>
                      <a:pt x="708" y="581"/>
                    </a:cubicBezTo>
                    <a:lnTo>
                      <a:pt x="708" y="563"/>
                    </a:lnTo>
                    <a:close/>
                    <a:moveTo>
                      <a:pt x="167" y="510"/>
                    </a:moveTo>
                    <a:cubicBezTo>
                      <a:pt x="167" y="634"/>
                      <a:pt x="167" y="634"/>
                      <a:pt x="167" y="634"/>
                    </a:cubicBezTo>
                    <a:cubicBezTo>
                      <a:pt x="36" y="569"/>
                      <a:pt x="36" y="569"/>
                      <a:pt x="36" y="569"/>
                    </a:cubicBezTo>
                    <a:cubicBezTo>
                      <a:pt x="36" y="408"/>
                      <a:pt x="36" y="408"/>
                      <a:pt x="36" y="408"/>
                    </a:cubicBezTo>
                    <a:cubicBezTo>
                      <a:pt x="164" y="470"/>
                      <a:pt x="164" y="470"/>
                      <a:pt x="164" y="470"/>
                    </a:cubicBezTo>
                    <a:cubicBezTo>
                      <a:pt x="167" y="471"/>
                      <a:pt x="167" y="471"/>
                      <a:pt x="167" y="471"/>
                    </a:cubicBezTo>
                    <a:lnTo>
                      <a:pt x="167" y="510"/>
                    </a:lnTo>
                    <a:close/>
                    <a:moveTo>
                      <a:pt x="185" y="440"/>
                    </a:moveTo>
                    <a:cubicBezTo>
                      <a:pt x="77" y="388"/>
                      <a:pt x="77" y="388"/>
                      <a:pt x="77" y="388"/>
                    </a:cubicBezTo>
                    <a:cubicBezTo>
                      <a:pt x="59" y="379"/>
                      <a:pt x="59" y="379"/>
                      <a:pt x="59" y="379"/>
                    </a:cubicBezTo>
                    <a:cubicBezTo>
                      <a:pt x="185" y="319"/>
                      <a:pt x="185" y="319"/>
                      <a:pt x="185" y="319"/>
                    </a:cubicBezTo>
                    <a:cubicBezTo>
                      <a:pt x="311" y="379"/>
                      <a:pt x="311" y="379"/>
                      <a:pt x="311" y="379"/>
                    </a:cubicBezTo>
                    <a:lnTo>
                      <a:pt x="185" y="440"/>
                    </a:lnTo>
                    <a:close/>
                    <a:moveTo>
                      <a:pt x="335" y="412"/>
                    </a:moveTo>
                    <a:cubicBezTo>
                      <a:pt x="335" y="569"/>
                      <a:pt x="335" y="569"/>
                      <a:pt x="335" y="569"/>
                    </a:cubicBezTo>
                    <a:cubicBezTo>
                      <a:pt x="203" y="634"/>
                      <a:pt x="203" y="634"/>
                      <a:pt x="203" y="634"/>
                    </a:cubicBezTo>
                    <a:cubicBezTo>
                      <a:pt x="203" y="489"/>
                      <a:pt x="203" y="489"/>
                      <a:pt x="203" y="489"/>
                    </a:cubicBezTo>
                    <a:cubicBezTo>
                      <a:pt x="203" y="472"/>
                      <a:pt x="203" y="472"/>
                      <a:pt x="203" y="472"/>
                    </a:cubicBezTo>
                    <a:cubicBezTo>
                      <a:pt x="335" y="407"/>
                      <a:pt x="335" y="407"/>
                      <a:pt x="335" y="407"/>
                    </a:cubicBezTo>
                    <a:lnTo>
                      <a:pt x="335" y="412"/>
                    </a:lnTo>
                    <a:close/>
                    <a:moveTo>
                      <a:pt x="335" y="350"/>
                    </a:moveTo>
                    <a:cubicBezTo>
                      <a:pt x="203" y="288"/>
                      <a:pt x="203" y="288"/>
                      <a:pt x="203" y="288"/>
                    </a:cubicBezTo>
                    <a:cubicBezTo>
                      <a:pt x="203" y="124"/>
                      <a:pt x="203" y="124"/>
                      <a:pt x="203" y="124"/>
                    </a:cubicBezTo>
                    <a:cubicBezTo>
                      <a:pt x="335" y="188"/>
                      <a:pt x="335" y="188"/>
                      <a:pt x="335" y="188"/>
                    </a:cubicBezTo>
                    <a:lnTo>
                      <a:pt x="335" y="350"/>
                    </a:lnTo>
                    <a:close/>
                    <a:moveTo>
                      <a:pt x="347" y="154"/>
                    </a:moveTo>
                    <a:cubicBezTo>
                      <a:pt x="335" y="148"/>
                      <a:pt x="335" y="148"/>
                      <a:pt x="335" y="148"/>
                    </a:cubicBezTo>
                    <a:cubicBezTo>
                      <a:pt x="228" y="95"/>
                      <a:pt x="228" y="95"/>
                      <a:pt x="228" y="95"/>
                    </a:cubicBezTo>
                    <a:cubicBezTo>
                      <a:pt x="353" y="39"/>
                      <a:pt x="353" y="39"/>
                      <a:pt x="353" y="39"/>
                    </a:cubicBezTo>
                    <a:cubicBezTo>
                      <a:pt x="479" y="95"/>
                      <a:pt x="479" y="95"/>
                      <a:pt x="479" y="95"/>
                    </a:cubicBezTo>
                    <a:cubicBezTo>
                      <a:pt x="371" y="148"/>
                      <a:pt x="371" y="148"/>
                      <a:pt x="371" y="148"/>
                    </a:cubicBezTo>
                    <a:cubicBezTo>
                      <a:pt x="353" y="156"/>
                      <a:pt x="353" y="156"/>
                      <a:pt x="353" y="156"/>
                    </a:cubicBezTo>
                    <a:lnTo>
                      <a:pt x="347" y="154"/>
                    </a:lnTo>
                    <a:close/>
                    <a:moveTo>
                      <a:pt x="503" y="124"/>
                    </a:moveTo>
                    <a:cubicBezTo>
                      <a:pt x="503" y="288"/>
                      <a:pt x="503" y="288"/>
                      <a:pt x="503" y="288"/>
                    </a:cubicBezTo>
                    <a:cubicBezTo>
                      <a:pt x="371" y="350"/>
                      <a:pt x="371" y="350"/>
                      <a:pt x="371" y="350"/>
                    </a:cubicBezTo>
                    <a:cubicBezTo>
                      <a:pt x="371" y="188"/>
                      <a:pt x="371" y="188"/>
                      <a:pt x="371" y="188"/>
                    </a:cubicBezTo>
                    <a:cubicBezTo>
                      <a:pt x="401" y="173"/>
                      <a:pt x="401" y="173"/>
                      <a:pt x="401" y="173"/>
                    </a:cubicBezTo>
                    <a:lnTo>
                      <a:pt x="503" y="124"/>
                    </a:lnTo>
                    <a:close/>
                    <a:moveTo>
                      <a:pt x="502" y="487"/>
                    </a:moveTo>
                    <a:cubicBezTo>
                      <a:pt x="502" y="634"/>
                      <a:pt x="502" y="634"/>
                      <a:pt x="502" y="634"/>
                    </a:cubicBezTo>
                    <a:cubicBezTo>
                      <a:pt x="371" y="569"/>
                      <a:pt x="371" y="569"/>
                      <a:pt x="371" y="569"/>
                    </a:cubicBezTo>
                    <a:cubicBezTo>
                      <a:pt x="371" y="412"/>
                      <a:pt x="371" y="412"/>
                      <a:pt x="371" y="412"/>
                    </a:cubicBezTo>
                    <a:cubicBezTo>
                      <a:pt x="371" y="407"/>
                      <a:pt x="371" y="407"/>
                      <a:pt x="371" y="407"/>
                    </a:cubicBezTo>
                    <a:cubicBezTo>
                      <a:pt x="502" y="472"/>
                      <a:pt x="502" y="472"/>
                      <a:pt x="502" y="472"/>
                    </a:cubicBezTo>
                    <a:lnTo>
                      <a:pt x="502" y="487"/>
                    </a:lnTo>
                    <a:close/>
                    <a:moveTo>
                      <a:pt x="520" y="440"/>
                    </a:moveTo>
                    <a:cubicBezTo>
                      <a:pt x="395" y="379"/>
                      <a:pt x="395" y="379"/>
                      <a:pt x="395" y="379"/>
                    </a:cubicBezTo>
                    <a:cubicBezTo>
                      <a:pt x="521" y="319"/>
                      <a:pt x="521" y="319"/>
                      <a:pt x="521" y="319"/>
                    </a:cubicBezTo>
                    <a:cubicBezTo>
                      <a:pt x="647" y="379"/>
                      <a:pt x="647" y="379"/>
                      <a:pt x="647" y="379"/>
                    </a:cubicBezTo>
                    <a:lnTo>
                      <a:pt x="520" y="440"/>
                    </a:lnTo>
                    <a:close/>
                    <a:moveTo>
                      <a:pt x="538" y="634"/>
                    </a:moveTo>
                    <a:cubicBezTo>
                      <a:pt x="538" y="472"/>
                      <a:pt x="538" y="472"/>
                      <a:pt x="538" y="472"/>
                    </a:cubicBezTo>
                    <a:cubicBezTo>
                      <a:pt x="671" y="407"/>
                      <a:pt x="671" y="407"/>
                      <a:pt x="671" y="407"/>
                    </a:cubicBezTo>
                    <a:cubicBezTo>
                      <a:pt x="672" y="569"/>
                      <a:pt x="672" y="569"/>
                      <a:pt x="672" y="569"/>
                    </a:cubicBezTo>
                    <a:lnTo>
                      <a:pt x="538" y="63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grpSp>
      </p:grpSp>
      <p:grpSp>
        <p:nvGrpSpPr>
          <p:cNvPr id="648" name="Group 647">
            <a:extLst>
              <a:ext uri="{FF2B5EF4-FFF2-40B4-BE49-F238E27FC236}">
                <a16:creationId xmlns:a16="http://schemas.microsoft.com/office/drawing/2014/main" id="{C680A505-C2CF-0FDF-A354-A7DD3D4ABED2}"/>
              </a:ext>
            </a:extLst>
          </p:cNvPr>
          <p:cNvGrpSpPr/>
          <p:nvPr/>
        </p:nvGrpSpPr>
        <p:grpSpPr>
          <a:xfrm>
            <a:off x="7198539" y="5698862"/>
            <a:ext cx="4341467" cy="784855"/>
            <a:chOff x="7210691" y="5299450"/>
            <a:chExt cx="4341467" cy="784855"/>
          </a:xfrm>
        </p:grpSpPr>
        <p:sp>
          <p:nvSpPr>
            <p:cNvPr id="645" name="Rectangle 644">
              <a:extLst>
                <a:ext uri="{FF2B5EF4-FFF2-40B4-BE49-F238E27FC236}">
                  <a16:creationId xmlns:a16="http://schemas.microsoft.com/office/drawing/2014/main" id="{B6491E33-2B5D-D8DD-FBBC-7C3DFB5148CF}"/>
                </a:ext>
              </a:extLst>
            </p:cNvPr>
            <p:cNvSpPr/>
            <p:nvPr/>
          </p:nvSpPr>
          <p:spPr>
            <a:xfrm>
              <a:off x="7210691" y="5299450"/>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646" name="Rectangle 645">
              <a:extLst>
                <a:ext uri="{FF2B5EF4-FFF2-40B4-BE49-F238E27FC236}">
                  <a16:creationId xmlns:a16="http://schemas.microsoft.com/office/drawing/2014/main" id="{D5BB5255-3147-FAE4-494D-177E00C77CC0}"/>
                </a:ext>
              </a:extLst>
            </p:cNvPr>
            <p:cNvSpPr/>
            <p:nvPr/>
          </p:nvSpPr>
          <p:spPr>
            <a:xfrm>
              <a:off x="7971594" y="5299450"/>
              <a:ext cx="3580564" cy="784855"/>
            </a:xfrm>
            <a:prstGeom prst="rect">
              <a:avLst/>
            </a:prstGeom>
            <a:noFill/>
            <a:ln w="6186" cap="flat">
              <a:noFill/>
              <a:prstDash val="solid"/>
              <a:miter/>
            </a:ln>
          </p:spPr>
          <p:txBody>
            <a:bodyPr lIns="91440" tIns="45720" rIns="91440" bIns="45720" rtlCol="0" anchor="ctr"/>
            <a:lstStyle/>
            <a:p>
              <a:pPr marL="0" marR="0" lvl="0" indent="0" algn="l" defTabSz="6223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National Transportation </a:t>
              </a:r>
              <a:br>
                <a:rPr kumimoji="0" lang="en-US" sz="2000" b="0" i="0" u="none" strike="noStrike" kern="1200" cap="none" spc="0" normalizeH="0" baseline="0" noProof="0">
                  <a:ln>
                    <a:noFill/>
                  </a:ln>
                  <a:solidFill>
                    <a:srgbClr val="373A36"/>
                  </a:solidFill>
                  <a:effectLst/>
                  <a:uLnTx/>
                  <a:uFillTx/>
                  <a:latin typeface="Aptos" panose="020B0004020202020204" pitchFamily="34" charset="0"/>
                  <a:ea typeface="Roboto" panose="02000000000000000000" pitchFamily="2" charset="0"/>
                  <a:cs typeface="+mn-cs"/>
                </a:rPr>
              </a:b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Research Center</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sp>
          <p:nvSpPr>
            <p:cNvPr id="647" name="Freeform 41">
              <a:extLst>
                <a:ext uri="{FF2B5EF4-FFF2-40B4-BE49-F238E27FC236}">
                  <a16:creationId xmlns:a16="http://schemas.microsoft.com/office/drawing/2014/main" id="{FBEFBD38-4C88-AB2E-D68D-542AAB75D54B}"/>
                </a:ext>
              </a:extLst>
            </p:cNvPr>
            <p:cNvSpPr>
              <a:spLocks noEditPoints="1"/>
            </p:cNvSpPr>
            <p:nvPr/>
          </p:nvSpPr>
          <p:spPr bwMode="auto">
            <a:xfrm>
              <a:off x="7334817" y="5508756"/>
              <a:ext cx="426039" cy="253083"/>
            </a:xfrm>
            <a:custGeom>
              <a:avLst/>
              <a:gdLst>
                <a:gd name="T0" fmla="*/ 216 w 1589"/>
                <a:gd name="T1" fmla="*/ 770 h 942"/>
                <a:gd name="T2" fmla="*/ 560 w 1589"/>
                <a:gd name="T3" fmla="*/ 770 h 942"/>
                <a:gd name="T4" fmla="*/ 388 w 1589"/>
                <a:gd name="T5" fmla="*/ 841 h 942"/>
                <a:gd name="T6" fmla="*/ 388 w 1589"/>
                <a:gd name="T7" fmla="*/ 699 h 942"/>
                <a:gd name="T8" fmla="*/ 388 w 1589"/>
                <a:gd name="T9" fmla="*/ 841 h 942"/>
                <a:gd name="T10" fmla="*/ 1349 w 1589"/>
                <a:gd name="T11" fmla="*/ 357 h 942"/>
                <a:gd name="T12" fmla="*/ 719 w 1589"/>
                <a:gd name="T13" fmla="*/ 4 h 942"/>
                <a:gd name="T14" fmla="*/ 131 w 1589"/>
                <a:gd name="T15" fmla="*/ 111 h 942"/>
                <a:gd name="T16" fmla="*/ 5 w 1589"/>
                <a:gd name="T17" fmla="*/ 693 h 942"/>
                <a:gd name="T18" fmla="*/ 68 w 1589"/>
                <a:gd name="T19" fmla="*/ 755 h 942"/>
                <a:gd name="T20" fmla="*/ 388 w 1589"/>
                <a:gd name="T21" fmla="*/ 538 h 942"/>
                <a:gd name="T22" fmla="*/ 996 w 1589"/>
                <a:gd name="T23" fmla="*/ 755 h 942"/>
                <a:gd name="T24" fmla="*/ 1165 w 1589"/>
                <a:gd name="T25" fmla="*/ 509 h 942"/>
                <a:gd name="T26" fmla="*/ 931 w 1589"/>
                <a:gd name="T27" fmla="*/ 335 h 942"/>
                <a:gd name="T28" fmla="*/ 1117 w 1589"/>
                <a:gd name="T29" fmla="*/ 347 h 942"/>
                <a:gd name="T30" fmla="*/ 1242 w 1589"/>
                <a:gd name="T31" fmla="*/ 539 h 942"/>
                <a:gd name="T32" fmla="*/ 1527 w 1589"/>
                <a:gd name="T33" fmla="*/ 755 h 942"/>
                <a:gd name="T34" fmla="*/ 1589 w 1589"/>
                <a:gd name="T35" fmla="*/ 693 h 942"/>
                <a:gd name="T36" fmla="*/ 1440 w 1589"/>
                <a:gd name="T37" fmla="*/ 401 h 942"/>
                <a:gd name="T38" fmla="*/ 883 w 1589"/>
                <a:gd name="T39" fmla="*/ 446 h 942"/>
                <a:gd name="T40" fmla="*/ 670 w 1589"/>
                <a:gd name="T41" fmla="*/ 449 h 942"/>
                <a:gd name="T42" fmla="*/ 660 w 1589"/>
                <a:gd name="T43" fmla="*/ 439 h 942"/>
                <a:gd name="T44" fmla="*/ 509 w 1589"/>
                <a:gd name="T45" fmla="*/ 412 h 942"/>
                <a:gd name="T46" fmla="*/ 509 w 1589"/>
                <a:gd name="T47" fmla="*/ 356 h 942"/>
                <a:gd name="T48" fmla="*/ 660 w 1589"/>
                <a:gd name="T49" fmla="*/ 248 h 942"/>
                <a:gd name="T50" fmla="*/ 481 w 1589"/>
                <a:gd name="T51" fmla="*/ 220 h 942"/>
                <a:gd name="T52" fmla="*/ 660 w 1589"/>
                <a:gd name="T53" fmla="*/ 192 h 942"/>
                <a:gd name="T54" fmla="*/ 663 w 1589"/>
                <a:gd name="T55" fmla="*/ 159 h 942"/>
                <a:gd name="T56" fmla="*/ 876 w 1589"/>
                <a:gd name="T57" fmla="*/ 156 h 942"/>
                <a:gd name="T58" fmla="*/ 886 w 1589"/>
                <a:gd name="T59" fmla="*/ 166 h 942"/>
                <a:gd name="T60" fmla="*/ 1227 w 1589"/>
                <a:gd name="T61" fmla="*/ 599 h 942"/>
                <a:gd name="T62" fmla="*/ 1227 w 1589"/>
                <a:gd name="T63" fmla="*/ 942 h 942"/>
                <a:gd name="T64" fmla="*/ 1227 w 1589"/>
                <a:gd name="T65" fmla="*/ 599 h 942"/>
                <a:gd name="T66" fmla="*/ 1156 w 1589"/>
                <a:gd name="T67" fmla="*/ 770 h 942"/>
                <a:gd name="T68" fmla="*/ 1298 w 1589"/>
                <a:gd name="T69" fmla="*/ 770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89" h="942">
                  <a:moveTo>
                    <a:pt x="388" y="599"/>
                  </a:moveTo>
                  <a:cubicBezTo>
                    <a:pt x="293" y="599"/>
                    <a:pt x="216" y="676"/>
                    <a:pt x="216" y="770"/>
                  </a:cubicBezTo>
                  <a:cubicBezTo>
                    <a:pt x="216" y="865"/>
                    <a:pt x="293" y="942"/>
                    <a:pt x="388" y="942"/>
                  </a:cubicBezTo>
                  <a:cubicBezTo>
                    <a:pt x="483" y="942"/>
                    <a:pt x="560" y="865"/>
                    <a:pt x="560" y="770"/>
                  </a:cubicBezTo>
                  <a:cubicBezTo>
                    <a:pt x="560" y="676"/>
                    <a:pt x="483" y="599"/>
                    <a:pt x="388" y="599"/>
                  </a:cubicBezTo>
                  <a:close/>
                  <a:moveTo>
                    <a:pt x="388" y="841"/>
                  </a:moveTo>
                  <a:cubicBezTo>
                    <a:pt x="349" y="841"/>
                    <a:pt x="317" y="810"/>
                    <a:pt x="317" y="770"/>
                  </a:cubicBezTo>
                  <a:cubicBezTo>
                    <a:pt x="317" y="731"/>
                    <a:pt x="349" y="699"/>
                    <a:pt x="388" y="699"/>
                  </a:cubicBezTo>
                  <a:cubicBezTo>
                    <a:pt x="427" y="699"/>
                    <a:pt x="459" y="731"/>
                    <a:pt x="459" y="770"/>
                  </a:cubicBezTo>
                  <a:cubicBezTo>
                    <a:pt x="459" y="810"/>
                    <a:pt x="427" y="841"/>
                    <a:pt x="388" y="841"/>
                  </a:cubicBezTo>
                  <a:close/>
                  <a:moveTo>
                    <a:pt x="1440" y="401"/>
                  </a:moveTo>
                  <a:cubicBezTo>
                    <a:pt x="1406" y="381"/>
                    <a:pt x="1373" y="367"/>
                    <a:pt x="1349" y="357"/>
                  </a:cubicBezTo>
                  <a:cubicBezTo>
                    <a:pt x="1340" y="354"/>
                    <a:pt x="1333" y="351"/>
                    <a:pt x="1326" y="349"/>
                  </a:cubicBezTo>
                  <a:cubicBezTo>
                    <a:pt x="1148" y="102"/>
                    <a:pt x="985" y="0"/>
                    <a:pt x="719" y="4"/>
                  </a:cubicBezTo>
                  <a:cubicBezTo>
                    <a:pt x="680" y="4"/>
                    <a:pt x="638" y="6"/>
                    <a:pt x="594" y="9"/>
                  </a:cubicBezTo>
                  <a:cubicBezTo>
                    <a:pt x="338" y="27"/>
                    <a:pt x="131" y="111"/>
                    <a:pt x="131" y="111"/>
                  </a:cubicBezTo>
                  <a:cubicBezTo>
                    <a:pt x="131" y="111"/>
                    <a:pt x="50" y="249"/>
                    <a:pt x="25" y="374"/>
                  </a:cubicBezTo>
                  <a:cubicBezTo>
                    <a:pt x="0" y="499"/>
                    <a:pt x="5" y="655"/>
                    <a:pt x="5" y="693"/>
                  </a:cubicBezTo>
                  <a:cubicBezTo>
                    <a:pt x="5" y="710"/>
                    <a:pt x="12" y="725"/>
                    <a:pt x="24" y="737"/>
                  </a:cubicBezTo>
                  <a:cubicBezTo>
                    <a:pt x="35" y="749"/>
                    <a:pt x="51" y="755"/>
                    <a:pt x="68" y="755"/>
                  </a:cubicBezTo>
                  <a:cubicBezTo>
                    <a:pt x="157" y="755"/>
                    <a:pt x="157" y="755"/>
                    <a:pt x="157" y="755"/>
                  </a:cubicBezTo>
                  <a:cubicBezTo>
                    <a:pt x="165" y="634"/>
                    <a:pt x="265" y="538"/>
                    <a:pt x="388" y="538"/>
                  </a:cubicBezTo>
                  <a:cubicBezTo>
                    <a:pt x="511" y="538"/>
                    <a:pt x="610" y="634"/>
                    <a:pt x="618" y="755"/>
                  </a:cubicBezTo>
                  <a:cubicBezTo>
                    <a:pt x="996" y="755"/>
                    <a:pt x="996" y="755"/>
                    <a:pt x="996" y="755"/>
                  </a:cubicBezTo>
                  <a:cubicBezTo>
                    <a:pt x="1003" y="651"/>
                    <a:pt x="1078" y="565"/>
                    <a:pt x="1177" y="544"/>
                  </a:cubicBezTo>
                  <a:cubicBezTo>
                    <a:pt x="1174" y="534"/>
                    <a:pt x="1170" y="522"/>
                    <a:pt x="1165" y="509"/>
                  </a:cubicBezTo>
                  <a:cubicBezTo>
                    <a:pt x="1150" y="474"/>
                    <a:pt x="1124" y="431"/>
                    <a:pt x="1080" y="399"/>
                  </a:cubicBezTo>
                  <a:cubicBezTo>
                    <a:pt x="1016" y="353"/>
                    <a:pt x="960" y="339"/>
                    <a:pt x="931" y="335"/>
                  </a:cubicBezTo>
                  <a:cubicBezTo>
                    <a:pt x="931" y="270"/>
                    <a:pt x="931" y="270"/>
                    <a:pt x="931" y="270"/>
                  </a:cubicBezTo>
                  <a:cubicBezTo>
                    <a:pt x="966" y="274"/>
                    <a:pt x="1037" y="289"/>
                    <a:pt x="1117" y="347"/>
                  </a:cubicBezTo>
                  <a:cubicBezTo>
                    <a:pt x="1174" y="388"/>
                    <a:pt x="1206" y="442"/>
                    <a:pt x="1224" y="484"/>
                  </a:cubicBezTo>
                  <a:cubicBezTo>
                    <a:pt x="1233" y="506"/>
                    <a:pt x="1239" y="525"/>
                    <a:pt x="1242" y="539"/>
                  </a:cubicBezTo>
                  <a:cubicBezTo>
                    <a:pt x="1358" y="546"/>
                    <a:pt x="1449" y="639"/>
                    <a:pt x="1457" y="755"/>
                  </a:cubicBezTo>
                  <a:cubicBezTo>
                    <a:pt x="1527" y="755"/>
                    <a:pt x="1527" y="755"/>
                    <a:pt x="1527" y="755"/>
                  </a:cubicBezTo>
                  <a:cubicBezTo>
                    <a:pt x="1543" y="755"/>
                    <a:pt x="1559" y="749"/>
                    <a:pt x="1570" y="737"/>
                  </a:cubicBezTo>
                  <a:cubicBezTo>
                    <a:pt x="1582" y="725"/>
                    <a:pt x="1589" y="710"/>
                    <a:pt x="1589" y="693"/>
                  </a:cubicBezTo>
                  <a:cubicBezTo>
                    <a:pt x="1589" y="618"/>
                    <a:pt x="1589" y="618"/>
                    <a:pt x="1589" y="618"/>
                  </a:cubicBezTo>
                  <a:cubicBezTo>
                    <a:pt x="1587" y="507"/>
                    <a:pt x="1505" y="440"/>
                    <a:pt x="1440" y="401"/>
                  </a:cubicBezTo>
                  <a:close/>
                  <a:moveTo>
                    <a:pt x="886" y="439"/>
                  </a:moveTo>
                  <a:cubicBezTo>
                    <a:pt x="886" y="441"/>
                    <a:pt x="885" y="444"/>
                    <a:pt x="883" y="446"/>
                  </a:cubicBezTo>
                  <a:cubicBezTo>
                    <a:pt x="881" y="448"/>
                    <a:pt x="878" y="449"/>
                    <a:pt x="876" y="449"/>
                  </a:cubicBezTo>
                  <a:cubicBezTo>
                    <a:pt x="670" y="449"/>
                    <a:pt x="670" y="449"/>
                    <a:pt x="670" y="449"/>
                  </a:cubicBezTo>
                  <a:cubicBezTo>
                    <a:pt x="668" y="449"/>
                    <a:pt x="665" y="448"/>
                    <a:pt x="663" y="446"/>
                  </a:cubicBezTo>
                  <a:cubicBezTo>
                    <a:pt x="661" y="444"/>
                    <a:pt x="660" y="441"/>
                    <a:pt x="660" y="439"/>
                  </a:cubicBezTo>
                  <a:cubicBezTo>
                    <a:pt x="660" y="412"/>
                    <a:pt x="660" y="412"/>
                    <a:pt x="660" y="412"/>
                  </a:cubicBezTo>
                  <a:cubicBezTo>
                    <a:pt x="509" y="412"/>
                    <a:pt x="509" y="412"/>
                    <a:pt x="509" y="412"/>
                  </a:cubicBezTo>
                  <a:cubicBezTo>
                    <a:pt x="493" y="412"/>
                    <a:pt x="481" y="400"/>
                    <a:pt x="481" y="384"/>
                  </a:cubicBezTo>
                  <a:cubicBezTo>
                    <a:pt x="481" y="369"/>
                    <a:pt x="493" y="356"/>
                    <a:pt x="509" y="356"/>
                  </a:cubicBezTo>
                  <a:cubicBezTo>
                    <a:pt x="660" y="356"/>
                    <a:pt x="660" y="356"/>
                    <a:pt x="660" y="356"/>
                  </a:cubicBezTo>
                  <a:cubicBezTo>
                    <a:pt x="660" y="248"/>
                    <a:pt x="660" y="248"/>
                    <a:pt x="660" y="248"/>
                  </a:cubicBezTo>
                  <a:cubicBezTo>
                    <a:pt x="509" y="248"/>
                    <a:pt x="509" y="248"/>
                    <a:pt x="509" y="248"/>
                  </a:cubicBezTo>
                  <a:cubicBezTo>
                    <a:pt x="493" y="248"/>
                    <a:pt x="481" y="236"/>
                    <a:pt x="481" y="220"/>
                  </a:cubicBezTo>
                  <a:cubicBezTo>
                    <a:pt x="481" y="205"/>
                    <a:pt x="493" y="192"/>
                    <a:pt x="509" y="192"/>
                  </a:cubicBezTo>
                  <a:cubicBezTo>
                    <a:pt x="660" y="192"/>
                    <a:pt x="660" y="192"/>
                    <a:pt x="660" y="192"/>
                  </a:cubicBezTo>
                  <a:cubicBezTo>
                    <a:pt x="660" y="166"/>
                    <a:pt x="660" y="166"/>
                    <a:pt x="660" y="166"/>
                  </a:cubicBezTo>
                  <a:cubicBezTo>
                    <a:pt x="660" y="163"/>
                    <a:pt x="661" y="160"/>
                    <a:pt x="663" y="159"/>
                  </a:cubicBezTo>
                  <a:cubicBezTo>
                    <a:pt x="665" y="157"/>
                    <a:pt x="668" y="156"/>
                    <a:pt x="670" y="156"/>
                  </a:cubicBezTo>
                  <a:cubicBezTo>
                    <a:pt x="876" y="156"/>
                    <a:pt x="876" y="156"/>
                    <a:pt x="876" y="156"/>
                  </a:cubicBezTo>
                  <a:cubicBezTo>
                    <a:pt x="878" y="156"/>
                    <a:pt x="881" y="157"/>
                    <a:pt x="883" y="159"/>
                  </a:cubicBezTo>
                  <a:cubicBezTo>
                    <a:pt x="885" y="160"/>
                    <a:pt x="886" y="163"/>
                    <a:pt x="886" y="166"/>
                  </a:cubicBezTo>
                  <a:lnTo>
                    <a:pt x="886" y="439"/>
                  </a:lnTo>
                  <a:close/>
                  <a:moveTo>
                    <a:pt x="1227" y="599"/>
                  </a:moveTo>
                  <a:cubicBezTo>
                    <a:pt x="1132" y="599"/>
                    <a:pt x="1055" y="676"/>
                    <a:pt x="1055" y="770"/>
                  </a:cubicBezTo>
                  <a:cubicBezTo>
                    <a:pt x="1055" y="865"/>
                    <a:pt x="1132" y="942"/>
                    <a:pt x="1227" y="942"/>
                  </a:cubicBezTo>
                  <a:cubicBezTo>
                    <a:pt x="1322" y="942"/>
                    <a:pt x="1398" y="865"/>
                    <a:pt x="1398" y="770"/>
                  </a:cubicBezTo>
                  <a:cubicBezTo>
                    <a:pt x="1398" y="676"/>
                    <a:pt x="1322" y="599"/>
                    <a:pt x="1227" y="599"/>
                  </a:cubicBezTo>
                  <a:close/>
                  <a:moveTo>
                    <a:pt x="1227" y="841"/>
                  </a:moveTo>
                  <a:cubicBezTo>
                    <a:pt x="1188" y="841"/>
                    <a:pt x="1156" y="810"/>
                    <a:pt x="1156" y="770"/>
                  </a:cubicBezTo>
                  <a:cubicBezTo>
                    <a:pt x="1156" y="731"/>
                    <a:pt x="1188" y="699"/>
                    <a:pt x="1227" y="699"/>
                  </a:cubicBezTo>
                  <a:cubicBezTo>
                    <a:pt x="1266" y="699"/>
                    <a:pt x="1298" y="731"/>
                    <a:pt x="1298" y="770"/>
                  </a:cubicBezTo>
                  <a:cubicBezTo>
                    <a:pt x="1298" y="810"/>
                    <a:pt x="1266" y="841"/>
                    <a:pt x="1227" y="841"/>
                  </a:cubicBezTo>
                  <a:close/>
                </a:path>
              </a:pathLst>
            </a:custGeom>
            <a:solidFill>
              <a:schemeClr val="bg1"/>
            </a:solidFill>
            <a:ln>
              <a:noFill/>
            </a:ln>
            <a:effectLst>
              <a:outerShdw blurRad="101600" sx="102000" sy="102000" algn="ctr" rotWithShape="0">
                <a:prstClr val="black">
                  <a:alpha val="20000"/>
                </a:prstClr>
              </a:outerShdw>
            </a:effec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grpSp>
      <p:grpSp>
        <p:nvGrpSpPr>
          <p:cNvPr id="3" name="Group 2">
            <a:extLst>
              <a:ext uri="{FF2B5EF4-FFF2-40B4-BE49-F238E27FC236}">
                <a16:creationId xmlns:a16="http://schemas.microsoft.com/office/drawing/2014/main" id="{9EE77D11-BB74-63EC-CB9B-4CD263D4F011}"/>
              </a:ext>
            </a:extLst>
          </p:cNvPr>
          <p:cNvGrpSpPr/>
          <p:nvPr/>
        </p:nvGrpSpPr>
        <p:grpSpPr>
          <a:xfrm>
            <a:off x="7193068" y="4038163"/>
            <a:ext cx="4346938" cy="784855"/>
            <a:chOff x="7127592" y="3560720"/>
            <a:chExt cx="4346938" cy="784855"/>
          </a:xfrm>
        </p:grpSpPr>
        <p:sp>
          <p:nvSpPr>
            <p:cNvPr id="6" name="Rectangle 5">
              <a:extLst>
                <a:ext uri="{FF2B5EF4-FFF2-40B4-BE49-F238E27FC236}">
                  <a16:creationId xmlns:a16="http://schemas.microsoft.com/office/drawing/2014/main" id="{C3BBA9CE-C628-D5D1-E26E-BA42B883B417}"/>
                </a:ext>
              </a:extLst>
            </p:cNvPr>
            <p:cNvSpPr/>
            <p:nvPr/>
          </p:nvSpPr>
          <p:spPr>
            <a:xfrm>
              <a:off x="7127592" y="3560720"/>
              <a:ext cx="649668" cy="649668"/>
            </a:xfrm>
            <a:prstGeom prst="rect">
              <a:avLst/>
            </a:prstGeom>
            <a:solidFill>
              <a:schemeClr val="accent3"/>
            </a:solidFill>
            <a:ln w="6186" cap="flat">
              <a:noFill/>
              <a:prstDash val="solid"/>
              <a:miter/>
            </a:ln>
          </p:spPr>
          <p:txBody>
            <a:bodyPr rtlCol="0" anchor="ctr"/>
            <a:lstStyle/>
            <a:p>
              <a:pPr marL="0" marR="0" lvl="0" indent="0" algn="l" defTabSz="914400" rtl="0" eaLnBrk="1" fontAlgn="auto" latinLnBrk="0" hangingPunct="1">
                <a:lnSpc>
                  <a:spcPct val="90000"/>
                </a:lnSpc>
                <a:spcBef>
                  <a:spcPts val="1200"/>
                </a:spcBef>
                <a:spcAft>
                  <a:spcPts val="60"/>
                </a:spcAft>
                <a:buClrTx/>
                <a:buSzTx/>
                <a:buFontTx/>
                <a:buNone/>
                <a:tabLst/>
                <a:defRPr/>
              </a:pPr>
              <a:endParaRPr kumimoji="0" lang="en-US" sz="1800" b="0" i="0" u="none" strike="noStrike" kern="1200" cap="none" spc="0" normalizeH="0" baseline="0" noProof="0">
                <a:ln>
                  <a:noFill/>
                </a:ln>
                <a:solidFill>
                  <a:srgbClr val="373A36"/>
                </a:solidFill>
                <a:effectLst/>
                <a:uLnTx/>
                <a:uFillTx/>
                <a:latin typeface="Aptos"/>
                <a:ea typeface="Roboto" panose="02000000000000000000" pitchFamily="2" charset="0"/>
                <a:cs typeface="+mn-cs"/>
              </a:endParaRPr>
            </a:p>
          </p:txBody>
        </p:sp>
        <p:sp>
          <p:nvSpPr>
            <p:cNvPr id="7" name="Rectangle 6">
              <a:extLst>
                <a:ext uri="{FF2B5EF4-FFF2-40B4-BE49-F238E27FC236}">
                  <a16:creationId xmlns:a16="http://schemas.microsoft.com/office/drawing/2014/main" id="{B1B0595C-0447-9BBA-062D-B429EB57658F}"/>
                </a:ext>
              </a:extLst>
            </p:cNvPr>
            <p:cNvSpPr/>
            <p:nvPr/>
          </p:nvSpPr>
          <p:spPr>
            <a:xfrm>
              <a:off x="7893967" y="3560720"/>
              <a:ext cx="3580563" cy="784855"/>
            </a:xfrm>
            <a:prstGeom prst="rect">
              <a:avLst/>
            </a:prstGeom>
            <a:noFill/>
            <a:ln w="6186" cap="flat">
              <a:noFill/>
              <a:prstDash val="solid"/>
              <a:miter/>
            </a:ln>
          </p:spPr>
          <p:txBody>
            <a:bodyPr lIns="91440" tIns="45720" rIns="91440" bIns="45720" rtlCol="0" anchor="ctr"/>
            <a:lstStyle/>
            <a:p>
              <a:pPr marL="0" marR="0" lvl="0" indent="0" algn="l" defTabSz="622300" rtl="0" eaLnBrk="1" fontAlgn="auto" latinLnBrk="0" hangingPunct="1">
                <a:lnSpc>
                  <a:spcPct val="90000"/>
                </a:lnSpc>
                <a:spcBef>
                  <a:spcPts val="1200"/>
                </a:spcBef>
                <a:spcAft>
                  <a:spcPts val="60"/>
                </a:spcAft>
                <a:buClrTx/>
                <a:buSzTx/>
                <a:buFontTx/>
                <a:buNone/>
                <a:tabLst/>
                <a:defRPr/>
              </a:pPr>
              <a:r>
                <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Roboto Light"/>
                </a:rPr>
                <a:t>Grid Research Innovation and Development Center </a:t>
              </a:r>
              <a:endParaRPr kumimoji="0" lang="en-US" sz="2000" b="0" i="0" u="none" strike="noStrike" kern="1200" cap="none" spc="0" normalizeH="0" baseline="0" noProof="0">
                <a:ln>
                  <a:noFill/>
                </a:ln>
                <a:solidFill>
                  <a:srgbClr val="FFFFFF"/>
                </a:solidFill>
                <a:effectLst/>
                <a:uLnTx/>
                <a:uFillTx/>
                <a:latin typeface="Aptos" panose="020B0004020202020204" pitchFamily="34" charset="0"/>
                <a:ea typeface="Roboto" panose="02000000000000000000" pitchFamily="2" charset="0"/>
                <a:cs typeface="+mn-cs"/>
              </a:endParaRPr>
            </a:p>
          </p:txBody>
        </p:sp>
      </p:grpSp>
      <p:pic>
        <p:nvPicPr>
          <p:cNvPr id="650" name="Graphic 649" descr="Electric Tower with solid fill">
            <a:extLst>
              <a:ext uri="{FF2B5EF4-FFF2-40B4-BE49-F238E27FC236}">
                <a16:creationId xmlns:a16="http://schemas.microsoft.com/office/drawing/2014/main" id="{95C9EF23-E492-1F53-8CB7-1A2EE761572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66267" y="4117401"/>
            <a:ext cx="510146" cy="510146"/>
          </a:xfrm>
          <a:prstGeom prst="rect">
            <a:avLst/>
          </a:prstGeom>
        </p:spPr>
      </p:pic>
    </p:spTree>
    <p:extLst>
      <p:ext uri="{BB962C8B-B14F-4D97-AF65-F5344CB8AC3E}">
        <p14:creationId xmlns:p14="http://schemas.microsoft.com/office/powerpoint/2010/main" val="1620913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5B02D84-167D-1EFA-6F54-8028A311D6C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27891" y="2422006"/>
            <a:ext cx="2515202" cy="1527631"/>
          </a:xfrm>
          <a:prstGeom prst="rect">
            <a:avLst/>
          </a:prstGeom>
        </p:spPr>
      </p:pic>
      <p:sp>
        <p:nvSpPr>
          <p:cNvPr id="4" name="Title 3">
            <a:extLst>
              <a:ext uri="{FF2B5EF4-FFF2-40B4-BE49-F238E27FC236}">
                <a16:creationId xmlns:a16="http://schemas.microsoft.com/office/drawing/2014/main" id="{82E5E8FA-D786-E4DE-E649-E1E3CC6577D2}"/>
              </a:ext>
            </a:extLst>
          </p:cNvPr>
          <p:cNvSpPr>
            <a:spLocks noGrp="1"/>
          </p:cNvSpPr>
          <p:nvPr>
            <p:ph type="title"/>
          </p:nvPr>
        </p:nvSpPr>
        <p:spPr/>
        <p:txBody>
          <a:bodyPr/>
          <a:lstStyle/>
          <a:p>
            <a:r>
              <a:rPr lang="en-US"/>
              <a:t>Accelerating innovation and advancing energy security </a:t>
            </a:r>
            <a:br>
              <a:rPr lang="en-US"/>
            </a:br>
            <a:r>
              <a:rPr lang="en-US"/>
              <a:t>require world-class operations support </a:t>
            </a:r>
          </a:p>
        </p:txBody>
      </p:sp>
      <p:grpSp>
        <p:nvGrpSpPr>
          <p:cNvPr id="33" name="Group 32">
            <a:extLst>
              <a:ext uri="{FF2B5EF4-FFF2-40B4-BE49-F238E27FC236}">
                <a16:creationId xmlns:a16="http://schemas.microsoft.com/office/drawing/2014/main" id="{DA7A2BE4-66B9-7D2F-DF58-48ADF2AD5DF9}"/>
              </a:ext>
            </a:extLst>
          </p:cNvPr>
          <p:cNvGrpSpPr/>
          <p:nvPr/>
        </p:nvGrpSpPr>
        <p:grpSpPr>
          <a:xfrm>
            <a:off x="664914" y="2422006"/>
            <a:ext cx="10791988" cy="2627835"/>
            <a:chOff x="629152" y="3387031"/>
            <a:chExt cx="10791988" cy="2627835"/>
          </a:xfrm>
        </p:grpSpPr>
        <p:pic>
          <p:nvPicPr>
            <p:cNvPr id="6" name="Picture Placeholder 17">
              <a:extLst>
                <a:ext uri="{FF2B5EF4-FFF2-40B4-BE49-F238E27FC236}">
                  <a16:creationId xmlns:a16="http://schemas.microsoft.com/office/drawing/2014/main" id="{343A3850-4915-FDE0-58AA-394D6AFBE3C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905938" y="3387031"/>
              <a:ext cx="2515202" cy="1527631"/>
            </a:xfrm>
            <a:prstGeom prst="rect">
              <a:avLst/>
            </a:prstGeom>
          </p:spPr>
        </p:pic>
        <p:pic>
          <p:nvPicPr>
            <p:cNvPr id="9" name="Picture Placeholder 15">
              <a:extLst>
                <a:ext uri="{FF2B5EF4-FFF2-40B4-BE49-F238E27FC236}">
                  <a16:creationId xmlns:a16="http://schemas.microsoft.com/office/drawing/2014/main" id="{C3DB100C-D5E4-30D0-6846-F88176445E1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417232" y="3387031"/>
              <a:ext cx="2515203" cy="1527631"/>
            </a:xfrm>
            <a:prstGeom prst="rect">
              <a:avLst/>
            </a:prstGeom>
          </p:spPr>
        </p:pic>
        <p:sp>
          <p:nvSpPr>
            <p:cNvPr id="10" name="TextBox 9">
              <a:extLst>
                <a:ext uri="{FF2B5EF4-FFF2-40B4-BE49-F238E27FC236}">
                  <a16:creationId xmlns:a16="http://schemas.microsoft.com/office/drawing/2014/main" id="{03DDEDDE-635E-3AF7-8F58-A841D62CE7C8}"/>
                </a:ext>
              </a:extLst>
            </p:cNvPr>
            <p:cNvSpPr txBox="1"/>
            <p:nvPr/>
          </p:nvSpPr>
          <p:spPr>
            <a:xfrm>
              <a:off x="629152" y="5034726"/>
              <a:ext cx="2862059" cy="758541"/>
            </a:xfrm>
            <a:prstGeom prst="rect">
              <a:avLst/>
            </a:prstGeom>
            <a:noFill/>
          </p:spPr>
          <p:txBody>
            <a:bodyPr wrap="square">
              <a:spAutoFit/>
            </a:bodyPr>
            <a:lstStyle/>
            <a:p>
              <a:pPr marL="0" marR="0" lvl="0" indent="0" algn="l" defTabSz="914400" rtl="0" eaLnBrk="1" fontAlgn="auto" latinLnBrk="0" hangingPunct="1">
                <a:lnSpc>
                  <a:spcPct val="90000"/>
                </a:lnSpc>
                <a:spcBef>
                  <a:spcPts val="800"/>
                </a:spcBef>
                <a:spcAft>
                  <a:spcPts val="60"/>
                </a:spcAft>
                <a:buClrTx/>
                <a:buSzTx/>
                <a:buFontTx/>
                <a:buNone/>
                <a:tabLst/>
                <a:defRPr/>
              </a:pPr>
              <a:r>
                <a:rPr lang="en-US" sz="1600" b="1" i="0" u="none" strike="noStrike">
                  <a:solidFill>
                    <a:schemeClr val="bg1"/>
                  </a:solidFill>
                  <a:effectLst/>
                  <a:latin typeface="+mn-lt"/>
                  <a:ea typeface="Roboto"/>
                  <a:cs typeface="Roboto"/>
                </a:rPr>
                <a:t>Workforce development </a:t>
              </a:r>
              <a:r>
                <a:rPr kumimoji="0" lang="en-US" sz="1600" b="0" i="0" u="none" strike="noStrike" kern="1200" cap="none" spc="0" normalizeH="0" baseline="0" noProof="0">
                  <a:ln>
                    <a:noFill/>
                  </a:ln>
                  <a:solidFill>
                    <a:schemeClr val="bg1"/>
                  </a:solidFill>
                  <a:effectLst/>
                  <a:uLnTx/>
                  <a:uFillTx/>
                  <a:latin typeface="+mn-lt"/>
                  <a:ea typeface="Roboto"/>
                  <a:cs typeface="Roboto"/>
                </a:rPr>
                <a:t>Expansion of pathways for career growth and retention</a:t>
              </a:r>
              <a:endParaRPr lang="en-US" sz="1600" b="0" i="0" u="none" strike="noStrike">
                <a:solidFill>
                  <a:schemeClr val="bg1"/>
                </a:solidFill>
                <a:effectLst/>
                <a:latin typeface="+mn-lt"/>
                <a:ea typeface="Roboto" panose="02000000000000000000" pitchFamily="2" charset="0"/>
              </a:endParaRPr>
            </a:p>
          </p:txBody>
        </p:sp>
        <p:sp>
          <p:nvSpPr>
            <p:cNvPr id="11" name="TextBox 10">
              <a:extLst>
                <a:ext uri="{FF2B5EF4-FFF2-40B4-BE49-F238E27FC236}">
                  <a16:creationId xmlns:a16="http://schemas.microsoft.com/office/drawing/2014/main" id="{34FFEB2F-7DDD-8CD8-A76F-10DB8C62C671}"/>
                </a:ext>
              </a:extLst>
            </p:cNvPr>
            <p:cNvSpPr txBox="1"/>
            <p:nvPr/>
          </p:nvSpPr>
          <p:spPr>
            <a:xfrm>
              <a:off x="3417232" y="5034726"/>
              <a:ext cx="2725078" cy="98014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90000"/>
                </a:lnSpc>
                <a:spcBef>
                  <a:spcPts val="800"/>
                </a:spcBef>
                <a:spcAft>
                  <a:spcPts val="60"/>
                </a:spcAft>
                <a:buClrTx/>
                <a:buSzTx/>
                <a:buFontTx/>
                <a:buNone/>
                <a:tabLst/>
                <a:defRPr/>
              </a:pPr>
              <a:r>
                <a:rPr lang="en-US" sz="1600" b="1" i="0" u="none" strike="noStrike">
                  <a:solidFill>
                    <a:schemeClr val="bg1"/>
                  </a:solidFill>
                  <a:effectLst/>
                  <a:latin typeface="+mn-lt"/>
                  <a:ea typeface="Roboto"/>
                  <a:cs typeface="Roboto"/>
                </a:rPr>
                <a:t>Revitalized </a:t>
              </a:r>
              <a:r>
                <a:rPr lang="en-US" sz="1600" b="1">
                  <a:solidFill>
                    <a:schemeClr val="bg1"/>
                  </a:solidFill>
                  <a:ea typeface="Roboto"/>
                  <a:cs typeface="Roboto"/>
                </a:rPr>
                <a:t>spaces</a:t>
              </a:r>
              <a:br>
                <a:rPr lang="en-US" sz="1600" b="1" i="0" u="none" strike="noStrike">
                  <a:effectLst/>
                  <a:ea typeface="Roboto"/>
                  <a:cs typeface="Roboto"/>
                </a:rPr>
              </a:br>
              <a:r>
                <a:rPr lang="en-US" sz="1600">
                  <a:solidFill>
                    <a:schemeClr val="bg1"/>
                  </a:solidFill>
                  <a:ea typeface="Roboto"/>
                  <a:cs typeface="Roboto"/>
                </a:rPr>
                <a:t>I</a:t>
              </a:r>
              <a:r>
                <a:rPr lang="en-US" sz="1600" b="0" i="0" u="none" strike="noStrike">
                  <a:solidFill>
                    <a:schemeClr val="bg1"/>
                  </a:solidFill>
                  <a:effectLst/>
                  <a:latin typeface="+mn-lt"/>
                  <a:ea typeface="Roboto"/>
                  <a:cs typeface="Roboto"/>
                </a:rPr>
                <a:t>mprovements to research and office facilities to support mission needs</a:t>
              </a:r>
            </a:p>
          </p:txBody>
        </p:sp>
        <p:sp>
          <p:nvSpPr>
            <p:cNvPr id="12" name="TextBox 11">
              <a:extLst>
                <a:ext uri="{FF2B5EF4-FFF2-40B4-BE49-F238E27FC236}">
                  <a16:creationId xmlns:a16="http://schemas.microsoft.com/office/drawing/2014/main" id="{3EDA2216-470A-D49B-2560-F9DAB4F41187}"/>
                </a:ext>
              </a:extLst>
            </p:cNvPr>
            <p:cNvSpPr txBox="1"/>
            <p:nvPr/>
          </p:nvSpPr>
          <p:spPr>
            <a:xfrm>
              <a:off x="6255088" y="5034726"/>
              <a:ext cx="2459931" cy="980140"/>
            </a:xfrm>
            <a:prstGeom prst="rect">
              <a:avLst/>
            </a:prstGeom>
            <a:noFill/>
          </p:spPr>
          <p:txBody>
            <a:bodyPr wrap="square">
              <a:spAutoFit/>
            </a:bodyPr>
            <a:lstStyle/>
            <a:p>
              <a:pPr marL="0" marR="0" lvl="0" indent="0" algn="l" defTabSz="914400" rtl="0" eaLnBrk="1" fontAlgn="auto" latinLnBrk="0" hangingPunct="1">
                <a:lnSpc>
                  <a:spcPct val="90000"/>
                </a:lnSpc>
                <a:spcBef>
                  <a:spcPts val="800"/>
                </a:spcBef>
                <a:spcAft>
                  <a:spcPts val="60"/>
                </a:spcAft>
                <a:buClrTx/>
                <a:buSzTx/>
                <a:buFontTx/>
                <a:buNone/>
                <a:tabLst/>
                <a:defRPr/>
              </a:pPr>
              <a:r>
                <a:rPr lang="en-US" sz="1600" b="1" i="0" u="none" strike="noStrike">
                  <a:solidFill>
                    <a:schemeClr val="bg1"/>
                  </a:solidFill>
                  <a:effectLst/>
                  <a:latin typeface="+mn-lt"/>
                  <a:ea typeface="Roboto"/>
                </a:rPr>
                <a:t>Modern infrastructure</a:t>
              </a:r>
              <a:br>
                <a:rPr lang="en-US" sz="1600" b="1" i="0" u="none" strike="noStrike">
                  <a:solidFill>
                    <a:schemeClr val="bg1"/>
                  </a:solidFill>
                  <a:effectLst/>
                  <a:latin typeface="+mn-lt"/>
                  <a:ea typeface="Roboto" panose="02000000000000000000" pitchFamily="2" charset="0"/>
                </a:rPr>
              </a:br>
              <a:r>
                <a:rPr lang="en-US" sz="1600" b="0" i="0" u="none" strike="noStrike">
                  <a:solidFill>
                    <a:schemeClr val="bg1"/>
                  </a:solidFill>
                  <a:effectLst/>
                  <a:latin typeface="+mn-lt"/>
                  <a:ea typeface="Roboto"/>
                </a:rPr>
                <a:t>Updates to utilities to support next-generation facilities</a:t>
              </a:r>
              <a:endParaRPr lang="en-US" sz="1600" b="0" i="0" u="none" strike="noStrike">
                <a:solidFill>
                  <a:schemeClr val="bg1"/>
                </a:solidFill>
                <a:effectLst/>
                <a:latin typeface="+mn-lt"/>
                <a:ea typeface="Roboto" panose="02000000000000000000" pitchFamily="2" charset="0"/>
              </a:endParaRPr>
            </a:p>
          </p:txBody>
        </p:sp>
        <p:sp>
          <p:nvSpPr>
            <p:cNvPr id="13" name="TextBox 12">
              <a:extLst>
                <a:ext uri="{FF2B5EF4-FFF2-40B4-BE49-F238E27FC236}">
                  <a16:creationId xmlns:a16="http://schemas.microsoft.com/office/drawing/2014/main" id="{D095BF5E-8522-B749-4BDB-58A4B6589FB9}"/>
                </a:ext>
              </a:extLst>
            </p:cNvPr>
            <p:cNvSpPr txBox="1"/>
            <p:nvPr/>
          </p:nvSpPr>
          <p:spPr>
            <a:xfrm>
              <a:off x="8827798" y="5034726"/>
              <a:ext cx="2548359" cy="980140"/>
            </a:xfrm>
            <a:prstGeom prst="rect">
              <a:avLst/>
            </a:prstGeom>
            <a:noFill/>
          </p:spPr>
          <p:txBody>
            <a:bodyPr wrap="square">
              <a:spAutoFit/>
            </a:bodyPr>
            <a:lstStyle/>
            <a:p>
              <a:pPr marL="0" marR="0" lvl="0" indent="0" algn="l" defTabSz="914400" rtl="0" eaLnBrk="1" fontAlgn="auto" latinLnBrk="0" hangingPunct="1">
                <a:lnSpc>
                  <a:spcPct val="90000"/>
                </a:lnSpc>
                <a:spcBef>
                  <a:spcPts val="800"/>
                </a:spcBef>
                <a:spcAft>
                  <a:spcPts val="60"/>
                </a:spcAft>
                <a:buClrTx/>
                <a:buSzTx/>
                <a:buFontTx/>
                <a:buNone/>
                <a:tabLst/>
                <a:defRPr/>
              </a:pPr>
              <a:r>
                <a:rPr lang="en-US" sz="1600" b="1" i="0" u="none" strike="noStrike">
                  <a:solidFill>
                    <a:schemeClr val="bg1"/>
                  </a:solidFill>
                  <a:effectLst/>
                  <a:latin typeface="+mn-lt"/>
                  <a:ea typeface="Roboto"/>
                </a:rPr>
                <a:t>Expanded capabilities</a:t>
              </a:r>
              <a:br>
                <a:rPr lang="en-US" sz="1600" b="1" i="0" u="none" strike="noStrike">
                  <a:solidFill>
                    <a:schemeClr val="bg1"/>
                  </a:solidFill>
                  <a:effectLst/>
                  <a:latin typeface="+mn-lt"/>
                  <a:ea typeface="Roboto" panose="02000000000000000000" pitchFamily="2" charset="0"/>
                </a:rPr>
              </a:br>
              <a:r>
                <a:rPr lang="en-US" sz="1600" b="0" i="0" u="none" strike="noStrike">
                  <a:solidFill>
                    <a:schemeClr val="bg1"/>
                  </a:solidFill>
                  <a:effectLst/>
                  <a:latin typeface="+mn-lt"/>
                  <a:ea typeface="Roboto"/>
                </a:rPr>
                <a:t>Investments in cutting-edge scientific tools for </a:t>
              </a:r>
              <a:br>
                <a:rPr lang="en-US" sz="1600" b="0" i="0" u="none" strike="noStrike">
                  <a:solidFill>
                    <a:schemeClr val="bg1"/>
                  </a:solidFill>
                  <a:effectLst/>
                  <a:latin typeface="+mn-lt"/>
                  <a:ea typeface="Roboto"/>
                </a:rPr>
              </a:br>
              <a:r>
                <a:rPr lang="en-US" sz="1600" b="0" i="0" u="none" strike="noStrike">
                  <a:solidFill>
                    <a:schemeClr val="bg1"/>
                  </a:solidFill>
                  <a:effectLst/>
                  <a:latin typeface="+mn-lt"/>
                  <a:ea typeface="Roboto"/>
                </a:rPr>
                <a:t>the toughest challenges</a:t>
              </a:r>
              <a:endParaRPr lang="en-US" sz="1600" b="0" i="0" u="none" strike="noStrike">
                <a:solidFill>
                  <a:schemeClr val="bg1"/>
                </a:solidFill>
                <a:effectLst/>
                <a:latin typeface="+mn-lt"/>
                <a:ea typeface="Roboto" panose="02000000000000000000" pitchFamily="2" charset="0"/>
              </a:endParaRPr>
            </a:p>
          </p:txBody>
        </p:sp>
        <p:pic>
          <p:nvPicPr>
            <p:cNvPr id="32" name="Picture Placeholder 5">
              <a:extLst>
                <a:ext uri="{FF2B5EF4-FFF2-40B4-BE49-F238E27FC236}">
                  <a16:creationId xmlns:a16="http://schemas.microsoft.com/office/drawing/2014/main" id="{B8FB4928-C764-0F34-80F0-6FD5DE93812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a:fillRect/>
            </a:stretch>
          </p:blipFill>
          <p:spPr>
            <a:xfrm>
              <a:off x="6225837" y="3387031"/>
              <a:ext cx="2515202" cy="1527631"/>
            </a:xfrm>
            <a:prstGeom prst="rect">
              <a:avLst/>
            </a:prstGeom>
          </p:spPr>
        </p:pic>
      </p:grpSp>
    </p:spTree>
    <p:extLst>
      <p:ext uri="{BB962C8B-B14F-4D97-AF65-F5344CB8AC3E}">
        <p14:creationId xmlns:p14="http://schemas.microsoft.com/office/powerpoint/2010/main" val="94133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A667F7-5815-DE93-CDEA-CDECFD0DD88E}"/>
              </a:ext>
            </a:extLst>
          </p:cNvPr>
          <p:cNvSpPr>
            <a:spLocks noGrp="1"/>
          </p:cNvSpPr>
          <p:nvPr>
            <p:ph type="title"/>
          </p:nvPr>
        </p:nvSpPr>
        <p:spPr/>
        <p:txBody>
          <a:bodyPr/>
          <a:lstStyle/>
          <a:p>
            <a:r>
              <a:rPr lang="en-US" dirty="0">
                <a:latin typeface="Aptos" panose="020B0004020202020204" pitchFamily="34" charset="0"/>
              </a:rPr>
              <a:t>LDRD is a key component of the DOE mission</a:t>
            </a:r>
          </a:p>
        </p:txBody>
      </p:sp>
      <p:sp>
        <p:nvSpPr>
          <p:cNvPr id="10" name="Content Placeholder 9">
            <a:extLst>
              <a:ext uri="{FF2B5EF4-FFF2-40B4-BE49-F238E27FC236}">
                <a16:creationId xmlns:a16="http://schemas.microsoft.com/office/drawing/2014/main" id="{03757772-53C5-7E9D-F3E6-589914BAD010}"/>
              </a:ext>
            </a:extLst>
          </p:cNvPr>
          <p:cNvSpPr>
            <a:spLocks noGrp="1"/>
          </p:cNvSpPr>
          <p:nvPr>
            <p:ph idx="1"/>
          </p:nvPr>
        </p:nvSpPr>
        <p:spPr/>
        <p:txBody>
          <a:bodyPr/>
          <a:lstStyle/>
          <a:p>
            <a:r>
              <a:rPr lang="en-US"/>
              <a:t> </a:t>
            </a:r>
          </a:p>
        </p:txBody>
      </p:sp>
      <p:sp>
        <p:nvSpPr>
          <p:cNvPr id="5" name="Rectangle 4">
            <a:extLst>
              <a:ext uri="{FF2B5EF4-FFF2-40B4-BE49-F238E27FC236}">
                <a16:creationId xmlns:a16="http://schemas.microsoft.com/office/drawing/2014/main" id="{1636643C-70B8-57FF-5657-A90C09A1C5AB}"/>
              </a:ext>
            </a:extLst>
          </p:cNvPr>
          <p:cNvSpPr/>
          <p:nvPr/>
        </p:nvSpPr>
        <p:spPr>
          <a:xfrm>
            <a:off x="4651513" y="1514993"/>
            <a:ext cx="7540487" cy="481999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DB571A3E-63A2-C7B9-34EF-B43500E17738}"/>
              </a:ext>
            </a:extLst>
          </p:cNvPr>
          <p:cNvSpPr txBox="1">
            <a:spLocks/>
          </p:cNvSpPr>
          <p:nvPr/>
        </p:nvSpPr>
        <p:spPr>
          <a:xfrm>
            <a:off x="7061184" y="1845249"/>
            <a:ext cx="4745940" cy="1608133"/>
          </a:xfrm>
          <a:prstGeom prst="rect">
            <a:avLst/>
          </a:prstGeom>
        </p:spPr>
        <p:txBody>
          <a:bodyPr vert="horz" lIns="0" tIns="0" rIns="0" bIns="0" rtlCol="0">
            <a:noAutofit/>
          </a:bodyPr>
          <a:lstStyle>
            <a:lvl1pPr marL="0" indent="0" algn="l" defTabSz="914400" rtl="0" eaLnBrk="1" latinLnBrk="0" hangingPunct="1">
              <a:lnSpc>
                <a:spcPct val="90000"/>
              </a:lnSpc>
              <a:spcBef>
                <a:spcPts val="1200"/>
              </a:spcBef>
              <a:spcAft>
                <a:spcPts val="6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spc="300" dirty="0">
                <a:solidFill>
                  <a:schemeClr val="accent2">
                    <a:lumMod val="20000"/>
                    <a:lumOff val="80000"/>
                  </a:schemeClr>
                </a:solidFill>
                <a:latin typeface="Aptos" panose="020B0004020202020204" pitchFamily="34" charset="0"/>
              </a:rPr>
              <a:t>LABORATORY DIRECTED RESEARCH AND DEVELOPMENT</a:t>
            </a:r>
          </a:p>
          <a:p>
            <a:r>
              <a:rPr lang="en-US" sz="1600" dirty="0">
                <a:solidFill>
                  <a:schemeClr val="bg1"/>
                </a:solidFill>
                <a:latin typeface="Aptos" panose="020B0004020202020204" pitchFamily="34" charset="0"/>
              </a:rPr>
              <a:t>Internal research portfolio</a:t>
            </a:r>
          </a:p>
          <a:p>
            <a:r>
              <a:rPr lang="en-US" sz="1600" dirty="0">
                <a:solidFill>
                  <a:schemeClr val="bg1"/>
                </a:solidFill>
                <a:latin typeface="Aptos" panose="020B0004020202020204" pitchFamily="34" charset="0"/>
              </a:rPr>
              <a:t>DOE Order 413.2C</a:t>
            </a:r>
            <a:br>
              <a:rPr lang="en-US" sz="1600" dirty="0">
                <a:solidFill>
                  <a:schemeClr val="bg1"/>
                </a:solidFill>
                <a:latin typeface="Aptos" panose="020B0004020202020204" pitchFamily="34" charset="0"/>
              </a:rPr>
            </a:br>
            <a:endParaRPr lang="en-US" sz="1600" dirty="0">
              <a:solidFill>
                <a:schemeClr val="bg1"/>
              </a:solidFill>
              <a:latin typeface="Aptos" panose="020B0004020202020204" pitchFamily="34" charset="0"/>
            </a:endParaRPr>
          </a:p>
          <a:p>
            <a:r>
              <a:rPr lang="en-US" sz="2000" b="1" spc="300" dirty="0">
                <a:solidFill>
                  <a:schemeClr val="accent2">
                    <a:lumMod val="20000"/>
                    <a:lumOff val="80000"/>
                  </a:schemeClr>
                </a:solidFill>
                <a:latin typeface="Aptos" panose="020B0004020202020204" pitchFamily="34" charset="0"/>
              </a:rPr>
              <a:t>LDRD PROGRAM OBJECTIVES</a:t>
            </a:r>
          </a:p>
          <a:p>
            <a:r>
              <a:rPr lang="en-US" sz="1600" dirty="0">
                <a:solidFill>
                  <a:schemeClr val="bg1"/>
                </a:solidFill>
                <a:latin typeface="Aptos" panose="020B0004020202020204" pitchFamily="34" charset="0"/>
              </a:rPr>
              <a:t>Mission agility</a:t>
            </a:r>
          </a:p>
          <a:p>
            <a:r>
              <a:rPr lang="en-US" sz="1600" dirty="0">
                <a:solidFill>
                  <a:schemeClr val="bg1"/>
                </a:solidFill>
                <a:latin typeface="Aptos" panose="020B0004020202020204" pitchFamily="34" charset="0"/>
              </a:rPr>
              <a:t>Scientific and technical vitality</a:t>
            </a:r>
          </a:p>
          <a:p>
            <a:r>
              <a:rPr lang="en-US" sz="1600" dirty="0">
                <a:solidFill>
                  <a:schemeClr val="bg1"/>
                </a:solidFill>
                <a:latin typeface="Aptos" panose="020B0004020202020204" pitchFamily="34" charset="0"/>
              </a:rPr>
              <a:t>Workforce development</a:t>
            </a:r>
            <a:br>
              <a:rPr lang="en-US" sz="1600" dirty="0">
                <a:solidFill>
                  <a:schemeClr val="bg1"/>
                </a:solidFill>
                <a:latin typeface="Aptos" panose="020B0004020202020204" pitchFamily="34" charset="0"/>
              </a:rPr>
            </a:br>
            <a:endParaRPr lang="en-US" sz="1600" dirty="0">
              <a:solidFill>
                <a:schemeClr val="bg1"/>
              </a:solidFill>
              <a:latin typeface="Aptos" panose="020B0004020202020204" pitchFamily="34" charset="0"/>
            </a:endParaRPr>
          </a:p>
          <a:p>
            <a:r>
              <a:rPr lang="en-US" sz="1600" spc="-5" dirty="0">
                <a:solidFill>
                  <a:schemeClr val="accent2">
                    <a:lumMod val="20000"/>
                    <a:lumOff val="80000"/>
                  </a:schemeClr>
                </a:solidFill>
                <a:latin typeface="Aptos" panose="020B0004020202020204" pitchFamily="34" charset="0"/>
                <a:cs typeface="Century Gothic"/>
              </a:rPr>
              <a:t>DOE </a:t>
            </a:r>
            <a:r>
              <a:rPr lang="en-US" sz="1600" spc="-10" dirty="0">
                <a:solidFill>
                  <a:schemeClr val="accent2">
                    <a:lumMod val="20000"/>
                    <a:lumOff val="80000"/>
                  </a:schemeClr>
                </a:solidFill>
                <a:latin typeface="Aptos" panose="020B0004020202020204" pitchFamily="34" charset="0"/>
                <a:cs typeface="Century Gothic"/>
              </a:rPr>
              <a:t>allows up </a:t>
            </a:r>
            <a:r>
              <a:rPr lang="en-US" sz="1600" spc="-5" dirty="0">
                <a:solidFill>
                  <a:schemeClr val="accent2">
                    <a:lumMod val="20000"/>
                    <a:lumOff val="80000"/>
                  </a:schemeClr>
                </a:solidFill>
                <a:latin typeface="Aptos" panose="020B0004020202020204" pitchFamily="34" charset="0"/>
                <a:cs typeface="Century Gothic"/>
              </a:rPr>
              <a:t>to 6% of business volume </a:t>
            </a:r>
            <a:br>
              <a:rPr lang="en-US" sz="1600" spc="-5" dirty="0">
                <a:solidFill>
                  <a:schemeClr val="accent2">
                    <a:lumMod val="20000"/>
                    <a:lumOff val="80000"/>
                  </a:schemeClr>
                </a:solidFill>
                <a:latin typeface="Aptos" panose="020B0004020202020204" pitchFamily="34" charset="0"/>
                <a:cs typeface="Century Gothic"/>
              </a:rPr>
            </a:br>
            <a:r>
              <a:rPr lang="en-US" sz="1600" spc="-5" dirty="0">
                <a:solidFill>
                  <a:schemeClr val="accent2">
                    <a:lumMod val="20000"/>
                    <a:lumOff val="80000"/>
                  </a:schemeClr>
                </a:solidFill>
                <a:latin typeface="Aptos" panose="020B0004020202020204" pitchFamily="34" charset="0"/>
                <a:cs typeface="Century Gothic"/>
              </a:rPr>
              <a:t>(ORNL actual: ~3.1%)</a:t>
            </a:r>
            <a:endParaRPr lang="en-US" sz="1600" dirty="0">
              <a:solidFill>
                <a:schemeClr val="accent2">
                  <a:lumMod val="20000"/>
                  <a:lumOff val="80000"/>
                </a:schemeClr>
              </a:solidFill>
              <a:latin typeface="Aptos" panose="020B0004020202020204" pitchFamily="34" charset="0"/>
            </a:endParaRPr>
          </a:p>
          <a:p>
            <a:endParaRPr lang="en-US" sz="1600" dirty="0">
              <a:solidFill>
                <a:schemeClr val="bg1"/>
              </a:solidFill>
            </a:endParaRPr>
          </a:p>
        </p:txBody>
      </p:sp>
      <p:pic>
        <p:nvPicPr>
          <p:cNvPr id="7" name="Picture Placeholder 7" descr="Image - 2020-P13518 - Laboratory Directed Research and Development, LDRD Strategic Hire - Nikki Thiele working at a hood where she uses wet chemistry, Chemical Separations research lab, September 1, 2020. This image has been reviewed by an ORNL Releasing Official and is approved for public release, October 21, 2022.&#10;">
            <a:extLst>
              <a:ext uri="{FF2B5EF4-FFF2-40B4-BE49-F238E27FC236}">
                <a16:creationId xmlns:a16="http://schemas.microsoft.com/office/drawing/2014/main" id="{4D64653A-5BAD-F076-291C-DDD51BB7F3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66651"/>
            <a:ext cx="6586330" cy="4612205"/>
          </a:xfrm>
          <a:prstGeom prst="rect">
            <a:avLst/>
          </a:prstGeom>
        </p:spPr>
      </p:pic>
    </p:spTree>
    <p:extLst>
      <p:ext uri="{BB962C8B-B14F-4D97-AF65-F5344CB8AC3E}">
        <p14:creationId xmlns:p14="http://schemas.microsoft.com/office/powerpoint/2010/main" val="3486386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353748AB-5E8C-97EE-8295-2AAEB9C191B4}"/>
              </a:ext>
            </a:extLst>
          </p:cNvPr>
          <p:cNvSpPr>
            <a:spLocks noGrp="1"/>
          </p:cNvSpPr>
          <p:nvPr>
            <p:ph sz="half" idx="1"/>
          </p:nvPr>
        </p:nvSpPr>
        <p:spPr>
          <a:xfrm>
            <a:off x="385116" y="1546169"/>
            <a:ext cx="6996585" cy="3325089"/>
          </a:xfrm>
        </p:spPr>
        <p:txBody>
          <a:bodyPr/>
          <a:lstStyle/>
          <a:p>
            <a:pPr>
              <a:spcAft>
                <a:spcPts val="1200"/>
              </a:spcAft>
            </a:pPr>
            <a:r>
              <a:rPr lang="en-US" sz="2400" dirty="0">
                <a:latin typeface="Aptos" panose="020B0004020202020204" pitchFamily="34" charset="0"/>
              </a:rPr>
              <a:t>Alvin Weinberg had a vision: Molten Salt Reactors would revolutionize energy production, so he sequestered money to develop the technology.</a:t>
            </a:r>
          </a:p>
          <a:p>
            <a:pPr>
              <a:spcAft>
                <a:spcPts val="1200"/>
              </a:spcAft>
            </a:pPr>
            <a:r>
              <a:rPr lang="en-US" sz="2400" dirty="0">
                <a:latin typeface="Aptos" panose="020B0004020202020204" pitchFamily="34" charset="0"/>
              </a:rPr>
              <a:t>His good intent – albeit questioned at the time – moved the research beyond nuclear and led to Congressional approval for discretionary funds to better innovate and compete.</a:t>
            </a:r>
          </a:p>
          <a:p>
            <a:r>
              <a:rPr lang="en-US" sz="2400" dirty="0">
                <a:latin typeface="Aptos" panose="020B0004020202020204" pitchFamily="34" charset="0"/>
              </a:rPr>
              <a:t>LDRD was born.</a:t>
            </a:r>
          </a:p>
          <a:p>
            <a:endParaRPr lang="en-US" sz="2400" dirty="0">
              <a:latin typeface="Aptos" panose="020B0004020202020204" pitchFamily="34" charset="0"/>
            </a:endParaRPr>
          </a:p>
          <a:p>
            <a:endParaRPr lang="en-US" dirty="0"/>
          </a:p>
        </p:txBody>
      </p:sp>
      <p:sp>
        <p:nvSpPr>
          <p:cNvPr id="4" name="Title 3">
            <a:extLst>
              <a:ext uri="{FF2B5EF4-FFF2-40B4-BE49-F238E27FC236}">
                <a16:creationId xmlns:a16="http://schemas.microsoft.com/office/drawing/2014/main" id="{60D867B6-4232-D35C-CAE8-536BF153AF07}"/>
              </a:ext>
            </a:extLst>
          </p:cNvPr>
          <p:cNvSpPr>
            <a:spLocks noGrp="1"/>
          </p:cNvSpPr>
          <p:nvPr>
            <p:ph type="title"/>
          </p:nvPr>
        </p:nvSpPr>
        <p:spPr>
          <a:xfrm>
            <a:off x="314692" y="365125"/>
            <a:ext cx="11492432" cy="886397"/>
          </a:xfrm>
        </p:spPr>
        <p:txBody>
          <a:bodyPr wrap="square" anchor="t">
            <a:normAutofit/>
          </a:bodyPr>
          <a:lstStyle/>
          <a:p>
            <a:r>
              <a:rPr lang="en-US" dirty="0">
                <a:latin typeface="Aptos" panose="020B0004020202020204" pitchFamily="34" charset="0"/>
              </a:rPr>
              <a:t>The program had its start in Oak Ridge, Tennessee</a:t>
            </a:r>
          </a:p>
        </p:txBody>
      </p:sp>
      <p:pic>
        <p:nvPicPr>
          <p:cNvPr id="1026" name="Picture 2" descr="A person in a suit holding a trophy&#10;&#10;AI-generated content may be incorrect.">
            <a:extLst>
              <a:ext uri="{FF2B5EF4-FFF2-40B4-BE49-F238E27FC236}">
                <a16:creationId xmlns:a16="http://schemas.microsoft.com/office/drawing/2014/main" id="{093F9545-91DD-FBF6-3948-51A6883B8E6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596393" y="0"/>
            <a:ext cx="575627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2672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218F7-13B5-640A-7E67-2BE369E87D8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76A5C2B-D0C8-FA22-8447-D5C0F7183C29}"/>
              </a:ext>
            </a:extLst>
          </p:cNvPr>
          <p:cNvSpPr>
            <a:spLocks noGrp="1"/>
          </p:cNvSpPr>
          <p:nvPr>
            <p:ph type="title"/>
          </p:nvPr>
        </p:nvSpPr>
        <p:spPr/>
        <p:txBody>
          <a:bodyPr/>
          <a:lstStyle/>
          <a:p>
            <a:r>
              <a:rPr lang="en-US" dirty="0">
                <a:latin typeface="Aptos" panose="020B0004020202020204" pitchFamily="34" charset="0"/>
                <a:ea typeface="Roboto"/>
                <a:cs typeface="Roboto"/>
              </a:rPr>
              <a:t>ORNL’s internal investments drive scientific impact for DOE and the nation</a:t>
            </a:r>
          </a:p>
        </p:txBody>
      </p:sp>
      <p:sp>
        <p:nvSpPr>
          <p:cNvPr id="9" name="Content Placeholder 8">
            <a:extLst>
              <a:ext uri="{FF2B5EF4-FFF2-40B4-BE49-F238E27FC236}">
                <a16:creationId xmlns:a16="http://schemas.microsoft.com/office/drawing/2014/main" id="{7613FAA5-166E-45D8-426C-911811E7B19F}"/>
              </a:ext>
            </a:extLst>
          </p:cNvPr>
          <p:cNvSpPr>
            <a:spLocks noGrp="1"/>
          </p:cNvSpPr>
          <p:nvPr>
            <p:ph idx="1"/>
          </p:nvPr>
        </p:nvSpPr>
        <p:spPr/>
        <p:txBody>
          <a:bodyPr/>
          <a:lstStyle/>
          <a:p>
            <a:r>
              <a:rPr lang="en-US" dirty="0"/>
              <a:t> </a:t>
            </a:r>
          </a:p>
        </p:txBody>
      </p:sp>
      <p:grpSp>
        <p:nvGrpSpPr>
          <p:cNvPr id="523" name="Group 522">
            <a:extLst>
              <a:ext uri="{FF2B5EF4-FFF2-40B4-BE49-F238E27FC236}">
                <a16:creationId xmlns:a16="http://schemas.microsoft.com/office/drawing/2014/main" id="{783F3FC1-6370-E835-E069-ACDD34C77814}"/>
              </a:ext>
            </a:extLst>
          </p:cNvPr>
          <p:cNvGrpSpPr/>
          <p:nvPr/>
        </p:nvGrpSpPr>
        <p:grpSpPr>
          <a:xfrm>
            <a:off x="9357787" y="1734464"/>
            <a:ext cx="2353401" cy="1657089"/>
            <a:chOff x="9357787" y="1734464"/>
            <a:chExt cx="2353401" cy="1657089"/>
          </a:xfrm>
        </p:grpSpPr>
        <p:sp>
          <p:nvSpPr>
            <p:cNvPr id="31" name="TextBox 30">
              <a:extLst>
                <a:ext uri="{FF2B5EF4-FFF2-40B4-BE49-F238E27FC236}">
                  <a16:creationId xmlns:a16="http://schemas.microsoft.com/office/drawing/2014/main" id="{B53A7ED0-C000-7F05-33DB-1852794E3D5F}"/>
                </a:ext>
              </a:extLst>
            </p:cNvPr>
            <p:cNvSpPr txBox="1"/>
            <p:nvPr/>
          </p:nvSpPr>
          <p:spPr>
            <a:xfrm>
              <a:off x="9537406" y="1920022"/>
              <a:ext cx="2078000" cy="1246494"/>
            </a:xfrm>
            <a:prstGeom prst="rect">
              <a:avLst/>
            </a:prstGeom>
            <a:noFill/>
          </p:spPr>
          <p:txBody>
            <a:bodyPr wrap="square" tIns="91440">
              <a:spAutoFit/>
            </a:bodyPr>
            <a:lstStyle/>
            <a:p>
              <a:r>
                <a:rPr lang="en-US" b="1" dirty="0">
                  <a:latin typeface="Aptos" panose="020B0004020202020204" pitchFamily="34" charset="0"/>
                </a:rPr>
                <a:t>Goal: </a:t>
              </a:r>
              <a:br>
                <a:rPr lang="en-US" b="1" dirty="0">
                  <a:latin typeface="Aptos" panose="020B0004020202020204" pitchFamily="34" charset="0"/>
                </a:rPr>
              </a:br>
              <a:r>
                <a:rPr lang="en-US" dirty="0">
                  <a:latin typeface="Aptos" panose="020B0004020202020204" pitchFamily="34" charset="0"/>
                </a:rPr>
                <a:t>Discretionary investments show maximum return</a:t>
              </a:r>
            </a:p>
          </p:txBody>
        </p:sp>
        <p:grpSp>
          <p:nvGrpSpPr>
            <p:cNvPr id="34" name="Group 33">
              <a:extLst>
                <a:ext uri="{FF2B5EF4-FFF2-40B4-BE49-F238E27FC236}">
                  <a16:creationId xmlns:a16="http://schemas.microsoft.com/office/drawing/2014/main" id="{5C300680-EE04-535E-14D3-F375036C4B9B}"/>
                </a:ext>
              </a:extLst>
            </p:cNvPr>
            <p:cNvGrpSpPr/>
            <p:nvPr/>
          </p:nvGrpSpPr>
          <p:grpSpPr>
            <a:xfrm>
              <a:off x="9357787" y="1734464"/>
              <a:ext cx="698379" cy="698380"/>
              <a:chOff x="8994246" y="369794"/>
              <a:chExt cx="925737" cy="925739"/>
            </a:xfrm>
          </p:grpSpPr>
          <p:sp>
            <p:nvSpPr>
              <p:cNvPr id="32" name="Rectangle 31">
                <a:extLst>
                  <a:ext uri="{FF2B5EF4-FFF2-40B4-BE49-F238E27FC236}">
                    <a16:creationId xmlns:a16="http://schemas.microsoft.com/office/drawing/2014/main" id="{AB0DA46C-435E-74A8-20F9-E17CC60EDF32}"/>
                  </a:ext>
                </a:extLst>
              </p:cNvPr>
              <p:cNvSpPr/>
              <p:nvPr/>
            </p:nvSpPr>
            <p:spPr>
              <a:xfrm>
                <a:off x="8994246" y="369797"/>
                <a:ext cx="158486" cy="92573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B7DE9AA-E85F-C51A-F46B-48A6CB0560C6}"/>
                  </a:ext>
                </a:extLst>
              </p:cNvPr>
              <p:cNvSpPr/>
              <p:nvPr/>
            </p:nvSpPr>
            <p:spPr>
              <a:xfrm rot="5400000">
                <a:off x="9377872" y="-13831"/>
                <a:ext cx="158486" cy="925736"/>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544C4AE8-139D-034E-327E-217C4F7B0E51}"/>
                </a:ext>
              </a:extLst>
            </p:cNvPr>
            <p:cNvGrpSpPr/>
            <p:nvPr/>
          </p:nvGrpSpPr>
          <p:grpSpPr>
            <a:xfrm rot="10800000">
              <a:off x="11012811" y="2693172"/>
              <a:ext cx="698377" cy="698381"/>
              <a:chOff x="8802950" y="987352"/>
              <a:chExt cx="925735" cy="925745"/>
            </a:xfrm>
          </p:grpSpPr>
          <p:sp>
            <p:nvSpPr>
              <p:cNvPr id="36" name="Rectangle 35">
                <a:extLst>
                  <a:ext uri="{FF2B5EF4-FFF2-40B4-BE49-F238E27FC236}">
                    <a16:creationId xmlns:a16="http://schemas.microsoft.com/office/drawing/2014/main" id="{2D6A6D4D-4863-760E-E152-4D7A3F7365B2}"/>
                  </a:ext>
                </a:extLst>
              </p:cNvPr>
              <p:cNvSpPr/>
              <p:nvPr/>
            </p:nvSpPr>
            <p:spPr>
              <a:xfrm>
                <a:off x="8802958" y="987363"/>
                <a:ext cx="158486" cy="92573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384A60C-A1DE-1EB8-7B7F-CA7887F48B50}"/>
                  </a:ext>
                </a:extLst>
              </p:cNvPr>
              <p:cNvSpPr/>
              <p:nvPr/>
            </p:nvSpPr>
            <p:spPr>
              <a:xfrm rot="5400000">
                <a:off x="9186575" y="603727"/>
                <a:ext cx="158485" cy="92573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26" name="Group 525">
            <a:extLst>
              <a:ext uri="{FF2B5EF4-FFF2-40B4-BE49-F238E27FC236}">
                <a16:creationId xmlns:a16="http://schemas.microsoft.com/office/drawing/2014/main" id="{780FB850-9C87-0390-D9F2-DECDFDB3C4CF}"/>
              </a:ext>
            </a:extLst>
          </p:cNvPr>
          <p:cNvGrpSpPr/>
          <p:nvPr/>
        </p:nvGrpSpPr>
        <p:grpSpPr>
          <a:xfrm>
            <a:off x="2672956" y="2705966"/>
            <a:ext cx="1966251" cy="2454892"/>
            <a:chOff x="2672956" y="2530342"/>
            <a:chExt cx="1966251" cy="2454892"/>
          </a:xfrm>
        </p:grpSpPr>
        <p:sp>
          <p:nvSpPr>
            <p:cNvPr id="16" name="Rectangle 15">
              <a:extLst>
                <a:ext uri="{FF2B5EF4-FFF2-40B4-BE49-F238E27FC236}">
                  <a16:creationId xmlns:a16="http://schemas.microsoft.com/office/drawing/2014/main" id="{4AA4BD26-71A2-40DD-7D01-0DFC5DA232C3}"/>
                </a:ext>
              </a:extLst>
            </p:cNvPr>
            <p:cNvSpPr/>
            <p:nvPr/>
          </p:nvSpPr>
          <p:spPr>
            <a:xfrm>
              <a:off x="2672956" y="2530342"/>
              <a:ext cx="1966251" cy="148680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latin typeface="Roboto" panose="02000000000000000000" pitchFamily="2" charset="0"/>
                <a:ea typeface="Roboto" panose="02000000000000000000" pitchFamily="2" charset="0"/>
              </a:endParaRPr>
            </a:p>
          </p:txBody>
        </p:sp>
        <p:sp>
          <p:nvSpPr>
            <p:cNvPr id="17" name="Triangle 16">
              <a:extLst>
                <a:ext uri="{FF2B5EF4-FFF2-40B4-BE49-F238E27FC236}">
                  <a16:creationId xmlns:a16="http://schemas.microsoft.com/office/drawing/2014/main" id="{0992D161-6DC8-C9D1-B162-DF17B09E9A77}"/>
                </a:ext>
              </a:extLst>
            </p:cNvPr>
            <p:cNvSpPr/>
            <p:nvPr/>
          </p:nvSpPr>
          <p:spPr>
            <a:xfrm rot="10800000">
              <a:off x="3494389" y="3981108"/>
              <a:ext cx="323387" cy="122527"/>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bg1"/>
                </a:solidFill>
                <a:latin typeface="Roboto" panose="02000000000000000000" pitchFamily="2" charset="0"/>
                <a:ea typeface="Roboto" panose="02000000000000000000" pitchFamily="2" charset="0"/>
              </a:endParaRPr>
            </a:p>
          </p:txBody>
        </p:sp>
        <p:grpSp>
          <p:nvGrpSpPr>
            <p:cNvPr id="45" name="Group 44">
              <a:extLst>
                <a:ext uri="{FF2B5EF4-FFF2-40B4-BE49-F238E27FC236}">
                  <a16:creationId xmlns:a16="http://schemas.microsoft.com/office/drawing/2014/main" id="{4B6A744B-9D71-1DA7-A9E7-082EFDC5CC42}"/>
                </a:ext>
              </a:extLst>
            </p:cNvPr>
            <p:cNvGrpSpPr/>
            <p:nvPr/>
          </p:nvGrpSpPr>
          <p:grpSpPr>
            <a:xfrm>
              <a:off x="2672956" y="4360764"/>
              <a:ext cx="1966251" cy="624470"/>
              <a:chOff x="3228529" y="2400100"/>
              <a:chExt cx="2743760" cy="1028900"/>
            </a:xfrm>
            <a:noFill/>
          </p:grpSpPr>
          <p:sp>
            <p:nvSpPr>
              <p:cNvPr id="46" name="Rectangle 45">
                <a:extLst>
                  <a:ext uri="{FF2B5EF4-FFF2-40B4-BE49-F238E27FC236}">
                    <a16:creationId xmlns:a16="http://schemas.microsoft.com/office/drawing/2014/main" id="{31893C91-8DCE-19AA-7F74-E691A75E0CEB}"/>
                  </a:ext>
                </a:extLst>
              </p:cNvPr>
              <p:cNvSpPr/>
              <p:nvPr/>
            </p:nvSpPr>
            <p:spPr>
              <a:xfrm>
                <a:off x="3228529" y="2400100"/>
                <a:ext cx="2743760" cy="88639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731520" rtlCol="0" anchor="ctr"/>
              <a:lstStyle/>
              <a:p>
                <a:pPr algn="ctr">
                  <a:lnSpc>
                    <a:spcPct val="90000"/>
                  </a:lnSpc>
                  <a:spcBef>
                    <a:spcPts val="1200"/>
                  </a:spcBef>
                  <a:spcAft>
                    <a:spcPts val="60"/>
                  </a:spcAft>
                </a:pPr>
                <a:r>
                  <a:rPr lang="en-US" dirty="0">
                    <a:solidFill>
                      <a:schemeClr val="tx1"/>
                    </a:solidFill>
                    <a:latin typeface="Aptos" panose="020B0004020202020204" pitchFamily="34" charset="0"/>
                    <a:ea typeface="Roboto" panose="02000000000000000000" pitchFamily="2" charset="0"/>
                  </a:rPr>
                  <a:t>Alignment </a:t>
                </a:r>
                <a:br>
                  <a:rPr lang="en-US" dirty="0">
                    <a:solidFill>
                      <a:schemeClr val="tx1"/>
                    </a:solidFill>
                    <a:latin typeface="Aptos" panose="020B0004020202020204" pitchFamily="34" charset="0"/>
                    <a:ea typeface="Roboto" panose="02000000000000000000" pitchFamily="2" charset="0"/>
                  </a:rPr>
                </a:br>
                <a:r>
                  <a:rPr lang="en-US" dirty="0">
                    <a:solidFill>
                      <a:schemeClr val="tx1"/>
                    </a:solidFill>
                    <a:latin typeface="Aptos" panose="020B0004020202020204" pitchFamily="34" charset="0"/>
                    <a:ea typeface="Roboto" panose="02000000000000000000" pitchFamily="2" charset="0"/>
                  </a:rPr>
                  <a:t>with lab strategy</a:t>
                </a:r>
              </a:p>
              <a:p>
                <a:pPr algn="ctr">
                  <a:lnSpc>
                    <a:spcPct val="90000"/>
                  </a:lnSpc>
                  <a:spcBef>
                    <a:spcPts val="1200"/>
                  </a:spcBef>
                  <a:spcAft>
                    <a:spcPts val="60"/>
                  </a:spcAft>
                </a:pPr>
                <a:br>
                  <a:rPr lang="en-US" dirty="0">
                    <a:solidFill>
                      <a:schemeClr val="tx1"/>
                    </a:solidFill>
                    <a:latin typeface="Roboto" panose="02000000000000000000" pitchFamily="2" charset="0"/>
                    <a:ea typeface="Roboto" panose="02000000000000000000" pitchFamily="2" charset="0"/>
                  </a:rPr>
                </a:br>
                <a:br>
                  <a:rPr lang="en-US" dirty="0">
                    <a:solidFill>
                      <a:schemeClr val="tx1"/>
                    </a:solidFill>
                    <a:latin typeface="Roboto" panose="02000000000000000000" pitchFamily="2" charset="0"/>
                    <a:ea typeface="Roboto" panose="02000000000000000000" pitchFamily="2" charset="0"/>
                  </a:rPr>
                </a:br>
                <a:endParaRPr lang="en-US" dirty="0">
                  <a:solidFill>
                    <a:schemeClr val="tx1"/>
                  </a:solidFill>
                  <a:latin typeface="Roboto" panose="02000000000000000000" pitchFamily="2" charset="0"/>
                  <a:ea typeface="Roboto" panose="02000000000000000000" pitchFamily="2" charset="0"/>
                </a:endParaRPr>
              </a:p>
            </p:txBody>
          </p:sp>
          <p:sp>
            <p:nvSpPr>
              <p:cNvPr id="47" name="Triangle 46">
                <a:extLst>
                  <a:ext uri="{FF2B5EF4-FFF2-40B4-BE49-F238E27FC236}">
                    <a16:creationId xmlns:a16="http://schemas.microsoft.com/office/drawing/2014/main" id="{203FC91E-84F9-6171-B064-33BC869EBBFF}"/>
                  </a:ext>
                </a:extLst>
              </p:cNvPr>
              <p:cNvSpPr/>
              <p:nvPr/>
            </p:nvSpPr>
            <p:spPr>
              <a:xfrm rot="10800000">
                <a:off x="4374778" y="3227120"/>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tx1"/>
                  </a:solidFill>
                  <a:latin typeface="Roboto" panose="02000000000000000000" pitchFamily="2" charset="0"/>
                  <a:ea typeface="Roboto" panose="02000000000000000000" pitchFamily="2" charset="0"/>
                </a:endParaRPr>
              </a:p>
            </p:txBody>
          </p:sp>
        </p:grpSp>
        <p:grpSp>
          <p:nvGrpSpPr>
            <p:cNvPr id="520" name="Group 519">
              <a:extLst>
                <a:ext uri="{FF2B5EF4-FFF2-40B4-BE49-F238E27FC236}">
                  <a16:creationId xmlns:a16="http://schemas.microsoft.com/office/drawing/2014/main" id="{CA226FAB-052D-B2B2-5A38-E49340FA6C80}"/>
                </a:ext>
              </a:extLst>
            </p:cNvPr>
            <p:cNvGrpSpPr/>
            <p:nvPr/>
          </p:nvGrpSpPr>
          <p:grpSpPr>
            <a:xfrm>
              <a:off x="3376442" y="2847970"/>
              <a:ext cx="588738" cy="783745"/>
              <a:chOff x="3376442" y="2733670"/>
              <a:chExt cx="588738" cy="783745"/>
            </a:xfrm>
          </p:grpSpPr>
          <p:sp>
            <p:nvSpPr>
              <p:cNvPr id="147" name="Freeform 146">
                <a:extLst>
                  <a:ext uri="{FF2B5EF4-FFF2-40B4-BE49-F238E27FC236}">
                    <a16:creationId xmlns:a16="http://schemas.microsoft.com/office/drawing/2014/main" id="{96C39BA4-93BF-E541-9DF3-ABB9A38544B2}"/>
                  </a:ext>
                </a:extLst>
              </p:cNvPr>
              <p:cNvSpPr/>
              <p:nvPr/>
            </p:nvSpPr>
            <p:spPr>
              <a:xfrm>
                <a:off x="3422609" y="2875675"/>
                <a:ext cx="488903" cy="586880"/>
              </a:xfrm>
              <a:custGeom>
                <a:avLst/>
                <a:gdLst>
                  <a:gd name="connsiteX0" fmla="*/ 564592 w 564591"/>
                  <a:gd name="connsiteY0" fmla="*/ 677737 h 677737"/>
                  <a:gd name="connsiteX1" fmla="*/ 0 w 564591"/>
                  <a:gd name="connsiteY1" fmla="*/ 677737 h 677737"/>
                  <a:gd name="connsiteX2" fmla="*/ 0 w 564591"/>
                  <a:gd name="connsiteY2" fmla="*/ 0 h 677737"/>
                  <a:gd name="connsiteX3" fmla="*/ 72664 w 564591"/>
                  <a:gd name="connsiteY3" fmla="*/ 0 h 677737"/>
                  <a:gd name="connsiteX4" fmla="*/ 72664 w 564591"/>
                  <a:gd name="connsiteY4" fmla="*/ 32790 h 677737"/>
                  <a:gd name="connsiteX5" fmla="*/ 32830 w 564591"/>
                  <a:gd name="connsiteY5" fmla="*/ 32790 h 677737"/>
                  <a:gd name="connsiteX6" fmla="*/ 32830 w 564591"/>
                  <a:gd name="connsiteY6" fmla="*/ 644947 h 677737"/>
                  <a:gd name="connsiteX7" fmla="*/ 531802 w 564591"/>
                  <a:gd name="connsiteY7" fmla="*/ 644947 h 677737"/>
                  <a:gd name="connsiteX8" fmla="*/ 531802 w 564591"/>
                  <a:gd name="connsiteY8" fmla="*/ 32790 h 677737"/>
                  <a:gd name="connsiteX9" fmla="*/ 489013 w 564591"/>
                  <a:gd name="connsiteY9" fmla="*/ 32790 h 677737"/>
                  <a:gd name="connsiteX10" fmla="*/ 489013 w 564591"/>
                  <a:gd name="connsiteY10" fmla="*/ 0 h 677737"/>
                  <a:gd name="connsiteX11" fmla="*/ 564592 w 564591"/>
                  <a:gd name="connsiteY11" fmla="*/ 0 h 677737"/>
                  <a:gd name="connsiteX12" fmla="*/ 564592 w 564591"/>
                  <a:gd name="connsiteY12" fmla="*/ 677737 h 677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4591" h="677737">
                    <a:moveTo>
                      <a:pt x="564592" y="677737"/>
                    </a:moveTo>
                    <a:lnTo>
                      <a:pt x="0" y="677737"/>
                    </a:lnTo>
                    <a:lnTo>
                      <a:pt x="0" y="0"/>
                    </a:lnTo>
                    <a:lnTo>
                      <a:pt x="72664" y="0"/>
                    </a:lnTo>
                    <a:lnTo>
                      <a:pt x="72664" y="32790"/>
                    </a:lnTo>
                    <a:lnTo>
                      <a:pt x="32830" y="32790"/>
                    </a:lnTo>
                    <a:lnTo>
                      <a:pt x="32830" y="644947"/>
                    </a:lnTo>
                    <a:lnTo>
                      <a:pt x="531802" y="644947"/>
                    </a:lnTo>
                    <a:lnTo>
                      <a:pt x="531802" y="32790"/>
                    </a:lnTo>
                    <a:lnTo>
                      <a:pt x="489013" y="32790"/>
                    </a:lnTo>
                    <a:lnTo>
                      <a:pt x="489013" y="0"/>
                    </a:lnTo>
                    <a:lnTo>
                      <a:pt x="564592" y="0"/>
                    </a:lnTo>
                    <a:lnTo>
                      <a:pt x="564592" y="677737"/>
                    </a:lnTo>
                    <a:close/>
                  </a:path>
                </a:pathLst>
              </a:custGeom>
              <a:solidFill>
                <a:schemeClr val="bg1"/>
              </a:solidFill>
              <a:ln w="4048"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7B5E51D4-9658-5D87-3DA7-EB1669854DC0}"/>
                  </a:ext>
                </a:extLst>
              </p:cNvPr>
              <p:cNvSpPr/>
              <p:nvPr/>
            </p:nvSpPr>
            <p:spPr>
              <a:xfrm>
                <a:off x="3376442" y="2823584"/>
                <a:ext cx="588738" cy="693831"/>
              </a:xfrm>
              <a:custGeom>
                <a:avLst/>
                <a:gdLst>
                  <a:gd name="connsiteX0" fmla="*/ 636163 w 679882"/>
                  <a:gd name="connsiteY0" fmla="*/ 801245 h 801245"/>
                  <a:gd name="connsiteX1" fmla="*/ 43720 w 679882"/>
                  <a:gd name="connsiteY1" fmla="*/ 801245 h 801245"/>
                  <a:gd name="connsiteX2" fmla="*/ 0 w 679882"/>
                  <a:gd name="connsiteY2" fmla="*/ 757526 h 801245"/>
                  <a:gd name="connsiteX3" fmla="*/ 0 w 679882"/>
                  <a:gd name="connsiteY3" fmla="*/ 43720 h 801245"/>
                  <a:gd name="connsiteX4" fmla="*/ 43720 w 679882"/>
                  <a:gd name="connsiteY4" fmla="*/ 0 h 801245"/>
                  <a:gd name="connsiteX5" fmla="*/ 180627 w 679882"/>
                  <a:gd name="connsiteY5" fmla="*/ 0 h 801245"/>
                  <a:gd name="connsiteX6" fmla="*/ 180627 w 679882"/>
                  <a:gd name="connsiteY6" fmla="*/ 32790 h 801245"/>
                  <a:gd name="connsiteX7" fmla="*/ 43720 w 679882"/>
                  <a:gd name="connsiteY7" fmla="*/ 32790 h 801245"/>
                  <a:gd name="connsiteX8" fmla="*/ 32830 w 679882"/>
                  <a:gd name="connsiteY8" fmla="*/ 43679 h 801245"/>
                  <a:gd name="connsiteX9" fmla="*/ 32830 w 679882"/>
                  <a:gd name="connsiteY9" fmla="*/ 757485 h 801245"/>
                  <a:gd name="connsiteX10" fmla="*/ 43720 w 679882"/>
                  <a:gd name="connsiteY10" fmla="*/ 768375 h 801245"/>
                  <a:gd name="connsiteX11" fmla="*/ 636163 w 679882"/>
                  <a:gd name="connsiteY11" fmla="*/ 768375 h 801245"/>
                  <a:gd name="connsiteX12" fmla="*/ 647052 w 679882"/>
                  <a:gd name="connsiteY12" fmla="*/ 757485 h 801245"/>
                  <a:gd name="connsiteX13" fmla="*/ 647052 w 679882"/>
                  <a:gd name="connsiteY13" fmla="*/ 43679 h 801245"/>
                  <a:gd name="connsiteX14" fmla="*/ 636163 w 679882"/>
                  <a:gd name="connsiteY14" fmla="*/ 32790 h 801245"/>
                  <a:gd name="connsiteX15" fmla="*/ 496260 w 679882"/>
                  <a:gd name="connsiteY15" fmla="*/ 32790 h 801245"/>
                  <a:gd name="connsiteX16" fmla="*/ 496260 w 679882"/>
                  <a:gd name="connsiteY16" fmla="*/ 0 h 801245"/>
                  <a:gd name="connsiteX17" fmla="*/ 636163 w 679882"/>
                  <a:gd name="connsiteY17" fmla="*/ 0 h 801245"/>
                  <a:gd name="connsiteX18" fmla="*/ 679883 w 679882"/>
                  <a:gd name="connsiteY18" fmla="*/ 43720 h 801245"/>
                  <a:gd name="connsiteX19" fmla="*/ 679883 w 679882"/>
                  <a:gd name="connsiteY19" fmla="*/ 757526 h 801245"/>
                  <a:gd name="connsiteX20" fmla="*/ 636163 w 679882"/>
                  <a:gd name="connsiteY20" fmla="*/ 801245 h 801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79882" h="801245">
                    <a:moveTo>
                      <a:pt x="636163" y="801245"/>
                    </a:moveTo>
                    <a:lnTo>
                      <a:pt x="43720" y="801245"/>
                    </a:lnTo>
                    <a:cubicBezTo>
                      <a:pt x="19633" y="801245"/>
                      <a:pt x="0" y="781653"/>
                      <a:pt x="0" y="757526"/>
                    </a:cubicBezTo>
                    <a:lnTo>
                      <a:pt x="0" y="43720"/>
                    </a:lnTo>
                    <a:cubicBezTo>
                      <a:pt x="0" y="19633"/>
                      <a:pt x="19593" y="0"/>
                      <a:pt x="43720" y="0"/>
                    </a:cubicBezTo>
                    <a:lnTo>
                      <a:pt x="180627" y="0"/>
                    </a:lnTo>
                    <a:lnTo>
                      <a:pt x="180627" y="32790"/>
                    </a:lnTo>
                    <a:lnTo>
                      <a:pt x="43720" y="32790"/>
                    </a:lnTo>
                    <a:cubicBezTo>
                      <a:pt x="37688" y="32790"/>
                      <a:pt x="32830" y="37688"/>
                      <a:pt x="32830" y="43679"/>
                    </a:cubicBezTo>
                    <a:lnTo>
                      <a:pt x="32830" y="757485"/>
                    </a:lnTo>
                    <a:cubicBezTo>
                      <a:pt x="32830" y="763517"/>
                      <a:pt x="37728" y="768375"/>
                      <a:pt x="43720" y="768375"/>
                    </a:cubicBezTo>
                    <a:lnTo>
                      <a:pt x="636163" y="768375"/>
                    </a:lnTo>
                    <a:cubicBezTo>
                      <a:pt x="642195" y="768375"/>
                      <a:pt x="647052" y="763476"/>
                      <a:pt x="647052" y="757485"/>
                    </a:cubicBezTo>
                    <a:lnTo>
                      <a:pt x="647052" y="43679"/>
                    </a:lnTo>
                    <a:cubicBezTo>
                      <a:pt x="647052" y="37648"/>
                      <a:pt x="642154" y="32790"/>
                      <a:pt x="636163" y="32790"/>
                    </a:cubicBezTo>
                    <a:lnTo>
                      <a:pt x="496260" y="32790"/>
                    </a:lnTo>
                    <a:lnTo>
                      <a:pt x="496260" y="0"/>
                    </a:lnTo>
                    <a:lnTo>
                      <a:pt x="636163" y="0"/>
                    </a:lnTo>
                    <a:cubicBezTo>
                      <a:pt x="660249" y="0"/>
                      <a:pt x="679883" y="19593"/>
                      <a:pt x="679883" y="43720"/>
                    </a:cubicBezTo>
                    <a:lnTo>
                      <a:pt x="679883" y="757526"/>
                    </a:lnTo>
                    <a:cubicBezTo>
                      <a:pt x="679883" y="781612"/>
                      <a:pt x="660290" y="801245"/>
                      <a:pt x="636163" y="801245"/>
                    </a:cubicBezTo>
                    <a:close/>
                  </a:path>
                </a:pathLst>
              </a:custGeom>
              <a:solidFill>
                <a:schemeClr val="bg1"/>
              </a:solidFill>
              <a:ln w="4048"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4C6E2C9B-D29B-84FA-6695-FF7917F31BBC}"/>
                  </a:ext>
                </a:extLst>
              </p:cNvPr>
              <p:cNvSpPr/>
              <p:nvPr/>
            </p:nvSpPr>
            <p:spPr>
              <a:xfrm>
                <a:off x="3655931" y="3050772"/>
                <a:ext cx="169137" cy="28393"/>
              </a:xfrm>
              <a:custGeom>
                <a:avLst/>
                <a:gdLst>
                  <a:gd name="connsiteX0" fmla="*/ 0 w 195322"/>
                  <a:gd name="connsiteY0" fmla="*/ 0 h 32789"/>
                  <a:gd name="connsiteX1" fmla="*/ 195322 w 195322"/>
                  <a:gd name="connsiteY1" fmla="*/ 0 h 32789"/>
                  <a:gd name="connsiteX2" fmla="*/ 195322 w 195322"/>
                  <a:gd name="connsiteY2" fmla="*/ 32790 h 32789"/>
                  <a:gd name="connsiteX3" fmla="*/ 0 w 195322"/>
                  <a:gd name="connsiteY3" fmla="*/ 32790 h 32789"/>
                </a:gdLst>
                <a:ahLst/>
                <a:cxnLst>
                  <a:cxn ang="0">
                    <a:pos x="connsiteX0" y="connsiteY0"/>
                  </a:cxn>
                  <a:cxn ang="0">
                    <a:pos x="connsiteX1" y="connsiteY1"/>
                  </a:cxn>
                  <a:cxn ang="0">
                    <a:pos x="connsiteX2" y="connsiteY2"/>
                  </a:cxn>
                  <a:cxn ang="0">
                    <a:pos x="connsiteX3" y="connsiteY3"/>
                  </a:cxn>
                </a:cxnLst>
                <a:rect l="l" t="t" r="r" b="b"/>
                <a:pathLst>
                  <a:path w="195322" h="32789">
                    <a:moveTo>
                      <a:pt x="0" y="0"/>
                    </a:moveTo>
                    <a:lnTo>
                      <a:pt x="195322" y="0"/>
                    </a:lnTo>
                    <a:lnTo>
                      <a:pt x="195322" y="32790"/>
                    </a:lnTo>
                    <a:lnTo>
                      <a:pt x="0" y="32790"/>
                    </a:lnTo>
                    <a:close/>
                  </a:path>
                </a:pathLst>
              </a:custGeom>
              <a:solidFill>
                <a:schemeClr val="bg1"/>
              </a:solidFill>
              <a:ln w="4048"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8FF8E7EF-F180-C7AF-2128-75E0D3A8B83F}"/>
                  </a:ext>
                </a:extLst>
              </p:cNvPr>
              <p:cNvSpPr/>
              <p:nvPr/>
            </p:nvSpPr>
            <p:spPr>
              <a:xfrm>
                <a:off x="3655931" y="3171253"/>
                <a:ext cx="169137" cy="28393"/>
              </a:xfrm>
              <a:custGeom>
                <a:avLst/>
                <a:gdLst>
                  <a:gd name="connsiteX0" fmla="*/ 0 w 195322"/>
                  <a:gd name="connsiteY0" fmla="*/ 0 h 32789"/>
                  <a:gd name="connsiteX1" fmla="*/ 195322 w 195322"/>
                  <a:gd name="connsiteY1" fmla="*/ 0 h 32789"/>
                  <a:gd name="connsiteX2" fmla="*/ 195322 w 195322"/>
                  <a:gd name="connsiteY2" fmla="*/ 32790 h 32789"/>
                  <a:gd name="connsiteX3" fmla="*/ 0 w 195322"/>
                  <a:gd name="connsiteY3" fmla="*/ 32790 h 32789"/>
                </a:gdLst>
                <a:ahLst/>
                <a:cxnLst>
                  <a:cxn ang="0">
                    <a:pos x="connsiteX0" y="connsiteY0"/>
                  </a:cxn>
                  <a:cxn ang="0">
                    <a:pos x="connsiteX1" y="connsiteY1"/>
                  </a:cxn>
                  <a:cxn ang="0">
                    <a:pos x="connsiteX2" y="connsiteY2"/>
                  </a:cxn>
                  <a:cxn ang="0">
                    <a:pos x="connsiteX3" y="connsiteY3"/>
                  </a:cxn>
                </a:cxnLst>
                <a:rect l="l" t="t" r="r" b="b"/>
                <a:pathLst>
                  <a:path w="195322" h="32789">
                    <a:moveTo>
                      <a:pt x="0" y="0"/>
                    </a:moveTo>
                    <a:lnTo>
                      <a:pt x="195322" y="0"/>
                    </a:lnTo>
                    <a:lnTo>
                      <a:pt x="195322" y="32790"/>
                    </a:lnTo>
                    <a:lnTo>
                      <a:pt x="0" y="32790"/>
                    </a:lnTo>
                    <a:close/>
                  </a:path>
                </a:pathLst>
              </a:custGeom>
              <a:solidFill>
                <a:schemeClr val="bg1"/>
              </a:solidFill>
              <a:ln w="4048"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9297549F-FD9D-D949-8DA3-C1595A468A2A}"/>
                  </a:ext>
                </a:extLst>
              </p:cNvPr>
              <p:cNvSpPr/>
              <p:nvPr/>
            </p:nvSpPr>
            <p:spPr>
              <a:xfrm>
                <a:off x="3655931" y="3275400"/>
                <a:ext cx="169137" cy="28393"/>
              </a:xfrm>
              <a:custGeom>
                <a:avLst/>
                <a:gdLst>
                  <a:gd name="connsiteX0" fmla="*/ 0 w 195322"/>
                  <a:gd name="connsiteY0" fmla="*/ 0 h 32789"/>
                  <a:gd name="connsiteX1" fmla="*/ 195322 w 195322"/>
                  <a:gd name="connsiteY1" fmla="*/ 0 h 32789"/>
                  <a:gd name="connsiteX2" fmla="*/ 195322 w 195322"/>
                  <a:gd name="connsiteY2" fmla="*/ 32790 h 32789"/>
                  <a:gd name="connsiteX3" fmla="*/ 0 w 195322"/>
                  <a:gd name="connsiteY3" fmla="*/ 32790 h 32789"/>
                </a:gdLst>
                <a:ahLst/>
                <a:cxnLst>
                  <a:cxn ang="0">
                    <a:pos x="connsiteX0" y="connsiteY0"/>
                  </a:cxn>
                  <a:cxn ang="0">
                    <a:pos x="connsiteX1" y="connsiteY1"/>
                  </a:cxn>
                  <a:cxn ang="0">
                    <a:pos x="connsiteX2" y="connsiteY2"/>
                  </a:cxn>
                  <a:cxn ang="0">
                    <a:pos x="connsiteX3" y="connsiteY3"/>
                  </a:cxn>
                </a:cxnLst>
                <a:rect l="l" t="t" r="r" b="b"/>
                <a:pathLst>
                  <a:path w="195322" h="32789">
                    <a:moveTo>
                      <a:pt x="0" y="0"/>
                    </a:moveTo>
                    <a:lnTo>
                      <a:pt x="195322" y="0"/>
                    </a:lnTo>
                    <a:lnTo>
                      <a:pt x="195322" y="32790"/>
                    </a:lnTo>
                    <a:lnTo>
                      <a:pt x="0" y="32790"/>
                    </a:lnTo>
                    <a:close/>
                  </a:path>
                </a:pathLst>
              </a:custGeom>
              <a:solidFill>
                <a:schemeClr val="bg1"/>
              </a:solidFill>
              <a:ln w="4048"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FD2B030F-C920-FB0B-75B6-A2DC2B7E24C1}"/>
                  </a:ext>
                </a:extLst>
              </p:cNvPr>
              <p:cNvSpPr/>
              <p:nvPr/>
            </p:nvSpPr>
            <p:spPr>
              <a:xfrm>
                <a:off x="3503234" y="2998856"/>
                <a:ext cx="120762" cy="106635"/>
              </a:xfrm>
              <a:custGeom>
                <a:avLst/>
                <a:gdLst>
                  <a:gd name="connsiteX0" fmla="*/ 50602 w 139457"/>
                  <a:gd name="connsiteY0" fmla="*/ 123144 h 123144"/>
                  <a:gd name="connsiteX1" fmla="*/ 0 w 139457"/>
                  <a:gd name="connsiteY1" fmla="*/ 65296 h 123144"/>
                  <a:gd name="connsiteX2" fmla="*/ 24694 w 139457"/>
                  <a:gd name="connsiteY2" fmla="*/ 43720 h 123144"/>
                  <a:gd name="connsiteX3" fmla="*/ 50602 w 139457"/>
                  <a:gd name="connsiteY3" fmla="*/ 73352 h 123144"/>
                  <a:gd name="connsiteX4" fmla="*/ 114805 w 139457"/>
                  <a:gd name="connsiteY4" fmla="*/ 0 h 123144"/>
                  <a:gd name="connsiteX5" fmla="*/ 139458 w 139457"/>
                  <a:gd name="connsiteY5" fmla="*/ 21577 h 123144"/>
                  <a:gd name="connsiteX6" fmla="*/ 50602 w 139457"/>
                  <a:gd name="connsiteY6" fmla="*/ 123144 h 123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457" h="123144">
                    <a:moveTo>
                      <a:pt x="50602" y="123144"/>
                    </a:moveTo>
                    <a:lnTo>
                      <a:pt x="0" y="65296"/>
                    </a:lnTo>
                    <a:lnTo>
                      <a:pt x="24694" y="43720"/>
                    </a:lnTo>
                    <a:lnTo>
                      <a:pt x="50602" y="73352"/>
                    </a:lnTo>
                    <a:lnTo>
                      <a:pt x="114805" y="0"/>
                    </a:lnTo>
                    <a:lnTo>
                      <a:pt x="139458" y="21577"/>
                    </a:lnTo>
                    <a:lnTo>
                      <a:pt x="50602" y="123144"/>
                    </a:lnTo>
                    <a:close/>
                  </a:path>
                </a:pathLst>
              </a:custGeom>
              <a:solidFill>
                <a:schemeClr val="accent2">
                  <a:lumMod val="20000"/>
                  <a:lumOff val="80000"/>
                </a:schemeClr>
              </a:solidFill>
              <a:ln w="4048"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72529587-8C42-B5D3-9A05-EF18BAC7145A}"/>
                  </a:ext>
                </a:extLst>
              </p:cNvPr>
              <p:cNvSpPr/>
              <p:nvPr/>
            </p:nvSpPr>
            <p:spPr>
              <a:xfrm>
                <a:off x="3501692" y="3113203"/>
                <a:ext cx="120762" cy="106635"/>
              </a:xfrm>
              <a:custGeom>
                <a:avLst/>
                <a:gdLst>
                  <a:gd name="connsiteX0" fmla="*/ 50602 w 139457"/>
                  <a:gd name="connsiteY0" fmla="*/ 123144 h 123143"/>
                  <a:gd name="connsiteX1" fmla="*/ 0 w 139457"/>
                  <a:gd name="connsiteY1" fmla="*/ 65337 h 123143"/>
                  <a:gd name="connsiteX2" fmla="*/ 24653 w 139457"/>
                  <a:gd name="connsiteY2" fmla="*/ 43720 h 123143"/>
                  <a:gd name="connsiteX3" fmla="*/ 50602 w 139457"/>
                  <a:gd name="connsiteY3" fmla="*/ 73352 h 123143"/>
                  <a:gd name="connsiteX4" fmla="*/ 114764 w 139457"/>
                  <a:gd name="connsiteY4" fmla="*/ 0 h 123143"/>
                  <a:gd name="connsiteX5" fmla="*/ 139458 w 139457"/>
                  <a:gd name="connsiteY5" fmla="*/ 21577 h 123143"/>
                  <a:gd name="connsiteX6" fmla="*/ 50602 w 139457"/>
                  <a:gd name="connsiteY6" fmla="*/ 123144 h 123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457" h="123143">
                    <a:moveTo>
                      <a:pt x="50602" y="123144"/>
                    </a:moveTo>
                    <a:lnTo>
                      <a:pt x="0" y="65337"/>
                    </a:lnTo>
                    <a:lnTo>
                      <a:pt x="24653" y="43720"/>
                    </a:lnTo>
                    <a:lnTo>
                      <a:pt x="50602" y="73352"/>
                    </a:lnTo>
                    <a:lnTo>
                      <a:pt x="114764" y="0"/>
                    </a:lnTo>
                    <a:lnTo>
                      <a:pt x="139458" y="21577"/>
                    </a:lnTo>
                    <a:lnTo>
                      <a:pt x="50602" y="123144"/>
                    </a:lnTo>
                    <a:close/>
                  </a:path>
                </a:pathLst>
              </a:custGeom>
              <a:solidFill>
                <a:schemeClr val="accent2">
                  <a:lumMod val="20000"/>
                  <a:lumOff val="80000"/>
                </a:schemeClr>
              </a:solidFill>
              <a:ln w="4048"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37B2FB33-1A9D-33E4-5721-4D131E964EB7}"/>
                  </a:ext>
                </a:extLst>
              </p:cNvPr>
              <p:cNvSpPr/>
              <p:nvPr/>
            </p:nvSpPr>
            <p:spPr>
              <a:xfrm>
                <a:off x="3501692" y="3226780"/>
                <a:ext cx="120762" cy="106670"/>
              </a:xfrm>
              <a:custGeom>
                <a:avLst/>
                <a:gdLst>
                  <a:gd name="connsiteX0" fmla="*/ 50602 w 139457"/>
                  <a:gd name="connsiteY0" fmla="*/ 123184 h 123184"/>
                  <a:gd name="connsiteX1" fmla="*/ 0 w 139457"/>
                  <a:gd name="connsiteY1" fmla="*/ 65337 h 123184"/>
                  <a:gd name="connsiteX2" fmla="*/ 24653 w 139457"/>
                  <a:gd name="connsiteY2" fmla="*/ 43760 h 123184"/>
                  <a:gd name="connsiteX3" fmla="*/ 50602 w 139457"/>
                  <a:gd name="connsiteY3" fmla="*/ 73352 h 123184"/>
                  <a:gd name="connsiteX4" fmla="*/ 114764 w 139457"/>
                  <a:gd name="connsiteY4" fmla="*/ 0 h 123184"/>
                  <a:gd name="connsiteX5" fmla="*/ 139458 w 139457"/>
                  <a:gd name="connsiteY5" fmla="*/ 21617 h 123184"/>
                  <a:gd name="connsiteX6" fmla="*/ 50602 w 139457"/>
                  <a:gd name="connsiteY6" fmla="*/ 123184 h 12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9457" h="123184">
                    <a:moveTo>
                      <a:pt x="50602" y="123184"/>
                    </a:moveTo>
                    <a:lnTo>
                      <a:pt x="0" y="65337"/>
                    </a:lnTo>
                    <a:lnTo>
                      <a:pt x="24653" y="43760"/>
                    </a:lnTo>
                    <a:lnTo>
                      <a:pt x="50602" y="73352"/>
                    </a:lnTo>
                    <a:lnTo>
                      <a:pt x="114764" y="0"/>
                    </a:lnTo>
                    <a:lnTo>
                      <a:pt x="139458" y="21617"/>
                    </a:lnTo>
                    <a:lnTo>
                      <a:pt x="50602" y="123184"/>
                    </a:lnTo>
                    <a:close/>
                  </a:path>
                </a:pathLst>
              </a:custGeom>
              <a:solidFill>
                <a:schemeClr val="accent2">
                  <a:lumMod val="20000"/>
                  <a:lumOff val="80000"/>
                </a:schemeClr>
              </a:solidFill>
              <a:ln w="4048"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053F31B7-918C-87CD-EF8F-F2C346CA744A}"/>
                  </a:ext>
                </a:extLst>
              </p:cNvPr>
              <p:cNvSpPr/>
              <p:nvPr/>
            </p:nvSpPr>
            <p:spPr>
              <a:xfrm>
                <a:off x="3518693" y="2733670"/>
                <a:ext cx="290671" cy="191922"/>
              </a:xfrm>
              <a:custGeom>
                <a:avLst/>
                <a:gdLst>
                  <a:gd name="connsiteX0" fmla="*/ 335670 w 335670"/>
                  <a:gd name="connsiteY0" fmla="*/ 221635 h 221634"/>
                  <a:gd name="connsiteX1" fmla="*/ 0 w 335670"/>
                  <a:gd name="connsiteY1" fmla="*/ 221635 h 221634"/>
                  <a:gd name="connsiteX2" fmla="*/ 0 w 335670"/>
                  <a:gd name="connsiteY2" fmla="*/ 49185 h 221634"/>
                  <a:gd name="connsiteX3" fmla="*/ 65580 w 335670"/>
                  <a:gd name="connsiteY3" fmla="*/ 49185 h 221634"/>
                  <a:gd name="connsiteX4" fmla="*/ 65580 w 335670"/>
                  <a:gd name="connsiteY4" fmla="*/ 0 h 221634"/>
                  <a:gd name="connsiteX5" fmla="*/ 267095 w 335670"/>
                  <a:gd name="connsiteY5" fmla="*/ 0 h 221634"/>
                  <a:gd name="connsiteX6" fmla="*/ 267095 w 335670"/>
                  <a:gd name="connsiteY6" fmla="*/ 49185 h 221634"/>
                  <a:gd name="connsiteX7" fmla="*/ 335670 w 335670"/>
                  <a:gd name="connsiteY7" fmla="*/ 49185 h 221634"/>
                  <a:gd name="connsiteX8" fmla="*/ 335670 w 335670"/>
                  <a:gd name="connsiteY8" fmla="*/ 221635 h 221634"/>
                  <a:gd name="connsiteX9" fmla="*/ 32749 w 335670"/>
                  <a:gd name="connsiteY9" fmla="*/ 188845 h 221634"/>
                  <a:gd name="connsiteX10" fmla="*/ 302840 w 335670"/>
                  <a:gd name="connsiteY10" fmla="*/ 188845 h 221634"/>
                  <a:gd name="connsiteX11" fmla="*/ 302840 w 335670"/>
                  <a:gd name="connsiteY11" fmla="*/ 81975 h 221634"/>
                  <a:gd name="connsiteX12" fmla="*/ 234265 w 335670"/>
                  <a:gd name="connsiteY12" fmla="*/ 81975 h 221634"/>
                  <a:gd name="connsiteX13" fmla="*/ 234265 w 335670"/>
                  <a:gd name="connsiteY13" fmla="*/ 32790 h 221634"/>
                  <a:gd name="connsiteX14" fmla="*/ 98329 w 335670"/>
                  <a:gd name="connsiteY14" fmla="*/ 32790 h 221634"/>
                  <a:gd name="connsiteX15" fmla="*/ 98329 w 335670"/>
                  <a:gd name="connsiteY15" fmla="*/ 81975 h 221634"/>
                  <a:gd name="connsiteX16" fmla="*/ 32749 w 335670"/>
                  <a:gd name="connsiteY16" fmla="*/ 81975 h 221634"/>
                  <a:gd name="connsiteX17" fmla="*/ 32749 w 335670"/>
                  <a:gd name="connsiteY17" fmla="*/ 188845 h 221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5670" h="221634">
                    <a:moveTo>
                      <a:pt x="335670" y="221635"/>
                    </a:moveTo>
                    <a:lnTo>
                      <a:pt x="0" y="221635"/>
                    </a:lnTo>
                    <a:lnTo>
                      <a:pt x="0" y="49185"/>
                    </a:lnTo>
                    <a:lnTo>
                      <a:pt x="65580" y="49185"/>
                    </a:lnTo>
                    <a:lnTo>
                      <a:pt x="65580" y="0"/>
                    </a:lnTo>
                    <a:lnTo>
                      <a:pt x="267095" y="0"/>
                    </a:lnTo>
                    <a:lnTo>
                      <a:pt x="267095" y="49185"/>
                    </a:lnTo>
                    <a:lnTo>
                      <a:pt x="335670" y="49185"/>
                    </a:lnTo>
                    <a:lnTo>
                      <a:pt x="335670" y="221635"/>
                    </a:lnTo>
                    <a:close/>
                    <a:moveTo>
                      <a:pt x="32749" y="188845"/>
                    </a:moveTo>
                    <a:lnTo>
                      <a:pt x="302840" y="188845"/>
                    </a:lnTo>
                    <a:lnTo>
                      <a:pt x="302840" y="81975"/>
                    </a:lnTo>
                    <a:lnTo>
                      <a:pt x="234265" y="81975"/>
                    </a:lnTo>
                    <a:lnTo>
                      <a:pt x="234265" y="32790"/>
                    </a:lnTo>
                    <a:lnTo>
                      <a:pt x="98329" y="32790"/>
                    </a:lnTo>
                    <a:lnTo>
                      <a:pt x="98329" y="81975"/>
                    </a:lnTo>
                    <a:lnTo>
                      <a:pt x="32749" y="81975"/>
                    </a:lnTo>
                    <a:lnTo>
                      <a:pt x="32749" y="188845"/>
                    </a:lnTo>
                    <a:close/>
                  </a:path>
                </a:pathLst>
              </a:custGeom>
              <a:solidFill>
                <a:schemeClr val="bg1"/>
              </a:solidFill>
              <a:ln w="4048"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BE2A40FF-EF7C-04AF-1433-39FD6CF65A83}"/>
                  </a:ext>
                </a:extLst>
              </p:cNvPr>
              <p:cNvSpPr/>
              <p:nvPr/>
            </p:nvSpPr>
            <p:spPr>
              <a:xfrm>
                <a:off x="3646466" y="2785725"/>
                <a:ext cx="37858" cy="37858"/>
              </a:xfrm>
              <a:custGeom>
                <a:avLst/>
                <a:gdLst>
                  <a:gd name="connsiteX0" fmla="*/ 43720 w 43719"/>
                  <a:gd name="connsiteY0" fmla="*/ 21860 h 43719"/>
                  <a:gd name="connsiteX1" fmla="*/ 21860 w 43719"/>
                  <a:gd name="connsiteY1" fmla="*/ 43720 h 43719"/>
                  <a:gd name="connsiteX2" fmla="*/ 0 w 43719"/>
                  <a:gd name="connsiteY2" fmla="*/ 21860 h 43719"/>
                  <a:gd name="connsiteX3" fmla="*/ 21860 w 43719"/>
                  <a:gd name="connsiteY3" fmla="*/ 0 h 43719"/>
                  <a:gd name="connsiteX4" fmla="*/ 43720 w 43719"/>
                  <a:gd name="connsiteY4" fmla="*/ 21860 h 43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719" h="43719">
                    <a:moveTo>
                      <a:pt x="43720" y="21860"/>
                    </a:moveTo>
                    <a:cubicBezTo>
                      <a:pt x="43720" y="33933"/>
                      <a:pt x="33933" y="43720"/>
                      <a:pt x="21860" y="43720"/>
                    </a:cubicBezTo>
                    <a:cubicBezTo>
                      <a:pt x="9787" y="43720"/>
                      <a:pt x="0" y="33933"/>
                      <a:pt x="0" y="21860"/>
                    </a:cubicBezTo>
                    <a:cubicBezTo>
                      <a:pt x="0" y="9787"/>
                      <a:pt x="9787" y="0"/>
                      <a:pt x="21860" y="0"/>
                    </a:cubicBezTo>
                    <a:cubicBezTo>
                      <a:pt x="33933" y="0"/>
                      <a:pt x="43720" y="9787"/>
                      <a:pt x="43720" y="21860"/>
                    </a:cubicBezTo>
                    <a:close/>
                  </a:path>
                </a:pathLst>
              </a:custGeom>
              <a:solidFill>
                <a:schemeClr val="bg1"/>
              </a:solidFill>
              <a:ln w="4048" cap="flat">
                <a:noFill/>
                <a:prstDash val="solid"/>
                <a:miter/>
              </a:ln>
            </p:spPr>
            <p:txBody>
              <a:bodyPr rtlCol="0" anchor="ctr"/>
              <a:lstStyle/>
              <a:p>
                <a:endParaRPr lang="en-US"/>
              </a:p>
            </p:txBody>
          </p:sp>
        </p:grpSp>
      </p:grpSp>
      <p:grpSp>
        <p:nvGrpSpPr>
          <p:cNvPr id="527" name="Group 526">
            <a:extLst>
              <a:ext uri="{FF2B5EF4-FFF2-40B4-BE49-F238E27FC236}">
                <a16:creationId xmlns:a16="http://schemas.microsoft.com/office/drawing/2014/main" id="{422089D3-4573-FDA0-65E4-4E3C9FFEF2A8}"/>
              </a:ext>
            </a:extLst>
          </p:cNvPr>
          <p:cNvGrpSpPr/>
          <p:nvPr/>
        </p:nvGrpSpPr>
        <p:grpSpPr>
          <a:xfrm>
            <a:off x="4829666" y="2191616"/>
            <a:ext cx="1985301" cy="2454891"/>
            <a:chOff x="4829666" y="2126965"/>
            <a:chExt cx="1985301" cy="2454891"/>
          </a:xfrm>
        </p:grpSpPr>
        <p:sp>
          <p:nvSpPr>
            <p:cNvPr id="19" name="Rectangle 18">
              <a:extLst>
                <a:ext uri="{FF2B5EF4-FFF2-40B4-BE49-F238E27FC236}">
                  <a16:creationId xmlns:a16="http://schemas.microsoft.com/office/drawing/2014/main" id="{B2D45D8D-C2FD-C72E-5284-DC1257064D77}"/>
                </a:ext>
              </a:extLst>
            </p:cNvPr>
            <p:cNvSpPr/>
            <p:nvPr/>
          </p:nvSpPr>
          <p:spPr>
            <a:xfrm>
              <a:off x="4829666" y="2126965"/>
              <a:ext cx="1966251" cy="148680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tx1"/>
                </a:solidFill>
                <a:latin typeface="Roboto" panose="02000000000000000000" pitchFamily="2" charset="0"/>
                <a:ea typeface="Roboto" panose="02000000000000000000" pitchFamily="2" charset="0"/>
              </a:endParaRPr>
            </a:p>
          </p:txBody>
        </p:sp>
        <p:sp>
          <p:nvSpPr>
            <p:cNvPr id="21" name="Triangle 20">
              <a:extLst>
                <a:ext uri="{FF2B5EF4-FFF2-40B4-BE49-F238E27FC236}">
                  <a16:creationId xmlns:a16="http://schemas.microsoft.com/office/drawing/2014/main" id="{A4599EF4-9D73-CE14-2A87-BA4FCE7947EF}"/>
                </a:ext>
              </a:extLst>
            </p:cNvPr>
            <p:cNvSpPr/>
            <p:nvPr/>
          </p:nvSpPr>
          <p:spPr>
            <a:xfrm rot="10800000">
              <a:off x="5651098" y="3577730"/>
              <a:ext cx="323387" cy="122527"/>
            </a:xfrm>
            <a:prstGeom prst="triangl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tx1"/>
                </a:solidFill>
                <a:latin typeface="Roboto" panose="02000000000000000000" pitchFamily="2" charset="0"/>
                <a:ea typeface="Roboto" panose="02000000000000000000" pitchFamily="2" charset="0"/>
              </a:endParaRPr>
            </a:p>
          </p:txBody>
        </p:sp>
        <p:grpSp>
          <p:nvGrpSpPr>
            <p:cNvPr id="48" name="Group 47">
              <a:extLst>
                <a:ext uri="{FF2B5EF4-FFF2-40B4-BE49-F238E27FC236}">
                  <a16:creationId xmlns:a16="http://schemas.microsoft.com/office/drawing/2014/main" id="{F83113CD-2042-5CDF-681A-75C08D1C808A}"/>
                </a:ext>
              </a:extLst>
            </p:cNvPr>
            <p:cNvGrpSpPr/>
            <p:nvPr/>
          </p:nvGrpSpPr>
          <p:grpSpPr>
            <a:xfrm>
              <a:off x="4848716" y="3957386"/>
              <a:ext cx="1966251" cy="624470"/>
              <a:chOff x="6219238" y="2400100"/>
              <a:chExt cx="2743760" cy="1028900"/>
            </a:xfrm>
            <a:noFill/>
          </p:grpSpPr>
          <p:sp>
            <p:nvSpPr>
              <p:cNvPr id="49" name="Rectangle 48">
                <a:extLst>
                  <a:ext uri="{FF2B5EF4-FFF2-40B4-BE49-F238E27FC236}">
                    <a16:creationId xmlns:a16="http://schemas.microsoft.com/office/drawing/2014/main" id="{986C9232-E37E-DE37-015F-78DEDB5F0BC6}"/>
                  </a:ext>
                </a:extLst>
              </p:cNvPr>
              <p:cNvSpPr/>
              <p:nvPr/>
            </p:nvSpPr>
            <p:spPr>
              <a:xfrm>
                <a:off x="6219238" y="2400100"/>
                <a:ext cx="2743760" cy="88639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lIns="0" tIns="274320" rIns="0" bIns="45720" rtlCol="0" anchor="ctr"/>
              <a:lstStyle/>
              <a:p>
                <a:pPr algn="ctr">
                  <a:lnSpc>
                    <a:spcPct val="90000"/>
                  </a:lnSpc>
                  <a:spcBef>
                    <a:spcPts val="1200"/>
                  </a:spcBef>
                  <a:spcAft>
                    <a:spcPts val="60"/>
                  </a:spcAft>
                </a:pPr>
                <a:r>
                  <a:rPr lang="en-US" dirty="0">
                    <a:solidFill>
                      <a:schemeClr val="tx1"/>
                    </a:solidFill>
                    <a:latin typeface="Aptos" panose="020B0004020202020204" pitchFamily="34" charset="0"/>
                    <a:ea typeface="Roboto"/>
                    <a:cs typeface="Roboto"/>
                  </a:rPr>
                  <a:t>Capital </a:t>
                </a:r>
                <a:br>
                  <a:rPr lang="en-US" dirty="0">
                    <a:latin typeface="Aptos" panose="020B0004020202020204" pitchFamily="34" charset="0"/>
                    <a:ea typeface="Roboto" panose="02000000000000000000" pitchFamily="2" charset="0"/>
                  </a:rPr>
                </a:br>
                <a:r>
                  <a:rPr lang="en-US" dirty="0">
                    <a:solidFill>
                      <a:schemeClr val="tx1"/>
                    </a:solidFill>
                    <a:latin typeface="Aptos" panose="020B0004020202020204" pitchFamily="34" charset="0"/>
                    <a:ea typeface="Roboto"/>
                    <a:cs typeface="Roboto"/>
                  </a:rPr>
                  <a:t>equipment refresh for maximum </a:t>
                </a:r>
                <a:br>
                  <a:rPr lang="en-US" dirty="0">
                    <a:latin typeface="Aptos" panose="020B0004020202020204" pitchFamily="34" charset="0"/>
                    <a:ea typeface="Roboto" panose="02000000000000000000" pitchFamily="2" charset="0"/>
                  </a:rPr>
                </a:br>
                <a:r>
                  <a:rPr lang="en-US" dirty="0">
                    <a:solidFill>
                      <a:schemeClr val="tx1"/>
                    </a:solidFill>
                    <a:latin typeface="Aptos" panose="020B0004020202020204" pitchFamily="34" charset="0"/>
                    <a:ea typeface="Roboto"/>
                    <a:cs typeface="Roboto"/>
                  </a:rPr>
                  <a:t>scientific impact</a:t>
                </a:r>
              </a:p>
            </p:txBody>
          </p:sp>
          <p:sp>
            <p:nvSpPr>
              <p:cNvPr id="50" name="Triangle 49">
                <a:extLst>
                  <a:ext uri="{FF2B5EF4-FFF2-40B4-BE49-F238E27FC236}">
                    <a16:creationId xmlns:a16="http://schemas.microsoft.com/office/drawing/2014/main" id="{650E2E22-9600-9BE5-442D-5840FF328ABA}"/>
                  </a:ext>
                </a:extLst>
              </p:cNvPr>
              <p:cNvSpPr/>
              <p:nvPr/>
            </p:nvSpPr>
            <p:spPr>
              <a:xfrm rot="10800000">
                <a:off x="7338904" y="3227120"/>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tx1"/>
                  </a:solidFill>
                  <a:latin typeface="Roboto" panose="02000000000000000000" pitchFamily="2" charset="0"/>
                  <a:ea typeface="Roboto" panose="02000000000000000000" pitchFamily="2" charset="0"/>
                </a:endParaRPr>
              </a:p>
            </p:txBody>
          </p:sp>
        </p:grpSp>
        <p:sp>
          <p:nvSpPr>
            <p:cNvPr id="248" name="Freeform 247">
              <a:extLst>
                <a:ext uri="{FF2B5EF4-FFF2-40B4-BE49-F238E27FC236}">
                  <a16:creationId xmlns:a16="http://schemas.microsoft.com/office/drawing/2014/main" id="{316F2C1E-AB49-536A-A6B7-329F613038D5}"/>
                </a:ext>
              </a:extLst>
            </p:cNvPr>
            <p:cNvSpPr/>
            <p:nvPr/>
          </p:nvSpPr>
          <p:spPr>
            <a:xfrm>
              <a:off x="5663404" y="2678763"/>
              <a:ext cx="301152" cy="301152"/>
            </a:xfrm>
            <a:custGeom>
              <a:avLst/>
              <a:gdLst>
                <a:gd name="connsiteX0" fmla="*/ 197387 w 197386"/>
                <a:gd name="connsiteY0" fmla="*/ 98693 h 197386"/>
                <a:gd name="connsiteX1" fmla="*/ 98693 w 197386"/>
                <a:gd name="connsiteY1" fmla="*/ 197387 h 197386"/>
                <a:gd name="connsiteX2" fmla="*/ 0 w 197386"/>
                <a:gd name="connsiteY2" fmla="*/ 98693 h 197386"/>
                <a:gd name="connsiteX3" fmla="*/ 98693 w 197386"/>
                <a:gd name="connsiteY3" fmla="*/ 0 h 197386"/>
                <a:gd name="connsiteX4" fmla="*/ 197387 w 197386"/>
                <a:gd name="connsiteY4" fmla="*/ 98693 h 1973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386" h="197386">
                  <a:moveTo>
                    <a:pt x="197387" y="98693"/>
                  </a:moveTo>
                  <a:cubicBezTo>
                    <a:pt x="197387" y="153200"/>
                    <a:pt x="153200" y="197387"/>
                    <a:pt x="98693" y="197387"/>
                  </a:cubicBezTo>
                  <a:cubicBezTo>
                    <a:pt x="44186" y="197387"/>
                    <a:pt x="0" y="153200"/>
                    <a:pt x="0" y="98693"/>
                  </a:cubicBezTo>
                  <a:cubicBezTo>
                    <a:pt x="0" y="44187"/>
                    <a:pt x="44186" y="0"/>
                    <a:pt x="98693" y="0"/>
                  </a:cubicBezTo>
                  <a:cubicBezTo>
                    <a:pt x="153200" y="0"/>
                    <a:pt x="197387" y="44186"/>
                    <a:pt x="197387" y="98693"/>
                  </a:cubicBezTo>
                  <a:close/>
                </a:path>
              </a:pathLst>
            </a:custGeom>
            <a:solidFill>
              <a:schemeClr val="tx1"/>
            </a:solidFill>
            <a:ln w="4048" cap="flat">
              <a:noFill/>
              <a:prstDash val="solid"/>
              <a:miter/>
            </a:ln>
          </p:spPr>
          <p:txBody>
            <a:bodyPr rtlCol="0" anchor="ctr"/>
            <a:lstStyle/>
            <a:p>
              <a:pPr algn="ctr"/>
              <a:r>
                <a:rPr lang="en-US" b="1">
                  <a:solidFill>
                    <a:schemeClr val="bg1"/>
                  </a:solidFill>
                </a:rPr>
                <a:t>S</a:t>
              </a:r>
            </a:p>
          </p:txBody>
        </p:sp>
        <p:sp>
          <p:nvSpPr>
            <p:cNvPr id="249" name="Freeform 248">
              <a:extLst>
                <a:ext uri="{FF2B5EF4-FFF2-40B4-BE49-F238E27FC236}">
                  <a16:creationId xmlns:a16="http://schemas.microsoft.com/office/drawing/2014/main" id="{B1AF22E8-915A-0379-AF5C-E7EC38EC580F}"/>
                </a:ext>
              </a:extLst>
            </p:cNvPr>
            <p:cNvSpPr/>
            <p:nvPr/>
          </p:nvSpPr>
          <p:spPr>
            <a:xfrm>
              <a:off x="5759259" y="2438695"/>
              <a:ext cx="394845" cy="212522"/>
            </a:xfrm>
            <a:custGeom>
              <a:avLst/>
              <a:gdLst>
                <a:gd name="connsiteX0" fmla="*/ 35866 w 258796"/>
                <a:gd name="connsiteY0" fmla="*/ 21334 h 139295"/>
                <a:gd name="connsiteX1" fmla="*/ 239406 w 258796"/>
                <a:gd name="connsiteY1" fmla="*/ 139296 h 139295"/>
                <a:gd name="connsiteX2" fmla="*/ 258797 w 258796"/>
                <a:gd name="connsiteY2" fmla="*/ 130269 h 139295"/>
                <a:gd name="connsiteX3" fmla="*/ 35866 w 258796"/>
                <a:gd name="connsiteY3" fmla="*/ 0 h 139295"/>
                <a:gd name="connsiteX4" fmla="*/ 0 w 258796"/>
                <a:gd name="connsiteY4" fmla="*/ 2510 h 139295"/>
                <a:gd name="connsiteX5" fmla="*/ 5708 w 258796"/>
                <a:gd name="connsiteY5" fmla="*/ 23236 h 139295"/>
                <a:gd name="connsiteX6" fmla="*/ 35866 w 258796"/>
                <a:gd name="connsiteY6" fmla="*/ 21293 h 13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796" h="139295">
                  <a:moveTo>
                    <a:pt x="35866" y="21334"/>
                  </a:moveTo>
                  <a:cubicBezTo>
                    <a:pt x="122820" y="21334"/>
                    <a:pt x="198844" y="68859"/>
                    <a:pt x="239406" y="139296"/>
                  </a:cubicBezTo>
                  <a:cubicBezTo>
                    <a:pt x="244993" y="134924"/>
                    <a:pt x="251591" y="131766"/>
                    <a:pt x="258797" y="130269"/>
                  </a:cubicBezTo>
                  <a:cubicBezTo>
                    <a:pt x="214794" y="52585"/>
                    <a:pt x="131362" y="0"/>
                    <a:pt x="35866" y="0"/>
                  </a:cubicBezTo>
                  <a:cubicBezTo>
                    <a:pt x="23681" y="0"/>
                    <a:pt x="11740" y="891"/>
                    <a:pt x="0" y="2510"/>
                  </a:cubicBezTo>
                  <a:cubicBezTo>
                    <a:pt x="3400" y="8703"/>
                    <a:pt x="5384" y="15788"/>
                    <a:pt x="5708" y="23236"/>
                  </a:cubicBezTo>
                  <a:cubicBezTo>
                    <a:pt x="15585" y="21981"/>
                    <a:pt x="25665" y="21293"/>
                    <a:pt x="35866" y="21293"/>
                  </a:cubicBezTo>
                  <a:close/>
                </a:path>
              </a:pathLst>
            </a:custGeom>
            <a:solidFill>
              <a:schemeClr val="tx1"/>
            </a:solidFill>
            <a:ln w="4048" cap="flat">
              <a:noFill/>
              <a:prstDash val="solid"/>
              <a:miter/>
            </a:ln>
          </p:spPr>
          <p:txBody>
            <a:bodyPr rtlCol="0" anchor="ctr"/>
            <a:lstStyle/>
            <a:p>
              <a:endParaRPr lang="en-US"/>
            </a:p>
          </p:txBody>
        </p:sp>
        <p:sp>
          <p:nvSpPr>
            <p:cNvPr id="250" name="Freeform 249">
              <a:extLst>
                <a:ext uri="{FF2B5EF4-FFF2-40B4-BE49-F238E27FC236}">
                  <a16:creationId xmlns:a16="http://schemas.microsoft.com/office/drawing/2014/main" id="{D15C1FEB-EF90-3773-0137-F79F6E8834A7}"/>
                </a:ext>
              </a:extLst>
            </p:cNvPr>
            <p:cNvSpPr/>
            <p:nvPr/>
          </p:nvSpPr>
          <p:spPr>
            <a:xfrm>
              <a:off x="6106858" y="2772148"/>
              <a:ext cx="97768" cy="284785"/>
            </a:xfrm>
            <a:custGeom>
              <a:avLst/>
              <a:gdLst>
                <a:gd name="connsiteX0" fmla="*/ 0 w 64081"/>
                <a:gd name="connsiteY0" fmla="*/ 172369 h 186659"/>
                <a:gd name="connsiteX1" fmla="*/ 15990 w 64081"/>
                <a:gd name="connsiteY1" fmla="*/ 186659 h 186659"/>
                <a:gd name="connsiteX2" fmla="*/ 64082 w 64081"/>
                <a:gd name="connsiteY2" fmla="*/ 37445 h 186659"/>
                <a:gd name="connsiteX3" fmla="*/ 61329 w 64081"/>
                <a:gd name="connsiteY3" fmla="*/ 0 h 186659"/>
                <a:gd name="connsiteX4" fmla="*/ 40481 w 64081"/>
                <a:gd name="connsiteY4" fmla="*/ 4939 h 186659"/>
                <a:gd name="connsiteX5" fmla="*/ 40481 w 64081"/>
                <a:gd name="connsiteY5" fmla="*/ 4939 h 186659"/>
                <a:gd name="connsiteX6" fmla="*/ 42748 w 64081"/>
                <a:gd name="connsiteY6" fmla="*/ 37486 h 186659"/>
                <a:gd name="connsiteX7" fmla="*/ 0 w 64081"/>
                <a:gd name="connsiteY7" fmla="*/ 172369 h 18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81" h="186659">
                  <a:moveTo>
                    <a:pt x="0" y="172369"/>
                  </a:moveTo>
                  <a:cubicBezTo>
                    <a:pt x="6356" y="175851"/>
                    <a:pt x="11821" y="180789"/>
                    <a:pt x="15990" y="186659"/>
                  </a:cubicBezTo>
                  <a:cubicBezTo>
                    <a:pt x="46230" y="144640"/>
                    <a:pt x="64082" y="93107"/>
                    <a:pt x="64082" y="37445"/>
                  </a:cubicBezTo>
                  <a:cubicBezTo>
                    <a:pt x="64082" y="24734"/>
                    <a:pt x="63151" y="12225"/>
                    <a:pt x="61329" y="0"/>
                  </a:cubicBezTo>
                  <a:cubicBezTo>
                    <a:pt x="55055" y="3117"/>
                    <a:pt x="47970" y="4939"/>
                    <a:pt x="40481" y="4939"/>
                  </a:cubicBezTo>
                  <a:cubicBezTo>
                    <a:pt x="40481" y="4939"/>
                    <a:pt x="40481" y="4939"/>
                    <a:pt x="40481" y="4939"/>
                  </a:cubicBezTo>
                  <a:cubicBezTo>
                    <a:pt x="41979" y="15585"/>
                    <a:pt x="42748" y="26434"/>
                    <a:pt x="42748" y="37486"/>
                  </a:cubicBezTo>
                  <a:cubicBezTo>
                    <a:pt x="42748" y="87642"/>
                    <a:pt x="26920" y="134195"/>
                    <a:pt x="0" y="172369"/>
                  </a:cubicBezTo>
                  <a:close/>
                </a:path>
              </a:pathLst>
            </a:custGeom>
            <a:solidFill>
              <a:schemeClr val="tx1"/>
            </a:solidFill>
            <a:ln w="4048" cap="flat">
              <a:noFill/>
              <a:prstDash val="solid"/>
              <a:miter/>
            </a:ln>
          </p:spPr>
          <p:txBody>
            <a:bodyPr rtlCol="0" anchor="ctr"/>
            <a:lstStyle/>
            <a:p>
              <a:endParaRPr lang="en-US"/>
            </a:p>
          </p:txBody>
        </p:sp>
        <p:sp>
          <p:nvSpPr>
            <p:cNvPr id="251" name="Freeform 250">
              <a:extLst>
                <a:ext uri="{FF2B5EF4-FFF2-40B4-BE49-F238E27FC236}">
                  <a16:creationId xmlns:a16="http://schemas.microsoft.com/office/drawing/2014/main" id="{AAE2D41A-C25D-2861-0323-3147823E44EC}"/>
                </a:ext>
              </a:extLst>
            </p:cNvPr>
            <p:cNvSpPr/>
            <p:nvPr/>
          </p:nvSpPr>
          <p:spPr>
            <a:xfrm>
              <a:off x="5436366" y="2922353"/>
              <a:ext cx="592608" cy="297632"/>
            </a:xfrm>
            <a:custGeom>
              <a:avLst/>
              <a:gdLst>
                <a:gd name="connsiteX0" fmla="*/ 374775 w 388417"/>
                <a:gd name="connsiteY0" fmla="*/ 136138 h 195079"/>
                <a:gd name="connsiteX1" fmla="*/ 247502 w 388417"/>
                <a:gd name="connsiteY1" fmla="*/ 173746 h 195079"/>
                <a:gd name="connsiteX2" fmla="*/ 20848 w 388417"/>
                <a:gd name="connsiteY2" fmla="*/ 0 h 195079"/>
                <a:gd name="connsiteX3" fmla="*/ 526 w 388417"/>
                <a:gd name="connsiteY3" fmla="*/ 4655 h 195079"/>
                <a:gd name="connsiteX4" fmla="*/ 0 w 388417"/>
                <a:gd name="connsiteY4" fmla="*/ 4655 h 195079"/>
                <a:gd name="connsiteX5" fmla="*/ 247502 w 388417"/>
                <a:gd name="connsiteY5" fmla="*/ 195079 h 195079"/>
                <a:gd name="connsiteX6" fmla="*/ 388418 w 388417"/>
                <a:gd name="connsiteY6" fmla="*/ 152695 h 195079"/>
                <a:gd name="connsiteX7" fmla="*/ 374775 w 388417"/>
                <a:gd name="connsiteY7" fmla="*/ 136138 h 195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8417" h="195079">
                  <a:moveTo>
                    <a:pt x="374775" y="136138"/>
                  </a:moveTo>
                  <a:cubicBezTo>
                    <a:pt x="338099" y="159901"/>
                    <a:pt x="294380" y="173746"/>
                    <a:pt x="247502" y="173746"/>
                  </a:cubicBezTo>
                  <a:cubicBezTo>
                    <a:pt x="139175" y="173746"/>
                    <a:pt x="47768" y="99948"/>
                    <a:pt x="20848" y="0"/>
                  </a:cubicBezTo>
                  <a:cubicBezTo>
                    <a:pt x="14695" y="2955"/>
                    <a:pt x="7813" y="4655"/>
                    <a:pt x="526" y="4655"/>
                  </a:cubicBezTo>
                  <a:cubicBezTo>
                    <a:pt x="364" y="4655"/>
                    <a:pt x="162" y="4655"/>
                    <a:pt x="0" y="4655"/>
                  </a:cubicBezTo>
                  <a:cubicBezTo>
                    <a:pt x="29025" y="114157"/>
                    <a:pt x="128973" y="195079"/>
                    <a:pt x="247502" y="195079"/>
                  </a:cubicBezTo>
                  <a:cubicBezTo>
                    <a:pt x="299521" y="195079"/>
                    <a:pt x="347977" y="179453"/>
                    <a:pt x="388418" y="152695"/>
                  </a:cubicBezTo>
                  <a:cubicBezTo>
                    <a:pt x="382669" y="148323"/>
                    <a:pt x="378014" y="142656"/>
                    <a:pt x="374775" y="136138"/>
                  </a:cubicBezTo>
                  <a:close/>
                </a:path>
              </a:pathLst>
            </a:custGeom>
            <a:solidFill>
              <a:schemeClr val="tx1"/>
            </a:solidFill>
            <a:ln w="4048" cap="flat">
              <a:noFill/>
              <a:prstDash val="solid"/>
              <a:miter/>
            </a:ln>
          </p:spPr>
          <p:txBody>
            <a:bodyPr rtlCol="0" anchor="ctr"/>
            <a:lstStyle/>
            <a:p>
              <a:endParaRPr lang="en-US"/>
            </a:p>
          </p:txBody>
        </p:sp>
        <p:sp>
          <p:nvSpPr>
            <p:cNvPr id="252" name="Freeform 251">
              <a:extLst>
                <a:ext uri="{FF2B5EF4-FFF2-40B4-BE49-F238E27FC236}">
                  <a16:creationId xmlns:a16="http://schemas.microsoft.com/office/drawing/2014/main" id="{98646472-0112-37D4-C9A5-443BBAFBFFD2}"/>
                </a:ext>
              </a:extLst>
            </p:cNvPr>
            <p:cNvSpPr/>
            <p:nvPr/>
          </p:nvSpPr>
          <p:spPr>
            <a:xfrm>
              <a:off x="5536298" y="2551595"/>
              <a:ext cx="555426" cy="555426"/>
            </a:xfrm>
            <a:custGeom>
              <a:avLst/>
              <a:gdLst>
                <a:gd name="connsiteX0" fmla="*/ 182004 w 364047"/>
                <a:gd name="connsiteY0" fmla="*/ 0 h 364047"/>
                <a:gd name="connsiteX1" fmla="*/ 0 w 364047"/>
                <a:gd name="connsiteY1" fmla="*/ 182004 h 364047"/>
                <a:gd name="connsiteX2" fmla="*/ 9635 w 364047"/>
                <a:gd name="connsiteY2" fmla="*/ 240297 h 364047"/>
                <a:gd name="connsiteX3" fmla="*/ 29308 w 364047"/>
                <a:gd name="connsiteY3" fmla="*/ 231958 h 364047"/>
                <a:gd name="connsiteX4" fmla="*/ 21334 w 364047"/>
                <a:gd name="connsiteY4" fmla="*/ 182044 h 364047"/>
                <a:gd name="connsiteX5" fmla="*/ 182004 w 364047"/>
                <a:gd name="connsiteY5" fmla="*/ 21374 h 364047"/>
                <a:gd name="connsiteX6" fmla="*/ 342674 w 364047"/>
                <a:gd name="connsiteY6" fmla="*/ 182044 h 364047"/>
                <a:gd name="connsiteX7" fmla="*/ 182004 w 364047"/>
                <a:gd name="connsiteY7" fmla="*/ 342714 h 364047"/>
                <a:gd name="connsiteX8" fmla="*/ 77036 w 364047"/>
                <a:gd name="connsiteY8" fmla="*/ 303528 h 364047"/>
                <a:gd name="connsiteX9" fmla="*/ 61774 w 364047"/>
                <a:gd name="connsiteY9" fmla="*/ 318506 h 364047"/>
                <a:gd name="connsiteX10" fmla="*/ 182044 w 364047"/>
                <a:gd name="connsiteY10" fmla="*/ 364048 h 364047"/>
                <a:gd name="connsiteX11" fmla="*/ 364048 w 364047"/>
                <a:gd name="connsiteY11" fmla="*/ 182044 h 364047"/>
                <a:gd name="connsiteX12" fmla="*/ 182044 w 364047"/>
                <a:gd name="connsiteY12" fmla="*/ 41 h 36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4047" h="364047">
                  <a:moveTo>
                    <a:pt x="182004" y="0"/>
                  </a:moveTo>
                  <a:cubicBezTo>
                    <a:pt x="81651" y="0"/>
                    <a:pt x="0" y="81651"/>
                    <a:pt x="0" y="182004"/>
                  </a:cubicBezTo>
                  <a:cubicBezTo>
                    <a:pt x="0" y="202366"/>
                    <a:pt x="3400" y="221959"/>
                    <a:pt x="9635" y="240297"/>
                  </a:cubicBezTo>
                  <a:cubicBezTo>
                    <a:pt x="15383" y="236127"/>
                    <a:pt x="22062" y="233213"/>
                    <a:pt x="29308" y="231958"/>
                  </a:cubicBezTo>
                  <a:cubicBezTo>
                    <a:pt x="24167" y="216251"/>
                    <a:pt x="21334" y="199451"/>
                    <a:pt x="21334" y="182044"/>
                  </a:cubicBezTo>
                  <a:cubicBezTo>
                    <a:pt x="21334" y="93431"/>
                    <a:pt x="93431" y="21374"/>
                    <a:pt x="182004" y="21374"/>
                  </a:cubicBezTo>
                  <a:cubicBezTo>
                    <a:pt x="270577" y="21374"/>
                    <a:pt x="342674" y="93471"/>
                    <a:pt x="342674" y="182044"/>
                  </a:cubicBezTo>
                  <a:cubicBezTo>
                    <a:pt x="342674" y="270617"/>
                    <a:pt x="270577" y="342714"/>
                    <a:pt x="182004" y="342714"/>
                  </a:cubicBezTo>
                  <a:cubicBezTo>
                    <a:pt x="141887" y="342714"/>
                    <a:pt x="105211" y="327898"/>
                    <a:pt x="77036" y="303528"/>
                  </a:cubicBezTo>
                  <a:cubicBezTo>
                    <a:pt x="73150" y="309601"/>
                    <a:pt x="67928" y="314742"/>
                    <a:pt x="61774" y="318506"/>
                  </a:cubicBezTo>
                  <a:cubicBezTo>
                    <a:pt x="93876" y="346803"/>
                    <a:pt x="135977" y="364048"/>
                    <a:pt x="182044" y="364048"/>
                  </a:cubicBezTo>
                  <a:cubicBezTo>
                    <a:pt x="282397" y="364048"/>
                    <a:pt x="364048" y="282397"/>
                    <a:pt x="364048" y="182044"/>
                  </a:cubicBezTo>
                  <a:cubicBezTo>
                    <a:pt x="364048" y="81691"/>
                    <a:pt x="282397" y="41"/>
                    <a:pt x="182044" y="41"/>
                  </a:cubicBezTo>
                  <a:close/>
                </a:path>
              </a:pathLst>
            </a:custGeom>
            <a:solidFill>
              <a:schemeClr val="tx1"/>
            </a:solidFill>
            <a:ln w="4048" cap="flat">
              <a:noFill/>
              <a:prstDash val="solid"/>
              <a:miter/>
            </a:ln>
          </p:spPr>
          <p:txBody>
            <a:bodyPr rtlCol="0" anchor="ctr"/>
            <a:lstStyle/>
            <a:p>
              <a:endParaRPr lang="en-US"/>
            </a:p>
          </p:txBody>
        </p:sp>
        <p:sp>
          <p:nvSpPr>
            <p:cNvPr id="253" name="Freeform 252">
              <a:extLst>
                <a:ext uri="{FF2B5EF4-FFF2-40B4-BE49-F238E27FC236}">
                  <a16:creationId xmlns:a16="http://schemas.microsoft.com/office/drawing/2014/main" id="{FFCB8537-CE04-68F3-8062-9D7EDAAE51C8}"/>
                </a:ext>
              </a:extLst>
            </p:cNvPr>
            <p:cNvSpPr/>
            <p:nvPr/>
          </p:nvSpPr>
          <p:spPr>
            <a:xfrm>
              <a:off x="5425681" y="2487363"/>
              <a:ext cx="211596" cy="301460"/>
            </a:xfrm>
            <a:custGeom>
              <a:avLst/>
              <a:gdLst>
                <a:gd name="connsiteX0" fmla="*/ 7530 w 138688"/>
                <a:gd name="connsiteY0" fmla="*/ 195524 h 197588"/>
                <a:gd name="connsiteX1" fmla="*/ 21334 w 138688"/>
                <a:gd name="connsiteY1" fmla="*/ 197589 h 197588"/>
                <a:gd name="connsiteX2" fmla="*/ 138689 w 138688"/>
                <a:gd name="connsiteY2" fmla="*/ 20038 h 197588"/>
                <a:gd name="connsiteX3" fmla="*/ 130795 w 138688"/>
                <a:gd name="connsiteY3" fmla="*/ 0 h 197588"/>
                <a:gd name="connsiteX4" fmla="*/ 0 w 138688"/>
                <a:gd name="connsiteY4" fmla="*/ 196172 h 197588"/>
                <a:gd name="connsiteX5" fmla="*/ 7530 w 138688"/>
                <a:gd name="connsiteY5" fmla="*/ 195524 h 19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8688" h="197588">
                  <a:moveTo>
                    <a:pt x="7530" y="195524"/>
                  </a:moveTo>
                  <a:cubicBezTo>
                    <a:pt x="12306" y="195524"/>
                    <a:pt x="16962" y="196253"/>
                    <a:pt x="21334" y="197589"/>
                  </a:cubicBezTo>
                  <a:cubicBezTo>
                    <a:pt x="29916" y="121484"/>
                    <a:pt x="75052" y="56309"/>
                    <a:pt x="138689" y="20038"/>
                  </a:cubicBezTo>
                  <a:cubicBezTo>
                    <a:pt x="134600" y="14209"/>
                    <a:pt x="131847" y="7368"/>
                    <a:pt x="130795" y="0"/>
                  </a:cubicBezTo>
                  <a:cubicBezTo>
                    <a:pt x="59710" y="39429"/>
                    <a:pt x="9230" y="111688"/>
                    <a:pt x="0" y="196172"/>
                  </a:cubicBezTo>
                  <a:cubicBezTo>
                    <a:pt x="2469" y="195767"/>
                    <a:pt x="4979" y="195524"/>
                    <a:pt x="7530" y="195524"/>
                  </a:cubicBezTo>
                  <a:close/>
                </a:path>
              </a:pathLst>
            </a:custGeom>
            <a:solidFill>
              <a:schemeClr val="tx1"/>
            </a:solidFill>
            <a:ln w="4048" cap="flat">
              <a:noFill/>
              <a:prstDash val="solid"/>
              <a:miter/>
            </a:ln>
          </p:spPr>
          <p:txBody>
            <a:bodyPr rtlCol="0" anchor="ctr"/>
            <a:lstStyle/>
            <a:p>
              <a:endParaRPr lang="en-US"/>
            </a:p>
          </p:txBody>
        </p:sp>
        <p:sp>
          <p:nvSpPr>
            <p:cNvPr id="254" name="Freeform 253">
              <a:extLst>
                <a:ext uri="{FF2B5EF4-FFF2-40B4-BE49-F238E27FC236}">
                  <a16:creationId xmlns:a16="http://schemas.microsoft.com/office/drawing/2014/main" id="{51C8F05F-91F0-69B2-B4BE-5C30AB11E573}"/>
                </a:ext>
              </a:extLst>
            </p:cNvPr>
            <p:cNvSpPr/>
            <p:nvPr/>
          </p:nvSpPr>
          <p:spPr>
            <a:xfrm>
              <a:off x="6025085" y="3051313"/>
              <a:ext cx="94866" cy="94866"/>
            </a:xfrm>
            <a:custGeom>
              <a:avLst/>
              <a:gdLst>
                <a:gd name="connsiteX0" fmla="*/ 62179 w 62179"/>
                <a:gd name="connsiteY0" fmla="*/ 31090 h 62179"/>
                <a:gd name="connsiteX1" fmla="*/ 31090 w 62179"/>
                <a:gd name="connsiteY1" fmla="*/ 62179 h 62179"/>
                <a:gd name="connsiteX2" fmla="*/ 0 w 62179"/>
                <a:gd name="connsiteY2" fmla="*/ 31090 h 62179"/>
                <a:gd name="connsiteX3" fmla="*/ 31090 w 62179"/>
                <a:gd name="connsiteY3" fmla="*/ 0 h 62179"/>
                <a:gd name="connsiteX4" fmla="*/ 62179 w 62179"/>
                <a:gd name="connsiteY4" fmla="*/ 31090 h 62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79" h="62179">
                  <a:moveTo>
                    <a:pt x="62179" y="31090"/>
                  </a:moveTo>
                  <a:cubicBezTo>
                    <a:pt x="62179" y="48260"/>
                    <a:pt x="48260" y="62179"/>
                    <a:pt x="31090" y="62179"/>
                  </a:cubicBezTo>
                  <a:cubicBezTo>
                    <a:pt x="13919" y="62179"/>
                    <a:pt x="0" y="48260"/>
                    <a:pt x="0" y="31090"/>
                  </a:cubicBezTo>
                  <a:cubicBezTo>
                    <a:pt x="0" y="13919"/>
                    <a:pt x="13919" y="0"/>
                    <a:pt x="31090" y="0"/>
                  </a:cubicBezTo>
                  <a:cubicBezTo>
                    <a:pt x="48260" y="0"/>
                    <a:pt x="62179" y="13919"/>
                    <a:pt x="62179" y="31090"/>
                  </a:cubicBezTo>
                  <a:close/>
                </a:path>
              </a:pathLst>
            </a:custGeom>
            <a:solidFill>
              <a:schemeClr val="tx1"/>
            </a:solidFill>
            <a:ln w="4048" cap="flat">
              <a:noFill/>
              <a:prstDash val="solid"/>
              <a:miter/>
            </a:ln>
          </p:spPr>
          <p:txBody>
            <a:bodyPr rtlCol="0" anchor="ctr"/>
            <a:lstStyle/>
            <a:p>
              <a:endParaRPr lang="en-US"/>
            </a:p>
          </p:txBody>
        </p:sp>
        <p:sp>
          <p:nvSpPr>
            <p:cNvPr id="255" name="Freeform 254">
              <a:extLst>
                <a:ext uri="{FF2B5EF4-FFF2-40B4-BE49-F238E27FC236}">
                  <a16:creationId xmlns:a16="http://schemas.microsoft.com/office/drawing/2014/main" id="{EF357803-D945-8264-8030-A6F039193576}"/>
                </a:ext>
              </a:extLst>
            </p:cNvPr>
            <p:cNvSpPr/>
            <p:nvPr/>
          </p:nvSpPr>
          <p:spPr>
            <a:xfrm>
              <a:off x="6121186" y="2660914"/>
              <a:ext cx="94866" cy="94866"/>
            </a:xfrm>
            <a:custGeom>
              <a:avLst/>
              <a:gdLst>
                <a:gd name="connsiteX0" fmla="*/ 62179 w 62179"/>
                <a:gd name="connsiteY0" fmla="*/ 31090 h 62179"/>
                <a:gd name="connsiteX1" fmla="*/ 31090 w 62179"/>
                <a:gd name="connsiteY1" fmla="*/ 62179 h 62179"/>
                <a:gd name="connsiteX2" fmla="*/ 0 w 62179"/>
                <a:gd name="connsiteY2" fmla="*/ 31090 h 62179"/>
                <a:gd name="connsiteX3" fmla="*/ 31090 w 62179"/>
                <a:gd name="connsiteY3" fmla="*/ 0 h 62179"/>
                <a:gd name="connsiteX4" fmla="*/ 62179 w 62179"/>
                <a:gd name="connsiteY4" fmla="*/ 31090 h 62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79" h="62179">
                  <a:moveTo>
                    <a:pt x="62179" y="31090"/>
                  </a:moveTo>
                  <a:cubicBezTo>
                    <a:pt x="62179" y="48260"/>
                    <a:pt x="48260" y="62179"/>
                    <a:pt x="31090" y="62179"/>
                  </a:cubicBezTo>
                  <a:cubicBezTo>
                    <a:pt x="13919" y="62179"/>
                    <a:pt x="0" y="48260"/>
                    <a:pt x="0" y="31090"/>
                  </a:cubicBezTo>
                  <a:cubicBezTo>
                    <a:pt x="0" y="13919"/>
                    <a:pt x="13919" y="0"/>
                    <a:pt x="31090" y="0"/>
                  </a:cubicBezTo>
                  <a:cubicBezTo>
                    <a:pt x="48260" y="0"/>
                    <a:pt x="62179" y="13919"/>
                    <a:pt x="62179" y="31090"/>
                  </a:cubicBezTo>
                  <a:close/>
                </a:path>
              </a:pathLst>
            </a:custGeom>
            <a:solidFill>
              <a:schemeClr val="tx1"/>
            </a:solidFill>
            <a:ln w="4048" cap="flat">
              <a:noFill/>
              <a:prstDash val="solid"/>
              <a:miter/>
            </a:ln>
          </p:spPr>
          <p:txBody>
            <a:bodyPr rtlCol="0" anchor="ctr"/>
            <a:lstStyle/>
            <a:p>
              <a:endParaRPr lang="en-US"/>
            </a:p>
          </p:txBody>
        </p:sp>
        <p:sp>
          <p:nvSpPr>
            <p:cNvPr id="256" name="Freeform 255">
              <a:extLst>
                <a:ext uri="{FF2B5EF4-FFF2-40B4-BE49-F238E27FC236}">
                  <a16:creationId xmlns:a16="http://schemas.microsoft.com/office/drawing/2014/main" id="{55196250-0DB8-267B-272D-823ABA42B35F}"/>
                </a:ext>
              </a:extLst>
            </p:cNvPr>
            <p:cNvSpPr/>
            <p:nvPr/>
          </p:nvSpPr>
          <p:spPr>
            <a:xfrm>
              <a:off x="5648829" y="2430047"/>
              <a:ext cx="94866" cy="94866"/>
            </a:xfrm>
            <a:custGeom>
              <a:avLst/>
              <a:gdLst>
                <a:gd name="connsiteX0" fmla="*/ 62179 w 62179"/>
                <a:gd name="connsiteY0" fmla="*/ 31090 h 62179"/>
                <a:gd name="connsiteX1" fmla="*/ 31090 w 62179"/>
                <a:gd name="connsiteY1" fmla="*/ 62179 h 62179"/>
                <a:gd name="connsiteX2" fmla="*/ 0 w 62179"/>
                <a:gd name="connsiteY2" fmla="*/ 31090 h 62179"/>
                <a:gd name="connsiteX3" fmla="*/ 31090 w 62179"/>
                <a:gd name="connsiteY3" fmla="*/ 0 h 62179"/>
                <a:gd name="connsiteX4" fmla="*/ 62179 w 62179"/>
                <a:gd name="connsiteY4" fmla="*/ 31090 h 62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79" h="62179">
                  <a:moveTo>
                    <a:pt x="62179" y="31090"/>
                  </a:moveTo>
                  <a:cubicBezTo>
                    <a:pt x="62179" y="48260"/>
                    <a:pt x="48260" y="62179"/>
                    <a:pt x="31090" y="62179"/>
                  </a:cubicBezTo>
                  <a:cubicBezTo>
                    <a:pt x="13919" y="62179"/>
                    <a:pt x="0" y="48260"/>
                    <a:pt x="0" y="31090"/>
                  </a:cubicBezTo>
                  <a:cubicBezTo>
                    <a:pt x="0" y="13919"/>
                    <a:pt x="13919" y="0"/>
                    <a:pt x="31090" y="0"/>
                  </a:cubicBezTo>
                  <a:cubicBezTo>
                    <a:pt x="48260" y="0"/>
                    <a:pt x="62179" y="13919"/>
                    <a:pt x="62179" y="31090"/>
                  </a:cubicBezTo>
                  <a:close/>
                </a:path>
              </a:pathLst>
            </a:custGeom>
            <a:solidFill>
              <a:schemeClr val="tx1"/>
            </a:solidFill>
            <a:ln w="4048" cap="flat">
              <a:noFill/>
              <a:prstDash val="solid"/>
              <a:miter/>
            </a:ln>
          </p:spPr>
          <p:txBody>
            <a:bodyPr rtlCol="0" anchor="ctr"/>
            <a:lstStyle/>
            <a:p>
              <a:endParaRPr lang="en-US"/>
            </a:p>
          </p:txBody>
        </p:sp>
        <p:sp>
          <p:nvSpPr>
            <p:cNvPr id="257" name="Freeform 256">
              <a:extLst>
                <a:ext uri="{FF2B5EF4-FFF2-40B4-BE49-F238E27FC236}">
                  <a16:creationId xmlns:a16="http://schemas.microsoft.com/office/drawing/2014/main" id="{8CA0F286-2EE5-D767-3515-70F05893C480}"/>
                </a:ext>
              </a:extLst>
            </p:cNvPr>
            <p:cNvSpPr/>
            <p:nvPr/>
          </p:nvSpPr>
          <p:spPr>
            <a:xfrm>
              <a:off x="5545748" y="2929333"/>
              <a:ext cx="94866" cy="94866"/>
            </a:xfrm>
            <a:custGeom>
              <a:avLst/>
              <a:gdLst>
                <a:gd name="connsiteX0" fmla="*/ 62179 w 62179"/>
                <a:gd name="connsiteY0" fmla="*/ 31090 h 62179"/>
                <a:gd name="connsiteX1" fmla="*/ 31090 w 62179"/>
                <a:gd name="connsiteY1" fmla="*/ 62179 h 62179"/>
                <a:gd name="connsiteX2" fmla="*/ 0 w 62179"/>
                <a:gd name="connsiteY2" fmla="*/ 31090 h 62179"/>
                <a:gd name="connsiteX3" fmla="*/ 31090 w 62179"/>
                <a:gd name="connsiteY3" fmla="*/ 0 h 62179"/>
                <a:gd name="connsiteX4" fmla="*/ 62179 w 62179"/>
                <a:gd name="connsiteY4" fmla="*/ 31090 h 62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79" h="62179">
                  <a:moveTo>
                    <a:pt x="62179" y="31090"/>
                  </a:moveTo>
                  <a:cubicBezTo>
                    <a:pt x="62179" y="48260"/>
                    <a:pt x="48260" y="62179"/>
                    <a:pt x="31090" y="62179"/>
                  </a:cubicBezTo>
                  <a:cubicBezTo>
                    <a:pt x="13919" y="62179"/>
                    <a:pt x="0" y="48260"/>
                    <a:pt x="0" y="31090"/>
                  </a:cubicBezTo>
                  <a:cubicBezTo>
                    <a:pt x="0" y="13919"/>
                    <a:pt x="13919" y="0"/>
                    <a:pt x="31090" y="0"/>
                  </a:cubicBezTo>
                  <a:cubicBezTo>
                    <a:pt x="48260" y="0"/>
                    <a:pt x="62179" y="13919"/>
                    <a:pt x="62179" y="31090"/>
                  </a:cubicBezTo>
                  <a:close/>
                </a:path>
              </a:pathLst>
            </a:custGeom>
            <a:solidFill>
              <a:schemeClr val="tx1"/>
            </a:solidFill>
            <a:ln w="4048" cap="flat">
              <a:noFill/>
              <a:prstDash val="solid"/>
              <a:miter/>
            </a:ln>
          </p:spPr>
          <p:txBody>
            <a:bodyPr rtlCol="0" anchor="ctr"/>
            <a:lstStyle/>
            <a:p>
              <a:endParaRPr lang="en-US"/>
            </a:p>
          </p:txBody>
        </p:sp>
        <p:sp>
          <p:nvSpPr>
            <p:cNvPr id="258" name="Freeform 257">
              <a:extLst>
                <a:ext uri="{FF2B5EF4-FFF2-40B4-BE49-F238E27FC236}">
                  <a16:creationId xmlns:a16="http://schemas.microsoft.com/office/drawing/2014/main" id="{30025DE8-036D-FC34-EBFE-730C4129038C}"/>
                </a:ext>
              </a:extLst>
            </p:cNvPr>
            <p:cNvSpPr/>
            <p:nvPr/>
          </p:nvSpPr>
          <p:spPr>
            <a:xfrm>
              <a:off x="5389736" y="2810626"/>
              <a:ext cx="94866" cy="94866"/>
            </a:xfrm>
            <a:custGeom>
              <a:avLst/>
              <a:gdLst>
                <a:gd name="connsiteX0" fmla="*/ 62179 w 62179"/>
                <a:gd name="connsiteY0" fmla="*/ 31090 h 62179"/>
                <a:gd name="connsiteX1" fmla="*/ 31090 w 62179"/>
                <a:gd name="connsiteY1" fmla="*/ 62179 h 62179"/>
                <a:gd name="connsiteX2" fmla="*/ 0 w 62179"/>
                <a:gd name="connsiteY2" fmla="*/ 31090 h 62179"/>
                <a:gd name="connsiteX3" fmla="*/ 31090 w 62179"/>
                <a:gd name="connsiteY3" fmla="*/ 0 h 62179"/>
                <a:gd name="connsiteX4" fmla="*/ 62179 w 62179"/>
                <a:gd name="connsiteY4" fmla="*/ 31090 h 62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79" h="62179">
                  <a:moveTo>
                    <a:pt x="62179" y="31090"/>
                  </a:moveTo>
                  <a:cubicBezTo>
                    <a:pt x="62179" y="48260"/>
                    <a:pt x="48260" y="62179"/>
                    <a:pt x="31090" y="62179"/>
                  </a:cubicBezTo>
                  <a:cubicBezTo>
                    <a:pt x="13919" y="62179"/>
                    <a:pt x="0" y="48260"/>
                    <a:pt x="0" y="31090"/>
                  </a:cubicBezTo>
                  <a:cubicBezTo>
                    <a:pt x="0" y="13919"/>
                    <a:pt x="13919" y="0"/>
                    <a:pt x="31090" y="0"/>
                  </a:cubicBezTo>
                  <a:cubicBezTo>
                    <a:pt x="48260" y="0"/>
                    <a:pt x="62179" y="13919"/>
                    <a:pt x="62179" y="31090"/>
                  </a:cubicBezTo>
                  <a:close/>
                </a:path>
              </a:pathLst>
            </a:custGeom>
            <a:solidFill>
              <a:schemeClr val="tx1"/>
            </a:solidFill>
            <a:ln w="4048" cap="flat">
              <a:noFill/>
              <a:prstDash val="solid"/>
              <a:miter/>
            </a:ln>
          </p:spPr>
          <p:txBody>
            <a:bodyPr rtlCol="0" anchor="ctr"/>
            <a:lstStyle/>
            <a:p>
              <a:endParaRPr lang="en-US"/>
            </a:p>
          </p:txBody>
        </p:sp>
      </p:grpSp>
      <p:grpSp>
        <p:nvGrpSpPr>
          <p:cNvPr id="525" name="Group 524">
            <a:extLst>
              <a:ext uri="{FF2B5EF4-FFF2-40B4-BE49-F238E27FC236}">
                <a16:creationId xmlns:a16="http://schemas.microsoft.com/office/drawing/2014/main" id="{525BA066-05E3-B6E3-3332-07241DB3ECF9}"/>
              </a:ext>
            </a:extLst>
          </p:cNvPr>
          <p:cNvGrpSpPr/>
          <p:nvPr/>
        </p:nvGrpSpPr>
        <p:grpSpPr>
          <a:xfrm>
            <a:off x="513469" y="3296516"/>
            <a:ext cx="1966251" cy="2454892"/>
            <a:chOff x="513469" y="2799262"/>
            <a:chExt cx="1966251" cy="2454892"/>
          </a:xfrm>
        </p:grpSpPr>
        <p:sp>
          <p:nvSpPr>
            <p:cNvPr id="13" name="Rectangle 12">
              <a:extLst>
                <a:ext uri="{FF2B5EF4-FFF2-40B4-BE49-F238E27FC236}">
                  <a16:creationId xmlns:a16="http://schemas.microsoft.com/office/drawing/2014/main" id="{8FB072F7-F9CE-F517-A52C-0DFDB9D821D8}"/>
                </a:ext>
              </a:extLst>
            </p:cNvPr>
            <p:cNvSpPr/>
            <p:nvPr/>
          </p:nvSpPr>
          <p:spPr>
            <a:xfrm>
              <a:off x="513469" y="2799262"/>
              <a:ext cx="1966251" cy="1486805"/>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latin typeface="Roboto" panose="02000000000000000000" pitchFamily="2" charset="0"/>
                <a:ea typeface="Roboto" panose="02000000000000000000" pitchFamily="2" charset="0"/>
              </a:endParaRPr>
            </a:p>
          </p:txBody>
        </p:sp>
        <p:sp>
          <p:nvSpPr>
            <p:cNvPr id="14" name="Triangle 13">
              <a:extLst>
                <a:ext uri="{FF2B5EF4-FFF2-40B4-BE49-F238E27FC236}">
                  <a16:creationId xmlns:a16="http://schemas.microsoft.com/office/drawing/2014/main" id="{A089FE02-0EFD-6712-10AC-9F5B3B0D2B76}"/>
                </a:ext>
              </a:extLst>
            </p:cNvPr>
            <p:cNvSpPr/>
            <p:nvPr/>
          </p:nvSpPr>
          <p:spPr>
            <a:xfrm rot="10800000">
              <a:off x="1334903" y="4250028"/>
              <a:ext cx="323387" cy="122527"/>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bg1"/>
                </a:solidFill>
                <a:latin typeface="Roboto" panose="02000000000000000000" pitchFamily="2" charset="0"/>
                <a:ea typeface="Roboto" panose="02000000000000000000" pitchFamily="2" charset="0"/>
              </a:endParaRPr>
            </a:p>
          </p:txBody>
        </p:sp>
        <p:grpSp>
          <p:nvGrpSpPr>
            <p:cNvPr id="42" name="Group 41">
              <a:extLst>
                <a:ext uri="{FF2B5EF4-FFF2-40B4-BE49-F238E27FC236}">
                  <a16:creationId xmlns:a16="http://schemas.microsoft.com/office/drawing/2014/main" id="{8ACA35B3-9E07-C755-683F-7AD4434509E8}"/>
                </a:ext>
              </a:extLst>
            </p:cNvPr>
            <p:cNvGrpSpPr/>
            <p:nvPr/>
          </p:nvGrpSpPr>
          <p:grpSpPr>
            <a:xfrm>
              <a:off x="513469" y="4629684"/>
              <a:ext cx="1966251" cy="624470"/>
              <a:chOff x="314692" y="2400100"/>
              <a:chExt cx="2743760" cy="1028900"/>
            </a:xfrm>
            <a:noFill/>
          </p:grpSpPr>
          <p:sp>
            <p:nvSpPr>
              <p:cNvPr id="43" name="Rectangle 42">
                <a:extLst>
                  <a:ext uri="{FF2B5EF4-FFF2-40B4-BE49-F238E27FC236}">
                    <a16:creationId xmlns:a16="http://schemas.microsoft.com/office/drawing/2014/main" id="{331CA2A0-3589-2256-C2F5-3D8D5DEE0A1A}"/>
                  </a:ext>
                </a:extLst>
              </p:cNvPr>
              <p:cNvSpPr/>
              <p:nvPr/>
            </p:nvSpPr>
            <p:spPr>
              <a:xfrm>
                <a:off x="314692" y="2400100"/>
                <a:ext cx="2743760" cy="88639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731520" rtlCol="0" anchor="ctr"/>
              <a:lstStyle/>
              <a:p>
                <a:pPr algn="ctr">
                  <a:lnSpc>
                    <a:spcPct val="90000"/>
                  </a:lnSpc>
                  <a:spcBef>
                    <a:spcPts val="1200"/>
                  </a:spcBef>
                  <a:spcAft>
                    <a:spcPts val="60"/>
                  </a:spcAft>
                </a:pPr>
                <a:r>
                  <a:rPr lang="en-US" dirty="0">
                    <a:solidFill>
                      <a:schemeClr val="tx1"/>
                    </a:solidFill>
                    <a:latin typeface="Aptos" panose="020B0004020202020204" pitchFamily="34" charset="0"/>
                    <a:ea typeface="Roboto" panose="02000000000000000000" pitchFamily="2" charset="0"/>
                  </a:rPr>
                  <a:t>Explanation of resources and stewardship</a:t>
                </a:r>
              </a:p>
              <a:p>
                <a:pPr algn="ctr">
                  <a:lnSpc>
                    <a:spcPct val="90000"/>
                  </a:lnSpc>
                  <a:spcBef>
                    <a:spcPts val="1200"/>
                  </a:spcBef>
                  <a:spcAft>
                    <a:spcPts val="60"/>
                  </a:spcAft>
                </a:pPr>
                <a:br>
                  <a:rPr lang="en-US" dirty="0">
                    <a:solidFill>
                      <a:schemeClr val="tx1"/>
                    </a:solidFill>
                    <a:latin typeface="Roboto" panose="02000000000000000000" pitchFamily="2" charset="0"/>
                    <a:ea typeface="Roboto" panose="02000000000000000000" pitchFamily="2" charset="0"/>
                  </a:rPr>
                </a:br>
                <a:r>
                  <a:rPr lang="en-US" dirty="0">
                    <a:solidFill>
                      <a:schemeClr val="tx1"/>
                    </a:solidFill>
                    <a:latin typeface="Roboto" panose="02000000000000000000" pitchFamily="2" charset="0"/>
                    <a:ea typeface="Roboto" panose="02000000000000000000" pitchFamily="2" charset="0"/>
                  </a:rPr>
                  <a:t> </a:t>
                </a:r>
              </a:p>
            </p:txBody>
          </p:sp>
          <p:sp>
            <p:nvSpPr>
              <p:cNvPr id="44" name="Triangle 43">
                <a:extLst>
                  <a:ext uri="{FF2B5EF4-FFF2-40B4-BE49-F238E27FC236}">
                    <a16:creationId xmlns:a16="http://schemas.microsoft.com/office/drawing/2014/main" id="{FD101C89-3E95-AAB7-097F-1E6363D66AF1}"/>
                  </a:ext>
                </a:extLst>
              </p:cNvPr>
              <p:cNvSpPr/>
              <p:nvPr/>
            </p:nvSpPr>
            <p:spPr>
              <a:xfrm rot="10800000">
                <a:off x="1460942" y="3227120"/>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tx1"/>
                  </a:solidFill>
                  <a:latin typeface="Roboto" panose="02000000000000000000" pitchFamily="2" charset="0"/>
                  <a:ea typeface="Roboto" panose="02000000000000000000" pitchFamily="2" charset="0"/>
                </a:endParaRPr>
              </a:p>
            </p:txBody>
          </p:sp>
        </p:grpSp>
        <p:grpSp>
          <p:nvGrpSpPr>
            <p:cNvPr id="521" name="Group 520">
              <a:extLst>
                <a:ext uri="{FF2B5EF4-FFF2-40B4-BE49-F238E27FC236}">
                  <a16:creationId xmlns:a16="http://schemas.microsoft.com/office/drawing/2014/main" id="{6991D902-59B3-F970-5543-CF5DBA40001D}"/>
                </a:ext>
              </a:extLst>
            </p:cNvPr>
            <p:cNvGrpSpPr/>
            <p:nvPr/>
          </p:nvGrpSpPr>
          <p:grpSpPr>
            <a:xfrm>
              <a:off x="1105255" y="3267533"/>
              <a:ext cx="723794" cy="616240"/>
              <a:chOff x="1105255" y="3153233"/>
              <a:chExt cx="723794" cy="616240"/>
            </a:xfrm>
          </p:grpSpPr>
          <p:grpSp>
            <p:nvGrpSpPr>
              <p:cNvPr id="307" name="Group 306">
                <a:extLst>
                  <a:ext uri="{FF2B5EF4-FFF2-40B4-BE49-F238E27FC236}">
                    <a16:creationId xmlns:a16="http://schemas.microsoft.com/office/drawing/2014/main" id="{A0124BCE-8CD8-5B15-192E-3A1E038CB45A}"/>
                  </a:ext>
                </a:extLst>
              </p:cNvPr>
              <p:cNvGrpSpPr/>
              <p:nvPr/>
            </p:nvGrpSpPr>
            <p:grpSpPr>
              <a:xfrm>
                <a:off x="1105255" y="3153233"/>
                <a:ext cx="723794" cy="616240"/>
                <a:chOff x="11465421" y="7097729"/>
                <a:chExt cx="569892" cy="485207"/>
              </a:xfrm>
              <a:solidFill>
                <a:schemeClr val="bg1"/>
              </a:solidFill>
            </p:grpSpPr>
            <p:sp>
              <p:nvSpPr>
                <p:cNvPr id="177" name="Freeform 176">
                  <a:extLst>
                    <a:ext uri="{FF2B5EF4-FFF2-40B4-BE49-F238E27FC236}">
                      <a16:creationId xmlns:a16="http://schemas.microsoft.com/office/drawing/2014/main" id="{02C0A660-BD35-60D7-B9CC-D755310EF534}"/>
                    </a:ext>
                  </a:extLst>
                </p:cNvPr>
                <p:cNvSpPr/>
                <p:nvPr/>
              </p:nvSpPr>
              <p:spPr>
                <a:xfrm>
                  <a:off x="11730259" y="7232612"/>
                  <a:ext cx="305054" cy="350324"/>
                </a:xfrm>
                <a:custGeom>
                  <a:avLst/>
                  <a:gdLst>
                    <a:gd name="connsiteX0" fmla="*/ 278268 w 305054"/>
                    <a:gd name="connsiteY0" fmla="*/ 350284 h 350324"/>
                    <a:gd name="connsiteX1" fmla="*/ 266609 w 305054"/>
                    <a:gd name="connsiteY1" fmla="*/ 347572 h 350324"/>
                    <a:gd name="connsiteX2" fmla="*/ 209288 w 305054"/>
                    <a:gd name="connsiteY2" fmla="*/ 319762 h 350324"/>
                    <a:gd name="connsiteX3" fmla="*/ 133143 w 305054"/>
                    <a:gd name="connsiteY3" fmla="*/ 337978 h 350324"/>
                    <a:gd name="connsiteX4" fmla="*/ 17852 w 305054"/>
                    <a:gd name="connsiteY4" fmla="*/ 292234 h 350324"/>
                    <a:gd name="connsiteX5" fmla="*/ 0 w 305054"/>
                    <a:gd name="connsiteY5" fmla="*/ 275435 h 350324"/>
                    <a:gd name="connsiteX6" fmla="*/ 23277 w 305054"/>
                    <a:gd name="connsiteY6" fmla="*/ 267784 h 350324"/>
                    <a:gd name="connsiteX7" fmla="*/ 155853 w 305054"/>
                    <a:gd name="connsiteY7" fmla="*/ 84525 h 350324"/>
                    <a:gd name="connsiteX8" fmla="*/ 145894 w 305054"/>
                    <a:gd name="connsiteY8" fmla="*/ 23196 h 350324"/>
                    <a:gd name="connsiteX9" fmla="*/ 138122 w 305054"/>
                    <a:gd name="connsiteY9" fmla="*/ 0 h 350324"/>
                    <a:gd name="connsiteX10" fmla="*/ 162249 w 305054"/>
                    <a:gd name="connsiteY10" fmla="*/ 4210 h 350324"/>
                    <a:gd name="connsiteX11" fmla="*/ 301261 w 305054"/>
                    <a:gd name="connsiteY11" fmla="*/ 169819 h 350324"/>
                    <a:gd name="connsiteX12" fmla="*/ 275839 w 305054"/>
                    <a:gd name="connsiteY12" fmla="*/ 258716 h 350324"/>
                    <a:gd name="connsiteX13" fmla="*/ 304783 w 305054"/>
                    <a:gd name="connsiteY13" fmla="*/ 318506 h 350324"/>
                    <a:gd name="connsiteX14" fmla="*/ 304986 w 305054"/>
                    <a:gd name="connsiteY14" fmla="*/ 321300 h 350324"/>
                    <a:gd name="connsiteX15" fmla="*/ 293206 w 305054"/>
                    <a:gd name="connsiteY15" fmla="*/ 345669 h 350324"/>
                    <a:gd name="connsiteX16" fmla="*/ 278228 w 305054"/>
                    <a:gd name="connsiteY16" fmla="*/ 350325 h 350324"/>
                    <a:gd name="connsiteX17" fmla="*/ 208397 w 305054"/>
                    <a:gd name="connsiteY17" fmla="*/ 286891 h 350324"/>
                    <a:gd name="connsiteX18" fmla="*/ 272115 w 305054"/>
                    <a:gd name="connsiteY18" fmla="*/ 317818 h 350324"/>
                    <a:gd name="connsiteX19" fmla="*/ 242321 w 305054"/>
                    <a:gd name="connsiteY19" fmla="*/ 256247 h 350324"/>
                    <a:gd name="connsiteX20" fmla="*/ 247219 w 305054"/>
                    <a:gd name="connsiteY20" fmla="*/ 249243 h 350324"/>
                    <a:gd name="connsiteX21" fmla="*/ 272155 w 305054"/>
                    <a:gd name="connsiteY21" fmla="*/ 169819 h 350324"/>
                    <a:gd name="connsiteX22" fmla="*/ 180425 w 305054"/>
                    <a:gd name="connsiteY22" fmla="*/ 39024 h 350324"/>
                    <a:gd name="connsiteX23" fmla="*/ 185080 w 305054"/>
                    <a:gd name="connsiteY23" fmla="*/ 84525 h 350324"/>
                    <a:gd name="connsiteX24" fmla="*/ 56714 w 305054"/>
                    <a:gd name="connsiteY24" fmla="*/ 285919 h 350324"/>
                    <a:gd name="connsiteX25" fmla="*/ 133183 w 305054"/>
                    <a:gd name="connsiteY25" fmla="*/ 308832 h 350324"/>
                    <a:gd name="connsiteX26" fmla="*/ 201758 w 305054"/>
                    <a:gd name="connsiteY26" fmla="*/ 290736 h 350324"/>
                    <a:gd name="connsiteX27" fmla="*/ 208438 w 305054"/>
                    <a:gd name="connsiteY27" fmla="*/ 286931 h 350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5054" h="350324">
                      <a:moveTo>
                        <a:pt x="278268" y="350284"/>
                      </a:moveTo>
                      <a:cubicBezTo>
                        <a:pt x="274301" y="350284"/>
                        <a:pt x="270334" y="349394"/>
                        <a:pt x="266609" y="347572"/>
                      </a:cubicBezTo>
                      <a:lnTo>
                        <a:pt x="209288" y="319762"/>
                      </a:lnTo>
                      <a:cubicBezTo>
                        <a:pt x="185809" y="331703"/>
                        <a:pt x="159658" y="337978"/>
                        <a:pt x="133143" y="337978"/>
                      </a:cubicBezTo>
                      <a:cubicBezTo>
                        <a:pt x="90111" y="337978"/>
                        <a:pt x="49185" y="321745"/>
                        <a:pt x="17852" y="292234"/>
                      </a:cubicBezTo>
                      <a:lnTo>
                        <a:pt x="0" y="275435"/>
                      </a:lnTo>
                      <a:lnTo>
                        <a:pt x="23277" y="267784"/>
                      </a:lnTo>
                      <a:cubicBezTo>
                        <a:pt x="102579" y="241714"/>
                        <a:pt x="155853" y="168078"/>
                        <a:pt x="155853" y="84525"/>
                      </a:cubicBezTo>
                      <a:cubicBezTo>
                        <a:pt x="155853" y="63556"/>
                        <a:pt x="152493" y="42910"/>
                        <a:pt x="145894" y="23196"/>
                      </a:cubicBezTo>
                      <a:lnTo>
                        <a:pt x="138122" y="0"/>
                      </a:lnTo>
                      <a:lnTo>
                        <a:pt x="162249" y="4210"/>
                      </a:lnTo>
                      <a:cubicBezTo>
                        <a:pt x="242806" y="18298"/>
                        <a:pt x="301261" y="87925"/>
                        <a:pt x="301261" y="169819"/>
                      </a:cubicBezTo>
                      <a:cubicBezTo>
                        <a:pt x="301261" y="201516"/>
                        <a:pt x="292518" y="232079"/>
                        <a:pt x="275839" y="258716"/>
                      </a:cubicBezTo>
                      <a:lnTo>
                        <a:pt x="304783" y="318506"/>
                      </a:lnTo>
                      <a:lnTo>
                        <a:pt x="304986" y="321300"/>
                      </a:lnTo>
                      <a:cubicBezTo>
                        <a:pt x="305674" y="330934"/>
                        <a:pt x="301181" y="340245"/>
                        <a:pt x="293206" y="345669"/>
                      </a:cubicBezTo>
                      <a:cubicBezTo>
                        <a:pt x="288631" y="348746"/>
                        <a:pt x="283450" y="350325"/>
                        <a:pt x="278228" y="350325"/>
                      </a:cubicBezTo>
                      <a:close/>
                      <a:moveTo>
                        <a:pt x="208397" y="286891"/>
                      </a:moveTo>
                      <a:lnTo>
                        <a:pt x="272115" y="317818"/>
                      </a:lnTo>
                      <a:lnTo>
                        <a:pt x="242321" y="256247"/>
                      </a:lnTo>
                      <a:lnTo>
                        <a:pt x="247219" y="249243"/>
                      </a:lnTo>
                      <a:cubicBezTo>
                        <a:pt x="263533" y="225886"/>
                        <a:pt x="272155" y="198399"/>
                        <a:pt x="272155" y="169819"/>
                      </a:cubicBezTo>
                      <a:cubicBezTo>
                        <a:pt x="272155" y="110271"/>
                        <a:pt x="234751" y="58536"/>
                        <a:pt x="180425" y="39024"/>
                      </a:cubicBezTo>
                      <a:cubicBezTo>
                        <a:pt x="183542" y="53921"/>
                        <a:pt x="185080" y="69142"/>
                        <a:pt x="185080" y="84525"/>
                      </a:cubicBezTo>
                      <a:cubicBezTo>
                        <a:pt x="185080" y="171883"/>
                        <a:pt x="134438" y="249850"/>
                        <a:pt x="56714" y="285919"/>
                      </a:cubicBezTo>
                      <a:cubicBezTo>
                        <a:pt x="79262" y="300816"/>
                        <a:pt x="105696" y="308832"/>
                        <a:pt x="133183" y="308832"/>
                      </a:cubicBezTo>
                      <a:cubicBezTo>
                        <a:pt x="157270" y="308832"/>
                        <a:pt x="180992" y="302597"/>
                        <a:pt x="201758" y="290736"/>
                      </a:cubicBezTo>
                      <a:lnTo>
                        <a:pt x="208438" y="286931"/>
                      </a:lnTo>
                      <a:close/>
                    </a:path>
                  </a:pathLst>
                </a:custGeom>
                <a:grpFill/>
                <a:ln w="4048"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34654F55-CA73-35D5-9208-1A21528B74A4}"/>
                    </a:ext>
                  </a:extLst>
                </p:cNvPr>
                <p:cNvSpPr/>
                <p:nvPr/>
              </p:nvSpPr>
              <p:spPr>
                <a:xfrm>
                  <a:off x="11465421" y="7097729"/>
                  <a:ext cx="449230" cy="460757"/>
                </a:xfrm>
                <a:custGeom>
                  <a:avLst/>
                  <a:gdLst>
                    <a:gd name="connsiteX0" fmla="*/ 31140 w 449230"/>
                    <a:gd name="connsiteY0" fmla="*/ 460758 h 460757"/>
                    <a:gd name="connsiteX1" fmla="*/ 13774 w 449230"/>
                    <a:gd name="connsiteY1" fmla="*/ 455333 h 460757"/>
                    <a:gd name="connsiteX2" fmla="*/ 91 w 449230"/>
                    <a:gd name="connsiteY2" fmla="*/ 427037 h 460757"/>
                    <a:gd name="connsiteX3" fmla="*/ 294 w 449230"/>
                    <a:gd name="connsiteY3" fmla="*/ 424244 h 460757"/>
                    <a:gd name="connsiteX4" fmla="*/ 40208 w 449230"/>
                    <a:gd name="connsiteY4" fmla="*/ 341783 h 460757"/>
                    <a:gd name="connsiteX5" fmla="*/ 5151 w 449230"/>
                    <a:gd name="connsiteY5" fmla="*/ 222040 h 460757"/>
                    <a:gd name="connsiteX6" fmla="*/ 227191 w 449230"/>
                    <a:gd name="connsiteY6" fmla="*/ 0 h 460757"/>
                    <a:gd name="connsiteX7" fmla="*/ 449231 w 449230"/>
                    <a:gd name="connsiteY7" fmla="*/ 222040 h 460757"/>
                    <a:gd name="connsiteX8" fmla="*/ 227191 w 449230"/>
                    <a:gd name="connsiteY8" fmla="*/ 444079 h 460757"/>
                    <a:gd name="connsiteX9" fmla="*/ 124409 w 449230"/>
                    <a:gd name="connsiteY9" fmla="*/ 418900 h 460757"/>
                    <a:gd name="connsiteX10" fmla="*/ 44701 w 449230"/>
                    <a:gd name="connsiteY10" fmla="*/ 457600 h 460757"/>
                    <a:gd name="connsiteX11" fmla="*/ 31181 w 449230"/>
                    <a:gd name="connsiteY11" fmla="*/ 460758 h 460757"/>
                    <a:gd name="connsiteX12" fmla="*/ 29562 w 449230"/>
                    <a:gd name="connsiteY12" fmla="*/ 430680 h 460757"/>
                    <a:gd name="connsiteX13" fmla="*/ 30128 w 449230"/>
                    <a:gd name="connsiteY13" fmla="*/ 431206 h 460757"/>
                    <a:gd name="connsiteX14" fmla="*/ 31910 w 449230"/>
                    <a:gd name="connsiteY14" fmla="*/ 431368 h 460757"/>
                    <a:gd name="connsiteX15" fmla="*/ 125300 w 449230"/>
                    <a:gd name="connsiteY15" fmla="*/ 386029 h 460757"/>
                    <a:gd name="connsiteX16" fmla="*/ 131979 w 449230"/>
                    <a:gd name="connsiteY16" fmla="*/ 389835 h 460757"/>
                    <a:gd name="connsiteX17" fmla="*/ 227151 w 449230"/>
                    <a:gd name="connsiteY17" fmla="*/ 414933 h 460757"/>
                    <a:gd name="connsiteX18" fmla="*/ 420003 w 449230"/>
                    <a:gd name="connsiteY18" fmla="*/ 222080 h 460757"/>
                    <a:gd name="connsiteX19" fmla="*/ 227151 w 449230"/>
                    <a:gd name="connsiteY19" fmla="*/ 29228 h 460757"/>
                    <a:gd name="connsiteX20" fmla="*/ 34298 w 449230"/>
                    <a:gd name="connsiteY20" fmla="*/ 222080 h 460757"/>
                    <a:gd name="connsiteX21" fmla="*/ 68909 w 449230"/>
                    <a:gd name="connsiteY21" fmla="*/ 332311 h 460757"/>
                    <a:gd name="connsiteX22" fmla="*/ 73808 w 449230"/>
                    <a:gd name="connsiteY22" fmla="*/ 339314 h 460757"/>
                    <a:gd name="connsiteX23" fmla="*/ 29602 w 449230"/>
                    <a:gd name="connsiteY23" fmla="*/ 430680 h 46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9230" h="460757">
                      <a:moveTo>
                        <a:pt x="31140" y="460758"/>
                      </a:moveTo>
                      <a:cubicBezTo>
                        <a:pt x="25068" y="460758"/>
                        <a:pt x="19077" y="458936"/>
                        <a:pt x="13774" y="455333"/>
                      </a:cubicBezTo>
                      <a:cubicBezTo>
                        <a:pt x="4382" y="448978"/>
                        <a:pt x="-759" y="438372"/>
                        <a:pt x="91" y="427037"/>
                      </a:cubicBezTo>
                      <a:lnTo>
                        <a:pt x="294" y="424244"/>
                      </a:lnTo>
                      <a:lnTo>
                        <a:pt x="40208" y="341783"/>
                      </a:lnTo>
                      <a:cubicBezTo>
                        <a:pt x="17255" y="306038"/>
                        <a:pt x="5151" y="264829"/>
                        <a:pt x="5151" y="222040"/>
                      </a:cubicBezTo>
                      <a:cubicBezTo>
                        <a:pt x="5151" y="99625"/>
                        <a:pt x="104735" y="0"/>
                        <a:pt x="227191" y="0"/>
                      </a:cubicBezTo>
                      <a:cubicBezTo>
                        <a:pt x="349647" y="0"/>
                        <a:pt x="449231" y="99584"/>
                        <a:pt x="449231" y="222040"/>
                      </a:cubicBezTo>
                      <a:cubicBezTo>
                        <a:pt x="449231" y="344496"/>
                        <a:pt x="349647" y="444079"/>
                        <a:pt x="227191" y="444079"/>
                      </a:cubicBezTo>
                      <a:cubicBezTo>
                        <a:pt x="191365" y="444079"/>
                        <a:pt x="155984" y="435376"/>
                        <a:pt x="124409" y="418900"/>
                      </a:cubicBezTo>
                      <a:lnTo>
                        <a:pt x="44701" y="457600"/>
                      </a:lnTo>
                      <a:cubicBezTo>
                        <a:pt x="40370" y="459705"/>
                        <a:pt x="35755" y="460758"/>
                        <a:pt x="31181" y="460758"/>
                      </a:cubicBezTo>
                      <a:close/>
                      <a:moveTo>
                        <a:pt x="29562" y="430680"/>
                      </a:moveTo>
                      <a:cubicBezTo>
                        <a:pt x="29562" y="430680"/>
                        <a:pt x="29885" y="431045"/>
                        <a:pt x="30128" y="431206"/>
                      </a:cubicBezTo>
                      <a:cubicBezTo>
                        <a:pt x="31019" y="431814"/>
                        <a:pt x="31626" y="431490"/>
                        <a:pt x="31910" y="431368"/>
                      </a:cubicBezTo>
                      <a:lnTo>
                        <a:pt x="125300" y="386029"/>
                      </a:lnTo>
                      <a:lnTo>
                        <a:pt x="131979" y="389835"/>
                      </a:lnTo>
                      <a:cubicBezTo>
                        <a:pt x="160842" y="406270"/>
                        <a:pt x="193753" y="414933"/>
                        <a:pt x="227151" y="414933"/>
                      </a:cubicBezTo>
                      <a:cubicBezTo>
                        <a:pt x="333495" y="414933"/>
                        <a:pt x="420003" y="328424"/>
                        <a:pt x="420003" y="222080"/>
                      </a:cubicBezTo>
                      <a:cubicBezTo>
                        <a:pt x="420003" y="115736"/>
                        <a:pt x="333495" y="29228"/>
                        <a:pt x="227151" y="29228"/>
                      </a:cubicBezTo>
                      <a:cubicBezTo>
                        <a:pt x="120806" y="29228"/>
                        <a:pt x="34298" y="115736"/>
                        <a:pt x="34298" y="222080"/>
                      </a:cubicBezTo>
                      <a:cubicBezTo>
                        <a:pt x="34298" y="261752"/>
                        <a:pt x="46280" y="299885"/>
                        <a:pt x="68909" y="332311"/>
                      </a:cubicBezTo>
                      <a:lnTo>
                        <a:pt x="73808" y="339314"/>
                      </a:lnTo>
                      <a:lnTo>
                        <a:pt x="29602" y="430680"/>
                      </a:lnTo>
                      <a:close/>
                    </a:path>
                  </a:pathLst>
                </a:custGeom>
                <a:grpFill/>
                <a:ln w="4048"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7A52993C-B9BB-7AB9-F83F-F3BEA29624D7}"/>
                    </a:ext>
                  </a:extLst>
                </p:cNvPr>
                <p:cNvSpPr/>
                <p:nvPr/>
              </p:nvSpPr>
              <p:spPr>
                <a:xfrm>
                  <a:off x="11575257" y="7352154"/>
                  <a:ext cx="118002" cy="23964"/>
                </a:xfrm>
                <a:custGeom>
                  <a:avLst/>
                  <a:gdLst>
                    <a:gd name="connsiteX0" fmla="*/ 106020 w 118002"/>
                    <a:gd name="connsiteY0" fmla="*/ 23965 h 23964"/>
                    <a:gd name="connsiteX1" fmla="*/ 11982 w 118002"/>
                    <a:gd name="connsiteY1" fmla="*/ 23965 h 23964"/>
                    <a:gd name="connsiteX2" fmla="*/ 0 w 118002"/>
                    <a:gd name="connsiteY2" fmla="*/ 11983 h 23964"/>
                    <a:gd name="connsiteX3" fmla="*/ 11982 w 118002"/>
                    <a:gd name="connsiteY3" fmla="*/ 0 h 23964"/>
                    <a:gd name="connsiteX4" fmla="*/ 106020 w 118002"/>
                    <a:gd name="connsiteY4" fmla="*/ 0 h 23964"/>
                    <a:gd name="connsiteX5" fmla="*/ 118003 w 118002"/>
                    <a:gd name="connsiteY5" fmla="*/ 11983 h 23964"/>
                    <a:gd name="connsiteX6" fmla="*/ 106020 w 118002"/>
                    <a:gd name="connsiteY6" fmla="*/ 23965 h 2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002" h="23964">
                      <a:moveTo>
                        <a:pt x="106020" y="23965"/>
                      </a:moveTo>
                      <a:lnTo>
                        <a:pt x="11982" y="23965"/>
                      </a:lnTo>
                      <a:cubicBezTo>
                        <a:pt x="5384" y="23965"/>
                        <a:pt x="0" y="18621"/>
                        <a:pt x="0" y="11983"/>
                      </a:cubicBezTo>
                      <a:cubicBezTo>
                        <a:pt x="0" y="5344"/>
                        <a:pt x="5343" y="0"/>
                        <a:pt x="11982" y="0"/>
                      </a:cubicBezTo>
                      <a:lnTo>
                        <a:pt x="106020" y="0"/>
                      </a:lnTo>
                      <a:cubicBezTo>
                        <a:pt x="112619" y="0"/>
                        <a:pt x="118003" y="5344"/>
                        <a:pt x="118003" y="11983"/>
                      </a:cubicBezTo>
                      <a:cubicBezTo>
                        <a:pt x="118003" y="18621"/>
                        <a:pt x="112659" y="23965"/>
                        <a:pt x="106020" y="23965"/>
                      </a:cubicBezTo>
                      <a:close/>
                    </a:path>
                  </a:pathLst>
                </a:custGeom>
                <a:solidFill>
                  <a:srgbClr val="8BFEBF"/>
                </a:solidFill>
                <a:ln w="4048" cap="flat">
                  <a:solidFill>
                    <a:srgbClr val="8BFEBF"/>
                  </a:solidFill>
                  <a:prstDash val="solid"/>
                  <a:miter/>
                </a:ln>
              </p:spPr>
              <p:txBody>
                <a:bodyPr rtlCol="0" anchor="ctr"/>
                <a:lstStyle/>
                <a:p>
                  <a:endParaRPr lang="en-US"/>
                </a:p>
              </p:txBody>
            </p:sp>
          </p:grpSp>
          <p:sp>
            <p:nvSpPr>
              <p:cNvPr id="308" name="Freeform 307">
                <a:extLst>
                  <a:ext uri="{FF2B5EF4-FFF2-40B4-BE49-F238E27FC236}">
                    <a16:creationId xmlns:a16="http://schemas.microsoft.com/office/drawing/2014/main" id="{6DEF686B-E577-3B0C-CDCE-BC949546830C}"/>
                  </a:ext>
                </a:extLst>
              </p:cNvPr>
              <p:cNvSpPr/>
              <p:nvPr/>
            </p:nvSpPr>
            <p:spPr>
              <a:xfrm>
                <a:off x="1244753" y="3386290"/>
                <a:ext cx="289610" cy="30435"/>
              </a:xfrm>
              <a:custGeom>
                <a:avLst/>
                <a:gdLst>
                  <a:gd name="connsiteX0" fmla="*/ 216048 w 228030"/>
                  <a:gd name="connsiteY0" fmla="*/ 23965 h 23964"/>
                  <a:gd name="connsiteX1" fmla="*/ 11982 w 228030"/>
                  <a:gd name="connsiteY1" fmla="*/ 23965 h 23964"/>
                  <a:gd name="connsiteX2" fmla="*/ 0 w 228030"/>
                  <a:gd name="connsiteY2" fmla="*/ 11983 h 23964"/>
                  <a:gd name="connsiteX3" fmla="*/ 11982 w 228030"/>
                  <a:gd name="connsiteY3" fmla="*/ 0 h 23964"/>
                  <a:gd name="connsiteX4" fmla="*/ 216048 w 228030"/>
                  <a:gd name="connsiteY4" fmla="*/ 0 h 23964"/>
                  <a:gd name="connsiteX5" fmla="*/ 228031 w 228030"/>
                  <a:gd name="connsiteY5" fmla="*/ 11983 h 23964"/>
                  <a:gd name="connsiteX6" fmla="*/ 216048 w 228030"/>
                  <a:gd name="connsiteY6" fmla="*/ 23965 h 23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030" h="23964">
                    <a:moveTo>
                      <a:pt x="216048" y="23965"/>
                    </a:moveTo>
                    <a:lnTo>
                      <a:pt x="11982" y="23965"/>
                    </a:lnTo>
                    <a:cubicBezTo>
                      <a:pt x="5384" y="23965"/>
                      <a:pt x="0" y="18622"/>
                      <a:pt x="0" y="11983"/>
                    </a:cubicBezTo>
                    <a:cubicBezTo>
                      <a:pt x="0" y="5344"/>
                      <a:pt x="5343" y="0"/>
                      <a:pt x="11982" y="0"/>
                    </a:cubicBezTo>
                    <a:lnTo>
                      <a:pt x="216048" y="0"/>
                    </a:lnTo>
                    <a:cubicBezTo>
                      <a:pt x="222647" y="0"/>
                      <a:pt x="228031" y="5344"/>
                      <a:pt x="228031" y="11983"/>
                    </a:cubicBezTo>
                    <a:cubicBezTo>
                      <a:pt x="228031" y="18622"/>
                      <a:pt x="222687" y="23965"/>
                      <a:pt x="216048" y="23965"/>
                    </a:cubicBezTo>
                    <a:close/>
                  </a:path>
                </a:pathLst>
              </a:custGeom>
              <a:solidFill>
                <a:srgbClr val="8BFEBF"/>
              </a:solidFill>
              <a:ln w="4048" cap="flat">
                <a:solidFill>
                  <a:srgbClr val="8BFEBF"/>
                </a:solidFill>
                <a:prstDash val="solid"/>
                <a:miter/>
              </a:ln>
            </p:spPr>
            <p:txBody>
              <a:bodyPr rtlCol="0" anchor="ctr"/>
              <a:lstStyle/>
              <a:p>
                <a:endParaRPr lang="en-US"/>
              </a:p>
            </p:txBody>
          </p:sp>
        </p:grpSp>
      </p:grpSp>
      <p:grpSp>
        <p:nvGrpSpPr>
          <p:cNvPr id="528" name="Group 527">
            <a:extLst>
              <a:ext uri="{FF2B5EF4-FFF2-40B4-BE49-F238E27FC236}">
                <a16:creationId xmlns:a16="http://schemas.microsoft.com/office/drawing/2014/main" id="{ED1418C1-BA9C-E86D-8430-C4ACB7ADB230}"/>
              </a:ext>
            </a:extLst>
          </p:cNvPr>
          <p:cNvGrpSpPr/>
          <p:nvPr/>
        </p:nvGrpSpPr>
        <p:grpSpPr>
          <a:xfrm>
            <a:off x="7004093" y="1753466"/>
            <a:ext cx="1966251" cy="2454891"/>
            <a:chOff x="7004093" y="1753466"/>
            <a:chExt cx="1966251" cy="2454891"/>
          </a:xfrm>
        </p:grpSpPr>
        <p:sp>
          <p:nvSpPr>
            <p:cNvPr id="23" name="Rectangle 22">
              <a:extLst>
                <a:ext uri="{FF2B5EF4-FFF2-40B4-BE49-F238E27FC236}">
                  <a16:creationId xmlns:a16="http://schemas.microsoft.com/office/drawing/2014/main" id="{DED4E332-480B-6B0F-ED7E-30DFA3150A4E}"/>
                </a:ext>
              </a:extLst>
            </p:cNvPr>
            <p:cNvSpPr/>
            <p:nvPr/>
          </p:nvSpPr>
          <p:spPr>
            <a:xfrm>
              <a:off x="7004093" y="1753466"/>
              <a:ext cx="1966251" cy="1486804"/>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tx1"/>
                </a:solidFill>
                <a:latin typeface="Roboto" panose="02000000000000000000" pitchFamily="2" charset="0"/>
                <a:ea typeface="Roboto" panose="02000000000000000000" pitchFamily="2" charset="0"/>
              </a:endParaRPr>
            </a:p>
          </p:txBody>
        </p:sp>
        <p:sp>
          <p:nvSpPr>
            <p:cNvPr id="24" name="Triangle 23">
              <a:extLst>
                <a:ext uri="{FF2B5EF4-FFF2-40B4-BE49-F238E27FC236}">
                  <a16:creationId xmlns:a16="http://schemas.microsoft.com/office/drawing/2014/main" id="{E16B8E37-0A93-DBB5-7325-9CE8136B7688}"/>
                </a:ext>
              </a:extLst>
            </p:cNvPr>
            <p:cNvSpPr/>
            <p:nvPr/>
          </p:nvSpPr>
          <p:spPr>
            <a:xfrm rot="10800000">
              <a:off x="7825525" y="3204231"/>
              <a:ext cx="323387" cy="122527"/>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tx1"/>
                </a:solidFill>
                <a:latin typeface="Roboto" panose="02000000000000000000" pitchFamily="2" charset="0"/>
                <a:ea typeface="Roboto" panose="02000000000000000000" pitchFamily="2" charset="0"/>
              </a:endParaRPr>
            </a:p>
          </p:txBody>
        </p:sp>
        <p:grpSp>
          <p:nvGrpSpPr>
            <p:cNvPr id="51" name="Group 50">
              <a:extLst>
                <a:ext uri="{FF2B5EF4-FFF2-40B4-BE49-F238E27FC236}">
                  <a16:creationId xmlns:a16="http://schemas.microsoft.com/office/drawing/2014/main" id="{AF3E41CB-71B6-EBE6-06F1-A3D1E79EF683}"/>
                </a:ext>
              </a:extLst>
            </p:cNvPr>
            <p:cNvGrpSpPr/>
            <p:nvPr/>
          </p:nvGrpSpPr>
          <p:grpSpPr>
            <a:xfrm>
              <a:off x="7004093" y="3583887"/>
              <a:ext cx="1966251" cy="624470"/>
              <a:chOff x="9301477" y="2400100"/>
              <a:chExt cx="2743760" cy="1028900"/>
            </a:xfrm>
            <a:noFill/>
          </p:grpSpPr>
          <p:sp>
            <p:nvSpPr>
              <p:cNvPr id="52" name="Rectangle 51">
                <a:extLst>
                  <a:ext uri="{FF2B5EF4-FFF2-40B4-BE49-F238E27FC236}">
                    <a16:creationId xmlns:a16="http://schemas.microsoft.com/office/drawing/2014/main" id="{7A6003F2-EEA7-797F-D372-63D2B966094C}"/>
                  </a:ext>
                </a:extLst>
              </p:cNvPr>
              <p:cNvSpPr/>
              <p:nvPr/>
            </p:nvSpPr>
            <p:spPr>
              <a:xfrm>
                <a:off x="9301477" y="2400100"/>
                <a:ext cx="2743760" cy="886397"/>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182880" rtlCol="0" anchor="ctr"/>
              <a:lstStyle/>
              <a:p>
                <a:pPr algn="ctr">
                  <a:lnSpc>
                    <a:spcPct val="90000"/>
                  </a:lnSpc>
                  <a:spcBef>
                    <a:spcPts val="1200"/>
                  </a:spcBef>
                  <a:spcAft>
                    <a:spcPts val="60"/>
                  </a:spcAft>
                </a:pPr>
                <a:r>
                  <a:rPr lang="en-US" dirty="0">
                    <a:solidFill>
                      <a:schemeClr val="tx1"/>
                    </a:solidFill>
                    <a:latin typeface="Aptos" panose="020B0004020202020204" pitchFamily="34" charset="0"/>
                    <a:ea typeface="Roboto" panose="02000000000000000000" pitchFamily="2" charset="0"/>
                  </a:rPr>
                  <a:t>Continuous </a:t>
                </a:r>
                <a:br>
                  <a:rPr lang="en-US" dirty="0">
                    <a:solidFill>
                      <a:schemeClr val="tx1"/>
                    </a:solidFill>
                    <a:latin typeface="Aptos" panose="020B0004020202020204" pitchFamily="34" charset="0"/>
                    <a:ea typeface="Roboto" panose="02000000000000000000" pitchFamily="2" charset="0"/>
                  </a:rPr>
                </a:br>
                <a:r>
                  <a:rPr lang="en-US" dirty="0">
                    <a:solidFill>
                      <a:schemeClr val="tx1"/>
                    </a:solidFill>
                    <a:latin typeface="Aptos" panose="020B0004020202020204" pitchFamily="34" charset="0"/>
                    <a:ea typeface="Roboto" panose="02000000000000000000" pitchFamily="2" charset="0"/>
                  </a:rPr>
                  <a:t>improvement</a:t>
                </a:r>
                <a:br>
                  <a:rPr lang="en-US" dirty="0">
                    <a:solidFill>
                      <a:schemeClr val="tx1"/>
                    </a:solidFill>
                    <a:latin typeface="Roboto" panose="02000000000000000000" pitchFamily="2" charset="0"/>
                    <a:ea typeface="Roboto" panose="02000000000000000000" pitchFamily="2" charset="0"/>
                  </a:rPr>
                </a:br>
                <a:br>
                  <a:rPr lang="en-US" dirty="0">
                    <a:solidFill>
                      <a:schemeClr val="tx1"/>
                    </a:solidFill>
                    <a:latin typeface="Roboto" panose="02000000000000000000" pitchFamily="2" charset="0"/>
                    <a:ea typeface="Roboto" panose="02000000000000000000" pitchFamily="2" charset="0"/>
                  </a:rPr>
                </a:br>
                <a:r>
                  <a:rPr lang="en-US" dirty="0">
                    <a:solidFill>
                      <a:schemeClr val="tx1"/>
                    </a:solidFill>
                    <a:latin typeface="Roboto" panose="02000000000000000000" pitchFamily="2" charset="0"/>
                    <a:ea typeface="Roboto" panose="02000000000000000000" pitchFamily="2" charset="0"/>
                  </a:rPr>
                  <a:t> </a:t>
                </a:r>
              </a:p>
            </p:txBody>
          </p:sp>
          <p:sp>
            <p:nvSpPr>
              <p:cNvPr id="53" name="Triangle 52">
                <a:extLst>
                  <a:ext uri="{FF2B5EF4-FFF2-40B4-BE49-F238E27FC236}">
                    <a16:creationId xmlns:a16="http://schemas.microsoft.com/office/drawing/2014/main" id="{2E2E1766-E494-3338-FE0E-88728B41D4B0}"/>
                  </a:ext>
                </a:extLst>
              </p:cNvPr>
              <p:cNvSpPr/>
              <p:nvPr/>
            </p:nvSpPr>
            <p:spPr>
              <a:xfrm rot="10800000">
                <a:off x="10447726" y="3227120"/>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a:solidFill>
                    <a:schemeClr val="tx1"/>
                  </a:solidFill>
                  <a:latin typeface="Roboto" panose="02000000000000000000" pitchFamily="2" charset="0"/>
                  <a:ea typeface="Roboto" panose="02000000000000000000" pitchFamily="2" charset="0"/>
                </a:endParaRPr>
              </a:p>
            </p:txBody>
          </p:sp>
        </p:grpSp>
        <p:grpSp>
          <p:nvGrpSpPr>
            <p:cNvPr id="522" name="Group 521">
              <a:extLst>
                <a:ext uri="{FF2B5EF4-FFF2-40B4-BE49-F238E27FC236}">
                  <a16:creationId xmlns:a16="http://schemas.microsoft.com/office/drawing/2014/main" id="{6B035116-595C-8F02-07CB-0E6D100CD491}"/>
                </a:ext>
              </a:extLst>
            </p:cNvPr>
            <p:cNvGrpSpPr/>
            <p:nvPr/>
          </p:nvGrpSpPr>
          <p:grpSpPr>
            <a:xfrm>
              <a:off x="7474917" y="2013142"/>
              <a:ext cx="1041145" cy="969670"/>
              <a:chOff x="7548669" y="2107673"/>
              <a:chExt cx="892250" cy="830997"/>
            </a:xfrm>
          </p:grpSpPr>
          <p:grpSp>
            <p:nvGrpSpPr>
              <p:cNvPr id="516" name="Group 515">
                <a:extLst>
                  <a:ext uri="{FF2B5EF4-FFF2-40B4-BE49-F238E27FC236}">
                    <a16:creationId xmlns:a16="http://schemas.microsoft.com/office/drawing/2014/main" id="{CF8AF30A-9E6D-D786-C60B-BD7A510BA5ED}"/>
                  </a:ext>
                </a:extLst>
              </p:cNvPr>
              <p:cNvGrpSpPr/>
              <p:nvPr/>
            </p:nvGrpSpPr>
            <p:grpSpPr>
              <a:xfrm>
                <a:off x="7653521" y="2128673"/>
                <a:ext cx="665873" cy="707368"/>
                <a:chOff x="11752044" y="8646311"/>
                <a:chExt cx="437648" cy="464920"/>
              </a:xfrm>
              <a:solidFill>
                <a:schemeClr val="tx1"/>
              </a:solidFill>
            </p:grpSpPr>
            <p:sp>
              <p:nvSpPr>
                <p:cNvPr id="446" name="Freeform 445">
                  <a:extLst>
                    <a:ext uri="{FF2B5EF4-FFF2-40B4-BE49-F238E27FC236}">
                      <a16:creationId xmlns:a16="http://schemas.microsoft.com/office/drawing/2014/main" id="{6776EFFA-8AF3-D9B3-9935-51F4F5B0B722}"/>
                    </a:ext>
                  </a:extLst>
                </p:cNvPr>
                <p:cNvSpPr/>
                <p:nvPr/>
              </p:nvSpPr>
              <p:spPr>
                <a:xfrm>
                  <a:off x="11752044" y="8656330"/>
                  <a:ext cx="362696" cy="315675"/>
                </a:xfrm>
                <a:custGeom>
                  <a:avLst/>
                  <a:gdLst>
                    <a:gd name="connsiteX0" fmla="*/ 34128 w 362696"/>
                    <a:gd name="connsiteY0" fmla="*/ 314501 h 315675"/>
                    <a:gd name="connsiteX1" fmla="*/ 19920 w 362696"/>
                    <a:gd name="connsiteY1" fmla="*/ 309725 h 315675"/>
                    <a:gd name="connsiteX2" fmla="*/ 3 w 362696"/>
                    <a:gd name="connsiteY2" fmla="*/ 219613 h 315675"/>
                    <a:gd name="connsiteX3" fmla="*/ 217711 w 362696"/>
                    <a:gd name="connsiteY3" fmla="*/ 2 h 315675"/>
                    <a:gd name="connsiteX4" fmla="*/ 358910 w 362696"/>
                    <a:gd name="connsiteY4" fmla="*/ 50645 h 315675"/>
                    <a:gd name="connsiteX5" fmla="*/ 359962 w 362696"/>
                    <a:gd name="connsiteY5" fmla="*/ 65703 h 315675"/>
                    <a:gd name="connsiteX6" fmla="*/ 359962 w 362696"/>
                    <a:gd name="connsiteY6" fmla="*/ 65703 h 315675"/>
                    <a:gd name="connsiteX7" fmla="*/ 345632 w 362696"/>
                    <a:gd name="connsiteY7" fmla="*/ 66554 h 315675"/>
                    <a:gd name="connsiteX8" fmla="*/ 217832 w 362696"/>
                    <a:gd name="connsiteY8" fmla="*/ 20729 h 315675"/>
                    <a:gd name="connsiteX9" fmla="*/ 20770 w 362696"/>
                    <a:gd name="connsiteY9" fmla="*/ 219492 h 315675"/>
                    <a:gd name="connsiteX10" fmla="*/ 38703 w 362696"/>
                    <a:gd name="connsiteY10" fmla="*/ 300900 h 315675"/>
                    <a:gd name="connsiteX11" fmla="*/ 34128 w 362696"/>
                    <a:gd name="connsiteY11" fmla="*/ 314501 h 315675"/>
                    <a:gd name="connsiteX12" fmla="*/ 34128 w 362696"/>
                    <a:gd name="connsiteY12" fmla="*/ 314501 h 31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2696" h="315675">
                      <a:moveTo>
                        <a:pt x="34128" y="314501"/>
                      </a:moveTo>
                      <a:cubicBezTo>
                        <a:pt x="28906" y="317213"/>
                        <a:pt x="22389" y="315068"/>
                        <a:pt x="19920" y="309725"/>
                      </a:cubicBezTo>
                      <a:cubicBezTo>
                        <a:pt x="7006" y="281631"/>
                        <a:pt x="165" y="250703"/>
                        <a:pt x="3" y="219613"/>
                      </a:cubicBezTo>
                      <a:cubicBezTo>
                        <a:pt x="-605" y="99141"/>
                        <a:pt x="97077" y="610"/>
                        <a:pt x="217711" y="2"/>
                      </a:cubicBezTo>
                      <a:cubicBezTo>
                        <a:pt x="269608" y="-240"/>
                        <a:pt x="319319" y="17652"/>
                        <a:pt x="358910" y="50645"/>
                      </a:cubicBezTo>
                      <a:cubicBezTo>
                        <a:pt x="363484" y="54450"/>
                        <a:pt x="364010" y="61291"/>
                        <a:pt x="359962" y="65703"/>
                      </a:cubicBezTo>
                      <a:lnTo>
                        <a:pt x="359962" y="65703"/>
                      </a:lnTo>
                      <a:cubicBezTo>
                        <a:pt x="356197" y="69792"/>
                        <a:pt x="349882" y="70116"/>
                        <a:pt x="345632" y="66554"/>
                      </a:cubicBezTo>
                      <a:cubicBezTo>
                        <a:pt x="309806" y="36678"/>
                        <a:pt x="264791" y="20486"/>
                        <a:pt x="217832" y="20729"/>
                      </a:cubicBezTo>
                      <a:cubicBezTo>
                        <a:pt x="108614" y="21255"/>
                        <a:pt x="20243" y="110435"/>
                        <a:pt x="20770" y="219492"/>
                      </a:cubicBezTo>
                      <a:cubicBezTo>
                        <a:pt x="20932" y="248031"/>
                        <a:pt x="26923" y="275356"/>
                        <a:pt x="38703" y="300900"/>
                      </a:cubicBezTo>
                      <a:cubicBezTo>
                        <a:pt x="41051" y="305960"/>
                        <a:pt x="39067" y="311951"/>
                        <a:pt x="34128" y="314501"/>
                      </a:cubicBezTo>
                      <a:lnTo>
                        <a:pt x="34128" y="314501"/>
                      </a:lnTo>
                      <a:close/>
                    </a:path>
                  </a:pathLst>
                </a:custGeom>
                <a:grpFill/>
                <a:ln w="4048" cap="flat">
                  <a:noFill/>
                  <a:prstDash val="solid"/>
                  <a:miter/>
                </a:ln>
              </p:spPr>
              <p:txBody>
                <a:bodyPr rtlCol="0" anchor="ctr"/>
                <a:lstStyle/>
                <a:p>
                  <a:endParaRPr lang="en-US"/>
                </a:p>
              </p:txBody>
            </p:sp>
            <p:sp>
              <p:nvSpPr>
                <p:cNvPr id="447" name="Freeform 446">
                  <a:extLst>
                    <a:ext uri="{FF2B5EF4-FFF2-40B4-BE49-F238E27FC236}">
                      <a16:creationId xmlns:a16="http://schemas.microsoft.com/office/drawing/2014/main" id="{95B81847-6D49-DC8E-2AFA-BDAA8BB91916}"/>
                    </a:ext>
                  </a:extLst>
                </p:cNvPr>
                <p:cNvSpPr/>
                <p:nvPr/>
              </p:nvSpPr>
              <p:spPr>
                <a:xfrm>
                  <a:off x="11829550" y="8786937"/>
                  <a:ext cx="360142" cy="306430"/>
                </a:xfrm>
                <a:custGeom>
                  <a:avLst/>
                  <a:gdLst>
                    <a:gd name="connsiteX0" fmla="*/ 142432 w 360142"/>
                    <a:gd name="connsiteY0" fmla="*/ 306390 h 306430"/>
                    <a:gd name="connsiteX1" fmla="*/ 3784 w 360142"/>
                    <a:gd name="connsiteY1" fmla="*/ 257812 h 306430"/>
                    <a:gd name="connsiteX2" fmla="*/ 2650 w 360142"/>
                    <a:gd name="connsiteY2" fmla="*/ 242915 h 306430"/>
                    <a:gd name="connsiteX3" fmla="*/ 2650 w 360142"/>
                    <a:gd name="connsiteY3" fmla="*/ 242915 h 306430"/>
                    <a:gd name="connsiteX4" fmla="*/ 16980 w 360142"/>
                    <a:gd name="connsiteY4" fmla="*/ 241822 h 306430"/>
                    <a:gd name="connsiteX5" fmla="*/ 142310 w 360142"/>
                    <a:gd name="connsiteY5" fmla="*/ 285664 h 306430"/>
                    <a:gd name="connsiteX6" fmla="*/ 339373 w 360142"/>
                    <a:gd name="connsiteY6" fmla="*/ 86900 h 306430"/>
                    <a:gd name="connsiteX7" fmla="*/ 325245 w 360142"/>
                    <a:gd name="connsiteY7" fmla="*/ 14318 h 306430"/>
                    <a:gd name="connsiteX8" fmla="*/ 330468 w 360142"/>
                    <a:gd name="connsiteY8" fmla="*/ 959 h 306430"/>
                    <a:gd name="connsiteX9" fmla="*/ 330468 w 360142"/>
                    <a:gd name="connsiteY9" fmla="*/ 959 h 306430"/>
                    <a:gd name="connsiteX10" fmla="*/ 344433 w 360142"/>
                    <a:gd name="connsiteY10" fmla="*/ 6424 h 306430"/>
                    <a:gd name="connsiteX11" fmla="*/ 360140 w 360142"/>
                    <a:gd name="connsiteY11" fmla="*/ 86820 h 306430"/>
                    <a:gd name="connsiteX12" fmla="*/ 142432 w 360142"/>
                    <a:gd name="connsiteY12" fmla="*/ 306430 h 306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0142" h="306430">
                      <a:moveTo>
                        <a:pt x="142432" y="306390"/>
                      </a:moveTo>
                      <a:cubicBezTo>
                        <a:pt x="91749" y="306633"/>
                        <a:pt x="42929" y="289469"/>
                        <a:pt x="3784" y="257812"/>
                      </a:cubicBezTo>
                      <a:cubicBezTo>
                        <a:pt x="-791" y="254128"/>
                        <a:pt x="-1277" y="247287"/>
                        <a:pt x="2650" y="242915"/>
                      </a:cubicBezTo>
                      <a:lnTo>
                        <a:pt x="2650" y="242915"/>
                      </a:lnTo>
                      <a:cubicBezTo>
                        <a:pt x="6374" y="238786"/>
                        <a:pt x="12649" y="238341"/>
                        <a:pt x="16980" y="241822"/>
                      </a:cubicBezTo>
                      <a:cubicBezTo>
                        <a:pt x="52402" y="270402"/>
                        <a:pt x="96526" y="285866"/>
                        <a:pt x="142310" y="285664"/>
                      </a:cubicBezTo>
                      <a:cubicBezTo>
                        <a:pt x="251529" y="285137"/>
                        <a:pt x="339899" y="195957"/>
                        <a:pt x="339373" y="86900"/>
                      </a:cubicBezTo>
                      <a:cubicBezTo>
                        <a:pt x="339252" y="61721"/>
                        <a:pt x="334516" y="37351"/>
                        <a:pt x="325245" y="14318"/>
                      </a:cubicBezTo>
                      <a:cubicBezTo>
                        <a:pt x="323181" y="9136"/>
                        <a:pt x="325407" y="3266"/>
                        <a:pt x="330468" y="959"/>
                      </a:cubicBezTo>
                      <a:lnTo>
                        <a:pt x="330468" y="959"/>
                      </a:lnTo>
                      <a:cubicBezTo>
                        <a:pt x="335811" y="-1510"/>
                        <a:pt x="342207" y="959"/>
                        <a:pt x="344433" y="6424"/>
                      </a:cubicBezTo>
                      <a:cubicBezTo>
                        <a:pt x="354716" y="31927"/>
                        <a:pt x="360019" y="58928"/>
                        <a:pt x="360140" y="86820"/>
                      </a:cubicBezTo>
                      <a:cubicBezTo>
                        <a:pt x="360747" y="207292"/>
                        <a:pt x="263066" y="305823"/>
                        <a:pt x="142432" y="306430"/>
                      </a:cubicBezTo>
                      <a:close/>
                    </a:path>
                  </a:pathLst>
                </a:custGeom>
                <a:grpFill/>
                <a:ln w="4048" cap="flat">
                  <a:noFill/>
                  <a:prstDash val="solid"/>
                  <a:miter/>
                </a:ln>
              </p:spPr>
              <p:txBody>
                <a:bodyPr rtlCol="0" anchor="ctr"/>
                <a:lstStyle/>
                <a:p>
                  <a:endParaRPr lang="en-US"/>
                </a:p>
              </p:txBody>
            </p:sp>
            <p:sp>
              <p:nvSpPr>
                <p:cNvPr id="448" name="Freeform 447">
                  <a:extLst>
                    <a:ext uri="{FF2B5EF4-FFF2-40B4-BE49-F238E27FC236}">
                      <a16:creationId xmlns:a16="http://schemas.microsoft.com/office/drawing/2014/main" id="{3583681E-626D-5931-D387-718F5F917FA4}"/>
                    </a:ext>
                  </a:extLst>
                </p:cNvPr>
                <p:cNvSpPr/>
                <p:nvPr/>
              </p:nvSpPr>
              <p:spPr>
                <a:xfrm>
                  <a:off x="11809557" y="9021175"/>
                  <a:ext cx="107873" cy="90056"/>
                </a:xfrm>
                <a:custGeom>
                  <a:avLst/>
                  <a:gdLst>
                    <a:gd name="connsiteX0" fmla="*/ 71260 w 107873"/>
                    <a:gd name="connsiteY0" fmla="*/ 83244 h 90056"/>
                    <a:gd name="connsiteX1" fmla="*/ 69843 w 107873"/>
                    <a:gd name="connsiteY1" fmla="*/ 41751 h 90056"/>
                    <a:gd name="connsiteX2" fmla="*/ 73244 w 107873"/>
                    <a:gd name="connsiteY2" fmla="*/ 35760 h 90056"/>
                    <a:gd name="connsiteX3" fmla="*/ 104455 w 107873"/>
                    <a:gd name="connsiteY3" fmla="*/ 18474 h 90056"/>
                    <a:gd name="connsiteX4" fmla="*/ 101662 w 107873"/>
                    <a:gd name="connsiteY4" fmla="*/ 6087 h 90056"/>
                    <a:gd name="connsiteX5" fmla="*/ 7057 w 107873"/>
                    <a:gd name="connsiteY5" fmla="*/ 15 h 90056"/>
                    <a:gd name="connsiteX6" fmla="*/ 1349 w 107873"/>
                    <a:gd name="connsiteY6" fmla="*/ 10580 h 90056"/>
                    <a:gd name="connsiteX7" fmla="*/ 59318 w 107873"/>
                    <a:gd name="connsiteY7" fmla="*/ 87414 h 90056"/>
                    <a:gd name="connsiteX8" fmla="*/ 71220 w 107873"/>
                    <a:gd name="connsiteY8" fmla="*/ 83204 h 9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873" h="90056">
                      <a:moveTo>
                        <a:pt x="71260" y="83244"/>
                      </a:moveTo>
                      <a:lnTo>
                        <a:pt x="69843" y="41751"/>
                      </a:lnTo>
                      <a:cubicBezTo>
                        <a:pt x="69763" y="39282"/>
                        <a:pt x="71058" y="36934"/>
                        <a:pt x="73244" y="35760"/>
                      </a:cubicBezTo>
                      <a:lnTo>
                        <a:pt x="104455" y="18474"/>
                      </a:lnTo>
                      <a:cubicBezTo>
                        <a:pt x="110244" y="15276"/>
                        <a:pt x="108260" y="6532"/>
                        <a:pt x="101662" y="6087"/>
                      </a:cubicBezTo>
                      <a:lnTo>
                        <a:pt x="7057" y="15"/>
                      </a:lnTo>
                      <a:cubicBezTo>
                        <a:pt x="1390" y="-350"/>
                        <a:pt x="-2051" y="6087"/>
                        <a:pt x="1349" y="10580"/>
                      </a:cubicBezTo>
                      <a:lnTo>
                        <a:pt x="59318" y="87414"/>
                      </a:lnTo>
                      <a:cubicBezTo>
                        <a:pt x="63204" y="92555"/>
                        <a:pt x="71422" y="89681"/>
                        <a:pt x="71220" y="83204"/>
                      </a:cubicBezTo>
                      <a:close/>
                    </a:path>
                  </a:pathLst>
                </a:custGeom>
                <a:grpFill/>
                <a:ln w="4048" cap="flat">
                  <a:noFill/>
                  <a:prstDash val="solid"/>
                  <a:miter/>
                </a:ln>
              </p:spPr>
              <p:txBody>
                <a:bodyPr rtlCol="0" anchor="ctr"/>
                <a:lstStyle/>
                <a:p>
                  <a:endParaRPr lang="en-US"/>
                </a:p>
              </p:txBody>
            </p:sp>
            <p:sp>
              <p:nvSpPr>
                <p:cNvPr id="449" name="Freeform 448">
                  <a:extLst>
                    <a:ext uri="{FF2B5EF4-FFF2-40B4-BE49-F238E27FC236}">
                      <a16:creationId xmlns:a16="http://schemas.microsoft.com/office/drawing/2014/main" id="{90767DD0-E9C4-A041-B8E1-710A4028EA0E}"/>
                    </a:ext>
                  </a:extLst>
                </p:cNvPr>
                <p:cNvSpPr/>
                <p:nvPr/>
              </p:nvSpPr>
              <p:spPr>
                <a:xfrm>
                  <a:off x="12029883" y="8646311"/>
                  <a:ext cx="106049" cy="97399"/>
                </a:xfrm>
                <a:custGeom>
                  <a:avLst/>
                  <a:gdLst>
                    <a:gd name="connsiteX0" fmla="*/ 46136 w 106049"/>
                    <a:gd name="connsiteY0" fmla="*/ 5932 h 97399"/>
                    <a:gd name="connsiteX1" fmla="*/ 41764 w 106049"/>
                    <a:gd name="connsiteY1" fmla="*/ 47182 h 97399"/>
                    <a:gd name="connsiteX2" fmla="*/ 37554 w 106049"/>
                    <a:gd name="connsiteY2" fmla="*/ 52648 h 97399"/>
                    <a:gd name="connsiteX3" fmla="*/ 4238 w 106049"/>
                    <a:gd name="connsiteY3" fmla="*/ 65440 h 97399"/>
                    <a:gd name="connsiteX4" fmla="*/ 5250 w 106049"/>
                    <a:gd name="connsiteY4" fmla="*/ 78070 h 97399"/>
                    <a:gd name="connsiteX5" fmla="*/ 98073 w 106049"/>
                    <a:gd name="connsiteY5" fmla="*/ 97258 h 97399"/>
                    <a:gd name="connsiteX6" fmla="*/ 105198 w 106049"/>
                    <a:gd name="connsiteY6" fmla="*/ 87583 h 97399"/>
                    <a:gd name="connsiteX7" fmla="*/ 58523 w 106049"/>
                    <a:gd name="connsiteY7" fmla="*/ 3422 h 97399"/>
                    <a:gd name="connsiteX8" fmla="*/ 46136 w 106049"/>
                    <a:gd name="connsiteY8" fmla="*/ 5932 h 97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6049" h="97399">
                      <a:moveTo>
                        <a:pt x="46136" y="5932"/>
                      </a:moveTo>
                      <a:lnTo>
                        <a:pt x="41764" y="47182"/>
                      </a:lnTo>
                      <a:cubicBezTo>
                        <a:pt x="41521" y="49652"/>
                        <a:pt x="39861" y="51757"/>
                        <a:pt x="37554" y="52648"/>
                      </a:cubicBezTo>
                      <a:lnTo>
                        <a:pt x="4238" y="65440"/>
                      </a:lnTo>
                      <a:cubicBezTo>
                        <a:pt x="-1916" y="67787"/>
                        <a:pt x="-1187" y="76734"/>
                        <a:pt x="5250" y="78070"/>
                      </a:cubicBezTo>
                      <a:lnTo>
                        <a:pt x="98073" y="97258"/>
                      </a:lnTo>
                      <a:cubicBezTo>
                        <a:pt x="103619" y="98391"/>
                        <a:pt x="107950" y="92521"/>
                        <a:pt x="105198" y="87583"/>
                      </a:cubicBezTo>
                      <a:lnTo>
                        <a:pt x="58523" y="3422"/>
                      </a:lnTo>
                      <a:cubicBezTo>
                        <a:pt x="55406" y="-2245"/>
                        <a:pt x="46824" y="-504"/>
                        <a:pt x="46136" y="5932"/>
                      </a:cubicBezTo>
                      <a:close/>
                    </a:path>
                  </a:pathLst>
                </a:custGeom>
                <a:grpFill/>
                <a:ln w="4048" cap="flat">
                  <a:noFill/>
                  <a:prstDash val="solid"/>
                  <a:miter/>
                </a:ln>
              </p:spPr>
              <p:txBody>
                <a:bodyPr rtlCol="0" anchor="ctr"/>
                <a:lstStyle/>
                <a:p>
                  <a:endParaRPr lang="en-US"/>
                </a:p>
              </p:txBody>
            </p:sp>
          </p:grpSp>
          <p:sp>
            <p:nvSpPr>
              <p:cNvPr id="517" name="TextBox 516">
                <a:extLst>
                  <a:ext uri="{FF2B5EF4-FFF2-40B4-BE49-F238E27FC236}">
                    <a16:creationId xmlns:a16="http://schemas.microsoft.com/office/drawing/2014/main" id="{E4BC0D12-B4C6-93A4-30BE-A8421E60AF02}"/>
                  </a:ext>
                </a:extLst>
              </p:cNvPr>
              <p:cNvSpPr txBox="1"/>
              <p:nvPr/>
            </p:nvSpPr>
            <p:spPr>
              <a:xfrm>
                <a:off x="7548669" y="2107673"/>
                <a:ext cx="892250" cy="830997"/>
              </a:xfrm>
              <a:prstGeom prst="rect">
                <a:avLst/>
              </a:prstGeom>
              <a:noFill/>
            </p:spPr>
            <p:txBody>
              <a:bodyPr wrap="square" rtlCol="0">
                <a:spAutoFit/>
              </a:bodyPr>
              <a:lstStyle/>
              <a:p>
                <a:pPr algn="ctr"/>
                <a:r>
                  <a:rPr lang="en-US" sz="4800" b="1">
                    <a:solidFill>
                      <a:schemeClr val="bg1"/>
                    </a:solidFill>
                  </a:rPr>
                  <a:t>+</a:t>
                </a:r>
              </a:p>
            </p:txBody>
          </p:sp>
        </p:grpSp>
      </p:grpSp>
    </p:spTree>
    <p:extLst>
      <p:ext uri="{BB962C8B-B14F-4D97-AF65-F5344CB8AC3E}">
        <p14:creationId xmlns:p14="http://schemas.microsoft.com/office/powerpoint/2010/main" val="940847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469D3-D4D0-0796-0D0F-304268B60D69}"/>
              </a:ext>
            </a:extLst>
          </p:cNvPr>
          <p:cNvSpPr>
            <a:spLocks noGrp="1"/>
          </p:cNvSpPr>
          <p:nvPr>
            <p:ph type="title"/>
          </p:nvPr>
        </p:nvSpPr>
        <p:spPr>
          <a:xfrm>
            <a:off x="314692" y="365125"/>
            <a:ext cx="11492432" cy="886397"/>
          </a:xfrm>
        </p:spPr>
        <p:txBody>
          <a:bodyPr wrap="square" anchor="t">
            <a:normAutofit/>
          </a:bodyPr>
          <a:lstStyle/>
          <a:p>
            <a:r>
              <a:rPr lang="en-US" dirty="0">
                <a:latin typeface="Aptos" panose="020B0004020202020204" pitchFamily="34" charset="0"/>
              </a:rPr>
              <a:t>Program Development funds developed with impact in mind </a:t>
            </a:r>
          </a:p>
        </p:txBody>
      </p:sp>
      <p:graphicFrame>
        <p:nvGraphicFramePr>
          <p:cNvPr id="16" name="Content Placeholder 2">
            <a:extLst>
              <a:ext uri="{FF2B5EF4-FFF2-40B4-BE49-F238E27FC236}">
                <a16:creationId xmlns:a16="http://schemas.microsoft.com/office/drawing/2014/main" id="{CB39BE48-8251-81FB-AE90-C26C119371E3}"/>
              </a:ext>
            </a:extLst>
          </p:cNvPr>
          <p:cNvGraphicFramePr/>
          <p:nvPr>
            <p:extLst>
              <p:ext uri="{D42A27DB-BD31-4B8C-83A1-F6EECF244321}">
                <p14:modId xmlns:p14="http://schemas.microsoft.com/office/powerpoint/2010/main" val="980368728"/>
              </p:ext>
            </p:extLst>
          </p:nvPr>
        </p:nvGraphicFramePr>
        <p:xfrm>
          <a:off x="314692" y="1526006"/>
          <a:ext cx="11315194" cy="40618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1011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5DD6DA-E4D5-23C7-3AC7-D7E00EA2A85C}"/>
              </a:ext>
            </a:extLst>
          </p:cNvPr>
          <p:cNvSpPr>
            <a:spLocks noGrp="1"/>
          </p:cNvSpPr>
          <p:nvPr>
            <p:ph type="title"/>
          </p:nvPr>
        </p:nvSpPr>
        <p:spPr/>
        <p:txBody>
          <a:bodyPr/>
          <a:lstStyle/>
          <a:p>
            <a:r>
              <a:rPr lang="en-US" dirty="0">
                <a:latin typeface="Aptos" panose="020B0004020202020204" pitchFamily="34" charset="0"/>
                <a:ea typeface="Roboto"/>
                <a:cs typeface="Roboto"/>
              </a:rPr>
              <a:t>Contractor assurance ensures demonstrated value</a:t>
            </a:r>
          </a:p>
        </p:txBody>
      </p:sp>
      <p:sp>
        <p:nvSpPr>
          <p:cNvPr id="22" name="Content Placeholder 21">
            <a:extLst>
              <a:ext uri="{FF2B5EF4-FFF2-40B4-BE49-F238E27FC236}">
                <a16:creationId xmlns:a16="http://schemas.microsoft.com/office/drawing/2014/main" id="{DE3C3B19-053B-24A4-E5E3-4215AC142A67}"/>
              </a:ext>
            </a:extLst>
          </p:cNvPr>
          <p:cNvSpPr>
            <a:spLocks noGrp="1"/>
          </p:cNvSpPr>
          <p:nvPr>
            <p:ph idx="1"/>
          </p:nvPr>
        </p:nvSpPr>
        <p:spPr/>
        <p:txBody>
          <a:bodyPr/>
          <a:lstStyle/>
          <a:p>
            <a:r>
              <a:rPr lang="en-US" dirty="0"/>
              <a:t> </a:t>
            </a:r>
          </a:p>
        </p:txBody>
      </p:sp>
      <p:sp>
        <p:nvSpPr>
          <p:cNvPr id="24" name="TextBox 23">
            <a:extLst>
              <a:ext uri="{FF2B5EF4-FFF2-40B4-BE49-F238E27FC236}">
                <a16:creationId xmlns:a16="http://schemas.microsoft.com/office/drawing/2014/main" id="{8D76162A-1245-F519-D5BA-60B5064FF121}"/>
              </a:ext>
            </a:extLst>
          </p:cNvPr>
          <p:cNvSpPr txBox="1"/>
          <p:nvPr/>
        </p:nvSpPr>
        <p:spPr>
          <a:xfrm>
            <a:off x="-83913" y="1410931"/>
            <a:ext cx="12359825" cy="430887"/>
          </a:xfrm>
          <a:prstGeom prst="rect">
            <a:avLst/>
          </a:prstGeom>
          <a:noFill/>
        </p:spPr>
        <p:txBody>
          <a:bodyPr wrap="square" lIns="91440" tIns="45720" rIns="91440" bIns="45720" anchor="t">
            <a:spAutoFit/>
          </a:bodyPr>
          <a:lstStyle/>
          <a:p>
            <a:pPr algn="ctr"/>
            <a:r>
              <a:rPr lang="en-US" sz="2200" b="1" dirty="0">
                <a:solidFill>
                  <a:srgbClr val="0070C0"/>
                </a:solidFill>
                <a:latin typeface="Aptos" panose="020B0004020202020204" pitchFamily="34" charset="0"/>
              </a:rPr>
              <a:t>Guidelines and Philosophy</a:t>
            </a:r>
            <a:endParaRPr lang="en-US" sz="1600" dirty="0">
              <a:solidFill>
                <a:srgbClr val="0070C0"/>
              </a:solidFill>
              <a:latin typeface="Aptos" panose="020B0004020202020204" pitchFamily="34" charset="0"/>
            </a:endParaRPr>
          </a:p>
        </p:txBody>
      </p:sp>
      <p:sp>
        <p:nvSpPr>
          <p:cNvPr id="25" name="TextBox 24">
            <a:extLst>
              <a:ext uri="{FF2B5EF4-FFF2-40B4-BE49-F238E27FC236}">
                <a16:creationId xmlns:a16="http://schemas.microsoft.com/office/drawing/2014/main" id="{317F9783-39D0-3D82-6958-E60AD5189E1F}"/>
              </a:ext>
            </a:extLst>
          </p:cNvPr>
          <p:cNvSpPr txBox="1"/>
          <p:nvPr/>
        </p:nvSpPr>
        <p:spPr>
          <a:xfrm>
            <a:off x="1075426" y="3740829"/>
            <a:ext cx="10041148" cy="569387"/>
          </a:xfrm>
          <a:prstGeom prst="rect">
            <a:avLst/>
          </a:prstGeom>
          <a:noFill/>
        </p:spPr>
        <p:txBody>
          <a:bodyPr wrap="square" tIns="182880">
            <a:spAutoFit/>
          </a:bodyPr>
          <a:lstStyle/>
          <a:p>
            <a:pPr algn="ctr"/>
            <a:r>
              <a:rPr lang="en-US" sz="2200" b="1" dirty="0">
                <a:solidFill>
                  <a:srgbClr val="0070C0"/>
                </a:solidFill>
                <a:latin typeface="Aptos" panose="020B0004020202020204" pitchFamily="34" charset="0"/>
              </a:rPr>
              <a:t>Recent ORNL Improvements</a:t>
            </a:r>
          </a:p>
        </p:txBody>
      </p:sp>
      <p:sp>
        <p:nvSpPr>
          <p:cNvPr id="27" name="Freeform 26">
            <a:extLst>
              <a:ext uri="{FF2B5EF4-FFF2-40B4-BE49-F238E27FC236}">
                <a16:creationId xmlns:a16="http://schemas.microsoft.com/office/drawing/2014/main" id="{EA5EE5CD-EC67-2BA7-749D-122CE90088AD}"/>
              </a:ext>
            </a:extLst>
          </p:cNvPr>
          <p:cNvSpPr/>
          <p:nvPr/>
        </p:nvSpPr>
        <p:spPr>
          <a:xfrm>
            <a:off x="2250063" y="1988712"/>
            <a:ext cx="2456498" cy="1601218"/>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rgbClr val="00BDB5"/>
          </a:solidFill>
          <a:ln w="4767" cap="flat">
            <a:noFill/>
            <a:prstDash val="solid"/>
            <a:miter/>
          </a:ln>
        </p:spPr>
        <p:txBody>
          <a:bodyPr wrap="square" lIns="182880" tIns="182880" rIns="182880" bIns="182880" rtlCol="0" anchor="ctr">
            <a:noAutofit/>
          </a:bodyPr>
          <a:lstStyle/>
          <a:p>
            <a:pPr algn="ctr">
              <a:lnSpc>
                <a:spcPct val="90000"/>
              </a:lnSpc>
              <a:spcBef>
                <a:spcPts val="1200"/>
              </a:spcBef>
              <a:spcAft>
                <a:spcPts val="60"/>
              </a:spcAft>
            </a:pPr>
            <a:r>
              <a:rPr lang="en-US" dirty="0">
                <a:latin typeface="Aptos" panose="020B0004020202020204" pitchFamily="34" charset="0"/>
              </a:rPr>
              <a:t>Specially designated funds with unique DOE and ORNL rules and guidance for best practice</a:t>
            </a:r>
          </a:p>
        </p:txBody>
      </p:sp>
      <p:sp>
        <p:nvSpPr>
          <p:cNvPr id="28" name="Freeform 27">
            <a:extLst>
              <a:ext uri="{FF2B5EF4-FFF2-40B4-BE49-F238E27FC236}">
                <a16:creationId xmlns:a16="http://schemas.microsoft.com/office/drawing/2014/main" id="{54D1E480-8C52-77E8-1BCC-6C01FF4A702F}"/>
              </a:ext>
            </a:extLst>
          </p:cNvPr>
          <p:cNvSpPr/>
          <p:nvPr/>
        </p:nvSpPr>
        <p:spPr>
          <a:xfrm>
            <a:off x="4871343" y="4309156"/>
            <a:ext cx="2456498" cy="1601218"/>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accent5">
              <a:lumMod val="60000"/>
              <a:lumOff val="40000"/>
            </a:schemeClr>
          </a:solidFill>
          <a:ln w="4767" cap="flat">
            <a:noFill/>
            <a:prstDash val="solid"/>
            <a:miter/>
          </a:ln>
        </p:spPr>
        <p:txBody>
          <a:bodyPr wrap="square" lIns="182880" tIns="182880" rIns="182880" bIns="182880" rtlCol="0" anchor="ctr">
            <a:noAutofit/>
          </a:bodyPr>
          <a:lstStyle/>
          <a:p>
            <a:pPr algn="ctr">
              <a:lnSpc>
                <a:spcPct val="90000"/>
              </a:lnSpc>
              <a:spcBef>
                <a:spcPts val="1200"/>
              </a:spcBef>
              <a:spcAft>
                <a:spcPts val="60"/>
              </a:spcAft>
            </a:pPr>
            <a:r>
              <a:rPr lang="en-US" dirty="0">
                <a:latin typeface="Aptos" panose="020B0004020202020204" pitchFamily="34" charset="0"/>
              </a:rPr>
              <a:t>Q1 FY25 internal assessment found no major findings</a:t>
            </a:r>
          </a:p>
        </p:txBody>
      </p:sp>
      <p:sp>
        <p:nvSpPr>
          <p:cNvPr id="29" name="Freeform 28">
            <a:extLst>
              <a:ext uri="{FF2B5EF4-FFF2-40B4-BE49-F238E27FC236}">
                <a16:creationId xmlns:a16="http://schemas.microsoft.com/office/drawing/2014/main" id="{DF3C7F05-B480-E256-6893-84EA3262A277}"/>
              </a:ext>
            </a:extLst>
          </p:cNvPr>
          <p:cNvSpPr/>
          <p:nvPr/>
        </p:nvSpPr>
        <p:spPr>
          <a:xfrm>
            <a:off x="4870294" y="1988712"/>
            <a:ext cx="2456498" cy="1601218"/>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rgbClr val="00BDB5"/>
          </a:solidFill>
          <a:ln w="4767" cap="flat">
            <a:noFill/>
            <a:prstDash val="solid"/>
            <a:miter/>
          </a:ln>
        </p:spPr>
        <p:txBody>
          <a:bodyPr wrap="square" lIns="182880" tIns="182880" rIns="182880" bIns="182880" rtlCol="0" anchor="ctr">
            <a:noAutofit/>
          </a:bodyPr>
          <a:lstStyle/>
          <a:p>
            <a:pPr algn="ctr">
              <a:lnSpc>
                <a:spcPct val="90000"/>
              </a:lnSpc>
              <a:spcBef>
                <a:spcPts val="1200"/>
              </a:spcBef>
              <a:spcAft>
                <a:spcPts val="60"/>
              </a:spcAft>
            </a:pPr>
            <a:r>
              <a:rPr lang="en-US" dirty="0">
                <a:latin typeface="Aptos" panose="020B0004020202020204" pitchFamily="34" charset="0"/>
              </a:rPr>
              <a:t>Funds ideas not yet mature for sponsor support</a:t>
            </a:r>
          </a:p>
        </p:txBody>
      </p:sp>
      <p:sp>
        <p:nvSpPr>
          <p:cNvPr id="30" name="Freeform 29">
            <a:extLst>
              <a:ext uri="{FF2B5EF4-FFF2-40B4-BE49-F238E27FC236}">
                <a16:creationId xmlns:a16="http://schemas.microsoft.com/office/drawing/2014/main" id="{BAE96FE6-745E-A4AB-D2B6-C450FE1BC998}"/>
              </a:ext>
            </a:extLst>
          </p:cNvPr>
          <p:cNvSpPr/>
          <p:nvPr/>
        </p:nvSpPr>
        <p:spPr>
          <a:xfrm>
            <a:off x="7501734" y="4309156"/>
            <a:ext cx="2456498" cy="1601218"/>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accent5">
              <a:lumMod val="60000"/>
              <a:lumOff val="40000"/>
            </a:schemeClr>
          </a:solidFill>
          <a:ln w="4767" cap="flat">
            <a:noFill/>
            <a:prstDash val="solid"/>
            <a:miter/>
          </a:ln>
        </p:spPr>
        <p:txBody>
          <a:bodyPr wrap="square" lIns="182880" tIns="182880" rIns="182880" bIns="182880" rtlCol="0" anchor="ctr">
            <a:noAutofit/>
          </a:bodyPr>
          <a:lstStyle/>
          <a:p>
            <a:pPr algn="ctr">
              <a:lnSpc>
                <a:spcPct val="90000"/>
              </a:lnSpc>
              <a:spcBef>
                <a:spcPts val="1200"/>
              </a:spcBef>
              <a:spcAft>
                <a:spcPts val="60"/>
              </a:spcAft>
            </a:pPr>
            <a:r>
              <a:rPr lang="en-US" dirty="0">
                <a:latin typeface="Aptos" panose="020B0004020202020204" pitchFamily="34" charset="0"/>
              </a:rPr>
              <a:t>Outcome: Update management systems and websites to match needs and provide clarity</a:t>
            </a:r>
          </a:p>
        </p:txBody>
      </p:sp>
      <p:sp>
        <p:nvSpPr>
          <p:cNvPr id="31" name="Freeform 30">
            <a:extLst>
              <a:ext uri="{FF2B5EF4-FFF2-40B4-BE49-F238E27FC236}">
                <a16:creationId xmlns:a16="http://schemas.microsoft.com/office/drawing/2014/main" id="{E1F3E795-C61B-48EF-DDE3-BB397084D19D}"/>
              </a:ext>
            </a:extLst>
          </p:cNvPr>
          <p:cNvSpPr/>
          <p:nvPr/>
        </p:nvSpPr>
        <p:spPr>
          <a:xfrm>
            <a:off x="7500686" y="1988712"/>
            <a:ext cx="2456498" cy="1601218"/>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rgbClr val="00BDB5"/>
          </a:solidFill>
          <a:ln w="4767" cap="flat">
            <a:noFill/>
            <a:prstDash val="solid"/>
            <a:miter/>
          </a:ln>
        </p:spPr>
        <p:txBody>
          <a:bodyPr wrap="square" lIns="182880" tIns="182880" rIns="182880" bIns="182880" rtlCol="0" anchor="ctr">
            <a:noAutofit/>
          </a:bodyPr>
          <a:lstStyle/>
          <a:p>
            <a:pPr algn="ctr">
              <a:lnSpc>
                <a:spcPct val="90000"/>
              </a:lnSpc>
              <a:spcBef>
                <a:spcPts val="1200"/>
              </a:spcBef>
              <a:spcAft>
                <a:spcPts val="60"/>
              </a:spcAft>
            </a:pPr>
            <a:r>
              <a:rPr lang="en-US" dirty="0">
                <a:latin typeface="Aptos" panose="020B0004020202020204" pitchFamily="34" charset="0"/>
              </a:rPr>
              <a:t>High-risk/high-reward:</a:t>
            </a:r>
          </a:p>
          <a:p>
            <a:pPr algn="ctr">
              <a:lnSpc>
                <a:spcPct val="90000"/>
              </a:lnSpc>
              <a:spcBef>
                <a:spcPts val="1200"/>
              </a:spcBef>
              <a:spcAft>
                <a:spcPts val="60"/>
              </a:spcAft>
            </a:pPr>
            <a:r>
              <a:rPr lang="en-US" dirty="0">
                <a:latin typeface="Aptos" panose="020B0004020202020204" pitchFamily="34" charset="0"/>
              </a:rPr>
              <a:t>Failure is internal</a:t>
            </a:r>
            <a:endParaRPr lang="en-US" dirty="0">
              <a:latin typeface="Aptos" panose="020B0004020202020204" pitchFamily="34" charset="0"/>
              <a:ea typeface="Roboto"/>
              <a:cs typeface="Roboto"/>
            </a:endParaRPr>
          </a:p>
          <a:p>
            <a:pPr algn="ctr">
              <a:lnSpc>
                <a:spcPct val="90000"/>
              </a:lnSpc>
              <a:spcBef>
                <a:spcPts val="1200"/>
              </a:spcBef>
              <a:spcAft>
                <a:spcPts val="60"/>
              </a:spcAft>
            </a:pPr>
            <a:r>
              <a:rPr lang="en-US" dirty="0">
                <a:latin typeface="Aptos" panose="020B0004020202020204" pitchFamily="34" charset="0"/>
              </a:rPr>
              <a:t>PI freedom</a:t>
            </a:r>
            <a:endParaRPr lang="en-US" dirty="0">
              <a:latin typeface="Aptos" panose="020B0004020202020204" pitchFamily="34" charset="0"/>
              <a:ea typeface="Roboto"/>
              <a:cs typeface="Roboto"/>
            </a:endParaRPr>
          </a:p>
        </p:txBody>
      </p:sp>
      <p:sp>
        <p:nvSpPr>
          <p:cNvPr id="36" name="Freeform 35">
            <a:extLst>
              <a:ext uri="{FF2B5EF4-FFF2-40B4-BE49-F238E27FC236}">
                <a16:creationId xmlns:a16="http://schemas.microsoft.com/office/drawing/2014/main" id="{EBE864FF-CA88-5882-4EDE-0AD7012149E7}"/>
              </a:ext>
            </a:extLst>
          </p:cNvPr>
          <p:cNvSpPr/>
          <p:nvPr/>
        </p:nvSpPr>
        <p:spPr>
          <a:xfrm>
            <a:off x="2253979" y="4305192"/>
            <a:ext cx="2456498" cy="1601218"/>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accent5">
              <a:lumMod val="60000"/>
              <a:lumOff val="40000"/>
            </a:schemeClr>
          </a:solidFill>
          <a:ln w="4767" cap="flat">
            <a:noFill/>
            <a:prstDash val="solid"/>
            <a:miter/>
          </a:ln>
        </p:spPr>
        <p:txBody>
          <a:bodyPr wrap="square" lIns="182880" tIns="182880" rIns="182880" bIns="182880" rtlCol="0" anchor="ctr">
            <a:noAutofit/>
          </a:bodyPr>
          <a:lstStyle/>
          <a:p>
            <a:pPr algn="ctr">
              <a:lnSpc>
                <a:spcPct val="90000"/>
              </a:lnSpc>
              <a:spcBef>
                <a:spcPts val="1200"/>
              </a:spcBef>
              <a:spcAft>
                <a:spcPts val="60"/>
              </a:spcAft>
            </a:pPr>
            <a:r>
              <a:rPr lang="en-US" dirty="0">
                <a:latin typeface="Aptos" panose="020B0004020202020204" pitchFamily="34" charset="0"/>
              </a:rPr>
              <a:t>Balance speed </a:t>
            </a:r>
            <a:br>
              <a:rPr lang="en-US" dirty="0">
                <a:latin typeface="Aptos" panose="020B0004020202020204" pitchFamily="34" charset="0"/>
              </a:rPr>
            </a:br>
            <a:r>
              <a:rPr lang="en-US" dirty="0">
                <a:latin typeface="Aptos" panose="020B0004020202020204" pitchFamily="34" charset="0"/>
              </a:rPr>
              <a:t>of science developments with compliance</a:t>
            </a:r>
          </a:p>
        </p:txBody>
      </p:sp>
    </p:spTree>
    <p:extLst>
      <p:ext uri="{BB962C8B-B14F-4D97-AF65-F5344CB8AC3E}">
        <p14:creationId xmlns:p14="http://schemas.microsoft.com/office/powerpoint/2010/main" val="1588246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7DF0D0A-79CB-F158-74C4-37714A262918}"/>
              </a:ext>
            </a:extLst>
          </p:cNvPr>
          <p:cNvSpPr>
            <a:spLocks noGrp="1"/>
          </p:cNvSpPr>
          <p:nvPr>
            <p:ph type="title"/>
          </p:nvPr>
        </p:nvSpPr>
        <p:spPr>
          <a:xfrm>
            <a:off x="228966" y="365125"/>
            <a:ext cx="11400919" cy="886397"/>
          </a:xfrm>
        </p:spPr>
        <p:txBody>
          <a:bodyPr/>
          <a:lstStyle/>
          <a:p>
            <a:r>
              <a:rPr lang="en-US" dirty="0">
                <a:latin typeface="Aptos" panose="020B0004020202020204" pitchFamily="34" charset="0"/>
                <a:ea typeface="Roboto"/>
                <a:cs typeface="Roboto"/>
              </a:rPr>
              <a:t>ORNL LDRD programs meet three primary goals</a:t>
            </a:r>
          </a:p>
        </p:txBody>
      </p:sp>
      <p:sp>
        <p:nvSpPr>
          <p:cNvPr id="6" name="Content Placeholder 5">
            <a:extLst>
              <a:ext uri="{FF2B5EF4-FFF2-40B4-BE49-F238E27FC236}">
                <a16:creationId xmlns:a16="http://schemas.microsoft.com/office/drawing/2014/main" id="{39F01470-597A-B0B4-5812-AAEBD5D27039}"/>
              </a:ext>
            </a:extLst>
          </p:cNvPr>
          <p:cNvSpPr>
            <a:spLocks noGrp="1"/>
          </p:cNvSpPr>
          <p:nvPr>
            <p:ph idx="1"/>
          </p:nvPr>
        </p:nvSpPr>
        <p:spPr/>
        <p:txBody>
          <a:bodyPr/>
          <a:lstStyle/>
          <a:p>
            <a:r>
              <a:rPr lang="en-US"/>
              <a:t> </a:t>
            </a:r>
          </a:p>
        </p:txBody>
      </p:sp>
      <p:graphicFrame>
        <p:nvGraphicFramePr>
          <p:cNvPr id="7" name="Chart 6">
            <a:extLst>
              <a:ext uri="{FF2B5EF4-FFF2-40B4-BE49-F238E27FC236}">
                <a16:creationId xmlns:a16="http://schemas.microsoft.com/office/drawing/2014/main" id="{82A42FB2-5C5D-7C58-9DA4-4646A108DAB5}"/>
              </a:ext>
            </a:extLst>
          </p:cNvPr>
          <p:cNvGraphicFramePr/>
          <p:nvPr>
            <p:extLst>
              <p:ext uri="{D42A27DB-BD31-4B8C-83A1-F6EECF244321}">
                <p14:modId xmlns:p14="http://schemas.microsoft.com/office/powerpoint/2010/main" val="1331904407"/>
              </p:ext>
            </p:extLst>
          </p:nvPr>
        </p:nvGraphicFramePr>
        <p:xfrm>
          <a:off x="228427" y="892362"/>
          <a:ext cx="6240890" cy="5023966"/>
        </p:xfrm>
        <a:graphic>
          <a:graphicData uri="http://schemas.openxmlformats.org/drawingml/2006/chart">
            <c:chart xmlns:c="http://schemas.openxmlformats.org/drawingml/2006/chart" xmlns:r="http://schemas.openxmlformats.org/officeDocument/2006/relationships" r:id="rId3"/>
          </a:graphicData>
        </a:graphic>
      </p:graphicFrame>
      <p:grpSp>
        <p:nvGrpSpPr>
          <p:cNvPr id="22" name="Group 21">
            <a:extLst>
              <a:ext uri="{FF2B5EF4-FFF2-40B4-BE49-F238E27FC236}">
                <a16:creationId xmlns:a16="http://schemas.microsoft.com/office/drawing/2014/main" id="{5741D1D3-D198-4C29-B27B-4D0006DD2000}"/>
              </a:ext>
            </a:extLst>
          </p:cNvPr>
          <p:cNvGrpSpPr/>
          <p:nvPr/>
        </p:nvGrpSpPr>
        <p:grpSpPr>
          <a:xfrm>
            <a:off x="5553434" y="808323"/>
            <a:ext cx="6638566" cy="6495111"/>
            <a:chOff x="5483765" y="777635"/>
            <a:chExt cx="6638566" cy="6495111"/>
          </a:xfrm>
        </p:grpSpPr>
        <p:sp>
          <p:nvSpPr>
            <p:cNvPr id="8" name="TextBox 7">
              <a:extLst>
                <a:ext uri="{FF2B5EF4-FFF2-40B4-BE49-F238E27FC236}">
                  <a16:creationId xmlns:a16="http://schemas.microsoft.com/office/drawing/2014/main" id="{F4CC5F1A-EB40-F2F6-2DDE-84938BE136D7}"/>
                </a:ext>
              </a:extLst>
            </p:cNvPr>
            <p:cNvSpPr txBox="1"/>
            <p:nvPr/>
          </p:nvSpPr>
          <p:spPr>
            <a:xfrm>
              <a:off x="5483765" y="777635"/>
              <a:ext cx="4870727" cy="6495111"/>
            </a:xfrm>
            <a:prstGeom prst="rect">
              <a:avLst/>
            </a:prstGeom>
            <a:noFill/>
          </p:spPr>
          <p:txBody>
            <a:bodyPr wrap="square" lIns="91440" tIns="45720" rIns="91440" bIns="45720" rtlCol="0" anchor="t">
              <a:spAutoFit/>
            </a:bodyPr>
            <a:lstStyle/>
            <a:p>
              <a:pPr defTabSz="488950"/>
              <a:r>
                <a:rPr lang="en-US" b="1" dirty="0">
                  <a:solidFill>
                    <a:schemeClr val="accent6"/>
                  </a:solidFill>
                </a:rPr>
                <a:t>Seed Program</a:t>
              </a:r>
            </a:p>
            <a:p>
              <a:pPr lvl="0" defTabSz="488950"/>
              <a:r>
                <a:rPr lang="en-US" sz="1600" dirty="0"/>
                <a:t>Support small, innovative, high-risk/high-reward </a:t>
              </a:r>
              <a:endParaRPr lang="en-US" sz="1600" dirty="0">
                <a:ea typeface="Roboto"/>
                <a:cs typeface="Roboto"/>
              </a:endParaRPr>
            </a:p>
            <a:p>
              <a:pPr lvl="0" defTabSz="488950"/>
              <a:r>
                <a:rPr lang="en-US" sz="1600" dirty="0"/>
                <a:t>ideas to proof-of-principle stage</a:t>
              </a:r>
              <a:endParaRPr lang="en-US" sz="1600" dirty="0">
                <a:ea typeface="Roboto"/>
                <a:cs typeface="Roboto"/>
              </a:endParaRPr>
            </a:p>
            <a:p>
              <a:pPr lvl="0" defTabSz="488950"/>
              <a:endParaRPr lang="en-US" sz="1600" dirty="0"/>
            </a:p>
            <a:p>
              <a:pPr defTabSz="533400"/>
              <a:r>
                <a:rPr lang="en-US" b="1" dirty="0">
                  <a:solidFill>
                    <a:schemeClr val="accent2"/>
                  </a:solidFill>
                </a:rPr>
                <a:t>Distinguished Staff Fellowships </a:t>
              </a:r>
              <a:endParaRPr lang="en-US" b="1" dirty="0">
                <a:solidFill>
                  <a:schemeClr val="accent2"/>
                </a:solidFill>
                <a:ea typeface="Roboto"/>
                <a:cs typeface="Roboto"/>
              </a:endParaRPr>
            </a:p>
            <a:p>
              <a:pPr marL="9525" defTabSz="488950"/>
              <a:r>
                <a:rPr lang="en-US" dirty="0"/>
                <a:t>Bring in exceptional early career researchers</a:t>
              </a:r>
            </a:p>
            <a:p>
              <a:pPr lvl="0" defTabSz="488950"/>
              <a:endParaRPr lang="en-US" b="1" dirty="0">
                <a:solidFill>
                  <a:schemeClr val="bg1">
                    <a:lumMod val="50000"/>
                  </a:schemeClr>
                </a:solidFill>
              </a:endParaRPr>
            </a:p>
            <a:p>
              <a:pPr lvl="0" defTabSz="488950"/>
              <a:r>
                <a:rPr lang="en-US" b="1" dirty="0">
                  <a:solidFill>
                    <a:schemeClr val="bg1">
                      <a:lumMod val="50000"/>
                    </a:schemeClr>
                  </a:solidFill>
                </a:rPr>
                <a:t>LDRD Early Career Competition</a:t>
              </a:r>
              <a:endParaRPr lang="en-US" b="1" dirty="0">
                <a:solidFill>
                  <a:schemeClr val="bg1">
                    <a:lumMod val="50000"/>
                  </a:schemeClr>
                </a:solidFill>
                <a:ea typeface="Roboto"/>
                <a:cs typeface="Roboto"/>
              </a:endParaRPr>
            </a:p>
            <a:p>
              <a:pPr lvl="0" defTabSz="488950"/>
              <a:r>
                <a:rPr lang="en-US" sz="1600" dirty="0"/>
                <a:t>Cultivate high-potential early career staff</a:t>
              </a:r>
            </a:p>
            <a:p>
              <a:pPr marL="9525" defTabSz="488950"/>
              <a:endParaRPr lang="en-US" sz="1600" dirty="0"/>
            </a:p>
            <a:p>
              <a:pPr marL="9525" defTabSz="488950"/>
              <a:r>
                <a:rPr lang="en-US" b="1" dirty="0"/>
                <a:t>UT-ORII Fellows</a:t>
              </a:r>
              <a:endParaRPr lang="en-US" b="1" dirty="0">
                <a:ea typeface="Roboto"/>
                <a:cs typeface="Roboto"/>
              </a:endParaRPr>
            </a:p>
            <a:p>
              <a:pPr marL="9525" defTabSz="488950"/>
              <a:r>
                <a:rPr kumimoji="0" lang="en-US" sz="1600" b="0" i="0" u="none" strike="noStrike" kern="1200" cap="none" spc="0" normalizeH="0" baseline="0" noProof="0" dirty="0">
                  <a:ln>
                    <a:noFill/>
                  </a:ln>
                  <a:effectLst/>
                  <a:uLnTx/>
                  <a:uFillTx/>
                  <a:ea typeface="+mn-ea"/>
                  <a:cs typeface="+mn-cs"/>
                </a:rPr>
                <a:t>Support ORNL’s commitment to UT-ORII for the next 5 years; hire in areas of joint potential</a:t>
              </a:r>
            </a:p>
            <a:p>
              <a:pPr marL="9525" defTabSz="488950"/>
              <a:endParaRPr lang="en-US" sz="1600" dirty="0">
                <a:ea typeface="Roboto"/>
                <a:cs typeface="Roboto"/>
              </a:endParaRPr>
            </a:p>
            <a:p>
              <a:pPr marL="9525" defTabSz="488950"/>
              <a:r>
                <a:rPr lang="en-US" sz="1600" dirty="0">
                  <a:ea typeface="Roboto"/>
                  <a:cs typeface="Roboto"/>
                </a:rPr>
                <a:t>NEW: Catalyst Leadership Fellowship (pilot)</a:t>
              </a:r>
            </a:p>
            <a:p>
              <a:pPr marL="9525" defTabSz="488950"/>
              <a:endParaRPr lang="en-US" sz="1600" dirty="0"/>
            </a:p>
            <a:p>
              <a:pPr marL="9525" defTabSz="488950"/>
              <a:r>
                <a:rPr lang="en-US" b="1" dirty="0">
                  <a:solidFill>
                    <a:schemeClr val="tx2"/>
                  </a:solidFill>
                </a:rPr>
                <a:t>Strategic Hire Program</a:t>
              </a:r>
              <a:endParaRPr lang="en-US" b="1" dirty="0">
                <a:solidFill>
                  <a:schemeClr val="tx2"/>
                </a:solidFill>
                <a:ea typeface="Roboto"/>
                <a:cs typeface="Roboto"/>
              </a:endParaRPr>
            </a:p>
            <a:p>
              <a:pPr marL="9525" defTabSz="488950"/>
              <a:r>
                <a:rPr lang="en-US" sz="1600" dirty="0"/>
                <a:t>Add talent, critical skills in areas aligned with strategic direction</a:t>
              </a:r>
              <a:endParaRPr lang="en-US" sz="1600" dirty="0">
                <a:ea typeface="Roboto"/>
                <a:cs typeface="Roboto"/>
              </a:endParaRPr>
            </a:p>
            <a:p>
              <a:pPr marL="9525" defTabSz="488950"/>
              <a:endParaRPr lang="en-US" sz="1600" dirty="0">
                <a:solidFill>
                  <a:schemeClr val="tx1"/>
                </a:solidFill>
              </a:endParaRPr>
            </a:p>
            <a:p>
              <a:pPr marL="9525" defTabSz="488950"/>
              <a:r>
                <a:rPr lang="en-US" b="1" dirty="0">
                  <a:solidFill>
                    <a:schemeClr val="accent3"/>
                  </a:solidFill>
                </a:rPr>
                <a:t>Director’s R&amp;D (DRD)</a:t>
              </a:r>
              <a:endParaRPr lang="en-US" b="1" dirty="0">
                <a:solidFill>
                  <a:schemeClr val="accent3"/>
                </a:solidFill>
                <a:ea typeface="Roboto"/>
                <a:cs typeface="Roboto"/>
              </a:endParaRPr>
            </a:p>
            <a:p>
              <a:pPr marL="9525" defTabSz="488950"/>
              <a:r>
                <a:rPr lang="en-US" sz="1600" dirty="0"/>
                <a:t>Develop strategically important capabilities </a:t>
              </a:r>
              <a:br>
                <a:rPr lang="en-US" sz="1600" dirty="0"/>
              </a:br>
              <a:r>
                <a:rPr lang="en-US" sz="1600" dirty="0"/>
                <a:t>(S&amp;T initiatives and one-off projects)</a:t>
              </a:r>
              <a:endParaRPr lang="en-US" sz="1600" dirty="0">
                <a:ea typeface="Roboto"/>
                <a:cs typeface="Roboto"/>
              </a:endParaRPr>
            </a:p>
            <a:p>
              <a:pPr lvl="0" defTabSz="488950">
                <a:lnSpc>
                  <a:spcPct val="90000"/>
                </a:lnSpc>
                <a:spcBef>
                  <a:spcPts val="200"/>
                </a:spcBef>
                <a:spcAft>
                  <a:spcPts val="60"/>
                </a:spcAft>
              </a:pPr>
              <a:endParaRPr lang="en-US" sz="1600" dirty="0"/>
            </a:p>
          </p:txBody>
        </p:sp>
        <p:sp>
          <p:nvSpPr>
            <p:cNvPr id="10" name="TextBox 9">
              <a:extLst>
                <a:ext uri="{FF2B5EF4-FFF2-40B4-BE49-F238E27FC236}">
                  <a16:creationId xmlns:a16="http://schemas.microsoft.com/office/drawing/2014/main" id="{D6B84C76-D9C3-0B30-F586-FC4A1CD7F9EB}"/>
                </a:ext>
              </a:extLst>
            </p:cNvPr>
            <p:cNvSpPr txBox="1"/>
            <p:nvPr/>
          </p:nvSpPr>
          <p:spPr>
            <a:xfrm>
              <a:off x="10354492" y="3157083"/>
              <a:ext cx="1767839" cy="1200329"/>
            </a:xfrm>
            <a:prstGeom prst="rect">
              <a:avLst/>
            </a:prstGeom>
            <a:noFill/>
          </p:spPr>
          <p:txBody>
            <a:bodyPr wrap="square" rtlCol="0">
              <a:spAutoFit/>
            </a:bodyPr>
            <a:lstStyle/>
            <a:p>
              <a:r>
                <a:rPr lang="en-US" b="1"/>
                <a:t>Workforce development focus </a:t>
              </a:r>
              <a:br>
                <a:rPr lang="en-US" b="1"/>
              </a:br>
              <a:r>
                <a:rPr lang="en-US" b="1"/>
                <a:t>(~20%)</a:t>
              </a:r>
            </a:p>
          </p:txBody>
        </p:sp>
        <p:sp>
          <p:nvSpPr>
            <p:cNvPr id="11" name="TextBox 10">
              <a:extLst>
                <a:ext uri="{FF2B5EF4-FFF2-40B4-BE49-F238E27FC236}">
                  <a16:creationId xmlns:a16="http://schemas.microsoft.com/office/drawing/2014/main" id="{35D2A5A2-EA0C-5E1F-6A0E-B121F763821F}"/>
                </a:ext>
              </a:extLst>
            </p:cNvPr>
            <p:cNvSpPr txBox="1"/>
            <p:nvPr/>
          </p:nvSpPr>
          <p:spPr>
            <a:xfrm>
              <a:off x="10354492" y="979448"/>
              <a:ext cx="1767839" cy="646331"/>
            </a:xfrm>
            <a:prstGeom prst="rect">
              <a:avLst/>
            </a:prstGeom>
            <a:noFill/>
          </p:spPr>
          <p:txBody>
            <a:bodyPr wrap="square" rtlCol="0">
              <a:spAutoFit/>
            </a:bodyPr>
            <a:lstStyle/>
            <a:p>
              <a:r>
                <a:rPr lang="en-US" b="1">
                  <a:solidFill>
                    <a:schemeClr val="accent6"/>
                  </a:solidFill>
                </a:rPr>
                <a:t>Seed </a:t>
              </a:r>
              <a:br>
                <a:rPr lang="en-US" b="1">
                  <a:solidFill>
                    <a:schemeClr val="accent6"/>
                  </a:solidFill>
                </a:rPr>
              </a:br>
              <a:r>
                <a:rPr lang="en-US" b="1">
                  <a:solidFill>
                    <a:schemeClr val="accent6"/>
                  </a:solidFill>
                </a:rPr>
                <a:t>(~10%)</a:t>
              </a:r>
            </a:p>
          </p:txBody>
        </p:sp>
        <p:sp>
          <p:nvSpPr>
            <p:cNvPr id="12" name="TextBox 11">
              <a:extLst>
                <a:ext uri="{FF2B5EF4-FFF2-40B4-BE49-F238E27FC236}">
                  <a16:creationId xmlns:a16="http://schemas.microsoft.com/office/drawing/2014/main" id="{F3DC45AE-34F0-C4B6-BDFF-4CA1DFE0A861}"/>
                </a:ext>
              </a:extLst>
            </p:cNvPr>
            <p:cNvSpPr txBox="1"/>
            <p:nvPr/>
          </p:nvSpPr>
          <p:spPr>
            <a:xfrm>
              <a:off x="10354492" y="5652871"/>
              <a:ext cx="1767839" cy="646331"/>
            </a:xfrm>
            <a:prstGeom prst="rect">
              <a:avLst/>
            </a:prstGeom>
            <a:noFill/>
          </p:spPr>
          <p:txBody>
            <a:bodyPr wrap="square" rtlCol="0">
              <a:spAutoFit/>
            </a:bodyPr>
            <a:lstStyle/>
            <a:p>
              <a:r>
                <a:rPr lang="en-US" b="1" dirty="0">
                  <a:solidFill>
                    <a:schemeClr val="accent3"/>
                  </a:solidFill>
                </a:rPr>
                <a:t>DRD </a:t>
              </a:r>
              <a:br>
                <a:rPr lang="en-US" b="1" dirty="0">
                  <a:solidFill>
                    <a:schemeClr val="accent3"/>
                  </a:solidFill>
                </a:rPr>
              </a:br>
              <a:r>
                <a:rPr lang="en-US" b="1" dirty="0">
                  <a:solidFill>
                    <a:schemeClr val="accent3"/>
                  </a:solidFill>
                </a:rPr>
                <a:t>(~70%)</a:t>
              </a:r>
            </a:p>
          </p:txBody>
        </p:sp>
        <p:sp>
          <p:nvSpPr>
            <p:cNvPr id="19" name="Freeform 18">
              <a:extLst>
                <a:ext uri="{FF2B5EF4-FFF2-40B4-BE49-F238E27FC236}">
                  <a16:creationId xmlns:a16="http://schemas.microsoft.com/office/drawing/2014/main" id="{F970F820-1C9D-E13F-A281-FF6AA38DFA5A}"/>
                </a:ext>
              </a:extLst>
            </p:cNvPr>
            <p:cNvSpPr/>
            <p:nvPr/>
          </p:nvSpPr>
          <p:spPr>
            <a:xfrm>
              <a:off x="9963418" y="979448"/>
              <a:ext cx="229963" cy="728582"/>
            </a:xfrm>
            <a:custGeom>
              <a:avLst/>
              <a:gdLst>
                <a:gd name="connsiteX0" fmla="*/ 0 w 414067"/>
                <a:gd name="connsiteY0" fmla="*/ 914400 h 914400"/>
                <a:gd name="connsiteX1" fmla="*/ 414067 w 414067"/>
                <a:gd name="connsiteY1" fmla="*/ 914400 h 914400"/>
                <a:gd name="connsiteX2" fmla="*/ 414067 w 414067"/>
                <a:gd name="connsiteY2" fmla="*/ 0 h 914400"/>
                <a:gd name="connsiteX3" fmla="*/ 17252 w 414067"/>
                <a:gd name="connsiteY3" fmla="*/ 0 h 914400"/>
              </a:gdLst>
              <a:ahLst/>
              <a:cxnLst>
                <a:cxn ang="0">
                  <a:pos x="connsiteX0" y="connsiteY0"/>
                </a:cxn>
                <a:cxn ang="0">
                  <a:pos x="connsiteX1" y="connsiteY1"/>
                </a:cxn>
                <a:cxn ang="0">
                  <a:pos x="connsiteX2" y="connsiteY2"/>
                </a:cxn>
                <a:cxn ang="0">
                  <a:pos x="connsiteX3" y="connsiteY3"/>
                </a:cxn>
              </a:cxnLst>
              <a:rect l="l" t="t" r="r" b="b"/>
              <a:pathLst>
                <a:path w="414067" h="914400">
                  <a:moveTo>
                    <a:pt x="0" y="914400"/>
                  </a:moveTo>
                  <a:lnTo>
                    <a:pt x="414067" y="914400"/>
                  </a:lnTo>
                  <a:lnTo>
                    <a:pt x="414067" y="0"/>
                  </a:lnTo>
                  <a:lnTo>
                    <a:pt x="17252" y="0"/>
                  </a:lnTo>
                </a:path>
              </a:pathLst>
            </a:cu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44FF98C6-12A6-6D58-2F73-6784262BBF70}"/>
                </a:ext>
              </a:extLst>
            </p:cNvPr>
            <p:cNvSpPr/>
            <p:nvPr/>
          </p:nvSpPr>
          <p:spPr>
            <a:xfrm>
              <a:off x="9963418" y="2055373"/>
              <a:ext cx="250257" cy="3403747"/>
            </a:xfrm>
            <a:custGeom>
              <a:avLst/>
              <a:gdLst>
                <a:gd name="connsiteX0" fmla="*/ 0 w 414067"/>
                <a:gd name="connsiteY0" fmla="*/ 914400 h 914400"/>
                <a:gd name="connsiteX1" fmla="*/ 414067 w 414067"/>
                <a:gd name="connsiteY1" fmla="*/ 914400 h 914400"/>
                <a:gd name="connsiteX2" fmla="*/ 414067 w 414067"/>
                <a:gd name="connsiteY2" fmla="*/ 0 h 914400"/>
                <a:gd name="connsiteX3" fmla="*/ 17252 w 414067"/>
                <a:gd name="connsiteY3" fmla="*/ 0 h 914400"/>
              </a:gdLst>
              <a:ahLst/>
              <a:cxnLst>
                <a:cxn ang="0">
                  <a:pos x="connsiteX0" y="connsiteY0"/>
                </a:cxn>
                <a:cxn ang="0">
                  <a:pos x="connsiteX1" y="connsiteY1"/>
                </a:cxn>
                <a:cxn ang="0">
                  <a:pos x="connsiteX2" y="connsiteY2"/>
                </a:cxn>
                <a:cxn ang="0">
                  <a:pos x="connsiteX3" y="connsiteY3"/>
                </a:cxn>
              </a:cxnLst>
              <a:rect l="l" t="t" r="r" b="b"/>
              <a:pathLst>
                <a:path w="414067" h="914400">
                  <a:moveTo>
                    <a:pt x="0" y="914400"/>
                  </a:moveTo>
                  <a:lnTo>
                    <a:pt x="414067" y="914400"/>
                  </a:lnTo>
                  <a:lnTo>
                    <a:pt x="414067" y="0"/>
                  </a:lnTo>
                  <a:lnTo>
                    <a:pt x="17252" y="0"/>
                  </a:lnTo>
                </a:path>
              </a:pathLst>
            </a:cu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857F0BDC-F670-3018-F294-6A003F4DED7A}"/>
                </a:ext>
              </a:extLst>
            </p:cNvPr>
            <p:cNvSpPr/>
            <p:nvPr/>
          </p:nvSpPr>
          <p:spPr>
            <a:xfrm>
              <a:off x="9940441" y="5943673"/>
              <a:ext cx="269734" cy="800904"/>
            </a:xfrm>
            <a:custGeom>
              <a:avLst/>
              <a:gdLst>
                <a:gd name="connsiteX0" fmla="*/ 0 w 414067"/>
                <a:gd name="connsiteY0" fmla="*/ 914400 h 914400"/>
                <a:gd name="connsiteX1" fmla="*/ 414067 w 414067"/>
                <a:gd name="connsiteY1" fmla="*/ 914400 h 914400"/>
                <a:gd name="connsiteX2" fmla="*/ 414067 w 414067"/>
                <a:gd name="connsiteY2" fmla="*/ 0 h 914400"/>
                <a:gd name="connsiteX3" fmla="*/ 17252 w 414067"/>
                <a:gd name="connsiteY3" fmla="*/ 0 h 914400"/>
              </a:gdLst>
              <a:ahLst/>
              <a:cxnLst>
                <a:cxn ang="0">
                  <a:pos x="connsiteX0" y="connsiteY0"/>
                </a:cxn>
                <a:cxn ang="0">
                  <a:pos x="connsiteX1" y="connsiteY1"/>
                </a:cxn>
                <a:cxn ang="0">
                  <a:pos x="connsiteX2" y="connsiteY2"/>
                </a:cxn>
                <a:cxn ang="0">
                  <a:pos x="connsiteX3" y="connsiteY3"/>
                </a:cxn>
              </a:cxnLst>
              <a:rect l="l" t="t" r="r" b="b"/>
              <a:pathLst>
                <a:path w="414067" h="914400">
                  <a:moveTo>
                    <a:pt x="0" y="914400"/>
                  </a:moveTo>
                  <a:lnTo>
                    <a:pt x="414067" y="914400"/>
                  </a:lnTo>
                  <a:lnTo>
                    <a:pt x="414067" y="0"/>
                  </a:lnTo>
                  <a:lnTo>
                    <a:pt x="17252" y="0"/>
                  </a:lnTo>
                </a:path>
              </a:pathLst>
            </a:custGeom>
            <a:no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8808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4898E1-2E0F-4015-EF63-D593625163A7}"/>
              </a:ext>
            </a:extLst>
          </p:cNvPr>
          <p:cNvSpPr>
            <a:spLocks noGrp="1"/>
          </p:cNvSpPr>
          <p:nvPr>
            <p:ph sz="half" idx="1"/>
          </p:nvPr>
        </p:nvSpPr>
        <p:spPr/>
        <p:txBody>
          <a:bodyPr/>
          <a:lstStyle/>
          <a:p>
            <a:r>
              <a:rPr lang="en-US"/>
              <a:t> </a:t>
            </a:r>
          </a:p>
        </p:txBody>
      </p:sp>
      <p:sp>
        <p:nvSpPr>
          <p:cNvPr id="3" name="Content Placeholder 2">
            <a:extLst>
              <a:ext uri="{FF2B5EF4-FFF2-40B4-BE49-F238E27FC236}">
                <a16:creationId xmlns:a16="http://schemas.microsoft.com/office/drawing/2014/main" id="{145B615A-D5CC-ABBE-AECA-524CF6288505}"/>
              </a:ext>
            </a:extLst>
          </p:cNvPr>
          <p:cNvSpPr>
            <a:spLocks noGrp="1"/>
          </p:cNvSpPr>
          <p:nvPr>
            <p:ph sz="half" idx="2"/>
          </p:nvPr>
        </p:nvSpPr>
        <p:spPr/>
        <p:txBody>
          <a:bodyPr/>
          <a:lstStyle/>
          <a:p>
            <a:r>
              <a:rPr lang="en-US" dirty="0"/>
              <a:t> </a:t>
            </a:r>
          </a:p>
        </p:txBody>
      </p:sp>
      <p:sp>
        <p:nvSpPr>
          <p:cNvPr id="4" name="Title 3">
            <a:extLst>
              <a:ext uri="{FF2B5EF4-FFF2-40B4-BE49-F238E27FC236}">
                <a16:creationId xmlns:a16="http://schemas.microsoft.com/office/drawing/2014/main" id="{C25B3D53-D386-53E7-F59A-64194BA81EF2}"/>
              </a:ext>
            </a:extLst>
          </p:cNvPr>
          <p:cNvSpPr>
            <a:spLocks noGrp="1"/>
          </p:cNvSpPr>
          <p:nvPr>
            <p:ph type="title"/>
          </p:nvPr>
        </p:nvSpPr>
        <p:spPr>
          <a:xfrm>
            <a:off x="314692" y="365125"/>
            <a:ext cx="6323639" cy="886397"/>
          </a:xfrm>
        </p:spPr>
        <p:txBody>
          <a:bodyPr/>
          <a:lstStyle/>
          <a:p>
            <a:r>
              <a:rPr lang="en-US" dirty="0">
                <a:latin typeface="Aptos" panose="020B0004020202020204" pitchFamily="34" charset="0"/>
              </a:rPr>
              <a:t>Allocation of DRD program:</a:t>
            </a:r>
            <a:br>
              <a:rPr lang="en-US" dirty="0">
                <a:latin typeface="Aptos" panose="020B0004020202020204" pitchFamily="34" charset="0"/>
              </a:rPr>
            </a:br>
            <a:r>
              <a:rPr lang="en-US" dirty="0">
                <a:latin typeface="Aptos" panose="020B0004020202020204" pitchFamily="34" charset="0"/>
              </a:rPr>
              <a:t>Core and crosscutting initiatives </a:t>
            </a:r>
          </a:p>
        </p:txBody>
      </p:sp>
      <p:sp>
        <p:nvSpPr>
          <p:cNvPr id="5" name="Rectangle 4">
            <a:extLst>
              <a:ext uri="{FF2B5EF4-FFF2-40B4-BE49-F238E27FC236}">
                <a16:creationId xmlns:a16="http://schemas.microsoft.com/office/drawing/2014/main" id="{6B78B3B8-299D-8437-26AE-FF40030219D9}"/>
              </a:ext>
            </a:extLst>
          </p:cNvPr>
          <p:cNvSpPr/>
          <p:nvPr/>
        </p:nvSpPr>
        <p:spPr>
          <a:xfrm>
            <a:off x="0" y="1518557"/>
            <a:ext cx="4362138" cy="443849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0">
            <a:extLst>
              <a:ext uri="{FF2B5EF4-FFF2-40B4-BE49-F238E27FC236}">
                <a16:creationId xmlns:a16="http://schemas.microsoft.com/office/drawing/2014/main" id="{23A8847F-B38D-3E93-106D-0B024944E5CA}"/>
              </a:ext>
            </a:extLst>
          </p:cNvPr>
          <p:cNvSpPr txBox="1">
            <a:spLocks/>
          </p:cNvSpPr>
          <p:nvPr/>
        </p:nvSpPr>
        <p:spPr>
          <a:xfrm>
            <a:off x="314693" y="1825625"/>
            <a:ext cx="3972494" cy="4131422"/>
          </a:xfrm>
          <a:prstGeom prst="rect">
            <a:avLst/>
          </a:prstGeom>
        </p:spPr>
        <p:txBody>
          <a:bodyPr vert="horz" lIns="0" tIns="0" rIns="0" bIns="0" rtlCol="0">
            <a:noAutofit/>
          </a:bodyPr>
          <a:lstStyle>
            <a:lvl1pPr marL="0" indent="0" algn="l" defTabSz="914400" rtl="0" eaLnBrk="1" latinLnBrk="0" hangingPunct="1">
              <a:lnSpc>
                <a:spcPct val="90000"/>
              </a:lnSpc>
              <a:spcBef>
                <a:spcPts val="1200"/>
              </a:spcBef>
              <a:spcAft>
                <a:spcPts val="60"/>
              </a:spcAft>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1200"/>
              </a:spcBef>
              <a:spcAft>
                <a:spcPts val="60"/>
              </a:spcAft>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1200"/>
              </a:spcBef>
              <a:spcAft>
                <a:spcPts val="60"/>
              </a:spcAft>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spc="300" dirty="0">
                <a:latin typeface="Aptos" panose="020B0004020202020204" pitchFamily="34" charset="0"/>
              </a:rPr>
              <a:t>CORE</a:t>
            </a:r>
            <a:r>
              <a:rPr lang="en-US" b="1" dirty="0">
                <a:latin typeface="Aptos" panose="020B0004020202020204" pitchFamily="34" charset="0"/>
              </a:rPr>
              <a:t> </a:t>
            </a:r>
            <a:br>
              <a:rPr lang="en-US" b="1" dirty="0">
                <a:latin typeface="Aptos" panose="020B0004020202020204" pitchFamily="34" charset="0"/>
              </a:rPr>
            </a:br>
            <a:r>
              <a:rPr lang="en-US" dirty="0">
                <a:latin typeface="Aptos" panose="020B0004020202020204" pitchFamily="34" charset="0"/>
              </a:rPr>
              <a:t>Typically, 2-year cycle with emphasis on directorate priorities based </a:t>
            </a:r>
            <a:br>
              <a:rPr lang="en-US" dirty="0">
                <a:latin typeface="Aptos" panose="020B0004020202020204" pitchFamily="34" charset="0"/>
              </a:rPr>
            </a:br>
            <a:r>
              <a:rPr lang="en-US" dirty="0">
                <a:latin typeface="Aptos" panose="020B0004020202020204" pitchFamily="34" charset="0"/>
              </a:rPr>
              <a:t>on directorate strategic plans </a:t>
            </a:r>
            <a:br>
              <a:rPr lang="en-US" dirty="0">
                <a:latin typeface="Aptos" panose="020B0004020202020204" pitchFamily="34" charset="0"/>
              </a:rPr>
            </a:br>
            <a:endParaRPr lang="en-US" dirty="0">
              <a:latin typeface="Aptos" panose="020B0004020202020204" pitchFamily="34" charset="0"/>
            </a:endParaRPr>
          </a:p>
          <a:p>
            <a:r>
              <a:rPr lang="en-US" sz="2200" b="1" spc="300" dirty="0">
                <a:latin typeface="Aptos" panose="020B0004020202020204" pitchFamily="34" charset="0"/>
              </a:rPr>
              <a:t>CROSSCUTTING</a:t>
            </a:r>
            <a:br>
              <a:rPr lang="en-US" b="1" dirty="0">
                <a:latin typeface="Aptos" panose="020B0004020202020204" pitchFamily="34" charset="0"/>
              </a:rPr>
            </a:br>
            <a:r>
              <a:rPr lang="en-US" dirty="0">
                <a:latin typeface="Aptos" panose="020B0004020202020204" pitchFamily="34" charset="0"/>
              </a:rPr>
              <a:t>Typically, longer (4 to 5 years) </a:t>
            </a:r>
            <a:br>
              <a:rPr lang="en-US" dirty="0">
                <a:latin typeface="Aptos" panose="020B0004020202020204" pitchFamily="34" charset="0"/>
              </a:rPr>
            </a:br>
            <a:r>
              <a:rPr lang="en-US" dirty="0">
                <a:latin typeface="Aptos" panose="020B0004020202020204" pitchFamily="34" charset="0"/>
              </a:rPr>
              <a:t>Including multiple directorates </a:t>
            </a:r>
            <a:br>
              <a:rPr lang="en-US" dirty="0">
                <a:latin typeface="Aptos" panose="020B0004020202020204" pitchFamily="34" charset="0"/>
              </a:rPr>
            </a:br>
            <a:r>
              <a:rPr lang="en-US" dirty="0">
                <a:latin typeface="Aptos" panose="020B0004020202020204" pitchFamily="34" charset="0"/>
              </a:rPr>
              <a:t>and chosen from lab-wide initiative activities</a:t>
            </a:r>
          </a:p>
          <a:p>
            <a:r>
              <a:rPr lang="en-US" b="1" dirty="0">
                <a:latin typeface="Aptos" panose="020B0004020202020204" pitchFamily="34" charset="0"/>
              </a:rPr>
              <a:t>All initiatives rely on initiative </a:t>
            </a:r>
            <a:br>
              <a:rPr lang="en-US" b="1" dirty="0">
                <a:latin typeface="Aptos" panose="020B0004020202020204" pitchFamily="34" charset="0"/>
              </a:rPr>
            </a:br>
            <a:r>
              <a:rPr lang="en-US" b="1" dirty="0">
                <a:latin typeface="Aptos" panose="020B0004020202020204" pitchFamily="34" charset="0"/>
              </a:rPr>
              <a:t>lead engagement and leadership </a:t>
            </a:r>
            <a:br>
              <a:rPr lang="en-US" b="1" dirty="0">
                <a:latin typeface="Aptos" panose="020B0004020202020204" pitchFamily="34" charset="0"/>
              </a:rPr>
            </a:br>
            <a:r>
              <a:rPr lang="en-US" b="1" dirty="0">
                <a:latin typeface="Aptos" panose="020B0004020202020204" pitchFamily="34" charset="0"/>
              </a:rPr>
              <a:t>for success</a:t>
            </a:r>
            <a:endParaRPr lang="en-US" dirty="0">
              <a:latin typeface="Aptos" panose="020B0004020202020204" pitchFamily="34" charset="0"/>
            </a:endParaRPr>
          </a:p>
          <a:p>
            <a:endParaRPr lang="en-US" dirty="0"/>
          </a:p>
        </p:txBody>
      </p:sp>
      <p:sp>
        <p:nvSpPr>
          <p:cNvPr id="7" name="TextBox 6">
            <a:extLst>
              <a:ext uri="{FF2B5EF4-FFF2-40B4-BE49-F238E27FC236}">
                <a16:creationId xmlns:a16="http://schemas.microsoft.com/office/drawing/2014/main" id="{487B2A3B-66A6-A443-C954-9C95924D21DB}"/>
              </a:ext>
            </a:extLst>
          </p:cNvPr>
          <p:cNvSpPr txBox="1"/>
          <p:nvPr/>
        </p:nvSpPr>
        <p:spPr>
          <a:xfrm>
            <a:off x="5141615" y="5270968"/>
            <a:ext cx="3043018" cy="1200329"/>
          </a:xfrm>
          <a:prstGeom prst="rect">
            <a:avLst/>
          </a:prstGeom>
          <a:noFill/>
        </p:spPr>
        <p:txBody>
          <a:bodyPr wrap="square" lIns="0" rIns="274320">
            <a:spAutoFit/>
          </a:bodyPr>
          <a:lstStyle/>
          <a:p>
            <a:pPr marL="398463" lvl="1" indent="0" algn="ctr">
              <a:lnSpc>
                <a:spcPct val="90000"/>
              </a:lnSpc>
              <a:spcBef>
                <a:spcPts val="1200"/>
              </a:spcBef>
              <a:spcAft>
                <a:spcPts val="60"/>
              </a:spcAft>
              <a:buNone/>
            </a:pPr>
            <a:r>
              <a:rPr lang="en-US" sz="2000" dirty="0">
                <a:latin typeface="Aptos" panose="020B0004020202020204" pitchFamily="34" charset="0"/>
                <a:ea typeface="Roboto" panose="02000000000000000000" pitchFamily="2" charset="0"/>
              </a:rPr>
              <a:t>Strategically-oriented research objectives organized around key thrusts</a:t>
            </a:r>
          </a:p>
        </p:txBody>
      </p:sp>
      <p:grpSp>
        <p:nvGrpSpPr>
          <p:cNvPr id="8" name="Group 7">
            <a:extLst>
              <a:ext uri="{FF2B5EF4-FFF2-40B4-BE49-F238E27FC236}">
                <a16:creationId xmlns:a16="http://schemas.microsoft.com/office/drawing/2014/main" id="{D0ECBF1F-6056-C826-2E17-1FE48247FAA1}"/>
              </a:ext>
            </a:extLst>
          </p:cNvPr>
          <p:cNvGrpSpPr/>
          <p:nvPr/>
        </p:nvGrpSpPr>
        <p:grpSpPr>
          <a:xfrm>
            <a:off x="6638331" y="539646"/>
            <a:ext cx="4214286" cy="1533753"/>
            <a:chOff x="7815200" y="7354602"/>
            <a:chExt cx="4214286" cy="1533753"/>
          </a:xfrm>
        </p:grpSpPr>
        <p:sp>
          <p:nvSpPr>
            <p:cNvPr id="9" name="TextBox 8">
              <a:extLst>
                <a:ext uri="{FF2B5EF4-FFF2-40B4-BE49-F238E27FC236}">
                  <a16:creationId xmlns:a16="http://schemas.microsoft.com/office/drawing/2014/main" id="{BC9C5E7F-342E-9471-F720-9650D47A1BCA}"/>
                </a:ext>
              </a:extLst>
            </p:cNvPr>
            <p:cNvSpPr txBox="1"/>
            <p:nvPr/>
          </p:nvSpPr>
          <p:spPr>
            <a:xfrm>
              <a:off x="7815200" y="7354602"/>
              <a:ext cx="4214286" cy="1533753"/>
            </a:xfrm>
            <a:prstGeom prst="rect">
              <a:avLst/>
            </a:prstGeom>
            <a:noFill/>
          </p:spPr>
          <p:txBody>
            <a:bodyPr wrap="square" lIns="0" rIns="274320">
              <a:spAutoFit/>
            </a:bodyPr>
            <a:lstStyle/>
            <a:p>
              <a:pPr marL="398463" lvl="1" indent="0" algn="ctr">
                <a:lnSpc>
                  <a:spcPct val="90000"/>
                </a:lnSpc>
                <a:spcBef>
                  <a:spcPts val="1200"/>
                </a:spcBef>
                <a:spcAft>
                  <a:spcPts val="60"/>
                </a:spcAft>
                <a:buNone/>
              </a:pPr>
              <a:r>
                <a:rPr lang="en-US" sz="2000" dirty="0">
                  <a:latin typeface="Aptos" panose="020B0004020202020204" pitchFamily="34" charset="0"/>
                  <a:ea typeface="Roboto" panose="02000000000000000000" pitchFamily="2" charset="0"/>
                </a:rPr>
                <a:t>Multiyear research priorities</a:t>
              </a:r>
            </a:p>
            <a:p>
              <a:pPr marL="398463" lvl="1" indent="0" algn="ctr">
                <a:lnSpc>
                  <a:spcPct val="90000"/>
                </a:lnSpc>
                <a:spcBef>
                  <a:spcPts val="1200"/>
                </a:spcBef>
                <a:spcAft>
                  <a:spcPts val="60"/>
                </a:spcAft>
                <a:buNone/>
              </a:pPr>
              <a:endParaRPr lang="en-US" sz="2000" dirty="0">
                <a:latin typeface="Roboto" panose="02000000000000000000" pitchFamily="2" charset="0"/>
                <a:ea typeface="Roboto" panose="02000000000000000000" pitchFamily="2" charset="0"/>
              </a:endParaRPr>
            </a:p>
            <a:p>
              <a:pPr marL="398463" lvl="1" algn="ctr">
                <a:lnSpc>
                  <a:spcPct val="90000"/>
                </a:lnSpc>
                <a:spcBef>
                  <a:spcPts val="1200"/>
                </a:spcBef>
                <a:spcAft>
                  <a:spcPts val="60"/>
                </a:spcAft>
              </a:pPr>
              <a:r>
                <a:rPr lang="en-US" sz="2000" dirty="0">
                  <a:latin typeface="Aptos" panose="020B0004020202020204" pitchFamily="34" charset="0"/>
                  <a:ea typeface="Roboto" panose="02000000000000000000" pitchFamily="2" charset="0"/>
                </a:rPr>
                <a:t>Identification of projects to address</a:t>
              </a:r>
            </a:p>
          </p:txBody>
        </p:sp>
        <p:sp>
          <p:nvSpPr>
            <p:cNvPr id="10" name="Triangle 9">
              <a:extLst>
                <a:ext uri="{FF2B5EF4-FFF2-40B4-BE49-F238E27FC236}">
                  <a16:creationId xmlns:a16="http://schemas.microsoft.com/office/drawing/2014/main" id="{91993C17-1CA7-D079-E3DD-1BB6D147BAB1}"/>
                </a:ext>
              </a:extLst>
            </p:cNvPr>
            <p:cNvSpPr/>
            <p:nvPr/>
          </p:nvSpPr>
          <p:spPr>
            <a:xfrm rot="10800000">
              <a:off x="9576213" y="7800474"/>
              <a:ext cx="683332" cy="249020"/>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90000"/>
                </a:lnSpc>
                <a:spcBef>
                  <a:spcPts val="1200"/>
                </a:spcBef>
                <a:spcAft>
                  <a:spcPts val="60"/>
                </a:spcAft>
              </a:pPr>
              <a:endParaRPr lang="en-US" sz="2000">
                <a:solidFill>
                  <a:schemeClr val="tx1"/>
                </a:solidFill>
                <a:latin typeface="Roboto" panose="02000000000000000000" pitchFamily="2" charset="0"/>
                <a:ea typeface="Roboto" panose="02000000000000000000" pitchFamily="2" charset="0"/>
              </a:endParaRPr>
            </a:p>
          </p:txBody>
        </p:sp>
      </p:grpSp>
      <p:grpSp>
        <p:nvGrpSpPr>
          <p:cNvPr id="11" name="Group 10">
            <a:extLst>
              <a:ext uri="{FF2B5EF4-FFF2-40B4-BE49-F238E27FC236}">
                <a16:creationId xmlns:a16="http://schemas.microsoft.com/office/drawing/2014/main" id="{DEC02CC1-2B9D-852B-DF6B-0F43441B5822}"/>
              </a:ext>
            </a:extLst>
          </p:cNvPr>
          <p:cNvGrpSpPr/>
          <p:nvPr/>
        </p:nvGrpSpPr>
        <p:grpSpPr>
          <a:xfrm>
            <a:off x="9336531" y="0"/>
            <a:ext cx="1592326" cy="3390010"/>
            <a:chOff x="9336531" y="0"/>
            <a:chExt cx="1592326" cy="3390010"/>
          </a:xfrm>
        </p:grpSpPr>
        <p:sp>
          <p:nvSpPr>
            <p:cNvPr id="12" name="Freeform 11">
              <a:extLst>
                <a:ext uri="{FF2B5EF4-FFF2-40B4-BE49-F238E27FC236}">
                  <a16:creationId xmlns:a16="http://schemas.microsoft.com/office/drawing/2014/main" id="{0DD9FB20-E9EB-42DD-7111-CE114E4801EA}"/>
                </a:ext>
              </a:extLst>
            </p:cNvPr>
            <p:cNvSpPr/>
            <p:nvPr/>
          </p:nvSpPr>
          <p:spPr>
            <a:xfrm>
              <a:off x="9336531" y="0"/>
              <a:ext cx="1592326" cy="3390010"/>
            </a:xfrm>
            <a:custGeom>
              <a:avLst/>
              <a:gdLst>
                <a:gd name="connsiteX0" fmla="*/ 1592326 w 1592326"/>
                <a:gd name="connsiteY0" fmla="*/ 0 h 3390010"/>
                <a:gd name="connsiteX1" fmla="*/ 1592326 w 1592326"/>
                <a:gd name="connsiteY1" fmla="*/ 493268 h 3390010"/>
                <a:gd name="connsiteX2" fmla="*/ 0 w 1592326"/>
                <a:gd name="connsiteY2" fmla="*/ 3390011 h 3390010"/>
                <a:gd name="connsiteX3" fmla="*/ 0 w 1592326"/>
                <a:gd name="connsiteY3" fmla="*/ 3390011 h 3390010"/>
              </a:gdLst>
              <a:ahLst/>
              <a:cxnLst>
                <a:cxn ang="0">
                  <a:pos x="connsiteX0" y="connsiteY0"/>
                </a:cxn>
                <a:cxn ang="0">
                  <a:pos x="connsiteX1" y="connsiteY1"/>
                </a:cxn>
                <a:cxn ang="0">
                  <a:pos x="connsiteX2" y="connsiteY2"/>
                </a:cxn>
                <a:cxn ang="0">
                  <a:pos x="connsiteX3" y="connsiteY3"/>
                </a:cxn>
              </a:cxnLst>
              <a:rect l="l" t="t" r="r" b="b"/>
              <a:pathLst>
                <a:path w="1592326" h="3390010">
                  <a:moveTo>
                    <a:pt x="1592326" y="0"/>
                  </a:moveTo>
                  <a:lnTo>
                    <a:pt x="1592326" y="493268"/>
                  </a:lnTo>
                  <a:cubicBezTo>
                    <a:pt x="1592326" y="1667764"/>
                    <a:pt x="991553" y="2760599"/>
                    <a:pt x="0" y="3390011"/>
                  </a:cubicBezTo>
                  <a:lnTo>
                    <a:pt x="0" y="3390011"/>
                  </a:lnTo>
                </a:path>
              </a:pathLst>
            </a:custGeom>
            <a:noFill/>
            <a:ln w="168275" cap="flat">
              <a:solidFill>
                <a:schemeClr val="accent1"/>
              </a:solidFill>
              <a:prstDash val="dash"/>
              <a:miter/>
            </a:ln>
          </p:spPr>
          <p:txBody>
            <a:bodyPr rtlCol="0" anchor="ctr"/>
            <a:lstStyle/>
            <a:p>
              <a:endParaRPr lang="en-US"/>
            </a:p>
          </p:txBody>
        </p:sp>
        <p:sp>
          <p:nvSpPr>
            <p:cNvPr id="13" name="Freeform 12">
              <a:extLst>
                <a:ext uri="{FF2B5EF4-FFF2-40B4-BE49-F238E27FC236}">
                  <a16:creationId xmlns:a16="http://schemas.microsoft.com/office/drawing/2014/main" id="{EBE36185-D0E1-EEF8-C40D-775A442F239F}"/>
                </a:ext>
              </a:extLst>
            </p:cNvPr>
            <p:cNvSpPr/>
            <p:nvPr/>
          </p:nvSpPr>
          <p:spPr>
            <a:xfrm rot="2922652">
              <a:off x="9622473" y="2655435"/>
              <a:ext cx="583372" cy="481738"/>
            </a:xfrm>
            <a:custGeom>
              <a:avLst/>
              <a:gdLst>
                <a:gd name="connsiteX0" fmla="*/ 0 w 796035"/>
                <a:gd name="connsiteY0" fmla="*/ 56198 h 657351"/>
                <a:gd name="connsiteX1" fmla="*/ 796036 w 796035"/>
                <a:gd name="connsiteY1" fmla="*/ 0 h 657351"/>
                <a:gd name="connsiteX2" fmla="*/ 442468 w 796035"/>
                <a:gd name="connsiteY2" fmla="*/ 657352 h 657351"/>
                <a:gd name="connsiteX3" fmla="*/ 0 w 796035"/>
                <a:gd name="connsiteY3" fmla="*/ 56198 h 657351"/>
              </a:gdLst>
              <a:ahLst/>
              <a:cxnLst>
                <a:cxn ang="0">
                  <a:pos x="connsiteX0" y="connsiteY0"/>
                </a:cxn>
                <a:cxn ang="0">
                  <a:pos x="connsiteX1" y="connsiteY1"/>
                </a:cxn>
                <a:cxn ang="0">
                  <a:pos x="connsiteX2" y="connsiteY2"/>
                </a:cxn>
                <a:cxn ang="0">
                  <a:pos x="connsiteX3" y="connsiteY3"/>
                </a:cxn>
              </a:cxnLst>
              <a:rect l="l" t="t" r="r" b="b"/>
              <a:pathLst>
                <a:path w="796035" h="657351">
                  <a:moveTo>
                    <a:pt x="0" y="56198"/>
                  </a:moveTo>
                  <a:lnTo>
                    <a:pt x="796036" y="0"/>
                  </a:lnTo>
                  <a:lnTo>
                    <a:pt x="442468" y="657352"/>
                  </a:lnTo>
                  <a:lnTo>
                    <a:pt x="0" y="56198"/>
                  </a:lnTo>
                  <a:close/>
                </a:path>
              </a:pathLst>
            </a:custGeom>
            <a:solidFill>
              <a:srgbClr val="19485C"/>
            </a:solidFill>
            <a:ln w="6350" cap="flat">
              <a:noFill/>
              <a:prstDash val="solid"/>
              <a:miter/>
            </a:ln>
          </p:spPr>
          <p:txBody>
            <a:bodyPr rtlCol="0" anchor="ctr"/>
            <a:lstStyle/>
            <a:p>
              <a:endParaRPr lang="en-US"/>
            </a:p>
          </p:txBody>
        </p:sp>
      </p:grpSp>
      <p:grpSp>
        <p:nvGrpSpPr>
          <p:cNvPr id="14" name="Group 13">
            <a:extLst>
              <a:ext uri="{FF2B5EF4-FFF2-40B4-BE49-F238E27FC236}">
                <a16:creationId xmlns:a16="http://schemas.microsoft.com/office/drawing/2014/main" id="{F76E1643-71F4-4BC9-1171-757A9D55931B}"/>
              </a:ext>
            </a:extLst>
          </p:cNvPr>
          <p:cNvGrpSpPr/>
          <p:nvPr/>
        </p:nvGrpSpPr>
        <p:grpSpPr>
          <a:xfrm rot="10800000">
            <a:off x="5126793" y="3467990"/>
            <a:ext cx="1592326" cy="3390010"/>
            <a:chOff x="9336531" y="0"/>
            <a:chExt cx="1592326" cy="3390010"/>
          </a:xfrm>
        </p:grpSpPr>
        <p:sp>
          <p:nvSpPr>
            <p:cNvPr id="15" name="Freeform 14">
              <a:extLst>
                <a:ext uri="{FF2B5EF4-FFF2-40B4-BE49-F238E27FC236}">
                  <a16:creationId xmlns:a16="http://schemas.microsoft.com/office/drawing/2014/main" id="{5A514D54-E271-3726-1937-46CC3B5ECBF1}"/>
                </a:ext>
              </a:extLst>
            </p:cNvPr>
            <p:cNvSpPr/>
            <p:nvPr/>
          </p:nvSpPr>
          <p:spPr>
            <a:xfrm>
              <a:off x="9336531" y="0"/>
              <a:ext cx="1592326" cy="3390010"/>
            </a:xfrm>
            <a:custGeom>
              <a:avLst/>
              <a:gdLst>
                <a:gd name="connsiteX0" fmla="*/ 1592326 w 1592326"/>
                <a:gd name="connsiteY0" fmla="*/ 0 h 3390010"/>
                <a:gd name="connsiteX1" fmla="*/ 1592326 w 1592326"/>
                <a:gd name="connsiteY1" fmla="*/ 493268 h 3390010"/>
                <a:gd name="connsiteX2" fmla="*/ 0 w 1592326"/>
                <a:gd name="connsiteY2" fmla="*/ 3390011 h 3390010"/>
                <a:gd name="connsiteX3" fmla="*/ 0 w 1592326"/>
                <a:gd name="connsiteY3" fmla="*/ 3390011 h 3390010"/>
              </a:gdLst>
              <a:ahLst/>
              <a:cxnLst>
                <a:cxn ang="0">
                  <a:pos x="connsiteX0" y="connsiteY0"/>
                </a:cxn>
                <a:cxn ang="0">
                  <a:pos x="connsiteX1" y="connsiteY1"/>
                </a:cxn>
                <a:cxn ang="0">
                  <a:pos x="connsiteX2" y="connsiteY2"/>
                </a:cxn>
                <a:cxn ang="0">
                  <a:pos x="connsiteX3" y="connsiteY3"/>
                </a:cxn>
              </a:cxnLst>
              <a:rect l="l" t="t" r="r" b="b"/>
              <a:pathLst>
                <a:path w="1592326" h="3390010">
                  <a:moveTo>
                    <a:pt x="1592326" y="0"/>
                  </a:moveTo>
                  <a:lnTo>
                    <a:pt x="1592326" y="493268"/>
                  </a:lnTo>
                  <a:cubicBezTo>
                    <a:pt x="1592326" y="1667764"/>
                    <a:pt x="991553" y="2760599"/>
                    <a:pt x="0" y="3390011"/>
                  </a:cubicBezTo>
                  <a:lnTo>
                    <a:pt x="0" y="3390011"/>
                  </a:lnTo>
                </a:path>
              </a:pathLst>
            </a:custGeom>
            <a:noFill/>
            <a:ln w="168275" cap="flat">
              <a:solidFill>
                <a:schemeClr val="accent1"/>
              </a:solidFill>
              <a:prstDash val="dash"/>
              <a:miter/>
            </a:ln>
          </p:spPr>
          <p:txBody>
            <a:bodyPr rtlCol="0" anchor="ctr"/>
            <a:lstStyle/>
            <a:p>
              <a:endParaRPr lang="en-US"/>
            </a:p>
          </p:txBody>
        </p:sp>
        <p:sp>
          <p:nvSpPr>
            <p:cNvPr id="16" name="Freeform 15">
              <a:extLst>
                <a:ext uri="{FF2B5EF4-FFF2-40B4-BE49-F238E27FC236}">
                  <a16:creationId xmlns:a16="http://schemas.microsoft.com/office/drawing/2014/main" id="{0661D4E5-9887-9C9F-4AB7-387A6C293E38}"/>
                </a:ext>
              </a:extLst>
            </p:cNvPr>
            <p:cNvSpPr/>
            <p:nvPr/>
          </p:nvSpPr>
          <p:spPr>
            <a:xfrm rot="2922652">
              <a:off x="9622473" y="2655435"/>
              <a:ext cx="583372" cy="481738"/>
            </a:xfrm>
            <a:custGeom>
              <a:avLst/>
              <a:gdLst>
                <a:gd name="connsiteX0" fmla="*/ 0 w 796035"/>
                <a:gd name="connsiteY0" fmla="*/ 56198 h 657351"/>
                <a:gd name="connsiteX1" fmla="*/ 796036 w 796035"/>
                <a:gd name="connsiteY1" fmla="*/ 0 h 657351"/>
                <a:gd name="connsiteX2" fmla="*/ 442468 w 796035"/>
                <a:gd name="connsiteY2" fmla="*/ 657352 h 657351"/>
                <a:gd name="connsiteX3" fmla="*/ 0 w 796035"/>
                <a:gd name="connsiteY3" fmla="*/ 56198 h 657351"/>
              </a:gdLst>
              <a:ahLst/>
              <a:cxnLst>
                <a:cxn ang="0">
                  <a:pos x="connsiteX0" y="connsiteY0"/>
                </a:cxn>
                <a:cxn ang="0">
                  <a:pos x="connsiteX1" y="connsiteY1"/>
                </a:cxn>
                <a:cxn ang="0">
                  <a:pos x="connsiteX2" y="connsiteY2"/>
                </a:cxn>
                <a:cxn ang="0">
                  <a:pos x="connsiteX3" y="connsiteY3"/>
                </a:cxn>
              </a:cxnLst>
              <a:rect l="l" t="t" r="r" b="b"/>
              <a:pathLst>
                <a:path w="796035" h="657351">
                  <a:moveTo>
                    <a:pt x="0" y="56198"/>
                  </a:moveTo>
                  <a:lnTo>
                    <a:pt x="796036" y="0"/>
                  </a:lnTo>
                  <a:lnTo>
                    <a:pt x="442468" y="657352"/>
                  </a:lnTo>
                  <a:lnTo>
                    <a:pt x="0" y="56198"/>
                  </a:lnTo>
                  <a:close/>
                </a:path>
              </a:pathLst>
            </a:custGeom>
            <a:solidFill>
              <a:srgbClr val="19485C"/>
            </a:solidFill>
            <a:ln w="6350" cap="flat">
              <a:noFill/>
              <a:prstDash val="solid"/>
              <a:miter/>
            </a:ln>
          </p:spPr>
          <p:txBody>
            <a:bodyPr rtlCol="0" anchor="ctr"/>
            <a:lstStyle/>
            <a:p>
              <a:endParaRPr lang="en-US"/>
            </a:p>
          </p:txBody>
        </p:sp>
      </p:grpSp>
      <p:grpSp>
        <p:nvGrpSpPr>
          <p:cNvPr id="17" name="Group 16">
            <a:extLst>
              <a:ext uri="{FF2B5EF4-FFF2-40B4-BE49-F238E27FC236}">
                <a16:creationId xmlns:a16="http://schemas.microsoft.com/office/drawing/2014/main" id="{D4C201FA-CE51-3BAE-C9B7-17CE737C3467}"/>
              </a:ext>
            </a:extLst>
          </p:cNvPr>
          <p:cNvGrpSpPr/>
          <p:nvPr/>
        </p:nvGrpSpPr>
        <p:grpSpPr>
          <a:xfrm rot="18114278">
            <a:off x="6750341" y="2173491"/>
            <a:ext cx="2679922" cy="3195486"/>
            <a:chOff x="6750341" y="2173491"/>
            <a:chExt cx="2679922" cy="3195486"/>
          </a:xfrm>
        </p:grpSpPr>
        <p:sp>
          <p:nvSpPr>
            <p:cNvPr id="18" name="Freeform 17">
              <a:extLst>
                <a:ext uri="{FF2B5EF4-FFF2-40B4-BE49-F238E27FC236}">
                  <a16:creationId xmlns:a16="http://schemas.microsoft.com/office/drawing/2014/main" id="{E2CF93E6-1B03-B7DE-D743-B05A691D02E0}"/>
                </a:ext>
              </a:extLst>
            </p:cNvPr>
            <p:cNvSpPr/>
            <p:nvPr/>
          </p:nvSpPr>
          <p:spPr>
            <a:xfrm rot="1718711">
              <a:off x="6750341" y="2419439"/>
              <a:ext cx="2679922" cy="2679924"/>
            </a:xfrm>
            <a:custGeom>
              <a:avLst/>
              <a:gdLst>
                <a:gd name="connsiteX0" fmla="*/ 2420366 w 2420365"/>
                <a:gd name="connsiteY0" fmla="*/ 1210183 h 2420366"/>
                <a:gd name="connsiteX1" fmla="*/ 1210183 w 2420365"/>
                <a:gd name="connsiteY1" fmla="*/ 2420366 h 2420366"/>
                <a:gd name="connsiteX2" fmla="*/ 1 w 2420365"/>
                <a:gd name="connsiteY2" fmla="*/ 1210183 h 2420366"/>
                <a:gd name="connsiteX3" fmla="*/ 1210183 w 2420365"/>
                <a:gd name="connsiteY3" fmla="*/ 0 h 2420366"/>
                <a:gd name="connsiteX4" fmla="*/ 2420366 w 2420365"/>
                <a:gd name="connsiteY4" fmla="*/ 1210183 h 242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0365" h="2420366">
                  <a:moveTo>
                    <a:pt x="2420366" y="1210183"/>
                  </a:moveTo>
                  <a:cubicBezTo>
                    <a:pt x="2420366" y="1878549"/>
                    <a:pt x="1878549" y="2420366"/>
                    <a:pt x="1210183" y="2420366"/>
                  </a:cubicBezTo>
                  <a:cubicBezTo>
                    <a:pt x="541818" y="2420366"/>
                    <a:pt x="1" y="1878549"/>
                    <a:pt x="1" y="1210183"/>
                  </a:cubicBezTo>
                  <a:cubicBezTo>
                    <a:pt x="1" y="541817"/>
                    <a:pt x="541818" y="0"/>
                    <a:pt x="1210183" y="0"/>
                  </a:cubicBezTo>
                  <a:cubicBezTo>
                    <a:pt x="1878549" y="0"/>
                    <a:pt x="2420366" y="541817"/>
                    <a:pt x="2420366" y="1210183"/>
                  </a:cubicBezTo>
                  <a:close/>
                </a:path>
              </a:pathLst>
            </a:custGeom>
            <a:noFill/>
            <a:ln w="203200" cap="flat">
              <a:solidFill>
                <a:schemeClr val="accent4"/>
              </a:solidFill>
              <a:prstDash val="solid"/>
              <a:miter/>
            </a:ln>
          </p:spPr>
          <p:txBody>
            <a:bodyPr rtlCol="0" anchor="ctr"/>
            <a:lstStyle/>
            <a:p>
              <a:endParaRPr lang="en-US"/>
            </a:p>
          </p:txBody>
        </p:sp>
        <p:sp>
          <p:nvSpPr>
            <p:cNvPr id="19" name="Rectangle 18">
              <a:extLst>
                <a:ext uri="{FF2B5EF4-FFF2-40B4-BE49-F238E27FC236}">
                  <a16:creationId xmlns:a16="http://schemas.microsoft.com/office/drawing/2014/main" id="{74BA3874-0371-8C52-C42B-E7C860D6695F}"/>
                </a:ext>
              </a:extLst>
            </p:cNvPr>
            <p:cNvSpPr/>
            <p:nvPr/>
          </p:nvSpPr>
          <p:spPr>
            <a:xfrm>
              <a:off x="8184630" y="2248525"/>
              <a:ext cx="419724" cy="4646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23F201A-604A-0E95-7844-6306137F4369}"/>
                </a:ext>
              </a:extLst>
            </p:cNvPr>
            <p:cNvSpPr/>
            <p:nvPr/>
          </p:nvSpPr>
          <p:spPr>
            <a:xfrm>
              <a:off x="7704944" y="4904282"/>
              <a:ext cx="482184" cy="4646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11EA6198-8CC8-5FC8-6029-BBE0C24F1C9A}"/>
                </a:ext>
              </a:extLst>
            </p:cNvPr>
            <p:cNvSpPr/>
            <p:nvPr/>
          </p:nvSpPr>
          <p:spPr>
            <a:xfrm rot="16516051">
              <a:off x="7864344" y="2224308"/>
              <a:ext cx="583372" cy="481738"/>
            </a:xfrm>
            <a:custGeom>
              <a:avLst/>
              <a:gdLst>
                <a:gd name="connsiteX0" fmla="*/ 0 w 796035"/>
                <a:gd name="connsiteY0" fmla="*/ 56198 h 657351"/>
                <a:gd name="connsiteX1" fmla="*/ 796036 w 796035"/>
                <a:gd name="connsiteY1" fmla="*/ 0 h 657351"/>
                <a:gd name="connsiteX2" fmla="*/ 442468 w 796035"/>
                <a:gd name="connsiteY2" fmla="*/ 657352 h 657351"/>
                <a:gd name="connsiteX3" fmla="*/ 0 w 796035"/>
                <a:gd name="connsiteY3" fmla="*/ 56198 h 657351"/>
              </a:gdLst>
              <a:ahLst/>
              <a:cxnLst>
                <a:cxn ang="0">
                  <a:pos x="connsiteX0" y="connsiteY0"/>
                </a:cxn>
                <a:cxn ang="0">
                  <a:pos x="connsiteX1" y="connsiteY1"/>
                </a:cxn>
                <a:cxn ang="0">
                  <a:pos x="connsiteX2" y="connsiteY2"/>
                </a:cxn>
                <a:cxn ang="0">
                  <a:pos x="connsiteX3" y="connsiteY3"/>
                </a:cxn>
              </a:cxnLst>
              <a:rect l="l" t="t" r="r" b="b"/>
              <a:pathLst>
                <a:path w="796035" h="657351">
                  <a:moveTo>
                    <a:pt x="0" y="56198"/>
                  </a:moveTo>
                  <a:lnTo>
                    <a:pt x="796036" y="0"/>
                  </a:lnTo>
                  <a:lnTo>
                    <a:pt x="442468" y="657352"/>
                  </a:lnTo>
                  <a:lnTo>
                    <a:pt x="0" y="56198"/>
                  </a:lnTo>
                  <a:close/>
                </a:path>
              </a:pathLst>
            </a:custGeom>
            <a:solidFill>
              <a:schemeClr val="accent4"/>
            </a:solidFill>
            <a:ln w="635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BA4D5073-675C-946C-9C16-9CFFFB343FDF}"/>
                </a:ext>
              </a:extLst>
            </p:cNvPr>
            <p:cNvSpPr/>
            <p:nvPr/>
          </p:nvSpPr>
          <p:spPr>
            <a:xfrm rot="5400000">
              <a:off x="7864344" y="4835095"/>
              <a:ext cx="583372" cy="481738"/>
            </a:xfrm>
            <a:custGeom>
              <a:avLst/>
              <a:gdLst>
                <a:gd name="connsiteX0" fmla="*/ 0 w 796035"/>
                <a:gd name="connsiteY0" fmla="*/ 56198 h 657351"/>
                <a:gd name="connsiteX1" fmla="*/ 796036 w 796035"/>
                <a:gd name="connsiteY1" fmla="*/ 0 h 657351"/>
                <a:gd name="connsiteX2" fmla="*/ 442468 w 796035"/>
                <a:gd name="connsiteY2" fmla="*/ 657352 h 657351"/>
                <a:gd name="connsiteX3" fmla="*/ 0 w 796035"/>
                <a:gd name="connsiteY3" fmla="*/ 56198 h 657351"/>
              </a:gdLst>
              <a:ahLst/>
              <a:cxnLst>
                <a:cxn ang="0">
                  <a:pos x="connsiteX0" y="connsiteY0"/>
                </a:cxn>
                <a:cxn ang="0">
                  <a:pos x="connsiteX1" y="connsiteY1"/>
                </a:cxn>
                <a:cxn ang="0">
                  <a:pos x="connsiteX2" y="connsiteY2"/>
                </a:cxn>
                <a:cxn ang="0">
                  <a:pos x="connsiteX3" y="connsiteY3"/>
                </a:cxn>
              </a:cxnLst>
              <a:rect l="l" t="t" r="r" b="b"/>
              <a:pathLst>
                <a:path w="796035" h="657351">
                  <a:moveTo>
                    <a:pt x="0" y="56198"/>
                  </a:moveTo>
                  <a:lnTo>
                    <a:pt x="796036" y="0"/>
                  </a:lnTo>
                  <a:lnTo>
                    <a:pt x="442468" y="657352"/>
                  </a:lnTo>
                  <a:lnTo>
                    <a:pt x="0" y="56198"/>
                  </a:lnTo>
                  <a:close/>
                </a:path>
              </a:pathLst>
            </a:custGeom>
            <a:solidFill>
              <a:schemeClr val="accent4"/>
            </a:solidFill>
            <a:ln w="6350" cap="flat">
              <a:noFill/>
              <a:prstDash val="solid"/>
              <a:miter/>
            </a:ln>
          </p:spPr>
          <p:txBody>
            <a:bodyPr rtlCol="0" anchor="ctr"/>
            <a:lstStyle/>
            <a:p>
              <a:endParaRPr lang="en-US"/>
            </a:p>
          </p:txBody>
        </p:sp>
      </p:grpSp>
      <p:sp>
        <p:nvSpPr>
          <p:cNvPr id="23" name="TextBox 22">
            <a:extLst>
              <a:ext uri="{FF2B5EF4-FFF2-40B4-BE49-F238E27FC236}">
                <a16:creationId xmlns:a16="http://schemas.microsoft.com/office/drawing/2014/main" id="{7D21EC8C-3B80-6641-D887-93830F7B69F5}"/>
              </a:ext>
            </a:extLst>
          </p:cNvPr>
          <p:cNvSpPr txBox="1"/>
          <p:nvPr/>
        </p:nvSpPr>
        <p:spPr>
          <a:xfrm>
            <a:off x="7247744" y="2979884"/>
            <a:ext cx="1716375" cy="1754326"/>
          </a:xfrm>
          <a:prstGeom prst="rect">
            <a:avLst/>
          </a:prstGeom>
          <a:noFill/>
        </p:spPr>
        <p:txBody>
          <a:bodyPr wrap="square">
            <a:spAutoFit/>
          </a:bodyPr>
          <a:lstStyle/>
          <a:p>
            <a:pPr algn="ctr">
              <a:lnSpc>
                <a:spcPct val="90000"/>
              </a:lnSpc>
              <a:spcBef>
                <a:spcPts val="1200"/>
              </a:spcBef>
              <a:spcAft>
                <a:spcPts val="60"/>
              </a:spcAft>
            </a:pPr>
            <a:r>
              <a:rPr lang="en-US" sz="2000" dirty="0">
                <a:latin typeface="Aptos" panose="020B0004020202020204" pitchFamily="34" charset="0"/>
                <a:ea typeface="Roboto" panose="02000000000000000000" pitchFamily="2" charset="0"/>
              </a:rPr>
              <a:t>Initiative plans bring projects together into a cohesive whole</a:t>
            </a:r>
          </a:p>
        </p:txBody>
      </p:sp>
    </p:spTree>
    <p:extLst>
      <p:ext uri="{BB962C8B-B14F-4D97-AF65-F5344CB8AC3E}">
        <p14:creationId xmlns:p14="http://schemas.microsoft.com/office/powerpoint/2010/main" val="1926920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9BFDC1-5F74-77B9-B9B5-F93DEA6A9634}"/>
              </a:ext>
            </a:extLst>
          </p:cNvPr>
          <p:cNvSpPr>
            <a:spLocks noGrp="1"/>
          </p:cNvSpPr>
          <p:nvPr>
            <p:ph type="title"/>
          </p:nvPr>
        </p:nvSpPr>
        <p:spPr/>
        <p:txBody>
          <a:bodyPr/>
          <a:lstStyle/>
          <a:p>
            <a:r>
              <a:rPr lang="en-US" dirty="0">
                <a:latin typeface="Aptos" panose="020B0004020202020204" pitchFamily="34" charset="0"/>
              </a:rPr>
              <a:t>LDRD is providing resources to execute </a:t>
            </a:r>
            <a:br>
              <a:rPr lang="en-US" dirty="0">
                <a:latin typeface="Aptos" panose="020B0004020202020204" pitchFamily="34" charset="0"/>
              </a:rPr>
            </a:br>
            <a:r>
              <a:rPr lang="en-US" dirty="0">
                <a:latin typeface="Aptos" panose="020B0004020202020204" pitchFamily="34" charset="0"/>
              </a:rPr>
              <a:t>Directorate strategies using the core initiatives</a:t>
            </a:r>
          </a:p>
        </p:txBody>
      </p:sp>
      <p:sp>
        <p:nvSpPr>
          <p:cNvPr id="5" name="Content Placeholder 4">
            <a:extLst>
              <a:ext uri="{FF2B5EF4-FFF2-40B4-BE49-F238E27FC236}">
                <a16:creationId xmlns:a16="http://schemas.microsoft.com/office/drawing/2014/main" id="{D9DB212D-255D-9575-AD57-5AFC42E4E719}"/>
              </a:ext>
            </a:extLst>
          </p:cNvPr>
          <p:cNvSpPr>
            <a:spLocks noGrp="1"/>
          </p:cNvSpPr>
          <p:nvPr>
            <p:ph idx="1"/>
          </p:nvPr>
        </p:nvSpPr>
        <p:spPr/>
        <p:txBody>
          <a:bodyPr/>
          <a:lstStyle/>
          <a:p>
            <a:r>
              <a:rPr lang="en-US"/>
              <a:t> </a:t>
            </a:r>
          </a:p>
        </p:txBody>
      </p:sp>
      <p:sp>
        <p:nvSpPr>
          <p:cNvPr id="6" name="Freeform 5">
            <a:extLst>
              <a:ext uri="{FF2B5EF4-FFF2-40B4-BE49-F238E27FC236}">
                <a16:creationId xmlns:a16="http://schemas.microsoft.com/office/drawing/2014/main" id="{D22DE58C-CFCE-3002-5CE8-57D48783C96A}"/>
              </a:ext>
            </a:extLst>
          </p:cNvPr>
          <p:cNvSpPr/>
          <p:nvPr/>
        </p:nvSpPr>
        <p:spPr>
          <a:xfrm>
            <a:off x="3132525" y="4256071"/>
            <a:ext cx="1867505" cy="137632"/>
          </a:xfrm>
          <a:custGeom>
            <a:avLst/>
            <a:gdLst>
              <a:gd name="connsiteX0" fmla="*/ 0 w 994830"/>
              <a:gd name="connsiteY0" fmla="*/ 0 h 117522"/>
              <a:gd name="connsiteX1" fmla="*/ 994831 w 994830"/>
              <a:gd name="connsiteY1" fmla="*/ 0 h 117522"/>
              <a:gd name="connsiteX2" fmla="*/ 994831 w 994830"/>
              <a:gd name="connsiteY2" fmla="*/ 117522 h 117522"/>
              <a:gd name="connsiteX3" fmla="*/ 0 w 994830"/>
              <a:gd name="connsiteY3" fmla="*/ 117522 h 117522"/>
            </a:gdLst>
            <a:ahLst/>
            <a:cxnLst>
              <a:cxn ang="0">
                <a:pos x="connsiteX0" y="connsiteY0"/>
              </a:cxn>
              <a:cxn ang="0">
                <a:pos x="connsiteX1" y="connsiteY1"/>
              </a:cxn>
              <a:cxn ang="0">
                <a:pos x="connsiteX2" y="connsiteY2"/>
              </a:cxn>
              <a:cxn ang="0">
                <a:pos x="connsiteX3" y="connsiteY3"/>
              </a:cxn>
            </a:cxnLst>
            <a:rect l="l" t="t" r="r" b="b"/>
            <a:pathLst>
              <a:path w="994830" h="117522">
                <a:moveTo>
                  <a:pt x="0" y="0"/>
                </a:moveTo>
                <a:lnTo>
                  <a:pt x="994831" y="0"/>
                </a:lnTo>
                <a:lnTo>
                  <a:pt x="994831" y="117522"/>
                </a:lnTo>
                <a:lnTo>
                  <a:pt x="0" y="117522"/>
                </a:lnTo>
                <a:close/>
              </a:path>
            </a:pathLst>
          </a:custGeom>
          <a:noFill/>
          <a:ln w="3145" cap="flat">
            <a:noFill/>
            <a:prstDash val="solid"/>
            <a:miter/>
          </a:ln>
        </p:spPr>
        <p:txBody>
          <a:bodyPr wrap="square" lIns="0" rIns="0" rtlCol="0" anchor="ctr"/>
          <a:lstStyle/>
          <a:p>
            <a:pPr algn="ctr">
              <a:lnSpc>
                <a:spcPct val="90000"/>
              </a:lnSpc>
              <a:spcBef>
                <a:spcPts val="1200"/>
              </a:spcBef>
              <a:spcAft>
                <a:spcPts val="60"/>
              </a:spcAft>
            </a:pPr>
            <a:endParaRPr lang="en-US" sz="1600" b="1" spc="300" dirty="0">
              <a:solidFill>
                <a:schemeClr val="tx2"/>
              </a:solidFill>
              <a:latin typeface="Roboto" panose="02000000000000000000" pitchFamily="2" charset="0"/>
              <a:ea typeface="Roboto" panose="02000000000000000000" pitchFamily="2" charset="0"/>
            </a:endParaRPr>
          </a:p>
          <a:p>
            <a:pPr algn="ctr">
              <a:lnSpc>
                <a:spcPct val="90000"/>
              </a:lnSpc>
              <a:spcBef>
                <a:spcPts val="1200"/>
              </a:spcBef>
              <a:spcAft>
                <a:spcPts val="60"/>
              </a:spcAft>
            </a:pPr>
            <a:br>
              <a:rPr lang="en-US" sz="1600" b="1" spc="300" dirty="0">
                <a:solidFill>
                  <a:schemeClr val="tx2"/>
                </a:solidFill>
                <a:latin typeface="Roboto" panose="02000000000000000000" pitchFamily="2" charset="0"/>
                <a:ea typeface="Roboto" panose="02000000000000000000" pitchFamily="2" charset="0"/>
              </a:rPr>
            </a:br>
            <a:br>
              <a:rPr lang="en-US" sz="1600" b="1" spc="300" dirty="0">
                <a:solidFill>
                  <a:schemeClr val="tx2"/>
                </a:solidFill>
                <a:latin typeface="Roboto" panose="02000000000000000000" pitchFamily="2" charset="0"/>
                <a:ea typeface="Roboto" panose="02000000000000000000" pitchFamily="2" charset="0"/>
              </a:rPr>
            </a:br>
            <a:br>
              <a:rPr lang="en-US" sz="1600" b="1" spc="300" dirty="0">
                <a:solidFill>
                  <a:schemeClr val="tx2"/>
                </a:solidFill>
                <a:latin typeface="Roboto" panose="02000000000000000000" pitchFamily="2" charset="0"/>
                <a:ea typeface="Roboto" panose="02000000000000000000" pitchFamily="2" charset="0"/>
              </a:rPr>
            </a:br>
            <a:br>
              <a:rPr lang="en-US" sz="1600" b="1" spc="300" dirty="0">
                <a:solidFill>
                  <a:schemeClr val="tx2"/>
                </a:solidFill>
                <a:latin typeface="Roboto" panose="02000000000000000000" pitchFamily="2" charset="0"/>
                <a:ea typeface="Roboto" panose="02000000000000000000" pitchFamily="2" charset="0"/>
              </a:rPr>
            </a:br>
            <a:br>
              <a:rPr lang="en-US" sz="1600" b="0" dirty="0">
                <a:solidFill>
                  <a:srgbClr val="000000"/>
                </a:solidFill>
                <a:latin typeface="Aptos" panose="020B0004020202020204" pitchFamily="34" charset="0"/>
                <a:ea typeface="Roboto" panose="02000000000000000000" pitchFamily="2" charset="0"/>
              </a:rPr>
            </a:br>
            <a:r>
              <a:rPr lang="en-US" sz="1600" dirty="0">
                <a:latin typeface="Aptos" panose="020B0004020202020204" pitchFamily="34" charset="0"/>
                <a:ea typeface="Roboto" panose="02000000000000000000" pitchFamily="2" charset="0"/>
              </a:rPr>
              <a:t>Transformational Heat Energy Research for Multisector Solutions</a:t>
            </a:r>
          </a:p>
        </p:txBody>
      </p:sp>
      <p:sp>
        <p:nvSpPr>
          <p:cNvPr id="7" name="Freeform 6">
            <a:extLst>
              <a:ext uri="{FF2B5EF4-FFF2-40B4-BE49-F238E27FC236}">
                <a16:creationId xmlns:a16="http://schemas.microsoft.com/office/drawing/2014/main" id="{D41796AD-7FC0-F90D-C9A8-91C146042B6B}"/>
              </a:ext>
            </a:extLst>
          </p:cNvPr>
          <p:cNvSpPr/>
          <p:nvPr/>
        </p:nvSpPr>
        <p:spPr>
          <a:xfrm>
            <a:off x="5779343" y="4256071"/>
            <a:ext cx="1867505" cy="137632"/>
          </a:xfrm>
          <a:custGeom>
            <a:avLst/>
            <a:gdLst>
              <a:gd name="connsiteX0" fmla="*/ 0 w 994830"/>
              <a:gd name="connsiteY0" fmla="*/ 0 h 117522"/>
              <a:gd name="connsiteX1" fmla="*/ 994831 w 994830"/>
              <a:gd name="connsiteY1" fmla="*/ 0 h 117522"/>
              <a:gd name="connsiteX2" fmla="*/ 994831 w 994830"/>
              <a:gd name="connsiteY2" fmla="*/ 117522 h 117522"/>
              <a:gd name="connsiteX3" fmla="*/ 0 w 994830"/>
              <a:gd name="connsiteY3" fmla="*/ 117522 h 117522"/>
            </a:gdLst>
            <a:ahLst/>
            <a:cxnLst>
              <a:cxn ang="0">
                <a:pos x="connsiteX0" y="connsiteY0"/>
              </a:cxn>
              <a:cxn ang="0">
                <a:pos x="connsiteX1" y="connsiteY1"/>
              </a:cxn>
              <a:cxn ang="0">
                <a:pos x="connsiteX2" y="connsiteY2"/>
              </a:cxn>
              <a:cxn ang="0">
                <a:pos x="connsiteX3" y="connsiteY3"/>
              </a:cxn>
            </a:cxnLst>
            <a:rect l="l" t="t" r="r" b="b"/>
            <a:pathLst>
              <a:path w="994830" h="117522">
                <a:moveTo>
                  <a:pt x="0" y="0"/>
                </a:moveTo>
                <a:lnTo>
                  <a:pt x="994831" y="0"/>
                </a:lnTo>
                <a:lnTo>
                  <a:pt x="994831" y="117522"/>
                </a:lnTo>
                <a:lnTo>
                  <a:pt x="0" y="117522"/>
                </a:lnTo>
                <a:close/>
              </a:path>
            </a:pathLst>
          </a:custGeom>
          <a:noFill/>
          <a:ln w="3145" cap="flat">
            <a:noFill/>
            <a:prstDash val="solid"/>
            <a:miter/>
          </a:ln>
        </p:spPr>
        <p:txBody>
          <a:bodyPr wrap="square" lIns="0" rIns="0" rtlCol="0" anchor="ctr"/>
          <a:lstStyle/>
          <a:p>
            <a:pPr algn="ctr">
              <a:lnSpc>
                <a:spcPct val="90000"/>
              </a:lnSpc>
              <a:spcBef>
                <a:spcPts val="1200"/>
              </a:spcBef>
              <a:spcAft>
                <a:spcPts val="60"/>
              </a:spcAft>
            </a:pPr>
            <a:endParaRPr lang="en-US" sz="1600" b="1" spc="300" dirty="0">
              <a:solidFill>
                <a:schemeClr val="tx2"/>
              </a:solidFill>
              <a:latin typeface="Roboto" panose="02000000000000000000" pitchFamily="2" charset="0"/>
              <a:ea typeface="Roboto" panose="02000000000000000000" pitchFamily="2" charset="0"/>
            </a:endParaRPr>
          </a:p>
          <a:p>
            <a:pPr algn="ctr">
              <a:lnSpc>
                <a:spcPct val="90000"/>
              </a:lnSpc>
              <a:spcBef>
                <a:spcPts val="1200"/>
              </a:spcBef>
              <a:spcAft>
                <a:spcPts val="60"/>
              </a:spcAft>
            </a:pPr>
            <a:endParaRPr lang="en-US" sz="1600" b="1" spc="300" dirty="0">
              <a:solidFill>
                <a:schemeClr val="tx2"/>
              </a:solidFill>
              <a:latin typeface="Roboto" panose="02000000000000000000" pitchFamily="2" charset="0"/>
              <a:ea typeface="Roboto" panose="02000000000000000000" pitchFamily="2" charset="0"/>
            </a:endParaRPr>
          </a:p>
          <a:p>
            <a:pPr algn="ctr">
              <a:lnSpc>
                <a:spcPct val="90000"/>
              </a:lnSpc>
              <a:spcBef>
                <a:spcPts val="1200"/>
              </a:spcBef>
              <a:spcAft>
                <a:spcPts val="60"/>
              </a:spcAft>
            </a:pPr>
            <a:endParaRPr lang="en-US" sz="1600" b="1" spc="300" dirty="0">
              <a:solidFill>
                <a:schemeClr val="tx2"/>
              </a:solidFill>
              <a:latin typeface="Roboto" panose="02000000000000000000" pitchFamily="2" charset="0"/>
              <a:ea typeface="Roboto" panose="02000000000000000000" pitchFamily="2" charset="0"/>
            </a:endParaRPr>
          </a:p>
          <a:p>
            <a:pPr algn="ctr">
              <a:lnSpc>
                <a:spcPct val="90000"/>
              </a:lnSpc>
              <a:spcBef>
                <a:spcPts val="1200"/>
              </a:spcBef>
              <a:spcAft>
                <a:spcPts val="60"/>
              </a:spcAft>
            </a:pPr>
            <a:br>
              <a:rPr lang="en-US" sz="1600" b="1" spc="300" dirty="0">
                <a:solidFill>
                  <a:schemeClr val="tx2"/>
                </a:solidFill>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r>
              <a:rPr lang="en-US" sz="1600" b="1" dirty="0">
                <a:latin typeface="Aptos" panose="020B0004020202020204" pitchFamily="34" charset="0"/>
                <a:ea typeface="Roboto" panose="02000000000000000000" pitchFamily="2" charset="0"/>
              </a:rPr>
              <a:t>Continuing </a:t>
            </a:r>
            <a:r>
              <a:rPr lang="en-US" sz="1600" dirty="0">
                <a:latin typeface="Aptos" panose="020B0004020202020204" pitchFamily="34" charset="0"/>
                <a:ea typeface="Roboto" panose="02000000000000000000" pitchFamily="2" charset="0"/>
              </a:rPr>
              <a:t>Accelerating Radiotherapeutics Through Advanced Molecular Constructs (ARM) </a:t>
            </a:r>
          </a:p>
        </p:txBody>
      </p:sp>
      <p:sp>
        <p:nvSpPr>
          <p:cNvPr id="8" name="Freeform 7">
            <a:extLst>
              <a:ext uri="{FF2B5EF4-FFF2-40B4-BE49-F238E27FC236}">
                <a16:creationId xmlns:a16="http://schemas.microsoft.com/office/drawing/2014/main" id="{8AD68D7B-0D6D-67E3-ED43-A91F227BD1CD}"/>
              </a:ext>
            </a:extLst>
          </p:cNvPr>
          <p:cNvSpPr/>
          <p:nvPr/>
        </p:nvSpPr>
        <p:spPr>
          <a:xfrm>
            <a:off x="4453773" y="2327697"/>
            <a:ext cx="1867505" cy="137632"/>
          </a:xfrm>
          <a:custGeom>
            <a:avLst/>
            <a:gdLst>
              <a:gd name="connsiteX0" fmla="*/ 0 w 994830"/>
              <a:gd name="connsiteY0" fmla="*/ 0 h 117522"/>
              <a:gd name="connsiteX1" fmla="*/ 994831 w 994830"/>
              <a:gd name="connsiteY1" fmla="*/ 0 h 117522"/>
              <a:gd name="connsiteX2" fmla="*/ 994831 w 994830"/>
              <a:gd name="connsiteY2" fmla="*/ 117522 h 117522"/>
              <a:gd name="connsiteX3" fmla="*/ 0 w 994830"/>
              <a:gd name="connsiteY3" fmla="*/ 117522 h 117522"/>
            </a:gdLst>
            <a:ahLst/>
            <a:cxnLst>
              <a:cxn ang="0">
                <a:pos x="connsiteX0" y="connsiteY0"/>
              </a:cxn>
              <a:cxn ang="0">
                <a:pos x="connsiteX1" y="connsiteY1"/>
              </a:cxn>
              <a:cxn ang="0">
                <a:pos x="connsiteX2" y="connsiteY2"/>
              </a:cxn>
              <a:cxn ang="0">
                <a:pos x="connsiteX3" y="connsiteY3"/>
              </a:cxn>
            </a:cxnLst>
            <a:rect l="l" t="t" r="r" b="b"/>
            <a:pathLst>
              <a:path w="994830" h="117522">
                <a:moveTo>
                  <a:pt x="0" y="0"/>
                </a:moveTo>
                <a:lnTo>
                  <a:pt x="994831" y="0"/>
                </a:lnTo>
                <a:lnTo>
                  <a:pt x="994831" y="117522"/>
                </a:lnTo>
                <a:lnTo>
                  <a:pt x="0" y="117522"/>
                </a:lnTo>
                <a:close/>
              </a:path>
            </a:pathLst>
          </a:custGeom>
          <a:noFill/>
          <a:ln w="3145" cap="flat">
            <a:noFill/>
            <a:prstDash val="solid"/>
            <a:miter/>
          </a:ln>
        </p:spPr>
        <p:txBody>
          <a:bodyPr wrap="square" lIns="0" rIns="0" rtlCol="0" anchor="ctr"/>
          <a:lstStyle/>
          <a:p>
            <a:pPr algn="ctr">
              <a:lnSpc>
                <a:spcPct val="90000"/>
              </a:lnSpc>
              <a:spcBef>
                <a:spcPts val="1200"/>
              </a:spcBef>
              <a:spcAft>
                <a:spcPts val="60"/>
              </a:spcAft>
            </a:pPr>
            <a:br>
              <a:rPr lang="en-US" sz="1600" dirty="0">
                <a:latin typeface="Roboto" panose="02000000000000000000" pitchFamily="2" charset="0"/>
                <a:ea typeface="Roboto" panose="02000000000000000000" pitchFamily="2" charset="0"/>
              </a:rPr>
            </a:br>
            <a:br>
              <a:rPr lang="en-US" sz="1600" dirty="0">
                <a:latin typeface="Aptos" panose="020B0004020202020204" pitchFamily="34" charset="0"/>
                <a:ea typeface="Roboto" panose="02000000000000000000" pitchFamily="2" charset="0"/>
              </a:rPr>
            </a:br>
            <a:r>
              <a:rPr lang="en-US" sz="1600" dirty="0">
                <a:latin typeface="Aptos" panose="020B0004020202020204" pitchFamily="34" charset="0"/>
                <a:ea typeface="Roboto" panose="02000000000000000000" pitchFamily="2" charset="0"/>
              </a:rPr>
              <a:t>Defining </a:t>
            </a:r>
            <a:br>
              <a:rPr lang="en-US" sz="1600" dirty="0">
                <a:latin typeface="Aptos" panose="020B0004020202020204" pitchFamily="34" charset="0"/>
                <a:ea typeface="Roboto" panose="02000000000000000000" pitchFamily="2" charset="0"/>
              </a:rPr>
            </a:br>
            <a:r>
              <a:rPr lang="en-US" sz="1600" dirty="0">
                <a:latin typeface="Aptos" panose="020B0004020202020204" pitchFamily="34" charset="0"/>
                <a:ea typeface="Roboto" panose="02000000000000000000" pitchFamily="2" charset="0"/>
              </a:rPr>
              <a:t>Leadership in the TRISO Fuel Cycle</a:t>
            </a: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endParaRPr lang="en-US" sz="1600" dirty="0">
              <a:latin typeface="Roboto" panose="02000000000000000000" pitchFamily="2" charset="0"/>
              <a:ea typeface="Roboto" panose="02000000000000000000" pitchFamily="2" charset="0"/>
            </a:endParaRPr>
          </a:p>
        </p:txBody>
      </p:sp>
      <p:sp>
        <p:nvSpPr>
          <p:cNvPr id="9" name="Freeform 8">
            <a:extLst>
              <a:ext uri="{FF2B5EF4-FFF2-40B4-BE49-F238E27FC236}">
                <a16:creationId xmlns:a16="http://schemas.microsoft.com/office/drawing/2014/main" id="{6647F573-8F12-3607-80B1-A381FFFBDECF}"/>
              </a:ext>
            </a:extLst>
          </p:cNvPr>
          <p:cNvSpPr/>
          <p:nvPr/>
        </p:nvSpPr>
        <p:spPr>
          <a:xfrm>
            <a:off x="466985" y="4256071"/>
            <a:ext cx="1867505" cy="137632"/>
          </a:xfrm>
          <a:custGeom>
            <a:avLst/>
            <a:gdLst>
              <a:gd name="connsiteX0" fmla="*/ 0 w 994830"/>
              <a:gd name="connsiteY0" fmla="*/ 0 h 117522"/>
              <a:gd name="connsiteX1" fmla="*/ 994831 w 994830"/>
              <a:gd name="connsiteY1" fmla="*/ 0 h 117522"/>
              <a:gd name="connsiteX2" fmla="*/ 994831 w 994830"/>
              <a:gd name="connsiteY2" fmla="*/ 117522 h 117522"/>
              <a:gd name="connsiteX3" fmla="*/ 0 w 994830"/>
              <a:gd name="connsiteY3" fmla="*/ 117522 h 117522"/>
            </a:gdLst>
            <a:ahLst/>
            <a:cxnLst>
              <a:cxn ang="0">
                <a:pos x="connsiteX0" y="connsiteY0"/>
              </a:cxn>
              <a:cxn ang="0">
                <a:pos x="connsiteX1" y="connsiteY1"/>
              </a:cxn>
              <a:cxn ang="0">
                <a:pos x="connsiteX2" y="connsiteY2"/>
              </a:cxn>
              <a:cxn ang="0">
                <a:pos x="connsiteX3" y="connsiteY3"/>
              </a:cxn>
            </a:cxnLst>
            <a:rect l="l" t="t" r="r" b="b"/>
            <a:pathLst>
              <a:path w="994830" h="117522">
                <a:moveTo>
                  <a:pt x="0" y="0"/>
                </a:moveTo>
                <a:lnTo>
                  <a:pt x="994831" y="0"/>
                </a:lnTo>
                <a:lnTo>
                  <a:pt x="994831" y="117522"/>
                </a:lnTo>
                <a:lnTo>
                  <a:pt x="0" y="117522"/>
                </a:lnTo>
                <a:close/>
              </a:path>
            </a:pathLst>
          </a:custGeom>
          <a:noFill/>
          <a:ln w="3145" cap="flat">
            <a:noFill/>
            <a:prstDash val="solid"/>
            <a:miter/>
          </a:ln>
        </p:spPr>
        <p:txBody>
          <a:bodyPr wrap="square" lIns="0" tIns="45720" rIns="0" bIns="45720" rtlCol="0" anchor="ctr"/>
          <a:lstStyle/>
          <a:p>
            <a:pPr algn="ctr">
              <a:lnSpc>
                <a:spcPct val="90000"/>
              </a:lnSpc>
              <a:spcBef>
                <a:spcPts val="1200"/>
              </a:spcBef>
              <a:spcAft>
                <a:spcPts val="60"/>
              </a:spcAft>
            </a:pP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Aptos" panose="020B0004020202020204" pitchFamily="34" charset="0"/>
                <a:ea typeface="Roboto" panose="02000000000000000000" pitchFamily="2" charset="0"/>
              </a:rPr>
            </a:br>
            <a:r>
              <a:rPr lang="en-US" sz="1600" dirty="0">
                <a:latin typeface="Aptos" panose="020B0004020202020204" pitchFamily="34" charset="0"/>
                <a:ea typeface="Roboto" panose="02000000000000000000" pitchFamily="2" charset="0"/>
                <a:cs typeface="Segoe UI"/>
              </a:rPr>
              <a:t>Microbiomes, </a:t>
            </a:r>
            <a:r>
              <a:rPr lang="en-US" sz="1600" dirty="0" err="1">
                <a:latin typeface="Aptos" panose="020B0004020202020204" pitchFamily="34" charset="0"/>
                <a:ea typeface="Roboto" panose="02000000000000000000" pitchFamily="2" charset="0"/>
                <a:cs typeface="Segoe UI"/>
              </a:rPr>
              <a:t>biodesign</a:t>
            </a:r>
            <a:r>
              <a:rPr lang="en-US" sz="1600" dirty="0">
                <a:latin typeface="Aptos" panose="020B0004020202020204" pitchFamily="34" charset="0"/>
                <a:ea typeface="Roboto" panose="02000000000000000000" pitchFamily="2" charset="0"/>
                <a:cs typeface="Segoe UI"/>
              </a:rPr>
              <a:t> solutions, and ecosystem impacts</a:t>
            </a:r>
            <a:endParaRPr lang="en-US" sz="1600" dirty="0">
              <a:latin typeface="Aptos" panose="020B0004020202020204" pitchFamily="34" charset="0"/>
              <a:ea typeface="Roboto" panose="02000000000000000000" pitchFamily="2" charset="0"/>
              <a:cs typeface="Roboto"/>
            </a:endParaRPr>
          </a:p>
          <a:p>
            <a:pPr algn="ctr">
              <a:lnSpc>
                <a:spcPct val="90000"/>
              </a:lnSpc>
              <a:spcBef>
                <a:spcPts val="1200"/>
              </a:spcBef>
              <a:spcAft>
                <a:spcPts val="60"/>
              </a:spcAft>
            </a:pPr>
            <a:endParaRPr lang="en-US" sz="1600" dirty="0">
              <a:latin typeface="Roboto" panose="02000000000000000000" pitchFamily="2" charset="0"/>
              <a:ea typeface="Roboto" panose="02000000000000000000" pitchFamily="2" charset="0"/>
              <a:cs typeface="Roboto" panose="02000000000000000000" pitchFamily="2" charset="0"/>
            </a:endParaRPr>
          </a:p>
        </p:txBody>
      </p:sp>
      <p:sp>
        <p:nvSpPr>
          <p:cNvPr id="10" name="Freeform 9">
            <a:extLst>
              <a:ext uri="{FF2B5EF4-FFF2-40B4-BE49-F238E27FC236}">
                <a16:creationId xmlns:a16="http://schemas.microsoft.com/office/drawing/2014/main" id="{F0B7EE48-EB3B-A415-B6D3-17E2F7DEBA3A}"/>
              </a:ext>
            </a:extLst>
          </p:cNvPr>
          <p:cNvSpPr/>
          <p:nvPr/>
        </p:nvSpPr>
        <p:spPr>
          <a:xfrm>
            <a:off x="1712775" y="2327697"/>
            <a:ext cx="2030179" cy="137632"/>
          </a:xfrm>
          <a:custGeom>
            <a:avLst/>
            <a:gdLst>
              <a:gd name="connsiteX0" fmla="*/ 0 w 994830"/>
              <a:gd name="connsiteY0" fmla="*/ 0 h 117522"/>
              <a:gd name="connsiteX1" fmla="*/ 994831 w 994830"/>
              <a:gd name="connsiteY1" fmla="*/ 0 h 117522"/>
              <a:gd name="connsiteX2" fmla="*/ 994831 w 994830"/>
              <a:gd name="connsiteY2" fmla="*/ 117522 h 117522"/>
              <a:gd name="connsiteX3" fmla="*/ 0 w 994830"/>
              <a:gd name="connsiteY3" fmla="*/ 117522 h 117522"/>
            </a:gdLst>
            <a:ahLst/>
            <a:cxnLst>
              <a:cxn ang="0">
                <a:pos x="connsiteX0" y="connsiteY0"/>
              </a:cxn>
              <a:cxn ang="0">
                <a:pos x="connsiteX1" y="connsiteY1"/>
              </a:cxn>
              <a:cxn ang="0">
                <a:pos x="connsiteX2" y="connsiteY2"/>
              </a:cxn>
              <a:cxn ang="0">
                <a:pos x="connsiteX3" y="connsiteY3"/>
              </a:cxn>
            </a:cxnLst>
            <a:rect l="l" t="t" r="r" b="b"/>
            <a:pathLst>
              <a:path w="994830" h="117522">
                <a:moveTo>
                  <a:pt x="0" y="0"/>
                </a:moveTo>
                <a:lnTo>
                  <a:pt x="994831" y="0"/>
                </a:lnTo>
                <a:lnTo>
                  <a:pt x="994831" y="117522"/>
                </a:lnTo>
                <a:lnTo>
                  <a:pt x="0" y="117522"/>
                </a:lnTo>
                <a:close/>
              </a:path>
            </a:pathLst>
          </a:custGeom>
          <a:noFill/>
          <a:ln w="3145" cap="flat">
            <a:noFill/>
            <a:prstDash val="solid"/>
            <a:miter/>
          </a:ln>
        </p:spPr>
        <p:txBody>
          <a:bodyPr wrap="square" lIns="0" tIns="45720" rIns="0" bIns="45720" rtlCol="0" anchor="ctr"/>
          <a:lstStyle/>
          <a:p>
            <a:pPr algn="ctr">
              <a:lnSpc>
                <a:spcPct val="90000"/>
              </a:lnSpc>
              <a:spcBef>
                <a:spcPts val="1200"/>
              </a:spcBef>
              <a:spcAft>
                <a:spcPts val="60"/>
              </a:spcAft>
            </a:pPr>
            <a:r>
              <a:rPr lang="en-US" sz="1600" dirty="0">
                <a:latin typeface="Roboto"/>
                <a:ea typeface="Roboto"/>
                <a:cs typeface="Roboto"/>
              </a:rPr>
              <a:t> </a:t>
            </a: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r>
              <a:rPr lang="en-US" sz="1600" dirty="0">
                <a:latin typeface="Aptos" panose="020B0004020202020204" pitchFamily="34" charset="0"/>
                <a:ea typeface="Roboto"/>
                <a:cs typeface="Roboto"/>
              </a:rPr>
              <a:t>Foundational Research for cost-efficient computing</a:t>
            </a:r>
            <a:br>
              <a:rPr lang="en-US" sz="1600" dirty="0">
                <a:latin typeface="Roboto"/>
                <a:ea typeface="Roboto"/>
              </a:rPr>
            </a:b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endParaRPr lang="en-US" sz="1600" dirty="0">
              <a:latin typeface="Roboto" panose="02000000000000000000" pitchFamily="2" charset="0"/>
              <a:ea typeface="Roboto" panose="02000000000000000000" pitchFamily="2" charset="0"/>
            </a:endParaRPr>
          </a:p>
        </p:txBody>
      </p:sp>
      <p:sp>
        <p:nvSpPr>
          <p:cNvPr id="11" name="Freeform 10">
            <a:extLst>
              <a:ext uri="{FF2B5EF4-FFF2-40B4-BE49-F238E27FC236}">
                <a16:creationId xmlns:a16="http://schemas.microsoft.com/office/drawing/2014/main" id="{07E50EA2-1373-D6AC-BA02-7C87D25390E2}"/>
              </a:ext>
            </a:extLst>
          </p:cNvPr>
          <p:cNvSpPr/>
          <p:nvPr/>
        </p:nvSpPr>
        <p:spPr>
          <a:xfrm>
            <a:off x="8422966" y="4256071"/>
            <a:ext cx="1867505" cy="137632"/>
          </a:xfrm>
          <a:custGeom>
            <a:avLst/>
            <a:gdLst>
              <a:gd name="connsiteX0" fmla="*/ 0 w 994830"/>
              <a:gd name="connsiteY0" fmla="*/ 0 h 117522"/>
              <a:gd name="connsiteX1" fmla="*/ 994831 w 994830"/>
              <a:gd name="connsiteY1" fmla="*/ 0 h 117522"/>
              <a:gd name="connsiteX2" fmla="*/ 994831 w 994830"/>
              <a:gd name="connsiteY2" fmla="*/ 117522 h 117522"/>
              <a:gd name="connsiteX3" fmla="*/ 0 w 994830"/>
              <a:gd name="connsiteY3" fmla="*/ 117522 h 117522"/>
            </a:gdLst>
            <a:ahLst/>
            <a:cxnLst>
              <a:cxn ang="0">
                <a:pos x="connsiteX0" y="connsiteY0"/>
              </a:cxn>
              <a:cxn ang="0">
                <a:pos x="connsiteX1" y="connsiteY1"/>
              </a:cxn>
              <a:cxn ang="0">
                <a:pos x="connsiteX2" y="connsiteY2"/>
              </a:cxn>
              <a:cxn ang="0">
                <a:pos x="connsiteX3" y="connsiteY3"/>
              </a:cxn>
            </a:cxnLst>
            <a:rect l="l" t="t" r="r" b="b"/>
            <a:pathLst>
              <a:path w="994830" h="117522">
                <a:moveTo>
                  <a:pt x="0" y="0"/>
                </a:moveTo>
                <a:lnTo>
                  <a:pt x="994831" y="0"/>
                </a:lnTo>
                <a:lnTo>
                  <a:pt x="994831" y="117522"/>
                </a:lnTo>
                <a:lnTo>
                  <a:pt x="0" y="117522"/>
                </a:lnTo>
                <a:close/>
              </a:path>
            </a:pathLst>
          </a:custGeom>
          <a:noFill/>
          <a:ln w="3145" cap="flat">
            <a:noFill/>
            <a:prstDash val="solid"/>
            <a:miter/>
          </a:ln>
        </p:spPr>
        <p:txBody>
          <a:bodyPr wrap="square" lIns="0" tIns="45720" rIns="0" bIns="45720" rtlCol="0" anchor="ctr"/>
          <a:lstStyle/>
          <a:p>
            <a:pPr algn="ctr">
              <a:lnSpc>
                <a:spcPct val="90000"/>
              </a:lnSpc>
              <a:spcBef>
                <a:spcPts val="1200"/>
              </a:spcBef>
              <a:spcAft>
                <a:spcPts val="60"/>
              </a:spcAft>
            </a:pP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b="1" spc="300" dirty="0">
                <a:latin typeface="Roboto" panose="02000000000000000000" pitchFamily="2" charset="0"/>
                <a:ea typeface="Roboto" panose="02000000000000000000" pitchFamily="2" charset="0"/>
              </a:rPr>
            </a:br>
            <a:br>
              <a:rPr lang="en-US" sz="1600" dirty="0">
                <a:latin typeface="Aptos" panose="020B0004020202020204" pitchFamily="34" charset="0"/>
                <a:ea typeface="Roboto" panose="02000000000000000000" pitchFamily="2" charset="0"/>
              </a:rPr>
            </a:br>
            <a:br>
              <a:rPr lang="en-US" sz="1600" dirty="0">
                <a:latin typeface="Aptos" panose="020B0004020202020204" pitchFamily="34" charset="0"/>
                <a:ea typeface="Roboto" panose="02000000000000000000" pitchFamily="2" charset="0"/>
              </a:rPr>
            </a:br>
            <a:r>
              <a:rPr lang="en-US" sz="1600" dirty="0">
                <a:latin typeface="Aptos" panose="020B0004020202020204" pitchFamily="34" charset="0"/>
                <a:ea typeface="Roboto"/>
                <a:cs typeface="Roboto"/>
              </a:rPr>
              <a:t>Leverage Autonomous </a:t>
            </a:r>
            <a:br>
              <a:rPr lang="en-US" sz="1600" dirty="0">
                <a:latin typeface="Aptos" panose="020B0004020202020204" pitchFamily="34" charset="0"/>
                <a:ea typeface="Roboto" panose="02000000000000000000" pitchFamily="2" charset="0"/>
              </a:rPr>
            </a:br>
            <a:r>
              <a:rPr lang="en-US" sz="1600" dirty="0">
                <a:latin typeface="Aptos" panose="020B0004020202020204" pitchFamily="34" charset="0"/>
                <a:ea typeface="Roboto"/>
                <a:cs typeface="Roboto"/>
              </a:rPr>
              <a:t>and Intelligent Systems for Energy Security and National Security </a:t>
            </a:r>
          </a:p>
          <a:p>
            <a:pPr algn="ctr">
              <a:lnSpc>
                <a:spcPct val="90000"/>
              </a:lnSpc>
              <a:spcBef>
                <a:spcPts val="1200"/>
              </a:spcBef>
              <a:spcAft>
                <a:spcPts val="60"/>
              </a:spcAft>
            </a:pPr>
            <a:endParaRPr lang="en-US" sz="1600" dirty="0">
              <a:latin typeface="Roboto" panose="02000000000000000000" pitchFamily="2" charset="0"/>
              <a:ea typeface="Roboto" panose="02000000000000000000" pitchFamily="2" charset="0"/>
            </a:endParaRPr>
          </a:p>
        </p:txBody>
      </p:sp>
      <p:sp>
        <p:nvSpPr>
          <p:cNvPr id="12" name="Freeform 11">
            <a:extLst>
              <a:ext uri="{FF2B5EF4-FFF2-40B4-BE49-F238E27FC236}">
                <a16:creationId xmlns:a16="http://schemas.microsoft.com/office/drawing/2014/main" id="{D630F078-9BC0-0F68-96B6-8856BB7BF77F}"/>
              </a:ext>
            </a:extLst>
          </p:cNvPr>
          <p:cNvSpPr/>
          <p:nvPr/>
        </p:nvSpPr>
        <p:spPr>
          <a:xfrm>
            <a:off x="7088834" y="2327697"/>
            <a:ext cx="1867505" cy="137632"/>
          </a:xfrm>
          <a:custGeom>
            <a:avLst/>
            <a:gdLst>
              <a:gd name="connsiteX0" fmla="*/ 0 w 994830"/>
              <a:gd name="connsiteY0" fmla="*/ 0 h 117522"/>
              <a:gd name="connsiteX1" fmla="*/ 994831 w 994830"/>
              <a:gd name="connsiteY1" fmla="*/ 0 h 117522"/>
              <a:gd name="connsiteX2" fmla="*/ 994831 w 994830"/>
              <a:gd name="connsiteY2" fmla="*/ 117522 h 117522"/>
              <a:gd name="connsiteX3" fmla="*/ 0 w 994830"/>
              <a:gd name="connsiteY3" fmla="*/ 117522 h 117522"/>
            </a:gdLst>
            <a:ahLst/>
            <a:cxnLst>
              <a:cxn ang="0">
                <a:pos x="connsiteX0" y="connsiteY0"/>
              </a:cxn>
              <a:cxn ang="0">
                <a:pos x="connsiteX1" y="connsiteY1"/>
              </a:cxn>
              <a:cxn ang="0">
                <a:pos x="connsiteX2" y="connsiteY2"/>
              </a:cxn>
              <a:cxn ang="0">
                <a:pos x="connsiteX3" y="connsiteY3"/>
              </a:cxn>
            </a:cxnLst>
            <a:rect l="l" t="t" r="r" b="b"/>
            <a:pathLst>
              <a:path w="994830" h="117522">
                <a:moveTo>
                  <a:pt x="0" y="0"/>
                </a:moveTo>
                <a:lnTo>
                  <a:pt x="994831" y="0"/>
                </a:lnTo>
                <a:lnTo>
                  <a:pt x="994831" y="117522"/>
                </a:lnTo>
                <a:lnTo>
                  <a:pt x="0" y="117522"/>
                </a:lnTo>
                <a:close/>
              </a:path>
            </a:pathLst>
          </a:custGeom>
          <a:noFill/>
          <a:ln w="3145" cap="flat">
            <a:noFill/>
            <a:prstDash val="solid"/>
            <a:miter/>
          </a:ln>
        </p:spPr>
        <p:txBody>
          <a:bodyPr wrap="square" lIns="0" tIns="45720" rIns="0" bIns="45720" rtlCol="0" anchor="ctr"/>
          <a:lstStyle/>
          <a:p>
            <a:pPr algn="ctr">
              <a:lnSpc>
                <a:spcPct val="90000"/>
              </a:lnSpc>
              <a:spcBef>
                <a:spcPts val="1200"/>
              </a:spcBef>
              <a:spcAft>
                <a:spcPts val="60"/>
              </a:spcAft>
            </a:pP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r>
              <a:rPr lang="en-US" sz="1600" dirty="0">
                <a:latin typeface="Aptos" panose="020B0004020202020204" pitchFamily="34" charset="0"/>
                <a:ea typeface="Roboto" panose="02000000000000000000" pitchFamily="2" charset="0"/>
                <a:cs typeface="Segoe UI"/>
              </a:rPr>
              <a:t>Innovative approaches to develop new instruments </a:t>
            </a: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endParaRPr lang="en-US" sz="1600" dirty="0">
              <a:latin typeface="Roboto" panose="02000000000000000000" pitchFamily="2" charset="0"/>
              <a:ea typeface="Roboto" panose="02000000000000000000" pitchFamily="2" charset="0"/>
            </a:endParaRPr>
          </a:p>
          <a:p>
            <a:pPr algn="ctr">
              <a:lnSpc>
                <a:spcPct val="90000"/>
              </a:lnSpc>
              <a:spcBef>
                <a:spcPts val="1200"/>
              </a:spcBef>
              <a:spcAft>
                <a:spcPts val="60"/>
              </a:spcAft>
            </a:pP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endParaRPr lang="en-US" sz="1600" dirty="0">
              <a:latin typeface="Roboto" panose="02000000000000000000" pitchFamily="2" charset="0"/>
              <a:ea typeface="Roboto" panose="02000000000000000000" pitchFamily="2" charset="0"/>
            </a:endParaRPr>
          </a:p>
        </p:txBody>
      </p:sp>
      <p:grpSp>
        <p:nvGrpSpPr>
          <p:cNvPr id="13" name="Group 12">
            <a:extLst>
              <a:ext uri="{FF2B5EF4-FFF2-40B4-BE49-F238E27FC236}">
                <a16:creationId xmlns:a16="http://schemas.microsoft.com/office/drawing/2014/main" id="{7A7BE227-DFF6-6084-E52B-F3842676644B}"/>
              </a:ext>
            </a:extLst>
          </p:cNvPr>
          <p:cNvGrpSpPr/>
          <p:nvPr/>
        </p:nvGrpSpPr>
        <p:grpSpPr>
          <a:xfrm>
            <a:off x="368135" y="3394312"/>
            <a:ext cx="11455730" cy="178747"/>
            <a:chOff x="368135" y="3477439"/>
            <a:chExt cx="11455730" cy="178747"/>
          </a:xfrm>
          <a:solidFill>
            <a:schemeClr val="bg2"/>
          </a:solidFill>
        </p:grpSpPr>
        <p:sp>
          <p:nvSpPr>
            <p:cNvPr id="14" name="Rectangle 13">
              <a:extLst>
                <a:ext uri="{FF2B5EF4-FFF2-40B4-BE49-F238E27FC236}">
                  <a16:creationId xmlns:a16="http://schemas.microsoft.com/office/drawing/2014/main" id="{5B8CC544-4E00-636A-B9F3-37DC7F80CE3F}"/>
                </a:ext>
              </a:extLst>
            </p:cNvPr>
            <p:cNvSpPr>
              <a:spLocks noChangeAspect="1"/>
            </p:cNvSpPr>
            <p:nvPr/>
          </p:nvSpPr>
          <p:spPr>
            <a:xfrm>
              <a:off x="3969618" y="3477439"/>
              <a:ext cx="160855" cy="160855"/>
            </a:xfrm>
            <a:prstGeom prst="rect">
              <a:avLst/>
            </a:prstGeom>
            <a:grpFill/>
            <a:ln w="3145" cap="flat">
              <a:no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15" name="Rectangle 14">
              <a:extLst>
                <a:ext uri="{FF2B5EF4-FFF2-40B4-BE49-F238E27FC236}">
                  <a16:creationId xmlns:a16="http://schemas.microsoft.com/office/drawing/2014/main" id="{7491FA5D-D92E-702D-154D-44651DCD2104}"/>
                </a:ext>
              </a:extLst>
            </p:cNvPr>
            <p:cNvSpPr>
              <a:spLocks noChangeAspect="1"/>
            </p:cNvSpPr>
            <p:nvPr/>
          </p:nvSpPr>
          <p:spPr>
            <a:xfrm>
              <a:off x="5283303" y="3495175"/>
              <a:ext cx="160855" cy="160855"/>
            </a:xfrm>
            <a:prstGeom prst="rect">
              <a:avLst/>
            </a:prstGeom>
            <a:grpFill/>
            <a:ln w="3145" cap="flat">
              <a:no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16" name="Rectangle 15">
              <a:extLst>
                <a:ext uri="{FF2B5EF4-FFF2-40B4-BE49-F238E27FC236}">
                  <a16:creationId xmlns:a16="http://schemas.microsoft.com/office/drawing/2014/main" id="{734CEFFD-9AD4-7472-8B54-ED280658CF51}"/>
                </a:ext>
              </a:extLst>
            </p:cNvPr>
            <p:cNvSpPr>
              <a:spLocks noChangeAspect="1"/>
            </p:cNvSpPr>
            <p:nvPr/>
          </p:nvSpPr>
          <p:spPr>
            <a:xfrm>
              <a:off x="6617497" y="3495331"/>
              <a:ext cx="160855" cy="160855"/>
            </a:xfrm>
            <a:prstGeom prst="rect">
              <a:avLst/>
            </a:prstGeom>
            <a:grpFill/>
            <a:ln w="3145" cap="flat">
              <a:no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17" name="Rectangle 16">
              <a:extLst>
                <a:ext uri="{FF2B5EF4-FFF2-40B4-BE49-F238E27FC236}">
                  <a16:creationId xmlns:a16="http://schemas.microsoft.com/office/drawing/2014/main" id="{A72F860C-A742-6F91-27D3-FA89A8EE7556}"/>
                </a:ext>
              </a:extLst>
            </p:cNvPr>
            <p:cNvSpPr>
              <a:spLocks noChangeAspect="1"/>
            </p:cNvSpPr>
            <p:nvPr/>
          </p:nvSpPr>
          <p:spPr>
            <a:xfrm>
              <a:off x="1314239" y="3477439"/>
              <a:ext cx="160855" cy="160855"/>
            </a:xfrm>
            <a:prstGeom prst="rect">
              <a:avLst/>
            </a:prstGeom>
            <a:grpFill/>
            <a:ln w="3145" cap="flat">
              <a:no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18" name="Rectangle 17">
              <a:extLst>
                <a:ext uri="{FF2B5EF4-FFF2-40B4-BE49-F238E27FC236}">
                  <a16:creationId xmlns:a16="http://schemas.microsoft.com/office/drawing/2014/main" id="{1A8DDA1E-242E-D04F-6996-ED677B3241D0}"/>
                </a:ext>
              </a:extLst>
            </p:cNvPr>
            <p:cNvSpPr>
              <a:spLocks noChangeAspect="1"/>
            </p:cNvSpPr>
            <p:nvPr/>
          </p:nvSpPr>
          <p:spPr>
            <a:xfrm>
              <a:off x="2627923" y="3495175"/>
              <a:ext cx="160855" cy="160855"/>
            </a:xfrm>
            <a:prstGeom prst="rect">
              <a:avLst/>
            </a:prstGeom>
            <a:grpFill/>
            <a:ln w="3145" cap="flat">
              <a:no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19" name="Freeform 18">
              <a:extLst>
                <a:ext uri="{FF2B5EF4-FFF2-40B4-BE49-F238E27FC236}">
                  <a16:creationId xmlns:a16="http://schemas.microsoft.com/office/drawing/2014/main" id="{5C43AA4C-DAE2-85CC-1A56-5E15A19628EB}"/>
                </a:ext>
              </a:extLst>
            </p:cNvPr>
            <p:cNvSpPr/>
            <p:nvPr/>
          </p:nvSpPr>
          <p:spPr>
            <a:xfrm rot="10800000">
              <a:off x="3023515" y="356610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6 w 731231"/>
                <a:gd name="connsiteY4" fmla="*/ 27861 h 27861"/>
                <a:gd name="connsiteX5" fmla="*/ 0 w 731231"/>
                <a:gd name="connsiteY5" fmla="*/ 13915 h 27861"/>
                <a:gd name="connsiteX6" fmla="*/ 0 w 731231"/>
                <a:gd name="connsiteY6" fmla="*/ 13946 h 27861"/>
                <a:gd name="connsiteX7" fmla="*/ 13946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6" y="27861"/>
                  </a:lnTo>
                  <a:cubicBezTo>
                    <a:pt x="6244" y="27861"/>
                    <a:pt x="0" y="21617"/>
                    <a:pt x="0" y="13915"/>
                  </a:cubicBezTo>
                  <a:lnTo>
                    <a:pt x="0" y="13946"/>
                  </a:lnTo>
                  <a:cubicBezTo>
                    <a:pt x="0" y="6244"/>
                    <a:pt x="6244" y="0"/>
                    <a:pt x="13946"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0" name="Freeform 19">
              <a:extLst>
                <a:ext uri="{FF2B5EF4-FFF2-40B4-BE49-F238E27FC236}">
                  <a16:creationId xmlns:a16="http://schemas.microsoft.com/office/drawing/2014/main" id="{D488A0D9-5B64-BC04-9C09-FF05BA2607CA}"/>
                </a:ext>
              </a:extLst>
            </p:cNvPr>
            <p:cNvSpPr/>
            <p:nvPr/>
          </p:nvSpPr>
          <p:spPr>
            <a:xfrm rot="10800000">
              <a:off x="4351350" y="356610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7 w 731231"/>
                <a:gd name="connsiteY4" fmla="*/ 27861 h 27861"/>
                <a:gd name="connsiteX5" fmla="*/ 0 w 731231"/>
                <a:gd name="connsiteY5" fmla="*/ 13915 h 27861"/>
                <a:gd name="connsiteX6" fmla="*/ 0 w 731231"/>
                <a:gd name="connsiteY6" fmla="*/ 13946 h 27861"/>
                <a:gd name="connsiteX7" fmla="*/ 13947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7" y="27861"/>
                  </a:lnTo>
                  <a:cubicBezTo>
                    <a:pt x="6244" y="27861"/>
                    <a:pt x="0" y="21617"/>
                    <a:pt x="0" y="13915"/>
                  </a:cubicBezTo>
                  <a:lnTo>
                    <a:pt x="0" y="13946"/>
                  </a:lnTo>
                  <a:cubicBezTo>
                    <a:pt x="0" y="6244"/>
                    <a:pt x="6244" y="0"/>
                    <a:pt x="13947"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1" name="Freeform 20">
              <a:extLst>
                <a:ext uri="{FF2B5EF4-FFF2-40B4-BE49-F238E27FC236}">
                  <a16:creationId xmlns:a16="http://schemas.microsoft.com/office/drawing/2014/main" id="{222BA914-D453-08A4-147A-6E42EB1E00E6}"/>
                </a:ext>
              </a:extLst>
            </p:cNvPr>
            <p:cNvSpPr/>
            <p:nvPr/>
          </p:nvSpPr>
          <p:spPr>
            <a:xfrm rot="10800000">
              <a:off x="5660546" y="356610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6 w 731231"/>
                <a:gd name="connsiteY4" fmla="*/ 27861 h 27861"/>
                <a:gd name="connsiteX5" fmla="*/ 0 w 731231"/>
                <a:gd name="connsiteY5" fmla="*/ 13915 h 27861"/>
                <a:gd name="connsiteX6" fmla="*/ 0 w 731231"/>
                <a:gd name="connsiteY6" fmla="*/ 13946 h 27861"/>
                <a:gd name="connsiteX7" fmla="*/ 13946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6" y="27861"/>
                  </a:lnTo>
                  <a:cubicBezTo>
                    <a:pt x="6244" y="27861"/>
                    <a:pt x="0" y="21617"/>
                    <a:pt x="0" y="13915"/>
                  </a:cubicBezTo>
                  <a:lnTo>
                    <a:pt x="0" y="13946"/>
                  </a:lnTo>
                  <a:cubicBezTo>
                    <a:pt x="0" y="6244"/>
                    <a:pt x="6244" y="0"/>
                    <a:pt x="13946"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2" name="Freeform 21">
              <a:extLst>
                <a:ext uri="{FF2B5EF4-FFF2-40B4-BE49-F238E27FC236}">
                  <a16:creationId xmlns:a16="http://schemas.microsoft.com/office/drawing/2014/main" id="{C8408D5C-53A4-4952-C666-66E67052CB84}"/>
                </a:ext>
              </a:extLst>
            </p:cNvPr>
            <p:cNvSpPr/>
            <p:nvPr/>
          </p:nvSpPr>
          <p:spPr>
            <a:xfrm rot="10800000">
              <a:off x="6982210" y="356610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6 w 731231"/>
                <a:gd name="connsiteY4" fmla="*/ 27861 h 27861"/>
                <a:gd name="connsiteX5" fmla="*/ 0 w 731231"/>
                <a:gd name="connsiteY5" fmla="*/ 13915 h 27861"/>
                <a:gd name="connsiteX6" fmla="*/ 0 w 731231"/>
                <a:gd name="connsiteY6" fmla="*/ 13946 h 27861"/>
                <a:gd name="connsiteX7" fmla="*/ 13946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6" y="27861"/>
                  </a:lnTo>
                  <a:cubicBezTo>
                    <a:pt x="6244" y="27861"/>
                    <a:pt x="0" y="21617"/>
                    <a:pt x="0" y="13915"/>
                  </a:cubicBezTo>
                  <a:lnTo>
                    <a:pt x="0" y="13946"/>
                  </a:lnTo>
                  <a:cubicBezTo>
                    <a:pt x="0" y="6244"/>
                    <a:pt x="6244" y="0"/>
                    <a:pt x="13946"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3" name="Freeform 22">
              <a:extLst>
                <a:ext uri="{FF2B5EF4-FFF2-40B4-BE49-F238E27FC236}">
                  <a16:creationId xmlns:a16="http://schemas.microsoft.com/office/drawing/2014/main" id="{DCEC31A2-9587-690B-D26D-9D68C5722B71}"/>
                </a:ext>
              </a:extLst>
            </p:cNvPr>
            <p:cNvSpPr/>
            <p:nvPr/>
          </p:nvSpPr>
          <p:spPr>
            <a:xfrm rot="10800000">
              <a:off x="368135" y="356610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6 w 731231"/>
                <a:gd name="connsiteY4" fmla="*/ 27861 h 27861"/>
                <a:gd name="connsiteX5" fmla="*/ 0 w 731231"/>
                <a:gd name="connsiteY5" fmla="*/ 13915 h 27861"/>
                <a:gd name="connsiteX6" fmla="*/ 0 w 731231"/>
                <a:gd name="connsiteY6" fmla="*/ 13946 h 27861"/>
                <a:gd name="connsiteX7" fmla="*/ 13946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6" y="27861"/>
                  </a:lnTo>
                  <a:cubicBezTo>
                    <a:pt x="6244" y="27861"/>
                    <a:pt x="0" y="21617"/>
                    <a:pt x="0" y="13915"/>
                  </a:cubicBezTo>
                  <a:lnTo>
                    <a:pt x="0" y="13946"/>
                  </a:lnTo>
                  <a:cubicBezTo>
                    <a:pt x="0" y="6244"/>
                    <a:pt x="6244" y="0"/>
                    <a:pt x="13946"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4" name="Freeform 23">
              <a:extLst>
                <a:ext uri="{FF2B5EF4-FFF2-40B4-BE49-F238E27FC236}">
                  <a16:creationId xmlns:a16="http://schemas.microsoft.com/office/drawing/2014/main" id="{48A34999-A556-3E5D-1BCA-331B42283958}"/>
                </a:ext>
              </a:extLst>
            </p:cNvPr>
            <p:cNvSpPr/>
            <p:nvPr/>
          </p:nvSpPr>
          <p:spPr>
            <a:xfrm rot="10800000">
              <a:off x="1695970" y="356610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7 w 731231"/>
                <a:gd name="connsiteY4" fmla="*/ 27861 h 27861"/>
                <a:gd name="connsiteX5" fmla="*/ 0 w 731231"/>
                <a:gd name="connsiteY5" fmla="*/ 13915 h 27861"/>
                <a:gd name="connsiteX6" fmla="*/ 0 w 731231"/>
                <a:gd name="connsiteY6" fmla="*/ 13946 h 27861"/>
                <a:gd name="connsiteX7" fmla="*/ 13947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7" y="27861"/>
                  </a:lnTo>
                  <a:cubicBezTo>
                    <a:pt x="6244" y="27861"/>
                    <a:pt x="0" y="21617"/>
                    <a:pt x="0" y="13915"/>
                  </a:cubicBezTo>
                  <a:lnTo>
                    <a:pt x="0" y="13946"/>
                  </a:lnTo>
                  <a:cubicBezTo>
                    <a:pt x="0" y="6244"/>
                    <a:pt x="6244" y="0"/>
                    <a:pt x="13947"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5" name="Freeform 24">
              <a:extLst>
                <a:ext uri="{FF2B5EF4-FFF2-40B4-BE49-F238E27FC236}">
                  <a16:creationId xmlns:a16="http://schemas.microsoft.com/office/drawing/2014/main" id="{0754DC72-15DE-9181-E8D2-8771BE6F8F05}"/>
                </a:ext>
              </a:extLst>
            </p:cNvPr>
            <p:cNvSpPr/>
            <p:nvPr/>
          </p:nvSpPr>
          <p:spPr>
            <a:xfrm rot="10800000">
              <a:off x="8304168" y="356610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6 w 731231"/>
                <a:gd name="connsiteY4" fmla="*/ 27861 h 27861"/>
                <a:gd name="connsiteX5" fmla="*/ 0 w 731231"/>
                <a:gd name="connsiteY5" fmla="*/ 13915 h 27861"/>
                <a:gd name="connsiteX6" fmla="*/ 0 w 731231"/>
                <a:gd name="connsiteY6" fmla="*/ 13946 h 27861"/>
                <a:gd name="connsiteX7" fmla="*/ 13946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6" y="27861"/>
                  </a:lnTo>
                  <a:cubicBezTo>
                    <a:pt x="6244" y="27861"/>
                    <a:pt x="0" y="21617"/>
                    <a:pt x="0" y="13915"/>
                  </a:cubicBezTo>
                  <a:lnTo>
                    <a:pt x="0" y="13946"/>
                  </a:lnTo>
                  <a:cubicBezTo>
                    <a:pt x="0" y="6244"/>
                    <a:pt x="6244" y="0"/>
                    <a:pt x="13946"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6" name="Freeform 25">
              <a:extLst>
                <a:ext uri="{FF2B5EF4-FFF2-40B4-BE49-F238E27FC236}">
                  <a16:creationId xmlns:a16="http://schemas.microsoft.com/office/drawing/2014/main" id="{E1683524-E9F8-5ED6-B172-827AE8A40ECD}"/>
                </a:ext>
              </a:extLst>
            </p:cNvPr>
            <p:cNvSpPr/>
            <p:nvPr/>
          </p:nvSpPr>
          <p:spPr>
            <a:xfrm rot="10800000">
              <a:off x="9625832" y="356610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6 w 731231"/>
                <a:gd name="connsiteY4" fmla="*/ 27861 h 27861"/>
                <a:gd name="connsiteX5" fmla="*/ 0 w 731231"/>
                <a:gd name="connsiteY5" fmla="*/ 13915 h 27861"/>
                <a:gd name="connsiteX6" fmla="*/ 0 w 731231"/>
                <a:gd name="connsiteY6" fmla="*/ 13946 h 27861"/>
                <a:gd name="connsiteX7" fmla="*/ 13946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6" y="27861"/>
                  </a:lnTo>
                  <a:cubicBezTo>
                    <a:pt x="6244" y="27861"/>
                    <a:pt x="0" y="21617"/>
                    <a:pt x="0" y="13915"/>
                  </a:cubicBezTo>
                  <a:lnTo>
                    <a:pt x="0" y="13946"/>
                  </a:lnTo>
                  <a:cubicBezTo>
                    <a:pt x="0" y="6244"/>
                    <a:pt x="6244" y="0"/>
                    <a:pt x="13946"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7" name="Rectangle 26">
              <a:extLst>
                <a:ext uri="{FF2B5EF4-FFF2-40B4-BE49-F238E27FC236}">
                  <a16:creationId xmlns:a16="http://schemas.microsoft.com/office/drawing/2014/main" id="{C68D626D-DFCE-3EBE-8362-3A509537CB6D}"/>
                </a:ext>
              </a:extLst>
            </p:cNvPr>
            <p:cNvSpPr>
              <a:spLocks noChangeAspect="1"/>
            </p:cNvSpPr>
            <p:nvPr/>
          </p:nvSpPr>
          <p:spPr>
            <a:xfrm>
              <a:off x="7926925" y="3495175"/>
              <a:ext cx="160855" cy="160855"/>
            </a:xfrm>
            <a:prstGeom prst="rect">
              <a:avLst/>
            </a:prstGeom>
            <a:grpFill/>
            <a:ln w="3145" cap="flat">
              <a:no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8" name="Rectangle 27">
              <a:extLst>
                <a:ext uri="{FF2B5EF4-FFF2-40B4-BE49-F238E27FC236}">
                  <a16:creationId xmlns:a16="http://schemas.microsoft.com/office/drawing/2014/main" id="{E9819DD7-0E2C-EB8F-2D21-79B23E2C76B9}"/>
                </a:ext>
              </a:extLst>
            </p:cNvPr>
            <p:cNvSpPr>
              <a:spLocks noChangeAspect="1"/>
            </p:cNvSpPr>
            <p:nvPr/>
          </p:nvSpPr>
          <p:spPr>
            <a:xfrm>
              <a:off x="9261120" y="3495331"/>
              <a:ext cx="160855" cy="160855"/>
            </a:xfrm>
            <a:prstGeom prst="rect">
              <a:avLst/>
            </a:prstGeom>
            <a:grpFill/>
            <a:ln w="3145" cap="flat">
              <a:no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29" name="Freeform 28">
              <a:extLst>
                <a:ext uri="{FF2B5EF4-FFF2-40B4-BE49-F238E27FC236}">
                  <a16:creationId xmlns:a16="http://schemas.microsoft.com/office/drawing/2014/main" id="{9D22630F-EFA4-C802-982A-D26BFB9230DF}"/>
                </a:ext>
              </a:extLst>
            </p:cNvPr>
            <p:cNvSpPr/>
            <p:nvPr/>
          </p:nvSpPr>
          <p:spPr>
            <a:xfrm rot="10800000">
              <a:off x="9778187" y="356405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6 w 731231"/>
                <a:gd name="connsiteY4" fmla="*/ 27861 h 27861"/>
                <a:gd name="connsiteX5" fmla="*/ 0 w 731231"/>
                <a:gd name="connsiteY5" fmla="*/ 13915 h 27861"/>
                <a:gd name="connsiteX6" fmla="*/ 0 w 731231"/>
                <a:gd name="connsiteY6" fmla="*/ 13946 h 27861"/>
                <a:gd name="connsiteX7" fmla="*/ 13946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6" y="27861"/>
                  </a:lnTo>
                  <a:cubicBezTo>
                    <a:pt x="6244" y="27861"/>
                    <a:pt x="0" y="21617"/>
                    <a:pt x="0" y="13915"/>
                  </a:cubicBezTo>
                  <a:lnTo>
                    <a:pt x="0" y="13946"/>
                  </a:lnTo>
                  <a:cubicBezTo>
                    <a:pt x="0" y="6244"/>
                    <a:pt x="6244" y="0"/>
                    <a:pt x="13946"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30" name="Freeform 29">
              <a:extLst>
                <a:ext uri="{FF2B5EF4-FFF2-40B4-BE49-F238E27FC236}">
                  <a16:creationId xmlns:a16="http://schemas.microsoft.com/office/drawing/2014/main" id="{B21E8F6A-98FC-B602-B084-64B52410E9ED}"/>
                </a:ext>
              </a:extLst>
            </p:cNvPr>
            <p:cNvSpPr/>
            <p:nvPr/>
          </p:nvSpPr>
          <p:spPr>
            <a:xfrm rot="10800000">
              <a:off x="11099850" y="3564051"/>
              <a:ext cx="724015" cy="27586"/>
            </a:xfrm>
            <a:custGeom>
              <a:avLst/>
              <a:gdLst>
                <a:gd name="connsiteX0" fmla="*/ 717285 w 731231"/>
                <a:gd name="connsiteY0" fmla="*/ 0 h 27861"/>
                <a:gd name="connsiteX1" fmla="*/ 731232 w 731231"/>
                <a:gd name="connsiteY1" fmla="*/ 13946 h 27861"/>
                <a:gd name="connsiteX2" fmla="*/ 731232 w 731231"/>
                <a:gd name="connsiteY2" fmla="*/ 13915 h 27861"/>
                <a:gd name="connsiteX3" fmla="*/ 717285 w 731231"/>
                <a:gd name="connsiteY3" fmla="*/ 27861 h 27861"/>
                <a:gd name="connsiteX4" fmla="*/ 13946 w 731231"/>
                <a:gd name="connsiteY4" fmla="*/ 27861 h 27861"/>
                <a:gd name="connsiteX5" fmla="*/ 0 w 731231"/>
                <a:gd name="connsiteY5" fmla="*/ 13915 h 27861"/>
                <a:gd name="connsiteX6" fmla="*/ 0 w 731231"/>
                <a:gd name="connsiteY6" fmla="*/ 13946 h 27861"/>
                <a:gd name="connsiteX7" fmla="*/ 13946 w 731231"/>
                <a:gd name="connsiteY7" fmla="*/ 0 h 27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1231" h="27861">
                  <a:moveTo>
                    <a:pt x="717285" y="0"/>
                  </a:moveTo>
                  <a:cubicBezTo>
                    <a:pt x="724988" y="0"/>
                    <a:pt x="731232" y="6244"/>
                    <a:pt x="731232" y="13946"/>
                  </a:cubicBezTo>
                  <a:lnTo>
                    <a:pt x="731232" y="13915"/>
                  </a:lnTo>
                  <a:cubicBezTo>
                    <a:pt x="731232" y="21617"/>
                    <a:pt x="724988" y="27861"/>
                    <a:pt x="717285" y="27861"/>
                  </a:cubicBezTo>
                  <a:lnTo>
                    <a:pt x="13946" y="27861"/>
                  </a:lnTo>
                  <a:cubicBezTo>
                    <a:pt x="6244" y="27861"/>
                    <a:pt x="0" y="21617"/>
                    <a:pt x="0" y="13915"/>
                  </a:cubicBezTo>
                  <a:lnTo>
                    <a:pt x="0" y="13946"/>
                  </a:lnTo>
                  <a:cubicBezTo>
                    <a:pt x="0" y="6244"/>
                    <a:pt x="6244" y="0"/>
                    <a:pt x="13946" y="0"/>
                  </a:cubicBezTo>
                  <a:close/>
                </a:path>
              </a:pathLst>
            </a:custGeom>
            <a:grpFill/>
            <a:ln w="9525" cap="flat">
              <a:solidFill>
                <a:schemeClr val="bg2"/>
              </a:solid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sp>
          <p:nvSpPr>
            <p:cNvPr id="31" name="Rectangle 30">
              <a:extLst>
                <a:ext uri="{FF2B5EF4-FFF2-40B4-BE49-F238E27FC236}">
                  <a16:creationId xmlns:a16="http://schemas.microsoft.com/office/drawing/2014/main" id="{7E211742-1649-A830-3771-F470AFEC32AC}"/>
                </a:ext>
              </a:extLst>
            </p:cNvPr>
            <p:cNvSpPr>
              <a:spLocks noChangeAspect="1"/>
            </p:cNvSpPr>
            <p:nvPr/>
          </p:nvSpPr>
          <p:spPr>
            <a:xfrm>
              <a:off x="10735138" y="3493281"/>
              <a:ext cx="160855" cy="160855"/>
            </a:xfrm>
            <a:prstGeom prst="rect">
              <a:avLst/>
            </a:prstGeom>
            <a:grpFill/>
            <a:ln w="3145" cap="flat">
              <a:noFill/>
              <a:prstDash val="solid"/>
              <a:miter/>
            </a:ln>
          </p:spPr>
          <p:txBody>
            <a:bodyPr rtlCol="0" anchor="ctr"/>
            <a:lstStyle/>
            <a:p>
              <a:pPr>
                <a:lnSpc>
                  <a:spcPct val="90000"/>
                </a:lnSpc>
                <a:spcBef>
                  <a:spcPts val="1200"/>
                </a:spcBef>
                <a:spcAft>
                  <a:spcPts val="60"/>
                </a:spcAft>
              </a:pPr>
              <a:endParaRPr lang="en-US" sz="1600">
                <a:latin typeface="Roboto" panose="02000000000000000000" pitchFamily="2" charset="0"/>
                <a:ea typeface="Roboto" panose="02000000000000000000" pitchFamily="2" charset="0"/>
              </a:endParaRPr>
            </a:p>
          </p:txBody>
        </p:sp>
      </p:grpSp>
      <p:sp>
        <p:nvSpPr>
          <p:cNvPr id="32" name="Freeform 31">
            <a:extLst>
              <a:ext uri="{FF2B5EF4-FFF2-40B4-BE49-F238E27FC236}">
                <a16:creationId xmlns:a16="http://schemas.microsoft.com/office/drawing/2014/main" id="{8FADD4D2-FEBF-9AC0-F2E9-F5A733D49A95}"/>
              </a:ext>
            </a:extLst>
          </p:cNvPr>
          <p:cNvSpPr/>
          <p:nvPr/>
        </p:nvSpPr>
        <p:spPr>
          <a:xfrm>
            <a:off x="9907479" y="2327697"/>
            <a:ext cx="1867505" cy="137632"/>
          </a:xfrm>
          <a:custGeom>
            <a:avLst/>
            <a:gdLst>
              <a:gd name="connsiteX0" fmla="*/ 0 w 994830"/>
              <a:gd name="connsiteY0" fmla="*/ 0 h 117522"/>
              <a:gd name="connsiteX1" fmla="*/ 994831 w 994830"/>
              <a:gd name="connsiteY1" fmla="*/ 0 h 117522"/>
              <a:gd name="connsiteX2" fmla="*/ 994831 w 994830"/>
              <a:gd name="connsiteY2" fmla="*/ 117522 h 117522"/>
              <a:gd name="connsiteX3" fmla="*/ 0 w 994830"/>
              <a:gd name="connsiteY3" fmla="*/ 117522 h 117522"/>
            </a:gdLst>
            <a:ahLst/>
            <a:cxnLst>
              <a:cxn ang="0">
                <a:pos x="connsiteX0" y="connsiteY0"/>
              </a:cxn>
              <a:cxn ang="0">
                <a:pos x="connsiteX1" y="connsiteY1"/>
              </a:cxn>
              <a:cxn ang="0">
                <a:pos x="connsiteX2" y="connsiteY2"/>
              </a:cxn>
              <a:cxn ang="0">
                <a:pos x="connsiteX3" y="connsiteY3"/>
              </a:cxn>
            </a:cxnLst>
            <a:rect l="l" t="t" r="r" b="b"/>
            <a:pathLst>
              <a:path w="994830" h="117522">
                <a:moveTo>
                  <a:pt x="0" y="0"/>
                </a:moveTo>
                <a:lnTo>
                  <a:pt x="994831" y="0"/>
                </a:lnTo>
                <a:lnTo>
                  <a:pt x="994831" y="117522"/>
                </a:lnTo>
                <a:lnTo>
                  <a:pt x="0" y="117522"/>
                </a:lnTo>
                <a:close/>
              </a:path>
            </a:pathLst>
          </a:custGeom>
          <a:noFill/>
          <a:ln w="3145" cap="flat">
            <a:noFill/>
            <a:prstDash val="solid"/>
            <a:miter/>
          </a:ln>
        </p:spPr>
        <p:txBody>
          <a:bodyPr wrap="square" lIns="0" tIns="45720" rIns="0" bIns="45720" rtlCol="0" anchor="ctr"/>
          <a:lstStyle/>
          <a:p>
            <a:pPr algn="ctr">
              <a:lnSpc>
                <a:spcPct val="90000"/>
              </a:lnSpc>
              <a:spcBef>
                <a:spcPts val="1200"/>
              </a:spcBef>
              <a:spcAft>
                <a:spcPts val="60"/>
              </a:spcAft>
            </a:pP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r>
              <a:rPr lang="en-US" sz="1600" dirty="0">
                <a:latin typeface="Aptos" panose="020B0004020202020204" pitchFamily="34" charset="0"/>
                <a:ea typeface="Roboto" panose="02000000000000000000" pitchFamily="2" charset="0"/>
                <a:cs typeface="Segoe UI"/>
              </a:rPr>
              <a:t>Enabling capabilities, methodologies, </a:t>
            </a:r>
            <a:br>
              <a:rPr lang="en-US" sz="1600" dirty="0">
                <a:latin typeface="Aptos" panose="020B0004020202020204" pitchFamily="34" charset="0"/>
                <a:ea typeface="Roboto" panose="02000000000000000000" pitchFamily="2" charset="0"/>
                <a:cs typeface="Segoe UI"/>
              </a:rPr>
            </a:br>
            <a:r>
              <a:rPr lang="en-US" sz="1600" dirty="0">
                <a:latin typeface="Aptos" panose="020B0004020202020204" pitchFamily="34" charset="0"/>
                <a:ea typeface="Roboto" panose="02000000000000000000" pitchFamily="2" charset="0"/>
                <a:cs typeface="Segoe UI"/>
              </a:rPr>
              <a:t>and detection techniques for the physical sciences</a:t>
            </a:r>
            <a:r>
              <a:rPr lang="en-US" sz="1600" dirty="0">
                <a:latin typeface="Aptos" panose="020B0004020202020204" pitchFamily="34" charset="0"/>
                <a:ea typeface="Roboto" panose="02000000000000000000" pitchFamily="2" charset="0"/>
                <a:cs typeface="Roboto"/>
              </a:rPr>
              <a:t> </a:t>
            </a:r>
            <a:br>
              <a:rPr lang="en-US" sz="1600" dirty="0">
                <a:latin typeface="Roboto" panose="02000000000000000000" pitchFamily="2" charset="0"/>
                <a:ea typeface="Roboto" panose="02000000000000000000" pitchFamily="2" charset="0"/>
                <a:cs typeface="Roboto"/>
              </a:rPr>
            </a:br>
            <a:br>
              <a:rPr lang="en-US" sz="1600" dirty="0">
                <a:latin typeface="Roboto" panose="02000000000000000000" pitchFamily="2" charset="0"/>
                <a:ea typeface="Roboto" panose="02000000000000000000" pitchFamily="2" charset="0"/>
                <a:cs typeface="Roboto"/>
              </a:rPr>
            </a:b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br>
              <a:rPr lang="en-US" sz="1600" dirty="0">
                <a:latin typeface="Roboto" panose="02000000000000000000" pitchFamily="2" charset="0"/>
                <a:ea typeface="Roboto" panose="02000000000000000000" pitchFamily="2" charset="0"/>
              </a:rPr>
            </a:br>
            <a:r>
              <a:rPr lang="en-US" sz="1600" dirty="0">
                <a:latin typeface="Roboto" panose="02000000000000000000" pitchFamily="2" charset="0"/>
                <a:ea typeface="Roboto" panose="02000000000000000000" pitchFamily="2" charset="0"/>
                <a:cs typeface="Roboto"/>
              </a:rPr>
              <a:t> </a:t>
            </a:r>
          </a:p>
          <a:p>
            <a:pPr algn="ctr">
              <a:lnSpc>
                <a:spcPct val="90000"/>
              </a:lnSpc>
              <a:spcBef>
                <a:spcPts val="1200"/>
              </a:spcBef>
              <a:spcAft>
                <a:spcPts val="60"/>
              </a:spcAft>
            </a:pPr>
            <a:endParaRPr lang="en-US" sz="1600" dirty="0">
              <a:latin typeface="Roboto" panose="02000000000000000000" pitchFamily="2" charset="0"/>
              <a:ea typeface="Roboto" panose="02000000000000000000" pitchFamily="2" charset="0"/>
            </a:endParaRPr>
          </a:p>
        </p:txBody>
      </p:sp>
      <p:grpSp>
        <p:nvGrpSpPr>
          <p:cNvPr id="33" name="Group 32">
            <a:extLst>
              <a:ext uri="{FF2B5EF4-FFF2-40B4-BE49-F238E27FC236}">
                <a16:creationId xmlns:a16="http://schemas.microsoft.com/office/drawing/2014/main" id="{B675F6F1-5B3E-9A22-5290-6721AD7BA99E}"/>
              </a:ext>
            </a:extLst>
          </p:cNvPr>
          <p:cNvGrpSpPr/>
          <p:nvPr/>
        </p:nvGrpSpPr>
        <p:grpSpPr>
          <a:xfrm>
            <a:off x="605641" y="3776354"/>
            <a:ext cx="1591295" cy="641267"/>
            <a:chOff x="605641" y="3859481"/>
            <a:chExt cx="1591295" cy="641267"/>
          </a:xfrm>
        </p:grpSpPr>
        <p:sp>
          <p:nvSpPr>
            <p:cNvPr id="34" name="Rectangle 33">
              <a:extLst>
                <a:ext uri="{FF2B5EF4-FFF2-40B4-BE49-F238E27FC236}">
                  <a16:creationId xmlns:a16="http://schemas.microsoft.com/office/drawing/2014/main" id="{21CB935D-847B-E009-B5DC-2D5608821A4D}"/>
                </a:ext>
              </a:extLst>
            </p:cNvPr>
            <p:cNvSpPr/>
            <p:nvPr/>
          </p:nvSpPr>
          <p:spPr>
            <a:xfrm>
              <a:off x="605641" y="3990110"/>
              <a:ext cx="1591295" cy="51063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spc="300" dirty="0">
                  <a:solidFill>
                    <a:schemeClr val="bg1"/>
                  </a:solidFill>
                  <a:latin typeface="Aptos" panose="020B0004020202020204" pitchFamily="34" charset="0"/>
                  <a:ea typeface="Roboto" panose="02000000000000000000" pitchFamily="2" charset="0"/>
                </a:rPr>
                <a:t>BESSD</a:t>
              </a:r>
              <a:endParaRPr lang="en-US" dirty="0">
                <a:latin typeface="Aptos" panose="020B0004020202020204" pitchFamily="34" charset="0"/>
                <a:ea typeface="Roboto" panose="02000000000000000000" pitchFamily="2" charset="0"/>
              </a:endParaRPr>
            </a:p>
          </p:txBody>
        </p:sp>
        <p:sp>
          <p:nvSpPr>
            <p:cNvPr id="35" name="Triangle 34">
              <a:extLst>
                <a:ext uri="{FF2B5EF4-FFF2-40B4-BE49-F238E27FC236}">
                  <a16:creationId xmlns:a16="http://schemas.microsoft.com/office/drawing/2014/main" id="{BB6C28D2-D0BB-18D6-D774-0EF095E8E9CB}"/>
                </a:ext>
              </a:extLst>
            </p:cNvPr>
            <p:cNvSpPr/>
            <p:nvPr/>
          </p:nvSpPr>
          <p:spPr>
            <a:xfrm>
              <a:off x="1163781" y="3859481"/>
              <a:ext cx="451262" cy="201880"/>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grpSp>
      <p:grpSp>
        <p:nvGrpSpPr>
          <p:cNvPr id="36" name="Group 35">
            <a:extLst>
              <a:ext uri="{FF2B5EF4-FFF2-40B4-BE49-F238E27FC236}">
                <a16:creationId xmlns:a16="http://schemas.microsoft.com/office/drawing/2014/main" id="{D2F796CF-6B21-72AF-F1CD-8097A1651616}"/>
              </a:ext>
            </a:extLst>
          </p:cNvPr>
          <p:cNvGrpSpPr/>
          <p:nvPr/>
        </p:nvGrpSpPr>
        <p:grpSpPr>
          <a:xfrm>
            <a:off x="3275611" y="3776354"/>
            <a:ext cx="1591295" cy="641267"/>
            <a:chOff x="605641" y="3859481"/>
            <a:chExt cx="1591295" cy="641267"/>
          </a:xfrm>
          <a:solidFill>
            <a:schemeClr val="accent6"/>
          </a:solidFill>
        </p:grpSpPr>
        <p:sp>
          <p:nvSpPr>
            <p:cNvPr id="37" name="Rectangle 36">
              <a:extLst>
                <a:ext uri="{FF2B5EF4-FFF2-40B4-BE49-F238E27FC236}">
                  <a16:creationId xmlns:a16="http://schemas.microsoft.com/office/drawing/2014/main" id="{9B403B34-3544-B83C-EDF3-E772D679668A}"/>
                </a:ext>
              </a:extLst>
            </p:cNvPr>
            <p:cNvSpPr/>
            <p:nvPr/>
          </p:nvSpPr>
          <p:spPr>
            <a:xfrm>
              <a:off x="605641" y="3990110"/>
              <a:ext cx="1591295" cy="51063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spc="300" dirty="0">
                  <a:solidFill>
                    <a:schemeClr val="bg1"/>
                  </a:solidFill>
                  <a:latin typeface="Aptos" panose="020B0004020202020204" pitchFamily="34" charset="0"/>
                  <a:ea typeface="Roboto" panose="02000000000000000000" pitchFamily="2" charset="0"/>
                </a:rPr>
                <a:t>ESTD</a:t>
              </a:r>
              <a:endParaRPr lang="en-US" dirty="0">
                <a:solidFill>
                  <a:schemeClr val="bg1"/>
                </a:solidFill>
                <a:latin typeface="Aptos" panose="020B0004020202020204" pitchFamily="34" charset="0"/>
                <a:ea typeface="Roboto" panose="02000000000000000000" pitchFamily="2" charset="0"/>
              </a:endParaRPr>
            </a:p>
          </p:txBody>
        </p:sp>
        <p:sp>
          <p:nvSpPr>
            <p:cNvPr id="38" name="Triangle 37">
              <a:extLst>
                <a:ext uri="{FF2B5EF4-FFF2-40B4-BE49-F238E27FC236}">
                  <a16:creationId xmlns:a16="http://schemas.microsoft.com/office/drawing/2014/main" id="{7DDA5C5D-A224-32BA-E904-D41313195DEE}"/>
                </a:ext>
              </a:extLst>
            </p:cNvPr>
            <p:cNvSpPr/>
            <p:nvPr/>
          </p:nvSpPr>
          <p:spPr>
            <a:xfrm>
              <a:off x="1163781" y="3859481"/>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Roboto" panose="02000000000000000000" pitchFamily="2" charset="0"/>
                <a:ea typeface="Roboto" panose="02000000000000000000" pitchFamily="2" charset="0"/>
              </a:endParaRPr>
            </a:p>
          </p:txBody>
        </p:sp>
      </p:grpSp>
      <p:grpSp>
        <p:nvGrpSpPr>
          <p:cNvPr id="39" name="Group 38">
            <a:extLst>
              <a:ext uri="{FF2B5EF4-FFF2-40B4-BE49-F238E27FC236}">
                <a16:creationId xmlns:a16="http://schemas.microsoft.com/office/drawing/2014/main" id="{14432729-E493-B7E3-4C1E-0F41C7612318}"/>
              </a:ext>
            </a:extLst>
          </p:cNvPr>
          <p:cNvGrpSpPr/>
          <p:nvPr/>
        </p:nvGrpSpPr>
        <p:grpSpPr>
          <a:xfrm>
            <a:off x="5947558" y="3776354"/>
            <a:ext cx="1591295" cy="641267"/>
            <a:chOff x="605641" y="3859481"/>
            <a:chExt cx="1591295" cy="641267"/>
          </a:xfrm>
          <a:solidFill>
            <a:schemeClr val="tx1"/>
          </a:solidFill>
        </p:grpSpPr>
        <p:sp>
          <p:nvSpPr>
            <p:cNvPr id="40" name="Rectangle 39">
              <a:extLst>
                <a:ext uri="{FF2B5EF4-FFF2-40B4-BE49-F238E27FC236}">
                  <a16:creationId xmlns:a16="http://schemas.microsoft.com/office/drawing/2014/main" id="{5A8CE60F-A244-A2DB-1986-A3E1C9E71A36}"/>
                </a:ext>
              </a:extLst>
            </p:cNvPr>
            <p:cNvSpPr/>
            <p:nvPr/>
          </p:nvSpPr>
          <p:spPr>
            <a:xfrm>
              <a:off x="605641" y="3990110"/>
              <a:ext cx="1591295" cy="51063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spc="300" dirty="0">
                  <a:solidFill>
                    <a:schemeClr val="bg1"/>
                  </a:solidFill>
                  <a:latin typeface="Aptos" panose="020B0004020202020204" pitchFamily="34" charset="0"/>
                  <a:ea typeface="Roboto" panose="02000000000000000000" pitchFamily="2" charset="0"/>
                </a:rPr>
                <a:t>ISED</a:t>
              </a:r>
              <a:endParaRPr lang="en-US" dirty="0">
                <a:latin typeface="Aptos" panose="020B0004020202020204" pitchFamily="34" charset="0"/>
                <a:ea typeface="Roboto" panose="02000000000000000000" pitchFamily="2" charset="0"/>
              </a:endParaRPr>
            </a:p>
          </p:txBody>
        </p:sp>
        <p:sp>
          <p:nvSpPr>
            <p:cNvPr id="41" name="Triangle 40">
              <a:extLst>
                <a:ext uri="{FF2B5EF4-FFF2-40B4-BE49-F238E27FC236}">
                  <a16:creationId xmlns:a16="http://schemas.microsoft.com/office/drawing/2014/main" id="{B0B01918-FFF9-577C-FC69-A2CC6908E35C}"/>
                </a:ext>
              </a:extLst>
            </p:cNvPr>
            <p:cNvSpPr/>
            <p:nvPr/>
          </p:nvSpPr>
          <p:spPr>
            <a:xfrm>
              <a:off x="1163781" y="3859481"/>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Roboto" panose="02000000000000000000" pitchFamily="2" charset="0"/>
                <a:ea typeface="Roboto" panose="02000000000000000000" pitchFamily="2" charset="0"/>
              </a:endParaRPr>
            </a:p>
          </p:txBody>
        </p:sp>
      </p:grpSp>
      <p:grpSp>
        <p:nvGrpSpPr>
          <p:cNvPr id="42" name="Group 41">
            <a:extLst>
              <a:ext uri="{FF2B5EF4-FFF2-40B4-BE49-F238E27FC236}">
                <a16:creationId xmlns:a16="http://schemas.microsoft.com/office/drawing/2014/main" id="{9BB3AB01-4ECD-4403-F0E1-50D25DF1F3E5}"/>
              </a:ext>
            </a:extLst>
          </p:cNvPr>
          <p:cNvGrpSpPr/>
          <p:nvPr/>
        </p:nvGrpSpPr>
        <p:grpSpPr>
          <a:xfrm>
            <a:off x="8617528" y="3776354"/>
            <a:ext cx="1591295" cy="641267"/>
            <a:chOff x="605641" y="3859481"/>
            <a:chExt cx="1591295" cy="641267"/>
          </a:xfrm>
          <a:solidFill>
            <a:schemeClr val="accent3"/>
          </a:solidFill>
        </p:grpSpPr>
        <p:sp>
          <p:nvSpPr>
            <p:cNvPr id="43" name="Rectangle 42">
              <a:extLst>
                <a:ext uri="{FF2B5EF4-FFF2-40B4-BE49-F238E27FC236}">
                  <a16:creationId xmlns:a16="http://schemas.microsoft.com/office/drawing/2014/main" id="{43020BAD-666A-2A8D-5B62-D691685FB1A4}"/>
                </a:ext>
              </a:extLst>
            </p:cNvPr>
            <p:cNvSpPr/>
            <p:nvPr/>
          </p:nvSpPr>
          <p:spPr>
            <a:xfrm>
              <a:off x="605641" y="3990110"/>
              <a:ext cx="1591295" cy="51063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spc="300" dirty="0">
                  <a:solidFill>
                    <a:schemeClr val="bg1"/>
                  </a:solidFill>
                  <a:latin typeface="Aptos" panose="020B0004020202020204" pitchFamily="34" charset="0"/>
                  <a:ea typeface="Roboto" panose="02000000000000000000" pitchFamily="2" charset="0"/>
                </a:rPr>
                <a:t>NSSD</a:t>
              </a:r>
              <a:endParaRPr lang="en-US" dirty="0">
                <a:solidFill>
                  <a:schemeClr val="bg1"/>
                </a:solidFill>
                <a:latin typeface="Aptos" panose="020B0004020202020204" pitchFamily="34" charset="0"/>
                <a:ea typeface="Roboto" panose="02000000000000000000" pitchFamily="2" charset="0"/>
              </a:endParaRPr>
            </a:p>
          </p:txBody>
        </p:sp>
        <p:sp>
          <p:nvSpPr>
            <p:cNvPr id="44" name="Triangle 43">
              <a:extLst>
                <a:ext uri="{FF2B5EF4-FFF2-40B4-BE49-F238E27FC236}">
                  <a16:creationId xmlns:a16="http://schemas.microsoft.com/office/drawing/2014/main" id="{5A4F3D41-A7B2-FD82-E208-A9DBEF1AC2C7}"/>
                </a:ext>
              </a:extLst>
            </p:cNvPr>
            <p:cNvSpPr/>
            <p:nvPr/>
          </p:nvSpPr>
          <p:spPr>
            <a:xfrm>
              <a:off x="1163781" y="3859481"/>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Roboto" panose="02000000000000000000" pitchFamily="2" charset="0"/>
                <a:ea typeface="Roboto" panose="02000000000000000000" pitchFamily="2" charset="0"/>
              </a:endParaRPr>
            </a:p>
          </p:txBody>
        </p:sp>
      </p:grpSp>
      <p:grpSp>
        <p:nvGrpSpPr>
          <p:cNvPr id="45" name="Group 44">
            <a:extLst>
              <a:ext uri="{FF2B5EF4-FFF2-40B4-BE49-F238E27FC236}">
                <a16:creationId xmlns:a16="http://schemas.microsoft.com/office/drawing/2014/main" id="{F16561CA-AC5C-EE9E-509E-BC7452D3AEF0}"/>
              </a:ext>
            </a:extLst>
          </p:cNvPr>
          <p:cNvGrpSpPr/>
          <p:nvPr/>
        </p:nvGrpSpPr>
        <p:grpSpPr>
          <a:xfrm>
            <a:off x="1933698" y="2598720"/>
            <a:ext cx="1591295" cy="653141"/>
            <a:chOff x="1933698" y="2741222"/>
            <a:chExt cx="1591295" cy="653141"/>
          </a:xfrm>
          <a:solidFill>
            <a:schemeClr val="accent2"/>
          </a:solidFill>
        </p:grpSpPr>
        <p:sp>
          <p:nvSpPr>
            <p:cNvPr id="46" name="Rectangle 45">
              <a:extLst>
                <a:ext uri="{FF2B5EF4-FFF2-40B4-BE49-F238E27FC236}">
                  <a16:creationId xmlns:a16="http://schemas.microsoft.com/office/drawing/2014/main" id="{BCE17E66-EB63-6498-ECF2-3DEE8E7C63D7}"/>
                </a:ext>
              </a:extLst>
            </p:cNvPr>
            <p:cNvSpPr/>
            <p:nvPr/>
          </p:nvSpPr>
          <p:spPr>
            <a:xfrm>
              <a:off x="1933698" y="2741222"/>
              <a:ext cx="1591295" cy="51063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spc="300" dirty="0">
                  <a:solidFill>
                    <a:schemeClr val="bg1"/>
                  </a:solidFill>
                  <a:latin typeface="Aptos" panose="020B0004020202020204" pitchFamily="34" charset="0"/>
                  <a:ea typeface="Roboto" panose="02000000000000000000" pitchFamily="2" charset="0"/>
                </a:rPr>
                <a:t>CCSD</a:t>
              </a:r>
              <a:endParaRPr lang="en-US" dirty="0">
                <a:solidFill>
                  <a:schemeClr val="bg1"/>
                </a:solidFill>
                <a:latin typeface="Aptos" panose="020B0004020202020204" pitchFamily="34" charset="0"/>
                <a:ea typeface="Roboto" panose="02000000000000000000" pitchFamily="2" charset="0"/>
              </a:endParaRPr>
            </a:p>
          </p:txBody>
        </p:sp>
        <p:sp>
          <p:nvSpPr>
            <p:cNvPr id="47" name="Triangle 46">
              <a:extLst>
                <a:ext uri="{FF2B5EF4-FFF2-40B4-BE49-F238E27FC236}">
                  <a16:creationId xmlns:a16="http://schemas.microsoft.com/office/drawing/2014/main" id="{66216BFB-B6A6-01B9-96B7-5830AFD36ADB}"/>
                </a:ext>
              </a:extLst>
            </p:cNvPr>
            <p:cNvSpPr/>
            <p:nvPr/>
          </p:nvSpPr>
          <p:spPr>
            <a:xfrm rot="10800000">
              <a:off x="2491838" y="3192483"/>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Roboto" panose="02000000000000000000" pitchFamily="2" charset="0"/>
                <a:ea typeface="Roboto" panose="02000000000000000000" pitchFamily="2" charset="0"/>
              </a:endParaRPr>
            </a:p>
          </p:txBody>
        </p:sp>
      </p:grpSp>
      <p:grpSp>
        <p:nvGrpSpPr>
          <p:cNvPr id="48" name="Group 47">
            <a:extLst>
              <a:ext uri="{FF2B5EF4-FFF2-40B4-BE49-F238E27FC236}">
                <a16:creationId xmlns:a16="http://schemas.microsoft.com/office/drawing/2014/main" id="{702FD0C8-DE00-873F-2D3F-EC8B8C90AB82}"/>
              </a:ext>
            </a:extLst>
          </p:cNvPr>
          <p:cNvGrpSpPr/>
          <p:nvPr/>
        </p:nvGrpSpPr>
        <p:grpSpPr>
          <a:xfrm>
            <a:off x="4591793" y="2598720"/>
            <a:ext cx="1591295" cy="653141"/>
            <a:chOff x="4603668" y="2741222"/>
            <a:chExt cx="1591295" cy="653141"/>
          </a:xfrm>
          <a:solidFill>
            <a:schemeClr val="accent1"/>
          </a:solidFill>
        </p:grpSpPr>
        <p:sp>
          <p:nvSpPr>
            <p:cNvPr id="49" name="Rectangle 48">
              <a:extLst>
                <a:ext uri="{FF2B5EF4-FFF2-40B4-BE49-F238E27FC236}">
                  <a16:creationId xmlns:a16="http://schemas.microsoft.com/office/drawing/2014/main" id="{23914F66-11EC-99A3-15DC-C853B551642F}"/>
                </a:ext>
              </a:extLst>
            </p:cNvPr>
            <p:cNvSpPr/>
            <p:nvPr/>
          </p:nvSpPr>
          <p:spPr>
            <a:xfrm>
              <a:off x="4603668" y="2741222"/>
              <a:ext cx="1591295" cy="51063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spc="300" dirty="0">
                  <a:solidFill>
                    <a:schemeClr val="bg1"/>
                  </a:solidFill>
                  <a:latin typeface="Aptos" panose="020B0004020202020204" pitchFamily="34" charset="0"/>
                  <a:ea typeface="Roboto" panose="02000000000000000000" pitchFamily="2" charset="0"/>
                </a:rPr>
                <a:t>FFESD</a:t>
              </a:r>
              <a:endParaRPr lang="en-US" dirty="0">
                <a:solidFill>
                  <a:schemeClr val="bg1"/>
                </a:solidFill>
                <a:latin typeface="Aptos" panose="020B0004020202020204" pitchFamily="34" charset="0"/>
                <a:ea typeface="Roboto" panose="02000000000000000000" pitchFamily="2" charset="0"/>
              </a:endParaRPr>
            </a:p>
          </p:txBody>
        </p:sp>
        <p:sp>
          <p:nvSpPr>
            <p:cNvPr id="50" name="Triangle 49">
              <a:extLst>
                <a:ext uri="{FF2B5EF4-FFF2-40B4-BE49-F238E27FC236}">
                  <a16:creationId xmlns:a16="http://schemas.microsoft.com/office/drawing/2014/main" id="{79CB5639-91AE-25F1-460C-5E05A6CEC4E0}"/>
                </a:ext>
              </a:extLst>
            </p:cNvPr>
            <p:cNvSpPr/>
            <p:nvPr/>
          </p:nvSpPr>
          <p:spPr>
            <a:xfrm rot="10800000">
              <a:off x="5161808" y="3192483"/>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Roboto" panose="02000000000000000000" pitchFamily="2" charset="0"/>
                <a:ea typeface="Roboto" panose="02000000000000000000" pitchFamily="2" charset="0"/>
              </a:endParaRPr>
            </a:p>
          </p:txBody>
        </p:sp>
      </p:grpSp>
      <p:grpSp>
        <p:nvGrpSpPr>
          <p:cNvPr id="51" name="Group 50">
            <a:extLst>
              <a:ext uri="{FF2B5EF4-FFF2-40B4-BE49-F238E27FC236}">
                <a16:creationId xmlns:a16="http://schemas.microsoft.com/office/drawing/2014/main" id="{A093739C-BF73-D9EF-789A-753EBFB96383}"/>
              </a:ext>
            </a:extLst>
          </p:cNvPr>
          <p:cNvGrpSpPr/>
          <p:nvPr/>
        </p:nvGrpSpPr>
        <p:grpSpPr>
          <a:xfrm>
            <a:off x="7228115" y="2598720"/>
            <a:ext cx="1591295" cy="653141"/>
            <a:chOff x="7275615" y="2741222"/>
            <a:chExt cx="1591295" cy="653141"/>
          </a:xfrm>
          <a:solidFill>
            <a:schemeClr val="accent5"/>
          </a:solidFill>
        </p:grpSpPr>
        <p:sp>
          <p:nvSpPr>
            <p:cNvPr id="52" name="Rectangle 51">
              <a:extLst>
                <a:ext uri="{FF2B5EF4-FFF2-40B4-BE49-F238E27FC236}">
                  <a16:creationId xmlns:a16="http://schemas.microsoft.com/office/drawing/2014/main" id="{05E0C438-5BA7-76CF-5082-835934387C0F}"/>
                </a:ext>
              </a:extLst>
            </p:cNvPr>
            <p:cNvSpPr/>
            <p:nvPr/>
          </p:nvSpPr>
          <p:spPr>
            <a:xfrm>
              <a:off x="7275615" y="2741222"/>
              <a:ext cx="1591295" cy="51063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spc="300" dirty="0">
                  <a:solidFill>
                    <a:schemeClr val="tx1"/>
                  </a:solidFill>
                  <a:latin typeface="Aptos" panose="020B0004020202020204" pitchFamily="34" charset="0"/>
                  <a:ea typeface="Roboto" panose="02000000000000000000" pitchFamily="2" charset="0"/>
                </a:rPr>
                <a:t>NScD</a:t>
              </a:r>
              <a:endParaRPr lang="en-US" dirty="0">
                <a:solidFill>
                  <a:schemeClr val="tx1"/>
                </a:solidFill>
                <a:latin typeface="Aptos" panose="020B0004020202020204" pitchFamily="34" charset="0"/>
                <a:ea typeface="Roboto" panose="02000000000000000000" pitchFamily="2" charset="0"/>
              </a:endParaRPr>
            </a:p>
          </p:txBody>
        </p:sp>
        <p:sp>
          <p:nvSpPr>
            <p:cNvPr id="53" name="Triangle 52">
              <a:extLst>
                <a:ext uri="{FF2B5EF4-FFF2-40B4-BE49-F238E27FC236}">
                  <a16:creationId xmlns:a16="http://schemas.microsoft.com/office/drawing/2014/main" id="{8C496124-1993-62FF-2CD5-33EED7B67BCD}"/>
                </a:ext>
              </a:extLst>
            </p:cNvPr>
            <p:cNvSpPr/>
            <p:nvPr/>
          </p:nvSpPr>
          <p:spPr>
            <a:xfrm rot="10800000">
              <a:off x="7833755" y="3192483"/>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Roboto" panose="02000000000000000000" pitchFamily="2" charset="0"/>
                <a:ea typeface="Roboto" panose="02000000000000000000" pitchFamily="2" charset="0"/>
              </a:endParaRPr>
            </a:p>
          </p:txBody>
        </p:sp>
      </p:grpSp>
      <p:grpSp>
        <p:nvGrpSpPr>
          <p:cNvPr id="54" name="Group 53">
            <a:extLst>
              <a:ext uri="{FF2B5EF4-FFF2-40B4-BE49-F238E27FC236}">
                <a16:creationId xmlns:a16="http://schemas.microsoft.com/office/drawing/2014/main" id="{A4027335-A21C-593E-85C3-990897FA91AB}"/>
              </a:ext>
            </a:extLst>
          </p:cNvPr>
          <p:cNvGrpSpPr/>
          <p:nvPr/>
        </p:nvGrpSpPr>
        <p:grpSpPr>
          <a:xfrm>
            <a:off x="10040587" y="2598720"/>
            <a:ext cx="1591295" cy="653141"/>
            <a:chOff x="9945585" y="2741222"/>
            <a:chExt cx="1591295" cy="653141"/>
          </a:xfrm>
          <a:solidFill>
            <a:schemeClr val="accent4"/>
          </a:solidFill>
        </p:grpSpPr>
        <p:sp>
          <p:nvSpPr>
            <p:cNvPr id="55" name="Rectangle 54">
              <a:extLst>
                <a:ext uri="{FF2B5EF4-FFF2-40B4-BE49-F238E27FC236}">
                  <a16:creationId xmlns:a16="http://schemas.microsoft.com/office/drawing/2014/main" id="{FB36FF9F-B72F-2C87-80C2-70167E02A04C}"/>
                </a:ext>
              </a:extLst>
            </p:cNvPr>
            <p:cNvSpPr/>
            <p:nvPr/>
          </p:nvSpPr>
          <p:spPr>
            <a:xfrm>
              <a:off x="9945585" y="2741222"/>
              <a:ext cx="1591295" cy="510638"/>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spc="300" dirty="0">
                  <a:solidFill>
                    <a:schemeClr val="tx1"/>
                  </a:solidFill>
                  <a:latin typeface="Aptos" panose="020B0004020202020204" pitchFamily="34" charset="0"/>
                  <a:ea typeface="Roboto" panose="02000000000000000000" pitchFamily="2" charset="0"/>
                </a:rPr>
                <a:t>PSD</a:t>
              </a:r>
              <a:endParaRPr lang="en-US" dirty="0">
                <a:solidFill>
                  <a:schemeClr val="tx1"/>
                </a:solidFill>
                <a:latin typeface="Aptos" panose="020B0004020202020204" pitchFamily="34" charset="0"/>
                <a:ea typeface="Roboto" panose="02000000000000000000" pitchFamily="2" charset="0"/>
              </a:endParaRPr>
            </a:p>
          </p:txBody>
        </p:sp>
        <p:sp>
          <p:nvSpPr>
            <p:cNvPr id="56" name="Triangle 55">
              <a:extLst>
                <a:ext uri="{FF2B5EF4-FFF2-40B4-BE49-F238E27FC236}">
                  <a16:creationId xmlns:a16="http://schemas.microsoft.com/office/drawing/2014/main" id="{9C151F64-EF2B-C51C-3409-F7A216961409}"/>
                </a:ext>
              </a:extLst>
            </p:cNvPr>
            <p:cNvSpPr/>
            <p:nvPr/>
          </p:nvSpPr>
          <p:spPr>
            <a:xfrm rot="10800000">
              <a:off x="10503725" y="3192483"/>
              <a:ext cx="451262" cy="201880"/>
            </a:xfrm>
            <a:prstGeom prst="triangl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Roboto" panose="02000000000000000000" pitchFamily="2" charset="0"/>
                <a:ea typeface="Roboto" panose="02000000000000000000" pitchFamily="2" charset="0"/>
              </a:endParaRPr>
            </a:p>
          </p:txBody>
        </p:sp>
      </p:grpSp>
    </p:spTree>
    <p:extLst>
      <p:ext uri="{BB962C8B-B14F-4D97-AF65-F5344CB8AC3E}">
        <p14:creationId xmlns:p14="http://schemas.microsoft.com/office/powerpoint/2010/main" val="1877054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E19331-17D1-9427-7BEA-454D747C8BF7}"/>
              </a:ext>
            </a:extLst>
          </p:cNvPr>
          <p:cNvSpPr>
            <a:spLocks noGrp="1"/>
          </p:cNvSpPr>
          <p:nvPr>
            <p:ph type="title"/>
          </p:nvPr>
        </p:nvSpPr>
        <p:spPr/>
        <p:txBody>
          <a:bodyPr/>
          <a:lstStyle/>
          <a:p>
            <a:r>
              <a:rPr lang="en-US" dirty="0">
                <a:latin typeface="Aptos" panose="020B0004020202020204" pitchFamily="34" charset="0"/>
              </a:rPr>
              <a:t>LDRD launches research careers</a:t>
            </a:r>
            <a:br>
              <a:rPr lang="en-US" dirty="0">
                <a:latin typeface="Aptos" panose="020B0004020202020204" pitchFamily="34" charset="0"/>
              </a:rPr>
            </a:br>
            <a:r>
              <a:rPr lang="en-US" sz="2400" b="0" dirty="0">
                <a:latin typeface="Aptos" panose="020B0004020202020204" pitchFamily="34" charset="0"/>
              </a:rPr>
              <a:t>FY25 PI career stages</a:t>
            </a:r>
            <a:endParaRPr lang="en-US" b="0" dirty="0">
              <a:latin typeface="Aptos" panose="020B0004020202020204" pitchFamily="34" charset="0"/>
            </a:endParaRPr>
          </a:p>
        </p:txBody>
      </p:sp>
      <p:pic>
        <p:nvPicPr>
          <p:cNvPr id="5" name="Content Placeholder 4">
            <a:extLst>
              <a:ext uri="{FF2B5EF4-FFF2-40B4-BE49-F238E27FC236}">
                <a16:creationId xmlns:a16="http://schemas.microsoft.com/office/drawing/2014/main" id="{4796FF0F-5E0B-1A84-7CB4-9B828D1E8C1E}"/>
              </a:ext>
            </a:extLst>
          </p:cNvPr>
          <p:cNvPicPr>
            <a:picLocks noGrp="1" noChangeAspect="1"/>
          </p:cNvPicPr>
          <p:nvPr>
            <p:ph sz="half" idx="1"/>
          </p:nvPr>
        </p:nvPicPr>
        <p:blipFill>
          <a:blip r:embed="rId3"/>
          <a:stretch>
            <a:fillRect/>
          </a:stretch>
        </p:blipFill>
        <p:spPr>
          <a:xfrm>
            <a:off x="321674" y="1560556"/>
            <a:ext cx="5562473" cy="4130675"/>
          </a:xfrm>
          <a:prstGeom prst="rect">
            <a:avLst/>
          </a:prstGeom>
        </p:spPr>
      </p:pic>
      <p:pic>
        <p:nvPicPr>
          <p:cNvPr id="6" name="Content Placeholder 5">
            <a:extLst>
              <a:ext uri="{FF2B5EF4-FFF2-40B4-BE49-F238E27FC236}">
                <a16:creationId xmlns:a16="http://schemas.microsoft.com/office/drawing/2014/main" id="{6B7F5544-F5BF-B216-9352-891EC04A9004}"/>
              </a:ext>
            </a:extLst>
          </p:cNvPr>
          <p:cNvPicPr>
            <a:picLocks noGrp="1" noChangeAspect="1"/>
          </p:cNvPicPr>
          <p:nvPr>
            <p:ph sz="half" idx="2"/>
          </p:nvPr>
        </p:nvPicPr>
        <p:blipFill>
          <a:blip r:embed="rId4"/>
          <a:stretch>
            <a:fillRect/>
          </a:stretch>
        </p:blipFill>
        <p:spPr>
          <a:xfrm>
            <a:off x="6257322" y="1560556"/>
            <a:ext cx="5549802" cy="4130675"/>
          </a:xfrm>
          <a:prstGeom prst="rect">
            <a:avLst/>
          </a:prstGeom>
        </p:spPr>
      </p:pic>
      <p:sp>
        <p:nvSpPr>
          <p:cNvPr id="7" name="TextBox 6">
            <a:extLst>
              <a:ext uri="{FF2B5EF4-FFF2-40B4-BE49-F238E27FC236}">
                <a16:creationId xmlns:a16="http://schemas.microsoft.com/office/drawing/2014/main" id="{68C6A25E-F041-12F4-5202-184E91965FA7}"/>
              </a:ext>
            </a:extLst>
          </p:cNvPr>
          <p:cNvSpPr txBox="1"/>
          <p:nvPr/>
        </p:nvSpPr>
        <p:spPr>
          <a:xfrm>
            <a:off x="2385358" y="5691231"/>
            <a:ext cx="7111626" cy="1384995"/>
          </a:xfrm>
          <a:prstGeom prst="rect">
            <a:avLst/>
          </a:prstGeom>
          <a:noFill/>
        </p:spPr>
        <p:txBody>
          <a:bodyPr wrap="none" rtlCol="0">
            <a:spAutoFit/>
          </a:bodyPr>
          <a:lstStyle/>
          <a:p>
            <a:pPr algn="ctr"/>
            <a:r>
              <a:rPr lang="en-US" u="sng" dirty="0">
                <a:latin typeface="Aptos" panose="020B0004020202020204" pitchFamily="34" charset="0"/>
              </a:rPr>
              <a:t>ORNL-led Genesis awards recently announced</a:t>
            </a:r>
          </a:p>
          <a:p>
            <a:pPr algn="ctr"/>
            <a:r>
              <a:rPr lang="en-US" sz="2400" dirty="0">
                <a:latin typeface="Aptos" panose="020B0004020202020204" pitchFamily="34" charset="0"/>
              </a:rPr>
              <a:t>2 of 9</a:t>
            </a:r>
            <a:r>
              <a:rPr lang="en-US" dirty="0">
                <a:latin typeface="Aptos" panose="020B0004020202020204" pitchFamily="34" charset="0"/>
              </a:rPr>
              <a:t> PIs recent DOE Early Career Research Program awardees</a:t>
            </a:r>
          </a:p>
          <a:p>
            <a:pPr algn="ctr"/>
            <a:r>
              <a:rPr lang="en-US" sz="2400" dirty="0">
                <a:latin typeface="Aptos" panose="020B0004020202020204" pitchFamily="34" charset="0"/>
              </a:rPr>
              <a:t>4 of 9 </a:t>
            </a:r>
            <a:r>
              <a:rPr lang="en-US" dirty="0">
                <a:latin typeface="Aptos" panose="020B0004020202020204" pitchFamily="34" charset="0"/>
              </a:rPr>
              <a:t>PIs received LDRD support for their research in the last 3 years</a:t>
            </a:r>
          </a:p>
          <a:p>
            <a:pPr algn="ctr"/>
            <a:r>
              <a:rPr lang="en-US" dirty="0"/>
              <a:t> </a:t>
            </a:r>
          </a:p>
        </p:txBody>
      </p:sp>
    </p:spTree>
    <p:extLst>
      <p:ext uri="{BB962C8B-B14F-4D97-AF65-F5344CB8AC3E}">
        <p14:creationId xmlns:p14="http://schemas.microsoft.com/office/powerpoint/2010/main" val="1569973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02AD4-89FE-5FC1-EE9F-CDDFF081CE5A}"/>
              </a:ext>
            </a:extLst>
          </p:cNvPr>
          <p:cNvSpPr>
            <a:spLocks noGrp="1"/>
          </p:cNvSpPr>
          <p:nvPr>
            <p:ph type="title"/>
          </p:nvPr>
        </p:nvSpPr>
        <p:spPr/>
        <p:txBody>
          <a:bodyPr/>
          <a:lstStyle/>
          <a:p>
            <a:r>
              <a:rPr lang="en-US" dirty="0">
                <a:latin typeface="Aptos" panose="020B0004020202020204" pitchFamily="34" charset="0"/>
              </a:rPr>
              <a:t>Newest program: Early Career Competition </a:t>
            </a:r>
          </a:p>
        </p:txBody>
      </p:sp>
      <p:sp>
        <p:nvSpPr>
          <p:cNvPr id="6" name="Text Placeholder 5">
            <a:extLst>
              <a:ext uri="{FF2B5EF4-FFF2-40B4-BE49-F238E27FC236}">
                <a16:creationId xmlns:a16="http://schemas.microsoft.com/office/drawing/2014/main" id="{9F9AD3E0-E681-AC9E-E859-02713A133E40}"/>
              </a:ext>
            </a:extLst>
          </p:cNvPr>
          <p:cNvSpPr>
            <a:spLocks noGrp="1"/>
          </p:cNvSpPr>
          <p:nvPr>
            <p:ph type="body" sz="quarter" idx="12"/>
          </p:nvPr>
        </p:nvSpPr>
        <p:spPr>
          <a:xfrm>
            <a:off x="300757" y="1638836"/>
            <a:ext cx="6763894" cy="3992907"/>
          </a:xfrm>
        </p:spPr>
        <p:txBody>
          <a:bodyPr vert="horz" lIns="0" tIns="0" rIns="0" bIns="0" rtlCol="0" anchor="t">
            <a:noAutofit/>
          </a:bodyPr>
          <a:lstStyle/>
          <a:p>
            <a:pPr marL="285750" indent="-285750">
              <a:buChar char="•"/>
            </a:pPr>
            <a:r>
              <a:rPr lang="en-US" sz="2400" dirty="0">
                <a:latin typeface="Aptos" panose="020B0004020202020204" pitchFamily="34" charset="0"/>
              </a:rPr>
              <a:t>Address early career scientists of high potential already at ORNL</a:t>
            </a:r>
          </a:p>
          <a:p>
            <a:pPr marL="285750" indent="-285750">
              <a:buChar char="•"/>
            </a:pPr>
            <a:r>
              <a:rPr lang="en-US" sz="2400" dirty="0">
                <a:latin typeface="Aptos" panose="020B0004020202020204" pitchFamily="34" charset="0"/>
              </a:rPr>
              <a:t>Third cohort from 2025 will soon complete</a:t>
            </a:r>
          </a:p>
          <a:p>
            <a:pPr marL="971550" lvl="1" indent="-285750"/>
            <a:r>
              <a:rPr lang="en-US" sz="2000" dirty="0">
                <a:latin typeface="Aptos" panose="020B0004020202020204" pitchFamily="34" charset="0"/>
                <a:ea typeface="Roboto"/>
                <a:cs typeface="Roboto"/>
              </a:rPr>
              <a:t>Multiple engagement events with seasoned ORNL leaders</a:t>
            </a:r>
          </a:p>
          <a:p>
            <a:pPr marL="1028700" lvl="1" indent="-342900"/>
            <a:r>
              <a:rPr lang="en-US" sz="2000" dirty="0">
                <a:latin typeface="Aptos" panose="020B0004020202020204" pitchFamily="34" charset="0"/>
                <a:ea typeface="Roboto"/>
                <a:cs typeface="Roboto"/>
              </a:rPr>
              <a:t>Training for their development</a:t>
            </a:r>
          </a:p>
          <a:p>
            <a:pPr marL="1028700" lvl="1" indent="-342900"/>
            <a:r>
              <a:rPr lang="en-US" sz="2000" dirty="0">
                <a:latin typeface="Aptos" panose="020B0004020202020204" pitchFamily="34" charset="0"/>
                <a:ea typeface="Roboto"/>
                <a:cs typeface="Roboto"/>
              </a:rPr>
              <a:t>Internal network with other early career stars</a:t>
            </a:r>
          </a:p>
          <a:p>
            <a:pPr marL="1028700" lvl="1" indent="-342900"/>
            <a:r>
              <a:rPr lang="en-US" sz="2000" dirty="0">
                <a:latin typeface="Aptos" panose="020B0004020202020204" pitchFamily="34" charset="0"/>
                <a:ea typeface="Roboto"/>
                <a:cs typeface="Roboto"/>
              </a:rPr>
              <a:t>Visit each directorate</a:t>
            </a:r>
          </a:p>
          <a:p>
            <a:pPr marL="1028700" lvl="1" indent="-342900"/>
            <a:r>
              <a:rPr lang="en-US" sz="2000" dirty="0">
                <a:latin typeface="Aptos" panose="020B0004020202020204" pitchFamily="34" charset="0"/>
                <a:ea typeface="Roboto"/>
                <a:cs typeface="Roboto"/>
              </a:rPr>
              <a:t>Learn DOE 101 to understand DOE system and ORNL</a:t>
            </a:r>
          </a:p>
          <a:p>
            <a:endParaRPr lang="en-US" dirty="0"/>
          </a:p>
        </p:txBody>
      </p:sp>
      <p:pic>
        <p:nvPicPr>
          <p:cNvPr id="9" name="Picture Placeholder 55" descr="A person giving a presentation to a group of people&#10;&#10;Description automatically generated with medium confidence">
            <a:extLst>
              <a:ext uri="{FF2B5EF4-FFF2-40B4-BE49-F238E27FC236}">
                <a16:creationId xmlns:a16="http://schemas.microsoft.com/office/drawing/2014/main" id="{0C1EE5C4-7DBA-5965-76D0-D6CB2A52CC1B}"/>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p:pic>
      <p:pic>
        <p:nvPicPr>
          <p:cNvPr id="19" name="Picture Placeholder 41" descr="A picture containing person, sitting, computer, indoor&#10;&#10;Description automatically generated">
            <a:extLst>
              <a:ext uri="{FF2B5EF4-FFF2-40B4-BE49-F238E27FC236}">
                <a16:creationId xmlns:a16="http://schemas.microsoft.com/office/drawing/2014/main" id="{E3D9CF22-1AE5-08FE-2EA5-66C54183E863}"/>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p:blipFill>
        <p:spPr/>
      </p:pic>
      <p:pic>
        <p:nvPicPr>
          <p:cNvPr id="22" name="Picture Placeholder 21" descr="2025-P02809: March 6, 2025 - The Early Career Development Program CCSD Leadership participants pose for a group photo.  Pictured left to right are: (Front row) Tim Younkin, Computational Fluid Dynamics Application; Matthias Heinz, Distinguished Staff Fellowship Program; Yuanpeng Zhang, Neutron Scattering Scientist; Lauren Nuckols, Fusion Plasma-Facing Component Physicis; Ayana Ghosh, Research Scientist; Bhartendu Pandey, Distinguished Staff Fellowship Program; Amber Hubbard, R&amp;D Associate Staff Member; Nishanth Gadiyar, Distinguished Staff Fellow; and Paul Kairys, Distinguished Staff Fellowship Program.&#10;(Back Row) Martí Checa, Atomic Force Microscopy Studies; Emma Reid, Associate Research Staff; Philip Dee, Distinguished Staff Fellowship Program; William Jenks, Core University Student Programs Lead; Moody Altamimi, Office of Research Education Director; Matt Loyd, R&amp;D Associate Staff Member; Fehmi Yasin, Distinguished Staff Fellowship Program; and Saubhagya Rathore, R&amp;D Associate Staff Member.&#10;Electronic Reference Image – For more images in this series, please contact creativeservices@ornl.gov.&#10;Tags&#10;Smart Tags&#10;AccessoriesAdultClothingFootwearGroupshotMaleManPeoplePersonShoe&#10;Custom Fields&#10;Captured Date:&#10;2025-03-06&#10;FR Data:&#10;Data from facial recognition&#10;Job Number:&#10;25020042&#10;Location:&#10;Building 5200, 2nd Floor Lobby&#10;Names:&#10;Names&#10;Photographer:&#10;Carlos Jones&#10;Photographer Badge:&#10;3027535&#10;Requester:&#10;Laurie Varma&#10;Requester Badge:&#10;744645&#10;In These Albums&#10;Digital Rights Management&#10;">
            <a:extLst>
              <a:ext uri="{FF2B5EF4-FFF2-40B4-BE49-F238E27FC236}">
                <a16:creationId xmlns:a16="http://schemas.microsoft.com/office/drawing/2014/main" id="{38C1230E-68EB-468E-9506-A78C5CB2067B}"/>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607388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39355E-51B1-341B-A87E-61A8E29A0AD5}"/>
              </a:ext>
            </a:extLst>
          </p:cNvPr>
          <p:cNvSpPr>
            <a:spLocks noGrp="1"/>
          </p:cNvSpPr>
          <p:nvPr>
            <p:ph type="title"/>
          </p:nvPr>
        </p:nvSpPr>
        <p:spPr/>
        <p:txBody>
          <a:bodyPr/>
          <a:lstStyle/>
          <a:p>
            <a:r>
              <a:rPr lang="en-US" dirty="0">
                <a:solidFill>
                  <a:srgbClr val="373A36"/>
                </a:solidFill>
                <a:latin typeface="Aptos" panose="020B0004020202020204" pitchFamily="34" charset="0"/>
              </a:rPr>
              <a:t>LDRD has lab-wide reach and impact at ORNL</a:t>
            </a:r>
          </a:p>
        </p:txBody>
      </p:sp>
      <p:sp>
        <p:nvSpPr>
          <p:cNvPr id="6" name="Text Placeholder 5">
            <a:extLst>
              <a:ext uri="{FF2B5EF4-FFF2-40B4-BE49-F238E27FC236}">
                <a16:creationId xmlns:a16="http://schemas.microsoft.com/office/drawing/2014/main" id="{DC3798D4-88DC-9F15-BCDE-03579BE3A9A0}"/>
              </a:ext>
            </a:extLst>
          </p:cNvPr>
          <p:cNvSpPr>
            <a:spLocks noGrp="1"/>
          </p:cNvSpPr>
          <p:nvPr>
            <p:ph type="body" sz="quarter" idx="18"/>
          </p:nvPr>
        </p:nvSpPr>
        <p:spPr/>
        <p:txBody>
          <a:bodyPr/>
          <a:lstStyle/>
          <a:p>
            <a:r>
              <a:rPr lang="en-US" dirty="0">
                <a:latin typeface="Aptos" panose="020B0004020202020204" pitchFamily="34" charset="0"/>
              </a:rPr>
              <a:t>About 900</a:t>
            </a:r>
            <a:r>
              <a:rPr lang="en-US" b="1" dirty="0">
                <a:latin typeface="Aptos" panose="020B0004020202020204" pitchFamily="34" charset="0"/>
              </a:rPr>
              <a:t> staff  </a:t>
            </a:r>
            <a:br>
              <a:rPr lang="en-US" b="1" dirty="0">
                <a:latin typeface="Aptos" panose="020B0004020202020204" pitchFamily="34" charset="0"/>
              </a:rPr>
            </a:br>
            <a:r>
              <a:rPr lang="en-US" b="1" dirty="0">
                <a:latin typeface="Aptos" panose="020B0004020202020204" pitchFamily="34" charset="0"/>
              </a:rPr>
              <a:t>222 projects </a:t>
            </a:r>
            <a:br>
              <a:rPr lang="en-US" b="1" dirty="0">
                <a:latin typeface="Aptos" panose="020B0004020202020204" pitchFamily="34" charset="0"/>
              </a:rPr>
            </a:br>
            <a:r>
              <a:rPr lang="en-US" b="1" dirty="0">
                <a:latin typeface="Aptos" panose="020B0004020202020204" pitchFamily="34" charset="0"/>
              </a:rPr>
              <a:t>in FY26</a:t>
            </a:r>
          </a:p>
          <a:p>
            <a:endParaRPr lang="en-US" dirty="0"/>
          </a:p>
        </p:txBody>
      </p:sp>
      <p:sp>
        <p:nvSpPr>
          <p:cNvPr id="7" name="Text Placeholder 6">
            <a:extLst>
              <a:ext uri="{FF2B5EF4-FFF2-40B4-BE49-F238E27FC236}">
                <a16:creationId xmlns:a16="http://schemas.microsoft.com/office/drawing/2014/main" id="{F14E093C-9292-2FB3-1BA8-E06D6CE19EAA}"/>
              </a:ext>
            </a:extLst>
          </p:cNvPr>
          <p:cNvSpPr>
            <a:spLocks noGrp="1"/>
          </p:cNvSpPr>
          <p:nvPr>
            <p:ph type="body" sz="quarter" idx="19"/>
          </p:nvPr>
        </p:nvSpPr>
        <p:spPr/>
        <p:txBody>
          <a:bodyPr/>
          <a:lstStyle/>
          <a:p>
            <a:r>
              <a:rPr lang="en-US" b="1">
                <a:latin typeface="Aptos" panose="020B0004020202020204" pitchFamily="34" charset="0"/>
              </a:rPr>
              <a:t>138 publications and groundbreaking research in FY26</a:t>
            </a:r>
            <a:br>
              <a:rPr lang="en-US" b="1">
                <a:latin typeface="Aptos" panose="020B0004020202020204" pitchFamily="34" charset="0"/>
              </a:rPr>
            </a:br>
            <a:endParaRPr lang="en-US"/>
          </a:p>
        </p:txBody>
      </p:sp>
      <p:sp>
        <p:nvSpPr>
          <p:cNvPr id="8" name="Text Placeholder 7">
            <a:extLst>
              <a:ext uri="{FF2B5EF4-FFF2-40B4-BE49-F238E27FC236}">
                <a16:creationId xmlns:a16="http://schemas.microsoft.com/office/drawing/2014/main" id="{4C24E508-6ED8-9D95-EC4C-809C418FBEED}"/>
              </a:ext>
            </a:extLst>
          </p:cNvPr>
          <p:cNvSpPr>
            <a:spLocks noGrp="1"/>
          </p:cNvSpPr>
          <p:nvPr>
            <p:ph type="body" sz="quarter" idx="20"/>
          </p:nvPr>
        </p:nvSpPr>
        <p:spPr/>
        <p:txBody>
          <a:bodyPr/>
          <a:lstStyle/>
          <a:p>
            <a:r>
              <a:rPr lang="en-US" b="1" dirty="0">
                <a:latin typeface="Aptos" panose="020B0004020202020204" pitchFamily="34" charset="0"/>
              </a:rPr>
              <a:t>22 invention disclosures and patents granted in FY26</a:t>
            </a:r>
          </a:p>
          <a:p>
            <a:endParaRPr lang="en-US" dirty="0"/>
          </a:p>
        </p:txBody>
      </p:sp>
      <p:pic>
        <p:nvPicPr>
          <p:cNvPr id="9" name="Picture Placeholder 13" descr="A group of people holding certificates&#10;&#10;Description automatically generated">
            <a:extLst>
              <a:ext uri="{FF2B5EF4-FFF2-40B4-BE49-F238E27FC236}">
                <a16:creationId xmlns:a16="http://schemas.microsoft.com/office/drawing/2014/main" id="{3BD4CB19-1201-AA67-98A0-EA0009907D6D}"/>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t="-296"/>
          <a:stretch/>
        </p:blipFill>
        <p:spPr>
          <a:xfrm>
            <a:off x="1728968" y="1647919"/>
            <a:ext cx="2393950" cy="2393950"/>
          </a:xfrm>
        </p:spPr>
      </p:pic>
      <p:pic>
        <p:nvPicPr>
          <p:cNvPr id="10" name="Picture Placeholder 17" descr="Stack of magazines">
            <a:extLst>
              <a:ext uri="{FF2B5EF4-FFF2-40B4-BE49-F238E27FC236}">
                <a16:creationId xmlns:a16="http://schemas.microsoft.com/office/drawing/2014/main" id="{79A284AC-C917-72F3-7890-39BD4D3EC67E}"/>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p:blipFill>
        <p:spPr/>
      </p:pic>
      <p:pic>
        <p:nvPicPr>
          <p:cNvPr id="11" name="Picture Placeholder 19" descr="Five hanging light bulbs in the dark with one light bulb with electric line">
            <a:extLst>
              <a:ext uri="{FF2B5EF4-FFF2-40B4-BE49-F238E27FC236}">
                <a16:creationId xmlns:a16="http://schemas.microsoft.com/office/drawing/2014/main" id="{4B181A2B-F300-11C6-2EF3-6236290A2265}"/>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a:stretch/>
        </p:blipFill>
        <p:spPr/>
      </p:pic>
      <p:sp>
        <p:nvSpPr>
          <p:cNvPr id="12" name="TextBox 11">
            <a:extLst>
              <a:ext uri="{FF2B5EF4-FFF2-40B4-BE49-F238E27FC236}">
                <a16:creationId xmlns:a16="http://schemas.microsoft.com/office/drawing/2014/main" id="{4B2B5BCF-33AC-9C93-F50D-69A19BF42870}"/>
              </a:ext>
            </a:extLst>
          </p:cNvPr>
          <p:cNvSpPr txBox="1"/>
          <p:nvPr/>
        </p:nvSpPr>
        <p:spPr>
          <a:xfrm>
            <a:off x="491477" y="5575297"/>
            <a:ext cx="11224028"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2200" b="1" i="0" u="none" strike="noStrike" kern="1200" cap="none" normalizeH="0" baseline="0" noProof="0" dirty="0">
                <a:ln>
                  <a:noFill/>
                </a:ln>
                <a:solidFill>
                  <a:srgbClr val="8FEF9C"/>
                </a:solidFill>
                <a:effectLst/>
                <a:uLnTx/>
                <a:uFillTx/>
                <a:latin typeface="Aptos" panose="020B0004020202020204" pitchFamily="34" charset="0"/>
              </a:rPr>
              <a:t>Every DOE core capability  | </a:t>
            </a:r>
            <a:r>
              <a:rPr lang="en-US" sz="2200" b="1" dirty="0">
                <a:solidFill>
                  <a:srgbClr val="FFFFFF"/>
                </a:solidFill>
                <a:latin typeface="Aptos" panose="020B0004020202020204" pitchFamily="34" charset="0"/>
              </a:rPr>
              <a:t>A</a:t>
            </a:r>
            <a:r>
              <a:rPr kumimoji="0" lang="en-US" sz="2200" b="1" i="0" u="none" strike="noStrike" kern="1200" cap="none" normalizeH="0" baseline="0" noProof="0" dirty="0" err="1">
                <a:ln>
                  <a:noFill/>
                </a:ln>
                <a:solidFill>
                  <a:srgbClr val="FFFFFF"/>
                </a:solidFill>
                <a:effectLst/>
                <a:uLnTx/>
                <a:uFillTx/>
                <a:latin typeface="Aptos" panose="020B0004020202020204" pitchFamily="34" charset="0"/>
              </a:rPr>
              <a:t>ll</a:t>
            </a:r>
            <a:r>
              <a:rPr kumimoji="0" lang="en-US" sz="2200" b="1" i="0" u="none" strike="noStrike" kern="1200" cap="none" normalizeH="0" baseline="0" noProof="0" dirty="0">
                <a:ln>
                  <a:noFill/>
                </a:ln>
                <a:solidFill>
                  <a:srgbClr val="FFFFFF"/>
                </a:solidFill>
                <a:effectLst/>
                <a:uLnTx/>
                <a:uFillTx/>
                <a:latin typeface="Aptos" panose="020B0004020202020204" pitchFamily="34" charset="0"/>
              </a:rPr>
              <a:t> directorates </a:t>
            </a:r>
            <a:r>
              <a:rPr kumimoji="0" lang="en-US" sz="2200" b="1" i="0" u="none" strike="noStrike" kern="1200" cap="none" normalizeH="0" baseline="0" noProof="0" dirty="0">
                <a:ln>
                  <a:noFill/>
                </a:ln>
                <a:solidFill>
                  <a:srgbClr val="8FEF9C"/>
                </a:solidFill>
                <a:effectLst/>
                <a:uLnTx/>
                <a:uFillTx/>
                <a:latin typeface="Aptos" panose="020B0004020202020204" pitchFamily="34" charset="0"/>
              </a:rPr>
              <a:t>| Almost every research division</a:t>
            </a:r>
          </a:p>
        </p:txBody>
      </p:sp>
    </p:spTree>
    <p:extLst>
      <p:ext uri="{BB962C8B-B14F-4D97-AF65-F5344CB8AC3E}">
        <p14:creationId xmlns:p14="http://schemas.microsoft.com/office/powerpoint/2010/main" val="34801333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85BB2-95E6-3A6A-BE6F-1CA8AD94B81A}"/>
              </a:ext>
            </a:extLst>
          </p:cNvPr>
          <p:cNvSpPr>
            <a:spLocks noGrp="1"/>
          </p:cNvSpPr>
          <p:nvPr>
            <p:ph type="title"/>
          </p:nvPr>
        </p:nvSpPr>
        <p:spPr>
          <a:xfrm>
            <a:off x="314692" y="365125"/>
            <a:ext cx="11492432" cy="886397"/>
          </a:xfrm>
        </p:spPr>
        <p:txBody>
          <a:bodyPr/>
          <a:lstStyle/>
          <a:p>
            <a:r>
              <a:rPr lang="en-US" dirty="0">
                <a:latin typeface="Aptos" panose="020B0004020202020204" pitchFamily="34" charset="0"/>
              </a:rPr>
              <a:t>We see continued impact and ROI from FY25 investments</a:t>
            </a:r>
          </a:p>
        </p:txBody>
      </p:sp>
      <p:sp>
        <p:nvSpPr>
          <p:cNvPr id="13" name="Content Placeholder 12">
            <a:extLst>
              <a:ext uri="{FF2B5EF4-FFF2-40B4-BE49-F238E27FC236}">
                <a16:creationId xmlns:a16="http://schemas.microsoft.com/office/drawing/2014/main" id="{9C462427-A085-0B5A-DB7B-DF40790888DF}"/>
              </a:ext>
            </a:extLst>
          </p:cNvPr>
          <p:cNvSpPr>
            <a:spLocks noGrp="1"/>
          </p:cNvSpPr>
          <p:nvPr>
            <p:ph sz="half" idx="1"/>
          </p:nvPr>
        </p:nvSpPr>
        <p:spPr>
          <a:xfrm>
            <a:off x="246175" y="1198184"/>
            <a:ext cx="2834908" cy="4179621"/>
          </a:xfrm>
        </p:spPr>
        <p:txBody>
          <a:bodyPr/>
          <a:lstStyle/>
          <a:p>
            <a:r>
              <a:rPr lang="en-US" sz="2200" b="1" dirty="0">
                <a:solidFill>
                  <a:schemeClr val="tx2"/>
                </a:solidFill>
                <a:latin typeface="Aptos" panose="020B0004020202020204" pitchFamily="34" charset="0"/>
              </a:rPr>
              <a:t>245 </a:t>
            </a:r>
            <a:r>
              <a:rPr lang="en-US" b="1" spc="300" dirty="0">
                <a:latin typeface="Aptos" panose="020B0004020202020204" pitchFamily="34" charset="0"/>
              </a:rPr>
              <a:t>PUBLICATIONS</a:t>
            </a:r>
          </a:p>
          <a:p>
            <a:r>
              <a:rPr lang="en-US" dirty="0">
                <a:latin typeface="Aptos" panose="020B0004020202020204" pitchFamily="34" charset="0"/>
              </a:rPr>
              <a:t>20% in high-impact journals</a:t>
            </a:r>
          </a:p>
          <a:p>
            <a:pPr marL="285750" indent="-285750">
              <a:buFont typeface="Arial" panose="020B0604020202020204" pitchFamily="34" charset="0"/>
              <a:buChar char="•"/>
            </a:pPr>
            <a:r>
              <a:rPr lang="en-US" dirty="0">
                <a:latin typeface="Aptos" panose="020B0004020202020204" pitchFamily="34" charset="0"/>
              </a:rPr>
              <a:t>Nature Communications</a:t>
            </a:r>
          </a:p>
          <a:p>
            <a:pPr marL="285750" indent="-285750">
              <a:buFont typeface="Arial" panose="020B0604020202020204" pitchFamily="34" charset="0"/>
              <a:buChar char="•"/>
            </a:pPr>
            <a:r>
              <a:rPr lang="en-US" dirty="0">
                <a:latin typeface="Aptos" panose="020B0004020202020204" pitchFamily="34" charset="0"/>
              </a:rPr>
              <a:t>Nature Materials</a:t>
            </a:r>
          </a:p>
          <a:p>
            <a:pPr marL="285750" indent="-285750">
              <a:buFont typeface="Arial" panose="020B0604020202020204" pitchFamily="34" charset="0"/>
              <a:buChar char="•"/>
            </a:pPr>
            <a:r>
              <a:rPr lang="en-US" dirty="0">
                <a:latin typeface="Aptos" panose="020B0004020202020204" pitchFamily="34" charset="0"/>
              </a:rPr>
              <a:t>Nature Nanotechnology</a:t>
            </a:r>
          </a:p>
          <a:p>
            <a:pPr marL="285750" indent="-285750">
              <a:buFont typeface="Arial" panose="020B0604020202020204" pitchFamily="34" charset="0"/>
              <a:buChar char="•"/>
            </a:pPr>
            <a:r>
              <a:rPr lang="en-US" dirty="0">
                <a:latin typeface="Aptos" panose="020B0004020202020204" pitchFamily="34" charset="0"/>
              </a:rPr>
              <a:t>ACS Energy Letters</a:t>
            </a:r>
          </a:p>
          <a:p>
            <a:pPr marL="285750" indent="-285750">
              <a:buFont typeface="Arial" panose="020B0604020202020204" pitchFamily="34" charset="0"/>
              <a:buChar char="•"/>
            </a:pPr>
            <a:r>
              <a:rPr lang="en-US" dirty="0">
                <a:latin typeface="Aptos" panose="020B0004020202020204" pitchFamily="34" charset="0"/>
              </a:rPr>
              <a:t>ACM Computing Surveys</a:t>
            </a:r>
          </a:p>
          <a:p>
            <a:endParaRPr lang="en-US" dirty="0"/>
          </a:p>
        </p:txBody>
      </p:sp>
      <p:sp>
        <p:nvSpPr>
          <p:cNvPr id="14" name="Content Placeholder 13">
            <a:extLst>
              <a:ext uri="{FF2B5EF4-FFF2-40B4-BE49-F238E27FC236}">
                <a16:creationId xmlns:a16="http://schemas.microsoft.com/office/drawing/2014/main" id="{B51C3768-3597-D650-047B-E3AA10C80147}"/>
              </a:ext>
            </a:extLst>
          </p:cNvPr>
          <p:cNvSpPr>
            <a:spLocks noGrp="1"/>
          </p:cNvSpPr>
          <p:nvPr>
            <p:ph sz="half" idx="14"/>
          </p:nvPr>
        </p:nvSpPr>
        <p:spPr>
          <a:xfrm>
            <a:off x="3010265" y="1237770"/>
            <a:ext cx="3133767" cy="4954722"/>
          </a:xfrm>
        </p:spPr>
        <p:txBody>
          <a:bodyPr vert="horz" lIns="182880" tIns="91440" rIns="91440" bIns="91440" rtlCol="0" anchor="t">
            <a:noAutofit/>
          </a:bodyPr>
          <a:lstStyle/>
          <a:p>
            <a:pPr lvl="0" fontAlgn="base">
              <a:defRPr/>
            </a:pPr>
            <a:r>
              <a:rPr lang="en-US" b="1" spc="300" dirty="0">
                <a:latin typeface="Aptos" panose="020B0004020202020204" pitchFamily="34" charset="0"/>
                <a:ea typeface="Roboto"/>
                <a:cs typeface="Roboto"/>
              </a:rPr>
              <a:t>FOLLOW-ON SPONSOR INTEREST</a:t>
            </a:r>
          </a:p>
          <a:p>
            <a:r>
              <a:rPr lang="en-US" dirty="0">
                <a:latin typeface="Aptos" panose="020B0004020202020204" pitchFamily="34" charset="0"/>
                <a:ea typeface="Roboto"/>
                <a:cs typeface="Roboto"/>
              </a:rPr>
              <a:t>Example 1: </a:t>
            </a:r>
            <a:r>
              <a:rPr lang="en-US" b="1" dirty="0">
                <a:latin typeface="Aptos" panose="020B0004020202020204" pitchFamily="34" charset="0"/>
                <a:ea typeface="Roboto"/>
                <a:cs typeface="Roboto"/>
              </a:rPr>
              <a:t>Nuclear Batteries </a:t>
            </a:r>
            <a:r>
              <a:rPr lang="en-US" dirty="0">
                <a:latin typeface="Aptos" panose="020B0004020202020204" pitchFamily="34" charset="0"/>
                <a:ea typeface="Roboto"/>
                <a:cs typeface="Roboto"/>
              </a:rPr>
              <a:t>initiative has received significant support from multiple sponsors </a:t>
            </a:r>
          </a:p>
          <a:p>
            <a:r>
              <a:rPr lang="en-US" dirty="0">
                <a:latin typeface="Aptos" panose="020B0004020202020204" pitchFamily="34" charset="0"/>
                <a:ea typeface="Roboto"/>
                <a:cs typeface="Roboto"/>
              </a:rPr>
              <a:t>Example 2: </a:t>
            </a:r>
            <a:r>
              <a:rPr lang="en-US" b="1" dirty="0">
                <a:latin typeface="Aptos" panose="020B0004020202020204" pitchFamily="34" charset="0"/>
                <a:ea typeface="Roboto"/>
                <a:cs typeface="Roboto"/>
              </a:rPr>
              <a:t>AI initiative </a:t>
            </a:r>
            <a:r>
              <a:rPr lang="en-US" dirty="0">
                <a:latin typeface="Aptos" panose="020B0004020202020204" pitchFamily="34" charset="0"/>
                <a:ea typeface="Roboto"/>
                <a:cs typeface="Roboto"/>
              </a:rPr>
              <a:t>has already seen significant</a:t>
            </a:r>
            <a:r>
              <a:rPr lang="en-US" b="1" dirty="0">
                <a:latin typeface="Aptos" panose="020B0004020202020204" pitchFamily="34" charset="0"/>
                <a:ea typeface="Roboto"/>
                <a:cs typeface="Roboto"/>
              </a:rPr>
              <a:t> </a:t>
            </a:r>
            <a:r>
              <a:rPr lang="en-US" dirty="0">
                <a:latin typeface="Aptos" panose="020B0004020202020204" pitchFamily="34" charset="0"/>
                <a:ea typeface="Roboto"/>
                <a:cs typeface="Roboto"/>
              </a:rPr>
              <a:t>support from multiple sponsors </a:t>
            </a:r>
            <a:br>
              <a:rPr lang="en-US" dirty="0">
                <a:latin typeface="Aptos" panose="020B0004020202020204" pitchFamily="34" charset="0"/>
              </a:rPr>
            </a:br>
            <a:endParaRPr lang="en-US" dirty="0">
              <a:latin typeface="Aptos" panose="020B0004020202020204" pitchFamily="34" charset="0"/>
            </a:endParaRPr>
          </a:p>
          <a:p>
            <a:r>
              <a:rPr lang="en-US" sz="2200" b="1" spc="300" dirty="0">
                <a:solidFill>
                  <a:schemeClr val="tx2"/>
                </a:solidFill>
                <a:latin typeface="Aptos" panose="020B0004020202020204" pitchFamily="34" charset="0"/>
                <a:ea typeface="Roboto"/>
                <a:cs typeface="Roboto"/>
              </a:rPr>
              <a:t>11</a:t>
            </a:r>
            <a:r>
              <a:rPr lang="en-US" b="1" spc="300" dirty="0">
                <a:solidFill>
                  <a:schemeClr val="tx2"/>
                </a:solidFill>
                <a:latin typeface="Aptos" panose="020B0004020202020204" pitchFamily="34" charset="0"/>
                <a:ea typeface="Roboto"/>
                <a:cs typeface="Roboto"/>
              </a:rPr>
              <a:t> </a:t>
            </a:r>
            <a:r>
              <a:rPr lang="en-US" b="1" spc="300" dirty="0">
                <a:latin typeface="Aptos" panose="020B0004020202020204" pitchFamily="34" charset="0"/>
                <a:ea typeface="Roboto"/>
                <a:cs typeface="Roboto"/>
              </a:rPr>
              <a:t>PATENTS</a:t>
            </a:r>
          </a:p>
          <a:p>
            <a:r>
              <a:rPr lang="en-US" sz="2200" b="1" spc="300" dirty="0">
                <a:solidFill>
                  <a:schemeClr val="tx2"/>
                </a:solidFill>
                <a:latin typeface="Aptos" panose="020B0004020202020204" pitchFamily="34" charset="0"/>
                <a:ea typeface="Roboto"/>
                <a:cs typeface="Roboto"/>
              </a:rPr>
              <a:t>28</a:t>
            </a:r>
            <a:r>
              <a:rPr lang="en-US" b="1" spc="300" dirty="0">
                <a:solidFill>
                  <a:schemeClr val="tx2"/>
                </a:solidFill>
                <a:latin typeface="Aptos" panose="020B0004020202020204" pitchFamily="34" charset="0"/>
                <a:ea typeface="Roboto"/>
                <a:cs typeface="Roboto"/>
              </a:rPr>
              <a:t> </a:t>
            </a:r>
            <a:r>
              <a:rPr lang="en-US" b="1" spc="300" dirty="0">
                <a:latin typeface="Aptos" panose="020B0004020202020204" pitchFamily="34" charset="0"/>
                <a:ea typeface="Roboto"/>
                <a:cs typeface="Roboto"/>
              </a:rPr>
              <a:t>INVENTION DISCLOSURES</a:t>
            </a:r>
            <a:endParaRPr lang="en-US" spc="300" dirty="0">
              <a:latin typeface="Aptos" panose="020B0004020202020204" pitchFamily="34" charset="0"/>
              <a:ea typeface="Roboto"/>
              <a:cs typeface="Roboto"/>
            </a:endParaRPr>
          </a:p>
          <a:p>
            <a:endParaRPr lang="en-US" dirty="0"/>
          </a:p>
        </p:txBody>
      </p:sp>
      <p:sp>
        <p:nvSpPr>
          <p:cNvPr id="15" name="Content Placeholder 14">
            <a:extLst>
              <a:ext uri="{FF2B5EF4-FFF2-40B4-BE49-F238E27FC236}">
                <a16:creationId xmlns:a16="http://schemas.microsoft.com/office/drawing/2014/main" id="{0427283F-92C7-466A-AF5B-80166798544D}"/>
              </a:ext>
            </a:extLst>
          </p:cNvPr>
          <p:cNvSpPr>
            <a:spLocks noGrp="1"/>
          </p:cNvSpPr>
          <p:nvPr>
            <p:ph sz="half" idx="16"/>
          </p:nvPr>
        </p:nvSpPr>
        <p:spPr>
          <a:xfrm>
            <a:off x="6144032" y="1198184"/>
            <a:ext cx="2741489" cy="4179621"/>
          </a:xfrm>
        </p:spPr>
        <p:txBody>
          <a:bodyPr/>
          <a:lstStyle/>
          <a:p>
            <a:pPr fontAlgn="base">
              <a:defRPr/>
            </a:pPr>
            <a:r>
              <a:rPr lang="en-US" sz="2200" b="1" dirty="0">
                <a:solidFill>
                  <a:schemeClr val="tx2"/>
                </a:solidFill>
                <a:latin typeface="Aptos" panose="020B0004020202020204" pitchFamily="34" charset="0"/>
              </a:rPr>
              <a:t>2 </a:t>
            </a:r>
            <a:r>
              <a:rPr lang="en-US" b="1" spc="300" dirty="0">
                <a:latin typeface="Aptos" panose="020B0004020202020204" pitchFamily="34" charset="0"/>
              </a:rPr>
              <a:t>R&amp;D 100 AWARDS</a:t>
            </a:r>
          </a:p>
          <a:p>
            <a:r>
              <a:rPr lang="en-US" dirty="0">
                <a:latin typeface="Aptos" panose="020B0004020202020204" pitchFamily="34" charset="0"/>
              </a:rPr>
              <a:t>BIPHASICS: Point-Source CO2 Capture with Biphasic Solvents</a:t>
            </a:r>
          </a:p>
          <a:p>
            <a:r>
              <a:rPr lang="en-US" dirty="0">
                <a:latin typeface="Aptos" panose="020B0004020202020204" pitchFamily="34" charset="0"/>
              </a:rPr>
              <a:t>Thermal Energy Storage Systems Including Anisotropic Thermal Conductive Carbon Fivers for Enhancing Thermal Efficiency of Phase Change Materials</a:t>
            </a:r>
          </a:p>
        </p:txBody>
      </p:sp>
      <p:sp>
        <p:nvSpPr>
          <p:cNvPr id="16" name="Content Placeholder 15">
            <a:extLst>
              <a:ext uri="{FF2B5EF4-FFF2-40B4-BE49-F238E27FC236}">
                <a16:creationId xmlns:a16="http://schemas.microsoft.com/office/drawing/2014/main" id="{A42CAFD6-561F-EB49-92EA-77120024F3B8}"/>
              </a:ext>
            </a:extLst>
          </p:cNvPr>
          <p:cNvSpPr>
            <a:spLocks noGrp="1"/>
          </p:cNvSpPr>
          <p:nvPr>
            <p:ph sz="half" idx="18"/>
          </p:nvPr>
        </p:nvSpPr>
        <p:spPr>
          <a:xfrm>
            <a:off x="9069571" y="1198184"/>
            <a:ext cx="2737553" cy="4179621"/>
          </a:xfrm>
        </p:spPr>
        <p:txBody>
          <a:bodyPr/>
          <a:lstStyle/>
          <a:p>
            <a:pPr fontAlgn="base">
              <a:defRPr/>
            </a:pPr>
            <a:r>
              <a:rPr lang="en-US" sz="2200" b="1" dirty="0">
                <a:solidFill>
                  <a:schemeClr val="tx2"/>
                </a:solidFill>
                <a:latin typeface="Aptos" panose="020B0004020202020204" pitchFamily="34" charset="0"/>
              </a:rPr>
              <a:t>1</a:t>
            </a:r>
            <a:r>
              <a:rPr lang="en-US" sz="2000" b="1" dirty="0">
                <a:solidFill>
                  <a:schemeClr val="tx2"/>
                </a:solidFill>
                <a:latin typeface="Aptos" panose="020B0004020202020204" pitchFamily="34" charset="0"/>
              </a:rPr>
              <a:t> </a:t>
            </a:r>
            <a:r>
              <a:rPr lang="en-US" b="1" spc="300" dirty="0">
                <a:latin typeface="Aptos" panose="020B0004020202020204" pitchFamily="34" charset="0"/>
              </a:rPr>
              <a:t>DOE EARLY CAREER AWARD</a:t>
            </a:r>
            <a:endParaRPr lang="en-US" b="1" dirty="0">
              <a:solidFill>
                <a:schemeClr val="tx2"/>
              </a:solidFill>
              <a:latin typeface="Aptos" panose="020B0004020202020204" pitchFamily="34" charset="0"/>
            </a:endParaRPr>
          </a:p>
          <a:p>
            <a:r>
              <a:rPr lang="en-US" b="1" dirty="0" err="1">
                <a:solidFill>
                  <a:schemeClr val="tx2"/>
                </a:solidFill>
                <a:latin typeface="Aptos" panose="020B0004020202020204" pitchFamily="34" charset="0"/>
              </a:rPr>
              <a:t>Chengyun</a:t>
            </a:r>
            <a:r>
              <a:rPr lang="en-US" b="1" dirty="0">
                <a:solidFill>
                  <a:schemeClr val="tx2"/>
                </a:solidFill>
                <a:latin typeface="Aptos" panose="020B0004020202020204" pitchFamily="34" charset="0"/>
              </a:rPr>
              <a:t> Hua</a:t>
            </a:r>
            <a:r>
              <a:rPr lang="en-US" b="1" dirty="0">
                <a:latin typeface="Aptos" panose="020B0004020202020204" pitchFamily="34" charset="0"/>
              </a:rPr>
              <a:t>, </a:t>
            </a:r>
            <a:r>
              <a:rPr lang="en-US" dirty="0">
                <a:latin typeface="Aptos" panose="020B0004020202020204" pitchFamily="34" charset="0"/>
              </a:rPr>
              <a:t>“Nonequilibrium Spin States Studied by Neutrons” (NEAT Initiative)</a:t>
            </a:r>
          </a:p>
          <a:p>
            <a:endParaRPr lang="en-US" dirty="0"/>
          </a:p>
        </p:txBody>
      </p:sp>
      <p:grpSp>
        <p:nvGrpSpPr>
          <p:cNvPr id="17" name="Group 16">
            <a:extLst>
              <a:ext uri="{FF2B5EF4-FFF2-40B4-BE49-F238E27FC236}">
                <a16:creationId xmlns:a16="http://schemas.microsoft.com/office/drawing/2014/main" id="{007494CA-7AED-DEC2-3ACE-184C41A81F6A}"/>
              </a:ext>
            </a:extLst>
          </p:cNvPr>
          <p:cNvGrpSpPr/>
          <p:nvPr/>
        </p:nvGrpSpPr>
        <p:grpSpPr>
          <a:xfrm>
            <a:off x="8933012" y="3846970"/>
            <a:ext cx="3012813" cy="2363894"/>
            <a:chOff x="6049545" y="4102220"/>
            <a:chExt cx="3012813" cy="2363894"/>
          </a:xfrm>
        </p:grpSpPr>
        <p:pic>
          <p:nvPicPr>
            <p:cNvPr id="18" name="Picture 17">
              <a:extLst>
                <a:ext uri="{FF2B5EF4-FFF2-40B4-BE49-F238E27FC236}">
                  <a16:creationId xmlns:a16="http://schemas.microsoft.com/office/drawing/2014/main" id="{1BB896BD-1B29-709A-DD7B-F20ACD0F87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49545" y="4102220"/>
              <a:ext cx="2457641" cy="1458346"/>
            </a:xfrm>
            <a:prstGeom prst="rect">
              <a:avLst/>
            </a:prstGeom>
          </p:spPr>
        </p:pic>
        <p:pic>
          <p:nvPicPr>
            <p:cNvPr id="19" name="Picture 18" descr="A picture containing light, green, dark, star&#10;&#10;Description automatically generated">
              <a:extLst>
                <a:ext uri="{FF2B5EF4-FFF2-40B4-BE49-F238E27FC236}">
                  <a16:creationId xmlns:a16="http://schemas.microsoft.com/office/drawing/2014/main" id="{8579FF22-CBE5-C64A-1A6F-1C1B5961E23E}"/>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sharpenSoften amount="50000"/>
                      </a14:imgEffect>
                      <a14:imgEffect>
                        <a14:brightnessContrast bright="40000" contrast="-40000"/>
                      </a14:imgEffect>
                    </a14:imgLayer>
                  </a14:imgProps>
                </a:ext>
                <a:ext uri="{28A0092B-C50C-407E-A947-70E740481C1C}">
                  <a14:useLocalDpi xmlns:a14="http://schemas.microsoft.com/office/drawing/2010/main"/>
                </a:ext>
              </a:extLst>
            </a:blip>
            <a:srcRect/>
            <a:stretch/>
          </p:blipFill>
          <p:spPr>
            <a:xfrm>
              <a:off x="7822052" y="5306786"/>
              <a:ext cx="1240306" cy="1159328"/>
            </a:xfrm>
            <a:prstGeom prst="rect">
              <a:avLst/>
            </a:prstGeom>
            <a:ln w="76200">
              <a:solidFill>
                <a:schemeClr val="bg1"/>
              </a:solidFill>
              <a:miter lim="800000"/>
            </a:ln>
          </p:spPr>
        </p:pic>
        <p:pic>
          <p:nvPicPr>
            <p:cNvPr id="20" name="Picture 19">
              <a:extLst>
                <a:ext uri="{FF2B5EF4-FFF2-40B4-BE49-F238E27FC236}">
                  <a16:creationId xmlns:a16="http://schemas.microsoft.com/office/drawing/2014/main" id="{33CAC0C8-6BD9-6F33-DB0F-D948A3412103}"/>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810038" y="5676688"/>
              <a:ext cx="931269" cy="683568"/>
            </a:xfrm>
            <a:prstGeom prst="rect">
              <a:avLst/>
            </a:prstGeom>
          </p:spPr>
        </p:pic>
      </p:grpSp>
    </p:spTree>
    <p:extLst>
      <p:ext uri="{BB962C8B-B14F-4D97-AF65-F5344CB8AC3E}">
        <p14:creationId xmlns:p14="http://schemas.microsoft.com/office/powerpoint/2010/main" val="3117833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DE3AEA-5EAE-C069-A0D3-2D76DDC3F7A6}"/>
              </a:ext>
            </a:extLst>
          </p:cNvPr>
          <p:cNvSpPr>
            <a:spLocks noGrp="1"/>
          </p:cNvSpPr>
          <p:nvPr>
            <p:ph type="title"/>
          </p:nvPr>
        </p:nvSpPr>
        <p:spPr>
          <a:xfrm>
            <a:off x="314692" y="365125"/>
            <a:ext cx="7462732" cy="886397"/>
          </a:xfrm>
        </p:spPr>
        <p:txBody>
          <a:bodyPr/>
          <a:lstStyle/>
          <a:p>
            <a:r>
              <a:rPr lang="en-US" dirty="0">
                <a:latin typeface="Aptos" panose="020B0004020202020204" pitchFamily="34" charset="0"/>
              </a:rPr>
              <a:t>Annual LDRD Poster Fair draws interest and excitement in program’s value</a:t>
            </a:r>
          </a:p>
        </p:txBody>
      </p:sp>
      <p:sp>
        <p:nvSpPr>
          <p:cNvPr id="10" name="Content Placeholder 9">
            <a:extLst>
              <a:ext uri="{FF2B5EF4-FFF2-40B4-BE49-F238E27FC236}">
                <a16:creationId xmlns:a16="http://schemas.microsoft.com/office/drawing/2014/main" id="{A9358652-4563-2BB0-32FE-F7446768C57F}"/>
              </a:ext>
            </a:extLst>
          </p:cNvPr>
          <p:cNvSpPr>
            <a:spLocks noGrp="1"/>
          </p:cNvSpPr>
          <p:nvPr>
            <p:ph sz="half" idx="2"/>
          </p:nvPr>
        </p:nvSpPr>
        <p:spPr/>
        <p:txBody>
          <a:bodyPr/>
          <a:lstStyle/>
          <a:p>
            <a:r>
              <a:rPr lang="en-US"/>
              <a:t> </a:t>
            </a:r>
          </a:p>
        </p:txBody>
      </p:sp>
      <p:sp>
        <p:nvSpPr>
          <p:cNvPr id="15" name="Content Placeholder 14">
            <a:extLst>
              <a:ext uri="{FF2B5EF4-FFF2-40B4-BE49-F238E27FC236}">
                <a16:creationId xmlns:a16="http://schemas.microsoft.com/office/drawing/2014/main" id="{ECD78924-D688-846E-9A8C-EBA828EDCABC}"/>
              </a:ext>
            </a:extLst>
          </p:cNvPr>
          <p:cNvSpPr>
            <a:spLocks noGrp="1"/>
          </p:cNvSpPr>
          <p:nvPr>
            <p:ph sz="half" idx="1"/>
          </p:nvPr>
        </p:nvSpPr>
        <p:spPr/>
        <p:txBody>
          <a:bodyPr/>
          <a:lstStyle/>
          <a:p>
            <a:r>
              <a:rPr lang="en-US"/>
              <a:t> </a:t>
            </a:r>
          </a:p>
        </p:txBody>
      </p:sp>
      <p:pic>
        <p:nvPicPr>
          <p:cNvPr id="6" name="Picture 5">
            <a:extLst>
              <a:ext uri="{FF2B5EF4-FFF2-40B4-BE49-F238E27FC236}">
                <a16:creationId xmlns:a16="http://schemas.microsoft.com/office/drawing/2014/main" id="{911E521C-FE3B-1CA4-C3AD-3B1F14D2A7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4680" y="1468490"/>
            <a:ext cx="8297647" cy="4688066"/>
          </a:xfrm>
          <a:prstGeom prst="rect">
            <a:avLst/>
          </a:prstGeom>
        </p:spPr>
      </p:pic>
      <p:pic>
        <p:nvPicPr>
          <p:cNvPr id="3" name="Picture 2">
            <a:extLst>
              <a:ext uri="{FF2B5EF4-FFF2-40B4-BE49-F238E27FC236}">
                <a16:creationId xmlns:a16="http://schemas.microsoft.com/office/drawing/2014/main" id="{26654CC4-E5E0-B0E9-BC95-D2FA6ECA792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12689" y="1"/>
            <a:ext cx="4279311" cy="6388689"/>
          </a:xfrm>
          <a:prstGeom prst="rect">
            <a:avLst/>
          </a:prstGeom>
        </p:spPr>
      </p:pic>
      <p:pic>
        <p:nvPicPr>
          <p:cNvPr id="4" name="Picture 3">
            <a:extLst>
              <a:ext uri="{FF2B5EF4-FFF2-40B4-BE49-F238E27FC236}">
                <a16:creationId xmlns:a16="http://schemas.microsoft.com/office/drawing/2014/main" id="{6E310483-0C90-8A02-51F5-ACFED28E6A8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82161" y="3249852"/>
            <a:ext cx="4318422" cy="3481988"/>
          </a:xfrm>
          <a:prstGeom prst="rect">
            <a:avLst/>
          </a:prstGeom>
        </p:spPr>
      </p:pic>
      <p:pic>
        <p:nvPicPr>
          <p:cNvPr id="7" name="Picture 6">
            <a:extLst>
              <a:ext uri="{FF2B5EF4-FFF2-40B4-BE49-F238E27FC236}">
                <a16:creationId xmlns:a16="http://schemas.microsoft.com/office/drawing/2014/main" id="{7044B1E6-C7A6-8D69-5339-3646D368B6CC}"/>
              </a:ext>
            </a:extLst>
          </p:cNvPr>
          <p:cNvPicPr>
            <a:picLocks noChangeAspect="1"/>
          </p:cNvPicPr>
          <p:nvPr/>
        </p:nvPicPr>
        <p:blipFill>
          <a:blip r:embed="rId6" cstate="screen">
            <a:extLst>
              <a:ext uri="{28A0092B-C50C-407E-A947-70E740481C1C}">
                <a14:useLocalDpi xmlns:a14="http://schemas.microsoft.com/office/drawing/2010/main"/>
              </a:ext>
            </a:extLst>
          </a:blip>
          <a:srcRect t="-81" b="-74"/>
          <a:stretch>
            <a:fillRect/>
          </a:stretch>
        </p:blipFill>
        <p:spPr>
          <a:xfrm>
            <a:off x="0" y="4562413"/>
            <a:ext cx="2492914" cy="2294583"/>
          </a:xfrm>
          <a:prstGeom prst="rect">
            <a:avLst/>
          </a:prstGeom>
        </p:spPr>
      </p:pic>
    </p:spTree>
    <p:extLst>
      <p:ext uri="{BB962C8B-B14F-4D97-AF65-F5344CB8AC3E}">
        <p14:creationId xmlns:p14="http://schemas.microsoft.com/office/powerpoint/2010/main" val="2019614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FDCB8-C9B5-C41A-4256-F14F26B6BDB6}"/>
              </a:ext>
            </a:extLst>
          </p:cNvPr>
          <p:cNvSpPr>
            <a:spLocks noGrp="1"/>
          </p:cNvSpPr>
          <p:nvPr>
            <p:ph type="title"/>
          </p:nvPr>
        </p:nvSpPr>
        <p:spPr/>
        <p:txBody>
          <a:bodyPr/>
          <a:lstStyle/>
          <a:p>
            <a:r>
              <a:rPr lang="en-US" dirty="0">
                <a:latin typeface="Aptos" panose="020B0004020202020204" pitchFamily="34" charset="0"/>
              </a:rPr>
              <a:t>The LDRD program at ORNL continues to evolve</a:t>
            </a:r>
          </a:p>
        </p:txBody>
      </p:sp>
      <p:sp>
        <p:nvSpPr>
          <p:cNvPr id="3" name="Content Placeholder 2">
            <a:extLst>
              <a:ext uri="{FF2B5EF4-FFF2-40B4-BE49-F238E27FC236}">
                <a16:creationId xmlns:a16="http://schemas.microsoft.com/office/drawing/2014/main" id="{B6C7D3E1-1ADC-770D-0A02-25AF31BFFA80}"/>
              </a:ext>
            </a:extLst>
          </p:cNvPr>
          <p:cNvSpPr>
            <a:spLocks noGrp="1"/>
          </p:cNvSpPr>
          <p:nvPr>
            <p:ph idx="1"/>
          </p:nvPr>
        </p:nvSpPr>
        <p:spPr/>
        <p:txBody>
          <a:bodyPr/>
          <a:lstStyle/>
          <a:p>
            <a:r>
              <a:rPr lang="en-US"/>
              <a:t> </a:t>
            </a:r>
          </a:p>
        </p:txBody>
      </p:sp>
      <p:grpSp>
        <p:nvGrpSpPr>
          <p:cNvPr id="18" name="Group 17">
            <a:extLst>
              <a:ext uri="{FF2B5EF4-FFF2-40B4-BE49-F238E27FC236}">
                <a16:creationId xmlns:a16="http://schemas.microsoft.com/office/drawing/2014/main" id="{E9909CD5-7696-0DBF-1C42-DC8F2D116BB6}"/>
              </a:ext>
            </a:extLst>
          </p:cNvPr>
          <p:cNvGrpSpPr/>
          <p:nvPr/>
        </p:nvGrpSpPr>
        <p:grpSpPr>
          <a:xfrm>
            <a:off x="1304416" y="1584085"/>
            <a:ext cx="9583169" cy="4061829"/>
            <a:chOff x="1793371" y="1825625"/>
            <a:chExt cx="7565763" cy="3206751"/>
          </a:xfrm>
        </p:grpSpPr>
        <p:sp>
          <p:nvSpPr>
            <p:cNvPr id="12" name="Freeform 11">
              <a:extLst>
                <a:ext uri="{FF2B5EF4-FFF2-40B4-BE49-F238E27FC236}">
                  <a16:creationId xmlns:a16="http://schemas.microsoft.com/office/drawing/2014/main" id="{915D2EB4-01E5-8C98-DAA1-0CE93F3587C0}"/>
                </a:ext>
              </a:extLst>
            </p:cNvPr>
            <p:cNvSpPr/>
            <p:nvPr/>
          </p:nvSpPr>
          <p:spPr>
            <a:xfrm>
              <a:off x="1793371" y="1825625"/>
              <a:ext cx="2270751" cy="1480143"/>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accent2"/>
            </a:solidFill>
            <a:ln w="4767" cap="flat">
              <a:noFill/>
              <a:prstDash val="solid"/>
              <a:miter/>
            </a:ln>
          </p:spPr>
          <p:txBody>
            <a:bodyPr wrap="square" lIns="182880" tIns="182880" rIns="182880" bIns="182880" rtlCol="0" anchor="ctr">
              <a:noAutofit/>
            </a:bodyPr>
            <a:lstStyle/>
            <a:p>
              <a:pPr lvl="0" algn="ctr">
                <a:lnSpc>
                  <a:spcPct val="90000"/>
                </a:lnSpc>
                <a:spcBef>
                  <a:spcPts val="1200"/>
                </a:spcBef>
                <a:spcAft>
                  <a:spcPts val="60"/>
                </a:spcAft>
              </a:pPr>
              <a:r>
                <a:rPr lang="en-US" sz="2000" dirty="0">
                  <a:solidFill>
                    <a:schemeClr val="bg1"/>
                  </a:solidFill>
                  <a:latin typeface="Aptos" panose="020B0004020202020204" pitchFamily="34" charset="0"/>
                </a:rPr>
                <a:t>Increase</a:t>
              </a:r>
              <a:r>
                <a:rPr lang="en-US" sz="2000" b="1" dirty="0">
                  <a:solidFill>
                    <a:schemeClr val="accent2">
                      <a:lumMod val="20000"/>
                      <a:lumOff val="80000"/>
                    </a:schemeClr>
                  </a:solidFill>
                  <a:latin typeface="Aptos" panose="020B0004020202020204" pitchFamily="34" charset="0"/>
                </a:rPr>
                <a:t> reviewer quantity and quality and awards </a:t>
              </a:r>
              <a:br>
                <a:rPr lang="en-US" sz="2000" b="1" dirty="0">
                  <a:solidFill>
                    <a:schemeClr val="accent2">
                      <a:lumMod val="20000"/>
                      <a:lumOff val="80000"/>
                    </a:schemeClr>
                  </a:solidFill>
                  <a:latin typeface="Aptos" panose="020B0004020202020204" pitchFamily="34" charset="0"/>
                </a:rPr>
              </a:br>
              <a:r>
                <a:rPr lang="en-US" sz="2000" dirty="0">
                  <a:solidFill>
                    <a:schemeClr val="bg1"/>
                  </a:solidFill>
                  <a:latin typeface="Aptos" panose="020B0004020202020204" pitchFamily="34" charset="0"/>
                </a:rPr>
                <a:t>to improve reviewer response</a:t>
              </a:r>
            </a:p>
          </p:txBody>
        </p:sp>
        <p:sp>
          <p:nvSpPr>
            <p:cNvPr id="13" name="Freeform 12">
              <a:extLst>
                <a:ext uri="{FF2B5EF4-FFF2-40B4-BE49-F238E27FC236}">
                  <a16:creationId xmlns:a16="http://schemas.microsoft.com/office/drawing/2014/main" id="{3339DC94-70EF-2C2A-8B3C-D28CC6A97BFE}"/>
                </a:ext>
              </a:extLst>
            </p:cNvPr>
            <p:cNvSpPr/>
            <p:nvPr/>
          </p:nvSpPr>
          <p:spPr>
            <a:xfrm>
              <a:off x="1793371" y="3552233"/>
              <a:ext cx="2270751" cy="1480143"/>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accent5"/>
            </a:solidFill>
            <a:ln w="4767" cap="flat">
              <a:noFill/>
              <a:prstDash val="solid"/>
              <a:miter/>
            </a:ln>
          </p:spPr>
          <p:txBody>
            <a:bodyPr wrap="square" lIns="182880" tIns="182880" rIns="182880" bIns="182880" rtlCol="0" anchor="ctr">
              <a:noAutofit/>
            </a:bodyPr>
            <a:lstStyle/>
            <a:p>
              <a:pPr lvl="0" algn="ctr">
                <a:lnSpc>
                  <a:spcPct val="90000"/>
                </a:lnSpc>
                <a:spcBef>
                  <a:spcPts val="1200"/>
                </a:spcBef>
                <a:spcAft>
                  <a:spcPts val="60"/>
                </a:spcAft>
              </a:pPr>
              <a:r>
                <a:rPr lang="en-US" sz="2000" dirty="0">
                  <a:latin typeface="Aptos" panose="020B0004020202020204" pitchFamily="34" charset="0"/>
                </a:rPr>
                <a:t>Increase </a:t>
              </a:r>
              <a:br>
                <a:rPr lang="en-US" sz="2000" dirty="0">
                  <a:latin typeface="Aptos" panose="020B0004020202020204" pitchFamily="34" charset="0"/>
                </a:rPr>
              </a:br>
              <a:r>
                <a:rPr lang="en-US" sz="2000" b="1" dirty="0">
                  <a:latin typeface="Aptos" panose="020B0004020202020204" pitchFamily="34" charset="0"/>
                </a:rPr>
                <a:t>Seed Program </a:t>
              </a:r>
              <a:br>
                <a:rPr lang="en-US" sz="2000" b="1" dirty="0">
                  <a:latin typeface="Aptos" panose="020B0004020202020204" pitchFamily="34" charset="0"/>
                </a:rPr>
              </a:br>
              <a:r>
                <a:rPr lang="en-US" sz="2000" dirty="0">
                  <a:latin typeface="Aptos" panose="020B0004020202020204" pitchFamily="34" charset="0"/>
                </a:rPr>
                <a:t>limits</a:t>
              </a:r>
            </a:p>
          </p:txBody>
        </p:sp>
        <p:sp>
          <p:nvSpPr>
            <p:cNvPr id="14" name="Freeform 13">
              <a:extLst>
                <a:ext uri="{FF2B5EF4-FFF2-40B4-BE49-F238E27FC236}">
                  <a16:creationId xmlns:a16="http://schemas.microsoft.com/office/drawing/2014/main" id="{C1993812-A06D-C07F-31A6-C57F32ABD1DA}"/>
                </a:ext>
              </a:extLst>
            </p:cNvPr>
            <p:cNvSpPr/>
            <p:nvPr/>
          </p:nvSpPr>
          <p:spPr>
            <a:xfrm>
              <a:off x="4440877" y="1825625"/>
              <a:ext cx="2270751" cy="1480143"/>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accent3"/>
            </a:solidFill>
            <a:ln w="4767" cap="flat">
              <a:noFill/>
              <a:prstDash val="solid"/>
              <a:miter/>
            </a:ln>
          </p:spPr>
          <p:txBody>
            <a:bodyPr wrap="square" lIns="182880" tIns="182880" rIns="182880" bIns="182880" rtlCol="0" anchor="ctr">
              <a:noAutofit/>
            </a:bodyPr>
            <a:lstStyle/>
            <a:p>
              <a:pPr lvl="0" algn="ctr">
                <a:lnSpc>
                  <a:spcPct val="90000"/>
                </a:lnSpc>
                <a:spcBef>
                  <a:spcPts val="1200"/>
                </a:spcBef>
                <a:spcAft>
                  <a:spcPts val="60"/>
                </a:spcAft>
              </a:pPr>
              <a:r>
                <a:rPr lang="en-US" sz="2000" b="1" dirty="0">
                  <a:latin typeface="Aptos" panose="020B0004020202020204" pitchFamily="34" charset="0"/>
                </a:rPr>
                <a:t>Better metrics </a:t>
              </a:r>
              <a:br>
                <a:rPr lang="en-US" sz="2000" b="1" dirty="0">
                  <a:latin typeface="Aptos" panose="020B0004020202020204" pitchFamily="34" charset="0"/>
                </a:rPr>
              </a:br>
              <a:r>
                <a:rPr lang="en-US" sz="2000" dirty="0">
                  <a:latin typeface="Aptos" panose="020B0004020202020204" pitchFamily="34" charset="0"/>
                </a:rPr>
                <a:t>to quantify impact</a:t>
              </a:r>
            </a:p>
          </p:txBody>
        </p:sp>
        <p:sp>
          <p:nvSpPr>
            <p:cNvPr id="15" name="Freeform 14">
              <a:extLst>
                <a:ext uri="{FF2B5EF4-FFF2-40B4-BE49-F238E27FC236}">
                  <a16:creationId xmlns:a16="http://schemas.microsoft.com/office/drawing/2014/main" id="{0F930094-ED05-0A86-6DC9-D2C349742398}"/>
                </a:ext>
              </a:extLst>
            </p:cNvPr>
            <p:cNvSpPr/>
            <p:nvPr/>
          </p:nvSpPr>
          <p:spPr>
            <a:xfrm>
              <a:off x="4440877" y="3552233"/>
              <a:ext cx="2270751" cy="1480143"/>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accent1"/>
            </a:solidFill>
            <a:ln w="4767" cap="flat">
              <a:noFill/>
              <a:prstDash val="solid"/>
              <a:miter/>
            </a:ln>
          </p:spPr>
          <p:txBody>
            <a:bodyPr wrap="square" lIns="182880" tIns="182880" rIns="182880" bIns="182880" rtlCol="0" anchor="ctr">
              <a:noAutofit/>
            </a:bodyPr>
            <a:lstStyle/>
            <a:p>
              <a:pPr lvl="0" algn="ctr">
                <a:lnSpc>
                  <a:spcPct val="90000"/>
                </a:lnSpc>
                <a:spcBef>
                  <a:spcPts val="1200"/>
                </a:spcBef>
                <a:spcAft>
                  <a:spcPts val="60"/>
                </a:spcAft>
              </a:pPr>
              <a:r>
                <a:rPr lang="en-US" sz="2000" dirty="0">
                  <a:solidFill>
                    <a:schemeClr val="bg1"/>
                  </a:solidFill>
                  <a:latin typeface="Aptos" panose="020B0004020202020204" pitchFamily="34" charset="0"/>
                </a:rPr>
                <a:t>Allow postdocs </a:t>
              </a:r>
              <a:br>
                <a:rPr lang="en-US" sz="2000" dirty="0">
                  <a:solidFill>
                    <a:schemeClr val="bg1"/>
                  </a:solidFill>
                  <a:latin typeface="Aptos" panose="020B0004020202020204" pitchFamily="34" charset="0"/>
                </a:rPr>
              </a:br>
              <a:r>
                <a:rPr lang="en-US" sz="2000" dirty="0">
                  <a:solidFill>
                    <a:schemeClr val="bg1"/>
                  </a:solidFill>
                  <a:latin typeface="Aptos" panose="020B0004020202020204" pitchFamily="34" charset="0"/>
                </a:rPr>
                <a:t>to </a:t>
              </a:r>
              <a:r>
                <a:rPr lang="en-US" sz="2000" b="1" dirty="0">
                  <a:solidFill>
                    <a:schemeClr val="accent1">
                      <a:lumMod val="10000"/>
                      <a:lumOff val="90000"/>
                    </a:schemeClr>
                  </a:solidFill>
                  <a:latin typeface="Aptos" panose="020B0004020202020204" pitchFamily="34" charset="0"/>
                </a:rPr>
                <a:t>lead projects as PIs</a:t>
              </a:r>
            </a:p>
          </p:txBody>
        </p:sp>
        <p:sp>
          <p:nvSpPr>
            <p:cNvPr id="16" name="Freeform 15">
              <a:extLst>
                <a:ext uri="{FF2B5EF4-FFF2-40B4-BE49-F238E27FC236}">
                  <a16:creationId xmlns:a16="http://schemas.microsoft.com/office/drawing/2014/main" id="{83C5BE02-B028-8109-8662-65FA85BEC101}"/>
                </a:ext>
              </a:extLst>
            </p:cNvPr>
            <p:cNvSpPr/>
            <p:nvPr/>
          </p:nvSpPr>
          <p:spPr>
            <a:xfrm>
              <a:off x="7088383" y="1825625"/>
              <a:ext cx="2270751" cy="1480143"/>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tx2"/>
            </a:solidFill>
            <a:ln w="4767" cap="flat">
              <a:noFill/>
              <a:prstDash val="solid"/>
              <a:miter/>
            </a:ln>
          </p:spPr>
          <p:txBody>
            <a:bodyPr wrap="square" lIns="182880" tIns="182880" rIns="182880" bIns="182880" rtlCol="0" anchor="ctr">
              <a:noAutofit/>
            </a:bodyPr>
            <a:lstStyle/>
            <a:p>
              <a:pPr lvl="0" algn="ctr">
                <a:lnSpc>
                  <a:spcPct val="90000"/>
                </a:lnSpc>
                <a:spcBef>
                  <a:spcPts val="1200"/>
                </a:spcBef>
                <a:spcAft>
                  <a:spcPts val="60"/>
                </a:spcAft>
              </a:pPr>
              <a:r>
                <a:rPr lang="en-US" sz="2000" dirty="0">
                  <a:solidFill>
                    <a:schemeClr val="bg1"/>
                  </a:solidFill>
                  <a:latin typeface="Aptos" panose="020B0004020202020204" pitchFamily="34" charset="0"/>
                </a:rPr>
                <a:t>More </a:t>
              </a:r>
              <a:r>
                <a:rPr lang="en-US" sz="2000" b="1" dirty="0">
                  <a:solidFill>
                    <a:schemeClr val="tx2">
                      <a:lumMod val="20000"/>
                      <a:lumOff val="80000"/>
                    </a:schemeClr>
                  </a:solidFill>
                  <a:latin typeface="Aptos" panose="020B0004020202020204" pitchFamily="34" charset="0"/>
                </a:rPr>
                <a:t>highlights</a:t>
              </a:r>
              <a:br>
                <a:rPr lang="en-US" sz="2000" b="1" dirty="0">
                  <a:solidFill>
                    <a:schemeClr val="tx2">
                      <a:lumMod val="20000"/>
                      <a:lumOff val="80000"/>
                    </a:schemeClr>
                  </a:solidFill>
                  <a:latin typeface="Aptos" panose="020B0004020202020204" pitchFamily="34" charset="0"/>
                </a:rPr>
              </a:br>
              <a:r>
                <a:rPr lang="en-US" sz="2000" b="1" dirty="0">
                  <a:solidFill>
                    <a:schemeClr val="tx2">
                      <a:lumMod val="20000"/>
                      <a:lumOff val="80000"/>
                    </a:schemeClr>
                  </a:solidFill>
                  <a:latin typeface="Aptos" panose="020B0004020202020204" pitchFamily="34" charset="0"/>
                </a:rPr>
                <a:t>and communication of impact </a:t>
              </a:r>
              <a:br>
                <a:rPr lang="en-US" sz="2000" b="1" dirty="0">
                  <a:solidFill>
                    <a:schemeClr val="bg1"/>
                  </a:solidFill>
                  <a:latin typeface="Aptos" panose="020B0004020202020204" pitchFamily="34" charset="0"/>
                </a:rPr>
              </a:br>
              <a:r>
                <a:rPr lang="en-US" sz="2000" dirty="0">
                  <a:solidFill>
                    <a:schemeClr val="bg1"/>
                  </a:solidFill>
                  <a:latin typeface="Aptos" panose="020B0004020202020204" pitchFamily="34" charset="0"/>
                </a:rPr>
                <a:t>to illustrate value</a:t>
              </a:r>
            </a:p>
          </p:txBody>
        </p:sp>
        <p:sp>
          <p:nvSpPr>
            <p:cNvPr id="17" name="Freeform 16">
              <a:extLst>
                <a:ext uri="{FF2B5EF4-FFF2-40B4-BE49-F238E27FC236}">
                  <a16:creationId xmlns:a16="http://schemas.microsoft.com/office/drawing/2014/main" id="{B728AACC-5FC5-B3D1-C8F4-2C48C1C7F77A}"/>
                </a:ext>
              </a:extLst>
            </p:cNvPr>
            <p:cNvSpPr/>
            <p:nvPr/>
          </p:nvSpPr>
          <p:spPr>
            <a:xfrm>
              <a:off x="7088383" y="3552233"/>
              <a:ext cx="2270751" cy="1480143"/>
            </a:xfrm>
            <a:custGeom>
              <a:avLst/>
              <a:gdLst>
                <a:gd name="connsiteX0" fmla="*/ 94050 w 2270751"/>
                <a:gd name="connsiteY0" fmla="*/ 0 h 1480143"/>
                <a:gd name="connsiteX1" fmla="*/ 286617 w 2270751"/>
                <a:gd name="connsiteY1" fmla="*/ 0 h 1480143"/>
                <a:gd name="connsiteX2" fmla="*/ 585250 w 2270751"/>
                <a:gd name="connsiteY2" fmla="*/ 0 h 1480143"/>
                <a:gd name="connsiteX3" fmla="*/ 736016 w 2270751"/>
                <a:gd name="connsiteY3" fmla="*/ 0 h 1480143"/>
                <a:gd name="connsiteX4" fmla="*/ 777817 w 2270751"/>
                <a:gd name="connsiteY4" fmla="*/ 0 h 1480143"/>
                <a:gd name="connsiteX5" fmla="*/ 850967 w 2270751"/>
                <a:gd name="connsiteY5" fmla="*/ 0 h 1480143"/>
                <a:gd name="connsiteX6" fmla="*/ 928583 w 2270751"/>
                <a:gd name="connsiteY6" fmla="*/ 0 h 1480143"/>
                <a:gd name="connsiteX7" fmla="*/ 1043534 w 2270751"/>
                <a:gd name="connsiteY7" fmla="*/ 0 h 1480143"/>
                <a:gd name="connsiteX8" fmla="*/ 1227216 w 2270751"/>
                <a:gd name="connsiteY8" fmla="*/ 0 h 1480143"/>
                <a:gd name="connsiteX9" fmla="*/ 1342167 w 2270751"/>
                <a:gd name="connsiteY9" fmla="*/ 0 h 1480143"/>
                <a:gd name="connsiteX10" fmla="*/ 1419783 w 2270751"/>
                <a:gd name="connsiteY10" fmla="*/ 0 h 1480143"/>
                <a:gd name="connsiteX11" fmla="*/ 1492933 w 2270751"/>
                <a:gd name="connsiteY11" fmla="*/ 0 h 1480143"/>
                <a:gd name="connsiteX12" fmla="*/ 1534734 w 2270751"/>
                <a:gd name="connsiteY12" fmla="*/ 0 h 1480143"/>
                <a:gd name="connsiteX13" fmla="*/ 1685500 w 2270751"/>
                <a:gd name="connsiteY13" fmla="*/ 0 h 1480143"/>
                <a:gd name="connsiteX14" fmla="*/ 1984133 w 2270751"/>
                <a:gd name="connsiteY14" fmla="*/ 0 h 1480143"/>
                <a:gd name="connsiteX15" fmla="*/ 2176700 w 2270751"/>
                <a:gd name="connsiteY15" fmla="*/ 0 h 1480143"/>
                <a:gd name="connsiteX16" fmla="*/ 2270751 w 2270751"/>
                <a:gd name="connsiteY16" fmla="*/ 94050 h 1480143"/>
                <a:gd name="connsiteX17" fmla="*/ 2270751 w 2270751"/>
                <a:gd name="connsiteY17" fmla="*/ 327502 h 1480143"/>
                <a:gd name="connsiteX18" fmla="*/ 2267554 w 2270751"/>
                <a:gd name="connsiteY18" fmla="*/ 343334 h 1480143"/>
                <a:gd name="connsiteX19" fmla="*/ 2270751 w 2270751"/>
                <a:gd name="connsiteY19" fmla="*/ 359167 h 1480143"/>
                <a:gd name="connsiteX20" fmla="*/ 2270751 w 2270751"/>
                <a:gd name="connsiteY20" fmla="*/ 468646 h 1480143"/>
                <a:gd name="connsiteX21" fmla="*/ 2270751 w 2270751"/>
                <a:gd name="connsiteY21" fmla="*/ 512930 h 1480143"/>
                <a:gd name="connsiteX22" fmla="*/ 2270751 w 2270751"/>
                <a:gd name="connsiteY22" fmla="*/ 592619 h 1480143"/>
                <a:gd name="connsiteX23" fmla="*/ 2270751 w 2270751"/>
                <a:gd name="connsiteY23" fmla="*/ 702098 h 1480143"/>
                <a:gd name="connsiteX24" fmla="*/ 2270751 w 2270751"/>
                <a:gd name="connsiteY24" fmla="*/ 733761 h 1480143"/>
                <a:gd name="connsiteX25" fmla="*/ 2270751 w 2270751"/>
                <a:gd name="connsiteY25" fmla="*/ 746382 h 1480143"/>
                <a:gd name="connsiteX26" fmla="*/ 2270751 w 2270751"/>
                <a:gd name="connsiteY26" fmla="*/ 778046 h 1480143"/>
                <a:gd name="connsiteX27" fmla="*/ 2270751 w 2270751"/>
                <a:gd name="connsiteY27" fmla="*/ 887524 h 1480143"/>
                <a:gd name="connsiteX28" fmla="*/ 2270751 w 2270751"/>
                <a:gd name="connsiteY28" fmla="*/ 967214 h 1480143"/>
                <a:gd name="connsiteX29" fmla="*/ 2270751 w 2270751"/>
                <a:gd name="connsiteY29" fmla="*/ 1011498 h 1480143"/>
                <a:gd name="connsiteX30" fmla="*/ 2270751 w 2270751"/>
                <a:gd name="connsiteY30" fmla="*/ 1120977 h 1480143"/>
                <a:gd name="connsiteX31" fmla="*/ 2267554 w 2270751"/>
                <a:gd name="connsiteY31" fmla="*/ 1136809 h 1480143"/>
                <a:gd name="connsiteX32" fmla="*/ 2270751 w 2270751"/>
                <a:gd name="connsiteY32" fmla="*/ 1152640 h 1480143"/>
                <a:gd name="connsiteX33" fmla="*/ 2270751 w 2270751"/>
                <a:gd name="connsiteY33" fmla="*/ 1386092 h 1480143"/>
                <a:gd name="connsiteX34" fmla="*/ 2176700 w 2270751"/>
                <a:gd name="connsiteY34" fmla="*/ 1480143 h 1480143"/>
                <a:gd name="connsiteX35" fmla="*/ 1984133 w 2270751"/>
                <a:gd name="connsiteY35" fmla="*/ 1480143 h 1480143"/>
                <a:gd name="connsiteX36" fmla="*/ 1685500 w 2270751"/>
                <a:gd name="connsiteY36" fmla="*/ 1480143 h 1480143"/>
                <a:gd name="connsiteX37" fmla="*/ 1534734 w 2270751"/>
                <a:gd name="connsiteY37" fmla="*/ 1480143 h 1480143"/>
                <a:gd name="connsiteX38" fmla="*/ 1492933 w 2270751"/>
                <a:gd name="connsiteY38" fmla="*/ 1480143 h 1480143"/>
                <a:gd name="connsiteX39" fmla="*/ 1419783 w 2270751"/>
                <a:gd name="connsiteY39" fmla="*/ 1480143 h 1480143"/>
                <a:gd name="connsiteX40" fmla="*/ 1342167 w 2270751"/>
                <a:gd name="connsiteY40" fmla="*/ 1480143 h 1480143"/>
                <a:gd name="connsiteX41" fmla="*/ 1227216 w 2270751"/>
                <a:gd name="connsiteY41" fmla="*/ 1480143 h 1480143"/>
                <a:gd name="connsiteX42" fmla="*/ 1043534 w 2270751"/>
                <a:gd name="connsiteY42" fmla="*/ 1480143 h 1480143"/>
                <a:gd name="connsiteX43" fmla="*/ 928583 w 2270751"/>
                <a:gd name="connsiteY43" fmla="*/ 1480143 h 1480143"/>
                <a:gd name="connsiteX44" fmla="*/ 850967 w 2270751"/>
                <a:gd name="connsiteY44" fmla="*/ 1480143 h 1480143"/>
                <a:gd name="connsiteX45" fmla="*/ 777817 w 2270751"/>
                <a:gd name="connsiteY45" fmla="*/ 1480143 h 1480143"/>
                <a:gd name="connsiteX46" fmla="*/ 736016 w 2270751"/>
                <a:gd name="connsiteY46" fmla="*/ 1480143 h 1480143"/>
                <a:gd name="connsiteX47" fmla="*/ 585250 w 2270751"/>
                <a:gd name="connsiteY47" fmla="*/ 1480143 h 1480143"/>
                <a:gd name="connsiteX48" fmla="*/ 286617 w 2270751"/>
                <a:gd name="connsiteY48" fmla="*/ 1480143 h 1480143"/>
                <a:gd name="connsiteX49" fmla="*/ 94050 w 2270751"/>
                <a:gd name="connsiteY49" fmla="*/ 1480143 h 1480143"/>
                <a:gd name="connsiteX50" fmla="*/ 0 w 2270751"/>
                <a:gd name="connsiteY50" fmla="*/ 1386092 h 1480143"/>
                <a:gd name="connsiteX51" fmla="*/ 0 w 2270751"/>
                <a:gd name="connsiteY51" fmla="*/ 1152640 h 1480143"/>
                <a:gd name="connsiteX52" fmla="*/ 3197 w 2270751"/>
                <a:gd name="connsiteY52" fmla="*/ 1136809 h 1480143"/>
                <a:gd name="connsiteX53" fmla="*/ 0 w 2270751"/>
                <a:gd name="connsiteY53" fmla="*/ 1120977 h 1480143"/>
                <a:gd name="connsiteX54" fmla="*/ 0 w 2270751"/>
                <a:gd name="connsiteY54" fmla="*/ 1011498 h 1480143"/>
                <a:gd name="connsiteX55" fmla="*/ 0 w 2270751"/>
                <a:gd name="connsiteY55" fmla="*/ 967214 h 1480143"/>
                <a:gd name="connsiteX56" fmla="*/ 0 w 2270751"/>
                <a:gd name="connsiteY56" fmla="*/ 887524 h 1480143"/>
                <a:gd name="connsiteX57" fmla="*/ 0 w 2270751"/>
                <a:gd name="connsiteY57" fmla="*/ 778046 h 1480143"/>
                <a:gd name="connsiteX58" fmla="*/ 0 w 2270751"/>
                <a:gd name="connsiteY58" fmla="*/ 746382 h 1480143"/>
                <a:gd name="connsiteX59" fmla="*/ 0 w 2270751"/>
                <a:gd name="connsiteY59" fmla="*/ 733761 h 1480143"/>
                <a:gd name="connsiteX60" fmla="*/ 0 w 2270751"/>
                <a:gd name="connsiteY60" fmla="*/ 702098 h 1480143"/>
                <a:gd name="connsiteX61" fmla="*/ 0 w 2270751"/>
                <a:gd name="connsiteY61" fmla="*/ 592619 h 1480143"/>
                <a:gd name="connsiteX62" fmla="*/ 0 w 2270751"/>
                <a:gd name="connsiteY62" fmla="*/ 512930 h 1480143"/>
                <a:gd name="connsiteX63" fmla="*/ 0 w 2270751"/>
                <a:gd name="connsiteY63" fmla="*/ 468646 h 1480143"/>
                <a:gd name="connsiteX64" fmla="*/ 0 w 2270751"/>
                <a:gd name="connsiteY64" fmla="*/ 359167 h 1480143"/>
                <a:gd name="connsiteX65" fmla="*/ 3197 w 2270751"/>
                <a:gd name="connsiteY65" fmla="*/ 343334 h 1480143"/>
                <a:gd name="connsiteX66" fmla="*/ 0 w 2270751"/>
                <a:gd name="connsiteY66" fmla="*/ 327502 h 1480143"/>
                <a:gd name="connsiteX67" fmla="*/ 0 w 2270751"/>
                <a:gd name="connsiteY67" fmla="*/ 94050 h 1480143"/>
                <a:gd name="connsiteX68" fmla="*/ 94050 w 2270751"/>
                <a:gd name="connsiteY68" fmla="*/ 0 h 1480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270751" h="1480143">
                  <a:moveTo>
                    <a:pt x="94050" y="0"/>
                  </a:moveTo>
                  <a:lnTo>
                    <a:pt x="286617" y="0"/>
                  </a:lnTo>
                  <a:lnTo>
                    <a:pt x="585250" y="0"/>
                  </a:lnTo>
                  <a:lnTo>
                    <a:pt x="736016" y="0"/>
                  </a:lnTo>
                  <a:lnTo>
                    <a:pt x="777817" y="0"/>
                  </a:lnTo>
                  <a:lnTo>
                    <a:pt x="850967" y="0"/>
                  </a:lnTo>
                  <a:lnTo>
                    <a:pt x="928583" y="0"/>
                  </a:lnTo>
                  <a:lnTo>
                    <a:pt x="1043534" y="0"/>
                  </a:lnTo>
                  <a:lnTo>
                    <a:pt x="1227216" y="0"/>
                  </a:lnTo>
                  <a:lnTo>
                    <a:pt x="1342167" y="0"/>
                  </a:lnTo>
                  <a:lnTo>
                    <a:pt x="1419783" y="0"/>
                  </a:lnTo>
                  <a:lnTo>
                    <a:pt x="1492933" y="0"/>
                  </a:lnTo>
                  <a:lnTo>
                    <a:pt x="1534734" y="0"/>
                  </a:lnTo>
                  <a:lnTo>
                    <a:pt x="1685500" y="0"/>
                  </a:lnTo>
                  <a:lnTo>
                    <a:pt x="1984133" y="0"/>
                  </a:lnTo>
                  <a:lnTo>
                    <a:pt x="2176700" y="0"/>
                  </a:lnTo>
                  <a:cubicBezTo>
                    <a:pt x="2228644" y="0"/>
                    <a:pt x="2270751" y="42108"/>
                    <a:pt x="2270751" y="94050"/>
                  </a:cubicBezTo>
                  <a:lnTo>
                    <a:pt x="2270751" y="327502"/>
                  </a:lnTo>
                  <a:lnTo>
                    <a:pt x="2267554" y="343334"/>
                  </a:lnTo>
                  <a:lnTo>
                    <a:pt x="2270751" y="359167"/>
                  </a:lnTo>
                  <a:lnTo>
                    <a:pt x="2270751" y="468646"/>
                  </a:lnTo>
                  <a:lnTo>
                    <a:pt x="2270751" y="512930"/>
                  </a:lnTo>
                  <a:lnTo>
                    <a:pt x="2270751" y="592619"/>
                  </a:lnTo>
                  <a:lnTo>
                    <a:pt x="2270751" y="702098"/>
                  </a:lnTo>
                  <a:lnTo>
                    <a:pt x="2270751" y="733761"/>
                  </a:lnTo>
                  <a:lnTo>
                    <a:pt x="2270751" y="746382"/>
                  </a:lnTo>
                  <a:lnTo>
                    <a:pt x="2270751" y="778046"/>
                  </a:lnTo>
                  <a:lnTo>
                    <a:pt x="2270751" y="887524"/>
                  </a:lnTo>
                  <a:lnTo>
                    <a:pt x="2270751" y="967214"/>
                  </a:lnTo>
                  <a:lnTo>
                    <a:pt x="2270751" y="1011498"/>
                  </a:lnTo>
                  <a:lnTo>
                    <a:pt x="2270751" y="1120977"/>
                  </a:lnTo>
                  <a:lnTo>
                    <a:pt x="2267554" y="1136809"/>
                  </a:lnTo>
                  <a:lnTo>
                    <a:pt x="2270751" y="1152640"/>
                  </a:lnTo>
                  <a:lnTo>
                    <a:pt x="2270751" y="1386092"/>
                  </a:lnTo>
                  <a:cubicBezTo>
                    <a:pt x="2270751" y="1438036"/>
                    <a:pt x="2228644" y="1480143"/>
                    <a:pt x="2176700" y="1480143"/>
                  </a:cubicBezTo>
                  <a:lnTo>
                    <a:pt x="1984133" y="1480143"/>
                  </a:lnTo>
                  <a:lnTo>
                    <a:pt x="1685500" y="1480143"/>
                  </a:lnTo>
                  <a:lnTo>
                    <a:pt x="1534734" y="1480143"/>
                  </a:lnTo>
                  <a:lnTo>
                    <a:pt x="1492933" y="1480143"/>
                  </a:lnTo>
                  <a:lnTo>
                    <a:pt x="1419783" y="1480143"/>
                  </a:lnTo>
                  <a:lnTo>
                    <a:pt x="1342167" y="1480143"/>
                  </a:lnTo>
                  <a:lnTo>
                    <a:pt x="1227216" y="1480143"/>
                  </a:lnTo>
                  <a:lnTo>
                    <a:pt x="1043534" y="1480143"/>
                  </a:lnTo>
                  <a:lnTo>
                    <a:pt x="928583" y="1480143"/>
                  </a:lnTo>
                  <a:lnTo>
                    <a:pt x="850967" y="1480143"/>
                  </a:lnTo>
                  <a:lnTo>
                    <a:pt x="777817" y="1480143"/>
                  </a:lnTo>
                  <a:lnTo>
                    <a:pt x="736016" y="1480143"/>
                  </a:lnTo>
                  <a:lnTo>
                    <a:pt x="585250" y="1480143"/>
                  </a:lnTo>
                  <a:lnTo>
                    <a:pt x="286617" y="1480143"/>
                  </a:lnTo>
                  <a:lnTo>
                    <a:pt x="94050" y="1480143"/>
                  </a:lnTo>
                  <a:cubicBezTo>
                    <a:pt x="42108" y="1480143"/>
                    <a:pt x="0" y="1438036"/>
                    <a:pt x="0" y="1386092"/>
                  </a:cubicBezTo>
                  <a:lnTo>
                    <a:pt x="0" y="1152640"/>
                  </a:lnTo>
                  <a:lnTo>
                    <a:pt x="3197" y="1136809"/>
                  </a:lnTo>
                  <a:lnTo>
                    <a:pt x="0" y="1120977"/>
                  </a:lnTo>
                  <a:lnTo>
                    <a:pt x="0" y="1011498"/>
                  </a:lnTo>
                  <a:lnTo>
                    <a:pt x="0" y="967214"/>
                  </a:lnTo>
                  <a:lnTo>
                    <a:pt x="0" y="887524"/>
                  </a:lnTo>
                  <a:lnTo>
                    <a:pt x="0" y="778046"/>
                  </a:lnTo>
                  <a:lnTo>
                    <a:pt x="0" y="746382"/>
                  </a:lnTo>
                  <a:lnTo>
                    <a:pt x="0" y="733761"/>
                  </a:lnTo>
                  <a:lnTo>
                    <a:pt x="0" y="702098"/>
                  </a:lnTo>
                  <a:lnTo>
                    <a:pt x="0" y="592619"/>
                  </a:lnTo>
                  <a:lnTo>
                    <a:pt x="0" y="512930"/>
                  </a:lnTo>
                  <a:lnTo>
                    <a:pt x="0" y="468646"/>
                  </a:lnTo>
                  <a:lnTo>
                    <a:pt x="0" y="359167"/>
                  </a:lnTo>
                  <a:lnTo>
                    <a:pt x="3197" y="343334"/>
                  </a:lnTo>
                  <a:lnTo>
                    <a:pt x="0" y="327502"/>
                  </a:lnTo>
                  <a:lnTo>
                    <a:pt x="0" y="94050"/>
                  </a:lnTo>
                  <a:cubicBezTo>
                    <a:pt x="0" y="42108"/>
                    <a:pt x="42108" y="0"/>
                    <a:pt x="94050" y="0"/>
                  </a:cubicBezTo>
                  <a:close/>
                </a:path>
              </a:pathLst>
            </a:custGeom>
            <a:solidFill>
              <a:schemeClr val="accent4"/>
            </a:solidFill>
            <a:ln w="4767" cap="flat">
              <a:noFill/>
              <a:prstDash val="solid"/>
              <a:miter/>
            </a:ln>
          </p:spPr>
          <p:txBody>
            <a:bodyPr wrap="square" lIns="182880" tIns="182880" rIns="182880" bIns="182880" rtlCol="0" anchor="ctr">
              <a:noAutofit/>
            </a:bodyPr>
            <a:lstStyle/>
            <a:p>
              <a:pPr lvl="0" algn="ctr">
                <a:lnSpc>
                  <a:spcPct val="90000"/>
                </a:lnSpc>
                <a:spcBef>
                  <a:spcPts val="1200"/>
                </a:spcBef>
                <a:spcAft>
                  <a:spcPts val="60"/>
                </a:spcAft>
              </a:pPr>
              <a:r>
                <a:rPr lang="en-US" sz="2000" dirty="0">
                  <a:latin typeface="Aptos" panose="020B0004020202020204" pitchFamily="34" charset="0"/>
                </a:rPr>
                <a:t>Enhance alignment with </a:t>
              </a:r>
              <a:r>
                <a:rPr lang="en-US" sz="2000" b="1" dirty="0">
                  <a:latin typeface="Aptos" panose="020B0004020202020204" pitchFamily="34" charset="0"/>
                </a:rPr>
                <a:t>directorate strategies </a:t>
              </a:r>
            </a:p>
          </p:txBody>
        </p:sp>
      </p:grpSp>
    </p:spTree>
    <p:extLst>
      <p:ext uri="{BB962C8B-B14F-4D97-AF65-F5344CB8AC3E}">
        <p14:creationId xmlns:p14="http://schemas.microsoft.com/office/powerpoint/2010/main" val="4240649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2024-P20310: Laboratory Directed Research and Development (LDRD) program - LDRD Annual Poster Fair - poster session, September 26, 2024. The event will featured posters highlighting the latest advancements and breakthroughs in various scientific and technological fields&#10;&#10;">
            <a:extLst>
              <a:ext uri="{FF2B5EF4-FFF2-40B4-BE49-F238E27FC236}">
                <a16:creationId xmlns:a16="http://schemas.microsoft.com/office/drawing/2014/main" id="{ACA916E7-61CE-23DC-E406-4AC5F4A35641}"/>
              </a:ext>
            </a:extLst>
          </p:cNvPr>
          <p:cNvPicPr>
            <a:picLocks noChangeAspect="1"/>
          </p:cNvPicPr>
          <p:nvPr/>
        </p:nvPicPr>
        <p:blipFill>
          <a:blip r:embed="rId3" cstate="screen">
            <a:extLst>
              <a:ext uri="{28A0092B-C50C-407E-A947-70E740481C1C}">
                <a14:useLocalDpi xmlns:a14="http://schemas.microsoft.com/office/drawing/2010/main"/>
              </a:ext>
            </a:extLst>
          </a:blip>
          <a:srcRect l="-5385"/>
          <a:stretch>
            <a:fillRect/>
          </a:stretch>
        </p:blipFill>
        <p:spPr>
          <a:xfrm>
            <a:off x="5124092" y="-1"/>
            <a:ext cx="7067908" cy="6858001"/>
          </a:xfrm>
          <a:prstGeom prst="rect">
            <a:avLst/>
          </a:prstGeom>
        </p:spPr>
      </p:pic>
      <p:sp>
        <p:nvSpPr>
          <p:cNvPr id="6" name="Content Placeholder 5">
            <a:extLst>
              <a:ext uri="{FF2B5EF4-FFF2-40B4-BE49-F238E27FC236}">
                <a16:creationId xmlns:a16="http://schemas.microsoft.com/office/drawing/2014/main" id="{F475E2DA-7DD6-52AB-225F-1F64A239BE03}"/>
              </a:ext>
            </a:extLst>
          </p:cNvPr>
          <p:cNvSpPr>
            <a:spLocks noGrp="1"/>
          </p:cNvSpPr>
          <p:nvPr>
            <p:ph sz="half" idx="1"/>
          </p:nvPr>
        </p:nvSpPr>
        <p:spPr>
          <a:xfrm>
            <a:off x="314692" y="1574511"/>
            <a:ext cx="5781308" cy="4547058"/>
          </a:xfrm>
          <a:ln>
            <a:noFill/>
          </a:ln>
        </p:spPr>
        <p:txBody>
          <a:bodyPr vert="horz" lIns="0" tIns="0" rIns="0" bIns="0" rtlCol="0" anchor="t">
            <a:noAutofit/>
          </a:bodyPr>
          <a:lstStyle/>
          <a:p>
            <a:pPr marL="285750" indent="-285750">
              <a:spcAft>
                <a:spcPts val="0"/>
              </a:spcAft>
              <a:buChar char="•"/>
            </a:pPr>
            <a:r>
              <a:rPr lang="en-US" sz="2000" dirty="0">
                <a:latin typeface="Aptos" panose="020B0004020202020204" pitchFamily="34" charset="0"/>
                <a:ea typeface="Roboto"/>
                <a:cs typeface="Roboto"/>
              </a:rPr>
              <a:t>Create more opportunity and desire for collaboration within Lab and with partners, including universities </a:t>
            </a:r>
          </a:p>
          <a:p>
            <a:pPr marL="285750" indent="-285750">
              <a:spcAft>
                <a:spcPts val="0"/>
              </a:spcAft>
              <a:buChar char="•"/>
            </a:pPr>
            <a:r>
              <a:rPr lang="en-US" sz="2000" dirty="0">
                <a:latin typeface="Aptos" panose="020B0004020202020204" pitchFamily="34" charset="0"/>
                <a:ea typeface="Roboto"/>
                <a:cs typeface="Roboto"/>
              </a:rPr>
              <a:t>Better recruit strategic hires </a:t>
            </a:r>
          </a:p>
          <a:p>
            <a:pPr marL="285750" indent="-285750">
              <a:spcAft>
                <a:spcPts val="0"/>
              </a:spcAft>
              <a:buChar char="•"/>
            </a:pPr>
            <a:r>
              <a:rPr lang="en-US" sz="2000" dirty="0">
                <a:latin typeface="Aptos" panose="020B0004020202020204" pitchFamily="34" charset="0"/>
                <a:ea typeface="Roboto"/>
                <a:cs typeface="Roboto"/>
              </a:rPr>
              <a:t>Manage increase in Seed proposal submissions</a:t>
            </a:r>
          </a:p>
          <a:p>
            <a:pPr marL="280988" indent="-280988">
              <a:spcAft>
                <a:spcPts val="0"/>
              </a:spcAft>
              <a:buChar char="•"/>
            </a:pPr>
            <a:r>
              <a:rPr lang="en-US" sz="2000" dirty="0">
                <a:latin typeface="Aptos" panose="020B0004020202020204" pitchFamily="34" charset="0"/>
                <a:cs typeface="Roboto" panose="02000000000000000000" pitchFamily="2" charset="0"/>
              </a:rPr>
              <a:t>Continually demonstrate value with more highlights</a:t>
            </a:r>
          </a:p>
          <a:p>
            <a:pPr marL="280988" indent="-280988">
              <a:spcAft>
                <a:spcPts val="0"/>
              </a:spcAft>
              <a:buChar char="•"/>
            </a:pPr>
            <a:r>
              <a:rPr lang="en-US" sz="2000" dirty="0">
                <a:latin typeface="Aptos" panose="020B0004020202020204" pitchFamily="34" charset="0"/>
                <a:cs typeface="Roboto" panose="02000000000000000000" pitchFamily="2" charset="0"/>
              </a:rPr>
              <a:t>Connect more intentionally to program development </a:t>
            </a:r>
          </a:p>
          <a:p>
            <a:pPr marL="280988" indent="-280988">
              <a:spcAft>
                <a:spcPts val="0"/>
              </a:spcAft>
              <a:buChar char="•"/>
            </a:pPr>
            <a:r>
              <a:rPr lang="en-US" sz="2000" dirty="0">
                <a:latin typeface="Aptos" panose="020B0004020202020204" pitchFamily="34" charset="0"/>
                <a:cs typeface="Roboto" panose="02000000000000000000" pitchFamily="2" charset="0"/>
              </a:rPr>
              <a:t>Help staff create strong proposals and posters, and pursue projects from LDRD outcomes</a:t>
            </a:r>
          </a:p>
        </p:txBody>
      </p:sp>
      <p:sp>
        <p:nvSpPr>
          <p:cNvPr id="18" name="Content Placeholder 17">
            <a:extLst>
              <a:ext uri="{FF2B5EF4-FFF2-40B4-BE49-F238E27FC236}">
                <a16:creationId xmlns:a16="http://schemas.microsoft.com/office/drawing/2014/main" id="{18D30C16-9860-5E0B-187B-E5256CB28203}"/>
              </a:ext>
            </a:extLst>
          </p:cNvPr>
          <p:cNvSpPr>
            <a:spLocks noGrp="1"/>
          </p:cNvSpPr>
          <p:nvPr>
            <p:ph sz="half" idx="2"/>
          </p:nvPr>
        </p:nvSpPr>
        <p:spPr/>
        <p:txBody>
          <a:bodyPr/>
          <a:lstStyle/>
          <a:p>
            <a:r>
              <a:rPr lang="en-US"/>
              <a:t> </a:t>
            </a:r>
          </a:p>
        </p:txBody>
      </p:sp>
      <p:sp>
        <p:nvSpPr>
          <p:cNvPr id="5" name="Title 4">
            <a:extLst>
              <a:ext uri="{FF2B5EF4-FFF2-40B4-BE49-F238E27FC236}">
                <a16:creationId xmlns:a16="http://schemas.microsoft.com/office/drawing/2014/main" id="{17C3FC77-D25D-35B5-CDDB-39EE29FAE8AA}"/>
              </a:ext>
            </a:extLst>
          </p:cNvPr>
          <p:cNvSpPr>
            <a:spLocks noGrp="1"/>
          </p:cNvSpPr>
          <p:nvPr>
            <p:ph type="title"/>
          </p:nvPr>
        </p:nvSpPr>
        <p:spPr>
          <a:xfrm>
            <a:off x="314692" y="365125"/>
            <a:ext cx="7281862" cy="886397"/>
          </a:xfrm>
        </p:spPr>
        <p:txBody>
          <a:bodyPr/>
          <a:lstStyle/>
          <a:p>
            <a:r>
              <a:rPr lang="en-US" dirty="0">
                <a:latin typeface="Aptos" panose="020B0004020202020204" pitchFamily="34" charset="0"/>
              </a:rPr>
              <a:t>What’s next?</a:t>
            </a:r>
          </a:p>
        </p:txBody>
      </p:sp>
    </p:spTree>
    <p:extLst>
      <p:ext uri="{BB962C8B-B14F-4D97-AF65-F5344CB8AC3E}">
        <p14:creationId xmlns:p14="http://schemas.microsoft.com/office/powerpoint/2010/main" val="4059640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70792521"/>
      </p:ext>
    </p:extLst>
  </p:cSld>
  <p:clrMapOvr>
    <a:masterClrMapping/>
  </p:clrMapOvr>
</p:sld>
</file>

<file path=ppt/theme/theme1.xml><?xml version="1.0" encoding="utf-8"?>
<a:theme xmlns:a="http://schemas.openxmlformats.org/drawingml/2006/main" name="ORNL Presentation">
  <a:themeElements>
    <a:clrScheme name="ORNL Color TEST">
      <a:dk1>
        <a:srgbClr val="373A36"/>
      </a:dk1>
      <a:lt1>
        <a:srgbClr val="FFFFFF"/>
      </a:lt1>
      <a:dk2>
        <a:srgbClr val="00662C"/>
      </a:dk2>
      <a:lt2>
        <a:srgbClr val="DBDCDB"/>
      </a:lt2>
      <a:accent1>
        <a:srgbClr val="00454D"/>
      </a:accent1>
      <a:accent2>
        <a:srgbClr val="006BA6"/>
      </a:accent2>
      <a:accent3>
        <a:srgbClr val="00B38F"/>
      </a:accent3>
      <a:accent4>
        <a:srgbClr val="7DBA00"/>
      </a:accent4>
      <a:accent5>
        <a:srgbClr val="FF9E1B"/>
      </a:accent5>
      <a:accent6>
        <a:srgbClr val="B50093"/>
      </a:accent6>
      <a:hlink>
        <a:srgbClr val="00BDB5"/>
      </a:hlink>
      <a:folHlink>
        <a:srgbClr val="00662C"/>
      </a:folHlink>
    </a:clrScheme>
    <a:fontScheme name="ORNL">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ORNL Green">
      <a:srgbClr val="00662C"/>
    </a:custClr>
    <a:custClr name="Hale Navy">
      <a:srgbClr val="00454D"/>
    </a:custClr>
    <a:custClr name="Graphite">
      <a:srgbClr val="DBDCDB"/>
    </a:custClr>
    <a:custClr name="Polar">
      <a:srgbClr val="FFFFFF"/>
    </a:custClr>
    <a:custClr name="Dark Matter">
      <a:srgbClr val="373A36"/>
    </a:custClr>
    <a:custClr name="Energy">
      <a:srgbClr val="7DBA00"/>
    </a:custClr>
    <a:custClr name="Mist">
      <a:srgbClr val="8BFEBF"/>
    </a:custClr>
    <a:custClr name="Biome">
      <a:srgbClr val="00B38F"/>
    </a:custClr>
    <a:custClr name="Aqua">
      <a:srgbClr val="00BDB5"/>
    </a:custClr>
    <a:custClr name="Infinity">
      <a:srgbClr val="006BA6"/>
    </a:custClr>
    <a:custClr name="Hydro">
      <a:srgbClr val="005776"/>
    </a:custClr>
    <a:custClr name="Solar">
      <a:srgbClr val="FF9E1B"/>
    </a:custClr>
    <a:custClr name="Spark">
      <a:srgbClr val="FE5000"/>
    </a:custClr>
    <a:custClr name="Plasma">
      <a:srgbClr val="B50094"/>
    </a:custClr>
    <a:custClr name="Pulsar">
      <a:srgbClr val="4E008E"/>
    </a:custClr>
  </a:custClrLst>
  <a:extLst>
    <a:ext uri="{05A4C25C-085E-4340-85A3-A5531E510DB2}">
      <thm15:themeFamily xmlns:thm15="http://schemas.microsoft.com/office/thememl/2012/main" name="ORNL Presentation 16x9 Template" id="{15F1EDB1-644E-C748-8245-FEA8598B5561}" vid="{8418BCC7-4D0A-BF43-99D3-2FD175AA12C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BF4EFDB5E0504A8B88E25144FDDC4B" ma:contentTypeVersion="22" ma:contentTypeDescription="Create a new document." ma:contentTypeScope="" ma:versionID="2a315a9a6a865c24531b264ec4e9fedb">
  <xsd:schema xmlns:xsd="http://www.w3.org/2001/XMLSchema" xmlns:xs="http://www.w3.org/2001/XMLSchema" xmlns:p="http://schemas.microsoft.com/office/2006/metadata/properties" xmlns:ns2="5c9d3ad0-bf81-4888-b36f-c76615079fbc" xmlns:ns3="cea5eee5-fd01-4ab7-9877-f3499702998c" targetNamespace="http://schemas.microsoft.com/office/2006/metadata/properties" ma:root="true" ma:fieldsID="5a57f0c6670ff56ed5b857319d00bddb" ns2:_="" ns3:_="">
    <xsd:import namespace="5c9d3ad0-bf81-4888-b36f-c76615079fbc"/>
    <xsd:import namespace="cea5eee5-fd01-4ab7-9877-f3499702998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bjectDetectorVersions" minOccurs="0"/>
                <xsd:element ref="ns2:lcf76f155ced4ddcb4097134ff3c332f" minOccurs="0"/>
                <xsd:element ref="ns3:TaxCatchAll" minOccurs="0"/>
                <xsd:element ref="ns2:MediaServiceSearchProperties" minOccurs="0"/>
                <xsd:element ref="ns2:NameMatch" minOccurs="0"/>
                <xsd:element ref="ns2:email" minOccurs="0"/>
                <xsd:element ref="ns2:Identifiertest"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9d3ad0-bf81-4888-b36f-c76615079f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8ac8405-059b-47f8-b48a-bbaeae0205a4"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NameMatch" ma:index="23" nillable="true" ma:displayName="Name Match" ma:format="Dropdown" ma:internalName="NameMatch">
      <xsd:simpleType>
        <xsd:restriction base="dms:Lookup"/>
      </xsd:simpleType>
    </xsd:element>
    <xsd:element name="email" ma:index="24" nillable="true" ma:displayName="email" ma:format="Dropdown" ma:list="74b24906-f832-4972-b258-6be37607c0b8" ma:internalName="email" ma:showField="field_1">
      <xsd:simpleType>
        <xsd:restriction base="dms:Lookup"/>
      </xsd:simpleType>
    </xsd:element>
    <xsd:element name="Identifiertest" ma:index="25" nillable="true" ma:displayName="AttachmentMatch" ma:format="Dropdown" ma:internalName="Identifiertest">
      <xsd:simpleType>
        <xsd:restriction base="dms:Text">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a5eee5-fd01-4ab7-9877-f3499702998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556ae805-1d52-4897-b616-a73f2c7c8dda}" ma:internalName="TaxCatchAll" ma:showField="CatchAllData" ma:web="cea5eee5-fd01-4ab7-9877-f349970299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dentifiertest xmlns="5c9d3ad0-bf81-4888-b36f-c76615079fbc" xsi:nil="true"/>
    <TaxCatchAll xmlns="cea5eee5-fd01-4ab7-9877-f3499702998c" xsi:nil="true"/>
    <lcf76f155ced4ddcb4097134ff3c332f xmlns="5c9d3ad0-bf81-4888-b36f-c76615079fbc">
      <Terms xmlns="http://schemas.microsoft.com/office/infopath/2007/PartnerControls"/>
    </lcf76f155ced4ddcb4097134ff3c332f>
    <email xmlns="5c9d3ad0-bf81-4888-b36f-c76615079fbc" xsi:nil="true"/>
    <NameMatch xmlns="5c9d3ad0-bf81-4888-b36f-c76615079fbc" xsi:nil="true"/>
  </documentManagement>
</p:properties>
</file>

<file path=customXml/itemProps1.xml><?xml version="1.0" encoding="utf-8"?>
<ds:datastoreItem xmlns:ds="http://schemas.openxmlformats.org/officeDocument/2006/customXml" ds:itemID="{DC0A10EE-418C-4550-BE95-A68EC5ED76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9d3ad0-bf81-4888-b36f-c76615079fbc"/>
    <ds:schemaRef ds:uri="cea5eee5-fd01-4ab7-9877-f3499702998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72F827-1B0D-42C1-B2EB-F85A5C85A056}">
  <ds:schemaRefs>
    <ds:schemaRef ds:uri="http://schemas.microsoft.com/sharepoint/v3/contenttype/forms"/>
  </ds:schemaRefs>
</ds:datastoreItem>
</file>

<file path=customXml/itemProps3.xml><?xml version="1.0" encoding="utf-8"?>
<ds:datastoreItem xmlns:ds="http://schemas.openxmlformats.org/officeDocument/2006/customXml" ds:itemID="{ED247E26-99B6-45E7-93A0-46EA0580D810}">
  <ds:schemaRefs>
    <ds:schemaRef ds:uri="http://schemas.openxmlformats.org/package/2006/metadata/core-properties"/>
    <ds:schemaRef ds:uri="http://schemas.microsoft.com/office/2006/documentManagement/types"/>
    <ds:schemaRef ds:uri="http://purl.org/dc/dcmitype/"/>
    <ds:schemaRef ds:uri="5c9d3ad0-bf81-4888-b36f-c76615079fbc"/>
    <ds:schemaRef ds:uri="http://purl.org/dc/elements/1.1/"/>
    <ds:schemaRef ds:uri="http://schemas.microsoft.com/office/infopath/2007/PartnerControls"/>
    <ds:schemaRef ds:uri="http://www.w3.org/XML/1998/namespace"/>
    <ds:schemaRef ds:uri="http://purl.org/dc/terms/"/>
    <ds:schemaRef ds:uri="cea5eee5-fd01-4ab7-9877-f3499702998c"/>
    <ds:schemaRef ds:uri="http://schemas.microsoft.com/office/2006/metadata/properties"/>
  </ds:schemaRefs>
</ds:datastoreItem>
</file>

<file path=docMetadata/LabelInfo.xml><?xml version="1.0" encoding="utf-8"?>
<clbl:labelList xmlns:clbl="http://schemas.microsoft.com/office/2020/mipLabelMetadata">
  <clbl:label id="{db3dbd43-4c4b-4544-9f8a-0553f9f5f25e}" enabled="0" method="" siteId="{db3dbd43-4c4b-4544-9f8a-0553f9f5f25e}" removed="1"/>
</clbl:labelList>
</file>

<file path=docProps/app.xml><?xml version="1.0" encoding="utf-8"?>
<Properties xmlns="http://schemas.openxmlformats.org/officeDocument/2006/extended-properties" xmlns:vt="http://schemas.openxmlformats.org/officeDocument/2006/docPropsVTypes">
  <Template>ORNL Presentation</Template>
  <TotalTime>239</TotalTime>
  <Words>1535</Words>
  <Application>Microsoft Macintosh PowerPoint</Application>
  <PresentationFormat>Widescreen</PresentationFormat>
  <Paragraphs>254</Paragraphs>
  <Slides>25</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Aptos</vt:lpstr>
      <vt:lpstr>Arial</vt:lpstr>
      <vt:lpstr>Calibri</vt:lpstr>
      <vt:lpstr>Century Gothic</vt:lpstr>
      <vt:lpstr>Roboto</vt:lpstr>
      <vt:lpstr>Roboto Black</vt:lpstr>
      <vt:lpstr>Roboto Light</vt:lpstr>
      <vt:lpstr>ORNL Presentation</vt:lpstr>
      <vt:lpstr>ORNL Overview and Discretionary Investment Stewardship</vt:lpstr>
      <vt:lpstr> </vt:lpstr>
      <vt:lpstr>ORNL began in 1943  with the world’s first continuously operating nuclear reactor</vt:lpstr>
      <vt:lpstr> </vt:lpstr>
      <vt:lpstr>ORNL by the numbers</vt:lpstr>
      <vt:lpstr>Unite expert teams, transformative technologies, and world-leading facilities to accelerate innovation and advance energy security for a safe, prosperous future </vt:lpstr>
      <vt:lpstr>ORNL’s foundational expertise yields solutions  to challenging problems with global impact</vt:lpstr>
      <vt:lpstr>ORNL’s unique ecosystem of R&amp;D facilities supports thousands of researchers per year </vt:lpstr>
      <vt:lpstr>Accelerating innovation and advancing energy security  require world-class operations support </vt:lpstr>
      <vt:lpstr>LDRD is a key component of the DOE mission</vt:lpstr>
      <vt:lpstr>The program had its start in Oak Ridge, Tennessee</vt:lpstr>
      <vt:lpstr>ORNL’s internal investments drive scientific impact for DOE and the nation</vt:lpstr>
      <vt:lpstr>Program Development funds developed with impact in mind </vt:lpstr>
      <vt:lpstr>Contractor assurance ensures demonstrated value</vt:lpstr>
      <vt:lpstr>ORNL LDRD programs meet three primary goals</vt:lpstr>
      <vt:lpstr>Allocation of DRD program: Core and crosscutting initiatives </vt:lpstr>
      <vt:lpstr>LDRD is providing resources to execute  Directorate strategies using the core initiatives</vt:lpstr>
      <vt:lpstr>LDRD launches research careers FY25 PI career stages</vt:lpstr>
      <vt:lpstr>Newest program: Early Career Competition </vt:lpstr>
      <vt:lpstr>LDRD has lab-wide reach and impact at ORNL</vt:lpstr>
      <vt:lpstr>We see continued impact and ROI from FY25 investments</vt:lpstr>
      <vt:lpstr>Annual LDRD Poster Fair draws interest and excitement in program’s value</vt:lpstr>
      <vt:lpstr>The LDRD program at ORNL continues to evolve</vt:lpstr>
      <vt:lpstr>What’s next?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Janiga, Jaimee</dc:creator>
  <cp:lastModifiedBy>Anderson, Brian</cp:lastModifiedBy>
  <cp:revision>5</cp:revision>
  <cp:lastPrinted>2026-09-02T16:35:53Z</cp:lastPrinted>
  <dcterms:created xsi:type="dcterms:W3CDTF">2025-06-05T15:38:12Z</dcterms:created>
  <dcterms:modified xsi:type="dcterms:W3CDTF">2026-09-11T16:01:08Z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0x01010019BF4EFDB5E0504A8B88E25144FDDC4B</vt:lpwstr>
  </property>
  <property fmtid="{D5CDD505-2E9C-101B-9397-08002B2CF9AE}" pid="3" name="MediaServiceImageTags">
    <vt:lpwstr/>
  </property>
</Properties>
</file>