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  <p:sldId id="266" r:id="rId7"/>
    <p:sldId id="267" r:id="rId8"/>
    <p:sldId id="260" r:id="rId9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31"/>
    <p:restoredTop sz="94579"/>
  </p:normalViewPr>
  <p:slideViewPr>
    <p:cSldViewPr>
      <p:cViewPr varScale="1">
        <p:scale>
          <a:sx n="115" d="100"/>
          <a:sy n="115" d="100"/>
        </p:scale>
        <p:origin x="576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"/>
            <a:ext cx="12191517" cy="598491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" y="6352148"/>
            <a:ext cx="1310860" cy="37578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304800" cy="6858000"/>
          </a:xfrm>
          <a:custGeom>
            <a:avLst/>
            <a:gdLst/>
            <a:ahLst/>
            <a:cxnLst/>
            <a:rect l="l" t="t" r="r" b="b"/>
            <a:pathLst>
              <a:path w="304800" h="6858000">
                <a:moveTo>
                  <a:pt x="304800" y="0"/>
                </a:moveTo>
                <a:lnTo>
                  <a:pt x="0" y="0"/>
                </a:lnTo>
                <a:lnTo>
                  <a:pt x="0" y="6858000"/>
                </a:lnTo>
                <a:lnTo>
                  <a:pt x="304800" y="6858000"/>
                </a:lnTo>
                <a:lnTo>
                  <a:pt x="304800" y="0"/>
                </a:lnTo>
                <a:close/>
              </a:path>
            </a:pathLst>
          </a:custGeom>
          <a:solidFill>
            <a:srgbClr val="005F9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5633" y="6426976"/>
            <a:ext cx="854047" cy="244827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2805" y="2562214"/>
            <a:ext cx="2808604" cy="594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6898" y="1103686"/>
            <a:ext cx="10925175" cy="36760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5985510"/>
            <a:chOff x="0" y="0"/>
            <a:chExt cx="12192000" cy="59855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8" cy="598491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1231176"/>
              <a:ext cx="303530" cy="2743200"/>
            </a:xfrm>
            <a:custGeom>
              <a:avLst/>
              <a:gdLst/>
              <a:ahLst/>
              <a:cxnLst/>
              <a:rect l="l" t="t" r="r" b="b"/>
              <a:pathLst>
                <a:path w="303530" h="2743200">
                  <a:moveTo>
                    <a:pt x="303098" y="0"/>
                  </a:moveTo>
                  <a:lnTo>
                    <a:pt x="0" y="0"/>
                  </a:lnTo>
                  <a:lnTo>
                    <a:pt x="0" y="2743200"/>
                  </a:lnTo>
                  <a:lnTo>
                    <a:pt x="303098" y="2743200"/>
                  </a:lnTo>
                  <a:lnTo>
                    <a:pt x="303098" y="0"/>
                  </a:lnTo>
                  <a:close/>
                </a:path>
              </a:pathLst>
            </a:custGeom>
            <a:solidFill>
              <a:srgbClr val="0082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835" y="6275878"/>
            <a:ext cx="1310860" cy="37578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303110" y="1231176"/>
            <a:ext cx="5501005" cy="2743200"/>
          </a:xfrm>
          <a:custGeom>
            <a:avLst/>
            <a:gdLst/>
            <a:ahLst/>
            <a:cxnLst/>
            <a:rect l="l" t="t" r="r" b="b"/>
            <a:pathLst>
              <a:path w="5501005" h="2743200">
                <a:moveTo>
                  <a:pt x="0" y="2743200"/>
                </a:moveTo>
                <a:lnTo>
                  <a:pt x="5500611" y="2743200"/>
                </a:lnTo>
                <a:lnTo>
                  <a:pt x="5500611" y="0"/>
                </a:lnTo>
                <a:lnTo>
                  <a:pt x="0" y="0"/>
                </a:lnTo>
                <a:lnTo>
                  <a:pt x="0" y="2743200"/>
                </a:lnTo>
                <a:close/>
              </a:path>
            </a:pathLst>
          </a:custGeom>
          <a:solidFill>
            <a:srgbClr val="005F9C">
              <a:alpha val="850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84388" y="1529267"/>
            <a:ext cx="5254411" cy="1616468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ts val="4029"/>
              </a:lnSpc>
              <a:spcBef>
                <a:spcPts val="605"/>
              </a:spcBef>
            </a:pPr>
            <a:r>
              <a:rPr lang="en-US" sz="37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LABORATORY</a:t>
            </a:r>
            <a:r>
              <a:rPr lang="en-US" sz="3700" b="1" spc="-3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DIRECTED</a:t>
            </a:r>
            <a:r>
              <a:rPr lang="en-US" sz="3700" b="1" spc="-3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RESEARCH</a:t>
            </a:r>
            <a:r>
              <a:rPr lang="en-US" sz="3700" b="1" spc="-3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</a:t>
            </a:r>
            <a:r>
              <a:rPr lang="en-US" sz="3700" b="1" spc="-25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spc="-1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DEVELOPMENT</a:t>
            </a:r>
            <a:endParaRPr lang="en-US" sz="3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03722" y="1243152"/>
            <a:ext cx="6388277" cy="2743200"/>
          </a:xfrm>
          <a:prstGeom prst="rect">
            <a:avLst/>
          </a:prstGeom>
        </p:spPr>
      </p:pic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605369" y="589056"/>
            <a:ext cx="2160905" cy="3511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2100" dirty="0"/>
              <a:t>[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DOE O 413.2C </a:t>
            </a:r>
            <a:r>
              <a:rPr lang="en-US" sz="2100" dirty="0"/>
              <a:t>]</a:t>
            </a:r>
            <a:endParaRPr sz="2100" dirty="0"/>
          </a:p>
        </p:txBody>
      </p:sp>
      <p:sp>
        <p:nvSpPr>
          <p:cNvPr id="15" name="object 10">
            <a:extLst>
              <a:ext uri="{FF2B5EF4-FFF2-40B4-BE49-F238E27FC236}">
                <a16:creationId xmlns:a16="http://schemas.microsoft.com/office/drawing/2014/main" id="{B939C4FC-E8AA-D218-6F7A-3B6F3C94F8B7}"/>
              </a:ext>
            </a:extLst>
          </p:cNvPr>
          <p:cNvSpPr txBox="1"/>
          <p:nvPr/>
        </p:nvSpPr>
        <p:spPr>
          <a:xfrm>
            <a:off x="462812" y="4104181"/>
            <a:ext cx="2590800" cy="111998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TEAM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LEAD</a:t>
            </a:r>
            <a:endParaRPr lang="en-US" sz="1600" b="1" spc="-2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marR="37465">
              <a:lnSpc>
                <a:spcPts val="2120"/>
              </a:lnSpc>
              <a:spcBef>
                <a:spcPts val="204"/>
              </a:spcBef>
            </a:pPr>
            <a:r>
              <a:rPr lang="en-US" sz="1600" spc="-10" dirty="0">
                <a:solidFill>
                  <a:srgbClr val="FFFFFF"/>
                </a:solidFill>
                <a:latin typeface="Arial"/>
                <a:cs typeface="Arial"/>
              </a:rPr>
              <a:t>Latifa Elouadrhiri</a:t>
            </a:r>
          </a:p>
          <a:p>
            <a:pPr marL="12700" marR="37465">
              <a:lnSpc>
                <a:spcPts val="2120"/>
              </a:lnSpc>
              <a:spcBef>
                <a:spcPts val="204"/>
              </a:spcBef>
            </a:pPr>
            <a:r>
              <a:rPr lang="en-US" sz="1600" spc="-10" dirty="0">
                <a:solidFill>
                  <a:srgbClr val="FFFFFF"/>
                </a:solidFill>
                <a:latin typeface="Arial"/>
                <a:cs typeface="Arial"/>
              </a:rPr>
              <a:t>Staff Scientist</a:t>
            </a:r>
          </a:p>
          <a:p>
            <a:pPr marL="12700" marR="37465">
              <a:lnSpc>
                <a:spcPts val="2120"/>
              </a:lnSpc>
              <a:spcBef>
                <a:spcPts val="204"/>
              </a:spcBef>
            </a:pPr>
            <a:r>
              <a:rPr lang="en-US" sz="1600" spc="-10" dirty="0">
                <a:solidFill>
                  <a:srgbClr val="FFFFFF"/>
                </a:solidFill>
                <a:latin typeface="Arial"/>
                <a:cs typeface="Arial"/>
              </a:rPr>
              <a:t>Jefferson Lab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16" name="object 11">
            <a:extLst>
              <a:ext uri="{FF2B5EF4-FFF2-40B4-BE49-F238E27FC236}">
                <a16:creationId xmlns:a16="http://schemas.microsoft.com/office/drawing/2014/main" id="{B30AE62D-4320-2340-3D8A-AF3074CEB5CA}"/>
              </a:ext>
            </a:extLst>
          </p:cNvPr>
          <p:cNvSpPr txBox="1"/>
          <p:nvPr/>
        </p:nvSpPr>
        <p:spPr>
          <a:xfrm>
            <a:off x="4308670" y="4115487"/>
            <a:ext cx="7856436" cy="1559273"/>
          </a:xfrm>
          <a:prstGeom prst="rect">
            <a:avLst/>
          </a:prstGeom>
        </p:spPr>
        <p:txBody>
          <a:bodyPr vert="horz" wrap="square" lIns="0" tIns="15240" rIns="0" bIns="0" numCol="2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TEAM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 MEMBER</a:t>
            </a:r>
            <a:r>
              <a:rPr lang="en-US" sz="1600" b="1" spc="-10" dirty="0">
                <a:solidFill>
                  <a:srgbClr val="FFFFFF"/>
                </a:solidFill>
                <a:latin typeface="Arial"/>
                <a:cs typeface="Arial"/>
              </a:rPr>
              <a:t>S:</a:t>
            </a:r>
          </a:p>
          <a:p>
            <a:pPr marL="298450" indent="-28575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en-US" sz="1600" i="0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Vivian Sullivan (ANL)</a:t>
            </a:r>
          </a:p>
          <a:p>
            <a:pPr marL="298450" indent="-28575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en-US" sz="1600" i="0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Kathleen </a:t>
            </a:r>
            <a:r>
              <a:rPr lang="en-US" sz="1600" i="0" u="none" strike="noStrike" dirty="0" err="1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Barkigia</a:t>
            </a:r>
            <a:r>
              <a:rPr lang="en-US" sz="1600" i="0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 (BNL)</a:t>
            </a:r>
          </a:p>
          <a:p>
            <a:pPr marL="298450" indent="-28575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en-US" sz="1600" i="0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Bill Johansen (LBNL)</a:t>
            </a:r>
          </a:p>
          <a:p>
            <a:pPr marL="298450" indent="-28575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en-US" sz="1600" i="0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Dan </a:t>
            </a:r>
            <a:r>
              <a:rPr lang="en-US" sz="1600" i="0" u="none" strike="noStrike" dirty="0" err="1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Sinars</a:t>
            </a:r>
            <a:r>
              <a:rPr lang="en-US" sz="1600" i="0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 (Sandia)</a:t>
            </a:r>
          </a:p>
          <a:p>
            <a:pPr marL="298450" indent="-28575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en-US" sz="1600" i="0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Natalie </a:t>
            </a:r>
            <a:r>
              <a:rPr lang="en-US" sz="1600" i="0" u="none" strike="noStrike" dirty="0" err="1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Geise</a:t>
            </a:r>
            <a:r>
              <a:rPr lang="en-US" sz="1600" i="0" u="none" strike="noStrike" dirty="0">
                <a:solidFill>
                  <a:schemeClr val="bg1"/>
                </a:solidFill>
                <a:effectLst/>
                <a:latin typeface="Aptos" panose="020B0004020202020204" pitchFamily="34" charset="0"/>
              </a:rPr>
              <a:t> (SLAC</a:t>
            </a:r>
            <a:r>
              <a:rPr lang="en-US" sz="1600" dirty="0">
                <a:solidFill>
                  <a:schemeClr val="bg1"/>
                </a:solidFill>
                <a:latin typeface="Aptos" panose="020B0004020202020204" pitchFamily="34" charset="0"/>
              </a:rPr>
              <a:t>)</a:t>
            </a:r>
            <a:br>
              <a:rPr lang="en-US" sz="1600" dirty="0">
                <a:solidFill>
                  <a:schemeClr val="bg1"/>
                </a:solidFill>
              </a:rPr>
            </a:br>
            <a:endParaRPr lang="en-US" sz="1600" i="0" u="none" strike="noStrike" dirty="0">
              <a:solidFill>
                <a:schemeClr val="bg1"/>
              </a:solidFill>
              <a:effectLst/>
              <a:latin typeface="Aptos" panose="020B0004020202020204" pitchFamily="34" charset="0"/>
            </a:endParaRPr>
          </a:p>
          <a:p>
            <a:pPr marL="298450" indent="-28575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marL="298450" indent="-28575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endParaRPr lang="en-US" sz="1600" i="0" u="none" strike="noStrike" dirty="0">
              <a:solidFill>
                <a:schemeClr val="bg1"/>
              </a:solidFill>
              <a:effectLst/>
              <a:latin typeface="Aptos" panose="020B00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4D57A73-A2F9-FF6D-8838-8E67A2254B74}"/>
              </a:ext>
            </a:extLst>
          </p:cNvPr>
          <p:cNvSpPr/>
          <p:nvPr/>
        </p:nvSpPr>
        <p:spPr>
          <a:xfrm>
            <a:off x="0" y="292789"/>
            <a:ext cx="12192000" cy="685800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A9119F7-DFCA-4C14-2364-5B1A4AB42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3447" y="201085"/>
            <a:ext cx="6656915" cy="665691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0B3CF-63B4-29FC-0BF2-1862383A0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9944" y="1938707"/>
            <a:ext cx="1649749" cy="927874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Modernize </a:t>
            </a:r>
            <a:b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</a:b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end-to-end IT systems</a:t>
            </a:r>
          </a:p>
        </p:txBody>
      </p:sp>
      <p:pic>
        <p:nvPicPr>
          <p:cNvPr id="4" name="Picture 3" descr="A black background with blue letters&#10;&#10;AI-generated content may be incorrect.">
            <a:extLst>
              <a:ext uri="{FF2B5EF4-FFF2-40B4-BE49-F238E27FC236}">
                <a16:creationId xmlns:a16="http://schemas.microsoft.com/office/drawing/2014/main" id="{99ACC9DB-2E42-79C7-056F-A7870B02F5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605" y="5840994"/>
            <a:ext cx="3509011" cy="6719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DB6F9E-8A6C-7E20-E55D-BBF2916594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891" y="5194052"/>
            <a:ext cx="4226792" cy="1576834"/>
          </a:xfrm>
          <a:prstGeom prst="rect">
            <a:avLst/>
          </a:prstGeom>
        </p:spPr>
      </p:pic>
      <p:sp>
        <p:nvSpPr>
          <p:cNvPr id="8" name="Terminator 7">
            <a:extLst>
              <a:ext uri="{FF2B5EF4-FFF2-40B4-BE49-F238E27FC236}">
                <a16:creationId xmlns:a16="http://schemas.microsoft.com/office/drawing/2014/main" id="{2830D904-D366-75EF-48F4-07461BA73E31}"/>
              </a:ext>
            </a:extLst>
          </p:cNvPr>
          <p:cNvSpPr/>
          <p:nvPr/>
        </p:nvSpPr>
        <p:spPr>
          <a:xfrm>
            <a:off x="1597591" y="340529"/>
            <a:ext cx="1300618" cy="519624"/>
          </a:xfrm>
          <a:prstGeom prst="flowChartTerminator">
            <a:avLst/>
          </a:prstGeom>
          <a:solidFill>
            <a:srgbClr val="2140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0B7216-50C4-BF6E-B4B1-AECF78313828}"/>
              </a:ext>
            </a:extLst>
          </p:cNvPr>
          <p:cNvSpPr/>
          <p:nvPr/>
        </p:nvSpPr>
        <p:spPr>
          <a:xfrm>
            <a:off x="-143528" y="340529"/>
            <a:ext cx="2254685" cy="519624"/>
          </a:xfrm>
          <a:prstGeom prst="rect">
            <a:avLst/>
          </a:prstGeom>
          <a:solidFill>
            <a:srgbClr val="2140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182F000-50D6-8221-086D-4B2E75F4A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642" y="399619"/>
            <a:ext cx="2130468" cy="779463"/>
          </a:xfrm>
        </p:spPr>
        <p:txBody>
          <a:bodyPr>
            <a:normAutofit fontScale="90000"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OBJECTIVES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F495FFD-D09D-AA42-2D4F-C7A7875D98BF}"/>
              </a:ext>
            </a:extLst>
          </p:cNvPr>
          <p:cNvSpPr txBox="1">
            <a:spLocks/>
          </p:cNvSpPr>
          <p:nvPr/>
        </p:nvSpPr>
        <p:spPr>
          <a:xfrm>
            <a:off x="3452598" y="4098481"/>
            <a:ext cx="1491447" cy="6719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Drive stronger cross-lab collaboration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76A5354-C2C4-B20F-591D-8F5076C89640}"/>
              </a:ext>
            </a:extLst>
          </p:cNvPr>
          <p:cNvSpPr txBox="1">
            <a:spLocks/>
          </p:cNvSpPr>
          <p:nvPr/>
        </p:nvSpPr>
        <p:spPr>
          <a:xfrm>
            <a:off x="7339735" y="4075145"/>
            <a:ext cx="1635917" cy="8305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Reinvest realized cost savings into science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3DAC555-2AC7-F9A2-B491-6BAA38032C01}"/>
              </a:ext>
            </a:extLst>
          </p:cNvPr>
          <p:cNvSpPr txBox="1">
            <a:spLocks/>
          </p:cNvSpPr>
          <p:nvPr/>
        </p:nvSpPr>
        <p:spPr>
          <a:xfrm>
            <a:off x="5156190" y="2631876"/>
            <a:ext cx="2043923" cy="13434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MORE, BETTER, AND FASTER 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SCIENCE 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DBCD396-3C82-2323-5BE9-3C02B4FF3CFD}"/>
              </a:ext>
            </a:extLst>
          </p:cNvPr>
          <p:cNvSpPr txBox="1">
            <a:spLocks/>
          </p:cNvSpPr>
          <p:nvPr/>
        </p:nvSpPr>
        <p:spPr>
          <a:xfrm>
            <a:off x="7302157" y="1804706"/>
            <a:ext cx="1741635" cy="8885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Reform operations to remove barriers that impede research productivity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59EE40-C6B9-5CD6-3F82-2D84AF467753}"/>
              </a:ext>
            </a:extLst>
          </p:cNvPr>
          <p:cNvSpPr txBox="1"/>
          <p:nvPr/>
        </p:nvSpPr>
        <p:spPr>
          <a:xfrm>
            <a:off x="3903960" y="1620040"/>
            <a:ext cx="588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21409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B20FE2-B0AD-AA9D-F515-2D2205370307}"/>
              </a:ext>
            </a:extLst>
          </p:cNvPr>
          <p:cNvSpPr txBox="1"/>
          <p:nvPr/>
        </p:nvSpPr>
        <p:spPr>
          <a:xfrm>
            <a:off x="7884827" y="3803087"/>
            <a:ext cx="588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21409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641211-3D24-B7CA-13AD-0F9DFE51F160}"/>
              </a:ext>
            </a:extLst>
          </p:cNvPr>
          <p:cNvSpPr txBox="1"/>
          <p:nvPr/>
        </p:nvSpPr>
        <p:spPr>
          <a:xfrm>
            <a:off x="3903960" y="3807672"/>
            <a:ext cx="588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21409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B18298-2E35-7F11-C9AF-F0158E308506}"/>
              </a:ext>
            </a:extLst>
          </p:cNvPr>
          <p:cNvSpPr txBox="1"/>
          <p:nvPr/>
        </p:nvSpPr>
        <p:spPr>
          <a:xfrm>
            <a:off x="7765733" y="1502253"/>
            <a:ext cx="588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21409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259C13A-5CC1-34F9-B83E-2CB2C2484B0A}"/>
              </a:ext>
            </a:extLst>
          </p:cNvPr>
          <p:cNvSpPr txBox="1">
            <a:spLocks/>
          </p:cNvSpPr>
          <p:nvPr/>
        </p:nvSpPr>
        <p:spPr>
          <a:xfrm>
            <a:off x="5046616" y="592203"/>
            <a:ext cx="2259733" cy="9942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Focus on lab performance and results not just process and procedure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0B0739-4837-1D1B-7BAD-E894382975C1}"/>
              </a:ext>
            </a:extLst>
          </p:cNvPr>
          <p:cNvSpPr txBox="1"/>
          <p:nvPr/>
        </p:nvSpPr>
        <p:spPr>
          <a:xfrm>
            <a:off x="5882122" y="271048"/>
            <a:ext cx="588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21409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4ABD500-715E-8254-3FE3-D8B343269AAC}"/>
              </a:ext>
            </a:extLst>
          </p:cNvPr>
          <p:cNvSpPr txBox="1">
            <a:spLocks/>
          </p:cNvSpPr>
          <p:nvPr/>
        </p:nvSpPr>
        <p:spPr>
          <a:xfrm>
            <a:off x="5316221" y="5343844"/>
            <a:ext cx="1806078" cy="9942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Enhance awareness of national labs</a:t>
            </a: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ED7DC46-4B65-8E94-897D-44173DEB7E2A}"/>
              </a:ext>
            </a:extLst>
          </p:cNvPr>
          <p:cNvSpPr txBox="1"/>
          <p:nvPr/>
        </p:nvSpPr>
        <p:spPr>
          <a:xfrm>
            <a:off x="5987844" y="5071786"/>
            <a:ext cx="588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21409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188663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8A1C3-4CFF-1A92-2A03-68FEDBA90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55FA2539-EBB5-9FCA-320D-15552FACBA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6900" y="218757"/>
            <a:ext cx="11290300" cy="2129429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ts val="4029"/>
              </a:lnSpc>
              <a:spcBef>
                <a:spcPts val="605"/>
              </a:spcBef>
            </a:pPr>
            <a:r>
              <a:rPr dirty="0">
                <a:solidFill>
                  <a:srgbClr val="000000"/>
                </a:solidFill>
              </a:rPr>
              <a:t>CHANGES</a:t>
            </a:r>
            <a:r>
              <a:rPr spc="4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SUMMARY </a:t>
            </a:r>
            <a:r>
              <a:rPr dirty="0">
                <a:solidFill>
                  <a:srgbClr val="000000"/>
                </a:solidFill>
              </a:rPr>
              <a:t>DOE</a:t>
            </a:r>
            <a:r>
              <a:rPr spc="4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O</a:t>
            </a:r>
            <a:r>
              <a:rPr lang="en-US" sz="4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413.2C</a:t>
            </a:r>
            <a:r>
              <a:rPr spc="6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,</a:t>
            </a:r>
            <a:r>
              <a:rPr spc="55" dirty="0">
                <a:solidFill>
                  <a:schemeClr val="tx1"/>
                </a:solidFill>
              </a:rPr>
              <a:t> </a:t>
            </a:r>
            <a:r>
              <a:rPr lang="en-US" sz="37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LABORATORY</a:t>
            </a:r>
            <a:r>
              <a:rPr lang="en-US" sz="3700" b="1" spc="-3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DIRECTED</a:t>
            </a:r>
            <a:r>
              <a:rPr lang="en-US" sz="3700" b="1" spc="-3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RESEARCH</a:t>
            </a:r>
            <a:r>
              <a:rPr lang="en-US" sz="3700" b="1" spc="-3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</a:t>
            </a:r>
            <a:r>
              <a:rPr lang="en-US" sz="3700" b="1" spc="-2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DEVELOPMENT</a:t>
            </a:r>
            <a:br>
              <a:rPr lang="en-US" sz="3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i="1" spc="-2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BAD04BD5-0F30-2426-D6E5-24A42583ED3E}"/>
              </a:ext>
            </a:extLst>
          </p:cNvPr>
          <p:cNvSpPr txBox="1"/>
          <p:nvPr/>
        </p:nvSpPr>
        <p:spPr>
          <a:xfrm>
            <a:off x="596900" y="1981200"/>
            <a:ext cx="10998200" cy="4614725"/>
          </a:xfrm>
          <a:prstGeom prst="rect">
            <a:avLst/>
          </a:prstGeom>
        </p:spPr>
        <p:txBody>
          <a:bodyPr vert="horz" wrap="square" lIns="0" tIns="213995" rIns="0" bIns="0" rtlCol="0">
            <a:spAutoFit/>
          </a:bodyPr>
          <a:lstStyle/>
          <a:p>
            <a:pPr marL="231775" indent="-219075">
              <a:lnSpc>
                <a:spcPct val="100000"/>
              </a:lnSpc>
              <a:spcBef>
                <a:spcPts val="1415"/>
              </a:spcBef>
              <a:buFont typeface="Wingdings"/>
              <a:buChar char=""/>
              <a:tabLst>
                <a:tab pos="231775" algn="l"/>
              </a:tabLst>
            </a:pPr>
            <a:r>
              <a:rPr sz="2400" b="1" dirty="0">
                <a:latin typeface="Arial"/>
                <a:cs typeface="Arial"/>
              </a:rPr>
              <a:t>SCOPE: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Subject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of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the</a:t>
            </a:r>
            <a:r>
              <a:rPr sz="2400" spc="-4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order/background</a:t>
            </a:r>
            <a:endParaRPr lang="en-US" sz="2400" spc="-1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  <a:tabLst>
                <a:tab pos="231775" algn="l"/>
              </a:tabLst>
            </a:pP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 establish Department of Energy (DOE) requirements for laboratory directed research and development (LDRD) while providing the laboratory director broad</a:t>
            </a:r>
            <a:r>
              <a:rPr lang="en-US" sz="2000" spc="-1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flexibility</a:t>
            </a:r>
            <a:r>
              <a:rPr lang="en-US" sz="2000" spc="-5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</a:t>
            </a:r>
            <a:r>
              <a:rPr lang="en-US" sz="2000" spc="-2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program</a:t>
            </a:r>
            <a:r>
              <a:rPr lang="en-US" sz="2000" spc="-1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implementation.</a:t>
            </a:r>
            <a:r>
              <a:rPr lang="en-US" sz="2000" spc="-1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</a:t>
            </a:r>
            <a:r>
              <a:rPr lang="en-US" sz="20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objectives</a:t>
            </a:r>
            <a:r>
              <a:rPr lang="en-US" sz="2000" spc="-1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</a:t>
            </a:r>
            <a:r>
              <a:rPr lang="en-US" sz="2000" spc="-2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</a:t>
            </a:r>
            <a:r>
              <a:rPr lang="en-US" sz="20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LDRD</a:t>
            </a:r>
            <a:r>
              <a:rPr lang="en-US" sz="20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program</a:t>
            </a:r>
            <a:r>
              <a:rPr lang="en-US" sz="2000" spc="-1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are </a:t>
            </a:r>
            <a:r>
              <a:rPr lang="en-US" sz="2000" spc="-2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to:</a:t>
            </a:r>
            <a:endParaRPr lang="en-US" sz="2000" spc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marR="0" lvl="1" indent="-285750">
              <a:spcBef>
                <a:spcPts val="125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1142365" algn="l"/>
              </a:tabLst>
            </a:pP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maintain</a:t>
            </a:r>
            <a:r>
              <a:rPr lang="en-US" sz="2000" spc="-1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</a:t>
            </a:r>
            <a:r>
              <a:rPr lang="en-US" sz="20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scientific</a:t>
            </a:r>
            <a:r>
              <a:rPr lang="en-US" sz="2000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</a:t>
            </a:r>
            <a:r>
              <a:rPr lang="en-US" sz="2000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technical</a:t>
            </a:r>
            <a:r>
              <a:rPr lang="en-US" sz="2000" spc="-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vitality</a:t>
            </a:r>
            <a:r>
              <a:rPr lang="en-US" sz="2000" spc="-2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of</a:t>
            </a:r>
            <a:r>
              <a:rPr lang="en-US" sz="20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</a:t>
            </a:r>
            <a:r>
              <a:rPr lang="en-US" sz="2000" spc="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laboratories by advancing the frontiers of science, technology and engineering;</a:t>
            </a:r>
            <a:endParaRPr lang="en-US" sz="2000" spc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742950" marR="708025" lvl="1" indent="-285750">
              <a:lnSpc>
                <a:spcPct val="105000"/>
              </a:lnSpc>
              <a:spcBef>
                <a:spcPts val="132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1142365" algn="l"/>
              </a:tabLst>
            </a:pP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enhance</a:t>
            </a:r>
            <a:r>
              <a:rPr lang="en-US" sz="2000" spc="-25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mission agility of the laboratories by enabling responses to national security, energy, and environmental challenges</a:t>
            </a:r>
            <a:r>
              <a:rPr lang="en-US" sz="20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and</a:t>
            </a:r>
          </a:p>
          <a:p>
            <a:pPr marL="742950" marR="0" lvl="1" indent="-285750">
              <a:spcBef>
                <a:spcPts val="1320"/>
              </a:spcBef>
              <a:spcAft>
                <a:spcPts val="0"/>
              </a:spcAft>
              <a:buSzPts val="1000"/>
              <a:buFont typeface="Symbol" pitchFamily="2" charset="2"/>
              <a:buChar char=""/>
              <a:tabLst>
                <a:tab pos="1142365" algn="l"/>
              </a:tabLst>
            </a:pPr>
            <a:r>
              <a:rPr lang="en-US" sz="2000" spc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promoting workforce development by attracting, retaining and developing tomorrow’s scientific and technical workforce</a:t>
            </a:r>
            <a:r>
              <a:rPr lang="en-US" sz="2000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spc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415"/>
              </a:spcBef>
              <a:tabLst>
                <a:tab pos="231775" algn="l"/>
              </a:tabLst>
            </a:pP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5551157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563CD-5DA8-5A9C-D3B3-F49201475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2FD2D882-BAE8-2D2A-444D-81AFC6D043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6900" y="218757"/>
            <a:ext cx="11290300" cy="2129429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ts val="4029"/>
              </a:lnSpc>
              <a:spcBef>
                <a:spcPts val="605"/>
              </a:spcBef>
            </a:pPr>
            <a:r>
              <a:rPr dirty="0">
                <a:solidFill>
                  <a:srgbClr val="000000"/>
                </a:solidFill>
              </a:rPr>
              <a:t>CHANGES</a:t>
            </a:r>
            <a:r>
              <a:rPr spc="4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SUMMARY </a:t>
            </a:r>
            <a:r>
              <a:rPr dirty="0">
                <a:solidFill>
                  <a:srgbClr val="000000"/>
                </a:solidFill>
              </a:rPr>
              <a:t>DOE</a:t>
            </a:r>
            <a:r>
              <a:rPr spc="4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O</a:t>
            </a:r>
            <a:r>
              <a:rPr lang="en-US" sz="4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413.2C</a:t>
            </a:r>
            <a:r>
              <a:rPr spc="60" dirty="0">
                <a:solidFill>
                  <a:schemeClr val="tx1"/>
                </a:solidFill>
              </a:rPr>
              <a:t> </a:t>
            </a:r>
            <a:r>
              <a:rPr dirty="0">
                <a:solidFill>
                  <a:schemeClr val="tx1"/>
                </a:solidFill>
              </a:rPr>
              <a:t>,</a:t>
            </a:r>
            <a:r>
              <a:rPr spc="55" dirty="0">
                <a:solidFill>
                  <a:schemeClr val="tx1"/>
                </a:solidFill>
              </a:rPr>
              <a:t> </a:t>
            </a:r>
            <a:r>
              <a:rPr lang="en-US" sz="37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LABORATORY</a:t>
            </a:r>
            <a:r>
              <a:rPr lang="en-US" sz="3700" b="1" spc="-3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DIRECTED</a:t>
            </a:r>
            <a:r>
              <a:rPr lang="en-US" sz="3700" b="1" spc="-3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RESEARCH</a:t>
            </a:r>
            <a:r>
              <a:rPr lang="en-US" sz="3700" b="1" spc="-3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</a:t>
            </a:r>
            <a:r>
              <a:rPr lang="en-US" sz="3700" b="1" spc="-2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DEVELOPMENT</a:t>
            </a:r>
            <a:br>
              <a:rPr lang="en-US" sz="3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i="1" spc="-2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CBA921ED-62CE-0688-6F97-B917BDFAB81E}"/>
              </a:ext>
            </a:extLst>
          </p:cNvPr>
          <p:cNvSpPr txBox="1"/>
          <p:nvPr/>
        </p:nvSpPr>
        <p:spPr>
          <a:xfrm>
            <a:off x="596900" y="1283471"/>
            <a:ext cx="10998200" cy="5838137"/>
          </a:xfrm>
          <a:prstGeom prst="rect">
            <a:avLst/>
          </a:prstGeom>
        </p:spPr>
        <p:txBody>
          <a:bodyPr vert="horz" wrap="square" lIns="0" tIns="213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15"/>
              </a:spcBef>
              <a:tabLst>
                <a:tab pos="231775" algn="l"/>
              </a:tabLst>
            </a:pPr>
            <a:endParaRPr sz="2400" dirty="0">
              <a:latin typeface="Arial"/>
              <a:cs typeface="Arial"/>
            </a:endParaRPr>
          </a:p>
          <a:p>
            <a:pPr marL="231775" indent="-219075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31775" algn="l"/>
              </a:tabLst>
            </a:pPr>
            <a:r>
              <a:rPr sz="2400" b="1" dirty="0">
                <a:latin typeface="Arial"/>
                <a:cs typeface="Arial"/>
              </a:rPr>
              <a:t>PURPOSE:</a:t>
            </a:r>
            <a:endParaRPr lang="en-US" sz="2400" spc="-20" dirty="0">
              <a:latin typeface="Arial"/>
              <a:cs typeface="Arial"/>
            </a:endParaRPr>
          </a:p>
          <a:p>
            <a:pPr marL="629920" lvl="1" indent="-340360">
              <a:lnSpc>
                <a:spcPct val="100000"/>
              </a:lnSpc>
              <a:spcBef>
                <a:spcPts val="395"/>
              </a:spcBef>
              <a:buFont typeface="Calibri"/>
              <a:buChar char="—"/>
              <a:tabLst>
                <a:tab pos="629920" algn="l"/>
              </a:tabLst>
            </a:pPr>
            <a:r>
              <a:rPr lang="en-US" sz="2400" dirty="0"/>
              <a:t>Align Order strictly with </a:t>
            </a:r>
            <a:r>
              <a:rPr lang="en-US" sz="2400" b="1" dirty="0"/>
              <a:t>statutory requirements</a:t>
            </a:r>
          </a:p>
          <a:p>
            <a:pPr marL="629920" lvl="1" indent="-340360">
              <a:lnSpc>
                <a:spcPct val="100000"/>
              </a:lnSpc>
              <a:spcBef>
                <a:spcPts val="395"/>
              </a:spcBef>
              <a:buFont typeface="Calibri"/>
              <a:buChar char="—"/>
              <a:tabLst>
                <a:tab pos="629920" algn="l"/>
              </a:tabLst>
            </a:pPr>
            <a:r>
              <a:rPr lang="en-US" sz="2400" dirty="0"/>
              <a:t>Remove unnecessary administrative burden</a:t>
            </a:r>
          </a:p>
          <a:p>
            <a:pPr marL="629920" lvl="1" indent="-340360">
              <a:lnSpc>
                <a:spcPct val="100000"/>
              </a:lnSpc>
              <a:spcBef>
                <a:spcPts val="395"/>
              </a:spcBef>
              <a:buFont typeface="Calibri"/>
              <a:buChar char="—"/>
              <a:tabLst>
                <a:tab pos="629920" algn="l"/>
              </a:tabLst>
            </a:pPr>
            <a:r>
              <a:rPr lang="en-US" sz="2400" dirty="0"/>
              <a:t>Enable </a:t>
            </a:r>
            <a:r>
              <a:rPr lang="en-US" sz="2400" b="1" dirty="0"/>
              <a:t>faster, more agile research execution</a:t>
            </a:r>
          </a:p>
          <a:p>
            <a:pPr marL="231775" indent="-219075">
              <a:lnSpc>
                <a:spcPct val="100000"/>
              </a:lnSpc>
              <a:spcBef>
                <a:spcPts val="1200"/>
              </a:spcBef>
              <a:buFont typeface="Wingdings"/>
              <a:buChar char=""/>
              <a:tabLst>
                <a:tab pos="231775" algn="l"/>
              </a:tabLst>
            </a:pP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BEING SOLVED</a:t>
            </a:r>
            <a:endParaRPr lang="en-US" sz="2400" spc="-2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9920" lvl="1" indent="-340360">
              <a:lnSpc>
                <a:spcPct val="100000"/>
              </a:lnSpc>
              <a:spcBef>
                <a:spcPts val="395"/>
              </a:spcBef>
              <a:buFont typeface="Calibri"/>
              <a:buChar char="—"/>
              <a:tabLst>
                <a:tab pos="629920" algn="l"/>
              </a:tabLst>
            </a:pPr>
            <a:r>
              <a:rPr lang="en-US" sz="2400" dirty="0"/>
              <a:t>Overly prescriptive requirements beyond statute</a:t>
            </a:r>
          </a:p>
          <a:p>
            <a:pPr marL="629920" lvl="1" indent="-340360">
              <a:lnSpc>
                <a:spcPct val="100000"/>
              </a:lnSpc>
              <a:spcBef>
                <a:spcPts val="395"/>
              </a:spcBef>
              <a:buFont typeface="Calibri"/>
              <a:buChar char="—"/>
              <a:tabLst>
                <a:tab pos="629920" algn="l"/>
              </a:tabLst>
            </a:pPr>
            <a:r>
              <a:rPr lang="en-US" sz="2400" dirty="0"/>
              <a:t>Redundant approvals and reporting</a:t>
            </a:r>
          </a:p>
          <a:p>
            <a:pPr marL="629920" lvl="1" indent="-340360">
              <a:lnSpc>
                <a:spcPct val="100000"/>
              </a:lnSpc>
              <a:spcBef>
                <a:spcPts val="395"/>
              </a:spcBef>
              <a:buFont typeface="Calibri"/>
              <a:buChar char="—"/>
              <a:tabLst>
                <a:tab pos="629920" algn="l"/>
              </a:tabLst>
            </a:pPr>
            <a:r>
              <a:rPr lang="en-US" sz="2400" dirty="0"/>
              <a:t>Delays in project initiation</a:t>
            </a:r>
          </a:p>
          <a:p>
            <a:pPr marL="629920" lvl="1" indent="-340360">
              <a:lnSpc>
                <a:spcPct val="100000"/>
              </a:lnSpc>
              <a:spcBef>
                <a:spcPts val="395"/>
              </a:spcBef>
              <a:buFont typeface="Calibri"/>
              <a:buChar char="—"/>
              <a:tabLst>
                <a:tab pos="629920" algn="l"/>
              </a:tabLst>
            </a:pPr>
            <a:r>
              <a:rPr lang="en-US" sz="2400" dirty="0"/>
              <a:t>Reduced mission agility</a:t>
            </a:r>
          </a:p>
          <a:p>
            <a:pPr marL="629920" lvl="1" indent="-340360">
              <a:lnSpc>
                <a:spcPct val="100000"/>
              </a:lnSpc>
              <a:spcBef>
                <a:spcPts val="395"/>
              </a:spcBef>
              <a:buFont typeface="Calibri"/>
              <a:buChar char="—"/>
              <a:tabLst>
                <a:tab pos="629920" algn="l"/>
              </a:tabLst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Align Order strictly with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statutory requirements</a:t>
            </a:r>
          </a:p>
          <a:p>
            <a:pPr marL="629920" lvl="1" indent="-340360">
              <a:lnSpc>
                <a:spcPct val="100000"/>
              </a:lnSpc>
              <a:spcBef>
                <a:spcPts val="395"/>
              </a:spcBef>
              <a:buFont typeface="Calibri"/>
              <a:buChar char="—"/>
              <a:tabLst>
                <a:tab pos="629920" algn="l"/>
              </a:tabLst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9920" lvl="1" indent="-340360">
              <a:lnSpc>
                <a:spcPct val="100000"/>
              </a:lnSpc>
              <a:spcBef>
                <a:spcPts val="395"/>
              </a:spcBef>
              <a:buFont typeface="Calibri"/>
              <a:buChar char="—"/>
              <a:tabLst>
                <a:tab pos="629920" algn="l"/>
              </a:tabLst>
            </a:pPr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230207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023C3-2BF2-AF8C-1903-58EEF7799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4E9D2D4F-984A-DFD3-E784-80E1746B76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8950" y="-5576"/>
            <a:ext cx="11214100" cy="2129429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ts val="4029"/>
              </a:lnSpc>
              <a:spcBef>
                <a:spcPts val="605"/>
              </a:spcBef>
            </a:pPr>
            <a:r>
              <a:rPr dirty="0">
                <a:solidFill>
                  <a:srgbClr val="000000"/>
                </a:solidFill>
              </a:rPr>
              <a:t>KEY</a:t>
            </a:r>
            <a:r>
              <a:rPr spc="-2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REFORMS</a:t>
            </a:r>
            <a:r>
              <a:rPr spc="5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&amp;</a:t>
            </a:r>
            <a:r>
              <a:rPr spc="6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EXPECTED</a:t>
            </a:r>
            <a:r>
              <a:rPr spc="6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OUTCOMES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br>
              <a:rPr lang="en-US" spc="-10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DOE</a:t>
            </a:r>
            <a:r>
              <a:rPr lang="en-US" spc="45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O</a:t>
            </a:r>
            <a:r>
              <a:rPr lang="en-US" sz="4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413.2C</a:t>
            </a:r>
            <a:r>
              <a:rPr lang="en-US" spc="60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en-US" spc="55" dirty="0">
                <a:solidFill>
                  <a:schemeClr val="tx1"/>
                </a:solidFill>
              </a:rPr>
              <a:t> </a:t>
            </a:r>
            <a:r>
              <a:rPr lang="en-US" sz="37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LABORATORY</a:t>
            </a:r>
            <a:r>
              <a:rPr lang="en-US" sz="3700" b="1" spc="-3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DIRECTED</a:t>
            </a:r>
            <a:r>
              <a:rPr lang="en-US" sz="3700" b="1" spc="-3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RESEARCH</a:t>
            </a:r>
            <a:r>
              <a:rPr lang="en-US" sz="3700" b="1" spc="-3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</a:t>
            </a:r>
            <a:r>
              <a:rPr lang="en-US" sz="3700" b="1" spc="-2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DEVELOPMENT</a:t>
            </a:r>
            <a:br>
              <a:rPr lang="en-US" sz="3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i="1" spc="-2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DE6391F9-1C31-0768-8B9D-865E50BF491A}"/>
              </a:ext>
            </a:extLst>
          </p:cNvPr>
          <p:cNvSpPr txBox="1"/>
          <p:nvPr/>
        </p:nvSpPr>
        <p:spPr>
          <a:xfrm>
            <a:off x="633412" y="304800"/>
            <a:ext cx="10925175" cy="7471917"/>
          </a:xfrm>
          <a:prstGeom prst="rect">
            <a:avLst/>
          </a:prstGeom>
        </p:spPr>
        <p:txBody>
          <a:bodyPr vert="horz" wrap="square" lIns="0" tIns="213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85"/>
              </a:spcBef>
            </a:pPr>
            <a:endParaRPr lang="en-US" sz="2650" b="1" dirty="0">
              <a:solidFill>
                <a:srgbClr val="005F9C"/>
              </a:solidFill>
              <a:latin typeface="Arial"/>
              <a:cs typeface="Arial"/>
            </a:endParaRPr>
          </a:p>
          <a:p>
            <a:pPr marL="231775" marR="591185" indent="-219710">
              <a:lnSpc>
                <a:spcPct val="100000"/>
              </a:lnSpc>
              <a:spcBef>
                <a:spcPts val="1415"/>
              </a:spcBef>
              <a:buFont typeface="Wingdings"/>
              <a:buChar char=""/>
              <a:tabLst>
                <a:tab pos="231775" algn="l"/>
              </a:tabLst>
            </a:pPr>
            <a:endParaRPr lang="en-US" sz="2400" b="1" spc="-35" dirty="0">
              <a:latin typeface="Arial"/>
              <a:cs typeface="Arial"/>
            </a:endParaRPr>
          </a:p>
          <a:p>
            <a:pPr marL="231775" marR="591185" indent="-219710">
              <a:lnSpc>
                <a:spcPct val="100000"/>
              </a:lnSpc>
              <a:spcBef>
                <a:spcPts val="1415"/>
              </a:spcBef>
              <a:buFont typeface="Wingdings"/>
              <a:buChar char=""/>
              <a:tabLst>
                <a:tab pos="231775" algn="l"/>
              </a:tabLst>
            </a:pPr>
            <a:r>
              <a:rPr lang="en-US" sz="2400" b="1" spc="-35" dirty="0">
                <a:latin typeface="Arial"/>
                <a:cs typeface="Arial"/>
              </a:rPr>
              <a:t>IMPACTED</a:t>
            </a:r>
            <a:r>
              <a:rPr lang="en-US" sz="2400" b="1" spc="-135" dirty="0">
                <a:latin typeface="Arial"/>
                <a:cs typeface="Arial"/>
              </a:rPr>
              <a:t> </a:t>
            </a:r>
            <a:r>
              <a:rPr lang="en-US" sz="2400" b="1" dirty="0">
                <a:latin typeface="Arial"/>
                <a:cs typeface="Arial"/>
              </a:rPr>
              <a:t>AREA:</a:t>
            </a:r>
            <a:r>
              <a:rPr lang="en-US" sz="2400" b="1" spc="-75" dirty="0">
                <a:latin typeface="Arial"/>
                <a:cs typeface="Arial"/>
              </a:rPr>
              <a:t> </a:t>
            </a:r>
          </a:p>
          <a:p>
            <a:pPr marL="629920" marR="0" lvl="1" indent="-340360" defTabSz="914400" eaLnBrk="1" fontAlgn="auto" latinLnBrk="0" hangingPunct="1">
              <a:lnSpc>
                <a:spcPct val="10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 typeface="Calibri"/>
              <a:buChar char="—"/>
              <a:tabLst>
                <a:tab pos="629920" algn="l"/>
              </a:tabLst>
              <a:defRPr/>
            </a:pPr>
            <a:r>
              <a:rPr lang="en-US" sz="2400" dirty="0"/>
              <a:t>Program Management</a:t>
            </a:r>
          </a:p>
          <a:p>
            <a:pPr marL="629920" marR="0" lvl="1" indent="-340360" defTabSz="914400" eaLnBrk="1" fontAlgn="auto" latinLnBrk="0" hangingPunct="1">
              <a:lnSpc>
                <a:spcPct val="10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 typeface="Calibri"/>
              <a:buChar char="—"/>
              <a:tabLst>
                <a:tab pos="629920" algn="l"/>
              </a:tabLst>
              <a:defRPr/>
            </a:pPr>
            <a:r>
              <a:rPr lang="en-US" sz="2400" dirty="0"/>
              <a:t>Finance / Cost Accounting</a:t>
            </a:r>
          </a:p>
          <a:p>
            <a:pPr marL="629920" marR="0" lvl="1" indent="-340360" defTabSz="914400" eaLnBrk="1" fontAlgn="auto" latinLnBrk="0" hangingPunct="1">
              <a:lnSpc>
                <a:spcPct val="10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 typeface="Calibri"/>
              <a:buChar char="—"/>
              <a:tabLst>
                <a:tab pos="629920" algn="l"/>
              </a:tabLst>
              <a:defRPr/>
            </a:pPr>
            <a:r>
              <a:rPr lang="en-US" sz="2400" dirty="0"/>
              <a:t>Oversight &amp; Governance</a:t>
            </a:r>
          </a:p>
          <a:p>
            <a:pPr marL="629920" marR="0" lvl="1" indent="-340360" defTabSz="914400" eaLnBrk="1" fontAlgn="auto" latinLnBrk="0" hangingPunct="1">
              <a:lnSpc>
                <a:spcPct val="10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 typeface="Calibri"/>
              <a:buChar char="—"/>
              <a:tabLst>
                <a:tab pos="629920" algn="l"/>
              </a:tabLst>
              <a:defRPr/>
            </a:pPr>
            <a:r>
              <a:rPr lang="en-US" sz="2400" dirty="0"/>
              <a:t>Reporting</a:t>
            </a:r>
            <a:endParaRPr lang="en-US" sz="2400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pPr marL="231775" marR="591185" indent="-219710">
              <a:lnSpc>
                <a:spcPct val="100000"/>
              </a:lnSpc>
              <a:spcBef>
                <a:spcPts val="1415"/>
              </a:spcBef>
              <a:buFont typeface="Wingdings"/>
              <a:buChar char=""/>
              <a:tabLst>
                <a:tab pos="231775" algn="l"/>
              </a:tabLst>
            </a:pPr>
            <a:r>
              <a:rPr sz="2400" b="1" spc="-25" dirty="0">
                <a:latin typeface="Arial"/>
                <a:cs typeface="Arial"/>
              </a:rPr>
              <a:t>WHAT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LEADERS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SHOULD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KNOW</a:t>
            </a:r>
            <a:r>
              <a:rPr sz="2400" dirty="0">
                <a:latin typeface="Arial"/>
                <a:cs typeface="Arial"/>
              </a:rPr>
              <a:t>:</a:t>
            </a:r>
            <a:r>
              <a:rPr sz="2400" spc="-75" dirty="0">
                <a:latin typeface="Arial"/>
                <a:cs typeface="Arial"/>
              </a:rPr>
              <a:t> </a:t>
            </a:r>
            <a:endParaRPr lang="en-US" sz="2400" spc="-75" dirty="0">
              <a:latin typeface="Arial"/>
              <a:cs typeface="Arial"/>
            </a:endParaRPr>
          </a:p>
          <a:p>
            <a:pPr marL="629920" marR="0" lvl="1" indent="-340360" defTabSz="914400" eaLnBrk="1" fontAlgn="auto" latinLnBrk="0" hangingPunct="1">
              <a:lnSpc>
                <a:spcPct val="10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 typeface="Calibri"/>
              <a:buChar char="—"/>
              <a:tabLst>
                <a:tab pos="629920" algn="l"/>
              </a:tabLst>
              <a:defRPr/>
            </a:pPr>
            <a:r>
              <a:rPr lang="en-US" sz="2400" dirty="0"/>
              <a:t>Shift from </a:t>
            </a:r>
            <a:r>
              <a:rPr lang="en-US" sz="2400" b="1" dirty="0"/>
              <a:t>project-level approval → program-level approval</a:t>
            </a:r>
          </a:p>
          <a:p>
            <a:pPr marL="629920" marR="0" lvl="1" indent="-340360" defTabSz="914400" eaLnBrk="1" fontAlgn="auto" latinLnBrk="0" hangingPunct="1">
              <a:lnSpc>
                <a:spcPct val="10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 typeface="Calibri"/>
              <a:buChar char="—"/>
              <a:tabLst>
                <a:tab pos="629920" algn="l"/>
              </a:tabLst>
              <a:defRPr/>
            </a:pPr>
            <a:r>
              <a:rPr lang="en-US" sz="2400" dirty="0"/>
              <a:t>DOE Contractor assumes </a:t>
            </a:r>
            <a:r>
              <a:rPr lang="en-US" sz="2400" b="1" dirty="0"/>
              <a:t>full responsibility and accountability, </a:t>
            </a:r>
            <a:r>
              <a:rPr lang="en-US" sz="2400" dirty="0">
                <a:solidFill>
                  <a:schemeClr val="tx1"/>
                </a:solidFill>
              </a:rPr>
              <a:t>DOE contractors must comply with this Order and all applicable laws and regulations. Exceptions require written DOE approval.</a:t>
            </a:r>
            <a:endParaRPr lang="en-US" sz="2400" b="1" dirty="0">
              <a:solidFill>
                <a:schemeClr val="tx1"/>
              </a:solidFill>
            </a:endParaRPr>
          </a:p>
          <a:p>
            <a:pPr marL="629920" marR="0" lvl="1" indent="-340360" defTabSz="914400" eaLnBrk="1" fontAlgn="auto" latinLnBrk="0" hangingPunct="1">
              <a:lnSpc>
                <a:spcPct val="10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 typeface="Calibri"/>
              <a:buChar char="—"/>
              <a:tabLst>
                <a:tab pos="629920" algn="l"/>
              </a:tabLst>
              <a:defRPr/>
            </a:pPr>
            <a:r>
              <a:rPr lang="en-US" sz="2400" dirty="0"/>
              <a:t>DOE oversight becomes </a:t>
            </a:r>
            <a:r>
              <a:rPr lang="en-US" sz="2400" b="1" dirty="0"/>
              <a:t>risk-informed and performance-based</a:t>
            </a:r>
          </a:p>
          <a:p>
            <a:pPr marL="629920" marR="0" lvl="1" indent="-340360" defTabSz="914400" eaLnBrk="1" fontAlgn="auto" latinLnBrk="0" hangingPunct="1">
              <a:lnSpc>
                <a:spcPct val="10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 typeface="Calibri"/>
              <a:buChar char="—"/>
              <a:tabLst>
                <a:tab pos="629920" algn="l"/>
              </a:tabLst>
              <a:defRPr/>
            </a:pPr>
            <a:r>
              <a:rPr lang="en-US" sz="2400" dirty="0"/>
              <a:t>Removes requirements not mandated by statute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-webkit-standard"/>
            </a:endParaRPr>
          </a:p>
          <a:p>
            <a:pPr marL="231775" marR="591185" indent="-219710">
              <a:lnSpc>
                <a:spcPct val="100000"/>
              </a:lnSpc>
              <a:spcBef>
                <a:spcPts val="1415"/>
              </a:spcBef>
              <a:buFont typeface="Wingdings"/>
              <a:buChar char=""/>
              <a:tabLst>
                <a:tab pos="231775" algn="l"/>
              </a:tabLst>
            </a:pPr>
            <a:endParaRPr lang="en-US" sz="2400" spc="-75" dirty="0">
              <a:latin typeface="Arial"/>
              <a:cs typeface="Arial"/>
            </a:endParaRPr>
          </a:p>
          <a:p>
            <a:pPr marL="231775" marR="591185" indent="-219710">
              <a:lnSpc>
                <a:spcPct val="100000"/>
              </a:lnSpc>
              <a:spcBef>
                <a:spcPts val="1415"/>
              </a:spcBef>
              <a:buFont typeface="Wingdings"/>
              <a:buChar char=""/>
              <a:tabLst>
                <a:tab pos="231775" algn="l"/>
              </a:tabLst>
            </a:pPr>
            <a:r>
              <a:rPr sz="2400" b="1" dirty="0">
                <a:latin typeface="Arial"/>
                <a:cs typeface="Arial"/>
              </a:rPr>
              <a:t>CHANGE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SUMMARY</a:t>
            </a:r>
            <a:r>
              <a:rPr sz="2400" spc="-10" dirty="0">
                <a:latin typeface="Arial"/>
                <a:cs typeface="Arial"/>
              </a:rPr>
              <a:t>: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What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specifically</a:t>
            </a:r>
            <a:r>
              <a:rPr sz="2400" spc="-6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changed</a:t>
            </a:r>
            <a:r>
              <a:rPr lang="en-US" sz="2400" dirty="0">
                <a:latin typeface="Arial"/>
                <a:cs typeface="Arial"/>
              </a:rPr>
              <a:t>?</a:t>
            </a:r>
            <a:r>
              <a:rPr sz="2400" spc="-80" dirty="0">
                <a:latin typeface="Arial"/>
                <a:cs typeface="Arial"/>
              </a:rPr>
              <a:t> </a:t>
            </a:r>
            <a:r>
              <a:rPr lang="en-US" sz="2400" spc="-80" dirty="0">
                <a:latin typeface="Arial"/>
                <a:cs typeface="Arial"/>
              </a:rPr>
              <a:t>D</a:t>
            </a:r>
            <a:r>
              <a:rPr sz="2400" dirty="0">
                <a:latin typeface="Arial"/>
                <a:cs typeface="Arial"/>
              </a:rPr>
              <a:t>elta</a:t>
            </a:r>
            <a:r>
              <a:rPr sz="2400" spc="-90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only</a:t>
            </a:r>
            <a:r>
              <a:rPr lang="en-US" sz="2400" spc="-10" dirty="0">
                <a:latin typeface="Arial"/>
                <a:cs typeface="Arial"/>
              </a:rPr>
              <a:t>.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784916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66EC0-ACA5-7004-5AF0-0532D9506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31D92017-0282-C414-10CB-568070FC73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6900" y="218757"/>
            <a:ext cx="10998200" cy="2129429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ts val="4029"/>
              </a:lnSpc>
              <a:spcBef>
                <a:spcPts val="605"/>
              </a:spcBef>
            </a:pPr>
            <a:r>
              <a:rPr dirty="0">
                <a:solidFill>
                  <a:srgbClr val="000000"/>
                </a:solidFill>
              </a:rPr>
              <a:t>KEY</a:t>
            </a:r>
            <a:r>
              <a:rPr spc="-2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REFORMS</a:t>
            </a:r>
            <a:r>
              <a:rPr spc="55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&amp;</a:t>
            </a:r>
            <a:r>
              <a:rPr spc="6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EXPECTED</a:t>
            </a:r>
            <a:r>
              <a:rPr spc="6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OUTCOMES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DOE</a:t>
            </a:r>
            <a:r>
              <a:rPr lang="en-US" spc="45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O</a:t>
            </a:r>
            <a:r>
              <a:rPr lang="en-US" sz="4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413.2C</a:t>
            </a:r>
            <a:r>
              <a:rPr lang="en-US" spc="60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en-US" spc="55" dirty="0">
                <a:solidFill>
                  <a:schemeClr val="tx1"/>
                </a:solidFill>
              </a:rPr>
              <a:t> </a:t>
            </a:r>
            <a:r>
              <a:rPr lang="en-US" sz="37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LABORATORY</a:t>
            </a:r>
            <a:r>
              <a:rPr lang="en-US" sz="3700" b="1" spc="-3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DIRECTED</a:t>
            </a:r>
            <a:r>
              <a:rPr lang="en-US" sz="3700" b="1" spc="-3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RESEARCH</a:t>
            </a:r>
            <a:r>
              <a:rPr lang="en-US" sz="3700" b="1" spc="-3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</a:t>
            </a:r>
            <a:r>
              <a:rPr lang="en-US" sz="3700" b="1" spc="-2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DEVELOPMENT</a:t>
            </a:r>
            <a:br>
              <a:rPr lang="en-US" sz="3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i="1" spc="-2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9247E48A-F15A-9B25-28A3-7E8872281A02}"/>
              </a:ext>
            </a:extLst>
          </p:cNvPr>
          <p:cNvSpPr txBox="1"/>
          <p:nvPr/>
        </p:nvSpPr>
        <p:spPr>
          <a:xfrm>
            <a:off x="576456" y="990600"/>
            <a:ext cx="10925175" cy="4881465"/>
          </a:xfrm>
          <a:prstGeom prst="rect">
            <a:avLst/>
          </a:prstGeom>
        </p:spPr>
        <p:txBody>
          <a:bodyPr vert="horz" wrap="square" lIns="0" tIns="213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85"/>
              </a:spcBef>
            </a:pPr>
            <a:endParaRPr lang="en-US" sz="2650" b="1" dirty="0">
              <a:solidFill>
                <a:srgbClr val="005F9C"/>
              </a:solidFill>
              <a:latin typeface="Arial"/>
              <a:cs typeface="Arial"/>
            </a:endParaRPr>
          </a:p>
          <a:p>
            <a:pPr marL="231775" marR="591185" indent="-219710">
              <a:lnSpc>
                <a:spcPct val="100000"/>
              </a:lnSpc>
              <a:spcBef>
                <a:spcPts val="1415"/>
              </a:spcBef>
              <a:buFont typeface="Wingdings"/>
              <a:buChar char=""/>
              <a:tabLst>
                <a:tab pos="231775" algn="l"/>
              </a:tabLst>
            </a:pPr>
            <a:endParaRPr lang="en-US" sz="2400" b="1" spc="-35" dirty="0">
              <a:latin typeface="Arial"/>
              <a:cs typeface="Arial"/>
            </a:endParaRPr>
          </a:p>
          <a:p>
            <a:pPr marL="231775" marR="591185" indent="-219710">
              <a:lnSpc>
                <a:spcPct val="100000"/>
              </a:lnSpc>
              <a:spcBef>
                <a:spcPts val="1415"/>
              </a:spcBef>
              <a:buFont typeface="Wingdings"/>
              <a:buChar char=""/>
              <a:tabLst>
                <a:tab pos="231775" algn="l"/>
              </a:tabLst>
            </a:pPr>
            <a:r>
              <a:rPr lang="en-US" sz="2400" b="1" dirty="0">
                <a:latin typeface="Arial"/>
                <a:cs typeface="Arial"/>
              </a:rPr>
              <a:t>CHANGE</a:t>
            </a:r>
            <a:r>
              <a:rPr lang="en-US" sz="2400" b="1" spc="-80" dirty="0">
                <a:latin typeface="Arial"/>
                <a:cs typeface="Arial"/>
              </a:rPr>
              <a:t> </a:t>
            </a:r>
            <a:r>
              <a:rPr lang="en-US" sz="2400" b="1" spc="-10" dirty="0">
                <a:latin typeface="Arial"/>
                <a:cs typeface="Arial"/>
              </a:rPr>
              <a:t>SUMMARY</a:t>
            </a:r>
            <a:endParaRPr lang="en-US" sz="2400" b="1" spc="-75" dirty="0">
              <a:latin typeface="Arial"/>
              <a:cs typeface="Arial"/>
            </a:endParaRPr>
          </a:p>
          <a:p>
            <a:pPr marL="629920" marR="0" lvl="1" indent="-340360" defTabSz="914400" eaLnBrk="1" fontAlgn="auto" latinLnBrk="0" hangingPunct="1">
              <a:lnSpc>
                <a:spcPct val="10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 typeface="Calibri"/>
              <a:buChar char="—"/>
              <a:tabLst>
                <a:tab pos="629920" algn="l"/>
              </a:tabLst>
              <a:defRPr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Removed: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Project-by-project DOE concurrence, Approval of project extensions, Annual plan approvals</a:t>
            </a:r>
            <a:endParaRPr lang="en-US" sz="2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9920" lvl="4" indent="-340360">
              <a:spcBef>
                <a:spcPts val="395"/>
              </a:spcBef>
              <a:buFont typeface="Calibri"/>
              <a:buChar char="—"/>
              <a:tabLst>
                <a:tab pos="629920" algn="l"/>
              </a:tabLst>
              <a:defRPr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Consolidated: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Financial, Reporting requirements</a:t>
            </a:r>
          </a:p>
          <a:p>
            <a:pPr marL="629920" lvl="4" indent="-340360">
              <a:spcBef>
                <a:spcPts val="395"/>
              </a:spcBef>
              <a:buFont typeface="Calibri"/>
              <a:buChar char="—"/>
              <a:tabLst>
                <a:tab pos="629920" algn="l"/>
              </a:tabLst>
              <a:defRPr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Key additions and clarifications include mission agility, technical vitality, strengthened emphasis on workforce development</a:t>
            </a:r>
            <a:r>
              <a:rPr lang="en-US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the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use of Cooperative Research and Development </a:t>
            </a:r>
            <a:r>
              <a:rPr lang="en-US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Agreements and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Technology Transfer </a:t>
            </a:r>
            <a:r>
              <a:rPr lang="en-US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Authority.</a:t>
            </a:r>
            <a:endParaRPr lang="en-US" sz="2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9560" lvl="4">
              <a:spcBef>
                <a:spcPts val="395"/>
              </a:spcBef>
              <a:tabLst>
                <a:tab pos="629920" algn="l"/>
              </a:tabLst>
              <a:defRPr/>
            </a:pPr>
            <a:endParaRPr lang="en-US" sz="2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23569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F9A8E-761E-F77B-2FFB-F012FE4B0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>
            <a:extLst>
              <a:ext uri="{FF2B5EF4-FFF2-40B4-BE49-F238E27FC236}">
                <a16:creationId xmlns:a16="http://schemas.microsoft.com/office/drawing/2014/main" id="{DFCE00FF-F8C6-3DE2-6CCE-5D8EAE2A54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6900" y="218757"/>
            <a:ext cx="11366500" cy="1616468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marR="5080">
              <a:lnSpc>
                <a:spcPts val="4029"/>
              </a:lnSpc>
              <a:spcBef>
                <a:spcPts val="605"/>
              </a:spcBef>
            </a:pPr>
            <a:r>
              <a:rPr dirty="0">
                <a:solidFill>
                  <a:srgbClr val="000000"/>
                </a:solidFill>
              </a:rPr>
              <a:t>CHANGES</a:t>
            </a:r>
            <a:r>
              <a:rPr spc="2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BY</a:t>
            </a:r>
            <a:r>
              <a:rPr spc="-50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THE</a:t>
            </a:r>
            <a:r>
              <a:rPr spc="5" dirty="0">
                <a:solidFill>
                  <a:srgbClr val="000000"/>
                </a:solidFill>
              </a:rPr>
              <a:t> </a:t>
            </a:r>
            <a:r>
              <a:rPr spc="-10" dirty="0">
                <a:solidFill>
                  <a:srgbClr val="000000"/>
                </a:solidFill>
              </a:rPr>
              <a:t>NUMBERS </a:t>
            </a:r>
            <a:r>
              <a:rPr dirty="0">
                <a:solidFill>
                  <a:srgbClr val="000000"/>
                </a:solidFill>
              </a:rPr>
              <a:t>DOE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O</a:t>
            </a:r>
            <a:r>
              <a:rPr lang="en-US" sz="4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413.2C</a:t>
            </a:r>
            <a:r>
              <a:rPr lang="en-US" spc="60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en-US" spc="55" dirty="0">
                <a:solidFill>
                  <a:schemeClr val="tx1"/>
                </a:solidFill>
              </a:rPr>
              <a:t> </a:t>
            </a:r>
            <a:r>
              <a:rPr lang="en-US" sz="37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LABORATORY</a:t>
            </a:r>
            <a:r>
              <a:rPr lang="en-US" sz="3700" b="1" spc="-3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DIRECTED</a:t>
            </a:r>
            <a:r>
              <a:rPr lang="en-US" sz="3700" b="1" spc="-3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RESEARCH</a:t>
            </a:r>
            <a:r>
              <a:rPr lang="en-US" sz="3700" b="1" spc="-3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AND</a:t>
            </a:r>
            <a:r>
              <a:rPr lang="en-US" sz="3700" b="1" spc="-25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3700" b="1" spc="-1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DEVELOPMENT</a:t>
            </a:r>
            <a:endParaRPr i="1" spc="-2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D599EA09-C0EF-B92C-056A-3A84A1B539A8}"/>
              </a:ext>
            </a:extLst>
          </p:cNvPr>
          <p:cNvSpPr txBox="1"/>
          <p:nvPr/>
        </p:nvSpPr>
        <p:spPr>
          <a:xfrm>
            <a:off x="482600" y="1835225"/>
            <a:ext cx="11595100" cy="4353756"/>
          </a:xfrm>
          <a:prstGeom prst="rect">
            <a:avLst/>
          </a:prstGeom>
        </p:spPr>
        <p:txBody>
          <a:bodyPr vert="horz" wrap="square" lIns="0" tIns="232410" rIns="0" bIns="0" rtlCol="0">
            <a:spAutoFit/>
          </a:bodyPr>
          <a:lstStyle/>
          <a:p>
            <a:pPr marL="231775" marR="591185" indent="-219710">
              <a:lnSpc>
                <a:spcPct val="100000"/>
              </a:lnSpc>
              <a:spcBef>
                <a:spcPts val="1415"/>
              </a:spcBef>
              <a:buFont typeface="Wingdings"/>
              <a:buChar char=""/>
              <a:tabLst>
                <a:tab pos="231775" algn="l"/>
              </a:tabLst>
            </a:pPr>
            <a:r>
              <a:rPr lang="en-US" sz="2400" b="1" spc="-75" dirty="0">
                <a:latin typeface="Arial" panose="020B0604020202020204" pitchFamily="34" charset="0"/>
                <a:cs typeface="Arial" panose="020B0604020202020204" pitchFamily="34" charset="0"/>
              </a:rPr>
              <a:t>Cost Benefit:</a:t>
            </a:r>
          </a:p>
          <a:p>
            <a:pPr marL="629920" marR="0" lvl="1" indent="-340360" defTabSz="914400" eaLnBrk="1" fontAlgn="auto" latinLnBrk="0" hangingPunct="1">
              <a:lnSpc>
                <a:spcPct val="10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 typeface="Calibri"/>
              <a:buChar char="—"/>
              <a:tabLst>
                <a:tab pos="629920" algn="l"/>
              </a:tabLst>
              <a:defRPr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~296,000 labor hours saved annually</a:t>
            </a:r>
          </a:p>
          <a:p>
            <a:pPr marL="629920" marR="0" lvl="1" indent="-340360" defTabSz="914400" eaLnBrk="1" fontAlgn="auto" latinLnBrk="0" hangingPunct="1">
              <a:lnSpc>
                <a:spcPct val="10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 typeface="Calibri"/>
              <a:buChar char="—"/>
              <a:tabLst>
                <a:tab pos="629920" algn="l"/>
              </a:tabLst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~$25M annual cost savings</a:t>
            </a:r>
          </a:p>
          <a:p>
            <a:pPr marL="629920" marR="0" lvl="1" indent="-340360" defTabSz="914400" eaLnBrk="1" fontAlgn="auto" latinLnBrk="0" hangingPunct="1">
              <a:lnSpc>
                <a:spcPct val="10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 typeface="Calibri"/>
              <a:buChar char="—"/>
              <a:tabLst>
                <a:tab pos="629920" algn="l"/>
              </a:tabLst>
              <a:defRPr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Savings driven by: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Reduced approvals, Faster project startup, Less administrative overhead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1775" marR="591185" indent="-219710">
              <a:lnSpc>
                <a:spcPct val="100000"/>
              </a:lnSpc>
              <a:spcBef>
                <a:spcPts val="1415"/>
              </a:spcBef>
              <a:buFont typeface="Wingdings"/>
              <a:buChar char=""/>
              <a:tabLst>
                <a:tab pos="231775" algn="l"/>
              </a:tabLs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Burden</a:t>
            </a:r>
            <a:r>
              <a:rPr lang="en-US" sz="2400" b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Reduced </a:t>
            </a:r>
            <a:r>
              <a:rPr lang="en-US" sz="2400" b="1" spc="-75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29920" marR="0" lvl="1" indent="-340360" defTabSz="914400" eaLnBrk="1" fontAlgn="auto" latinLnBrk="0" hangingPunct="1">
              <a:lnSpc>
                <a:spcPct val="10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 typeface="Calibri"/>
              <a:buChar char="—"/>
              <a:tabLst>
                <a:tab pos="629920" algn="l"/>
              </a:tabLst>
              <a:defRPr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Eliminated: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Duplicate financial controls, Manual approval workflows</a:t>
            </a:r>
          </a:p>
          <a:p>
            <a:pPr marL="629920" marR="0" lvl="1" indent="-340360" defTabSz="914400" eaLnBrk="1" fontAlgn="auto" latinLnBrk="0" hangingPunct="1">
              <a:lnSpc>
                <a:spcPct val="10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 typeface="Calibri"/>
              <a:buChar char="—"/>
              <a:tabLst>
                <a:tab pos="629920" algn="l"/>
              </a:tabLst>
              <a:defRPr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Reduced: Reporting frequency, Review cycles</a:t>
            </a:r>
          </a:p>
          <a:p>
            <a:pPr marL="629920" marR="0" lvl="1" indent="-340360" defTabSz="914400" eaLnBrk="1" fontAlgn="auto" latinLnBrk="0" hangingPunct="1">
              <a:lnSpc>
                <a:spcPct val="100000"/>
              </a:lnSpc>
              <a:spcBef>
                <a:spcPts val="395"/>
              </a:spcBef>
              <a:spcAft>
                <a:spcPts val="0"/>
              </a:spcAft>
              <a:buClrTx/>
              <a:buSzTx/>
              <a:buFont typeface="Calibri"/>
              <a:buChar char="—"/>
              <a:tabLst>
                <a:tab pos="629920" algn="l"/>
              </a:tabLst>
              <a:defRPr/>
            </a:pPr>
            <a:endParaRPr lang="en-US" sz="2200" spc="-1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64" marR="753745">
              <a:lnSpc>
                <a:spcPct val="100000"/>
              </a:lnSpc>
              <a:tabLst>
                <a:tab pos="231775" algn="l"/>
              </a:tabLst>
            </a:pPr>
            <a:endParaRPr sz="22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005937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pc="-10" dirty="0"/>
              <a:t>QUESITONS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1364</TotalTime>
  <Words>494</Words>
  <Application>Microsoft Macintosh PowerPoint</Application>
  <PresentationFormat>Widescreen</PresentationFormat>
  <Paragraphs>75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-webkit-standard</vt:lpstr>
      <vt:lpstr>Aptos</vt:lpstr>
      <vt:lpstr>Arial</vt:lpstr>
      <vt:lpstr>Arial Black</vt:lpstr>
      <vt:lpstr>Calibri</vt:lpstr>
      <vt:lpstr>Symbol</vt:lpstr>
      <vt:lpstr>Wingdings</vt:lpstr>
      <vt:lpstr>Office Theme</vt:lpstr>
      <vt:lpstr>[DOE O 413.2C ]</vt:lpstr>
      <vt:lpstr>OBJECTIVES</vt:lpstr>
      <vt:lpstr>CHANGES SUMMARY DOE O 413.2C , LABORATORY DIRECTED RESEARCH AND DEVELOPMENT </vt:lpstr>
      <vt:lpstr>CHANGES SUMMARY DOE O 413.2C , LABORATORY DIRECTED RESEARCH AND DEVELOPMENT </vt:lpstr>
      <vt:lpstr>KEY REFORMS &amp; EXPECTED OUTCOMES  DOE O 413.2C , LABORATORY DIRECTED RESEARCH AND DEVELOPMENT </vt:lpstr>
      <vt:lpstr>KEY REFORMS &amp; EXPECTED OUTCOMES DOE O 413.2C , LABORATORY DIRECTED RESEARCH AND DEVELOPMENT </vt:lpstr>
      <vt:lpstr>CHANGES BY THE NUMBERS DOE O 413.2C , LABORATORY DIRECTED RESEARCH AND DEVELOPMENT</vt:lpstr>
      <vt:lpstr>QUESITONS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Pallan, Ross F.</dc:creator>
  <cp:lastModifiedBy>latifa Elouadrhiri</cp:lastModifiedBy>
  <cp:revision>25</cp:revision>
  <dcterms:created xsi:type="dcterms:W3CDTF">2026-03-23T21:53:23Z</dcterms:created>
  <dcterms:modified xsi:type="dcterms:W3CDTF">2026-09-15T17:23:43Z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2026-03-23T00:00:00Z</vt:filetime>
  </property>
  <property fmtid="{D5CDD505-2E9C-101B-9397-08002B2CF9AE}" pid="3" name="Creator">
    <vt:lpwstr>Acrobat PDFMaker 25 for PowerPoint</vt:lpwstr>
  </property>
  <property fmtid="{D5CDD505-2E9C-101B-9397-08002B2CF9AE}" pid="4" name="LastSaved">
    <vt:filetime>2026-03-23T00:00:00Z</vt:filetime>
  </property>
  <property fmtid="{D5CDD505-2E9C-101B-9397-08002B2CF9AE}" pid="5" name="Producer">
    <vt:lpwstr>Adobe PDF Library 25.1.40</vt:lpwstr>
  </property>
</Properties>
</file>