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4" r:id="rId5"/>
    <p:sldMasterId id="2147483676" r:id="rId6"/>
    <p:sldMasterId id="2147483688" r:id="rId7"/>
  </p:sldMasterIdLst>
  <p:notesMasterIdLst>
    <p:notesMasterId r:id="rId21"/>
  </p:notesMasterIdLst>
  <p:sldIdLst>
    <p:sldId id="2147482470" r:id="rId8"/>
    <p:sldId id="2147482486" r:id="rId9"/>
    <p:sldId id="337" r:id="rId10"/>
    <p:sldId id="2147482485" r:id="rId11"/>
    <p:sldId id="2147482477" r:id="rId12"/>
    <p:sldId id="2147482478" r:id="rId13"/>
    <p:sldId id="2147482479" r:id="rId14"/>
    <p:sldId id="2147482480" r:id="rId15"/>
    <p:sldId id="2147482481" r:id="rId16"/>
    <p:sldId id="2147482482" r:id="rId17"/>
    <p:sldId id="2147482483" r:id="rId18"/>
    <p:sldId id="2147482484" r:id="rId19"/>
    <p:sldId id="310"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1E1A0C-325D-2718-028C-2EF09A114F58}" name="Church, Michael (CONTR)" initials="C(" userId="S::michael.church@science.doe.gov::479f6357-057b-45eb-85ae-b0563a2bd212" providerId="AD"/>
  <p188:author id="{246F786B-FCDF-1919-4FE6-B6E91F74E9A6}" name="Houston, Karyn (EXT)" initials="HK(" userId="S::Karyn.Houston@science.doe.gov::9349e374-4c09-49c7-a2cb-2b4b72d75c3e" providerId="AD"/>
  <p188:author id="{D568F5C7-7D8F-A0F2-B3EF-7AB193908CDB}" name="Kittock, Chadsey" initials="CK" userId="S::Chadsey.Kittock@science.doe.gov::385b3b4a-6ec6-41f3-9658-13e7a9ef1939" providerId="AD"/>
  <p188:author id="{C034EADE-F057-9E0E-4987-90EC67665423}" name="Michael Church" initials="MC" userId="S::Michael.Church@science.doe.gov::479f6357-057b-45eb-85ae-b0563a2bd21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B2B2B2"/>
    <a:srgbClr val="C00000"/>
    <a:srgbClr val="92DCE5"/>
    <a:srgbClr val="7030A0"/>
    <a:srgbClr val="B0B0B0"/>
    <a:srgbClr val="BA3E53"/>
    <a:srgbClr val="10436A"/>
    <a:srgbClr val="54823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84" autoAdjust="0"/>
  </p:normalViewPr>
  <p:slideViewPr>
    <p:cSldViewPr snapToGrid="0">
      <p:cViewPr varScale="1">
        <p:scale>
          <a:sx n="95" d="100"/>
          <a:sy n="95" d="100"/>
        </p:scale>
        <p:origin x="1158" y="30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effectLst/>
          </c:spPr>
          <c:dPt>
            <c:idx val="0"/>
            <c:bubble3D val="0"/>
            <c:spPr>
              <a:solidFill>
                <a:schemeClr val="accent1"/>
              </a:solidFill>
              <a:ln>
                <a:noFill/>
              </a:ln>
              <a:effectLst/>
            </c:spPr>
            <c:extLst>
              <c:ext xmlns:c16="http://schemas.microsoft.com/office/drawing/2014/chart" uri="{C3380CC4-5D6E-409C-BE32-E72D297353CC}">
                <c16:uniqueId val="{00000001-7F1A-4035-9E7A-9645307640B4}"/>
              </c:ext>
            </c:extLst>
          </c:dPt>
          <c:dPt>
            <c:idx val="1"/>
            <c:bubble3D val="0"/>
            <c:spPr>
              <a:solidFill>
                <a:srgbClr val="C00000"/>
              </a:solidFill>
              <a:ln>
                <a:solidFill>
                  <a:srgbClr val="C00000"/>
                </a:solidFill>
              </a:ln>
              <a:effectLst/>
            </c:spPr>
            <c:extLst>
              <c:ext xmlns:c16="http://schemas.microsoft.com/office/drawing/2014/chart" uri="{C3380CC4-5D6E-409C-BE32-E72D297353CC}">
                <c16:uniqueId val="{00000003-7F1A-4035-9E7A-9645307640B4}"/>
              </c:ext>
            </c:extLst>
          </c:dPt>
          <c:dPt>
            <c:idx val="2"/>
            <c:bubble3D val="0"/>
            <c:spPr>
              <a:solidFill>
                <a:srgbClr val="7030A0"/>
              </a:solidFill>
              <a:ln>
                <a:solidFill>
                  <a:srgbClr val="7030A0"/>
                </a:solidFill>
              </a:ln>
              <a:effectLst/>
            </c:spPr>
            <c:extLst>
              <c:ext xmlns:c16="http://schemas.microsoft.com/office/drawing/2014/chart" uri="{C3380CC4-5D6E-409C-BE32-E72D297353CC}">
                <c16:uniqueId val="{00000005-7F1A-4035-9E7A-9645307640B4}"/>
              </c:ext>
            </c:extLst>
          </c:dPt>
          <c:dPt>
            <c:idx val="3"/>
            <c:bubble3D val="0"/>
            <c:spPr>
              <a:solidFill>
                <a:srgbClr val="92DCE5"/>
              </a:solidFill>
              <a:ln>
                <a:solidFill>
                  <a:srgbClr val="92DCE5"/>
                </a:solidFill>
              </a:ln>
              <a:effectLst/>
            </c:spPr>
            <c:extLst>
              <c:ext xmlns:c16="http://schemas.microsoft.com/office/drawing/2014/chart" uri="{C3380CC4-5D6E-409C-BE32-E72D297353CC}">
                <c16:uniqueId val="{00000007-7F1A-4035-9E7A-9645307640B4}"/>
              </c:ext>
            </c:extLst>
          </c:dPt>
          <c:dPt>
            <c:idx val="4"/>
            <c:bubble3D val="0"/>
            <c:spPr>
              <a:solidFill>
                <a:srgbClr val="70AD47"/>
              </a:solidFill>
              <a:ln>
                <a:solidFill>
                  <a:srgbClr val="70AD47"/>
                </a:solidFill>
              </a:ln>
              <a:effectLst/>
            </c:spPr>
            <c:extLst>
              <c:ext xmlns:c16="http://schemas.microsoft.com/office/drawing/2014/chart" uri="{C3380CC4-5D6E-409C-BE32-E72D297353CC}">
                <c16:uniqueId val="{00000009-7F1A-4035-9E7A-9645307640B4}"/>
              </c:ext>
            </c:extLst>
          </c:dPt>
          <c:dPt>
            <c:idx val="5"/>
            <c:bubble3D val="0"/>
            <c:spPr>
              <a:solidFill>
                <a:schemeClr val="bg2">
                  <a:lumMod val="50000"/>
                </a:schemeClr>
              </a:solidFill>
              <a:ln>
                <a:solidFill>
                  <a:schemeClr val="bg2">
                    <a:lumMod val="50000"/>
                  </a:schemeClr>
                </a:solidFill>
              </a:ln>
              <a:effectLst/>
            </c:spPr>
            <c:extLst>
              <c:ext xmlns:c16="http://schemas.microsoft.com/office/drawing/2014/chart" uri="{C3380CC4-5D6E-409C-BE32-E72D297353CC}">
                <c16:uniqueId val="{0000000B-7F1A-4035-9E7A-9645307640B4}"/>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7F1A-4035-9E7A-9645307640B4}"/>
                </c:ext>
              </c:extLst>
            </c:dLbl>
            <c:dLbl>
              <c:idx val="1"/>
              <c:layout>
                <c:manualLayout>
                  <c:x val="2.7027027027027029E-2"/>
                  <c:y val="-3.3515974659811917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B4AEFCE0-0E4E-4625-A97E-040CA48F2827}" type="CATEGORYNAME">
                      <a:rPr lang="en-US">
                        <a:solidFill>
                          <a:srgbClr val="C00000"/>
                        </a:solidFill>
                      </a:rPr>
                      <a:pPr>
                        <a:defRPr>
                          <a:solidFill>
                            <a:schemeClr val="accent1"/>
                          </a:solidFill>
                        </a:defRPr>
                      </a:pPr>
                      <a:t>[CATEGORY NAME]</a:t>
                    </a:fld>
                    <a:r>
                      <a:rPr lang="en-US" baseline="0" dirty="0">
                        <a:solidFill>
                          <a:srgbClr val="C00000"/>
                        </a:solidFill>
                      </a:rPr>
                      <a:t>
</a:t>
                    </a:r>
                    <a:fld id="{CC10B80C-97F0-4561-830F-C239BB0EC8FE}" type="PERCENTAGE">
                      <a:rPr lang="en-US" baseline="0">
                        <a:solidFill>
                          <a:srgbClr val="C00000"/>
                        </a:solidFill>
                      </a:rPr>
                      <a:pPr>
                        <a:defRPr>
                          <a:solidFill>
                            <a:schemeClr val="accent1"/>
                          </a:solidFill>
                        </a:defRPr>
                      </a:pPr>
                      <a:t>[PERCENTAGE]</a:t>
                    </a:fld>
                    <a:endParaRPr lang="en-US" baseline="0" dirty="0">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F1A-4035-9E7A-9645307640B4}"/>
                </c:ext>
              </c:extLst>
            </c:dLbl>
            <c:dLbl>
              <c:idx val="2"/>
              <c:layout>
                <c:manualLayout>
                  <c:x val="2.7027027027027029E-2"/>
                  <c:y val="4.7879963799730427E-3"/>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44CC5AC7-7F59-4024-883B-2CDB8E621B16}" type="CATEGORYNAME">
                      <a:rPr lang="en-US">
                        <a:solidFill>
                          <a:srgbClr val="7030A0"/>
                        </a:solidFill>
                      </a:rPr>
                      <a:pPr>
                        <a:defRPr>
                          <a:solidFill>
                            <a:schemeClr val="accent1"/>
                          </a:solidFill>
                        </a:defRPr>
                      </a:pPr>
                      <a:t>[CATEGORY NAME]</a:t>
                    </a:fld>
                    <a:r>
                      <a:rPr lang="en-US" baseline="0" dirty="0">
                        <a:solidFill>
                          <a:srgbClr val="7030A0"/>
                        </a:solidFill>
                      </a:rPr>
                      <a:t>
</a:t>
                    </a:r>
                    <a:fld id="{4083D922-21DD-4B32-9068-D9327541AF23}" type="PERCENTAGE">
                      <a:rPr lang="en-US" baseline="0">
                        <a:solidFill>
                          <a:srgbClr val="7030A0"/>
                        </a:solidFill>
                      </a:rPr>
                      <a:pPr>
                        <a:defRPr>
                          <a:solidFill>
                            <a:schemeClr val="accent1"/>
                          </a:solidFill>
                        </a:defRPr>
                      </a:pPr>
                      <a:t>[PERCENTAGE]</a:t>
                    </a:fld>
                    <a:endParaRPr lang="en-US" baseline="0" dirty="0">
                      <a:solidFill>
                        <a:srgbClr val="7030A0"/>
                      </a:solidFill>
                    </a:endParaRP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F1A-4035-9E7A-9645307640B4}"/>
                </c:ext>
              </c:extLst>
            </c:dLbl>
            <c:dLbl>
              <c:idx val="3"/>
              <c:layout>
                <c:manualLayout>
                  <c:x val="0"/>
                  <c:y val="2.3939981899865653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FB37C282-35C9-4135-ADED-E9B4C0C0D880}" type="CATEGORYNAME">
                      <a:rPr lang="en-US" dirty="0">
                        <a:solidFill>
                          <a:srgbClr val="92DCE5"/>
                        </a:solidFill>
                      </a:rPr>
                      <a:pPr>
                        <a:defRPr>
                          <a:solidFill>
                            <a:schemeClr val="accent1"/>
                          </a:solidFill>
                        </a:defRPr>
                      </a:pPr>
                      <a:t>[CATEGORY NAME]</a:t>
                    </a:fld>
                    <a:r>
                      <a:rPr lang="en-US" baseline="0" dirty="0">
                        <a:solidFill>
                          <a:srgbClr val="92DCE5"/>
                        </a:solidFill>
                      </a:rPr>
                      <a:t>
</a:t>
                    </a:r>
                    <a:fld id="{C31AAA70-3212-4FE3-8F2A-B58D35580C85}" type="PERCENTAGE">
                      <a:rPr lang="en-US" baseline="0" dirty="0">
                        <a:solidFill>
                          <a:srgbClr val="92DCE5"/>
                        </a:solidFill>
                      </a:rPr>
                      <a:pPr>
                        <a:defRPr>
                          <a:solidFill>
                            <a:schemeClr val="accent1"/>
                          </a:solidFill>
                        </a:defRPr>
                      </a:pPr>
                      <a:t>[PERCENTAGE]</a:t>
                    </a:fld>
                    <a:endParaRPr lang="en-US" baseline="0" dirty="0">
                      <a:solidFill>
                        <a:srgbClr val="92DCE5"/>
                      </a:solidFill>
                    </a:endParaRP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F1A-4035-9E7A-9645307640B4}"/>
                </c:ext>
              </c:extLst>
            </c:dLbl>
            <c:dLbl>
              <c:idx val="4"/>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C20E64BE-AB6D-4C05-ADC2-4BBC177F8223}" type="CATEGORYNAME">
                      <a:rPr lang="en-US">
                        <a:solidFill>
                          <a:srgbClr val="70AD47"/>
                        </a:solidFill>
                      </a:rPr>
                      <a:pPr>
                        <a:defRPr>
                          <a:solidFill>
                            <a:schemeClr val="accent1"/>
                          </a:solidFill>
                        </a:defRPr>
                      </a:pPr>
                      <a:t>[CATEGORY NAME]</a:t>
                    </a:fld>
                    <a:r>
                      <a:rPr lang="en-US" baseline="0" dirty="0">
                        <a:solidFill>
                          <a:srgbClr val="70AD47"/>
                        </a:solidFill>
                      </a:rPr>
                      <a:t>
</a:t>
                    </a:r>
                    <a:fld id="{1B090DB5-84D0-43CA-94B3-AE5563FBD416}" type="PERCENTAGE">
                      <a:rPr lang="en-US" baseline="0">
                        <a:solidFill>
                          <a:srgbClr val="70AD47"/>
                        </a:solidFill>
                      </a:rPr>
                      <a:pPr>
                        <a:defRPr>
                          <a:solidFill>
                            <a:schemeClr val="accent1"/>
                          </a:solidFill>
                        </a:defRPr>
                      </a:pPr>
                      <a:t>[PERCENTAGE]</a:t>
                    </a:fld>
                    <a:endParaRPr lang="en-US" baseline="0" dirty="0">
                      <a:solidFill>
                        <a:srgbClr val="70AD47"/>
                      </a:solidFill>
                    </a:endParaRP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F1A-4035-9E7A-9645307640B4}"/>
                </c:ext>
              </c:extLst>
            </c:dLbl>
            <c:dLbl>
              <c:idx val="5"/>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CDB74829-DBEF-4FC8-98E7-9ECC86A8DE82}" type="CATEGORYNAME">
                      <a:rPr lang="en-US">
                        <a:solidFill>
                          <a:schemeClr val="bg2">
                            <a:lumMod val="50000"/>
                          </a:schemeClr>
                        </a:solidFill>
                      </a:rPr>
                      <a:pPr>
                        <a:defRPr>
                          <a:solidFill>
                            <a:schemeClr val="accent1"/>
                          </a:solidFill>
                        </a:defRPr>
                      </a:pPr>
                      <a:t>[CATEGORY NAME]</a:t>
                    </a:fld>
                    <a:r>
                      <a:rPr lang="en-US" baseline="0" dirty="0">
                        <a:solidFill>
                          <a:schemeClr val="bg2">
                            <a:lumMod val="50000"/>
                          </a:schemeClr>
                        </a:solidFill>
                      </a:rPr>
                      <a:t>
0.3%</a:t>
                    </a: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7F1A-4035-9E7A-9645307640B4}"/>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SC</c:v>
                </c:pt>
                <c:pt idx="1">
                  <c:v>CMEI</c:v>
                </c:pt>
                <c:pt idx="2">
                  <c:v>EM</c:v>
                </c:pt>
                <c:pt idx="3">
                  <c:v>NE</c:v>
                </c:pt>
                <c:pt idx="4">
                  <c:v>NNSA</c:v>
                </c:pt>
                <c:pt idx="5">
                  <c:v>HGEO</c:v>
                </c:pt>
              </c:strCache>
            </c:strRef>
          </c:cat>
          <c:val>
            <c:numRef>
              <c:f>Sheet1!$B$2:$B$7</c:f>
              <c:numCache>
                <c:formatCode>"$"#,##0.00_);[Red]\("$"#,##0.00\)</c:formatCode>
                <c:ptCount val="6"/>
                <c:pt idx="0">
                  <c:v>231.67</c:v>
                </c:pt>
                <c:pt idx="1">
                  <c:v>34.33</c:v>
                </c:pt>
                <c:pt idx="2">
                  <c:v>10.54</c:v>
                </c:pt>
                <c:pt idx="3">
                  <c:v>57.71</c:v>
                </c:pt>
                <c:pt idx="4" formatCode="_(&quot;$&quot;* #,##0.00_);_(&quot;$&quot;* \(#,##0.00\);_(&quot;$&quot;* &quot;-&quot;??_);_(@_)">
                  <c:v>669.47</c:v>
                </c:pt>
                <c:pt idx="5" formatCode="_(&quot;$&quot;* #,##0.00_);_(&quot;$&quot;* \(#,##0.00\);_(&quot;$&quot;* &quot;-&quot;??_);_(@_)">
                  <c:v>3.12</c:v>
                </c:pt>
              </c:numCache>
            </c:numRef>
          </c:val>
          <c:extLst>
            <c:ext xmlns:c16="http://schemas.microsoft.com/office/drawing/2014/chart" uri="{C3380CC4-5D6E-409C-BE32-E72D297353CC}">
              <c16:uniqueId val="{0000000C-7F1A-4035-9E7A-9645307640B4}"/>
            </c:ext>
          </c:extLst>
        </c:ser>
        <c:dLbls>
          <c:dLblPos val="outEnd"/>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Sheet1!$B$1</c:f>
              <c:strCache>
                <c:ptCount val="1"/>
                <c:pt idx="0">
                  <c:v>Science</c:v>
                </c:pt>
              </c:strCache>
            </c:strRef>
          </c:tx>
          <c:invertIfNegative val="0"/>
          <c:cat>
            <c:strRef>
              <c:f>Sheet1!$A$6:$A$15</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Sheet1!$B$4:$B$13</c:f>
              <c:numCache>
                <c:formatCode>"$"#,##0.0</c:formatCode>
                <c:ptCount val="10"/>
                <c:pt idx="0">
                  <c:v>145.4</c:v>
                </c:pt>
                <c:pt idx="1">
                  <c:v>160.69999999999999</c:v>
                </c:pt>
                <c:pt idx="2">
                  <c:v>168.7</c:v>
                </c:pt>
                <c:pt idx="3">
                  <c:v>165.04</c:v>
                </c:pt>
                <c:pt idx="4">
                  <c:v>158.91999999999999</c:v>
                </c:pt>
                <c:pt idx="5">
                  <c:v>163.05000000000001</c:v>
                </c:pt>
                <c:pt idx="6">
                  <c:v>166.06</c:v>
                </c:pt>
                <c:pt idx="7">
                  <c:v>173.69</c:v>
                </c:pt>
                <c:pt idx="8">
                  <c:v>187.5</c:v>
                </c:pt>
                <c:pt idx="9">
                  <c:v>200.3</c:v>
                </c:pt>
              </c:numCache>
            </c:numRef>
          </c:val>
          <c:extLst>
            <c:ext xmlns:c16="http://schemas.microsoft.com/office/drawing/2014/chart" uri="{C3380CC4-5D6E-409C-BE32-E72D297353CC}">
              <c16:uniqueId val="{00000000-DF5B-4CDD-B0DB-DFC41158DF36}"/>
            </c:ext>
          </c:extLst>
        </c:ser>
        <c:ser>
          <c:idx val="1"/>
          <c:order val="1"/>
          <c:tx>
            <c:strRef>
              <c:f>Sheet1!$C$1</c:f>
              <c:strCache>
                <c:ptCount val="1"/>
                <c:pt idx="0">
                  <c:v>NNSA</c:v>
                </c:pt>
              </c:strCache>
            </c:strRef>
          </c:tx>
          <c:spPr>
            <a:solidFill>
              <a:schemeClr val="accent6"/>
            </a:solidFill>
            <a:ln>
              <a:solidFill>
                <a:schemeClr val="accent6"/>
              </a:solidFill>
            </a:ln>
          </c:spPr>
          <c:invertIfNegative val="0"/>
          <c:cat>
            <c:strRef>
              <c:f>Sheet1!$A$6:$A$15</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Sheet1!$C$4:$C$13</c:f>
              <c:numCache>
                <c:formatCode>"$"#,##0.0</c:formatCode>
                <c:ptCount val="10"/>
                <c:pt idx="0">
                  <c:v>348</c:v>
                </c:pt>
                <c:pt idx="1">
                  <c:v>344</c:v>
                </c:pt>
                <c:pt idx="2">
                  <c:v>359.3</c:v>
                </c:pt>
                <c:pt idx="3">
                  <c:v>363.13</c:v>
                </c:pt>
                <c:pt idx="4">
                  <c:v>384.77</c:v>
                </c:pt>
                <c:pt idx="5">
                  <c:v>420.96</c:v>
                </c:pt>
                <c:pt idx="6">
                  <c:v>457.08</c:v>
                </c:pt>
                <c:pt idx="7">
                  <c:v>494.53</c:v>
                </c:pt>
                <c:pt idx="8">
                  <c:v>526.86</c:v>
                </c:pt>
                <c:pt idx="9">
                  <c:v>594.54</c:v>
                </c:pt>
              </c:numCache>
            </c:numRef>
          </c:val>
          <c:extLst>
            <c:ext xmlns:c16="http://schemas.microsoft.com/office/drawing/2014/chart" uri="{C3380CC4-5D6E-409C-BE32-E72D297353CC}">
              <c16:uniqueId val="{00000001-DF5B-4CDD-B0DB-DFC41158DF36}"/>
            </c:ext>
          </c:extLst>
        </c:ser>
        <c:ser>
          <c:idx val="2"/>
          <c:order val="2"/>
          <c:tx>
            <c:strRef>
              <c:f>Sheet1!$D$1</c:f>
              <c:strCache>
                <c:ptCount val="1"/>
                <c:pt idx="0">
                  <c:v>EM</c:v>
                </c:pt>
              </c:strCache>
            </c:strRef>
          </c:tx>
          <c:spPr>
            <a:solidFill>
              <a:srgbClr val="7030A0"/>
            </a:solidFill>
            <a:ln>
              <a:solidFill>
                <a:srgbClr val="7030A0"/>
              </a:solidFill>
            </a:ln>
          </c:spPr>
          <c:invertIfNegative val="0"/>
          <c:cat>
            <c:strRef>
              <c:f>Sheet1!$A$6:$A$15</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Sheet1!$D$4:$D$13</c:f>
              <c:numCache>
                <c:formatCode>"$"#,##0.0</c:formatCode>
                <c:ptCount val="10"/>
                <c:pt idx="0">
                  <c:v>6.2</c:v>
                </c:pt>
                <c:pt idx="1">
                  <c:v>7.7</c:v>
                </c:pt>
                <c:pt idx="2">
                  <c:v>7.5</c:v>
                </c:pt>
                <c:pt idx="3">
                  <c:v>9.57</c:v>
                </c:pt>
                <c:pt idx="4">
                  <c:v>9.8000000000000007</c:v>
                </c:pt>
                <c:pt idx="5">
                  <c:v>9.07</c:v>
                </c:pt>
                <c:pt idx="6">
                  <c:v>10.46</c:v>
                </c:pt>
                <c:pt idx="7">
                  <c:v>9.99</c:v>
                </c:pt>
                <c:pt idx="8">
                  <c:v>6.55</c:v>
                </c:pt>
                <c:pt idx="9">
                  <c:v>7.45</c:v>
                </c:pt>
              </c:numCache>
            </c:numRef>
          </c:val>
          <c:extLst>
            <c:ext xmlns:c16="http://schemas.microsoft.com/office/drawing/2014/chart" uri="{C3380CC4-5D6E-409C-BE32-E72D297353CC}">
              <c16:uniqueId val="{00000002-DF5B-4CDD-B0DB-DFC41158DF36}"/>
            </c:ext>
          </c:extLst>
        </c:ser>
        <c:ser>
          <c:idx val="3"/>
          <c:order val="3"/>
          <c:tx>
            <c:strRef>
              <c:f>Sheet1!$E$1</c:f>
              <c:strCache>
                <c:ptCount val="1"/>
                <c:pt idx="0">
                  <c:v>HGEO</c:v>
                </c:pt>
              </c:strCache>
            </c:strRef>
          </c:tx>
          <c:spPr>
            <a:solidFill>
              <a:schemeClr val="bg2">
                <a:lumMod val="50000"/>
              </a:schemeClr>
            </a:solidFill>
          </c:spPr>
          <c:invertIfNegative val="0"/>
          <c:cat>
            <c:strRef>
              <c:f>Sheet1!$A$6:$A$15</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Sheet1!$E$4:$E$13</c:f>
              <c:numCache>
                <c:formatCode>General</c:formatCode>
                <c:ptCount val="10"/>
                <c:pt idx="8" formatCode="&quot;$&quot;#,##0.0">
                  <c:v>0.45</c:v>
                </c:pt>
                <c:pt idx="9" formatCode="&quot;$&quot;#,##0.0">
                  <c:v>1.2</c:v>
                </c:pt>
              </c:numCache>
            </c:numRef>
          </c:val>
          <c:extLst>
            <c:ext xmlns:c16="http://schemas.microsoft.com/office/drawing/2014/chart" uri="{C3380CC4-5D6E-409C-BE32-E72D297353CC}">
              <c16:uniqueId val="{00000003-DF5B-4CDD-B0DB-DFC41158DF36}"/>
            </c:ext>
          </c:extLst>
        </c:ser>
        <c:ser>
          <c:idx val="4"/>
          <c:order val="4"/>
          <c:tx>
            <c:strRef>
              <c:f>Sheet1!$F$1</c:f>
              <c:strCache>
                <c:ptCount val="1"/>
                <c:pt idx="0">
                  <c:v>CMEI</c:v>
                </c:pt>
              </c:strCache>
            </c:strRef>
          </c:tx>
          <c:spPr>
            <a:solidFill>
              <a:srgbClr val="C00000"/>
            </a:solidFill>
            <a:ln>
              <a:solidFill>
                <a:srgbClr val="C00000"/>
              </a:solidFill>
            </a:ln>
          </c:spPr>
          <c:invertIfNegative val="0"/>
          <c:cat>
            <c:strRef>
              <c:f>Sheet1!$A$6:$A$15</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Sheet1!$F$4:$F$13</c:f>
              <c:numCache>
                <c:formatCode>"$"#,##0.0</c:formatCode>
                <c:ptCount val="10"/>
                <c:pt idx="1">
                  <c:v>11.8</c:v>
                </c:pt>
                <c:pt idx="2">
                  <c:v>12.2</c:v>
                </c:pt>
                <c:pt idx="3">
                  <c:v>14.4</c:v>
                </c:pt>
                <c:pt idx="4">
                  <c:v>15.7</c:v>
                </c:pt>
                <c:pt idx="5">
                  <c:v>17.2</c:v>
                </c:pt>
                <c:pt idx="6">
                  <c:v>19.899999999999999</c:v>
                </c:pt>
                <c:pt idx="7">
                  <c:v>19.600000000000001</c:v>
                </c:pt>
                <c:pt idx="8">
                  <c:v>21.7</c:v>
                </c:pt>
                <c:pt idx="9">
                  <c:v>24.1</c:v>
                </c:pt>
              </c:numCache>
            </c:numRef>
          </c:val>
          <c:extLst>
            <c:ext xmlns:c16="http://schemas.microsoft.com/office/drawing/2014/chart" uri="{C3380CC4-5D6E-409C-BE32-E72D297353CC}">
              <c16:uniqueId val="{00000004-DF5B-4CDD-B0DB-DFC41158DF36}"/>
            </c:ext>
          </c:extLst>
        </c:ser>
        <c:ser>
          <c:idx val="5"/>
          <c:order val="6"/>
          <c:tx>
            <c:strRef>
              <c:f>Sheet1!$G$1</c:f>
              <c:strCache>
                <c:ptCount val="1"/>
                <c:pt idx="0">
                  <c:v>NE</c:v>
                </c:pt>
              </c:strCache>
            </c:strRef>
          </c:tx>
          <c:spPr>
            <a:solidFill>
              <a:srgbClr val="92DCE5"/>
            </a:solidFill>
            <a:ln>
              <a:solidFill>
                <a:srgbClr val="92DCE5"/>
              </a:solidFill>
            </a:ln>
          </c:spPr>
          <c:invertIfNegative val="0"/>
          <c:cat>
            <c:strRef>
              <c:f>Sheet1!$A$6:$A$15</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Sheet1!$G$4:$G$13</c:f>
              <c:numCache>
                <c:formatCode>"$"#,##0.0</c:formatCode>
                <c:ptCount val="10"/>
                <c:pt idx="1">
                  <c:v>17.8</c:v>
                </c:pt>
                <c:pt idx="2">
                  <c:v>17.8</c:v>
                </c:pt>
                <c:pt idx="3">
                  <c:v>22.7</c:v>
                </c:pt>
                <c:pt idx="4">
                  <c:v>21.7</c:v>
                </c:pt>
                <c:pt idx="5">
                  <c:v>27</c:v>
                </c:pt>
                <c:pt idx="6">
                  <c:v>33</c:v>
                </c:pt>
                <c:pt idx="7">
                  <c:v>36.5</c:v>
                </c:pt>
                <c:pt idx="8">
                  <c:v>39.4</c:v>
                </c:pt>
                <c:pt idx="9">
                  <c:v>44.8</c:v>
                </c:pt>
              </c:numCache>
            </c:numRef>
          </c:val>
          <c:extLst>
            <c:ext xmlns:c16="http://schemas.microsoft.com/office/drawing/2014/chart" uri="{C3380CC4-5D6E-409C-BE32-E72D297353CC}">
              <c16:uniqueId val="{00000005-DF5B-4CDD-B0DB-DFC41158DF36}"/>
            </c:ext>
          </c:extLst>
        </c:ser>
        <c:dLbls>
          <c:showLegendKey val="0"/>
          <c:showVal val="0"/>
          <c:showCatName val="0"/>
          <c:showSerName val="0"/>
          <c:showPercent val="0"/>
          <c:showBubbleSize val="0"/>
        </c:dLbls>
        <c:gapWidth val="150"/>
        <c:overlap val="100"/>
        <c:axId val="392742504"/>
        <c:axId val="392742896"/>
        <c:extLst>
          <c:ext xmlns:c15="http://schemas.microsoft.com/office/drawing/2012/chart" uri="{02D57815-91ED-43cb-92C2-25804820EDAC}">
            <c15:filteredBarSeries>
              <c15:ser>
                <c:idx val="7"/>
                <c:order val="5"/>
                <c:tx>
                  <c:strRef>
                    <c:extLst>
                      <c:ext uri="{02D57815-91ED-43cb-92C2-25804820EDAC}">
                        <c15:formulaRef>
                          <c15:sqref>Sheet1!$I$1</c15:sqref>
                        </c15:formulaRef>
                      </c:ext>
                    </c:extLst>
                    <c:strCache>
                      <c:ptCount val="1"/>
                    </c:strCache>
                  </c:strRef>
                </c:tx>
                <c:invertIfNegative val="0"/>
                <c:cat>
                  <c:strRef>
                    <c:extLst>
                      <c:ext uri="{02D57815-91ED-43cb-92C2-25804820EDAC}">
                        <c15:formulaRef>
                          <c15:sqref>Sheet1!$A$6:$A$15</c15:sqref>
                        </c15:formulaRef>
                      </c:ext>
                    </c:extLst>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extLst>
                      <c:ext uri="{02D57815-91ED-43cb-92C2-25804820EDAC}">
                        <c15:formulaRef>
                          <c15:sqref>Sheet1!$I$4:$I$13</c15:sqref>
                        </c15:formulaRef>
                      </c:ext>
                    </c:extLst>
                    <c:numCache>
                      <c:formatCode>General</c:formatCode>
                      <c:ptCount val="10"/>
                    </c:numCache>
                  </c:numRef>
                </c:val>
                <c:extLst>
                  <c:ext xmlns:c16="http://schemas.microsoft.com/office/drawing/2014/chart" uri="{C3380CC4-5D6E-409C-BE32-E72D297353CC}">
                    <c16:uniqueId val="{00000007-DF5B-4CDD-B0DB-DFC41158DF36}"/>
                  </c:ext>
                </c:extLst>
              </c15:ser>
            </c15:filteredBarSeries>
            <c15:filteredBarSeries>
              <c15:ser>
                <c:idx val="6"/>
                <c:order val="7"/>
                <c:tx>
                  <c:strRef>
                    <c:extLst xmlns:c15="http://schemas.microsoft.com/office/drawing/2012/chart">
                      <c:ext xmlns:c15="http://schemas.microsoft.com/office/drawing/2012/chart" uri="{02D57815-91ED-43cb-92C2-25804820EDAC}">
                        <c15:formulaRef>
                          <c15:sqref>Sheet1!$H$1</c15:sqref>
                        </c15:formulaRef>
                      </c:ext>
                    </c:extLst>
                    <c:strCache>
                      <c:ptCount val="1"/>
                      <c:pt idx="0">
                        <c:v>Total</c:v>
                      </c:pt>
                    </c:strCache>
                  </c:strRef>
                </c:tx>
                <c:invertIfNegative val="0"/>
                <c:cat>
                  <c:strRef>
                    <c:extLst xmlns:c15="http://schemas.microsoft.com/office/drawing/2012/chart">
                      <c:ext xmlns:c15="http://schemas.microsoft.com/office/drawing/2012/chart" uri="{02D57815-91ED-43cb-92C2-25804820EDAC}">
                        <c15:formulaRef>
                          <c15:sqref>Sheet1!$A$6:$A$15</c15:sqref>
                        </c15:formulaRef>
                      </c:ext>
                    </c:extLst>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extLst xmlns:c15="http://schemas.microsoft.com/office/drawing/2012/chart">
                      <c:ext xmlns:c15="http://schemas.microsoft.com/office/drawing/2012/chart" uri="{02D57815-91ED-43cb-92C2-25804820EDAC}">
                        <c15:formulaRef>
                          <c15:sqref>Sheet1!$H$4:$H$13</c15:sqref>
                        </c15:formulaRef>
                      </c:ext>
                    </c:extLst>
                    <c:numCache>
                      <c:formatCode>"$"#,##0.0</c:formatCode>
                      <c:ptCount val="10"/>
                      <c:pt idx="0">
                        <c:v>499.59999999999997</c:v>
                      </c:pt>
                      <c:pt idx="1">
                        <c:v>524.19999999999993</c:v>
                      </c:pt>
                      <c:pt idx="2">
                        <c:v>547.70000000000005</c:v>
                      </c:pt>
                      <c:pt idx="3">
                        <c:v>552.14</c:v>
                      </c:pt>
                      <c:pt idx="4">
                        <c:v>569.18999999999994</c:v>
                      </c:pt>
                      <c:pt idx="5">
                        <c:v>610.28000000000009</c:v>
                      </c:pt>
                      <c:pt idx="6">
                        <c:v>653.5</c:v>
                      </c:pt>
                      <c:pt idx="7">
                        <c:v>697.81000000000006</c:v>
                      </c:pt>
                      <c:pt idx="8">
                        <c:v>743.06000000000006</c:v>
                      </c:pt>
                      <c:pt idx="9">
                        <c:v>803.49</c:v>
                      </c:pt>
                    </c:numCache>
                  </c:numRef>
                </c:val>
                <c:extLst xmlns:c15="http://schemas.microsoft.com/office/drawing/2012/chart">
                  <c:ext xmlns:c16="http://schemas.microsoft.com/office/drawing/2014/chart" uri="{C3380CC4-5D6E-409C-BE32-E72D297353CC}">
                    <c16:uniqueId val="{00000006-DF5B-4CDD-B0DB-DFC41158DF36}"/>
                  </c:ext>
                </c:extLst>
              </c15:ser>
            </c15:filteredBarSeries>
          </c:ext>
        </c:extLst>
      </c:barChart>
      <c:catAx>
        <c:axId val="392742504"/>
        <c:scaling>
          <c:orientation val="minMax"/>
        </c:scaling>
        <c:delete val="0"/>
        <c:axPos val="b"/>
        <c:numFmt formatCode="General" sourceLinked="0"/>
        <c:majorTickMark val="out"/>
        <c:minorTickMark val="none"/>
        <c:tickLblPos val="nextTo"/>
        <c:txPr>
          <a:bodyPr/>
          <a:lstStyle/>
          <a:p>
            <a:pPr>
              <a:defRPr sz="1200"/>
            </a:pPr>
            <a:endParaRPr lang="en-US"/>
          </a:p>
        </c:txPr>
        <c:crossAx val="392742896"/>
        <c:crosses val="autoZero"/>
        <c:auto val="1"/>
        <c:lblAlgn val="ctr"/>
        <c:lblOffset val="100"/>
        <c:noMultiLvlLbl val="0"/>
      </c:catAx>
      <c:valAx>
        <c:axId val="392742896"/>
        <c:scaling>
          <c:orientation val="minMax"/>
        </c:scaling>
        <c:delete val="0"/>
        <c:axPos val="l"/>
        <c:majorGridlines/>
        <c:title>
          <c:tx>
            <c:rich>
              <a:bodyPr/>
              <a:lstStyle/>
              <a:p>
                <a:pPr>
                  <a:defRPr/>
                </a:pPr>
                <a:r>
                  <a:rPr lang="en-US" dirty="0"/>
                  <a:t>$K</a:t>
                </a:r>
              </a:p>
            </c:rich>
          </c:tx>
          <c:overlay val="0"/>
        </c:title>
        <c:numFmt formatCode="&quot;$&quot;#,##0.0" sourceLinked="1"/>
        <c:majorTickMark val="out"/>
        <c:minorTickMark val="none"/>
        <c:tickLblPos val="nextTo"/>
        <c:txPr>
          <a:bodyPr/>
          <a:lstStyle/>
          <a:p>
            <a:pPr>
              <a:defRPr sz="1200"/>
            </a:pPr>
            <a:endParaRPr lang="en-US"/>
          </a:p>
        </c:txPr>
        <c:crossAx val="392742504"/>
        <c:crosses val="autoZero"/>
        <c:crossBetween val="between"/>
      </c:valAx>
    </c:plotArea>
    <c:legend>
      <c:legendPos val="b"/>
      <c:overlay val="0"/>
    </c:legend>
    <c:plotVisOnly val="1"/>
    <c:dispBlanksAs val="gap"/>
    <c:showDLblsOverMax val="0"/>
  </c:chart>
  <c:txPr>
    <a:bodyPr/>
    <a:lstStyle/>
    <a:p>
      <a:pPr>
        <a:defRPr sz="1300">
          <a:latin typeface="Cambria"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6.9976176879021773E-2"/>
          <c:y val="0.10070937078811108"/>
          <c:w val="0.85947103677503112"/>
          <c:h val="0.80100978931687594"/>
        </c:manualLayout>
      </c:layout>
      <c:barChart>
        <c:barDir val="col"/>
        <c:grouping val="clustered"/>
        <c:varyColors val="0"/>
        <c:ser>
          <c:idx val="0"/>
          <c:order val="0"/>
          <c:tx>
            <c:strRef>
              <c:f>Costs!$B$1</c:f>
              <c:strCache>
                <c:ptCount val="1"/>
                <c:pt idx="0">
                  <c:v>% Lab Cost</c:v>
                </c:pt>
              </c:strCache>
            </c:strRef>
          </c:tx>
          <c:spPr>
            <a:scene3d>
              <a:camera prst="orthographicFront"/>
              <a:lightRig rig="threePt" dir="t"/>
            </a:scene3d>
            <a:sp3d>
              <a:bevelT w="63500" h="25400"/>
            </a:sp3d>
          </c:spPr>
          <c:invertIfNegative val="0"/>
          <c:dPt>
            <c:idx val="0"/>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1-B410-4141-9287-C493AE18AFBF}"/>
              </c:ext>
            </c:extLst>
          </c:dPt>
          <c:dPt>
            <c:idx val="1"/>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3-B410-4141-9287-C493AE18AFBF}"/>
              </c:ext>
            </c:extLst>
          </c:dPt>
          <c:dPt>
            <c:idx val="2"/>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5-B410-4141-9287-C493AE18AFBF}"/>
              </c:ext>
            </c:extLst>
          </c:dPt>
          <c:dPt>
            <c:idx val="4"/>
            <c:invertIfNegative val="0"/>
            <c:bubble3D val="0"/>
            <c:spPr>
              <a:solidFill>
                <a:srgbClr val="92DCE5"/>
              </a:solidFill>
              <a:ln>
                <a:solidFill>
                  <a:srgbClr val="92DCE5"/>
                </a:solidFill>
              </a:ln>
              <a:scene3d>
                <a:camera prst="orthographicFront"/>
                <a:lightRig rig="threePt" dir="t"/>
              </a:scene3d>
              <a:sp3d>
                <a:bevelT w="63500" h="25400"/>
              </a:sp3d>
            </c:spPr>
            <c:extLst>
              <c:ext xmlns:c16="http://schemas.microsoft.com/office/drawing/2014/chart" uri="{C3380CC4-5D6E-409C-BE32-E72D297353CC}">
                <c16:uniqueId val="{00000007-B410-4141-9287-C493AE18AFBF}"/>
              </c:ext>
            </c:extLst>
          </c:dPt>
          <c:dPt>
            <c:idx val="5"/>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09-B410-4141-9287-C493AE18AFBF}"/>
              </c:ext>
            </c:extLst>
          </c:dPt>
          <c:dPt>
            <c:idx val="7"/>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0B-B410-4141-9287-C493AE18AFBF}"/>
              </c:ext>
            </c:extLst>
          </c:dPt>
          <c:dPt>
            <c:idx val="8"/>
            <c:invertIfNegative val="0"/>
            <c:bubble3D val="0"/>
            <c:spPr>
              <a:solidFill>
                <a:schemeClr val="bg2">
                  <a:lumMod val="50000"/>
                </a:schemeClr>
              </a:solidFill>
              <a:ln>
                <a:solidFill>
                  <a:schemeClr val="bg2">
                    <a:lumMod val="50000"/>
                  </a:schemeClr>
                </a:solidFill>
              </a:ln>
              <a:scene3d>
                <a:camera prst="orthographicFront"/>
                <a:lightRig rig="threePt" dir="t"/>
              </a:scene3d>
              <a:sp3d>
                <a:bevelT w="63500" h="25400"/>
              </a:sp3d>
            </c:spPr>
            <c:extLst>
              <c:ext xmlns:c16="http://schemas.microsoft.com/office/drawing/2014/chart" uri="{C3380CC4-5D6E-409C-BE32-E72D297353CC}">
                <c16:uniqueId val="{0000000D-B410-4141-9287-C493AE18AFBF}"/>
              </c:ext>
            </c:extLst>
          </c:dPt>
          <c:dPt>
            <c:idx val="9"/>
            <c:invertIfNegative val="0"/>
            <c:bubble3D val="0"/>
            <c:spPr>
              <a:solidFill>
                <a:srgbClr val="C00000"/>
              </a:solidFill>
              <a:ln>
                <a:solidFill>
                  <a:srgbClr val="C00000"/>
                </a:solidFill>
              </a:ln>
              <a:scene3d>
                <a:camera prst="orthographicFront"/>
                <a:lightRig rig="threePt" dir="t"/>
              </a:scene3d>
              <a:sp3d>
                <a:bevelT w="63500" h="25400"/>
              </a:sp3d>
            </c:spPr>
            <c:extLst>
              <c:ext xmlns:c16="http://schemas.microsoft.com/office/drawing/2014/chart" uri="{C3380CC4-5D6E-409C-BE32-E72D297353CC}">
                <c16:uniqueId val="{0000000F-B410-4141-9287-C493AE18AFBF}"/>
              </c:ext>
            </c:extLst>
          </c:dPt>
          <c:dPt>
            <c:idx val="11"/>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1-B410-4141-9287-C493AE18AFBF}"/>
              </c:ext>
            </c:extLst>
          </c:dPt>
          <c:dPt>
            <c:idx val="12"/>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3-B410-4141-9287-C493AE18AFBF}"/>
              </c:ext>
            </c:extLst>
          </c:dPt>
          <c:dPt>
            <c:idx val="13"/>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5-B410-4141-9287-C493AE18AFBF}"/>
              </c:ext>
            </c:extLst>
          </c:dPt>
          <c:dPt>
            <c:idx val="14"/>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17-B410-4141-9287-C493AE18AFBF}"/>
              </c:ext>
            </c:extLst>
          </c:dPt>
          <c:dPt>
            <c:idx val="15"/>
            <c:invertIfNegative val="0"/>
            <c:bubble3D val="0"/>
            <c:spPr>
              <a:solidFill>
                <a:srgbClr val="7030A0"/>
              </a:solidFill>
              <a:ln>
                <a:solidFill>
                  <a:srgbClr val="7030A0"/>
                </a:solidFill>
              </a:ln>
              <a:scene3d>
                <a:camera prst="orthographicFront"/>
                <a:lightRig rig="threePt" dir="t"/>
              </a:scene3d>
              <a:sp3d>
                <a:bevelT w="63500" h="25400"/>
              </a:sp3d>
            </c:spPr>
            <c:extLst>
              <c:ext xmlns:c16="http://schemas.microsoft.com/office/drawing/2014/chart" uri="{C3380CC4-5D6E-409C-BE32-E72D297353CC}">
                <c16:uniqueId val="{00000019-B410-4141-9287-C493AE18AFBF}"/>
              </c:ext>
            </c:extLst>
          </c:dPt>
          <c:dPt>
            <c:idx val="16"/>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B-B410-4141-9287-C493AE18AFBF}"/>
              </c:ext>
            </c:extLst>
          </c:dPt>
          <c:cat>
            <c:strRef>
              <c:f>Costs!$A$2:$A$18</c:f>
              <c:strCache>
                <c:ptCount val="17"/>
                <c:pt idx="0">
                  <c:v>AMES</c:v>
                </c:pt>
                <c:pt idx="1">
                  <c:v>ANL</c:v>
                </c:pt>
                <c:pt idx="2">
                  <c:v>BNL</c:v>
                </c:pt>
                <c:pt idx="3">
                  <c:v>FNAL</c:v>
                </c:pt>
                <c:pt idx="4">
                  <c:v>INL</c:v>
                </c:pt>
                <c:pt idx="5">
                  <c:v>LANL</c:v>
                </c:pt>
                <c:pt idx="6">
                  <c:v>LBNL</c:v>
                </c:pt>
                <c:pt idx="7">
                  <c:v>LLNL</c:v>
                </c:pt>
                <c:pt idx="8">
                  <c:v>NETL</c:v>
                </c:pt>
                <c:pt idx="9">
                  <c:v>NLR</c:v>
                </c:pt>
                <c:pt idx="10">
                  <c:v>ORNL</c:v>
                </c:pt>
                <c:pt idx="11">
                  <c:v>PNNL</c:v>
                </c:pt>
                <c:pt idx="12">
                  <c:v>PPPL</c:v>
                </c:pt>
                <c:pt idx="13">
                  <c:v>SLAC</c:v>
                </c:pt>
                <c:pt idx="14">
                  <c:v>SNL</c:v>
                </c:pt>
                <c:pt idx="15">
                  <c:v>SRNL</c:v>
                </c:pt>
                <c:pt idx="16">
                  <c:v>TJNAF</c:v>
                </c:pt>
              </c:strCache>
            </c:strRef>
          </c:cat>
          <c:val>
            <c:numRef>
              <c:f>Costs!$B$2:$B$18</c:f>
              <c:numCache>
                <c:formatCode>0.00%</c:formatCode>
                <c:ptCount val="17"/>
                <c:pt idx="0">
                  <c:v>3.9172535211267609E-2</c:v>
                </c:pt>
                <c:pt idx="1">
                  <c:v>2.8373558928423321E-2</c:v>
                </c:pt>
                <c:pt idx="2">
                  <c:v>3.5664335664335668E-2</c:v>
                </c:pt>
                <c:pt idx="3">
                  <c:v>7.4348530205623981E-3</c:v>
                </c:pt>
                <c:pt idx="4">
                  <c:v>2.933685789085733E-2</c:v>
                </c:pt>
                <c:pt idx="5">
                  <c:v>5.5422673776451395E-2</c:v>
                </c:pt>
                <c:pt idx="6">
                  <c:v>2.4275782155272305E-2</c:v>
                </c:pt>
                <c:pt idx="7">
                  <c:v>5.9209887294224037E-2</c:v>
                </c:pt>
                <c:pt idx="8">
                  <c:v>1.132897603485839E-2</c:v>
                </c:pt>
                <c:pt idx="9">
                  <c:v>3.8522824184209346E-2</c:v>
                </c:pt>
                <c:pt idx="10">
                  <c:v>3.0722724473341508E-2</c:v>
                </c:pt>
                <c:pt idx="11">
                  <c:v>2.9919498540358153E-2</c:v>
                </c:pt>
                <c:pt idx="12">
                  <c:v>5.8999402033087511E-2</c:v>
                </c:pt>
                <c:pt idx="13">
                  <c:v>2.0603778798659805E-2</c:v>
                </c:pt>
                <c:pt idx="14">
                  <c:v>5.4800460903718207E-2</c:v>
                </c:pt>
                <c:pt idx="15">
                  <c:v>2.9623383923552554E-2</c:v>
                </c:pt>
                <c:pt idx="16">
                  <c:v>1.3867708730461304E-2</c:v>
                </c:pt>
              </c:numCache>
            </c:numRef>
          </c:val>
          <c:extLst>
            <c:ext xmlns:c16="http://schemas.microsoft.com/office/drawing/2014/chart" uri="{C3380CC4-5D6E-409C-BE32-E72D297353CC}">
              <c16:uniqueId val="{0000001C-B410-4141-9287-C493AE18AFBF}"/>
            </c:ext>
          </c:extLst>
        </c:ser>
        <c:dLbls>
          <c:showLegendKey val="0"/>
          <c:showVal val="0"/>
          <c:showCatName val="0"/>
          <c:showSerName val="0"/>
          <c:showPercent val="0"/>
          <c:showBubbleSize val="0"/>
        </c:dLbls>
        <c:gapWidth val="150"/>
        <c:axId val="395669560"/>
        <c:axId val="395669952"/>
      </c:barChart>
      <c:catAx>
        <c:axId val="395669560"/>
        <c:scaling>
          <c:orientation val="minMax"/>
        </c:scaling>
        <c:delete val="0"/>
        <c:axPos val="b"/>
        <c:numFmt formatCode="General" sourceLinked="1"/>
        <c:majorTickMark val="out"/>
        <c:minorTickMark val="none"/>
        <c:tickLblPos val="nextTo"/>
        <c:txPr>
          <a:bodyPr rot="0" vert="horz"/>
          <a:lstStyle/>
          <a:p>
            <a:pPr>
              <a:defRPr sz="1200" baseline="0">
                <a:latin typeface="Cambria" panose="02040503050406030204" pitchFamily="18" charset="0"/>
                <a:ea typeface="Cambria" panose="02040503050406030204" pitchFamily="18" charset="0"/>
              </a:defRPr>
            </a:pPr>
            <a:endParaRPr lang="en-US"/>
          </a:p>
        </c:txPr>
        <c:crossAx val="395669952"/>
        <c:crosses val="autoZero"/>
        <c:auto val="1"/>
        <c:lblAlgn val="ctr"/>
        <c:lblOffset val="100"/>
        <c:noMultiLvlLbl val="0"/>
      </c:catAx>
      <c:valAx>
        <c:axId val="395669952"/>
        <c:scaling>
          <c:orientation val="minMax"/>
        </c:scaling>
        <c:delete val="0"/>
        <c:axPos val="l"/>
        <c:majorGridlines/>
        <c:numFmt formatCode="0.00%" sourceLinked="1"/>
        <c:majorTickMark val="out"/>
        <c:minorTickMark val="none"/>
        <c:tickLblPos val="nextTo"/>
        <c:txPr>
          <a:bodyPr rot="0" vert="horz"/>
          <a:lstStyle/>
          <a:p>
            <a:pPr>
              <a:defRPr sz="1200">
                <a:latin typeface="Cambria" panose="02040503050406030204" pitchFamily="18" charset="0"/>
                <a:ea typeface="Cambria" panose="02040503050406030204" pitchFamily="18" charset="0"/>
              </a:defRPr>
            </a:pPr>
            <a:endParaRPr lang="en-US"/>
          </a:p>
        </c:txPr>
        <c:crossAx val="395669560"/>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lineChart>
        <c:grouping val="standard"/>
        <c:varyColors val="0"/>
        <c:ser>
          <c:idx val="0"/>
          <c:order val="0"/>
          <c:tx>
            <c:strRef>
              <c:f>Sheet1!$B$1</c:f>
              <c:strCache>
                <c:ptCount val="1"/>
                <c:pt idx="0">
                  <c:v>EM</c:v>
                </c:pt>
              </c:strCache>
            </c:strRef>
          </c:tx>
          <c:spPr>
            <a:ln>
              <a:solidFill>
                <a:srgbClr val="7030A0"/>
              </a:solidFill>
            </a:ln>
          </c:spPr>
          <c:marker>
            <c:symbol val="none"/>
          </c:marker>
          <c:cat>
            <c:strRef>
              <c:f>Sheet1!$A$9:$A$18</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Sheet1!$B$9:$B$18</c:f>
              <c:numCache>
                <c:formatCode>0.0%</c:formatCode>
                <c:ptCount val="10"/>
                <c:pt idx="0">
                  <c:v>4.1000000000000002E-2</c:v>
                </c:pt>
                <c:pt idx="1">
                  <c:v>4.9000000000000002E-2</c:v>
                </c:pt>
                <c:pt idx="2">
                  <c:v>4.6899999999999997E-2</c:v>
                </c:pt>
                <c:pt idx="3">
                  <c:v>4.2000000000000003E-2</c:v>
                </c:pt>
                <c:pt idx="4">
                  <c:v>4.7E-2</c:v>
                </c:pt>
                <c:pt idx="5">
                  <c:v>4.3999999999999997E-2</c:v>
                </c:pt>
                <c:pt idx="6">
                  <c:v>3.5999999999999997E-2</c:v>
                </c:pt>
                <c:pt idx="7">
                  <c:v>2.5000000000000001E-2</c:v>
                </c:pt>
                <c:pt idx="8">
                  <c:v>2.4899999999999999E-2</c:v>
                </c:pt>
                <c:pt idx="9">
                  <c:v>0.03</c:v>
                </c:pt>
              </c:numCache>
            </c:numRef>
          </c:val>
          <c:smooth val="0"/>
          <c:extLst>
            <c:ext xmlns:c16="http://schemas.microsoft.com/office/drawing/2014/chart" uri="{C3380CC4-5D6E-409C-BE32-E72D297353CC}">
              <c16:uniqueId val="{00000000-0BAA-4595-AB84-A0B19A5B6082}"/>
            </c:ext>
          </c:extLst>
        </c:ser>
        <c:ser>
          <c:idx val="1"/>
          <c:order val="1"/>
          <c:tx>
            <c:strRef>
              <c:f>Sheet1!$C$1</c:f>
              <c:strCache>
                <c:ptCount val="1"/>
                <c:pt idx="0">
                  <c:v>NNSA</c:v>
                </c:pt>
              </c:strCache>
            </c:strRef>
          </c:tx>
          <c:spPr>
            <a:ln>
              <a:solidFill>
                <a:schemeClr val="accent6"/>
              </a:solidFill>
            </a:ln>
          </c:spPr>
          <c:marker>
            <c:symbol val="none"/>
          </c:marker>
          <c:cat>
            <c:strRef>
              <c:f>Sheet1!$A$9:$A$18</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Sheet1!$C$9:$C$18</c:f>
              <c:numCache>
                <c:formatCode>0.0%</c:formatCode>
                <c:ptCount val="10"/>
                <c:pt idx="0">
                  <c:v>5.7000000000000002E-2</c:v>
                </c:pt>
                <c:pt idx="1">
                  <c:v>5.6000000000000001E-2</c:v>
                </c:pt>
                <c:pt idx="2">
                  <c:v>5.6000000000000001E-2</c:v>
                </c:pt>
                <c:pt idx="3">
                  <c:v>5.3999999999999999E-2</c:v>
                </c:pt>
                <c:pt idx="4">
                  <c:v>5.3999999999999999E-2</c:v>
                </c:pt>
                <c:pt idx="5">
                  <c:v>5.6000000000000001E-2</c:v>
                </c:pt>
                <c:pt idx="6">
                  <c:v>5.5E-2</c:v>
                </c:pt>
                <c:pt idx="7">
                  <c:v>5.3999999999999999E-2</c:v>
                </c:pt>
                <c:pt idx="8">
                  <c:v>5.7000000000000002E-2</c:v>
                </c:pt>
                <c:pt idx="9">
                  <c:v>5.6000000000000001E-2</c:v>
                </c:pt>
              </c:numCache>
            </c:numRef>
          </c:val>
          <c:smooth val="0"/>
          <c:extLst>
            <c:ext xmlns:c16="http://schemas.microsoft.com/office/drawing/2014/chart" uri="{C3380CC4-5D6E-409C-BE32-E72D297353CC}">
              <c16:uniqueId val="{00000001-0BAA-4595-AB84-A0B19A5B6082}"/>
            </c:ext>
          </c:extLst>
        </c:ser>
        <c:ser>
          <c:idx val="2"/>
          <c:order val="2"/>
          <c:tx>
            <c:strRef>
              <c:f>Sheet1!$D$1</c:f>
              <c:strCache>
                <c:ptCount val="1"/>
                <c:pt idx="0">
                  <c:v>Science</c:v>
                </c:pt>
              </c:strCache>
            </c:strRef>
          </c:tx>
          <c:spPr>
            <a:ln>
              <a:solidFill>
                <a:srgbClr val="0070C0"/>
              </a:solidFill>
            </a:ln>
          </c:spPr>
          <c:marker>
            <c:symbol val="none"/>
          </c:marker>
          <c:cat>
            <c:strRef>
              <c:f>Sheet1!$A$9:$A$18</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Sheet1!$D$9:$D$18</c:f>
              <c:numCache>
                <c:formatCode>0.0%</c:formatCode>
                <c:ptCount val="10"/>
                <c:pt idx="0">
                  <c:v>3.5999999999999997E-2</c:v>
                </c:pt>
                <c:pt idx="1">
                  <c:v>3.3000000000000002E-2</c:v>
                </c:pt>
                <c:pt idx="2">
                  <c:v>3.1E-2</c:v>
                </c:pt>
                <c:pt idx="3">
                  <c:v>0.03</c:v>
                </c:pt>
                <c:pt idx="4">
                  <c:v>3.7999999999999999E-2</c:v>
                </c:pt>
                <c:pt idx="5">
                  <c:v>2.8000000000000001E-2</c:v>
                </c:pt>
                <c:pt idx="6">
                  <c:v>2.9000000000000001E-2</c:v>
                </c:pt>
                <c:pt idx="7">
                  <c:v>2.7E-2</c:v>
                </c:pt>
                <c:pt idx="8">
                  <c:v>2.8000000000000001E-2</c:v>
                </c:pt>
                <c:pt idx="9">
                  <c:v>2.8000000000000001E-2</c:v>
                </c:pt>
              </c:numCache>
            </c:numRef>
          </c:val>
          <c:smooth val="0"/>
          <c:extLst>
            <c:ext xmlns:c16="http://schemas.microsoft.com/office/drawing/2014/chart" uri="{C3380CC4-5D6E-409C-BE32-E72D297353CC}">
              <c16:uniqueId val="{00000002-0BAA-4595-AB84-A0B19A5B6082}"/>
            </c:ext>
          </c:extLst>
        </c:ser>
        <c:ser>
          <c:idx val="3"/>
          <c:order val="3"/>
          <c:tx>
            <c:strRef>
              <c:f>Sheet1!$E$1</c:f>
              <c:strCache>
                <c:ptCount val="1"/>
                <c:pt idx="0">
                  <c:v>CMEI</c:v>
                </c:pt>
              </c:strCache>
            </c:strRef>
          </c:tx>
          <c:spPr>
            <a:ln>
              <a:solidFill>
                <a:srgbClr val="C00000"/>
              </a:solidFill>
              <a:prstDash val="solid"/>
            </a:ln>
          </c:spPr>
          <c:marker>
            <c:symbol val="none"/>
          </c:marker>
          <c:cat>
            <c:strRef>
              <c:f>Sheet1!$A$9:$A$18</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Sheet1!$E$9:$E$18</c:f>
              <c:numCache>
                <c:formatCode>0.0%</c:formatCode>
                <c:ptCount val="10"/>
                <c:pt idx="0">
                  <c:v>3.5000000000000003E-2</c:v>
                </c:pt>
                <c:pt idx="1">
                  <c:v>4.1000000000000002E-2</c:v>
                </c:pt>
                <c:pt idx="2">
                  <c:v>4.2700000000000002E-2</c:v>
                </c:pt>
                <c:pt idx="3">
                  <c:v>3.7999999999999999E-2</c:v>
                </c:pt>
                <c:pt idx="4">
                  <c:v>0.04</c:v>
                </c:pt>
                <c:pt idx="5">
                  <c:v>3.5000000000000003E-2</c:v>
                </c:pt>
                <c:pt idx="6">
                  <c:v>3.5999999999999997E-2</c:v>
                </c:pt>
                <c:pt idx="7">
                  <c:v>3.3700000000000001E-2</c:v>
                </c:pt>
                <c:pt idx="8">
                  <c:v>3.2899999999999999E-2</c:v>
                </c:pt>
                <c:pt idx="9">
                  <c:v>3.9E-2</c:v>
                </c:pt>
              </c:numCache>
            </c:numRef>
          </c:val>
          <c:smooth val="0"/>
          <c:extLst>
            <c:ext xmlns:c16="http://schemas.microsoft.com/office/drawing/2014/chart" uri="{C3380CC4-5D6E-409C-BE32-E72D297353CC}">
              <c16:uniqueId val="{00000003-0BAA-4595-AB84-A0B19A5B6082}"/>
            </c:ext>
          </c:extLst>
        </c:ser>
        <c:ser>
          <c:idx val="4"/>
          <c:order val="4"/>
          <c:tx>
            <c:strRef>
              <c:f>Sheet1!$F$1</c:f>
              <c:strCache>
                <c:ptCount val="1"/>
                <c:pt idx="0">
                  <c:v>NE</c:v>
                </c:pt>
              </c:strCache>
            </c:strRef>
          </c:tx>
          <c:spPr>
            <a:ln>
              <a:solidFill>
                <a:schemeClr val="accent2"/>
              </a:solidFill>
            </a:ln>
          </c:spPr>
          <c:marker>
            <c:symbol val="none"/>
          </c:marker>
          <c:cat>
            <c:strRef>
              <c:f>Sheet1!$A$9:$A$18</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Sheet1!$F$9:$F$18</c:f>
              <c:numCache>
                <c:formatCode>0.0%</c:formatCode>
                <c:ptCount val="10"/>
                <c:pt idx="0">
                  <c:v>1.7999999999999999E-2</c:v>
                </c:pt>
                <c:pt idx="1">
                  <c:v>2.3E-2</c:v>
                </c:pt>
                <c:pt idx="2">
                  <c:v>0.02</c:v>
                </c:pt>
                <c:pt idx="3">
                  <c:v>2.1000000000000001E-2</c:v>
                </c:pt>
                <c:pt idx="4">
                  <c:v>2.3E-2</c:v>
                </c:pt>
                <c:pt idx="5">
                  <c:v>2.4E-2</c:v>
                </c:pt>
                <c:pt idx="6">
                  <c:v>2.5000000000000001E-2</c:v>
                </c:pt>
                <c:pt idx="7">
                  <c:v>2.6200000000000001E-2</c:v>
                </c:pt>
                <c:pt idx="8">
                  <c:v>2.5899999999999999E-2</c:v>
                </c:pt>
                <c:pt idx="9">
                  <c:v>2.9000000000000001E-2</c:v>
                </c:pt>
              </c:numCache>
            </c:numRef>
          </c:val>
          <c:smooth val="0"/>
          <c:extLst>
            <c:ext xmlns:c16="http://schemas.microsoft.com/office/drawing/2014/chart" uri="{C3380CC4-5D6E-409C-BE32-E72D297353CC}">
              <c16:uniqueId val="{00000004-0BAA-4595-AB84-A0B19A5B6082}"/>
            </c:ext>
          </c:extLst>
        </c:ser>
        <c:ser>
          <c:idx val="5"/>
          <c:order val="5"/>
          <c:tx>
            <c:strRef>
              <c:f>Sheet1!$G$1</c:f>
              <c:strCache>
                <c:ptCount val="1"/>
                <c:pt idx="0">
                  <c:v>HGEO</c:v>
                </c:pt>
              </c:strCache>
            </c:strRef>
          </c:tx>
          <c:spPr>
            <a:ln>
              <a:solidFill>
                <a:schemeClr val="bg2">
                  <a:lumMod val="50000"/>
                </a:schemeClr>
              </a:solidFill>
            </a:ln>
          </c:spPr>
          <c:marker>
            <c:symbol val="none"/>
          </c:marker>
          <c:cat>
            <c:strRef>
              <c:f>Sheet1!$A$9:$A$18</c:f>
              <c:strCache>
                <c:ptCount val="10"/>
                <c:pt idx="0">
                  <c:v>FY 2016</c:v>
                </c:pt>
                <c:pt idx="1">
                  <c:v>FY 2017</c:v>
                </c:pt>
                <c:pt idx="2">
                  <c:v>FY 2018</c:v>
                </c:pt>
                <c:pt idx="3">
                  <c:v>FY 2019</c:v>
                </c:pt>
                <c:pt idx="4">
                  <c:v>FY 2020</c:v>
                </c:pt>
                <c:pt idx="5">
                  <c:v>FY 2021</c:v>
                </c:pt>
                <c:pt idx="6">
                  <c:v>FY 2022</c:v>
                </c:pt>
                <c:pt idx="7">
                  <c:v>FY 2023</c:v>
                </c:pt>
                <c:pt idx="8">
                  <c:v>FY 2024</c:v>
                </c:pt>
                <c:pt idx="9">
                  <c:v>FY 2025</c:v>
                </c:pt>
              </c:strCache>
            </c:strRef>
          </c:cat>
          <c:val>
            <c:numRef>
              <c:f>Sheet1!$G$9:$G$18</c:f>
              <c:numCache>
                <c:formatCode>0.0%</c:formatCode>
                <c:ptCount val="10"/>
                <c:pt idx="0">
                  <c:v>0</c:v>
                </c:pt>
                <c:pt idx="1">
                  <c:v>0</c:v>
                </c:pt>
                <c:pt idx="2">
                  <c:v>0</c:v>
                </c:pt>
                <c:pt idx="3">
                  <c:v>0</c:v>
                </c:pt>
                <c:pt idx="4">
                  <c:v>0</c:v>
                </c:pt>
                <c:pt idx="5">
                  <c:v>0</c:v>
                </c:pt>
                <c:pt idx="6">
                  <c:v>3.0000000000000001E-3</c:v>
                </c:pt>
                <c:pt idx="7">
                  <c:v>4.0000000000000001E-3</c:v>
                </c:pt>
                <c:pt idx="8">
                  <c:v>8.6999999999999994E-3</c:v>
                </c:pt>
                <c:pt idx="9">
                  <c:v>1.0999999999999999E-2</c:v>
                </c:pt>
              </c:numCache>
            </c:numRef>
          </c:val>
          <c:smooth val="0"/>
          <c:extLst>
            <c:ext xmlns:c16="http://schemas.microsoft.com/office/drawing/2014/chart" uri="{C3380CC4-5D6E-409C-BE32-E72D297353CC}">
              <c16:uniqueId val="{00000005-0BAA-4595-AB84-A0B19A5B6082}"/>
            </c:ext>
          </c:extLst>
        </c:ser>
        <c:dLbls>
          <c:showLegendKey val="0"/>
          <c:showVal val="0"/>
          <c:showCatName val="0"/>
          <c:showSerName val="0"/>
          <c:showPercent val="0"/>
          <c:showBubbleSize val="0"/>
        </c:dLbls>
        <c:smooth val="0"/>
        <c:axId val="395622144"/>
        <c:axId val="395622536"/>
      </c:lineChart>
      <c:catAx>
        <c:axId val="395622144"/>
        <c:scaling>
          <c:orientation val="minMax"/>
        </c:scaling>
        <c:delete val="0"/>
        <c:axPos val="b"/>
        <c:numFmt formatCode="General" sourceLinked="0"/>
        <c:majorTickMark val="none"/>
        <c:minorTickMark val="none"/>
        <c:tickLblPos val="nextTo"/>
        <c:txPr>
          <a:bodyPr/>
          <a:lstStyle/>
          <a:p>
            <a:pPr>
              <a:defRPr sz="1200"/>
            </a:pPr>
            <a:endParaRPr lang="en-US"/>
          </a:p>
        </c:txPr>
        <c:crossAx val="395622536"/>
        <c:crosses val="autoZero"/>
        <c:auto val="1"/>
        <c:lblAlgn val="ctr"/>
        <c:lblOffset val="100"/>
        <c:noMultiLvlLbl val="0"/>
      </c:catAx>
      <c:valAx>
        <c:axId val="395622536"/>
        <c:scaling>
          <c:orientation val="minMax"/>
        </c:scaling>
        <c:delete val="0"/>
        <c:axPos val="l"/>
        <c:majorGridlines/>
        <c:numFmt formatCode="0.0%" sourceLinked="1"/>
        <c:majorTickMark val="none"/>
        <c:minorTickMark val="none"/>
        <c:tickLblPos val="nextTo"/>
        <c:txPr>
          <a:bodyPr/>
          <a:lstStyle/>
          <a:p>
            <a:pPr>
              <a:defRPr sz="1200"/>
            </a:pPr>
            <a:endParaRPr lang="en-US"/>
          </a:p>
        </c:txPr>
        <c:crossAx val="395622144"/>
        <c:crosses val="autoZero"/>
        <c:crossBetween val="between"/>
      </c:valAx>
    </c:plotArea>
    <c:legend>
      <c:legendPos val="b"/>
      <c:overlay val="0"/>
    </c:legend>
    <c:plotVisOnly val="1"/>
    <c:dispBlanksAs val="gap"/>
    <c:showDLblsOverMax val="0"/>
  </c:chart>
  <c:txPr>
    <a:bodyPr/>
    <a:lstStyle/>
    <a:p>
      <a:pPr>
        <a:defRPr sz="1300">
          <a:latin typeface="Cambria"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6.9976176879021773E-2"/>
          <c:y val="0.10070937078811108"/>
          <c:w val="0.85947103677503112"/>
          <c:h val="0.80100978931687594"/>
        </c:manualLayout>
      </c:layout>
      <c:barChart>
        <c:barDir val="col"/>
        <c:grouping val="clustered"/>
        <c:varyColors val="0"/>
        <c:ser>
          <c:idx val="0"/>
          <c:order val="0"/>
          <c:tx>
            <c:strRef>
              <c:f>Costs!$B$1</c:f>
              <c:strCache>
                <c:ptCount val="1"/>
                <c:pt idx="0">
                  <c:v>Average Project Cost ($K)</c:v>
                </c:pt>
              </c:strCache>
            </c:strRef>
          </c:tx>
          <c:spPr>
            <a:scene3d>
              <a:camera prst="orthographicFront"/>
              <a:lightRig rig="threePt" dir="t"/>
            </a:scene3d>
            <a:sp3d>
              <a:bevelT w="63500" h="25400"/>
            </a:sp3d>
          </c:spPr>
          <c:invertIfNegative val="0"/>
          <c:dPt>
            <c:idx val="0"/>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1-154C-4093-8475-69C36F25769C}"/>
              </c:ext>
            </c:extLst>
          </c:dPt>
          <c:dPt>
            <c:idx val="1"/>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3-154C-4093-8475-69C36F25769C}"/>
              </c:ext>
            </c:extLst>
          </c:dPt>
          <c:dPt>
            <c:idx val="2"/>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5-154C-4093-8475-69C36F25769C}"/>
              </c:ext>
            </c:extLst>
          </c:dPt>
          <c:dPt>
            <c:idx val="4"/>
            <c:invertIfNegative val="0"/>
            <c:bubble3D val="0"/>
            <c:spPr>
              <a:solidFill>
                <a:srgbClr val="92DCE5"/>
              </a:solidFill>
              <a:ln>
                <a:solidFill>
                  <a:srgbClr val="92DCE5"/>
                </a:solidFill>
              </a:ln>
              <a:scene3d>
                <a:camera prst="orthographicFront"/>
                <a:lightRig rig="threePt" dir="t"/>
              </a:scene3d>
              <a:sp3d>
                <a:bevelT w="63500" h="25400"/>
              </a:sp3d>
            </c:spPr>
            <c:extLst>
              <c:ext xmlns:c16="http://schemas.microsoft.com/office/drawing/2014/chart" uri="{C3380CC4-5D6E-409C-BE32-E72D297353CC}">
                <c16:uniqueId val="{00000007-154C-4093-8475-69C36F25769C}"/>
              </c:ext>
            </c:extLst>
          </c:dPt>
          <c:dPt>
            <c:idx val="5"/>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09-154C-4093-8475-69C36F25769C}"/>
              </c:ext>
            </c:extLst>
          </c:dPt>
          <c:dPt>
            <c:idx val="7"/>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0B-154C-4093-8475-69C36F25769C}"/>
              </c:ext>
            </c:extLst>
          </c:dPt>
          <c:dPt>
            <c:idx val="8"/>
            <c:invertIfNegative val="0"/>
            <c:bubble3D val="0"/>
            <c:spPr>
              <a:solidFill>
                <a:schemeClr val="bg2">
                  <a:lumMod val="50000"/>
                </a:schemeClr>
              </a:solidFill>
              <a:ln>
                <a:solidFill>
                  <a:schemeClr val="bg2">
                    <a:lumMod val="50000"/>
                  </a:schemeClr>
                </a:solidFill>
              </a:ln>
              <a:scene3d>
                <a:camera prst="orthographicFront"/>
                <a:lightRig rig="threePt" dir="t"/>
              </a:scene3d>
              <a:sp3d>
                <a:bevelT w="63500" h="25400"/>
              </a:sp3d>
            </c:spPr>
            <c:extLst>
              <c:ext xmlns:c16="http://schemas.microsoft.com/office/drawing/2014/chart" uri="{C3380CC4-5D6E-409C-BE32-E72D297353CC}">
                <c16:uniqueId val="{0000000D-154C-4093-8475-69C36F25769C}"/>
              </c:ext>
            </c:extLst>
          </c:dPt>
          <c:dPt>
            <c:idx val="9"/>
            <c:invertIfNegative val="0"/>
            <c:bubble3D val="0"/>
            <c:spPr>
              <a:solidFill>
                <a:srgbClr val="C00000"/>
              </a:solidFill>
              <a:ln>
                <a:solidFill>
                  <a:srgbClr val="C00000"/>
                </a:solidFill>
              </a:ln>
              <a:scene3d>
                <a:camera prst="orthographicFront"/>
                <a:lightRig rig="threePt" dir="t"/>
              </a:scene3d>
              <a:sp3d>
                <a:bevelT w="63500" h="25400"/>
              </a:sp3d>
            </c:spPr>
            <c:extLst>
              <c:ext xmlns:c16="http://schemas.microsoft.com/office/drawing/2014/chart" uri="{C3380CC4-5D6E-409C-BE32-E72D297353CC}">
                <c16:uniqueId val="{0000000F-154C-4093-8475-69C36F25769C}"/>
              </c:ext>
            </c:extLst>
          </c:dPt>
          <c:dPt>
            <c:idx val="11"/>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1-154C-4093-8475-69C36F25769C}"/>
              </c:ext>
            </c:extLst>
          </c:dPt>
          <c:dPt>
            <c:idx val="12"/>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3-154C-4093-8475-69C36F25769C}"/>
              </c:ext>
            </c:extLst>
          </c:dPt>
          <c:dPt>
            <c:idx val="13"/>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5-154C-4093-8475-69C36F25769C}"/>
              </c:ext>
            </c:extLst>
          </c:dPt>
          <c:dPt>
            <c:idx val="14"/>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17-154C-4093-8475-69C36F25769C}"/>
              </c:ext>
            </c:extLst>
          </c:dPt>
          <c:dPt>
            <c:idx val="15"/>
            <c:invertIfNegative val="0"/>
            <c:bubble3D val="0"/>
            <c:spPr>
              <a:solidFill>
                <a:srgbClr val="7030A0"/>
              </a:solidFill>
              <a:ln>
                <a:solidFill>
                  <a:srgbClr val="7030A0"/>
                </a:solidFill>
              </a:ln>
              <a:scene3d>
                <a:camera prst="orthographicFront"/>
                <a:lightRig rig="threePt" dir="t"/>
              </a:scene3d>
              <a:sp3d>
                <a:bevelT w="63500" h="25400"/>
              </a:sp3d>
            </c:spPr>
            <c:extLst>
              <c:ext xmlns:c16="http://schemas.microsoft.com/office/drawing/2014/chart" uri="{C3380CC4-5D6E-409C-BE32-E72D297353CC}">
                <c16:uniqueId val="{00000019-154C-4093-8475-69C36F25769C}"/>
              </c:ext>
            </c:extLst>
          </c:dPt>
          <c:dPt>
            <c:idx val="16"/>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B-154C-4093-8475-69C36F25769C}"/>
              </c:ext>
            </c:extLst>
          </c:dPt>
          <c:cat>
            <c:strRef>
              <c:f>Costs!$A$2:$A$18</c:f>
              <c:strCache>
                <c:ptCount val="17"/>
                <c:pt idx="0">
                  <c:v>AMES</c:v>
                </c:pt>
                <c:pt idx="1">
                  <c:v>ANL</c:v>
                </c:pt>
                <c:pt idx="2">
                  <c:v>BNL</c:v>
                </c:pt>
                <c:pt idx="3">
                  <c:v>FNAL</c:v>
                </c:pt>
                <c:pt idx="4">
                  <c:v>INL</c:v>
                </c:pt>
                <c:pt idx="5">
                  <c:v>LANL</c:v>
                </c:pt>
                <c:pt idx="6">
                  <c:v>LBNL</c:v>
                </c:pt>
                <c:pt idx="7">
                  <c:v>LLNL</c:v>
                </c:pt>
                <c:pt idx="8">
                  <c:v>NETL</c:v>
                </c:pt>
                <c:pt idx="9">
                  <c:v>NLR</c:v>
                </c:pt>
                <c:pt idx="10">
                  <c:v>ORNL</c:v>
                </c:pt>
                <c:pt idx="11">
                  <c:v>PNNL</c:v>
                </c:pt>
                <c:pt idx="12">
                  <c:v>PPPL</c:v>
                </c:pt>
                <c:pt idx="13">
                  <c:v>SLAC</c:v>
                </c:pt>
                <c:pt idx="14">
                  <c:v>SNL</c:v>
                </c:pt>
                <c:pt idx="15">
                  <c:v>SRNL</c:v>
                </c:pt>
                <c:pt idx="16">
                  <c:v>TJNAF</c:v>
                </c:pt>
              </c:strCache>
            </c:strRef>
          </c:cat>
          <c:val>
            <c:numRef>
              <c:f>Costs!$B$2:$B$18</c:f>
              <c:numCache>
                <c:formatCode>General</c:formatCode>
                <c:ptCount val="17"/>
                <c:pt idx="0">
                  <c:v>125</c:v>
                </c:pt>
                <c:pt idx="1">
                  <c:v>186</c:v>
                </c:pt>
                <c:pt idx="2">
                  <c:v>234</c:v>
                </c:pt>
                <c:pt idx="3">
                  <c:v>99</c:v>
                </c:pt>
                <c:pt idx="4">
                  <c:v>354</c:v>
                </c:pt>
                <c:pt idx="5">
                  <c:v>489</c:v>
                </c:pt>
                <c:pt idx="6">
                  <c:v>252</c:v>
                </c:pt>
                <c:pt idx="7">
                  <c:v>686</c:v>
                </c:pt>
                <c:pt idx="8">
                  <c:v>105</c:v>
                </c:pt>
                <c:pt idx="9">
                  <c:v>243</c:v>
                </c:pt>
                <c:pt idx="10">
                  <c:v>309</c:v>
                </c:pt>
                <c:pt idx="11">
                  <c:v>209</c:v>
                </c:pt>
                <c:pt idx="12">
                  <c:v>206</c:v>
                </c:pt>
                <c:pt idx="13">
                  <c:v>149</c:v>
                </c:pt>
                <c:pt idx="14">
                  <c:v>458</c:v>
                </c:pt>
                <c:pt idx="15">
                  <c:v>136</c:v>
                </c:pt>
                <c:pt idx="16">
                  <c:v>221</c:v>
                </c:pt>
              </c:numCache>
            </c:numRef>
          </c:val>
          <c:extLst>
            <c:ext xmlns:c16="http://schemas.microsoft.com/office/drawing/2014/chart" uri="{C3380CC4-5D6E-409C-BE32-E72D297353CC}">
              <c16:uniqueId val="{0000001C-154C-4093-8475-69C36F25769C}"/>
            </c:ext>
          </c:extLst>
        </c:ser>
        <c:dLbls>
          <c:showLegendKey val="0"/>
          <c:showVal val="0"/>
          <c:showCatName val="0"/>
          <c:showSerName val="0"/>
          <c:showPercent val="0"/>
          <c:showBubbleSize val="0"/>
        </c:dLbls>
        <c:gapWidth val="150"/>
        <c:axId val="395672304"/>
        <c:axId val="395672696"/>
      </c:barChart>
      <c:catAx>
        <c:axId val="395672304"/>
        <c:scaling>
          <c:orientation val="minMax"/>
        </c:scaling>
        <c:delete val="0"/>
        <c:axPos val="b"/>
        <c:numFmt formatCode="General" sourceLinked="1"/>
        <c:majorTickMark val="out"/>
        <c:minorTickMark val="none"/>
        <c:tickLblPos val="nextTo"/>
        <c:txPr>
          <a:bodyPr rot="0" vert="horz"/>
          <a:lstStyle/>
          <a:p>
            <a:pPr>
              <a:defRPr sz="1200" baseline="0">
                <a:latin typeface="Cambria" panose="02040503050406030204" pitchFamily="18" charset="0"/>
                <a:ea typeface="Cambria" panose="02040503050406030204" pitchFamily="18" charset="0"/>
              </a:defRPr>
            </a:pPr>
            <a:endParaRPr lang="en-US"/>
          </a:p>
        </c:txPr>
        <c:crossAx val="395672696"/>
        <c:crosses val="autoZero"/>
        <c:auto val="1"/>
        <c:lblAlgn val="ctr"/>
        <c:lblOffset val="100"/>
        <c:noMultiLvlLbl val="0"/>
      </c:catAx>
      <c:valAx>
        <c:axId val="395672696"/>
        <c:scaling>
          <c:orientation val="minMax"/>
        </c:scaling>
        <c:delete val="0"/>
        <c:axPos val="l"/>
        <c:majorGridlines/>
        <c:numFmt formatCode="General" sourceLinked="1"/>
        <c:majorTickMark val="out"/>
        <c:minorTickMark val="none"/>
        <c:tickLblPos val="nextTo"/>
        <c:txPr>
          <a:bodyPr rot="0" vert="horz"/>
          <a:lstStyle/>
          <a:p>
            <a:pPr>
              <a:defRPr sz="1200">
                <a:latin typeface="Cambria" panose="02040503050406030204" pitchFamily="18" charset="0"/>
                <a:ea typeface="Cambria" panose="02040503050406030204" pitchFamily="18" charset="0"/>
              </a:defRPr>
            </a:pPr>
            <a:endParaRPr lang="en-US"/>
          </a:p>
        </c:txPr>
        <c:crossAx val="395672304"/>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6.9976176879021773E-2"/>
          <c:y val="0.10070937078811108"/>
          <c:w val="0.85947103677503112"/>
          <c:h val="0.80100978931687594"/>
        </c:manualLayout>
      </c:layout>
      <c:barChart>
        <c:barDir val="col"/>
        <c:grouping val="clustered"/>
        <c:varyColors val="0"/>
        <c:ser>
          <c:idx val="0"/>
          <c:order val="0"/>
          <c:tx>
            <c:strRef>
              <c:f>Costs!$B$1</c:f>
              <c:strCache>
                <c:ptCount val="1"/>
                <c:pt idx="0">
                  <c:v>Number of Projects</c:v>
                </c:pt>
              </c:strCache>
            </c:strRef>
          </c:tx>
          <c:spPr>
            <a:scene3d>
              <a:camera prst="orthographicFront"/>
              <a:lightRig rig="threePt" dir="t"/>
            </a:scene3d>
            <a:sp3d>
              <a:bevelT w="63500" h="25400"/>
            </a:sp3d>
          </c:spPr>
          <c:invertIfNegative val="0"/>
          <c:dPt>
            <c:idx val="0"/>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1-046B-44B8-92B7-42F6893DE4E0}"/>
              </c:ext>
            </c:extLst>
          </c:dPt>
          <c:dPt>
            <c:idx val="1"/>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3-046B-44B8-92B7-42F6893DE4E0}"/>
              </c:ext>
            </c:extLst>
          </c:dPt>
          <c:dPt>
            <c:idx val="2"/>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05-046B-44B8-92B7-42F6893DE4E0}"/>
              </c:ext>
            </c:extLst>
          </c:dPt>
          <c:dPt>
            <c:idx val="4"/>
            <c:invertIfNegative val="0"/>
            <c:bubble3D val="0"/>
            <c:spPr>
              <a:solidFill>
                <a:srgbClr val="92DCE5"/>
              </a:solidFill>
              <a:ln>
                <a:solidFill>
                  <a:srgbClr val="92DCE5"/>
                </a:solidFill>
              </a:ln>
              <a:scene3d>
                <a:camera prst="orthographicFront"/>
                <a:lightRig rig="threePt" dir="t"/>
              </a:scene3d>
              <a:sp3d>
                <a:bevelT w="63500" h="25400"/>
              </a:sp3d>
            </c:spPr>
            <c:extLst>
              <c:ext xmlns:c16="http://schemas.microsoft.com/office/drawing/2014/chart" uri="{C3380CC4-5D6E-409C-BE32-E72D297353CC}">
                <c16:uniqueId val="{00000007-046B-44B8-92B7-42F6893DE4E0}"/>
              </c:ext>
            </c:extLst>
          </c:dPt>
          <c:dPt>
            <c:idx val="5"/>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09-046B-44B8-92B7-42F6893DE4E0}"/>
              </c:ext>
            </c:extLst>
          </c:dPt>
          <c:dPt>
            <c:idx val="7"/>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0B-046B-44B8-92B7-42F6893DE4E0}"/>
              </c:ext>
            </c:extLst>
          </c:dPt>
          <c:dPt>
            <c:idx val="8"/>
            <c:invertIfNegative val="0"/>
            <c:bubble3D val="0"/>
            <c:spPr>
              <a:solidFill>
                <a:schemeClr val="bg2">
                  <a:lumMod val="50000"/>
                </a:schemeClr>
              </a:solidFill>
              <a:ln>
                <a:solidFill>
                  <a:schemeClr val="bg2">
                    <a:lumMod val="50000"/>
                  </a:schemeClr>
                </a:solidFill>
              </a:ln>
              <a:scene3d>
                <a:camera prst="orthographicFront"/>
                <a:lightRig rig="threePt" dir="t"/>
              </a:scene3d>
              <a:sp3d>
                <a:bevelT w="63500" h="25400"/>
              </a:sp3d>
            </c:spPr>
            <c:extLst>
              <c:ext xmlns:c16="http://schemas.microsoft.com/office/drawing/2014/chart" uri="{C3380CC4-5D6E-409C-BE32-E72D297353CC}">
                <c16:uniqueId val="{0000000D-046B-44B8-92B7-42F6893DE4E0}"/>
              </c:ext>
            </c:extLst>
          </c:dPt>
          <c:dPt>
            <c:idx val="9"/>
            <c:invertIfNegative val="0"/>
            <c:bubble3D val="0"/>
            <c:spPr>
              <a:solidFill>
                <a:srgbClr val="C00000"/>
              </a:solidFill>
              <a:ln>
                <a:solidFill>
                  <a:srgbClr val="C00000"/>
                </a:solidFill>
              </a:ln>
              <a:scene3d>
                <a:camera prst="orthographicFront"/>
                <a:lightRig rig="threePt" dir="t"/>
              </a:scene3d>
              <a:sp3d>
                <a:bevelT w="63500" h="25400"/>
              </a:sp3d>
            </c:spPr>
            <c:extLst>
              <c:ext xmlns:c16="http://schemas.microsoft.com/office/drawing/2014/chart" uri="{C3380CC4-5D6E-409C-BE32-E72D297353CC}">
                <c16:uniqueId val="{0000000F-046B-44B8-92B7-42F6893DE4E0}"/>
              </c:ext>
            </c:extLst>
          </c:dPt>
          <c:dPt>
            <c:idx val="11"/>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1-046B-44B8-92B7-42F6893DE4E0}"/>
              </c:ext>
            </c:extLst>
          </c:dPt>
          <c:dPt>
            <c:idx val="12"/>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3-046B-44B8-92B7-42F6893DE4E0}"/>
              </c:ext>
            </c:extLst>
          </c:dPt>
          <c:dPt>
            <c:idx val="13"/>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5-046B-44B8-92B7-42F6893DE4E0}"/>
              </c:ext>
            </c:extLst>
          </c:dPt>
          <c:dPt>
            <c:idx val="14"/>
            <c:invertIfNegative val="0"/>
            <c:bubble3D val="0"/>
            <c:spPr>
              <a:solidFill>
                <a:schemeClr val="accent6"/>
              </a:solidFill>
              <a:scene3d>
                <a:camera prst="orthographicFront"/>
                <a:lightRig rig="threePt" dir="t"/>
              </a:scene3d>
              <a:sp3d>
                <a:bevelT w="63500" h="25400"/>
              </a:sp3d>
            </c:spPr>
            <c:extLst>
              <c:ext xmlns:c16="http://schemas.microsoft.com/office/drawing/2014/chart" uri="{C3380CC4-5D6E-409C-BE32-E72D297353CC}">
                <c16:uniqueId val="{00000017-046B-44B8-92B7-42F6893DE4E0}"/>
              </c:ext>
            </c:extLst>
          </c:dPt>
          <c:dPt>
            <c:idx val="15"/>
            <c:invertIfNegative val="0"/>
            <c:bubble3D val="0"/>
            <c:spPr>
              <a:solidFill>
                <a:srgbClr val="7030A0"/>
              </a:solidFill>
              <a:ln>
                <a:solidFill>
                  <a:srgbClr val="7030A0"/>
                </a:solidFill>
              </a:ln>
              <a:scene3d>
                <a:camera prst="orthographicFront"/>
                <a:lightRig rig="threePt" dir="t"/>
              </a:scene3d>
              <a:sp3d>
                <a:bevelT w="63500" h="25400"/>
              </a:sp3d>
            </c:spPr>
            <c:extLst>
              <c:ext xmlns:c16="http://schemas.microsoft.com/office/drawing/2014/chart" uri="{C3380CC4-5D6E-409C-BE32-E72D297353CC}">
                <c16:uniqueId val="{00000019-046B-44B8-92B7-42F6893DE4E0}"/>
              </c:ext>
            </c:extLst>
          </c:dPt>
          <c:dPt>
            <c:idx val="16"/>
            <c:invertIfNegative val="0"/>
            <c:bubble3D val="0"/>
            <c:spPr>
              <a:solidFill>
                <a:schemeClr val="accent1"/>
              </a:solidFill>
              <a:scene3d>
                <a:camera prst="orthographicFront"/>
                <a:lightRig rig="threePt" dir="t"/>
              </a:scene3d>
              <a:sp3d>
                <a:bevelT w="63500" h="25400"/>
              </a:sp3d>
            </c:spPr>
            <c:extLst>
              <c:ext xmlns:c16="http://schemas.microsoft.com/office/drawing/2014/chart" uri="{C3380CC4-5D6E-409C-BE32-E72D297353CC}">
                <c16:uniqueId val="{0000001B-046B-44B8-92B7-42F6893DE4E0}"/>
              </c:ext>
            </c:extLst>
          </c:dPt>
          <c:cat>
            <c:strRef>
              <c:f>Costs!$A$2:$A$18</c:f>
              <c:strCache>
                <c:ptCount val="17"/>
                <c:pt idx="0">
                  <c:v>AMES</c:v>
                </c:pt>
                <c:pt idx="1">
                  <c:v>ANL</c:v>
                </c:pt>
                <c:pt idx="2">
                  <c:v>BNL</c:v>
                </c:pt>
                <c:pt idx="3">
                  <c:v>FNAL</c:v>
                </c:pt>
                <c:pt idx="4">
                  <c:v>INL</c:v>
                </c:pt>
                <c:pt idx="5">
                  <c:v>LANL</c:v>
                </c:pt>
                <c:pt idx="6">
                  <c:v>LBNL</c:v>
                </c:pt>
                <c:pt idx="7">
                  <c:v>LLNL</c:v>
                </c:pt>
                <c:pt idx="8">
                  <c:v>NETL</c:v>
                </c:pt>
                <c:pt idx="9">
                  <c:v>NLR</c:v>
                </c:pt>
                <c:pt idx="10">
                  <c:v>ORNL</c:v>
                </c:pt>
                <c:pt idx="11">
                  <c:v>PNNL</c:v>
                </c:pt>
                <c:pt idx="12">
                  <c:v>PPPL</c:v>
                </c:pt>
                <c:pt idx="13">
                  <c:v>SLAC</c:v>
                </c:pt>
                <c:pt idx="14">
                  <c:v>SNL</c:v>
                </c:pt>
                <c:pt idx="15">
                  <c:v>SRNL</c:v>
                </c:pt>
                <c:pt idx="16">
                  <c:v>TJNAF</c:v>
                </c:pt>
              </c:strCache>
            </c:strRef>
          </c:cat>
          <c:val>
            <c:numRef>
              <c:f>Costs!$B$2:$B$18</c:f>
              <c:numCache>
                <c:formatCode>General</c:formatCode>
                <c:ptCount val="17"/>
                <c:pt idx="0">
                  <c:v>18</c:v>
                </c:pt>
                <c:pt idx="1">
                  <c:v>162</c:v>
                </c:pt>
                <c:pt idx="2">
                  <c:v>106</c:v>
                </c:pt>
                <c:pt idx="3">
                  <c:v>33</c:v>
                </c:pt>
                <c:pt idx="4">
                  <c:v>149</c:v>
                </c:pt>
                <c:pt idx="5">
                  <c:v>477</c:v>
                </c:pt>
                <c:pt idx="6">
                  <c:v>107</c:v>
                </c:pt>
                <c:pt idx="7">
                  <c:v>258</c:v>
                </c:pt>
                <c:pt idx="8">
                  <c:v>26</c:v>
                </c:pt>
                <c:pt idx="9">
                  <c:v>123</c:v>
                </c:pt>
                <c:pt idx="10">
                  <c:v>209</c:v>
                </c:pt>
                <c:pt idx="11">
                  <c:v>224</c:v>
                </c:pt>
                <c:pt idx="12">
                  <c:v>44</c:v>
                </c:pt>
                <c:pt idx="13">
                  <c:v>65</c:v>
                </c:pt>
                <c:pt idx="14">
                  <c:v>572</c:v>
                </c:pt>
                <c:pt idx="15">
                  <c:v>66</c:v>
                </c:pt>
                <c:pt idx="16">
                  <c:v>10</c:v>
                </c:pt>
              </c:numCache>
            </c:numRef>
          </c:val>
          <c:extLst>
            <c:ext xmlns:c16="http://schemas.microsoft.com/office/drawing/2014/chart" uri="{C3380CC4-5D6E-409C-BE32-E72D297353CC}">
              <c16:uniqueId val="{0000001C-046B-44B8-92B7-42F6893DE4E0}"/>
            </c:ext>
          </c:extLst>
        </c:ser>
        <c:dLbls>
          <c:showLegendKey val="0"/>
          <c:showVal val="0"/>
          <c:showCatName val="0"/>
          <c:showSerName val="0"/>
          <c:showPercent val="0"/>
          <c:showBubbleSize val="0"/>
        </c:dLbls>
        <c:gapWidth val="150"/>
        <c:axId val="395670736"/>
        <c:axId val="395671128"/>
      </c:barChart>
      <c:catAx>
        <c:axId val="395670736"/>
        <c:scaling>
          <c:orientation val="minMax"/>
        </c:scaling>
        <c:delete val="0"/>
        <c:axPos val="b"/>
        <c:numFmt formatCode="General" sourceLinked="1"/>
        <c:majorTickMark val="out"/>
        <c:minorTickMark val="none"/>
        <c:tickLblPos val="nextTo"/>
        <c:txPr>
          <a:bodyPr rot="0" vert="horz"/>
          <a:lstStyle/>
          <a:p>
            <a:pPr>
              <a:defRPr sz="1200" baseline="0">
                <a:latin typeface="Cambria" panose="02040503050406030204" pitchFamily="18" charset="0"/>
                <a:ea typeface="Cambria" panose="02040503050406030204" pitchFamily="18" charset="0"/>
              </a:defRPr>
            </a:pPr>
            <a:endParaRPr lang="en-US"/>
          </a:p>
        </c:txPr>
        <c:crossAx val="395671128"/>
        <c:crosses val="autoZero"/>
        <c:auto val="1"/>
        <c:lblAlgn val="ctr"/>
        <c:lblOffset val="100"/>
        <c:noMultiLvlLbl val="0"/>
      </c:catAx>
      <c:valAx>
        <c:axId val="395671128"/>
        <c:scaling>
          <c:orientation val="minMax"/>
        </c:scaling>
        <c:delete val="0"/>
        <c:axPos val="l"/>
        <c:majorGridlines/>
        <c:numFmt formatCode="General" sourceLinked="1"/>
        <c:majorTickMark val="out"/>
        <c:minorTickMark val="none"/>
        <c:tickLblPos val="nextTo"/>
        <c:txPr>
          <a:bodyPr rot="0" vert="horz"/>
          <a:lstStyle/>
          <a:p>
            <a:pPr>
              <a:defRPr sz="1200">
                <a:latin typeface="Cambria" panose="02040503050406030204" pitchFamily="18" charset="0"/>
                <a:ea typeface="Cambria" panose="02040503050406030204" pitchFamily="18" charset="0"/>
              </a:defRPr>
            </a:pPr>
            <a:endParaRPr lang="en-US"/>
          </a:p>
        </c:txPr>
        <c:crossAx val="395670736"/>
        <c:crosses val="autoZero"/>
        <c:crossBetween val="between"/>
      </c:valAx>
      <c:spPr>
        <a:noFill/>
        <a:ln w="25400">
          <a:noFill/>
        </a:ln>
      </c:spPr>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DFA421-3FFB-46A8-8FFF-D5527130EBA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4503050-4A7A-49CB-9B3E-0698B3B27C9E}">
      <dgm:prSet phldrT="[Text]" custT="1"/>
      <dgm:spPr/>
      <dgm:t>
        <a:bodyPr/>
        <a:lstStyle/>
        <a:p>
          <a:r>
            <a:rPr lang="en-US" sz="2000" b="1" dirty="0">
              <a:effectLst/>
              <a:latin typeface="Avenir Next LT Pro" panose="020B0504020202020204" pitchFamily="34" charset="0"/>
            </a:rPr>
            <a:t>Less transactional oversight</a:t>
          </a:r>
          <a:endParaRPr lang="en-US" sz="2000" b="1" dirty="0">
            <a:effectLst/>
            <a:latin typeface="+mn-lt"/>
          </a:endParaRPr>
        </a:p>
      </dgm:t>
    </dgm:pt>
    <dgm:pt modelId="{5AF8D7D2-2E17-43C6-98E4-C2139FBFA2A0}" type="parTrans" cxnId="{433B532A-488F-41BF-8F5F-05761BA03BBF}">
      <dgm:prSet/>
      <dgm:spPr/>
      <dgm:t>
        <a:bodyPr/>
        <a:lstStyle/>
        <a:p>
          <a:endParaRPr lang="en-US">
            <a:latin typeface="+mn-lt"/>
          </a:endParaRPr>
        </a:p>
      </dgm:t>
    </dgm:pt>
    <dgm:pt modelId="{2EEBBB1B-4C39-47A2-9E5D-0477B9739493}" type="sibTrans" cxnId="{433B532A-488F-41BF-8F5F-05761BA03BBF}">
      <dgm:prSet/>
      <dgm:spPr/>
      <dgm:t>
        <a:bodyPr/>
        <a:lstStyle/>
        <a:p>
          <a:endParaRPr lang="en-US">
            <a:latin typeface="+mn-lt"/>
          </a:endParaRPr>
        </a:p>
      </dgm:t>
    </dgm:pt>
    <dgm:pt modelId="{C86C685E-5E10-435A-A1DA-DB7E169829CE}">
      <dgm:prSet phldrT="[Text]" custT="1"/>
      <dgm:spPr/>
      <dgm:t>
        <a:bodyPr/>
        <a:lstStyle/>
        <a:p>
          <a:r>
            <a:rPr lang="en-US" sz="2000" b="1" dirty="0">
              <a:effectLst/>
              <a:latin typeface="Avenir Next LT Pro" panose="020B0504020202020204" pitchFamily="34" charset="0"/>
            </a:rPr>
            <a:t>More laboratory discretion</a:t>
          </a:r>
        </a:p>
      </dgm:t>
    </dgm:pt>
    <dgm:pt modelId="{5431C33C-ADE6-4660-A67A-7C7BEF26A77E}" type="parTrans" cxnId="{27C66D56-180C-4F3B-973E-37897CC533F0}">
      <dgm:prSet/>
      <dgm:spPr/>
      <dgm:t>
        <a:bodyPr/>
        <a:lstStyle/>
        <a:p>
          <a:endParaRPr lang="en-US">
            <a:latin typeface="+mn-lt"/>
          </a:endParaRPr>
        </a:p>
      </dgm:t>
    </dgm:pt>
    <dgm:pt modelId="{2D4B41F0-9B6E-466A-AF2F-228DDE445252}" type="sibTrans" cxnId="{27C66D56-180C-4F3B-973E-37897CC533F0}">
      <dgm:prSet/>
      <dgm:spPr/>
      <dgm:t>
        <a:bodyPr/>
        <a:lstStyle/>
        <a:p>
          <a:endParaRPr lang="en-US">
            <a:latin typeface="+mn-lt"/>
          </a:endParaRPr>
        </a:p>
      </dgm:t>
    </dgm:pt>
    <dgm:pt modelId="{10486527-D4F3-44D9-B688-6300AB7001C2}">
      <dgm:prSet phldrT="[Text]" custT="1"/>
      <dgm:spPr/>
      <dgm:t>
        <a:bodyPr/>
        <a:lstStyle/>
        <a:p>
          <a:r>
            <a:rPr lang="en-US" sz="2000" b="1" dirty="0">
              <a:effectLst/>
              <a:latin typeface="Avenir Next LT Pro" panose="020B0504020202020204" pitchFamily="34" charset="0"/>
            </a:rPr>
            <a:t>Accountability remains</a:t>
          </a:r>
        </a:p>
      </dgm:t>
    </dgm:pt>
    <dgm:pt modelId="{315F3C15-20F4-470A-AEEC-DD8F8027E2E6}" type="parTrans" cxnId="{17A05704-9ADD-4E39-9218-321458A7FDF1}">
      <dgm:prSet/>
      <dgm:spPr/>
      <dgm:t>
        <a:bodyPr/>
        <a:lstStyle/>
        <a:p>
          <a:endParaRPr lang="en-US">
            <a:latin typeface="+mn-lt"/>
          </a:endParaRPr>
        </a:p>
      </dgm:t>
    </dgm:pt>
    <dgm:pt modelId="{F701AAAE-BD0E-4F3D-B597-C75C042AA1C7}" type="sibTrans" cxnId="{17A05704-9ADD-4E39-9218-321458A7FDF1}">
      <dgm:prSet/>
      <dgm:spPr/>
      <dgm:t>
        <a:bodyPr/>
        <a:lstStyle/>
        <a:p>
          <a:endParaRPr lang="en-US">
            <a:latin typeface="+mn-lt"/>
          </a:endParaRPr>
        </a:p>
      </dgm:t>
    </dgm:pt>
    <dgm:pt modelId="{3533BB78-3E23-4E46-9BED-5EB0CF6AE358}">
      <dgm:prSet phldrT="[Text]" custT="1"/>
      <dgm:spPr/>
      <dgm:t>
        <a:bodyPr/>
        <a:lstStyle/>
        <a:p>
          <a:r>
            <a:rPr lang="en-US" sz="1600" dirty="0">
              <a:latin typeface="Avenir Next LT Pro" panose="020B0504020202020204" pitchFamily="34" charset="0"/>
            </a:rPr>
            <a:t>DOE moves away from annual approvals and individual project concurrence</a:t>
          </a:r>
        </a:p>
      </dgm:t>
    </dgm:pt>
    <dgm:pt modelId="{EFDD21D9-D18C-4578-9335-86DDB2379857}" type="parTrans" cxnId="{37330277-D24C-4C0A-8518-DAEF74BE0E56}">
      <dgm:prSet/>
      <dgm:spPr/>
      <dgm:t>
        <a:bodyPr/>
        <a:lstStyle/>
        <a:p>
          <a:endParaRPr lang="en-US">
            <a:latin typeface="+mn-lt"/>
          </a:endParaRPr>
        </a:p>
      </dgm:t>
    </dgm:pt>
    <dgm:pt modelId="{C855D532-AD74-43A2-A970-EC07D1F17BB2}" type="sibTrans" cxnId="{37330277-D24C-4C0A-8518-DAEF74BE0E56}">
      <dgm:prSet/>
      <dgm:spPr/>
      <dgm:t>
        <a:bodyPr/>
        <a:lstStyle/>
        <a:p>
          <a:endParaRPr lang="en-US">
            <a:latin typeface="+mn-lt"/>
          </a:endParaRPr>
        </a:p>
      </dgm:t>
    </dgm:pt>
    <dgm:pt modelId="{FF6364B9-D227-4FBB-8498-92C7F07756AF}">
      <dgm:prSet phldrT="[Text]" custT="1"/>
      <dgm:spPr/>
      <dgm:t>
        <a:bodyPr/>
        <a:lstStyle/>
        <a:p>
          <a:r>
            <a:rPr lang="en-US" sz="1600" dirty="0">
              <a:latin typeface="Avenir Next LT Pro" panose="020B0504020202020204" pitchFamily="34" charset="0"/>
            </a:rPr>
            <a:t>Labs have greater latitude to select and manage projects within the approved program and the Order’s statutory and policy guardrails</a:t>
          </a:r>
        </a:p>
      </dgm:t>
    </dgm:pt>
    <dgm:pt modelId="{6D7490DB-06E7-4FED-A749-FCFAE64045F7}" type="parTrans" cxnId="{47442A5C-8621-4CEE-AEC5-20CFF727EF24}">
      <dgm:prSet/>
      <dgm:spPr/>
      <dgm:t>
        <a:bodyPr/>
        <a:lstStyle/>
        <a:p>
          <a:endParaRPr lang="en-US">
            <a:latin typeface="+mn-lt"/>
          </a:endParaRPr>
        </a:p>
      </dgm:t>
    </dgm:pt>
    <dgm:pt modelId="{9C33BDB2-17E4-46CC-AA5F-CEB338D984C1}" type="sibTrans" cxnId="{47442A5C-8621-4CEE-AEC5-20CFF727EF24}">
      <dgm:prSet/>
      <dgm:spPr/>
      <dgm:t>
        <a:bodyPr/>
        <a:lstStyle/>
        <a:p>
          <a:endParaRPr lang="en-US">
            <a:latin typeface="+mn-lt"/>
          </a:endParaRPr>
        </a:p>
      </dgm:t>
    </dgm:pt>
    <dgm:pt modelId="{740679A5-BFA9-4C4A-B588-D3F3F62626D0}">
      <dgm:prSet phldrT="[Text]" custT="1"/>
      <dgm:spPr/>
      <dgm:t>
        <a:bodyPr/>
        <a:lstStyle/>
        <a:p>
          <a:r>
            <a:rPr lang="en-US" sz="1600" dirty="0">
              <a:latin typeface="Avenir Next LT Pro" panose="020B0504020202020204" pitchFamily="34" charset="0"/>
            </a:rPr>
            <a:t>Site/Field Offices retain responsibility for program authorization, compliance oversight, and holding the contractor accountable</a:t>
          </a:r>
        </a:p>
      </dgm:t>
    </dgm:pt>
    <dgm:pt modelId="{6629F283-A348-4DF7-B291-58CBE796800E}" type="parTrans" cxnId="{ECC9367B-F002-4E26-BBA5-4D01F5D825BA}">
      <dgm:prSet/>
      <dgm:spPr/>
      <dgm:t>
        <a:bodyPr/>
        <a:lstStyle/>
        <a:p>
          <a:endParaRPr lang="en-US">
            <a:latin typeface="+mn-lt"/>
          </a:endParaRPr>
        </a:p>
      </dgm:t>
    </dgm:pt>
    <dgm:pt modelId="{364E0B9C-B0D9-4393-89BA-4C5D30EBCCE1}" type="sibTrans" cxnId="{ECC9367B-F002-4E26-BBA5-4D01F5D825BA}">
      <dgm:prSet/>
      <dgm:spPr/>
      <dgm:t>
        <a:bodyPr/>
        <a:lstStyle/>
        <a:p>
          <a:endParaRPr lang="en-US">
            <a:latin typeface="+mn-lt"/>
          </a:endParaRPr>
        </a:p>
      </dgm:t>
    </dgm:pt>
    <dgm:pt modelId="{F9550652-B385-4C42-8F68-42C8B4AA1952}" type="pres">
      <dgm:prSet presAssocID="{57DFA421-3FFB-46A8-8FFF-D5527130EBAE}" presName="Name0" presStyleCnt="0">
        <dgm:presLayoutVars>
          <dgm:dir/>
          <dgm:animLvl val="lvl"/>
          <dgm:resizeHandles val="exact"/>
        </dgm:presLayoutVars>
      </dgm:prSet>
      <dgm:spPr/>
    </dgm:pt>
    <dgm:pt modelId="{2725FDDA-6F12-459C-9C58-E979B872C492}" type="pres">
      <dgm:prSet presAssocID="{04503050-4A7A-49CB-9B3E-0698B3B27C9E}" presName="linNode" presStyleCnt="0"/>
      <dgm:spPr/>
    </dgm:pt>
    <dgm:pt modelId="{69531F7E-F570-4F64-810A-20BC90AC22FD}" type="pres">
      <dgm:prSet presAssocID="{04503050-4A7A-49CB-9B3E-0698B3B27C9E}" presName="parentText" presStyleLbl="node1" presStyleIdx="0" presStyleCnt="3">
        <dgm:presLayoutVars>
          <dgm:chMax val="1"/>
          <dgm:bulletEnabled val="1"/>
        </dgm:presLayoutVars>
      </dgm:prSet>
      <dgm:spPr/>
    </dgm:pt>
    <dgm:pt modelId="{8B082345-35A0-4177-93BA-C9A516C46FC7}" type="pres">
      <dgm:prSet presAssocID="{04503050-4A7A-49CB-9B3E-0698B3B27C9E}" presName="descendantText" presStyleLbl="alignAccFollowNode1" presStyleIdx="0" presStyleCnt="3">
        <dgm:presLayoutVars>
          <dgm:bulletEnabled val="1"/>
        </dgm:presLayoutVars>
      </dgm:prSet>
      <dgm:spPr/>
    </dgm:pt>
    <dgm:pt modelId="{4BE15D37-4DE9-4BD5-A76D-C86B14DD2349}" type="pres">
      <dgm:prSet presAssocID="{2EEBBB1B-4C39-47A2-9E5D-0477B9739493}" presName="sp" presStyleCnt="0"/>
      <dgm:spPr/>
    </dgm:pt>
    <dgm:pt modelId="{7C472C26-2B04-42C7-8005-1AFEEAE49AFB}" type="pres">
      <dgm:prSet presAssocID="{C86C685E-5E10-435A-A1DA-DB7E169829CE}" presName="linNode" presStyleCnt="0"/>
      <dgm:spPr/>
    </dgm:pt>
    <dgm:pt modelId="{932AC9DE-31AA-4B33-996E-76FBABDD6171}" type="pres">
      <dgm:prSet presAssocID="{C86C685E-5E10-435A-A1DA-DB7E169829CE}" presName="parentText" presStyleLbl="node1" presStyleIdx="1" presStyleCnt="3">
        <dgm:presLayoutVars>
          <dgm:chMax val="1"/>
          <dgm:bulletEnabled val="1"/>
        </dgm:presLayoutVars>
      </dgm:prSet>
      <dgm:spPr/>
    </dgm:pt>
    <dgm:pt modelId="{47EB0A2B-062D-4074-9016-B868D2C62A27}" type="pres">
      <dgm:prSet presAssocID="{C86C685E-5E10-435A-A1DA-DB7E169829CE}" presName="descendantText" presStyleLbl="alignAccFollowNode1" presStyleIdx="1" presStyleCnt="3">
        <dgm:presLayoutVars>
          <dgm:bulletEnabled val="1"/>
        </dgm:presLayoutVars>
      </dgm:prSet>
      <dgm:spPr/>
    </dgm:pt>
    <dgm:pt modelId="{E1AA4CF6-E602-4F32-A82A-B58729E79EF7}" type="pres">
      <dgm:prSet presAssocID="{2D4B41F0-9B6E-466A-AF2F-228DDE445252}" presName="sp" presStyleCnt="0"/>
      <dgm:spPr/>
    </dgm:pt>
    <dgm:pt modelId="{83F53D24-A73D-48C6-8B35-2F7A99135784}" type="pres">
      <dgm:prSet presAssocID="{10486527-D4F3-44D9-B688-6300AB7001C2}" presName="linNode" presStyleCnt="0"/>
      <dgm:spPr/>
    </dgm:pt>
    <dgm:pt modelId="{CB446928-4972-42DC-89DD-E76E4EAA4DF4}" type="pres">
      <dgm:prSet presAssocID="{10486527-D4F3-44D9-B688-6300AB7001C2}" presName="parentText" presStyleLbl="node1" presStyleIdx="2" presStyleCnt="3">
        <dgm:presLayoutVars>
          <dgm:chMax val="1"/>
          <dgm:bulletEnabled val="1"/>
        </dgm:presLayoutVars>
      </dgm:prSet>
      <dgm:spPr/>
    </dgm:pt>
    <dgm:pt modelId="{067D8EC2-C881-4624-8257-50F62B8D4C63}" type="pres">
      <dgm:prSet presAssocID="{10486527-D4F3-44D9-B688-6300AB7001C2}" presName="descendantText" presStyleLbl="alignAccFollowNode1" presStyleIdx="2" presStyleCnt="3">
        <dgm:presLayoutVars>
          <dgm:bulletEnabled val="1"/>
        </dgm:presLayoutVars>
      </dgm:prSet>
      <dgm:spPr/>
    </dgm:pt>
  </dgm:ptLst>
  <dgm:cxnLst>
    <dgm:cxn modelId="{17A05704-9ADD-4E39-9218-321458A7FDF1}" srcId="{57DFA421-3FFB-46A8-8FFF-D5527130EBAE}" destId="{10486527-D4F3-44D9-B688-6300AB7001C2}" srcOrd="2" destOrd="0" parTransId="{315F3C15-20F4-470A-AEEC-DD8F8027E2E6}" sibTransId="{F701AAAE-BD0E-4F3D-B597-C75C042AA1C7}"/>
    <dgm:cxn modelId="{433B532A-488F-41BF-8F5F-05761BA03BBF}" srcId="{57DFA421-3FFB-46A8-8FFF-D5527130EBAE}" destId="{04503050-4A7A-49CB-9B3E-0698B3B27C9E}" srcOrd="0" destOrd="0" parTransId="{5AF8D7D2-2E17-43C6-98E4-C2139FBFA2A0}" sibTransId="{2EEBBB1B-4C39-47A2-9E5D-0477B9739493}"/>
    <dgm:cxn modelId="{89619E2D-799C-4125-B767-75ACBBF4B1A4}" type="presOf" srcId="{740679A5-BFA9-4C4A-B588-D3F3F62626D0}" destId="{067D8EC2-C881-4624-8257-50F62B8D4C63}" srcOrd="0" destOrd="0" presId="urn:microsoft.com/office/officeart/2005/8/layout/vList5"/>
    <dgm:cxn modelId="{47442A5C-8621-4CEE-AEC5-20CFF727EF24}" srcId="{C86C685E-5E10-435A-A1DA-DB7E169829CE}" destId="{FF6364B9-D227-4FBB-8498-92C7F07756AF}" srcOrd="0" destOrd="0" parTransId="{6D7490DB-06E7-4FED-A749-FCFAE64045F7}" sibTransId="{9C33BDB2-17E4-46CC-AA5F-CEB338D984C1}"/>
    <dgm:cxn modelId="{B1096F63-1E57-479F-8150-4ED1A3887E02}" type="presOf" srcId="{C86C685E-5E10-435A-A1DA-DB7E169829CE}" destId="{932AC9DE-31AA-4B33-996E-76FBABDD6171}" srcOrd="0" destOrd="0" presId="urn:microsoft.com/office/officeart/2005/8/layout/vList5"/>
    <dgm:cxn modelId="{9F58B94F-5780-4864-9252-C814BDBEF627}" type="presOf" srcId="{57DFA421-3FFB-46A8-8FFF-D5527130EBAE}" destId="{F9550652-B385-4C42-8F68-42C8B4AA1952}" srcOrd="0" destOrd="0" presId="urn:microsoft.com/office/officeart/2005/8/layout/vList5"/>
    <dgm:cxn modelId="{27C66D56-180C-4F3B-973E-37897CC533F0}" srcId="{57DFA421-3FFB-46A8-8FFF-D5527130EBAE}" destId="{C86C685E-5E10-435A-A1DA-DB7E169829CE}" srcOrd="1" destOrd="0" parTransId="{5431C33C-ADE6-4660-A67A-7C7BEF26A77E}" sibTransId="{2D4B41F0-9B6E-466A-AF2F-228DDE445252}"/>
    <dgm:cxn modelId="{37330277-D24C-4C0A-8518-DAEF74BE0E56}" srcId="{04503050-4A7A-49CB-9B3E-0698B3B27C9E}" destId="{3533BB78-3E23-4E46-9BED-5EB0CF6AE358}" srcOrd="0" destOrd="0" parTransId="{EFDD21D9-D18C-4578-9335-86DDB2379857}" sibTransId="{C855D532-AD74-43A2-A970-EC07D1F17BB2}"/>
    <dgm:cxn modelId="{ECC9367B-F002-4E26-BBA5-4D01F5D825BA}" srcId="{10486527-D4F3-44D9-B688-6300AB7001C2}" destId="{740679A5-BFA9-4C4A-B588-D3F3F62626D0}" srcOrd="0" destOrd="0" parTransId="{6629F283-A348-4DF7-B291-58CBE796800E}" sibTransId="{364E0B9C-B0D9-4393-89BA-4C5D30EBCCE1}"/>
    <dgm:cxn modelId="{BC67568A-2642-44AE-AC59-2A9332093E91}" type="presOf" srcId="{04503050-4A7A-49CB-9B3E-0698B3B27C9E}" destId="{69531F7E-F570-4F64-810A-20BC90AC22FD}" srcOrd="0" destOrd="0" presId="urn:microsoft.com/office/officeart/2005/8/layout/vList5"/>
    <dgm:cxn modelId="{AE45A7A8-404E-4733-8626-E90905AA22B4}" type="presOf" srcId="{3533BB78-3E23-4E46-9BED-5EB0CF6AE358}" destId="{8B082345-35A0-4177-93BA-C9A516C46FC7}" srcOrd="0" destOrd="0" presId="urn:microsoft.com/office/officeart/2005/8/layout/vList5"/>
    <dgm:cxn modelId="{2D8601B2-4105-451C-855A-94083C8EECD2}" type="presOf" srcId="{FF6364B9-D227-4FBB-8498-92C7F07756AF}" destId="{47EB0A2B-062D-4074-9016-B868D2C62A27}" srcOrd="0" destOrd="0" presId="urn:microsoft.com/office/officeart/2005/8/layout/vList5"/>
    <dgm:cxn modelId="{B37411B2-85C5-435D-B8A2-CD2D58A1DE6C}" type="presOf" srcId="{10486527-D4F3-44D9-B688-6300AB7001C2}" destId="{CB446928-4972-42DC-89DD-E76E4EAA4DF4}" srcOrd="0" destOrd="0" presId="urn:microsoft.com/office/officeart/2005/8/layout/vList5"/>
    <dgm:cxn modelId="{68F7C827-8952-494A-9CE0-06987BE5243F}" type="presParOf" srcId="{F9550652-B385-4C42-8F68-42C8B4AA1952}" destId="{2725FDDA-6F12-459C-9C58-E979B872C492}" srcOrd="0" destOrd="0" presId="urn:microsoft.com/office/officeart/2005/8/layout/vList5"/>
    <dgm:cxn modelId="{68BA7988-2384-42FC-A318-C5A15CCE817E}" type="presParOf" srcId="{2725FDDA-6F12-459C-9C58-E979B872C492}" destId="{69531F7E-F570-4F64-810A-20BC90AC22FD}" srcOrd="0" destOrd="0" presId="urn:microsoft.com/office/officeart/2005/8/layout/vList5"/>
    <dgm:cxn modelId="{DE22D567-4726-4EB8-B6CF-6B11D8A4C6E9}" type="presParOf" srcId="{2725FDDA-6F12-459C-9C58-E979B872C492}" destId="{8B082345-35A0-4177-93BA-C9A516C46FC7}" srcOrd="1" destOrd="0" presId="urn:microsoft.com/office/officeart/2005/8/layout/vList5"/>
    <dgm:cxn modelId="{D13EEAD4-4757-40D0-A459-FA54679EC073}" type="presParOf" srcId="{F9550652-B385-4C42-8F68-42C8B4AA1952}" destId="{4BE15D37-4DE9-4BD5-A76D-C86B14DD2349}" srcOrd="1" destOrd="0" presId="urn:microsoft.com/office/officeart/2005/8/layout/vList5"/>
    <dgm:cxn modelId="{F6A22C92-E424-4B93-9D1E-60276218A979}" type="presParOf" srcId="{F9550652-B385-4C42-8F68-42C8B4AA1952}" destId="{7C472C26-2B04-42C7-8005-1AFEEAE49AFB}" srcOrd="2" destOrd="0" presId="urn:microsoft.com/office/officeart/2005/8/layout/vList5"/>
    <dgm:cxn modelId="{77FBAB31-0B8C-4389-95D5-729A1587E4DE}" type="presParOf" srcId="{7C472C26-2B04-42C7-8005-1AFEEAE49AFB}" destId="{932AC9DE-31AA-4B33-996E-76FBABDD6171}" srcOrd="0" destOrd="0" presId="urn:microsoft.com/office/officeart/2005/8/layout/vList5"/>
    <dgm:cxn modelId="{0F18A2DF-5998-429A-A177-F697B3F75E5E}" type="presParOf" srcId="{7C472C26-2B04-42C7-8005-1AFEEAE49AFB}" destId="{47EB0A2B-062D-4074-9016-B868D2C62A27}" srcOrd="1" destOrd="0" presId="urn:microsoft.com/office/officeart/2005/8/layout/vList5"/>
    <dgm:cxn modelId="{FD4CC268-C48C-4FA2-9EFB-8613B831C7ED}" type="presParOf" srcId="{F9550652-B385-4C42-8F68-42C8B4AA1952}" destId="{E1AA4CF6-E602-4F32-A82A-B58729E79EF7}" srcOrd="3" destOrd="0" presId="urn:microsoft.com/office/officeart/2005/8/layout/vList5"/>
    <dgm:cxn modelId="{41E8F7BA-7A0E-4AED-A584-3B0A6F17AE55}" type="presParOf" srcId="{F9550652-B385-4C42-8F68-42C8B4AA1952}" destId="{83F53D24-A73D-48C6-8B35-2F7A99135784}" srcOrd="4" destOrd="0" presId="urn:microsoft.com/office/officeart/2005/8/layout/vList5"/>
    <dgm:cxn modelId="{CD15A88F-504C-4CF3-A282-2380667D8F52}" type="presParOf" srcId="{83F53D24-A73D-48C6-8B35-2F7A99135784}" destId="{CB446928-4972-42DC-89DD-E76E4EAA4DF4}" srcOrd="0" destOrd="0" presId="urn:microsoft.com/office/officeart/2005/8/layout/vList5"/>
    <dgm:cxn modelId="{7C98FDC5-8EF3-40AF-8066-38B8F6971FE9}" type="presParOf" srcId="{83F53D24-A73D-48C6-8B35-2F7A99135784}" destId="{067D8EC2-C881-4624-8257-50F62B8D4C6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451538-452A-49FC-919E-423874467E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BEA7CDC-4832-4882-B763-6B94937BE42B}">
      <dgm:prSet phldrT="[Text]" phldr="0"/>
      <dgm:spPr/>
      <dgm:t>
        <a:bodyPr/>
        <a:lstStyle/>
        <a:p>
          <a:r>
            <a:rPr lang="en-US" dirty="0"/>
            <a:t>DOE O 413.2C Chg. 1</a:t>
          </a:r>
        </a:p>
      </dgm:t>
    </dgm:pt>
    <dgm:pt modelId="{09B999B1-B38C-442E-B513-A4A0C82AEFA5}" type="parTrans" cxnId="{C5836F74-6288-4BE2-BC23-649E178F1300}">
      <dgm:prSet/>
      <dgm:spPr/>
      <dgm:t>
        <a:bodyPr/>
        <a:lstStyle/>
        <a:p>
          <a:endParaRPr lang="en-US"/>
        </a:p>
      </dgm:t>
    </dgm:pt>
    <dgm:pt modelId="{F8E3F5E0-0B03-4F95-8BAE-4CF758068191}" type="sibTrans" cxnId="{C5836F74-6288-4BE2-BC23-649E178F1300}">
      <dgm:prSet/>
      <dgm:spPr/>
      <dgm:t>
        <a:bodyPr/>
        <a:lstStyle/>
        <a:p>
          <a:endParaRPr lang="en-US"/>
        </a:p>
      </dgm:t>
    </dgm:pt>
    <dgm:pt modelId="{B0073359-1D79-4227-AA3D-122C0C59B55C}">
      <dgm:prSet phldrT="[Text]" phldr="0"/>
      <dgm:spPr/>
      <dgm:t>
        <a:bodyPr/>
        <a:lstStyle/>
        <a:p>
          <a:r>
            <a:rPr lang="en-US" dirty="0"/>
            <a:t>Annual HQ approval of LDRD plan and allowable funding level</a:t>
          </a:r>
        </a:p>
      </dgm:t>
    </dgm:pt>
    <dgm:pt modelId="{0EC3F59E-2475-4F46-8F4B-8D62824FB30F}" type="parTrans" cxnId="{E218DEDB-4C85-4FB5-9277-DCB407942653}">
      <dgm:prSet/>
      <dgm:spPr/>
      <dgm:t>
        <a:bodyPr/>
        <a:lstStyle/>
        <a:p>
          <a:endParaRPr lang="en-US"/>
        </a:p>
      </dgm:t>
    </dgm:pt>
    <dgm:pt modelId="{B9735A94-E9AD-4F37-98C8-4BABBDAB9C4D}" type="sibTrans" cxnId="{E218DEDB-4C85-4FB5-9277-DCB407942653}">
      <dgm:prSet/>
      <dgm:spPr/>
      <dgm:t>
        <a:bodyPr/>
        <a:lstStyle/>
        <a:p>
          <a:endParaRPr lang="en-US"/>
        </a:p>
      </dgm:t>
    </dgm:pt>
    <dgm:pt modelId="{C60C71CE-6C10-4A12-A61E-296476D181F5}">
      <dgm:prSet phldrT="[Text]" phldr="0"/>
      <dgm:spPr/>
      <dgm:t>
        <a:bodyPr/>
        <a:lstStyle/>
        <a:p>
          <a:r>
            <a:rPr lang="en-US" dirty="0"/>
            <a:t>Site Office Manager recommendation to HQ and formal annual authorization</a:t>
          </a:r>
        </a:p>
      </dgm:t>
    </dgm:pt>
    <dgm:pt modelId="{E567BC21-EFBF-4FAB-A1F1-543FC3BAF533}" type="parTrans" cxnId="{702C94A3-D780-4872-AAED-B831F44CA93D}">
      <dgm:prSet/>
      <dgm:spPr/>
      <dgm:t>
        <a:bodyPr/>
        <a:lstStyle/>
        <a:p>
          <a:endParaRPr lang="en-US"/>
        </a:p>
      </dgm:t>
    </dgm:pt>
    <dgm:pt modelId="{BED201FA-2975-44CD-A4F4-D152C3DC76AE}" type="sibTrans" cxnId="{702C94A3-D780-4872-AAED-B831F44CA93D}">
      <dgm:prSet/>
      <dgm:spPr/>
      <dgm:t>
        <a:bodyPr/>
        <a:lstStyle/>
        <a:p>
          <a:endParaRPr lang="en-US"/>
        </a:p>
      </dgm:t>
    </dgm:pt>
    <dgm:pt modelId="{E4184E96-9B3F-4BE2-B369-9C25C6BBA1CD}">
      <dgm:prSet phldrT="[Text]" phldr="0"/>
      <dgm:spPr/>
      <dgm:t>
        <a:bodyPr/>
        <a:lstStyle/>
        <a:p>
          <a:r>
            <a:rPr lang="en-US" dirty="0"/>
            <a:t>DOE concurrence on each project and annual continuations</a:t>
          </a:r>
        </a:p>
      </dgm:t>
    </dgm:pt>
    <dgm:pt modelId="{2C97CC12-1854-4217-ADCF-85990AFC61A3}" type="parTrans" cxnId="{DC1CAD19-F2A8-44C6-A9E1-F2EF71496A61}">
      <dgm:prSet/>
      <dgm:spPr/>
      <dgm:t>
        <a:bodyPr/>
        <a:lstStyle/>
        <a:p>
          <a:endParaRPr lang="en-US"/>
        </a:p>
      </dgm:t>
    </dgm:pt>
    <dgm:pt modelId="{6B574BC7-DFE9-433B-9AE4-FD1E9B23070D}" type="sibTrans" cxnId="{DC1CAD19-F2A8-44C6-A9E1-F2EF71496A61}">
      <dgm:prSet/>
      <dgm:spPr/>
      <dgm:t>
        <a:bodyPr/>
        <a:lstStyle/>
        <a:p>
          <a:endParaRPr lang="en-US"/>
        </a:p>
      </dgm:t>
    </dgm:pt>
    <dgm:pt modelId="{B83C93A0-82AA-447E-A5EE-5F4D991B640F}">
      <dgm:prSet phldrT="[Text]" phldr="0"/>
      <dgm:spPr/>
      <dgm:t>
        <a:bodyPr/>
        <a:lstStyle/>
        <a:p>
          <a:r>
            <a:rPr lang="en-US"/>
            <a:t>Annual Site Office Manager certification of the LDRD fund accumulation methodology</a:t>
          </a:r>
          <a:endParaRPr lang="en-US" dirty="0"/>
        </a:p>
      </dgm:t>
    </dgm:pt>
    <dgm:pt modelId="{EB191D4E-A47F-48DE-B30B-38B11EFF95F7}" type="parTrans" cxnId="{CEDE73AF-5A28-4F59-863C-3C91C3F1559E}">
      <dgm:prSet/>
      <dgm:spPr/>
      <dgm:t>
        <a:bodyPr/>
        <a:lstStyle/>
        <a:p>
          <a:endParaRPr lang="en-US"/>
        </a:p>
      </dgm:t>
    </dgm:pt>
    <dgm:pt modelId="{9320C6CA-682C-4CC3-817E-CDB81991316D}" type="sibTrans" cxnId="{CEDE73AF-5A28-4F59-863C-3C91C3F1559E}">
      <dgm:prSet/>
      <dgm:spPr/>
      <dgm:t>
        <a:bodyPr/>
        <a:lstStyle/>
        <a:p>
          <a:endParaRPr lang="en-US"/>
        </a:p>
      </dgm:t>
    </dgm:pt>
    <dgm:pt modelId="{3BE3D4AD-DF1C-426F-B71C-6EF5DF69E43F}">
      <dgm:prSet phldrT="[Text]" phldr="0"/>
      <dgm:spPr/>
      <dgm:t>
        <a:bodyPr/>
        <a:lstStyle/>
        <a:p>
          <a:r>
            <a:rPr lang="en-US"/>
            <a:t>More prescriptive annual project reporting/review requirements</a:t>
          </a:r>
          <a:endParaRPr lang="en-US" dirty="0"/>
        </a:p>
      </dgm:t>
    </dgm:pt>
    <dgm:pt modelId="{E68DF203-4EE3-43F4-A77A-7EE4E97D4FF0}" type="parTrans" cxnId="{B3C55E71-9F7F-4630-8C2C-C0F1510592A8}">
      <dgm:prSet/>
      <dgm:spPr/>
      <dgm:t>
        <a:bodyPr/>
        <a:lstStyle/>
        <a:p>
          <a:endParaRPr lang="en-US"/>
        </a:p>
      </dgm:t>
    </dgm:pt>
    <dgm:pt modelId="{3F60DBA8-F00C-4679-B007-C4EE2E84547E}" type="sibTrans" cxnId="{B3C55E71-9F7F-4630-8C2C-C0F1510592A8}">
      <dgm:prSet/>
      <dgm:spPr/>
      <dgm:t>
        <a:bodyPr/>
        <a:lstStyle/>
        <a:p>
          <a:endParaRPr lang="en-US"/>
        </a:p>
      </dgm:t>
    </dgm:pt>
    <dgm:pt modelId="{D0F3B445-1414-4C5A-AA39-7C7E544F918F}">
      <dgm:prSet phldrT="[Text]" phldr="0"/>
      <dgm:spPr/>
      <dgm:t>
        <a:bodyPr/>
        <a:lstStyle/>
        <a:p>
          <a:r>
            <a:rPr lang="en-US" dirty="0"/>
            <a:t>CRADA/technology transfer use less explicit</a:t>
          </a:r>
        </a:p>
      </dgm:t>
    </dgm:pt>
    <dgm:pt modelId="{1DD8E3F8-D740-4E1E-8AC7-1989ED309E5C}" type="parTrans" cxnId="{797AF6C9-6732-42DB-99AD-61B6A8C68923}">
      <dgm:prSet/>
      <dgm:spPr/>
      <dgm:t>
        <a:bodyPr/>
        <a:lstStyle/>
        <a:p>
          <a:endParaRPr lang="en-US"/>
        </a:p>
      </dgm:t>
    </dgm:pt>
    <dgm:pt modelId="{05077699-C8B9-43EC-976F-27B420246082}" type="sibTrans" cxnId="{797AF6C9-6732-42DB-99AD-61B6A8C68923}">
      <dgm:prSet/>
      <dgm:spPr/>
      <dgm:t>
        <a:bodyPr/>
        <a:lstStyle/>
        <a:p>
          <a:endParaRPr lang="en-US"/>
        </a:p>
      </dgm:t>
    </dgm:pt>
    <dgm:pt modelId="{54D082D3-6785-403C-9468-82A85AC4ED05}" type="pres">
      <dgm:prSet presAssocID="{10451538-452A-49FC-919E-423874467EC1}" presName="linear" presStyleCnt="0">
        <dgm:presLayoutVars>
          <dgm:animLvl val="lvl"/>
          <dgm:resizeHandles val="exact"/>
        </dgm:presLayoutVars>
      </dgm:prSet>
      <dgm:spPr/>
    </dgm:pt>
    <dgm:pt modelId="{938B85D1-A797-49F7-8194-5406067F3402}" type="pres">
      <dgm:prSet presAssocID="{5BEA7CDC-4832-4882-B763-6B94937BE42B}" presName="parentText" presStyleLbl="node1" presStyleIdx="0" presStyleCnt="1">
        <dgm:presLayoutVars>
          <dgm:chMax val="0"/>
          <dgm:bulletEnabled val="1"/>
        </dgm:presLayoutVars>
      </dgm:prSet>
      <dgm:spPr/>
    </dgm:pt>
    <dgm:pt modelId="{A706DB22-AB37-40A5-8451-7738A37A8240}" type="pres">
      <dgm:prSet presAssocID="{5BEA7CDC-4832-4882-B763-6B94937BE42B}" presName="childText" presStyleLbl="revTx" presStyleIdx="0" presStyleCnt="1">
        <dgm:presLayoutVars>
          <dgm:bulletEnabled val="1"/>
        </dgm:presLayoutVars>
      </dgm:prSet>
      <dgm:spPr/>
    </dgm:pt>
  </dgm:ptLst>
  <dgm:cxnLst>
    <dgm:cxn modelId="{0A078816-0859-4A08-86E2-256E344A1A79}" type="presOf" srcId="{B83C93A0-82AA-447E-A5EE-5F4D991B640F}" destId="{A706DB22-AB37-40A5-8451-7738A37A8240}" srcOrd="0" destOrd="3" presId="urn:microsoft.com/office/officeart/2005/8/layout/vList2"/>
    <dgm:cxn modelId="{DC1CAD19-F2A8-44C6-A9E1-F2EF71496A61}" srcId="{5BEA7CDC-4832-4882-B763-6B94937BE42B}" destId="{E4184E96-9B3F-4BE2-B369-9C25C6BBA1CD}" srcOrd="2" destOrd="0" parTransId="{2C97CC12-1854-4217-ADCF-85990AFC61A3}" sibTransId="{6B574BC7-DFE9-433B-9AE4-FD1E9B23070D}"/>
    <dgm:cxn modelId="{B3C55E71-9F7F-4630-8C2C-C0F1510592A8}" srcId="{5BEA7CDC-4832-4882-B763-6B94937BE42B}" destId="{3BE3D4AD-DF1C-426F-B71C-6EF5DF69E43F}" srcOrd="4" destOrd="0" parTransId="{E68DF203-4EE3-43F4-A77A-7EE4E97D4FF0}" sibTransId="{3F60DBA8-F00C-4679-B007-C4EE2E84547E}"/>
    <dgm:cxn modelId="{C5836F74-6288-4BE2-BC23-649E178F1300}" srcId="{10451538-452A-49FC-919E-423874467EC1}" destId="{5BEA7CDC-4832-4882-B763-6B94937BE42B}" srcOrd="0" destOrd="0" parTransId="{09B999B1-B38C-442E-B513-A4A0C82AEFA5}" sibTransId="{F8E3F5E0-0B03-4F95-8BAE-4CF758068191}"/>
    <dgm:cxn modelId="{485A7256-1FEB-4FE0-B5E9-E2896419EA9B}" type="presOf" srcId="{E4184E96-9B3F-4BE2-B369-9C25C6BBA1CD}" destId="{A706DB22-AB37-40A5-8451-7738A37A8240}" srcOrd="0" destOrd="2" presId="urn:microsoft.com/office/officeart/2005/8/layout/vList2"/>
    <dgm:cxn modelId="{59CFD886-9BF9-492C-8F62-22733E41A626}" type="presOf" srcId="{D0F3B445-1414-4C5A-AA39-7C7E544F918F}" destId="{A706DB22-AB37-40A5-8451-7738A37A8240}" srcOrd="0" destOrd="5" presId="urn:microsoft.com/office/officeart/2005/8/layout/vList2"/>
    <dgm:cxn modelId="{88CAC09A-602E-41A3-8A4D-A895FE9E2B88}" type="presOf" srcId="{10451538-452A-49FC-919E-423874467EC1}" destId="{54D082D3-6785-403C-9468-82A85AC4ED05}" srcOrd="0" destOrd="0" presId="urn:microsoft.com/office/officeart/2005/8/layout/vList2"/>
    <dgm:cxn modelId="{702C94A3-D780-4872-AAED-B831F44CA93D}" srcId="{5BEA7CDC-4832-4882-B763-6B94937BE42B}" destId="{C60C71CE-6C10-4A12-A61E-296476D181F5}" srcOrd="1" destOrd="0" parTransId="{E567BC21-EFBF-4FAB-A1F1-543FC3BAF533}" sibTransId="{BED201FA-2975-44CD-A4F4-D152C3DC76AE}"/>
    <dgm:cxn modelId="{CEDE73AF-5A28-4F59-863C-3C91C3F1559E}" srcId="{5BEA7CDC-4832-4882-B763-6B94937BE42B}" destId="{B83C93A0-82AA-447E-A5EE-5F4D991B640F}" srcOrd="3" destOrd="0" parTransId="{EB191D4E-A47F-48DE-B30B-38B11EFF95F7}" sibTransId="{9320C6CA-682C-4CC3-817E-CDB81991316D}"/>
    <dgm:cxn modelId="{8340AFB3-61BB-4A03-B9B5-E8C8BD969ACA}" type="presOf" srcId="{5BEA7CDC-4832-4882-B763-6B94937BE42B}" destId="{938B85D1-A797-49F7-8194-5406067F3402}" srcOrd="0" destOrd="0" presId="urn:microsoft.com/office/officeart/2005/8/layout/vList2"/>
    <dgm:cxn modelId="{797AF6C9-6732-42DB-99AD-61B6A8C68923}" srcId="{5BEA7CDC-4832-4882-B763-6B94937BE42B}" destId="{D0F3B445-1414-4C5A-AA39-7C7E544F918F}" srcOrd="5" destOrd="0" parTransId="{1DD8E3F8-D740-4E1E-8AC7-1989ED309E5C}" sibTransId="{05077699-C8B9-43EC-976F-27B420246082}"/>
    <dgm:cxn modelId="{ACF1A3CF-3770-40D7-9BB0-85C2C2EF7255}" type="presOf" srcId="{3BE3D4AD-DF1C-426F-B71C-6EF5DF69E43F}" destId="{A706DB22-AB37-40A5-8451-7738A37A8240}" srcOrd="0" destOrd="4" presId="urn:microsoft.com/office/officeart/2005/8/layout/vList2"/>
    <dgm:cxn modelId="{E218DEDB-4C85-4FB5-9277-DCB407942653}" srcId="{5BEA7CDC-4832-4882-B763-6B94937BE42B}" destId="{B0073359-1D79-4227-AA3D-122C0C59B55C}" srcOrd="0" destOrd="0" parTransId="{0EC3F59E-2475-4F46-8F4B-8D62824FB30F}" sibTransId="{B9735A94-E9AD-4F37-98C8-4BABBDAB9C4D}"/>
    <dgm:cxn modelId="{298421EA-5FB6-4B25-BD70-5365D6FE4289}" type="presOf" srcId="{B0073359-1D79-4227-AA3D-122C0C59B55C}" destId="{A706DB22-AB37-40A5-8451-7738A37A8240}" srcOrd="0" destOrd="0" presId="urn:microsoft.com/office/officeart/2005/8/layout/vList2"/>
    <dgm:cxn modelId="{4E6990F7-B2AD-48C6-9069-3AA1883304CB}" type="presOf" srcId="{C60C71CE-6C10-4A12-A61E-296476D181F5}" destId="{A706DB22-AB37-40A5-8451-7738A37A8240}" srcOrd="0" destOrd="1" presId="urn:microsoft.com/office/officeart/2005/8/layout/vList2"/>
    <dgm:cxn modelId="{53B81109-E83F-433F-B17E-4652463D9894}" type="presParOf" srcId="{54D082D3-6785-403C-9468-82A85AC4ED05}" destId="{938B85D1-A797-49F7-8194-5406067F3402}" srcOrd="0" destOrd="0" presId="urn:microsoft.com/office/officeart/2005/8/layout/vList2"/>
    <dgm:cxn modelId="{FC4AD4D6-C6F3-4F46-868A-CA89B2F5D54C}" type="presParOf" srcId="{54D082D3-6785-403C-9468-82A85AC4ED05}" destId="{A706DB22-AB37-40A5-8451-7738A37A824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451538-452A-49FC-919E-423874467EC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BEA7CDC-4832-4882-B763-6B94937BE42B}">
      <dgm:prSet phldrT="[Text]" phldr="0" custT="1"/>
      <dgm:spPr/>
      <dgm:t>
        <a:bodyPr/>
        <a:lstStyle/>
        <a:p>
          <a:r>
            <a:rPr lang="en-US" sz="3000" dirty="0"/>
            <a:t>DOE O 413.2D</a:t>
          </a:r>
        </a:p>
      </dgm:t>
    </dgm:pt>
    <dgm:pt modelId="{09B999B1-B38C-442E-B513-A4A0C82AEFA5}" type="parTrans" cxnId="{C5836F74-6288-4BE2-BC23-649E178F1300}">
      <dgm:prSet/>
      <dgm:spPr/>
      <dgm:t>
        <a:bodyPr/>
        <a:lstStyle/>
        <a:p>
          <a:endParaRPr lang="en-US"/>
        </a:p>
      </dgm:t>
    </dgm:pt>
    <dgm:pt modelId="{F8E3F5E0-0B03-4F95-8BAE-4CF758068191}" type="sibTrans" cxnId="{C5836F74-6288-4BE2-BC23-649E178F1300}">
      <dgm:prSet/>
      <dgm:spPr/>
      <dgm:t>
        <a:bodyPr/>
        <a:lstStyle/>
        <a:p>
          <a:endParaRPr lang="en-US"/>
        </a:p>
      </dgm:t>
    </dgm:pt>
    <dgm:pt modelId="{B0073359-1D79-4227-AA3D-122C0C59B55C}">
      <dgm:prSet phldrT="[Text]" phldr="0"/>
      <dgm:spPr/>
      <dgm:t>
        <a:bodyPr/>
        <a:lstStyle/>
        <a:p>
          <a:r>
            <a:rPr lang="en-US" dirty="0"/>
            <a:t>No Order required HQ approval of the plan or lab-specific funding level</a:t>
          </a:r>
        </a:p>
      </dgm:t>
    </dgm:pt>
    <dgm:pt modelId="{0EC3F59E-2475-4F46-8F4B-8D62824FB30F}" type="parTrans" cxnId="{E218DEDB-4C85-4FB5-9277-DCB407942653}">
      <dgm:prSet/>
      <dgm:spPr/>
      <dgm:t>
        <a:bodyPr/>
        <a:lstStyle/>
        <a:p>
          <a:endParaRPr lang="en-US"/>
        </a:p>
      </dgm:t>
    </dgm:pt>
    <dgm:pt modelId="{B9735A94-E9AD-4F37-98C8-4BABBDAB9C4D}" type="sibTrans" cxnId="{E218DEDB-4C85-4FB5-9277-DCB407942653}">
      <dgm:prSet/>
      <dgm:spPr/>
      <dgm:t>
        <a:bodyPr/>
        <a:lstStyle/>
        <a:p>
          <a:endParaRPr lang="en-US"/>
        </a:p>
      </dgm:t>
    </dgm:pt>
    <dgm:pt modelId="{C60C71CE-6C10-4A12-A61E-296476D181F5}">
      <dgm:prSet phldrT="[Text]" phldr="0"/>
      <dgm:spPr/>
      <dgm:t>
        <a:bodyPr/>
        <a:lstStyle/>
        <a:p>
          <a:r>
            <a:rPr lang="en-US" dirty="0"/>
            <a:t>Program Plan submitted for approval at least every 5 years or upon significant change</a:t>
          </a:r>
        </a:p>
      </dgm:t>
    </dgm:pt>
    <dgm:pt modelId="{E567BC21-EFBF-4FAB-A1F1-543FC3BAF533}" type="parTrans" cxnId="{702C94A3-D780-4872-AAED-B831F44CA93D}">
      <dgm:prSet/>
      <dgm:spPr/>
      <dgm:t>
        <a:bodyPr/>
        <a:lstStyle/>
        <a:p>
          <a:endParaRPr lang="en-US"/>
        </a:p>
      </dgm:t>
    </dgm:pt>
    <dgm:pt modelId="{BED201FA-2975-44CD-A4F4-D152C3DC76AE}" type="sibTrans" cxnId="{702C94A3-D780-4872-AAED-B831F44CA93D}">
      <dgm:prSet/>
      <dgm:spPr/>
      <dgm:t>
        <a:bodyPr/>
        <a:lstStyle/>
        <a:p>
          <a:endParaRPr lang="en-US"/>
        </a:p>
      </dgm:t>
    </dgm:pt>
    <dgm:pt modelId="{E4184E96-9B3F-4BE2-B369-9C25C6BBA1CD}">
      <dgm:prSet phldrT="[Text]" phldr="0"/>
      <dgm:spPr/>
      <dgm:t>
        <a:bodyPr/>
        <a:lstStyle/>
        <a:p>
          <a:r>
            <a:rPr lang="en-US" dirty="0"/>
            <a:t>Individual project concurrence expressly not required </a:t>
          </a:r>
        </a:p>
      </dgm:t>
    </dgm:pt>
    <dgm:pt modelId="{2C97CC12-1854-4217-ADCF-85990AFC61A3}" type="parTrans" cxnId="{DC1CAD19-F2A8-44C6-A9E1-F2EF71496A61}">
      <dgm:prSet/>
      <dgm:spPr/>
      <dgm:t>
        <a:bodyPr/>
        <a:lstStyle/>
        <a:p>
          <a:endParaRPr lang="en-US"/>
        </a:p>
      </dgm:t>
    </dgm:pt>
    <dgm:pt modelId="{6B574BC7-DFE9-433B-9AE4-FD1E9B23070D}" type="sibTrans" cxnId="{DC1CAD19-F2A8-44C6-A9E1-F2EF71496A61}">
      <dgm:prSet/>
      <dgm:spPr/>
      <dgm:t>
        <a:bodyPr/>
        <a:lstStyle/>
        <a:p>
          <a:endParaRPr lang="en-US"/>
        </a:p>
      </dgm:t>
    </dgm:pt>
    <dgm:pt modelId="{B83C93A0-82AA-447E-A5EE-5F4D991B640F}">
      <dgm:prSet phldrT="[Text]" phldr="0"/>
      <dgm:spPr/>
      <dgm:t>
        <a:bodyPr/>
        <a:lstStyle/>
        <a:p>
          <a:r>
            <a:rPr lang="en-US" dirty="0"/>
            <a:t>Annual certification requirement removed, underlying financial requirements remain</a:t>
          </a:r>
        </a:p>
      </dgm:t>
    </dgm:pt>
    <dgm:pt modelId="{EB191D4E-A47F-48DE-B30B-38B11EFF95F7}" type="parTrans" cxnId="{CEDE73AF-5A28-4F59-863C-3C91C3F1559E}">
      <dgm:prSet/>
      <dgm:spPr/>
      <dgm:t>
        <a:bodyPr/>
        <a:lstStyle/>
        <a:p>
          <a:endParaRPr lang="en-US"/>
        </a:p>
      </dgm:t>
    </dgm:pt>
    <dgm:pt modelId="{9320C6CA-682C-4CC3-817E-CDB81991316D}" type="sibTrans" cxnId="{CEDE73AF-5A28-4F59-863C-3C91C3F1559E}">
      <dgm:prSet/>
      <dgm:spPr/>
      <dgm:t>
        <a:bodyPr/>
        <a:lstStyle/>
        <a:p>
          <a:endParaRPr lang="en-US"/>
        </a:p>
      </dgm:t>
    </dgm:pt>
    <dgm:pt modelId="{3BE3D4AD-DF1C-426F-B71C-6EF5DF69E43F}">
      <dgm:prSet phldrT="[Text]" phldr="0"/>
      <dgm:spPr/>
      <dgm:t>
        <a:bodyPr/>
        <a:lstStyle/>
        <a:p>
          <a:r>
            <a:rPr lang="en-US" dirty="0"/>
            <a:t>Streamlined reporting, emphasis on management system, performance measures, and accountability</a:t>
          </a:r>
        </a:p>
      </dgm:t>
    </dgm:pt>
    <dgm:pt modelId="{E68DF203-4EE3-43F4-A77A-7EE4E97D4FF0}" type="parTrans" cxnId="{B3C55E71-9F7F-4630-8C2C-C0F1510592A8}">
      <dgm:prSet/>
      <dgm:spPr/>
      <dgm:t>
        <a:bodyPr/>
        <a:lstStyle/>
        <a:p>
          <a:endParaRPr lang="en-US"/>
        </a:p>
      </dgm:t>
    </dgm:pt>
    <dgm:pt modelId="{3F60DBA8-F00C-4679-B007-C4EE2E84547E}" type="sibTrans" cxnId="{B3C55E71-9F7F-4630-8C2C-C0F1510592A8}">
      <dgm:prSet/>
      <dgm:spPr/>
      <dgm:t>
        <a:bodyPr/>
        <a:lstStyle/>
        <a:p>
          <a:endParaRPr lang="en-US"/>
        </a:p>
      </dgm:t>
    </dgm:pt>
    <dgm:pt modelId="{D0F3B445-1414-4C5A-AA39-7C7E544F918F}">
      <dgm:prSet phldrT="[Text]" phldr="0"/>
      <dgm:spPr/>
      <dgm:t>
        <a:bodyPr/>
        <a:lstStyle/>
        <a:p>
          <a:r>
            <a:rPr lang="en-US" dirty="0"/>
            <a:t>Order expressly permits LDRD in CRADAs or other technology transfer arrangements</a:t>
          </a:r>
        </a:p>
      </dgm:t>
    </dgm:pt>
    <dgm:pt modelId="{1DD8E3F8-D740-4E1E-8AC7-1989ED309E5C}" type="parTrans" cxnId="{797AF6C9-6732-42DB-99AD-61B6A8C68923}">
      <dgm:prSet/>
      <dgm:spPr/>
      <dgm:t>
        <a:bodyPr/>
        <a:lstStyle/>
        <a:p>
          <a:endParaRPr lang="en-US"/>
        </a:p>
      </dgm:t>
    </dgm:pt>
    <dgm:pt modelId="{05077699-C8B9-43EC-976F-27B420246082}" type="sibTrans" cxnId="{797AF6C9-6732-42DB-99AD-61B6A8C68923}">
      <dgm:prSet/>
      <dgm:spPr/>
      <dgm:t>
        <a:bodyPr/>
        <a:lstStyle/>
        <a:p>
          <a:endParaRPr lang="en-US"/>
        </a:p>
      </dgm:t>
    </dgm:pt>
    <dgm:pt modelId="{54D082D3-6785-403C-9468-82A85AC4ED05}" type="pres">
      <dgm:prSet presAssocID="{10451538-452A-49FC-919E-423874467EC1}" presName="linear" presStyleCnt="0">
        <dgm:presLayoutVars>
          <dgm:animLvl val="lvl"/>
          <dgm:resizeHandles val="exact"/>
        </dgm:presLayoutVars>
      </dgm:prSet>
      <dgm:spPr/>
    </dgm:pt>
    <dgm:pt modelId="{938B85D1-A797-49F7-8194-5406067F3402}" type="pres">
      <dgm:prSet presAssocID="{5BEA7CDC-4832-4882-B763-6B94937BE42B}" presName="parentText" presStyleLbl="node1" presStyleIdx="0" presStyleCnt="1">
        <dgm:presLayoutVars>
          <dgm:chMax val="0"/>
          <dgm:bulletEnabled val="1"/>
        </dgm:presLayoutVars>
      </dgm:prSet>
      <dgm:spPr/>
    </dgm:pt>
    <dgm:pt modelId="{A706DB22-AB37-40A5-8451-7738A37A8240}" type="pres">
      <dgm:prSet presAssocID="{5BEA7CDC-4832-4882-B763-6B94937BE42B}" presName="childText" presStyleLbl="revTx" presStyleIdx="0" presStyleCnt="1">
        <dgm:presLayoutVars>
          <dgm:bulletEnabled val="1"/>
        </dgm:presLayoutVars>
      </dgm:prSet>
      <dgm:spPr/>
    </dgm:pt>
  </dgm:ptLst>
  <dgm:cxnLst>
    <dgm:cxn modelId="{0A078816-0859-4A08-86E2-256E344A1A79}" type="presOf" srcId="{B83C93A0-82AA-447E-A5EE-5F4D991B640F}" destId="{A706DB22-AB37-40A5-8451-7738A37A8240}" srcOrd="0" destOrd="3" presId="urn:microsoft.com/office/officeart/2005/8/layout/vList2"/>
    <dgm:cxn modelId="{DC1CAD19-F2A8-44C6-A9E1-F2EF71496A61}" srcId="{5BEA7CDC-4832-4882-B763-6B94937BE42B}" destId="{E4184E96-9B3F-4BE2-B369-9C25C6BBA1CD}" srcOrd="2" destOrd="0" parTransId="{2C97CC12-1854-4217-ADCF-85990AFC61A3}" sibTransId="{6B574BC7-DFE9-433B-9AE4-FD1E9B23070D}"/>
    <dgm:cxn modelId="{B3C55E71-9F7F-4630-8C2C-C0F1510592A8}" srcId="{5BEA7CDC-4832-4882-B763-6B94937BE42B}" destId="{3BE3D4AD-DF1C-426F-B71C-6EF5DF69E43F}" srcOrd="4" destOrd="0" parTransId="{E68DF203-4EE3-43F4-A77A-7EE4E97D4FF0}" sibTransId="{3F60DBA8-F00C-4679-B007-C4EE2E84547E}"/>
    <dgm:cxn modelId="{C5836F74-6288-4BE2-BC23-649E178F1300}" srcId="{10451538-452A-49FC-919E-423874467EC1}" destId="{5BEA7CDC-4832-4882-B763-6B94937BE42B}" srcOrd="0" destOrd="0" parTransId="{09B999B1-B38C-442E-B513-A4A0C82AEFA5}" sibTransId="{F8E3F5E0-0B03-4F95-8BAE-4CF758068191}"/>
    <dgm:cxn modelId="{485A7256-1FEB-4FE0-B5E9-E2896419EA9B}" type="presOf" srcId="{E4184E96-9B3F-4BE2-B369-9C25C6BBA1CD}" destId="{A706DB22-AB37-40A5-8451-7738A37A8240}" srcOrd="0" destOrd="2" presId="urn:microsoft.com/office/officeart/2005/8/layout/vList2"/>
    <dgm:cxn modelId="{59CFD886-9BF9-492C-8F62-22733E41A626}" type="presOf" srcId="{D0F3B445-1414-4C5A-AA39-7C7E544F918F}" destId="{A706DB22-AB37-40A5-8451-7738A37A8240}" srcOrd="0" destOrd="5" presId="urn:microsoft.com/office/officeart/2005/8/layout/vList2"/>
    <dgm:cxn modelId="{88CAC09A-602E-41A3-8A4D-A895FE9E2B88}" type="presOf" srcId="{10451538-452A-49FC-919E-423874467EC1}" destId="{54D082D3-6785-403C-9468-82A85AC4ED05}" srcOrd="0" destOrd="0" presId="urn:microsoft.com/office/officeart/2005/8/layout/vList2"/>
    <dgm:cxn modelId="{702C94A3-D780-4872-AAED-B831F44CA93D}" srcId="{5BEA7CDC-4832-4882-B763-6B94937BE42B}" destId="{C60C71CE-6C10-4A12-A61E-296476D181F5}" srcOrd="1" destOrd="0" parTransId="{E567BC21-EFBF-4FAB-A1F1-543FC3BAF533}" sibTransId="{BED201FA-2975-44CD-A4F4-D152C3DC76AE}"/>
    <dgm:cxn modelId="{CEDE73AF-5A28-4F59-863C-3C91C3F1559E}" srcId="{5BEA7CDC-4832-4882-B763-6B94937BE42B}" destId="{B83C93A0-82AA-447E-A5EE-5F4D991B640F}" srcOrd="3" destOrd="0" parTransId="{EB191D4E-A47F-48DE-B30B-38B11EFF95F7}" sibTransId="{9320C6CA-682C-4CC3-817E-CDB81991316D}"/>
    <dgm:cxn modelId="{8340AFB3-61BB-4A03-B9B5-E8C8BD969ACA}" type="presOf" srcId="{5BEA7CDC-4832-4882-B763-6B94937BE42B}" destId="{938B85D1-A797-49F7-8194-5406067F3402}" srcOrd="0" destOrd="0" presId="urn:microsoft.com/office/officeart/2005/8/layout/vList2"/>
    <dgm:cxn modelId="{797AF6C9-6732-42DB-99AD-61B6A8C68923}" srcId="{5BEA7CDC-4832-4882-B763-6B94937BE42B}" destId="{D0F3B445-1414-4C5A-AA39-7C7E544F918F}" srcOrd="5" destOrd="0" parTransId="{1DD8E3F8-D740-4E1E-8AC7-1989ED309E5C}" sibTransId="{05077699-C8B9-43EC-976F-27B420246082}"/>
    <dgm:cxn modelId="{ACF1A3CF-3770-40D7-9BB0-85C2C2EF7255}" type="presOf" srcId="{3BE3D4AD-DF1C-426F-B71C-6EF5DF69E43F}" destId="{A706DB22-AB37-40A5-8451-7738A37A8240}" srcOrd="0" destOrd="4" presId="urn:microsoft.com/office/officeart/2005/8/layout/vList2"/>
    <dgm:cxn modelId="{E218DEDB-4C85-4FB5-9277-DCB407942653}" srcId="{5BEA7CDC-4832-4882-B763-6B94937BE42B}" destId="{B0073359-1D79-4227-AA3D-122C0C59B55C}" srcOrd="0" destOrd="0" parTransId="{0EC3F59E-2475-4F46-8F4B-8D62824FB30F}" sibTransId="{B9735A94-E9AD-4F37-98C8-4BABBDAB9C4D}"/>
    <dgm:cxn modelId="{298421EA-5FB6-4B25-BD70-5365D6FE4289}" type="presOf" srcId="{B0073359-1D79-4227-AA3D-122C0C59B55C}" destId="{A706DB22-AB37-40A5-8451-7738A37A8240}" srcOrd="0" destOrd="0" presId="urn:microsoft.com/office/officeart/2005/8/layout/vList2"/>
    <dgm:cxn modelId="{4E6990F7-B2AD-48C6-9069-3AA1883304CB}" type="presOf" srcId="{C60C71CE-6C10-4A12-A61E-296476D181F5}" destId="{A706DB22-AB37-40A5-8451-7738A37A8240}" srcOrd="0" destOrd="1" presId="urn:microsoft.com/office/officeart/2005/8/layout/vList2"/>
    <dgm:cxn modelId="{53B81109-E83F-433F-B17E-4652463D9894}" type="presParOf" srcId="{54D082D3-6785-403C-9468-82A85AC4ED05}" destId="{938B85D1-A797-49F7-8194-5406067F3402}" srcOrd="0" destOrd="0" presId="urn:microsoft.com/office/officeart/2005/8/layout/vList2"/>
    <dgm:cxn modelId="{FC4AD4D6-C6F3-4F46-868A-CA89B2F5D54C}" type="presParOf" srcId="{54D082D3-6785-403C-9468-82A85AC4ED05}" destId="{A706DB22-AB37-40A5-8451-7738A37A8240}"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82345-35A0-4177-93BA-C9A516C46FC7}">
      <dsp:nvSpPr>
        <dsp:cNvPr id="0" name=""/>
        <dsp:cNvSpPr/>
      </dsp:nvSpPr>
      <dsp:spPr>
        <a:xfrm rot="5400000">
          <a:off x="3404538" y="-1096088"/>
          <a:ext cx="1292257" cy="38123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venir Next LT Pro" panose="020B0504020202020204" pitchFamily="34" charset="0"/>
            </a:rPr>
            <a:t>DOE moves away from annual approvals and individual project concurrence</a:t>
          </a:r>
        </a:p>
      </dsp:txBody>
      <dsp:txXfrm rot="-5400000">
        <a:off x="2144471" y="227062"/>
        <a:ext cx="3749309" cy="1166091"/>
      </dsp:txXfrm>
    </dsp:sp>
    <dsp:sp modelId="{69531F7E-F570-4F64-810A-20BC90AC22FD}">
      <dsp:nvSpPr>
        <dsp:cNvPr id="0" name=""/>
        <dsp:cNvSpPr/>
      </dsp:nvSpPr>
      <dsp:spPr>
        <a:xfrm>
          <a:off x="0" y="2447"/>
          <a:ext cx="2144470" cy="16153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effectLst/>
              <a:latin typeface="Avenir Next LT Pro" panose="020B0504020202020204" pitchFamily="34" charset="0"/>
            </a:rPr>
            <a:t>Less transactional oversight</a:t>
          </a:r>
          <a:endParaRPr lang="en-US" sz="2000" b="1" kern="1200" dirty="0">
            <a:effectLst/>
            <a:latin typeface="+mn-lt"/>
          </a:endParaRPr>
        </a:p>
      </dsp:txBody>
      <dsp:txXfrm>
        <a:off x="78853" y="81300"/>
        <a:ext cx="1986764" cy="1457615"/>
      </dsp:txXfrm>
    </dsp:sp>
    <dsp:sp modelId="{47EB0A2B-062D-4074-9016-B868D2C62A27}">
      <dsp:nvSpPr>
        <dsp:cNvPr id="0" name=""/>
        <dsp:cNvSpPr/>
      </dsp:nvSpPr>
      <dsp:spPr>
        <a:xfrm rot="5400000">
          <a:off x="3404538" y="599999"/>
          <a:ext cx="1292257" cy="38123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venir Next LT Pro" panose="020B0504020202020204" pitchFamily="34" charset="0"/>
            </a:rPr>
            <a:t>Labs have greater latitude to select and manage projects within the approved program and the Order’s statutory and policy guardrails</a:t>
          </a:r>
        </a:p>
      </dsp:txBody>
      <dsp:txXfrm rot="-5400000">
        <a:off x="2144471" y="1923150"/>
        <a:ext cx="3749309" cy="1166091"/>
      </dsp:txXfrm>
    </dsp:sp>
    <dsp:sp modelId="{932AC9DE-31AA-4B33-996E-76FBABDD6171}">
      <dsp:nvSpPr>
        <dsp:cNvPr id="0" name=""/>
        <dsp:cNvSpPr/>
      </dsp:nvSpPr>
      <dsp:spPr>
        <a:xfrm>
          <a:off x="0" y="1698534"/>
          <a:ext cx="2144470" cy="16153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effectLst/>
              <a:latin typeface="Avenir Next LT Pro" panose="020B0504020202020204" pitchFamily="34" charset="0"/>
            </a:rPr>
            <a:t>More laboratory discretion</a:t>
          </a:r>
        </a:p>
      </dsp:txBody>
      <dsp:txXfrm>
        <a:off x="78853" y="1777387"/>
        <a:ext cx="1986764" cy="1457615"/>
      </dsp:txXfrm>
    </dsp:sp>
    <dsp:sp modelId="{067D8EC2-C881-4624-8257-50F62B8D4C63}">
      <dsp:nvSpPr>
        <dsp:cNvPr id="0" name=""/>
        <dsp:cNvSpPr/>
      </dsp:nvSpPr>
      <dsp:spPr>
        <a:xfrm rot="5400000">
          <a:off x="3404538" y="2296086"/>
          <a:ext cx="1292257" cy="381239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venir Next LT Pro" panose="020B0504020202020204" pitchFamily="34" charset="0"/>
            </a:rPr>
            <a:t>Site/Field Offices retain responsibility for program authorization, compliance oversight, and holding the contractor accountable</a:t>
          </a:r>
        </a:p>
      </dsp:txBody>
      <dsp:txXfrm rot="-5400000">
        <a:off x="2144471" y="3619237"/>
        <a:ext cx="3749309" cy="1166091"/>
      </dsp:txXfrm>
    </dsp:sp>
    <dsp:sp modelId="{CB446928-4972-42DC-89DD-E76E4EAA4DF4}">
      <dsp:nvSpPr>
        <dsp:cNvPr id="0" name=""/>
        <dsp:cNvSpPr/>
      </dsp:nvSpPr>
      <dsp:spPr>
        <a:xfrm>
          <a:off x="0" y="3394622"/>
          <a:ext cx="2144470" cy="16153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effectLst/>
              <a:latin typeface="Avenir Next LT Pro" panose="020B0504020202020204" pitchFamily="34" charset="0"/>
            </a:rPr>
            <a:t>Accountability remains</a:t>
          </a:r>
        </a:p>
      </dsp:txBody>
      <dsp:txXfrm>
        <a:off x="78853" y="3473475"/>
        <a:ext cx="1986764" cy="1457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B85D1-A797-49F7-8194-5406067F3402}">
      <dsp:nvSpPr>
        <dsp:cNvPr id="0" name=""/>
        <dsp:cNvSpPr/>
      </dsp:nvSpPr>
      <dsp:spPr>
        <a:xfrm>
          <a:off x="0" y="144606"/>
          <a:ext cx="588013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DOE O 413.2C Chg. 1</a:t>
          </a:r>
        </a:p>
      </dsp:txBody>
      <dsp:txXfrm>
        <a:off x="35125" y="179731"/>
        <a:ext cx="5809880" cy="649299"/>
      </dsp:txXfrm>
    </dsp:sp>
    <dsp:sp modelId="{A706DB22-AB37-40A5-8451-7738A37A8240}">
      <dsp:nvSpPr>
        <dsp:cNvPr id="0" name=""/>
        <dsp:cNvSpPr/>
      </dsp:nvSpPr>
      <dsp:spPr>
        <a:xfrm>
          <a:off x="0" y="864156"/>
          <a:ext cx="5880130" cy="397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Annual HQ approval of LDRD plan and allowable funding level</a:t>
          </a:r>
        </a:p>
        <a:p>
          <a:pPr marL="228600" lvl="1" indent="-228600" algn="l" defTabSz="1022350">
            <a:lnSpc>
              <a:spcPct val="90000"/>
            </a:lnSpc>
            <a:spcBef>
              <a:spcPct val="0"/>
            </a:spcBef>
            <a:spcAft>
              <a:spcPct val="20000"/>
            </a:spcAft>
            <a:buChar char="•"/>
          </a:pPr>
          <a:r>
            <a:rPr lang="en-US" sz="2300" kern="1200" dirty="0"/>
            <a:t>Site Office Manager recommendation to HQ and formal annual authorization</a:t>
          </a:r>
        </a:p>
        <a:p>
          <a:pPr marL="228600" lvl="1" indent="-228600" algn="l" defTabSz="1022350">
            <a:lnSpc>
              <a:spcPct val="90000"/>
            </a:lnSpc>
            <a:spcBef>
              <a:spcPct val="0"/>
            </a:spcBef>
            <a:spcAft>
              <a:spcPct val="20000"/>
            </a:spcAft>
            <a:buChar char="•"/>
          </a:pPr>
          <a:r>
            <a:rPr lang="en-US" sz="2300" kern="1200" dirty="0"/>
            <a:t>DOE concurrence on each project and annual continuations</a:t>
          </a:r>
        </a:p>
        <a:p>
          <a:pPr marL="228600" lvl="1" indent="-228600" algn="l" defTabSz="1022350">
            <a:lnSpc>
              <a:spcPct val="90000"/>
            </a:lnSpc>
            <a:spcBef>
              <a:spcPct val="0"/>
            </a:spcBef>
            <a:spcAft>
              <a:spcPct val="20000"/>
            </a:spcAft>
            <a:buChar char="•"/>
          </a:pPr>
          <a:r>
            <a:rPr lang="en-US" sz="2300" kern="1200"/>
            <a:t>Annual Site Office Manager certification of the LDRD fund accumulation methodology</a:t>
          </a:r>
          <a:endParaRPr lang="en-US" sz="2300" kern="1200" dirty="0"/>
        </a:p>
        <a:p>
          <a:pPr marL="228600" lvl="1" indent="-228600" algn="l" defTabSz="1022350">
            <a:lnSpc>
              <a:spcPct val="90000"/>
            </a:lnSpc>
            <a:spcBef>
              <a:spcPct val="0"/>
            </a:spcBef>
            <a:spcAft>
              <a:spcPct val="20000"/>
            </a:spcAft>
            <a:buChar char="•"/>
          </a:pPr>
          <a:r>
            <a:rPr lang="en-US" sz="2300" kern="1200"/>
            <a:t>More prescriptive annual project reporting/review requirements</a:t>
          </a:r>
          <a:endParaRPr lang="en-US" sz="2300" kern="1200" dirty="0"/>
        </a:p>
        <a:p>
          <a:pPr marL="228600" lvl="1" indent="-228600" algn="l" defTabSz="1022350">
            <a:lnSpc>
              <a:spcPct val="90000"/>
            </a:lnSpc>
            <a:spcBef>
              <a:spcPct val="0"/>
            </a:spcBef>
            <a:spcAft>
              <a:spcPct val="20000"/>
            </a:spcAft>
            <a:buChar char="•"/>
          </a:pPr>
          <a:r>
            <a:rPr lang="en-US" sz="2300" kern="1200" dirty="0"/>
            <a:t>CRADA/technology transfer use less explicit</a:t>
          </a:r>
        </a:p>
      </dsp:txBody>
      <dsp:txXfrm>
        <a:off x="0" y="864156"/>
        <a:ext cx="5880130" cy="3974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B85D1-A797-49F7-8194-5406067F3402}">
      <dsp:nvSpPr>
        <dsp:cNvPr id="0" name=""/>
        <dsp:cNvSpPr/>
      </dsp:nvSpPr>
      <dsp:spPr>
        <a:xfrm>
          <a:off x="0" y="4476"/>
          <a:ext cx="5880130" cy="7265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DOE O 413.2D</a:t>
          </a:r>
        </a:p>
      </dsp:txBody>
      <dsp:txXfrm>
        <a:off x="35468" y="39944"/>
        <a:ext cx="5809194" cy="655634"/>
      </dsp:txXfrm>
    </dsp:sp>
    <dsp:sp modelId="{A706DB22-AB37-40A5-8451-7738A37A8240}">
      <dsp:nvSpPr>
        <dsp:cNvPr id="0" name=""/>
        <dsp:cNvSpPr/>
      </dsp:nvSpPr>
      <dsp:spPr>
        <a:xfrm>
          <a:off x="0" y="731046"/>
          <a:ext cx="5880130" cy="424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No Order required HQ approval of the plan or lab-specific funding level</a:t>
          </a:r>
        </a:p>
        <a:p>
          <a:pPr marL="228600" lvl="1" indent="-228600" algn="l" defTabSz="933450">
            <a:lnSpc>
              <a:spcPct val="90000"/>
            </a:lnSpc>
            <a:spcBef>
              <a:spcPct val="0"/>
            </a:spcBef>
            <a:spcAft>
              <a:spcPct val="20000"/>
            </a:spcAft>
            <a:buChar char="•"/>
          </a:pPr>
          <a:r>
            <a:rPr lang="en-US" sz="2100" kern="1200" dirty="0"/>
            <a:t>Program Plan submitted for approval at least every 5 years or upon significant change</a:t>
          </a:r>
        </a:p>
        <a:p>
          <a:pPr marL="228600" lvl="1" indent="-228600" algn="l" defTabSz="933450">
            <a:lnSpc>
              <a:spcPct val="90000"/>
            </a:lnSpc>
            <a:spcBef>
              <a:spcPct val="0"/>
            </a:spcBef>
            <a:spcAft>
              <a:spcPct val="20000"/>
            </a:spcAft>
            <a:buChar char="•"/>
          </a:pPr>
          <a:r>
            <a:rPr lang="en-US" sz="2100" kern="1200" dirty="0"/>
            <a:t>Individual project concurrence expressly not required </a:t>
          </a:r>
        </a:p>
        <a:p>
          <a:pPr marL="228600" lvl="1" indent="-228600" algn="l" defTabSz="933450">
            <a:lnSpc>
              <a:spcPct val="90000"/>
            </a:lnSpc>
            <a:spcBef>
              <a:spcPct val="0"/>
            </a:spcBef>
            <a:spcAft>
              <a:spcPct val="20000"/>
            </a:spcAft>
            <a:buChar char="•"/>
          </a:pPr>
          <a:r>
            <a:rPr lang="en-US" sz="2100" kern="1200" dirty="0"/>
            <a:t>Annual certification requirement removed, underlying financial requirements remain</a:t>
          </a:r>
        </a:p>
        <a:p>
          <a:pPr marL="228600" lvl="1" indent="-228600" algn="l" defTabSz="933450">
            <a:lnSpc>
              <a:spcPct val="90000"/>
            </a:lnSpc>
            <a:spcBef>
              <a:spcPct val="0"/>
            </a:spcBef>
            <a:spcAft>
              <a:spcPct val="20000"/>
            </a:spcAft>
            <a:buChar char="•"/>
          </a:pPr>
          <a:r>
            <a:rPr lang="en-US" sz="2100" kern="1200" dirty="0"/>
            <a:t>Streamlined reporting, emphasis on management system, performance measures, and accountability</a:t>
          </a:r>
        </a:p>
        <a:p>
          <a:pPr marL="228600" lvl="1" indent="-228600" algn="l" defTabSz="933450">
            <a:lnSpc>
              <a:spcPct val="90000"/>
            </a:lnSpc>
            <a:spcBef>
              <a:spcPct val="0"/>
            </a:spcBef>
            <a:spcAft>
              <a:spcPct val="20000"/>
            </a:spcAft>
            <a:buChar char="•"/>
          </a:pPr>
          <a:r>
            <a:rPr lang="en-US" sz="2100" kern="1200" dirty="0"/>
            <a:t>Order expressly permits LDRD in CRADAs or other technology transfer arrangements</a:t>
          </a:r>
        </a:p>
      </dsp:txBody>
      <dsp:txXfrm>
        <a:off x="0" y="731046"/>
        <a:ext cx="5880130" cy="424763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3604AAC-AABB-4199-9EB4-05C09D18F960}" type="datetimeFigureOut">
              <a:rPr lang="en-US" smtClean="0"/>
              <a:t>9/15/2026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793856A-75D2-42A6-90A7-46D3019DB1E5}" type="slidenum">
              <a:rPr lang="en-US" smtClean="0"/>
              <a:t>‹#›</a:t>
            </a:fld>
            <a:endParaRPr lang="en-US"/>
          </a:p>
        </p:txBody>
      </p:sp>
    </p:spTree>
    <p:extLst>
      <p:ext uri="{BB962C8B-B14F-4D97-AF65-F5344CB8AC3E}">
        <p14:creationId xmlns:p14="http://schemas.microsoft.com/office/powerpoint/2010/main" val="3539773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3856A-75D2-42A6-90A7-46D3019DB1E5}" type="slidenum">
              <a:rPr lang="en-US" smtClean="0"/>
              <a:t>1</a:t>
            </a:fld>
            <a:endParaRPr lang="en-US"/>
          </a:p>
        </p:txBody>
      </p:sp>
    </p:spTree>
    <p:extLst>
      <p:ext uri="{BB962C8B-B14F-4D97-AF65-F5344CB8AC3E}">
        <p14:creationId xmlns:p14="http://schemas.microsoft.com/office/powerpoint/2010/main" val="37131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93856A-75D2-42A6-90A7-46D3019DB1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878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93856A-75D2-42A6-90A7-46D3019DB1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8858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93856A-75D2-42A6-90A7-46D3019DB1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4908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F142E"/>
            </a:gs>
            <a:gs pos="50000">
              <a:srgbClr val="1A204C"/>
            </a:gs>
            <a:gs pos="100000">
              <a:srgbClr val="1A204C"/>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Click to edit title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4" name="Date Placeholder 3"/>
          <p:cNvSpPr>
            <a:spLocks noGrp="1"/>
          </p:cNvSpPr>
          <p:nvPr>
            <p:ph type="dt" sz="half" idx="10"/>
          </p:nvPr>
        </p:nvSpPr>
        <p:spPr>
          <a:xfrm>
            <a:off x="2928257" y="6413161"/>
            <a:ext cx="968829" cy="365125"/>
          </a:xfrm>
          <a:prstGeom prst="rect">
            <a:avLst/>
          </a:prstGeom>
        </p:spPr>
        <p:txBody>
          <a:bodyPr/>
          <a:lstStyle>
            <a:lvl1pPr algn="r">
              <a:defRPr sz="1100"/>
            </a:lvl1pPr>
          </a:lstStyle>
          <a:p>
            <a:fld id="{8F182ACA-94E5-43E6-83F8-799916BA6B59}" type="datetime1">
              <a:rPr lang="en-US" smtClean="0"/>
              <a:pPr/>
              <a:t>9/15/2026</a:t>
            </a:fld>
            <a:endParaRPr lang="en-US"/>
          </a:p>
        </p:txBody>
      </p:sp>
      <p:sp>
        <p:nvSpPr>
          <p:cNvPr id="5" name="Footer Placeholder 4"/>
          <p:cNvSpPr>
            <a:spLocks noGrp="1"/>
          </p:cNvSpPr>
          <p:nvPr>
            <p:ph type="ftr" sz="quarter" idx="11"/>
          </p:nvPr>
        </p:nvSpPr>
        <p:spPr>
          <a:xfrm>
            <a:off x="4038600" y="6413160"/>
            <a:ext cx="4114800" cy="365125"/>
          </a:xfrm>
          <a:prstGeom prst="rect">
            <a:avLst/>
          </a:prstGeom>
        </p:spPr>
        <p:txBody>
          <a:bodyPr/>
          <a:lstStyle>
            <a:lvl1pPr>
              <a:defRPr sz="1100"/>
            </a:lvl1pPr>
          </a:lstStyle>
          <a:p>
            <a:endParaRPr lang="en-US"/>
          </a:p>
        </p:txBody>
      </p:sp>
      <p:sp>
        <p:nvSpPr>
          <p:cNvPr id="6" name="Rectangle 5"/>
          <p:cNvSpPr/>
          <p:nvPr userDrawn="1"/>
        </p:nvSpPr>
        <p:spPr>
          <a:xfrm>
            <a:off x="0" y="5622878"/>
            <a:ext cx="12192000" cy="12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p:cNvSpPr txBox="1"/>
          <p:nvPr userDrawn="1"/>
        </p:nvSpPr>
        <p:spPr>
          <a:xfrm>
            <a:off x="7162800" y="5966876"/>
            <a:ext cx="5029200" cy="646331"/>
          </a:xfrm>
          <a:prstGeom prst="rect">
            <a:avLst/>
          </a:prstGeom>
          <a:noFill/>
        </p:spPr>
        <p:txBody>
          <a:bodyPr wrap="square" rtlCol="0">
            <a:spAutoFit/>
          </a:bodyPr>
          <a:lstStyle/>
          <a:p>
            <a:pPr algn="ctr"/>
            <a:r>
              <a:rPr lang="en-US" sz="3600" dirty="0">
                <a:solidFill>
                  <a:schemeClr val="tx1"/>
                </a:solidFill>
                <a:latin typeface="+mj-lt"/>
              </a:rPr>
              <a:t>Energy.gov/science</a:t>
            </a:r>
          </a:p>
        </p:txBody>
      </p:sp>
      <p:pic>
        <p:nvPicPr>
          <p:cNvPr id="14" name="Picture 13">
            <a:extLst>
              <a:ext uri="{FF2B5EF4-FFF2-40B4-BE49-F238E27FC236}">
                <a16:creationId xmlns:a16="http://schemas.microsoft.com/office/drawing/2014/main" id="{6F4D757E-D4FA-1901-A9F9-EF9DCF93F9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3145" y="5801799"/>
            <a:ext cx="5505097" cy="976486"/>
          </a:xfrm>
          <a:prstGeom prst="rect">
            <a:avLst/>
          </a:prstGeom>
        </p:spPr>
      </p:pic>
    </p:spTree>
    <p:extLst>
      <p:ext uri="{BB962C8B-B14F-4D97-AF65-F5344CB8AC3E}">
        <p14:creationId xmlns:p14="http://schemas.microsoft.com/office/powerpoint/2010/main" val="39637074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Content Placeholder 2"/>
          <p:cNvSpPr>
            <a:spLocks noGrp="1"/>
          </p:cNvSpPr>
          <p:nvPr>
            <p:ph idx="1"/>
          </p:nvPr>
        </p:nvSpPr>
        <p:spPr/>
        <p:txBody>
          <a:bodyPr/>
          <a:lstStyle>
            <a:lvl1pPr marL="228600" indent="-22860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CE3CDC9B-D318-9725-37B5-B196037892A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034386707"/>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5430484"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333067" y="1681163"/>
            <a:ext cx="5454121"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8A14A5E-FA80-A39C-6F5D-5954BE4E430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166992495"/>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3578225"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327525" y="1681163"/>
            <a:ext cx="3576638" cy="4143375"/>
          </a:xfrm>
          <a:solidFill>
            <a:schemeClr val="accent4"/>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8212138" y="1681163"/>
            <a:ext cx="3575050"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A4EF087-2547-7241-3C65-EF217251C9A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869288124"/>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picture (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2" name="Picture Placeholder 11"/>
          <p:cNvSpPr>
            <a:spLocks noGrp="1"/>
          </p:cNvSpPr>
          <p:nvPr>
            <p:ph type="pic" sz="quarter" idx="10"/>
          </p:nvPr>
        </p:nvSpPr>
        <p:spPr>
          <a:xfrm>
            <a:off x="6920089" y="1045804"/>
            <a:ext cx="5271912" cy="5274034"/>
          </a:xfrm>
          <a:custGeom>
            <a:avLst/>
            <a:gdLst>
              <a:gd name="connsiteX0" fmla="*/ 3962270 w 5375563"/>
              <a:gd name="connsiteY0" fmla="*/ 0 h 5377727"/>
              <a:gd name="connsiteX1" fmla="*/ 5140529 w 5375563"/>
              <a:gd name="connsiteY1" fmla="*/ 168208 h 5377727"/>
              <a:gd name="connsiteX2" fmla="*/ 5375563 w 5375563"/>
              <a:gd name="connsiteY2" fmla="*/ 249437 h 5377727"/>
              <a:gd name="connsiteX3" fmla="*/ 5375563 w 5375563"/>
              <a:gd name="connsiteY3" fmla="*/ 5377727 h 5377727"/>
              <a:gd name="connsiteX4" fmla="*/ 398434 w 5375563"/>
              <a:gd name="connsiteY4" fmla="*/ 5377727 h 5377727"/>
              <a:gd name="connsiteX5" fmla="*/ 390724 w 5375563"/>
              <a:gd name="connsiteY5" fmla="*/ 5363513 h 5377727"/>
              <a:gd name="connsiteX6" fmla="*/ 0 w 5375563"/>
              <a:gd name="connsiteY6" fmla="*/ 3741443 h 5377727"/>
              <a:gd name="connsiteX7" fmla="*/ 3962270 w 5375563"/>
              <a:gd name="connsiteY7" fmla="*/ 0 h 537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563" h="5377727">
                <a:moveTo>
                  <a:pt x="3962270" y="0"/>
                </a:moveTo>
                <a:cubicBezTo>
                  <a:pt x="4372577" y="0"/>
                  <a:pt x="4768317" y="58891"/>
                  <a:pt x="5140529" y="168208"/>
                </a:cubicBezTo>
                <a:lnTo>
                  <a:pt x="5375563" y="249437"/>
                </a:lnTo>
                <a:lnTo>
                  <a:pt x="5375563" y="5377727"/>
                </a:lnTo>
                <a:lnTo>
                  <a:pt x="398434" y="5377727"/>
                </a:lnTo>
                <a:lnTo>
                  <a:pt x="390724" y="5363513"/>
                </a:lnTo>
                <a:cubicBezTo>
                  <a:pt x="140324" y="4872813"/>
                  <a:pt x="0" y="4322602"/>
                  <a:pt x="0" y="3741443"/>
                </a:cubicBezTo>
                <a:cubicBezTo>
                  <a:pt x="0" y="1675101"/>
                  <a:pt x="1773969" y="0"/>
                  <a:pt x="3962270" y="0"/>
                </a:cubicBezTo>
                <a:close/>
              </a:path>
            </a:pathLst>
          </a:custGeom>
          <a:noFill/>
        </p:spPr>
        <p:txBody>
          <a:bodyPr wrap="square" anchor="ctr" anchorCtr="1">
            <a:noAutofit/>
          </a:bodyPr>
          <a:lstStyle>
            <a:lvl1pPr marL="0" indent="0">
              <a:buNone/>
              <a:defRPr/>
            </a:lvl1pPr>
          </a:lstStyle>
          <a:p>
            <a:r>
              <a:rPr lang="en-US"/>
              <a:t>Click icon to add picture</a:t>
            </a:r>
          </a:p>
        </p:txBody>
      </p:sp>
      <p:sp>
        <p:nvSpPr>
          <p:cNvPr id="14" name="Text Placeholder 13"/>
          <p:cNvSpPr>
            <a:spLocks noGrp="1"/>
          </p:cNvSpPr>
          <p:nvPr>
            <p:ph type="body" sz="quarter" idx="11"/>
          </p:nvPr>
        </p:nvSpPr>
        <p:spPr>
          <a:xfrm>
            <a:off x="409575" y="1389063"/>
            <a:ext cx="6227763"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24BF2D61-6461-C173-C2B4-59F98CB80D1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64079503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with picture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668421"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5" y="1389063"/>
            <a:ext cx="4580089"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2"/>
          </p:nvPr>
        </p:nvSpPr>
        <p:spPr>
          <a:xfrm>
            <a:off x="6164263" y="1320659"/>
            <a:ext cx="1543050" cy="1543191"/>
          </a:xfrm>
          <a:prstGeom prst="ellipse">
            <a:avLst/>
          </a:prstGeom>
        </p:spPr>
        <p:txBody>
          <a:bodyPr>
            <a:normAutofit/>
          </a:bodyPr>
          <a:lstStyle>
            <a:lvl1pPr>
              <a:defRPr sz="1400"/>
            </a:lvl1pPr>
          </a:lstStyle>
          <a:p>
            <a:r>
              <a:rPr lang="en-US"/>
              <a:t>Click icon to add picture</a:t>
            </a:r>
          </a:p>
        </p:txBody>
      </p:sp>
      <p:sp>
        <p:nvSpPr>
          <p:cNvPr id="17" name="Picture Placeholder 16"/>
          <p:cNvSpPr>
            <a:spLocks noGrp="1"/>
          </p:cNvSpPr>
          <p:nvPr>
            <p:ph type="pic" sz="quarter" idx="13"/>
          </p:nvPr>
        </p:nvSpPr>
        <p:spPr>
          <a:xfrm>
            <a:off x="8918700" y="529330"/>
            <a:ext cx="2835150" cy="2834583"/>
          </a:xfrm>
          <a:prstGeom prst="ellipse">
            <a:avLst/>
          </a:prstGeom>
        </p:spPr>
        <p:txBody>
          <a:bodyPr/>
          <a:lstStyle/>
          <a:p>
            <a:r>
              <a:rPr lang="en-US"/>
              <a:t>Click icon to add picture</a:t>
            </a:r>
          </a:p>
        </p:txBody>
      </p:sp>
      <p:sp>
        <p:nvSpPr>
          <p:cNvPr id="20" name="Picture Placeholder 19"/>
          <p:cNvSpPr>
            <a:spLocks noGrp="1"/>
          </p:cNvSpPr>
          <p:nvPr>
            <p:ph type="pic" sz="quarter" idx="14"/>
          </p:nvPr>
        </p:nvSpPr>
        <p:spPr>
          <a:xfrm>
            <a:off x="7245351" y="2667000"/>
            <a:ext cx="1831861" cy="1833563"/>
          </a:xfrm>
          <a:prstGeom prst="ellipse">
            <a:avLst/>
          </a:prstGeom>
        </p:spPr>
        <p:txBody>
          <a:bodyPr>
            <a:normAutofit/>
          </a:bodyPr>
          <a:lstStyle>
            <a:lvl1pPr>
              <a:defRPr sz="1800"/>
            </a:lvl1pPr>
          </a:lstStyle>
          <a:p>
            <a:r>
              <a:rPr lang="en-US"/>
              <a:t>Click icon to add picture</a:t>
            </a:r>
          </a:p>
        </p:txBody>
      </p:sp>
      <p:sp>
        <p:nvSpPr>
          <p:cNvPr id="22" name="Picture Placeholder 21"/>
          <p:cNvSpPr>
            <a:spLocks noGrp="1"/>
          </p:cNvSpPr>
          <p:nvPr>
            <p:ph type="pic" sz="quarter" idx="15"/>
          </p:nvPr>
        </p:nvSpPr>
        <p:spPr>
          <a:xfrm>
            <a:off x="5463822" y="4007983"/>
            <a:ext cx="2210192" cy="2210466"/>
          </a:xfrm>
          <a:prstGeom prst="ellipse">
            <a:avLst/>
          </a:prstGeom>
        </p:spPr>
        <p:txBody>
          <a:bodyPr/>
          <a:lstStyle/>
          <a:p>
            <a:r>
              <a:rPr lang="en-US"/>
              <a:t>Click icon to add picture</a:t>
            </a:r>
          </a:p>
        </p:txBody>
      </p:sp>
      <p:sp>
        <p:nvSpPr>
          <p:cNvPr id="24" name="Picture Placeholder 23"/>
          <p:cNvSpPr>
            <a:spLocks noGrp="1"/>
          </p:cNvSpPr>
          <p:nvPr>
            <p:ph type="pic" sz="quarter" idx="16"/>
          </p:nvPr>
        </p:nvSpPr>
        <p:spPr>
          <a:xfrm>
            <a:off x="9218855" y="3630613"/>
            <a:ext cx="2392119" cy="2392362"/>
          </a:xfrm>
          <a:prstGeom prst="ellipse">
            <a:avLst/>
          </a:prstGeom>
        </p:spPr>
        <p:txBody>
          <a:bodyPr/>
          <a:lstStyle/>
          <a:p>
            <a:r>
              <a:rPr lang="en-US"/>
              <a:t>Click icon to add picture</a:t>
            </a:r>
          </a:p>
        </p:txBody>
      </p:sp>
      <p:pic>
        <p:nvPicPr>
          <p:cNvPr id="3" name="Picture 2">
            <a:extLst>
              <a:ext uri="{FF2B5EF4-FFF2-40B4-BE49-F238E27FC236}">
                <a16:creationId xmlns:a16="http://schemas.microsoft.com/office/drawing/2014/main" id="{43239BA6-4E44-9778-8AC9-DFE65592D3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420491720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p:cNvSpPr>
            <a:spLocks noGrp="1"/>
          </p:cNvSpPr>
          <p:nvPr>
            <p:ph type="pic" sz="quarter" idx="12"/>
          </p:nvPr>
        </p:nvSpPr>
        <p:spPr>
          <a:xfrm>
            <a:off x="5947085" y="1446839"/>
            <a:ext cx="6244914" cy="4481287"/>
          </a:xfrm>
          <a:custGeom>
            <a:avLst/>
            <a:gdLst>
              <a:gd name="connsiteX0" fmla="*/ 743081 w 6244914"/>
              <a:gd name="connsiteY0" fmla="*/ 3021747 h 4481287"/>
              <a:gd name="connsiteX1" fmla="*/ 6244914 w 6244914"/>
              <a:gd name="connsiteY1" fmla="*/ 3021747 h 4481287"/>
              <a:gd name="connsiteX2" fmla="*/ 6244914 w 6244914"/>
              <a:gd name="connsiteY2" fmla="*/ 4481287 h 4481287"/>
              <a:gd name="connsiteX3" fmla="*/ 1475626 w 6244914"/>
              <a:gd name="connsiteY3" fmla="*/ 4481287 h 4481287"/>
              <a:gd name="connsiteX4" fmla="*/ 0 w 6244914"/>
              <a:gd name="connsiteY4" fmla="*/ 1510873 h 4481287"/>
              <a:gd name="connsiteX5" fmla="*/ 6244914 w 6244914"/>
              <a:gd name="connsiteY5" fmla="*/ 1510873 h 4481287"/>
              <a:gd name="connsiteX6" fmla="*/ 6244914 w 6244914"/>
              <a:gd name="connsiteY6" fmla="*/ 2970413 h 4481287"/>
              <a:gd name="connsiteX7" fmla="*/ 733392 w 6244914"/>
              <a:gd name="connsiteY7" fmla="*/ 2970413 h 4481287"/>
              <a:gd name="connsiteX8" fmla="*/ 723088 w 6244914"/>
              <a:gd name="connsiteY8" fmla="*/ 0 h 4481287"/>
              <a:gd name="connsiteX9" fmla="*/ 6244914 w 6244914"/>
              <a:gd name="connsiteY9" fmla="*/ 0 h 4481287"/>
              <a:gd name="connsiteX10" fmla="*/ 6244914 w 6244914"/>
              <a:gd name="connsiteY10" fmla="*/ 1459540 h 4481287"/>
              <a:gd name="connsiteX11" fmla="*/ 0 w 6244914"/>
              <a:gd name="connsiteY11" fmla="*/ 1459540 h 44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4914" h="4481287">
                <a:moveTo>
                  <a:pt x="743081" y="3021747"/>
                </a:moveTo>
                <a:lnTo>
                  <a:pt x="6244914" y="3021747"/>
                </a:lnTo>
                <a:lnTo>
                  <a:pt x="6244914" y="4481287"/>
                </a:lnTo>
                <a:lnTo>
                  <a:pt x="1475626" y="4481287"/>
                </a:lnTo>
                <a:close/>
                <a:moveTo>
                  <a:pt x="0" y="1510873"/>
                </a:moveTo>
                <a:lnTo>
                  <a:pt x="6244914" y="1510873"/>
                </a:lnTo>
                <a:lnTo>
                  <a:pt x="6244914" y="2970413"/>
                </a:lnTo>
                <a:lnTo>
                  <a:pt x="733392" y="2970413"/>
                </a:lnTo>
                <a:close/>
                <a:moveTo>
                  <a:pt x="723088" y="0"/>
                </a:moveTo>
                <a:lnTo>
                  <a:pt x="6244914" y="0"/>
                </a:lnTo>
                <a:lnTo>
                  <a:pt x="6244914" y="1459540"/>
                </a:lnTo>
                <a:lnTo>
                  <a:pt x="0" y="1459540"/>
                </a:ln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759A5881-D56D-BDAA-D181-2FCA5D0C56A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859638371"/>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723920"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2"/>
          </p:nvPr>
        </p:nvSpPr>
        <p:spPr>
          <a:xfrm>
            <a:off x="5856088" y="1"/>
            <a:ext cx="6335912" cy="6263859"/>
          </a:xfrm>
          <a:custGeom>
            <a:avLst/>
            <a:gdLst>
              <a:gd name="connsiteX0" fmla="*/ 6335911 w 6335912"/>
              <a:gd name="connsiteY0" fmla="*/ 2555883 h 6263859"/>
              <a:gd name="connsiteX1" fmla="*/ 6335911 w 6335912"/>
              <a:gd name="connsiteY1" fmla="*/ 4093940 h 6263859"/>
              <a:gd name="connsiteX2" fmla="*/ 2473897 w 6335912"/>
              <a:gd name="connsiteY2" fmla="*/ 6182304 h 6263859"/>
              <a:gd name="connsiteX3" fmla="*/ 1634032 w 6335912"/>
              <a:gd name="connsiteY3" fmla="*/ 6022415 h 6263859"/>
              <a:gd name="connsiteX4" fmla="*/ 1557097 w 6335912"/>
              <a:gd name="connsiteY4" fmla="*/ 5909031 h 6263859"/>
              <a:gd name="connsiteX5" fmla="*/ 1504339 w 6335912"/>
              <a:gd name="connsiteY5" fmla="*/ 5782574 h 6263859"/>
              <a:gd name="connsiteX6" fmla="*/ 1830371 w 6335912"/>
              <a:gd name="connsiteY6" fmla="*/ 4992231 h 6263859"/>
              <a:gd name="connsiteX7" fmla="*/ 6335912 w 6335912"/>
              <a:gd name="connsiteY7" fmla="*/ 1016220 h 6263859"/>
              <a:gd name="connsiteX8" fmla="*/ 6335912 w 6335912"/>
              <a:gd name="connsiteY8" fmla="*/ 2459009 h 6263859"/>
              <a:gd name="connsiteX9" fmla="*/ 936517 w 6335912"/>
              <a:gd name="connsiteY9" fmla="*/ 5378703 h 6263859"/>
              <a:gd name="connsiteX10" fmla="*/ 148674 w 6335912"/>
              <a:gd name="connsiteY10" fmla="*/ 5228717 h 6263859"/>
              <a:gd name="connsiteX11" fmla="*/ 76504 w 6335912"/>
              <a:gd name="connsiteY11" fmla="*/ 5122356 h 6263859"/>
              <a:gd name="connsiteX12" fmla="*/ 27015 w 6335912"/>
              <a:gd name="connsiteY12" fmla="*/ 5003733 h 6263859"/>
              <a:gd name="connsiteX13" fmla="*/ 332851 w 6335912"/>
              <a:gd name="connsiteY13" fmla="*/ 4262345 h 6263859"/>
              <a:gd name="connsiteX14" fmla="*/ 5370853 w 6335912"/>
              <a:gd name="connsiteY14" fmla="*/ 0 h 6263859"/>
              <a:gd name="connsiteX15" fmla="*/ 6335912 w 6335912"/>
              <a:gd name="connsiteY15" fmla="*/ 0 h 6263859"/>
              <a:gd name="connsiteX16" fmla="*/ 6335910 w 6335912"/>
              <a:gd name="connsiteY16" fmla="*/ 920939 h 6263859"/>
              <a:gd name="connsiteX17" fmla="*/ 1426128 w 6335912"/>
              <a:gd name="connsiteY17" fmla="*/ 3575878 h 6263859"/>
              <a:gd name="connsiteX18" fmla="*/ 638286 w 6335912"/>
              <a:gd name="connsiteY18" fmla="*/ 3425891 h 6263859"/>
              <a:gd name="connsiteX19" fmla="*/ 566116 w 6335912"/>
              <a:gd name="connsiteY19" fmla="*/ 3319531 h 6263859"/>
              <a:gd name="connsiteX20" fmla="*/ 516627 w 6335912"/>
              <a:gd name="connsiteY20" fmla="*/ 3200907 h 6263859"/>
              <a:gd name="connsiteX21" fmla="*/ 822463 w 6335912"/>
              <a:gd name="connsiteY21" fmla="*/ 2459519 h 626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5912" h="6263859">
                <a:moveTo>
                  <a:pt x="6335911" y="2555883"/>
                </a:moveTo>
                <a:lnTo>
                  <a:pt x="6335911" y="4093940"/>
                </a:lnTo>
                <a:lnTo>
                  <a:pt x="2473897" y="6182304"/>
                </a:lnTo>
                <a:cubicBezTo>
                  <a:pt x="2186346" y="6337796"/>
                  <a:pt x="1836138" y="6263560"/>
                  <a:pt x="1634032" y="6022415"/>
                </a:cubicBezTo>
                <a:lnTo>
                  <a:pt x="1557097" y="5909031"/>
                </a:lnTo>
                <a:lnTo>
                  <a:pt x="1504339" y="5782574"/>
                </a:lnTo>
                <a:cubicBezTo>
                  <a:pt x="1413202" y="5481421"/>
                  <a:pt x="1542819" y="5147723"/>
                  <a:pt x="1830371" y="4992231"/>
                </a:cubicBezTo>
                <a:close/>
                <a:moveTo>
                  <a:pt x="6335912" y="1016220"/>
                </a:moveTo>
                <a:lnTo>
                  <a:pt x="6335912" y="2459009"/>
                </a:lnTo>
                <a:lnTo>
                  <a:pt x="936517" y="5378703"/>
                </a:lnTo>
                <a:cubicBezTo>
                  <a:pt x="666777" y="5524564"/>
                  <a:pt x="338262" y="5454925"/>
                  <a:pt x="148674" y="5228717"/>
                </a:cubicBezTo>
                <a:lnTo>
                  <a:pt x="76504" y="5122356"/>
                </a:lnTo>
                <a:lnTo>
                  <a:pt x="27015" y="5003733"/>
                </a:lnTo>
                <a:cubicBezTo>
                  <a:pt x="-58478" y="4721235"/>
                  <a:pt x="63112" y="4408205"/>
                  <a:pt x="332851" y="4262345"/>
                </a:cubicBezTo>
                <a:close/>
                <a:moveTo>
                  <a:pt x="5370853" y="0"/>
                </a:moveTo>
                <a:lnTo>
                  <a:pt x="6335912" y="0"/>
                </a:lnTo>
                <a:lnTo>
                  <a:pt x="6335910" y="920939"/>
                </a:lnTo>
                <a:lnTo>
                  <a:pt x="1426128" y="3575878"/>
                </a:lnTo>
                <a:cubicBezTo>
                  <a:pt x="1156389" y="3721738"/>
                  <a:pt x="827875" y="3652099"/>
                  <a:pt x="638286" y="3425891"/>
                </a:cubicBezTo>
                <a:lnTo>
                  <a:pt x="566116" y="3319531"/>
                </a:lnTo>
                <a:lnTo>
                  <a:pt x="516627" y="3200907"/>
                </a:lnTo>
                <a:cubicBezTo>
                  <a:pt x="431135" y="2918409"/>
                  <a:pt x="552724" y="2605379"/>
                  <a:pt x="822463" y="2459519"/>
                </a:cubicBez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CB5FDD69-4781-9259-AEE0-566415CD73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407962601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0" y="1"/>
            <a:ext cx="6095999" cy="6324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hasCustomPrompt="1"/>
          </p:nvPr>
        </p:nvSpPr>
        <p:spPr>
          <a:xfrm>
            <a:off x="361950" y="352977"/>
            <a:ext cx="5448300" cy="1418889"/>
          </a:xfrm>
        </p:spPr>
        <p:txBody>
          <a:bodyPr anchor="b"/>
          <a:lstStyle>
            <a:lvl1pPr algn="ctr">
              <a:defRPr sz="3200"/>
            </a:lvl1pPr>
          </a:lstStyle>
          <a:p>
            <a:r>
              <a:rPr lang="en-US"/>
              <a:t>Click to edit title</a:t>
            </a:r>
          </a:p>
        </p:txBody>
      </p:sp>
      <p:sp>
        <p:nvSpPr>
          <p:cNvPr id="4" name="Text Placeholder 3"/>
          <p:cNvSpPr>
            <a:spLocks noGrp="1"/>
          </p:cNvSpPr>
          <p:nvPr>
            <p:ph type="body" sz="half" idx="2"/>
          </p:nvPr>
        </p:nvSpPr>
        <p:spPr>
          <a:xfrm>
            <a:off x="361950" y="2043953"/>
            <a:ext cx="5448300" cy="3825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3" name="TextBox 12"/>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29A4CBE6-FB8C-5F42-D61E-E55FFEC969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182681965"/>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8" name="Rectangle 7">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3" name="Picture 2">
            <a:extLst>
              <a:ext uri="{FF2B5EF4-FFF2-40B4-BE49-F238E27FC236}">
                <a16:creationId xmlns:a16="http://schemas.microsoft.com/office/drawing/2014/main" id="{83CDB882-AFA5-9488-36B7-DC1DF8620D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411718491"/>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0" name="TextBox 9"/>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2" name="Picture 1">
            <a:extLst>
              <a:ext uri="{FF2B5EF4-FFF2-40B4-BE49-F238E27FC236}">
                <a16:creationId xmlns:a16="http://schemas.microsoft.com/office/drawing/2014/main" id="{9F167BC9-1B82-BF1B-E2BF-6E2B11DB69E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41304244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F142E"/>
            </a:gs>
            <a:gs pos="50000">
              <a:srgbClr val="1A204C"/>
            </a:gs>
            <a:gs pos="100000">
              <a:srgbClr val="1A204C"/>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Click to edit title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4" name="Date Placeholder 3"/>
          <p:cNvSpPr>
            <a:spLocks noGrp="1"/>
          </p:cNvSpPr>
          <p:nvPr>
            <p:ph type="dt" sz="half" idx="10"/>
          </p:nvPr>
        </p:nvSpPr>
        <p:spPr>
          <a:xfrm>
            <a:off x="2928257" y="6413161"/>
            <a:ext cx="968829" cy="365125"/>
          </a:xfrm>
          <a:prstGeom prst="rect">
            <a:avLst/>
          </a:prstGeom>
        </p:spPr>
        <p:txBody>
          <a:bodyPr/>
          <a:lstStyle>
            <a:lvl1pPr algn="r">
              <a:defRPr sz="1100"/>
            </a:lvl1pPr>
          </a:lstStyle>
          <a:p>
            <a:fld id="{8F182ACA-94E5-43E6-83F8-799916BA6B59}" type="datetime1">
              <a:rPr lang="en-US" smtClean="0"/>
              <a:pPr/>
              <a:t>9/15/2026</a:t>
            </a:fld>
            <a:endParaRPr lang="en-US"/>
          </a:p>
        </p:txBody>
      </p:sp>
      <p:sp>
        <p:nvSpPr>
          <p:cNvPr id="5" name="Footer Placeholder 4"/>
          <p:cNvSpPr>
            <a:spLocks noGrp="1"/>
          </p:cNvSpPr>
          <p:nvPr>
            <p:ph type="ftr" sz="quarter" idx="11"/>
          </p:nvPr>
        </p:nvSpPr>
        <p:spPr>
          <a:xfrm>
            <a:off x="4038600" y="6413160"/>
            <a:ext cx="4114800" cy="365125"/>
          </a:xfrm>
          <a:prstGeom prst="rect">
            <a:avLst/>
          </a:prstGeom>
        </p:spPr>
        <p:txBody>
          <a:bodyPr/>
          <a:lstStyle>
            <a:lvl1pPr>
              <a:defRPr sz="1100"/>
            </a:lvl1pPr>
          </a:lstStyle>
          <a:p>
            <a:endParaRPr lang="en-US"/>
          </a:p>
        </p:txBody>
      </p:sp>
      <p:sp>
        <p:nvSpPr>
          <p:cNvPr id="6" name="Rectangle 5"/>
          <p:cNvSpPr/>
          <p:nvPr userDrawn="1"/>
        </p:nvSpPr>
        <p:spPr>
          <a:xfrm>
            <a:off x="0" y="5622878"/>
            <a:ext cx="12192000" cy="12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p:cNvSpPr txBox="1"/>
          <p:nvPr userDrawn="1"/>
        </p:nvSpPr>
        <p:spPr>
          <a:xfrm>
            <a:off x="7162800" y="5966876"/>
            <a:ext cx="5029200" cy="646331"/>
          </a:xfrm>
          <a:prstGeom prst="rect">
            <a:avLst/>
          </a:prstGeom>
          <a:noFill/>
        </p:spPr>
        <p:txBody>
          <a:bodyPr wrap="square" rtlCol="0">
            <a:spAutoFit/>
          </a:bodyPr>
          <a:lstStyle/>
          <a:p>
            <a:pPr algn="ctr"/>
            <a:r>
              <a:rPr lang="en-US" sz="3600" dirty="0">
                <a:solidFill>
                  <a:schemeClr val="tx1"/>
                </a:solidFill>
                <a:latin typeface="+mj-lt"/>
              </a:rPr>
              <a:t>Energy.gov/science</a:t>
            </a:r>
          </a:p>
        </p:txBody>
      </p:sp>
      <p:pic>
        <p:nvPicPr>
          <p:cNvPr id="14" name="Picture 13">
            <a:extLst>
              <a:ext uri="{FF2B5EF4-FFF2-40B4-BE49-F238E27FC236}">
                <a16:creationId xmlns:a16="http://schemas.microsoft.com/office/drawing/2014/main" id="{6F4D757E-D4FA-1901-A9F9-EF9DCF93F9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3145" y="5801799"/>
            <a:ext cx="5505097" cy="976486"/>
          </a:xfrm>
          <a:prstGeom prst="rect">
            <a:avLst/>
          </a:prstGeom>
        </p:spPr>
      </p:pic>
    </p:spTree>
    <p:extLst>
      <p:ext uri="{BB962C8B-B14F-4D97-AF65-F5344CB8AC3E}">
        <p14:creationId xmlns:p14="http://schemas.microsoft.com/office/powerpoint/2010/main" val="346449076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Content Placeholder 2"/>
          <p:cNvSpPr>
            <a:spLocks noGrp="1"/>
          </p:cNvSpPr>
          <p:nvPr>
            <p:ph idx="1"/>
          </p:nvPr>
        </p:nvSpPr>
        <p:spPr/>
        <p:txBody>
          <a:bodyPr/>
          <a:lstStyle>
            <a:lvl1pPr marL="228600" indent="-22860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CE3CDC9B-D318-9725-37B5-B196037892A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42768092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5430484"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333067" y="1681163"/>
            <a:ext cx="5454121"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8A14A5E-FA80-A39C-6F5D-5954BE4E430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86446325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with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3578225"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327525" y="1681163"/>
            <a:ext cx="3576638" cy="4143375"/>
          </a:xfrm>
          <a:solidFill>
            <a:schemeClr val="accent4"/>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8212138" y="1681163"/>
            <a:ext cx="3575050"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A4EF087-2547-7241-3C65-EF217251C9A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59925393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picture (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2" name="Picture Placeholder 11"/>
          <p:cNvSpPr>
            <a:spLocks noGrp="1"/>
          </p:cNvSpPr>
          <p:nvPr>
            <p:ph type="pic" sz="quarter" idx="10"/>
          </p:nvPr>
        </p:nvSpPr>
        <p:spPr>
          <a:xfrm>
            <a:off x="6920089" y="1045804"/>
            <a:ext cx="5271912" cy="5274034"/>
          </a:xfrm>
          <a:custGeom>
            <a:avLst/>
            <a:gdLst>
              <a:gd name="connsiteX0" fmla="*/ 3962270 w 5375563"/>
              <a:gd name="connsiteY0" fmla="*/ 0 h 5377727"/>
              <a:gd name="connsiteX1" fmla="*/ 5140529 w 5375563"/>
              <a:gd name="connsiteY1" fmla="*/ 168208 h 5377727"/>
              <a:gd name="connsiteX2" fmla="*/ 5375563 w 5375563"/>
              <a:gd name="connsiteY2" fmla="*/ 249437 h 5377727"/>
              <a:gd name="connsiteX3" fmla="*/ 5375563 w 5375563"/>
              <a:gd name="connsiteY3" fmla="*/ 5377727 h 5377727"/>
              <a:gd name="connsiteX4" fmla="*/ 398434 w 5375563"/>
              <a:gd name="connsiteY4" fmla="*/ 5377727 h 5377727"/>
              <a:gd name="connsiteX5" fmla="*/ 390724 w 5375563"/>
              <a:gd name="connsiteY5" fmla="*/ 5363513 h 5377727"/>
              <a:gd name="connsiteX6" fmla="*/ 0 w 5375563"/>
              <a:gd name="connsiteY6" fmla="*/ 3741443 h 5377727"/>
              <a:gd name="connsiteX7" fmla="*/ 3962270 w 5375563"/>
              <a:gd name="connsiteY7" fmla="*/ 0 h 537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563" h="5377727">
                <a:moveTo>
                  <a:pt x="3962270" y="0"/>
                </a:moveTo>
                <a:cubicBezTo>
                  <a:pt x="4372577" y="0"/>
                  <a:pt x="4768317" y="58891"/>
                  <a:pt x="5140529" y="168208"/>
                </a:cubicBezTo>
                <a:lnTo>
                  <a:pt x="5375563" y="249437"/>
                </a:lnTo>
                <a:lnTo>
                  <a:pt x="5375563" y="5377727"/>
                </a:lnTo>
                <a:lnTo>
                  <a:pt x="398434" y="5377727"/>
                </a:lnTo>
                <a:lnTo>
                  <a:pt x="390724" y="5363513"/>
                </a:lnTo>
                <a:cubicBezTo>
                  <a:pt x="140324" y="4872813"/>
                  <a:pt x="0" y="4322602"/>
                  <a:pt x="0" y="3741443"/>
                </a:cubicBezTo>
                <a:cubicBezTo>
                  <a:pt x="0" y="1675101"/>
                  <a:pt x="1773969" y="0"/>
                  <a:pt x="3962270" y="0"/>
                </a:cubicBezTo>
                <a:close/>
              </a:path>
            </a:pathLst>
          </a:custGeom>
          <a:noFill/>
        </p:spPr>
        <p:txBody>
          <a:bodyPr wrap="square" anchor="ctr" anchorCtr="1">
            <a:noAutofit/>
          </a:bodyPr>
          <a:lstStyle>
            <a:lvl1pPr marL="0" indent="0">
              <a:buNone/>
              <a:defRPr/>
            </a:lvl1pPr>
          </a:lstStyle>
          <a:p>
            <a:r>
              <a:rPr lang="en-US"/>
              <a:t>Click icon to add picture</a:t>
            </a:r>
          </a:p>
        </p:txBody>
      </p:sp>
      <p:sp>
        <p:nvSpPr>
          <p:cNvPr id="14" name="Text Placeholder 13"/>
          <p:cNvSpPr>
            <a:spLocks noGrp="1"/>
          </p:cNvSpPr>
          <p:nvPr>
            <p:ph type="body" sz="quarter" idx="11"/>
          </p:nvPr>
        </p:nvSpPr>
        <p:spPr>
          <a:xfrm>
            <a:off x="409575" y="1389063"/>
            <a:ext cx="6227763"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24BF2D61-6461-C173-C2B4-59F98CB80D1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24450590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picture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668421"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5" y="1389063"/>
            <a:ext cx="4580089"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2"/>
          </p:nvPr>
        </p:nvSpPr>
        <p:spPr>
          <a:xfrm>
            <a:off x="6164263" y="1320659"/>
            <a:ext cx="1543050" cy="1543191"/>
          </a:xfrm>
          <a:prstGeom prst="ellipse">
            <a:avLst/>
          </a:prstGeom>
        </p:spPr>
        <p:txBody>
          <a:bodyPr>
            <a:normAutofit/>
          </a:bodyPr>
          <a:lstStyle>
            <a:lvl1pPr>
              <a:defRPr sz="1400"/>
            </a:lvl1pPr>
          </a:lstStyle>
          <a:p>
            <a:r>
              <a:rPr lang="en-US"/>
              <a:t>Click icon to add picture</a:t>
            </a:r>
          </a:p>
        </p:txBody>
      </p:sp>
      <p:sp>
        <p:nvSpPr>
          <p:cNvPr id="17" name="Picture Placeholder 16"/>
          <p:cNvSpPr>
            <a:spLocks noGrp="1"/>
          </p:cNvSpPr>
          <p:nvPr>
            <p:ph type="pic" sz="quarter" idx="13"/>
          </p:nvPr>
        </p:nvSpPr>
        <p:spPr>
          <a:xfrm>
            <a:off x="8918700" y="529330"/>
            <a:ext cx="2835150" cy="2834583"/>
          </a:xfrm>
          <a:prstGeom prst="ellipse">
            <a:avLst/>
          </a:prstGeom>
        </p:spPr>
        <p:txBody>
          <a:bodyPr/>
          <a:lstStyle/>
          <a:p>
            <a:r>
              <a:rPr lang="en-US"/>
              <a:t>Click icon to add picture</a:t>
            </a:r>
          </a:p>
        </p:txBody>
      </p:sp>
      <p:sp>
        <p:nvSpPr>
          <p:cNvPr id="20" name="Picture Placeholder 19"/>
          <p:cNvSpPr>
            <a:spLocks noGrp="1"/>
          </p:cNvSpPr>
          <p:nvPr>
            <p:ph type="pic" sz="quarter" idx="14"/>
          </p:nvPr>
        </p:nvSpPr>
        <p:spPr>
          <a:xfrm>
            <a:off x="7245351" y="2667000"/>
            <a:ext cx="1831861" cy="1833563"/>
          </a:xfrm>
          <a:prstGeom prst="ellipse">
            <a:avLst/>
          </a:prstGeom>
        </p:spPr>
        <p:txBody>
          <a:bodyPr>
            <a:normAutofit/>
          </a:bodyPr>
          <a:lstStyle>
            <a:lvl1pPr>
              <a:defRPr sz="1800"/>
            </a:lvl1pPr>
          </a:lstStyle>
          <a:p>
            <a:r>
              <a:rPr lang="en-US"/>
              <a:t>Click icon to add picture</a:t>
            </a:r>
          </a:p>
        </p:txBody>
      </p:sp>
      <p:sp>
        <p:nvSpPr>
          <p:cNvPr id="22" name="Picture Placeholder 21"/>
          <p:cNvSpPr>
            <a:spLocks noGrp="1"/>
          </p:cNvSpPr>
          <p:nvPr>
            <p:ph type="pic" sz="quarter" idx="15"/>
          </p:nvPr>
        </p:nvSpPr>
        <p:spPr>
          <a:xfrm>
            <a:off x="5463822" y="4007983"/>
            <a:ext cx="2210192" cy="2210466"/>
          </a:xfrm>
          <a:prstGeom prst="ellipse">
            <a:avLst/>
          </a:prstGeom>
        </p:spPr>
        <p:txBody>
          <a:bodyPr/>
          <a:lstStyle/>
          <a:p>
            <a:r>
              <a:rPr lang="en-US"/>
              <a:t>Click icon to add picture</a:t>
            </a:r>
          </a:p>
        </p:txBody>
      </p:sp>
      <p:sp>
        <p:nvSpPr>
          <p:cNvPr id="24" name="Picture Placeholder 23"/>
          <p:cNvSpPr>
            <a:spLocks noGrp="1"/>
          </p:cNvSpPr>
          <p:nvPr>
            <p:ph type="pic" sz="quarter" idx="16"/>
          </p:nvPr>
        </p:nvSpPr>
        <p:spPr>
          <a:xfrm>
            <a:off x="9218855" y="3630613"/>
            <a:ext cx="2392119" cy="2392362"/>
          </a:xfrm>
          <a:prstGeom prst="ellipse">
            <a:avLst/>
          </a:prstGeom>
        </p:spPr>
        <p:txBody>
          <a:bodyPr/>
          <a:lstStyle/>
          <a:p>
            <a:r>
              <a:rPr lang="en-US"/>
              <a:t>Click icon to add picture</a:t>
            </a:r>
          </a:p>
        </p:txBody>
      </p:sp>
      <p:pic>
        <p:nvPicPr>
          <p:cNvPr id="3" name="Picture 2">
            <a:extLst>
              <a:ext uri="{FF2B5EF4-FFF2-40B4-BE49-F238E27FC236}">
                <a16:creationId xmlns:a16="http://schemas.microsoft.com/office/drawing/2014/main" id="{43239BA6-4E44-9778-8AC9-DFE65592D3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31492651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p:cNvSpPr>
            <a:spLocks noGrp="1"/>
          </p:cNvSpPr>
          <p:nvPr>
            <p:ph type="pic" sz="quarter" idx="12"/>
          </p:nvPr>
        </p:nvSpPr>
        <p:spPr>
          <a:xfrm>
            <a:off x="5947085" y="1446839"/>
            <a:ext cx="6244914" cy="4481287"/>
          </a:xfrm>
          <a:custGeom>
            <a:avLst/>
            <a:gdLst>
              <a:gd name="connsiteX0" fmla="*/ 743081 w 6244914"/>
              <a:gd name="connsiteY0" fmla="*/ 3021747 h 4481287"/>
              <a:gd name="connsiteX1" fmla="*/ 6244914 w 6244914"/>
              <a:gd name="connsiteY1" fmla="*/ 3021747 h 4481287"/>
              <a:gd name="connsiteX2" fmla="*/ 6244914 w 6244914"/>
              <a:gd name="connsiteY2" fmla="*/ 4481287 h 4481287"/>
              <a:gd name="connsiteX3" fmla="*/ 1475626 w 6244914"/>
              <a:gd name="connsiteY3" fmla="*/ 4481287 h 4481287"/>
              <a:gd name="connsiteX4" fmla="*/ 0 w 6244914"/>
              <a:gd name="connsiteY4" fmla="*/ 1510873 h 4481287"/>
              <a:gd name="connsiteX5" fmla="*/ 6244914 w 6244914"/>
              <a:gd name="connsiteY5" fmla="*/ 1510873 h 4481287"/>
              <a:gd name="connsiteX6" fmla="*/ 6244914 w 6244914"/>
              <a:gd name="connsiteY6" fmla="*/ 2970413 h 4481287"/>
              <a:gd name="connsiteX7" fmla="*/ 733392 w 6244914"/>
              <a:gd name="connsiteY7" fmla="*/ 2970413 h 4481287"/>
              <a:gd name="connsiteX8" fmla="*/ 723088 w 6244914"/>
              <a:gd name="connsiteY8" fmla="*/ 0 h 4481287"/>
              <a:gd name="connsiteX9" fmla="*/ 6244914 w 6244914"/>
              <a:gd name="connsiteY9" fmla="*/ 0 h 4481287"/>
              <a:gd name="connsiteX10" fmla="*/ 6244914 w 6244914"/>
              <a:gd name="connsiteY10" fmla="*/ 1459540 h 4481287"/>
              <a:gd name="connsiteX11" fmla="*/ 0 w 6244914"/>
              <a:gd name="connsiteY11" fmla="*/ 1459540 h 44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4914" h="4481287">
                <a:moveTo>
                  <a:pt x="743081" y="3021747"/>
                </a:moveTo>
                <a:lnTo>
                  <a:pt x="6244914" y="3021747"/>
                </a:lnTo>
                <a:lnTo>
                  <a:pt x="6244914" y="4481287"/>
                </a:lnTo>
                <a:lnTo>
                  <a:pt x="1475626" y="4481287"/>
                </a:lnTo>
                <a:close/>
                <a:moveTo>
                  <a:pt x="0" y="1510873"/>
                </a:moveTo>
                <a:lnTo>
                  <a:pt x="6244914" y="1510873"/>
                </a:lnTo>
                <a:lnTo>
                  <a:pt x="6244914" y="2970413"/>
                </a:lnTo>
                <a:lnTo>
                  <a:pt x="733392" y="2970413"/>
                </a:lnTo>
                <a:close/>
                <a:moveTo>
                  <a:pt x="723088" y="0"/>
                </a:moveTo>
                <a:lnTo>
                  <a:pt x="6244914" y="0"/>
                </a:lnTo>
                <a:lnTo>
                  <a:pt x="6244914" y="1459540"/>
                </a:lnTo>
                <a:lnTo>
                  <a:pt x="0" y="1459540"/>
                </a:ln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759A5881-D56D-BDAA-D181-2FCA5D0C56A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357622304"/>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723920"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2"/>
          </p:nvPr>
        </p:nvSpPr>
        <p:spPr>
          <a:xfrm>
            <a:off x="5856088" y="1"/>
            <a:ext cx="6335912" cy="6263859"/>
          </a:xfrm>
          <a:custGeom>
            <a:avLst/>
            <a:gdLst>
              <a:gd name="connsiteX0" fmla="*/ 6335911 w 6335912"/>
              <a:gd name="connsiteY0" fmla="*/ 2555883 h 6263859"/>
              <a:gd name="connsiteX1" fmla="*/ 6335911 w 6335912"/>
              <a:gd name="connsiteY1" fmla="*/ 4093940 h 6263859"/>
              <a:gd name="connsiteX2" fmla="*/ 2473897 w 6335912"/>
              <a:gd name="connsiteY2" fmla="*/ 6182304 h 6263859"/>
              <a:gd name="connsiteX3" fmla="*/ 1634032 w 6335912"/>
              <a:gd name="connsiteY3" fmla="*/ 6022415 h 6263859"/>
              <a:gd name="connsiteX4" fmla="*/ 1557097 w 6335912"/>
              <a:gd name="connsiteY4" fmla="*/ 5909031 h 6263859"/>
              <a:gd name="connsiteX5" fmla="*/ 1504339 w 6335912"/>
              <a:gd name="connsiteY5" fmla="*/ 5782574 h 6263859"/>
              <a:gd name="connsiteX6" fmla="*/ 1830371 w 6335912"/>
              <a:gd name="connsiteY6" fmla="*/ 4992231 h 6263859"/>
              <a:gd name="connsiteX7" fmla="*/ 6335912 w 6335912"/>
              <a:gd name="connsiteY7" fmla="*/ 1016220 h 6263859"/>
              <a:gd name="connsiteX8" fmla="*/ 6335912 w 6335912"/>
              <a:gd name="connsiteY8" fmla="*/ 2459009 h 6263859"/>
              <a:gd name="connsiteX9" fmla="*/ 936517 w 6335912"/>
              <a:gd name="connsiteY9" fmla="*/ 5378703 h 6263859"/>
              <a:gd name="connsiteX10" fmla="*/ 148674 w 6335912"/>
              <a:gd name="connsiteY10" fmla="*/ 5228717 h 6263859"/>
              <a:gd name="connsiteX11" fmla="*/ 76504 w 6335912"/>
              <a:gd name="connsiteY11" fmla="*/ 5122356 h 6263859"/>
              <a:gd name="connsiteX12" fmla="*/ 27015 w 6335912"/>
              <a:gd name="connsiteY12" fmla="*/ 5003733 h 6263859"/>
              <a:gd name="connsiteX13" fmla="*/ 332851 w 6335912"/>
              <a:gd name="connsiteY13" fmla="*/ 4262345 h 6263859"/>
              <a:gd name="connsiteX14" fmla="*/ 5370853 w 6335912"/>
              <a:gd name="connsiteY14" fmla="*/ 0 h 6263859"/>
              <a:gd name="connsiteX15" fmla="*/ 6335912 w 6335912"/>
              <a:gd name="connsiteY15" fmla="*/ 0 h 6263859"/>
              <a:gd name="connsiteX16" fmla="*/ 6335910 w 6335912"/>
              <a:gd name="connsiteY16" fmla="*/ 920939 h 6263859"/>
              <a:gd name="connsiteX17" fmla="*/ 1426128 w 6335912"/>
              <a:gd name="connsiteY17" fmla="*/ 3575878 h 6263859"/>
              <a:gd name="connsiteX18" fmla="*/ 638286 w 6335912"/>
              <a:gd name="connsiteY18" fmla="*/ 3425891 h 6263859"/>
              <a:gd name="connsiteX19" fmla="*/ 566116 w 6335912"/>
              <a:gd name="connsiteY19" fmla="*/ 3319531 h 6263859"/>
              <a:gd name="connsiteX20" fmla="*/ 516627 w 6335912"/>
              <a:gd name="connsiteY20" fmla="*/ 3200907 h 6263859"/>
              <a:gd name="connsiteX21" fmla="*/ 822463 w 6335912"/>
              <a:gd name="connsiteY21" fmla="*/ 2459519 h 626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5912" h="6263859">
                <a:moveTo>
                  <a:pt x="6335911" y="2555883"/>
                </a:moveTo>
                <a:lnTo>
                  <a:pt x="6335911" y="4093940"/>
                </a:lnTo>
                <a:lnTo>
                  <a:pt x="2473897" y="6182304"/>
                </a:lnTo>
                <a:cubicBezTo>
                  <a:pt x="2186346" y="6337796"/>
                  <a:pt x="1836138" y="6263560"/>
                  <a:pt x="1634032" y="6022415"/>
                </a:cubicBezTo>
                <a:lnTo>
                  <a:pt x="1557097" y="5909031"/>
                </a:lnTo>
                <a:lnTo>
                  <a:pt x="1504339" y="5782574"/>
                </a:lnTo>
                <a:cubicBezTo>
                  <a:pt x="1413202" y="5481421"/>
                  <a:pt x="1542819" y="5147723"/>
                  <a:pt x="1830371" y="4992231"/>
                </a:cubicBezTo>
                <a:close/>
                <a:moveTo>
                  <a:pt x="6335912" y="1016220"/>
                </a:moveTo>
                <a:lnTo>
                  <a:pt x="6335912" y="2459009"/>
                </a:lnTo>
                <a:lnTo>
                  <a:pt x="936517" y="5378703"/>
                </a:lnTo>
                <a:cubicBezTo>
                  <a:pt x="666777" y="5524564"/>
                  <a:pt x="338262" y="5454925"/>
                  <a:pt x="148674" y="5228717"/>
                </a:cubicBezTo>
                <a:lnTo>
                  <a:pt x="76504" y="5122356"/>
                </a:lnTo>
                <a:lnTo>
                  <a:pt x="27015" y="5003733"/>
                </a:lnTo>
                <a:cubicBezTo>
                  <a:pt x="-58478" y="4721235"/>
                  <a:pt x="63112" y="4408205"/>
                  <a:pt x="332851" y="4262345"/>
                </a:cubicBezTo>
                <a:close/>
                <a:moveTo>
                  <a:pt x="5370853" y="0"/>
                </a:moveTo>
                <a:lnTo>
                  <a:pt x="6335912" y="0"/>
                </a:lnTo>
                <a:lnTo>
                  <a:pt x="6335910" y="920939"/>
                </a:lnTo>
                <a:lnTo>
                  <a:pt x="1426128" y="3575878"/>
                </a:lnTo>
                <a:cubicBezTo>
                  <a:pt x="1156389" y="3721738"/>
                  <a:pt x="827875" y="3652099"/>
                  <a:pt x="638286" y="3425891"/>
                </a:cubicBezTo>
                <a:lnTo>
                  <a:pt x="566116" y="3319531"/>
                </a:lnTo>
                <a:lnTo>
                  <a:pt x="516627" y="3200907"/>
                </a:lnTo>
                <a:cubicBezTo>
                  <a:pt x="431135" y="2918409"/>
                  <a:pt x="552724" y="2605379"/>
                  <a:pt x="822463" y="2459519"/>
                </a:cubicBez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CB5FDD69-4781-9259-AEE0-566415CD73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461801035"/>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0" y="1"/>
            <a:ext cx="6095999" cy="6324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hasCustomPrompt="1"/>
          </p:nvPr>
        </p:nvSpPr>
        <p:spPr>
          <a:xfrm>
            <a:off x="361950" y="352977"/>
            <a:ext cx="5448300" cy="1418889"/>
          </a:xfrm>
        </p:spPr>
        <p:txBody>
          <a:bodyPr anchor="b"/>
          <a:lstStyle>
            <a:lvl1pPr algn="ctr">
              <a:defRPr sz="3200"/>
            </a:lvl1pPr>
          </a:lstStyle>
          <a:p>
            <a:r>
              <a:rPr lang="en-US"/>
              <a:t>Click to edit title</a:t>
            </a:r>
          </a:p>
        </p:txBody>
      </p:sp>
      <p:sp>
        <p:nvSpPr>
          <p:cNvPr id="4" name="Text Placeholder 3"/>
          <p:cNvSpPr>
            <a:spLocks noGrp="1"/>
          </p:cNvSpPr>
          <p:nvPr>
            <p:ph type="body" sz="half" idx="2"/>
          </p:nvPr>
        </p:nvSpPr>
        <p:spPr>
          <a:xfrm>
            <a:off x="361950" y="2043953"/>
            <a:ext cx="5448300" cy="3825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3" name="TextBox 12"/>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29A4CBE6-FB8C-5F42-D61E-E55FFEC969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77484300"/>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8" name="Rectangle 7">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3" name="Picture 2">
            <a:extLst>
              <a:ext uri="{FF2B5EF4-FFF2-40B4-BE49-F238E27FC236}">
                <a16:creationId xmlns:a16="http://schemas.microsoft.com/office/drawing/2014/main" id="{83CDB882-AFA5-9488-36B7-DC1DF8620D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985842818"/>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0" name="TextBox 9"/>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2" name="Picture 1">
            <a:extLst>
              <a:ext uri="{FF2B5EF4-FFF2-40B4-BE49-F238E27FC236}">
                <a16:creationId xmlns:a16="http://schemas.microsoft.com/office/drawing/2014/main" id="{9F167BC9-1B82-BF1B-E2BF-6E2B11DB69E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50717099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F142E"/>
            </a:gs>
            <a:gs pos="50000">
              <a:srgbClr val="1A204C"/>
            </a:gs>
            <a:gs pos="100000">
              <a:srgbClr val="1A204C"/>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Click to edit title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4" name="Date Placeholder 3"/>
          <p:cNvSpPr>
            <a:spLocks noGrp="1"/>
          </p:cNvSpPr>
          <p:nvPr>
            <p:ph type="dt" sz="half" idx="10"/>
          </p:nvPr>
        </p:nvSpPr>
        <p:spPr>
          <a:xfrm>
            <a:off x="2928257" y="6413161"/>
            <a:ext cx="968829" cy="365125"/>
          </a:xfrm>
          <a:prstGeom prst="rect">
            <a:avLst/>
          </a:prstGeom>
        </p:spPr>
        <p:txBody>
          <a:bodyPr/>
          <a:lstStyle>
            <a:lvl1pPr algn="r">
              <a:defRPr sz="1100"/>
            </a:lvl1pPr>
          </a:lstStyle>
          <a:p>
            <a:fld id="{8F182ACA-94E5-43E6-83F8-799916BA6B59}" type="datetime1">
              <a:rPr lang="en-US" smtClean="0"/>
              <a:pPr/>
              <a:t>9/15/2026</a:t>
            </a:fld>
            <a:endParaRPr lang="en-US"/>
          </a:p>
        </p:txBody>
      </p:sp>
      <p:sp>
        <p:nvSpPr>
          <p:cNvPr id="5" name="Footer Placeholder 4"/>
          <p:cNvSpPr>
            <a:spLocks noGrp="1"/>
          </p:cNvSpPr>
          <p:nvPr>
            <p:ph type="ftr" sz="quarter" idx="11"/>
          </p:nvPr>
        </p:nvSpPr>
        <p:spPr>
          <a:xfrm>
            <a:off x="4038600" y="6413160"/>
            <a:ext cx="4114800" cy="365125"/>
          </a:xfrm>
          <a:prstGeom prst="rect">
            <a:avLst/>
          </a:prstGeom>
        </p:spPr>
        <p:txBody>
          <a:bodyPr/>
          <a:lstStyle>
            <a:lvl1pPr>
              <a:defRPr sz="1100"/>
            </a:lvl1pPr>
          </a:lstStyle>
          <a:p>
            <a:endParaRPr lang="en-US"/>
          </a:p>
        </p:txBody>
      </p:sp>
      <p:sp>
        <p:nvSpPr>
          <p:cNvPr id="6" name="Rectangle 5"/>
          <p:cNvSpPr/>
          <p:nvPr userDrawn="1"/>
        </p:nvSpPr>
        <p:spPr>
          <a:xfrm>
            <a:off x="0" y="5622878"/>
            <a:ext cx="12192000" cy="12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p:cNvSpPr txBox="1"/>
          <p:nvPr userDrawn="1"/>
        </p:nvSpPr>
        <p:spPr>
          <a:xfrm>
            <a:off x="7162800" y="5966876"/>
            <a:ext cx="5029200" cy="646331"/>
          </a:xfrm>
          <a:prstGeom prst="rect">
            <a:avLst/>
          </a:prstGeom>
          <a:noFill/>
        </p:spPr>
        <p:txBody>
          <a:bodyPr wrap="square" rtlCol="0">
            <a:spAutoFit/>
          </a:bodyPr>
          <a:lstStyle/>
          <a:p>
            <a:pPr algn="ctr"/>
            <a:r>
              <a:rPr lang="en-US" sz="3600" dirty="0">
                <a:solidFill>
                  <a:schemeClr val="tx1"/>
                </a:solidFill>
                <a:latin typeface="+mj-lt"/>
              </a:rPr>
              <a:t>Energy.gov/science</a:t>
            </a:r>
          </a:p>
        </p:txBody>
      </p:sp>
      <p:pic>
        <p:nvPicPr>
          <p:cNvPr id="14" name="Picture 13">
            <a:extLst>
              <a:ext uri="{FF2B5EF4-FFF2-40B4-BE49-F238E27FC236}">
                <a16:creationId xmlns:a16="http://schemas.microsoft.com/office/drawing/2014/main" id="{6F4D757E-D4FA-1901-A9F9-EF9DCF93F9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3145" y="5801799"/>
            <a:ext cx="5505097" cy="976486"/>
          </a:xfrm>
          <a:prstGeom prst="rect">
            <a:avLst/>
          </a:prstGeom>
        </p:spPr>
      </p:pic>
    </p:spTree>
    <p:extLst>
      <p:ext uri="{BB962C8B-B14F-4D97-AF65-F5344CB8AC3E}">
        <p14:creationId xmlns:p14="http://schemas.microsoft.com/office/powerpoint/2010/main" val="83315278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Content Placeholder 2"/>
          <p:cNvSpPr>
            <a:spLocks noGrp="1"/>
          </p:cNvSpPr>
          <p:nvPr>
            <p:ph idx="1"/>
          </p:nvPr>
        </p:nvSpPr>
        <p:spPr/>
        <p:txBody>
          <a:bodyPr/>
          <a:lstStyle>
            <a:lvl1pPr marL="228600" indent="-22860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CE3CDC9B-D318-9725-37B5-B196037892A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450747703"/>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with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5430484"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333067" y="1681163"/>
            <a:ext cx="5454121"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8A14A5E-FA80-A39C-6F5D-5954BE4E430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964754991"/>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with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3578225"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327525" y="1681163"/>
            <a:ext cx="3576638" cy="4143375"/>
          </a:xfrm>
          <a:solidFill>
            <a:schemeClr val="accent4"/>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8212138" y="1681163"/>
            <a:ext cx="3575050"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A4EF087-2547-7241-3C65-EF217251C9A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717112538"/>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with picture (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2" name="Picture Placeholder 11"/>
          <p:cNvSpPr>
            <a:spLocks noGrp="1"/>
          </p:cNvSpPr>
          <p:nvPr>
            <p:ph type="pic" sz="quarter" idx="10"/>
          </p:nvPr>
        </p:nvSpPr>
        <p:spPr>
          <a:xfrm>
            <a:off x="6920089" y="1045804"/>
            <a:ext cx="5271912" cy="5274034"/>
          </a:xfrm>
          <a:custGeom>
            <a:avLst/>
            <a:gdLst>
              <a:gd name="connsiteX0" fmla="*/ 3962270 w 5375563"/>
              <a:gd name="connsiteY0" fmla="*/ 0 h 5377727"/>
              <a:gd name="connsiteX1" fmla="*/ 5140529 w 5375563"/>
              <a:gd name="connsiteY1" fmla="*/ 168208 h 5377727"/>
              <a:gd name="connsiteX2" fmla="*/ 5375563 w 5375563"/>
              <a:gd name="connsiteY2" fmla="*/ 249437 h 5377727"/>
              <a:gd name="connsiteX3" fmla="*/ 5375563 w 5375563"/>
              <a:gd name="connsiteY3" fmla="*/ 5377727 h 5377727"/>
              <a:gd name="connsiteX4" fmla="*/ 398434 w 5375563"/>
              <a:gd name="connsiteY4" fmla="*/ 5377727 h 5377727"/>
              <a:gd name="connsiteX5" fmla="*/ 390724 w 5375563"/>
              <a:gd name="connsiteY5" fmla="*/ 5363513 h 5377727"/>
              <a:gd name="connsiteX6" fmla="*/ 0 w 5375563"/>
              <a:gd name="connsiteY6" fmla="*/ 3741443 h 5377727"/>
              <a:gd name="connsiteX7" fmla="*/ 3962270 w 5375563"/>
              <a:gd name="connsiteY7" fmla="*/ 0 h 537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563" h="5377727">
                <a:moveTo>
                  <a:pt x="3962270" y="0"/>
                </a:moveTo>
                <a:cubicBezTo>
                  <a:pt x="4372577" y="0"/>
                  <a:pt x="4768317" y="58891"/>
                  <a:pt x="5140529" y="168208"/>
                </a:cubicBezTo>
                <a:lnTo>
                  <a:pt x="5375563" y="249437"/>
                </a:lnTo>
                <a:lnTo>
                  <a:pt x="5375563" y="5377727"/>
                </a:lnTo>
                <a:lnTo>
                  <a:pt x="398434" y="5377727"/>
                </a:lnTo>
                <a:lnTo>
                  <a:pt x="390724" y="5363513"/>
                </a:lnTo>
                <a:cubicBezTo>
                  <a:pt x="140324" y="4872813"/>
                  <a:pt x="0" y="4322602"/>
                  <a:pt x="0" y="3741443"/>
                </a:cubicBezTo>
                <a:cubicBezTo>
                  <a:pt x="0" y="1675101"/>
                  <a:pt x="1773969" y="0"/>
                  <a:pt x="3962270" y="0"/>
                </a:cubicBezTo>
                <a:close/>
              </a:path>
            </a:pathLst>
          </a:custGeom>
          <a:noFill/>
        </p:spPr>
        <p:txBody>
          <a:bodyPr wrap="square" anchor="ctr" anchorCtr="1">
            <a:noAutofit/>
          </a:bodyPr>
          <a:lstStyle>
            <a:lvl1pPr marL="0" indent="0">
              <a:buNone/>
              <a:defRPr/>
            </a:lvl1pPr>
          </a:lstStyle>
          <a:p>
            <a:r>
              <a:rPr lang="en-US"/>
              <a:t>Click icon to add picture</a:t>
            </a:r>
          </a:p>
        </p:txBody>
      </p:sp>
      <p:sp>
        <p:nvSpPr>
          <p:cNvPr id="14" name="Text Placeholder 13"/>
          <p:cNvSpPr>
            <a:spLocks noGrp="1"/>
          </p:cNvSpPr>
          <p:nvPr>
            <p:ph type="body" sz="quarter" idx="11"/>
          </p:nvPr>
        </p:nvSpPr>
        <p:spPr>
          <a:xfrm>
            <a:off x="409575" y="1389063"/>
            <a:ext cx="6227763"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24BF2D61-6461-C173-C2B4-59F98CB80D1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872387564"/>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with picture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668421"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5" y="1389063"/>
            <a:ext cx="4580089"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2"/>
          </p:nvPr>
        </p:nvSpPr>
        <p:spPr>
          <a:xfrm>
            <a:off x="6164263" y="1320659"/>
            <a:ext cx="1543050" cy="1543191"/>
          </a:xfrm>
          <a:prstGeom prst="ellipse">
            <a:avLst/>
          </a:prstGeom>
        </p:spPr>
        <p:txBody>
          <a:bodyPr>
            <a:normAutofit/>
          </a:bodyPr>
          <a:lstStyle>
            <a:lvl1pPr>
              <a:defRPr sz="1400"/>
            </a:lvl1pPr>
          </a:lstStyle>
          <a:p>
            <a:r>
              <a:rPr lang="en-US"/>
              <a:t>Click icon to add picture</a:t>
            </a:r>
          </a:p>
        </p:txBody>
      </p:sp>
      <p:sp>
        <p:nvSpPr>
          <p:cNvPr id="17" name="Picture Placeholder 16"/>
          <p:cNvSpPr>
            <a:spLocks noGrp="1"/>
          </p:cNvSpPr>
          <p:nvPr>
            <p:ph type="pic" sz="quarter" idx="13"/>
          </p:nvPr>
        </p:nvSpPr>
        <p:spPr>
          <a:xfrm>
            <a:off x="8918700" y="529330"/>
            <a:ext cx="2835150" cy="2834583"/>
          </a:xfrm>
          <a:prstGeom prst="ellipse">
            <a:avLst/>
          </a:prstGeom>
        </p:spPr>
        <p:txBody>
          <a:bodyPr/>
          <a:lstStyle/>
          <a:p>
            <a:r>
              <a:rPr lang="en-US"/>
              <a:t>Click icon to add picture</a:t>
            </a:r>
          </a:p>
        </p:txBody>
      </p:sp>
      <p:sp>
        <p:nvSpPr>
          <p:cNvPr id="20" name="Picture Placeholder 19"/>
          <p:cNvSpPr>
            <a:spLocks noGrp="1"/>
          </p:cNvSpPr>
          <p:nvPr>
            <p:ph type="pic" sz="quarter" idx="14"/>
          </p:nvPr>
        </p:nvSpPr>
        <p:spPr>
          <a:xfrm>
            <a:off x="7245351" y="2667000"/>
            <a:ext cx="1831861" cy="1833563"/>
          </a:xfrm>
          <a:prstGeom prst="ellipse">
            <a:avLst/>
          </a:prstGeom>
        </p:spPr>
        <p:txBody>
          <a:bodyPr>
            <a:normAutofit/>
          </a:bodyPr>
          <a:lstStyle>
            <a:lvl1pPr>
              <a:defRPr sz="1800"/>
            </a:lvl1pPr>
          </a:lstStyle>
          <a:p>
            <a:r>
              <a:rPr lang="en-US"/>
              <a:t>Click icon to add picture</a:t>
            </a:r>
          </a:p>
        </p:txBody>
      </p:sp>
      <p:sp>
        <p:nvSpPr>
          <p:cNvPr id="22" name="Picture Placeholder 21"/>
          <p:cNvSpPr>
            <a:spLocks noGrp="1"/>
          </p:cNvSpPr>
          <p:nvPr>
            <p:ph type="pic" sz="quarter" idx="15"/>
          </p:nvPr>
        </p:nvSpPr>
        <p:spPr>
          <a:xfrm>
            <a:off x="5463822" y="4007983"/>
            <a:ext cx="2210192" cy="2210466"/>
          </a:xfrm>
          <a:prstGeom prst="ellipse">
            <a:avLst/>
          </a:prstGeom>
        </p:spPr>
        <p:txBody>
          <a:bodyPr/>
          <a:lstStyle/>
          <a:p>
            <a:r>
              <a:rPr lang="en-US"/>
              <a:t>Click icon to add picture</a:t>
            </a:r>
          </a:p>
        </p:txBody>
      </p:sp>
      <p:sp>
        <p:nvSpPr>
          <p:cNvPr id="24" name="Picture Placeholder 23"/>
          <p:cNvSpPr>
            <a:spLocks noGrp="1"/>
          </p:cNvSpPr>
          <p:nvPr>
            <p:ph type="pic" sz="quarter" idx="16"/>
          </p:nvPr>
        </p:nvSpPr>
        <p:spPr>
          <a:xfrm>
            <a:off x="9218855" y="3630613"/>
            <a:ext cx="2392119" cy="2392362"/>
          </a:xfrm>
          <a:prstGeom prst="ellipse">
            <a:avLst/>
          </a:prstGeom>
        </p:spPr>
        <p:txBody>
          <a:bodyPr/>
          <a:lstStyle/>
          <a:p>
            <a:r>
              <a:rPr lang="en-US"/>
              <a:t>Click icon to add picture</a:t>
            </a:r>
          </a:p>
        </p:txBody>
      </p:sp>
      <p:pic>
        <p:nvPicPr>
          <p:cNvPr id="3" name="Picture 2">
            <a:extLst>
              <a:ext uri="{FF2B5EF4-FFF2-40B4-BE49-F238E27FC236}">
                <a16:creationId xmlns:a16="http://schemas.microsoft.com/office/drawing/2014/main" id="{43239BA6-4E44-9778-8AC9-DFE65592D3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461876568"/>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p:cNvSpPr>
            <a:spLocks noGrp="1"/>
          </p:cNvSpPr>
          <p:nvPr>
            <p:ph type="pic" sz="quarter" idx="12"/>
          </p:nvPr>
        </p:nvSpPr>
        <p:spPr>
          <a:xfrm>
            <a:off x="5947085" y="1446839"/>
            <a:ext cx="6244914" cy="4481287"/>
          </a:xfrm>
          <a:custGeom>
            <a:avLst/>
            <a:gdLst>
              <a:gd name="connsiteX0" fmla="*/ 743081 w 6244914"/>
              <a:gd name="connsiteY0" fmla="*/ 3021747 h 4481287"/>
              <a:gd name="connsiteX1" fmla="*/ 6244914 w 6244914"/>
              <a:gd name="connsiteY1" fmla="*/ 3021747 h 4481287"/>
              <a:gd name="connsiteX2" fmla="*/ 6244914 w 6244914"/>
              <a:gd name="connsiteY2" fmla="*/ 4481287 h 4481287"/>
              <a:gd name="connsiteX3" fmla="*/ 1475626 w 6244914"/>
              <a:gd name="connsiteY3" fmla="*/ 4481287 h 4481287"/>
              <a:gd name="connsiteX4" fmla="*/ 0 w 6244914"/>
              <a:gd name="connsiteY4" fmla="*/ 1510873 h 4481287"/>
              <a:gd name="connsiteX5" fmla="*/ 6244914 w 6244914"/>
              <a:gd name="connsiteY5" fmla="*/ 1510873 h 4481287"/>
              <a:gd name="connsiteX6" fmla="*/ 6244914 w 6244914"/>
              <a:gd name="connsiteY6" fmla="*/ 2970413 h 4481287"/>
              <a:gd name="connsiteX7" fmla="*/ 733392 w 6244914"/>
              <a:gd name="connsiteY7" fmla="*/ 2970413 h 4481287"/>
              <a:gd name="connsiteX8" fmla="*/ 723088 w 6244914"/>
              <a:gd name="connsiteY8" fmla="*/ 0 h 4481287"/>
              <a:gd name="connsiteX9" fmla="*/ 6244914 w 6244914"/>
              <a:gd name="connsiteY9" fmla="*/ 0 h 4481287"/>
              <a:gd name="connsiteX10" fmla="*/ 6244914 w 6244914"/>
              <a:gd name="connsiteY10" fmla="*/ 1459540 h 4481287"/>
              <a:gd name="connsiteX11" fmla="*/ 0 w 6244914"/>
              <a:gd name="connsiteY11" fmla="*/ 1459540 h 44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4914" h="4481287">
                <a:moveTo>
                  <a:pt x="743081" y="3021747"/>
                </a:moveTo>
                <a:lnTo>
                  <a:pt x="6244914" y="3021747"/>
                </a:lnTo>
                <a:lnTo>
                  <a:pt x="6244914" y="4481287"/>
                </a:lnTo>
                <a:lnTo>
                  <a:pt x="1475626" y="4481287"/>
                </a:lnTo>
                <a:close/>
                <a:moveTo>
                  <a:pt x="0" y="1510873"/>
                </a:moveTo>
                <a:lnTo>
                  <a:pt x="6244914" y="1510873"/>
                </a:lnTo>
                <a:lnTo>
                  <a:pt x="6244914" y="2970413"/>
                </a:lnTo>
                <a:lnTo>
                  <a:pt x="733392" y="2970413"/>
                </a:lnTo>
                <a:close/>
                <a:moveTo>
                  <a:pt x="723088" y="0"/>
                </a:moveTo>
                <a:lnTo>
                  <a:pt x="6244914" y="0"/>
                </a:lnTo>
                <a:lnTo>
                  <a:pt x="6244914" y="1459540"/>
                </a:lnTo>
                <a:lnTo>
                  <a:pt x="0" y="1459540"/>
                </a:ln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759A5881-D56D-BDAA-D181-2FCA5D0C56A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98252149"/>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723920"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2"/>
          </p:nvPr>
        </p:nvSpPr>
        <p:spPr>
          <a:xfrm>
            <a:off x="5856088" y="1"/>
            <a:ext cx="6335912" cy="6263859"/>
          </a:xfrm>
          <a:custGeom>
            <a:avLst/>
            <a:gdLst>
              <a:gd name="connsiteX0" fmla="*/ 6335911 w 6335912"/>
              <a:gd name="connsiteY0" fmla="*/ 2555883 h 6263859"/>
              <a:gd name="connsiteX1" fmla="*/ 6335911 w 6335912"/>
              <a:gd name="connsiteY1" fmla="*/ 4093940 h 6263859"/>
              <a:gd name="connsiteX2" fmla="*/ 2473897 w 6335912"/>
              <a:gd name="connsiteY2" fmla="*/ 6182304 h 6263859"/>
              <a:gd name="connsiteX3" fmla="*/ 1634032 w 6335912"/>
              <a:gd name="connsiteY3" fmla="*/ 6022415 h 6263859"/>
              <a:gd name="connsiteX4" fmla="*/ 1557097 w 6335912"/>
              <a:gd name="connsiteY4" fmla="*/ 5909031 h 6263859"/>
              <a:gd name="connsiteX5" fmla="*/ 1504339 w 6335912"/>
              <a:gd name="connsiteY5" fmla="*/ 5782574 h 6263859"/>
              <a:gd name="connsiteX6" fmla="*/ 1830371 w 6335912"/>
              <a:gd name="connsiteY6" fmla="*/ 4992231 h 6263859"/>
              <a:gd name="connsiteX7" fmla="*/ 6335912 w 6335912"/>
              <a:gd name="connsiteY7" fmla="*/ 1016220 h 6263859"/>
              <a:gd name="connsiteX8" fmla="*/ 6335912 w 6335912"/>
              <a:gd name="connsiteY8" fmla="*/ 2459009 h 6263859"/>
              <a:gd name="connsiteX9" fmla="*/ 936517 w 6335912"/>
              <a:gd name="connsiteY9" fmla="*/ 5378703 h 6263859"/>
              <a:gd name="connsiteX10" fmla="*/ 148674 w 6335912"/>
              <a:gd name="connsiteY10" fmla="*/ 5228717 h 6263859"/>
              <a:gd name="connsiteX11" fmla="*/ 76504 w 6335912"/>
              <a:gd name="connsiteY11" fmla="*/ 5122356 h 6263859"/>
              <a:gd name="connsiteX12" fmla="*/ 27015 w 6335912"/>
              <a:gd name="connsiteY12" fmla="*/ 5003733 h 6263859"/>
              <a:gd name="connsiteX13" fmla="*/ 332851 w 6335912"/>
              <a:gd name="connsiteY13" fmla="*/ 4262345 h 6263859"/>
              <a:gd name="connsiteX14" fmla="*/ 5370853 w 6335912"/>
              <a:gd name="connsiteY14" fmla="*/ 0 h 6263859"/>
              <a:gd name="connsiteX15" fmla="*/ 6335912 w 6335912"/>
              <a:gd name="connsiteY15" fmla="*/ 0 h 6263859"/>
              <a:gd name="connsiteX16" fmla="*/ 6335910 w 6335912"/>
              <a:gd name="connsiteY16" fmla="*/ 920939 h 6263859"/>
              <a:gd name="connsiteX17" fmla="*/ 1426128 w 6335912"/>
              <a:gd name="connsiteY17" fmla="*/ 3575878 h 6263859"/>
              <a:gd name="connsiteX18" fmla="*/ 638286 w 6335912"/>
              <a:gd name="connsiteY18" fmla="*/ 3425891 h 6263859"/>
              <a:gd name="connsiteX19" fmla="*/ 566116 w 6335912"/>
              <a:gd name="connsiteY19" fmla="*/ 3319531 h 6263859"/>
              <a:gd name="connsiteX20" fmla="*/ 516627 w 6335912"/>
              <a:gd name="connsiteY20" fmla="*/ 3200907 h 6263859"/>
              <a:gd name="connsiteX21" fmla="*/ 822463 w 6335912"/>
              <a:gd name="connsiteY21" fmla="*/ 2459519 h 626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5912" h="6263859">
                <a:moveTo>
                  <a:pt x="6335911" y="2555883"/>
                </a:moveTo>
                <a:lnTo>
                  <a:pt x="6335911" y="4093940"/>
                </a:lnTo>
                <a:lnTo>
                  <a:pt x="2473897" y="6182304"/>
                </a:lnTo>
                <a:cubicBezTo>
                  <a:pt x="2186346" y="6337796"/>
                  <a:pt x="1836138" y="6263560"/>
                  <a:pt x="1634032" y="6022415"/>
                </a:cubicBezTo>
                <a:lnTo>
                  <a:pt x="1557097" y="5909031"/>
                </a:lnTo>
                <a:lnTo>
                  <a:pt x="1504339" y="5782574"/>
                </a:lnTo>
                <a:cubicBezTo>
                  <a:pt x="1413202" y="5481421"/>
                  <a:pt x="1542819" y="5147723"/>
                  <a:pt x="1830371" y="4992231"/>
                </a:cubicBezTo>
                <a:close/>
                <a:moveTo>
                  <a:pt x="6335912" y="1016220"/>
                </a:moveTo>
                <a:lnTo>
                  <a:pt x="6335912" y="2459009"/>
                </a:lnTo>
                <a:lnTo>
                  <a:pt x="936517" y="5378703"/>
                </a:lnTo>
                <a:cubicBezTo>
                  <a:pt x="666777" y="5524564"/>
                  <a:pt x="338262" y="5454925"/>
                  <a:pt x="148674" y="5228717"/>
                </a:cubicBezTo>
                <a:lnTo>
                  <a:pt x="76504" y="5122356"/>
                </a:lnTo>
                <a:lnTo>
                  <a:pt x="27015" y="5003733"/>
                </a:lnTo>
                <a:cubicBezTo>
                  <a:pt x="-58478" y="4721235"/>
                  <a:pt x="63112" y="4408205"/>
                  <a:pt x="332851" y="4262345"/>
                </a:cubicBezTo>
                <a:close/>
                <a:moveTo>
                  <a:pt x="5370853" y="0"/>
                </a:moveTo>
                <a:lnTo>
                  <a:pt x="6335912" y="0"/>
                </a:lnTo>
                <a:lnTo>
                  <a:pt x="6335910" y="920939"/>
                </a:lnTo>
                <a:lnTo>
                  <a:pt x="1426128" y="3575878"/>
                </a:lnTo>
                <a:cubicBezTo>
                  <a:pt x="1156389" y="3721738"/>
                  <a:pt x="827875" y="3652099"/>
                  <a:pt x="638286" y="3425891"/>
                </a:cubicBezTo>
                <a:lnTo>
                  <a:pt x="566116" y="3319531"/>
                </a:lnTo>
                <a:lnTo>
                  <a:pt x="516627" y="3200907"/>
                </a:lnTo>
                <a:cubicBezTo>
                  <a:pt x="431135" y="2918409"/>
                  <a:pt x="552724" y="2605379"/>
                  <a:pt x="822463" y="2459519"/>
                </a:cubicBez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CB5FDD69-4781-9259-AEE0-566415CD73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130887942"/>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0" y="1"/>
            <a:ext cx="6095999" cy="6324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hasCustomPrompt="1"/>
          </p:nvPr>
        </p:nvSpPr>
        <p:spPr>
          <a:xfrm>
            <a:off x="361950" y="352977"/>
            <a:ext cx="5448300" cy="1418889"/>
          </a:xfrm>
        </p:spPr>
        <p:txBody>
          <a:bodyPr anchor="b"/>
          <a:lstStyle>
            <a:lvl1pPr algn="ctr">
              <a:defRPr sz="3200"/>
            </a:lvl1pPr>
          </a:lstStyle>
          <a:p>
            <a:r>
              <a:rPr lang="en-US"/>
              <a:t>Click to edit title</a:t>
            </a:r>
          </a:p>
        </p:txBody>
      </p:sp>
      <p:sp>
        <p:nvSpPr>
          <p:cNvPr id="4" name="Text Placeholder 3"/>
          <p:cNvSpPr>
            <a:spLocks noGrp="1"/>
          </p:cNvSpPr>
          <p:nvPr>
            <p:ph type="body" sz="half" idx="2"/>
          </p:nvPr>
        </p:nvSpPr>
        <p:spPr>
          <a:xfrm>
            <a:off x="361950" y="2043953"/>
            <a:ext cx="5448300" cy="3825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3" name="TextBox 12"/>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29A4CBE6-FB8C-5F42-D61E-E55FFEC969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272231943"/>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8" name="Rectangle 7">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3" name="Picture 2">
            <a:extLst>
              <a:ext uri="{FF2B5EF4-FFF2-40B4-BE49-F238E27FC236}">
                <a16:creationId xmlns:a16="http://schemas.microsoft.com/office/drawing/2014/main" id="{83CDB882-AFA5-9488-36B7-DC1DF8620D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529320082"/>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0" name="TextBox 9"/>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2" name="Picture 1">
            <a:extLst>
              <a:ext uri="{FF2B5EF4-FFF2-40B4-BE49-F238E27FC236}">
                <a16:creationId xmlns:a16="http://schemas.microsoft.com/office/drawing/2014/main" id="{9F167BC9-1B82-BF1B-E2BF-6E2B11DB69E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881285760"/>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F142E"/>
            </a:gs>
            <a:gs pos="50000">
              <a:srgbClr val="1A204C"/>
            </a:gs>
            <a:gs pos="100000">
              <a:srgbClr val="1A204C"/>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Click to edit title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4" name="Date Placeholder 3"/>
          <p:cNvSpPr>
            <a:spLocks noGrp="1"/>
          </p:cNvSpPr>
          <p:nvPr>
            <p:ph type="dt" sz="half" idx="10"/>
          </p:nvPr>
        </p:nvSpPr>
        <p:spPr>
          <a:xfrm>
            <a:off x="2928257" y="6413161"/>
            <a:ext cx="968829" cy="365125"/>
          </a:xfrm>
          <a:prstGeom prst="rect">
            <a:avLst/>
          </a:prstGeom>
        </p:spPr>
        <p:txBody>
          <a:bodyPr/>
          <a:lstStyle>
            <a:lvl1pPr algn="r">
              <a:defRPr sz="1100"/>
            </a:lvl1pPr>
          </a:lstStyle>
          <a:p>
            <a:fld id="{8F182ACA-94E5-43E6-83F8-799916BA6B59}" type="datetime1">
              <a:rPr lang="en-US" smtClean="0"/>
              <a:pPr/>
              <a:t>9/15/2026</a:t>
            </a:fld>
            <a:endParaRPr lang="en-US"/>
          </a:p>
        </p:txBody>
      </p:sp>
      <p:sp>
        <p:nvSpPr>
          <p:cNvPr id="5" name="Footer Placeholder 4"/>
          <p:cNvSpPr>
            <a:spLocks noGrp="1"/>
          </p:cNvSpPr>
          <p:nvPr>
            <p:ph type="ftr" sz="quarter" idx="11"/>
          </p:nvPr>
        </p:nvSpPr>
        <p:spPr>
          <a:xfrm>
            <a:off x="4038600" y="6413160"/>
            <a:ext cx="4114800" cy="365125"/>
          </a:xfrm>
          <a:prstGeom prst="rect">
            <a:avLst/>
          </a:prstGeom>
        </p:spPr>
        <p:txBody>
          <a:bodyPr/>
          <a:lstStyle>
            <a:lvl1pPr>
              <a:defRPr sz="1100"/>
            </a:lvl1pPr>
          </a:lstStyle>
          <a:p>
            <a:endParaRPr lang="en-US"/>
          </a:p>
        </p:txBody>
      </p:sp>
      <p:sp>
        <p:nvSpPr>
          <p:cNvPr id="6" name="Rectangle 5"/>
          <p:cNvSpPr/>
          <p:nvPr userDrawn="1"/>
        </p:nvSpPr>
        <p:spPr>
          <a:xfrm>
            <a:off x="0" y="5622878"/>
            <a:ext cx="12192000" cy="12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p:cNvSpPr txBox="1"/>
          <p:nvPr userDrawn="1"/>
        </p:nvSpPr>
        <p:spPr>
          <a:xfrm>
            <a:off x="7162800" y="5966876"/>
            <a:ext cx="5029200" cy="646331"/>
          </a:xfrm>
          <a:prstGeom prst="rect">
            <a:avLst/>
          </a:prstGeom>
          <a:noFill/>
        </p:spPr>
        <p:txBody>
          <a:bodyPr wrap="square" rtlCol="0">
            <a:spAutoFit/>
          </a:bodyPr>
          <a:lstStyle/>
          <a:p>
            <a:pPr algn="ctr"/>
            <a:r>
              <a:rPr lang="en-US" sz="3600" dirty="0">
                <a:solidFill>
                  <a:schemeClr val="tx1"/>
                </a:solidFill>
                <a:latin typeface="+mj-lt"/>
              </a:rPr>
              <a:t>Energy.gov/science</a:t>
            </a:r>
          </a:p>
        </p:txBody>
      </p:sp>
      <p:pic>
        <p:nvPicPr>
          <p:cNvPr id="14" name="Picture 13">
            <a:extLst>
              <a:ext uri="{FF2B5EF4-FFF2-40B4-BE49-F238E27FC236}">
                <a16:creationId xmlns:a16="http://schemas.microsoft.com/office/drawing/2014/main" id="{6F4D757E-D4FA-1901-A9F9-EF9DCF93F9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3145" y="5801799"/>
            <a:ext cx="5505097" cy="976486"/>
          </a:xfrm>
          <a:prstGeom prst="rect">
            <a:avLst/>
          </a:prstGeom>
        </p:spPr>
      </p:pic>
    </p:spTree>
    <p:extLst>
      <p:ext uri="{BB962C8B-B14F-4D97-AF65-F5344CB8AC3E}">
        <p14:creationId xmlns:p14="http://schemas.microsoft.com/office/powerpoint/2010/main" val="373801050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Content Placeholder 2"/>
          <p:cNvSpPr>
            <a:spLocks noGrp="1"/>
          </p:cNvSpPr>
          <p:nvPr>
            <p:ph idx="1"/>
          </p:nvPr>
        </p:nvSpPr>
        <p:spPr/>
        <p:txBody>
          <a:bodyPr/>
          <a:lstStyle>
            <a:lvl1pPr marL="228600" indent="-22860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CE3CDC9B-D318-9725-37B5-B196037892A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7604692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with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5430484"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333067" y="1681163"/>
            <a:ext cx="5454121"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8A14A5E-FA80-A39C-6F5D-5954BE4E430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680906161"/>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with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3578225"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327525" y="1681163"/>
            <a:ext cx="3576638" cy="4143375"/>
          </a:xfrm>
          <a:solidFill>
            <a:schemeClr val="accent4"/>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8212138" y="1681163"/>
            <a:ext cx="3575050"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A4EF087-2547-7241-3C65-EF217251C9A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176928978"/>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with picture (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2" name="Picture Placeholder 11"/>
          <p:cNvSpPr>
            <a:spLocks noGrp="1"/>
          </p:cNvSpPr>
          <p:nvPr>
            <p:ph type="pic" sz="quarter" idx="10"/>
          </p:nvPr>
        </p:nvSpPr>
        <p:spPr>
          <a:xfrm>
            <a:off x="6920089" y="1045804"/>
            <a:ext cx="5271912" cy="5274034"/>
          </a:xfrm>
          <a:custGeom>
            <a:avLst/>
            <a:gdLst>
              <a:gd name="connsiteX0" fmla="*/ 3962270 w 5375563"/>
              <a:gd name="connsiteY0" fmla="*/ 0 h 5377727"/>
              <a:gd name="connsiteX1" fmla="*/ 5140529 w 5375563"/>
              <a:gd name="connsiteY1" fmla="*/ 168208 h 5377727"/>
              <a:gd name="connsiteX2" fmla="*/ 5375563 w 5375563"/>
              <a:gd name="connsiteY2" fmla="*/ 249437 h 5377727"/>
              <a:gd name="connsiteX3" fmla="*/ 5375563 w 5375563"/>
              <a:gd name="connsiteY3" fmla="*/ 5377727 h 5377727"/>
              <a:gd name="connsiteX4" fmla="*/ 398434 w 5375563"/>
              <a:gd name="connsiteY4" fmla="*/ 5377727 h 5377727"/>
              <a:gd name="connsiteX5" fmla="*/ 390724 w 5375563"/>
              <a:gd name="connsiteY5" fmla="*/ 5363513 h 5377727"/>
              <a:gd name="connsiteX6" fmla="*/ 0 w 5375563"/>
              <a:gd name="connsiteY6" fmla="*/ 3741443 h 5377727"/>
              <a:gd name="connsiteX7" fmla="*/ 3962270 w 5375563"/>
              <a:gd name="connsiteY7" fmla="*/ 0 h 537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563" h="5377727">
                <a:moveTo>
                  <a:pt x="3962270" y="0"/>
                </a:moveTo>
                <a:cubicBezTo>
                  <a:pt x="4372577" y="0"/>
                  <a:pt x="4768317" y="58891"/>
                  <a:pt x="5140529" y="168208"/>
                </a:cubicBezTo>
                <a:lnTo>
                  <a:pt x="5375563" y="249437"/>
                </a:lnTo>
                <a:lnTo>
                  <a:pt x="5375563" y="5377727"/>
                </a:lnTo>
                <a:lnTo>
                  <a:pt x="398434" y="5377727"/>
                </a:lnTo>
                <a:lnTo>
                  <a:pt x="390724" y="5363513"/>
                </a:lnTo>
                <a:cubicBezTo>
                  <a:pt x="140324" y="4872813"/>
                  <a:pt x="0" y="4322602"/>
                  <a:pt x="0" y="3741443"/>
                </a:cubicBezTo>
                <a:cubicBezTo>
                  <a:pt x="0" y="1675101"/>
                  <a:pt x="1773969" y="0"/>
                  <a:pt x="3962270" y="0"/>
                </a:cubicBezTo>
                <a:close/>
              </a:path>
            </a:pathLst>
          </a:custGeom>
          <a:noFill/>
        </p:spPr>
        <p:txBody>
          <a:bodyPr wrap="square" anchor="ctr" anchorCtr="1">
            <a:noAutofit/>
          </a:bodyPr>
          <a:lstStyle>
            <a:lvl1pPr marL="0" indent="0">
              <a:buNone/>
              <a:defRPr/>
            </a:lvl1pPr>
          </a:lstStyle>
          <a:p>
            <a:r>
              <a:rPr lang="en-US"/>
              <a:t>Click icon to add picture</a:t>
            </a:r>
          </a:p>
        </p:txBody>
      </p:sp>
      <p:sp>
        <p:nvSpPr>
          <p:cNvPr id="14" name="Text Placeholder 13"/>
          <p:cNvSpPr>
            <a:spLocks noGrp="1"/>
          </p:cNvSpPr>
          <p:nvPr>
            <p:ph type="body" sz="quarter" idx="11"/>
          </p:nvPr>
        </p:nvSpPr>
        <p:spPr>
          <a:xfrm>
            <a:off x="409575" y="1389063"/>
            <a:ext cx="6227763"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24BF2D61-6461-C173-C2B4-59F98CB80D1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356255632"/>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with picture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668421"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5" y="1389063"/>
            <a:ext cx="4580089"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2"/>
          </p:nvPr>
        </p:nvSpPr>
        <p:spPr>
          <a:xfrm>
            <a:off x="6164263" y="1320659"/>
            <a:ext cx="1543050" cy="1543191"/>
          </a:xfrm>
          <a:prstGeom prst="ellipse">
            <a:avLst/>
          </a:prstGeom>
        </p:spPr>
        <p:txBody>
          <a:bodyPr>
            <a:normAutofit/>
          </a:bodyPr>
          <a:lstStyle>
            <a:lvl1pPr>
              <a:defRPr sz="1400"/>
            </a:lvl1pPr>
          </a:lstStyle>
          <a:p>
            <a:r>
              <a:rPr lang="en-US"/>
              <a:t>Click icon to add picture</a:t>
            </a:r>
          </a:p>
        </p:txBody>
      </p:sp>
      <p:sp>
        <p:nvSpPr>
          <p:cNvPr id="17" name="Picture Placeholder 16"/>
          <p:cNvSpPr>
            <a:spLocks noGrp="1"/>
          </p:cNvSpPr>
          <p:nvPr>
            <p:ph type="pic" sz="quarter" idx="13"/>
          </p:nvPr>
        </p:nvSpPr>
        <p:spPr>
          <a:xfrm>
            <a:off x="8918700" y="529330"/>
            <a:ext cx="2835150" cy="2834583"/>
          </a:xfrm>
          <a:prstGeom prst="ellipse">
            <a:avLst/>
          </a:prstGeom>
        </p:spPr>
        <p:txBody>
          <a:bodyPr/>
          <a:lstStyle/>
          <a:p>
            <a:r>
              <a:rPr lang="en-US"/>
              <a:t>Click icon to add picture</a:t>
            </a:r>
          </a:p>
        </p:txBody>
      </p:sp>
      <p:sp>
        <p:nvSpPr>
          <p:cNvPr id="20" name="Picture Placeholder 19"/>
          <p:cNvSpPr>
            <a:spLocks noGrp="1"/>
          </p:cNvSpPr>
          <p:nvPr>
            <p:ph type="pic" sz="quarter" idx="14"/>
          </p:nvPr>
        </p:nvSpPr>
        <p:spPr>
          <a:xfrm>
            <a:off x="7245351" y="2667000"/>
            <a:ext cx="1831861" cy="1833563"/>
          </a:xfrm>
          <a:prstGeom prst="ellipse">
            <a:avLst/>
          </a:prstGeom>
        </p:spPr>
        <p:txBody>
          <a:bodyPr>
            <a:normAutofit/>
          </a:bodyPr>
          <a:lstStyle>
            <a:lvl1pPr>
              <a:defRPr sz="1800"/>
            </a:lvl1pPr>
          </a:lstStyle>
          <a:p>
            <a:r>
              <a:rPr lang="en-US"/>
              <a:t>Click icon to add picture</a:t>
            </a:r>
          </a:p>
        </p:txBody>
      </p:sp>
      <p:sp>
        <p:nvSpPr>
          <p:cNvPr id="22" name="Picture Placeholder 21"/>
          <p:cNvSpPr>
            <a:spLocks noGrp="1"/>
          </p:cNvSpPr>
          <p:nvPr>
            <p:ph type="pic" sz="quarter" idx="15"/>
          </p:nvPr>
        </p:nvSpPr>
        <p:spPr>
          <a:xfrm>
            <a:off x="5463822" y="4007983"/>
            <a:ext cx="2210192" cy="2210466"/>
          </a:xfrm>
          <a:prstGeom prst="ellipse">
            <a:avLst/>
          </a:prstGeom>
        </p:spPr>
        <p:txBody>
          <a:bodyPr/>
          <a:lstStyle/>
          <a:p>
            <a:r>
              <a:rPr lang="en-US"/>
              <a:t>Click icon to add picture</a:t>
            </a:r>
          </a:p>
        </p:txBody>
      </p:sp>
      <p:sp>
        <p:nvSpPr>
          <p:cNvPr id="24" name="Picture Placeholder 23"/>
          <p:cNvSpPr>
            <a:spLocks noGrp="1"/>
          </p:cNvSpPr>
          <p:nvPr>
            <p:ph type="pic" sz="quarter" idx="16"/>
          </p:nvPr>
        </p:nvSpPr>
        <p:spPr>
          <a:xfrm>
            <a:off x="9218855" y="3630613"/>
            <a:ext cx="2392119" cy="2392362"/>
          </a:xfrm>
          <a:prstGeom prst="ellipse">
            <a:avLst/>
          </a:prstGeom>
        </p:spPr>
        <p:txBody>
          <a:bodyPr/>
          <a:lstStyle/>
          <a:p>
            <a:r>
              <a:rPr lang="en-US"/>
              <a:t>Click icon to add picture</a:t>
            </a:r>
          </a:p>
        </p:txBody>
      </p:sp>
      <p:pic>
        <p:nvPicPr>
          <p:cNvPr id="3" name="Picture 2">
            <a:extLst>
              <a:ext uri="{FF2B5EF4-FFF2-40B4-BE49-F238E27FC236}">
                <a16:creationId xmlns:a16="http://schemas.microsoft.com/office/drawing/2014/main" id="{43239BA6-4E44-9778-8AC9-DFE65592D3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402359991"/>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p:cNvSpPr>
            <a:spLocks noGrp="1"/>
          </p:cNvSpPr>
          <p:nvPr>
            <p:ph type="pic" sz="quarter" idx="12"/>
          </p:nvPr>
        </p:nvSpPr>
        <p:spPr>
          <a:xfrm>
            <a:off x="5947085" y="1446839"/>
            <a:ext cx="6244914" cy="4481287"/>
          </a:xfrm>
          <a:custGeom>
            <a:avLst/>
            <a:gdLst>
              <a:gd name="connsiteX0" fmla="*/ 743081 w 6244914"/>
              <a:gd name="connsiteY0" fmla="*/ 3021747 h 4481287"/>
              <a:gd name="connsiteX1" fmla="*/ 6244914 w 6244914"/>
              <a:gd name="connsiteY1" fmla="*/ 3021747 h 4481287"/>
              <a:gd name="connsiteX2" fmla="*/ 6244914 w 6244914"/>
              <a:gd name="connsiteY2" fmla="*/ 4481287 h 4481287"/>
              <a:gd name="connsiteX3" fmla="*/ 1475626 w 6244914"/>
              <a:gd name="connsiteY3" fmla="*/ 4481287 h 4481287"/>
              <a:gd name="connsiteX4" fmla="*/ 0 w 6244914"/>
              <a:gd name="connsiteY4" fmla="*/ 1510873 h 4481287"/>
              <a:gd name="connsiteX5" fmla="*/ 6244914 w 6244914"/>
              <a:gd name="connsiteY5" fmla="*/ 1510873 h 4481287"/>
              <a:gd name="connsiteX6" fmla="*/ 6244914 w 6244914"/>
              <a:gd name="connsiteY6" fmla="*/ 2970413 h 4481287"/>
              <a:gd name="connsiteX7" fmla="*/ 733392 w 6244914"/>
              <a:gd name="connsiteY7" fmla="*/ 2970413 h 4481287"/>
              <a:gd name="connsiteX8" fmla="*/ 723088 w 6244914"/>
              <a:gd name="connsiteY8" fmla="*/ 0 h 4481287"/>
              <a:gd name="connsiteX9" fmla="*/ 6244914 w 6244914"/>
              <a:gd name="connsiteY9" fmla="*/ 0 h 4481287"/>
              <a:gd name="connsiteX10" fmla="*/ 6244914 w 6244914"/>
              <a:gd name="connsiteY10" fmla="*/ 1459540 h 4481287"/>
              <a:gd name="connsiteX11" fmla="*/ 0 w 6244914"/>
              <a:gd name="connsiteY11" fmla="*/ 1459540 h 44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4914" h="4481287">
                <a:moveTo>
                  <a:pt x="743081" y="3021747"/>
                </a:moveTo>
                <a:lnTo>
                  <a:pt x="6244914" y="3021747"/>
                </a:lnTo>
                <a:lnTo>
                  <a:pt x="6244914" y="4481287"/>
                </a:lnTo>
                <a:lnTo>
                  <a:pt x="1475626" y="4481287"/>
                </a:lnTo>
                <a:close/>
                <a:moveTo>
                  <a:pt x="0" y="1510873"/>
                </a:moveTo>
                <a:lnTo>
                  <a:pt x="6244914" y="1510873"/>
                </a:lnTo>
                <a:lnTo>
                  <a:pt x="6244914" y="2970413"/>
                </a:lnTo>
                <a:lnTo>
                  <a:pt x="733392" y="2970413"/>
                </a:lnTo>
                <a:close/>
                <a:moveTo>
                  <a:pt x="723088" y="0"/>
                </a:moveTo>
                <a:lnTo>
                  <a:pt x="6244914" y="0"/>
                </a:lnTo>
                <a:lnTo>
                  <a:pt x="6244914" y="1459540"/>
                </a:lnTo>
                <a:lnTo>
                  <a:pt x="0" y="1459540"/>
                </a:ln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759A5881-D56D-BDAA-D181-2FCA5D0C56A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404921735"/>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723920"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2"/>
          </p:nvPr>
        </p:nvSpPr>
        <p:spPr>
          <a:xfrm>
            <a:off x="5856088" y="1"/>
            <a:ext cx="6335912" cy="6263859"/>
          </a:xfrm>
          <a:custGeom>
            <a:avLst/>
            <a:gdLst>
              <a:gd name="connsiteX0" fmla="*/ 6335911 w 6335912"/>
              <a:gd name="connsiteY0" fmla="*/ 2555883 h 6263859"/>
              <a:gd name="connsiteX1" fmla="*/ 6335911 w 6335912"/>
              <a:gd name="connsiteY1" fmla="*/ 4093940 h 6263859"/>
              <a:gd name="connsiteX2" fmla="*/ 2473897 w 6335912"/>
              <a:gd name="connsiteY2" fmla="*/ 6182304 h 6263859"/>
              <a:gd name="connsiteX3" fmla="*/ 1634032 w 6335912"/>
              <a:gd name="connsiteY3" fmla="*/ 6022415 h 6263859"/>
              <a:gd name="connsiteX4" fmla="*/ 1557097 w 6335912"/>
              <a:gd name="connsiteY4" fmla="*/ 5909031 h 6263859"/>
              <a:gd name="connsiteX5" fmla="*/ 1504339 w 6335912"/>
              <a:gd name="connsiteY5" fmla="*/ 5782574 h 6263859"/>
              <a:gd name="connsiteX6" fmla="*/ 1830371 w 6335912"/>
              <a:gd name="connsiteY6" fmla="*/ 4992231 h 6263859"/>
              <a:gd name="connsiteX7" fmla="*/ 6335912 w 6335912"/>
              <a:gd name="connsiteY7" fmla="*/ 1016220 h 6263859"/>
              <a:gd name="connsiteX8" fmla="*/ 6335912 w 6335912"/>
              <a:gd name="connsiteY8" fmla="*/ 2459009 h 6263859"/>
              <a:gd name="connsiteX9" fmla="*/ 936517 w 6335912"/>
              <a:gd name="connsiteY9" fmla="*/ 5378703 h 6263859"/>
              <a:gd name="connsiteX10" fmla="*/ 148674 w 6335912"/>
              <a:gd name="connsiteY10" fmla="*/ 5228717 h 6263859"/>
              <a:gd name="connsiteX11" fmla="*/ 76504 w 6335912"/>
              <a:gd name="connsiteY11" fmla="*/ 5122356 h 6263859"/>
              <a:gd name="connsiteX12" fmla="*/ 27015 w 6335912"/>
              <a:gd name="connsiteY12" fmla="*/ 5003733 h 6263859"/>
              <a:gd name="connsiteX13" fmla="*/ 332851 w 6335912"/>
              <a:gd name="connsiteY13" fmla="*/ 4262345 h 6263859"/>
              <a:gd name="connsiteX14" fmla="*/ 5370853 w 6335912"/>
              <a:gd name="connsiteY14" fmla="*/ 0 h 6263859"/>
              <a:gd name="connsiteX15" fmla="*/ 6335912 w 6335912"/>
              <a:gd name="connsiteY15" fmla="*/ 0 h 6263859"/>
              <a:gd name="connsiteX16" fmla="*/ 6335910 w 6335912"/>
              <a:gd name="connsiteY16" fmla="*/ 920939 h 6263859"/>
              <a:gd name="connsiteX17" fmla="*/ 1426128 w 6335912"/>
              <a:gd name="connsiteY17" fmla="*/ 3575878 h 6263859"/>
              <a:gd name="connsiteX18" fmla="*/ 638286 w 6335912"/>
              <a:gd name="connsiteY18" fmla="*/ 3425891 h 6263859"/>
              <a:gd name="connsiteX19" fmla="*/ 566116 w 6335912"/>
              <a:gd name="connsiteY19" fmla="*/ 3319531 h 6263859"/>
              <a:gd name="connsiteX20" fmla="*/ 516627 w 6335912"/>
              <a:gd name="connsiteY20" fmla="*/ 3200907 h 6263859"/>
              <a:gd name="connsiteX21" fmla="*/ 822463 w 6335912"/>
              <a:gd name="connsiteY21" fmla="*/ 2459519 h 626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5912" h="6263859">
                <a:moveTo>
                  <a:pt x="6335911" y="2555883"/>
                </a:moveTo>
                <a:lnTo>
                  <a:pt x="6335911" y="4093940"/>
                </a:lnTo>
                <a:lnTo>
                  <a:pt x="2473897" y="6182304"/>
                </a:lnTo>
                <a:cubicBezTo>
                  <a:pt x="2186346" y="6337796"/>
                  <a:pt x="1836138" y="6263560"/>
                  <a:pt x="1634032" y="6022415"/>
                </a:cubicBezTo>
                <a:lnTo>
                  <a:pt x="1557097" y="5909031"/>
                </a:lnTo>
                <a:lnTo>
                  <a:pt x="1504339" y="5782574"/>
                </a:lnTo>
                <a:cubicBezTo>
                  <a:pt x="1413202" y="5481421"/>
                  <a:pt x="1542819" y="5147723"/>
                  <a:pt x="1830371" y="4992231"/>
                </a:cubicBezTo>
                <a:close/>
                <a:moveTo>
                  <a:pt x="6335912" y="1016220"/>
                </a:moveTo>
                <a:lnTo>
                  <a:pt x="6335912" y="2459009"/>
                </a:lnTo>
                <a:lnTo>
                  <a:pt x="936517" y="5378703"/>
                </a:lnTo>
                <a:cubicBezTo>
                  <a:pt x="666777" y="5524564"/>
                  <a:pt x="338262" y="5454925"/>
                  <a:pt x="148674" y="5228717"/>
                </a:cubicBezTo>
                <a:lnTo>
                  <a:pt x="76504" y="5122356"/>
                </a:lnTo>
                <a:lnTo>
                  <a:pt x="27015" y="5003733"/>
                </a:lnTo>
                <a:cubicBezTo>
                  <a:pt x="-58478" y="4721235"/>
                  <a:pt x="63112" y="4408205"/>
                  <a:pt x="332851" y="4262345"/>
                </a:cubicBezTo>
                <a:close/>
                <a:moveTo>
                  <a:pt x="5370853" y="0"/>
                </a:moveTo>
                <a:lnTo>
                  <a:pt x="6335912" y="0"/>
                </a:lnTo>
                <a:lnTo>
                  <a:pt x="6335910" y="920939"/>
                </a:lnTo>
                <a:lnTo>
                  <a:pt x="1426128" y="3575878"/>
                </a:lnTo>
                <a:cubicBezTo>
                  <a:pt x="1156389" y="3721738"/>
                  <a:pt x="827875" y="3652099"/>
                  <a:pt x="638286" y="3425891"/>
                </a:cubicBezTo>
                <a:lnTo>
                  <a:pt x="566116" y="3319531"/>
                </a:lnTo>
                <a:lnTo>
                  <a:pt x="516627" y="3200907"/>
                </a:lnTo>
                <a:cubicBezTo>
                  <a:pt x="431135" y="2918409"/>
                  <a:pt x="552724" y="2605379"/>
                  <a:pt x="822463" y="2459519"/>
                </a:cubicBez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CB5FDD69-4781-9259-AEE0-566415CD73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4412231"/>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0" y="1"/>
            <a:ext cx="6095999" cy="6324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hasCustomPrompt="1"/>
          </p:nvPr>
        </p:nvSpPr>
        <p:spPr>
          <a:xfrm>
            <a:off x="361950" y="352977"/>
            <a:ext cx="5448300" cy="1418889"/>
          </a:xfrm>
        </p:spPr>
        <p:txBody>
          <a:bodyPr anchor="b"/>
          <a:lstStyle>
            <a:lvl1pPr algn="ctr">
              <a:defRPr sz="3200"/>
            </a:lvl1pPr>
          </a:lstStyle>
          <a:p>
            <a:r>
              <a:rPr lang="en-US"/>
              <a:t>Click to edit title</a:t>
            </a:r>
          </a:p>
        </p:txBody>
      </p:sp>
      <p:sp>
        <p:nvSpPr>
          <p:cNvPr id="4" name="Text Placeholder 3"/>
          <p:cNvSpPr>
            <a:spLocks noGrp="1"/>
          </p:cNvSpPr>
          <p:nvPr>
            <p:ph type="body" sz="half" idx="2"/>
          </p:nvPr>
        </p:nvSpPr>
        <p:spPr>
          <a:xfrm>
            <a:off x="361950" y="2043953"/>
            <a:ext cx="5448300" cy="3825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3" name="TextBox 12"/>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5" name="Picture 4">
            <a:extLst>
              <a:ext uri="{FF2B5EF4-FFF2-40B4-BE49-F238E27FC236}">
                <a16:creationId xmlns:a16="http://schemas.microsoft.com/office/drawing/2014/main" id="{29A4CBE6-FB8C-5F42-D61E-E55FFEC969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2632749153"/>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8" name="Rectangle 7">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3" name="Picture 2">
            <a:extLst>
              <a:ext uri="{FF2B5EF4-FFF2-40B4-BE49-F238E27FC236}">
                <a16:creationId xmlns:a16="http://schemas.microsoft.com/office/drawing/2014/main" id="{83CDB882-AFA5-9488-36B7-DC1DF8620D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1377576273"/>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0" name="TextBox 9"/>
          <p:cNvSpPr txBox="1"/>
          <p:nvPr userDrawn="1"/>
        </p:nvSpPr>
        <p:spPr>
          <a:xfrm>
            <a:off x="9943949" y="6398798"/>
            <a:ext cx="2248051" cy="369332"/>
          </a:xfrm>
          <a:prstGeom prst="rect">
            <a:avLst/>
          </a:prstGeom>
          <a:noFill/>
        </p:spPr>
        <p:txBody>
          <a:bodyPr wrap="none" rtlCol="0">
            <a:spAutoFit/>
          </a:bodyPr>
          <a:lstStyle/>
          <a:p>
            <a:pPr algn="r"/>
            <a:r>
              <a:rPr lang="en-US">
                <a:solidFill>
                  <a:schemeClr val="bg1"/>
                </a:solidFill>
                <a:latin typeface="AvenirNext LT Pro Regular" panose="020B0504020202020204" pitchFamily="34" charset="0"/>
              </a:rPr>
              <a:t>Energy.gov/science</a:t>
            </a:r>
          </a:p>
        </p:txBody>
      </p:sp>
      <p:pic>
        <p:nvPicPr>
          <p:cNvPr id="2" name="Picture 1">
            <a:extLst>
              <a:ext uri="{FF2B5EF4-FFF2-40B4-BE49-F238E27FC236}">
                <a16:creationId xmlns:a16="http://schemas.microsoft.com/office/drawing/2014/main" id="{9F167BC9-1B82-BF1B-E2BF-6E2B11DB69E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291" y="6355652"/>
            <a:ext cx="2580282" cy="455624"/>
          </a:xfrm>
          <a:prstGeom prst="rect">
            <a:avLst/>
          </a:prstGeom>
        </p:spPr>
      </p:pic>
    </p:spTree>
    <p:extLst>
      <p:ext uri="{BB962C8B-B14F-4D97-AF65-F5344CB8AC3E}">
        <p14:creationId xmlns:p14="http://schemas.microsoft.com/office/powerpoint/2010/main" val="3749439547"/>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8791" y="177283"/>
            <a:ext cx="11317044" cy="801663"/>
          </a:xfrm>
          <a:prstGeom prst="rect">
            <a:avLst/>
          </a:prstGeom>
        </p:spPr>
        <p:txBody>
          <a:bodyPr vert="horz" lIns="91440" tIns="45720" rIns="91440" bIns="45720" rtlCol="0" anchor="ctr">
            <a:normAutofit/>
          </a:bodyPr>
          <a:lstStyle/>
          <a:p>
            <a:r>
              <a:rPr lang="en-US"/>
              <a:t>Click to edit title</a:t>
            </a:r>
          </a:p>
        </p:txBody>
      </p:sp>
      <p:sp>
        <p:nvSpPr>
          <p:cNvPr id="3" name="Text Placeholder 2"/>
          <p:cNvSpPr>
            <a:spLocks noGrp="1"/>
          </p:cNvSpPr>
          <p:nvPr>
            <p:ph type="body" idx="1"/>
          </p:nvPr>
        </p:nvSpPr>
        <p:spPr>
          <a:xfrm>
            <a:off x="408791" y="1194099"/>
            <a:ext cx="11317044" cy="4982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Tree>
    <p:extLst>
      <p:ext uri="{BB962C8B-B14F-4D97-AF65-F5344CB8AC3E}">
        <p14:creationId xmlns:p14="http://schemas.microsoft.com/office/powerpoint/2010/main" val="3805706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58" r:id="rId5"/>
    <p:sldLayoutId id="2147483663" r:id="rId6"/>
    <p:sldLayoutId id="2147483659" r:id="rId7"/>
    <p:sldLayoutId id="2147483660" r:id="rId8"/>
    <p:sldLayoutId id="2147483657" r:id="rId9"/>
    <p:sldLayoutId id="2147483654" r:id="rId10"/>
    <p:sldLayoutId id="2147483655" r:id="rId1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8791" y="177283"/>
            <a:ext cx="11317044" cy="801663"/>
          </a:xfrm>
          <a:prstGeom prst="rect">
            <a:avLst/>
          </a:prstGeom>
        </p:spPr>
        <p:txBody>
          <a:bodyPr vert="horz" lIns="91440" tIns="45720" rIns="91440" bIns="45720" rtlCol="0" anchor="ctr">
            <a:normAutofit/>
          </a:bodyPr>
          <a:lstStyle/>
          <a:p>
            <a:r>
              <a:rPr lang="en-US"/>
              <a:t>Click to edit title</a:t>
            </a:r>
          </a:p>
        </p:txBody>
      </p:sp>
      <p:sp>
        <p:nvSpPr>
          <p:cNvPr id="3" name="Text Placeholder 2"/>
          <p:cNvSpPr>
            <a:spLocks noGrp="1"/>
          </p:cNvSpPr>
          <p:nvPr>
            <p:ph type="body" idx="1"/>
          </p:nvPr>
        </p:nvSpPr>
        <p:spPr>
          <a:xfrm>
            <a:off x="408791" y="1194099"/>
            <a:ext cx="11317044" cy="4982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Tree>
    <p:extLst>
      <p:ext uri="{BB962C8B-B14F-4D97-AF65-F5344CB8AC3E}">
        <p14:creationId xmlns:p14="http://schemas.microsoft.com/office/powerpoint/2010/main" val="183859728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8791" y="177283"/>
            <a:ext cx="11317044" cy="801663"/>
          </a:xfrm>
          <a:prstGeom prst="rect">
            <a:avLst/>
          </a:prstGeom>
        </p:spPr>
        <p:txBody>
          <a:bodyPr vert="horz" lIns="91440" tIns="45720" rIns="91440" bIns="45720" rtlCol="0" anchor="ctr">
            <a:normAutofit/>
          </a:bodyPr>
          <a:lstStyle/>
          <a:p>
            <a:r>
              <a:rPr lang="en-US"/>
              <a:t>Click to edit title</a:t>
            </a:r>
          </a:p>
        </p:txBody>
      </p:sp>
      <p:sp>
        <p:nvSpPr>
          <p:cNvPr id="3" name="Text Placeholder 2"/>
          <p:cNvSpPr>
            <a:spLocks noGrp="1"/>
          </p:cNvSpPr>
          <p:nvPr>
            <p:ph type="body" idx="1"/>
          </p:nvPr>
        </p:nvSpPr>
        <p:spPr>
          <a:xfrm>
            <a:off x="408791" y="1194099"/>
            <a:ext cx="11317044" cy="4982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Tree>
    <p:extLst>
      <p:ext uri="{BB962C8B-B14F-4D97-AF65-F5344CB8AC3E}">
        <p14:creationId xmlns:p14="http://schemas.microsoft.com/office/powerpoint/2010/main" val="396651357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8791" y="177283"/>
            <a:ext cx="11317044" cy="801663"/>
          </a:xfrm>
          <a:prstGeom prst="rect">
            <a:avLst/>
          </a:prstGeom>
        </p:spPr>
        <p:txBody>
          <a:bodyPr vert="horz" lIns="91440" tIns="45720" rIns="91440" bIns="45720" rtlCol="0" anchor="ctr">
            <a:normAutofit/>
          </a:bodyPr>
          <a:lstStyle/>
          <a:p>
            <a:r>
              <a:rPr lang="en-US"/>
              <a:t>Click to edit title</a:t>
            </a:r>
          </a:p>
        </p:txBody>
      </p:sp>
      <p:sp>
        <p:nvSpPr>
          <p:cNvPr id="3" name="Text Placeholder 2"/>
          <p:cNvSpPr>
            <a:spLocks noGrp="1"/>
          </p:cNvSpPr>
          <p:nvPr>
            <p:ph type="body" idx="1"/>
          </p:nvPr>
        </p:nvSpPr>
        <p:spPr>
          <a:xfrm>
            <a:off x="408791" y="1194099"/>
            <a:ext cx="11317044" cy="4982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Tree>
    <p:extLst>
      <p:ext uri="{BB962C8B-B14F-4D97-AF65-F5344CB8AC3E}">
        <p14:creationId xmlns:p14="http://schemas.microsoft.com/office/powerpoint/2010/main" val="48276612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https://www.energy.gov/articles/energy-department-modernizes-national-laboratory-operations-strengthen-americas-scientific" TargetMode="Externa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18.sv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2B38F-22E6-F374-2568-37132F1588F6}"/>
              </a:ext>
            </a:extLst>
          </p:cNvPr>
          <p:cNvSpPr>
            <a:spLocks noGrp="1"/>
          </p:cNvSpPr>
          <p:nvPr>
            <p:ph type="ctrTitle"/>
          </p:nvPr>
        </p:nvSpPr>
        <p:spPr/>
        <p:txBody>
          <a:bodyPr>
            <a:normAutofit/>
          </a:bodyPr>
          <a:lstStyle/>
          <a:p>
            <a:r>
              <a:rPr lang="en-US" dirty="0"/>
              <a:t>2026 LDRD Annual Meeting</a:t>
            </a:r>
          </a:p>
        </p:txBody>
      </p:sp>
      <p:sp>
        <p:nvSpPr>
          <p:cNvPr id="3" name="Subtitle 2">
            <a:extLst>
              <a:ext uri="{FF2B5EF4-FFF2-40B4-BE49-F238E27FC236}">
                <a16:creationId xmlns:a16="http://schemas.microsoft.com/office/drawing/2014/main" id="{164EAD34-33B4-D904-5FF7-7DC85913F6B7}"/>
              </a:ext>
            </a:extLst>
          </p:cNvPr>
          <p:cNvSpPr>
            <a:spLocks noGrp="1"/>
          </p:cNvSpPr>
          <p:nvPr>
            <p:ph type="subTitle" idx="1"/>
          </p:nvPr>
        </p:nvSpPr>
        <p:spPr/>
        <p:txBody>
          <a:bodyPr>
            <a:normAutofit lnSpcReduction="10000"/>
          </a:bodyPr>
          <a:lstStyle/>
          <a:p>
            <a:endParaRPr lang="en-US" dirty="0"/>
          </a:p>
          <a:p>
            <a:r>
              <a:rPr lang="en-US" dirty="0"/>
              <a:t>Alice Wang</a:t>
            </a:r>
          </a:p>
          <a:p>
            <a:r>
              <a:rPr lang="en-US" dirty="0"/>
              <a:t>Office of Laboratory Policy | Office of Science</a:t>
            </a:r>
          </a:p>
          <a:p>
            <a:r>
              <a:rPr lang="en-US" dirty="0"/>
              <a:t>September 2026</a:t>
            </a:r>
          </a:p>
        </p:txBody>
      </p:sp>
    </p:spTree>
    <p:extLst>
      <p:ext uri="{BB962C8B-B14F-4D97-AF65-F5344CB8AC3E}">
        <p14:creationId xmlns:p14="http://schemas.microsoft.com/office/powerpoint/2010/main" val="125667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F142E"/>
            </a:gs>
            <a:gs pos="50000">
              <a:srgbClr val="1A204C"/>
            </a:gs>
            <a:gs pos="100000">
              <a:srgbClr val="1A204C"/>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9202" y="1842424"/>
            <a:ext cx="3525275" cy="3491602"/>
          </a:xfrm>
        </p:spPr>
        <p:txBody>
          <a:bodyPr>
            <a:normAutofit/>
          </a:bodyPr>
          <a:lstStyle/>
          <a:p>
            <a:r>
              <a:rPr lang="en-US" sz="2800">
                <a:solidFill>
                  <a:schemeClr val="accent5"/>
                </a:solidFill>
                <a:latin typeface="Avenir Next LT Pro"/>
                <a:ea typeface="Segoe UI Black"/>
              </a:rPr>
              <a:t>Our Mission:</a:t>
            </a:r>
            <a:br>
              <a:rPr lang="en-US" sz="2000">
                <a:latin typeface="Avenir Next LT Pro" panose="020B0504020202020204" pitchFamily="34" charset="0"/>
              </a:rPr>
            </a:br>
            <a:br>
              <a:rPr lang="en-US" sz="2000">
                <a:latin typeface="Avenir Next LT Pro" panose="020B0504020202020204" pitchFamily="34" charset="0"/>
              </a:rPr>
            </a:br>
            <a:r>
              <a:rPr lang="en-US" sz="2000" b="0">
                <a:solidFill>
                  <a:schemeClr val="bg1"/>
                </a:solidFill>
                <a:latin typeface="Avenir Next LT Pro"/>
                <a:ea typeface="Segoe UI Black"/>
              </a:rPr>
              <a:t>Deliver scientific discoveries and major scientific tools to transform our understanding of nature and advance the energy, economic, and national security of the United States.</a:t>
            </a:r>
          </a:p>
        </p:txBody>
      </p:sp>
      <p:sp>
        <p:nvSpPr>
          <p:cNvPr id="5" name="Freeform: Shape 15">
            <a:extLst>
              <a:ext uri="{FF2B5EF4-FFF2-40B4-BE49-F238E27FC236}">
                <a16:creationId xmlns:a16="http://schemas.microsoft.com/office/drawing/2014/main" id="{8A20726B-A496-B881-91B7-CC7103A6FE11}"/>
              </a:ext>
            </a:extLst>
          </p:cNvPr>
          <p:cNvSpPr/>
          <p:nvPr/>
        </p:nvSpPr>
        <p:spPr>
          <a:xfrm>
            <a:off x="8565651" y="472148"/>
            <a:ext cx="3374303" cy="1759372"/>
          </a:xfrm>
          <a:custGeom>
            <a:avLst/>
            <a:gdLst>
              <a:gd name="connsiteX0" fmla="*/ 0 w 3274388"/>
              <a:gd name="connsiteY0" fmla="*/ 0 h 1180461"/>
              <a:gd name="connsiteX1" fmla="*/ 3274388 w 3274388"/>
              <a:gd name="connsiteY1" fmla="*/ 0 h 1180461"/>
              <a:gd name="connsiteX2" fmla="*/ 3274388 w 3274388"/>
              <a:gd name="connsiteY2" fmla="*/ 1180461 h 1180461"/>
              <a:gd name="connsiteX3" fmla="*/ 0 w 3274388"/>
              <a:gd name="connsiteY3" fmla="*/ 1180461 h 1180461"/>
              <a:gd name="connsiteX4" fmla="*/ 0 w 3274388"/>
              <a:gd name="connsiteY4" fmla="*/ 0 h 1180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4388" h="1180461">
                <a:moveTo>
                  <a:pt x="0" y="0"/>
                </a:moveTo>
                <a:lnTo>
                  <a:pt x="3274388" y="0"/>
                </a:lnTo>
                <a:lnTo>
                  <a:pt x="3274388" y="1180461"/>
                </a:lnTo>
                <a:lnTo>
                  <a:pt x="0" y="11804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anchor="ctr" anchorCtr="0">
            <a:noAutofit/>
          </a:bodyPr>
          <a:lstStyle/>
          <a:p>
            <a:pPr marL="0" marR="0" lvl="0" indent="0" algn="l" defTabSz="800100" rtl="0" eaLnBrk="1" fontAlgn="auto" latinLnBrk="0" hangingPunct="1">
              <a:lnSpc>
                <a:spcPct val="100000"/>
              </a:lnSpc>
              <a:spcBef>
                <a:spcPts val="0"/>
              </a:spcBef>
              <a:spcAft>
                <a:spcPct val="350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More than</a:t>
            </a:r>
            <a:r>
              <a:rPr kumimoji="0" lang="en-US" sz="1800" b="1" i="0" u="none" strike="noStrike" kern="1200" cap="none" spc="0" normalizeH="0" baseline="0" noProof="0" dirty="0">
                <a:ln>
                  <a:noFill/>
                </a:ln>
                <a:solidFill>
                  <a:prstClr val="white"/>
                </a:solidFill>
                <a:effectLst/>
                <a:uLnTx/>
                <a:uFillTx/>
                <a:latin typeface="Avenir Next LT Pro"/>
                <a:ea typeface="+mn-ea"/>
                <a:cs typeface="Segoe UI Semibold"/>
              </a:rPr>
              <a:t> 29,400 </a:t>
            </a: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researchers supported at more than </a:t>
            </a:r>
            <a:r>
              <a:rPr kumimoji="0" lang="en-US" sz="1800" b="1" i="0" u="none" strike="noStrike" kern="1200" cap="none" spc="0" normalizeH="0" baseline="0" noProof="0" dirty="0">
                <a:ln>
                  <a:noFill/>
                </a:ln>
                <a:solidFill>
                  <a:prstClr val="white"/>
                </a:solidFill>
                <a:effectLst/>
                <a:uLnTx/>
                <a:uFillTx/>
                <a:latin typeface="Avenir Next LT Pro"/>
                <a:ea typeface="+mn-ea"/>
                <a:cs typeface="Segoe UI Semibold"/>
              </a:rPr>
              <a:t>300 </a:t>
            </a: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institutions and </a:t>
            </a:r>
            <a:r>
              <a:rPr kumimoji="0" lang="en-US" sz="1800" b="1" i="0" u="none" strike="noStrike" kern="1200" cap="none" spc="0" normalizeH="0" baseline="0" noProof="0" dirty="0">
                <a:ln>
                  <a:noFill/>
                </a:ln>
                <a:solidFill>
                  <a:prstClr val="white"/>
                </a:solidFill>
                <a:effectLst/>
                <a:uLnTx/>
                <a:uFillTx/>
                <a:latin typeface="Avenir Next LT Pro"/>
                <a:ea typeface="+mn-ea"/>
                <a:cs typeface="Segoe UI Semibold"/>
              </a:rPr>
              <a:t>16</a:t>
            </a: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 DOE national laboratories </a:t>
            </a:r>
            <a:endParaRPr kumimoji="0" lang="en-US"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Segoe UI Semibold" panose="020B0702040204020203" pitchFamily="34" charset="0"/>
            </a:endParaRPr>
          </a:p>
          <a:p>
            <a:pPr marL="0" marR="0" lvl="0" indent="0" algn="l" defTabSz="800100" rtl="0" eaLnBrk="1" fontAlgn="auto" latinLnBrk="0" hangingPunct="1">
              <a:lnSpc>
                <a:spcPct val="100000"/>
              </a:lnSpc>
              <a:spcBef>
                <a:spcPct val="0"/>
              </a:spcBef>
              <a:spcAft>
                <a:spcPct val="3500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Segoe UI Semibold" panose="020B0702040204020203" pitchFamily="34" charset="0"/>
            </a:endParaRPr>
          </a:p>
        </p:txBody>
      </p:sp>
      <p:sp>
        <p:nvSpPr>
          <p:cNvPr id="6" name="Freeform: Shape 17">
            <a:extLst>
              <a:ext uri="{FF2B5EF4-FFF2-40B4-BE49-F238E27FC236}">
                <a16:creationId xmlns:a16="http://schemas.microsoft.com/office/drawing/2014/main" id="{964A1A2C-C7EF-F7B9-AFAF-16B468CB6E68}"/>
              </a:ext>
            </a:extLst>
          </p:cNvPr>
          <p:cNvSpPr/>
          <p:nvPr/>
        </p:nvSpPr>
        <p:spPr>
          <a:xfrm>
            <a:off x="9595071" y="3997083"/>
            <a:ext cx="2344883" cy="936029"/>
          </a:xfrm>
          <a:custGeom>
            <a:avLst/>
            <a:gdLst>
              <a:gd name="connsiteX0" fmla="*/ 0 w 3776818"/>
              <a:gd name="connsiteY0" fmla="*/ 0 h 1180461"/>
              <a:gd name="connsiteX1" fmla="*/ 3776818 w 3776818"/>
              <a:gd name="connsiteY1" fmla="*/ 0 h 1180461"/>
              <a:gd name="connsiteX2" fmla="*/ 3776818 w 3776818"/>
              <a:gd name="connsiteY2" fmla="*/ 1180461 h 1180461"/>
              <a:gd name="connsiteX3" fmla="*/ 0 w 3776818"/>
              <a:gd name="connsiteY3" fmla="*/ 1180461 h 1180461"/>
              <a:gd name="connsiteX4" fmla="*/ 0 w 3776818"/>
              <a:gd name="connsiteY4" fmla="*/ 0 h 1180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818" h="1180461">
                <a:moveTo>
                  <a:pt x="0" y="0"/>
                </a:moveTo>
                <a:lnTo>
                  <a:pt x="3776818" y="0"/>
                </a:lnTo>
                <a:lnTo>
                  <a:pt x="3776818" y="1180461"/>
                </a:lnTo>
                <a:lnTo>
                  <a:pt x="0" y="11804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anchor="ctr" anchorCtr="0">
            <a:noAutofit/>
          </a:bodyPr>
          <a:lstStyle/>
          <a:p>
            <a:pPr marL="0" marR="0" lvl="0" indent="0" algn="l" defTabSz="800100" rtl="0" eaLnBrk="1" fontAlgn="auto" latinLnBrk="0" hangingPunct="1">
              <a:lnSpc>
                <a:spcPct val="100000"/>
              </a:lnSpc>
              <a:spcBef>
                <a:spcPct val="0"/>
              </a:spcBef>
              <a:spcAft>
                <a:spcPct val="350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Nearly </a:t>
            </a:r>
            <a:r>
              <a:rPr kumimoji="0" lang="en-US" sz="1800" b="1" i="0" u="none" strike="noStrike" kern="1200" cap="none" spc="0" normalizeH="0" baseline="0" noProof="0" dirty="0">
                <a:ln>
                  <a:noFill/>
                </a:ln>
                <a:solidFill>
                  <a:prstClr val="white"/>
                </a:solidFill>
                <a:effectLst/>
                <a:uLnTx/>
                <a:uFillTx/>
                <a:latin typeface="Avenir Next LT Pro"/>
                <a:ea typeface="+mn-ea"/>
                <a:cs typeface="Segoe UI Semibold"/>
              </a:rPr>
              <a:t>40,000 </a:t>
            </a: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users of </a:t>
            </a:r>
            <a:r>
              <a:rPr kumimoji="0" lang="en-US" sz="1800" b="1" i="0" u="none" strike="noStrike" kern="1200" cap="none" spc="0" normalizeH="0" baseline="0" noProof="0" dirty="0">
                <a:ln>
                  <a:noFill/>
                </a:ln>
                <a:solidFill>
                  <a:prstClr val="white"/>
                </a:solidFill>
                <a:effectLst/>
                <a:uLnTx/>
                <a:uFillTx/>
                <a:latin typeface="Avenir Next LT Pro"/>
                <a:ea typeface="+mn-ea"/>
                <a:cs typeface="Segoe UI Semibold"/>
              </a:rPr>
              <a:t>28</a:t>
            </a: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 Office of Science scientific user facilities</a:t>
            </a:r>
          </a:p>
        </p:txBody>
      </p:sp>
      <p:sp>
        <p:nvSpPr>
          <p:cNvPr id="7" name="Freeform: Shape 19">
            <a:extLst>
              <a:ext uri="{FF2B5EF4-FFF2-40B4-BE49-F238E27FC236}">
                <a16:creationId xmlns:a16="http://schemas.microsoft.com/office/drawing/2014/main" id="{5C3367E1-633D-A856-5773-79EDD0FD1AF8}"/>
              </a:ext>
            </a:extLst>
          </p:cNvPr>
          <p:cNvSpPr/>
          <p:nvPr/>
        </p:nvSpPr>
        <p:spPr>
          <a:xfrm>
            <a:off x="8663111" y="5581161"/>
            <a:ext cx="1942594" cy="669938"/>
          </a:xfrm>
          <a:custGeom>
            <a:avLst/>
            <a:gdLst>
              <a:gd name="connsiteX0" fmla="*/ 0 w 3200941"/>
              <a:gd name="connsiteY0" fmla="*/ 0 h 1180461"/>
              <a:gd name="connsiteX1" fmla="*/ 3200941 w 3200941"/>
              <a:gd name="connsiteY1" fmla="*/ 0 h 1180461"/>
              <a:gd name="connsiteX2" fmla="*/ 3200941 w 3200941"/>
              <a:gd name="connsiteY2" fmla="*/ 1180461 h 1180461"/>
              <a:gd name="connsiteX3" fmla="*/ 0 w 3200941"/>
              <a:gd name="connsiteY3" fmla="*/ 1180461 h 1180461"/>
              <a:gd name="connsiteX4" fmla="*/ 0 w 3200941"/>
              <a:gd name="connsiteY4" fmla="*/ 0 h 1180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941" h="1180461">
                <a:moveTo>
                  <a:pt x="0" y="0"/>
                </a:moveTo>
                <a:lnTo>
                  <a:pt x="3200941" y="0"/>
                </a:lnTo>
                <a:lnTo>
                  <a:pt x="3200941" y="1180461"/>
                </a:lnTo>
                <a:lnTo>
                  <a:pt x="0" y="11804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anchor="t" anchorCtr="0">
            <a:noAutofit/>
          </a:bodyPr>
          <a:lstStyle/>
          <a:p>
            <a:pPr marL="0" marR="0" lvl="0" indent="0" algn="l" defTabSz="800100" rtl="0" eaLnBrk="1" fontAlgn="auto" latinLnBrk="0" hangingPunct="1">
              <a:lnSpc>
                <a:spcPct val="100000"/>
              </a:lnSpc>
              <a:spcBef>
                <a:spcPct val="0"/>
              </a:spcBef>
              <a:spcAft>
                <a:spcPct val="3500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Segoe UI Semibold" panose="020B0702040204020203" pitchFamily="34" charset="0"/>
              </a:rPr>
              <a:t>$8.2B</a:t>
            </a:r>
            <a:br>
              <a:rPr kumimoji="0" lang="en-US"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Segoe UI Semibold" panose="020B0702040204020203" pitchFamily="34" charset="0"/>
              </a:rPr>
            </a:br>
            <a:r>
              <a:rPr kumimoji="0" lang="en-US" sz="1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Segoe UI Semibold" panose="020B0702040204020203" pitchFamily="34" charset="0"/>
              </a:rPr>
              <a:t>(FY 25 enacted) </a:t>
            </a:r>
          </a:p>
        </p:txBody>
      </p:sp>
      <p:pic>
        <p:nvPicPr>
          <p:cNvPr id="8" name="Picture 4" descr="A female scientist working with a piece of equipment. She is leaning in and adjusting a small object on the equipment. She is wearing safety glasses, a white protective jumpsuit, and blue safety gloves. The photo is cropped into a circular container. ">
            <a:extLst>
              <a:ext uri="{FF2B5EF4-FFF2-40B4-BE49-F238E27FC236}">
                <a16:creationId xmlns:a16="http://schemas.microsoft.com/office/drawing/2014/main" id="{C395322F-28D1-3A26-ABBA-DFE19102CB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56" t="7520" r="6839" b="3046"/>
          <a:stretch/>
        </p:blipFill>
        <p:spPr>
          <a:xfrm>
            <a:off x="4519315" y="2409848"/>
            <a:ext cx="2866663" cy="2698697"/>
          </a:xfrm>
          <a:prstGeom prst="ellipse">
            <a:avLst/>
          </a:prstGeom>
          <a:ln w="85725" cap="rnd">
            <a:solidFill>
              <a:schemeClr val="bg1"/>
            </a:solidFill>
          </a:ln>
          <a:effectLst/>
        </p:spPr>
      </p:pic>
      <p:sp>
        <p:nvSpPr>
          <p:cNvPr id="9" name="Arc 8">
            <a:extLst>
              <a:ext uri="{FF2B5EF4-FFF2-40B4-BE49-F238E27FC236}">
                <a16:creationId xmlns:a16="http://schemas.microsoft.com/office/drawing/2014/main" id="{939EDE23-82D9-A029-8F36-01910034D7E3}"/>
              </a:ext>
            </a:extLst>
          </p:cNvPr>
          <p:cNvSpPr/>
          <p:nvPr/>
        </p:nvSpPr>
        <p:spPr>
          <a:xfrm>
            <a:off x="4114181" y="1876234"/>
            <a:ext cx="3630922" cy="3630922"/>
          </a:xfrm>
          <a:prstGeom prst="arc">
            <a:avLst>
              <a:gd name="adj1" fmla="val 18346393"/>
              <a:gd name="adj2" fmla="val 3284889"/>
            </a:avLst>
          </a:prstGeom>
          <a:ln w="63500">
            <a:solidFill>
              <a:schemeClr val="accent5"/>
            </a:solidFill>
            <a:headEnd type="oval"/>
            <a:tailEnd type="ova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Next LT Pro Regular"/>
              <a:ea typeface="+mn-ea"/>
              <a:cs typeface="+mn-cs"/>
            </a:endParaRPr>
          </a:p>
        </p:txBody>
      </p:sp>
      <p:pic>
        <p:nvPicPr>
          <p:cNvPr id="10" name="Picture 9" descr="Scientific equipment located at an Office of Science User Facility. The photo is cropped into a circular container.">
            <a:extLst>
              <a:ext uri="{FF2B5EF4-FFF2-40B4-BE49-F238E27FC236}">
                <a16:creationId xmlns:a16="http://schemas.microsoft.com/office/drawing/2014/main" id="{3D5A0BE4-E076-9C49-982D-4A44F085A712}"/>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044398" y="3772063"/>
            <a:ext cx="1386069" cy="1386070"/>
          </a:xfrm>
          <a:prstGeom prst="ellipse">
            <a:avLst/>
          </a:prstGeom>
          <a:blipFill rotWithShape="1">
            <a:blip r:embed="rId5" cstate="hqprint">
              <a:extLst>
                <a:ext uri="{28A0092B-C50C-407E-A947-70E740481C1C}">
                  <a14:useLocalDpi xmlns:a14="http://schemas.microsoft.com/office/drawing/2010/main"/>
                </a:ext>
              </a:extLst>
            </a:blip>
            <a:srcRect/>
            <a:stretch>
              <a:fillRect/>
            </a:stretch>
          </a:blipFill>
          <a:ln w="44450">
            <a:solidFill>
              <a:schemeClr val="bg1"/>
            </a:solidFill>
          </a:ln>
          <a:effectLst/>
        </p:spPr>
      </p:pic>
      <p:sp>
        <p:nvSpPr>
          <p:cNvPr id="12" name="Freeform: Shape 2">
            <a:extLst>
              <a:ext uri="{FF2B5EF4-FFF2-40B4-BE49-F238E27FC236}">
                <a16:creationId xmlns:a16="http://schemas.microsoft.com/office/drawing/2014/main" id="{ADF8A771-7FA5-A35C-4653-66A4665FAB08}"/>
              </a:ext>
            </a:extLst>
          </p:cNvPr>
          <p:cNvSpPr/>
          <p:nvPr/>
        </p:nvSpPr>
        <p:spPr>
          <a:xfrm>
            <a:off x="9595072" y="2438400"/>
            <a:ext cx="2234655" cy="910634"/>
          </a:xfrm>
          <a:custGeom>
            <a:avLst/>
            <a:gdLst>
              <a:gd name="connsiteX0" fmla="*/ 0 w 3776818"/>
              <a:gd name="connsiteY0" fmla="*/ 0 h 1180461"/>
              <a:gd name="connsiteX1" fmla="*/ 3776818 w 3776818"/>
              <a:gd name="connsiteY1" fmla="*/ 0 h 1180461"/>
              <a:gd name="connsiteX2" fmla="*/ 3776818 w 3776818"/>
              <a:gd name="connsiteY2" fmla="*/ 1180461 h 1180461"/>
              <a:gd name="connsiteX3" fmla="*/ 0 w 3776818"/>
              <a:gd name="connsiteY3" fmla="*/ 1180461 h 1180461"/>
              <a:gd name="connsiteX4" fmla="*/ 0 w 3776818"/>
              <a:gd name="connsiteY4" fmla="*/ 0 h 1180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818" h="1180461">
                <a:moveTo>
                  <a:pt x="0" y="0"/>
                </a:moveTo>
                <a:lnTo>
                  <a:pt x="3776818" y="0"/>
                </a:lnTo>
                <a:lnTo>
                  <a:pt x="3776818" y="1180461"/>
                </a:lnTo>
                <a:lnTo>
                  <a:pt x="0" y="11804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anchor="ctr" anchorCtr="0">
            <a:noAutofit/>
          </a:bodyPr>
          <a:lstStyle/>
          <a:p>
            <a:pPr marL="0" marR="0" lvl="0" indent="0" algn="l" defTabSz="800100" rtl="0" eaLnBrk="1" fontAlgn="auto" latinLnBrk="0" hangingPunct="1">
              <a:lnSpc>
                <a:spcPct val="100000"/>
              </a:lnSpc>
              <a:spcBef>
                <a:spcPct val="0"/>
              </a:spcBef>
              <a:spcAft>
                <a:spcPct val="350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Steward</a:t>
            </a:r>
            <a:r>
              <a:rPr kumimoji="0" lang="en-US" sz="1800" b="1" i="0" u="none" strike="noStrike" kern="1200" cap="none" spc="0" normalizeH="0" baseline="0" noProof="0" dirty="0">
                <a:ln>
                  <a:noFill/>
                </a:ln>
                <a:solidFill>
                  <a:prstClr val="white"/>
                </a:solidFill>
                <a:effectLst/>
                <a:uLnTx/>
                <a:uFillTx/>
                <a:latin typeface="Avenir Next LT Pro"/>
                <a:ea typeface="+mn-ea"/>
                <a:cs typeface="Segoe UI Semibold"/>
              </a:rPr>
              <a:t> 10 </a:t>
            </a:r>
            <a:r>
              <a:rPr kumimoji="0" lang="en-US" sz="1800" b="0" i="0" u="none" strike="noStrike" kern="1200" cap="none" spc="0" normalizeH="0" baseline="0" noProof="0" dirty="0">
                <a:ln>
                  <a:noFill/>
                </a:ln>
                <a:solidFill>
                  <a:prstClr val="white"/>
                </a:solidFill>
                <a:effectLst/>
                <a:uLnTx/>
                <a:uFillTx/>
                <a:latin typeface="Avenir Next LT Pro"/>
                <a:ea typeface="+mn-ea"/>
                <a:cs typeface="Segoe UI Semibold"/>
              </a:rPr>
              <a:t>of the 17 DOE national laboratories</a:t>
            </a:r>
          </a:p>
        </p:txBody>
      </p:sp>
      <p:pic>
        <p:nvPicPr>
          <p:cNvPr id="17" name="Picture 16" descr="Silver coins stacked (with more coins in the background. The top coin has the word FUNDING written on it. The photo is cropped into a circular containe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104598" y="5091103"/>
            <a:ext cx="1389888" cy="1389888"/>
          </a:xfrm>
          <a:prstGeom prst="ellipse">
            <a:avLst/>
          </a:prstGeom>
          <a:ln w="44450">
            <a:solidFill>
              <a:schemeClr val="bg1"/>
            </a:solidFill>
          </a:ln>
        </p:spPr>
      </p:pic>
      <p:sp>
        <p:nvSpPr>
          <p:cNvPr id="18" name="Oval 17"/>
          <p:cNvSpPr/>
          <p:nvPr/>
        </p:nvSpPr>
        <p:spPr>
          <a:xfrm>
            <a:off x="7596890" y="4078922"/>
            <a:ext cx="190500" cy="1905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20" name="Oval 19"/>
          <p:cNvSpPr/>
          <p:nvPr/>
        </p:nvSpPr>
        <p:spPr>
          <a:xfrm>
            <a:off x="7554603" y="3075622"/>
            <a:ext cx="190500" cy="1905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pic>
        <p:nvPicPr>
          <p:cNvPr id="19" name="Picture 18" descr="A circular container featuring a stock portrait of a diverse, multi racial group of women and men who have gathered for a group photo. The photo is cropped into a circular container. These people represent the researchers supported at more than 300 institutions and 17 DOE national laboratories. "/>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092446" y="946344"/>
            <a:ext cx="1389888" cy="1389888"/>
          </a:xfrm>
          <a:prstGeom prst="ellipse">
            <a:avLst/>
          </a:prstGeom>
          <a:ln w="44450">
            <a:solidFill>
              <a:schemeClr val="bg1"/>
            </a:solidFill>
          </a:ln>
        </p:spPr>
      </p:pic>
      <p:pic>
        <p:nvPicPr>
          <p:cNvPr id="2050" name="Picture 2" descr="The Advanced Light Source (ALS) exterior dome at the Lawrence Berkeley National Laboratory. The photo is cropped into a circular containe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8045480" y="2198004"/>
            <a:ext cx="1389888" cy="1389888"/>
          </a:xfrm>
          <a:prstGeom prst="ellipse">
            <a:avLst/>
          </a:prstGeom>
          <a:noFill/>
          <a:ln w="44450">
            <a:solidFill>
              <a:schemeClr val="bg1"/>
            </a:solidFill>
          </a:ln>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5491105-250C-D413-5CE8-AD376C9C779F}"/>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pic>
        <p:nvPicPr>
          <p:cNvPr id="11" name="Picture 10">
            <a:extLst>
              <a:ext uri="{FF2B5EF4-FFF2-40B4-BE49-F238E27FC236}">
                <a16:creationId xmlns:a16="http://schemas.microsoft.com/office/drawing/2014/main" id="{7D785D74-7A2A-47D1-BBC4-21D053286D73}"/>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456922" y="527871"/>
            <a:ext cx="6422431" cy="1134067"/>
          </a:xfrm>
          <a:prstGeom prst="rect">
            <a:avLst/>
          </a:prstGeom>
        </p:spPr>
      </p:pic>
    </p:spTree>
    <p:extLst>
      <p:ext uri="{BB962C8B-B14F-4D97-AF65-F5344CB8AC3E}">
        <p14:creationId xmlns:p14="http://schemas.microsoft.com/office/powerpoint/2010/main" val="3681263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7114" y="2269858"/>
            <a:ext cx="5963938" cy="3502247"/>
          </a:xfrm>
          <a:prstGeom prst="rect">
            <a:avLst/>
          </a:prstGeom>
        </p:spPr>
      </p:pic>
      <p:sp>
        <p:nvSpPr>
          <p:cNvPr id="2" name="Title 1">
            <a:extLst>
              <a:ext uri="{FF2B5EF4-FFF2-40B4-BE49-F238E27FC236}">
                <a16:creationId xmlns:a16="http://schemas.microsoft.com/office/drawing/2014/main" id="{F5560638-9945-7420-952F-E75F07BE2227}"/>
              </a:ext>
            </a:extLst>
          </p:cNvPr>
          <p:cNvSpPr>
            <a:spLocks noGrp="1"/>
          </p:cNvSpPr>
          <p:nvPr>
            <p:ph type="title"/>
          </p:nvPr>
        </p:nvSpPr>
        <p:spPr/>
        <p:txBody>
          <a:bodyPr/>
          <a:lstStyle/>
          <a:p>
            <a:r>
              <a:rPr lang="en-US" dirty="0">
                <a:latin typeface="+mj-lt"/>
              </a:rPr>
              <a:t>SC National Laboratories</a:t>
            </a:r>
          </a:p>
        </p:txBody>
      </p:sp>
      <p:grpSp>
        <p:nvGrpSpPr>
          <p:cNvPr id="4" name="Group 3">
            <a:extLst>
              <a:ext uri="{FF2B5EF4-FFF2-40B4-BE49-F238E27FC236}">
                <a16:creationId xmlns:a16="http://schemas.microsoft.com/office/drawing/2014/main" id="{73C8E64B-DD5E-F2CB-E2E2-3D6473FB408F}"/>
              </a:ext>
            </a:extLst>
          </p:cNvPr>
          <p:cNvGrpSpPr/>
          <p:nvPr/>
        </p:nvGrpSpPr>
        <p:grpSpPr>
          <a:xfrm>
            <a:off x="325292" y="978946"/>
            <a:ext cx="11541416" cy="5095538"/>
            <a:chOff x="555879" y="1106760"/>
            <a:chExt cx="11541416" cy="5095538"/>
          </a:xfrm>
        </p:grpSpPr>
        <p:pic>
          <p:nvPicPr>
            <p:cNvPr id="33" name="Picture 32" descr="A map of the United States including Alaska, Hawaii, the U.S. Virgin Islands, and Guam. Across the map are green stars which represent the locations of Grant recipient institutions. There are also blue dots representing the locations of Office of Science laboratories, and red dots representing the locations of other DOE laboratories. &#10;&#10;Surrounding the map are the logos of 10 DOE laboratories pointing to their corresponding blue dots. In order from left to right around the map: SLAC National Accelerator Center, Lawrence Berkeley National Laboratory, Pacific Northwest National Laboratory, Ames National Laboratory, Fermilab, Argonne National Laboratory, Brookhaven National Laboratory, Princeton Plasma Physics Laboratory, Jefferson Lab, and Oak Ridge National Laboratory. "/>
            <p:cNvPicPr>
              <a:picLocks noChangeAspect="1"/>
            </p:cNvPicPr>
            <p:nvPr/>
          </p:nvPicPr>
          <p:blipFill>
            <a:blip r:embed="rId4"/>
            <a:stretch>
              <a:fillRect/>
            </a:stretch>
          </p:blipFill>
          <p:spPr>
            <a:xfrm>
              <a:off x="555879" y="1106760"/>
              <a:ext cx="10524004" cy="4850049"/>
            </a:xfrm>
            <a:prstGeom prst="rect">
              <a:avLst/>
            </a:prstGeom>
          </p:spPr>
        </p:pic>
        <p:pic>
          <p:nvPicPr>
            <p:cNvPr id="10" name="Picture 9" descr="Logo for Brookhaven National Laboratory"/>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00981" y="2965851"/>
              <a:ext cx="1930533" cy="468728"/>
            </a:xfrm>
            <a:prstGeom prst="rect">
              <a:avLst/>
            </a:prstGeom>
          </p:spPr>
        </p:pic>
        <p:pic>
          <p:nvPicPr>
            <p:cNvPr id="17" name="Picture 16" descr="Logo for Princeton Plasma Physics Laboratory"/>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77142" y="4126624"/>
              <a:ext cx="2220153" cy="474866"/>
            </a:xfrm>
            <a:prstGeom prst="rect">
              <a:avLst/>
            </a:prstGeom>
          </p:spPr>
        </p:pic>
        <p:pic>
          <p:nvPicPr>
            <p:cNvPr id="19" name="Picture 18" descr="Logo for Oak Ridge National Laboratory"/>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79008" y="5589031"/>
              <a:ext cx="1197936" cy="613267"/>
            </a:xfrm>
            <a:prstGeom prst="rect">
              <a:avLst/>
            </a:prstGeom>
          </p:spPr>
        </p:pic>
      </p:grpSp>
      <p:sp>
        <p:nvSpPr>
          <p:cNvPr id="11" name="AutoShape 18" descr="Berkeley Lab logo">
            <a:extLst>
              <a:ext uri="{FF2B5EF4-FFF2-40B4-BE49-F238E27FC236}">
                <a16:creationId xmlns:a16="http://schemas.microsoft.com/office/drawing/2014/main" id="{8B48540A-7E1D-E55C-B1A8-FF2FD1976A13}"/>
              </a:ext>
            </a:extLst>
          </p:cNvPr>
          <p:cNvSpPr>
            <a:spLocks noChangeAspect="1" noChangeArrowheads="1"/>
          </p:cNvSpPr>
          <p:nvPr/>
        </p:nvSpPr>
        <p:spPr bwMode="auto">
          <a:xfrm>
            <a:off x="12724410" y="120529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Next LT Pro Regular"/>
              <a:ea typeface="+mn-ea"/>
              <a:cs typeface="+mn-cs"/>
            </a:endParaRPr>
          </a:p>
        </p:txBody>
      </p:sp>
      <p:sp>
        <p:nvSpPr>
          <p:cNvPr id="3" name="Slide Number Placeholder 2">
            <a:extLst>
              <a:ext uri="{FF2B5EF4-FFF2-40B4-BE49-F238E27FC236}">
                <a16:creationId xmlns:a16="http://schemas.microsoft.com/office/drawing/2014/main" id="{9C24EC52-6028-12EE-A462-4644DD92039D}"/>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pic>
        <p:nvPicPr>
          <p:cNvPr id="5" name="Picture 4" descr="Logo for Ames National Laboratory">
            <a:extLst>
              <a:ext uri="{FF2B5EF4-FFF2-40B4-BE49-F238E27FC236}">
                <a16:creationId xmlns:a16="http://schemas.microsoft.com/office/drawing/2014/main" id="{C97C2551-1C0B-2F77-FCDD-147C3A78D7BD}"/>
              </a:ext>
            </a:extLst>
          </p:cNvPr>
          <p:cNvPicPr>
            <a:picLocks noChangeAspect="1"/>
          </p:cNvPicPr>
          <p:nvPr/>
        </p:nvPicPr>
        <p:blipFill>
          <a:blip r:embed="rId8"/>
          <a:stretch>
            <a:fillRect/>
          </a:stretch>
        </p:blipFill>
        <p:spPr>
          <a:xfrm>
            <a:off x="4756657" y="1460760"/>
            <a:ext cx="1314359" cy="317279"/>
          </a:xfrm>
          <a:prstGeom prst="rect">
            <a:avLst/>
          </a:prstGeom>
        </p:spPr>
      </p:pic>
    </p:spTree>
    <p:extLst>
      <p:ext uri="{BB962C8B-B14F-4D97-AF65-F5344CB8AC3E}">
        <p14:creationId xmlns:p14="http://schemas.microsoft.com/office/powerpoint/2010/main" val="3667262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51C649-D31E-87B7-04C4-431A1568A819}"/>
              </a:ext>
            </a:extLst>
          </p:cNvPr>
          <p:cNvSpPr>
            <a:spLocks noGrp="1"/>
          </p:cNvSpPr>
          <p:nvPr>
            <p:ph type="sldNum" sz="quarter" idx="4"/>
          </p:nvPr>
        </p:nvSpPr>
        <p:spPr/>
        <p:txBody>
          <a:bodyPr/>
          <a:lstStyle/>
          <a:p>
            <a:fld id="{835B6AD7-18B8-4C9C-AA70-ABD830A869AC}" type="slidenum">
              <a:rPr lang="en-US" smtClean="0"/>
              <a:pPr/>
              <a:t>4</a:t>
            </a:fld>
            <a:endParaRPr lang="en-US"/>
          </a:p>
        </p:txBody>
      </p:sp>
      <p:pic>
        <p:nvPicPr>
          <p:cNvPr id="6" name="Picture 5">
            <a:extLst>
              <a:ext uri="{FF2B5EF4-FFF2-40B4-BE49-F238E27FC236}">
                <a16:creationId xmlns:a16="http://schemas.microsoft.com/office/drawing/2014/main" id="{C78A3AA2-BE00-9A5B-9B0E-C4F6225C55F4}"/>
              </a:ext>
            </a:extLst>
          </p:cNvPr>
          <p:cNvPicPr>
            <a:picLocks noChangeAspect="1"/>
          </p:cNvPicPr>
          <p:nvPr/>
        </p:nvPicPr>
        <p:blipFill>
          <a:blip r:embed="rId2"/>
          <a:stretch>
            <a:fillRect/>
          </a:stretch>
        </p:blipFill>
        <p:spPr>
          <a:xfrm>
            <a:off x="2040227" y="17206"/>
            <a:ext cx="8111546" cy="6299971"/>
          </a:xfrm>
          <a:prstGeom prst="rect">
            <a:avLst/>
          </a:prstGeom>
        </p:spPr>
      </p:pic>
    </p:spTree>
    <p:extLst>
      <p:ext uri="{BB962C8B-B14F-4D97-AF65-F5344CB8AC3E}">
        <p14:creationId xmlns:p14="http://schemas.microsoft.com/office/powerpoint/2010/main" val="68498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B0F75-0376-351F-E0B1-7FF112E5D238}"/>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DA1253A9-D992-BFCB-80C5-4E612550D80E}"/>
              </a:ext>
            </a:extLst>
          </p:cNvPr>
          <p:cNvSpPr>
            <a:spLocks noGrp="1"/>
          </p:cNvSpPr>
          <p:nvPr>
            <p:ph idx="1"/>
          </p:nvPr>
        </p:nvSpPr>
        <p:spPr>
          <a:xfrm>
            <a:off x="408791" y="1194099"/>
            <a:ext cx="6660603" cy="4982864"/>
          </a:xfrm>
        </p:spPr>
        <p:txBody>
          <a:bodyPr>
            <a:normAutofit/>
          </a:bodyPr>
          <a:lstStyle/>
          <a:p>
            <a:r>
              <a:rPr lang="en-US" sz="2000" dirty="0"/>
              <a:t>All DOE GOCO labs are eligible for LDRD funding under the FY 2006 Energy and Water Appropriations Act (P.L. 109-103).</a:t>
            </a:r>
          </a:p>
          <a:p>
            <a:r>
              <a:rPr lang="en-US" sz="2000" dirty="0"/>
              <a:t>NETL’s LDRD program was signed into law on December 27, 2020, under the Consolidated Appropriations Act 2021 (P.L. 116-260).</a:t>
            </a:r>
          </a:p>
          <a:p>
            <a:r>
              <a:rPr lang="en-US" sz="2000" b="1" dirty="0"/>
              <a:t>All 17 DOE labs have LDRD programs.</a:t>
            </a:r>
          </a:p>
          <a:p>
            <a:r>
              <a:rPr lang="en-US" sz="2000" dirty="0"/>
              <a:t>The labs spent the following on LDRD in FY 2025:</a:t>
            </a:r>
          </a:p>
          <a:p>
            <a:pPr lvl="1"/>
            <a:r>
              <a:rPr lang="en-US" dirty="0"/>
              <a:t>$231.67M at SC labs</a:t>
            </a:r>
          </a:p>
          <a:p>
            <a:pPr lvl="1"/>
            <a:r>
              <a:rPr lang="en-US" dirty="0"/>
              <a:t>$669.47M at NNSA labs</a:t>
            </a:r>
          </a:p>
          <a:p>
            <a:pPr lvl="1"/>
            <a:r>
              <a:rPr lang="en-US" dirty="0"/>
              <a:t>$57.71M at INL (NE)</a:t>
            </a:r>
          </a:p>
          <a:p>
            <a:pPr lvl="1"/>
            <a:r>
              <a:rPr lang="en-US" dirty="0"/>
              <a:t>$34.33M at NLR (CMEI)</a:t>
            </a:r>
          </a:p>
          <a:p>
            <a:pPr lvl="1"/>
            <a:r>
              <a:rPr lang="en-US" dirty="0"/>
              <a:t>$10.54M at SRNL (EM)</a:t>
            </a:r>
          </a:p>
          <a:p>
            <a:pPr lvl="1"/>
            <a:r>
              <a:rPr lang="en-US" dirty="0"/>
              <a:t>$3.12M at NETL (HGEO)</a:t>
            </a:r>
          </a:p>
        </p:txBody>
      </p:sp>
      <p:sp>
        <p:nvSpPr>
          <p:cNvPr id="4" name="Slide Number Placeholder 3">
            <a:extLst>
              <a:ext uri="{FF2B5EF4-FFF2-40B4-BE49-F238E27FC236}">
                <a16:creationId xmlns:a16="http://schemas.microsoft.com/office/drawing/2014/main" id="{A41FAA4D-DEE7-F264-19D3-47E5D5B3467A}"/>
              </a:ext>
            </a:extLst>
          </p:cNvPr>
          <p:cNvSpPr>
            <a:spLocks noGrp="1"/>
          </p:cNvSpPr>
          <p:nvPr>
            <p:ph type="sldNum" sz="quarter" idx="4"/>
          </p:nvPr>
        </p:nvSpPr>
        <p:spPr/>
        <p:txBody>
          <a:bodyPr/>
          <a:lstStyle/>
          <a:p>
            <a:fld id="{835B6AD7-18B8-4C9C-AA70-ABD830A869AC}" type="slidenum">
              <a:rPr lang="en-US" smtClean="0"/>
              <a:pPr/>
              <a:t>5</a:t>
            </a:fld>
            <a:endParaRPr lang="en-US"/>
          </a:p>
        </p:txBody>
      </p:sp>
      <p:graphicFrame>
        <p:nvGraphicFramePr>
          <p:cNvPr id="5" name="Content Placeholder 13">
            <a:extLst>
              <a:ext uri="{FF2B5EF4-FFF2-40B4-BE49-F238E27FC236}">
                <a16:creationId xmlns:a16="http://schemas.microsoft.com/office/drawing/2014/main" id="{4DA7BB01-398D-0705-D29B-4F9A75177BDA}"/>
              </a:ext>
            </a:extLst>
          </p:cNvPr>
          <p:cNvGraphicFramePr>
            <a:graphicFrameLocks/>
          </p:cNvGraphicFramePr>
          <p:nvPr>
            <p:extLst>
              <p:ext uri="{D42A27DB-BD31-4B8C-83A1-F6EECF244321}">
                <p14:modId xmlns:p14="http://schemas.microsoft.com/office/powerpoint/2010/main" val="3451863300"/>
              </p:ext>
            </p:extLst>
          </p:nvPr>
        </p:nvGraphicFramePr>
        <p:xfrm>
          <a:off x="6339349" y="848086"/>
          <a:ext cx="5638800" cy="53049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1139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17C16-9AF1-0EA2-861D-A3E1EC552CAA}"/>
              </a:ext>
            </a:extLst>
          </p:cNvPr>
          <p:cNvSpPr>
            <a:spLocks noGrp="1"/>
          </p:cNvSpPr>
          <p:nvPr>
            <p:ph type="title"/>
          </p:nvPr>
        </p:nvSpPr>
        <p:spPr/>
        <p:txBody>
          <a:bodyPr/>
          <a:lstStyle/>
          <a:p>
            <a:r>
              <a:rPr lang="en-US" dirty="0"/>
              <a:t>LDRD Costs by DOE/NNSA Labs, FYs 2016-2025</a:t>
            </a:r>
          </a:p>
        </p:txBody>
      </p:sp>
      <p:sp>
        <p:nvSpPr>
          <p:cNvPr id="4" name="Slide Number Placeholder 3">
            <a:extLst>
              <a:ext uri="{FF2B5EF4-FFF2-40B4-BE49-F238E27FC236}">
                <a16:creationId xmlns:a16="http://schemas.microsoft.com/office/drawing/2014/main" id="{147A8B43-CE64-B1F4-C4BB-FA90F71C2241}"/>
              </a:ext>
            </a:extLst>
          </p:cNvPr>
          <p:cNvSpPr>
            <a:spLocks noGrp="1"/>
          </p:cNvSpPr>
          <p:nvPr>
            <p:ph type="sldNum" sz="quarter" idx="4"/>
          </p:nvPr>
        </p:nvSpPr>
        <p:spPr/>
        <p:txBody>
          <a:bodyPr/>
          <a:lstStyle/>
          <a:p>
            <a:fld id="{835B6AD7-18B8-4C9C-AA70-ABD830A869AC}" type="slidenum">
              <a:rPr lang="en-US" smtClean="0"/>
              <a:pPr/>
              <a:t>6</a:t>
            </a:fld>
            <a:endParaRPr lang="en-US"/>
          </a:p>
        </p:txBody>
      </p:sp>
      <p:graphicFrame>
        <p:nvGraphicFramePr>
          <p:cNvPr id="6" name="Content Placeholder 6">
            <a:extLst>
              <a:ext uri="{FF2B5EF4-FFF2-40B4-BE49-F238E27FC236}">
                <a16:creationId xmlns:a16="http://schemas.microsoft.com/office/drawing/2014/main" id="{E3816EF9-95B1-63C5-98AB-E097BA83BC63}"/>
              </a:ext>
            </a:extLst>
          </p:cNvPr>
          <p:cNvGraphicFramePr>
            <a:graphicFrameLocks noGrp="1"/>
          </p:cNvGraphicFramePr>
          <p:nvPr>
            <p:ph idx="1"/>
            <p:extLst>
              <p:ext uri="{D42A27DB-BD31-4B8C-83A1-F6EECF244321}">
                <p14:modId xmlns:p14="http://schemas.microsoft.com/office/powerpoint/2010/main" val="1945327434"/>
              </p:ext>
            </p:extLst>
          </p:nvPr>
        </p:nvGraphicFramePr>
        <p:xfrm>
          <a:off x="409575" y="1193800"/>
          <a:ext cx="11315700" cy="49831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3834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0E0C3-8B66-646E-7CD2-4A9464F0BDC8}"/>
              </a:ext>
            </a:extLst>
          </p:cNvPr>
          <p:cNvSpPr>
            <a:spLocks noGrp="1"/>
          </p:cNvSpPr>
          <p:nvPr>
            <p:ph type="title"/>
          </p:nvPr>
        </p:nvSpPr>
        <p:spPr/>
        <p:txBody>
          <a:bodyPr/>
          <a:lstStyle/>
          <a:p>
            <a:r>
              <a:rPr lang="en-US" dirty="0"/>
              <a:t>FY 2025 LDRD Costs as a % of Total Lab Costs</a:t>
            </a:r>
          </a:p>
        </p:txBody>
      </p:sp>
      <p:sp>
        <p:nvSpPr>
          <p:cNvPr id="4" name="Slide Number Placeholder 3">
            <a:extLst>
              <a:ext uri="{FF2B5EF4-FFF2-40B4-BE49-F238E27FC236}">
                <a16:creationId xmlns:a16="http://schemas.microsoft.com/office/drawing/2014/main" id="{9F629E41-364F-59F4-659E-07BF91A6A699}"/>
              </a:ext>
            </a:extLst>
          </p:cNvPr>
          <p:cNvSpPr>
            <a:spLocks noGrp="1"/>
          </p:cNvSpPr>
          <p:nvPr>
            <p:ph type="sldNum" sz="quarter" idx="4"/>
          </p:nvPr>
        </p:nvSpPr>
        <p:spPr/>
        <p:txBody>
          <a:bodyPr/>
          <a:lstStyle/>
          <a:p>
            <a:fld id="{835B6AD7-18B8-4C9C-AA70-ABD830A869AC}" type="slidenum">
              <a:rPr lang="en-US" smtClean="0"/>
              <a:pPr/>
              <a:t>7</a:t>
            </a:fld>
            <a:endParaRPr lang="en-US"/>
          </a:p>
        </p:txBody>
      </p:sp>
      <p:graphicFrame>
        <p:nvGraphicFramePr>
          <p:cNvPr id="6" name="Content Placeholder 10">
            <a:extLst>
              <a:ext uri="{FF2B5EF4-FFF2-40B4-BE49-F238E27FC236}">
                <a16:creationId xmlns:a16="http://schemas.microsoft.com/office/drawing/2014/main" id="{D9C2E8BF-4D66-4D3F-3AC1-3A59CAECB9A1}"/>
              </a:ext>
            </a:extLst>
          </p:cNvPr>
          <p:cNvGraphicFramePr>
            <a:graphicFrameLocks noGrp="1"/>
          </p:cNvGraphicFramePr>
          <p:nvPr>
            <p:ph idx="1"/>
            <p:extLst>
              <p:ext uri="{D42A27DB-BD31-4B8C-83A1-F6EECF244321}">
                <p14:modId xmlns:p14="http://schemas.microsoft.com/office/powerpoint/2010/main" val="19623817"/>
              </p:ext>
            </p:extLst>
          </p:nvPr>
        </p:nvGraphicFramePr>
        <p:xfrm>
          <a:off x="408791" y="978946"/>
          <a:ext cx="11315700" cy="49831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863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DDBF8-D8CA-6193-EE11-A6B2FD902937}"/>
              </a:ext>
            </a:extLst>
          </p:cNvPr>
          <p:cNvSpPr>
            <a:spLocks noGrp="1"/>
          </p:cNvSpPr>
          <p:nvPr>
            <p:ph type="title"/>
          </p:nvPr>
        </p:nvSpPr>
        <p:spPr/>
        <p:txBody>
          <a:bodyPr/>
          <a:lstStyle/>
          <a:p>
            <a:r>
              <a:rPr lang="en-US" dirty="0"/>
              <a:t>History of LDRD Costs as % of Total Lab Costs</a:t>
            </a:r>
          </a:p>
        </p:txBody>
      </p:sp>
      <p:sp>
        <p:nvSpPr>
          <p:cNvPr id="4" name="Slide Number Placeholder 3">
            <a:extLst>
              <a:ext uri="{FF2B5EF4-FFF2-40B4-BE49-F238E27FC236}">
                <a16:creationId xmlns:a16="http://schemas.microsoft.com/office/drawing/2014/main" id="{6B075BA6-323D-105B-B461-906DCA792259}"/>
              </a:ext>
            </a:extLst>
          </p:cNvPr>
          <p:cNvSpPr>
            <a:spLocks noGrp="1"/>
          </p:cNvSpPr>
          <p:nvPr>
            <p:ph type="sldNum" sz="quarter" idx="4"/>
          </p:nvPr>
        </p:nvSpPr>
        <p:spPr/>
        <p:txBody>
          <a:bodyPr/>
          <a:lstStyle/>
          <a:p>
            <a:fld id="{835B6AD7-18B8-4C9C-AA70-ABD830A869AC}" type="slidenum">
              <a:rPr lang="en-US" smtClean="0"/>
              <a:pPr/>
              <a:t>8</a:t>
            </a:fld>
            <a:endParaRPr lang="en-US"/>
          </a:p>
        </p:txBody>
      </p:sp>
      <p:graphicFrame>
        <p:nvGraphicFramePr>
          <p:cNvPr id="6" name="Content Placeholder 12">
            <a:extLst>
              <a:ext uri="{FF2B5EF4-FFF2-40B4-BE49-F238E27FC236}">
                <a16:creationId xmlns:a16="http://schemas.microsoft.com/office/drawing/2014/main" id="{0282AAF6-B758-5DAD-FF1B-32C3646B607A}"/>
              </a:ext>
            </a:extLst>
          </p:cNvPr>
          <p:cNvGraphicFramePr>
            <a:graphicFrameLocks noGrp="1"/>
          </p:cNvGraphicFramePr>
          <p:nvPr>
            <p:ph idx="1"/>
            <p:extLst>
              <p:ext uri="{D42A27DB-BD31-4B8C-83A1-F6EECF244321}">
                <p14:modId xmlns:p14="http://schemas.microsoft.com/office/powerpoint/2010/main" val="894046436"/>
              </p:ext>
            </p:extLst>
          </p:nvPr>
        </p:nvGraphicFramePr>
        <p:xfrm>
          <a:off x="409575" y="1193800"/>
          <a:ext cx="11315700" cy="49831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47370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0C23-9277-3B81-739F-4BB2B9D49881}"/>
              </a:ext>
            </a:extLst>
          </p:cNvPr>
          <p:cNvSpPr>
            <a:spLocks noGrp="1"/>
          </p:cNvSpPr>
          <p:nvPr>
            <p:ph type="title"/>
          </p:nvPr>
        </p:nvSpPr>
        <p:spPr/>
        <p:txBody>
          <a:bodyPr/>
          <a:lstStyle/>
          <a:p>
            <a:r>
              <a:rPr lang="en-US" dirty="0"/>
              <a:t>FY 2025 LDRD Average Project Cost ($K)</a:t>
            </a:r>
          </a:p>
        </p:txBody>
      </p:sp>
      <p:sp>
        <p:nvSpPr>
          <p:cNvPr id="4" name="Slide Number Placeholder 3">
            <a:extLst>
              <a:ext uri="{FF2B5EF4-FFF2-40B4-BE49-F238E27FC236}">
                <a16:creationId xmlns:a16="http://schemas.microsoft.com/office/drawing/2014/main" id="{A4C76502-AC03-FB8D-14DB-ABD72592E9EE}"/>
              </a:ext>
            </a:extLst>
          </p:cNvPr>
          <p:cNvSpPr>
            <a:spLocks noGrp="1"/>
          </p:cNvSpPr>
          <p:nvPr>
            <p:ph type="sldNum" sz="quarter" idx="4"/>
          </p:nvPr>
        </p:nvSpPr>
        <p:spPr/>
        <p:txBody>
          <a:bodyPr/>
          <a:lstStyle/>
          <a:p>
            <a:fld id="{835B6AD7-18B8-4C9C-AA70-ABD830A869AC}" type="slidenum">
              <a:rPr lang="en-US" smtClean="0"/>
              <a:pPr/>
              <a:t>9</a:t>
            </a:fld>
            <a:endParaRPr lang="en-US"/>
          </a:p>
        </p:txBody>
      </p:sp>
      <p:graphicFrame>
        <p:nvGraphicFramePr>
          <p:cNvPr id="6" name="Content Placeholder 10">
            <a:extLst>
              <a:ext uri="{FF2B5EF4-FFF2-40B4-BE49-F238E27FC236}">
                <a16:creationId xmlns:a16="http://schemas.microsoft.com/office/drawing/2014/main" id="{11EEACCD-B990-B10B-277D-397613F528BB}"/>
              </a:ext>
            </a:extLst>
          </p:cNvPr>
          <p:cNvGraphicFramePr>
            <a:graphicFrameLocks noGrp="1"/>
          </p:cNvGraphicFramePr>
          <p:nvPr>
            <p:ph idx="1"/>
            <p:extLst>
              <p:ext uri="{D42A27DB-BD31-4B8C-83A1-F6EECF244321}">
                <p14:modId xmlns:p14="http://schemas.microsoft.com/office/powerpoint/2010/main" val="963964058"/>
              </p:ext>
            </p:extLst>
          </p:nvPr>
        </p:nvGraphicFramePr>
        <p:xfrm>
          <a:off x="409575" y="1193800"/>
          <a:ext cx="11315700" cy="49831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7297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36694-76CE-424B-2D10-4F1428F254A9}"/>
              </a:ext>
            </a:extLst>
          </p:cNvPr>
          <p:cNvSpPr>
            <a:spLocks noGrp="1"/>
          </p:cNvSpPr>
          <p:nvPr>
            <p:ph type="title"/>
          </p:nvPr>
        </p:nvSpPr>
        <p:spPr/>
        <p:txBody>
          <a:bodyPr/>
          <a:lstStyle/>
          <a:p>
            <a:r>
              <a:rPr lang="en-US" dirty="0"/>
              <a:t>FY 2025 Number of LDRD Projects</a:t>
            </a:r>
          </a:p>
        </p:txBody>
      </p:sp>
      <p:sp>
        <p:nvSpPr>
          <p:cNvPr id="4" name="Slide Number Placeholder 3">
            <a:extLst>
              <a:ext uri="{FF2B5EF4-FFF2-40B4-BE49-F238E27FC236}">
                <a16:creationId xmlns:a16="http://schemas.microsoft.com/office/drawing/2014/main" id="{66EDEFC0-16B2-6E2D-8876-2B807EFFC1C4}"/>
              </a:ext>
            </a:extLst>
          </p:cNvPr>
          <p:cNvSpPr>
            <a:spLocks noGrp="1"/>
          </p:cNvSpPr>
          <p:nvPr>
            <p:ph type="sldNum" sz="quarter" idx="4"/>
          </p:nvPr>
        </p:nvSpPr>
        <p:spPr/>
        <p:txBody>
          <a:bodyPr/>
          <a:lstStyle/>
          <a:p>
            <a:fld id="{835B6AD7-18B8-4C9C-AA70-ABD830A869AC}" type="slidenum">
              <a:rPr lang="en-US" smtClean="0"/>
              <a:pPr/>
              <a:t>10</a:t>
            </a:fld>
            <a:endParaRPr lang="en-US"/>
          </a:p>
        </p:txBody>
      </p:sp>
      <p:graphicFrame>
        <p:nvGraphicFramePr>
          <p:cNvPr id="6" name="Content Placeholder 10">
            <a:extLst>
              <a:ext uri="{FF2B5EF4-FFF2-40B4-BE49-F238E27FC236}">
                <a16:creationId xmlns:a16="http://schemas.microsoft.com/office/drawing/2014/main" id="{89B998BD-07CB-9382-08A3-25C9E090E954}"/>
              </a:ext>
            </a:extLst>
          </p:cNvPr>
          <p:cNvGraphicFramePr>
            <a:graphicFrameLocks noGrp="1"/>
          </p:cNvGraphicFramePr>
          <p:nvPr>
            <p:ph idx="1"/>
            <p:extLst>
              <p:ext uri="{D42A27DB-BD31-4B8C-83A1-F6EECF244321}">
                <p14:modId xmlns:p14="http://schemas.microsoft.com/office/powerpoint/2010/main" val="2617815147"/>
              </p:ext>
            </p:extLst>
          </p:nvPr>
        </p:nvGraphicFramePr>
        <p:xfrm>
          <a:off x="409575" y="1193800"/>
          <a:ext cx="11315700" cy="49831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8765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BF15-6AD7-2712-C695-B9961AA4D917}"/>
              </a:ext>
            </a:extLst>
          </p:cNvPr>
          <p:cNvSpPr>
            <a:spLocks noGrp="1"/>
          </p:cNvSpPr>
          <p:nvPr>
            <p:ph type="title"/>
          </p:nvPr>
        </p:nvSpPr>
        <p:spPr/>
        <p:txBody>
          <a:bodyPr/>
          <a:lstStyle/>
          <a:p>
            <a:r>
              <a:rPr lang="en-US" dirty="0"/>
              <a:t>DOE Modernizes Operations</a:t>
            </a:r>
          </a:p>
        </p:txBody>
      </p:sp>
      <p:sp>
        <p:nvSpPr>
          <p:cNvPr id="3" name="Content Placeholder 2">
            <a:extLst>
              <a:ext uri="{FF2B5EF4-FFF2-40B4-BE49-F238E27FC236}">
                <a16:creationId xmlns:a16="http://schemas.microsoft.com/office/drawing/2014/main" id="{A3867295-EFF6-387A-3244-1BE8F6CB940B}"/>
              </a:ext>
            </a:extLst>
          </p:cNvPr>
          <p:cNvSpPr>
            <a:spLocks noGrp="1"/>
          </p:cNvSpPr>
          <p:nvPr>
            <p:ph idx="1"/>
          </p:nvPr>
        </p:nvSpPr>
        <p:spPr>
          <a:xfrm>
            <a:off x="408791" y="1048889"/>
            <a:ext cx="5687209" cy="4982864"/>
          </a:xfrm>
        </p:spPr>
        <p:txBody>
          <a:bodyPr/>
          <a:lstStyle/>
          <a:p>
            <a:r>
              <a:rPr lang="en-US" dirty="0">
                <a:hlinkClick r:id="rId2"/>
              </a:rPr>
              <a:t>Energy Department Modernizes National Laboratory Operations to Strengthen America’s Scientific, Energy, and National Security Missions</a:t>
            </a:r>
            <a:r>
              <a:rPr lang="en-US" dirty="0"/>
              <a:t> – August 13, 2026</a:t>
            </a:r>
          </a:p>
          <a:p>
            <a:r>
              <a:rPr lang="en-US" dirty="0"/>
              <a:t>DOE effort to modernize National Laboratory operating directives and reduce outdated or duplicative requirements</a:t>
            </a:r>
          </a:p>
          <a:p>
            <a:r>
              <a:rPr lang="en-US" dirty="0"/>
              <a:t>DOE Order 413.2D now supersedes DOE Order 413.2C Chg. 1</a:t>
            </a:r>
          </a:p>
        </p:txBody>
      </p:sp>
      <p:sp>
        <p:nvSpPr>
          <p:cNvPr id="4" name="Slide Number Placeholder 3">
            <a:extLst>
              <a:ext uri="{FF2B5EF4-FFF2-40B4-BE49-F238E27FC236}">
                <a16:creationId xmlns:a16="http://schemas.microsoft.com/office/drawing/2014/main" id="{588EEA4B-CC0D-765F-4D3A-D3A81F7F9C67}"/>
              </a:ext>
            </a:extLst>
          </p:cNvPr>
          <p:cNvSpPr>
            <a:spLocks noGrp="1"/>
          </p:cNvSpPr>
          <p:nvPr>
            <p:ph type="sldNum" sz="quarter" idx="4"/>
          </p:nvPr>
        </p:nvSpPr>
        <p:spPr/>
        <p:txBody>
          <a:bodyPr/>
          <a:lstStyle/>
          <a:p>
            <a:fld id="{835B6AD7-18B8-4C9C-AA70-ABD830A869AC}" type="slidenum">
              <a:rPr lang="en-US" smtClean="0"/>
              <a:pPr/>
              <a:t>11</a:t>
            </a:fld>
            <a:endParaRPr lang="en-US"/>
          </a:p>
        </p:txBody>
      </p:sp>
      <p:graphicFrame>
        <p:nvGraphicFramePr>
          <p:cNvPr id="14" name="Content Placeholder 4">
            <a:extLst>
              <a:ext uri="{FF2B5EF4-FFF2-40B4-BE49-F238E27FC236}">
                <a16:creationId xmlns:a16="http://schemas.microsoft.com/office/drawing/2014/main" id="{DBF55C40-60A5-EFDE-4A46-F2F6FE329E7F}"/>
              </a:ext>
            </a:extLst>
          </p:cNvPr>
          <p:cNvGraphicFramePr>
            <a:graphicFrameLocks/>
          </p:cNvGraphicFramePr>
          <p:nvPr>
            <p:extLst>
              <p:ext uri="{D42A27DB-BD31-4B8C-83A1-F6EECF244321}">
                <p14:modId xmlns:p14="http://schemas.microsoft.com/office/powerpoint/2010/main" val="1173089900"/>
              </p:ext>
            </p:extLst>
          </p:nvPr>
        </p:nvGraphicFramePr>
        <p:xfrm>
          <a:off x="6096000" y="978946"/>
          <a:ext cx="5956863" cy="5012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6739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571C6-C01F-AD91-3834-0C8558DE578C}"/>
              </a:ext>
            </a:extLst>
          </p:cNvPr>
          <p:cNvSpPr>
            <a:spLocks noGrp="1"/>
          </p:cNvSpPr>
          <p:nvPr>
            <p:ph type="title"/>
          </p:nvPr>
        </p:nvSpPr>
        <p:spPr/>
        <p:txBody>
          <a:bodyPr/>
          <a:lstStyle/>
          <a:p>
            <a:r>
              <a:rPr lang="en-US" dirty="0"/>
              <a:t>Major Changes</a:t>
            </a:r>
          </a:p>
        </p:txBody>
      </p:sp>
      <p:graphicFrame>
        <p:nvGraphicFramePr>
          <p:cNvPr id="8" name="Content Placeholder 7">
            <a:extLst>
              <a:ext uri="{FF2B5EF4-FFF2-40B4-BE49-F238E27FC236}">
                <a16:creationId xmlns:a16="http://schemas.microsoft.com/office/drawing/2014/main" id="{8CC09874-6477-0FB1-6B1F-14628F8508CC}"/>
              </a:ext>
            </a:extLst>
          </p:cNvPr>
          <p:cNvGraphicFramePr>
            <a:graphicFrameLocks noGrp="1"/>
          </p:cNvGraphicFramePr>
          <p:nvPr>
            <p:ph idx="1"/>
            <p:extLst>
              <p:ext uri="{D42A27DB-BD31-4B8C-83A1-F6EECF244321}">
                <p14:modId xmlns:p14="http://schemas.microsoft.com/office/powerpoint/2010/main" val="2843200224"/>
              </p:ext>
            </p:extLst>
          </p:nvPr>
        </p:nvGraphicFramePr>
        <p:xfrm>
          <a:off x="324117" y="850757"/>
          <a:ext cx="5880130" cy="498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B838E5E9-52E3-4CCB-1392-546B7127B5DC}"/>
              </a:ext>
            </a:extLst>
          </p:cNvPr>
          <p:cNvSpPr>
            <a:spLocks noGrp="1"/>
          </p:cNvSpPr>
          <p:nvPr>
            <p:ph type="sldNum" sz="quarter" idx="4"/>
          </p:nvPr>
        </p:nvSpPr>
        <p:spPr/>
        <p:txBody>
          <a:bodyPr/>
          <a:lstStyle/>
          <a:p>
            <a:fld id="{835B6AD7-18B8-4C9C-AA70-ABD830A869AC}" type="slidenum">
              <a:rPr lang="en-US" smtClean="0"/>
              <a:pPr/>
              <a:t>12</a:t>
            </a:fld>
            <a:endParaRPr lang="en-US"/>
          </a:p>
        </p:txBody>
      </p:sp>
      <p:graphicFrame>
        <p:nvGraphicFramePr>
          <p:cNvPr id="10" name="Content Placeholder 7">
            <a:extLst>
              <a:ext uri="{FF2B5EF4-FFF2-40B4-BE49-F238E27FC236}">
                <a16:creationId xmlns:a16="http://schemas.microsoft.com/office/drawing/2014/main" id="{0C40C38B-5BAB-CA2B-85B8-6AC7F24E663F}"/>
              </a:ext>
            </a:extLst>
          </p:cNvPr>
          <p:cNvGraphicFramePr>
            <a:graphicFrameLocks/>
          </p:cNvGraphicFramePr>
          <p:nvPr>
            <p:extLst>
              <p:ext uri="{D42A27DB-BD31-4B8C-83A1-F6EECF244321}">
                <p14:modId xmlns:p14="http://schemas.microsoft.com/office/powerpoint/2010/main" val="3940417395"/>
              </p:ext>
            </p:extLst>
          </p:nvPr>
        </p:nvGraphicFramePr>
        <p:xfrm>
          <a:off x="6288921" y="978946"/>
          <a:ext cx="5880130" cy="49831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a:extLst>
              <a:ext uri="{FF2B5EF4-FFF2-40B4-BE49-F238E27FC236}">
                <a16:creationId xmlns:a16="http://schemas.microsoft.com/office/drawing/2014/main" id="{6B834281-0B2F-4541-308C-3F254475AE2F}"/>
              </a:ext>
            </a:extLst>
          </p:cNvPr>
          <p:cNvSpPr txBox="1"/>
          <p:nvPr/>
        </p:nvSpPr>
        <p:spPr>
          <a:xfrm>
            <a:off x="408790" y="5904557"/>
            <a:ext cx="11317044" cy="369332"/>
          </a:xfrm>
          <a:prstGeom prst="rect">
            <a:avLst/>
          </a:prstGeom>
          <a:solidFill>
            <a:schemeClr val="accent6">
              <a:lumMod val="60000"/>
              <a:lumOff val="40000"/>
            </a:schemeClr>
          </a:solidFill>
          <a:ln/>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b="1" dirty="0"/>
              <a:t>Key shift: transaction-level approval           program-level, risk-based oversight. </a:t>
            </a:r>
          </a:p>
        </p:txBody>
      </p:sp>
      <p:pic>
        <p:nvPicPr>
          <p:cNvPr id="13" name="Graphic 12" descr="Arrow Right with solid fill">
            <a:extLst>
              <a:ext uri="{FF2B5EF4-FFF2-40B4-BE49-F238E27FC236}">
                <a16:creationId xmlns:a16="http://schemas.microsoft.com/office/drawing/2014/main" id="{DC7F80B7-E9A2-B3DA-3875-E7E7EAF0F8C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826024" y="5781298"/>
            <a:ext cx="462897" cy="621707"/>
          </a:xfrm>
          <a:prstGeom prst="rect">
            <a:avLst/>
          </a:prstGeom>
        </p:spPr>
      </p:pic>
    </p:spTree>
    <p:extLst>
      <p:ext uri="{BB962C8B-B14F-4D97-AF65-F5344CB8AC3E}">
        <p14:creationId xmlns:p14="http://schemas.microsoft.com/office/powerpoint/2010/main" val="141170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Thank you!</a:t>
            </a:r>
          </a:p>
        </p:txBody>
      </p:sp>
      <p:sp>
        <p:nvSpPr>
          <p:cNvPr id="3" name="Slide Number Placeholder 2">
            <a:extLst>
              <a:ext uri="{FF2B5EF4-FFF2-40B4-BE49-F238E27FC236}">
                <a16:creationId xmlns:a16="http://schemas.microsoft.com/office/drawing/2014/main" id="{E82541CD-6107-4552-A503-6682F06DF24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Tree>
    <p:extLst>
      <p:ext uri="{BB962C8B-B14F-4D97-AF65-F5344CB8AC3E}">
        <p14:creationId xmlns:p14="http://schemas.microsoft.com/office/powerpoint/2010/main" val="2559149396"/>
      </p:ext>
    </p:extLst>
  </p:cSld>
  <p:clrMapOvr>
    <a:masterClrMapping/>
  </p:clrMapOvr>
</p:sld>
</file>

<file path=ppt/theme/theme1.xml><?xml version="1.0" encoding="utf-8"?>
<a:theme xmlns:a="http://schemas.openxmlformats.org/drawingml/2006/main" name="Office Theme">
  <a:themeElements>
    <a:clrScheme name="New Science">
      <a:dk1>
        <a:sysClr val="windowText" lastClr="000000"/>
      </a:dk1>
      <a:lt1>
        <a:sysClr val="window" lastClr="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SC new">
      <a:majorFont>
        <a:latin typeface="AvenirNext LT Pro Bold"/>
        <a:ea typeface=""/>
        <a:cs typeface=""/>
      </a:majorFont>
      <a:minorFont>
        <a:latin typeface="AvenirNext LT Pr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C PowerPoint base template for staff.potx" id="{4612F961-56E9-4EB7-9A44-11671DE64C64}" vid="{D4CA479C-CAD5-4C1B-93CE-2627735869DC}"/>
    </a:ext>
  </a:extLst>
</a:theme>
</file>

<file path=ppt/theme/theme2.xml><?xml version="1.0" encoding="utf-8"?>
<a:theme xmlns:a="http://schemas.openxmlformats.org/drawingml/2006/main" name="1_Office Theme">
  <a:themeElements>
    <a:clrScheme name="New Science">
      <a:dk1>
        <a:sysClr val="windowText" lastClr="000000"/>
      </a:dk1>
      <a:lt1>
        <a:sysClr val="window" lastClr="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SC new">
      <a:majorFont>
        <a:latin typeface="AvenirNext LT Pro Bold"/>
        <a:ea typeface=""/>
        <a:cs typeface=""/>
      </a:majorFont>
      <a:minorFont>
        <a:latin typeface="AvenirNext LT Pr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C PowerPoint base template for staff.potx" id="{4612F961-56E9-4EB7-9A44-11671DE64C64}" vid="{D4CA479C-CAD5-4C1B-93CE-2627735869DC}"/>
    </a:ext>
  </a:extLst>
</a:theme>
</file>

<file path=ppt/theme/theme3.xml><?xml version="1.0" encoding="utf-8"?>
<a:theme xmlns:a="http://schemas.openxmlformats.org/drawingml/2006/main" name="2_Office Theme">
  <a:themeElements>
    <a:clrScheme name="New Science">
      <a:dk1>
        <a:sysClr val="windowText" lastClr="000000"/>
      </a:dk1>
      <a:lt1>
        <a:sysClr val="window" lastClr="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SC new">
      <a:majorFont>
        <a:latin typeface="AvenirNext LT Pro Bold"/>
        <a:ea typeface=""/>
        <a:cs typeface=""/>
      </a:majorFont>
      <a:minorFont>
        <a:latin typeface="AvenirNext LT Pr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C PowerPoint base template for staff.potx" id="{4612F961-56E9-4EB7-9A44-11671DE64C64}" vid="{D4CA479C-CAD5-4C1B-93CE-2627735869DC}"/>
    </a:ext>
  </a:extLst>
</a:theme>
</file>

<file path=ppt/theme/theme4.xml><?xml version="1.0" encoding="utf-8"?>
<a:theme xmlns:a="http://schemas.openxmlformats.org/drawingml/2006/main" name="3_Office Theme">
  <a:themeElements>
    <a:clrScheme name="Custom 1">
      <a:dk1>
        <a:sysClr val="windowText" lastClr="000000"/>
      </a:dk1>
      <a:lt1>
        <a:sysClr val="window" lastClr="FFFFFF"/>
      </a:lt1>
      <a:dk2>
        <a:srgbClr val="1F497D"/>
      </a:dk2>
      <a:lt2>
        <a:srgbClr val="EEECE1"/>
      </a:lt2>
      <a:accent1>
        <a:srgbClr val="10436A"/>
      </a:accent1>
      <a:accent2>
        <a:srgbClr val="92DCE5"/>
      </a:accent2>
      <a:accent3>
        <a:srgbClr val="D64933"/>
      </a:accent3>
      <a:accent4>
        <a:srgbClr val="7C7C7C"/>
      </a:accent4>
      <a:accent5>
        <a:srgbClr val="EFCB68"/>
      </a:accent5>
      <a:accent6>
        <a:srgbClr val="70AD47"/>
      </a:accent6>
      <a:hlink>
        <a:srgbClr val="0000FF"/>
      </a:hlink>
      <a:folHlink>
        <a:srgbClr val="800080"/>
      </a:folHlink>
    </a:clrScheme>
    <a:fontScheme name="SC new">
      <a:majorFont>
        <a:latin typeface="AvenirNext LT Pro Bold"/>
        <a:ea typeface=""/>
        <a:cs typeface=""/>
      </a:majorFont>
      <a:minorFont>
        <a:latin typeface="AvenirNext LT Pr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C PowerPoint base template for staff.potx" id="{4612F961-56E9-4EB7-9A44-11671DE64C64}" vid="{D4CA479C-CAD5-4C1B-93CE-2627735869D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C91532B0EA0944850455528C36D935" ma:contentTypeVersion="16" ma:contentTypeDescription="Create a new document." ma:contentTypeScope="" ma:versionID="13f3b85b0392eec97da75853e24926f3">
  <xsd:schema xmlns:xsd="http://www.w3.org/2001/XMLSchema" xmlns:xs="http://www.w3.org/2001/XMLSchema" xmlns:p="http://schemas.microsoft.com/office/2006/metadata/properties" xmlns:ns1="http://schemas.microsoft.com/sharepoint/v3" xmlns:ns2="d6bb2bc5-495b-42d4-a8cb-6aa8f8d0335a" xmlns:ns3="5a02f5f2-ae70-4285-824d-090061699cde" targetNamespace="http://schemas.microsoft.com/office/2006/metadata/properties" ma:root="true" ma:fieldsID="e4cdc343bb4834555309496f48587159" ns1:_="" ns2:_="" ns3:_="">
    <xsd:import namespace="http://schemas.microsoft.com/sharepoint/v3"/>
    <xsd:import namespace="d6bb2bc5-495b-42d4-a8cb-6aa8f8d0335a"/>
    <xsd:import namespace="5a02f5f2-ae70-4285-824d-090061699cde"/>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6bb2bc5-495b-42d4-a8cb-6aa8f8d0335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dabcefd-7191-4d78-9d18-d223e822eda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02f5f2-ae70-4285-824d-090061699cde"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fefebc00-6037-405c-a9f8-7950a9d01b95}" ma:internalName="TaxCatchAll" ma:showField="CatchAllData" ma:web="5a02f5f2-ae70-4285-824d-090061699c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02f5f2-ae70-4285-824d-090061699cde" xsi:nil="true"/>
    <lcf76f155ced4ddcb4097134ff3c332f xmlns="d6bb2bc5-495b-42d4-a8cb-6aa8f8d0335a">
      <Terms xmlns="http://schemas.microsoft.com/office/infopath/2007/PartnerControls"/>
    </lcf76f155ced4ddcb4097134ff3c332f>
    <MediaLengthInSeconds xmlns="d6bb2bc5-495b-42d4-a8cb-6aa8f8d0335a"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C4146D6-FB7B-4AA3-AC2E-EE8FD34CD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6bb2bc5-495b-42d4-a8cb-6aa8f8d0335a"/>
    <ds:schemaRef ds:uri="5a02f5f2-ae70-4285-824d-090061699c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521C20-9E33-48A5-B56C-6DBE0ADA37F3}">
  <ds:schemaRefs>
    <ds:schemaRef ds:uri="http://schemas.microsoft.com/sharepoint/v3/contenttype/forms"/>
  </ds:schemaRefs>
</ds:datastoreItem>
</file>

<file path=customXml/itemProps3.xml><?xml version="1.0" encoding="utf-8"?>
<ds:datastoreItem xmlns:ds="http://schemas.openxmlformats.org/officeDocument/2006/customXml" ds:itemID="{8779A9CC-1221-4480-B719-A3FDECFA9433}">
  <ds:schemaRefs>
    <ds:schemaRef ds:uri="http://purl.org/dc/elements/1.1/"/>
    <ds:schemaRef ds:uri="http://schemas.microsoft.com/office/2006/documentManagement/types"/>
    <ds:schemaRef ds:uri="http://schemas.microsoft.com/office/2006/metadata/properties"/>
    <ds:schemaRef ds:uri="http://www.w3.org/XML/1998/namespace"/>
    <ds:schemaRef ds:uri="5a02f5f2-ae70-4285-824d-090061699cde"/>
    <ds:schemaRef ds:uri="http://purl.org/dc/terms/"/>
    <ds:schemaRef ds:uri="http://schemas.microsoft.com/sharepoint/v3"/>
    <ds:schemaRef ds:uri="http://schemas.microsoft.com/office/infopath/2007/PartnerControls"/>
    <ds:schemaRef ds:uri="http://schemas.openxmlformats.org/package/2006/metadata/core-properties"/>
    <ds:schemaRef ds:uri="d6bb2bc5-495b-42d4-a8cb-6aa8f8d0335a"/>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SC PowerPoint base template for staff</Template>
  <TotalTime>4090</TotalTime>
  <Words>535</Words>
  <Application>Microsoft Office PowerPoint</Application>
  <PresentationFormat>Widescreen</PresentationFormat>
  <Paragraphs>77</Paragraphs>
  <Slides>13</Slides>
  <Notes>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13</vt:i4>
      </vt:variant>
    </vt:vector>
  </HeadingPairs>
  <TitlesOfParts>
    <vt:vector size="23" baseType="lpstr">
      <vt:lpstr>Arial</vt:lpstr>
      <vt:lpstr>Avenir Next LT Pro</vt:lpstr>
      <vt:lpstr>AvenirNext LT Pro Bold</vt:lpstr>
      <vt:lpstr>AvenirNext LT Pro Regular</vt:lpstr>
      <vt:lpstr>Calibri</vt:lpstr>
      <vt:lpstr>Wingdings</vt:lpstr>
      <vt:lpstr>Office Theme</vt:lpstr>
      <vt:lpstr>1_Office Theme</vt:lpstr>
      <vt:lpstr>2_Office Theme</vt:lpstr>
      <vt:lpstr>3_Office Theme</vt:lpstr>
      <vt:lpstr>2026 LDRD Annual Meeting</vt:lpstr>
      <vt:lpstr>Our Mission:  Deliver scientific discoveries and major scientific tools to transform our understanding of nature and advance the energy, economic, and national security of the United States.</vt:lpstr>
      <vt:lpstr>SC National Laboratories</vt:lpstr>
      <vt:lpstr>PowerPoint Presentation</vt:lpstr>
      <vt:lpstr>Summary</vt:lpstr>
      <vt:lpstr>LDRD Costs by DOE/NNSA Labs, FYs 2016-2025</vt:lpstr>
      <vt:lpstr>FY 2025 LDRD Costs as a % of Total Lab Costs</vt:lpstr>
      <vt:lpstr>History of LDRD Costs as % of Total Lab Costs</vt:lpstr>
      <vt:lpstr>FY 2025 LDRD Average Project Cost ($K)</vt:lpstr>
      <vt:lpstr>FY 2025 Number of LDRD Projects</vt:lpstr>
      <vt:lpstr>DOE Modernizes Operations</vt:lpstr>
      <vt:lpstr>Major Changes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Wang, Alice</dc:creator>
  <cp:lastModifiedBy>Wang, Alice</cp:lastModifiedBy>
  <cp:revision>194</cp:revision>
  <cp:lastPrinted>2026-08-05T14:58:19Z</cp:lastPrinted>
  <dcterms:created xsi:type="dcterms:W3CDTF">2023-07-20T14:08:23Z</dcterms:created>
  <dcterms:modified xsi:type="dcterms:W3CDTF">2026-09-15T16:43:44Z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0x0101003BC91532B0EA0944850455528C36D935</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{"FileActivityType":"9","FileActivityTimeStamp":"2023-08-30T15:28:56.170Z","FileActivityUsersOnPage":[{"DisplayName":"Houston, Karyn (EXT)","Id":"karyn.houston@science.doe.gov"},{"DisplayName":"Klausing, Kathleen","Id":"kathleen.klausing@science.doe.gov"}],"FileActivityNavigationId":null}</vt:lpwstr>
  </property>
  <property fmtid="{D5CDD505-2E9C-101B-9397-08002B2CF9AE}" pid="7" name="TriggerFlowInfo">
    <vt:lpwstr/>
  </property>
</Properties>
</file>