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70" r:id="rId6"/>
    <p:sldId id="259" r:id="rId7"/>
    <p:sldId id="262" r:id="rId8"/>
    <p:sldId id="269" r:id="rId9"/>
    <p:sldId id="263" r:id="rId10"/>
    <p:sldId id="261" r:id="rId11"/>
    <p:sldId id="266" r:id="rId12"/>
    <p:sldId id="271" r:id="rId13"/>
    <p:sldId id="265" r:id="rId14"/>
    <p:sldId id="272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1F33"/>
    <a:srgbClr val="9F3581"/>
    <a:srgbClr val="822C6B"/>
    <a:srgbClr val="BB4577"/>
    <a:srgbClr val="DF6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/>
    <p:restoredTop sz="67211"/>
  </p:normalViewPr>
  <p:slideViewPr>
    <p:cSldViewPr snapToGrid="0">
      <p:cViewPr>
        <p:scale>
          <a:sx n="85" d="100"/>
          <a:sy n="85" d="100"/>
        </p:scale>
        <p:origin x="8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500CA-3105-0249-9043-F764EF413975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AF4FD-3B01-C64B-9E3B-AC2DA0C9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7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22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7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97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72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9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9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8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4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4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2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AF4FD-3B01-C64B-9E3B-AC2DA0C9AB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0879-B82D-109F-4CE4-D310037A4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C942-96C1-E8C4-B93B-37BD0047E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FA47-CF0C-036D-A93D-BB6C4D9D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86F25-F82D-1CDB-8A5B-F1346712C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473BA-ECF7-0F13-D4E1-A140F7A1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0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02CB-C6D3-9AF0-0DB5-E2B264EE2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EE865-2EA3-6133-8D5A-5BC9164E7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F108-81FC-C92B-C798-435D9F51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16FDA-9AC0-AE64-9E39-76895D6C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D3ACE-1A92-C952-4C4B-E209C766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DE9AF-0DB5-4D36-CFF2-12BD85048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BCD19-7F5F-4C26-5179-21EFC9E6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D6BF6-54FD-0237-6814-8A604C49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0F75A-A72A-4AB1-723D-F9CE48C0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E6EF4-D69E-B771-C7EE-50FDBAB1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8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E0B3-E5AE-3AFB-3550-2BA023FF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6AE5D-0871-BD7C-762B-F987CB6F9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fld id="{7CF5A1D0-0926-BA40-91AF-E86B85B2BDAB}" type="slidenum">
              <a:rPr lang="en-US" smtClean="0"/>
              <a:t>‹#›</a:t>
            </a:fld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CD379-4426-0AA4-7C43-94C7E224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4128D-D594-B7ED-25E9-794CFE20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257E-DF2A-FEE6-9613-69C9FD81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2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5E7B-CE9E-F5B3-826B-F9C51C52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ED135-EBDE-2374-4A01-C8F30AEF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A250A-A578-6502-82B7-487FE35C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8323-1F0F-1D37-1648-9B7450A0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95504-81C3-6A04-0FB6-C5A6DC7B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81DF-D4FC-38CF-A8B4-A516FF46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57FE-DD6B-6BEF-A2E4-7235E8CDD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7257C-5DA8-4402-90BF-C55A57B0C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77732-5C82-858B-B647-6C141FE9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88301-AA21-1E38-2952-854F264B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24276-B1B8-5589-8C8C-A469EFDC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5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E22D-8CEF-4CC5-D057-7FCABDA4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C5A0-779D-8ED1-A126-0B4CFD97C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1D6AA-62A5-7644-C70B-F487B2F97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4F5428-2FF2-44DC-A446-8387E0637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93BA9-A81B-FFED-A60B-9FC26DEDD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665DC-ED20-A4EC-7B63-56FC8401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20A2D0-1EF5-EA0E-4E44-4F389391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032BC-BD36-587D-EC0A-C31ED055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9A52-5275-77BA-2FA1-FB22CA1F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212CA-8AED-2D9A-0891-2C330625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1FD65-F5F9-469C-A51C-8D59967E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A43EA-D65E-5563-453B-8DFB8D27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5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28FD4-1B5C-E4A8-C315-098B909A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EEF36-5D33-141A-AEE8-8DE94B59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20A6D-B29C-323F-4605-60BFF528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487E-B987-F9DC-494C-068F866C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D4CD1-70C5-61A0-BD34-6E63FDEB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0A622-BC6B-CE6D-C43E-0C248EBC3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602A2-0428-6B3A-7C5A-AA0FBFB9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4D836-6127-F1D6-DE0D-A6E07DB6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B222A-2CF4-BAF0-AD4C-922EC37D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56EE-BE9B-723A-96E3-9A1CCA1F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B5019-5D98-541B-35E8-BC8188BA2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36180-22C9-E919-E88F-A6CFD944E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5D7-C207-4D12-2712-A126DE5D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D90C3-B706-496A-39D0-6769CEEB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10D5A-EA6D-2145-2E72-6B7EDE6E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3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39D86-339C-A31E-21BA-3FF45C7A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3A871-5332-8CDC-F957-E10B5FF96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0DF73-7CDC-E8B3-CA29-4B0AE390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3/10/26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6397B-69B3-CA73-4B5A-390073973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Chris Keith -  CLAS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DE29-A9F3-793F-9DDE-97B634BAA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395E52-9662-DF4F-B944-3B5077478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52.png"/><Relationship Id="rId4" Type="http://schemas.openxmlformats.org/officeDocument/2006/relationships/image" Target="../media/image63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9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70.jpg"/><Relationship Id="rId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image" Target="../media/image60.jpe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sportal.jlab.org/mis/physics/experiments/viewProposal.cfm?paperId=989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22BDD59-E2D6-AE54-678A-AD1B5D26BA67}"/>
              </a:ext>
            </a:extLst>
          </p:cNvPr>
          <p:cNvSpPr txBox="1"/>
          <p:nvPr/>
        </p:nvSpPr>
        <p:spPr>
          <a:xfrm>
            <a:off x="1126348" y="1124262"/>
            <a:ext cx="8017652" cy="269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Proxima Nova Rg" panose="02000506030000020004" pitchFamily="2" charset="0"/>
                <a:ea typeface="+mj-ea"/>
                <a:cs typeface="+mj-cs"/>
              </a:rPr>
              <a:t>An Update from the </a:t>
            </a:r>
            <a:r>
              <a:rPr lang="en-US" sz="5400" kern="1200" dirty="0" err="1">
                <a:solidFill>
                  <a:srgbClr val="FFFFFF"/>
                </a:solidFill>
                <a:latin typeface="Proxima Nova Rg" panose="02000506030000020004" pitchFamily="2" charset="0"/>
                <a:ea typeface="+mj-ea"/>
                <a:cs typeface="+mj-cs"/>
              </a:rPr>
              <a:t>JLab</a:t>
            </a:r>
            <a:r>
              <a:rPr lang="en-US" sz="5400" kern="1200" dirty="0">
                <a:solidFill>
                  <a:srgbClr val="FFFFFF"/>
                </a:solidFill>
                <a:latin typeface="Proxima Nova Rg" panose="02000506030000020004" pitchFamily="2" charset="0"/>
                <a:ea typeface="+mj-ea"/>
                <a:cs typeface="+mj-cs"/>
              </a:rPr>
              <a:t> Target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E48D2-7395-E4EE-D062-72AF5C37E9D3}"/>
              </a:ext>
            </a:extLst>
          </p:cNvPr>
          <p:cNvSpPr txBox="1"/>
          <p:nvPr/>
        </p:nvSpPr>
        <p:spPr>
          <a:xfrm>
            <a:off x="1267221" y="2705618"/>
            <a:ext cx="2280149" cy="1199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>
                <a:solidFill>
                  <a:schemeClr val="bg1"/>
                </a:solidFill>
                <a:latin typeface="Proxima Nova Rg" panose="02000506030000020004" pitchFamily="2" charset="0"/>
              </a:rPr>
              <a:t>Chris Keith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10 March, 2026</a:t>
            </a:r>
            <a:endParaRPr lang="en-US" sz="1600" kern="12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9" name="Picture 8" descr="A picture containing text, clipart, sign&#10;&#10;AI-generated content may be incorrect.">
            <a:extLst>
              <a:ext uri="{FF2B5EF4-FFF2-40B4-BE49-F238E27FC236}">
                <a16:creationId xmlns:a16="http://schemas.microsoft.com/office/drawing/2014/main" id="{0EA38F8A-B1F2-22BB-79D7-74F4EA27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15" y="6124837"/>
            <a:ext cx="1825008" cy="4562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BA3A4-E77F-D3B2-FFA4-9C93865E771C}"/>
              </a:ext>
            </a:extLst>
          </p:cNvPr>
          <p:cNvGrpSpPr/>
          <p:nvPr/>
        </p:nvGrpSpPr>
        <p:grpSpPr>
          <a:xfrm>
            <a:off x="9911851" y="5939884"/>
            <a:ext cx="2144639" cy="632475"/>
            <a:chOff x="1799028" y="5709106"/>
            <a:chExt cx="2144639" cy="632475"/>
          </a:xfrm>
        </p:grpSpPr>
        <p:pic>
          <p:nvPicPr>
            <p:cNvPr id="7" name="Picture 6" descr="A picture containing text, device, gauge&#10;&#10;AI-generated content may be incorrect.">
              <a:extLst>
                <a:ext uri="{FF2B5EF4-FFF2-40B4-BE49-F238E27FC236}">
                  <a16:creationId xmlns:a16="http://schemas.microsoft.com/office/drawing/2014/main" id="{9BBEA13A-4EDA-6A10-5E20-3CF5EA985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3887" y="5709106"/>
              <a:ext cx="1174150" cy="2955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3C255-4324-61A3-B4CC-B8A95638B663}"/>
                </a:ext>
              </a:extLst>
            </p:cNvPr>
            <p:cNvSpPr txBox="1"/>
            <p:nvPr/>
          </p:nvSpPr>
          <p:spPr>
            <a:xfrm>
              <a:off x="1799028" y="5879916"/>
              <a:ext cx="2144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AF1F33"/>
                  </a:solidFill>
                  <a:latin typeface="Trebuchet MS" panose="020B0703020202090204" pitchFamily="34" charset="0"/>
                </a:rPr>
                <a:t>Target Group</a:t>
              </a:r>
            </a:p>
          </p:txBody>
        </p:sp>
      </p:grpSp>
      <p:pic>
        <p:nvPicPr>
          <p:cNvPr id="11" name="Picture 10" descr="A picture containing text, device, gauge&#10;&#10;AI-generated content may be incorrect.">
            <a:extLst>
              <a:ext uri="{FF2B5EF4-FFF2-40B4-BE49-F238E27FC236}">
                <a16:creationId xmlns:a16="http://schemas.microsoft.com/office/drawing/2014/main" id="{B32CB247-DAF9-B4F1-D481-7F25134AE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15" y="5282193"/>
            <a:ext cx="1793976" cy="45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DEF0E2-1959-7BA5-0308-AEF6B54F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9575" y="2713457"/>
            <a:ext cx="5181600" cy="2349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9AA3914-8BD2-0AF3-3C70-19D93D5D153B}"/>
              </a:ext>
            </a:extLst>
          </p:cNvPr>
          <p:cNvGrpSpPr/>
          <p:nvPr/>
        </p:nvGrpSpPr>
        <p:grpSpPr>
          <a:xfrm>
            <a:off x="557045" y="1411112"/>
            <a:ext cx="3778843" cy="3440050"/>
            <a:chOff x="1463717" y="2285133"/>
            <a:chExt cx="3778843" cy="34400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9FBB54-A549-434B-FB2B-9C053F814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17" y="2285133"/>
              <a:ext cx="3778843" cy="34400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F9EEB-ADF2-D2F9-BA01-18C51886E5B6}"/>
                </a:ext>
              </a:extLst>
            </p:cNvPr>
            <p:cNvSpPr txBox="1"/>
            <p:nvPr/>
          </p:nvSpPr>
          <p:spPr>
            <a:xfrm>
              <a:off x="3241039" y="4703213"/>
              <a:ext cx="629921" cy="307777"/>
            </a:xfrm>
            <a:prstGeom prst="rect">
              <a:avLst/>
            </a:prstGeom>
            <a:solidFill>
              <a:schemeClr val="bg1">
                <a:alpha val="44845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HMS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01B4C1-6FDD-B99C-9144-7ABF9E29B420}"/>
                </a:ext>
              </a:extLst>
            </p:cNvPr>
            <p:cNvSpPr txBox="1"/>
            <p:nvPr/>
          </p:nvSpPr>
          <p:spPr>
            <a:xfrm>
              <a:off x="3241039" y="2528973"/>
              <a:ext cx="701041" cy="307777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SHMS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698F46-1C8C-B3E2-B0B4-7697613EF754}"/>
                </a:ext>
              </a:extLst>
            </p:cNvPr>
            <p:cNvSpPr txBox="1"/>
            <p:nvPr/>
          </p:nvSpPr>
          <p:spPr>
            <a:xfrm>
              <a:off x="3002617" y="3929898"/>
              <a:ext cx="701041" cy="307777"/>
            </a:xfrm>
            <a:prstGeom prst="rect">
              <a:avLst/>
            </a:prstGeom>
            <a:solidFill>
              <a:schemeClr val="bg1">
                <a:alpha val="77974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ENGE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147CAA-FC3D-851B-6844-81905CFD0717}"/>
                </a:ext>
              </a:extLst>
            </p:cNvPr>
            <p:cNvSpPr txBox="1"/>
            <p:nvPr/>
          </p:nvSpPr>
          <p:spPr>
            <a:xfrm>
              <a:off x="3591559" y="2955737"/>
              <a:ext cx="701041" cy="307777"/>
            </a:xfrm>
            <a:prstGeom prst="rect">
              <a:avLst/>
            </a:prstGeom>
            <a:solidFill>
              <a:schemeClr val="bg1">
                <a:alpha val="77974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HES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F97FC6-C9D9-2991-ED0D-0808788DAC0C}"/>
                </a:ext>
              </a:extLst>
            </p:cNvPr>
            <p:cNvSpPr txBox="1"/>
            <p:nvPr/>
          </p:nvSpPr>
          <p:spPr>
            <a:xfrm>
              <a:off x="3703658" y="4166061"/>
              <a:ext cx="701041" cy="307777"/>
            </a:xfrm>
            <a:prstGeom prst="rect">
              <a:avLst/>
            </a:prstGeom>
            <a:solidFill>
              <a:schemeClr val="bg1">
                <a:alpha val="77974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SKS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59CABC-84F9-99B5-3EB1-A9A60B669C06}"/>
                </a:ext>
              </a:extLst>
            </p:cNvPr>
            <p:cNvSpPr txBox="1"/>
            <p:nvPr/>
          </p:nvSpPr>
          <p:spPr>
            <a:xfrm>
              <a:off x="2055197" y="2801848"/>
              <a:ext cx="701041" cy="307777"/>
            </a:xfrm>
            <a:prstGeom prst="rect">
              <a:avLst/>
            </a:prstGeom>
            <a:solidFill>
              <a:schemeClr val="bg1">
                <a:alpha val="77974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Proxima Nova Rg" panose="02000506030000020004" pitchFamily="2" charset="0"/>
                </a:rPr>
                <a:t>Target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6BECFB8-2072-ACFD-83F7-11DF9B6AFDCB}"/>
                </a:ext>
              </a:extLst>
            </p:cNvPr>
            <p:cNvCxnSpPr>
              <a:cxnSpLocks/>
            </p:cNvCxnSpPr>
            <p:nvPr/>
          </p:nvCxnSpPr>
          <p:spPr>
            <a:xfrm>
              <a:off x="2725014" y="3080590"/>
              <a:ext cx="720713" cy="5658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Content Placeholder 12">
            <a:extLst>
              <a:ext uri="{FF2B5EF4-FFF2-40B4-BE49-F238E27FC236}">
                <a16:creationId xmlns:a16="http://schemas.microsoft.com/office/drawing/2014/main" id="{5FA16561-6533-23FD-CBA8-7B01F6A94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r="15293"/>
          <a:stretch/>
        </p:blipFill>
        <p:spPr>
          <a:xfrm>
            <a:off x="3198460" y="4574647"/>
            <a:ext cx="2430466" cy="1307240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1306AB-5C2A-CF84-3AA2-40F65EEB0BA5}"/>
              </a:ext>
            </a:extLst>
          </p:cNvPr>
          <p:cNvGrpSpPr>
            <a:grpSpLocks noChangeAspect="1"/>
          </p:cNvGrpSpPr>
          <p:nvPr/>
        </p:nvGrpSpPr>
        <p:grpSpPr>
          <a:xfrm>
            <a:off x="1294589" y="5113957"/>
            <a:ext cx="2209969" cy="1388689"/>
            <a:chOff x="5284617" y="698765"/>
            <a:chExt cx="6375997" cy="4006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9A6089-04E3-B2DE-5137-9D5CC07AE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9" t="9302" r="33585" b="6521"/>
            <a:stretch/>
          </p:blipFill>
          <p:spPr>
            <a:xfrm>
              <a:off x="5284617" y="698765"/>
              <a:ext cx="5805236" cy="40065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811EBD-73CA-39F7-B614-AE9B41A5DC01}"/>
                </a:ext>
              </a:extLst>
            </p:cNvPr>
            <p:cNvSpPr txBox="1"/>
            <p:nvPr/>
          </p:nvSpPr>
          <p:spPr>
            <a:xfrm>
              <a:off x="8615946" y="877232"/>
              <a:ext cx="2668043" cy="7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Proxima Nova Rg" panose="02000506030000020004" pitchFamily="2" charset="0"/>
                </a:rPr>
                <a:t>Clamp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0DAAEA-F06A-06BA-7286-B7F31566DF39}"/>
                </a:ext>
              </a:extLst>
            </p:cNvPr>
            <p:cNvSpPr txBox="1"/>
            <p:nvPr/>
          </p:nvSpPr>
          <p:spPr>
            <a:xfrm>
              <a:off x="8436354" y="1774365"/>
              <a:ext cx="2668043" cy="56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Proxima Nova Rg" panose="02000506030000020004" pitchFamily="2" charset="0"/>
                </a:rPr>
                <a:t>Clamp ring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560CC7-047B-5A37-9531-55EACD11CFC1}"/>
                </a:ext>
              </a:extLst>
            </p:cNvPr>
            <p:cNvSpPr txBox="1"/>
            <p:nvPr/>
          </p:nvSpPr>
          <p:spPr>
            <a:xfrm>
              <a:off x="8369725" y="2365985"/>
              <a:ext cx="3290889" cy="56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Proxima Nova Rg" panose="02000506030000020004" pitchFamily="2" charset="0"/>
                </a:rPr>
                <a:t>Target sample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Hypernuclear</a:t>
            </a:r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 experiments in Hall 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469F92-6E71-5457-F79E-E06DA3CD1235}"/>
              </a:ext>
            </a:extLst>
          </p:cNvPr>
          <p:cNvSpPr txBox="1"/>
          <p:nvPr/>
        </p:nvSpPr>
        <p:spPr>
          <a:xfrm>
            <a:off x="8302171" y="928914"/>
            <a:ext cx="365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81088" algn="l"/>
                <a:tab pos="2163763" algn="l"/>
              </a:tabLst>
            </a:pPr>
            <a:r>
              <a:rPr lang="en-US" sz="1400" dirty="0">
                <a:latin typeface="Proxima Nova Rg" panose="02000506030000020004" pitchFamily="2" charset="0"/>
              </a:rPr>
              <a:t>E12-24-003	E12-24-004	E12-24-011</a:t>
            </a:r>
          </a:p>
          <a:p>
            <a:pPr>
              <a:tabLst>
                <a:tab pos="1081088" algn="l"/>
              </a:tabLst>
            </a:pPr>
            <a:r>
              <a:rPr lang="en-US" sz="1400" dirty="0">
                <a:latin typeface="Proxima Nova Rg" panose="02000506030000020004" pitchFamily="2" charset="0"/>
              </a:rPr>
              <a:t>E12-24-013	E12-15-008A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CC5F5910-16D8-F29C-91F1-FDE399A14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80164"/>
              </p:ext>
            </p:extLst>
          </p:nvPr>
        </p:nvGraphicFramePr>
        <p:xfrm>
          <a:off x="9826158" y="1957807"/>
          <a:ext cx="1258605" cy="4389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43756">
                  <a:extLst>
                    <a:ext uri="{9D8B030D-6E8A-4147-A177-3AD203B41FA5}">
                      <a16:colId xmlns:a16="http://schemas.microsoft.com/office/drawing/2014/main" val="3738426392"/>
                    </a:ext>
                  </a:extLst>
                </a:gridCol>
                <a:gridCol w="814849">
                  <a:extLst>
                    <a:ext uri="{9D8B030D-6E8A-4147-A177-3AD203B41FA5}">
                      <a16:colId xmlns:a16="http://schemas.microsoft.com/office/drawing/2014/main" val="2867434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No.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84793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6</a:t>
                      </a:r>
                      <a:r>
                        <a:rPr lang="en-US" sz="1200" dirty="0"/>
                        <a:t>LiH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46730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6</a:t>
                      </a:r>
                      <a:r>
                        <a:rPr lang="en-US" sz="1200" dirty="0"/>
                        <a:t>Li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67914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9</a:t>
                      </a:r>
                      <a:r>
                        <a:rPr lang="en-US" sz="1200" dirty="0"/>
                        <a:t>Be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564309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9</a:t>
                      </a:r>
                      <a:r>
                        <a:rPr lang="en-US" sz="1200" dirty="0"/>
                        <a:t>B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101042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12</a:t>
                      </a:r>
                      <a:r>
                        <a:rPr lang="en-US" sz="1200" dirty="0"/>
                        <a:t>C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143278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/>
                        <a:t>12</a:t>
                      </a:r>
                      <a:r>
                        <a:rPr lang="en-US" sz="1200" dirty="0"/>
                        <a:t>C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583755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/>
                        <a:t>12</a:t>
                      </a:r>
                      <a:r>
                        <a:rPr lang="en-US" sz="1200" dirty="0"/>
                        <a:t>C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70556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/>
                        <a:t>27</a:t>
                      </a:r>
                      <a:r>
                        <a:rPr lang="en-US" sz="1200" dirty="0"/>
                        <a:t>Al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593185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/>
                        <a:t>40</a:t>
                      </a:r>
                      <a:r>
                        <a:rPr lang="en-US" sz="1200" dirty="0"/>
                        <a:t>Ca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889183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48</a:t>
                      </a:r>
                      <a:r>
                        <a:rPr lang="en-US" sz="1200" dirty="0"/>
                        <a:t>Ca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96668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208</a:t>
                      </a:r>
                      <a:r>
                        <a:rPr lang="en-US" sz="1200" dirty="0"/>
                        <a:t>Pb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860202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/>
                        <a:t>208</a:t>
                      </a:r>
                      <a:r>
                        <a:rPr lang="en-US" sz="1200" dirty="0"/>
                        <a:t>Pb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794478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Symbol" pitchFamily="2" charset="2"/>
                        </a:rPr>
                        <a:t>a</a:t>
                      </a:r>
                      <a:r>
                        <a:rPr lang="en-US" sz="1200" dirty="0"/>
                        <a:t> source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22080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</a:t>
                      </a:r>
                      <a:r>
                        <a:rPr lang="en-US" sz="1200" baseline="-25000" dirty="0"/>
                        <a:t>2</a:t>
                      </a:r>
                      <a:endParaRPr lang="en-US" sz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66722"/>
                  </a:ext>
                </a:extLst>
              </a:tr>
              <a:tr h="170201"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O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6739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A6ADE94-A6FE-DF43-CC4E-089D6161BBC2}"/>
              </a:ext>
            </a:extLst>
          </p:cNvPr>
          <p:cNvSpPr txBox="1"/>
          <p:nvPr/>
        </p:nvSpPr>
        <p:spPr>
          <a:xfrm>
            <a:off x="3360354" y="5939379"/>
            <a:ext cx="2703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of Dave Meekins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9553B-9EB3-F535-FE55-9C0199F198EE}"/>
              </a:ext>
            </a:extLst>
          </p:cNvPr>
          <p:cNvSpPr txBox="1"/>
          <p:nvPr/>
        </p:nvSpPr>
        <p:spPr>
          <a:xfrm>
            <a:off x="6096000" y="2367795"/>
            <a:ext cx="77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Proxima Nova Rg" panose="02000506030000020004" pitchFamily="2" charset="0"/>
              </a:rPr>
              <a:t>Motion</a:t>
            </a:r>
          </a:p>
          <a:p>
            <a:pPr algn="r"/>
            <a:r>
              <a:rPr lang="en-US" sz="1200" dirty="0">
                <a:latin typeface="Proxima Nova Rg" panose="02000506030000020004" pitchFamily="2" charset="0"/>
              </a:rPr>
              <a:t>Actuator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0B0CB-D9DC-2CE8-EA49-7C2E98BA5D77}"/>
              </a:ext>
            </a:extLst>
          </p:cNvPr>
          <p:cNvSpPr txBox="1"/>
          <p:nvPr/>
        </p:nvSpPr>
        <p:spPr>
          <a:xfrm>
            <a:off x="5801639" y="3139225"/>
            <a:ext cx="111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Proxima Nova Rg" panose="02000506030000020004" pitchFamily="2" charset="0"/>
              </a:rPr>
              <a:t>Scattering</a:t>
            </a:r>
          </a:p>
          <a:p>
            <a:pPr algn="r"/>
            <a:r>
              <a:rPr lang="en-US" sz="1200" dirty="0">
                <a:latin typeface="Proxima Nova Rg" panose="02000506030000020004" pitchFamily="2" charset="0"/>
              </a:rPr>
              <a:t>Chamber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C35C21-360F-B117-7FF7-E183E6FB79FD}"/>
              </a:ext>
            </a:extLst>
          </p:cNvPr>
          <p:cNvSpPr txBox="1"/>
          <p:nvPr/>
        </p:nvSpPr>
        <p:spPr>
          <a:xfrm>
            <a:off x="6109226" y="4631507"/>
            <a:ext cx="77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Proxima Nova Rg" panose="02000506030000020004" pitchFamily="2" charset="0"/>
              </a:rPr>
              <a:t>Support</a:t>
            </a:r>
          </a:p>
          <a:p>
            <a:pPr algn="r"/>
            <a:r>
              <a:rPr lang="en-US" sz="1200" dirty="0">
                <a:latin typeface="Proxima Nova Rg" panose="02000506030000020004" pitchFamily="2" charset="0"/>
              </a:rPr>
              <a:t>Post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EDDC1-528F-72C7-D814-2B492EE00917}"/>
              </a:ext>
            </a:extLst>
          </p:cNvPr>
          <p:cNvSpPr txBox="1"/>
          <p:nvPr/>
        </p:nvSpPr>
        <p:spPr>
          <a:xfrm>
            <a:off x="3661837" y="1401319"/>
            <a:ext cx="26543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spectrometers (x3)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solid target system, cryogenically cooled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4E445E4-B23F-C522-E388-6B6A714A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C78F5DF-0CC9-E92C-76BD-51996B45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10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BE5088-0401-97E2-C785-F8ADCF8B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22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Hall C Tensor Polarized Target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5AF86-D672-FB26-86A7-1E944AEDC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2"/>
          <a:stretch/>
        </p:blipFill>
        <p:spPr>
          <a:xfrm>
            <a:off x="8417513" y="1979638"/>
            <a:ext cx="2278308" cy="2101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32C79-C3CA-9AB8-0325-86DB8BD75EC2}"/>
              </a:ext>
            </a:extLst>
          </p:cNvPr>
          <p:cNvSpPr txBox="1"/>
          <p:nvPr/>
        </p:nvSpPr>
        <p:spPr>
          <a:xfrm>
            <a:off x="4076700" y="6158056"/>
            <a:ext cx="403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enlo" panose="020B0609030804020204" pitchFamily="49" charset="0"/>
                <a:cs typeface="Times New Roman" panose="02020603050405020304" pitchFamily="18" charset="0"/>
              </a:rPr>
              <a:t>D. Keller, D. Crabb, and D. Day., NIM A 981, 164504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5369F-3D90-B817-E79C-57B2AF550920}"/>
              </a:ext>
            </a:extLst>
          </p:cNvPr>
          <p:cNvSpPr txBox="1"/>
          <p:nvPr/>
        </p:nvSpPr>
        <p:spPr>
          <a:xfrm>
            <a:off x="7888174" y="1092756"/>
            <a:ext cx="432028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E12-13-011: </a:t>
            </a:r>
            <a:r>
              <a:rPr lang="en-US" sz="1400" i="1" dirty="0">
                <a:latin typeface="Avenir Book" panose="020005030200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The Deuteron Structure Function b</a:t>
            </a:r>
            <a:r>
              <a:rPr lang="en-US" sz="1400" i="1" baseline="-25000" dirty="0">
                <a:latin typeface="Avenir Book" panose="020005030200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</a:p>
          <a:p>
            <a:endParaRPr lang="en-US" sz="700" dirty="0">
              <a:latin typeface="Avenir Book" panose="020005030200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latin typeface="Avenir Book" panose="020005030200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E12-15-005:  </a:t>
            </a:r>
            <a:r>
              <a:rPr lang="en-US" sz="1400" i="1" dirty="0">
                <a:effectLst/>
                <a:latin typeface="Avenir Book" panose="020005030200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Measurements of the Quasi-Elastic and Elastic Deuteron Tensor Asymmetries </a:t>
            </a:r>
            <a:endParaRPr lang="en-US" sz="1400" i="1" dirty="0">
              <a:latin typeface="Avenir Book" panose="020005030200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2842D-9CC4-7764-CB52-E022DEC01C9F}"/>
              </a:ext>
            </a:extLst>
          </p:cNvPr>
          <p:cNvSpPr txBox="1"/>
          <p:nvPr/>
        </p:nvSpPr>
        <p:spPr>
          <a:xfrm>
            <a:off x="142844" y="1762024"/>
            <a:ext cx="426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Two polarizations are needed to describe spin populations of spin-1 deuterons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A5AC6D-1B33-1CB4-B212-AE689AF5FA35}"/>
                  </a:ext>
                </a:extLst>
              </p:cNvPr>
              <p:cNvSpPr txBox="1"/>
              <p:nvPr/>
            </p:nvSpPr>
            <p:spPr>
              <a:xfrm>
                <a:off x="1354442" y="2464724"/>
                <a:ext cx="24003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6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A5AC6D-1B33-1CB4-B212-AE689AF5F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42" y="2464724"/>
                <a:ext cx="2400300" cy="246221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6E80A9-324C-226F-7BF2-9707CCB48B8C}"/>
                  </a:ext>
                </a:extLst>
              </p:cNvPr>
              <p:cNvSpPr txBox="1"/>
              <p:nvPr/>
            </p:nvSpPr>
            <p:spPr>
              <a:xfrm>
                <a:off x="1215390" y="3156319"/>
                <a:ext cx="24003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16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</a:rPr>
                        <m:t>1−3</m:t>
                      </m:r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6E80A9-324C-226F-7BF2-9707CCB48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90" y="3156319"/>
                <a:ext cx="2400300" cy="246221"/>
              </a:xfrm>
              <a:prstGeom prst="rect">
                <a:avLst/>
              </a:prstGeom>
              <a:blipFill>
                <a:blip r:embed="rId5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B9476A3-09D6-0FAD-273B-BD9A9BECA191}"/>
              </a:ext>
            </a:extLst>
          </p:cNvPr>
          <p:cNvSpPr txBox="1"/>
          <p:nvPr/>
        </p:nvSpPr>
        <p:spPr>
          <a:xfrm>
            <a:off x="485140" y="2326224"/>
            <a:ext cx="146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Vector</a:t>
            </a:r>
          </a:p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DCDA2-06E6-55E3-C8A6-E71200EB2F59}"/>
              </a:ext>
            </a:extLst>
          </p:cNvPr>
          <p:cNvSpPr txBox="1"/>
          <p:nvPr/>
        </p:nvSpPr>
        <p:spPr>
          <a:xfrm>
            <a:off x="485140" y="3030292"/>
            <a:ext cx="146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Tensor</a:t>
            </a:r>
          </a:p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FD99BF-3834-8B3B-38EB-B0FDF50DD25B}"/>
                  </a:ext>
                </a:extLst>
              </p:cNvPr>
              <p:cNvSpPr txBox="1"/>
              <p:nvPr/>
            </p:nvSpPr>
            <p:spPr>
              <a:xfrm>
                <a:off x="1558413" y="3771322"/>
                <a:ext cx="2523989" cy="399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=2 − 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4−3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C31733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FD99BF-3834-8B3B-38EB-B0FDF50DD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413" y="3771322"/>
                <a:ext cx="2523989" cy="399405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26305F7-DBAF-D1E6-C022-CE80AF2A221F}"/>
              </a:ext>
            </a:extLst>
          </p:cNvPr>
          <p:cNvSpPr txBox="1"/>
          <p:nvPr/>
        </p:nvSpPr>
        <p:spPr>
          <a:xfrm>
            <a:off x="457200" y="3765346"/>
            <a:ext cx="146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“Standard”</a:t>
            </a:r>
          </a:p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46479-EC0D-0239-23F0-F0377B58482A}"/>
              </a:ext>
            </a:extLst>
          </p:cNvPr>
          <p:cNvSpPr txBox="1"/>
          <p:nvPr/>
        </p:nvSpPr>
        <p:spPr>
          <a:xfrm>
            <a:off x="615302" y="4523218"/>
            <a:ext cx="180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>
              <a:latin typeface="Proxima Nova Rg" panose="02000506030000020004" pitchFamily="2" charset="0"/>
            </a:endParaRPr>
          </a:p>
          <a:p>
            <a:r>
              <a:rPr lang="en-US" dirty="0">
                <a:latin typeface="Proxima Nova Rg" panose="02000506030000020004" pitchFamily="2" charset="0"/>
              </a:rPr>
              <a:t>P</a:t>
            </a:r>
            <a:r>
              <a:rPr lang="en-US" baseline="-25000" dirty="0">
                <a:latin typeface="Proxima Nova Rg" panose="02000506030000020004" pitchFamily="2" charset="0"/>
              </a:rPr>
              <a:t>max</a:t>
            </a:r>
            <a:r>
              <a:rPr lang="en-US" dirty="0">
                <a:latin typeface="Proxima Nova Rg" panose="02000506030000020004" pitchFamily="2" charset="0"/>
              </a:rPr>
              <a:t> ≈ 50%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rgbClr val="FF0000"/>
                </a:solidFill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≈ 20%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EBF26-AAD1-D2A9-8502-F520225E5A70}"/>
              </a:ext>
            </a:extLst>
          </p:cNvPr>
          <p:cNvSpPr txBox="1"/>
          <p:nvPr/>
        </p:nvSpPr>
        <p:spPr>
          <a:xfrm>
            <a:off x="2424404" y="4523218"/>
            <a:ext cx="177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>
              <a:latin typeface="Proxima Nova Rg" panose="02000506030000020004" pitchFamily="2" charset="0"/>
            </a:endParaRPr>
          </a:p>
          <a:p>
            <a:r>
              <a:rPr lang="en-US" dirty="0" err="1">
                <a:latin typeface="Proxima Nova Rg" panose="02000506030000020004" pitchFamily="2" charset="0"/>
              </a:rPr>
              <a:t>P</a:t>
            </a:r>
            <a:r>
              <a:rPr lang="en-US" baseline="-25000" dirty="0" err="1">
                <a:latin typeface="Proxima Nova Rg" panose="02000506030000020004" pitchFamily="2" charset="0"/>
              </a:rPr>
              <a:t>avg</a:t>
            </a:r>
            <a:r>
              <a:rPr lang="en-US" dirty="0">
                <a:latin typeface="Proxima Nova Rg" panose="02000506030000020004" pitchFamily="2" charset="0"/>
              </a:rPr>
              <a:t> ≈ 30%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olidFill>
                  <a:srgbClr val="FF0000"/>
                </a:solidFill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avg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≈ 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16651-7C18-87F3-0231-DEFF69F0EE8F}"/>
              </a:ext>
            </a:extLst>
          </p:cNvPr>
          <p:cNvSpPr txBox="1"/>
          <p:nvPr/>
        </p:nvSpPr>
        <p:spPr>
          <a:xfrm>
            <a:off x="4316471" y="1062691"/>
            <a:ext cx="3453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Proxima Nova Rg" panose="02000506030000020004" pitchFamily="2" charset="0"/>
              </a:rPr>
              <a:t>Tensor polarization can be increased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Proxima Nova Rg" panose="02000506030000020004" pitchFamily="2" charset="0"/>
              </a:rPr>
              <a:t>(or decreased) using RF saturation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Proxima Nova Rg" panose="02000506030000020004" pitchFamily="2" charset="0"/>
              </a:rPr>
              <a:t>(aka hole-burning)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3FDF4-420F-636B-67E5-DB667D0C4801}"/>
              </a:ext>
            </a:extLst>
          </p:cNvPr>
          <p:cNvSpPr txBox="1"/>
          <p:nvPr/>
        </p:nvSpPr>
        <p:spPr>
          <a:xfrm>
            <a:off x="8080800" y="4092022"/>
            <a:ext cx="3111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New 5 T magnet for Hall C polarized target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A4791D8-3489-1802-F43B-297D6299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89" y="1793089"/>
            <a:ext cx="3279999" cy="21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EEF06C2-B433-6840-A46A-C2FB0C87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51" y="4049204"/>
            <a:ext cx="3267055" cy="21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D7093B97-8E07-AAB1-C63B-9B27B27F36F4}"/>
              </a:ext>
            </a:extLst>
          </p:cNvPr>
          <p:cNvSpPr/>
          <p:nvPr/>
        </p:nvSpPr>
        <p:spPr>
          <a:xfrm>
            <a:off x="5866353" y="2127679"/>
            <a:ext cx="99765" cy="4785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88ABCA47-E55E-9F1B-9A9C-510EAE13D45B}"/>
              </a:ext>
            </a:extLst>
          </p:cNvPr>
          <p:cNvSpPr/>
          <p:nvPr/>
        </p:nvSpPr>
        <p:spPr>
          <a:xfrm>
            <a:off x="6476706" y="2918601"/>
            <a:ext cx="111711" cy="5056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265A1-BCBE-A1BA-1CDF-2FDA6B5BF31B}"/>
              </a:ext>
            </a:extLst>
          </p:cNvPr>
          <p:cNvSpPr txBox="1"/>
          <p:nvPr/>
        </p:nvSpPr>
        <p:spPr>
          <a:xfrm>
            <a:off x="5510499" y="1823766"/>
            <a:ext cx="82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RF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C1A84-F997-1F8A-5F2C-5FC00F467003}"/>
              </a:ext>
            </a:extLst>
          </p:cNvPr>
          <p:cNvSpPr txBox="1"/>
          <p:nvPr/>
        </p:nvSpPr>
        <p:spPr>
          <a:xfrm>
            <a:off x="6116031" y="2562893"/>
            <a:ext cx="82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RF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C282BC-21CC-CFD1-56A6-8B8600DBBB08}"/>
              </a:ext>
            </a:extLst>
          </p:cNvPr>
          <p:cNvSpPr txBox="1"/>
          <p:nvPr/>
        </p:nvSpPr>
        <p:spPr>
          <a:xfrm>
            <a:off x="6571896" y="1878374"/>
            <a:ext cx="94960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P = 50%</a:t>
            </a:r>
          </a:p>
          <a:p>
            <a:r>
              <a:rPr lang="en-US" sz="1400" dirty="0">
                <a:latin typeface="Proxima Nova Rg" panose="02000506030000020004" pitchFamily="2" charset="0"/>
              </a:rPr>
              <a:t>Q = 20%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8E907-F64F-F65E-3833-3CAC4C5D74EB}"/>
              </a:ext>
            </a:extLst>
          </p:cNvPr>
          <p:cNvSpPr txBox="1"/>
          <p:nvPr/>
        </p:nvSpPr>
        <p:spPr>
          <a:xfrm>
            <a:off x="6530993" y="4359882"/>
            <a:ext cx="9300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Q = 29%</a:t>
            </a:r>
          </a:p>
        </p:txBody>
      </p:sp>
      <p:pic>
        <p:nvPicPr>
          <p:cNvPr id="2060" name="Picture 12" descr="UNH wins grant to boost biotech workforce - NH Business Review">
            <a:extLst>
              <a:ext uri="{FF2B5EF4-FFF2-40B4-BE49-F238E27FC236}">
                <a16:creationId xmlns:a16="http://schemas.microsoft.com/office/drawing/2014/main" id="{3D7A496C-DC76-5E68-28E6-E42529F5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344" y="4393770"/>
            <a:ext cx="2391212" cy="13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iversity of Virginia Logo, history, meaning, symbol, PNG">
            <a:extLst>
              <a:ext uri="{FF2B5EF4-FFF2-40B4-BE49-F238E27FC236}">
                <a16:creationId xmlns:a16="http://schemas.microsoft.com/office/drawing/2014/main" id="{A6B31587-002A-1B18-F7A1-290C82C3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90" y="5016964"/>
            <a:ext cx="2675443" cy="15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FFE7F-6626-909F-2C99-2F8EB2EF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7796E48-9C74-A408-2A64-BA917D5D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11</a:t>
            </a:fld>
            <a:endParaRPr lang="en-US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178B8B1-A561-3340-D58B-E97558CF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FEBB-D0FD-83E1-D4C3-70EB800C4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age31image500896224">
            <a:extLst>
              <a:ext uri="{FF2B5EF4-FFF2-40B4-BE49-F238E27FC236}">
                <a16:creationId xmlns:a16="http://schemas.microsoft.com/office/drawing/2014/main" id="{CD7477A2-34FA-D191-80D1-198ABF70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497">
            <a:off x="1675088" y="4845400"/>
            <a:ext cx="2599872" cy="187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AD8A0-7F80-C6A8-D3DF-5C4EE0466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9" t="21947" r="22353" b="22806"/>
          <a:stretch/>
        </p:blipFill>
        <p:spPr>
          <a:xfrm>
            <a:off x="588873" y="1224093"/>
            <a:ext cx="3007767" cy="3946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5900F9-8CBD-D0FE-04DC-731B60DF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574" b="27374"/>
          <a:stretch/>
        </p:blipFill>
        <p:spPr>
          <a:xfrm>
            <a:off x="4280381" y="3393175"/>
            <a:ext cx="3278618" cy="2974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2779F6-A7D1-0C4C-46C9-3D9F06DD25D3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5817E-8EFB-14B8-C613-7344C3AA2196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36AB7-F66E-89B0-FA9B-987D0FEE968E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CLAS12 Transversely Polarized Target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CFDE90-9543-65F1-7F2C-AFB0328C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99" y="4366533"/>
            <a:ext cx="2897691" cy="20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DB6347C-3ADD-92F0-D0A4-C4B16627F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5339"/>
          <a:stretch>
            <a:fillRect/>
          </a:stretch>
        </p:blipFill>
        <p:spPr bwMode="auto">
          <a:xfrm>
            <a:off x="7307686" y="1441342"/>
            <a:ext cx="3758104" cy="27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4C2411-E86B-1839-2466-2744FA189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125" y="1441342"/>
            <a:ext cx="3278618" cy="236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FD3F9-ADCA-EF4F-824F-4410C5B0670B}"/>
              </a:ext>
            </a:extLst>
          </p:cNvPr>
          <p:cNvSpPr txBox="1"/>
          <p:nvPr/>
        </p:nvSpPr>
        <p:spPr>
          <a:xfrm>
            <a:off x="5770418" y="5237018"/>
            <a:ext cx="166580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At 1-2 </a:t>
            </a:r>
            <a:r>
              <a:rPr lang="en-US" sz="1200" dirty="0" err="1">
                <a:latin typeface="Proxima Nova Rg" panose="02000506030000020004" pitchFamily="2" charset="0"/>
              </a:rPr>
              <a:t>nA</a:t>
            </a:r>
            <a:r>
              <a:rPr lang="en-US" sz="1200" dirty="0">
                <a:latin typeface="Proxima Nova Rg" panose="02000506030000020004" pitchFamily="2" charset="0"/>
              </a:rPr>
              <a:t>, target ladder should last several weeks before replacement.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1FD42-2417-42FB-3D99-4C2C81D2AB21}"/>
              </a:ext>
            </a:extLst>
          </p:cNvPr>
          <p:cNvSpPr txBox="1"/>
          <p:nvPr/>
        </p:nvSpPr>
        <p:spPr>
          <a:xfrm>
            <a:off x="1828739" y="6272338"/>
            <a:ext cx="2203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New magnet design for RGH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D5AAAB-5B2C-D42B-5CD1-8597843F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287107-A393-ED23-E10F-39D90174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6AEA9DF-B8EB-160A-8222-892F6BD5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1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CLAS12 Polarized </a:t>
            </a:r>
            <a:r>
              <a:rPr lang="en-US" sz="2800" baseline="30000" dirty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He 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39B79-52F8-66B9-3EDD-A6E8A4F1BEF8}"/>
              </a:ext>
            </a:extLst>
          </p:cNvPr>
          <p:cNvSpPr txBox="1"/>
          <p:nvPr/>
        </p:nvSpPr>
        <p:spPr>
          <a:xfrm>
            <a:off x="457199" y="989391"/>
            <a:ext cx="661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C12-20-002</a:t>
            </a:r>
          </a:p>
          <a:p>
            <a:r>
              <a:rPr lang="en-US" sz="1800" i="1" dirty="0">
                <a:latin typeface="Proxima Nova Rg" panose="02000506030000020004" pitchFamily="2" charset="0"/>
              </a:rPr>
              <a:t>Spin-dependent electron scattering with polarized </a:t>
            </a:r>
            <a:r>
              <a:rPr lang="en-US" sz="1800" i="1" baseline="30000" dirty="0">
                <a:latin typeface="Proxima Nova Rg" panose="02000506030000020004" pitchFamily="2" charset="0"/>
              </a:rPr>
              <a:t>3</a:t>
            </a:r>
            <a:r>
              <a:rPr lang="en-US" sz="1800" i="1" dirty="0">
                <a:latin typeface="Proxima Nova Rg" panose="02000506030000020004" pitchFamily="2" charset="0"/>
              </a:rPr>
              <a:t>He target</a:t>
            </a:r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6" name="Picture 5" descr="A close-up of a mirror&#10;&#10;AI-generated content may be incorrect.">
            <a:extLst>
              <a:ext uri="{FF2B5EF4-FFF2-40B4-BE49-F238E27FC236}">
                <a16:creationId xmlns:a16="http://schemas.microsoft.com/office/drawing/2014/main" id="{9F1472CC-8EDA-A792-A9DD-965807C7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05" r="9630" b="20922"/>
          <a:stretch>
            <a:fillRect/>
          </a:stretch>
        </p:blipFill>
        <p:spPr>
          <a:xfrm>
            <a:off x="564575" y="1554875"/>
            <a:ext cx="5970063" cy="32355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37E6A3C-4EB1-5FDF-FE19-903EEDA9E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 b="15247"/>
          <a:stretch>
            <a:fillRect/>
          </a:stretch>
        </p:blipFill>
        <p:spPr bwMode="auto">
          <a:xfrm>
            <a:off x="7438820" y="1352292"/>
            <a:ext cx="4012827" cy="20783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F3E4869-66C8-E173-BFD6-15EFC397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11" y="3693814"/>
            <a:ext cx="2518877" cy="15115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A77D86-8E81-DBD8-3509-12DA43175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66" y="5205350"/>
            <a:ext cx="2380736" cy="7514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D99845-4FB3-3573-32F1-358EFF79484F}"/>
              </a:ext>
            </a:extLst>
          </p:cNvPr>
          <p:cNvSpPr txBox="1"/>
          <p:nvPr/>
        </p:nvSpPr>
        <p:spPr>
          <a:xfrm>
            <a:off x="6990466" y="5956770"/>
            <a:ext cx="2314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Methods Phys. Res. A, 1081(2026), 17870, 10.1016/j.nima.2025.170870.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C3DB6AE-0BF1-110F-A8BE-DC29F2DA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7" y="4957465"/>
            <a:ext cx="5404551" cy="13574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F0295F9-CE58-A4CE-CA3E-4AEDBF37B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42" y="5724915"/>
            <a:ext cx="1347537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26832BB-AE2E-86B3-F016-1E6DEAF1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256" y="4539507"/>
            <a:ext cx="1330151" cy="3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16387A6-DFAA-20BA-4B1E-28D462AE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854" y="5038312"/>
            <a:ext cx="1446005" cy="4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54C3AFC-FF46-2E10-8E6C-854732750818}"/>
              </a:ext>
            </a:extLst>
          </p:cNvPr>
          <p:cNvGrpSpPr/>
          <p:nvPr/>
        </p:nvGrpSpPr>
        <p:grpSpPr>
          <a:xfrm>
            <a:off x="9925446" y="3868936"/>
            <a:ext cx="1539648" cy="498242"/>
            <a:chOff x="6313086" y="4070385"/>
            <a:chExt cx="1539648" cy="4982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423282-D857-4DEA-F869-C6AA4D55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4195" y="4070385"/>
              <a:ext cx="892252" cy="2539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8F89A0-166B-C21D-34C1-A986A7BAF0CE}"/>
                </a:ext>
              </a:extLst>
            </p:cNvPr>
            <p:cNvSpPr txBox="1"/>
            <p:nvPr/>
          </p:nvSpPr>
          <p:spPr>
            <a:xfrm>
              <a:off x="6313086" y="4199295"/>
              <a:ext cx="1539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31731"/>
                  </a:solidFill>
                  <a:latin typeface="Trebuchet MS" panose="020B0703020202090204" pitchFamily="34" charset="0"/>
                </a:rPr>
                <a:t>Target Group</a:t>
              </a:r>
            </a:p>
          </p:txBody>
        </p:sp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539599AF-6BB7-E0B9-5F43-5A90354D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02EDA0F-ADBA-F634-F5F3-220E5639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20A0F97-06AA-5EC1-61FE-F4E70A6D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9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C5EA64-3EE0-BB29-5712-050AFA6F6A47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5B426-1A2D-6239-C8D3-CC4DD2E5BE00}"/>
              </a:ext>
            </a:extLst>
          </p:cNvPr>
          <p:cNvSpPr txBox="1"/>
          <p:nvPr/>
        </p:nvSpPr>
        <p:spPr>
          <a:xfrm>
            <a:off x="5866229" y="233624"/>
            <a:ext cx="609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 err="1">
                <a:solidFill>
                  <a:schemeClr val="bg1"/>
                </a:solidFill>
              </a:rPr>
              <a:t>JLab</a:t>
            </a:r>
            <a:r>
              <a:rPr lang="en-US" sz="2800" dirty="0">
                <a:solidFill>
                  <a:schemeClr val="bg1"/>
                </a:solidFill>
              </a:rPr>
              <a:t> Target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47B0F-E6F1-2A8F-1256-3C58D80683B0}"/>
              </a:ext>
            </a:extLst>
          </p:cNvPr>
          <p:cNvSpPr txBox="1"/>
          <p:nvPr/>
        </p:nvSpPr>
        <p:spPr>
          <a:xfrm>
            <a:off x="2018071" y="2367171"/>
            <a:ext cx="81558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Proxima Nova Rg" panose="02000506030000020004" pitchFamily="2" charset="0"/>
              </a:rPr>
              <a:t>Thank you for your attention.</a:t>
            </a:r>
          </a:p>
          <a:p>
            <a:pPr algn="ctr"/>
            <a:endParaRPr lang="en-US" sz="4400" dirty="0">
              <a:latin typeface="Proxima Nova Rg" panose="02000506030000020004" pitchFamily="2" charset="0"/>
            </a:endParaRPr>
          </a:p>
          <a:p>
            <a:pPr algn="ctr"/>
            <a:r>
              <a:rPr lang="en-US" sz="4400" dirty="0">
                <a:latin typeface="Proxima Nova Rg" panose="02000506030000020004" pitchFamily="2" charset="0"/>
              </a:rPr>
              <a:t>QUESTIONS?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C6084-D37F-5470-9DF2-9239A316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3A0F4-6E54-F6E9-531D-EB065A34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774153-12C7-B346-EA36-5D1C79B5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60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CLAS12 Tritium Target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F5A370-C3C6-324B-A64C-FC7F8A1C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9" y="3283783"/>
            <a:ext cx="3663372" cy="2283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FB544-2B62-74F4-FB7D-8422CE5E7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86" y="1870368"/>
            <a:ext cx="2413000" cy="4246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17F34-993D-F8C6-5354-BA5BDD51F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2" y="3430943"/>
            <a:ext cx="3447847" cy="2135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F74D0B-C9FB-593C-4472-5D9296377DA5}"/>
              </a:ext>
            </a:extLst>
          </p:cNvPr>
          <p:cNvSpPr txBox="1"/>
          <p:nvPr/>
        </p:nvSpPr>
        <p:spPr>
          <a:xfrm>
            <a:off x="2641601" y="5675086"/>
            <a:ext cx="62928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Proxima Nova Rg" panose="02000506030000020004" pitchFamily="2" charset="0"/>
              </a:rPr>
              <a:t>Photos of Hall A tritium targets and infrastructure, c. 2018</a:t>
            </a:r>
          </a:p>
          <a:p>
            <a:pPr algn="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of Dave Meekins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B49F2-4F44-BE68-8CE4-21C5F7789B27}"/>
              </a:ext>
            </a:extLst>
          </p:cNvPr>
          <p:cNvSpPr txBox="1"/>
          <p:nvPr/>
        </p:nvSpPr>
        <p:spPr>
          <a:xfrm>
            <a:off x="821573" y="1395814"/>
            <a:ext cx="555013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E12-20-005</a:t>
            </a:r>
            <a:endParaRPr lang="en-US" sz="1600" i="1" dirty="0">
              <a:solidFill>
                <a:schemeClr val="tx2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  <a:p>
            <a:r>
              <a:rPr lang="en-US" sz="1600" i="1" dirty="0">
                <a:latin typeface="Proxima Nova Rg" panose="02000506030000020004" pitchFamily="2" charset="0"/>
              </a:rPr>
              <a:t>Precision measurements of A=3 nuclei in Hall B</a:t>
            </a:r>
            <a:endParaRPr lang="en-US" sz="1600" dirty="0">
              <a:solidFill>
                <a:srgbClr val="831422"/>
              </a:solidFill>
              <a:latin typeface="Arial" panose="020B0604020202020204" pitchFamily="34" charset="0"/>
            </a:endParaRPr>
          </a:p>
          <a:p>
            <a:endParaRPr lang="en-US" sz="700" u="sng" dirty="0">
              <a:solidFill>
                <a:schemeClr val="tx2">
                  <a:lumMod val="75000"/>
                  <a:lumOff val="25000"/>
                </a:schemeClr>
              </a:solidFill>
              <a:latin typeface="Proxima Nova Rg" panose="02000506030000020004" pitchFamily="2" charset="0"/>
            </a:endParaRPr>
          </a:p>
          <a:p>
            <a:r>
              <a:rPr lang="en-US" sz="1600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C12-21-004</a:t>
            </a:r>
          </a:p>
          <a:p>
            <a:r>
              <a:rPr lang="en-US" sz="1600" i="1" dirty="0">
                <a:latin typeface="Proxima Nova Rg" panose="02000506030000020004" pitchFamily="2" charset="0"/>
              </a:rPr>
              <a:t>SIDIS measurements of A=3 nuclei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EC62E-ED34-4E23-75A1-D9449340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097" y="1291167"/>
            <a:ext cx="4343400" cy="14986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7EA65D3-C10D-7275-048E-75A1BF7C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AC652A-872F-C7DA-55FA-7CEFD6CA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31ADB33-6006-29A8-F769-24A9B873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5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Hall D Frozen Spin Target</a:t>
            </a:r>
          </a:p>
        </p:txBody>
      </p:sp>
      <p:pic>
        <p:nvPicPr>
          <p:cNvPr id="5122" name="Picture 2" descr="SOME ASSEMBLY REQUIRED&quot; Sticker for Sale by wilbur32557 | Redbubble">
            <a:extLst>
              <a:ext uri="{FF2B5EF4-FFF2-40B4-BE49-F238E27FC236}">
                <a16:creationId xmlns:a16="http://schemas.microsoft.com/office/drawing/2014/main" id="{93A55F07-17E2-1E91-7010-F2F8825F9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b="12119"/>
          <a:stretch>
            <a:fillRect/>
          </a:stretch>
        </p:blipFill>
        <p:spPr bwMode="auto">
          <a:xfrm>
            <a:off x="187526" y="1335501"/>
            <a:ext cx="3799368" cy="29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9A1D9-01BA-C293-D8FF-73E9DDFC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56693" y="1978594"/>
            <a:ext cx="3721100" cy="2667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8ADE2B-3199-3D1E-4CE5-30D4EEA54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05597" y="2419022"/>
            <a:ext cx="2895600" cy="25284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919B57-1CA0-8E97-8A91-98FF8F34F52B}"/>
              </a:ext>
            </a:extLst>
          </p:cNvPr>
          <p:cNvSpPr txBox="1"/>
          <p:nvPr/>
        </p:nvSpPr>
        <p:spPr>
          <a:xfrm>
            <a:off x="7289195" y="1065873"/>
            <a:ext cx="4715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E12-20-011:  </a:t>
            </a:r>
            <a:r>
              <a:rPr lang="en-US" sz="1400" i="1" dirty="0">
                <a:latin typeface="Proxima Nova Rg" panose="02000506030000020004" pitchFamily="2" charset="0"/>
              </a:rPr>
              <a:t>Measurement of the high-energy contribution to the Gerasimov-Drell-Hearn sum rule</a:t>
            </a:r>
          </a:p>
          <a:p>
            <a:endParaRPr lang="en-US" sz="1400" i="1" dirty="0">
              <a:latin typeface="Proxima Nova Rg" panose="02000506030000020004" pitchFamily="2" charset="0"/>
            </a:endParaRPr>
          </a:p>
          <a:p>
            <a:r>
              <a:rPr lang="en-US" sz="1400" dirty="0">
                <a:latin typeface="Proxima Nova Rg" panose="02000506030000020004" pitchFamily="2" charset="0"/>
              </a:rPr>
              <a:t>E12-25-012</a:t>
            </a:r>
            <a:r>
              <a:rPr lang="en-US" sz="1400" i="1" dirty="0">
                <a:latin typeface="Proxima Nova Rg" panose="02000506030000020004" pitchFamily="2" charset="0"/>
              </a:rPr>
              <a:t>:  High precision measurement of phi-nucleon cross section using a tensor polarized deuteron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B1B7C7-240A-7682-070B-C0C7F2B5B74B}"/>
              </a:ext>
            </a:extLst>
          </p:cNvPr>
          <p:cNvSpPr txBox="1"/>
          <p:nvPr/>
        </p:nvSpPr>
        <p:spPr>
          <a:xfrm>
            <a:off x="409980" y="4284406"/>
            <a:ext cx="35632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Dynamic nuclear polarization inside the Hall D solenoid at 2.5 T and 0.3 K.</a:t>
            </a:r>
          </a:p>
          <a:p>
            <a:endParaRPr lang="en-US" sz="1400" dirty="0">
              <a:latin typeface="Proxima Nova Rg" panose="02000506030000020004" pitchFamily="2" charset="0"/>
            </a:endParaRPr>
          </a:p>
          <a:p>
            <a:r>
              <a:rPr lang="en-US" sz="1400" dirty="0">
                <a:latin typeface="Proxima Nova Rg" panose="02000506030000020004" pitchFamily="2" charset="0"/>
              </a:rPr>
              <a:t>Frozen spin operation at &gt;50 </a:t>
            </a:r>
            <a:r>
              <a:rPr lang="en-US" sz="1400" dirty="0" err="1">
                <a:latin typeface="Proxima Nova Rg" panose="02000506030000020004" pitchFamily="2" charset="0"/>
              </a:rPr>
              <a:t>mK</a:t>
            </a:r>
            <a:r>
              <a:rPr lang="en-US" sz="1400" dirty="0">
                <a:latin typeface="Proxima Nova Rg" panose="02000506030000020004" pitchFamily="2" charset="0"/>
              </a:rPr>
              <a:t> / 2.5 T is also possible.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D10AA0-FDE2-6984-DB29-E604B1715B56}"/>
              </a:ext>
            </a:extLst>
          </p:cNvPr>
          <p:cNvSpPr txBox="1"/>
          <p:nvPr/>
        </p:nvSpPr>
        <p:spPr>
          <a:xfrm>
            <a:off x="4111825" y="5192347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A test system is under construction</a:t>
            </a:r>
          </a:p>
          <a:p>
            <a:r>
              <a:rPr lang="en-US" sz="1400" dirty="0">
                <a:latin typeface="Proxima Nova Rg" panose="02000506030000020004" pitchFamily="2" charset="0"/>
              </a:rPr>
              <a:t>At UT-Knoxville</a:t>
            </a:r>
          </a:p>
        </p:txBody>
      </p:sp>
      <p:pic>
        <p:nvPicPr>
          <p:cNvPr id="5124" name="Picture 4" descr="The University of Tennessee Logo - Brand Guidelines">
            <a:extLst>
              <a:ext uri="{FF2B5EF4-FFF2-40B4-BE49-F238E27FC236}">
                <a16:creationId xmlns:a16="http://schemas.microsoft.com/office/drawing/2014/main" id="{0655D1CD-0717-FCB2-FC39-1B650B0CE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122" r="11451" b="19883"/>
          <a:stretch>
            <a:fillRect/>
          </a:stretch>
        </p:blipFill>
        <p:spPr bwMode="auto">
          <a:xfrm>
            <a:off x="9139914" y="4459840"/>
            <a:ext cx="2528404" cy="8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ak Ridge National Laboratory | Drupal.org">
            <a:extLst>
              <a:ext uri="{FF2B5EF4-FFF2-40B4-BE49-F238E27FC236}">
                <a16:creationId xmlns:a16="http://schemas.microsoft.com/office/drawing/2014/main" id="{4F9AA7A1-A181-B6AE-34F6-8588408C6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6854"/>
          <a:stretch>
            <a:fillRect/>
          </a:stretch>
        </p:blipFill>
        <p:spPr bwMode="auto">
          <a:xfrm>
            <a:off x="9489593" y="5058990"/>
            <a:ext cx="2389239" cy="8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4D85D5F-11EA-3600-80BF-9B14F3F316FC}"/>
              </a:ext>
            </a:extLst>
          </p:cNvPr>
          <p:cNvGrpSpPr/>
          <p:nvPr/>
        </p:nvGrpSpPr>
        <p:grpSpPr>
          <a:xfrm>
            <a:off x="9498066" y="5823387"/>
            <a:ext cx="2144639" cy="621673"/>
            <a:chOff x="1799028" y="5719908"/>
            <a:chExt cx="2144639" cy="621673"/>
          </a:xfrm>
        </p:grpSpPr>
        <p:pic>
          <p:nvPicPr>
            <p:cNvPr id="23" name="Picture 22" descr="A picture containing text, device, gauge&#10;&#10;AI-generated content may be incorrect.">
              <a:extLst>
                <a:ext uri="{FF2B5EF4-FFF2-40B4-BE49-F238E27FC236}">
                  <a16:creationId xmlns:a16="http://schemas.microsoft.com/office/drawing/2014/main" id="{22E0A9CE-AE47-7F70-3101-A115AB278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6012" y="5719908"/>
              <a:ext cx="1162526" cy="29260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6D1FC6-CA96-5FF0-E74E-2411F9734C6C}"/>
                </a:ext>
              </a:extLst>
            </p:cNvPr>
            <p:cNvSpPr txBox="1"/>
            <p:nvPr/>
          </p:nvSpPr>
          <p:spPr>
            <a:xfrm>
              <a:off x="1799028" y="5879916"/>
              <a:ext cx="2144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C00000"/>
                  </a:solidFill>
                  <a:latin typeface="Trebuchet MS" panose="020B0703020202090204" pitchFamily="34" charset="0"/>
                </a:rPr>
                <a:t>Target Group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19089-FB28-2C2F-4B1A-9676B129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B213E-19D4-CED3-4C5A-6641878B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2BEC6-E4AB-C3A4-C1D4-492F2387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1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C744E-1CCB-F697-9747-F3C0B8026DBD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054CF-4DF7-82C2-BCE2-809621EF0FA3}"/>
              </a:ext>
            </a:extLst>
          </p:cNvPr>
          <p:cNvSpPr txBox="1"/>
          <p:nvPr/>
        </p:nvSpPr>
        <p:spPr>
          <a:xfrm>
            <a:off x="5866229" y="233624"/>
            <a:ext cx="609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 err="1">
                <a:solidFill>
                  <a:schemeClr val="bg1"/>
                </a:solidFill>
              </a:rPr>
              <a:t>JLab</a:t>
            </a:r>
            <a:r>
              <a:rPr lang="en-US" sz="2800" dirty="0">
                <a:solidFill>
                  <a:schemeClr val="bg1"/>
                </a:solidFill>
              </a:rPr>
              <a:t> Target Group: who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6C462-E5E6-8D82-38C4-C07F349A8BC9}"/>
              </a:ext>
            </a:extLst>
          </p:cNvPr>
          <p:cNvSpPr txBox="1"/>
          <p:nvPr/>
        </p:nvSpPr>
        <p:spPr>
          <a:xfrm>
            <a:off x="5092281" y="173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Chris Keith</a:t>
            </a:r>
            <a:endParaRPr lang="en-US" sz="1200" baseline="30000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06F46-7EC9-0A01-86FD-B21481CDDAFC}"/>
              </a:ext>
            </a:extLst>
          </p:cNvPr>
          <p:cNvSpPr txBox="1"/>
          <p:nvPr/>
        </p:nvSpPr>
        <p:spPr>
          <a:xfrm>
            <a:off x="538789" y="2700433"/>
            <a:ext cx="22627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David Meekins</a:t>
            </a:r>
          </a:p>
          <a:p>
            <a:pPr algn="ctr"/>
            <a:r>
              <a:rPr lang="en-US" sz="1100" dirty="0">
                <a:latin typeface="Avenir Book" panose="02000503020000020003" pitchFamily="2" charset="0"/>
              </a:rPr>
              <a:t>Dep. Group Leader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EF3D2-B369-0481-0E4E-2DB5FA2F19A2}"/>
              </a:ext>
            </a:extLst>
          </p:cNvPr>
          <p:cNvSpPr txBox="1"/>
          <p:nvPr/>
        </p:nvSpPr>
        <p:spPr>
          <a:xfrm>
            <a:off x="3618168" y="2702219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James Maxwell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536AB-43B9-8034-E0BA-9A28E47CF319}"/>
              </a:ext>
            </a:extLst>
          </p:cNvPr>
          <p:cNvSpPr txBox="1"/>
          <p:nvPr/>
        </p:nvSpPr>
        <p:spPr>
          <a:xfrm>
            <a:off x="6118935" y="4138973"/>
            <a:ext cx="3250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David Griffith</a:t>
            </a:r>
          </a:p>
          <a:p>
            <a:r>
              <a:rPr lang="en-US" dirty="0">
                <a:latin typeface="Avenir Book" panose="02000503020000020003" pitchFamily="2" charset="0"/>
              </a:rPr>
              <a:t>Mark </a:t>
            </a:r>
            <a:r>
              <a:rPr lang="en-US" dirty="0" err="1">
                <a:latin typeface="Avenir Book" panose="02000503020000020003" pitchFamily="2" charset="0"/>
              </a:rPr>
              <a:t>Hoegerl</a:t>
            </a:r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Paul Hood</a:t>
            </a:r>
          </a:p>
          <a:p>
            <a:r>
              <a:rPr lang="en-US" dirty="0">
                <a:latin typeface="Avenir Book" panose="02000503020000020003" pitchFamily="2" charset="0"/>
              </a:rPr>
              <a:t>Stanley </a:t>
            </a:r>
            <a:r>
              <a:rPr lang="en-US" dirty="0" err="1">
                <a:latin typeface="Avenir Book" panose="02000503020000020003" pitchFamily="2" charset="0"/>
              </a:rPr>
              <a:t>Madlock</a:t>
            </a:r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James Thornton</a:t>
            </a:r>
          </a:p>
          <a:p>
            <a:r>
              <a:rPr lang="en-US" dirty="0">
                <a:latin typeface="Avenir Book" panose="02000503020000020003" pitchFamily="2" charset="0"/>
              </a:rPr>
              <a:t>Donald Williams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1B1DD0-EA70-8682-C07D-4B5C8944C1F2}"/>
              </a:ext>
            </a:extLst>
          </p:cNvPr>
          <p:cNvSpPr txBox="1"/>
          <p:nvPr/>
        </p:nvSpPr>
        <p:spPr>
          <a:xfrm>
            <a:off x="7485414" y="3452793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Chris Carlin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B9BDE5-3F43-6E13-6A15-CC2CEBA7ED89}"/>
              </a:ext>
            </a:extLst>
          </p:cNvPr>
          <p:cNvCxnSpPr>
            <a:cxnSpLocks/>
          </p:cNvCxnSpPr>
          <p:nvPr/>
        </p:nvCxnSpPr>
        <p:spPr>
          <a:xfrm flipV="1">
            <a:off x="1657477" y="2543838"/>
            <a:ext cx="9202491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58DA59-16AA-FDC3-39D0-ABC8B4543DB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971512" y="2105227"/>
            <a:ext cx="0" cy="43861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99C1B5-1549-A3C8-8516-C3A548608D8E}"/>
              </a:ext>
            </a:extLst>
          </p:cNvPr>
          <p:cNvCxnSpPr>
            <a:cxnSpLocks/>
          </p:cNvCxnSpPr>
          <p:nvPr/>
        </p:nvCxnSpPr>
        <p:spPr>
          <a:xfrm>
            <a:off x="1660972" y="2547066"/>
            <a:ext cx="0" cy="14066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D4F57B-B986-2356-FADC-554582CC8CE5}"/>
              </a:ext>
            </a:extLst>
          </p:cNvPr>
          <p:cNvCxnSpPr>
            <a:cxnSpLocks/>
          </p:cNvCxnSpPr>
          <p:nvPr/>
        </p:nvCxnSpPr>
        <p:spPr>
          <a:xfrm>
            <a:off x="3057768" y="2546977"/>
            <a:ext cx="0" cy="106524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9789A7-5BF8-194D-8FC3-03EA7E50B58C}"/>
              </a:ext>
            </a:extLst>
          </p:cNvPr>
          <p:cNvCxnSpPr>
            <a:cxnSpLocks/>
          </p:cNvCxnSpPr>
          <p:nvPr/>
        </p:nvCxnSpPr>
        <p:spPr>
          <a:xfrm>
            <a:off x="4500973" y="2546977"/>
            <a:ext cx="0" cy="14066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309AB9-1726-7B1B-A4C4-9CBC83C6DD58}"/>
              </a:ext>
            </a:extLst>
          </p:cNvPr>
          <p:cNvCxnSpPr>
            <a:cxnSpLocks/>
          </p:cNvCxnSpPr>
          <p:nvPr/>
        </p:nvCxnSpPr>
        <p:spPr>
          <a:xfrm>
            <a:off x="7159622" y="2546977"/>
            <a:ext cx="0" cy="14066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0FB75-6C54-2D73-B584-9B15CE16B989}"/>
              </a:ext>
            </a:extLst>
          </p:cNvPr>
          <p:cNvCxnSpPr>
            <a:cxnSpLocks/>
          </p:cNvCxnSpPr>
          <p:nvPr/>
        </p:nvCxnSpPr>
        <p:spPr>
          <a:xfrm>
            <a:off x="5971512" y="2543838"/>
            <a:ext cx="0" cy="314198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47D528-680C-7497-7EC9-E4F6E25C4A34}"/>
              </a:ext>
            </a:extLst>
          </p:cNvPr>
          <p:cNvCxnSpPr>
            <a:cxnSpLocks/>
          </p:cNvCxnSpPr>
          <p:nvPr/>
        </p:nvCxnSpPr>
        <p:spPr>
          <a:xfrm>
            <a:off x="5976592" y="4325337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E052EE-EFB4-65BF-D6CC-B23DB2DB725B}"/>
              </a:ext>
            </a:extLst>
          </p:cNvPr>
          <p:cNvCxnSpPr>
            <a:cxnSpLocks/>
          </p:cNvCxnSpPr>
          <p:nvPr/>
        </p:nvCxnSpPr>
        <p:spPr>
          <a:xfrm>
            <a:off x="5976592" y="4598442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A7D3EA-C5E6-D0DE-B421-B92C0F700FFF}"/>
              </a:ext>
            </a:extLst>
          </p:cNvPr>
          <p:cNvCxnSpPr>
            <a:cxnSpLocks/>
          </p:cNvCxnSpPr>
          <p:nvPr/>
        </p:nvCxnSpPr>
        <p:spPr>
          <a:xfrm>
            <a:off x="5976592" y="4850789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3B9EDB-D5A9-CC2D-2EC5-E26558429850}"/>
              </a:ext>
            </a:extLst>
          </p:cNvPr>
          <p:cNvCxnSpPr>
            <a:cxnSpLocks/>
          </p:cNvCxnSpPr>
          <p:nvPr/>
        </p:nvCxnSpPr>
        <p:spPr>
          <a:xfrm>
            <a:off x="5976592" y="5138128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D2C64E-7BF2-995F-033C-2E317940151D}"/>
              </a:ext>
            </a:extLst>
          </p:cNvPr>
          <p:cNvCxnSpPr>
            <a:cxnSpLocks/>
          </p:cNvCxnSpPr>
          <p:nvPr/>
        </p:nvCxnSpPr>
        <p:spPr>
          <a:xfrm>
            <a:off x="5976592" y="5410305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62024D-5918-50A2-5030-5C663901F20A}"/>
              </a:ext>
            </a:extLst>
          </p:cNvPr>
          <p:cNvSpPr txBox="1"/>
          <p:nvPr/>
        </p:nvSpPr>
        <p:spPr>
          <a:xfrm>
            <a:off x="8663012" y="2714734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Daniel Akers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0378B6-D86E-2327-D8EB-F12F2C0C8F74}"/>
              </a:ext>
            </a:extLst>
          </p:cNvPr>
          <p:cNvSpPr txBox="1"/>
          <p:nvPr/>
        </p:nvSpPr>
        <p:spPr>
          <a:xfrm>
            <a:off x="9884997" y="3452792"/>
            <a:ext cx="195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Casey Flanagan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56AE5B-BA81-FFFD-E42F-63E7B307977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8364645" y="2543838"/>
            <a:ext cx="6487" cy="908955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AE05F4-BBB0-D603-2121-C5B91A870779}"/>
              </a:ext>
            </a:extLst>
          </p:cNvPr>
          <p:cNvCxnSpPr>
            <a:cxnSpLocks/>
          </p:cNvCxnSpPr>
          <p:nvPr/>
        </p:nvCxnSpPr>
        <p:spPr>
          <a:xfrm>
            <a:off x="9547496" y="2543838"/>
            <a:ext cx="0" cy="14066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20788C-4BCB-A323-85FD-6F200B7E9F5C}"/>
              </a:ext>
            </a:extLst>
          </p:cNvPr>
          <p:cNvCxnSpPr>
            <a:cxnSpLocks/>
          </p:cNvCxnSpPr>
          <p:nvPr/>
        </p:nvCxnSpPr>
        <p:spPr>
          <a:xfrm>
            <a:off x="5971512" y="5678475"/>
            <a:ext cx="186496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46D68B-2768-759A-48CE-541493DD4B5C}"/>
              </a:ext>
            </a:extLst>
          </p:cNvPr>
          <p:cNvSpPr txBox="1"/>
          <p:nvPr/>
        </p:nvSpPr>
        <p:spPr>
          <a:xfrm>
            <a:off x="4984744" y="3419715"/>
            <a:ext cx="1973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James Brock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79992B-E14F-8217-303A-4BE2C7A40D95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0860699" y="2543838"/>
            <a:ext cx="390" cy="908954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9F5F83E-106F-C8DC-F4EE-397E59BC6B89}"/>
              </a:ext>
            </a:extLst>
          </p:cNvPr>
          <p:cNvSpPr txBox="1"/>
          <p:nvPr/>
        </p:nvSpPr>
        <p:spPr>
          <a:xfrm>
            <a:off x="6471642" y="2714734"/>
            <a:ext cx="1373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Hao Lu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06A20-DFB3-04DB-FD20-38865398E060}"/>
              </a:ext>
            </a:extLst>
          </p:cNvPr>
          <p:cNvSpPr txBox="1"/>
          <p:nvPr/>
        </p:nvSpPr>
        <p:spPr>
          <a:xfrm>
            <a:off x="2214069" y="3457663"/>
            <a:ext cx="1758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Tsuneo </a:t>
            </a:r>
            <a:r>
              <a:rPr lang="en-US" dirty="0" err="1">
                <a:latin typeface="Avenir Book" panose="02000503020000020003" pitchFamily="2" charset="0"/>
              </a:rPr>
              <a:t>Kageya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564C8F-2412-B270-1C35-315FF0E6716B}"/>
              </a:ext>
            </a:extLst>
          </p:cNvPr>
          <p:cNvSpPr txBox="1"/>
          <p:nvPr/>
        </p:nvSpPr>
        <p:spPr>
          <a:xfrm>
            <a:off x="1470091" y="4965671"/>
            <a:ext cx="3246418" cy="830997"/>
          </a:xfrm>
          <a:prstGeom prst="rect">
            <a:avLst/>
          </a:prstGeom>
          <a:gradFill>
            <a:gsLst>
              <a:gs pos="0">
                <a:srgbClr val="DF6848"/>
              </a:gs>
              <a:gs pos="36000">
                <a:srgbClr val="BB4577"/>
              </a:gs>
              <a:gs pos="66000">
                <a:srgbClr val="822C6B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Almost 250 years of experience in the TG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99229-D1E3-0F11-640A-FBFB97D0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8403E-FFFC-DF62-2E64-3EC533BA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2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05A097CA-CCFB-E25F-60B8-0FD97762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0E3E-E180-3736-36F7-3481A358C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173D3C-527D-AFD1-1585-409C49D2DF30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455EF-877F-9692-8782-0B45F5602C47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for 2026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69215-1B92-448C-5842-7FB441F24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0" r="5839"/>
          <a:stretch/>
        </p:blipFill>
        <p:spPr>
          <a:xfrm>
            <a:off x="4609199" y="1414618"/>
            <a:ext cx="1760248" cy="3052655"/>
          </a:xfrm>
          <a:prstGeom prst="rect">
            <a:avLst/>
          </a:prstGeom>
        </p:spPr>
      </p:pic>
      <p:pic>
        <p:nvPicPr>
          <p:cNvPr id="34" name="Picture 33" descr="A picture containing text&#10;&#10;AI-generated content may be incorrect.">
            <a:extLst>
              <a:ext uri="{FF2B5EF4-FFF2-40B4-BE49-F238E27FC236}">
                <a16:creationId xmlns:a16="http://schemas.microsoft.com/office/drawing/2014/main" id="{1C970A89-79D4-2438-CF90-D316C56E2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36" t="19051" r="22436" b="20357"/>
          <a:stretch>
            <a:fillRect/>
          </a:stretch>
        </p:blipFill>
        <p:spPr>
          <a:xfrm>
            <a:off x="826014" y="1414618"/>
            <a:ext cx="1760247" cy="2580446"/>
          </a:xfrm>
          <a:prstGeom prst="rect">
            <a:avLst/>
          </a:prstGeom>
        </p:spPr>
      </p:pic>
      <p:pic>
        <p:nvPicPr>
          <p:cNvPr id="36" name="Picture 3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509B52C-559C-3134-9C63-988E59EAE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850" y="3492518"/>
            <a:ext cx="2222914" cy="27113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A7378C-E301-B9D2-1491-591A74E45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80" y="3995064"/>
            <a:ext cx="3735047" cy="2067992"/>
          </a:xfrm>
          <a:prstGeom prst="rect">
            <a:avLst/>
          </a:prstGeom>
        </p:spPr>
      </p:pic>
      <p:pic>
        <p:nvPicPr>
          <p:cNvPr id="43" name="Picture 42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CC0828CE-53AE-E6D9-11A7-AFADC4742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012" y="1694018"/>
            <a:ext cx="3372362" cy="2248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DE8C6-775D-2033-6897-B0823F840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794" y="3640320"/>
            <a:ext cx="1931417" cy="257620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B7BC26D-0751-611B-F7E9-5D9D9B7E11BC}"/>
              </a:ext>
            </a:extLst>
          </p:cNvPr>
          <p:cNvSpPr/>
          <p:nvPr/>
        </p:nvSpPr>
        <p:spPr>
          <a:xfrm>
            <a:off x="522518" y="1217947"/>
            <a:ext cx="3559628" cy="5138403"/>
          </a:xfrm>
          <a:prstGeom prst="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48B6A-9B36-8CA5-DF9D-4ABBDA1DFB5E}"/>
              </a:ext>
            </a:extLst>
          </p:cNvPr>
          <p:cNvSpPr txBox="1"/>
          <p:nvPr/>
        </p:nvSpPr>
        <p:spPr>
          <a:xfrm>
            <a:off x="375561" y="1021275"/>
            <a:ext cx="3249385" cy="381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Hall B:  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PRad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Proxima Nova Rg" panose="02000506030000020004" pitchFamily="2" charset="0"/>
              </a:rPr>
              <a:t>-II H2 gas target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4AEA10-8DCA-BF4E-B4A7-C4FB2FF177F1}"/>
              </a:ext>
            </a:extLst>
          </p:cNvPr>
          <p:cNvSpPr/>
          <p:nvPr/>
        </p:nvSpPr>
        <p:spPr>
          <a:xfrm>
            <a:off x="4342504" y="1217947"/>
            <a:ext cx="3055834" cy="513840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D5DD8D-33B1-17AD-B701-19DBFDCE0199}"/>
              </a:ext>
            </a:extLst>
          </p:cNvPr>
          <p:cNvSpPr txBox="1"/>
          <p:nvPr/>
        </p:nvSpPr>
        <p:spPr>
          <a:xfrm>
            <a:off x="4201686" y="1021275"/>
            <a:ext cx="3031874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0"/>
              </a:rPr>
              <a:t>Hall C:  LH2/LD2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0"/>
              </a:rPr>
              <a:t>cryotarget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Proxima Nova Rg" panose="02000506030000020004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6CE2E27-71EB-E90F-657C-3CC7F4293213}"/>
              </a:ext>
            </a:extLst>
          </p:cNvPr>
          <p:cNvSpPr/>
          <p:nvPr/>
        </p:nvSpPr>
        <p:spPr>
          <a:xfrm>
            <a:off x="7649404" y="1217947"/>
            <a:ext cx="3977846" cy="513840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789844-1E92-842D-2BAD-F14407CFAEAE}"/>
              </a:ext>
            </a:extLst>
          </p:cNvPr>
          <p:cNvSpPr txBox="1"/>
          <p:nvPr/>
        </p:nvSpPr>
        <p:spPr>
          <a:xfrm>
            <a:off x="7508586" y="990075"/>
            <a:ext cx="3837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Proxima Nova Rg" panose="02000506030000020004" pitchFamily="2" charset="0"/>
              </a:rPr>
              <a:t>Hall D: 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Proxima Nova Rg" panose="02000506030000020004" pitchFamily="2" charset="0"/>
              </a:rPr>
              <a:t>GlueX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Proxima Nova Rg" panose="02000506030000020004" pitchFamily="2" charset="0"/>
              </a:rPr>
              <a:t> LH2/LD2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Proxima Nova Rg" panose="02000506030000020004" pitchFamily="2" charset="0"/>
              </a:rPr>
              <a:t>cryotarget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Proxima Nova Rg" panose="02000506030000020004" pitchFamily="2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87287A-A360-DD1C-9164-4C209D18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920AD-2073-F5C7-DDCA-239B44BE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2AC5B-33C4-78DB-8C90-BD6F1ED8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68CB2-2E6D-7C19-C78C-33E7BBAD31F2}"/>
              </a:ext>
            </a:extLst>
          </p:cNvPr>
          <p:cNvSpPr txBox="1"/>
          <p:nvPr/>
        </p:nvSpPr>
        <p:spPr>
          <a:xfrm rot="205626">
            <a:off x="2174927" y="1708053"/>
            <a:ext cx="200065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roxima Nova Rg" panose="02000506030000020004" pitchFamily="2" charset="0"/>
              </a:rPr>
              <a:t>Thank you, Xiangdong and Phillip!!</a:t>
            </a:r>
          </a:p>
        </p:txBody>
      </p:sp>
    </p:spTree>
    <p:extLst>
      <p:ext uri="{BB962C8B-B14F-4D97-AF65-F5344CB8AC3E}">
        <p14:creationId xmlns:p14="http://schemas.microsoft.com/office/powerpoint/2010/main" val="321909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for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566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LH2 target for MOLLER</a:t>
            </a:r>
          </a:p>
        </p:txBody>
      </p:sp>
      <p:pic>
        <p:nvPicPr>
          <p:cNvPr id="1026" name="Picture 2" descr="JLab Target Group | Jefferson Lab">
            <a:extLst>
              <a:ext uri="{FF2B5EF4-FFF2-40B4-BE49-F238E27FC236}">
                <a16:creationId xmlns:a16="http://schemas.microsoft.com/office/drawing/2014/main" id="{CDD83EB9-D293-826A-EF60-830D5C12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1822"/>
            <a:ext cx="3112913" cy="23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29C75-00E6-159E-79EF-AB314A5FCDC4}"/>
              </a:ext>
            </a:extLst>
          </p:cNvPr>
          <p:cNvSpPr txBox="1"/>
          <p:nvPr/>
        </p:nvSpPr>
        <p:spPr>
          <a:xfrm>
            <a:off x="457199" y="1149969"/>
            <a:ext cx="51419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roxima Nova Rg" panose="02000506030000020004" pitchFamily="2" charset="0"/>
              </a:rPr>
              <a:t>65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>
                <a:latin typeface="Proxima Nova Rg" panose="02000506030000020004" pitchFamily="2" charset="0"/>
              </a:rPr>
              <a:t>A x 125 cm → 3500 W</a:t>
            </a:r>
          </a:p>
          <a:p>
            <a:r>
              <a:rPr lang="en-US" b="1" i="1" dirty="0">
                <a:solidFill>
                  <a:srgbClr val="9F3581"/>
                </a:solidFill>
                <a:latin typeface="Proxima Nova Rg" panose="02000506030000020004" pitchFamily="2" charset="0"/>
              </a:rPr>
              <a:t>The most powerful </a:t>
            </a:r>
            <a:r>
              <a:rPr lang="en-US" b="1" i="1" dirty="0" err="1">
                <a:solidFill>
                  <a:srgbClr val="9F3581"/>
                </a:solidFill>
                <a:latin typeface="Proxima Nova Rg" panose="02000506030000020004" pitchFamily="2" charset="0"/>
              </a:rPr>
              <a:t>cryotarget</a:t>
            </a:r>
            <a:r>
              <a:rPr lang="en-US" b="1" i="1" dirty="0">
                <a:solidFill>
                  <a:srgbClr val="9F3581"/>
                </a:solidFill>
                <a:latin typeface="Proxima Nova Rg" panose="02000506030000020004" pitchFamily="2" charset="0"/>
              </a:rPr>
              <a:t> ever built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9B19A73-D6D0-462E-A292-0D612AA0C2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Several white tanks on a concrete surface&#10;&#10;Description automatically generated">
            <a:extLst>
              <a:ext uri="{FF2B5EF4-FFF2-40B4-BE49-F238E27FC236}">
                <a16:creationId xmlns:a16="http://schemas.microsoft.com/office/drawing/2014/main" id="{7A3C266D-F3A0-B115-EF75-FE53B8AE4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045" y="4350897"/>
            <a:ext cx="2456569" cy="1842427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00C09D8-E3C7-426A-1F48-819C6D1EE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52701" y="1658895"/>
            <a:ext cx="2554200" cy="1914924"/>
          </a:xfrm>
          <a:prstGeom prst="rect">
            <a:avLst/>
          </a:prstGeom>
        </p:spPr>
      </p:pic>
      <p:pic>
        <p:nvPicPr>
          <p:cNvPr id="13" name="Content Placeholder 3" descr="IMG_2607.jpg">
            <a:extLst>
              <a:ext uri="{FF2B5EF4-FFF2-40B4-BE49-F238E27FC236}">
                <a16:creationId xmlns:a16="http://schemas.microsoft.com/office/drawing/2014/main" id="{99644DDA-09DF-5246-EF58-5505E6F9B3B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597" t="21382" r="6744" b="-2745"/>
          <a:stretch>
            <a:fillRect/>
          </a:stretch>
        </p:blipFill>
        <p:spPr>
          <a:xfrm>
            <a:off x="3703196" y="2311705"/>
            <a:ext cx="2319198" cy="16521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86FF61F-1CE0-065A-7458-606D2A58C987}"/>
              </a:ext>
            </a:extLst>
          </p:cNvPr>
          <p:cNvGrpSpPr/>
          <p:nvPr/>
        </p:nvGrpSpPr>
        <p:grpSpPr>
          <a:xfrm>
            <a:off x="897381" y="4488037"/>
            <a:ext cx="4194599" cy="1950092"/>
            <a:chOff x="457200" y="4659292"/>
            <a:chExt cx="4194599" cy="19500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1A6698-FD5D-95B7-42D5-6EC1F7C018F4}"/>
                </a:ext>
              </a:extLst>
            </p:cNvPr>
            <p:cNvGrpSpPr/>
            <p:nvPr/>
          </p:nvGrpSpPr>
          <p:grpSpPr>
            <a:xfrm>
              <a:off x="457200" y="4659292"/>
              <a:ext cx="4194599" cy="1944853"/>
              <a:chOff x="1470531" y="898645"/>
              <a:chExt cx="9368381" cy="485494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2E9B17E-3E85-3133-5B50-F0A3AFB94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0531" y="1016328"/>
                <a:ext cx="9368381" cy="473726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9EE700-0F6B-591A-F57D-FDB00ECB04FF}"/>
                  </a:ext>
                </a:extLst>
              </p:cNvPr>
              <p:cNvSpPr txBox="1"/>
              <p:nvPr/>
            </p:nvSpPr>
            <p:spPr>
              <a:xfrm>
                <a:off x="3217533" y="1153791"/>
                <a:ext cx="1661021" cy="1008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flow </a:t>
                </a:r>
              </a:p>
              <a:p>
                <a:pPr algn="ctr"/>
                <a:r>
                  <a:rPr lang="en-US" sz="1000" dirty="0"/>
                  <a:t>diverter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F7F2E0-7A2E-C289-9263-5FE9A13F749C}"/>
                  </a:ext>
                </a:extLst>
              </p:cNvPr>
              <p:cNvSpPr txBox="1"/>
              <p:nvPr/>
            </p:nvSpPr>
            <p:spPr>
              <a:xfrm>
                <a:off x="7964001" y="2364689"/>
                <a:ext cx="1661021" cy="1008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flow </a:t>
                </a:r>
              </a:p>
              <a:p>
                <a:pPr algn="r"/>
                <a:r>
                  <a:rPr lang="en-US" sz="1000" dirty="0"/>
                  <a:t>diverter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3FFEDD0-C770-C7B7-C5D8-1663DA342B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3" t="11177" r="24885" b="12225"/>
              <a:stretch/>
            </p:blipFill>
            <p:spPr>
              <a:xfrm rot="7155452">
                <a:off x="9558073" y="2208238"/>
                <a:ext cx="1326960" cy="106445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0718C35-4D60-17DF-B7B8-330012DA01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71" t="20071" r="20654" b="28673"/>
              <a:stretch/>
            </p:blipFill>
            <p:spPr>
              <a:xfrm rot="8649146">
                <a:off x="3026431" y="898645"/>
                <a:ext cx="1157091" cy="529413"/>
              </a:xfrm>
              <a:prstGeom prst="rect">
                <a:avLst/>
              </a:prstGeom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D642A10-EB5D-567A-ECE8-D0CAED0BA7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78556" y="2298497"/>
                <a:ext cx="2904304" cy="105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B39A9C-539F-22C0-28D0-184661AD69BC}"/>
                  </a:ext>
                </a:extLst>
              </p:cNvPr>
              <p:cNvSpPr txBox="1"/>
              <p:nvPr/>
            </p:nvSpPr>
            <p:spPr>
              <a:xfrm rot="1066906">
                <a:off x="5377698" y="2237343"/>
                <a:ext cx="2144273" cy="614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FF0000"/>
                    </a:solidFill>
                  </a:rPr>
                  <a:t>LH2 Flow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7E41DEE-9885-50BC-8320-63E08AE28C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85696" y="3215571"/>
                <a:ext cx="3321218" cy="1155187"/>
              </a:xfrm>
              <a:prstGeom prst="straightConnector1">
                <a:avLst/>
              </a:prstGeom>
              <a:ln w="28575">
                <a:solidFill>
                  <a:srgbClr val="9F358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AC5696-2F0C-BC61-39BE-8D95AFEBFA9D}"/>
                  </a:ext>
                </a:extLst>
              </p:cNvPr>
              <p:cNvSpPr txBox="1"/>
              <p:nvPr/>
            </p:nvSpPr>
            <p:spPr>
              <a:xfrm rot="1040881">
                <a:off x="4429603" y="3690496"/>
                <a:ext cx="2831433" cy="614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9F3581"/>
                    </a:solidFill>
                  </a:rPr>
                  <a:t>Electron Beam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8B40B7-36D1-FFEE-4863-6B5C08676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690" y="5375631"/>
              <a:ext cx="104876" cy="27507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B132A64-FC37-F3D0-DF86-2F8B1F989D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1771" y="6346748"/>
              <a:ext cx="100297" cy="26263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802EC4-F8F7-B401-2325-AE2A8396D613}"/>
                </a:ext>
              </a:extLst>
            </p:cNvPr>
            <p:cNvCxnSpPr>
              <a:cxnSpLocks/>
            </p:cNvCxnSpPr>
            <p:nvPr/>
          </p:nvCxnSpPr>
          <p:spPr>
            <a:xfrm>
              <a:off x="806073" y="5616874"/>
              <a:ext cx="3151205" cy="937384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6AD789-8066-DD0A-E9B6-C63D830E98E4}"/>
                </a:ext>
              </a:extLst>
            </p:cNvPr>
            <p:cNvSpPr txBox="1"/>
            <p:nvPr/>
          </p:nvSpPr>
          <p:spPr>
            <a:xfrm rot="953565">
              <a:off x="1635750" y="6044963"/>
              <a:ext cx="126774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125 cm</a:t>
              </a:r>
            </a:p>
          </p:txBody>
        </p:sp>
      </p:grpSp>
      <p:pic>
        <p:nvPicPr>
          <p:cNvPr id="39" name="Picture 38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A4F593C6-B595-7B3B-5C03-E1A94828A7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94" r="27980" b="9404"/>
          <a:stretch/>
        </p:blipFill>
        <p:spPr>
          <a:xfrm>
            <a:off x="6288290" y="1731781"/>
            <a:ext cx="2225182" cy="422951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CA4ACC-C39A-E6CD-F0FA-7E5BC089D471}"/>
              </a:ext>
            </a:extLst>
          </p:cNvPr>
          <p:cNvSpPr txBox="1"/>
          <p:nvPr/>
        </p:nvSpPr>
        <p:spPr>
          <a:xfrm>
            <a:off x="3577116" y="3889780"/>
            <a:ext cx="280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Centrifugal pump for liquid hydrogen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C3AAA7-AF63-678E-530D-C52F962CF3A0}"/>
              </a:ext>
            </a:extLst>
          </p:cNvPr>
          <p:cNvSpPr txBox="1"/>
          <p:nvPr/>
        </p:nvSpPr>
        <p:spPr>
          <a:xfrm>
            <a:off x="8932059" y="3942788"/>
            <a:ext cx="280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Aluminum scattering chamber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3450B8-8A74-3F0F-5959-7B0528A6E62C}"/>
              </a:ext>
            </a:extLst>
          </p:cNvPr>
          <p:cNvSpPr txBox="1"/>
          <p:nvPr/>
        </p:nvSpPr>
        <p:spPr>
          <a:xfrm>
            <a:off x="8720617" y="6193324"/>
            <a:ext cx="2809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Hydrogen storage tanks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2C38F-18F4-BD9C-94B6-0ECF0229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E9339-4CB1-F86C-B2EA-B634090D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C52A0-4238-97F8-177E-641DCD239206}"/>
              </a:ext>
            </a:extLst>
          </p:cNvPr>
          <p:cNvSpPr txBox="1"/>
          <p:nvPr/>
        </p:nvSpPr>
        <p:spPr>
          <a:xfrm>
            <a:off x="3765803" y="4286352"/>
            <a:ext cx="142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Proxima Nova Rg" panose="02000506030000020004" pitchFamily="2" charset="0"/>
              </a:rPr>
              <a:t>Target cell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AFCBFF-ED02-1D7D-77B0-94E7F8C9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7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A4CE7-7B99-C76D-E57F-4A59ECA61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56CA4D-004B-F4AD-C9B4-E7B536EC3637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544B5-46F1-F337-AB4D-01E87B0D1FEE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for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56A4D-4C34-FC58-22F1-6C7CC552C681}"/>
              </a:ext>
            </a:extLst>
          </p:cNvPr>
          <p:cNvSpPr txBox="1"/>
          <p:nvPr/>
        </p:nvSpPr>
        <p:spPr>
          <a:xfrm>
            <a:off x="457200" y="295179"/>
            <a:ext cx="566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LH2 target for MOLLER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600F25-B791-3E15-A511-58B30B27A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D07F789-EF43-A608-97C5-71EF0819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9" y="1595242"/>
            <a:ext cx="2638097" cy="469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machine in a factory&#10;&#10;Description automatically generated">
            <a:extLst>
              <a:ext uri="{FF2B5EF4-FFF2-40B4-BE49-F238E27FC236}">
                <a16:creationId xmlns:a16="http://schemas.microsoft.com/office/drawing/2014/main" id="{DCD8F3A5-3299-ECEF-71F5-1D8152577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33" b="23913"/>
          <a:stretch/>
        </p:blipFill>
        <p:spPr>
          <a:xfrm>
            <a:off x="3865514" y="4158564"/>
            <a:ext cx="6696967" cy="2227795"/>
          </a:xfrm>
          <a:prstGeom prst="rect">
            <a:avLst/>
          </a:prstGeom>
        </p:spPr>
      </p:pic>
      <p:pic>
        <p:nvPicPr>
          <p:cNvPr id="25" name="Picture 24" descr="A person holding a large cylinder&#10;&#10;Description automatically generated">
            <a:extLst>
              <a:ext uri="{FF2B5EF4-FFF2-40B4-BE49-F238E27FC236}">
                <a16:creationId xmlns:a16="http://schemas.microsoft.com/office/drawing/2014/main" id="{B48BF104-4461-6666-5FB0-E1ED144D5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514" y="1217392"/>
            <a:ext cx="2255339" cy="30071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ACA9C1-C884-62FE-BA30-A00C2BA56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416" y="1595242"/>
            <a:ext cx="1764184" cy="23531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F3498-755B-7458-5AFC-C5990AA2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6E6F2-D3F0-1296-27B5-7B768F53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50D7FD5-1FA5-0B6D-635B-C566C6A1C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163" y="1421114"/>
            <a:ext cx="1816284" cy="242171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3FE995-1B58-C12D-6B0A-D3911F18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24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7E971-89DC-5D90-777E-29B1AD596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290496-73EE-A14F-367A-329B268CB08F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C3614-4ED9-334B-DD7D-C088A30DF8D5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for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54F29-4424-486F-9E7F-1638D1B7F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0" r="46239" b="20437"/>
          <a:stretch/>
        </p:blipFill>
        <p:spPr>
          <a:xfrm>
            <a:off x="516081" y="1625668"/>
            <a:ext cx="5579919" cy="4235676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DC1933DA-7FD5-848F-E917-5B355705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5150" y="1625668"/>
            <a:ext cx="4253701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661C27-ED5D-EB7A-BC80-D3BF3696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22" y="3831345"/>
            <a:ext cx="2632343" cy="17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A951A-D707-B199-C4E2-EB4A40E3599D}"/>
              </a:ext>
            </a:extLst>
          </p:cNvPr>
          <p:cNvSpPr txBox="1"/>
          <p:nvPr/>
        </p:nvSpPr>
        <p:spPr>
          <a:xfrm>
            <a:off x="457200" y="295179"/>
            <a:ext cx="672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Hall B </a:t>
            </a:r>
            <a:r>
              <a:rPr lang="en-US" sz="28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cryotarget</a:t>
            </a:r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 for Run Groups E &amp; K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5F966251-4598-BF3C-FB66-7334A1C3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65" y="4503234"/>
            <a:ext cx="3112010" cy="17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16BEA-1A57-34CA-9136-4C463002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AB8841-47B6-7D4F-2D85-DEEB22C2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B317CB-E850-97CD-9E53-A29D69F4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4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199" y="295179"/>
            <a:ext cx="673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CLAS12 Longitudinally Polarized Target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6D5AD1-884E-A1AC-F192-3D6571F7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9" t="14373" r="4949" b="15629"/>
          <a:stretch>
            <a:fillRect/>
          </a:stretch>
        </p:blipFill>
        <p:spPr>
          <a:xfrm>
            <a:off x="1103527" y="1534035"/>
            <a:ext cx="3469939" cy="1587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1616C8-0AF4-41C2-717C-1FF78022BC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8169" y="1591709"/>
            <a:ext cx="3221049" cy="1779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738A0D-2D57-DBD8-E600-C35E635D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15" y="3429000"/>
            <a:ext cx="2981527" cy="27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B90FC0B-49ED-1265-FEC9-55C5E5FE5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/>
        </p:blipFill>
        <p:spPr bwMode="auto">
          <a:xfrm>
            <a:off x="4386815" y="3842884"/>
            <a:ext cx="3398007" cy="2109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43A8F72-73BF-A785-E0D0-61D4DA63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3D612F-B7E8-AE47-547E-24BA7A01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7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692553-97D3-C1CB-6F1C-78B92EDB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A5A68E-6D8D-2ABA-0448-D9B19684E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111" y="1192081"/>
            <a:ext cx="3063688" cy="51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2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0888D-9FF3-99A5-3A7D-0A4107ACD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251CFC-FEBD-618D-1B6B-FD2490D6E823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29F18-2A63-DEB8-1CA5-97923928925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1217B-BCD4-9BD7-EF8D-6391F48930C3}"/>
              </a:ext>
            </a:extLst>
          </p:cNvPr>
          <p:cNvSpPr txBox="1"/>
          <p:nvPr/>
        </p:nvSpPr>
        <p:spPr>
          <a:xfrm>
            <a:off x="457199" y="295179"/>
            <a:ext cx="673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CLAS12 Longitudinally Polarized Target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189549-38AD-423C-9547-72BB90620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49" y="1341411"/>
            <a:ext cx="5950725" cy="2779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Proxima Nova Rg" panose="02000506030000020004" pitchFamily="2" charset="0"/>
              </a:rPr>
              <a:t>Run Group G</a:t>
            </a:r>
          </a:p>
          <a:p>
            <a:pPr marL="0" indent="0">
              <a:buNone/>
            </a:pPr>
            <a:r>
              <a:rPr lang="en-US" sz="1800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E12-14-001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: </a:t>
            </a:r>
            <a:r>
              <a:rPr lang="en-US" sz="1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The EMC Effect in Spin Structure Functions</a:t>
            </a:r>
            <a:endParaRPr lang="en-US" sz="2400" b="1" dirty="0">
              <a:latin typeface="Proxima Nova Rg" panose="02000506030000020004" pitchFamily="2" charset="0"/>
            </a:endParaRPr>
          </a:p>
          <a:p>
            <a:pPr marL="0" indent="0">
              <a:buNone/>
            </a:pPr>
            <a:r>
              <a:rPr lang="en-US" sz="1800" baseline="30000" dirty="0">
                <a:latin typeface="Proxima Nova Rg" panose="02000506030000020004" pitchFamily="2" charset="0"/>
              </a:rPr>
              <a:t>7</a:t>
            </a:r>
            <a:r>
              <a:rPr lang="en-US" sz="1800" dirty="0">
                <a:latin typeface="Proxima Nova Rg" panose="02000506030000020004" pitchFamily="2" charset="0"/>
              </a:rPr>
              <a:t>LiD material procured as micron-sized powder</a:t>
            </a:r>
          </a:p>
          <a:p>
            <a:pPr marL="0" indent="0">
              <a:buNone/>
            </a:pPr>
            <a:r>
              <a:rPr lang="en-US" sz="1800" dirty="0">
                <a:latin typeface="Proxima Nova Rg" panose="02000506030000020004" pitchFamily="2" charset="0"/>
              </a:rPr>
              <a:t>Must be compressed &amp; sintered into pellets or disks</a:t>
            </a:r>
          </a:p>
          <a:p>
            <a:pPr marL="0" indent="0">
              <a:buNone/>
            </a:pPr>
            <a:r>
              <a:rPr lang="en-US" sz="1800" dirty="0">
                <a:latin typeface="Proxima Nova Rg" panose="02000506030000020004" pitchFamily="2" charset="0"/>
              </a:rPr>
              <a:t>Irradiate at 185 K to 10</a:t>
            </a:r>
            <a:r>
              <a:rPr lang="en-US" sz="1800" baseline="30000" dirty="0">
                <a:latin typeface="Proxima Nova Rg" panose="02000506030000020004" pitchFamily="2" charset="0"/>
              </a:rPr>
              <a:t>17</a:t>
            </a:r>
            <a:r>
              <a:rPr lang="en-US" sz="1800" dirty="0">
                <a:latin typeface="Proxima Nova Rg" panose="02000506030000020004" pitchFamily="2" charset="0"/>
              </a:rPr>
              <a:t> e-/cm</a:t>
            </a:r>
            <a:r>
              <a:rPr lang="en-US" sz="1800" baseline="30000" dirty="0">
                <a:latin typeface="Proxima Nova Rg" panose="02000506030000020004" pitchFamily="2" charset="0"/>
              </a:rPr>
              <a:t>2 </a:t>
            </a:r>
            <a:r>
              <a:rPr lang="en-US" sz="1800" dirty="0">
                <a:latin typeface="Proxima Nova Rg" panose="02000506030000020004" pitchFamily="2" charset="0"/>
              </a:rPr>
              <a:t>for DNP</a:t>
            </a:r>
            <a:endParaRPr lang="en-US" sz="1800" baseline="30000" dirty="0">
              <a:latin typeface="Proxima Nova Rg" panose="02000506030000020004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DF7F1F-14E9-7B79-13D4-28A8445DE044}"/>
              </a:ext>
            </a:extLst>
          </p:cNvPr>
          <p:cNvGrpSpPr/>
          <p:nvPr/>
        </p:nvGrpSpPr>
        <p:grpSpPr>
          <a:xfrm>
            <a:off x="966752" y="4069069"/>
            <a:ext cx="1560906" cy="1396758"/>
            <a:chOff x="6107585" y="3831713"/>
            <a:chExt cx="2029790" cy="17269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8FDB91-5FA2-9E6F-4B30-7EC0C08EC39E}"/>
                </a:ext>
              </a:extLst>
            </p:cNvPr>
            <p:cNvGrpSpPr/>
            <p:nvPr/>
          </p:nvGrpSpPr>
          <p:grpSpPr>
            <a:xfrm>
              <a:off x="6596420" y="4542668"/>
              <a:ext cx="1016000" cy="1016000"/>
              <a:chOff x="6788925" y="4452975"/>
              <a:chExt cx="1016000" cy="1016000"/>
            </a:xfrm>
          </p:grpSpPr>
          <p:pic>
            <p:nvPicPr>
              <p:cNvPr id="16" name="Picture 2" descr="NFPA 704 four-colored diamond">
                <a:extLst>
                  <a:ext uri="{FF2B5EF4-FFF2-40B4-BE49-F238E27FC236}">
                    <a16:creationId xmlns:a16="http://schemas.microsoft.com/office/drawing/2014/main" id="{4FB44A4C-1E9A-7FD6-F121-B7376C8A6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8925" y="4452975"/>
                <a:ext cx="1016000" cy="10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EF5B7E-F5E1-524F-70A2-33E40E14ABB9}"/>
                  </a:ext>
                </a:extLst>
              </p:cNvPr>
              <p:cNvSpPr txBox="1"/>
              <p:nvPr/>
            </p:nvSpPr>
            <p:spPr>
              <a:xfrm>
                <a:off x="6841434" y="4777834"/>
                <a:ext cx="424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0E9292-4F51-67E6-5186-647F5F3A1DE2}"/>
                  </a:ext>
                </a:extLst>
              </p:cNvPr>
              <p:cNvSpPr txBox="1"/>
              <p:nvPr/>
            </p:nvSpPr>
            <p:spPr>
              <a:xfrm>
                <a:off x="7085193" y="4515182"/>
                <a:ext cx="424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FF3BA5-0B9B-21FF-3F8A-13422F8CF08F}"/>
                  </a:ext>
                </a:extLst>
              </p:cNvPr>
              <p:cNvSpPr txBox="1"/>
              <p:nvPr/>
            </p:nvSpPr>
            <p:spPr>
              <a:xfrm>
                <a:off x="7332089" y="4777834"/>
                <a:ext cx="424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C050D4-3183-EBB6-62D6-DCC50E191CB5}"/>
                  </a:ext>
                </a:extLst>
              </p:cNvPr>
              <p:cNvSpPr txBox="1"/>
              <p:nvPr/>
            </p:nvSpPr>
            <p:spPr>
              <a:xfrm>
                <a:off x="7085193" y="5022000"/>
                <a:ext cx="424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trike="sngStrike" dirty="0"/>
                  <a:t>W</a:t>
                </a:r>
              </a:p>
            </p:txBody>
          </p:sp>
        </p:grpSp>
        <p:pic>
          <p:nvPicPr>
            <p:cNvPr id="13" name="Picture 4" descr="GHS02: Flammable">
              <a:extLst>
                <a:ext uri="{FF2B5EF4-FFF2-40B4-BE49-F238E27FC236}">
                  <a16:creationId xmlns:a16="http://schemas.microsoft.com/office/drawing/2014/main" id="{6DB21D4C-E11A-B488-B5F6-C44DC8992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585" y="3831713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GHS05: Corrosive">
              <a:extLst>
                <a:ext uri="{FF2B5EF4-FFF2-40B4-BE49-F238E27FC236}">
                  <a16:creationId xmlns:a16="http://schemas.microsoft.com/office/drawing/2014/main" id="{04D2ACEA-CC01-11A9-0E9B-BDFA5108B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510" y="3832524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GHS06: Toxic">
              <a:extLst>
                <a:ext uri="{FF2B5EF4-FFF2-40B4-BE49-F238E27FC236}">
                  <a16:creationId xmlns:a16="http://schemas.microsoft.com/office/drawing/2014/main" id="{1C3A6D20-613E-FBEE-A991-F84749332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375" y="3836351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8BE6979-92EE-6616-FCC3-BCC51B33A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374" y="1570128"/>
            <a:ext cx="4367645" cy="3275734"/>
          </a:xfrm>
          <a:prstGeom prst="rect">
            <a:avLst/>
          </a:prstGeom>
        </p:spPr>
      </p:pic>
      <p:pic>
        <p:nvPicPr>
          <p:cNvPr id="22" name="Picture 21" descr="A picture containing indoor, wall&#10;&#10;AI-generated content may be incorrect.">
            <a:extLst>
              <a:ext uri="{FF2B5EF4-FFF2-40B4-BE49-F238E27FC236}">
                <a16:creationId xmlns:a16="http://schemas.microsoft.com/office/drawing/2014/main" id="{E4E6A737-DF36-234B-611F-66EF99252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017" y="4028502"/>
            <a:ext cx="2562373" cy="2225219"/>
          </a:xfrm>
          <a:prstGeom prst="rect">
            <a:avLst/>
          </a:prstGeom>
        </p:spPr>
      </p:pic>
      <p:pic>
        <p:nvPicPr>
          <p:cNvPr id="23" name="Picture 2" descr="Lithium Hydride Anhydrous | LiH | CAS 7580-67-8 - Heeger Materials">
            <a:extLst>
              <a:ext uri="{FF2B5EF4-FFF2-40B4-BE49-F238E27FC236}">
                <a16:creationId xmlns:a16="http://schemas.microsoft.com/office/drawing/2014/main" id="{8C6D68F4-0670-FB65-BC97-281ABB96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25" y="3590698"/>
            <a:ext cx="2078714" cy="20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986C3C-E65B-FD19-97CB-39F03310D2BF}"/>
              </a:ext>
            </a:extLst>
          </p:cNvPr>
          <p:cNvCxnSpPr/>
          <p:nvPr/>
        </p:nvCxnSpPr>
        <p:spPr>
          <a:xfrm>
            <a:off x="4301544" y="4301544"/>
            <a:ext cx="540912" cy="342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D117F2-E075-B562-454E-F5275B0526C6}"/>
              </a:ext>
            </a:extLst>
          </p:cNvPr>
          <p:cNvCxnSpPr>
            <a:cxnSpLocks/>
          </p:cNvCxnSpPr>
          <p:nvPr/>
        </p:nvCxnSpPr>
        <p:spPr>
          <a:xfrm flipV="1">
            <a:off x="4468969" y="4275346"/>
            <a:ext cx="326335" cy="307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E3632C-E0A6-21BB-00AA-D15418071C2F}"/>
              </a:ext>
            </a:extLst>
          </p:cNvPr>
          <p:cNvSpPr txBox="1"/>
          <p:nvPr/>
        </p:nvSpPr>
        <p:spPr>
          <a:xfrm rot="21048130">
            <a:off x="4024788" y="4047628"/>
            <a:ext cx="1249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Bradley Hand" pitchFamily="2" charset="77"/>
              </a:rPr>
              <a:t>Deuteride</a:t>
            </a:r>
            <a:endParaRPr lang="en-US" sz="1200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59331130-A9AF-750F-F27A-5EA46E8F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33DA39DF-C4BB-6851-6793-F6274A45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90047-C601-DC8D-6D03-E20EA5F8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3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09EC8-B8DF-3386-CDA9-B888A6A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25712-FB06-13B3-CD38-ADF5BA5C9D0C}"/>
              </a:ext>
            </a:extLst>
          </p:cNvPr>
          <p:cNvSpPr/>
          <p:nvPr/>
        </p:nvSpPr>
        <p:spPr>
          <a:xfrm>
            <a:off x="0" y="0"/>
            <a:ext cx="12192000" cy="928914"/>
          </a:xfrm>
          <a:prstGeom prst="rect">
            <a:avLst/>
          </a:prstGeom>
          <a:gradFill flip="none" rotWithShape="1">
            <a:gsLst>
              <a:gs pos="38000">
                <a:srgbClr val="BB4577"/>
              </a:gs>
              <a:gs pos="6000">
                <a:srgbClr val="DF6848"/>
              </a:gs>
              <a:gs pos="88000">
                <a:srgbClr val="9F358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707B2-6E17-B477-E025-01231BFBBB6B}"/>
              </a:ext>
            </a:extLst>
          </p:cNvPr>
          <p:cNvSpPr txBox="1"/>
          <p:nvPr/>
        </p:nvSpPr>
        <p:spPr>
          <a:xfrm>
            <a:off x="6850743" y="233624"/>
            <a:ext cx="51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Proxima Nova Rg" panose="02000506030000020004" pitchFamily="2" charset="0"/>
              </a:rPr>
              <a:t>Targets Beyond 2027</a:t>
            </a:r>
            <a:endParaRPr lang="en-US" sz="2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D20E6-CA9B-F06C-0862-9FFC552EF484}"/>
              </a:ext>
            </a:extLst>
          </p:cNvPr>
          <p:cNvSpPr txBox="1"/>
          <p:nvPr/>
        </p:nvSpPr>
        <p:spPr>
          <a:xfrm>
            <a:off x="457200" y="295179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oxima Nova Rg" panose="02000506030000020004" pitchFamily="2" charset="0"/>
              </a:rPr>
              <a:t>R&amp;D Lab for Polarized Targets</a:t>
            </a:r>
          </a:p>
        </p:txBody>
      </p:sp>
      <p:pic>
        <p:nvPicPr>
          <p:cNvPr id="30" name="Picture 29" descr="A diagram of a machine&#10;&#10;Description automatically generated">
            <a:extLst>
              <a:ext uri="{FF2B5EF4-FFF2-40B4-BE49-F238E27FC236}">
                <a16:creationId xmlns:a16="http://schemas.microsoft.com/office/drawing/2014/main" id="{F45C3BE2-4853-E736-73F5-FB856D15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4" y="1224094"/>
            <a:ext cx="3782651" cy="34369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E96373-C31A-AAAA-C60A-EF973FCA88BF}"/>
              </a:ext>
            </a:extLst>
          </p:cNvPr>
          <p:cNvSpPr txBox="1"/>
          <p:nvPr/>
        </p:nvSpPr>
        <p:spPr>
          <a:xfrm>
            <a:off x="759153" y="5079908"/>
            <a:ext cx="4211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Irradiate target materials at the UITF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xima Nova Rg" panose="02000506030000020004" pitchFamily="2" charset="0"/>
              </a:rPr>
              <a:t>8 MeV, 1 – 10 </a:t>
            </a:r>
            <a:r>
              <a:rPr lang="en-US" sz="1600" dirty="0" err="1">
                <a:latin typeface="Proxima Nova Rg" panose="02000506030000020004" pitchFamily="2" charset="0"/>
              </a:rPr>
              <a:t>uA</a:t>
            </a:r>
            <a:endParaRPr lang="en-US" sz="1600" dirty="0">
              <a:latin typeface="Proxima Nova Rg" panose="0200050603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xima Nova Rg" panose="02000506030000020004" pitchFamily="2" charset="0"/>
              </a:rPr>
              <a:t>2 - 300 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xima Nova Rg" panose="02000506030000020004" pitchFamily="2" charset="0"/>
              </a:rPr>
              <a:t>NH</a:t>
            </a:r>
            <a:r>
              <a:rPr lang="en-US" sz="1600" baseline="-25000" dirty="0">
                <a:latin typeface="Proxima Nova Rg" panose="02000506030000020004" pitchFamily="2" charset="0"/>
              </a:rPr>
              <a:t>3</a:t>
            </a:r>
            <a:r>
              <a:rPr lang="en-US" sz="1600" dirty="0">
                <a:latin typeface="Proxima Nova Rg" panose="02000506030000020004" pitchFamily="2" charset="0"/>
              </a:rPr>
              <a:t>, ND</a:t>
            </a:r>
            <a:r>
              <a:rPr lang="en-US" sz="1600" baseline="-25000" dirty="0">
                <a:latin typeface="Proxima Nova Rg" panose="02000506030000020004" pitchFamily="2" charset="0"/>
              </a:rPr>
              <a:t>3</a:t>
            </a:r>
            <a:r>
              <a:rPr lang="en-US" sz="1600" dirty="0">
                <a:latin typeface="Proxima Nova Rg" panose="02000506030000020004" pitchFamily="2" charset="0"/>
              </a:rPr>
              <a:t>, </a:t>
            </a:r>
            <a:r>
              <a:rPr lang="en-US" sz="1600" baseline="30000" dirty="0">
                <a:latin typeface="Proxima Nova Rg" panose="02000506030000020004" pitchFamily="2" charset="0"/>
              </a:rPr>
              <a:t>7</a:t>
            </a:r>
            <a:r>
              <a:rPr lang="en-US" sz="1600" dirty="0">
                <a:latin typeface="Proxima Nova Rg" panose="02000506030000020004" pitchFamily="2" charset="0"/>
              </a:rPr>
              <a:t>LiD …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8ECFC24-802F-4C39-9CE7-970D6CB4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2" y="1204710"/>
            <a:ext cx="4597990" cy="2507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821;p36">
            <a:extLst>
              <a:ext uri="{FF2B5EF4-FFF2-40B4-BE49-F238E27FC236}">
                <a16:creationId xmlns:a16="http://schemas.microsoft.com/office/drawing/2014/main" id="{36757AB3-7DF7-6655-B80C-D338CEBBD3B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013" y="1970715"/>
            <a:ext cx="1344684" cy="15273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5C8C3AB6-A743-5C0D-D385-EFB33BD4B797}"/>
              </a:ext>
            </a:extLst>
          </p:cNvPr>
          <p:cNvSpPr/>
          <p:nvPr/>
        </p:nvSpPr>
        <p:spPr>
          <a:xfrm>
            <a:off x="4294044" y="2542062"/>
            <a:ext cx="805912" cy="3846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323A730C-C5C8-8A4C-AE4E-AF007BE1AB9B}"/>
              </a:ext>
            </a:extLst>
          </p:cNvPr>
          <p:cNvSpPr/>
          <p:nvPr/>
        </p:nvSpPr>
        <p:spPr>
          <a:xfrm>
            <a:off x="6608754" y="2542062"/>
            <a:ext cx="805912" cy="3846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38D3C0-1A5F-983F-DA5C-23F286A63F34}"/>
              </a:ext>
            </a:extLst>
          </p:cNvPr>
          <p:cNvGrpSpPr>
            <a:grpSpLocks noChangeAspect="1"/>
          </p:cNvGrpSpPr>
          <p:nvPr/>
        </p:nvGrpSpPr>
        <p:grpSpPr>
          <a:xfrm>
            <a:off x="2691255" y="3754255"/>
            <a:ext cx="2103710" cy="1273547"/>
            <a:chOff x="4752026" y="2140067"/>
            <a:chExt cx="3005300" cy="1819353"/>
          </a:xfrm>
        </p:grpSpPr>
        <p:pic>
          <p:nvPicPr>
            <p:cNvPr id="41" name="Picture 40" descr="A close-up of a mechanical device&#10;&#10;Description automatically generated">
              <a:extLst>
                <a:ext uri="{FF2B5EF4-FFF2-40B4-BE49-F238E27FC236}">
                  <a16:creationId xmlns:a16="http://schemas.microsoft.com/office/drawing/2014/main" id="{340B745D-BF70-1D98-6259-28343D392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2026" y="2140067"/>
              <a:ext cx="2687947" cy="1812985"/>
            </a:xfrm>
            <a:prstGeom prst="rect">
              <a:avLst/>
            </a:prstGeom>
          </p:spPr>
        </p:pic>
        <p:sp>
          <p:nvSpPr>
            <p:cNvPr id="42" name="Left Arrow 41">
              <a:extLst>
                <a:ext uri="{FF2B5EF4-FFF2-40B4-BE49-F238E27FC236}">
                  <a16:creationId xmlns:a16="http://schemas.microsoft.com/office/drawing/2014/main" id="{8873D1E7-1AD9-9DFD-187E-C2C573FCF700}"/>
                </a:ext>
              </a:extLst>
            </p:cNvPr>
            <p:cNvSpPr/>
            <p:nvPr/>
          </p:nvSpPr>
          <p:spPr>
            <a:xfrm rot="1473074">
              <a:off x="6313458" y="3512734"/>
              <a:ext cx="1443868" cy="60450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  <a:effectLst>
              <a:glow rad="136413">
                <a:srgbClr val="FF0000">
                  <a:alpha val="73254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DFECE61-CA4C-53A9-52C4-CAFC7AD826E5}"/>
                </a:ext>
              </a:extLst>
            </p:cNvPr>
            <p:cNvCxnSpPr/>
            <p:nvPr/>
          </p:nvCxnSpPr>
          <p:spPr>
            <a:xfrm flipV="1">
              <a:off x="6739797" y="3175606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E68585B-32BE-AEA3-4509-3EC6CCF9B7F4}"/>
                </a:ext>
              </a:extLst>
            </p:cNvPr>
            <p:cNvCxnSpPr/>
            <p:nvPr/>
          </p:nvCxnSpPr>
          <p:spPr>
            <a:xfrm flipV="1">
              <a:off x="6927881" y="3268161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BAAE076-D3B4-1368-4C74-4ADEFA138A0B}"/>
                </a:ext>
              </a:extLst>
            </p:cNvPr>
            <p:cNvCxnSpPr/>
            <p:nvPr/>
          </p:nvCxnSpPr>
          <p:spPr>
            <a:xfrm flipV="1">
              <a:off x="7093663" y="3348078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E4067A5-8F86-40DA-51B7-A31A6B3E248C}"/>
                </a:ext>
              </a:extLst>
            </p:cNvPr>
            <p:cNvCxnSpPr/>
            <p:nvPr/>
          </p:nvCxnSpPr>
          <p:spPr>
            <a:xfrm flipV="1">
              <a:off x="7259445" y="3420189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579EFAE-AAA7-BE36-B6E3-4D14CB79DE2E}"/>
                </a:ext>
              </a:extLst>
            </p:cNvPr>
            <p:cNvCxnSpPr>
              <a:cxnSpLocks/>
            </p:cNvCxnSpPr>
            <p:nvPr/>
          </p:nvCxnSpPr>
          <p:spPr>
            <a:xfrm>
              <a:off x="6739797" y="3491812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B9D0558-18DC-F1B2-E4EC-32B6D3004C11}"/>
                </a:ext>
              </a:extLst>
            </p:cNvPr>
            <p:cNvCxnSpPr>
              <a:cxnSpLocks/>
            </p:cNvCxnSpPr>
            <p:nvPr/>
          </p:nvCxnSpPr>
          <p:spPr>
            <a:xfrm>
              <a:off x="6927881" y="3584367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00159AC-26FD-29D8-8C07-2625BBCD9C01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63" y="3664284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0033C83-C2AD-B1B9-4B05-BD8ACBC323EC}"/>
                </a:ext>
              </a:extLst>
            </p:cNvPr>
            <p:cNvCxnSpPr>
              <a:cxnSpLocks/>
            </p:cNvCxnSpPr>
            <p:nvPr/>
          </p:nvCxnSpPr>
          <p:spPr>
            <a:xfrm>
              <a:off x="7259445" y="3736395"/>
              <a:ext cx="0" cy="2230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B702C25D-E228-F3D9-8D8C-D77DA4117598}"/>
                </a:ext>
              </a:extLst>
            </p:cNvPr>
            <p:cNvSpPr/>
            <p:nvPr/>
          </p:nvSpPr>
          <p:spPr>
            <a:xfrm>
              <a:off x="5631761" y="2922190"/>
              <a:ext cx="746125" cy="382460"/>
            </a:xfrm>
            <a:prstGeom prst="arc">
              <a:avLst>
                <a:gd name="adj1" fmla="val 19312672"/>
                <a:gd name="adj2" fmla="val 11927989"/>
              </a:avLst>
            </a:prstGeom>
            <a:ln w="25400"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F32C147-082F-F4EC-D6B2-2BF17E10A04B}"/>
              </a:ext>
            </a:extLst>
          </p:cNvPr>
          <p:cNvSpPr txBox="1"/>
          <p:nvPr/>
        </p:nvSpPr>
        <p:spPr>
          <a:xfrm>
            <a:off x="6647299" y="3765564"/>
            <a:ext cx="5706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Characterize them next door in the Target </a:t>
            </a:r>
            <a:r>
              <a:rPr lang="en-US" dirty="0" err="1">
                <a:latin typeface="Proxima Nova Rg" panose="02000506030000020004" pitchFamily="2" charset="0"/>
              </a:rPr>
              <a:t>DevLab</a:t>
            </a:r>
            <a:endParaRPr lang="en-US" dirty="0">
              <a:latin typeface="Proxima Nova Rg" panose="0200050603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xima Nova Rg" panose="02000506030000020004" pitchFamily="2" charset="0"/>
              </a:rPr>
              <a:t>DNP @ 1K / 5T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xima Nova Rg" panose="02000506030000020004" pitchFamily="2" charset="0"/>
              </a:rPr>
              <a:t>EPR  @ 77K / 0.35 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167E0E9-DAAF-9B26-B5AF-C26A38AD0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9169" y="4705073"/>
            <a:ext cx="3322837" cy="175564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916ADAE-E13E-16AE-D280-F6DB1CEC0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072" y="4705073"/>
            <a:ext cx="3123728" cy="17597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B58AB-0BE7-1757-E5D6-92DEFC03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916F2-2933-3519-D046-DDEED87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5E52-9662-DF4F-B944-3B5077478017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2A688-867D-29EB-D041-D81E5320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Keith -  CLAS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75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802</Words>
  <Application>Microsoft Macintosh PowerPoint</Application>
  <PresentationFormat>Widescreen</PresentationFormat>
  <Paragraphs>249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Aptos Display</vt:lpstr>
      <vt:lpstr>Arial</vt:lpstr>
      <vt:lpstr>Avenir Book</vt:lpstr>
      <vt:lpstr>Bradley Hand</vt:lpstr>
      <vt:lpstr>Cambria Math</vt:lpstr>
      <vt:lpstr>Proxima Nova Rg</vt:lpstr>
      <vt:lpstr>Symbol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Keith</dc:creator>
  <cp:lastModifiedBy>Christopher Keith</cp:lastModifiedBy>
  <cp:revision>47</cp:revision>
  <dcterms:created xsi:type="dcterms:W3CDTF">2026-03-04T14:17:57Z</dcterms:created>
  <dcterms:modified xsi:type="dcterms:W3CDTF">2026-03-10T14:55:57Z</dcterms:modified>
</cp:coreProperties>
</file>