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62"/>
  </p:notesMasterIdLst>
  <p:sldIdLst>
    <p:sldId id="256" r:id="rId2"/>
    <p:sldId id="446" r:id="rId3"/>
    <p:sldId id="454" r:id="rId4"/>
    <p:sldId id="453" r:id="rId5"/>
    <p:sldId id="1104" r:id="rId6"/>
    <p:sldId id="267" r:id="rId7"/>
    <p:sldId id="272" r:id="rId8"/>
    <p:sldId id="1105" r:id="rId9"/>
    <p:sldId id="389" r:id="rId10"/>
    <p:sldId id="3160" r:id="rId11"/>
    <p:sldId id="3165" r:id="rId12"/>
    <p:sldId id="3170" r:id="rId13"/>
    <p:sldId id="3163" r:id="rId14"/>
    <p:sldId id="3164" r:id="rId15"/>
    <p:sldId id="3171" r:id="rId16"/>
    <p:sldId id="3161" r:id="rId17"/>
    <p:sldId id="3173" r:id="rId18"/>
    <p:sldId id="3172" r:id="rId19"/>
    <p:sldId id="713" r:id="rId20"/>
    <p:sldId id="3166" r:id="rId21"/>
    <p:sldId id="3174" r:id="rId22"/>
    <p:sldId id="3167" r:id="rId23"/>
    <p:sldId id="3168" r:id="rId24"/>
    <p:sldId id="3169" r:id="rId25"/>
    <p:sldId id="3138" r:id="rId26"/>
    <p:sldId id="392" r:id="rId27"/>
    <p:sldId id="3139" r:id="rId28"/>
    <p:sldId id="432" r:id="rId29"/>
    <p:sldId id="3157" r:id="rId30"/>
    <p:sldId id="3158" r:id="rId31"/>
    <p:sldId id="3156" r:id="rId32"/>
    <p:sldId id="3122" r:id="rId33"/>
    <p:sldId id="3123" r:id="rId34"/>
    <p:sldId id="3159" r:id="rId35"/>
    <p:sldId id="3124" r:id="rId36"/>
    <p:sldId id="3125" r:id="rId37"/>
    <p:sldId id="3126" r:id="rId38"/>
    <p:sldId id="3145" r:id="rId39"/>
    <p:sldId id="3142" r:id="rId40"/>
    <p:sldId id="3143" r:id="rId41"/>
    <p:sldId id="3144" r:id="rId42"/>
    <p:sldId id="3146" r:id="rId43"/>
    <p:sldId id="3147" r:id="rId44"/>
    <p:sldId id="3148" r:id="rId45"/>
    <p:sldId id="3149" r:id="rId46"/>
    <p:sldId id="3150" r:id="rId47"/>
    <p:sldId id="3152" r:id="rId48"/>
    <p:sldId id="3151" r:id="rId49"/>
    <p:sldId id="3141" r:id="rId50"/>
    <p:sldId id="3153" r:id="rId51"/>
    <p:sldId id="3154" r:id="rId52"/>
    <p:sldId id="3155" r:id="rId53"/>
    <p:sldId id="3140" r:id="rId54"/>
    <p:sldId id="257" r:id="rId55"/>
    <p:sldId id="3133" r:id="rId56"/>
    <p:sldId id="3134" r:id="rId57"/>
    <p:sldId id="3127" r:id="rId58"/>
    <p:sldId id="3118" r:id="rId59"/>
    <p:sldId id="1110" r:id="rId60"/>
    <p:sldId id="3128" r:id="rId61"/>
  </p:sldIdLst>
  <p:sldSz cx="9144000" cy="6858000" type="screen4x3"/>
  <p:notesSz cx="6858000" cy="9144000"/>
  <p:defaultTex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26FF"/>
    <a:srgbClr val="FFFFFF"/>
    <a:srgbClr val="EEFFFF"/>
    <a:srgbClr val="0DDAE4"/>
    <a:srgbClr val="02FDD7"/>
    <a:srgbClr val="E6CF00"/>
    <a:srgbClr val="FF0000"/>
    <a:srgbClr val="9314DE"/>
    <a:srgbClr val="0CB107"/>
    <a:srgbClr val="FFD5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03"/>
    <p:restoredTop sz="91333"/>
  </p:normalViewPr>
  <p:slideViewPr>
    <p:cSldViewPr snapToGrid="0">
      <p:cViewPr>
        <p:scale>
          <a:sx n="190" d="100"/>
          <a:sy n="190" d="100"/>
        </p:scale>
        <p:origin x="1296" y="288"/>
      </p:cViewPr>
      <p:guideLst>
        <p:guide orient="horz" pos="2160"/>
        <p:guide pos="2880"/>
      </p:guideLst>
    </p:cSldViewPr>
  </p:slideViewPr>
  <p:outlineViewPr>
    <p:cViewPr>
      <p:scale>
        <a:sx n="33" d="100"/>
        <a:sy n="33" d="100"/>
      </p:scale>
      <p:origin x="0" y="-29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317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lvl1pPr>
          </a:lstStyle>
          <a:p>
            <a:pPr>
              <a:defRPr/>
            </a:pPr>
            <a:endParaRPr lang="en-US"/>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lvl1pPr>
          </a:lstStyle>
          <a:p>
            <a:pPr>
              <a:defRPr/>
            </a:pPr>
            <a:fld id="{8892FAC2-3510-1743-97FA-2C94410C5D4F}" type="slidenum">
              <a:rPr lang="en-US"/>
              <a:pPr>
                <a:defRPr/>
              </a:pPr>
              <a:t>‹#›</a:t>
            </a:fld>
            <a:endParaRPr lang="en-US"/>
          </a:p>
        </p:txBody>
      </p:sp>
    </p:spTree>
    <p:extLst>
      <p:ext uri="{BB962C8B-B14F-4D97-AF65-F5344CB8AC3E}">
        <p14:creationId xmlns:p14="http://schemas.microsoft.com/office/powerpoint/2010/main" val="3033855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BA2BEC3-DC3D-1642-BF86-0385AC709E57}"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plot: (mostly) accidental protons reconstructed for D2 runs, first AFTER 12600, then BEFORE, then with tight coincidence cuts. Even seen for alphas!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11</a:t>
            </a:fld>
            <a:endParaRPr lang="en-US"/>
          </a:p>
        </p:txBody>
      </p:sp>
    </p:spTree>
    <p:extLst>
      <p:ext uri="{BB962C8B-B14F-4D97-AF65-F5344CB8AC3E}">
        <p14:creationId xmlns:p14="http://schemas.microsoft.com/office/powerpoint/2010/main" val="376500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B0D2A-6B29-4D8E-42D8-AC08BE6CD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5763B-C4B2-A1A6-82B6-8706AFA11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4C844-422E-FD0D-CF3B-C9B60137E148}"/>
              </a:ext>
            </a:extLst>
          </p:cNvPr>
          <p:cNvSpPr>
            <a:spLocks noGrp="1"/>
          </p:cNvSpPr>
          <p:nvPr>
            <p:ph type="body" idx="1"/>
          </p:nvPr>
        </p:nvSpPr>
        <p:spPr/>
        <p:txBody>
          <a:bodyPr/>
          <a:lstStyle/>
          <a:p>
            <a:r>
              <a:rPr lang="en-US" dirty="0"/>
              <a:t>Bottom plot: (mostly) accidental protons reconstructed for D2 runs, first AFTER 12600, then BEFORE, then with tight coincidence cuts. Even seen for alphas!</a:t>
            </a:r>
          </a:p>
        </p:txBody>
      </p:sp>
      <p:sp>
        <p:nvSpPr>
          <p:cNvPr id="4" name="Slide Number Placeholder 3">
            <a:extLst>
              <a:ext uri="{FF2B5EF4-FFF2-40B4-BE49-F238E27FC236}">
                <a16:creationId xmlns:a16="http://schemas.microsoft.com/office/drawing/2014/main" id="{CB5960EA-1B89-86F8-5FC3-409C2A4F995C}"/>
              </a:ext>
            </a:extLst>
          </p:cNvPr>
          <p:cNvSpPr>
            <a:spLocks noGrp="1"/>
          </p:cNvSpPr>
          <p:nvPr>
            <p:ph type="sldNum" sz="quarter" idx="5"/>
          </p:nvPr>
        </p:nvSpPr>
        <p:spPr/>
        <p:txBody>
          <a:bodyPr/>
          <a:lstStyle/>
          <a:p>
            <a:pPr>
              <a:defRPr/>
            </a:pPr>
            <a:fld id="{8892FAC2-3510-1743-97FA-2C94410C5D4F}" type="slidenum">
              <a:rPr lang="en-US" smtClean="0"/>
              <a:pPr>
                <a:defRPr/>
              </a:pPr>
              <a:t>12</a:t>
            </a:fld>
            <a:endParaRPr lang="en-US"/>
          </a:p>
        </p:txBody>
      </p:sp>
    </p:spTree>
    <p:extLst>
      <p:ext uri="{BB962C8B-B14F-4D97-AF65-F5344CB8AC3E}">
        <p14:creationId xmlns:p14="http://schemas.microsoft.com/office/powerpoint/2010/main" val="263841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distortion, effect of forward / backward going protons outside fiducial geometry</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13</a:t>
            </a:fld>
            <a:endParaRPr lang="en-US"/>
          </a:p>
        </p:txBody>
      </p:sp>
    </p:spTree>
    <p:extLst>
      <p:ext uri="{BB962C8B-B14F-4D97-AF65-F5344CB8AC3E}">
        <p14:creationId xmlns:p14="http://schemas.microsoft.com/office/powerpoint/2010/main" val="360790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14</a:t>
            </a:fld>
            <a:endParaRPr lang="en-US"/>
          </a:p>
        </p:txBody>
      </p:sp>
    </p:spTree>
    <p:extLst>
      <p:ext uri="{BB962C8B-B14F-4D97-AF65-F5344CB8AC3E}">
        <p14:creationId xmlns:p14="http://schemas.microsoft.com/office/powerpoint/2010/main" val="70244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15</a:t>
            </a:fld>
            <a:endParaRPr lang="en-US"/>
          </a:p>
        </p:txBody>
      </p:sp>
    </p:spTree>
    <p:extLst>
      <p:ext uri="{BB962C8B-B14F-4D97-AF65-F5344CB8AC3E}">
        <p14:creationId xmlns:p14="http://schemas.microsoft.com/office/powerpoint/2010/main" val="125133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possible sources and so-far included sources. Explain “MT”. . New </a:t>
            </a:r>
            <a:r>
              <a:rPr lang="en-US" dirty="0" err="1"/>
              <a:t>dE</a:t>
            </a:r>
            <a:r>
              <a:rPr lang="en-US" dirty="0"/>
              <a:t>/dx. Look at distribution along z. Discuss numbers.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16</a:t>
            </a:fld>
            <a:endParaRPr lang="en-US"/>
          </a:p>
        </p:txBody>
      </p:sp>
    </p:spTree>
    <p:extLst>
      <p:ext uri="{BB962C8B-B14F-4D97-AF65-F5344CB8AC3E}">
        <p14:creationId xmlns:p14="http://schemas.microsoft.com/office/powerpoint/2010/main" val="651156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Probability (per trigger) to observe a particle of the indicated type from the indicated (nominal) target gas </a:t>
            </a:r>
          </a:p>
          <a:p>
            <a:r>
              <a:rPr lang="en-US" dirty="0"/>
              <a:t>Right: ratio of tagged events with indicated particle type and nominal target gas to inclusive events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17</a:t>
            </a:fld>
            <a:endParaRPr lang="en-US"/>
          </a:p>
        </p:txBody>
      </p:sp>
    </p:spTree>
    <p:extLst>
      <p:ext uri="{BB962C8B-B14F-4D97-AF65-F5344CB8AC3E}">
        <p14:creationId xmlns:p14="http://schemas.microsoft.com/office/powerpoint/2010/main" val="123598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41D31-329A-5DF8-04C1-DE32471A4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DC3CD-B9B8-0FF4-90C0-47C382A45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5D137-3EDD-45C3-8DA9-4A435820A7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BFB377-AE80-D4B0-995F-419E8F9ED05B}"/>
              </a:ext>
            </a:extLst>
          </p:cNvPr>
          <p:cNvSpPr>
            <a:spLocks noGrp="1"/>
          </p:cNvSpPr>
          <p:nvPr>
            <p:ph type="sldNum" sz="quarter" idx="5"/>
          </p:nvPr>
        </p:nvSpPr>
        <p:spPr/>
        <p:txBody>
          <a:bodyPr/>
          <a:lstStyle/>
          <a:p>
            <a:pPr>
              <a:defRPr/>
            </a:pPr>
            <a:fld id="{8892FAC2-3510-1743-97FA-2C94410C5D4F}" type="slidenum">
              <a:rPr lang="en-US" smtClean="0"/>
              <a:pPr>
                <a:defRPr/>
              </a:pPr>
              <a:t>18</a:t>
            </a:fld>
            <a:endParaRPr lang="en-US"/>
          </a:p>
        </p:txBody>
      </p:sp>
    </p:spTree>
    <p:extLst>
      <p:ext uri="{BB962C8B-B14F-4D97-AF65-F5344CB8AC3E}">
        <p14:creationId xmlns:p14="http://schemas.microsoft.com/office/powerpoint/2010/main" val="414838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96461-56F4-35FF-4D94-E4B5ED75A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3AF6-FC0D-FA6A-EE27-CBB070DDA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F63FB-9A5E-963B-12FF-079EEA78B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BF8EAB-AC64-9BDD-8508-6176A9D83FE9}"/>
              </a:ext>
            </a:extLst>
          </p:cNvPr>
          <p:cNvSpPr>
            <a:spLocks noGrp="1"/>
          </p:cNvSpPr>
          <p:nvPr>
            <p:ph type="sldNum" sz="quarter" idx="5"/>
          </p:nvPr>
        </p:nvSpPr>
        <p:spPr/>
        <p:txBody>
          <a:bodyPr/>
          <a:lstStyle/>
          <a:p>
            <a:fld id="{2BD6B29B-5DB5-D344-91AD-235BA62634A1}" type="slidenum">
              <a:rPr lang="en-US" smtClean="0"/>
              <a:t>26</a:t>
            </a:fld>
            <a:endParaRPr lang="en-US"/>
          </a:p>
        </p:txBody>
      </p:sp>
    </p:spTree>
    <p:extLst>
      <p:ext uri="{BB962C8B-B14F-4D97-AF65-F5344CB8AC3E}">
        <p14:creationId xmlns:p14="http://schemas.microsoft.com/office/powerpoint/2010/main" val="1625856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1A474-E0FB-0556-C47B-081632B90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B4E78-0504-91D7-4913-66BB1F585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15DF3-F047-E034-F709-7029DD143A74}"/>
              </a:ext>
            </a:extLst>
          </p:cNvPr>
          <p:cNvSpPr>
            <a:spLocks noGrp="1"/>
          </p:cNvSpPr>
          <p:nvPr>
            <p:ph type="body" idx="1"/>
          </p:nvPr>
        </p:nvSpPr>
        <p:spPr/>
        <p:txBody>
          <a:bodyPr/>
          <a:lstStyle/>
          <a:p>
            <a:r>
              <a:rPr lang="en-US" dirty="0"/>
              <a:t>Explain VIP</a:t>
            </a:r>
          </a:p>
        </p:txBody>
      </p:sp>
      <p:sp>
        <p:nvSpPr>
          <p:cNvPr id="4" name="Slide Number Placeholder 3">
            <a:extLst>
              <a:ext uri="{FF2B5EF4-FFF2-40B4-BE49-F238E27FC236}">
                <a16:creationId xmlns:a16="http://schemas.microsoft.com/office/drawing/2014/main" id="{BAAAEBCE-164D-5DEC-9C28-2991FAA36F01}"/>
              </a:ext>
            </a:extLst>
          </p:cNvPr>
          <p:cNvSpPr>
            <a:spLocks noGrp="1"/>
          </p:cNvSpPr>
          <p:nvPr>
            <p:ph type="sldNum" sz="quarter" idx="5"/>
          </p:nvPr>
        </p:nvSpPr>
        <p:spPr/>
        <p:txBody>
          <a:bodyPr/>
          <a:lstStyle/>
          <a:p>
            <a:pPr>
              <a:defRPr/>
            </a:pPr>
            <a:fld id="{8892FAC2-3510-1743-97FA-2C94410C5D4F}" type="slidenum">
              <a:rPr lang="en-US" smtClean="0"/>
              <a:pPr>
                <a:defRPr/>
              </a:pPr>
              <a:t>32</a:t>
            </a:fld>
            <a:endParaRPr lang="en-US"/>
          </a:p>
        </p:txBody>
      </p:sp>
    </p:spTree>
    <p:extLst>
      <p:ext uri="{BB962C8B-B14F-4D97-AF65-F5344CB8AC3E}">
        <p14:creationId xmlns:p14="http://schemas.microsoft.com/office/powerpoint/2010/main" val="203899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1a) </a:t>
            </a:r>
            <a:r>
              <a:rPr lang="en-US" dirty="0">
                <a:effectLst/>
                <a:latin typeface="Helvetica" pitchFamily="2" charset="0"/>
              </a:rPr>
              <a:t>Intrinsic interest: Newest predictions: </a:t>
            </a:r>
            <a:r>
              <a:rPr lang="en-US" dirty="0" err="1">
                <a:effectLst/>
                <a:latin typeface="Helvetica" pitchFamily="2" charset="0"/>
              </a:rPr>
              <a:t>pQCD</a:t>
            </a:r>
            <a:r>
              <a:rPr lang="en-US" dirty="0">
                <a:effectLst/>
                <a:latin typeface="Helvetica" pitchFamily="2" charset="0"/>
              </a:rPr>
              <a:t>, quasi/</a:t>
            </a:r>
            <a:r>
              <a:rPr lang="en-US" dirty="0" err="1">
                <a:effectLst/>
                <a:latin typeface="Helvetica" pitchFamily="2" charset="0"/>
              </a:rPr>
              <a:t>pseudoPDFS</a:t>
            </a:r>
            <a:r>
              <a:rPr lang="en-US" dirty="0">
                <a:effectLst/>
                <a:latin typeface="Helvetica" pitchFamily="2" charset="0"/>
              </a:rPr>
              <a:t> b) high and low Q2, HT, duality 2) a) JAM/CJ, Tevatron/LHC; NSAC 2015LRP, Marathon</a:t>
            </a:r>
          </a:p>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2</a:t>
            </a:fld>
            <a:endParaRPr lang="en-US"/>
          </a:p>
        </p:txBody>
      </p:sp>
    </p:spTree>
    <p:extLst>
      <p:ext uri="{BB962C8B-B14F-4D97-AF65-F5344CB8AC3E}">
        <p14:creationId xmlns:p14="http://schemas.microsoft.com/office/powerpoint/2010/main" val="2706691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C7E96-A200-5F8A-EBA2-60123593E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757AC-FE13-3F4D-FBE4-044004849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44092-A7CF-9022-A504-36EB1320F583}"/>
              </a:ext>
            </a:extLst>
          </p:cNvPr>
          <p:cNvSpPr>
            <a:spLocks noGrp="1"/>
          </p:cNvSpPr>
          <p:nvPr>
            <p:ph type="body" idx="1"/>
          </p:nvPr>
        </p:nvSpPr>
        <p:spPr/>
        <p:txBody>
          <a:bodyPr/>
          <a:lstStyle/>
          <a:p>
            <a:r>
              <a:rPr lang="en-US" dirty="0"/>
              <a:t>Explain VIP. Mention additional “H” contamination</a:t>
            </a:r>
          </a:p>
        </p:txBody>
      </p:sp>
      <p:sp>
        <p:nvSpPr>
          <p:cNvPr id="4" name="Slide Number Placeholder 3">
            <a:extLst>
              <a:ext uri="{FF2B5EF4-FFF2-40B4-BE49-F238E27FC236}">
                <a16:creationId xmlns:a16="http://schemas.microsoft.com/office/drawing/2014/main" id="{6024E59E-A50F-DFA2-E020-97A0C2CFCF72}"/>
              </a:ext>
            </a:extLst>
          </p:cNvPr>
          <p:cNvSpPr>
            <a:spLocks noGrp="1"/>
          </p:cNvSpPr>
          <p:nvPr>
            <p:ph type="sldNum" sz="quarter" idx="5"/>
          </p:nvPr>
        </p:nvSpPr>
        <p:spPr/>
        <p:txBody>
          <a:bodyPr/>
          <a:lstStyle/>
          <a:p>
            <a:pPr>
              <a:defRPr/>
            </a:pPr>
            <a:fld id="{8892FAC2-3510-1743-97FA-2C94410C5D4F}" type="slidenum">
              <a:rPr lang="en-US" smtClean="0"/>
              <a:pPr>
                <a:defRPr/>
              </a:pPr>
              <a:t>33</a:t>
            </a:fld>
            <a:endParaRPr lang="en-US"/>
          </a:p>
        </p:txBody>
      </p:sp>
    </p:spTree>
    <p:extLst>
      <p:ext uri="{BB962C8B-B14F-4D97-AF65-F5344CB8AC3E}">
        <p14:creationId xmlns:p14="http://schemas.microsoft.com/office/powerpoint/2010/main" val="295301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18836-DE27-FBD2-CB14-87265D7E1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DA9F3-CDA0-86F8-1E7A-FDC0AEC59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2C301-BFBA-D76A-5BD5-518E1D09E202}"/>
              </a:ext>
            </a:extLst>
          </p:cNvPr>
          <p:cNvSpPr>
            <a:spLocks noGrp="1"/>
          </p:cNvSpPr>
          <p:nvPr>
            <p:ph type="body" idx="1"/>
          </p:nvPr>
        </p:nvSpPr>
        <p:spPr/>
        <p:txBody>
          <a:bodyPr/>
          <a:lstStyle/>
          <a:p>
            <a:r>
              <a:rPr lang="en-US" dirty="0"/>
              <a:t>Explain VIP. Mention additional “H” contamination</a:t>
            </a:r>
          </a:p>
        </p:txBody>
      </p:sp>
      <p:sp>
        <p:nvSpPr>
          <p:cNvPr id="4" name="Slide Number Placeholder 3">
            <a:extLst>
              <a:ext uri="{FF2B5EF4-FFF2-40B4-BE49-F238E27FC236}">
                <a16:creationId xmlns:a16="http://schemas.microsoft.com/office/drawing/2014/main" id="{A1975595-011F-AD4B-3479-DD5D7003F913}"/>
              </a:ext>
            </a:extLst>
          </p:cNvPr>
          <p:cNvSpPr>
            <a:spLocks noGrp="1"/>
          </p:cNvSpPr>
          <p:nvPr>
            <p:ph type="sldNum" sz="quarter" idx="5"/>
          </p:nvPr>
        </p:nvSpPr>
        <p:spPr/>
        <p:txBody>
          <a:bodyPr/>
          <a:lstStyle/>
          <a:p>
            <a:pPr>
              <a:defRPr/>
            </a:pPr>
            <a:fld id="{8892FAC2-3510-1743-97FA-2C94410C5D4F}" type="slidenum">
              <a:rPr lang="en-US" smtClean="0"/>
              <a:pPr>
                <a:defRPr/>
              </a:pPr>
              <a:t>34</a:t>
            </a:fld>
            <a:endParaRPr lang="en-US"/>
          </a:p>
        </p:txBody>
      </p:sp>
    </p:spTree>
    <p:extLst>
      <p:ext uri="{BB962C8B-B14F-4D97-AF65-F5344CB8AC3E}">
        <p14:creationId xmlns:p14="http://schemas.microsoft.com/office/powerpoint/2010/main" val="106036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CD34-6608-9155-3282-F1370D02F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8BB7C-BC98-B3F1-1831-6CF3F9E4B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ABC60-A3ED-055A-1E06-061FDE1D26A0}"/>
              </a:ext>
            </a:extLst>
          </p:cNvPr>
          <p:cNvSpPr>
            <a:spLocks noGrp="1"/>
          </p:cNvSpPr>
          <p:nvPr>
            <p:ph type="body" idx="1"/>
          </p:nvPr>
        </p:nvSpPr>
        <p:spPr/>
        <p:txBody>
          <a:bodyPr/>
          <a:lstStyle/>
          <a:p>
            <a:r>
              <a:rPr lang="en-US" dirty="0"/>
              <a:t>Explain VIP</a:t>
            </a:r>
          </a:p>
        </p:txBody>
      </p:sp>
      <p:sp>
        <p:nvSpPr>
          <p:cNvPr id="4" name="Slide Number Placeholder 3">
            <a:extLst>
              <a:ext uri="{FF2B5EF4-FFF2-40B4-BE49-F238E27FC236}">
                <a16:creationId xmlns:a16="http://schemas.microsoft.com/office/drawing/2014/main" id="{30B01C29-088C-5CA8-216A-96094DB843E2}"/>
              </a:ext>
            </a:extLst>
          </p:cNvPr>
          <p:cNvSpPr>
            <a:spLocks noGrp="1"/>
          </p:cNvSpPr>
          <p:nvPr>
            <p:ph type="sldNum" sz="quarter" idx="5"/>
          </p:nvPr>
        </p:nvSpPr>
        <p:spPr/>
        <p:txBody>
          <a:bodyPr/>
          <a:lstStyle/>
          <a:p>
            <a:pPr>
              <a:defRPr/>
            </a:pPr>
            <a:fld id="{8892FAC2-3510-1743-97FA-2C94410C5D4F}" type="slidenum">
              <a:rPr lang="en-US" smtClean="0"/>
              <a:pPr>
                <a:defRPr/>
              </a:pPr>
              <a:t>35</a:t>
            </a:fld>
            <a:endParaRPr lang="en-US"/>
          </a:p>
        </p:txBody>
      </p:sp>
    </p:spTree>
    <p:extLst>
      <p:ext uri="{BB962C8B-B14F-4D97-AF65-F5344CB8AC3E}">
        <p14:creationId xmlns:p14="http://schemas.microsoft.com/office/powerpoint/2010/main" val="2207119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B952-FFFD-CCB8-22E6-D0AF43383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D3CC5-18EA-AD16-1918-B92082F85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65F70-3CF6-7BC6-90D4-85CFEC3D3C48}"/>
              </a:ext>
            </a:extLst>
          </p:cNvPr>
          <p:cNvSpPr>
            <a:spLocks noGrp="1"/>
          </p:cNvSpPr>
          <p:nvPr>
            <p:ph type="body" idx="1"/>
          </p:nvPr>
        </p:nvSpPr>
        <p:spPr/>
        <p:txBody>
          <a:bodyPr/>
          <a:lstStyle/>
          <a:p>
            <a:r>
              <a:rPr lang="en-US" dirty="0"/>
              <a:t>Explain VIP</a:t>
            </a:r>
          </a:p>
        </p:txBody>
      </p:sp>
      <p:sp>
        <p:nvSpPr>
          <p:cNvPr id="4" name="Slide Number Placeholder 3">
            <a:extLst>
              <a:ext uri="{FF2B5EF4-FFF2-40B4-BE49-F238E27FC236}">
                <a16:creationId xmlns:a16="http://schemas.microsoft.com/office/drawing/2014/main" id="{F87D8DF7-C8E8-0AAF-8EC5-EA92B8629311}"/>
              </a:ext>
            </a:extLst>
          </p:cNvPr>
          <p:cNvSpPr>
            <a:spLocks noGrp="1"/>
          </p:cNvSpPr>
          <p:nvPr>
            <p:ph type="sldNum" sz="quarter" idx="5"/>
          </p:nvPr>
        </p:nvSpPr>
        <p:spPr/>
        <p:txBody>
          <a:bodyPr/>
          <a:lstStyle/>
          <a:p>
            <a:pPr>
              <a:defRPr/>
            </a:pPr>
            <a:fld id="{8892FAC2-3510-1743-97FA-2C94410C5D4F}" type="slidenum">
              <a:rPr lang="en-US" smtClean="0"/>
              <a:pPr>
                <a:defRPr/>
              </a:pPr>
              <a:t>36</a:t>
            </a:fld>
            <a:endParaRPr lang="en-US"/>
          </a:p>
        </p:txBody>
      </p:sp>
    </p:spTree>
    <p:extLst>
      <p:ext uri="{BB962C8B-B14F-4D97-AF65-F5344CB8AC3E}">
        <p14:creationId xmlns:p14="http://schemas.microsoft.com/office/powerpoint/2010/main" val="401791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AA6F-98E7-A9B5-68B7-F4C4973FA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B214D-509F-1D60-DB1E-6DBD12928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1920F-5919-8AB8-A995-53E77613DA51}"/>
              </a:ext>
            </a:extLst>
          </p:cNvPr>
          <p:cNvSpPr>
            <a:spLocks noGrp="1"/>
          </p:cNvSpPr>
          <p:nvPr>
            <p:ph type="body" idx="1"/>
          </p:nvPr>
        </p:nvSpPr>
        <p:spPr/>
        <p:txBody>
          <a:bodyPr/>
          <a:lstStyle/>
          <a:p>
            <a:r>
              <a:rPr lang="en-US" dirty="0"/>
              <a:t>Explain VIP</a:t>
            </a:r>
          </a:p>
        </p:txBody>
      </p:sp>
      <p:sp>
        <p:nvSpPr>
          <p:cNvPr id="4" name="Slide Number Placeholder 3">
            <a:extLst>
              <a:ext uri="{FF2B5EF4-FFF2-40B4-BE49-F238E27FC236}">
                <a16:creationId xmlns:a16="http://schemas.microsoft.com/office/drawing/2014/main" id="{51802C40-1962-856F-912D-59DD14B4C113}"/>
              </a:ext>
            </a:extLst>
          </p:cNvPr>
          <p:cNvSpPr>
            <a:spLocks noGrp="1"/>
          </p:cNvSpPr>
          <p:nvPr>
            <p:ph type="sldNum" sz="quarter" idx="5"/>
          </p:nvPr>
        </p:nvSpPr>
        <p:spPr/>
        <p:txBody>
          <a:bodyPr/>
          <a:lstStyle/>
          <a:p>
            <a:pPr>
              <a:defRPr/>
            </a:pPr>
            <a:fld id="{8892FAC2-3510-1743-97FA-2C94410C5D4F}" type="slidenum">
              <a:rPr lang="en-US" smtClean="0"/>
              <a:pPr>
                <a:defRPr/>
              </a:pPr>
              <a:t>37</a:t>
            </a:fld>
            <a:endParaRPr lang="en-US"/>
          </a:p>
        </p:txBody>
      </p:sp>
    </p:spTree>
    <p:extLst>
      <p:ext uri="{BB962C8B-B14F-4D97-AF65-F5344CB8AC3E}">
        <p14:creationId xmlns:p14="http://schemas.microsoft.com/office/powerpoint/2010/main" val="1538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Corrections on electrons: additional smearing in E’ and theta, adding 0.25% to E’</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41</a:t>
            </a:fld>
            <a:endParaRPr lang="en-US"/>
          </a:p>
        </p:txBody>
      </p:sp>
    </p:spTree>
    <p:extLst>
      <p:ext uri="{BB962C8B-B14F-4D97-AF65-F5344CB8AC3E}">
        <p14:creationId xmlns:p14="http://schemas.microsoft.com/office/powerpoint/2010/main" val="2393784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data here haven’t been corrected for H background</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45</a:t>
            </a:fld>
            <a:endParaRPr lang="en-US"/>
          </a:p>
        </p:txBody>
      </p:sp>
    </p:spTree>
    <p:extLst>
      <p:ext uri="{BB962C8B-B14F-4D97-AF65-F5344CB8AC3E}">
        <p14:creationId xmlns:p14="http://schemas.microsoft.com/office/powerpoint/2010/main" val="77543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E4015-BC09-180E-EF7C-F54011078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3ED1F-75EC-F2BF-5D19-BBF408DA8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C0090-AF5B-6DB5-70A6-9D1F54D0A043}"/>
              </a:ext>
            </a:extLst>
          </p:cNvPr>
          <p:cNvSpPr>
            <a:spLocks noGrp="1"/>
          </p:cNvSpPr>
          <p:nvPr>
            <p:ph type="body" idx="1"/>
          </p:nvPr>
        </p:nvSpPr>
        <p:spPr/>
        <p:txBody>
          <a:bodyPr/>
          <a:lstStyle/>
          <a:p>
            <a:r>
              <a:rPr lang="en-US" dirty="0"/>
              <a:t>NOTE: The data here haven’t been corrected for H background</a:t>
            </a:r>
          </a:p>
        </p:txBody>
      </p:sp>
      <p:sp>
        <p:nvSpPr>
          <p:cNvPr id="4" name="Slide Number Placeholder 3">
            <a:extLst>
              <a:ext uri="{FF2B5EF4-FFF2-40B4-BE49-F238E27FC236}">
                <a16:creationId xmlns:a16="http://schemas.microsoft.com/office/drawing/2014/main" id="{E0C2068C-773B-7408-1A0E-6CF2E2CA98DE}"/>
              </a:ext>
            </a:extLst>
          </p:cNvPr>
          <p:cNvSpPr>
            <a:spLocks noGrp="1"/>
          </p:cNvSpPr>
          <p:nvPr>
            <p:ph type="sldNum" sz="quarter" idx="5"/>
          </p:nvPr>
        </p:nvSpPr>
        <p:spPr/>
        <p:txBody>
          <a:bodyPr/>
          <a:lstStyle/>
          <a:p>
            <a:pPr>
              <a:defRPr/>
            </a:pPr>
            <a:fld id="{8892FAC2-3510-1743-97FA-2C94410C5D4F}" type="slidenum">
              <a:rPr lang="en-US" smtClean="0"/>
              <a:pPr>
                <a:defRPr/>
              </a:pPr>
              <a:t>46</a:t>
            </a:fld>
            <a:endParaRPr lang="en-US"/>
          </a:p>
        </p:txBody>
      </p:sp>
    </p:spTree>
    <p:extLst>
      <p:ext uri="{BB962C8B-B14F-4D97-AF65-F5344CB8AC3E}">
        <p14:creationId xmlns:p14="http://schemas.microsoft.com/office/powerpoint/2010/main" val="1469270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7F8B-A766-5B9F-6DF5-A832C3C7F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3809E-6255-51C9-54A8-245409451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2F14B-FCD6-EEAF-28F8-8ECCCAAE9DCC}"/>
              </a:ext>
            </a:extLst>
          </p:cNvPr>
          <p:cNvSpPr>
            <a:spLocks noGrp="1"/>
          </p:cNvSpPr>
          <p:nvPr>
            <p:ph type="body" idx="1"/>
          </p:nvPr>
        </p:nvSpPr>
        <p:spPr/>
        <p:txBody>
          <a:bodyPr/>
          <a:lstStyle/>
          <a:p>
            <a:r>
              <a:rPr lang="en-US" dirty="0"/>
              <a:t>Consistency check between the 2 halves of the experiment</a:t>
            </a:r>
          </a:p>
        </p:txBody>
      </p:sp>
      <p:sp>
        <p:nvSpPr>
          <p:cNvPr id="4" name="Slide Number Placeholder 3">
            <a:extLst>
              <a:ext uri="{FF2B5EF4-FFF2-40B4-BE49-F238E27FC236}">
                <a16:creationId xmlns:a16="http://schemas.microsoft.com/office/drawing/2014/main" id="{3D9C2886-6597-6EDA-8035-775578F1B60C}"/>
              </a:ext>
            </a:extLst>
          </p:cNvPr>
          <p:cNvSpPr>
            <a:spLocks noGrp="1"/>
          </p:cNvSpPr>
          <p:nvPr>
            <p:ph type="sldNum" sz="quarter" idx="5"/>
          </p:nvPr>
        </p:nvSpPr>
        <p:spPr/>
        <p:txBody>
          <a:bodyPr/>
          <a:lstStyle/>
          <a:p>
            <a:pPr>
              <a:defRPr/>
            </a:pPr>
            <a:fld id="{8892FAC2-3510-1743-97FA-2C94410C5D4F}" type="slidenum">
              <a:rPr lang="en-US" smtClean="0"/>
              <a:pPr>
                <a:defRPr/>
              </a:pPr>
              <a:t>47</a:t>
            </a:fld>
            <a:endParaRPr lang="en-US"/>
          </a:p>
        </p:txBody>
      </p:sp>
    </p:spTree>
    <p:extLst>
      <p:ext uri="{BB962C8B-B14F-4D97-AF65-F5344CB8AC3E}">
        <p14:creationId xmlns:p14="http://schemas.microsoft.com/office/powerpoint/2010/main" val="799012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408A0-CFE7-782D-171C-E578370A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690A6-0FD4-D6E4-2BD0-832B85A86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9D1E9-BE88-7CEA-E543-8A03152467B9}"/>
              </a:ext>
            </a:extLst>
          </p:cNvPr>
          <p:cNvSpPr>
            <a:spLocks noGrp="1"/>
          </p:cNvSpPr>
          <p:nvPr>
            <p:ph type="body" idx="1"/>
          </p:nvPr>
        </p:nvSpPr>
        <p:spPr/>
        <p:txBody>
          <a:bodyPr/>
          <a:lstStyle/>
          <a:p>
            <a:r>
              <a:rPr lang="en-US" dirty="0"/>
              <a:t>Test that, at least for the MC, the ratio of counts faithfully follow the ratio of SFs</a:t>
            </a:r>
          </a:p>
        </p:txBody>
      </p:sp>
      <p:sp>
        <p:nvSpPr>
          <p:cNvPr id="4" name="Slide Number Placeholder 3">
            <a:extLst>
              <a:ext uri="{FF2B5EF4-FFF2-40B4-BE49-F238E27FC236}">
                <a16:creationId xmlns:a16="http://schemas.microsoft.com/office/drawing/2014/main" id="{051269B4-79C5-2D28-089F-96BFD5ADAD94}"/>
              </a:ext>
            </a:extLst>
          </p:cNvPr>
          <p:cNvSpPr>
            <a:spLocks noGrp="1"/>
          </p:cNvSpPr>
          <p:nvPr>
            <p:ph type="sldNum" sz="quarter" idx="5"/>
          </p:nvPr>
        </p:nvSpPr>
        <p:spPr/>
        <p:txBody>
          <a:bodyPr/>
          <a:lstStyle/>
          <a:p>
            <a:pPr>
              <a:defRPr/>
            </a:pPr>
            <a:fld id="{8892FAC2-3510-1743-97FA-2C94410C5D4F}" type="slidenum">
              <a:rPr lang="en-US" smtClean="0"/>
              <a:pPr>
                <a:defRPr/>
              </a:pPr>
              <a:t>48</a:t>
            </a:fld>
            <a:endParaRPr lang="en-US"/>
          </a:p>
        </p:txBody>
      </p:sp>
    </p:spTree>
    <p:extLst>
      <p:ext uri="{BB962C8B-B14F-4D97-AF65-F5344CB8AC3E}">
        <p14:creationId xmlns:p14="http://schemas.microsoft.com/office/powerpoint/2010/main" val="113564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9D1AC570-58D6-2240-AB40-BD39C5572187}"/>
              </a:ext>
            </a:extLst>
          </p:cNvPr>
          <p:cNvSpPr txBox="1">
            <a:spLocks noGrp="1" noRot="1" noChangeAspect="1" noChangeArrowheads="1"/>
          </p:cNvSpPr>
          <p:nvPr>
            <p:ph type="sldImg"/>
          </p:nvPr>
        </p:nvSpPr>
        <p:spPr bwMode="auto">
          <a:xfrm>
            <a:off x="1335088" y="877888"/>
            <a:ext cx="4086225" cy="3065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FEFB44F0-E363-8043-9A00-11E0DA91D708}"/>
              </a:ext>
            </a:extLst>
          </p:cNvPr>
          <p:cNvSpPr txBox="1">
            <a:spLocks noGrp="1" noChangeArrowheads="1"/>
          </p:cNvSpPr>
          <p:nvPr>
            <p:ph type="body" idx="1"/>
          </p:nvPr>
        </p:nvSpPr>
        <p:spPr bwMode="auto">
          <a:xfrm>
            <a:off x="1060450" y="4349750"/>
            <a:ext cx="4641850" cy="3413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Explain that through spectator tagging we can a) select events on the neutron (no need to subtract p), b) select events with nearly on-shell neutrons (M* &gt; 0.926 GeV – only 1.3% off mass shell) c) calculate the effect of the initial motion and off-shell-ness of the neutron and correct the electron kinematics to its rest frame.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that our </a:t>
            </a:r>
            <a:r>
              <a:rPr lang="en-US" dirty="0" err="1"/>
              <a:t>superratio</a:t>
            </a:r>
            <a:r>
              <a:rPr lang="en-US" dirty="0"/>
              <a:t> method really CAN extract ratios of SFs correctly</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49</a:t>
            </a:fld>
            <a:endParaRPr lang="en-US"/>
          </a:p>
        </p:txBody>
      </p:sp>
    </p:spTree>
    <p:extLst>
      <p:ext uri="{BB962C8B-B14F-4D97-AF65-F5344CB8AC3E}">
        <p14:creationId xmlns:p14="http://schemas.microsoft.com/office/powerpoint/2010/main" val="171474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234A-C3A7-8341-23BD-15A4E4867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B42DE-7941-FF23-6AB8-45241082C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320D4-EEDF-659C-184A-2155D094866A}"/>
              </a:ext>
            </a:extLst>
          </p:cNvPr>
          <p:cNvSpPr>
            <a:spLocks noGrp="1"/>
          </p:cNvSpPr>
          <p:nvPr>
            <p:ph type="body" idx="1"/>
          </p:nvPr>
        </p:nvSpPr>
        <p:spPr/>
        <p:txBody>
          <a:bodyPr/>
          <a:lstStyle/>
          <a:p>
            <a:r>
              <a:rPr lang="en-US" dirty="0"/>
              <a:t>Proof that “flux factors” or any other factors affecting the translation from the struck neutron rest frame to the lab frame don’t have a big effect, and that FSI and target fragmentation don’t seem to play a big role.</a:t>
            </a:r>
          </a:p>
        </p:txBody>
      </p:sp>
      <p:sp>
        <p:nvSpPr>
          <p:cNvPr id="4" name="Slide Number Placeholder 3">
            <a:extLst>
              <a:ext uri="{FF2B5EF4-FFF2-40B4-BE49-F238E27FC236}">
                <a16:creationId xmlns:a16="http://schemas.microsoft.com/office/drawing/2014/main" id="{622221D3-7161-EB83-00F3-791EB131BB0C}"/>
              </a:ext>
            </a:extLst>
          </p:cNvPr>
          <p:cNvSpPr>
            <a:spLocks noGrp="1"/>
          </p:cNvSpPr>
          <p:nvPr>
            <p:ph type="sldNum" sz="quarter" idx="5"/>
          </p:nvPr>
        </p:nvSpPr>
        <p:spPr/>
        <p:txBody>
          <a:bodyPr/>
          <a:lstStyle/>
          <a:p>
            <a:pPr>
              <a:defRPr/>
            </a:pPr>
            <a:fld id="{8892FAC2-3510-1743-97FA-2C94410C5D4F}" type="slidenum">
              <a:rPr lang="en-US" smtClean="0"/>
              <a:pPr>
                <a:defRPr/>
              </a:pPr>
              <a:t>50</a:t>
            </a:fld>
            <a:endParaRPr lang="en-US"/>
          </a:p>
        </p:txBody>
      </p:sp>
    </p:spTree>
    <p:extLst>
      <p:ext uri="{BB962C8B-B14F-4D97-AF65-F5344CB8AC3E}">
        <p14:creationId xmlns:p14="http://schemas.microsoft.com/office/powerpoint/2010/main" val="1160222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E7BF-6137-B9FC-63C9-CC6C693C9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B9378-2B5B-34C9-96BF-FE4CDA075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E7B1A-6FB9-2CE4-3B0A-9737E3CCCC8E}"/>
              </a:ext>
            </a:extLst>
          </p:cNvPr>
          <p:cNvSpPr>
            <a:spLocks noGrp="1"/>
          </p:cNvSpPr>
          <p:nvPr>
            <p:ph type="body" idx="1"/>
          </p:nvPr>
        </p:nvSpPr>
        <p:spPr/>
        <p:txBody>
          <a:bodyPr/>
          <a:lstStyle/>
          <a:p>
            <a:r>
              <a:rPr lang="en-US" dirty="0"/>
              <a:t>Deviation between Double ratios using x = x* and x = weighted sum of electron kinematics corresponding to x*. Shows that acceptance ratio seems to be correctly deduced.</a:t>
            </a:r>
          </a:p>
        </p:txBody>
      </p:sp>
      <p:sp>
        <p:nvSpPr>
          <p:cNvPr id="4" name="Slide Number Placeholder 3">
            <a:extLst>
              <a:ext uri="{FF2B5EF4-FFF2-40B4-BE49-F238E27FC236}">
                <a16:creationId xmlns:a16="http://schemas.microsoft.com/office/drawing/2014/main" id="{336BFA6F-A904-4653-F9AE-239CD602040D}"/>
              </a:ext>
            </a:extLst>
          </p:cNvPr>
          <p:cNvSpPr>
            <a:spLocks noGrp="1"/>
          </p:cNvSpPr>
          <p:nvPr>
            <p:ph type="sldNum" sz="quarter" idx="5"/>
          </p:nvPr>
        </p:nvSpPr>
        <p:spPr/>
        <p:txBody>
          <a:bodyPr/>
          <a:lstStyle/>
          <a:p>
            <a:pPr>
              <a:defRPr/>
            </a:pPr>
            <a:fld id="{8892FAC2-3510-1743-97FA-2C94410C5D4F}" type="slidenum">
              <a:rPr lang="en-US" smtClean="0"/>
              <a:pPr>
                <a:defRPr/>
              </a:pPr>
              <a:t>51</a:t>
            </a:fld>
            <a:endParaRPr lang="en-US"/>
          </a:p>
        </p:txBody>
      </p:sp>
    </p:spTree>
    <p:extLst>
      <p:ext uri="{BB962C8B-B14F-4D97-AF65-F5344CB8AC3E}">
        <p14:creationId xmlns:p14="http://schemas.microsoft.com/office/powerpoint/2010/main" val="811898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LRP expected, right Marathon published, bottom right TDIS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54</a:t>
            </a:fld>
            <a:endParaRPr lang="en-US"/>
          </a:p>
        </p:txBody>
      </p:sp>
    </p:spTree>
    <p:extLst>
      <p:ext uri="{BB962C8B-B14F-4D97-AF65-F5344CB8AC3E}">
        <p14:creationId xmlns:p14="http://schemas.microsoft.com/office/powerpoint/2010/main" val="1652059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NOT a talk about the EMC effect, but it is clearly relevant for the topic! More tricky than thought: u and d quarks can be affected differently, both depending on whether they are in the proton or the neutron, and whether they are in 3He or 3H</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59</a:t>
            </a:fld>
            <a:endParaRPr lang="en-US"/>
          </a:p>
        </p:txBody>
      </p:sp>
    </p:spTree>
    <p:extLst>
      <p:ext uri="{BB962C8B-B14F-4D97-AF65-F5344CB8AC3E}">
        <p14:creationId xmlns:p14="http://schemas.microsoft.com/office/powerpoint/2010/main" val="79956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a:extLst>
              <a:ext uri="{FF2B5EF4-FFF2-40B4-BE49-F238E27FC236}">
                <a16:creationId xmlns:a16="http://schemas.microsoft.com/office/drawing/2014/main" id="{6F528314-BCFE-2F48-A79C-09F9473F91FE}"/>
              </a:ext>
            </a:extLst>
          </p:cNvPr>
          <p:cNvSpPr txBox="1">
            <a:spLocks noGrp="1" noRot="1" noChangeAspect="1" noChangeArrowheads="1"/>
          </p:cNvSpPr>
          <p:nvPr>
            <p:ph type="sldImg"/>
          </p:nvPr>
        </p:nvSpPr>
        <p:spPr bwMode="auto">
          <a:xfrm>
            <a:off x="1335088" y="877888"/>
            <a:ext cx="4086225" cy="3065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2B04B1AD-96E7-C246-A508-441EFC3D786A}"/>
              </a:ext>
            </a:extLst>
          </p:cNvPr>
          <p:cNvSpPr txBox="1">
            <a:spLocks noGrp="1" noChangeArrowheads="1"/>
          </p:cNvSpPr>
          <p:nvPr>
            <p:ph type="body" idx="1"/>
          </p:nvPr>
        </p:nvSpPr>
        <p:spPr bwMode="auto">
          <a:xfrm>
            <a:off x="1060450" y="4349750"/>
            <a:ext cx="4641850" cy="3413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40 cm long. HeCO2 gas mixture. Reconstruct 3D track (pad pixel x time), </a:t>
            </a:r>
            <a:r>
              <a:rPr lang="en-US" altLang="en-US" dirty="0" err="1"/>
              <a:t>dE</a:t>
            </a:r>
            <a:r>
              <a:rPr lang="en-US" altLang="en-US" dirty="0"/>
              <a:t>/dx (Charge vs.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VIP. Mention Part I not analyzed.</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5</a:t>
            </a:fld>
            <a:endParaRPr lang="en-US"/>
          </a:p>
        </p:txBody>
      </p:sp>
    </p:spTree>
    <p:extLst>
      <p:ext uri="{BB962C8B-B14F-4D97-AF65-F5344CB8AC3E}">
        <p14:creationId xmlns:p14="http://schemas.microsoft.com/office/powerpoint/2010/main" val="122941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6</a:t>
            </a:fld>
            <a:endParaRPr lang="en-US"/>
          </a:p>
        </p:txBody>
      </p:sp>
    </p:spTree>
    <p:extLst>
      <p:ext uri="{BB962C8B-B14F-4D97-AF65-F5344CB8AC3E}">
        <p14:creationId xmlns:p14="http://schemas.microsoft.com/office/powerpoint/2010/main" val="344763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8</a:t>
            </a:fld>
            <a:endParaRPr lang="en-US"/>
          </a:p>
        </p:txBody>
      </p:sp>
    </p:spTree>
    <p:extLst>
      <p:ext uri="{BB962C8B-B14F-4D97-AF65-F5344CB8AC3E}">
        <p14:creationId xmlns:p14="http://schemas.microsoft.com/office/powerpoint/2010/main" val="892397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Explanations – see analysis note. 6q-bags = 0.15%?</a:t>
            </a:r>
          </a:p>
        </p:txBody>
      </p:sp>
      <p:sp>
        <p:nvSpPr>
          <p:cNvPr id="4" name="Slide Number Placeholder 3"/>
          <p:cNvSpPr>
            <a:spLocks noGrp="1"/>
          </p:cNvSpPr>
          <p:nvPr>
            <p:ph type="sldNum" sz="quarter" idx="5"/>
          </p:nvPr>
        </p:nvSpPr>
        <p:spPr/>
        <p:txBody>
          <a:bodyPr/>
          <a:lstStyle/>
          <a:p>
            <a:fld id="{2BD6B29B-5DB5-D344-91AD-235BA62634A1}" type="slidenum">
              <a:rPr lang="en-US" smtClean="0"/>
              <a:t>9</a:t>
            </a:fld>
            <a:endParaRPr lang="en-US"/>
          </a:p>
        </p:txBody>
      </p:sp>
    </p:spTree>
    <p:extLst>
      <p:ext uri="{BB962C8B-B14F-4D97-AF65-F5344CB8AC3E}">
        <p14:creationId xmlns:p14="http://schemas.microsoft.com/office/powerpoint/2010/main" val="162509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comparison MC/Data. Explain likely source. Show new plots. Demonstrate it doesn’t matter. </a:t>
            </a:r>
          </a:p>
          <a:p>
            <a:r>
              <a:rPr lang="en-US" dirty="0"/>
              <a:t>IMPORTANT NOTES: 1) momentum dependence for p is VERY different than for alpha (MUCH higher </a:t>
            </a:r>
            <a:r>
              <a:rPr lang="en-US" dirty="0" err="1"/>
              <a:t>dE</a:t>
            </a:r>
            <a:r>
              <a:rPr lang="en-US" dirty="0"/>
              <a:t>/dx)  2) Absolute efficiency (overall factor) is irrelevant 3) we show that systematics due to efficiency corrections are small</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10</a:t>
            </a:fld>
            <a:endParaRPr lang="en-US"/>
          </a:p>
        </p:txBody>
      </p:sp>
    </p:spTree>
    <p:extLst>
      <p:ext uri="{BB962C8B-B14F-4D97-AF65-F5344CB8AC3E}">
        <p14:creationId xmlns:p14="http://schemas.microsoft.com/office/powerpoint/2010/main" val="3536976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6"/>
          <p:cNvSpPr>
            <a:spLocks noGrp="1" noChangeArrowheads="1"/>
          </p:cNvSpPr>
          <p:nvPr>
            <p:ph type="sldNum" sz="quarter" idx="12"/>
          </p:nvPr>
        </p:nvSpPr>
        <p:spPr>
          <a:ln/>
        </p:spPr>
        <p:txBody>
          <a:bodyPr/>
          <a:lstStyle>
            <a:lvl1pPr>
              <a:defRPr/>
            </a:lvl1pPr>
          </a:lstStyle>
          <a:p>
            <a:pPr>
              <a:defRPr/>
            </a:pPr>
            <a:fld id="{19545267-AE6C-BD4A-9BB9-EE4841335240}" type="slidenum">
              <a:rPr lang="en-US"/>
              <a:pPr>
                <a:defRPr/>
              </a:pPr>
              <a:t>‹#›</a:t>
            </a:fld>
            <a:endParaRPr lang="en-US" dirty="0"/>
          </a:p>
        </p:txBody>
      </p:sp>
    </p:spTree>
    <p:extLst>
      <p:ext uri="{BB962C8B-B14F-4D97-AF65-F5344CB8AC3E}">
        <p14:creationId xmlns:p14="http://schemas.microsoft.com/office/powerpoint/2010/main" val="150429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C82C6-7BAD-4845-B528-DDA48D23C10B}" type="slidenum">
              <a:rPr lang="en-US"/>
              <a:pPr>
                <a:defRPr/>
              </a:pPr>
              <a:t>‹#›</a:t>
            </a:fld>
            <a:endParaRPr lang="en-US"/>
          </a:p>
        </p:txBody>
      </p:sp>
    </p:spTree>
    <p:extLst>
      <p:ext uri="{BB962C8B-B14F-4D97-AF65-F5344CB8AC3E}">
        <p14:creationId xmlns:p14="http://schemas.microsoft.com/office/powerpoint/2010/main" val="298283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0CAB3-2C36-5E40-8A28-711A2A91E7A4}" type="slidenum">
              <a:rPr lang="en-US"/>
              <a:pPr>
                <a:defRPr/>
              </a:pPr>
              <a:t>‹#›</a:t>
            </a:fld>
            <a:endParaRPr lang="en-US"/>
          </a:p>
        </p:txBody>
      </p:sp>
    </p:spTree>
    <p:extLst>
      <p:ext uri="{BB962C8B-B14F-4D97-AF65-F5344CB8AC3E}">
        <p14:creationId xmlns:p14="http://schemas.microsoft.com/office/powerpoint/2010/main" val="715340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7C56-ADD1-4A4F-9F5D-759AE578C7EB}" type="slidenum">
              <a:rPr lang="en-US"/>
              <a:pPr>
                <a:defRPr/>
              </a:pPr>
              <a:t>‹#›</a:t>
            </a:fld>
            <a:endParaRPr lang="en-US"/>
          </a:p>
        </p:txBody>
      </p:sp>
    </p:spTree>
    <p:extLst>
      <p:ext uri="{BB962C8B-B14F-4D97-AF65-F5344CB8AC3E}">
        <p14:creationId xmlns:p14="http://schemas.microsoft.com/office/powerpoint/2010/main" val="136762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593E2-9D45-FE4E-8BF8-47C54D1C05B1}" type="slidenum">
              <a:rPr lang="en-US"/>
              <a:pPr>
                <a:defRPr/>
              </a:pPr>
              <a:t>‹#›</a:t>
            </a:fld>
            <a:endParaRPr lang="en-US"/>
          </a:p>
        </p:txBody>
      </p:sp>
    </p:spTree>
    <p:extLst>
      <p:ext uri="{BB962C8B-B14F-4D97-AF65-F5344CB8AC3E}">
        <p14:creationId xmlns:p14="http://schemas.microsoft.com/office/powerpoint/2010/main" val="342509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8E559-1F2A-4E4D-9A2E-2DB310AE50E2}" type="slidenum">
              <a:rPr lang="en-US"/>
              <a:pPr>
                <a:defRPr/>
              </a:pPr>
              <a:t>‹#›</a:t>
            </a:fld>
            <a:endParaRPr lang="en-US"/>
          </a:p>
        </p:txBody>
      </p:sp>
    </p:spTree>
    <p:extLst>
      <p:ext uri="{BB962C8B-B14F-4D97-AF65-F5344CB8AC3E}">
        <p14:creationId xmlns:p14="http://schemas.microsoft.com/office/powerpoint/2010/main" val="387528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8AD05A-2EB2-1F48-918B-440173FEDCE1}" type="slidenum">
              <a:rPr lang="en-US"/>
              <a:pPr>
                <a:defRPr/>
              </a:pPr>
              <a:t>‹#›</a:t>
            </a:fld>
            <a:endParaRPr lang="en-US"/>
          </a:p>
        </p:txBody>
      </p:sp>
    </p:spTree>
    <p:extLst>
      <p:ext uri="{BB962C8B-B14F-4D97-AF65-F5344CB8AC3E}">
        <p14:creationId xmlns:p14="http://schemas.microsoft.com/office/powerpoint/2010/main" val="294741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1CE4C2-967B-4648-B53D-A501FFB2DFA0}" type="slidenum">
              <a:rPr lang="en-US"/>
              <a:pPr>
                <a:defRPr/>
              </a:pPr>
              <a:t>‹#›</a:t>
            </a:fld>
            <a:endParaRPr lang="en-US"/>
          </a:p>
        </p:txBody>
      </p:sp>
    </p:spTree>
    <p:extLst>
      <p:ext uri="{BB962C8B-B14F-4D97-AF65-F5344CB8AC3E}">
        <p14:creationId xmlns:p14="http://schemas.microsoft.com/office/powerpoint/2010/main" val="217937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B123B9-F45E-3346-9578-B7DBAD51010E}" type="slidenum">
              <a:rPr lang="en-US"/>
              <a:pPr>
                <a:defRPr/>
              </a:pPr>
              <a:t>‹#›</a:t>
            </a:fld>
            <a:endParaRPr lang="en-US"/>
          </a:p>
        </p:txBody>
      </p:sp>
    </p:spTree>
    <p:extLst>
      <p:ext uri="{BB962C8B-B14F-4D97-AF65-F5344CB8AC3E}">
        <p14:creationId xmlns:p14="http://schemas.microsoft.com/office/powerpoint/2010/main" val="105442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31614A-3F3D-424E-AE0D-849F9C805602}" type="slidenum">
              <a:rPr lang="en-US"/>
              <a:pPr>
                <a:defRPr/>
              </a:pPr>
              <a:t>‹#›</a:t>
            </a:fld>
            <a:endParaRPr lang="en-US"/>
          </a:p>
        </p:txBody>
      </p:sp>
    </p:spTree>
    <p:extLst>
      <p:ext uri="{BB962C8B-B14F-4D97-AF65-F5344CB8AC3E}">
        <p14:creationId xmlns:p14="http://schemas.microsoft.com/office/powerpoint/2010/main" val="1227533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E4589D-46A3-AD41-9543-8837FD161FE5}" type="slidenum">
              <a:rPr lang="en-US"/>
              <a:pPr>
                <a:defRPr/>
              </a:pPr>
              <a:t>‹#›</a:t>
            </a:fld>
            <a:endParaRPr lang="en-US"/>
          </a:p>
        </p:txBody>
      </p:sp>
    </p:spTree>
    <p:extLst>
      <p:ext uri="{BB962C8B-B14F-4D97-AF65-F5344CB8AC3E}">
        <p14:creationId xmlns:p14="http://schemas.microsoft.com/office/powerpoint/2010/main" val="420585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CAFFC-D498-EF44-8146-FE216E43A572}" type="slidenum">
              <a:rPr lang="en-US"/>
              <a:pPr>
                <a:defRPr/>
              </a:pPr>
              <a:t>‹#›</a:t>
            </a:fld>
            <a:endParaRPr lang="en-US"/>
          </a:p>
        </p:txBody>
      </p:sp>
    </p:spTree>
    <p:extLst>
      <p:ext uri="{BB962C8B-B14F-4D97-AF65-F5344CB8AC3E}">
        <p14:creationId xmlns:p14="http://schemas.microsoft.com/office/powerpoint/2010/main" val="72512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BEBEB"/>
            </a:gs>
            <a:gs pos="50000">
              <a:schemeClr val="accent1"/>
            </a:gs>
            <a:gs pos="100000">
              <a:srgbClr val="EBEBEB"/>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007E3AF3-8E8A-AB47-ABE8-D610EC81D4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3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12.emf"/></Relationships>
</file>

<file path=ppt/slides/_rels/slide4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14.emf"/></Relationships>
</file>

<file path=ppt/slides/_rels/slide4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121.emf"/></Relationships>
</file>

<file path=ppt/slides/_rels/slide55.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2.emf"/><Relationship Id="rId7" Type="http://schemas.openxmlformats.org/officeDocument/2006/relationships/image" Target="../media/image136.emf"/><Relationship Id="rId2" Type="http://schemas.openxmlformats.org/officeDocument/2006/relationships/image" Target="../media/image131.emf"/><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s>
</file>

<file path=ppt/slides/_rels/slide59.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image" Target="../media/image138.emf"/><Relationship Id="rId7" Type="http://schemas.openxmlformats.org/officeDocument/2006/relationships/image" Target="../media/image142.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1.emf"/><Relationship Id="rId5" Type="http://schemas.openxmlformats.org/officeDocument/2006/relationships/image" Target="../media/image140.emf"/><Relationship Id="rId4" Type="http://schemas.openxmlformats.org/officeDocument/2006/relationships/image" Target="../media/image139.emf"/><Relationship Id="rId9" Type="http://schemas.openxmlformats.org/officeDocument/2006/relationships/image" Target="../media/image144.emf"/></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60.xml.rels><?xml version="1.0" encoding="UTF-8" standalone="yes"?>
<Relationships xmlns="http://schemas.openxmlformats.org/package/2006/relationships"><Relationship Id="rId8" Type="http://schemas.openxmlformats.org/officeDocument/2006/relationships/image" Target="../media/image151.emf"/><Relationship Id="rId3" Type="http://schemas.openxmlformats.org/officeDocument/2006/relationships/image" Target="../media/image146.emf"/><Relationship Id="rId7" Type="http://schemas.openxmlformats.org/officeDocument/2006/relationships/image" Target="../media/image150.emf"/><Relationship Id="rId2" Type="http://schemas.openxmlformats.org/officeDocument/2006/relationships/image" Target="../media/image145.emf"/><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 Id="rId9" Type="http://schemas.openxmlformats.org/officeDocument/2006/relationships/image" Target="../media/image152.emf"/></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rxiv.org/abs/2409.15236" TargetMode="External"/><Relationship Id="rId5" Type="http://schemas.openxmlformats.org/officeDocument/2006/relationships/image" Target="../media/image34.em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now falling on a street&#10;&#10;AI-generated content may be incorrect.">
            <a:extLst>
              <a:ext uri="{FF2B5EF4-FFF2-40B4-BE49-F238E27FC236}">
                <a16:creationId xmlns:a16="http://schemas.microsoft.com/office/drawing/2014/main" id="{226D2217-9B89-6223-CF9D-406C56ECA63A}"/>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713E812-D341-FD7C-483B-D3D96237B0DA}"/>
              </a:ext>
            </a:extLst>
          </p:cNvPr>
          <p:cNvPicPr>
            <a:picLocks noChangeAspect="1"/>
          </p:cNvPicPr>
          <p:nvPr/>
        </p:nvPicPr>
        <p:blipFill>
          <a:blip r:embed="rId4"/>
          <a:stretch>
            <a:fillRect/>
          </a:stretch>
        </p:blipFill>
        <p:spPr>
          <a:xfrm>
            <a:off x="0" y="0"/>
            <a:ext cx="9144000" cy="6858000"/>
          </a:xfrm>
          <a:prstGeom prst="rect">
            <a:avLst/>
          </a:prstGeom>
        </p:spPr>
      </p:pic>
      <p:sp>
        <p:nvSpPr>
          <p:cNvPr id="15362" name="Rectangle 3"/>
          <p:cNvSpPr>
            <a:spLocks noGrp="1" noChangeArrowheads="1"/>
          </p:cNvSpPr>
          <p:nvPr>
            <p:ph type="subTitle" idx="1"/>
          </p:nvPr>
        </p:nvSpPr>
        <p:spPr>
          <a:xfrm>
            <a:off x="770859" y="6117996"/>
            <a:ext cx="7391400" cy="897729"/>
          </a:xfrm>
        </p:spPr>
        <p:txBody>
          <a:bodyPr/>
          <a:lstStyle/>
          <a:p>
            <a:pPr eaLnBrk="1" hangingPunct="1">
              <a:lnSpc>
                <a:spcPts val="2400"/>
              </a:lnSpc>
            </a:pPr>
            <a:r>
              <a:rPr lang="en-US" sz="2400" dirty="0">
                <a:solidFill>
                  <a:srgbClr val="002060"/>
                </a:solidFill>
                <a:latin typeface="Arial" charset="0"/>
                <a:ea typeface="Osaka" charset="0"/>
                <a:cs typeface="Osaka" charset="0"/>
              </a:rPr>
              <a:t>Sebastian Kuhn</a:t>
            </a:r>
          </a:p>
          <a:p>
            <a:pPr eaLnBrk="1" hangingPunct="1">
              <a:lnSpc>
                <a:spcPts val="2400"/>
              </a:lnSpc>
            </a:pPr>
            <a:r>
              <a:rPr lang="en-US" sz="2400" i="1" dirty="0">
                <a:solidFill>
                  <a:srgbClr val="002060"/>
                </a:solidFill>
                <a:latin typeface="Arial" charset="0"/>
                <a:ea typeface="Osaka" charset="0"/>
                <a:cs typeface="Osaka" charset="0"/>
              </a:rPr>
              <a:t>Old Dominion University, Norfolk (VA), USA</a:t>
            </a:r>
          </a:p>
        </p:txBody>
      </p:sp>
      <p:sp>
        <p:nvSpPr>
          <p:cNvPr id="15361" name="Rectangle 2"/>
          <p:cNvSpPr>
            <a:spLocks noGrp="1" noChangeArrowheads="1"/>
          </p:cNvSpPr>
          <p:nvPr>
            <p:ph type="ctrTitle"/>
          </p:nvPr>
        </p:nvSpPr>
        <p:spPr>
          <a:xfrm>
            <a:off x="-19070" y="0"/>
            <a:ext cx="9143999" cy="1976610"/>
          </a:xfrm>
        </p:spPr>
        <p:txBody>
          <a:bodyPr/>
          <a:lstStyle/>
          <a:p>
            <a:pPr eaLnBrk="1" hangingPunct="1">
              <a:lnSpc>
                <a:spcPts val="4400"/>
              </a:lnSpc>
              <a:spcBef>
                <a:spcPts val="0"/>
              </a:spcBef>
            </a:pPr>
            <a:r>
              <a:rPr lang="en-US" b="1" dirty="0">
                <a:solidFill>
                  <a:schemeClr val="bg1">
                    <a:lumMod val="90000"/>
                  </a:schemeClr>
                </a:solidFill>
              </a:rPr>
              <a:t>BONuS12 results for F2n/F2p</a:t>
            </a:r>
            <a:br>
              <a:rPr lang="en-US" sz="4000" dirty="0">
                <a:solidFill>
                  <a:srgbClr val="2426FF"/>
                </a:solidFill>
                <a:latin typeface="Arial" charset="0"/>
                <a:ea typeface="Osaka" charset="0"/>
                <a:cs typeface="Osaka" charset="0"/>
              </a:rPr>
            </a:br>
            <a:r>
              <a:rPr lang="en-US" sz="2400" dirty="0">
                <a:solidFill>
                  <a:srgbClr val="FFFF00"/>
                </a:solidFill>
                <a:latin typeface="Arial" charset="0"/>
                <a:ea typeface="Osaka" charset="0"/>
                <a:cs typeface="Osaka" charset="0"/>
              </a:rPr>
              <a:t>Analysis Review </a:t>
            </a:r>
            <a:r>
              <a:rPr lang="en-US" sz="2400" b="1" dirty="0">
                <a:solidFill>
                  <a:srgbClr val="FFFF00"/>
                </a:solidFill>
                <a:latin typeface="Arial" charset="0"/>
                <a:ea typeface="Osaka" charset="0"/>
                <a:cs typeface="Osaka" charset="0"/>
              </a:rPr>
              <a:t>UPDATE</a:t>
            </a:r>
            <a:r>
              <a:rPr lang="en-US" sz="2400" dirty="0">
                <a:solidFill>
                  <a:srgbClr val="FFFF00"/>
                </a:solidFill>
                <a:latin typeface="Arial" charset="0"/>
                <a:ea typeface="Osaka" charset="0"/>
                <a:cs typeface="Osaka" charset="0"/>
              </a:rPr>
              <a:t> CC Meeting March 2026</a:t>
            </a:r>
            <a:br>
              <a:rPr lang="en-US" sz="2800" dirty="0">
                <a:latin typeface="Arial" charset="0"/>
                <a:ea typeface="Osaka" charset="0"/>
                <a:cs typeface="Osaka" charset="0"/>
              </a:rPr>
            </a:br>
            <a:endParaRPr lang="en-US" sz="4000" dirty="0">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0"/>
                                        <p:tgtEl>
                                          <p:spTgt spid="3"/>
                                        </p:tgtEl>
                                      </p:cBhvr>
                                    </p:animEffect>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EC62-B416-06D4-8C12-9DE27F5B1675}"/>
              </a:ext>
            </a:extLst>
          </p:cNvPr>
          <p:cNvSpPr>
            <a:spLocks noGrp="1"/>
          </p:cNvSpPr>
          <p:nvPr>
            <p:ph type="title"/>
          </p:nvPr>
        </p:nvSpPr>
        <p:spPr>
          <a:xfrm>
            <a:off x="685800" y="0"/>
            <a:ext cx="7772400" cy="1143000"/>
          </a:xfrm>
        </p:spPr>
        <p:txBody>
          <a:bodyPr/>
          <a:lstStyle/>
          <a:p>
            <a:r>
              <a:rPr lang="en-US" dirty="0"/>
              <a:t>RPTC Efficiency</a:t>
            </a:r>
          </a:p>
        </p:txBody>
      </p:sp>
      <p:sp>
        <p:nvSpPr>
          <p:cNvPr id="4" name="TextBox 3">
            <a:extLst>
              <a:ext uri="{FF2B5EF4-FFF2-40B4-BE49-F238E27FC236}">
                <a16:creationId xmlns:a16="http://schemas.microsoft.com/office/drawing/2014/main" id="{4B728DEA-D45B-01A2-EE21-C4D5C2BF327F}"/>
              </a:ext>
            </a:extLst>
          </p:cNvPr>
          <p:cNvSpPr txBox="1"/>
          <p:nvPr/>
        </p:nvSpPr>
        <p:spPr>
          <a:xfrm>
            <a:off x="125730" y="920115"/>
            <a:ext cx="4572000" cy="1200329"/>
          </a:xfrm>
          <a:prstGeom prst="rect">
            <a:avLst/>
          </a:prstGeom>
          <a:noFill/>
        </p:spPr>
        <p:txBody>
          <a:bodyPr wrap="square">
            <a:spAutoFit/>
          </a:bodyPr>
          <a:lstStyle/>
          <a:p>
            <a:pPr>
              <a:buNone/>
            </a:pPr>
            <a:r>
              <a:rPr lang="en-US" dirty="0">
                <a:solidFill>
                  <a:srgbClr val="000000"/>
                </a:solidFill>
                <a:effectLst/>
                <a:latin typeface="Helvetica" pitchFamily="2" charset="0"/>
              </a:rPr>
              <a:t>If you observe momentum distribution different from MC expectation it might have at least two possible explanations: </a:t>
            </a:r>
          </a:p>
          <a:p>
            <a:pPr>
              <a:buNone/>
            </a:pPr>
            <a:r>
              <a:rPr lang="en-US" dirty="0">
                <a:solidFill>
                  <a:srgbClr val="000000"/>
                </a:solidFill>
                <a:effectLst/>
                <a:latin typeface="Helvetica" pitchFamily="2" charset="0"/>
              </a:rPr>
              <a:t>1) your model is wrong, 2) MC efficiency is wrong.</a:t>
            </a:r>
          </a:p>
          <a:p>
            <a:pPr>
              <a:buNone/>
            </a:pPr>
            <a:r>
              <a:rPr lang="en-US" dirty="0">
                <a:solidFill>
                  <a:srgbClr val="000000"/>
                </a:solidFill>
                <a:effectLst/>
                <a:latin typeface="Helvetica" pitchFamily="2" charset="0"/>
              </a:rPr>
              <a:t>Considering huge variation of the ratio from P=70 MeV to P=240 MeV it looks like the first option dominates. Applying this “efficiency” to the data probably will give wrong cross section.</a:t>
            </a:r>
          </a:p>
        </p:txBody>
      </p:sp>
      <p:sp>
        <p:nvSpPr>
          <p:cNvPr id="6" name="TextBox 5">
            <a:extLst>
              <a:ext uri="{FF2B5EF4-FFF2-40B4-BE49-F238E27FC236}">
                <a16:creationId xmlns:a16="http://schemas.microsoft.com/office/drawing/2014/main" id="{4B9ADDC0-7C9B-C709-30DD-C27731D3D27D}"/>
              </a:ext>
            </a:extLst>
          </p:cNvPr>
          <p:cNvSpPr txBox="1"/>
          <p:nvPr/>
        </p:nvSpPr>
        <p:spPr>
          <a:xfrm>
            <a:off x="125730" y="2154157"/>
            <a:ext cx="4572000" cy="1200329"/>
          </a:xfrm>
          <a:prstGeom prst="rect">
            <a:avLst/>
          </a:prstGeom>
          <a:noFill/>
        </p:spPr>
        <p:txBody>
          <a:bodyPr wrap="square">
            <a:spAutoFit/>
          </a:bodyPr>
          <a:lstStyle/>
          <a:p>
            <a:pPr>
              <a:buNone/>
            </a:pPr>
            <a:r>
              <a:rPr lang="en-US" dirty="0">
                <a:solidFill>
                  <a:srgbClr val="000000"/>
                </a:solidFill>
                <a:effectLst/>
                <a:latin typeface="Helvetica" pitchFamily="2" charset="0"/>
              </a:rPr>
              <a:t>1.6) section 6.5.3 – </a:t>
            </a:r>
            <a:r>
              <a:rPr lang="en-US" dirty="0" err="1">
                <a:solidFill>
                  <a:srgbClr val="000000"/>
                </a:solidFill>
                <a:effectLst/>
                <a:latin typeface="Helvetica" pitchFamily="2" charset="0"/>
              </a:rPr>
              <a:t>phi_p</a:t>
            </a:r>
            <a:r>
              <a:rPr lang="en-US" dirty="0">
                <a:solidFill>
                  <a:srgbClr val="000000"/>
                </a:solidFill>
                <a:effectLst/>
                <a:latin typeface="Helvetica" pitchFamily="2" charset="0"/>
              </a:rPr>
              <a:t> distribution integrated over electron </a:t>
            </a:r>
            <a:r>
              <a:rPr lang="en-US" dirty="0" err="1">
                <a:solidFill>
                  <a:srgbClr val="000000"/>
                </a:solidFill>
                <a:effectLst/>
                <a:latin typeface="Helvetica" pitchFamily="2" charset="0"/>
              </a:rPr>
              <a:t>phi_e</a:t>
            </a:r>
            <a:r>
              <a:rPr lang="en-US" dirty="0">
                <a:solidFill>
                  <a:srgbClr val="000000"/>
                </a:solidFill>
                <a:effectLst/>
                <a:latin typeface="Helvetica" pitchFamily="2" charset="0"/>
              </a:rPr>
              <a:t> angle supposed to be flat. Not integrated (or cut by the CLAS acceptance) distribution must have general form: </a:t>
            </a:r>
            <a:r>
              <a:rPr lang="en-US" dirty="0" err="1">
                <a:solidFill>
                  <a:srgbClr val="000000"/>
                </a:solidFill>
                <a:effectLst/>
                <a:latin typeface="Helvetica" pitchFamily="2" charset="0"/>
              </a:rPr>
              <a:t>a+B</a:t>
            </a:r>
            <a:r>
              <a:rPr lang="en-US" dirty="0">
                <a:solidFill>
                  <a:srgbClr val="000000"/>
                </a:solidFill>
                <a:effectLst/>
                <a:latin typeface="Helvetica" pitchFamily="2" charset="0"/>
              </a:rPr>
              <a:t>*cos(phi)+C*cos(phi), where phi can be correlated to </a:t>
            </a:r>
            <a:r>
              <a:rPr lang="en-US" dirty="0" err="1">
                <a:solidFill>
                  <a:srgbClr val="000000"/>
                </a:solidFill>
                <a:effectLst/>
                <a:latin typeface="Helvetica" pitchFamily="2" charset="0"/>
              </a:rPr>
              <a:t>phi_p</a:t>
            </a:r>
            <a:r>
              <a:rPr lang="en-US" dirty="0">
                <a:solidFill>
                  <a:srgbClr val="000000"/>
                </a:solidFill>
                <a:effectLst/>
                <a:latin typeface="Helvetica" pitchFamily="2" charset="0"/>
              </a:rPr>
              <a:t>. How good is the constant </a:t>
            </a:r>
            <a:r>
              <a:rPr lang="en-US" dirty="0" err="1">
                <a:solidFill>
                  <a:srgbClr val="000000"/>
                </a:solidFill>
                <a:effectLst/>
                <a:latin typeface="Helvetica" pitchFamily="2" charset="0"/>
              </a:rPr>
              <a:t>phi_p</a:t>
            </a:r>
            <a:r>
              <a:rPr lang="en-US" dirty="0">
                <a:solidFill>
                  <a:srgbClr val="000000"/>
                </a:solidFill>
                <a:effectLst/>
                <a:latin typeface="Helvetica" pitchFamily="2" charset="0"/>
              </a:rPr>
              <a:t> approximation in</a:t>
            </a:r>
          </a:p>
          <a:p>
            <a:pPr>
              <a:buNone/>
            </a:pPr>
            <a:r>
              <a:rPr lang="en-US" dirty="0">
                <a:solidFill>
                  <a:srgbClr val="000000"/>
                </a:solidFill>
                <a:effectLst/>
                <a:latin typeface="Helvetica" pitchFamily="2" charset="0"/>
              </a:rPr>
              <a:t>reconstructed distributions?</a:t>
            </a:r>
          </a:p>
        </p:txBody>
      </p:sp>
      <p:pic>
        <p:nvPicPr>
          <p:cNvPr id="7" name="Picture 6">
            <a:extLst>
              <a:ext uri="{FF2B5EF4-FFF2-40B4-BE49-F238E27FC236}">
                <a16:creationId xmlns:a16="http://schemas.microsoft.com/office/drawing/2014/main" id="{11B3E98C-4A63-0B49-C2E0-3313244E60AF}"/>
              </a:ext>
            </a:extLst>
          </p:cNvPr>
          <p:cNvPicPr>
            <a:picLocks noChangeAspect="1"/>
          </p:cNvPicPr>
          <p:nvPr/>
        </p:nvPicPr>
        <p:blipFill>
          <a:blip r:embed="rId3"/>
          <a:stretch>
            <a:fillRect/>
          </a:stretch>
        </p:blipFill>
        <p:spPr>
          <a:xfrm>
            <a:off x="4391660" y="2907109"/>
            <a:ext cx="2580640" cy="3950891"/>
          </a:xfrm>
          <a:prstGeom prst="rect">
            <a:avLst/>
          </a:prstGeom>
        </p:spPr>
      </p:pic>
      <p:pic>
        <p:nvPicPr>
          <p:cNvPr id="8" name="Picture 7">
            <a:extLst>
              <a:ext uri="{FF2B5EF4-FFF2-40B4-BE49-F238E27FC236}">
                <a16:creationId xmlns:a16="http://schemas.microsoft.com/office/drawing/2014/main" id="{7865BD74-05B9-CF1C-6C88-9D45D3CCE987}"/>
              </a:ext>
            </a:extLst>
          </p:cNvPr>
          <p:cNvPicPr>
            <a:picLocks noChangeAspect="1"/>
          </p:cNvPicPr>
          <p:nvPr/>
        </p:nvPicPr>
        <p:blipFill>
          <a:blip r:embed="rId4"/>
          <a:stretch>
            <a:fillRect/>
          </a:stretch>
        </p:blipFill>
        <p:spPr>
          <a:xfrm>
            <a:off x="7035674" y="3060931"/>
            <a:ext cx="2115557" cy="3797068"/>
          </a:xfrm>
          <a:prstGeom prst="rect">
            <a:avLst/>
          </a:prstGeom>
        </p:spPr>
      </p:pic>
      <p:pic>
        <p:nvPicPr>
          <p:cNvPr id="9" name="Picture 8">
            <a:extLst>
              <a:ext uri="{FF2B5EF4-FFF2-40B4-BE49-F238E27FC236}">
                <a16:creationId xmlns:a16="http://schemas.microsoft.com/office/drawing/2014/main" id="{1A8EE447-480F-EE84-B5E1-C574A60D7BFB}"/>
              </a:ext>
            </a:extLst>
          </p:cNvPr>
          <p:cNvPicPr>
            <a:picLocks noChangeAspect="1"/>
          </p:cNvPicPr>
          <p:nvPr/>
        </p:nvPicPr>
        <p:blipFill>
          <a:blip r:embed="rId5"/>
          <a:stretch>
            <a:fillRect/>
          </a:stretch>
        </p:blipFill>
        <p:spPr>
          <a:xfrm rot="5400000">
            <a:off x="4334778" y="1185148"/>
            <a:ext cx="2320332" cy="1467680"/>
          </a:xfrm>
          <a:prstGeom prst="rect">
            <a:avLst/>
          </a:prstGeom>
        </p:spPr>
      </p:pic>
      <p:pic>
        <p:nvPicPr>
          <p:cNvPr id="10" name="Picture 9">
            <a:extLst>
              <a:ext uri="{FF2B5EF4-FFF2-40B4-BE49-F238E27FC236}">
                <a16:creationId xmlns:a16="http://schemas.microsoft.com/office/drawing/2014/main" id="{B8A83CB3-4842-BAC0-0593-D6086DDB5E64}"/>
              </a:ext>
            </a:extLst>
          </p:cNvPr>
          <p:cNvPicPr>
            <a:picLocks noChangeAspect="1"/>
          </p:cNvPicPr>
          <p:nvPr/>
        </p:nvPicPr>
        <p:blipFill>
          <a:blip r:embed="rId6"/>
          <a:stretch>
            <a:fillRect/>
          </a:stretch>
        </p:blipFill>
        <p:spPr>
          <a:xfrm>
            <a:off x="6664834" y="133999"/>
            <a:ext cx="2353436" cy="2792933"/>
          </a:xfrm>
          <a:prstGeom prst="rect">
            <a:avLst/>
          </a:prstGeom>
        </p:spPr>
      </p:pic>
      <p:sp>
        <p:nvSpPr>
          <p:cNvPr id="12" name="TextBox 11">
            <a:extLst>
              <a:ext uri="{FF2B5EF4-FFF2-40B4-BE49-F238E27FC236}">
                <a16:creationId xmlns:a16="http://schemas.microsoft.com/office/drawing/2014/main" id="{44D82D30-E1E3-A7BF-13BB-51E78BA98106}"/>
              </a:ext>
            </a:extLst>
          </p:cNvPr>
          <p:cNvSpPr txBox="1"/>
          <p:nvPr/>
        </p:nvSpPr>
        <p:spPr>
          <a:xfrm>
            <a:off x="125730" y="3322608"/>
            <a:ext cx="4576526" cy="1384995"/>
          </a:xfrm>
          <a:prstGeom prst="rect">
            <a:avLst/>
          </a:prstGeom>
          <a:noFill/>
        </p:spPr>
        <p:txBody>
          <a:bodyPr wrap="square">
            <a:spAutoFit/>
          </a:bodyPr>
          <a:lstStyle/>
          <a:p>
            <a:pPr>
              <a:buNone/>
            </a:pPr>
            <a:r>
              <a:rPr lang="en-US" dirty="0">
                <a:solidFill>
                  <a:srgbClr val="000000"/>
                </a:solidFill>
                <a:effectLst/>
                <a:latin typeface="Helvetica" pitchFamily="2" charset="0"/>
              </a:rPr>
              <a:t>1.7) in all efficiency studies above the relative efficiency was obtained as a function of various variables. However, the absolute efficiency is never mentioned. When the MC efficiency heavily deviates from the data ones, like in momentum and phi distributions, it seems to be not possible to disentangle relative and absolute (overall) factors. How the absolute efficiency was obtained? </a:t>
            </a:r>
          </a:p>
        </p:txBody>
      </p:sp>
      <p:sp>
        <p:nvSpPr>
          <p:cNvPr id="14" name="TextBox 13">
            <a:extLst>
              <a:ext uri="{FF2B5EF4-FFF2-40B4-BE49-F238E27FC236}">
                <a16:creationId xmlns:a16="http://schemas.microsoft.com/office/drawing/2014/main" id="{E555E95C-AE6D-D48B-687E-1C50F33607BD}"/>
              </a:ext>
            </a:extLst>
          </p:cNvPr>
          <p:cNvSpPr txBox="1"/>
          <p:nvPr/>
        </p:nvSpPr>
        <p:spPr>
          <a:xfrm>
            <a:off x="94043" y="4707603"/>
            <a:ext cx="4635374" cy="1384995"/>
          </a:xfrm>
          <a:prstGeom prst="rect">
            <a:avLst/>
          </a:prstGeom>
          <a:noFill/>
        </p:spPr>
        <p:txBody>
          <a:bodyPr wrap="square">
            <a:spAutoFit/>
          </a:bodyPr>
          <a:lstStyle/>
          <a:p>
            <a:pPr>
              <a:buNone/>
            </a:pPr>
            <a:r>
              <a:rPr lang="en-US" dirty="0">
                <a:solidFill>
                  <a:srgbClr val="000000"/>
                </a:solidFill>
                <a:effectLst/>
                <a:latin typeface="Helvetica" pitchFamily="2" charset="0"/>
              </a:rPr>
              <a:t>2.20) P94 The correction for efficiency is purely done in one dimensions, that means ignoring any correlation. Better observables could be used as well. For instance one should expect tracks with longer path in the detector to have better efficiency. This is clearly observed for low p, and theta angles far</a:t>
            </a:r>
          </a:p>
          <a:p>
            <a:pPr>
              <a:buNone/>
            </a:pPr>
            <a:r>
              <a:rPr lang="en-US" dirty="0">
                <a:solidFill>
                  <a:srgbClr val="000000"/>
                </a:solidFill>
                <a:effectLst/>
                <a:latin typeface="Helvetica" pitchFamily="2" charset="0"/>
              </a:rPr>
              <a:t>from 90 degrees. I imagine some of the low efficiency areas can be linked to dead or low gain channels and such. </a:t>
            </a:r>
          </a:p>
        </p:txBody>
      </p:sp>
      <p:sp>
        <p:nvSpPr>
          <p:cNvPr id="16" name="TextBox 15">
            <a:extLst>
              <a:ext uri="{FF2B5EF4-FFF2-40B4-BE49-F238E27FC236}">
                <a16:creationId xmlns:a16="http://schemas.microsoft.com/office/drawing/2014/main" id="{54C029AF-89BC-81F0-22A2-9068EB362CCC}"/>
              </a:ext>
            </a:extLst>
          </p:cNvPr>
          <p:cNvSpPr txBox="1"/>
          <p:nvPr/>
        </p:nvSpPr>
        <p:spPr>
          <a:xfrm>
            <a:off x="94043" y="6092598"/>
            <a:ext cx="4576526" cy="830997"/>
          </a:xfrm>
          <a:prstGeom prst="rect">
            <a:avLst/>
          </a:prstGeom>
          <a:noFill/>
        </p:spPr>
        <p:txBody>
          <a:bodyPr wrap="square">
            <a:spAutoFit/>
          </a:bodyPr>
          <a:lstStyle/>
          <a:p>
            <a:r>
              <a:rPr lang="en-US" dirty="0">
                <a:solidFill>
                  <a:srgbClr val="000000"/>
                </a:solidFill>
                <a:effectLst/>
                <a:latin typeface="Helvetica" pitchFamily="2" charset="0"/>
              </a:rPr>
              <a:t>2.22) P108 Fig 6.40: It is not clear how much of the effect is actually efficiency. The phi behavior is rather strange </a:t>
            </a:r>
            <a:r>
              <a:rPr lang="en-US" dirty="0"/>
              <a:t>and could be affected by resolution effects or backgrounds that are not even in the detector</a:t>
            </a:r>
          </a:p>
        </p:txBody>
      </p:sp>
    </p:spTree>
    <p:extLst>
      <p:ext uri="{BB962C8B-B14F-4D97-AF65-F5344CB8AC3E}">
        <p14:creationId xmlns:p14="http://schemas.microsoft.com/office/powerpoint/2010/main" val="161456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7D1F-58DA-6234-CB53-1A7D2DD96281}"/>
              </a:ext>
            </a:extLst>
          </p:cNvPr>
          <p:cNvSpPr>
            <a:spLocks noGrp="1"/>
          </p:cNvSpPr>
          <p:nvPr>
            <p:ph type="title"/>
          </p:nvPr>
        </p:nvSpPr>
        <p:spPr>
          <a:xfrm>
            <a:off x="0" y="0"/>
            <a:ext cx="9144000" cy="1143000"/>
          </a:xfrm>
        </p:spPr>
        <p:txBody>
          <a:bodyPr/>
          <a:lstStyle/>
          <a:p>
            <a:r>
              <a:rPr lang="en-US" dirty="0"/>
              <a:t>Causes of Inefficiency of RTPC</a:t>
            </a:r>
          </a:p>
        </p:txBody>
      </p:sp>
      <p:sp>
        <p:nvSpPr>
          <p:cNvPr id="3" name="Content Placeholder 2">
            <a:extLst>
              <a:ext uri="{FF2B5EF4-FFF2-40B4-BE49-F238E27FC236}">
                <a16:creationId xmlns:a16="http://schemas.microsoft.com/office/drawing/2014/main" id="{80F994CA-C781-0907-379F-C89159E9D744}"/>
              </a:ext>
            </a:extLst>
          </p:cNvPr>
          <p:cNvSpPr>
            <a:spLocks noGrp="1"/>
          </p:cNvSpPr>
          <p:nvPr>
            <p:ph idx="1"/>
          </p:nvPr>
        </p:nvSpPr>
        <p:spPr>
          <a:xfrm>
            <a:off x="124485" y="914400"/>
            <a:ext cx="4329820" cy="5866646"/>
          </a:xfrm>
        </p:spPr>
        <p:txBody>
          <a:bodyPr/>
          <a:lstStyle/>
          <a:p>
            <a:r>
              <a:rPr lang="en-US" sz="2400" dirty="0"/>
              <a:t>Dead regions: tracks start or end in a phi-region that is projected on the seam in GEMs/</a:t>
            </a:r>
            <a:r>
              <a:rPr lang="en-US" sz="2400" dirty="0" err="1"/>
              <a:t>Padout</a:t>
            </a:r>
            <a:r>
              <a:rPr lang="en-US" sz="2400" dirty="0"/>
              <a:t> by e- drift</a:t>
            </a:r>
          </a:p>
          <a:p>
            <a:r>
              <a:rPr lang="en-US" sz="2400" dirty="0"/>
              <a:t>Signal size at hairy edge for higher p</a:t>
            </a:r>
            <a:r>
              <a:rPr lang="en-US" sz="2400" baseline="-25000" dirty="0"/>
              <a:t>p</a:t>
            </a:r>
          </a:p>
          <a:p>
            <a:r>
              <a:rPr lang="en-US" sz="2400" dirty="0"/>
              <a:t>Inefficient GEM regions, pads, readout electronics… =&gt; Should NOT affect </a:t>
            </a:r>
            <a:r>
              <a:rPr lang="en-US" sz="2400" dirty="0" err="1">
                <a:latin typeface="Symbol" pitchFamily="2" charset="2"/>
              </a:rPr>
              <a:t>f</a:t>
            </a:r>
            <a:r>
              <a:rPr lang="en-US" sz="2400" baseline="-25000" dirty="0" err="1"/>
              <a:t>recon</a:t>
            </a:r>
            <a:endParaRPr lang="en-US" sz="2400" baseline="-25000" dirty="0"/>
          </a:p>
          <a:p>
            <a:r>
              <a:rPr lang="en-US" sz="2400" dirty="0"/>
              <a:t>INDEPENDENT of scattered </a:t>
            </a:r>
            <a:r>
              <a:rPr lang="en-US" sz="2400" i="1" dirty="0"/>
              <a:t>e</a:t>
            </a:r>
            <a:r>
              <a:rPr lang="en-US" sz="2400" baseline="30000" dirty="0"/>
              <a:t>-</a:t>
            </a:r>
            <a:r>
              <a:rPr lang="en-US" sz="2400" dirty="0"/>
              <a:t> =&gt; Distortions of field and foil geometry could affect reconstruction reliability and efficiency</a:t>
            </a:r>
          </a:p>
        </p:txBody>
      </p:sp>
      <p:pic>
        <p:nvPicPr>
          <p:cNvPr id="4" name="Picture 3">
            <a:extLst>
              <a:ext uri="{FF2B5EF4-FFF2-40B4-BE49-F238E27FC236}">
                <a16:creationId xmlns:a16="http://schemas.microsoft.com/office/drawing/2014/main" id="{4BB4A18F-F6AC-EB81-FE7C-C4ADABC7BC91}"/>
              </a:ext>
            </a:extLst>
          </p:cNvPr>
          <p:cNvPicPr>
            <a:picLocks noChangeAspect="1"/>
          </p:cNvPicPr>
          <p:nvPr/>
        </p:nvPicPr>
        <p:blipFill>
          <a:blip r:embed="rId3"/>
          <a:stretch>
            <a:fillRect/>
          </a:stretch>
        </p:blipFill>
        <p:spPr>
          <a:xfrm>
            <a:off x="4454305" y="914400"/>
            <a:ext cx="1446807" cy="2195466"/>
          </a:xfrm>
          <a:prstGeom prst="rect">
            <a:avLst/>
          </a:prstGeom>
        </p:spPr>
      </p:pic>
      <p:pic>
        <p:nvPicPr>
          <p:cNvPr id="6" name="Picture 5" descr="A diagram of a graph&#10;&#10;AI-generated content may be incorrect.">
            <a:extLst>
              <a:ext uri="{FF2B5EF4-FFF2-40B4-BE49-F238E27FC236}">
                <a16:creationId xmlns:a16="http://schemas.microsoft.com/office/drawing/2014/main" id="{D8124AF7-4108-ABBF-66BD-F6245D6EF24D}"/>
              </a:ext>
            </a:extLst>
          </p:cNvPr>
          <p:cNvPicPr>
            <a:picLocks noChangeAspect="1"/>
          </p:cNvPicPr>
          <p:nvPr/>
        </p:nvPicPr>
        <p:blipFill>
          <a:blip r:embed="rId4"/>
          <a:stretch>
            <a:fillRect/>
          </a:stretch>
        </p:blipFill>
        <p:spPr>
          <a:xfrm>
            <a:off x="6133881" y="899122"/>
            <a:ext cx="2774729" cy="2255445"/>
          </a:xfrm>
          <a:prstGeom prst="rect">
            <a:avLst/>
          </a:prstGeom>
        </p:spPr>
      </p:pic>
      <p:pic>
        <p:nvPicPr>
          <p:cNvPr id="8" name="Picture 7">
            <a:extLst>
              <a:ext uri="{FF2B5EF4-FFF2-40B4-BE49-F238E27FC236}">
                <a16:creationId xmlns:a16="http://schemas.microsoft.com/office/drawing/2014/main" id="{3FDE3190-F409-91DB-1ABE-27107D85A661}"/>
              </a:ext>
            </a:extLst>
          </p:cNvPr>
          <p:cNvPicPr>
            <a:picLocks noChangeAspect="1"/>
          </p:cNvPicPr>
          <p:nvPr/>
        </p:nvPicPr>
        <p:blipFill>
          <a:blip r:embed="rId5"/>
          <a:stretch>
            <a:fillRect/>
          </a:stretch>
        </p:blipFill>
        <p:spPr>
          <a:xfrm>
            <a:off x="4570251" y="3724934"/>
            <a:ext cx="4592045" cy="2789033"/>
          </a:xfrm>
          <a:prstGeom prst="rect">
            <a:avLst/>
          </a:prstGeom>
        </p:spPr>
      </p:pic>
      <p:pic>
        <p:nvPicPr>
          <p:cNvPr id="9" name="Picture 8">
            <a:extLst>
              <a:ext uri="{FF2B5EF4-FFF2-40B4-BE49-F238E27FC236}">
                <a16:creationId xmlns:a16="http://schemas.microsoft.com/office/drawing/2014/main" id="{9DD7E39B-46E7-7840-122C-8F729FCDDA04}"/>
              </a:ext>
            </a:extLst>
          </p:cNvPr>
          <p:cNvPicPr>
            <a:picLocks noChangeAspect="1"/>
          </p:cNvPicPr>
          <p:nvPr/>
        </p:nvPicPr>
        <p:blipFill>
          <a:blip r:embed="rId6">
            <a:alphaModFix amt="50000"/>
          </a:blip>
          <a:stretch>
            <a:fillRect/>
          </a:stretch>
        </p:blipFill>
        <p:spPr>
          <a:xfrm>
            <a:off x="4515932" y="3894865"/>
            <a:ext cx="4638367" cy="2663801"/>
          </a:xfrm>
          <a:prstGeom prst="rect">
            <a:avLst/>
          </a:prstGeom>
        </p:spPr>
      </p:pic>
      <p:pic>
        <p:nvPicPr>
          <p:cNvPr id="10" name="Picture 9">
            <a:extLst>
              <a:ext uri="{FF2B5EF4-FFF2-40B4-BE49-F238E27FC236}">
                <a16:creationId xmlns:a16="http://schemas.microsoft.com/office/drawing/2014/main" id="{42074A78-FF3E-530A-D3EE-AB31CCF2177C}"/>
              </a:ext>
            </a:extLst>
          </p:cNvPr>
          <p:cNvPicPr>
            <a:picLocks noChangeAspect="1"/>
          </p:cNvPicPr>
          <p:nvPr/>
        </p:nvPicPr>
        <p:blipFill>
          <a:blip r:embed="rId7">
            <a:alphaModFix amt="70000"/>
          </a:blip>
          <a:stretch>
            <a:fillRect/>
          </a:stretch>
        </p:blipFill>
        <p:spPr>
          <a:xfrm>
            <a:off x="4539092" y="3675248"/>
            <a:ext cx="4592045" cy="2838719"/>
          </a:xfrm>
          <a:prstGeom prst="rect">
            <a:avLst/>
          </a:prstGeom>
        </p:spPr>
      </p:pic>
    </p:spTree>
    <p:extLst>
      <p:ext uri="{BB962C8B-B14F-4D97-AF65-F5344CB8AC3E}">
        <p14:creationId xmlns:p14="http://schemas.microsoft.com/office/powerpoint/2010/main" val="13486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5905-B2FB-6C6A-35D9-C40F7AAF2A75}"/>
            </a:ext>
          </a:extLst>
        </p:cNvPr>
        <p:cNvGrpSpPr/>
        <p:nvPr/>
      </p:nvGrpSpPr>
      <p:grpSpPr>
        <a:xfrm>
          <a:off x="0" y="0"/>
          <a:ext cx="0" cy="0"/>
          <a:chOff x="0" y="0"/>
          <a:chExt cx="0" cy="0"/>
        </a:xfrm>
      </p:grpSpPr>
      <p:pic>
        <p:nvPicPr>
          <p:cNvPr id="18" name="Picture 17" descr="A close up of a tunnel&#10;&#10;AI-generated content may be incorrect.">
            <a:extLst>
              <a:ext uri="{FF2B5EF4-FFF2-40B4-BE49-F238E27FC236}">
                <a16:creationId xmlns:a16="http://schemas.microsoft.com/office/drawing/2014/main" id="{B9EC991F-38FE-432D-4F8E-A5C746E86008}"/>
              </a:ext>
            </a:extLst>
          </p:cNvPr>
          <p:cNvPicPr>
            <a:picLocks noChangeAspect="1"/>
          </p:cNvPicPr>
          <p:nvPr/>
        </p:nvPicPr>
        <p:blipFill>
          <a:blip r:embed="rId3"/>
          <a:stretch>
            <a:fillRect/>
          </a:stretch>
        </p:blipFill>
        <p:spPr>
          <a:xfrm>
            <a:off x="6947503" y="826129"/>
            <a:ext cx="2149067" cy="2865422"/>
          </a:xfrm>
          <a:prstGeom prst="rect">
            <a:avLst/>
          </a:prstGeom>
        </p:spPr>
      </p:pic>
      <p:sp>
        <p:nvSpPr>
          <p:cNvPr id="2" name="Title 1">
            <a:extLst>
              <a:ext uri="{FF2B5EF4-FFF2-40B4-BE49-F238E27FC236}">
                <a16:creationId xmlns:a16="http://schemas.microsoft.com/office/drawing/2014/main" id="{ADE070AC-4297-8C02-7CD5-A08F9F9E5337}"/>
              </a:ext>
            </a:extLst>
          </p:cNvPr>
          <p:cNvSpPr>
            <a:spLocks noGrp="1"/>
          </p:cNvSpPr>
          <p:nvPr>
            <p:ph type="title"/>
          </p:nvPr>
        </p:nvSpPr>
        <p:spPr>
          <a:xfrm>
            <a:off x="0" y="0"/>
            <a:ext cx="9144000" cy="1143000"/>
          </a:xfrm>
        </p:spPr>
        <p:txBody>
          <a:bodyPr/>
          <a:lstStyle/>
          <a:p>
            <a:r>
              <a:rPr lang="en-US" dirty="0"/>
              <a:t>Causes of Inefficiency of RTPC</a:t>
            </a:r>
          </a:p>
        </p:txBody>
      </p:sp>
      <p:sp>
        <p:nvSpPr>
          <p:cNvPr id="3" name="Content Placeholder 2">
            <a:extLst>
              <a:ext uri="{FF2B5EF4-FFF2-40B4-BE49-F238E27FC236}">
                <a16:creationId xmlns:a16="http://schemas.microsoft.com/office/drawing/2014/main" id="{91F7E08E-8478-BB3D-ABF1-38BC5165C297}"/>
              </a:ext>
            </a:extLst>
          </p:cNvPr>
          <p:cNvSpPr>
            <a:spLocks noGrp="1"/>
          </p:cNvSpPr>
          <p:nvPr>
            <p:ph idx="1"/>
          </p:nvPr>
        </p:nvSpPr>
        <p:spPr>
          <a:xfrm>
            <a:off x="124485" y="914400"/>
            <a:ext cx="4329820" cy="5866646"/>
          </a:xfrm>
        </p:spPr>
        <p:txBody>
          <a:bodyPr/>
          <a:lstStyle/>
          <a:p>
            <a:r>
              <a:rPr lang="en-US" sz="2400" dirty="0"/>
              <a:t>Dead regions: tracks start or end in a phi-region that is projected on the seam in GEMs/</a:t>
            </a:r>
            <a:r>
              <a:rPr lang="en-US" sz="2400" dirty="0" err="1"/>
              <a:t>Padout</a:t>
            </a:r>
            <a:r>
              <a:rPr lang="en-US" sz="2400" dirty="0"/>
              <a:t> by e- drift</a:t>
            </a:r>
          </a:p>
          <a:p>
            <a:r>
              <a:rPr lang="en-US" sz="2400" dirty="0"/>
              <a:t>Signal size at hairy edge for higher p</a:t>
            </a:r>
            <a:r>
              <a:rPr lang="en-US" sz="2400" baseline="-25000" dirty="0"/>
              <a:t>p</a:t>
            </a:r>
          </a:p>
          <a:p>
            <a:r>
              <a:rPr lang="en-US" sz="2400" dirty="0"/>
              <a:t>Inefficient GEM regions, pads, readout electronics… =&gt; Should NOT affect </a:t>
            </a:r>
            <a:r>
              <a:rPr lang="en-US" sz="2400" dirty="0" err="1">
                <a:latin typeface="Symbol" pitchFamily="2" charset="2"/>
              </a:rPr>
              <a:t>f</a:t>
            </a:r>
            <a:r>
              <a:rPr lang="en-US" sz="2400" baseline="-25000" dirty="0" err="1"/>
              <a:t>recon</a:t>
            </a:r>
            <a:endParaRPr lang="en-US" sz="2400" baseline="-25000" dirty="0"/>
          </a:p>
          <a:p>
            <a:r>
              <a:rPr lang="en-US" sz="2400" dirty="0"/>
              <a:t>INDEPENDENT of scattered </a:t>
            </a:r>
            <a:r>
              <a:rPr lang="en-US" sz="2400" i="1" dirty="0"/>
              <a:t>e</a:t>
            </a:r>
            <a:r>
              <a:rPr lang="en-US" sz="2400" baseline="30000" dirty="0"/>
              <a:t>-</a:t>
            </a:r>
            <a:r>
              <a:rPr lang="en-US" sz="2400" dirty="0"/>
              <a:t> =&gt; Distortions of field and foil geometry could affect reconstruction reliability and efficiency</a:t>
            </a:r>
          </a:p>
          <a:p>
            <a:r>
              <a:rPr lang="en-US" sz="2400" dirty="0"/>
              <a:t>Potential cause: Wrinkles!</a:t>
            </a:r>
          </a:p>
        </p:txBody>
      </p:sp>
      <p:pic>
        <p:nvPicPr>
          <p:cNvPr id="8" name="Picture 7">
            <a:extLst>
              <a:ext uri="{FF2B5EF4-FFF2-40B4-BE49-F238E27FC236}">
                <a16:creationId xmlns:a16="http://schemas.microsoft.com/office/drawing/2014/main" id="{7B71E236-603F-8C3D-6F92-69097BA4662C}"/>
              </a:ext>
            </a:extLst>
          </p:cNvPr>
          <p:cNvPicPr>
            <a:picLocks noChangeAspect="1"/>
          </p:cNvPicPr>
          <p:nvPr/>
        </p:nvPicPr>
        <p:blipFill>
          <a:blip r:embed="rId4"/>
          <a:stretch>
            <a:fillRect/>
          </a:stretch>
        </p:blipFill>
        <p:spPr>
          <a:xfrm>
            <a:off x="4551955" y="3720691"/>
            <a:ext cx="4592045" cy="2789033"/>
          </a:xfrm>
          <a:prstGeom prst="rect">
            <a:avLst/>
          </a:prstGeom>
        </p:spPr>
      </p:pic>
      <p:pic>
        <p:nvPicPr>
          <p:cNvPr id="7" name="Picture 6" descr="A round object with a hole in it&#10;&#10;AI-generated content may be incorrect.">
            <a:extLst>
              <a:ext uri="{FF2B5EF4-FFF2-40B4-BE49-F238E27FC236}">
                <a16:creationId xmlns:a16="http://schemas.microsoft.com/office/drawing/2014/main" id="{D175BAD0-FCA5-8487-0606-2703A938CDCD}"/>
              </a:ext>
            </a:extLst>
          </p:cNvPr>
          <p:cNvPicPr>
            <a:picLocks noChangeAspect="1"/>
          </p:cNvPicPr>
          <p:nvPr/>
        </p:nvPicPr>
        <p:blipFill>
          <a:blip r:embed="rId5"/>
          <a:stretch>
            <a:fillRect/>
          </a:stretch>
        </p:blipFill>
        <p:spPr>
          <a:xfrm rot="5400000">
            <a:off x="1303333" y="799536"/>
            <a:ext cx="6396275" cy="4797206"/>
          </a:xfrm>
          <a:prstGeom prst="rect">
            <a:avLst/>
          </a:prstGeom>
        </p:spPr>
      </p:pic>
      <p:pic>
        <p:nvPicPr>
          <p:cNvPr id="12" name="Picture 11" descr="A close up of a machine&#10;&#10;AI-generated content may be incorrect.">
            <a:extLst>
              <a:ext uri="{FF2B5EF4-FFF2-40B4-BE49-F238E27FC236}">
                <a16:creationId xmlns:a16="http://schemas.microsoft.com/office/drawing/2014/main" id="{09862ABF-FF7A-BCDD-35BC-F89F30C5D299}"/>
              </a:ext>
            </a:extLst>
          </p:cNvPr>
          <p:cNvPicPr>
            <a:picLocks noChangeAspect="1"/>
          </p:cNvPicPr>
          <p:nvPr/>
        </p:nvPicPr>
        <p:blipFill>
          <a:blip r:embed="rId6"/>
          <a:srcRect l="21841" t="-5027" r="11604" b="2228"/>
          <a:stretch>
            <a:fillRect/>
          </a:stretch>
        </p:blipFill>
        <p:spPr>
          <a:xfrm rot="5400000">
            <a:off x="6305455" y="3605745"/>
            <a:ext cx="2789032" cy="3018930"/>
          </a:xfrm>
          <a:prstGeom prst="rect">
            <a:avLst/>
          </a:prstGeom>
        </p:spPr>
      </p:pic>
      <p:pic>
        <p:nvPicPr>
          <p:cNvPr id="16" name="Picture 15" descr="A close up of a metal object&#10;&#10;AI-generated content may be incorrect.">
            <a:extLst>
              <a:ext uri="{FF2B5EF4-FFF2-40B4-BE49-F238E27FC236}">
                <a16:creationId xmlns:a16="http://schemas.microsoft.com/office/drawing/2014/main" id="{C302D3F0-F670-B04E-94C2-32E73FE098D8}"/>
              </a:ext>
            </a:extLst>
          </p:cNvPr>
          <p:cNvPicPr>
            <a:picLocks noChangeAspect="1"/>
          </p:cNvPicPr>
          <p:nvPr/>
        </p:nvPicPr>
        <p:blipFill>
          <a:blip r:embed="rId7"/>
          <a:stretch>
            <a:fillRect/>
          </a:stretch>
        </p:blipFill>
        <p:spPr>
          <a:xfrm>
            <a:off x="59049" y="832919"/>
            <a:ext cx="4087639" cy="5450185"/>
          </a:xfrm>
          <a:prstGeom prst="rect">
            <a:avLst/>
          </a:prstGeom>
        </p:spPr>
      </p:pic>
    </p:spTree>
    <p:extLst>
      <p:ext uri="{BB962C8B-B14F-4D97-AF65-F5344CB8AC3E}">
        <p14:creationId xmlns:p14="http://schemas.microsoft.com/office/powerpoint/2010/main" val="280670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2168-6EA1-C2C0-9F9D-E49A108D8CC3}"/>
              </a:ext>
            </a:extLst>
          </p:cNvPr>
          <p:cNvSpPr>
            <a:spLocks noGrp="1"/>
          </p:cNvSpPr>
          <p:nvPr>
            <p:ph type="title"/>
          </p:nvPr>
        </p:nvSpPr>
        <p:spPr>
          <a:xfrm>
            <a:off x="549998" y="21125"/>
            <a:ext cx="7772400" cy="1143000"/>
          </a:xfrm>
        </p:spPr>
        <p:txBody>
          <a:bodyPr/>
          <a:lstStyle/>
          <a:p>
            <a:r>
              <a:rPr lang="en-US" dirty="0"/>
              <a:t>Also: Need Additional Cuts</a:t>
            </a:r>
          </a:p>
        </p:txBody>
      </p:sp>
      <p:pic>
        <p:nvPicPr>
          <p:cNvPr id="3" name="Picture 2">
            <a:extLst>
              <a:ext uri="{FF2B5EF4-FFF2-40B4-BE49-F238E27FC236}">
                <a16:creationId xmlns:a16="http://schemas.microsoft.com/office/drawing/2014/main" id="{F5866048-B068-4070-4F0C-CC3EC8206A77}"/>
              </a:ext>
            </a:extLst>
          </p:cNvPr>
          <p:cNvPicPr>
            <a:picLocks noChangeAspect="1"/>
          </p:cNvPicPr>
          <p:nvPr/>
        </p:nvPicPr>
        <p:blipFill>
          <a:blip r:embed="rId3"/>
          <a:stretch>
            <a:fillRect/>
          </a:stretch>
        </p:blipFill>
        <p:spPr>
          <a:xfrm>
            <a:off x="79910" y="882111"/>
            <a:ext cx="7772400" cy="3091295"/>
          </a:xfrm>
          <a:prstGeom prst="rect">
            <a:avLst/>
          </a:prstGeom>
        </p:spPr>
      </p:pic>
      <p:pic>
        <p:nvPicPr>
          <p:cNvPr id="5" name="Picture 4" descr="A diagram of a graph&#10;&#10;AI-generated content may be incorrect.">
            <a:extLst>
              <a:ext uri="{FF2B5EF4-FFF2-40B4-BE49-F238E27FC236}">
                <a16:creationId xmlns:a16="http://schemas.microsoft.com/office/drawing/2014/main" id="{5798D1B2-56B5-3D77-76D0-47034E15DA57}"/>
              </a:ext>
            </a:extLst>
          </p:cNvPr>
          <p:cNvPicPr>
            <a:picLocks noChangeAspect="1"/>
          </p:cNvPicPr>
          <p:nvPr/>
        </p:nvPicPr>
        <p:blipFill>
          <a:blip r:embed="rId4"/>
          <a:stretch>
            <a:fillRect/>
          </a:stretch>
        </p:blipFill>
        <p:spPr>
          <a:xfrm>
            <a:off x="79910" y="4091680"/>
            <a:ext cx="3396621" cy="2766320"/>
          </a:xfrm>
          <a:prstGeom prst="rect">
            <a:avLst/>
          </a:prstGeom>
        </p:spPr>
      </p:pic>
      <p:pic>
        <p:nvPicPr>
          <p:cNvPr id="6" name="Picture 5">
            <a:extLst>
              <a:ext uri="{FF2B5EF4-FFF2-40B4-BE49-F238E27FC236}">
                <a16:creationId xmlns:a16="http://schemas.microsoft.com/office/drawing/2014/main" id="{FBAF3394-B9BB-2F0E-8FD0-4BDB1F4F0B28}"/>
              </a:ext>
            </a:extLst>
          </p:cNvPr>
          <p:cNvPicPr>
            <a:picLocks noChangeAspect="1"/>
          </p:cNvPicPr>
          <p:nvPr/>
        </p:nvPicPr>
        <p:blipFill>
          <a:blip r:embed="rId5"/>
          <a:stretch>
            <a:fillRect/>
          </a:stretch>
        </p:blipFill>
        <p:spPr>
          <a:xfrm>
            <a:off x="5006564" y="4227968"/>
            <a:ext cx="3639843" cy="2630032"/>
          </a:xfrm>
          <a:prstGeom prst="rect">
            <a:avLst/>
          </a:prstGeom>
        </p:spPr>
      </p:pic>
      <p:sp>
        <p:nvSpPr>
          <p:cNvPr id="7" name="TextBox 6">
            <a:extLst>
              <a:ext uri="{FF2B5EF4-FFF2-40B4-BE49-F238E27FC236}">
                <a16:creationId xmlns:a16="http://schemas.microsoft.com/office/drawing/2014/main" id="{71D333E8-007F-439D-058B-A147B8DD9E31}"/>
              </a:ext>
            </a:extLst>
          </p:cNvPr>
          <p:cNvSpPr txBox="1"/>
          <p:nvPr/>
        </p:nvSpPr>
        <p:spPr>
          <a:xfrm>
            <a:off x="3612333" y="4753069"/>
            <a:ext cx="1394231" cy="646331"/>
          </a:xfrm>
          <a:prstGeom prst="rect">
            <a:avLst/>
          </a:prstGeom>
          <a:noFill/>
        </p:spPr>
        <p:txBody>
          <a:bodyPr wrap="square" rtlCol="0">
            <a:spAutoFit/>
          </a:bodyPr>
          <a:lstStyle/>
          <a:p>
            <a:r>
              <a:rPr lang="en-US" dirty="0"/>
              <a:t>&lt;= DATA</a:t>
            </a:r>
          </a:p>
          <a:p>
            <a:endParaRPr lang="en-US" dirty="0"/>
          </a:p>
          <a:p>
            <a:r>
              <a:rPr lang="en-US" dirty="0"/>
              <a:t>                 MC =&gt;</a:t>
            </a:r>
          </a:p>
        </p:txBody>
      </p:sp>
      <p:pic>
        <p:nvPicPr>
          <p:cNvPr id="9" name="Picture 8">
            <a:extLst>
              <a:ext uri="{FF2B5EF4-FFF2-40B4-BE49-F238E27FC236}">
                <a16:creationId xmlns:a16="http://schemas.microsoft.com/office/drawing/2014/main" id="{BBBAAAF5-DDD1-3D8A-0814-7A2BF033A392}"/>
              </a:ext>
            </a:extLst>
          </p:cNvPr>
          <p:cNvPicPr>
            <a:picLocks noChangeAspect="1"/>
          </p:cNvPicPr>
          <p:nvPr/>
        </p:nvPicPr>
        <p:blipFill>
          <a:blip r:embed="rId6">
            <a:alphaModFix/>
          </a:blip>
          <a:stretch>
            <a:fillRect/>
          </a:stretch>
        </p:blipFill>
        <p:spPr>
          <a:xfrm>
            <a:off x="98016" y="804072"/>
            <a:ext cx="7841874" cy="3178388"/>
          </a:xfrm>
          <a:prstGeom prst="rect">
            <a:avLst/>
          </a:prstGeom>
        </p:spPr>
      </p:pic>
    </p:spTree>
    <p:extLst>
      <p:ext uri="{BB962C8B-B14F-4D97-AF65-F5344CB8AC3E}">
        <p14:creationId xmlns:p14="http://schemas.microsoft.com/office/powerpoint/2010/main" val="372364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47F5F-A6FD-8E5B-34AD-6AFB37B8A0AF}"/>
              </a:ext>
            </a:extLst>
          </p:cNvPr>
          <p:cNvPicPr>
            <a:picLocks noChangeAspect="1"/>
          </p:cNvPicPr>
          <p:nvPr/>
        </p:nvPicPr>
        <p:blipFill>
          <a:blip r:embed="rId3"/>
          <a:stretch>
            <a:fillRect/>
          </a:stretch>
        </p:blipFill>
        <p:spPr>
          <a:xfrm rot="5400000">
            <a:off x="1540201" y="45777"/>
            <a:ext cx="5353502" cy="8270943"/>
          </a:xfrm>
          <a:prstGeom prst="rect">
            <a:avLst/>
          </a:prstGeom>
        </p:spPr>
      </p:pic>
      <p:sp>
        <p:nvSpPr>
          <p:cNvPr id="2" name="Title 1">
            <a:extLst>
              <a:ext uri="{FF2B5EF4-FFF2-40B4-BE49-F238E27FC236}">
                <a16:creationId xmlns:a16="http://schemas.microsoft.com/office/drawing/2014/main" id="{5C1ECC07-46D2-636F-5AF2-72FB7296F9E1}"/>
              </a:ext>
            </a:extLst>
          </p:cNvPr>
          <p:cNvSpPr>
            <a:spLocks noGrp="1"/>
          </p:cNvSpPr>
          <p:nvPr>
            <p:ph type="title"/>
          </p:nvPr>
        </p:nvSpPr>
        <p:spPr>
          <a:xfrm>
            <a:off x="685800" y="84499"/>
            <a:ext cx="7772400" cy="1143000"/>
          </a:xfrm>
        </p:spPr>
        <p:txBody>
          <a:bodyPr/>
          <a:lstStyle/>
          <a:p>
            <a:r>
              <a:rPr lang="en-US" dirty="0"/>
              <a:t>Solution</a:t>
            </a:r>
          </a:p>
        </p:txBody>
      </p:sp>
      <p:sp>
        <p:nvSpPr>
          <p:cNvPr id="3" name="TextBox 2">
            <a:extLst>
              <a:ext uri="{FF2B5EF4-FFF2-40B4-BE49-F238E27FC236}">
                <a16:creationId xmlns:a16="http://schemas.microsoft.com/office/drawing/2014/main" id="{601E0536-A2ED-A83E-4A4F-97CD94C29DA0}"/>
              </a:ext>
            </a:extLst>
          </p:cNvPr>
          <p:cNvSpPr txBox="1"/>
          <p:nvPr/>
        </p:nvSpPr>
        <p:spPr>
          <a:xfrm>
            <a:off x="81481" y="1227499"/>
            <a:ext cx="7903675" cy="276999"/>
          </a:xfrm>
          <a:prstGeom prst="rect">
            <a:avLst/>
          </a:prstGeom>
          <a:noFill/>
        </p:spPr>
        <p:txBody>
          <a:bodyPr wrap="square" rtlCol="0">
            <a:spAutoFit/>
          </a:bodyPr>
          <a:lstStyle/>
          <a:p>
            <a:pPr marL="171450" indent="-171450">
              <a:buFont typeface="Arial" panose="020B0604020202020204" pitchFamily="34" charset="0"/>
              <a:buChar char="•"/>
            </a:pPr>
            <a:r>
              <a:rPr lang="en-US" dirty="0"/>
              <a:t>Apply efficiency correction in 2D “</a:t>
            </a:r>
            <a:r>
              <a:rPr lang="en-US" dirty="0" err="1"/>
              <a:t>phi_corrected</a:t>
            </a:r>
            <a:r>
              <a:rPr lang="en-US" dirty="0"/>
              <a:t>” vs. “</a:t>
            </a:r>
            <a:r>
              <a:rPr lang="en-US" dirty="0" err="1"/>
              <a:t>z_corrected</a:t>
            </a:r>
            <a:r>
              <a:rPr lang="en-US" dirty="0"/>
              <a:t>”</a:t>
            </a:r>
          </a:p>
        </p:txBody>
      </p:sp>
      <p:pic>
        <p:nvPicPr>
          <p:cNvPr id="9" name="Picture 8">
            <a:extLst>
              <a:ext uri="{FF2B5EF4-FFF2-40B4-BE49-F238E27FC236}">
                <a16:creationId xmlns:a16="http://schemas.microsoft.com/office/drawing/2014/main" id="{829E553C-FC8E-C631-4A81-805C7E189562}"/>
              </a:ext>
            </a:extLst>
          </p:cNvPr>
          <p:cNvPicPr>
            <a:picLocks noChangeAspect="1"/>
          </p:cNvPicPr>
          <p:nvPr/>
        </p:nvPicPr>
        <p:blipFill>
          <a:blip r:embed="rId4"/>
          <a:stretch>
            <a:fillRect/>
          </a:stretch>
        </p:blipFill>
        <p:spPr>
          <a:xfrm rot="5400000">
            <a:off x="1540200" y="14538"/>
            <a:ext cx="5353504" cy="8270945"/>
          </a:xfrm>
          <a:prstGeom prst="rect">
            <a:avLst/>
          </a:prstGeom>
        </p:spPr>
      </p:pic>
      <p:sp>
        <p:nvSpPr>
          <p:cNvPr id="5" name="TextBox 4">
            <a:extLst>
              <a:ext uri="{FF2B5EF4-FFF2-40B4-BE49-F238E27FC236}">
                <a16:creationId xmlns:a16="http://schemas.microsoft.com/office/drawing/2014/main" id="{958EBC39-F18F-FD3E-457E-311372F7CE15}"/>
              </a:ext>
            </a:extLst>
          </p:cNvPr>
          <p:cNvSpPr txBox="1"/>
          <p:nvPr/>
        </p:nvSpPr>
        <p:spPr>
          <a:xfrm>
            <a:off x="5069941" y="6496502"/>
            <a:ext cx="3834142" cy="276999"/>
          </a:xfrm>
          <a:prstGeom prst="rect">
            <a:avLst/>
          </a:prstGeom>
          <a:noFill/>
        </p:spPr>
        <p:txBody>
          <a:bodyPr wrap="square" rtlCol="0">
            <a:spAutoFit/>
          </a:bodyPr>
          <a:lstStyle/>
          <a:p>
            <a:r>
              <a:rPr lang="en-US" dirty="0"/>
              <a:t>Final analysis underway – stay tuned…</a:t>
            </a:r>
          </a:p>
        </p:txBody>
      </p:sp>
    </p:spTree>
    <p:extLst>
      <p:ext uri="{BB962C8B-B14F-4D97-AF65-F5344CB8AC3E}">
        <p14:creationId xmlns:p14="http://schemas.microsoft.com/office/powerpoint/2010/main" val="6067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C383B-93AE-D70C-C071-282F18B35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AAABB-CE89-B0D6-056E-A47CD7DE0AB4}"/>
              </a:ext>
            </a:extLst>
          </p:cNvPr>
          <p:cNvSpPr>
            <a:spLocks noGrp="1"/>
          </p:cNvSpPr>
          <p:nvPr>
            <p:ph type="title"/>
          </p:nvPr>
        </p:nvSpPr>
        <p:spPr>
          <a:xfrm>
            <a:off x="685800" y="84499"/>
            <a:ext cx="7772400" cy="1143000"/>
          </a:xfrm>
        </p:spPr>
        <p:txBody>
          <a:bodyPr/>
          <a:lstStyle/>
          <a:p>
            <a:r>
              <a:rPr lang="en-US" dirty="0"/>
              <a:t>Outlook</a:t>
            </a:r>
          </a:p>
        </p:txBody>
      </p:sp>
      <p:sp>
        <p:nvSpPr>
          <p:cNvPr id="5" name="TextBox 4">
            <a:extLst>
              <a:ext uri="{FF2B5EF4-FFF2-40B4-BE49-F238E27FC236}">
                <a16:creationId xmlns:a16="http://schemas.microsoft.com/office/drawing/2014/main" id="{48114BB1-01AB-471F-3CBB-8EAA5A6E2C7A}"/>
              </a:ext>
            </a:extLst>
          </p:cNvPr>
          <p:cNvSpPr txBox="1"/>
          <p:nvPr/>
        </p:nvSpPr>
        <p:spPr>
          <a:xfrm>
            <a:off x="552262" y="1088999"/>
            <a:ext cx="8664166" cy="276999"/>
          </a:xfrm>
          <a:prstGeom prst="rect">
            <a:avLst/>
          </a:prstGeom>
          <a:noFill/>
        </p:spPr>
        <p:txBody>
          <a:bodyPr wrap="square" rtlCol="0">
            <a:spAutoFit/>
          </a:bodyPr>
          <a:lstStyle/>
          <a:p>
            <a:r>
              <a:rPr lang="en-US" dirty="0"/>
              <a:t>… however, results are expected to be quite insensitive to this efficiency correction</a:t>
            </a:r>
          </a:p>
        </p:txBody>
      </p:sp>
      <p:pic>
        <p:nvPicPr>
          <p:cNvPr id="6" name="Picture 5">
            <a:extLst>
              <a:ext uri="{FF2B5EF4-FFF2-40B4-BE49-F238E27FC236}">
                <a16:creationId xmlns:a16="http://schemas.microsoft.com/office/drawing/2014/main" id="{B628E86B-82B2-7F7D-23EE-5435AC7BAF2B}"/>
              </a:ext>
            </a:extLst>
          </p:cNvPr>
          <p:cNvPicPr>
            <a:picLocks noChangeAspect="1"/>
          </p:cNvPicPr>
          <p:nvPr/>
        </p:nvPicPr>
        <p:blipFill>
          <a:blip r:embed="rId3"/>
          <a:stretch>
            <a:fillRect/>
          </a:stretch>
        </p:blipFill>
        <p:spPr>
          <a:xfrm>
            <a:off x="18327" y="1365998"/>
            <a:ext cx="5042559" cy="6528624"/>
          </a:xfrm>
          <a:prstGeom prst="rect">
            <a:avLst/>
          </a:prstGeom>
        </p:spPr>
      </p:pic>
      <p:pic>
        <p:nvPicPr>
          <p:cNvPr id="7" name="Picture 6">
            <a:extLst>
              <a:ext uri="{FF2B5EF4-FFF2-40B4-BE49-F238E27FC236}">
                <a16:creationId xmlns:a16="http://schemas.microsoft.com/office/drawing/2014/main" id="{C1C53F1F-1187-AB1C-B8FD-71D6F845084F}"/>
              </a:ext>
            </a:extLst>
          </p:cNvPr>
          <p:cNvPicPr>
            <a:picLocks noChangeAspect="1"/>
          </p:cNvPicPr>
          <p:nvPr/>
        </p:nvPicPr>
        <p:blipFill>
          <a:blip r:embed="rId4"/>
          <a:stretch>
            <a:fillRect/>
          </a:stretch>
        </p:blipFill>
        <p:spPr>
          <a:xfrm>
            <a:off x="4508626" y="1365997"/>
            <a:ext cx="4490298" cy="5492003"/>
          </a:xfrm>
          <a:prstGeom prst="rect">
            <a:avLst/>
          </a:prstGeom>
        </p:spPr>
      </p:pic>
      <p:sp>
        <p:nvSpPr>
          <p:cNvPr id="8" name="Left Arrow 7">
            <a:extLst>
              <a:ext uri="{FF2B5EF4-FFF2-40B4-BE49-F238E27FC236}">
                <a16:creationId xmlns:a16="http://schemas.microsoft.com/office/drawing/2014/main" id="{A70C4C3F-1FE1-2A79-B6B1-933D49C3D4E7}"/>
              </a:ext>
            </a:extLst>
          </p:cNvPr>
          <p:cNvSpPr/>
          <p:nvPr/>
        </p:nvSpPr>
        <p:spPr bwMode="auto">
          <a:xfrm rot="20713384">
            <a:off x="8827129" y="5658416"/>
            <a:ext cx="316871" cy="117695"/>
          </a:xfrm>
          <a:prstGeom prst="leftArrow">
            <a:avLst/>
          </a:prstGeom>
          <a:solidFill>
            <a:schemeClr val="accent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45447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74A756-7FA8-6513-815A-46E262975041}"/>
              </a:ext>
            </a:extLst>
          </p:cNvPr>
          <p:cNvPicPr>
            <a:picLocks noChangeAspect="1"/>
          </p:cNvPicPr>
          <p:nvPr/>
        </p:nvPicPr>
        <p:blipFill>
          <a:blip r:embed="rId3"/>
          <a:stretch>
            <a:fillRect/>
          </a:stretch>
        </p:blipFill>
        <p:spPr>
          <a:xfrm>
            <a:off x="3759200" y="4165600"/>
            <a:ext cx="5384800" cy="2692400"/>
          </a:xfrm>
          <a:prstGeom prst="rect">
            <a:avLst/>
          </a:prstGeom>
        </p:spPr>
      </p:pic>
      <p:sp>
        <p:nvSpPr>
          <p:cNvPr id="2" name="Title 1">
            <a:extLst>
              <a:ext uri="{FF2B5EF4-FFF2-40B4-BE49-F238E27FC236}">
                <a16:creationId xmlns:a16="http://schemas.microsoft.com/office/drawing/2014/main" id="{E4B2A54E-6306-1698-2DD4-259F33A3C18A}"/>
              </a:ext>
            </a:extLst>
          </p:cNvPr>
          <p:cNvSpPr>
            <a:spLocks noGrp="1"/>
          </p:cNvSpPr>
          <p:nvPr>
            <p:ph type="title"/>
          </p:nvPr>
        </p:nvSpPr>
        <p:spPr>
          <a:xfrm>
            <a:off x="685800" y="0"/>
            <a:ext cx="7772400" cy="1143000"/>
          </a:xfrm>
        </p:spPr>
        <p:txBody>
          <a:bodyPr/>
          <a:lstStyle/>
          <a:p>
            <a:r>
              <a:rPr lang="en-US" dirty="0"/>
              <a:t>Backgrounds</a:t>
            </a:r>
          </a:p>
        </p:txBody>
      </p:sp>
      <p:sp>
        <p:nvSpPr>
          <p:cNvPr id="4" name="TextBox 3">
            <a:extLst>
              <a:ext uri="{FF2B5EF4-FFF2-40B4-BE49-F238E27FC236}">
                <a16:creationId xmlns:a16="http://schemas.microsoft.com/office/drawing/2014/main" id="{0C6D79E3-F117-4585-9B2A-0274C43A6B3D}"/>
              </a:ext>
            </a:extLst>
          </p:cNvPr>
          <p:cNvSpPr txBox="1"/>
          <p:nvPr/>
        </p:nvSpPr>
        <p:spPr>
          <a:xfrm>
            <a:off x="0" y="1053564"/>
            <a:ext cx="4131649" cy="1015663"/>
          </a:xfrm>
          <a:prstGeom prst="rect">
            <a:avLst/>
          </a:prstGeom>
          <a:noFill/>
        </p:spPr>
        <p:txBody>
          <a:bodyPr wrap="square">
            <a:spAutoFit/>
          </a:bodyPr>
          <a:lstStyle/>
          <a:p>
            <a:pPr>
              <a:buNone/>
            </a:pPr>
            <a:r>
              <a:rPr lang="en-US" dirty="0">
                <a:solidFill>
                  <a:srgbClr val="000000"/>
                </a:solidFill>
                <a:effectLst/>
                <a:latin typeface="Helvetica" pitchFamily="2" charset="0"/>
              </a:rPr>
              <a:t>1.2) section 5.1.2 “Non Deuteron Target Contamination” – not clear why H3/He3 recoils not expected to be produced also from the target walls as suggest the empty target data (radial and maybe axial)? These can be either produced directly by e- or by the generated ions.</a:t>
            </a:r>
          </a:p>
        </p:txBody>
      </p:sp>
      <p:sp>
        <p:nvSpPr>
          <p:cNvPr id="6" name="TextBox 5">
            <a:extLst>
              <a:ext uri="{FF2B5EF4-FFF2-40B4-BE49-F238E27FC236}">
                <a16:creationId xmlns:a16="http://schemas.microsoft.com/office/drawing/2014/main" id="{28A29E7D-8F02-8B98-0885-7EC45C4E3ADC}"/>
              </a:ext>
            </a:extLst>
          </p:cNvPr>
          <p:cNvSpPr txBox="1"/>
          <p:nvPr/>
        </p:nvSpPr>
        <p:spPr>
          <a:xfrm>
            <a:off x="-1" y="1999627"/>
            <a:ext cx="4318504" cy="1569660"/>
          </a:xfrm>
          <a:prstGeom prst="rect">
            <a:avLst/>
          </a:prstGeom>
          <a:noFill/>
        </p:spPr>
        <p:txBody>
          <a:bodyPr wrap="square">
            <a:spAutoFit/>
          </a:bodyPr>
          <a:lstStyle/>
          <a:p>
            <a:pPr>
              <a:buNone/>
            </a:pPr>
            <a:r>
              <a:rPr lang="en-US" dirty="0">
                <a:solidFill>
                  <a:srgbClr val="000000"/>
                </a:solidFill>
                <a:effectLst/>
                <a:latin typeface="Helvetica" pitchFamily="2" charset="0"/>
              </a:rPr>
              <a:t>1.8) 7.4.2.3 “Helium Contamination Correction” – the contamination of He4 is 7% for tagged an13.5% for inclusive data according to Fig.5.6 (and it is flat in x/x*). Assuming that MC has no He4 contamination, the correction on the super ratio supposed to be Tag/Inc~(1-0.07)/(1-0.135)=1.075.Instead, in this section you state: “analysis has been repeated without this correction, which led to a systematic effect of up to 0.6%.” How is it possible?</a:t>
            </a:r>
          </a:p>
        </p:txBody>
      </p:sp>
      <p:sp>
        <p:nvSpPr>
          <p:cNvPr id="8" name="TextBox 7">
            <a:extLst>
              <a:ext uri="{FF2B5EF4-FFF2-40B4-BE49-F238E27FC236}">
                <a16:creationId xmlns:a16="http://schemas.microsoft.com/office/drawing/2014/main" id="{26A05965-2685-E8EF-2317-A81ACFEDA2D3}"/>
              </a:ext>
            </a:extLst>
          </p:cNvPr>
          <p:cNvSpPr txBox="1"/>
          <p:nvPr/>
        </p:nvSpPr>
        <p:spPr>
          <a:xfrm>
            <a:off x="0" y="3536470"/>
            <a:ext cx="4131649" cy="830997"/>
          </a:xfrm>
          <a:prstGeom prst="rect">
            <a:avLst/>
          </a:prstGeom>
          <a:noFill/>
        </p:spPr>
        <p:txBody>
          <a:bodyPr wrap="square">
            <a:spAutoFit/>
          </a:bodyPr>
          <a:lstStyle/>
          <a:p>
            <a:pPr>
              <a:buNone/>
            </a:pPr>
            <a:r>
              <a:rPr lang="en-US" dirty="0">
                <a:solidFill>
                  <a:srgbClr val="000000"/>
                </a:solidFill>
                <a:effectLst/>
                <a:latin typeface="Helvetica" pitchFamily="2" charset="0"/>
              </a:rPr>
              <a:t>2.16) P70 All the discussion on the extra background is rather problematic in my opinion, I </a:t>
            </a:r>
            <a:r>
              <a:rPr lang="en-US" dirty="0" err="1">
                <a:solidFill>
                  <a:srgbClr val="000000"/>
                </a:solidFill>
                <a:effectLst/>
                <a:latin typeface="Helvetica" pitchFamily="2" charset="0"/>
              </a:rPr>
              <a:t>countnumber</a:t>
            </a:r>
            <a:r>
              <a:rPr lang="en-US" dirty="0">
                <a:solidFill>
                  <a:srgbClr val="000000"/>
                </a:solidFill>
                <a:effectLst/>
                <a:latin typeface="Helvetica" pitchFamily="2" charset="0"/>
              </a:rPr>
              <a:t> of issues. We would need to see a run number dependency to see if it is correlated with helium contamination. </a:t>
            </a:r>
          </a:p>
        </p:txBody>
      </p:sp>
      <p:pic>
        <p:nvPicPr>
          <p:cNvPr id="3" name="Picture 2">
            <a:extLst>
              <a:ext uri="{FF2B5EF4-FFF2-40B4-BE49-F238E27FC236}">
                <a16:creationId xmlns:a16="http://schemas.microsoft.com/office/drawing/2014/main" id="{BB6E0907-C0C3-F2FB-0911-A664BDC9DAE7}"/>
              </a:ext>
            </a:extLst>
          </p:cNvPr>
          <p:cNvPicPr>
            <a:picLocks noChangeAspect="1"/>
          </p:cNvPicPr>
          <p:nvPr/>
        </p:nvPicPr>
        <p:blipFill>
          <a:blip r:embed="rId4"/>
          <a:stretch>
            <a:fillRect/>
          </a:stretch>
        </p:blipFill>
        <p:spPr>
          <a:xfrm>
            <a:off x="4131650" y="931276"/>
            <a:ext cx="2319950" cy="1853181"/>
          </a:xfrm>
          <a:prstGeom prst="rect">
            <a:avLst/>
          </a:prstGeom>
        </p:spPr>
      </p:pic>
      <p:pic>
        <p:nvPicPr>
          <p:cNvPr id="5" name="Picture 4">
            <a:extLst>
              <a:ext uri="{FF2B5EF4-FFF2-40B4-BE49-F238E27FC236}">
                <a16:creationId xmlns:a16="http://schemas.microsoft.com/office/drawing/2014/main" id="{BBCE9AC4-95A9-1B3B-2955-A81C28EBD50E}"/>
              </a:ext>
            </a:extLst>
          </p:cNvPr>
          <p:cNvPicPr>
            <a:picLocks noChangeAspect="1"/>
          </p:cNvPicPr>
          <p:nvPr/>
        </p:nvPicPr>
        <p:blipFill>
          <a:blip r:embed="rId5"/>
          <a:stretch>
            <a:fillRect/>
          </a:stretch>
        </p:blipFill>
        <p:spPr>
          <a:xfrm>
            <a:off x="5714681" y="1499357"/>
            <a:ext cx="3429319" cy="2745910"/>
          </a:xfrm>
          <a:prstGeom prst="rect">
            <a:avLst/>
          </a:prstGeom>
        </p:spPr>
      </p:pic>
      <p:sp>
        <p:nvSpPr>
          <p:cNvPr id="7" name="TextBox 6">
            <a:extLst>
              <a:ext uri="{FF2B5EF4-FFF2-40B4-BE49-F238E27FC236}">
                <a16:creationId xmlns:a16="http://schemas.microsoft.com/office/drawing/2014/main" id="{0E69AF35-D7D0-8EF4-8838-F66D4722474B}"/>
              </a:ext>
            </a:extLst>
          </p:cNvPr>
          <p:cNvSpPr txBox="1"/>
          <p:nvPr/>
        </p:nvSpPr>
        <p:spPr>
          <a:xfrm>
            <a:off x="132909" y="4597071"/>
            <a:ext cx="3787241" cy="2031325"/>
          </a:xfrm>
          <a:prstGeom prst="rect">
            <a:avLst/>
          </a:prstGeom>
          <a:noFill/>
        </p:spPr>
        <p:txBody>
          <a:bodyPr wrap="square" rtlCol="0">
            <a:spAutoFit/>
          </a:bodyPr>
          <a:lstStyle/>
          <a:p>
            <a:r>
              <a:rPr lang="en-US" sz="1400" dirty="0"/>
              <a:t>POTENTIAL SOURCES OF BACKGROUND:</a:t>
            </a:r>
          </a:p>
          <a:p>
            <a:pPr marL="171450" indent="-171450">
              <a:buFont typeface="Arial" panose="020B0604020202020204" pitchFamily="34" charset="0"/>
              <a:buChar char="•"/>
            </a:pPr>
            <a:r>
              <a:rPr lang="en-US" sz="1400" baseline="30000" dirty="0"/>
              <a:t>4</a:t>
            </a:r>
            <a:r>
              <a:rPr lang="en-US" sz="1400" dirty="0"/>
              <a:t>He contamination in all targets (semi-permeable straw wall)</a:t>
            </a:r>
          </a:p>
          <a:p>
            <a:pPr marL="171450" indent="-171450">
              <a:buFont typeface="Arial" panose="020B0604020202020204" pitchFamily="34" charset="0"/>
              <a:buChar char="•"/>
            </a:pPr>
            <a:r>
              <a:rPr lang="en-US" sz="1400" dirty="0"/>
              <a:t>Other gases (AIR!) from backflow while purging</a:t>
            </a:r>
          </a:p>
          <a:p>
            <a:pPr marL="171450" indent="-171450">
              <a:buFont typeface="Arial" panose="020B0604020202020204" pitchFamily="34" charset="0"/>
              <a:buChar char="•"/>
            </a:pPr>
            <a:r>
              <a:rPr lang="en-US" sz="1400" dirty="0"/>
              <a:t>POTENTIALLY: Beam (halo) interacting with target straw walls</a:t>
            </a:r>
          </a:p>
          <a:p>
            <a:pPr marL="171450" indent="-171450">
              <a:buFont typeface="Arial" panose="020B0604020202020204" pitchFamily="34" charset="0"/>
              <a:buChar char="•"/>
            </a:pPr>
            <a:r>
              <a:rPr lang="en-US" sz="1400" dirty="0"/>
              <a:t>NEW: D2 contamination in H2 and ”empty targets” (really 1 atmosphere) </a:t>
            </a:r>
          </a:p>
        </p:txBody>
      </p:sp>
    </p:spTree>
    <p:extLst>
      <p:ext uri="{BB962C8B-B14F-4D97-AF65-F5344CB8AC3E}">
        <p14:creationId xmlns:p14="http://schemas.microsoft.com/office/powerpoint/2010/main" val="101985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9377-A16F-681E-4D3E-2D4A8FF4C0C5}"/>
              </a:ext>
            </a:extLst>
          </p:cNvPr>
          <p:cNvSpPr>
            <a:spLocks noGrp="1"/>
          </p:cNvSpPr>
          <p:nvPr>
            <p:ph type="title"/>
          </p:nvPr>
        </p:nvSpPr>
        <p:spPr>
          <a:xfrm>
            <a:off x="0" y="30178"/>
            <a:ext cx="9144000" cy="1143000"/>
          </a:xfrm>
        </p:spPr>
        <p:txBody>
          <a:bodyPr/>
          <a:lstStyle/>
          <a:p>
            <a:r>
              <a:rPr lang="en-US" dirty="0"/>
              <a:t>z-dependence of observed backward tracks</a:t>
            </a:r>
          </a:p>
        </p:txBody>
      </p:sp>
      <p:pic>
        <p:nvPicPr>
          <p:cNvPr id="4" name="Picture 3">
            <a:extLst>
              <a:ext uri="{FF2B5EF4-FFF2-40B4-BE49-F238E27FC236}">
                <a16:creationId xmlns:a16="http://schemas.microsoft.com/office/drawing/2014/main" id="{650E7742-CC39-7FD8-4007-68CCB36CD6ED}"/>
              </a:ext>
            </a:extLst>
          </p:cNvPr>
          <p:cNvPicPr>
            <a:picLocks noChangeAspect="1"/>
          </p:cNvPicPr>
          <p:nvPr/>
        </p:nvPicPr>
        <p:blipFill>
          <a:blip r:embed="rId3"/>
          <a:stretch>
            <a:fillRect/>
          </a:stretch>
        </p:blipFill>
        <p:spPr>
          <a:xfrm rot="5400000">
            <a:off x="604890" y="745044"/>
            <a:ext cx="3410856" cy="4571999"/>
          </a:xfrm>
          <a:prstGeom prst="rect">
            <a:avLst/>
          </a:prstGeom>
        </p:spPr>
      </p:pic>
      <p:pic>
        <p:nvPicPr>
          <p:cNvPr id="6" name="Picture 5">
            <a:extLst>
              <a:ext uri="{FF2B5EF4-FFF2-40B4-BE49-F238E27FC236}">
                <a16:creationId xmlns:a16="http://schemas.microsoft.com/office/drawing/2014/main" id="{1D571AC6-0495-392E-7123-619A0E591DA0}"/>
              </a:ext>
            </a:extLst>
          </p:cNvPr>
          <p:cNvPicPr>
            <a:picLocks noChangeAspect="1"/>
          </p:cNvPicPr>
          <p:nvPr/>
        </p:nvPicPr>
        <p:blipFill>
          <a:blip r:embed="rId4"/>
          <a:stretch>
            <a:fillRect/>
          </a:stretch>
        </p:blipFill>
        <p:spPr>
          <a:xfrm rot="5400000">
            <a:off x="5155659" y="753990"/>
            <a:ext cx="3429000" cy="4596319"/>
          </a:xfrm>
          <a:prstGeom prst="rect">
            <a:avLst/>
          </a:prstGeom>
        </p:spPr>
      </p:pic>
      <p:sp>
        <p:nvSpPr>
          <p:cNvPr id="7" name="TextBox 6">
            <a:extLst>
              <a:ext uri="{FF2B5EF4-FFF2-40B4-BE49-F238E27FC236}">
                <a16:creationId xmlns:a16="http://schemas.microsoft.com/office/drawing/2014/main" id="{D017183C-B233-08CD-36BC-07FA61540A84}"/>
              </a:ext>
            </a:extLst>
          </p:cNvPr>
          <p:cNvSpPr txBox="1"/>
          <p:nvPr/>
        </p:nvSpPr>
        <p:spPr>
          <a:xfrm>
            <a:off x="162962" y="4834550"/>
            <a:ext cx="4264183" cy="461665"/>
          </a:xfrm>
          <a:prstGeom prst="rect">
            <a:avLst/>
          </a:prstGeom>
          <a:noFill/>
        </p:spPr>
        <p:txBody>
          <a:bodyPr wrap="square" rtlCol="0">
            <a:spAutoFit/>
          </a:bodyPr>
          <a:lstStyle/>
          <a:p>
            <a:r>
              <a:rPr lang="en-US" dirty="0"/>
              <a:t>Combinatorial Background (random RTPC tracks for each trigger)</a:t>
            </a:r>
          </a:p>
        </p:txBody>
      </p:sp>
      <p:sp>
        <p:nvSpPr>
          <p:cNvPr id="8" name="TextBox 7">
            <a:extLst>
              <a:ext uri="{FF2B5EF4-FFF2-40B4-BE49-F238E27FC236}">
                <a16:creationId xmlns:a16="http://schemas.microsoft.com/office/drawing/2014/main" id="{E726CB9D-8FE1-DFED-A59A-9FFB5351FF54}"/>
              </a:ext>
            </a:extLst>
          </p:cNvPr>
          <p:cNvSpPr txBox="1"/>
          <p:nvPr/>
        </p:nvSpPr>
        <p:spPr>
          <a:xfrm>
            <a:off x="4807390" y="4834550"/>
            <a:ext cx="4336610" cy="276999"/>
          </a:xfrm>
          <a:prstGeom prst="rect">
            <a:avLst/>
          </a:prstGeom>
          <a:noFill/>
        </p:spPr>
        <p:txBody>
          <a:bodyPr wrap="square" rtlCol="0">
            <a:spAutoFit/>
          </a:bodyPr>
          <a:lstStyle/>
          <a:p>
            <a:r>
              <a:rPr lang="en-US" dirty="0"/>
              <a:t>Coincident signal, normalized to inclusive rate</a:t>
            </a:r>
          </a:p>
        </p:txBody>
      </p:sp>
      <p:sp>
        <p:nvSpPr>
          <p:cNvPr id="9" name="TextBox 8">
            <a:extLst>
              <a:ext uri="{FF2B5EF4-FFF2-40B4-BE49-F238E27FC236}">
                <a16:creationId xmlns:a16="http://schemas.microsoft.com/office/drawing/2014/main" id="{F7869998-217C-A7DA-3286-D864702E00CB}"/>
              </a:ext>
            </a:extLst>
          </p:cNvPr>
          <p:cNvSpPr txBox="1"/>
          <p:nvPr/>
        </p:nvSpPr>
        <p:spPr>
          <a:xfrm>
            <a:off x="280657" y="5441133"/>
            <a:ext cx="8863343" cy="1384995"/>
          </a:xfrm>
          <a:prstGeom prst="rect">
            <a:avLst/>
          </a:prstGeom>
          <a:noFill/>
        </p:spPr>
        <p:txBody>
          <a:bodyPr wrap="square" rtlCol="0">
            <a:spAutoFit/>
          </a:bodyPr>
          <a:lstStyle/>
          <a:p>
            <a:r>
              <a:rPr lang="en-US" dirty="0"/>
              <a:t>NOTES:</a:t>
            </a:r>
          </a:p>
          <a:p>
            <a:pPr marL="171450" indent="-171450">
              <a:buFont typeface="Arial" panose="020B0604020202020204" pitchFamily="34" charset="0"/>
              <a:buChar char="•"/>
            </a:pPr>
            <a:r>
              <a:rPr lang="en-US" dirty="0"/>
              <a:t>Mostly ”flat” </a:t>
            </a:r>
            <a:r>
              <a:rPr lang="en-US" dirty="0" err="1"/>
              <a:t>vz</a:t>
            </a:r>
            <a:r>
              <a:rPr lang="en-US" dirty="0"/>
              <a:t>-dependence (unlikely to come from walls) except possibly alphas from all 5 target types.</a:t>
            </a:r>
          </a:p>
          <a:p>
            <a:pPr marL="171450" indent="-171450">
              <a:buFont typeface="Arial" panose="020B0604020202020204" pitchFamily="34" charset="0"/>
              <a:buChar char="•"/>
            </a:pPr>
            <a:r>
              <a:rPr lang="en-US" baseline="30000" dirty="0"/>
              <a:t>3</a:t>
            </a:r>
            <a:r>
              <a:rPr lang="en-US" dirty="0"/>
              <a:t>He/</a:t>
            </a:r>
            <a:r>
              <a:rPr lang="en-US" baseline="30000" dirty="0"/>
              <a:t>3</a:t>
            </a:r>
            <a:r>
              <a:rPr lang="en-US" dirty="0"/>
              <a:t>H tracks in non-</a:t>
            </a:r>
            <a:r>
              <a:rPr lang="en-US" baseline="30000" dirty="0"/>
              <a:t>4</a:t>
            </a:r>
            <a:r>
              <a:rPr lang="en-US" dirty="0"/>
              <a:t>He targets used as estimate of </a:t>
            </a:r>
            <a:r>
              <a:rPr lang="en-US" baseline="30000" dirty="0"/>
              <a:t>4</a:t>
            </a:r>
            <a:r>
              <a:rPr lang="en-US" dirty="0"/>
              <a:t>He background gas (could be mix from </a:t>
            </a:r>
            <a:r>
              <a:rPr lang="en-US" baseline="30000" dirty="0"/>
              <a:t>4</a:t>
            </a:r>
            <a:r>
              <a:rPr lang="en-US" dirty="0"/>
              <a:t>He, Air and walls). </a:t>
            </a:r>
          </a:p>
          <a:p>
            <a:pPr marL="171450" indent="-171450">
              <a:buFont typeface="Arial" panose="020B0604020202020204" pitchFamily="34" charset="0"/>
              <a:buChar char="•"/>
            </a:pPr>
            <a:r>
              <a:rPr lang="en-US" dirty="0"/>
              <a:t>Most hard to understand: Sizeable backward proton contribution from full H</a:t>
            </a:r>
            <a:r>
              <a:rPr lang="en-US" baseline="-25000" dirty="0"/>
              <a:t>2</a:t>
            </a:r>
            <a:r>
              <a:rPr lang="en-US" dirty="0"/>
              <a:t> and “empty” (=1atm) H</a:t>
            </a:r>
            <a:r>
              <a:rPr lang="en-US" baseline="-25000" dirty="0"/>
              <a:t>2 </a:t>
            </a:r>
            <a:r>
              <a:rPr lang="en-US" dirty="0"/>
              <a:t>(consistent w/ each other)</a:t>
            </a:r>
            <a:br>
              <a:rPr lang="en-US" dirty="0"/>
            </a:br>
            <a:r>
              <a:rPr lang="en-US" dirty="0"/>
              <a:t>(CLAIM: It is kinematically IMPOSSIBLE for a particle with mass = target to be released in backward direction in e</a:t>
            </a:r>
            <a:r>
              <a:rPr lang="en-US" baseline="30000" dirty="0"/>
              <a:t>-</a:t>
            </a:r>
            <a:r>
              <a:rPr lang="en-US" dirty="0"/>
              <a:t> scattering)</a:t>
            </a:r>
          </a:p>
          <a:p>
            <a:pPr marL="628650" lvl="1" indent="-171450">
              <a:buFont typeface="Arial" panose="020B0604020202020204" pitchFamily="34" charset="0"/>
              <a:buChar char="•"/>
            </a:pPr>
            <a:r>
              <a:rPr lang="en-US" dirty="0"/>
              <a:t>Can NOT come from </a:t>
            </a:r>
            <a:r>
              <a:rPr lang="en-US" baseline="30000" dirty="0"/>
              <a:t>4</a:t>
            </a:r>
            <a:r>
              <a:rPr lang="en-US" dirty="0"/>
              <a:t>He contamination alone, since a FULL </a:t>
            </a:r>
            <a:r>
              <a:rPr lang="en-US" baseline="30000" dirty="0"/>
              <a:t>4</a:t>
            </a:r>
            <a:r>
              <a:rPr lang="en-US" dirty="0"/>
              <a:t>He target has barely more backward protons than H</a:t>
            </a:r>
            <a:r>
              <a:rPr lang="en-US" baseline="-25000" dirty="0"/>
              <a:t>2 </a:t>
            </a:r>
            <a:r>
              <a:rPr lang="en-US" dirty="0"/>
              <a:t> </a:t>
            </a:r>
          </a:p>
          <a:p>
            <a:pPr marL="628650" lvl="1" indent="-171450">
              <a:buFont typeface="Arial" panose="020B0604020202020204" pitchFamily="34" charset="0"/>
              <a:buChar char="•"/>
            </a:pPr>
            <a:r>
              <a:rPr lang="en-US" dirty="0"/>
              <a:t>Significant fraction of D</a:t>
            </a:r>
            <a:r>
              <a:rPr lang="en-US" baseline="-25000" dirty="0"/>
              <a:t>2</a:t>
            </a:r>
            <a:r>
              <a:rPr lang="en-US" dirty="0"/>
              <a:t> contamination in H</a:t>
            </a:r>
            <a:r>
              <a:rPr lang="en-US" baseline="-25000" dirty="0"/>
              <a:t>2</a:t>
            </a:r>
            <a:r>
              <a:rPr lang="en-US" dirty="0"/>
              <a:t>?</a:t>
            </a:r>
          </a:p>
        </p:txBody>
      </p:sp>
      <p:pic>
        <p:nvPicPr>
          <p:cNvPr id="11" name="Picture 10">
            <a:extLst>
              <a:ext uri="{FF2B5EF4-FFF2-40B4-BE49-F238E27FC236}">
                <a16:creationId xmlns:a16="http://schemas.microsoft.com/office/drawing/2014/main" id="{73BBB140-E877-949C-779E-4967AA9DFB6C}"/>
              </a:ext>
            </a:extLst>
          </p:cNvPr>
          <p:cNvPicPr>
            <a:picLocks noChangeAspect="1"/>
          </p:cNvPicPr>
          <p:nvPr/>
        </p:nvPicPr>
        <p:blipFill>
          <a:blip r:embed="rId5"/>
          <a:stretch>
            <a:fillRect/>
          </a:stretch>
        </p:blipFill>
        <p:spPr>
          <a:xfrm rot="5400000">
            <a:off x="322985" y="928870"/>
            <a:ext cx="1754672" cy="2352006"/>
          </a:xfrm>
          <a:prstGeom prst="rect">
            <a:avLst/>
          </a:prstGeom>
        </p:spPr>
      </p:pic>
      <p:pic>
        <p:nvPicPr>
          <p:cNvPr id="13" name="Picture 12">
            <a:extLst>
              <a:ext uri="{FF2B5EF4-FFF2-40B4-BE49-F238E27FC236}">
                <a16:creationId xmlns:a16="http://schemas.microsoft.com/office/drawing/2014/main" id="{C7379DF4-A439-669D-F21F-0B876A00A6DB}"/>
              </a:ext>
            </a:extLst>
          </p:cNvPr>
          <p:cNvPicPr>
            <a:picLocks noChangeAspect="1"/>
          </p:cNvPicPr>
          <p:nvPr/>
        </p:nvPicPr>
        <p:blipFill>
          <a:blip r:embed="rId6"/>
          <a:stretch>
            <a:fillRect/>
          </a:stretch>
        </p:blipFill>
        <p:spPr>
          <a:xfrm rot="5400000">
            <a:off x="4819272" y="916966"/>
            <a:ext cx="1824611" cy="2445756"/>
          </a:xfrm>
          <a:prstGeom prst="rect">
            <a:avLst/>
          </a:prstGeom>
        </p:spPr>
      </p:pic>
    </p:spTree>
    <p:extLst>
      <p:ext uri="{BB962C8B-B14F-4D97-AF65-F5344CB8AC3E}">
        <p14:creationId xmlns:p14="http://schemas.microsoft.com/office/powerpoint/2010/main" val="4030094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F152-310E-689E-F246-3D2D6467B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AAB5E-5AD1-C85D-9B7B-3B7063C7665E}"/>
              </a:ext>
            </a:extLst>
          </p:cNvPr>
          <p:cNvSpPr>
            <a:spLocks noGrp="1"/>
          </p:cNvSpPr>
          <p:nvPr>
            <p:ph type="title"/>
          </p:nvPr>
        </p:nvSpPr>
        <p:spPr>
          <a:xfrm>
            <a:off x="685800" y="84499"/>
            <a:ext cx="7772400" cy="1143000"/>
          </a:xfrm>
        </p:spPr>
        <p:txBody>
          <a:bodyPr/>
          <a:lstStyle/>
          <a:p>
            <a:r>
              <a:rPr lang="en-US" dirty="0"/>
              <a:t>Outlook: Will study further</a:t>
            </a:r>
          </a:p>
        </p:txBody>
      </p:sp>
      <p:sp>
        <p:nvSpPr>
          <p:cNvPr id="5" name="TextBox 4">
            <a:extLst>
              <a:ext uri="{FF2B5EF4-FFF2-40B4-BE49-F238E27FC236}">
                <a16:creationId xmlns:a16="http://schemas.microsoft.com/office/drawing/2014/main" id="{6A58E6AC-41F8-1912-A12A-33C09E9E03EB}"/>
              </a:ext>
            </a:extLst>
          </p:cNvPr>
          <p:cNvSpPr txBox="1"/>
          <p:nvPr/>
        </p:nvSpPr>
        <p:spPr>
          <a:xfrm>
            <a:off x="552262" y="1088999"/>
            <a:ext cx="8664166" cy="276999"/>
          </a:xfrm>
          <a:prstGeom prst="rect">
            <a:avLst/>
          </a:prstGeom>
          <a:noFill/>
        </p:spPr>
        <p:txBody>
          <a:bodyPr wrap="square" rtlCol="0">
            <a:spAutoFit/>
          </a:bodyPr>
          <a:lstStyle/>
          <a:p>
            <a:r>
              <a:rPr lang="en-US" dirty="0"/>
              <a:t>… however, possible correction already included in systematic error analysis.</a:t>
            </a:r>
          </a:p>
        </p:txBody>
      </p:sp>
      <p:pic>
        <p:nvPicPr>
          <p:cNvPr id="7" name="Picture 6">
            <a:extLst>
              <a:ext uri="{FF2B5EF4-FFF2-40B4-BE49-F238E27FC236}">
                <a16:creationId xmlns:a16="http://schemas.microsoft.com/office/drawing/2014/main" id="{2EF02C59-F627-C030-78AE-49A77287EE35}"/>
              </a:ext>
            </a:extLst>
          </p:cNvPr>
          <p:cNvPicPr>
            <a:picLocks noChangeAspect="1"/>
          </p:cNvPicPr>
          <p:nvPr/>
        </p:nvPicPr>
        <p:blipFill>
          <a:blip r:embed="rId3"/>
          <a:stretch>
            <a:fillRect/>
          </a:stretch>
        </p:blipFill>
        <p:spPr>
          <a:xfrm>
            <a:off x="4508626" y="1365997"/>
            <a:ext cx="4490298" cy="5492003"/>
          </a:xfrm>
          <a:prstGeom prst="rect">
            <a:avLst/>
          </a:prstGeom>
        </p:spPr>
      </p:pic>
      <p:sp>
        <p:nvSpPr>
          <p:cNvPr id="8" name="Left Arrow 7">
            <a:extLst>
              <a:ext uri="{FF2B5EF4-FFF2-40B4-BE49-F238E27FC236}">
                <a16:creationId xmlns:a16="http://schemas.microsoft.com/office/drawing/2014/main" id="{EAA9377C-AA08-9AD4-12E0-1CB2185D3812}"/>
              </a:ext>
            </a:extLst>
          </p:cNvPr>
          <p:cNvSpPr/>
          <p:nvPr/>
        </p:nvSpPr>
        <p:spPr bwMode="auto">
          <a:xfrm>
            <a:off x="8715089" y="5862668"/>
            <a:ext cx="316871" cy="149284"/>
          </a:xfrm>
          <a:prstGeom prst="leftArrow">
            <a:avLst/>
          </a:prstGeom>
          <a:noFill/>
          <a:ln w="9525" cap="flat" cmpd="sng" algn="ctr">
            <a:solidFill>
              <a:srgbClr val="242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Left Arrow 2">
            <a:extLst>
              <a:ext uri="{FF2B5EF4-FFF2-40B4-BE49-F238E27FC236}">
                <a16:creationId xmlns:a16="http://schemas.microsoft.com/office/drawing/2014/main" id="{9861BD51-EDD9-D5C0-70FA-8C6A56A694BC}"/>
              </a:ext>
            </a:extLst>
          </p:cNvPr>
          <p:cNvSpPr/>
          <p:nvPr/>
        </p:nvSpPr>
        <p:spPr bwMode="auto">
          <a:xfrm rot="20713384">
            <a:off x="8708626" y="6219963"/>
            <a:ext cx="316871" cy="139917"/>
          </a:xfrm>
          <a:prstGeom prst="lef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4" name="Picture 3">
            <a:extLst>
              <a:ext uri="{FF2B5EF4-FFF2-40B4-BE49-F238E27FC236}">
                <a16:creationId xmlns:a16="http://schemas.microsoft.com/office/drawing/2014/main" id="{946031AF-48B7-E4A0-72DA-ED8D11A882F8}"/>
              </a:ext>
            </a:extLst>
          </p:cNvPr>
          <p:cNvPicPr>
            <a:picLocks noChangeAspect="1"/>
          </p:cNvPicPr>
          <p:nvPr/>
        </p:nvPicPr>
        <p:blipFill>
          <a:blip r:embed="rId4"/>
          <a:stretch>
            <a:fillRect/>
          </a:stretch>
        </p:blipFill>
        <p:spPr>
          <a:xfrm>
            <a:off x="33323" y="1365996"/>
            <a:ext cx="4475302" cy="3960159"/>
          </a:xfrm>
          <a:prstGeom prst="rect">
            <a:avLst/>
          </a:prstGeom>
        </p:spPr>
      </p:pic>
      <p:sp>
        <p:nvSpPr>
          <p:cNvPr id="9" name="TextBox 8">
            <a:extLst>
              <a:ext uri="{FF2B5EF4-FFF2-40B4-BE49-F238E27FC236}">
                <a16:creationId xmlns:a16="http://schemas.microsoft.com/office/drawing/2014/main" id="{9E98F55C-50B7-82E6-798E-2282327D5DB2}"/>
              </a:ext>
            </a:extLst>
          </p:cNvPr>
          <p:cNvSpPr txBox="1"/>
          <p:nvPr/>
        </p:nvSpPr>
        <p:spPr>
          <a:xfrm>
            <a:off x="363071" y="5647765"/>
            <a:ext cx="3805517" cy="646331"/>
          </a:xfrm>
          <a:prstGeom prst="rect">
            <a:avLst/>
          </a:prstGeom>
          <a:noFill/>
        </p:spPr>
        <p:txBody>
          <a:bodyPr wrap="square" rtlCol="0">
            <a:spAutoFit/>
          </a:bodyPr>
          <a:lstStyle/>
          <a:p>
            <a:r>
              <a:rPr lang="en-US" dirty="0"/>
              <a:t>NOTE: Since all data (</a:t>
            </a:r>
            <a:r>
              <a:rPr lang="en-US" dirty="0" err="1"/>
              <a:t>Superratios</a:t>
            </a:r>
            <a:r>
              <a:rPr lang="en-US" dirty="0"/>
              <a:t>) are normalized to </a:t>
            </a:r>
            <a:r>
              <a:rPr lang="en-US" i="1" dirty="0"/>
              <a:t>x</a:t>
            </a:r>
            <a:r>
              <a:rPr lang="en-US" dirty="0"/>
              <a:t>* = 0.3, this has zero effect on data below </a:t>
            </a:r>
            <a:r>
              <a:rPr lang="en-US" i="1" dirty="0"/>
              <a:t>x</a:t>
            </a:r>
            <a:r>
              <a:rPr lang="en-US" dirty="0"/>
              <a:t>* = 0.4 and only a 2% reduction of data above </a:t>
            </a:r>
            <a:r>
              <a:rPr lang="en-US" i="1" dirty="0"/>
              <a:t>x</a:t>
            </a:r>
            <a:r>
              <a:rPr lang="en-US" dirty="0"/>
              <a:t>* = 0.4.</a:t>
            </a:r>
          </a:p>
        </p:txBody>
      </p:sp>
    </p:spTree>
    <p:extLst>
      <p:ext uri="{BB962C8B-B14F-4D97-AF65-F5344CB8AC3E}">
        <p14:creationId xmlns:p14="http://schemas.microsoft.com/office/powerpoint/2010/main" val="278643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A42B-1C56-534F-8655-AECB5CAF6068}"/>
              </a:ext>
            </a:extLst>
          </p:cNvPr>
          <p:cNvSpPr>
            <a:spLocks noGrp="1"/>
          </p:cNvSpPr>
          <p:nvPr>
            <p:ph type="title"/>
          </p:nvPr>
        </p:nvSpPr>
        <p:spPr>
          <a:xfrm>
            <a:off x="685800" y="190500"/>
            <a:ext cx="7772400" cy="1143000"/>
          </a:xfrm>
        </p:spPr>
        <p:txBody>
          <a:bodyPr/>
          <a:lstStyle/>
          <a:p>
            <a:r>
              <a:rPr lang="en-US" dirty="0"/>
              <a:t>Conclusions</a:t>
            </a:r>
          </a:p>
        </p:txBody>
      </p:sp>
      <p:sp>
        <p:nvSpPr>
          <p:cNvPr id="3" name="Content Placeholder 2">
            <a:extLst>
              <a:ext uri="{FF2B5EF4-FFF2-40B4-BE49-F238E27FC236}">
                <a16:creationId xmlns:a16="http://schemas.microsoft.com/office/drawing/2014/main" id="{7C9D0CAD-EE24-8C45-9A27-D5195329E220}"/>
              </a:ext>
            </a:extLst>
          </p:cNvPr>
          <p:cNvSpPr>
            <a:spLocks noGrp="1"/>
          </p:cNvSpPr>
          <p:nvPr>
            <p:ph idx="1"/>
          </p:nvPr>
        </p:nvSpPr>
        <p:spPr>
          <a:xfrm>
            <a:off x="457200" y="1283917"/>
            <a:ext cx="8305800" cy="5135671"/>
          </a:xfrm>
        </p:spPr>
        <p:txBody>
          <a:bodyPr/>
          <a:lstStyle/>
          <a:p>
            <a:r>
              <a:rPr lang="en-US" sz="2400" dirty="0"/>
              <a:t>A lot of feedback from the committee – we are working on responding.</a:t>
            </a:r>
          </a:p>
          <a:p>
            <a:r>
              <a:rPr lang="en-US" sz="2400" dirty="0"/>
              <a:t>RTPC efficiency raised many questions, but we believe this is well understood and shouldn’t prove to be a show-stopper</a:t>
            </a:r>
          </a:p>
          <a:p>
            <a:r>
              <a:rPr lang="en-US" sz="2400" dirty="0"/>
              <a:t>Backgrounds for now still a partial mystery – especially backwards </a:t>
            </a:r>
            <a:r>
              <a:rPr lang="en-US" sz="2400" i="1" dirty="0"/>
              <a:t>p</a:t>
            </a:r>
            <a:r>
              <a:rPr lang="en-US" sz="2400" dirty="0"/>
              <a:t> from H</a:t>
            </a:r>
            <a:r>
              <a:rPr lang="en-US" sz="2400" baseline="-25000" dirty="0"/>
              <a:t>2 </a:t>
            </a:r>
            <a:r>
              <a:rPr lang="en-US" sz="2400" dirty="0"/>
              <a:t>(kinematically forbidden). For now, deal with it through “generous” systematic uncertainty contribution. NOT likely to change results, unless a significant source of background affecting the INCLUSIVE data can be identified.</a:t>
            </a:r>
          </a:p>
          <a:p>
            <a:r>
              <a:rPr lang="en-US" sz="2400" dirty="0"/>
              <a:t>Hoping to continue towards a publication within a few months.</a:t>
            </a:r>
            <a:endParaRPr lang="en-US" sz="1800" dirty="0"/>
          </a:p>
        </p:txBody>
      </p:sp>
    </p:spTree>
    <p:extLst>
      <p:ext uri="{BB962C8B-B14F-4D97-AF65-F5344CB8AC3E}">
        <p14:creationId xmlns:p14="http://schemas.microsoft.com/office/powerpoint/2010/main" val="212613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61CE-2B79-6D49-B95E-3F22BE262850}"/>
              </a:ext>
            </a:extLst>
          </p:cNvPr>
          <p:cNvSpPr>
            <a:spLocks noGrp="1"/>
          </p:cNvSpPr>
          <p:nvPr>
            <p:ph type="title"/>
          </p:nvPr>
        </p:nvSpPr>
        <p:spPr>
          <a:xfrm>
            <a:off x="685800" y="0"/>
            <a:ext cx="7772400" cy="1143000"/>
          </a:xfrm>
        </p:spPr>
        <p:txBody>
          <a:bodyPr/>
          <a:lstStyle/>
          <a:p>
            <a:r>
              <a:rPr lang="en-US" dirty="0"/>
              <a:t>Overview</a:t>
            </a:r>
          </a:p>
        </p:txBody>
      </p:sp>
      <p:sp>
        <p:nvSpPr>
          <p:cNvPr id="3" name="Content Placeholder 2">
            <a:extLst>
              <a:ext uri="{FF2B5EF4-FFF2-40B4-BE49-F238E27FC236}">
                <a16:creationId xmlns:a16="http://schemas.microsoft.com/office/drawing/2014/main" id="{368007BE-7BEA-954F-9756-484F142DD32D}"/>
              </a:ext>
            </a:extLst>
          </p:cNvPr>
          <p:cNvSpPr>
            <a:spLocks noGrp="1"/>
          </p:cNvSpPr>
          <p:nvPr>
            <p:ph idx="1"/>
          </p:nvPr>
        </p:nvSpPr>
        <p:spPr>
          <a:xfrm>
            <a:off x="685800" y="1607820"/>
            <a:ext cx="7772400" cy="4876800"/>
          </a:xfrm>
        </p:spPr>
        <p:txBody>
          <a:bodyPr/>
          <a:lstStyle/>
          <a:p>
            <a:r>
              <a:rPr lang="en-US" sz="2400" dirty="0"/>
              <a:t>Quick reminder: BONuS12 experiment with CLAS12</a:t>
            </a:r>
          </a:p>
          <a:p>
            <a:r>
              <a:rPr lang="en-US" sz="2400" dirty="0"/>
              <a:t>Simulation</a:t>
            </a:r>
          </a:p>
          <a:p>
            <a:r>
              <a:rPr lang="en-US" sz="2400" dirty="0"/>
              <a:t>Preliminary Results from last Meeting</a:t>
            </a:r>
          </a:p>
          <a:p>
            <a:r>
              <a:rPr lang="en-US" sz="2400" dirty="0"/>
              <a:t>NEW investigations requested by Analysis Review Committee:</a:t>
            </a:r>
          </a:p>
          <a:p>
            <a:pPr lvl="1"/>
            <a:r>
              <a:rPr lang="en-US" sz="2000" dirty="0"/>
              <a:t>RTPC Efficiency</a:t>
            </a:r>
          </a:p>
          <a:p>
            <a:pPr lvl="1"/>
            <a:r>
              <a:rPr lang="en-US" sz="2000" dirty="0"/>
              <a:t>Backgrounds</a:t>
            </a:r>
          </a:p>
          <a:p>
            <a:r>
              <a:rPr lang="en-US" sz="2400" dirty="0"/>
              <a:t>Conclusions</a:t>
            </a:r>
          </a:p>
        </p:txBody>
      </p:sp>
    </p:spTree>
    <p:extLst>
      <p:ext uri="{BB962C8B-B14F-4D97-AF65-F5344CB8AC3E}">
        <p14:creationId xmlns:p14="http://schemas.microsoft.com/office/powerpoint/2010/main" val="382092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8036-D997-529C-162C-DE83844FA251}"/>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24660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D1182D-F303-1810-1151-F440C3BE90E3}"/>
              </a:ext>
            </a:extLst>
          </p:cNvPr>
          <p:cNvGraphicFramePr>
            <a:graphicFrameLocks noGrp="1"/>
          </p:cNvGraphicFramePr>
          <p:nvPr/>
        </p:nvGraphicFramePr>
        <p:xfrm>
          <a:off x="685800" y="1454150"/>
          <a:ext cx="7772398" cy="3948731"/>
        </p:xfrm>
        <a:graphic>
          <a:graphicData uri="http://schemas.openxmlformats.org/drawingml/2006/table">
            <a:tbl>
              <a:tblPr>
                <a:tableStyleId>{5C22544A-7EE6-4342-B048-85BDC9FD1C3A}</a:tableStyleId>
              </a:tblPr>
              <a:tblGrid>
                <a:gridCol w="1628775">
                  <a:extLst>
                    <a:ext uri="{9D8B030D-6E8A-4147-A177-3AD203B41FA5}">
                      <a16:colId xmlns:a16="http://schemas.microsoft.com/office/drawing/2014/main" val="1753731468"/>
                    </a:ext>
                  </a:extLst>
                </a:gridCol>
                <a:gridCol w="1193006">
                  <a:extLst>
                    <a:ext uri="{9D8B030D-6E8A-4147-A177-3AD203B41FA5}">
                      <a16:colId xmlns:a16="http://schemas.microsoft.com/office/drawing/2014/main" val="2419847032"/>
                    </a:ext>
                  </a:extLst>
                </a:gridCol>
                <a:gridCol w="742950">
                  <a:extLst>
                    <a:ext uri="{9D8B030D-6E8A-4147-A177-3AD203B41FA5}">
                      <a16:colId xmlns:a16="http://schemas.microsoft.com/office/drawing/2014/main" val="2528166122"/>
                    </a:ext>
                  </a:extLst>
                </a:gridCol>
                <a:gridCol w="221456">
                  <a:extLst>
                    <a:ext uri="{9D8B030D-6E8A-4147-A177-3AD203B41FA5}">
                      <a16:colId xmlns:a16="http://schemas.microsoft.com/office/drawing/2014/main" val="506417601"/>
                    </a:ext>
                  </a:extLst>
                </a:gridCol>
                <a:gridCol w="621506">
                  <a:extLst>
                    <a:ext uri="{9D8B030D-6E8A-4147-A177-3AD203B41FA5}">
                      <a16:colId xmlns:a16="http://schemas.microsoft.com/office/drawing/2014/main" val="2317362740"/>
                    </a:ext>
                  </a:extLst>
                </a:gridCol>
                <a:gridCol w="678656">
                  <a:extLst>
                    <a:ext uri="{9D8B030D-6E8A-4147-A177-3AD203B41FA5}">
                      <a16:colId xmlns:a16="http://schemas.microsoft.com/office/drawing/2014/main" val="657310311"/>
                    </a:ext>
                  </a:extLst>
                </a:gridCol>
                <a:gridCol w="621506">
                  <a:extLst>
                    <a:ext uri="{9D8B030D-6E8A-4147-A177-3AD203B41FA5}">
                      <a16:colId xmlns:a16="http://schemas.microsoft.com/office/drawing/2014/main" val="1915166936"/>
                    </a:ext>
                  </a:extLst>
                </a:gridCol>
                <a:gridCol w="621506">
                  <a:extLst>
                    <a:ext uri="{9D8B030D-6E8A-4147-A177-3AD203B41FA5}">
                      <a16:colId xmlns:a16="http://schemas.microsoft.com/office/drawing/2014/main" val="2664061140"/>
                    </a:ext>
                  </a:extLst>
                </a:gridCol>
                <a:gridCol w="821531">
                  <a:extLst>
                    <a:ext uri="{9D8B030D-6E8A-4147-A177-3AD203B41FA5}">
                      <a16:colId xmlns:a16="http://schemas.microsoft.com/office/drawing/2014/main" val="2146181449"/>
                    </a:ext>
                  </a:extLst>
                </a:gridCol>
                <a:gridCol w="621506">
                  <a:extLst>
                    <a:ext uri="{9D8B030D-6E8A-4147-A177-3AD203B41FA5}">
                      <a16:colId xmlns:a16="http://schemas.microsoft.com/office/drawing/2014/main" val="2667415826"/>
                    </a:ext>
                  </a:extLst>
                </a:gridCol>
              </a:tblGrid>
              <a:tr h="152774">
                <a:tc rowSpan="2" gridSpan="2">
                  <a:txBody>
                    <a:bodyPr/>
                    <a:lstStyle/>
                    <a:p>
                      <a:pPr algn="ctr" fontAlgn="ctr">
                        <a:buNone/>
                      </a:pPr>
                      <a:r>
                        <a:rPr lang="en-US" sz="1200" u="none" strike="noStrike">
                          <a:effectLst/>
                        </a:rPr>
                        <a:t>Accidental Backgrounds</a:t>
                      </a:r>
                      <a:endParaRPr lang="en-US" sz="1200" b="0" i="0" u="none" strike="noStrike">
                        <a:solidFill>
                          <a:srgbClr val="4472C4"/>
                        </a:solidFill>
                        <a:effectLst/>
                        <a:latin typeface="Calibri" panose="020F0502020204030204" pitchFamily="34" charset="0"/>
                      </a:endParaRPr>
                    </a:p>
                  </a:txBody>
                  <a:tcPr marL="7161" marR="7161" marT="7161" marB="0" anchor="ctr"/>
                </a:tc>
                <a:tc rowSpan="2" hMerge="1">
                  <a:txBody>
                    <a:bodyPr/>
                    <a:lstStyle/>
                    <a:p>
                      <a:endParaRPr lang="en-US"/>
                    </a:p>
                  </a:txBody>
                  <a:tcPr/>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719033917"/>
                  </a:ext>
                </a:extLst>
              </a:tr>
              <a:tr h="152774">
                <a:tc gridSpan="2" vMerge="1">
                  <a:txBody>
                    <a:bodyPr/>
                    <a:lstStyle/>
                    <a:p>
                      <a:endParaRPr lang="en-US"/>
                    </a:p>
                  </a:txBody>
                  <a:tcPr/>
                </a:tc>
                <a:tc hMerge="1" vMerge="1">
                  <a:txBody>
                    <a:bodyPr/>
                    <a:lstStyle/>
                    <a:p>
                      <a:endParaRPr lang="en-US"/>
                    </a:p>
                  </a:txBody>
                  <a:tcPr/>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253915823"/>
                  </a:ext>
                </a:extLst>
              </a:tr>
              <a:tr h="152774">
                <a:tc>
                  <a:txBody>
                    <a:bodyPr/>
                    <a:lstStyle/>
                    <a:p>
                      <a:pPr algn="l" fontAlgn="b">
                        <a:buNone/>
                      </a:pPr>
                      <a:r>
                        <a:rPr lang="en-US" sz="900" u="none" strike="noStrike">
                          <a:effectLst/>
                        </a:rPr>
                        <a:t>cos</a:t>
                      </a:r>
                      <a:r>
                        <a:rPr lang="el-GR" sz="900" u="none" strike="noStrike">
                          <a:effectLst/>
                        </a:rPr>
                        <a:t>θ</a:t>
                      </a:r>
                      <a:r>
                        <a:rPr lang="en-US" sz="900" u="none" strike="noStrike">
                          <a:effectLst/>
                        </a:rPr>
                        <a:t>p &lt; -0.1  &amp;&amp; cos</a:t>
                      </a:r>
                      <a:r>
                        <a:rPr lang="el-GR" sz="900" u="none" strike="noStrike">
                          <a:effectLst/>
                        </a:rPr>
                        <a:t>θ</a:t>
                      </a:r>
                      <a:r>
                        <a:rPr lang="en-US" sz="900" u="none" strike="noStrike">
                          <a:effectLst/>
                        </a:rPr>
                        <a:t>pq &lt; -0.3</a:t>
                      </a:r>
                      <a:endParaRPr lang="en-US" sz="900" b="0" i="0" u="none" strike="noStrike">
                        <a:solidFill>
                          <a:srgbClr val="000000"/>
                        </a:solidFill>
                        <a:effectLst/>
                        <a:latin typeface="Calibri" panose="020F0502020204030204" pitchFamily="34" charset="0"/>
                      </a:endParaRPr>
                    </a:p>
                  </a:txBody>
                  <a:tcPr marL="7161" marR="7161" marT="7161" marB="0" anchor="b"/>
                </a:tc>
                <a:tc gridSpan="3">
                  <a:txBody>
                    <a:bodyPr/>
                    <a:lstStyle/>
                    <a:p>
                      <a:pPr algn="ctr" fontAlgn="b">
                        <a:buNone/>
                      </a:pPr>
                      <a:r>
                        <a:rPr lang="en-US" sz="900" u="none" strike="noStrike">
                          <a:effectLst/>
                        </a:rPr>
                        <a:t>cos</a:t>
                      </a:r>
                      <a:r>
                        <a:rPr lang="el-GR" sz="900" u="none" strike="noStrike">
                          <a:effectLst/>
                        </a:rPr>
                        <a:t>θ</a:t>
                      </a:r>
                      <a:r>
                        <a:rPr lang="en-US" sz="900" u="none" strike="noStrike">
                          <a:effectLst/>
                        </a:rPr>
                        <a:t>p &lt; -0.3</a:t>
                      </a:r>
                      <a:endParaRPr lang="en-US" sz="900" b="0" i="0" u="none" strike="noStrike">
                        <a:solidFill>
                          <a:srgbClr val="000000"/>
                        </a:solidFill>
                        <a:effectLst/>
                        <a:latin typeface="Calibri" panose="020F0502020204030204" pitchFamily="34" charset="0"/>
                      </a:endParaRPr>
                    </a:p>
                  </a:txBody>
                  <a:tcPr marL="7161" marR="7161" marT="7161" marB="0" anchor="b"/>
                </a:tc>
                <a:tc hMerge="1">
                  <a:txBody>
                    <a:bodyPr/>
                    <a:lstStyle/>
                    <a:p>
                      <a:endParaRPr lang="en-US"/>
                    </a:p>
                  </a:txBody>
                  <a:tcPr/>
                </a:tc>
                <a:tc hMerge="1">
                  <a:txBody>
                    <a:bodyPr/>
                    <a:lstStyle/>
                    <a:p>
                      <a:endParaRPr lang="en-US"/>
                    </a:p>
                  </a:txBody>
                  <a:tcPr/>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217055070"/>
                  </a:ext>
                </a:extLst>
              </a:tr>
              <a:tr h="152774">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3610088700"/>
                  </a:ext>
                </a:extLst>
              </a:tr>
              <a:tr h="282155">
                <a:tc>
                  <a:txBody>
                    <a:bodyPr/>
                    <a:lstStyle/>
                    <a:p>
                      <a:pPr algn="ctr" fontAlgn="b">
                        <a:buNone/>
                      </a:pPr>
                      <a:r>
                        <a:rPr lang="en-US" sz="900" u="none" strike="noStrike">
                          <a:effectLst/>
                        </a:rPr>
                        <a:t>Counts</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Counts</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cts/1M e-</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Normalisation</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4He gas frac</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minus 4He</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unc</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frac from 4He</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inferred D2</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3453964638"/>
                  </a:ext>
                </a:extLst>
              </a:tr>
              <a:tr h="152774">
                <a:tc>
                  <a:txBody>
                    <a:bodyPr/>
                    <a:lstStyle/>
                    <a:p>
                      <a:pPr algn="ctr" fontAlgn="b">
                        <a:buNone/>
                      </a:pPr>
                      <a:r>
                        <a:rPr lang="en-US" sz="900" u="none" strike="noStrike">
                          <a:effectLst/>
                        </a:rPr>
                        <a:t>2.30E+06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2.31E+06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14665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1.57E+08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16.2%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14236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199738242"/>
                  </a:ext>
                </a:extLst>
              </a:tr>
              <a:tr h="152774">
                <a:tc>
                  <a:txBody>
                    <a:bodyPr/>
                    <a:lstStyle/>
                    <a:p>
                      <a:pPr algn="ctr" fontAlgn="b">
                        <a:buNone/>
                      </a:pPr>
                      <a:r>
                        <a:rPr lang="en-US" sz="900" u="none" strike="noStrike">
                          <a:effectLst/>
                        </a:rPr>
                        <a:t>49178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49659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3130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1.59E+07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2859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06167327"/>
                  </a:ext>
                </a:extLst>
              </a:tr>
              <a:tr h="152774">
                <a:tc>
                  <a:txBody>
                    <a:bodyPr/>
                    <a:lstStyle/>
                    <a:p>
                      <a:pPr algn="ctr" fontAlgn="b">
                        <a:buNone/>
                      </a:pPr>
                      <a:r>
                        <a:rPr lang="en-US" sz="900" u="none" strike="noStrike">
                          <a:effectLst/>
                        </a:rPr>
                        <a:t>7681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7539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2650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2.84E+06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3173141816"/>
                  </a:ext>
                </a:extLst>
              </a:tr>
              <a:tr h="152774">
                <a:tc>
                  <a:txBody>
                    <a:bodyPr/>
                    <a:lstStyle/>
                    <a:p>
                      <a:pPr algn="ctr" fontAlgn="b">
                        <a:buNone/>
                      </a:pPr>
                      <a:r>
                        <a:rPr lang="en-US" sz="900" u="none" strike="noStrike">
                          <a:effectLst/>
                        </a:rPr>
                        <a:t>4.21E+02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411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2031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2.02E+05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2000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301414155"/>
                  </a:ext>
                </a:extLst>
              </a:tr>
              <a:tr h="152774">
                <a:tc>
                  <a:txBody>
                    <a:bodyPr/>
                    <a:lstStyle/>
                    <a:p>
                      <a:pPr algn="ctr" fontAlgn="b">
                        <a:buNone/>
                      </a:pPr>
                      <a:r>
                        <a:rPr lang="en-US" sz="900" u="none" strike="noStrike">
                          <a:effectLst/>
                        </a:rPr>
                        <a:t>587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593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455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1.30E+06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283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38%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494797061"/>
                  </a:ext>
                </a:extLst>
              </a:tr>
              <a:tr h="152774">
                <a:tc>
                  <a:txBody>
                    <a:bodyPr/>
                    <a:lstStyle/>
                    <a:p>
                      <a:pPr algn="ctr" fontAlgn="b">
                        <a:buNone/>
                      </a:pPr>
                      <a:r>
                        <a:rPr lang="en-US" sz="900" u="none" strike="noStrike">
                          <a:effectLst/>
                        </a:rPr>
                        <a:t>11643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12448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79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1.57E+08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16.2%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94%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267606331"/>
                  </a:ext>
                </a:extLst>
              </a:tr>
              <a:tr h="152774">
                <a:tc>
                  <a:txBody>
                    <a:bodyPr/>
                    <a:lstStyle/>
                    <a:p>
                      <a:pPr algn="ctr" fontAlgn="b">
                        <a:buNone/>
                      </a:pPr>
                      <a:r>
                        <a:rPr lang="en-US" sz="900" u="none" strike="noStrike">
                          <a:effectLst/>
                        </a:rPr>
                        <a:t>617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641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1.59E+07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116%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81499702"/>
                  </a:ext>
                </a:extLst>
              </a:tr>
              <a:tr h="152774">
                <a:tc>
                  <a:txBody>
                    <a:bodyPr/>
                    <a:lstStyle/>
                    <a:p>
                      <a:pPr algn="ctr" fontAlgn="b">
                        <a:buNone/>
                      </a:pPr>
                      <a:r>
                        <a:rPr lang="en-US" sz="900" u="none" strike="noStrike">
                          <a:effectLst/>
                        </a:rPr>
                        <a:t>1318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1302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458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2.84E+06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397919823"/>
                  </a:ext>
                </a:extLst>
              </a:tr>
              <a:tr h="152774">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2.02E+05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52015213"/>
                  </a:ext>
                </a:extLst>
              </a:tr>
              <a:tr h="152774">
                <a:tc>
                  <a:txBody>
                    <a:bodyPr/>
                    <a:lstStyle/>
                    <a:p>
                      <a:pPr algn="ctr" fontAlgn="b">
                        <a:buNone/>
                      </a:pPr>
                      <a:r>
                        <a:rPr lang="en-US" sz="900" u="none" strike="noStrike">
                          <a:effectLst/>
                        </a:rPr>
                        <a:t>23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1.30E+06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149%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639360591"/>
                  </a:ext>
                </a:extLst>
              </a:tr>
              <a:tr h="152774">
                <a:tc>
                  <a:txBody>
                    <a:bodyPr/>
                    <a:lstStyle/>
                    <a:p>
                      <a:pPr algn="ctr" fontAlgn="b">
                        <a:buNone/>
                      </a:pPr>
                      <a:r>
                        <a:rPr lang="en-US" sz="900" u="none" strike="noStrike">
                          <a:effectLst/>
                        </a:rPr>
                        <a:t>10704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10840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1.57E+08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16.2%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045129385"/>
                  </a:ext>
                </a:extLst>
              </a:tr>
              <a:tr h="152774">
                <a:tc>
                  <a:txBody>
                    <a:bodyPr/>
                    <a:lstStyle/>
                    <a:p>
                      <a:pPr algn="ctr" fontAlgn="b">
                        <a:buNone/>
                      </a:pPr>
                      <a:r>
                        <a:rPr lang="en-US" sz="900" u="none" strike="noStrike">
                          <a:effectLst/>
                        </a:rPr>
                        <a:t>707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690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1.59E+07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567288291"/>
                  </a:ext>
                </a:extLst>
              </a:tr>
              <a:tr h="152774">
                <a:tc>
                  <a:txBody>
                    <a:bodyPr/>
                    <a:lstStyle/>
                    <a:p>
                      <a:pPr algn="ctr" fontAlgn="b">
                        <a:buNone/>
                      </a:pPr>
                      <a:r>
                        <a:rPr lang="en-US" sz="900" u="none" strike="noStrike">
                          <a:effectLst/>
                        </a:rPr>
                        <a:t>1159</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1211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426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2.84E+06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4094798230"/>
                  </a:ext>
                </a:extLst>
              </a:tr>
              <a:tr h="152774">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2.02E+05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237200421"/>
                  </a:ext>
                </a:extLst>
              </a:tr>
              <a:tr h="152774">
                <a:tc>
                  <a:txBody>
                    <a:bodyPr/>
                    <a:lstStyle/>
                    <a:p>
                      <a:pPr algn="ctr" fontAlgn="b">
                        <a:buNone/>
                      </a:pPr>
                      <a:r>
                        <a:rPr lang="en-US" sz="900" u="none" strike="noStrike">
                          <a:effectLst/>
                        </a:rPr>
                        <a:t>38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36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1.30E+06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2582174735"/>
                  </a:ext>
                </a:extLst>
              </a:tr>
              <a:tr h="152774">
                <a:tc>
                  <a:txBody>
                    <a:bodyPr/>
                    <a:lstStyle/>
                    <a:p>
                      <a:pPr algn="ctr" fontAlgn="b">
                        <a:buNone/>
                      </a:pPr>
                      <a:r>
                        <a:rPr lang="en-US" sz="900" u="none" strike="noStrike">
                          <a:effectLst/>
                        </a:rPr>
                        <a:t>631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646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1.57E+08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16.2%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753886817"/>
                  </a:ext>
                </a:extLst>
              </a:tr>
              <a:tr h="152774">
                <a:tc>
                  <a:txBody>
                    <a:bodyPr/>
                    <a:lstStyle/>
                    <a:p>
                      <a:pPr algn="ctr" fontAlgn="b">
                        <a:buNone/>
                      </a:pPr>
                      <a:r>
                        <a:rPr lang="en-US" sz="900" u="none" strike="noStrike">
                          <a:effectLst/>
                        </a:rPr>
                        <a:t>41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47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1.59E+07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8%</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119722764"/>
                  </a:ext>
                </a:extLst>
              </a:tr>
              <a:tr h="152774">
                <a:tc>
                  <a:txBody>
                    <a:bodyPr/>
                    <a:lstStyle/>
                    <a:p>
                      <a:pPr algn="ctr" fontAlgn="b">
                        <a:buNone/>
                      </a:pP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2.84E+06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050628934"/>
                  </a:ext>
                </a:extLst>
              </a:tr>
              <a:tr h="152774">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2.02E+05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794559378"/>
                  </a:ext>
                </a:extLst>
              </a:tr>
              <a:tr h="152774">
                <a:tc>
                  <a:txBody>
                    <a:bodyPr/>
                    <a:lstStyle/>
                    <a:p>
                      <a:pPr algn="ctr" fontAlgn="b">
                        <a:buNone/>
                      </a:pP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1.30E+06</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6.5%</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r" fontAlgn="b">
                        <a:buNone/>
                      </a:pP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r>
                        <a:rPr lang="en-US" sz="900" u="none" strike="noStrike">
                          <a:effectLst/>
                        </a:rPr>
                        <a:t>21%</a:t>
                      </a:r>
                      <a:endParaRPr lang="en-US" sz="900" b="0" i="0" u="none" strike="noStrike">
                        <a:solidFill>
                          <a:srgbClr val="000000"/>
                        </a:solidFill>
                        <a:effectLst/>
                        <a:latin typeface="Calibri" panose="020F0502020204030204" pitchFamily="34" charset="0"/>
                      </a:endParaRPr>
                    </a:p>
                  </a:txBody>
                  <a:tcPr marL="7161" marR="7161" marT="7161" marB="0" anchor="b"/>
                </a:tc>
                <a:tc>
                  <a:txBody>
                    <a:bodyPr/>
                    <a:lstStyle/>
                    <a:p>
                      <a:pPr algn="ctr" fontAlgn="b">
                        <a:buNone/>
                      </a:pPr>
                      <a:endParaRPr lang="en-US" sz="900" b="0" i="0" u="none" strike="noStrike" dirty="0">
                        <a:solidFill>
                          <a:srgbClr val="000000"/>
                        </a:solidFill>
                        <a:effectLst/>
                        <a:latin typeface="Calibri" panose="020F0502020204030204" pitchFamily="34" charset="0"/>
                      </a:endParaRPr>
                    </a:p>
                  </a:txBody>
                  <a:tcPr marL="7161" marR="7161" marT="7161" marB="0" anchor="b"/>
                </a:tc>
                <a:extLst>
                  <a:ext uri="{0D108BD9-81ED-4DB2-BD59-A6C34878D82A}">
                    <a16:rowId xmlns:a16="http://schemas.microsoft.com/office/drawing/2014/main" val="1794592966"/>
                  </a:ext>
                </a:extLst>
              </a:tr>
            </a:tbl>
          </a:graphicData>
        </a:graphic>
      </p:graphicFrame>
    </p:spTree>
    <p:extLst>
      <p:ext uri="{BB962C8B-B14F-4D97-AF65-F5344CB8AC3E}">
        <p14:creationId xmlns:p14="http://schemas.microsoft.com/office/powerpoint/2010/main" val="3998369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2334-2F4A-0006-740F-27901128AE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018D06-719C-3FAE-E38B-2CC4DEB0957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28937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63D-94C2-0994-3DA7-B8AF8623AA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77CDD4-D820-914D-7C2C-2E1A1EF237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8212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BD7CC5-9839-CD4D-F092-24E451AF3597}"/>
              </a:ext>
            </a:extLst>
          </p:cNvPr>
          <p:cNvPicPr>
            <a:picLocks noChangeAspect="1"/>
          </p:cNvPicPr>
          <p:nvPr/>
        </p:nvPicPr>
        <p:blipFill>
          <a:blip r:embed="rId2"/>
          <a:stretch>
            <a:fillRect/>
          </a:stretch>
        </p:blipFill>
        <p:spPr>
          <a:xfrm rot="5400000">
            <a:off x="4783057" y="3117818"/>
            <a:ext cx="3134702" cy="4345663"/>
          </a:xfrm>
          <a:prstGeom prst="rect">
            <a:avLst/>
          </a:prstGeom>
        </p:spPr>
      </p:pic>
      <p:sp>
        <p:nvSpPr>
          <p:cNvPr id="2" name="Title 1">
            <a:extLst>
              <a:ext uri="{FF2B5EF4-FFF2-40B4-BE49-F238E27FC236}">
                <a16:creationId xmlns:a16="http://schemas.microsoft.com/office/drawing/2014/main" id="{AB845537-CE8E-9A77-C598-877BF6B82515}"/>
              </a:ext>
            </a:extLst>
          </p:cNvPr>
          <p:cNvSpPr>
            <a:spLocks noGrp="1"/>
          </p:cNvSpPr>
          <p:nvPr>
            <p:ph type="title"/>
          </p:nvPr>
        </p:nvSpPr>
        <p:spPr>
          <a:xfrm>
            <a:off x="613372" y="0"/>
            <a:ext cx="7772400" cy="1143000"/>
          </a:xfrm>
        </p:spPr>
        <p:txBody>
          <a:bodyPr/>
          <a:lstStyle/>
          <a:p>
            <a:r>
              <a:rPr lang="en-US" dirty="0"/>
              <a:t>Phi-dep. Efficiency</a:t>
            </a:r>
          </a:p>
        </p:txBody>
      </p:sp>
      <p:pic>
        <p:nvPicPr>
          <p:cNvPr id="3" name="Picture 2">
            <a:extLst>
              <a:ext uri="{FF2B5EF4-FFF2-40B4-BE49-F238E27FC236}">
                <a16:creationId xmlns:a16="http://schemas.microsoft.com/office/drawing/2014/main" id="{A53A552E-FDA1-514D-511E-A969EFAA79C6}"/>
              </a:ext>
            </a:extLst>
          </p:cNvPr>
          <p:cNvPicPr>
            <a:picLocks noChangeAspect="1"/>
          </p:cNvPicPr>
          <p:nvPr/>
        </p:nvPicPr>
        <p:blipFill>
          <a:blip r:embed="rId3"/>
          <a:stretch>
            <a:fillRect/>
          </a:stretch>
        </p:blipFill>
        <p:spPr>
          <a:xfrm>
            <a:off x="-35330" y="1010215"/>
            <a:ext cx="8203819" cy="2811099"/>
          </a:xfrm>
          <a:prstGeom prst="rect">
            <a:avLst/>
          </a:prstGeom>
        </p:spPr>
      </p:pic>
      <p:sp>
        <p:nvSpPr>
          <p:cNvPr id="4" name="TextBox 3">
            <a:extLst>
              <a:ext uri="{FF2B5EF4-FFF2-40B4-BE49-F238E27FC236}">
                <a16:creationId xmlns:a16="http://schemas.microsoft.com/office/drawing/2014/main" id="{1E704343-38BE-B8A3-FF09-29DAE0BE8DBE}"/>
              </a:ext>
            </a:extLst>
          </p:cNvPr>
          <p:cNvSpPr txBox="1"/>
          <p:nvPr/>
        </p:nvSpPr>
        <p:spPr>
          <a:xfrm>
            <a:off x="8247707" y="2860895"/>
            <a:ext cx="760491" cy="461665"/>
          </a:xfrm>
          <a:prstGeom prst="rect">
            <a:avLst/>
          </a:prstGeom>
          <a:noFill/>
        </p:spPr>
        <p:txBody>
          <a:bodyPr wrap="square" rtlCol="0">
            <a:spAutoFit/>
          </a:bodyPr>
          <a:lstStyle/>
          <a:p>
            <a:r>
              <a:rPr lang="en-US" dirty="0"/>
              <a:t>Elastic alphas</a:t>
            </a:r>
          </a:p>
        </p:txBody>
      </p:sp>
      <p:pic>
        <p:nvPicPr>
          <p:cNvPr id="5" name="Picture 4">
            <a:extLst>
              <a:ext uri="{FF2B5EF4-FFF2-40B4-BE49-F238E27FC236}">
                <a16:creationId xmlns:a16="http://schemas.microsoft.com/office/drawing/2014/main" id="{C3A1FDB3-2181-CE39-2AB0-E4754BEF22D5}"/>
              </a:ext>
            </a:extLst>
          </p:cNvPr>
          <p:cNvPicPr>
            <a:picLocks noChangeAspect="1"/>
          </p:cNvPicPr>
          <p:nvPr/>
        </p:nvPicPr>
        <p:blipFill>
          <a:blip r:embed="rId4"/>
          <a:stretch>
            <a:fillRect/>
          </a:stretch>
        </p:blipFill>
        <p:spPr>
          <a:xfrm>
            <a:off x="0" y="4046900"/>
            <a:ext cx="4023071" cy="2811100"/>
          </a:xfrm>
          <a:prstGeom prst="rect">
            <a:avLst/>
          </a:prstGeom>
        </p:spPr>
      </p:pic>
      <p:sp>
        <p:nvSpPr>
          <p:cNvPr id="6" name="TextBox 5">
            <a:extLst>
              <a:ext uri="{FF2B5EF4-FFF2-40B4-BE49-F238E27FC236}">
                <a16:creationId xmlns:a16="http://schemas.microsoft.com/office/drawing/2014/main" id="{EE00BE63-D18A-0A1B-B435-C89B864F3B38}"/>
              </a:ext>
            </a:extLst>
          </p:cNvPr>
          <p:cNvSpPr txBox="1"/>
          <p:nvPr/>
        </p:nvSpPr>
        <p:spPr>
          <a:xfrm>
            <a:off x="1050202" y="3822066"/>
            <a:ext cx="2263366" cy="276999"/>
          </a:xfrm>
          <a:prstGeom prst="rect">
            <a:avLst/>
          </a:prstGeom>
          <a:noFill/>
        </p:spPr>
        <p:txBody>
          <a:bodyPr wrap="square" rtlCol="0">
            <a:spAutoFit/>
          </a:bodyPr>
          <a:lstStyle/>
          <a:p>
            <a:r>
              <a:rPr lang="en-US" dirty="0"/>
              <a:t>Radiative elastic protons</a:t>
            </a:r>
          </a:p>
        </p:txBody>
      </p:sp>
    </p:spTree>
    <p:extLst>
      <p:ext uri="{BB962C8B-B14F-4D97-AF65-F5344CB8AC3E}">
        <p14:creationId xmlns:p14="http://schemas.microsoft.com/office/powerpoint/2010/main" val="3343395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F0FA1-02AA-BA6B-99C2-1C86622DFE16}"/>
              </a:ext>
            </a:extLst>
          </p:cNvPr>
          <p:cNvPicPr>
            <a:picLocks noChangeAspect="1"/>
          </p:cNvPicPr>
          <p:nvPr/>
        </p:nvPicPr>
        <p:blipFill>
          <a:blip r:embed="rId2"/>
          <a:stretch>
            <a:fillRect/>
          </a:stretch>
        </p:blipFill>
        <p:spPr>
          <a:xfrm>
            <a:off x="4259253" y="0"/>
            <a:ext cx="4803046" cy="6858000"/>
          </a:xfrm>
          <a:prstGeom prst="rect">
            <a:avLst/>
          </a:prstGeom>
        </p:spPr>
      </p:pic>
      <p:sp>
        <p:nvSpPr>
          <p:cNvPr id="4" name="TextBox 3">
            <a:extLst>
              <a:ext uri="{FF2B5EF4-FFF2-40B4-BE49-F238E27FC236}">
                <a16:creationId xmlns:a16="http://schemas.microsoft.com/office/drawing/2014/main" id="{8C6C24F7-3242-FAAA-7A8D-E71C877E2D4E}"/>
              </a:ext>
            </a:extLst>
          </p:cNvPr>
          <p:cNvSpPr txBox="1"/>
          <p:nvPr/>
        </p:nvSpPr>
        <p:spPr>
          <a:xfrm>
            <a:off x="220329" y="0"/>
            <a:ext cx="4038924" cy="954107"/>
          </a:xfrm>
          <a:prstGeom prst="rect">
            <a:avLst/>
          </a:prstGeom>
          <a:noFill/>
        </p:spPr>
        <p:txBody>
          <a:bodyPr wrap="square" rtlCol="0">
            <a:spAutoFit/>
          </a:bodyPr>
          <a:lstStyle/>
          <a:p>
            <a:r>
              <a:rPr lang="en-US" sz="2800" dirty="0"/>
              <a:t>Systematic Uncertainty Budget</a:t>
            </a:r>
          </a:p>
        </p:txBody>
      </p:sp>
      <p:sp>
        <p:nvSpPr>
          <p:cNvPr id="2" name="TextBox 1">
            <a:extLst>
              <a:ext uri="{FF2B5EF4-FFF2-40B4-BE49-F238E27FC236}">
                <a16:creationId xmlns:a16="http://schemas.microsoft.com/office/drawing/2014/main" id="{EDFC4469-A20C-A110-63C6-43C8E1D73CD8}"/>
              </a:ext>
            </a:extLst>
          </p:cNvPr>
          <p:cNvSpPr txBox="1"/>
          <p:nvPr/>
        </p:nvSpPr>
        <p:spPr>
          <a:xfrm>
            <a:off x="220329" y="951399"/>
            <a:ext cx="3751868" cy="5909310"/>
          </a:xfrm>
          <a:prstGeom prst="rect">
            <a:avLst/>
          </a:prstGeom>
          <a:noFill/>
        </p:spPr>
        <p:txBody>
          <a:bodyPr wrap="square" rtlCol="0">
            <a:spAutoFit/>
          </a:bodyPr>
          <a:lstStyle/>
          <a:p>
            <a:pPr marL="171450" indent="-171450">
              <a:buFont typeface="Arial" panose="020B0604020202020204" pitchFamily="34" charset="0"/>
              <a:buChar char="•"/>
            </a:pPr>
            <a:r>
              <a:rPr lang="en-US" sz="1400" dirty="0"/>
              <a:t>Correction for R = </a:t>
            </a:r>
            <a:r>
              <a:rPr lang="en-US" sz="1400" dirty="0" err="1">
                <a:latin typeface="Symbol" pitchFamily="2" charset="2"/>
              </a:rPr>
              <a:t>s</a:t>
            </a:r>
            <a:r>
              <a:rPr lang="en-US" sz="1400" baseline="-25000" dirty="0" err="1"/>
              <a:t>L</a:t>
            </a:r>
            <a:r>
              <a:rPr lang="en-US" sz="1400" dirty="0"/>
              <a:t>/</a:t>
            </a:r>
            <a:r>
              <a:rPr lang="en-US" sz="1400" dirty="0" err="1">
                <a:latin typeface="Symbol" pitchFamily="2" charset="2"/>
              </a:rPr>
              <a:t>s</a:t>
            </a:r>
            <a:r>
              <a:rPr lang="en-US" sz="1400" baseline="-25000" dirty="0" err="1"/>
              <a:t>T</a:t>
            </a:r>
            <a:endParaRPr lang="en-US" sz="1400" baseline="-25000" dirty="0"/>
          </a:p>
          <a:p>
            <a:pPr marL="171450" indent="-171450">
              <a:buFont typeface="Arial" panose="020B0604020202020204" pitchFamily="34" charset="0"/>
              <a:buChar char="•"/>
            </a:pPr>
            <a:r>
              <a:rPr lang="en-US" sz="1400" dirty="0"/>
              <a:t>Ambiguity in definition of x* / n off-</a:t>
            </a:r>
            <a:r>
              <a:rPr lang="en-US" sz="1400" dirty="0" err="1"/>
              <a:t>shellness</a:t>
            </a:r>
            <a:endParaRPr lang="en-US" sz="1400" dirty="0"/>
          </a:p>
          <a:p>
            <a:pPr marL="171450" indent="-171450">
              <a:buFont typeface="Arial" panose="020B0604020202020204" pitchFamily="34" charset="0"/>
              <a:buChar char="•"/>
            </a:pPr>
            <a:r>
              <a:rPr lang="en-US" sz="1400" dirty="0"/>
              <a:t>Momentum </a:t>
            </a:r>
            <a:r>
              <a:rPr lang="en-US" sz="1400" dirty="0" err="1"/>
              <a:t>misreconstruction</a:t>
            </a:r>
            <a:endParaRPr lang="en-US" sz="1400" dirty="0"/>
          </a:p>
          <a:p>
            <a:pPr marL="171450" indent="-171450">
              <a:buFont typeface="Arial" panose="020B0604020202020204" pitchFamily="34" charset="0"/>
              <a:buChar char="•"/>
            </a:pPr>
            <a:r>
              <a:rPr lang="en-US" sz="1400" b="1" dirty="0"/>
              <a:t>Radiative corrections</a:t>
            </a:r>
          </a:p>
          <a:p>
            <a:pPr marL="171450" indent="-171450">
              <a:buFont typeface="Arial" panose="020B0604020202020204" pitchFamily="34" charset="0"/>
              <a:buChar char="•"/>
            </a:pPr>
            <a:r>
              <a:rPr lang="en-US" sz="1400" dirty="0"/>
              <a:t>Mismatch between inclusive and tagged electron acceptance (different E’, </a:t>
            </a:r>
            <a:r>
              <a:rPr lang="en-US" sz="1400" dirty="0">
                <a:latin typeface="Symbol" pitchFamily="2" charset="2"/>
              </a:rPr>
              <a:t>q</a:t>
            </a:r>
            <a:r>
              <a:rPr lang="en-US" sz="1400" dirty="0"/>
              <a:t> if x* = x)</a:t>
            </a:r>
          </a:p>
          <a:p>
            <a:pPr marL="171450" indent="-171450">
              <a:buFont typeface="Arial" panose="020B0604020202020204" pitchFamily="34" charset="0"/>
              <a:buChar char="•"/>
            </a:pPr>
            <a:r>
              <a:rPr lang="en-US" sz="1400" dirty="0"/>
              <a:t>Effect of dropping cos(</a:t>
            </a:r>
            <a:r>
              <a:rPr lang="en-US" sz="1400" dirty="0" err="1">
                <a:latin typeface="Symbol" pitchFamily="2" charset="2"/>
              </a:rPr>
              <a:t>q</a:t>
            </a:r>
            <a:r>
              <a:rPr lang="en-US" sz="1400" baseline="-25000" dirty="0" err="1"/>
              <a:t>pq</a:t>
            </a:r>
            <a:r>
              <a:rPr lang="en-US" sz="1400" dirty="0"/>
              <a:t>) VIP cut</a:t>
            </a:r>
          </a:p>
          <a:p>
            <a:pPr marL="171450" indent="-171450">
              <a:buFont typeface="Arial" panose="020B0604020202020204" pitchFamily="34" charset="0"/>
              <a:buChar char="•"/>
            </a:pPr>
            <a:r>
              <a:rPr lang="en-US" sz="1400" dirty="0"/>
              <a:t>Sanity check: Can we extract F</a:t>
            </a:r>
            <a:r>
              <a:rPr lang="en-US" sz="1400" baseline="-25000" dirty="0"/>
              <a:t>2</a:t>
            </a:r>
            <a:r>
              <a:rPr lang="en-US" sz="1400" dirty="0"/>
              <a:t>p/F</a:t>
            </a:r>
            <a:r>
              <a:rPr lang="en-US" sz="1400" baseline="-25000" dirty="0"/>
              <a:t>2D</a:t>
            </a:r>
            <a:r>
              <a:rPr lang="en-US" sz="1400" dirty="0"/>
              <a:t>?</a:t>
            </a:r>
          </a:p>
          <a:p>
            <a:pPr marL="171450" indent="-171450">
              <a:buFont typeface="Arial" panose="020B0604020202020204" pitchFamily="34" charset="0"/>
              <a:buChar char="•"/>
            </a:pPr>
            <a:r>
              <a:rPr lang="en-US" sz="1400" dirty="0"/>
              <a:t>Effect of different RTPC efficiency for 2</a:t>
            </a:r>
            <a:r>
              <a:rPr lang="en-US" sz="1400" baseline="30000" dirty="0"/>
              <a:t>nd</a:t>
            </a:r>
            <a:r>
              <a:rPr lang="en-US" sz="1400" dirty="0"/>
              <a:t> half of run</a:t>
            </a:r>
          </a:p>
          <a:p>
            <a:pPr marL="171450" indent="-171450">
              <a:buFont typeface="Arial" panose="020B0604020202020204" pitchFamily="34" charset="0"/>
              <a:buChar char="•"/>
            </a:pPr>
            <a:r>
              <a:rPr lang="en-US" sz="1400" dirty="0"/>
              <a:t>Background subtraction from tagged events:</a:t>
            </a:r>
          </a:p>
          <a:p>
            <a:pPr marL="628650" lvl="1" indent="-171450">
              <a:buFont typeface="Arial" panose="020B0604020202020204" pitchFamily="34" charset="0"/>
              <a:buChar char="•"/>
            </a:pPr>
            <a:r>
              <a:rPr lang="en-US" sz="1400" dirty="0"/>
              <a:t>“H background” (A &gt; 4 target components)</a:t>
            </a:r>
          </a:p>
          <a:p>
            <a:pPr marL="628650" lvl="1" indent="-171450">
              <a:buFont typeface="Arial" panose="020B0604020202020204" pitchFamily="34" charset="0"/>
              <a:buChar char="•"/>
            </a:pPr>
            <a:r>
              <a:rPr lang="en-US" sz="1400" dirty="0"/>
              <a:t>Pair symmetric background</a:t>
            </a:r>
          </a:p>
          <a:p>
            <a:pPr marL="628650" lvl="1" indent="-171450">
              <a:buFont typeface="Arial" panose="020B0604020202020204" pitchFamily="34" charset="0"/>
              <a:buChar char="•"/>
            </a:pPr>
            <a:r>
              <a:rPr lang="en-US" sz="1400" dirty="0"/>
              <a:t>4He background (A=4 target components)</a:t>
            </a:r>
          </a:p>
          <a:p>
            <a:pPr marL="628650" lvl="1" indent="-171450">
              <a:buFont typeface="Arial" panose="020B0604020202020204" pitchFamily="34" charset="0"/>
              <a:buChar char="•"/>
            </a:pPr>
            <a:r>
              <a:rPr lang="en-US" sz="1400" dirty="0"/>
              <a:t>Accidental background</a:t>
            </a:r>
          </a:p>
          <a:p>
            <a:pPr marL="171450" indent="-171450">
              <a:buFont typeface="Arial" panose="020B0604020202020204" pitchFamily="34" charset="0"/>
              <a:buChar char="•"/>
            </a:pPr>
            <a:r>
              <a:rPr lang="en-US" sz="1400" b="1" dirty="0"/>
              <a:t>Difference between low </a:t>
            </a:r>
            <a:r>
              <a:rPr lang="en-US" sz="1400" b="1" dirty="0" err="1"/>
              <a:t>dE</a:t>
            </a:r>
            <a:r>
              <a:rPr lang="en-US" sz="1400" b="1" dirty="0"/>
              <a:t>/dx and high </a:t>
            </a:r>
            <a:r>
              <a:rPr lang="en-US" sz="1400" b="1" dirty="0" err="1"/>
              <a:t>dE</a:t>
            </a:r>
            <a:r>
              <a:rPr lang="en-US" sz="1400" b="1" dirty="0"/>
              <a:t>/dx in the proton PID band</a:t>
            </a:r>
          </a:p>
          <a:p>
            <a:pPr marL="171450" indent="-171450">
              <a:buFont typeface="Arial" panose="020B0604020202020204" pitchFamily="34" charset="0"/>
              <a:buChar char="•"/>
            </a:pPr>
            <a:r>
              <a:rPr lang="en-US" sz="1400" dirty="0"/>
              <a:t>Coincidence cut efficiency</a:t>
            </a:r>
          </a:p>
          <a:p>
            <a:pPr marL="171450" indent="-171450">
              <a:buFont typeface="Arial" panose="020B0604020202020204" pitchFamily="34" charset="0"/>
              <a:buChar char="•"/>
            </a:pPr>
            <a:r>
              <a:rPr lang="en-US" sz="1400" dirty="0"/>
              <a:t>E’ correction in data and MC</a:t>
            </a:r>
          </a:p>
          <a:p>
            <a:pPr marL="171450" indent="-171450">
              <a:buFont typeface="Arial" panose="020B0604020202020204" pitchFamily="34" charset="0"/>
              <a:buChar char="•"/>
            </a:pPr>
            <a:r>
              <a:rPr lang="en-US" sz="1400" dirty="0"/>
              <a:t>Efficiency correction for RTPC</a:t>
            </a:r>
          </a:p>
          <a:p>
            <a:pPr marL="171450" indent="-171450">
              <a:buFont typeface="Arial" panose="020B0604020202020204" pitchFamily="34" charset="0"/>
              <a:buChar char="•"/>
            </a:pPr>
            <a:r>
              <a:rPr lang="en-US" sz="1400" dirty="0"/>
              <a:t>TOTAL RELATIVE SYSTEMATIC ERROR (Square root of sum of squares)</a:t>
            </a:r>
          </a:p>
        </p:txBody>
      </p:sp>
    </p:spTree>
    <p:extLst>
      <p:ext uri="{BB962C8B-B14F-4D97-AF65-F5344CB8AC3E}">
        <p14:creationId xmlns:p14="http://schemas.microsoft.com/office/powerpoint/2010/main" val="21647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AFE7-D650-2A36-77F1-CD9C830E53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98AE6A-BA22-6FE4-9607-4FA1A77A576C}"/>
              </a:ext>
            </a:extLst>
          </p:cNvPr>
          <p:cNvPicPr>
            <a:picLocks noChangeAspect="1"/>
          </p:cNvPicPr>
          <p:nvPr/>
        </p:nvPicPr>
        <p:blipFill>
          <a:blip r:embed="rId3">
            <a:alphaModFix/>
          </a:blip>
          <a:stretch>
            <a:fillRect/>
          </a:stretch>
        </p:blipFill>
        <p:spPr>
          <a:xfrm>
            <a:off x="2402411" y="1733190"/>
            <a:ext cx="5753450" cy="4261013"/>
          </a:xfrm>
          <a:prstGeom prst="rect">
            <a:avLst/>
          </a:prstGeom>
        </p:spPr>
      </p:pic>
      <p:sp>
        <p:nvSpPr>
          <p:cNvPr id="4" name="Title 1">
            <a:extLst>
              <a:ext uri="{FF2B5EF4-FFF2-40B4-BE49-F238E27FC236}">
                <a16:creationId xmlns:a16="http://schemas.microsoft.com/office/drawing/2014/main" id="{5674F2D3-B074-FCBD-B821-05EE8CE51E98}"/>
              </a:ext>
            </a:extLst>
          </p:cNvPr>
          <p:cNvSpPr txBox="1">
            <a:spLocks/>
          </p:cNvSpPr>
          <p:nvPr/>
        </p:nvSpPr>
        <p:spPr>
          <a:xfrm>
            <a:off x="457200" y="17930"/>
            <a:ext cx="8229600" cy="6848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r>
              <a:rPr lang="en-US" sz="4000" kern="0"/>
              <a:t>BONuS12 Near-Final Results</a:t>
            </a:r>
            <a:endParaRPr lang="en-US" sz="4000" kern="0" dirty="0"/>
          </a:p>
        </p:txBody>
      </p:sp>
      <p:grpSp>
        <p:nvGrpSpPr>
          <p:cNvPr id="6" name="Group 5">
            <a:extLst>
              <a:ext uri="{FF2B5EF4-FFF2-40B4-BE49-F238E27FC236}">
                <a16:creationId xmlns:a16="http://schemas.microsoft.com/office/drawing/2014/main" id="{C2835485-15AC-98C1-FAF0-E3813796B06C}"/>
              </a:ext>
            </a:extLst>
          </p:cNvPr>
          <p:cNvGrpSpPr/>
          <p:nvPr/>
        </p:nvGrpSpPr>
        <p:grpSpPr>
          <a:xfrm>
            <a:off x="2365835" y="869746"/>
            <a:ext cx="4577350" cy="4036321"/>
            <a:chOff x="2365835" y="869746"/>
            <a:chExt cx="4577350" cy="4036321"/>
          </a:xfrm>
        </p:grpSpPr>
        <p:pic>
          <p:nvPicPr>
            <p:cNvPr id="3" name="Picture 2">
              <a:extLst>
                <a:ext uri="{FF2B5EF4-FFF2-40B4-BE49-F238E27FC236}">
                  <a16:creationId xmlns:a16="http://schemas.microsoft.com/office/drawing/2014/main" id="{14B2136C-D43B-1340-F542-5F05AD7D5950}"/>
                </a:ext>
              </a:extLst>
            </p:cNvPr>
            <p:cNvPicPr>
              <a:picLocks noChangeAspect="1"/>
            </p:cNvPicPr>
            <p:nvPr/>
          </p:nvPicPr>
          <p:blipFill>
            <a:blip r:embed="rId4">
              <a:alphaModFix amt="70000"/>
            </a:blip>
            <a:stretch>
              <a:fillRect/>
            </a:stretch>
          </p:blipFill>
          <p:spPr>
            <a:xfrm>
              <a:off x="2365835" y="869746"/>
              <a:ext cx="4577350" cy="4036321"/>
            </a:xfrm>
            <a:prstGeom prst="rect">
              <a:avLst/>
            </a:prstGeom>
          </p:spPr>
        </p:pic>
        <p:pic>
          <p:nvPicPr>
            <p:cNvPr id="5" name="Picture 4">
              <a:extLst>
                <a:ext uri="{FF2B5EF4-FFF2-40B4-BE49-F238E27FC236}">
                  <a16:creationId xmlns:a16="http://schemas.microsoft.com/office/drawing/2014/main" id="{5251D694-A057-FABE-B8A1-69F5052BEBA0}"/>
                </a:ext>
              </a:extLst>
            </p:cNvPr>
            <p:cNvPicPr>
              <a:picLocks noChangeAspect="1"/>
            </p:cNvPicPr>
            <p:nvPr/>
          </p:nvPicPr>
          <p:blipFill>
            <a:blip r:embed="rId5"/>
            <a:stretch>
              <a:fillRect/>
            </a:stretch>
          </p:blipFill>
          <p:spPr>
            <a:xfrm>
              <a:off x="3415169" y="1362630"/>
              <a:ext cx="3390900" cy="228600"/>
            </a:xfrm>
            <a:prstGeom prst="rect">
              <a:avLst/>
            </a:prstGeom>
          </p:spPr>
        </p:pic>
      </p:grpSp>
      <p:pic>
        <p:nvPicPr>
          <p:cNvPr id="7" name="Picture 6">
            <a:extLst>
              <a:ext uri="{FF2B5EF4-FFF2-40B4-BE49-F238E27FC236}">
                <a16:creationId xmlns:a16="http://schemas.microsoft.com/office/drawing/2014/main" id="{BDDCEC4C-EACE-DE55-5489-0B009239A50E}"/>
              </a:ext>
            </a:extLst>
          </p:cNvPr>
          <p:cNvPicPr>
            <a:picLocks noChangeAspect="1"/>
          </p:cNvPicPr>
          <p:nvPr/>
        </p:nvPicPr>
        <p:blipFill>
          <a:blip r:embed="rId6"/>
          <a:stretch>
            <a:fillRect/>
          </a:stretch>
        </p:blipFill>
        <p:spPr>
          <a:xfrm>
            <a:off x="2486415" y="5924118"/>
            <a:ext cx="4679515" cy="915952"/>
          </a:xfrm>
          <a:prstGeom prst="rect">
            <a:avLst/>
          </a:prstGeom>
        </p:spPr>
      </p:pic>
    </p:spTree>
    <p:extLst>
      <p:ext uri="{BB962C8B-B14F-4D97-AF65-F5344CB8AC3E}">
        <p14:creationId xmlns:p14="http://schemas.microsoft.com/office/powerpoint/2010/main" val="37525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85605-65DD-BFBE-FCC1-7065AE25F05F}"/>
              </a:ext>
            </a:extLst>
          </p:cNvPr>
          <p:cNvSpPr>
            <a:spLocks noGrp="1"/>
          </p:cNvSpPr>
          <p:nvPr>
            <p:ph type="title"/>
          </p:nvPr>
        </p:nvSpPr>
        <p:spPr>
          <a:xfrm>
            <a:off x="685800" y="0"/>
            <a:ext cx="7772400" cy="1143000"/>
          </a:xfrm>
        </p:spPr>
        <p:txBody>
          <a:bodyPr/>
          <a:lstStyle/>
          <a:p>
            <a:r>
              <a:rPr lang="en-US" dirty="0"/>
              <a:t>Q2-dependence</a:t>
            </a:r>
          </a:p>
        </p:txBody>
      </p:sp>
      <p:pic>
        <p:nvPicPr>
          <p:cNvPr id="4" name="Picture 3">
            <a:extLst>
              <a:ext uri="{FF2B5EF4-FFF2-40B4-BE49-F238E27FC236}">
                <a16:creationId xmlns:a16="http://schemas.microsoft.com/office/drawing/2014/main" id="{2A4FBBFD-327F-C741-E99E-E3DFC332C298}"/>
              </a:ext>
            </a:extLst>
          </p:cNvPr>
          <p:cNvPicPr>
            <a:picLocks noChangeAspect="1"/>
          </p:cNvPicPr>
          <p:nvPr/>
        </p:nvPicPr>
        <p:blipFill>
          <a:blip r:embed="rId2"/>
          <a:stretch>
            <a:fillRect/>
          </a:stretch>
        </p:blipFill>
        <p:spPr>
          <a:xfrm>
            <a:off x="1451727" y="1187777"/>
            <a:ext cx="6070862" cy="5685236"/>
          </a:xfrm>
          <a:prstGeom prst="rect">
            <a:avLst/>
          </a:prstGeom>
        </p:spPr>
      </p:pic>
    </p:spTree>
    <p:extLst>
      <p:ext uri="{BB962C8B-B14F-4D97-AF65-F5344CB8AC3E}">
        <p14:creationId xmlns:p14="http://schemas.microsoft.com/office/powerpoint/2010/main" val="416271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926741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16EE-35E7-A807-C51C-98F8C6FED01D}"/>
              </a:ext>
            </a:extLst>
          </p:cNvPr>
          <p:cNvSpPr>
            <a:spLocks noGrp="1"/>
          </p:cNvSpPr>
          <p:nvPr>
            <p:ph type="title"/>
          </p:nvPr>
        </p:nvSpPr>
        <p:spPr/>
        <p:txBody>
          <a:bodyPr/>
          <a:lstStyle/>
          <a:p>
            <a:r>
              <a:rPr lang="en-US" dirty="0"/>
              <a:t>Timing offset vs. file </a:t>
            </a:r>
          </a:p>
        </p:txBody>
      </p:sp>
      <p:pic>
        <p:nvPicPr>
          <p:cNvPr id="3" name="Picture 2">
            <a:extLst>
              <a:ext uri="{FF2B5EF4-FFF2-40B4-BE49-F238E27FC236}">
                <a16:creationId xmlns:a16="http://schemas.microsoft.com/office/drawing/2014/main" id="{0F04A718-2FCF-3D2F-CF1B-C6772F4AB433}"/>
              </a:ext>
            </a:extLst>
          </p:cNvPr>
          <p:cNvPicPr>
            <a:picLocks noChangeAspect="1"/>
          </p:cNvPicPr>
          <p:nvPr/>
        </p:nvPicPr>
        <p:blipFill>
          <a:blip r:embed="rId2"/>
          <a:stretch>
            <a:fillRect/>
          </a:stretch>
        </p:blipFill>
        <p:spPr>
          <a:xfrm>
            <a:off x="76755" y="1809749"/>
            <a:ext cx="8812721" cy="4938997"/>
          </a:xfrm>
          <a:prstGeom prst="rect">
            <a:avLst/>
          </a:prstGeom>
        </p:spPr>
      </p:pic>
    </p:spTree>
    <p:extLst>
      <p:ext uri="{BB962C8B-B14F-4D97-AF65-F5344CB8AC3E}">
        <p14:creationId xmlns:p14="http://schemas.microsoft.com/office/powerpoint/2010/main" val="137039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Line 1">
            <a:extLst>
              <a:ext uri="{FF2B5EF4-FFF2-40B4-BE49-F238E27FC236}">
                <a16:creationId xmlns:a16="http://schemas.microsoft.com/office/drawing/2014/main" id="{3B606F7A-3F1F-2049-8507-CE7576D0E358}"/>
              </a:ext>
            </a:extLst>
          </p:cNvPr>
          <p:cNvSpPr>
            <a:spLocks noChangeShapeType="1"/>
          </p:cNvSpPr>
          <p:nvPr/>
        </p:nvSpPr>
        <p:spPr bwMode="auto">
          <a:xfrm>
            <a:off x="0" y="661988"/>
            <a:ext cx="9144000" cy="1587"/>
          </a:xfrm>
          <a:prstGeom prst="line">
            <a:avLst/>
          </a:prstGeom>
          <a:noFill/>
          <a:ln w="91440" cap="flat">
            <a:solidFill>
              <a:srgbClr val="66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06" name="Text Box 2">
            <a:extLst>
              <a:ext uri="{FF2B5EF4-FFF2-40B4-BE49-F238E27FC236}">
                <a16:creationId xmlns:a16="http://schemas.microsoft.com/office/drawing/2014/main" id="{5461B3CC-A8B5-8E41-BA47-9BDE2164A436}"/>
              </a:ext>
            </a:extLst>
          </p:cNvPr>
          <p:cNvSpPr txBox="1">
            <a:spLocks noChangeArrowheads="1"/>
          </p:cNvSpPr>
          <p:nvPr/>
        </p:nvSpPr>
        <p:spPr bwMode="auto">
          <a:xfrm>
            <a:off x="0" y="-103188"/>
            <a:ext cx="9144000" cy="806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gn="ctr" eaLnBrk="1">
              <a:lnSpc>
                <a:spcPct val="93000"/>
              </a:lnSpc>
              <a:buClrTx/>
              <a:buFontTx/>
              <a:buNone/>
            </a:pPr>
            <a:r>
              <a:rPr lang="en-US" altLang="en-US" sz="3600" b="1" dirty="0">
                <a:solidFill>
                  <a:srgbClr val="000000"/>
                </a:solidFill>
                <a:latin typeface="TimesNew Roman" charset="0"/>
                <a:ea typeface="DejaVu LGC Sans" charset="0"/>
                <a:cs typeface="DejaVu LGC Sans" charset="0"/>
              </a:rPr>
              <a:t>BONuS12 with CLAS12 </a:t>
            </a:r>
            <a:r>
              <a:rPr lang="en-US" altLang="en-US" sz="3200" b="1" dirty="0">
                <a:solidFill>
                  <a:srgbClr val="000000"/>
                </a:solidFill>
                <a:latin typeface="TimesNew Roman" charset="0"/>
                <a:ea typeface="DejaVu LGC Sans" charset="0"/>
                <a:cs typeface="DejaVu LGC Sans" charset="0"/>
              </a:rPr>
              <a:t>(Run Group F in 2020)</a:t>
            </a:r>
            <a:endParaRPr lang="en-US" altLang="en-US" sz="3600" b="1" dirty="0">
              <a:solidFill>
                <a:srgbClr val="000000"/>
              </a:solidFill>
              <a:latin typeface="TimesNew Roman" charset="0"/>
              <a:ea typeface="DejaVu LGC Sans" charset="0"/>
              <a:cs typeface="DejaVu LGC Sans" charset="0"/>
            </a:endParaRPr>
          </a:p>
        </p:txBody>
      </p:sp>
      <p:grpSp>
        <p:nvGrpSpPr>
          <p:cNvPr id="21512" name="Group 8">
            <a:extLst>
              <a:ext uri="{FF2B5EF4-FFF2-40B4-BE49-F238E27FC236}">
                <a16:creationId xmlns:a16="http://schemas.microsoft.com/office/drawing/2014/main" id="{3739723F-B4B8-FD4F-9DF6-5CEE5E3679B9}"/>
              </a:ext>
            </a:extLst>
          </p:cNvPr>
          <p:cNvGrpSpPr>
            <a:grpSpLocks/>
          </p:cNvGrpSpPr>
          <p:nvPr/>
        </p:nvGrpSpPr>
        <p:grpSpPr bwMode="auto">
          <a:xfrm>
            <a:off x="3906418" y="685800"/>
            <a:ext cx="5229645" cy="3371299"/>
            <a:chOff x="2448" y="432"/>
            <a:chExt cx="3307" cy="2299"/>
          </a:xfrm>
        </p:grpSpPr>
        <p:pic>
          <p:nvPicPr>
            <p:cNvPr id="21513" name="Picture 9">
              <a:extLst>
                <a:ext uri="{FF2B5EF4-FFF2-40B4-BE49-F238E27FC236}">
                  <a16:creationId xmlns:a16="http://schemas.microsoft.com/office/drawing/2014/main" id="{10E182AC-BA70-5342-8FB0-4DB0ED55A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432"/>
              <a:ext cx="3307" cy="2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4" name="Rectangle 10">
              <a:extLst>
                <a:ext uri="{FF2B5EF4-FFF2-40B4-BE49-F238E27FC236}">
                  <a16:creationId xmlns:a16="http://schemas.microsoft.com/office/drawing/2014/main" id="{050BA7CE-DD16-4646-B35A-CB90DB900AE8}"/>
                </a:ext>
              </a:extLst>
            </p:cNvPr>
            <p:cNvSpPr>
              <a:spLocks noChangeArrowheads="1"/>
            </p:cNvSpPr>
            <p:nvPr/>
          </p:nvSpPr>
          <p:spPr bwMode="auto">
            <a:xfrm>
              <a:off x="3141" y="1154"/>
              <a:ext cx="292" cy="133"/>
            </a:xfrm>
            <a:prstGeom prst="rect">
              <a:avLst/>
            </a:prstGeom>
            <a:solidFill>
              <a:srgbClr val="FFFF00"/>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040" tIns="50040" rIns="95040" bIns="5004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gn="ctr">
                <a:lnSpc>
                  <a:spcPct val="100000"/>
                </a:lnSpc>
                <a:buClrTx/>
                <a:buFontTx/>
                <a:buNone/>
              </a:pPr>
              <a:r>
                <a:rPr lang="en-US" altLang="en-US" sz="1200">
                  <a:solidFill>
                    <a:srgbClr val="000000"/>
                  </a:solidFill>
                  <a:ea typeface="DejaVu Sans" charset="0"/>
                  <a:cs typeface="DejaVu Sans" charset="0"/>
                </a:rPr>
                <a:t>RTPC</a:t>
              </a:r>
            </a:p>
          </p:txBody>
        </p:sp>
      </p:grpSp>
      <p:pic>
        <p:nvPicPr>
          <p:cNvPr id="15" name="Picture 14" descr="A picture containing object, engine, table, filled&#10;&#10;Description automatically generated">
            <a:extLst>
              <a:ext uri="{FF2B5EF4-FFF2-40B4-BE49-F238E27FC236}">
                <a16:creationId xmlns:a16="http://schemas.microsoft.com/office/drawing/2014/main" id="{E5089573-E452-4C48-B5A7-3A39FC58B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68" y="4057099"/>
            <a:ext cx="3734534" cy="2800901"/>
          </a:xfrm>
          <a:prstGeom prst="rect">
            <a:avLst/>
          </a:prstGeom>
        </p:spPr>
      </p:pic>
      <p:sp>
        <p:nvSpPr>
          <p:cNvPr id="21515" name="Line 11">
            <a:extLst>
              <a:ext uri="{FF2B5EF4-FFF2-40B4-BE49-F238E27FC236}">
                <a16:creationId xmlns:a16="http://schemas.microsoft.com/office/drawing/2014/main" id="{5B1AC6E9-D0D2-7D44-93A0-0B65103C4D3C}"/>
              </a:ext>
            </a:extLst>
          </p:cNvPr>
          <p:cNvSpPr>
            <a:spLocks noChangeShapeType="1"/>
          </p:cNvSpPr>
          <p:nvPr/>
        </p:nvSpPr>
        <p:spPr bwMode="auto">
          <a:xfrm flipV="1">
            <a:off x="4206875" y="2278063"/>
            <a:ext cx="1736725" cy="2451100"/>
          </a:xfrm>
          <a:prstGeom prst="line">
            <a:avLst/>
          </a:prstGeom>
          <a:noFill/>
          <a:ln w="36720" cap="flat">
            <a:solidFill>
              <a:srgbClr val="E8A2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3" name="Picture 14">
            <a:extLst>
              <a:ext uri="{FF2B5EF4-FFF2-40B4-BE49-F238E27FC236}">
                <a16:creationId xmlns:a16="http://schemas.microsoft.com/office/drawing/2014/main" id="{6CFCB646-9D8D-9241-A4F9-381B46A8D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18" y="1535304"/>
            <a:ext cx="338889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4" name="Rectangle 27">
            <a:extLst>
              <a:ext uri="{FF2B5EF4-FFF2-40B4-BE49-F238E27FC236}">
                <a16:creationId xmlns:a16="http://schemas.microsoft.com/office/drawing/2014/main" id="{7B86FBD9-C42E-A140-8DD2-6F73E1BFF9A2}"/>
              </a:ext>
            </a:extLst>
          </p:cNvPr>
          <p:cNvSpPr>
            <a:spLocks/>
          </p:cNvSpPr>
          <p:nvPr/>
        </p:nvSpPr>
        <p:spPr bwMode="auto">
          <a:xfrm>
            <a:off x="1193341" y="2890633"/>
            <a:ext cx="14986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40639" bIns="0"/>
          <a:lstStyle/>
          <a:p>
            <a:pPr>
              <a:lnSpc>
                <a:spcPct val="90000"/>
              </a:lnSpc>
              <a:spcBef>
                <a:spcPts val="738"/>
              </a:spcBef>
            </a:pPr>
            <a:r>
              <a:rPr lang="en-US" sz="1600" dirty="0">
                <a:solidFill>
                  <a:srgbClr val="028142"/>
                </a:solidFill>
                <a:cs typeface="Arial" charset="0"/>
                <a:sym typeface="Arial" charset="0"/>
              </a:rPr>
              <a:t>spectator </a:t>
            </a:r>
          </a:p>
        </p:txBody>
      </p:sp>
      <p:sp>
        <p:nvSpPr>
          <p:cNvPr id="17" name="Rectangle 5">
            <a:extLst>
              <a:ext uri="{FF2B5EF4-FFF2-40B4-BE49-F238E27FC236}">
                <a16:creationId xmlns:a16="http://schemas.microsoft.com/office/drawing/2014/main" id="{17FC2EC9-DE6F-9442-9E50-D54F38D68BF2}"/>
              </a:ext>
            </a:extLst>
          </p:cNvPr>
          <p:cNvSpPr txBox="1">
            <a:spLocks noChangeArrowheads="1"/>
          </p:cNvSpPr>
          <p:nvPr/>
        </p:nvSpPr>
        <p:spPr bwMode="auto">
          <a:xfrm>
            <a:off x="743368" y="1225423"/>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132080"/>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gn="ctr"/>
            <a:r>
              <a:rPr lang="en-US" sz="2400" dirty="0">
                <a:solidFill>
                  <a:schemeClr val="tx2"/>
                </a:solidFill>
                <a:ea typeface="Osaka" charset="0"/>
                <a:cs typeface="Osaka" charset="0"/>
              </a:rPr>
              <a:t>d(</a:t>
            </a:r>
            <a:r>
              <a:rPr lang="en-US" sz="2400" dirty="0" err="1">
                <a:solidFill>
                  <a:schemeClr val="tx2"/>
                </a:solidFill>
                <a:ea typeface="Osaka" charset="0"/>
                <a:cs typeface="Osaka" charset="0"/>
              </a:rPr>
              <a:t>e,e</a:t>
            </a:r>
            <a:r>
              <a:rPr lang="ja-JP" altLang="en-US" sz="2400" dirty="0">
                <a:solidFill>
                  <a:schemeClr val="tx2"/>
                </a:solidFill>
                <a:ea typeface="Osaka" charset="0"/>
                <a:cs typeface="Osaka" charset="0"/>
              </a:rPr>
              <a:t>’</a:t>
            </a:r>
            <a:r>
              <a:rPr lang="en-US" altLang="ja-JP" sz="2400" dirty="0" err="1">
                <a:solidFill>
                  <a:schemeClr val="tx2"/>
                </a:solidFill>
                <a:ea typeface="Osaka" charset="0"/>
                <a:cs typeface="Osaka" charset="0"/>
              </a:rPr>
              <a:t>p</a:t>
            </a:r>
            <a:r>
              <a:rPr lang="en-US" altLang="ja-JP" sz="2400" baseline="-6000" dirty="0" err="1">
                <a:solidFill>
                  <a:schemeClr val="tx2"/>
                </a:solidFill>
                <a:ea typeface="Osaka" charset="0"/>
                <a:cs typeface="Osaka" charset="0"/>
              </a:rPr>
              <a:t>s</a:t>
            </a:r>
            <a:r>
              <a:rPr lang="en-US" altLang="ja-JP" sz="2400" dirty="0">
                <a:solidFill>
                  <a:schemeClr val="tx2"/>
                </a:solidFill>
                <a:ea typeface="Osaka" charset="0"/>
                <a:cs typeface="Osaka" charset="0"/>
              </a:rPr>
              <a:t>)X</a:t>
            </a:r>
            <a:endParaRPr lang="en-US" sz="2400" dirty="0">
              <a:solidFill>
                <a:schemeClr val="tx2"/>
              </a:solidFill>
              <a:ea typeface="Osaka" charset="0"/>
              <a:cs typeface="Osaka" charset="0"/>
            </a:endParaRPr>
          </a:p>
        </p:txBody>
      </p:sp>
      <p:sp>
        <p:nvSpPr>
          <p:cNvPr id="3" name="TextBox 2">
            <a:extLst>
              <a:ext uri="{FF2B5EF4-FFF2-40B4-BE49-F238E27FC236}">
                <a16:creationId xmlns:a16="http://schemas.microsoft.com/office/drawing/2014/main" id="{DA4A7EC0-CA82-4D41-B75E-7E13FD49E3C1}"/>
              </a:ext>
            </a:extLst>
          </p:cNvPr>
          <p:cNvSpPr txBox="1"/>
          <p:nvPr/>
        </p:nvSpPr>
        <p:spPr>
          <a:xfrm>
            <a:off x="0" y="838200"/>
            <a:ext cx="3906418" cy="338554"/>
          </a:xfrm>
          <a:prstGeom prst="rect">
            <a:avLst/>
          </a:prstGeom>
          <a:noFill/>
        </p:spPr>
        <p:txBody>
          <a:bodyPr wrap="square" rtlCol="0">
            <a:spAutoFit/>
          </a:bodyPr>
          <a:lstStyle/>
          <a:p>
            <a:r>
              <a:rPr lang="en-US" sz="1600" dirty="0"/>
              <a:t>F</a:t>
            </a:r>
            <a:r>
              <a:rPr lang="en-US" sz="1600" baseline="-25000" dirty="0"/>
              <a:t>2n</a:t>
            </a:r>
            <a:r>
              <a:rPr lang="en-US" sz="1600" dirty="0"/>
              <a:t>/F</a:t>
            </a:r>
            <a:r>
              <a:rPr lang="en-US" sz="1600" baseline="-25000" dirty="0"/>
              <a:t>2p</a:t>
            </a:r>
            <a:r>
              <a:rPr lang="en-US" sz="1600" dirty="0"/>
              <a:t> through spectator tagging</a:t>
            </a:r>
          </a:p>
        </p:txBody>
      </p:sp>
      <p:pic>
        <p:nvPicPr>
          <p:cNvPr id="2" name="Picture 1">
            <a:extLst>
              <a:ext uri="{FF2B5EF4-FFF2-40B4-BE49-F238E27FC236}">
                <a16:creationId xmlns:a16="http://schemas.microsoft.com/office/drawing/2014/main" id="{7767B423-14BA-A17B-A1F0-8C6F88CAF878}"/>
              </a:ext>
            </a:extLst>
          </p:cNvPr>
          <p:cNvPicPr>
            <a:picLocks noChangeAspect="1"/>
          </p:cNvPicPr>
          <p:nvPr/>
        </p:nvPicPr>
        <p:blipFill>
          <a:blip r:embed="rId6"/>
          <a:stretch>
            <a:fillRect/>
          </a:stretch>
        </p:blipFill>
        <p:spPr>
          <a:xfrm rot="5400000">
            <a:off x="5771246" y="3662068"/>
            <a:ext cx="2780657" cy="3570720"/>
          </a:xfrm>
          <a:prstGeom prst="rect">
            <a:avLst/>
          </a:prstGeom>
        </p:spPr>
      </p:pic>
      <p:sp>
        <p:nvSpPr>
          <p:cNvPr id="4" name="TextBox 3">
            <a:extLst>
              <a:ext uri="{FF2B5EF4-FFF2-40B4-BE49-F238E27FC236}">
                <a16:creationId xmlns:a16="http://schemas.microsoft.com/office/drawing/2014/main" id="{CCF98361-BB21-0EFA-29B0-152CC807811D}"/>
              </a:ext>
            </a:extLst>
          </p:cNvPr>
          <p:cNvSpPr txBox="1"/>
          <p:nvPr/>
        </p:nvSpPr>
        <p:spPr>
          <a:xfrm>
            <a:off x="7230357" y="4123061"/>
            <a:ext cx="1716578" cy="307777"/>
          </a:xfrm>
          <a:prstGeom prst="rect">
            <a:avLst/>
          </a:prstGeom>
          <a:solidFill>
            <a:srgbClr val="FFFFFF"/>
          </a:solidFill>
        </p:spPr>
        <p:txBody>
          <a:bodyPr wrap="square" rtlCol="0">
            <a:spAutoFit/>
          </a:bodyPr>
          <a:lstStyle/>
          <a:p>
            <a:r>
              <a:rPr lang="en-US" sz="1400" i="1" dirty="0">
                <a:solidFill>
                  <a:srgbClr val="2426FF"/>
                </a:solidFill>
              </a:rPr>
              <a:t>W</a:t>
            </a:r>
            <a:r>
              <a:rPr lang="en-US" sz="1400" baseline="30000" dirty="0">
                <a:solidFill>
                  <a:srgbClr val="2426FF"/>
                </a:solidFill>
              </a:rPr>
              <a:t>2</a:t>
            </a:r>
            <a:r>
              <a:rPr lang="en-US" sz="1400" dirty="0">
                <a:solidFill>
                  <a:srgbClr val="2426FF"/>
                </a:solidFill>
              </a:rPr>
              <a:t>=</a:t>
            </a:r>
            <a:r>
              <a:rPr lang="en-US" sz="1400" i="1" dirty="0">
                <a:solidFill>
                  <a:srgbClr val="2426FF"/>
                </a:solidFill>
              </a:rPr>
              <a:t>M</a:t>
            </a:r>
            <a:r>
              <a:rPr lang="en-US" sz="1400" baseline="30000" dirty="0">
                <a:solidFill>
                  <a:srgbClr val="2426FF"/>
                </a:solidFill>
              </a:rPr>
              <a:t>2</a:t>
            </a:r>
            <a:r>
              <a:rPr lang="en-US" sz="1400" dirty="0">
                <a:solidFill>
                  <a:srgbClr val="2426FF"/>
                </a:solidFill>
              </a:rPr>
              <a:t> +2</a:t>
            </a:r>
            <a:r>
              <a:rPr lang="en-US" sz="1400" i="1" dirty="0">
                <a:solidFill>
                  <a:srgbClr val="2426FF"/>
                </a:solidFill>
              </a:rPr>
              <a:t>M</a:t>
            </a:r>
            <a:r>
              <a:rPr lang="en-US" sz="1400" dirty="0">
                <a:solidFill>
                  <a:srgbClr val="2426FF"/>
                </a:solidFill>
                <a:latin typeface="Symbol" pitchFamily="2" charset="2"/>
              </a:rPr>
              <a:t>n</a:t>
            </a:r>
            <a:r>
              <a:rPr lang="en-US" sz="1400" dirty="0">
                <a:solidFill>
                  <a:srgbClr val="2426FF"/>
                </a:solidFill>
              </a:rPr>
              <a:t> – </a:t>
            </a:r>
            <a:r>
              <a:rPr lang="en-US" sz="1400" i="1" dirty="0">
                <a:solidFill>
                  <a:srgbClr val="2426FF"/>
                </a:solidFill>
              </a:rPr>
              <a:t>Q</a:t>
            </a:r>
            <a:r>
              <a:rPr lang="en-US" sz="1400" baseline="30000" dirty="0">
                <a:solidFill>
                  <a:srgbClr val="2426FF"/>
                </a:solidFill>
              </a:rPr>
              <a:t>2</a:t>
            </a:r>
          </a:p>
        </p:txBody>
      </p:sp>
      <p:sp>
        <p:nvSpPr>
          <p:cNvPr id="5" name="TextBox 4">
            <a:extLst>
              <a:ext uri="{FF2B5EF4-FFF2-40B4-BE49-F238E27FC236}">
                <a16:creationId xmlns:a16="http://schemas.microsoft.com/office/drawing/2014/main" id="{759DCBE5-D36E-BC00-66D5-B61B6CA39C76}"/>
              </a:ext>
            </a:extLst>
          </p:cNvPr>
          <p:cNvSpPr txBox="1"/>
          <p:nvPr/>
        </p:nvSpPr>
        <p:spPr>
          <a:xfrm>
            <a:off x="5943599" y="4637988"/>
            <a:ext cx="1456441" cy="523220"/>
          </a:xfrm>
          <a:prstGeom prst="rect">
            <a:avLst/>
          </a:prstGeom>
          <a:noFill/>
        </p:spPr>
        <p:txBody>
          <a:bodyPr wrap="square" rtlCol="0">
            <a:spAutoFit/>
          </a:bodyPr>
          <a:lstStyle/>
          <a:p>
            <a:r>
              <a:rPr lang="en-US" sz="1400" i="1" dirty="0">
                <a:solidFill>
                  <a:srgbClr val="FF0000"/>
                </a:solidFill>
              </a:rPr>
              <a:t>W*</a:t>
            </a:r>
            <a:r>
              <a:rPr lang="en-US" sz="1400" baseline="30000" dirty="0">
                <a:solidFill>
                  <a:srgbClr val="FF0000"/>
                </a:solidFill>
              </a:rPr>
              <a:t>2</a:t>
            </a:r>
            <a:r>
              <a:rPr lang="en-US" sz="1400" dirty="0">
                <a:solidFill>
                  <a:srgbClr val="FF0000"/>
                </a:solidFill>
              </a:rPr>
              <a:t>=</a:t>
            </a:r>
            <a:r>
              <a:rPr lang="en-US" sz="1400" i="1" dirty="0">
                <a:solidFill>
                  <a:srgbClr val="FF0000"/>
                </a:solidFill>
              </a:rPr>
              <a:t>M*</a:t>
            </a:r>
            <a:r>
              <a:rPr lang="en-US" sz="1400" baseline="30000" dirty="0">
                <a:solidFill>
                  <a:srgbClr val="FF0000"/>
                </a:solidFill>
              </a:rPr>
              <a:t>2</a:t>
            </a:r>
            <a:r>
              <a:rPr lang="en-US" sz="1400" dirty="0">
                <a:solidFill>
                  <a:srgbClr val="FF0000"/>
                </a:solidFill>
              </a:rPr>
              <a:t> +2</a:t>
            </a:r>
            <a:r>
              <a:rPr lang="en-US" sz="1400" i="1" dirty="0">
                <a:solidFill>
                  <a:srgbClr val="FF0000"/>
                </a:solidFill>
              </a:rPr>
              <a:t>E</a:t>
            </a:r>
            <a:r>
              <a:rPr lang="en-US" sz="1400" i="1" baseline="-25000" dirty="0">
                <a:solidFill>
                  <a:srgbClr val="FF0000"/>
                </a:solidFill>
              </a:rPr>
              <a:t>n</a:t>
            </a:r>
            <a:r>
              <a:rPr lang="en-US" sz="1400" dirty="0">
                <a:solidFill>
                  <a:srgbClr val="FF0000"/>
                </a:solidFill>
                <a:latin typeface="Symbol" pitchFamily="2" charset="2"/>
              </a:rPr>
              <a:t>n</a:t>
            </a:r>
            <a:r>
              <a:rPr lang="en-US" sz="1400" dirty="0">
                <a:solidFill>
                  <a:srgbClr val="FF0000"/>
                </a:solidFill>
              </a:rPr>
              <a:t> – 2</a:t>
            </a:r>
            <a:r>
              <a:rPr lang="en-US" sz="1400" b="1" dirty="0">
                <a:solidFill>
                  <a:srgbClr val="FF0000"/>
                </a:solidFill>
              </a:rPr>
              <a:t>p</a:t>
            </a:r>
            <a:r>
              <a:rPr lang="en-US" sz="1400" baseline="-25000" dirty="0">
                <a:solidFill>
                  <a:srgbClr val="FF0000"/>
                </a:solidFill>
              </a:rPr>
              <a:t>n</a:t>
            </a:r>
            <a:r>
              <a:rPr lang="en-US" sz="1400" baseline="30000" dirty="0">
                <a:solidFill>
                  <a:srgbClr val="FF0000"/>
                </a:solidFill>
              </a:rPr>
              <a:t>.</a:t>
            </a:r>
            <a:r>
              <a:rPr lang="en-US" sz="1400" b="1" dirty="0">
                <a:solidFill>
                  <a:srgbClr val="FF0000"/>
                </a:solidFill>
              </a:rPr>
              <a:t>q</a:t>
            </a:r>
            <a:r>
              <a:rPr lang="en-US" sz="1400" dirty="0">
                <a:solidFill>
                  <a:srgbClr val="FF0000"/>
                </a:solidFill>
              </a:rPr>
              <a:t> - </a:t>
            </a:r>
            <a:r>
              <a:rPr lang="en-US" sz="1400" i="1" dirty="0">
                <a:solidFill>
                  <a:srgbClr val="FF0000"/>
                </a:solidFill>
              </a:rPr>
              <a:t>Q</a:t>
            </a:r>
            <a:r>
              <a:rPr lang="en-US" sz="1400" baseline="30000" dirty="0">
                <a:solidFill>
                  <a:srgbClr val="FF0000"/>
                </a:solidFill>
              </a:rPr>
              <a:t>2</a:t>
            </a:r>
          </a:p>
        </p:txBody>
      </p:sp>
      <p:sp>
        <p:nvSpPr>
          <p:cNvPr id="6" name="TextBox 5">
            <a:extLst>
              <a:ext uri="{FF2B5EF4-FFF2-40B4-BE49-F238E27FC236}">
                <a16:creationId xmlns:a16="http://schemas.microsoft.com/office/drawing/2014/main" id="{16CE30EC-364A-6F20-3AA9-9B74055F9D66}"/>
              </a:ext>
            </a:extLst>
          </p:cNvPr>
          <p:cNvSpPr txBox="1"/>
          <p:nvPr/>
        </p:nvSpPr>
        <p:spPr>
          <a:xfrm>
            <a:off x="665118" y="3198333"/>
            <a:ext cx="727213" cy="307777"/>
          </a:xfrm>
          <a:prstGeom prst="rect">
            <a:avLst/>
          </a:prstGeom>
          <a:noFill/>
        </p:spPr>
        <p:txBody>
          <a:bodyPr wrap="square" rtlCol="0">
            <a:spAutoFit/>
          </a:bodyPr>
          <a:lstStyle/>
          <a:p>
            <a:r>
              <a:rPr lang="en-US" sz="1400" i="1" dirty="0">
                <a:solidFill>
                  <a:srgbClr val="00B050"/>
                </a:solidFill>
              </a:rPr>
              <a:t>E</a:t>
            </a:r>
            <a:r>
              <a:rPr lang="en-US" sz="1400" baseline="-25000" dirty="0">
                <a:solidFill>
                  <a:srgbClr val="00B050"/>
                </a:solidFill>
              </a:rPr>
              <a:t>s</a:t>
            </a:r>
            <a:r>
              <a:rPr lang="en-US" sz="1400" dirty="0">
                <a:solidFill>
                  <a:srgbClr val="00B050"/>
                </a:solidFill>
              </a:rPr>
              <a:t>, </a:t>
            </a:r>
            <a:r>
              <a:rPr lang="en-US" sz="1400" b="1" dirty="0" err="1">
                <a:solidFill>
                  <a:srgbClr val="00B050"/>
                </a:solidFill>
              </a:rPr>
              <a:t>p</a:t>
            </a:r>
            <a:r>
              <a:rPr lang="en-US" sz="1400" baseline="-25000" dirty="0" err="1">
                <a:solidFill>
                  <a:srgbClr val="00B050"/>
                </a:solidFill>
              </a:rPr>
              <a:t>s</a:t>
            </a:r>
            <a:endParaRPr lang="en-US" sz="1400" baseline="-25000" dirty="0">
              <a:solidFill>
                <a:srgbClr val="00B050"/>
              </a:solidFill>
            </a:endParaRPr>
          </a:p>
        </p:txBody>
      </p:sp>
      <p:sp>
        <p:nvSpPr>
          <p:cNvPr id="7" name="TextBox 6">
            <a:extLst>
              <a:ext uri="{FF2B5EF4-FFF2-40B4-BE49-F238E27FC236}">
                <a16:creationId xmlns:a16="http://schemas.microsoft.com/office/drawing/2014/main" id="{3C51286F-E9FC-AFE4-0453-BE04DBE4789B}"/>
              </a:ext>
            </a:extLst>
          </p:cNvPr>
          <p:cNvSpPr txBox="1"/>
          <p:nvPr/>
        </p:nvSpPr>
        <p:spPr>
          <a:xfrm>
            <a:off x="2838046" y="2861815"/>
            <a:ext cx="1348756" cy="954107"/>
          </a:xfrm>
          <a:prstGeom prst="rect">
            <a:avLst/>
          </a:prstGeom>
          <a:noFill/>
          <a:ln>
            <a:solidFill>
              <a:srgbClr val="C00000"/>
            </a:solidFill>
          </a:ln>
        </p:spPr>
        <p:txBody>
          <a:bodyPr wrap="square" rtlCol="0">
            <a:spAutoFit/>
          </a:bodyPr>
          <a:lstStyle/>
          <a:p>
            <a:r>
              <a:rPr lang="en-US" sz="1400" i="1" dirty="0">
                <a:solidFill>
                  <a:srgbClr val="C00000"/>
                </a:solidFill>
              </a:rPr>
              <a:t>E</a:t>
            </a:r>
            <a:r>
              <a:rPr lang="en-US" sz="1400" i="1" baseline="-25000" dirty="0">
                <a:solidFill>
                  <a:srgbClr val="C00000"/>
                </a:solidFill>
              </a:rPr>
              <a:t>n </a:t>
            </a:r>
            <a:r>
              <a:rPr lang="en-US" sz="1400" i="1" dirty="0">
                <a:solidFill>
                  <a:srgbClr val="C00000"/>
                </a:solidFill>
              </a:rPr>
              <a:t>= M</a:t>
            </a:r>
            <a:r>
              <a:rPr lang="en-US" sz="1400" i="1" baseline="-25000" dirty="0">
                <a:solidFill>
                  <a:srgbClr val="C00000"/>
                </a:solidFill>
              </a:rPr>
              <a:t>D</a:t>
            </a:r>
            <a:r>
              <a:rPr lang="en-US" sz="1400" i="1" dirty="0">
                <a:solidFill>
                  <a:srgbClr val="C00000"/>
                </a:solidFill>
              </a:rPr>
              <a:t> – E</a:t>
            </a:r>
            <a:r>
              <a:rPr lang="en-US" sz="1400" i="1" baseline="-25000" dirty="0">
                <a:solidFill>
                  <a:srgbClr val="C00000"/>
                </a:solidFill>
              </a:rPr>
              <a:t>s </a:t>
            </a:r>
            <a:endParaRPr lang="en-US" sz="1400" i="1" dirty="0">
              <a:solidFill>
                <a:srgbClr val="C00000"/>
              </a:solidFill>
            </a:endParaRPr>
          </a:p>
          <a:p>
            <a:r>
              <a:rPr lang="en-US" sz="1400" b="1" dirty="0" err="1">
                <a:solidFill>
                  <a:srgbClr val="C00000"/>
                </a:solidFill>
              </a:rPr>
              <a:t>p</a:t>
            </a:r>
            <a:r>
              <a:rPr lang="en-US" sz="1400" i="1" baseline="-25000" dirty="0" err="1">
                <a:solidFill>
                  <a:srgbClr val="C00000"/>
                </a:solidFill>
              </a:rPr>
              <a:t>n</a:t>
            </a:r>
            <a:r>
              <a:rPr lang="en-US" sz="1400" i="1" dirty="0">
                <a:solidFill>
                  <a:srgbClr val="C00000"/>
                </a:solidFill>
              </a:rPr>
              <a:t> = - </a:t>
            </a:r>
            <a:r>
              <a:rPr lang="en-US" sz="1400" b="1" dirty="0" err="1">
                <a:solidFill>
                  <a:srgbClr val="C00000"/>
                </a:solidFill>
              </a:rPr>
              <a:t>p</a:t>
            </a:r>
            <a:r>
              <a:rPr lang="en-US" sz="1400" baseline="-25000" dirty="0" err="1">
                <a:solidFill>
                  <a:srgbClr val="C00000"/>
                </a:solidFill>
              </a:rPr>
              <a:t>s</a:t>
            </a:r>
            <a:endParaRPr lang="en-US" sz="1400" baseline="-25000" dirty="0">
              <a:solidFill>
                <a:srgbClr val="C00000"/>
              </a:solidFill>
            </a:endParaRPr>
          </a:p>
          <a:p>
            <a:br>
              <a:rPr lang="en-US" sz="1400" i="1" dirty="0">
                <a:solidFill>
                  <a:srgbClr val="C00000"/>
                </a:solidFill>
              </a:rPr>
            </a:br>
            <a:r>
              <a:rPr lang="en-US" sz="1400" i="1" dirty="0">
                <a:solidFill>
                  <a:srgbClr val="C00000"/>
                </a:solidFill>
              </a:rPr>
              <a:t>M*</a:t>
            </a:r>
            <a:r>
              <a:rPr lang="en-US" sz="1400" i="1" baseline="30000" dirty="0">
                <a:solidFill>
                  <a:srgbClr val="C00000"/>
                </a:solidFill>
              </a:rPr>
              <a:t>2</a:t>
            </a:r>
            <a:r>
              <a:rPr lang="en-US" sz="1400" i="1" dirty="0">
                <a:solidFill>
                  <a:srgbClr val="C00000"/>
                </a:solidFill>
              </a:rPr>
              <a:t>= E</a:t>
            </a:r>
            <a:r>
              <a:rPr lang="en-US" sz="1400" i="1" baseline="-25000" dirty="0">
                <a:solidFill>
                  <a:srgbClr val="C00000"/>
                </a:solidFill>
              </a:rPr>
              <a:t>n</a:t>
            </a:r>
            <a:r>
              <a:rPr lang="en-US" sz="1400" i="1" baseline="30000" dirty="0">
                <a:solidFill>
                  <a:srgbClr val="C00000"/>
                </a:solidFill>
              </a:rPr>
              <a:t>2</a:t>
            </a:r>
            <a:r>
              <a:rPr lang="en-US" sz="1400" i="1" baseline="-25000" dirty="0">
                <a:solidFill>
                  <a:srgbClr val="C00000"/>
                </a:solidFill>
              </a:rPr>
              <a:t> </a:t>
            </a:r>
            <a:r>
              <a:rPr lang="en-US" sz="1400" i="1" dirty="0">
                <a:solidFill>
                  <a:srgbClr val="C00000"/>
                </a:solidFill>
              </a:rPr>
              <a:t>– </a:t>
            </a:r>
            <a:r>
              <a:rPr lang="en-US" sz="1400" b="1" dirty="0">
                <a:solidFill>
                  <a:srgbClr val="C00000"/>
                </a:solidFill>
              </a:rPr>
              <a:t>p</a:t>
            </a:r>
            <a:r>
              <a:rPr lang="en-US" sz="1400" i="1" baseline="-25000" dirty="0">
                <a:solidFill>
                  <a:srgbClr val="C00000"/>
                </a:solidFill>
              </a:rPr>
              <a:t>n</a:t>
            </a:r>
            <a:r>
              <a:rPr lang="en-US" sz="1400" baseline="30000" dirty="0">
                <a:solidFill>
                  <a:srgbClr val="C00000"/>
                </a:solidFill>
              </a:rPr>
              <a:t>2</a:t>
            </a:r>
          </a:p>
        </p:txBody>
      </p:sp>
      <p:cxnSp>
        <p:nvCxnSpPr>
          <p:cNvPr id="9" name="Straight Arrow Connector 8">
            <a:extLst>
              <a:ext uri="{FF2B5EF4-FFF2-40B4-BE49-F238E27FC236}">
                <a16:creationId xmlns:a16="http://schemas.microsoft.com/office/drawing/2014/main" id="{C44809CD-470C-3594-698A-24712CE8422A}"/>
              </a:ext>
            </a:extLst>
          </p:cNvPr>
          <p:cNvCxnSpPr/>
          <p:nvPr/>
        </p:nvCxnSpPr>
        <p:spPr bwMode="auto">
          <a:xfrm flipH="1" flipV="1">
            <a:off x="2554664" y="2861815"/>
            <a:ext cx="283382" cy="251068"/>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3453-BD49-C730-4655-419492FA3918}"/>
              </a:ext>
            </a:extLst>
          </p:cNvPr>
          <p:cNvSpPr>
            <a:spLocks noGrp="1"/>
          </p:cNvSpPr>
          <p:nvPr>
            <p:ph type="title"/>
          </p:nvPr>
        </p:nvSpPr>
        <p:spPr>
          <a:xfrm>
            <a:off x="685800" y="81699"/>
            <a:ext cx="7772400" cy="1143000"/>
          </a:xfrm>
        </p:spPr>
        <p:txBody>
          <a:bodyPr/>
          <a:lstStyle/>
          <a:p>
            <a:r>
              <a:rPr lang="en-US" dirty="0"/>
              <a:t>Gain Calibration</a:t>
            </a:r>
          </a:p>
        </p:txBody>
      </p:sp>
      <p:pic>
        <p:nvPicPr>
          <p:cNvPr id="3" name="Picture 2">
            <a:extLst>
              <a:ext uri="{FF2B5EF4-FFF2-40B4-BE49-F238E27FC236}">
                <a16:creationId xmlns:a16="http://schemas.microsoft.com/office/drawing/2014/main" id="{8790F002-9040-4A73-1AD0-812A09479C6D}"/>
              </a:ext>
            </a:extLst>
          </p:cNvPr>
          <p:cNvPicPr>
            <a:picLocks noChangeAspect="1"/>
          </p:cNvPicPr>
          <p:nvPr/>
        </p:nvPicPr>
        <p:blipFill>
          <a:blip r:embed="rId2"/>
          <a:stretch>
            <a:fillRect/>
          </a:stretch>
        </p:blipFill>
        <p:spPr>
          <a:xfrm>
            <a:off x="806801" y="1133999"/>
            <a:ext cx="7651399" cy="2474560"/>
          </a:xfrm>
          <a:prstGeom prst="rect">
            <a:avLst/>
          </a:prstGeom>
        </p:spPr>
      </p:pic>
      <p:pic>
        <p:nvPicPr>
          <p:cNvPr id="4" name="Picture 3">
            <a:extLst>
              <a:ext uri="{FF2B5EF4-FFF2-40B4-BE49-F238E27FC236}">
                <a16:creationId xmlns:a16="http://schemas.microsoft.com/office/drawing/2014/main" id="{0C797311-3A53-7622-D7EB-9B552DB9DFCC}"/>
              </a:ext>
            </a:extLst>
          </p:cNvPr>
          <p:cNvPicPr>
            <a:picLocks noChangeAspect="1"/>
          </p:cNvPicPr>
          <p:nvPr/>
        </p:nvPicPr>
        <p:blipFill>
          <a:blip r:embed="rId3"/>
          <a:stretch>
            <a:fillRect/>
          </a:stretch>
        </p:blipFill>
        <p:spPr>
          <a:xfrm>
            <a:off x="292231" y="3517858"/>
            <a:ext cx="8546873" cy="3239393"/>
          </a:xfrm>
          <a:prstGeom prst="rect">
            <a:avLst/>
          </a:prstGeom>
        </p:spPr>
      </p:pic>
    </p:spTree>
    <p:extLst>
      <p:ext uri="{BB962C8B-B14F-4D97-AF65-F5344CB8AC3E}">
        <p14:creationId xmlns:p14="http://schemas.microsoft.com/office/powerpoint/2010/main" val="270962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D013-2727-4944-D415-07A8B233E0AF}"/>
              </a:ext>
            </a:extLst>
          </p:cNvPr>
          <p:cNvSpPr>
            <a:spLocks noGrp="1"/>
          </p:cNvSpPr>
          <p:nvPr>
            <p:ph type="title"/>
          </p:nvPr>
        </p:nvSpPr>
        <p:spPr>
          <a:xfrm>
            <a:off x="0" y="14054"/>
            <a:ext cx="9144000" cy="683530"/>
          </a:xfrm>
        </p:spPr>
        <p:txBody>
          <a:bodyPr/>
          <a:lstStyle/>
          <a:p>
            <a:r>
              <a:rPr lang="en-US" dirty="0"/>
              <a:t>p momentum correction/resolution </a:t>
            </a:r>
          </a:p>
        </p:txBody>
      </p:sp>
      <p:pic>
        <p:nvPicPr>
          <p:cNvPr id="3" name="Picture 2">
            <a:extLst>
              <a:ext uri="{FF2B5EF4-FFF2-40B4-BE49-F238E27FC236}">
                <a16:creationId xmlns:a16="http://schemas.microsoft.com/office/drawing/2014/main" id="{2687CEA3-6B8B-EA7E-CDA8-AFE547E830D5}"/>
              </a:ext>
            </a:extLst>
          </p:cNvPr>
          <p:cNvPicPr>
            <a:picLocks noChangeAspect="1"/>
          </p:cNvPicPr>
          <p:nvPr/>
        </p:nvPicPr>
        <p:blipFill>
          <a:blip r:embed="rId2"/>
          <a:stretch>
            <a:fillRect/>
          </a:stretch>
        </p:blipFill>
        <p:spPr>
          <a:xfrm>
            <a:off x="-273905" y="718075"/>
            <a:ext cx="6891348" cy="2674724"/>
          </a:xfrm>
          <a:prstGeom prst="rect">
            <a:avLst/>
          </a:prstGeom>
        </p:spPr>
      </p:pic>
      <p:sp>
        <p:nvSpPr>
          <p:cNvPr id="4" name="TextBox 3">
            <a:extLst>
              <a:ext uri="{FF2B5EF4-FFF2-40B4-BE49-F238E27FC236}">
                <a16:creationId xmlns:a16="http://schemas.microsoft.com/office/drawing/2014/main" id="{3E87A7A2-3D29-0ADA-99C3-F59F2C8BF0CC}"/>
              </a:ext>
            </a:extLst>
          </p:cNvPr>
          <p:cNvSpPr txBox="1"/>
          <p:nvPr/>
        </p:nvSpPr>
        <p:spPr>
          <a:xfrm>
            <a:off x="4323342" y="2599573"/>
            <a:ext cx="1945484" cy="461665"/>
          </a:xfrm>
          <a:prstGeom prst="rect">
            <a:avLst/>
          </a:prstGeom>
          <a:noFill/>
        </p:spPr>
        <p:txBody>
          <a:bodyPr wrap="square" rtlCol="0">
            <a:spAutoFit/>
          </a:bodyPr>
          <a:lstStyle/>
          <a:p>
            <a:r>
              <a:rPr lang="en-US" dirty="0"/>
              <a:t>Elastic radiative events with 2.2 GeV beam</a:t>
            </a:r>
          </a:p>
        </p:txBody>
      </p:sp>
      <p:pic>
        <p:nvPicPr>
          <p:cNvPr id="5" name="Picture 4">
            <a:extLst>
              <a:ext uri="{FF2B5EF4-FFF2-40B4-BE49-F238E27FC236}">
                <a16:creationId xmlns:a16="http://schemas.microsoft.com/office/drawing/2014/main" id="{996FA538-3E61-A61A-3B3A-B70CC5C95920}"/>
              </a:ext>
            </a:extLst>
          </p:cNvPr>
          <p:cNvPicPr>
            <a:picLocks noChangeAspect="1"/>
          </p:cNvPicPr>
          <p:nvPr/>
        </p:nvPicPr>
        <p:blipFill>
          <a:blip r:embed="rId3"/>
          <a:stretch>
            <a:fillRect/>
          </a:stretch>
        </p:blipFill>
        <p:spPr>
          <a:xfrm>
            <a:off x="97426" y="4249263"/>
            <a:ext cx="2667000" cy="2247900"/>
          </a:xfrm>
          <a:prstGeom prst="rect">
            <a:avLst/>
          </a:prstGeom>
        </p:spPr>
      </p:pic>
      <p:pic>
        <p:nvPicPr>
          <p:cNvPr id="6" name="Picture 5">
            <a:extLst>
              <a:ext uri="{FF2B5EF4-FFF2-40B4-BE49-F238E27FC236}">
                <a16:creationId xmlns:a16="http://schemas.microsoft.com/office/drawing/2014/main" id="{B37D5629-7DA4-BA41-7C76-44F4D61282E3}"/>
              </a:ext>
            </a:extLst>
          </p:cNvPr>
          <p:cNvPicPr>
            <a:picLocks noChangeAspect="1"/>
          </p:cNvPicPr>
          <p:nvPr/>
        </p:nvPicPr>
        <p:blipFill>
          <a:blip r:embed="rId4"/>
          <a:stretch>
            <a:fillRect/>
          </a:stretch>
        </p:blipFill>
        <p:spPr>
          <a:xfrm>
            <a:off x="2921811" y="4218713"/>
            <a:ext cx="2641600" cy="2273300"/>
          </a:xfrm>
          <a:prstGeom prst="rect">
            <a:avLst/>
          </a:prstGeom>
        </p:spPr>
      </p:pic>
      <p:pic>
        <p:nvPicPr>
          <p:cNvPr id="7" name="Picture 6">
            <a:extLst>
              <a:ext uri="{FF2B5EF4-FFF2-40B4-BE49-F238E27FC236}">
                <a16:creationId xmlns:a16="http://schemas.microsoft.com/office/drawing/2014/main" id="{BFC35E64-A602-1208-8533-E069240056CC}"/>
              </a:ext>
            </a:extLst>
          </p:cNvPr>
          <p:cNvPicPr>
            <a:picLocks noChangeAspect="1"/>
          </p:cNvPicPr>
          <p:nvPr/>
        </p:nvPicPr>
        <p:blipFill>
          <a:blip r:embed="rId5"/>
          <a:stretch>
            <a:fillRect/>
          </a:stretch>
        </p:blipFill>
        <p:spPr>
          <a:xfrm>
            <a:off x="5486400" y="4404499"/>
            <a:ext cx="2717800" cy="2146300"/>
          </a:xfrm>
          <a:prstGeom prst="rect">
            <a:avLst/>
          </a:prstGeom>
        </p:spPr>
      </p:pic>
      <p:pic>
        <p:nvPicPr>
          <p:cNvPr id="8" name="Picture 7">
            <a:extLst>
              <a:ext uri="{FF2B5EF4-FFF2-40B4-BE49-F238E27FC236}">
                <a16:creationId xmlns:a16="http://schemas.microsoft.com/office/drawing/2014/main" id="{7BF3A12A-45C9-1BE4-8EE5-819587996726}"/>
              </a:ext>
            </a:extLst>
          </p:cNvPr>
          <p:cNvPicPr>
            <a:picLocks noChangeAspect="1"/>
          </p:cNvPicPr>
          <p:nvPr/>
        </p:nvPicPr>
        <p:blipFill>
          <a:blip r:embed="rId6"/>
          <a:stretch>
            <a:fillRect/>
          </a:stretch>
        </p:blipFill>
        <p:spPr>
          <a:xfrm>
            <a:off x="6595033" y="718074"/>
            <a:ext cx="2552700" cy="2710925"/>
          </a:xfrm>
          <a:prstGeom prst="rect">
            <a:avLst/>
          </a:prstGeom>
        </p:spPr>
      </p:pic>
      <p:sp>
        <p:nvSpPr>
          <p:cNvPr id="9" name="Title 1">
            <a:extLst>
              <a:ext uri="{FF2B5EF4-FFF2-40B4-BE49-F238E27FC236}">
                <a16:creationId xmlns:a16="http://schemas.microsoft.com/office/drawing/2014/main" id="{EF1A5818-2193-D46A-DA44-77ECFAA13D7C}"/>
              </a:ext>
            </a:extLst>
          </p:cNvPr>
          <p:cNvSpPr txBox="1">
            <a:spLocks/>
          </p:cNvSpPr>
          <p:nvPr/>
        </p:nvSpPr>
        <p:spPr bwMode="auto">
          <a:xfrm>
            <a:off x="0" y="3632483"/>
            <a:ext cx="9144000" cy="6529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r>
              <a:rPr lang="en-US" kern="0" dirty="0"/>
              <a:t>p vertex, phi and theta resolution </a:t>
            </a:r>
          </a:p>
        </p:txBody>
      </p:sp>
    </p:spTree>
    <p:extLst>
      <p:ext uri="{BB962C8B-B14F-4D97-AF65-F5344CB8AC3E}">
        <p14:creationId xmlns:p14="http://schemas.microsoft.com/office/powerpoint/2010/main" val="3267432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88B65-C984-BCB8-4E2F-D1C04B57F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11B7B-214A-8161-2C9D-64DBF0F62495}"/>
              </a:ext>
            </a:extLst>
          </p:cNvPr>
          <p:cNvSpPr>
            <a:spLocks noGrp="1"/>
          </p:cNvSpPr>
          <p:nvPr>
            <p:ph type="title"/>
          </p:nvPr>
        </p:nvSpPr>
        <p:spPr>
          <a:xfrm>
            <a:off x="663388" y="0"/>
            <a:ext cx="7772400" cy="1143000"/>
          </a:xfrm>
        </p:spPr>
        <p:txBody>
          <a:bodyPr/>
          <a:lstStyle/>
          <a:p>
            <a:r>
              <a:rPr lang="en-US" sz="3600" dirty="0"/>
              <a:t>BONuS12 Corrections I: Accidentals</a:t>
            </a:r>
          </a:p>
        </p:txBody>
      </p:sp>
      <p:grpSp>
        <p:nvGrpSpPr>
          <p:cNvPr id="22" name="Group 21">
            <a:extLst>
              <a:ext uri="{FF2B5EF4-FFF2-40B4-BE49-F238E27FC236}">
                <a16:creationId xmlns:a16="http://schemas.microsoft.com/office/drawing/2014/main" id="{8EC1DA9E-B2A8-6D32-8762-D02EC7C3C1D3}"/>
              </a:ext>
            </a:extLst>
          </p:cNvPr>
          <p:cNvGrpSpPr/>
          <p:nvPr/>
        </p:nvGrpSpPr>
        <p:grpSpPr>
          <a:xfrm>
            <a:off x="-81280" y="1102694"/>
            <a:ext cx="4257733" cy="4974064"/>
            <a:chOff x="-54187" y="656671"/>
            <a:chExt cx="5194300" cy="5697431"/>
          </a:xfrm>
        </p:grpSpPr>
        <p:pic>
          <p:nvPicPr>
            <p:cNvPr id="3" name="Picture 2">
              <a:extLst>
                <a:ext uri="{FF2B5EF4-FFF2-40B4-BE49-F238E27FC236}">
                  <a16:creationId xmlns:a16="http://schemas.microsoft.com/office/drawing/2014/main" id="{B456569D-D542-59C2-CC22-AC82AB75F08B}"/>
                </a:ext>
              </a:extLst>
            </p:cNvPr>
            <p:cNvPicPr>
              <a:picLocks noChangeAspect="1"/>
            </p:cNvPicPr>
            <p:nvPr/>
          </p:nvPicPr>
          <p:blipFill>
            <a:blip r:embed="rId3"/>
            <a:stretch>
              <a:fillRect/>
            </a:stretch>
          </p:blipFill>
          <p:spPr>
            <a:xfrm>
              <a:off x="-54187" y="1342198"/>
              <a:ext cx="5194300" cy="4483100"/>
            </a:xfrm>
            <a:prstGeom prst="rect">
              <a:avLst/>
            </a:prstGeom>
          </p:spPr>
        </p:pic>
        <p:sp>
          <p:nvSpPr>
            <p:cNvPr id="15" name="TextBox 14">
              <a:extLst>
                <a:ext uri="{FF2B5EF4-FFF2-40B4-BE49-F238E27FC236}">
                  <a16:creationId xmlns:a16="http://schemas.microsoft.com/office/drawing/2014/main" id="{A591DCDF-E887-477E-8E71-8E6297ADE5B6}"/>
                </a:ext>
              </a:extLst>
            </p:cNvPr>
            <p:cNvSpPr txBox="1"/>
            <p:nvPr/>
          </p:nvSpPr>
          <p:spPr>
            <a:xfrm>
              <a:off x="358432" y="656671"/>
              <a:ext cx="2016779" cy="740325"/>
            </a:xfrm>
            <a:prstGeom prst="rect">
              <a:avLst/>
            </a:prstGeom>
            <a:noFill/>
          </p:spPr>
          <p:txBody>
            <a:bodyPr wrap="square" rtlCol="0">
              <a:spAutoFit/>
            </a:bodyPr>
            <a:lstStyle/>
            <a:p>
              <a:r>
                <a:rPr lang="en-US" dirty="0"/>
                <a:t>Full distribution of </a:t>
              </a:r>
              <a:r>
                <a:rPr lang="en-US" dirty="0" err="1"/>
                <a:t>vz</a:t>
              </a:r>
              <a:r>
                <a:rPr lang="en-US" dirty="0"/>
                <a:t>(e-) – </a:t>
              </a:r>
              <a:r>
                <a:rPr lang="en-US" dirty="0" err="1"/>
                <a:t>vz</a:t>
              </a:r>
              <a:r>
                <a:rPr lang="en-US" dirty="0"/>
                <a:t>(p) for all in-time events</a:t>
              </a:r>
            </a:p>
          </p:txBody>
        </p:sp>
        <p:sp>
          <p:nvSpPr>
            <p:cNvPr id="17" name="TextBox 16">
              <a:extLst>
                <a:ext uri="{FF2B5EF4-FFF2-40B4-BE49-F238E27FC236}">
                  <a16:creationId xmlns:a16="http://schemas.microsoft.com/office/drawing/2014/main" id="{36151FAB-4DA2-76AB-C4D1-E77C5687C200}"/>
                </a:ext>
              </a:extLst>
            </p:cNvPr>
            <p:cNvSpPr txBox="1"/>
            <p:nvPr/>
          </p:nvSpPr>
          <p:spPr>
            <a:xfrm>
              <a:off x="2896775" y="872773"/>
              <a:ext cx="2243338" cy="317282"/>
            </a:xfrm>
            <a:prstGeom prst="rect">
              <a:avLst/>
            </a:prstGeom>
            <a:noFill/>
          </p:spPr>
          <p:txBody>
            <a:bodyPr wrap="square" rtlCol="0">
              <a:spAutoFit/>
            </a:bodyPr>
            <a:lstStyle/>
            <a:p>
              <a:r>
                <a:rPr lang="en-US" dirty="0"/>
                <a:t>Mixed events (out-time)</a:t>
              </a:r>
            </a:p>
          </p:txBody>
        </p:sp>
        <p:sp>
          <p:nvSpPr>
            <p:cNvPr id="20" name="TextBox 19">
              <a:extLst>
                <a:ext uri="{FF2B5EF4-FFF2-40B4-BE49-F238E27FC236}">
                  <a16:creationId xmlns:a16="http://schemas.microsoft.com/office/drawing/2014/main" id="{377CB67F-AAD0-DBCC-B4AF-5A6FC6EC636C}"/>
                </a:ext>
              </a:extLst>
            </p:cNvPr>
            <p:cNvSpPr txBox="1"/>
            <p:nvPr/>
          </p:nvSpPr>
          <p:spPr>
            <a:xfrm>
              <a:off x="358432" y="5847402"/>
              <a:ext cx="2431627" cy="276999"/>
            </a:xfrm>
            <a:prstGeom prst="rect">
              <a:avLst/>
            </a:prstGeom>
            <a:noFill/>
          </p:spPr>
          <p:txBody>
            <a:bodyPr wrap="square" rtlCol="0">
              <a:spAutoFit/>
            </a:bodyPr>
            <a:lstStyle/>
            <a:p>
              <a:r>
                <a:rPr lang="en-US" dirty="0"/>
                <a:t>Overlay </a:t>
              </a:r>
            </a:p>
          </p:txBody>
        </p:sp>
        <p:sp>
          <p:nvSpPr>
            <p:cNvPr id="21" name="TextBox 20">
              <a:extLst>
                <a:ext uri="{FF2B5EF4-FFF2-40B4-BE49-F238E27FC236}">
                  <a16:creationId xmlns:a16="http://schemas.microsoft.com/office/drawing/2014/main" id="{1CD74570-72B9-A641-3111-CC1A7A2D4C43}"/>
                </a:ext>
              </a:extLst>
            </p:cNvPr>
            <p:cNvSpPr txBox="1"/>
            <p:nvPr/>
          </p:nvSpPr>
          <p:spPr>
            <a:xfrm>
              <a:off x="2896775" y="5825298"/>
              <a:ext cx="1434923" cy="528804"/>
            </a:xfrm>
            <a:prstGeom prst="rect">
              <a:avLst/>
            </a:prstGeom>
            <a:noFill/>
          </p:spPr>
          <p:txBody>
            <a:bodyPr wrap="square" rtlCol="0">
              <a:spAutoFit/>
            </a:bodyPr>
            <a:lstStyle/>
            <a:p>
              <a:r>
                <a:rPr lang="en-US" dirty="0"/>
                <a:t>Pure coincidences</a:t>
              </a:r>
            </a:p>
          </p:txBody>
        </p:sp>
      </p:grpSp>
      <p:pic>
        <p:nvPicPr>
          <p:cNvPr id="23" name="Picture 22">
            <a:extLst>
              <a:ext uri="{FF2B5EF4-FFF2-40B4-BE49-F238E27FC236}">
                <a16:creationId xmlns:a16="http://schemas.microsoft.com/office/drawing/2014/main" id="{A5385D55-1C7F-D840-ACBE-5D048D095AD8}"/>
              </a:ext>
            </a:extLst>
          </p:cNvPr>
          <p:cNvPicPr>
            <a:picLocks noChangeAspect="1"/>
          </p:cNvPicPr>
          <p:nvPr/>
        </p:nvPicPr>
        <p:blipFill>
          <a:blip r:embed="rId4"/>
          <a:stretch>
            <a:fillRect/>
          </a:stretch>
        </p:blipFill>
        <p:spPr>
          <a:xfrm>
            <a:off x="4235971" y="1701183"/>
            <a:ext cx="4908029" cy="2843724"/>
          </a:xfrm>
          <a:prstGeom prst="rect">
            <a:avLst/>
          </a:prstGeom>
        </p:spPr>
      </p:pic>
      <p:sp>
        <p:nvSpPr>
          <p:cNvPr id="24" name="TextBox 23">
            <a:extLst>
              <a:ext uri="{FF2B5EF4-FFF2-40B4-BE49-F238E27FC236}">
                <a16:creationId xmlns:a16="http://schemas.microsoft.com/office/drawing/2014/main" id="{7EF7D306-4EF8-EF81-0452-3A3AA599578A}"/>
              </a:ext>
            </a:extLst>
          </p:cNvPr>
          <p:cNvSpPr txBox="1"/>
          <p:nvPr/>
        </p:nvSpPr>
        <p:spPr>
          <a:xfrm>
            <a:off x="5052907" y="1318761"/>
            <a:ext cx="3494290" cy="276999"/>
          </a:xfrm>
          <a:prstGeom prst="rect">
            <a:avLst/>
          </a:prstGeom>
          <a:noFill/>
        </p:spPr>
        <p:txBody>
          <a:bodyPr wrap="none" rtlCol="0">
            <a:spAutoFit/>
          </a:bodyPr>
          <a:lstStyle/>
          <a:p>
            <a:r>
              <a:rPr lang="en-US" dirty="0"/>
              <a:t>Background/Total in % vs. x* for different Q</a:t>
            </a:r>
            <a:r>
              <a:rPr lang="en-US" baseline="30000" dirty="0"/>
              <a:t>2</a:t>
            </a:r>
            <a:r>
              <a:rPr lang="en-US" dirty="0"/>
              <a:t> bins</a:t>
            </a:r>
          </a:p>
        </p:txBody>
      </p:sp>
      <p:pic>
        <p:nvPicPr>
          <p:cNvPr id="4" name="Picture 3">
            <a:extLst>
              <a:ext uri="{FF2B5EF4-FFF2-40B4-BE49-F238E27FC236}">
                <a16:creationId xmlns:a16="http://schemas.microsoft.com/office/drawing/2014/main" id="{858BE010-E211-3FDE-779C-515D3BB51E3E}"/>
              </a:ext>
            </a:extLst>
          </p:cNvPr>
          <p:cNvPicPr>
            <a:picLocks noChangeAspect="1"/>
          </p:cNvPicPr>
          <p:nvPr/>
        </p:nvPicPr>
        <p:blipFill>
          <a:blip r:embed="rId5"/>
          <a:stretch>
            <a:fillRect/>
          </a:stretch>
        </p:blipFill>
        <p:spPr>
          <a:xfrm rot="5400000">
            <a:off x="4362028" y="4482097"/>
            <a:ext cx="2273300" cy="2400300"/>
          </a:xfrm>
          <a:prstGeom prst="rect">
            <a:avLst/>
          </a:prstGeom>
        </p:spPr>
      </p:pic>
      <p:pic>
        <p:nvPicPr>
          <p:cNvPr id="5" name="Picture 4">
            <a:extLst>
              <a:ext uri="{FF2B5EF4-FFF2-40B4-BE49-F238E27FC236}">
                <a16:creationId xmlns:a16="http://schemas.microsoft.com/office/drawing/2014/main" id="{52571E3A-8F91-9EDF-CCFA-0EC54A2400A3}"/>
              </a:ext>
            </a:extLst>
          </p:cNvPr>
          <p:cNvPicPr>
            <a:picLocks noChangeAspect="1"/>
          </p:cNvPicPr>
          <p:nvPr/>
        </p:nvPicPr>
        <p:blipFill>
          <a:blip r:embed="rId6"/>
          <a:stretch>
            <a:fillRect/>
          </a:stretch>
        </p:blipFill>
        <p:spPr>
          <a:xfrm rot="5400000">
            <a:off x="6807200" y="4555156"/>
            <a:ext cx="2273300" cy="2400300"/>
          </a:xfrm>
          <a:prstGeom prst="rect">
            <a:avLst/>
          </a:prstGeom>
        </p:spPr>
      </p:pic>
      <p:sp>
        <p:nvSpPr>
          <p:cNvPr id="6" name="TextBox 5">
            <a:extLst>
              <a:ext uri="{FF2B5EF4-FFF2-40B4-BE49-F238E27FC236}">
                <a16:creationId xmlns:a16="http://schemas.microsoft.com/office/drawing/2014/main" id="{18479DCA-33BA-58EB-FA66-735984AD4F3F}"/>
              </a:ext>
            </a:extLst>
          </p:cNvPr>
          <p:cNvSpPr txBox="1"/>
          <p:nvPr/>
        </p:nvSpPr>
        <p:spPr>
          <a:xfrm>
            <a:off x="5650143" y="4864109"/>
            <a:ext cx="1064715" cy="253916"/>
          </a:xfrm>
          <a:prstGeom prst="rect">
            <a:avLst/>
          </a:prstGeom>
          <a:noFill/>
        </p:spPr>
        <p:txBody>
          <a:bodyPr wrap="none" rtlCol="0">
            <a:spAutoFit/>
          </a:bodyPr>
          <a:lstStyle/>
          <a:p>
            <a:r>
              <a:rPr lang="en-US" sz="1050" i="1" dirty="0"/>
              <a:t>x</a:t>
            </a:r>
            <a:r>
              <a:rPr lang="en-US" sz="1050" baseline="30000" dirty="0"/>
              <a:t>*</a:t>
            </a:r>
            <a:r>
              <a:rPr lang="en-US" sz="1050" dirty="0"/>
              <a:t> = 0.1…0.25</a:t>
            </a:r>
          </a:p>
        </p:txBody>
      </p:sp>
      <p:sp>
        <p:nvSpPr>
          <p:cNvPr id="7" name="TextBox 6">
            <a:extLst>
              <a:ext uri="{FF2B5EF4-FFF2-40B4-BE49-F238E27FC236}">
                <a16:creationId xmlns:a16="http://schemas.microsoft.com/office/drawing/2014/main" id="{F59323D7-4F3A-4725-91F6-0D683CA37E99}"/>
              </a:ext>
            </a:extLst>
          </p:cNvPr>
          <p:cNvSpPr txBox="1"/>
          <p:nvPr/>
        </p:nvSpPr>
        <p:spPr>
          <a:xfrm>
            <a:off x="8048375" y="4902901"/>
            <a:ext cx="724878" cy="253916"/>
          </a:xfrm>
          <a:prstGeom prst="rect">
            <a:avLst/>
          </a:prstGeom>
          <a:noFill/>
        </p:spPr>
        <p:txBody>
          <a:bodyPr wrap="none" rtlCol="0">
            <a:spAutoFit/>
          </a:bodyPr>
          <a:lstStyle/>
          <a:p>
            <a:r>
              <a:rPr lang="en-US" sz="1050" i="1" dirty="0"/>
              <a:t>x</a:t>
            </a:r>
            <a:r>
              <a:rPr lang="en-US" sz="1050" baseline="30000" dirty="0"/>
              <a:t>*</a:t>
            </a:r>
            <a:r>
              <a:rPr lang="en-US" sz="1050" dirty="0"/>
              <a:t> &gt; 0.55</a:t>
            </a:r>
          </a:p>
        </p:txBody>
      </p:sp>
    </p:spTree>
    <p:extLst>
      <p:ext uri="{BB962C8B-B14F-4D97-AF65-F5344CB8AC3E}">
        <p14:creationId xmlns:p14="http://schemas.microsoft.com/office/powerpoint/2010/main" val="125807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70AA-AF9A-2F07-0481-78E55434B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BBA35-D9F8-8BB0-0178-CCFC46A680CF}"/>
              </a:ext>
            </a:extLst>
          </p:cNvPr>
          <p:cNvSpPr>
            <a:spLocks noGrp="1"/>
          </p:cNvSpPr>
          <p:nvPr>
            <p:ph type="title"/>
          </p:nvPr>
        </p:nvSpPr>
        <p:spPr>
          <a:xfrm>
            <a:off x="0" y="0"/>
            <a:ext cx="9144000" cy="1143000"/>
          </a:xfrm>
        </p:spPr>
        <p:txBody>
          <a:bodyPr/>
          <a:lstStyle/>
          <a:p>
            <a:r>
              <a:rPr lang="en-US" sz="3200" dirty="0"/>
              <a:t>BONuS12 Corrections II: </a:t>
            </a:r>
            <a:r>
              <a:rPr lang="en-US" sz="3200" baseline="30000" dirty="0"/>
              <a:t>4</a:t>
            </a:r>
            <a:r>
              <a:rPr lang="en-US" sz="3200" dirty="0"/>
              <a:t>He Contamination</a:t>
            </a:r>
          </a:p>
        </p:txBody>
      </p:sp>
      <p:sp>
        <p:nvSpPr>
          <p:cNvPr id="4" name="TextBox 3">
            <a:extLst>
              <a:ext uri="{FF2B5EF4-FFF2-40B4-BE49-F238E27FC236}">
                <a16:creationId xmlns:a16="http://schemas.microsoft.com/office/drawing/2014/main" id="{F754A9DD-2B37-EC1A-E1A5-7AD24F256F8B}"/>
              </a:ext>
            </a:extLst>
          </p:cNvPr>
          <p:cNvSpPr txBox="1"/>
          <p:nvPr/>
        </p:nvSpPr>
        <p:spPr>
          <a:xfrm>
            <a:off x="69426" y="912167"/>
            <a:ext cx="4646507" cy="461665"/>
          </a:xfrm>
          <a:prstGeom prst="rect">
            <a:avLst/>
          </a:prstGeom>
          <a:noFill/>
        </p:spPr>
        <p:txBody>
          <a:bodyPr wrap="square" rtlCol="0">
            <a:spAutoFit/>
          </a:bodyPr>
          <a:lstStyle/>
          <a:p>
            <a:r>
              <a:rPr lang="en-US" dirty="0"/>
              <a:t>Fraction of </a:t>
            </a:r>
            <a:r>
              <a:rPr lang="en-US" baseline="30000" dirty="0"/>
              <a:t>4</a:t>
            </a:r>
            <a:r>
              <a:rPr lang="en-US" dirty="0"/>
              <a:t>He in target due to permeable target straw – estimated using </a:t>
            </a:r>
            <a:r>
              <a:rPr lang="en-US" baseline="30000" dirty="0"/>
              <a:t>3</a:t>
            </a:r>
            <a:r>
              <a:rPr lang="en-US" dirty="0"/>
              <a:t>H/</a:t>
            </a:r>
            <a:r>
              <a:rPr lang="en-US" baseline="30000" dirty="0"/>
              <a:t>3</a:t>
            </a:r>
            <a:r>
              <a:rPr lang="en-US" dirty="0"/>
              <a:t>He band in </a:t>
            </a:r>
            <a:r>
              <a:rPr lang="en-US" dirty="0" err="1"/>
              <a:t>d</a:t>
            </a:r>
            <a:r>
              <a:rPr lang="en-US" i="1" dirty="0" err="1"/>
              <a:t>E</a:t>
            </a:r>
            <a:r>
              <a:rPr lang="en-US" dirty="0"/>
              <a:t>/d</a:t>
            </a:r>
            <a:r>
              <a:rPr lang="en-US" i="1" dirty="0"/>
              <a:t>x</a:t>
            </a:r>
            <a:r>
              <a:rPr lang="en-US" dirty="0"/>
              <a:t> vs. </a:t>
            </a:r>
            <a:r>
              <a:rPr lang="en-US" i="1" dirty="0"/>
              <a:t>p/q</a:t>
            </a:r>
            <a:r>
              <a:rPr lang="en-US" dirty="0"/>
              <a:t> plot</a:t>
            </a:r>
          </a:p>
        </p:txBody>
      </p:sp>
      <p:pic>
        <p:nvPicPr>
          <p:cNvPr id="5" name="Picture 4">
            <a:extLst>
              <a:ext uri="{FF2B5EF4-FFF2-40B4-BE49-F238E27FC236}">
                <a16:creationId xmlns:a16="http://schemas.microsoft.com/office/drawing/2014/main" id="{50122426-31D8-F4BE-ED69-D466880C906F}"/>
              </a:ext>
            </a:extLst>
          </p:cNvPr>
          <p:cNvPicPr>
            <a:picLocks noChangeAspect="1"/>
          </p:cNvPicPr>
          <p:nvPr/>
        </p:nvPicPr>
        <p:blipFill>
          <a:blip r:embed="rId3"/>
          <a:stretch>
            <a:fillRect/>
          </a:stretch>
        </p:blipFill>
        <p:spPr>
          <a:xfrm>
            <a:off x="-98213" y="1535007"/>
            <a:ext cx="4537501" cy="1811020"/>
          </a:xfrm>
          <a:prstGeom prst="rect">
            <a:avLst/>
          </a:prstGeom>
        </p:spPr>
      </p:pic>
      <p:pic>
        <p:nvPicPr>
          <p:cNvPr id="7" name="Picture 6">
            <a:extLst>
              <a:ext uri="{FF2B5EF4-FFF2-40B4-BE49-F238E27FC236}">
                <a16:creationId xmlns:a16="http://schemas.microsoft.com/office/drawing/2014/main" id="{035E43BB-3020-79E6-4630-21F6D9532DC9}"/>
              </a:ext>
            </a:extLst>
          </p:cNvPr>
          <p:cNvPicPr>
            <a:picLocks noChangeAspect="1"/>
          </p:cNvPicPr>
          <p:nvPr/>
        </p:nvPicPr>
        <p:blipFill>
          <a:blip r:embed="rId4"/>
          <a:stretch>
            <a:fillRect/>
          </a:stretch>
        </p:blipFill>
        <p:spPr>
          <a:xfrm rot="5400000">
            <a:off x="1069984" y="415069"/>
            <a:ext cx="2361972" cy="4363087"/>
          </a:xfrm>
          <a:prstGeom prst="rect">
            <a:avLst/>
          </a:prstGeom>
        </p:spPr>
      </p:pic>
      <p:pic>
        <p:nvPicPr>
          <p:cNvPr id="8" name="Picture 7">
            <a:extLst>
              <a:ext uri="{FF2B5EF4-FFF2-40B4-BE49-F238E27FC236}">
                <a16:creationId xmlns:a16="http://schemas.microsoft.com/office/drawing/2014/main" id="{44FF24D9-BDE2-6FBB-CD35-26C8F5AEB54B}"/>
              </a:ext>
            </a:extLst>
          </p:cNvPr>
          <p:cNvPicPr>
            <a:picLocks noChangeAspect="1"/>
          </p:cNvPicPr>
          <p:nvPr/>
        </p:nvPicPr>
        <p:blipFill>
          <a:blip r:embed="rId5"/>
          <a:stretch>
            <a:fillRect/>
          </a:stretch>
        </p:blipFill>
        <p:spPr>
          <a:xfrm rot="5400000">
            <a:off x="1373228" y="2522742"/>
            <a:ext cx="2936902" cy="5683357"/>
          </a:xfrm>
          <a:prstGeom prst="rect">
            <a:avLst/>
          </a:prstGeom>
        </p:spPr>
      </p:pic>
      <p:pic>
        <p:nvPicPr>
          <p:cNvPr id="9" name="Picture 8">
            <a:extLst>
              <a:ext uri="{FF2B5EF4-FFF2-40B4-BE49-F238E27FC236}">
                <a16:creationId xmlns:a16="http://schemas.microsoft.com/office/drawing/2014/main" id="{06918A73-5637-AD4E-9E1D-6E1EB8C8A06E}"/>
              </a:ext>
            </a:extLst>
          </p:cNvPr>
          <p:cNvPicPr>
            <a:picLocks noChangeAspect="1"/>
          </p:cNvPicPr>
          <p:nvPr/>
        </p:nvPicPr>
        <p:blipFill>
          <a:blip r:embed="rId6"/>
          <a:stretch>
            <a:fillRect/>
          </a:stretch>
        </p:blipFill>
        <p:spPr>
          <a:xfrm rot="5400000">
            <a:off x="5552939" y="177954"/>
            <a:ext cx="2042622" cy="5139501"/>
          </a:xfrm>
          <a:prstGeom prst="rect">
            <a:avLst/>
          </a:prstGeom>
        </p:spPr>
      </p:pic>
      <p:sp>
        <p:nvSpPr>
          <p:cNvPr id="10" name="TextBox 9">
            <a:extLst>
              <a:ext uri="{FF2B5EF4-FFF2-40B4-BE49-F238E27FC236}">
                <a16:creationId xmlns:a16="http://schemas.microsoft.com/office/drawing/2014/main" id="{F772C94C-DC42-9448-07D7-56DB0DE3CF4D}"/>
              </a:ext>
            </a:extLst>
          </p:cNvPr>
          <p:cNvSpPr txBox="1"/>
          <p:nvPr/>
        </p:nvSpPr>
        <p:spPr>
          <a:xfrm>
            <a:off x="4606927" y="1492201"/>
            <a:ext cx="2188869" cy="276999"/>
          </a:xfrm>
          <a:prstGeom prst="rect">
            <a:avLst/>
          </a:prstGeom>
          <a:noFill/>
        </p:spPr>
        <p:txBody>
          <a:bodyPr wrap="none" rtlCol="0">
            <a:spAutoFit/>
          </a:bodyPr>
          <a:lstStyle/>
          <a:p>
            <a:r>
              <a:rPr lang="en-US" dirty="0"/>
              <a:t>VIP fraction coming from </a:t>
            </a:r>
            <a:r>
              <a:rPr lang="en-US" baseline="30000" dirty="0"/>
              <a:t>4</a:t>
            </a:r>
            <a:r>
              <a:rPr lang="en-US" dirty="0"/>
              <a:t>He</a:t>
            </a:r>
          </a:p>
        </p:txBody>
      </p:sp>
      <p:sp>
        <p:nvSpPr>
          <p:cNvPr id="11" name="TextBox 10">
            <a:extLst>
              <a:ext uri="{FF2B5EF4-FFF2-40B4-BE49-F238E27FC236}">
                <a16:creationId xmlns:a16="http://schemas.microsoft.com/office/drawing/2014/main" id="{4E0E933C-6E6C-CFED-E19F-EC3100B8979E}"/>
              </a:ext>
            </a:extLst>
          </p:cNvPr>
          <p:cNvSpPr txBox="1"/>
          <p:nvPr/>
        </p:nvSpPr>
        <p:spPr>
          <a:xfrm>
            <a:off x="6672805" y="1492200"/>
            <a:ext cx="2594187" cy="276999"/>
          </a:xfrm>
          <a:prstGeom prst="rect">
            <a:avLst/>
          </a:prstGeom>
          <a:noFill/>
        </p:spPr>
        <p:txBody>
          <a:bodyPr wrap="square" rtlCol="0">
            <a:spAutoFit/>
          </a:bodyPr>
          <a:lstStyle/>
          <a:p>
            <a:r>
              <a:rPr lang="en-US" dirty="0"/>
              <a:t>Data corrected using polynomial fit</a:t>
            </a:r>
          </a:p>
        </p:txBody>
      </p:sp>
    </p:spTree>
    <p:extLst>
      <p:ext uri="{BB962C8B-B14F-4D97-AF65-F5344CB8AC3E}">
        <p14:creationId xmlns:p14="http://schemas.microsoft.com/office/powerpoint/2010/main" val="526525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AECCF-6B58-9986-B072-2017B0A3FAA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345796-6919-80ED-B44F-1B3CA440AB33}"/>
              </a:ext>
            </a:extLst>
          </p:cNvPr>
          <p:cNvPicPr>
            <a:picLocks noChangeAspect="1"/>
          </p:cNvPicPr>
          <p:nvPr/>
        </p:nvPicPr>
        <p:blipFill>
          <a:blip r:embed="rId3"/>
          <a:stretch>
            <a:fillRect/>
          </a:stretch>
        </p:blipFill>
        <p:spPr>
          <a:xfrm>
            <a:off x="2102177" y="1347568"/>
            <a:ext cx="7041823" cy="5442088"/>
          </a:xfrm>
          <a:prstGeom prst="rect">
            <a:avLst/>
          </a:prstGeom>
        </p:spPr>
      </p:pic>
      <p:sp>
        <p:nvSpPr>
          <p:cNvPr id="2" name="Title 1">
            <a:extLst>
              <a:ext uri="{FF2B5EF4-FFF2-40B4-BE49-F238E27FC236}">
                <a16:creationId xmlns:a16="http://schemas.microsoft.com/office/drawing/2014/main" id="{57443908-F2CC-919E-3F5A-DF35437E1561}"/>
              </a:ext>
            </a:extLst>
          </p:cNvPr>
          <p:cNvSpPr>
            <a:spLocks noGrp="1"/>
          </p:cNvSpPr>
          <p:nvPr>
            <p:ph type="title"/>
          </p:nvPr>
        </p:nvSpPr>
        <p:spPr>
          <a:xfrm>
            <a:off x="0" y="0"/>
            <a:ext cx="9144000" cy="1143000"/>
          </a:xfrm>
        </p:spPr>
        <p:txBody>
          <a:bodyPr/>
          <a:lstStyle/>
          <a:p>
            <a:r>
              <a:rPr lang="en-US" sz="3200" dirty="0"/>
              <a:t>BONuS12 Corrections III: “H Background”</a:t>
            </a:r>
          </a:p>
        </p:txBody>
      </p:sp>
      <p:sp>
        <p:nvSpPr>
          <p:cNvPr id="11" name="TextBox 10">
            <a:extLst>
              <a:ext uri="{FF2B5EF4-FFF2-40B4-BE49-F238E27FC236}">
                <a16:creationId xmlns:a16="http://schemas.microsoft.com/office/drawing/2014/main" id="{FCFB4F79-8495-830B-FB20-EE4103FD8DB1}"/>
              </a:ext>
            </a:extLst>
          </p:cNvPr>
          <p:cNvSpPr txBox="1"/>
          <p:nvPr/>
        </p:nvSpPr>
        <p:spPr>
          <a:xfrm>
            <a:off x="3995214" y="5557145"/>
            <a:ext cx="2810939" cy="276999"/>
          </a:xfrm>
          <a:prstGeom prst="rect">
            <a:avLst/>
          </a:prstGeom>
          <a:noFill/>
        </p:spPr>
        <p:txBody>
          <a:bodyPr wrap="square" rtlCol="0">
            <a:spAutoFit/>
          </a:bodyPr>
          <a:lstStyle/>
          <a:p>
            <a:r>
              <a:rPr lang="en-US" dirty="0"/>
              <a:t>Data correction using step function fit</a:t>
            </a:r>
          </a:p>
        </p:txBody>
      </p:sp>
      <p:pic>
        <p:nvPicPr>
          <p:cNvPr id="3" name="Picture 2">
            <a:extLst>
              <a:ext uri="{FF2B5EF4-FFF2-40B4-BE49-F238E27FC236}">
                <a16:creationId xmlns:a16="http://schemas.microsoft.com/office/drawing/2014/main" id="{016F2A5C-02FC-09CB-9A1B-F4BC1A05B905}"/>
              </a:ext>
            </a:extLst>
          </p:cNvPr>
          <p:cNvPicPr>
            <a:picLocks noChangeAspect="1"/>
          </p:cNvPicPr>
          <p:nvPr/>
        </p:nvPicPr>
        <p:blipFill>
          <a:blip r:embed="rId4"/>
          <a:stretch>
            <a:fillRect/>
          </a:stretch>
        </p:blipFill>
        <p:spPr>
          <a:xfrm>
            <a:off x="-75482" y="1023855"/>
            <a:ext cx="6372231" cy="3444449"/>
          </a:xfrm>
          <a:prstGeom prst="rect">
            <a:avLst/>
          </a:prstGeom>
        </p:spPr>
      </p:pic>
      <p:sp>
        <p:nvSpPr>
          <p:cNvPr id="12" name="TextBox 11">
            <a:extLst>
              <a:ext uri="{FF2B5EF4-FFF2-40B4-BE49-F238E27FC236}">
                <a16:creationId xmlns:a16="http://schemas.microsoft.com/office/drawing/2014/main" id="{BFB7DD7C-ED55-910F-386F-E113DDCA6F04}"/>
              </a:ext>
            </a:extLst>
          </p:cNvPr>
          <p:cNvSpPr txBox="1"/>
          <p:nvPr/>
        </p:nvSpPr>
        <p:spPr>
          <a:xfrm>
            <a:off x="5920033" y="1482256"/>
            <a:ext cx="3110846" cy="276999"/>
          </a:xfrm>
          <a:prstGeom prst="rect">
            <a:avLst/>
          </a:prstGeom>
          <a:solidFill>
            <a:srgbClr val="FFFFFF"/>
          </a:solidFill>
        </p:spPr>
        <p:txBody>
          <a:bodyPr wrap="square" rtlCol="0">
            <a:spAutoFit/>
          </a:bodyPr>
          <a:lstStyle/>
          <a:p>
            <a:r>
              <a:rPr lang="en-US" dirty="0"/>
              <a:t>   H(</a:t>
            </a:r>
            <a:r>
              <a:rPr lang="en-US" dirty="0" err="1"/>
              <a:t>e,e’p</a:t>
            </a:r>
            <a:r>
              <a:rPr lang="en-US" baseline="-25000" dirty="0" err="1"/>
              <a:t>S</a:t>
            </a:r>
            <a:r>
              <a:rPr lang="en-US" dirty="0"/>
              <a:t>)/D(</a:t>
            </a:r>
            <a:r>
              <a:rPr lang="en-US" dirty="0" err="1"/>
              <a:t>e,e’p</a:t>
            </a:r>
            <a:r>
              <a:rPr lang="en-US" baseline="-25000" dirty="0" err="1"/>
              <a:t>S</a:t>
            </a:r>
            <a:r>
              <a:rPr lang="en-US" dirty="0"/>
              <a:t>)</a:t>
            </a:r>
          </a:p>
        </p:txBody>
      </p:sp>
    </p:spTree>
    <p:extLst>
      <p:ext uri="{BB962C8B-B14F-4D97-AF65-F5344CB8AC3E}">
        <p14:creationId xmlns:p14="http://schemas.microsoft.com/office/powerpoint/2010/main" val="124255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3585-4E56-202D-FB66-141461002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72AAA-91F4-870C-3998-DC46FEE7D679}"/>
              </a:ext>
            </a:extLst>
          </p:cNvPr>
          <p:cNvSpPr>
            <a:spLocks noGrp="1"/>
          </p:cNvSpPr>
          <p:nvPr>
            <p:ph type="title"/>
          </p:nvPr>
        </p:nvSpPr>
        <p:spPr>
          <a:xfrm>
            <a:off x="0" y="0"/>
            <a:ext cx="9144000" cy="1143000"/>
          </a:xfrm>
        </p:spPr>
        <p:txBody>
          <a:bodyPr/>
          <a:lstStyle/>
          <a:p>
            <a:r>
              <a:rPr lang="en-US" sz="3200" dirty="0"/>
              <a:t>BONuS12 Corrections IV: Pair-symmetric </a:t>
            </a:r>
            <a:r>
              <a:rPr lang="en-US" sz="3200" dirty="0" err="1"/>
              <a:t>bgnd</a:t>
            </a:r>
            <a:endParaRPr lang="en-US" sz="3200" dirty="0"/>
          </a:p>
        </p:txBody>
      </p:sp>
      <p:pic>
        <p:nvPicPr>
          <p:cNvPr id="3" name="Picture 2">
            <a:extLst>
              <a:ext uri="{FF2B5EF4-FFF2-40B4-BE49-F238E27FC236}">
                <a16:creationId xmlns:a16="http://schemas.microsoft.com/office/drawing/2014/main" id="{F6B7913E-297B-2EAF-CCDB-4F79621093B2}"/>
              </a:ext>
            </a:extLst>
          </p:cNvPr>
          <p:cNvPicPr>
            <a:picLocks noChangeAspect="1"/>
          </p:cNvPicPr>
          <p:nvPr/>
        </p:nvPicPr>
        <p:blipFill>
          <a:blip r:embed="rId3"/>
          <a:stretch>
            <a:fillRect/>
          </a:stretch>
        </p:blipFill>
        <p:spPr>
          <a:xfrm>
            <a:off x="710353" y="1468543"/>
            <a:ext cx="3171817" cy="4538979"/>
          </a:xfrm>
          <a:prstGeom prst="rect">
            <a:avLst/>
          </a:prstGeom>
        </p:spPr>
      </p:pic>
      <p:pic>
        <p:nvPicPr>
          <p:cNvPr id="6" name="Picture 5">
            <a:extLst>
              <a:ext uri="{FF2B5EF4-FFF2-40B4-BE49-F238E27FC236}">
                <a16:creationId xmlns:a16="http://schemas.microsoft.com/office/drawing/2014/main" id="{5FCFDE36-D59A-50D2-B6DD-B2C1720D8B09}"/>
              </a:ext>
            </a:extLst>
          </p:cNvPr>
          <p:cNvPicPr>
            <a:picLocks noChangeAspect="1"/>
          </p:cNvPicPr>
          <p:nvPr/>
        </p:nvPicPr>
        <p:blipFill>
          <a:blip r:embed="rId4"/>
          <a:stretch>
            <a:fillRect/>
          </a:stretch>
        </p:blipFill>
        <p:spPr>
          <a:xfrm>
            <a:off x="4948402" y="1517227"/>
            <a:ext cx="3485245" cy="4496508"/>
          </a:xfrm>
          <a:prstGeom prst="rect">
            <a:avLst/>
          </a:prstGeom>
        </p:spPr>
      </p:pic>
      <p:sp>
        <p:nvSpPr>
          <p:cNvPr id="12" name="TextBox 11">
            <a:extLst>
              <a:ext uri="{FF2B5EF4-FFF2-40B4-BE49-F238E27FC236}">
                <a16:creationId xmlns:a16="http://schemas.microsoft.com/office/drawing/2014/main" id="{2CCCCF62-52F6-D24C-17EA-466B3C9A5124}"/>
              </a:ext>
            </a:extLst>
          </p:cNvPr>
          <p:cNvSpPr txBox="1"/>
          <p:nvPr/>
        </p:nvSpPr>
        <p:spPr>
          <a:xfrm>
            <a:off x="1117600" y="1468543"/>
            <a:ext cx="2492587" cy="276999"/>
          </a:xfrm>
          <a:prstGeom prst="rect">
            <a:avLst/>
          </a:prstGeom>
          <a:noFill/>
        </p:spPr>
        <p:txBody>
          <a:bodyPr wrap="square" rtlCol="0">
            <a:spAutoFit/>
          </a:bodyPr>
          <a:lstStyle/>
          <a:p>
            <a:r>
              <a:rPr lang="en-US" dirty="0"/>
              <a:t>Inclusive</a:t>
            </a:r>
          </a:p>
        </p:txBody>
      </p:sp>
      <p:sp>
        <p:nvSpPr>
          <p:cNvPr id="13" name="TextBox 12">
            <a:extLst>
              <a:ext uri="{FF2B5EF4-FFF2-40B4-BE49-F238E27FC236}">
                <a16:creationId xmlns:a16="http://schemas.microsoft.com/office/drawing/2014/main" id="{DFD16251-CD42-F85F-797C-4FA836565C12}"/>
              </a:ext>
            </a:extLst>
          </p:cNvPr>
          <p:cNvSpPr txBox="1"/>
          <p:nvPr/>
        </p:nvSpPr>
        <p:spPr>
          <a:xfrm>
            <a:off x="5533815" y="1468542"/>
            <a:ext cx="1625600" cy="276999"/>
          </a:xfrm>
          <a:prstGeom prst="rect">
            <a:avLst/>
          </a:prstGeom>
          <a:noFill/>
        </p:spPr>
        <p:txBody>
          <a:bodyPr wrap="square" rtlCol="0">
            <a:spAutoFit/>
          </a:bodyPr>
          <a:lstStyle/>
          <a:p>
            <a:r>
              <a:rPr lang="en-US" dirty="0"/>
              <a:t>Tagged</a:t>
            </a:r>
          </a:p>
        </p:txBody>
      </p:sp>
      <p:pic>
        <p:nvPicPr>
          <p:cNvPr id="14" name="Picture 13">
            <a:extLst>
              <a:ext uri="{FF2B5EF4-FFF2-40B4-BE49-F238E27FC236}">
                <a16:creationId xmlns:a16="http://schemas.microsoft.com/office/drawing/2014/main" id="{1F9C6A34-C700-80F4-FEE4-1F9D057DF1A8}"/>
              </a:ext>
            </a:extLst>
          </p:cNvPr>
          <p:cNvPicPr>
            <a:picLocks noChangeAspect="1"/>
          </p:cNvPicPr>
          <p:nvPr/>
        </p:nvPicPr>
        <p:blipFill>
          <a:blip r:embed="rId5"/>
          <a:stretch>
            <a:fillRect/>
          </a:stretch>
        </p:blipFill>
        <p:spPr>
          <a:xfrm>
            <a:off x="3882171" y="1589665"/>
            <a:ext cx="1089880" cy="3148542"/>
          </a:xfrm>
          <a:prstGeom prst="rect">
            <a:avLst/>
          </a:prstGeom>
        </p:spPr>
      </p:pic>
      <p:sp>
        <p:nvSpPr>
          <p:cNvPr id="15" name="TextBox 14">
            <a:extLst>
              <a:ext uri="{FF2B5EF4-FFF2-40B4-BE49-F238E27FC236}">
                <a16:creationId xmlns:a16="http://schemas.microsoft.com/office/drawing/2014/main" id="{905C0319-6DD3-9E68-0906-9C34258DBC3D}"/>
              </a:ext>
            </a:extLst>
          </p:cNvPr>
          <p:cNvSpPr txBox="1"/>
          <p:nvPr/>
        </p:nvSpPr>
        <p:spPr>
          <a:xfrm>
            <a:off x="710353" y="6211147"/>
            <a:ext cx="7723295" cy="276999"/>
          </a:xfrm>
          <a:prstGeom prst="rect">
            <a:avLst/>
          </a:prstGeom>
          <a:noFill/>
        </p:spPr>
        <p:txBody>
          <a:bodyPr wrap="square" rtlCol="0">
            <a:spAutoFit/>
          </a:bodyPr>
          <a:lstStyle/>
          <a:p>
            <a:r>
              <a:rPr lang="en-US" dirty="0"/>
              <a:t>Event-by-Event correction based on </a:t>
            </a:r>
            <a:r>
              <a:rPr lang="en-US" dirty="0">
                <a:latin typeface="Symbol" pitchFamily="2" charset="2"/>
              </a:rPr>
              <a:t>q</a:t>
            </a:r>
            <a:r>
              <a:rPr lang="en-US" dirty="0"/>
              <a:t> and E’ (less than 10% in all kinematics after y &lt; 0.75 cut)</a:t>
            </a:r>
          </a:p>
        </p:txBody>
      </p:sp>
      <p:sp>
        <p:nvSpPr>
          <p:cNvPr id="16" name="TextBox 15">
            <a:extLst>
              <a:ext uri="{FF2B5EF4-FFF2-40B4-BE49-F238E27FC236}">
                <a16:creationId xmlns:a16="http://schemas.microsoft.com/office/drawing/2014/main" id="{82169C99-E96C-2104-7542-565FC43A6750}"/>
              </a:ext>
            </a:extLst>
          </p:cNvPr>
          <p:cNvSpPr txBox="1"/>
          <p:nvPr/>
        </p:nvSpPr>
        <p:spPr>
          <a:xfrm>
            <a:off x="284480" y="912168"/>
            <a:ext cx="8696960" cy="461665"/>
          </a:xfrm>
          <a:prstGeom prst="rect">
            <a:avLst/>
          </a:prstGeom>
          <a:noFill/>
        </p:spPr>
        <p:txBody>
          <a:bodyPr wrap="square" rtlCol="0">
            <a:spAutoFit/>
          </a:bodyPr>
          <a:lstStyle/>
          <a:p>
            <a:r>
              <a:rPr lang="en-US" dirty="0"/>
              <a:t>Measured by comparing positrons from </a:t>
            </a:r>
            <a:r>
              <a:rPr lang="en-US" dirty="0" err="1"/>
              <a:t>outbending</a:t>
            </a:r>
            <a:r>
              <a:rPr lang="en-US" dirty="0"/>
              <a:t> torus runs with electrons from </a:t>
            </a:r>
            <a:r>
              <a:rPr lang="en-US" dirty="0" err="1"/>
              <a:t>inbending</a:t>
            </a:r>
            <a:r>
              <a:rPr lang="en-US" dirty="0"/>
              <a:t> torus runs (inclusive, Winter 2020)</a:t>
            </a:r>
          </a:p>
          <a:p>
            <a:r>
              <a:rPr lang="en-US" dirty="0"/>
              <a:t>and applying a correction for tagged events using positrons from tagged and inclusive events (Summer 2020 only)</a:t>
            </a:r>
          </a:p>
        </p:txBody>
      </p:sp>
      <p:cxnSp>
        <p:nvCxnSpPr>
          <p:cNvPr id="18" name="Straight Connector 17">
            <a:extLst>
              <a:ext uri="{FF2B5EF4-FFF2-40B4-BE49-F238E27FC236}">
                <a16:creationId xmlns:a16="http://schemas.microsoft.com/office/drawing/2014/main" id="{CD24953C-4663-5B89-7D16-1838DE95D5D3}"/>
              </a:ext>
            </a:extLst>
          </p:cNvPr>
          <p:cNvCxnSpPr/>
          <p:nvPr/>
        </p:nvCxnSpPr>
        <p:spPr bwMode="auto">
          <a:xfrm>
            <a:off x="1354666" y="1801707"/>
            <a:ext cx="0" cy="368469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8F3242A9-E381-9A0A-35F9-3B2BD4E779F1}"/>
              </a:ext>
            </a:extLst>
          </p:cNvPr>
          <p:cNvCxnSpPr>
            <a:cxnSpLocks/>
          </p:cNvCxnSpPr>
          <p:nvPr/>
        </p:nvCxnSpPr>
        <p:spPr bwMode="auto">
          <a:xfrm>
            <a:off x="5950372" y="1801707"/>
            <a:ext cx="0" cy="375157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602440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BF83-A94A-2840-3DC3-B0DCBE5C0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1D17C-0FD5-EBBB-21F7-41B1DAAAD1C6}"/>
              </a:ext>
            </a:extLst>
          </p:cNvPr>
          <p:cNvSpPr>
            <a:spLocks noGrp="1"/>
          </p:cNvSpPr>
          <p:nvPr>
            <p:ph type="title"/>
          </p:nvPr>
        </p:nvSpPr>
        <p:spPr>
          <a:xfrm>
            <a:off x="0" y="0"/>
            <a:ext cx="9144000" cy="1143000"/>
          </a:xfrm>
        </p:spPr>
        <p:txBody>
          <a:bodyPr/>
          <a:lstStyle/>
          <a:p>
            <a:r>
              <a:rPr lang="en-US" sz="3200" dirty="0"/>
              <a:t>BONuS12 Corrections V: cut efficiencies</a:t>
            </a:r>
          </a:p>
        </p:txBody>
      </p:sp>
      <p:pic>
        <p:nvPicPr>
          <p:cNvPr id="4" name="Picture 3">
            <a:extLst>
              <a:ext uri="{FF2B5EF4-FFF2-40B4-BE49-F238E27FC236}">
                <a16:creationId xmlns:a16="http://schemas.microsoft.com/office/drawing/2014/main" id="{03FD7F89-A08B-E27E-5D51-598A65588677}"/>
              </a:ext>
            </a:extLst>
          </p:cNvPr>
          <p:cNvPicPr>
            <a:picLocks noChangeAspect="1"/>
          </p:cNvPicPr>
          <p:nvPr/>
        </p:nvPicPr>
        <p:blipFill>
          <a:blip r:embed="rId3"/>
          <a:stretch>
            <a:fillRect/>
          </a:stretch>
        </p:blipFill>
        <p:spPr>
          <a:xfrm>
            <a:off x="0" y="1063414"/>
            <a:ext cx="4080582" cy="2310586"/>
          </a:xfrm>
          <a:prstGeom prst="rect">
            <a:avLst/>
          </a:prstGeom>
        </p:spPr>
      </p:pic>
      <p:sp>
        <p:nvSpPr>
          <p:cNvPr id="5" name="TextBox 4">
            <a:extLst>
              <a:ext uri="{FF2B5EF4-FFF2-40B4-BE49-F238E27FC236}">
                <a16:creationId xmlns:a16="http://schemas.microsoft.com/office/drawing/2014/main" id="{E51F1ABE-8432-AEF5-3EEC-0E3DA6A01DE2}"/>
              </a:ext>
            </a:extLst>
          </p:cNvPr>
          <p:cNvSpPr txBox="1"/>
          <p:nvPr/>
        </p:nvSpPr>
        <p:spPr>
          <a:xfrm>
            <a:off x="189653" y="3429000"/>
            <a:ext cx="3890929" cy="1200329"/>
          </a:xfrm>
          <a:prstGeom prst="rect">
            <a:avLst/>
          </a:prstGeom>
          <a:noFill/>
        </p:spPr>
        <p:txBody>
          <a:bodyPr wrap="square" rtlCol="0">
            <a:spAutoFit/>
          </a:bodyPr>
          <a:lstStyle/>
          <a:p>
            <a:r>
              <a:rPr lang="en-US" dirty="0" err="1">
                <a:latin typeface="Symbol" pitchFamily="2" charset="2"/>
              </a:rPr>
              <a:t>D</a:t>
            </a:r>
            <a:r>
              <a:rPr lang="en-US" i="1" dirty="0" err="1"/>
              <a:t>v</a:t>
            </a:r>
            <a:r>
              <a:rPr lang="en-US" baseline="-25000" dirty="0" err="1"/>
              <a:t>z</a:t>
            </a:r>
            <a:r>
              <a:rPr lang="en-US" dirty="0"/>
              <a:t> cut for data is 2 times AVERAGE sigma around mean, separately for each sector =&gt;</a:t>
            </a:r>
          </a:p>
          <a:p>
            <a:r>
              <a:rPr lang="en-US" dirty="0">
                <a:latin typeface="Symbol" pitchFamily="2" charset="2"/>
              </a:rPr>
              <a:t>q</a:t>
            </a:r>
            <a:r>
              <a:rPr lang="en-US" dirty="0"/>
              <a:t>-dependence of mean and sigma leads to </a:t>
            </a:r>
            <a:r>
              <a:rPr lang="en-US" dirty="0">
                <a:latin typeface="Symbol" pitchFamily="2" charset="2"/>
              </a:rPr>
              <a:t>q</a:t>
            </a:r>
            <a:r>
              <a:rPr lang="en-US" dirty="0"/>
              <a:t>-dependent inefficiency (Gaussian tails outside the cut)</a:t>
            </a:r>
          </a:p>
          <a:p>
            <a:endParaRPr lang="en-US" dirty="0"/>
          </a:p>
          <a:p>
            <a:r>
              <a:rPr lang="en-US" dirty="0"/>
              <a:t>=&gt; Correct yield for the cut efficiency</a:t>
            </a:r>
          </a:p>
        </p:txBody>
      </p:sp>
      <p:pic>
        <p:nvPicPr>
          <p:cNvPr id="7" name="Picture 6">
            <a:extLst>
              <a:ext uri="{FF2B5EF4-FFF2-40B4-BE49-F238E27FC236}">
                <a16:creationId xmlns:a16="http://schemas.microsoft.com/office/drawing/2014/main" id="{313BC36E-41AD-ADD4-9046-970237BA521F}"/>
              </a:ext>
            </a:extLst>
          </p:cNvPr>
          <p:cNvPicPr>
            <a:picLocks noChangeAspect="1"/>
          </p:cNvPicPr>
          <p:nvPr/>
        </p:nvPicPr>
        <p:blipFill>
          <a:blip r:embed="rId4"/>
          <a:stretch>
            <a:fillRect/>
          </a:stretch>
        </p:blipFill>
        <p:spPr>
          <a:xfrm rot="5400000">
            <a:off x="4938694" y="262978"/>
            <a:ext cx="3348362" cy="4944567"/>
          </a:xfrm>
          <a:prstGeom prst="rect">
            <a:avLst/>
          </a:prstGeom>
        </p:spPr>
      </p:pic>
      <p:sp>
        <p:nvSpPr>
          <p:cNvPr id="8" name="TextBox 7">
            <a:extLst>
              <a:ext uri="{FF2B5EF4-FFF2-40B4-BE49-F238E27FC236}">
                <a16:creationId xmlns:a16="http://schemas.microsoft.com/office/drawing/2014/main" id="{B86FFD43-8151-3D84-3B8A-B82166F8C69B}"/>
              </a:ext>
            </a:extLst>
          </p:cNvPr>
          <p:cNvSpPr txBox="1"/>
          <p:nvPr/>
        </p:nvSpPr>
        <p:spPr>
          <a:xfrm>
            <a:off x="4233333" y="4687147"/>
            <a:ext cx="4910667" cy="646331"/>
          </a:xfrm>
          <a:prstGeom prst="rect">
            <a:avLst/>
          </a:prstGeom>
          <a:noFill/>
        </p:spPr>
        <p:txBody>
          <a:bodyPr wrap="square" rtlCol="0">
            <a:spAutoFit/>
          </a:bodyPr>
          <a:lstStyle/>
          <a:p>
            <a:r>
              <a:rPr lang="en-US" dirty="0"/>
              <a:t>For MC, we had to use much wider </a:t>
            </a:r>
            <a:r>
              <a:rPr lang="en-US" dirty="0" err="1">
                <a:latin typeface="Symbol" pitchFamily="2" charset="2"/>
              </a:rPr>
              <a:t>D</a:t>
            </a:r>
            <a:r>
              <a:rPr lang="en-US" i="1" dirty="0" err="1"/>
              <a:t>v</a:t>
            </a:r>
            <a:r>
              <a:rPr lang="en-US" baseline="-25000" dirty="0" err="1"/>
              <a:t>z</a:t>
            </a:r>
            <a:r>
              <a:rPr lang="en-US" dirty="0"/>
              <a:t> cuts (+/- 5 cm ) due to distortion in tracking leading to mis-reconstructed </a:t>
            </a:r>
            <a:r>
              <a:rPr lang="en-US" dirty="0">
                <a:latin typeface="Symbol" pitchFamily="2" charset="2"/>
              </a:rPr>
              <a:t>q</a:t>
            </a:r>
            <a:r>
              <a:rPr lang="en-US" dirty="0"/>
              <a:t> and </a:t>
            </a:r>
            <a:r>
              <a:rPr lang="en-US" dirty="0" err="1">
                <a:latin typeface="Symbol" pitchFamily="2" charset="2"/>
              </a:rPr>
              <a:t>D</a:t>
            </a:r>
            <a:r>
              <a:rPr lang="en-US" i="1" dirty="0" err="1"/>
              <a:t>v</a:t>
            </a:r>
            <a:r>
              <a:rPr lang="en-US" baseline="-25000" dirty="0" err="1"/>
              <a:t>z</a:t>
            </a:r>
            <a:r>
              <a:rPr lang="en-US" dirty="0"/>
              <a:t>.</a:t>
            </a:r>
          </a:p>
          <a:p>
            <a:r>
              <a:rPr lang="en-US" dirty="0"/>
              <a:t>Remaining inefficiency is small (&lt; 0.45%) but also corrected for.</a:t>
            </a:r>
          </a:p>
        </p:txBody>
      </p:sp>
    </p:spTree>
    <p:extLst>
      <p:ext uri="{BB962C8B-B14F-4D97-AF65-F5344CB8AC3E}">
        <p14:creationId xmlns:p14="http://schemas.microsoft.com/office/powerpoint/2010/main" val="3809055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C5D7-9B34-0F96-B794-D87C6BAE0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CB393-51AE-2F59-A799-8C75FA87FF7B}"/>
              </a:ext>
            </a:extLst>
          </p:cNvPr>
          <p:cNvSpPr>
            <a:spLocks noGrp="1"/>
          </p:cNvSpPr>
          <p:nvPr>
            <p:ph type="title"/>
          </p:nvPr>
        </p:nvSpPr>
        <p:spPr>
          <a:xfrm>
            <a:off x="0" y="0"/>
            <a:ext cx="9144000" cy="1143000"/>
          </a:xfrm>
        </p:spPr>
        <p:txBody>
          <a:bodyPr/>
          <a:lstStyle/>
          <a:p>
            <a:r>
              <a:rPr lang="en-US" sz="2800" dirty="0"/>
              <a:t>BONuS12 Corrections VI: Culling partially filled bins</a:t>
            </a:r>
          </a:p>
        </p:txBody>
      </p:sp>
      <p:pic>
        <p:nvPicPr>
          <p:cNvPr id="4" name="Picture 3">
            <a:extLst>
              <a:ext uri="{FF2B5EF4-FFF2-40B4-BE49-F238E27FC236}">
                <a16:creationId xmlns:a16="http://schemas.microsoft.com/office/drawing/2014/main" id="{9AB98F7B-2B34-06CB-219C-1923C8945194}"/>
              </a:ext>
            </a:extLst>
          </p:cNvPr>
          <p:cNvPicPr>
            <a:picLocks noChangeAspect="1"/>
          </p:cNvPicPr>
          <p:nvPr/>
        </p:nvPicPr>
        <p:blipFill>
          <a:blip r:embed="rId3"/>
          <a:stretch>
            <a:fillRect/>
          </a:stretch>
        </p:blipFill>
        <p:spPr>
          <a:xfrm>
            <a:off x="69067" y="846667"/>
            <a:ext cx="4025462" cy="3122507"/>
          </a:xfrm>
          <a:prstGeom prst="rect">
            <a:avLst/>
          </a:prstGeom>
        </p:spPr>
      </p:pic>
      <p:pic>
        <p:nvPicPr>
          <p:cNvPr id="7" name="Picture 6">
            <a:extLst>
              <a:ext uri="{FF2B5EF4-FFF2-40B4-BE49-F238E27FC236}">
                <a16:creationId xmlns:a16="http://schemas.microsoft.com/office/drawing/2014/main" id="{E7BFACC6-3D04-5FD4-31F2-992CD8352604}"/>
              </a:ext>
            </a:extLst>
          </p:cNvPr>
          <p:cNvPicPr>
            <a:picLocks noChangeAspect="1"/>
          </p:cNvPicPr>
          <p:nvPr/>
        </p:nvPicPr>
        <p:blipFill>
          <a:blip r:embed="rId4"/>
          <a:stretch>
            <a:fillRect/>
          </a:stretch>
        </p:blipFill>
        <p:spPr>
          <a:xfrm>
            <a:off x="69067" y="4043680"/>
            <a:ext cx="3930995" cy="2763519"/>
          </a:xfrm>
          <a:prstGeom prst="rect">
            <a:avLst/>
          </a:prstGeom>
        </p:spPr>
      </p:pic>
      <p:sp>
        <p:nvSpPr>
          <p:cNvPr id="5" name="TextBox 4">
            <a:extLst>
              <a:ext uri="{FF2B5EF4-FFF2-40B4-BE49-F238E27FC236}">
                <a16:creationId xmlns:a16="http://schemas.microsoft.com/office/drawing/2014/main" id="{384E5CA0-4BB6-C63E-F888-3A04593DCE67}"/>
              </a:ext>
            </a:extLst>
          </p:cNvPr>
          <p:cNvSpPr txBox="1"/>
          <p:nvPr/>
        </p:nvSpPr>
        <p:spPr>
          <a:xfrm>
            <a:off x="334278" y="4104884"/>
            <a:ext cx="3495040" cy="1107996"/>
          </a:xfrm>
          <a:prstGeom prst="rect">
            <a:avLst/>
          </a:prstGeom>
          <a:noFill/>
        </p:spPr>
        <p:txBody>
          <a:bodyPr wrap="square" rtlCol="0">
            <a:spAutoFit/>
          </a:bodyPr>
          <a:lstStyle/>
          <a:p>
            <a:r>
              <a:rPr lang="en-US" sz="1100" dirty="0"/>
              <a:t>Ratio Tagged/Inclusive from MC show smooth dependence on x and Q2 except for a few bins at the edge of the acceptance (very sensitive to precise simulation of physical boundaries), as well as bins only partially filled due to W* / W cut. These bins have been removed from final results…</a:t>
            </a:r>
          </a:p>
        </p:txBody>
      </p:sp>
      <p:sp>
        <p:nvSpPr>
          <p:cNvPr id="8" name="TextBox 7">
            <a:extLst>
              <a:ext uri="{FF2B5EF4-FFF2-40B4-BE49-F238E27FC236}">
                <a16:creationId xmlns:a16="http://schemas.microsoft.com/office/drawing/2014/main" id="{C28B8C1A-9CC7-2BA8-6990-12183FD9ABA3}"/>
              </a:ext>
            </a:extLst>
          </p:cNvPr>
          <p:cNvSpPr txBox="1"/>
          <p:nvPr/>
        </p:nvSpPr>
        <p:spPr>
          <a:xfrm>
            <a:off x="5538917" y="807848"/>
            <a:ext cx="4328160" cy="276999"/>
          </a:xfrm>
          <a:prstGeom prst="rect">
            <a:avLst/>
          </a:prstGeom>
          <a:noFill/>
        </p:spPr>
        <p:txBody>
          <a:bodyPr wrap="square" rtlCol="0">
            <a:spAutoFit/>
          </a:bodyPr>
          <a:lstStyle/>
          <a:p>
            <a:r>
              <a:rPr lang="en-US" dirty="0"/>
              <a:t>Sanity Checks:</a:t>
            </a:r>
          </a:p>
        </p:txBody>
      </p:sp>
      <p:pic>
        <p:nvPicPr>
          <p:cNvPr id="11" name="Picture 10">
            <a:extLst>
              <a:ext uri="{FF2B5EF4-FFF2-40B4-BE49-F238E27FC236}">
                <a16:creationId xmlns:a16="http://schemas.microsoft.com/office/drawing/2014/main" id="{67AFEC8A-482A-CA10-8D08-890D2F28C3AF}"/>
              </a:ext>
            </a:extLst>
          </p:cNvPr>
          <p:cNvPicPr>
            <a:picLocks noChangeAspect="1"/>
          </p:cNvPicPr>
          <p:nvPr/>
        </p:nvPicPr>
        <p:blipFill>
          <a:blip r:embed="rId5"/>
          <a:stretch>
            <a:fillRect/>
          </a:stretch>
        </p:blipFill>
        <p:spPr>
          <a:xfrm>
            <a:off x="5247329" y="1084847"/>
            <a:ext cx="3089570" cy="1924205"/>
          </a:xfrm>
          <a:prstGeom prst="rect">
            <a:avLst/>
          </a:prstGeom>
        </p:spPr>
      </p:pic>
      <p:sp>
        <p:nvSpPr>
          <p:cNvPr id="12" name="TextBox 11">
            <a:extLst>
              <a:ext uri="{FF2B5EF4-FFF2-40B4-BE49-F238E27FC236}">
                <a16:creationId xmlns:a16="http://schemas.microsoft.com/office/drawing/2014/main" id="{764EEC46-6AB3-089D-53A7-173079D1623B}"/>
              </a:ext>
            </a:extLst>
          </p:cNvPr>
          <p:cNvSpPr txBox="1"/>
          <p:nvPr/>
        </p:nvSpPr>
        <p:spPr>
          <a:xfrm>
            <a:off x="5655733" y="1288626"/>
            <a:ext cx="1774613" cy="276999"/>
          </a:xfrm>
          <a:prstGeom prst="rect">
            <a:avLst/>
          </a:prstGeom>
          <a:noFill/>
        </p:spPr>
        <p:txBody>
          <a:bodyPr wrap="square" rtlCol="0">
            <a:spAutoFit/>
          </a:bodyPr>
          <a:lstStyle/>
          <a:p>
            <a:r>
              <a:rPr lang="en-US" dirty="0"/>
              <a:t>Generated / (F</a:t>
            </a:r>
            <a:r>
              <a:rPr lang="en-US" baseline="-25000" dirty="0"/>
              <a:t>2n</a:t>
            </a:r>
            <a:r>
              <a:rPr lang="en-US" dirty="0"/>
              <a:t>/F</a:t>
            </a:r>
            <a:r>
              <a:rPr lang="en-US" baseline="-25000" dirty="0"/>
              <a:t>2d</a:t>
            </a:r>
            <a:r>
              <a:rPr lang="en-US" dirty="0"/>
              <a:t>)</a:t>
            </a:r>
          </a:p>
        </p:txBody>
      </p:sp>
      <p:grpSp>
        <p:nvGrpSpPr>
          <p:cNvPr id="15" name="Group 14">
            <a:extLst>
              <a:ext uri="{FF2B5EF4-FFF2-40B4-BE49-F238E27FC236}">
                <a16:creationId xmlns:a16="http://schemas.microsoft.com/office/drawing/2014/main" id="{4DD00D96-73A7-89EA-E94C-490125675FBE}"/>
              </a:ext>
            </a:extLst>
          </p:cNvPr>
          <p:cNvGrpSpPr/>
          <p:nvPr/>
        </p:nvGrpSpPr>
        <p:grpSpPr>
          <a:xfrm>
            <a:off x="6012417" y="2077141"/>
            <a:ext cx="3089571" cy="1924206"/>
            <a:chOff x="4163596" y="3002280"/>
            <a:chExt cx="3089571" cy="1924206"/>
          </a:xfrm>
        </p:grpSpPr>
        <p:pic>
          <p:nvPicPr>
            <p:cNvPr id="13" name="Picture 12">
              <a:extLst>
                <a:ext uri="{FF2B5EF4-FFF2-40B4-BE49-F238E27FC236}">
                  <a16:creationId xmlns:a16="http://schemas.microsoft.com/office/drawing/2014/main" id="{C9F8B0F8-CBB3-39C9-668D-B2C41D94E6E3}"/>
                </a:ext>
              </a:extLst>
            </p:cNvPr>
            <p:cNvPicPr>
              <a:picLocks noChangeAspect="1"/>
            </p:cNvPicPr>
            <p:nvPr/>
          </p:nvPicPr>
          <p:blipFill>
            <a:blip r:embed="rId6"/>
            <a:stretch>
              <a:fillRect/>
            </a:stretch>
          </p:blipFill>
          <p:spPr>
            <a:xfrm>
              <a:off x="4163596" y="3002280"/>
              <a:ext cx="3089571" cy="1924206"/>
            </a:xfrm>
            <a:prstGeom prst="rect">
              <a:avLst/>
            </a:prstGeom>
          </p:spPr>
        </p:pic>
        <p:sp>
          <p:nvSpPr>
            <p:cNvPr id="14" name="TextBox 13">
              <a:extLst>
                <a:ext uri="{FF2B5EF4-FFF2-40B4-BE49-F238E27FC236}">
                  <a16:creationId xmlns:a16="http://schemas.microsoft.com/office/drawing/2014/main" id="{41DB5E8C-80DA-AE40-73CC-5CEC422DF8C7}"/>
                </a:ext>
              </a:extLst>
            </p:cNvPr>
            <p:cNvSpPr txBox="1"/>
            <p:nvPr/>
          </p:nvSpPr>
          <p:spPr>
            <a:xfrm>
              <a:off x="4978400" y="3854027"/>
              <a:ext cx="1640864" cy="461665"/>
            </a:xfrm>
            <a:prstGeom prst="rect">
              <a:avLst/>
            </a:prstGeom>
            <a:noFill/>
          </p:spPr>
          <p:txBody>
            <a:bodyPr wrap="square" rtlCol="0">
              <a:spAutoFit/>
            </a:bodyPr>
            <a:lstStyle/>
            <a:p>
              <a:r>
                <a:rPr lang="en-US" dirty="0"/>
                <a:t>Reconstructed MC / Generated Events</a:t>
              </a:r>
            </a:p>
          </p:txBody>
        </p:sp>
      </p:grpSp>
      <p:pic>
        <p:nvPicPr>
          <p:cNvPr id="17" name="Picture 16">
            <a:extLst>
              <a:ext uri="{FF2B5EF4-FFF2-40B4-BE49-F238E27FC236}">
                <a16:creationId xmlns:a16="http://schemas.microsoft.com/office/drawing/2014/main" id="{C85B9CDE-C224-1EA0-D23C-A5AE536F2736}"/>
              </a:ext>
            </a:extLst>
          </p:cNvPr>
          <p:cNvPicPr>
            <a:picLocks noChangeAspect="1"/>
          </p:cNvPicPr>
          <p:nvPr/>
        </p:nvPicPr>
        <p:blipFill>
          <a:blip r:embed="rId7"/>
          <a:stretch>
            <a:fillRect/>
          </a:stretch>
        </p:blipFill>
        <p:spPr>
          <a:xfrm>
            <a:off x="4163595" y="4043680"/>
            <a:ext cx="4437201" cy="2763519"/>
          </a:xfrm>
          <a:prstGeom prst="rect">
            <a:avLst/>
          </a:prstGeom>
        </p:spPr>
      </p:pic>
      <p:sp>
        <p:nvSpPr>
          <p:cNvPr id="18" name="TextBox 17">
            <a:extLst>
              <a:ext uri="{FF2B5EF4-FFF2-40B4-BE49-F238E27FC236}">
                <a16:creationId xmlns:a16="http://schemas.microsoft.com/office/drawing/2014/main" id="{55441C7F-6D1A-1B7D-D7C1-092FEDF8F7D5}"/>
              </a:ext>
            </a:extLst>
          </p:cNvPr>
          <p:cNvSpPr txBox="1"/>
          <p:nvPr/>
        </p:nvSpPr>
        <p:spPr>
          <a:xfrm>
            <a:off x="5342157" y="5726986"/>
            <a:ext cx="1912084" cy="646331"/>
          </a:xfrm>
          <a:prstGeom prst="rect">
            <a:avLst/>
          </a:prstGeom>
          <a:noFill/>
        </p:spPr>
        <p:txBody>
          <a:bodyPr wrap="square" rtlCol="0">
            <a:spAutoFit/>
          </a:bodyPr>
          <a:lstStyle/>
          <a:p>
            <a:r>
              <a:rPr lang="en-US" dirty="0"/>
              <a:t>…but data show different trend for this ratio (nearly flat with </a:t>
            </a:r>
            <a:r>
              <a:rPr lang="en-US" i="1" dirty="0"/>
              <a:t>x</a:t>
            </a:r>
            <a:r>
              <a:rPr lang="en-US" dirty="0"/>
              <a:t>)</a:t>
            </a:r>
          </a:p>
        </p:txBody>
      </p:sp>
      <p:cxnSp>
        <p:nvCxnSpPr>
          <p:cNvPr id="20" name="Straight Arrow Connector 19">
            <a:extLst>
              <a:ext uri="{FF2B5EF4-FFF2-40B4-BE49-F238E27FC236}">
                <a16:creationId xmlns:a16="http://schemas.microsoft.com/office/drawing/2014/main" id="{59182E58-B9CF-B8C1-4F93-BF3204C48136}"/>
              </a:ext>
            </a:extLst>
          </p:cNvPr>
          <p:cNvCxnSpPr/>
          <p:nvPr/>
        </p:nvCxnSpPr>
        <p:spPr bwMode="auto">
          <a:xfrm>
            <a:off x="3318933" y="5127413"/>
            <a:ext cx="2086187" cy="5995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813408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84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C447C2-E6CA-DC6C-2E85-C6F185AB9273}"/>
              </a:ext>
            </a:extLst>
          </p:cNvPr>
          <p:cNvPicPr>
            <a:picLocks noChangeAspect="1"/>
          </p:cNvPicPr>
          <p:nvPr/>
        </p:nvPicPr>
        <p:blipFill>
          <a:blip r:embed="rId2"/>
          <a:stretch>
            <a:fillRect/>
          </a:stretch>
        </p:blipFill>
        <p:spPr>
          <a:xfrm>
            <a:off x="207390" y="1116920"/>
            <a:ext cx="8776354" cy="5632069"/>
          </a:xfrm>
          <a:prstGeom prst="rect">
            <a:avLst/>
          </a:prstGeom>
        </p:spPr>
      </p:pic>
      <p:sp>
        <p:nvSpPr>
          <p:cNvPr id="3" name="Title 2">
            <a:extLst>
              <a:ext uri="{FF2B5EF4-FFF2-40B4-BE49-F238E27FC236}">
                <a16:creationId xmlns:a16="http://schemas.microsoft.com/office/drawing/2014/main" id="{6ACC10BE-57AA-5FF7-2834-CAAF65C6C330}"/>
              </a:ext>
            </a:extLst>
          </p:cNvPr>
          <p:cNvSpPr>
            <a:spLocks noGrp="1"/>
          </p:cNvSpPr>
          <p:nvPr>
            <p:ph type="title"/>
          </p:nvPr>
        </p:nvSpPr>
        <p:spPr>
          <a:xfrm>
            <a:off x="685800" y="0"/>
            <a:ext cx="7772400" cy="1143000"/>
          </a:xfrm>
        </p:spPr>
        <p:txBody>
          <a:bodyPr/>
          <a:lstStyle/>
          <a:p>
            <a:r>
              <a:rPr lang="en-US" dirty="0"/>
              <a:t>MC generator</a:t>
            </a:r>
          </a:p>
        </p:txBody>
      </p:sp>
    </p:spTree>
    <p:extLst>
      <p:ext uri="{BB962C8B-B14F-4D97-AF65-F5344CB8AC3E}">
        <p14:creationId xmlns:p14="http://schemas.microsoft.com/office/powerpoint/2010/main" val="226799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B76898FE-504B-5822-9BD3-9FC0B07D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9561" y="95111"/>
            <a:ext cx="21717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a:extLst>
              <a:ext uri="{FF2B5EF4-FFF2-40B4-BE49-F238E27FC236}">
                <a16:creationId xmlns:a16="http://schemas.microsoft.com/office/drawing/2014/main" id="{04D621A9-6DBD-0447-B244-2A189FAB9113}"/>
              </a:ext>
            </a:extLst>
          </p:cNvPr>
          <p:cNvSpPr txBox="1">
            <a:spLocks noChangeArrowheads="1"/>
          </p:cNvSpPr>
          <p:nvPr/>
        </p:nvSpPr>
        <p:spPr bwMode="auto">
          <a:xfrm>
            <a:off x="685800" y="-21035"/>
            <a:ext cx="74977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gn="ctr" eaLnBrk="1" hangingPunct="1">
              <a:lnSpc>
                <a:spcPct val="100000"/>
              </a:lnSpc>
              <a:buClrTx/>
              <a:buFontTx/>
              <a:buNone/>
            </a:pPr>
            <a:r>
              <a:rPr lang="en-US" altLang="en-US" sz="2800" b="1" dirty="0">
                <a:solidFill>
                  <a:srgbClr val="333333"/>
                </a:solidFill>
                <a:latin typeface="URW Palladio L" charset="0"/>
                <a:ea typeface="DejaVu LGC Sans" charset="0"/>
                <a:cs typeface="DejaVu LGC Sans" charset="0"/>
              </a:rPr>
              <a:t> BONuS12 Radial Time Projection Chamber</a:t>
            </a:r>
          </a:p>
        </p:txBody>
      </p:sp>
      <p:grpSp>
        <p:nvGrpSpPr>
          <p:cNvPr id="23560" name="Group 8">
            <a:extLst>
              <a:ext uri="{FF2B5EF4-FFF2-40B4-BE49-F238E27FC236}">
                <a16:creationId xmlns:a16="http://schemas.microsoft.com/office/drawing/2014/main" id="{648A7126-496F-0241-9AF7-463E668E4B6B}"/>
              </a:ext>
            </a:extLst>
          </p:cNvPr>
          <p:cNvGrpSpPr>
            <a:grpSpLocks/>
          </p:cNvGrpSpPr>
          <p:nvPr/>
        </p:nvGrpSpPr>
        <p:grpSpPr bwMode="auto">
          <a:xfrm>
            <a:off x="3709988" y="882650"/>
            <a:ext cx="5103813" cy="2881313"/>
            <a:chOff x="2337" y="556"/>
            <a:chExt cx="3215" cy="1815"/>
          </a:xfrm>
        </p:grpSpPr>
        <p:pic>
          <p:nvPicPr>
            <p:cNvPr id="23561" name="Picture 9">
              <a:extLst>
                <a:ext uri="{FF2B5EF4-FFF2-40B4-BE49-F238E27FC236}">
                  <a16:creationId xmlns:a16="http://schemas.microsoft.com/office/drawing/2014/main" id="{74C68A19-37D6-2447-A5D3-D705850BD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 y="556"/>
              <a:ext cx="2878" cy="18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2" name="Line 10">
              <a:extLst>
                <a:ext uri="{FF2B5EF4-FFF2-40B4-BE49-F238E27FC236}">
                  <a16:creationId xmlns:a16="http://schemas.microsoft.com/office/drawing/2014/main" id="{9B30F594-36DC-484C-BCC4-A9F82859BEE2}"/>
                </a:ext>
              </a:extLst>
            </p:cNvPr>
            <p:cNvSpPr>
              <a:spLocks noChangeShapeType="1"/>
            </p:cNvSpPr>
            <p:nvPr/>
          </p:nvSpPr>
          <p:spPr bwMode="auto">
            <a:xfrm flipV="1">
              <a:off x="2337" y="1779"/>
              <a:ext cx="506" cy="69"/>
            </a:xfrm>
            <a:prstGeom prst="line">
              <a:avLst/>
            </a:prstGeom>
            <a:noFill/>
            <a:ln w="18360" cap="flat">
              <a:solidFill>
                <a:srgbClr val="ED1C2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3563" name="Text Box 11">
            <a:extLst>
              <a:ext uri="{FF2B5EF4-FFF2-40B4-BE49-F238E27FC236}">
                <a16:creationId xmlns:a16="http://schemas.microsoft.com/office/drawing/2014/main" id="{38BDE11A-B2E1-AD4B-BDF9-C965ED160295}"/>
              </a:ext>
            </a:extLst>
          </p:cNvPr>
          <p:cNvSpPr txBox="1">
            <a:spLocks noChangeArrowheads="1"/>
          </p:cNvSpPr>
          <p:nvPr/>
        </p:nvSpPr>
        <p:spPr bwMode="auto">
          <a:xfrm>
            <a:off x="3903708" y="2605882"/>
            <a:ext cx="677863"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buClrTx/>
              <a:buFontTx/>
              <a:buNone/>
            </a:pPr>
            <a:r>
              <a:rPr lang="en-US" altLang="en-US" dirty="0">
                <a:solidFill>
                  <a:srgbClr val="ED1C24"/>
                </a:solidFill>
              </a:rPr>
              <a:t>Beam</a:t>
            </a:r>
          </a:p>
        </p:txBody>
      </p:sp>
      <p:sp>
        <p:nvSpPr>
          <p:cNvPr id="23564" name="AutoShape 12">
            <a:extLst>
              <a:ext uri="{FF2B5EF4-FFF2-40B4-BE49-F238E27FC236}">
                <a16:creationId xmlns:a16="http://schemas.microsoft.com/office/drawing/2014/main" id="{4861C3F2-7867-9645-9CD7-EE5CE01F8FE9}"/>
              </a:ext>
            </a:extLst>
          </p:cNvPr>
          <p:cNvSpPr>
            <a:spLocks/>
          </p:cNvSpPr>
          <p:nvPr/>
        </p:nvSpPr>
        <p:spPr bwMode="auto">
          <a:xfrm>
            <a:off x="6734175" y="2462213"/>
            <a:ext cx="757238" cy="1074738"/>
          </a:xfrm>
          <a:custGeom>
            <a:avLst/>
            <a:gdLst/>
            <a:ahLst/>
            <a:cxnLst>
              <a:cxn ang="0">
                <a:pos x="r" y="vc"/>
              </a:cxn>
              <a:cxn ang="5400000">
                <a:pos x="hc" y="b"/>
              </a:cxn>
              <a:cxn ang="10800000">
                <a:pos x="l" y="vc"/>
              </a:cxn>
              <a:cxn ang="16200000">
                <a:pos x="hc" y="t"/>
              </a:cxn>
            </a:cxnLst>
            <a:rect l="0" t="0" r="0" b="0"/>
            <a:pathLst>
              <a:path stroke="0">
                <a:moveTo>
                  <a:pt x="98" y="100"/>
                </a:moveTo>
                <a:lnTo>
                  <a:pt x="11" y="16"/>
                </a:lnTo>
                <a:lnTo>
                  <a:pt x="129" y="130"/>
                </a:lnTo>
                <a:close/>
              </a:path>
              <a:path fill="none">
                <a:moveTo>
                  <a:pt x="97" y="99"/>
                </a:moveTo>
                <a:lnTo>
                  <a:pt x="98" y="100"/>
                </a:lnTo>
              </a:path>
            </a:pathLst>
          </a:custGeom>
          <a:noFill/>
          <a:ln w="76320" cap="flat">
            <a:solidFill>
              <a:srgbClr val="002060"/>
            </a:solidFill>
            <a:round/>
            <a:headEnd/>
            <a:tailEnd type="stealth"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cxnSp>
        <p:nvCxnSpPr>
          <p:cNvPr id="23565" name="AutoShape 13">
            <a:extLst>
              <a:ext uri="{FF2B5EF4-FFF2-40B4-BE49-F238E27FC236}">
                <a16:creationId xmlns:a16="http://schemas.microsoft.com/office/drawing/2014/main" id="{BF78AD73-2506-2E4B-B42A-2B74511AB7CA}"/>
              </a:ext>
            </a:extLst>
          </p:cNvPr>
          <p:cNvCxnSpPr>
            <a:cxnSpLocks noChangeShapeType="1"/>
          </p:cNvCxnSpPr>
          <p:nvPr/>
        </p:nvCxnSpPr>
        <p:spPr bwMode="auto">
          <a:xfrm flipV="1">
            <a:off x="7108825" y="1162050"/>
            <a:ext cx="1638300" cy="1271588"/>
          </a:xfrm>
          <a:prstGeom prst="straightConnector1">
            <a:avLst/>
          </a:prstGeom>
          <a:noFill/>
          <a:ln w="3672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568" name="Text Box 16">
            <a:extLst>
              <a:ext uri="{FF2B5EF4-FFF2-40B4-BE49-F238E27FC236}">
                <a16:creationId xmlns:a16="http://schemas.microsoft.com/office/drawing/2014/main" id="{97D991FB-8438-CD46-9580-F7243B3CF29A}"/>
              </a:ext>
            </a:extLst>
          </p:cNvPr>
          <p:cNvSpPr txBox="1">
            <a:spLocks noChangeArrowheads="1"/>
          </p:cNvSpPr>
          <p:nvPr/>
        </p:nvSpPr>
        <p:spPr bwMode="auto">
          <a:xfrm>
            <a:off x="7993609" y="808037"/>
            <a:ext cx="1131888"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buClrTx/>
              <a:buFontTx/>
              <a:buNone/>
            </a:pPr>
            <a:r>
              <a:rPr lang="en-US" altLang="en-US" sz="1400" dirty="0"/>
              <a:t>e’ to CLAS12</a:t>
            </a:r>
          </a:p>
        </p:txBody>
      </p:sp>
      <p:pic>
        <p:nvPicPr>
          <p:cNvPr id="23571" name="Picture 19">
            <a:extLst>
              <a:ext uri="{FF2B5EF4-FFF2-40B4-BE49-F238E27FC236}">
                <a16:creationId xmlns:a16="http://schemas.microsoft.com/office/drawing/2014/main" id="{A67DAF76-0612-6D41-8E34-B59F8C7BCF73}"/>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r="2068"/>
          <a:stretch>
            <a:fillRect/>
          </a:stretch>
        </p:blipFill>
        <p:spPr bwMode="auto">
          <a:xfrm>
            <a:off x="3643779" y="3952082"/>
            <a:ext cx="3719512" cy="3134743"/>
          </a:xfrm>
          <a:prstGeom prst="rect">
            <a:avLst/>
          </a:prstGeom>
          <a:noFill/>
          <a:ln>
            <a:noFill/>
          </a:ln>
          <a:effectLst/>
          <a:extLst>
            <a:ext uri="{909E8E84-426E-40DD-AFC4-6F175D3DCCD1}">
              <a14:hiddenFill xmlns:a14="http://schemas.microsoft.com/office/drawing/2010/main">
                <a:blipFill dpi="0" rotWithShape="0">
                  <a:blip/>
                  <a:srcRect r="206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72" name="Rectangle 20">
            <a:extLst>
              <a:ext uri="{FF2B5EF4-FFF2-40B4-BE49-F238E27FC236}">
                <a16:creationId xmlns:a16="http://schemas.microsoft.com/office/drawing/2014/main" id="{5DBC65C4-FD86-B942-AAE0-F6ED32E626DD}"/>
              </a:ext>
            </a:extLst>
          </p:cNvPr>
          <p:cNvSpPr>
            <a:spLocks noChangeArrowheads="1"/>
          </p:cNvSpPr>
          <p:nvPr/>
        </p:nvSpPr>
        <p:spPr bwMode="auto">
          <a:xfrm>
            <a:off x="7202488" y="2271713"/>
            <a:ext cx="114300" cy="53975"/>
          </a:xfrm>
          <a:prstGeom prst="rect">
            <a:avLst/>
          </a:prstGeom>
          <a:noFill/>
          <a:ln w="9360" cap="flat">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3573" name="Picture 21">
            <a:extLst>
              <a:ext uri="{FF2B5EF4-FFF2-40B4-BE49-F238E27FC236}">
                <a16:creationId xmlns:a16="http://schemas.microsoft.com/office/drawing/2014/main" id="{7F584326-8FC9-C247-A5BB-355750864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437" y="5559426"/>
            <a:ext cx="13557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74" name="Line 22">
            <a:extLst>
              <a:ext uri="{FF2B5EF4-FFF2-40B4-BE49-F238E27FC236}">
                <a16:creationId xmlns:a16="http://schemas.microsoft.com/office/drawing/2014/main" id="{D727A071-AEAA-6946-A107-C253F6936FB3}"/>
              </a:ext>
            </a:extLst>
          </p:cNvPr>
          <p:cNvSpPr>
            <a:spLocks noChangeShapeType="1"/>
          </p:cNvSpPr>
          <p:nvPr/>
        </p:nvSpPr>
        <p:spPr bwMode="auto">
          <a:xfrm>
            <a:off x="6527032" y="5393090"/>
            <a:ext cx="1281579" cy="77911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575" name="Text Box 23">
            <a:extLst>
              <a:ext uri="{FF2B5EF4-FFF2-40B4-BE49-F238E27FC236}">
                <a16:creationId xmlns:a16="http://schemas.microsoft.com/office/drawing/2014/main" id="{9D6C483E-F6FD-1E43-A6A1-CE2C62FF67B1}"/>
              </a:ext>
            </a:extLst>
          </p:cNvPr>
          <p:cNvSpPr txBox="1">
            <a:spLocks noChangeArrowheads="1"/>
          </p:cNvSpPr>
          <p:nvPr/>
        </p:nvSpPr>
        <p:spPr bwMode="auto">
          <a:xfrm>
            <a:off x="7808611" y="5372101"/>
            <a:ext cx="1306512"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buClrTx/>
              <a:buFontTx/>
              <a:buNone/>
            </a:pPr>
            <a:r>
              <a:rPr lang="en-US" altLang="en-US" dirty="0"/>
              <a:t>GEM layer</a:t>
            </a:r>
          </a:p>
        </p:txBody>
      </p:sp>
      <p:sp>
        <p:nvSpPr>
          <p:cNvPr id="2" name="TextBox 1">
            <a:extLst>
              <a:ext uri="{FF2B5EF4-FFF2-40B4-BE49-F238E27FC236}">
                <a16:creationId xmlns:a16="http://schemas.microsoft.com/office/drawing/2014/main" id="{869C2652-F784-C142-A8E5-D2EF39E07A80}"/>
              </a:ext>
            </a:extLst>
          </p:cNvPr>
          <p:cNvSpPr txBox="1"/>
          <p:nvPr/>
        </p:nvSpPr>
        <p:spPr>
          <a:xfrm rot="21065966">
            <a:off x="5789470" y="2037163"/>
            <a:ext cx="1453108" cy="276999"/>
          </a:xfrm>
          <a:prstGeom prst="rect">
            <a:avLst/>
          </a:prstGeom>
          <a:noFill/>
        </p:spPr>
        <p:txBody>
          <a:bodyPr wrap="square" rtlCol="0">
            <a:spAutoFit/>
          </a:bodyPr>
          <a:lstStyle/>
          <a:p>
            <a:r>
              <a:rPr lang="en-US" b="1" dirty="0">
                <a:solidFill>
                  <a:srgbClr val="7030A0"/>
                </a:solidFill>
              </a:rPr>
              <a:t>Target 5.6 atm D</a:t>
            </a:r>
            <a:r>
              <a:rPr lang="en-US" b="1" baseline="-25000" dirty="0">
                <a:solidFill>
                  <a:srgbClr val="7030A0"/>
                </a:solidFill>
              </a:rPr>
              <a:t>2</a:t>
            </a:r>
          </a:p>
        </p:txBody>
      </p:sp>
      <p:cxnSp>
        <p:nvCxnSpPr>
          <p:cNvPr id="4" name="Straight Arrow Connector 3">
            <a:extLst>
              <a:ext uri="{FF2B5EF4-FFF2-40B4-BE49-F238E27FC236}">
                <a16:creationId xmlns:a16="http://schemas.microsoft.com/office/drawing/2014/main" id="{8D30A280-666F-2A4D-A94C-325459A892E5}"/>
              </a:ext>
            </a:extLst>
          </p:cNvPr>
          <p:cNvCxnSpPr/>
          <p:nvPr/>
        </p:nvCxnSpPr>
        <p:spPr bwMode="auto">
          <a:xfrm flipH="1">
            <a:off x="7010400" y="2433638"/>
            <a:ext cx="98425" cy="1103313"/>
          </a:xfrm>
          <a:prstGeom prst="straightConnector1">
            <a:avLst/>
          </a:prstGeom>
          <a:ln>
            <a:solidFill>
              <a:srgbClr val="00B050"/>
            </a:solidFill>
            <a:headEnd type="none" w="med" len="med"/>
            <a:tailEnd type="triangle"/>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DFDDCD62-CB7F-A04A-9229-76057B41CB85}"/>
              </a:ext>
            </a:extLst>
          </p:cNvPr>
          <p:cNvSpPr txBox="1"/>
          <p:nvPr/>
        </p:nvSpPr>
        <p:spPr>
          <a:xfrm>
            <a:off x="7010400" y="2621757"/>
            <a:ext cx="1712912" cy="276999"/>
          </a:xfrm>
          <a:prstGeom prst="rect">
            <a:avLst/>
          </a:prstGeom>
          <a:noFill/>
        </p:spPr>
        <p:txBody>
          <a:bodyPr wrap="square" rtlCol="0">
            <a:spAutoFit/>
          </a:bodyPr>
          <a:lstStyle/>
          <a:p>
            <a:r>
              <a:rPr lang="en-US" b="1" dirty="0">
                <a:solidFill>
                  <a:srgbClr val="00B050"/>
                </a:solidFill>
              </a:rPr>
              <a:t>Spectator p</a:t>
            </a:r>
          </a:p>
        </p:txBody>
      </p:sp>
      <p:pic>
        <p:nvPicPr>
          <p:cNvPr id="37" name="Picture 36">
            <a:extLst>
              <a:ext uri="{FF2B5EF4-FFF2-40B4-BE49-F238E27FC236}">
                <a16:creationId xmlns:a16="http://schemas.microsoft.com/office/drawing/2014/main" id="{209AB4E3-7C5D-0E45-A667-03F5A367750E}"/>
              </a:ext>
            </a:extLst>
          </p:cNvPr>
          <p:cNvPicPr>
            <a:picLocks noChangeAspect="1"/>
          </p:cNvPicPr>
          <p:nvPr/>
        </p:nvPicPr>
        <p:blipFill rotWithShape="1">
          <a:blip r:embed="rId7"/>
          <a:srcRect l="20706" t="13132" r="6677" b="31932"/>
          <a:stretch/>
        </p:blipFill>
        <p:spPr>
          <a:xfrm>
            <a:off x="6527032" y="3219963"/>
            <a:ext cx="2577347" cy="1529486"/>
          </a:xfrm>
          <a:prstGeom prst="rect">
            <a:avLst/>
          </a:prstGeom>
        </p:spPr>
      </p:pic>
      <p:sp>
        <p:nvSpPr>
          <p:cNvPr id="38" name="TextBox 37">
            <a:extLst>
              <a:ext uri="{FF2B5EF4-FFF2-40B4-BE49-F238E27FC236}">
                <a16:creationId xmlns:a16="http://schemas.microsoft.com/office/drawing/2014/main" id="{7DA79AEC-38BC-6A44-B87C-7A6F837DD33B}"/>
              </a:ext>
            </a:extLst>
          </p:cNvPr>
          <p:cNvSpPr txBox="1"/>
          <p:nvPr/>
        </p:nvSpPr>
        <p:spPr>
          <a:xfrm>
            <a:off x="7793063" y="4749449"/>
            <a:ext cx="1306512" cy="276999"/>
          </a:xfrm>
          <a:prstGeom prst="rect">
            <a:avLst/>
          </a:prstGeom>
          <a:noFill/>
        </p:spPr>
        <p:txBody>
          <a:bodyPr wrap="square" rtlCol="0">
            <a:spAutoFit/>
          </a:bodyPr>
          <a:lstStyle/>
          <a:p>
            <a:r>
              <a:rPr lang="en-US" dirty="0"/>
              <a:t>Readout Pads</a:t>
            </a:r>
          </a:p>
        </p:txBody>
      </p:sp>
      <p:sp>
        <p:nvSpPr>
          <p:cNvPr id="39" name="Line 22">
            <a:extLst>
              <a:ext uri="{FF2B5EF4-FFF2-40B4-BE49-F238E27FC236}">
                <a16:creationId xmlns:a16="http://schemas.microsoft.com/office/drawing/2014/main" id="{77B25431-5942-A148-B4E0-5B6E242499C9}"/>
              </a:ext>
            </a:extLst>
          </p:cNvPr>
          <p:cNvSpPr>
            <a:spLocks noChangeShapeType="1"/>
          </p:cNvSpPr>
          <p:nvPr/>
        </p:nvSpPr>
        <p:spPr bwMode="auto">
          <a:xfrm flipV="1">
            <a:off x="6629400" y="4493438"/>
            <a:ext cx="1006037" cy="443335"/>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3" name="Picture 12">
            <a:extLst>
              <a:ext uri="{FF2B5EF4-FFF2-40B4-BE49-F238E27FC236}">
                <a16:creationId xmlns:a16="http://schemas.microsoft.com/office/drawing/2014/main" id="{0D56A3CF-8426-43DB-EBE2-B0449A1E82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3909" y="2585898"/>
            <a:ext cx="2068513" cy="226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13">
            <a:extLst>
              <a:ext uri="{FF2B5EF4-FFF2-40B4-BE49-F238E27FC236}">
                <a16:creationId xmlns:a16="http://schemas.microsoft.com/office/drawing/2014/main" id="{01FC9482-8F7F-E6C4-4901-9BB2F7D3ED26}"/>
              </a:ext>
            </a:extLst>
          </p:cNvPr>
          <p:cNvSpPr>
            <a:spLocks noChangeArrowheads="1"/>
          </p:cNvSpPr>
          <p:nvPr/>
        </p:nvSpPr>
        <p:spPr bwMode="auto">
          <a:xfrm>
            <a:off x="423862" y="3503473"/>
            <a:ext cx="1611313" cy="425450"/>
          </a:xfrm>
          <a:prstGeom prst="rect">
            <a:avLst/>
          </a:prstGeom>
          <a:noFill/>
          <a:ln>
            <a:noFill/>
          </a:ln>
          <a:effec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nSpc>
                <a:spcPct val="100000"/>
              </a:lnSpc>
              <a:buClrTx/>
              <a:buFontTx/>
              <a:buNone/>
            </a:pPr>
            <a:r>
              <a:rPr lang="en-US" altLang="en-US" sz="1100" b="1" dirty="0">
                <a:solidFill>
                  <a:srgbClr val="FF0000"/>
                </a:solidFill>
                <a:latin typeface="Calibri" panose="020F0502020204030204" pitchFamily="34" charset="0"/>
                <a:ea typeface="DejaVu Sans" charset="0"/>
                <a:cs typeface="DejaVu Sans" charset="0"/>
              </a:rPr>
              <a:t>Wrapped </a:t>
            </a:r>
            <a:r>
              <a:rPr lang="en-US" altLang="en-US" sz="1100" b="1" dirty="0" err="1">
                <a:solidFill>
                  <a:srgbClr val="FF0000"/>
                </a:solidFill>
                <a:latin typeface="Calibri" panose="020F0502020204030204" pitchFamily="34" charset="0"/>
                <a:ea typeface="DejaVu Sans" charset="0"/>
                <a:cs typeface="DejaVu Sans" charset="0"/>
              </a:rPr>
              <a:t>Padboard</a:t>
            </a:r>
            <a:r>
              <a:rPr lang="en-US" altLang="en-US" sz="1100" b="1" dirty="0">
                <a:solidFill>
                  <a:srgbClr val="FF0000"/>
                </a:solidFill>
                <a:latin typeface="Calibri" panose="020F0502020204030204" pitchFamily="34" charset="0"/>
                <a:ea typeface="DejaVu Sans" charset="0"/>
                <a:cs typeface="DejaVu Sans" charset="0"/>
              </a:rPr>
              <a:t> </a:t>
            </a:r>
          </a:p>
          <a:p>
            <a:pPr>
              <a:lnSpc>
                <a:spcPct val="100000"/>
              </a:lnSpc>
              <a:buClrTx/>
              <a:buFontTx/>
              <a:buNone/>
            </a:pPr>
            <a:r>
              <a:rPr lang="en-US" altLang="en-US" sz="1100" b="1" dirty="0">
                <a:solidFill>
                  <a:srgbClr val="FF0000"/>
                </a:solidFill>
                <a:latin typeface="Calibri" panose="020F0502020204030204" pitchFamily="34" charset="0"/>
                <a:ea typeface="DejaVu Sans" charset="0"/>
                <a:cs typeface="DejaVu Sans" charset="0"/>
              </a:rPr>
              <a:t>inner surface</a:t>
            </a:r>
          </a:p>
        </p:txBody>
      </p:sp>
      <p:pic>
        <p:nvPicPr>
          <p:cNvPr id="7" name="Picture 3">
            <a:extLst>
              <a:ext uri="{FF2B5EF4-FFF2-40B4-BE49-F238E27FC236}">
                <a16:creationId xmlns:a16="http://schemas.microsoft.com/office/drawing/2014/main" id="{ABC2FD7E-CF67-2EAE-8E4B-1EDAA03A3E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83" y="4792663"/>
            <a:ext cx="2755900" cy="206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a:extLst>
              <a:ext uri="{FF2B5EF4-FFF2-40B4-BE49-F238E27FC236}">
                <a16:creationId xmlns:a16="http://schemas.microsoft.com/office/drawing/2014/main" id="{67807F4F-11E5-ADB2-8E46-F54DA58E5A60}"/>
              </a:ext>
            </a:extLst>
          </p:cNvPr>
          <p:cNvSpPr>
            <a:spLocks noChangeArrowheads="1"/>
          </p:cNvSpPr>
          <p:nvPr/>
        </p:nvSpPr>
        <p:spPr bwMode="auto">
          <a:xfrm>
            <a:off x="33722" y="4359775"/>
            <a:ext cx="1304155" cy="429433"/>
          </a:xfrm>
          <a:prstGeom prst="rect">
            <a:avLst/>
          </a:prstGeom>
          <a:noFill/>
          <a:ln>
            <a:noFill/>
          </a:ln>
          <a:effec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nSpc>
                <a:spcPct val="100000"/>
              </a:lnSpc>
              <a:buClrTx/>
              <a:buFontTx/>
              <a:buNone/>
            </a:pPr>
            <a:r>
              <a:rPr lang="en-US" altLang="en-US" sz="1100" b="1" dirty="0">
                <a:solidFill>
                  <a:srgbClr val="FF0000"/>
                </a:solidFill>
                <a:latin typeface="Calibri" panose="020F0502020204030204" pitchFamily="34" charset="0"/>
                <a:ea typeface="DejaVu Sans" charset="0"/>
                <a:cs typeface="DejaVu Sans" charset="0"/>
              </a:rPr>
              <a:t>GEM foil wrapping and gluing</a:t>
            </a:r>
          </a:p>
        </p:txBody>
      </p:sp>
      <p:sp>
        <p:nvSpPr>
          <p:cNvPr id="10" name="Bent Arrow 9">
            <a:extLst>
              <a:ext uri="{FF2B5EF4-FFF2-40B4-BE49-F238E27FC236}">
                <a16:creationId xmlns:a16="http://schemas.microsoft.com/office/drawing/2014/main" id="{37017E88-F0EF-5D06-8CAE-E66DB44D0A80}"/>
              </a:ext>
            </a:extLst>
          </p:cNvPr>
          <p:cNvSpPr/>
          <p:nvPr/>
        </p:nvSpPr>
        <p:spPr bwMode="auto">
          <a:xfrm rot="5400000">
            <a:off x="1279714" y="4585313"/>
            <a:ext cx="186123" cy="221667"/>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8">
            <a:extLst>
              <a:ext uri="{FF2B5EF4-FFF2-40B4-BE49-F238E27FC236}">
                <a16:creationId xmlns:a16="http://schemas.microsoft.com/office/drawing/2014/main" id="{57E3476E-9924-7B6F-E47E-DD7960EB7751}"/>
              </a:ext>
            </a:extLst>
          </p:cNvPr>
          <p:cNvSpPr>
            <a:spLocks noChangeArrowheads="1"/>
          </p:cNvSpPr>
          <p:nvPr/>
        </p:nvSpPr>
        <p:spPr bwMode="auto">
          <a:xfrm>
            <a:off x="-18447" y="2770882"/>
            <a:ext cx="1571070" cy="429433"/>
          </a:xfrm>
          <a:prstGeom prst="rect">
            <a:avLst/>
          </a:prstGeom>
          <a:noFill/>
          <a:ln>
            <a:noFill/>
          </a:ln>
          <a:effectLst/>
        </p:spPr>
        <p:txBody>
          <a:bodyPr wrap="squar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5pPr>
            <a:lvl6pPr marL="25146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6pPr>
            <a:lvl7pPr marL="29718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7pPr>
            <a:lvl8pPr marL="34290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8pPr>
            <a:lvl9pPr marL="3886200" indent="-228600" defTabSz="457200" eaLnBrk="0" fontAlgn="base" hangingPunct="0">
              <a:lnSpc>
                <a:spcPts val="4088"/>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rgbClr val="003366"/>
                </a:solidFill>
                <a:latin typeface="Arial" panose="020B0604020202020204" pitchFamily="34" charset="0"/>
                <a:ea typeface="Luxi Sans" charset="0"/>
                <a:cs typeface="Luxi Sans" charset="0"/>
              </a:defRPr>
            </a:lvl9pPr>
          </a:lstStyle>
          <a:p>
            <a:pPr>
              <a:lnSpc>
                <a:spcPct val="100000"/>
              </a:lnSpc>
              <a:buClrTx/>
              <a:buFontTx/>
              <a:buNone/>
            </a:pPr>
            <a:r>
              <a:rPr lang="en-US" altLang="en-US" sz="1100" b="1" dirty="0">
                <a:solidFill>
                  <a:srgbClr val="FF0000"/>
                </a:solidFill>
                <a:latin typeface="Calibri" panose="020F0502020204030204" pitchFamily="34" charset="0"/>
                <a:ea typeface="DejaVu Sans" charset="0"/>
                <a:cs typeface="DejaVu Sans" charset="0"/>
              </a:rPr>
              <a:t>Installation of Cathode + ground foil assembly</a:t>
            </a:r>
          </a:p>
        </p:txBody>
      </p:sp>
      <p:sp>
        <p:nvSpPr>
          <p:cNvPr id="12" name="Bent Arrow 11">
            <a:extLst>
              <a:ext uri="{FF2B5EF4-FFF2-40B4-BE49-F238E27FC236}">
                <a16:creationId xmlns:a16="http://schemas.microsoft.com/office/drawing/2014/main" id="{084E0A8C-88A8-D375-9896-18FB55171610}"/>
              </a:ext>
            </a:extLst>
          </p:cNvPr>
          <p:cNvSpPr/>
          <p:nvPr/>
        </p:nvSpPr>
        <p:spPr bwMode="auto">
          <a:xfrm rot="16200000" flipV="1">
            <a:off x="1360236" y="2814647"/>
            <a:ext cx="225873" cy="1589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3" name="Picture 12">
            <a:extLst>
              <a:ext uri="{FF2B5EF4-FFF2-40B4-BE49-F238E27FC236}">
                <a16:creationId xmlns:a16="http://schemas.microsoft.com/office/drawing/2014/main" id="{5DB9EA3A-9B8F-CC0A-3831-226CDCFA1097}"/>
              </a:ext>
            </a:extLst>
          </p:cNvPr>
          <p:cNvPicPr>
            <a:picLocks noChangeAspect="1"/>
          </p:cNvPicPr>
          <p:nvPr/>
        </p:nvPicPr>
        <p:blipFill>
          <a:blip r:embed="rId10">
            <a:alphaModFix amt="70000"/>
          </a:blip>
          <a:stretch>
            <a:fillRect/>
          </a:stretch>
        </p:blipFill>
        <p:spPr>
          <a:xfrm>
            <a:off x="4138346" y="4172598"/>
            <a:ext cx="2600015" cy="26928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D6418-960E-A193-AA59-5AE6E78FDD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E69D4C-D32F-CEBF-D200-540618E7D73B}"/>
              </a:ext>
            </a:extLst>
          </p:cNvPr>
          <p:cNvSpPr>
            <a:spLocks noGrp="1"/>
          </p:cNvSpPr>
          <p:nvPr>
            <p:ph type="title"/>
          </p:nvPr>
        </p:nvSpPr>
        <p:spPr>
          <a:xfrm>
            <a:off x="685800" y="0"/>
            <a:ext cx="7772400" cy="1143000"/>
          </a:xfrm>
        </p:spPr>
        <p:txBody>
          <a:bodyPr/>
          <a:lstStyle/>
          <a:p>
            <a:r>
              <a:rPr lang="en-US" dirty="0"/>
              <a:t>MC generator</a:t>
            </a:r>
          </a:p>
        </p:txBody>
      </p:sp>
      <p:pic>
        <p:nvPicPr>
          <p:cNvPr id="4" name="Picture 3">
            <a:extLst>
              <a:ext uri="{FF2B5EF4-FFF2-40B4-BE49-F238E27FC236}">
                <a16:creationId xmlns:a16="http://schemas.microsoft.com/office/drawing/2014/main" id="{575654A7-31E5-1F6C-0EE8-C2311CEEC41C}"/>
              </a:ext>
            </a:extLst>
          </p:cNvPr>
          <p:cNvPicPr>
            <a:picLocks noChangeAspect="1"/>
          </p:cNvPicPr>
          <p:nvPr/>
        </p:nvPicPr>
        <p:blipFill>
          <a:blip r:embed="rId2"/>
          <a:stretch>
            <a:fillRect/>
          </a:stretch>
        </p:blipFill>
        <p:spPr>
          <a:xfrm>
            <a:off x="142236" y="1143001"/>
            <a:ext cx="8711890" cy="5715000"/>
          </a:xfrm>
          <a:prstGeom prst="rect">
            <a:avLst/>
          </a:prstGeom>
        </p:spPr>
      </p:pic>
    </p:spTree>
    <p:extLst>
      <p:ext uri="{BB962C8B-B14F-4D97-AF65-F5344CB8AC3E}">
        <p14:creationId xmlns:p14="http://schemas.microsoft.com/office/powerpoint/2010/main" val="4221992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73009-D525-C5AE-F8E9-81FF33C1D2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82B015-FB97-36D9-6529-2EB66BDC83CD}"/>
              </a:ext>
            </a:extLst>
          </p:cNvPr>
          <p:cNvSpPr>
            <a:spLocks noGrp="1"/>
          </p:cNvSpPr>
          <p:nvPr>
            <p:ph type="title"/>
          </p:nvPr>
        </p:nvSpPr>
        <p:spPr>
          <a:xfrm>
            <a:off x="685800" y="0"/>
            <a:ext cx="7772400" cy="1143000"/>
          </a:xfrm>
        </p:spPr>
        <p:txBody>
          <a:bodyPr/>
          <a:lstStyle/>
          <a:p>
            <a:r>
              <a:rPr lang="en-US" dirty="0"/>
              <a:t>GEMC Setup</a:t>
            </a:r>
          </a:p>
        </p:txBody>
      </p:sp>
      <p:pic>
        <p:nvPicPr>
          <p:cNvPr id="2" name="Picture 1">
            <a:extLst>
              <a:ext uri="{FF2B5EF4-FFF2-40B4-BE49-F238E27FC236}">
                <a16:creationId xmlns:a16="http://schemas.microsoft.com/office/drawing/2014/main" id="{10A687B2-283E-E6C5-F31E-10E0CFC30E11}"/>
              </a:ext>
            </a:extLst>
          </p:cNvPr>
          <p:cNvPicPr>
            <a:picLocks noChangeAspect="1"/>
          </p:cNvPicPr>
          <p:nvPr/>
        </p:nvPicPr>
        <p:blipFill>
          <a:blip r:embed="rId3"/>
          <a:stretch>
            <a:fillRect/>
          </a:stretch>
        </p:blipFill>
        <p:spPr>
          <a:xfrm>
            <a:off x="923826" y="772136"/>
            <a:ext cx="7447176" cy="6085864"/>
          </a:xfrm>
          <a:prstGeom prst="rect">
            <a:avLst/>
          </a:prstGeom>
        </p:spPr>
      </p:pic>
    </p:spTree>
    <p:extLst>
      <p:ext uri="{BB962C8B-B14F-4D97-AF65-F5344CB8AC3E}">
        <p14:creationId xmlns:p14="http://schemas.microsoft.com/office/powerpoint/2010/main" val="540960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4158-C87C-917E-BC10-B4F239E12BE7}"/>
              </a:ext>
            </a:extLst>
          </p:cNvPr>
          <p:cNvSpPr>
            <a:spLocks noGrp="1"/>
          </p:cNvSpPr>
          <p:nvPr>
            <p:ph type="title"/>
          </p:nvPr>
        </p:nvSpPr>
        <p:spPr>
          <a:xfrm>
            <a:off x="434026" y="-1"/>
            <a:ext cx="8427170" cy="697583"/>
          </a:xfrm>
        </p:spPr>
        <p:txBody>
          <a:bodyPr/>
          <a:lstStyle/>
          <a:p>
            <a:pPr algn="l"/>
            <a:r>
              <a:rPr lang="en-US" sz="4000" dirty="0"/>
              <a:t>RTPC Efficiency Corrections: </a:t>
            </a:r>
            <a:r>
              <a:rPr lang="en-US" sz="4000" i="1" dirty="0"/>
              <a:t>vs</a:t>
            </a:r>
            <a:r>
              <a:rPr lang="en-US" sz="4000" dirty="0"/>
              <a:t>. </a:t>
            </a:r>
            <a:r>
              <a:rPr lang="en-US" sz="4000" dirty="0" err="1"/>
              <a:t>v</a:t>
            </a:r>
            <a:r>
              <a:rPr lang="en-US" sz="4000" baseline="-25000" dirty="0" err="1"/>
              <a:t>z</a:t>
            </a:r>
            <a:endParaRPr lang="en-US" sz="4000" baseline="-25000" dirty="0"/>
          </a:p>
        </p:txBody>
      </p:sp>
      <p:pic>
        <p:nvPicPr>
          <p:cNvPr id="3" name="Picture 2">
            <a:extLst>
              <a:ext uri="{FF2B5EF4-FFF2-40B4-BE49-F238E27FC236}">
                <a16:creationId xmlns:a16="http://schemas.microsoft.com/office/drawing/2014/main" id="{6666847B-45CB-33B1-0389-603859066456}"/>
              </a:ext>
            </a:extLst>
          </p:cNvPr>
          <p:cNvPicPr>
            <a:picLocks noChangeAspect="1"/>
          </p:cNvPicPr>
          <p:nvPr/>
        </p:nvPicPr>
        <p:blipFill>
          <a:blip r:embed="rId2"/>
          <a:stretch>
            <a:fillRect/>
          </a:stretch>
        </p:blipFill>
        <p:spPr>
          <a:xfrm>
            <a:off x="4430598" y="697582"/>
            <a:ext cx="4279376" cy="2816956"/>
          </a:xfrm>
          <a:prstGeom prst="rect">
            <a:avLst/>
          </a:prstGeom>
        </p:spPr>
      </p:pic>
      <p:pic>
        <p:nvPicPr>
          <p:cNvPr id="4" name="Picture 3">
            <a:extLst>
              <a:ext uri="{FF2B5EF4-FFF2-40B4-BE49-F238E27FC236}">
                <a16:creationId xmlns:a16="http://schemas.microsoft.com/office/drawing/2014/main" id="{BB60B133-9A1D-8EC6-3DE8-5CA616169202}"/>
              </a:ext>
            </a:extLst>
          </p:cNvPr>
          <p:cNvPicPr>
            <a:picLocks noChangeAspect="1"/>
          </p:cNvPicPr>
          <p:nvPr/>
        </p:nvPicPr>
        <p:blipFill>
          <a:blip r:embed="rId3"/>
          <a:stretch>
            <a:fillRect/>
          </a:stretch>
        </p:blipFill>
        <p:spPr>
          <a:xfrm>
            <a:off x="0" y="3443281"/>
            <a:ext cx="8861196" cy="3414719"/>
          </a:xfrm>
          <a:prstGeom prst="rect">
            <a:avLst/>
          </a:prstGeom>
        </p:spPr>
      </p:pic>
      <p:sp>
        <p:nvSpPr>
          <p:cNvPr id="5" name="TextBox 4">
            <a:extLst>
              <a:ext uri="{FF2B5EF4-FFF2-40B4-BE49-F238E27FC236}">
                <a16:creationId xmlns:a16="http://schemas.microsoft.com/office/drawing/2014/main" id="{EE70DF03-27DB-039B-E351-C06CD76CD9B6}"/>
              </a:ext>
            </a:extLst>
          </p:cNvPr>
          <p:cNvSpPr txBox="1"/>
          <p:nvPr/>
        </p:nvSpPr>
        <p:spPr>
          <a:xfrm>
            <a:off x="7249212" y="1619984"/>
            <a:ext cx="1348033" cy="646331"/>
          </a:xfrm>
          <a:prstGeom prst="rect">
            <a:avLst/>
          </a:prstGeom>
          <a:noFill/>
        </p:spPr>
        <p:txBody>
          <a:bodyPr wrap="square" rtlCol="0">
            <a:spAutoFit/>
          </a:bodyPr>
          <a:lstStyle/>
          <a:p>
            <a:r>
              <a:rPr lang="en-US" dirty="0"/>
              <a:t>Electron Acceptance</a:t>
            </a:r>
          </a:p>
          <a:p>
            <a:r>
              <a:rPr lang="en-US" dirty="0"/>
              <a:t>Correction</a:t>
            </a:r>
          </a:p>
        </p:txBody>
      </p:sp>
      <p:sp>
        <p:nvSpPr>
          <p:cNvPr id="6" name="TextBox 5">
            <a:extLst>
              <a:ext uri="{FF2B5EF4-FFF2-40B4-BE49-F238E27FC236}">
                <a16:creationId xmlns:a16="http://schemas.microsoft.com/office/drawing/2014/main" id="{C0BB7966-50F0-0A3F-F1FB-6F65550C2A14}"/>
              </a:ext>
            </a:extLst>
          </p:cNvPr>
          <p:cNvSpPr txBox="1"/>
          <p:nvPr/>
        </p:nvSpPr>
        <p:spPr>
          <a:xfrm>
            <a:off x="6570286" y="5150640"/>
            <a:ext cx="1352942" cy="646331"/>
          </a:xfrm>
          <a:prstGeom prst="rect">
            <a:avLst/>
          </a:prstGeom>
          <a:noFill/>
        </p:spPr>
        <p:txBody>
          <a:bodyPr wrap="square" rtlCol="0">
            <a:spAutoFit/>
          </a:bodyPr>
          <a:lstStyle/>
          <a:p>
            <a:r>
              <a:rPr lang="en-US" dirty="0"/>
              <a:t>Proton </a:t>
            </a:r>
          </a:p>
          <a:p>
            <a:r>
              <a:rPr lang="en-US" dirty="0"/>
              <a:t>Acceptance</a:t>
            </a:r>
          </a:p>
          <a:p>
            <a:r>
              <a:rPr lang="en-US" dirty="0"/>
              <a:t>Correction</a:t>
            </a:r>
          </a:p>
        </p:txBody>
      </p:sp>
    </p:spTree>
    <p:extLst>
      <p:ext uri="{BB962C8B-B14F-4D97-AF65-F5344CB8AC3E}">
        <p14:creationId xmlns:p14="http://schemas.microsoft.com/office/powerpoint/2010/main" val="3774952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3E92A-5D2F-81EE-5D8A-BA9173D5F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05FBA-C3EC-9782-D294-5467D7F7847A}"/>
              </a:ext>
            </a:extLst>
          </p:cNvPr>
          <p:cNvSpPr>
            <a:spLocks noGrp="1"/>
          </p:cNvSpPr>
          <p:nvPr>
            <p:ph type="title"/>
          </p:nvPr>
        </p:nvSpPr>
        <p:spPr>
          <a:xfrm>
            <a:off x="433633" y="-1"/>
            <a:ext cx="8267307" cy="791853"/>
          </a:xfrm>
        </p:spPr>
        <p:txBody>
          <a:bodyPr/>
          <a:lstStyle/>
          <a:p>
            <a:r>
              <a:rPr lang="en-US" sz="4000" dirty="0"/>
              <a:t>RTPC Efficiency Corrections: </a:t>
            </a:r>
            <a:r>
              <a:rPr lang="en-US" sz="4000" i="1" dirty="0"/>
              <a:t>vs</a:t>
            </a:r>
            <a:r>
              <a:rPr lang="en-US" sz="4000" dirty="0"/>
              <a:t>. </a:t>
            </a:r>
            <a:r>
              <a:rPr lang="en-US" sz="4000" i="1" dirty="0"/>
              <a:t>p</a:t>
            </a:r>
            <a:endParaRPr lang="en-US" sz="4000" i="1" baseline="-25000" dirty="0"/>
          </a:p>
        </p:txBody>
      </p:sp>
      <p:pic>
        <p:nvPicPr>
          <p:cNvPr id="5" name="Picture 4">
            <a:extLst>
              <a:ext uri="{FF2B5EF4-FFF2-40B4-BE49-F238E27FC236}">
                <a16:creationId xmlns:a16="http://schemas.microsoft.com/office/drawing/2014/main" id="{3F47633D-B2DE-C3E2-4F07-42C49C924C8F}"/>
              </a:ext>
            </a:extLst>
          </p:cNvPr>
          <p:cNvPicPr>
            <a:picLocks noChangeAspect="1"/>
          </p:cNvPicPr>
          <p:nvPr/>
        </p:nvPicPr>
        <p:blipFill>
          <a:blip r:embed="rId2"/>
          <a:stretch>
            <a:fillRect/>
          </a:stretch>
        </p:blipFill>
        <p:spPr>
          <a:xfrm rot="5400000">
            <a:off x="2326796" y="-1135193"/>
            <a:ext cx="3444031" cy="6858000"/>
          </a:xfrm>
          <a:prstGeom prst="rect">
            <a:avLst/>
          </a:prstGeom>
        </p:spPr>
      </p:pic>
      <p:pic>
        <p:nvPicPr>
          <p:cNvPr id="6" name="Picture 5">
            <a:extLst>
              <a:ext uri="{FF2B5EF4-FFF2-40B4-BE49-F238E27FC236}">
                <a16:creationId xmlns:a16="http://schemas.microsoft.com/office/drawing/2014/main" id="{44836D1D-ED4F-1062-0B87-B23923140945}"/>
              </a:ext>
            </a:extLst>
          </p:cNvPr>
          <p:cNvPicPr>
            <a:picLocks noChangeAspect="1"/>
          </p:cNvPicPr>
          <p:nvPr/>
        </p:nvPicPr>
        <p:blipFill>
          <a:blip r:embed="rId3"/>
          <a:stretch>
            <a:fillRect/>
          </a:stretch>
        </p:blipFill>
        <p:spPr>
          <a:xfrm rot="5400000">
            <a:off x="2605508" y="1985697"/>
            <a:ext cx="2886607" cy="6858000"/>
          </a:xfrm>
          <a:prstGeom prst="rect">
            <a:avLst/>
          </a:prstGeom>
        </p:spPr>
      </p:pic>
      <p:sp>
        <p:nvSpPr>
          <p:cNvPr id="7" name="TextBox 6">
            <a:extLst>
              <a:ext uri="{FF2B5EF4-FFF2-40B4-BE49-F238E27FC236}">
                <a16:creationId xmlns:a16="http://schemas.microsoft.com/office/drawing/2014/main" id="{ADE75C00-7184-3884-169B-ACDA50E63B99}"/>
              </a:ext>
            </a:extLst>
          </p:cNvPr>
          <p:cNvSpPr txBox="1"/>
          <p:nvPr/>
        </p:nvSpPr>
        <p:spPr>
          <a:xfrm>
            <a:off x="7663990" y="2080672"/>
            <a:ext cx="850770" cy="646331"/>
          </a:xfrm>
          <a:prstGeom prst="rect">
            <a:avLst/>
          </a:prstGeom>
          <a:noFill/>
        </p:spPr>
        <p:txBody>
          <a:bodyPr wrap="square" rtlCol="0">
            <a:spAutoFit/>
          </a:bodyPr>
          <a:lstStyle/>
          <a:p>
            <a:r>
              <a:rPr lang="en-US" dirty="0"/>
              <a:t>BEFORE RUN</a:t>
            </a:r>
          </a:p>
          <a:p>
            <a:r>
              <a:rPr lang="en-US" dirty="0"/>
              <a:t>12600</a:t>
            </a:r>
          </a:p>
        </p:txBody>
      </p:sp>
      <p:sp>
        <p:nvSpPr>
          <p:cNvPr id="8" name="TextBox 7">
            <a:extLst>
              <a:ext uri="{FF2B5EF4-FFF2-40B4-BE49-F238E27FC236}">
                <a16:creationId xmlns:a16="http://schemas.microsoft.com/office/drawing/2014/main" id="{AD4B4CB5-6B45-85C0-C124-BE5058665A22}"/>
              </a:ext>
            </a:extLst>
          </p:cNvPr>
          <p:cNvSpPr txBox="1"/>
          <p:nvPr/>
        </p:nvSpPr>
        <p:spPr>
          <a:xfrm>
            <a:off x="7663990" y="5091531"/>
            <a:ext cx="850770" cy="646331"/>
          </a:xfrm>
          <a:prstGeom prst="rect">
            <a:avLst/>
          </a:prstGeom>
          <a:noFill/>
        </p:spPr>
        <p:txBody>
          <a:bodyPr wrap="square" rtlCol="0">
            <a:spAutoFit/>
          </a:bodyPr>
          <a:lstStyle/>
          <a:p>
            <a:r>
              <a:rPr lang="en-US" dirty="0"/>
              <a:t>AFTER RUN</a:t>
            </a:r>
          </a:p>
          <a:p>
            <a:r>
              <a:rPr lang="en-US" dirty="0"/>
              <a:t>12600</a:t>
            </a:r>
          </a:p>
        </p:txBody>
      </p:sp>
    </p:spTree>
    <p:extLst>
      <p:ext uri="{BB962C8B-B14F-4D97-AF65-F5344CB8AC3E}">
        <p14:creationId xmlns:p14="http://schemas.microsoft.com/office/powerpoint/2010/main" val="3447942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DC30F-CBF1-D5A6-F734-FD1E5FE21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0A38E-E70F-5442-6118-D7745878727E}"/>
              </a:ext>
            </a:extLst>
          </p:cNvPr>
          <p:cNvSpPr>
            <a:spLocks noGrp="1"/>
          </p:cNvSpPr>
          <p:nvPr>
            <p:ph type="title"/>
          </p:nvPr>
        </p:nvSpPr>
        <p:spPr>
          <a:xfrm>
            <a:off x="433633" y="-1"/>
            <a:ext cx="8267307" cy="791853"/>
          </a:xfrm>
        </p:spPr>
        <p:txBody>
          <a:bodyPr/>
          <a:lstStyle/>
          <a:p>
            <a:r>
              <a:rPr lang="en-US" sz="4000" dirty="0"/>
              <a:t>RTPC Efficiency Corrections: </a:t>
            </a:r>
            <a:r>
              <a:rPr lang="en-US" sz="4000" i="1" dirty="0"/>
              <a:t>vs</a:t>
            </a:r>
            <a:r>
              <a:rPr lang="en-US" sz="4000" dirty="0"/>
              <a:t>. </a:t>
            </a:r>
            <a:r>
              <a:rPr lang="en-US" sz="4000" i="1" dirty="0">
                <a:latin typeface="Symbol" pitchFamily="2" charset="2"/>
                <a:cs typeface="Times New Roman" panose="02020603050405020304" pitchFamily="18" charset="0"/>
              </a:rPr>
              <a:t>f</a:t>
            </a:r>
            <a:endParaRPr lang="en-US" sz="4000" i="1" baseline="-25000" dirty="0">
              <a:latin typeface="Symbol" pitchFamily="2" charset="2"/>
              <a:cs typeface="Times New Roman" panose="02020603050405020304" pitchFamily="18" charset="0"/>
            </a:endParaRPr>
          </a:p>
        </p:txBody>
      </p:sp>
      <p:pic>
        <p:nvPicPr>
          <p:cNvPr id="3" name="Picture 2">
            <a:extLst>
              <a:ext uri="{FF2B5EF4-FFF2-40B4-BE49-F238E27FC236}">
                <a16:creationId xmlns:a16="http://schemas.microsoft.com/office/drawing/2014/main" id="{55D7052F-7A17-7075-E6AD-53A69F45B792}"/>
              </a:ext>
            </a:extLst>
          </p:cNvPr>
          <p:cNvPicPr>
            <a:picLocks noChangeAspect="1"/>
          </p:cNvPicPr>
          <p:nvPr/>
        </p:nvPicPr>
        <p:blipFill>
          <a:blip r:embed="rId2"/>
          <a:stretch>
            <a:fillRect/>
          </a:stretch>
        </p:blipFill>
        <p:spPr>
          <a:xfrm>
            <a:off x="1319753" y="941169"/>
            <a:ext cx="7211110" cy="5516191"/>
          </a:xfrm>
          <a:prstGeom prst="rect">
            <a:avLst/>
          </a:prstGeom>
        </p:spPr>
      </p:pic>
    </p:spTree>
    <p:extLst>
      <p:ext uri="{BB962C8B-B14F-4D97-AF65-F5344CB8AC3E}">
        <p14:creationId xmlns:p14="http://schemas.microsoft.com/office/powerpoint/2010/main" val="2893514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6278-C271-B472-228E-72E540BB890C}"/>
              </a:ext>
            </a:extLst>
          </p:cNvPr>
          <p:cNvSpPr>
            <a:spLocks noGrp="1"/>
          </p:cNvSpPr>
          <p:nvPr>
            <p:ph type="title"/>
          </p:nvPr>
        </p:nvSpPr>
        <p:spPr>
          <a:xfrm>
            <a:off x="0" y="0"/>
            <a:ext cx="9144000" cy="499621"/>
          </a:xfrm>
        </p:spPr>
        <p:txBody>
          <a:bodyPr/>
          <a:lstStyle/>
          <a:p>
            <a:r>
              <a:rPr lang="en-US" sz="2800" dirty="0"/>
              <a:t>Comparison Data/MC without efficiency correction</a:t>
            </a:r>
          </a:p>
        </p:txBody>
      </p:sp>
      <p:pic>
        <p:nvPicPr>
          <p:cNvPr id="3" name="Picture 2">
            <a:extLst>
              <a:ext uri="{FF2B5EF4-FFF2-40B4-BE49-F238E27FC236}">
                <a16:creationId xmlns:a16="http://schemas.microsoft.com/office/drawing/2014/main" id="{CE409EFD-DAA3-2E5A-8E59-C800AC691797}"/>
              </a:ext>
            </a:extLst>
          </p:cNvPr>
          <p:cNvPicPr>
            <a:picLocks noChangeAspect="1"/>
          </p:cNvPicPr>
          <p:nvPr/>
        </p:nvPicPr>
        <p:blipFill>
          <a:blip r:embed="rId3"/>
          <a:stretch>
            <a:fillRect/>
          </a:stretch>
        </p:blipFill>
        <p:spPr>
          <a:xfrm rot="5400000">
            <a:off x="2870461" y="-1322105"/>
            <a:ext cx="3214544" cy="6858000"/>
          </a:xfrm>
          <a:prstGeom prst="rect">
            <a:avLst/>
          </a:prstGeom>
        </p:spPr>
      </p:pic>
      <p:pic>
        <p:nvPicPr>
          <p:cNvPr id="4" name="Picture 3">
            <a:extLst>
              <a:ext uri="{FF2B5EF4-FFF2-40B4-BE49-F238E27FC236}">
                <a16:creationId xmlns:a16="http://schemas.microsoft.com/office/drawing/2014/main" id="{70739F0A-4951-33C7-5493-A11132B59A1B}"/>
              </a:ext>
            </a:extLst>
          </p:cNvPr>
          <p:cNvPicPr>
            <a:picLocks noChangeAspect="1"/>
          </p:cNvPicPr>
          <p:nvPr/>
        </p:nvPicPr>
        <p:blipFill>
          <a:blip r:embed="rId4"/>
          <a:stretch>
            <a:fillRect/>
          </a:stretch>
        </p:blipFill>
        <p:spPr>
          <a:xfrm rot="5400000">
            <a:off x="2905814" y="1857083"/>
            <a:ext cx="3143837" cy="6858000"/>
          </a:xfrm>
          <a:prstGeom prst="rect">
            <a:avLst/>
          </a:prstGeom>
        </p:spPr>
      </p:pic>
    </p:spTree>
    <p:extLst>
      <p:ext uri="{BB962C8B-B14F-4D97-AF65-F5344CB8AC3E}">
        <p14:creationId xmlns:p14="http://schemas.microsoft.com/office/powerpoint/2010/main" val="969175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25AFF-8219-4C79-BB84-6FAFC0F16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814B8-3EC9-C142-29DE-0C2461E701BE}"/>
              </a:ext>
            </a:extLst>
          </p:cNvPr>
          <p:cNvSpPr>
            <a:spLocks noGrp="1"/>
          </p:cNvSpPr>
          <p:nvPr>
            <p:ph type="title"/>
          </p:nvPr>
        </p:nvSpPr>
        <p:spPr>
          <a:xfrm>
            <a:off x="0" y="0"/>
            <a:ext cx="9144000" cy="499621"/>
          </a:xfrm>
        </p:spPr>
        <p:txBody>
          <a:bodyPr/>
          <a:lstStyle/>
          <a:p>
            <a:r>
              <a:rPr lang="en-US" sz="2800" dirty="0"/>
              <a:t>Comparison Data/MC </a:t>
            </a:r>
            <a:r>
              <a:rPr lang="en-US" sz="2800" b="1" dirty="0"/>
              <a:t>with</a:t>
            </a:r>
            <a:r>
              <a:rPr lang="en-US" sz="2800" dirty="0"/>
              <a:t> efficiency correction</a:t>
            </a:r>
          </a:p>
        </p:txBody>
      </p:sp>
      <p:pic>
        <p:nvPicPr>
          <p:cNvPr id="5" name="Picture 4">
            <a:extLst>
              <a:ext uri="{FF2B5EF4-FFF2-40B4-BE49-F238E27FC236}">
                <a16:creationId xmlns:a16="http://schemas.microsoft.com/office/drawing/2014/main" id="{3F91E644-B9DC-A4A5-E46C-D24AE3CBA0D0}"/>
              </a:ext>
            </a:extLst>
          </p:cNvPr>
          <p:cNvPicPr>
            <a:picLocks noChangeAspect="1"/>
          </p:cNvPicPr>
          <p:nvPr/>
        </p:nvPicPr>
        <p:blipFill>
          <a:blip r:embed="rId3"/>
          <a:stretch>
            <a:fillRect/>
          </a:stretch>
        </p:blipFill>
        <p:spPr>
          <a:xfrm rot="5400000">
            <a:off x="2870461" y="-1322105"/>
            <a:ext cx="3214544" cy="6858000"/>
          </a:xfrm>
          <a:prstGeom prst="rect">
            <a:avLst/>
          </a:prstGeom>
        </p:spPr>
      </p:pic>
      <p:cxnSp>
        <p:nvCxnSpPr>
          <p:cNvPr id="7" name="Straight Connector 6">
            <a:extLst>
              <a:ext uri="{FF2B5EF4-FFF2-40B4-BE49-F238E27FC236}">
                <a16:creationId xmlns:a16="http://schemas.microsoft.com/office/drawing/2014/main" id="{C13E855F-7902-91A3-4C3C-61B9FBDC8E4C}"/>
              </a:ext>
            </a:extLst>
          </p:cNvPr>
          <p:cNvCxnSpPr/>
          <p:nvPr/>
        </p:nvCxnSpPr>
        <p:spPr bwMode="auto">
          <a:xfrm flipV="1">
            <a:off x="2055043" y="735291"/>
            <a:ext cx="0" cy="2693709"/>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CC95E9E6-725D-DFAB-BCBE-932AE22DD2A0}"/>
              </a:ext>
            </a:extLst>
          </p:cNvPr>
          <p:cNvPicPr>
            <a:picLocks noChangeAspect="1"/>
          </p:cNvPicPr>
          <p:nvPr/>
        </p:nvPicPr>
        <p:blipFill>
          <a:blip r:embed="rId4"/>
          <a:stretch>
            <a:fillRect/>
          </a:stretch>
        </p:blipFill>
        <p:spPr>
          <a:xfrm rot="5400000">
            <a:off x="2788816" y="1974083"/>
            <a:ext cx="3377833" cy="6858000"/>
          </a:xfrm>
          <a:prstGeom prst="rect">
            <a:avLst/>
          </a:prstGeom>
        </p:spPr>
      </p:pic>
      <p:cxnSp>
        <p:nvCxnSpPr>
          <p:cNvPr id="9" name="Straight Connector 8">
            <a:extLst>
              <a:ext uri="{FF2B5EF4-FFF2-40B4-BE49-F238E27FC236}">
                <a16:creationId xmlns:a16="http://schemas.microsoft.com/office/drawing/2014/main" id="{9B9072B5-161F-5F09-09D9-D4BD42291748}"/>
              </a:ext>
            </a:extLst>
          </p:cNvPr>
          <p:cNvCxnSpPr>
            <a:cxnSpLocks/>
          </p:cNvCxnSpPr>
          <p:nvPr/>
        </p:nvCxnSpPr>
        <p:spPr bwMode="auto">
          <a:xfrm flipV="1">
            <a:off x="1896358" y="3912124"/>
            <a:ext cx="0" cy="26292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45040563-173B-7D67-2797-5E3479C7353B}"/>
              </a:ext>
            </a:extLst>
          </p:cNvPr>
          <p:cNvSpPr txBox="1"/>
          <p:nvPr/>
        </p:nvSpPr>
        <p:spPr>
          <a:xfrm>
            <a:off x="1489437" y="5403083"/>
            <a:ext cx="482337" cy="461665"/>
          </a:xfrm>
          <a:prstGeom prst="rect">
            <a:avLst/>
          </a:prstGeom>
          <a:noFill/>
        </p:spPr>
        <p:txBody>
          <a:bodyPr wrap="square" rtlCol="0">
            <a:spAutoFit/>
          </a:bodyPr>
          <a:lstStyle/>
          <a:p>
            <a:pPr algn="r"/>
            <a:r>
              <a:rPr lang="en-US" dirty="0"/>
              <a:t>VIP &lt;-</a:t>
            </a:r>
          </a:p>
        </p:txBody>
      </p:sp>
      <p:sp>
        <p:nvSpPr>
          <p:cNvPr id="12" name="TextBox 11">
            <a:extLst>
              <a:ext uri="{FF2B5EF4-FFF2-40B4-BE49-F238E27FC236}">
                <a16:creationId xmlns:a16="http://schemas.microsoft.com/office/drawing/2014/main" id="{41B3CAA4-5BD9-F1C5-33C2-169C9E4B367B}"/>
              </a:ext>
            </a:extLst>
          </p:cNvPr>
          <p:cNvSpPr txBox="1"/>
          <p:nvPr/>
        </p:nvSpPr>
        <p:spPr>
          <a:xfrm>
            <a:off x="1655189" y="1990580"/>
            <a:ext cx="482337" cy="461665"/>
          </a:xfrm>
          <a:prstGeom prst="rect">
            <a:avLst/>
          </a:prstGeom>
          <a:noFill/>
        </p:spPr>
        <p:txBody>
          <a:bodyPr wrap="square" rtlCol="0">
            <a:spAutoFit/>
          </a:bodyPr>
          <a:lstStyle/>
          <a:p>
            <a:pPr algn="r"/>
            <a:r>
              <a:rPr lang="en-US" dirty="0"/>
              <a:t>VIP &lt;-</a:t>
            </a:r>
          </a:p>
        </p:txBody>
      </p:sp>
    </p:spTree>
    <p:extLst>
      <p:ext uri="{BB962C8B-B14F-4D97-AF65-F5344CB8AC3E}">
        <p14:creationId xmlns:p14="http://schemas.microsoft.com/office/powerpoint/2010/main" val="2003426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C5842-9772-E6C5-1C66-2D2EA6E4C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C5DE7-B74F-E342-4FCC-B439A728E30A}"/>
              </a:ext>
            </a:extLst>
          </p:cNvPr>
          <p:cNvSpPr>
            <a:spLocks noGrp="1"/>
          </p:cNvSpPr>
          <p:nvPr>
            <p:ph type="title"/>
          </p:nvPr>
        </p:nvSpPr>
        <p:spPr>
          <a:xfrm>
            <a:off x="780068" y="0"/>
            <a:ext cx="7772400" cy="1143000"/>
          </a:xfrm>
        </p:spPr>
        <p:txBody>
          <a:bodyPr/>
          <a:lstStyle/>
          <a:p>
            <a:r>
              <a:rPr lang="en-US" dirty="0"/>
              <a:t>Sanity Checks	</a:t>
            </a:r>
          </a:p>
        </p:txBody>
      </p:sp>
      <p:pic>
        <p:nvPicPr>
          <p:cNvPr id="3" name="Picture 2">
            <a:extLst>
              <a:ext uri="{FF2B5EF4-FFF2-40B4-BE49-F238E27FC236}">
                <a16:creationId xmlns:a16="http://schemas.microsoft.com/office/drawing/2014/main" id="{1861BFBB-6011-9581-B721-AE6A1DDAABBB}"/>
              </a:ext>
            </a:extLst>
          </p:cNvPr>
          <p:cNvPicPr>
            <a:picLocks noChangeAspect="1"/>
          </p:cNvPicPr>
          <p:nvPr/>
        </p:nvPicPr>
        <p:blipFill>
          <a:blip r:embed="rId3"/>
          <a:stretch>
            <a:fillRect/>
          </a:stretch>
        </p:blipFill>
        <p:spPr>
          <a:xfrm>
            <a:off x="332487" y="1790700"/>
            <a:ext cx="8575843" cy="4638506"/>
          </a:xfrm>
          <a:prstGeom prst="rect">
            <a:avLst/>
          </a:prstGeom>
        </p:spPr>
      </p:pic>
    </p:spTree>
    <p:extLst>
      <p:ext uri="{BB962C8B-B14F-4D97-AF65-F5344CB8AC3E}">
        <p14:creationId xmlns:p14="http://schemas.microsoft.com/office/powerpoint/2010/main" val="3951479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EB3B-2BE5-9D79-F2F1-CFE45ABA4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DC0F9-2C66-F5FE-028F-1C4DEE165B79}"/>
              </a:ext>
            </a:extLst>
          </p:cNvPr>
          <p:cNvSpPr>
            <a:spLocks noGrp="1"/>
          </p:cNvSpPr>
          <p:nvPr>
            <p:ph type="title"/>
          </p:nvPr>
        </p:nvSpPr>
        <p:spPr>
          <a:xfrm>
            <a:off x="780068" y="0"/>
            <a:ext cx="7772400" cy="1143000"/>
          </a:xfrm>
        </p:spPr>
        <p:txBody>
          <a:bodyPr/>
          <a:lstStyle/>
          <a:p>
            <a:r>
              <a:rPr lang="en-US" dirty="0"/>
              <a:t>Sanity Checks	</a:t>
            </a:r>
          </a:p>
        </p:txBody>
      </p:sp>
      <p:pic>
        <p:nvPicPr>
          <p:cNvPr id="4" name="Picture 3">
            <a:extLst>
              <a:ext uri="{FF2B5EF4-FFF2-40B4-BE49-F238E27FC236}">
                <a16:creationId xmlns:a16="http://schemas.microsoft.com/office/drawing/2014/main" id="{48B0C482-23A6-46B6-DAD1-91EC87C0EB09}"/>
              </a:ext>
            </a:extLst>
          </p:cNvPr>
          <p:cNvPicPr>
            <a:picLocks noChangeAspect="1"/>
          </p:cNvPicPr>
          <p:nvPr/>
        </p:nvPicPr>
        <p:blipFill>
          <a:blip r:embed="rId3"/>
          <a:stretch>
            <a:fillRect/>
          </a:stretch>
        </p:blipFill>
        <p:spPr>
          <a:xfrm>
            <a:off x="80507" y="733799"/>
            <a:ext cx="8799542" cy="6062315"/>
          </a:xfrm>
          <a:prstGeom prst="rect">
            <a:avLst/>
          </a:prstGeom>
        </p:spPr>
      </p:pic>
    </p:spTree>
    <p:extLst>
      <p:ext uri="{BB962C8B-B14F-4D97-AF65-F5344CB8AC3E}">
        <p14:creationId xmlns:p14="http://schemas.microsoft.com/office/powerpoint/2010/main" val="357353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66D1-B38C-A183-96B1-8B7278D6DB33}"/>
              </a:ext>
            </a:extLst>
          </p:cNvPr>
          <p:cNvSpPr>
            <a:spLocks noGrp="1"/>
          </p:cNvSpPr>
          <p:nvPr>
            <p:ph type="title"/>
          </p:nvPr>
        </p:nvSpPr>
        <p:spPr>
          <a:xfrm>
            <a:off x="780068" y="0"/>
            <a:ext cx="7772400" cy="1143000"/>
          </a:xfrm>
        </p:spPr>
        <p:txBody>
          <a:bodyPr/>
          <a:lstStyle/>
          <a:p>
            <a:r>
              <a:rPr lang="en-US" dirty="0"/>
              <a:t>Sanity Checks	</a:t>
            </a:r>
          </a:p>
        </p:txBody>
      </p:sp>
      <p:pic>
        <p:nvPicPr>
          <p:cNvPr id="6" name="Picture 5">
            <a:extLst>
              <a:ext uri="{FF2B5EF4-FFF2-40B4-BE49-F238E27FC236}">
                <a16:creationId xmlns:a16="http://schemas.microsoft.com/office/drawing/2014/main" id="{A5294E65-F7BE-1247-D8FF-9857DDE02FA2}"/>
              </a:ext>
            </a:extLst>
          </p:cNvPr>
          <p:cNvPicPr>
            <a:picLocks noChangeAspect="1"/>
          </p:cNvPicPr>
          <p:nvPr/>
        </p:nvPicPr>
        <p:blipFill>
          <a:blip r:embed="rId3"/>
          <a:stretch>
            <a:fillRect/>
          </a:stretch>
        </p:blipFill>
        <p:spPr>
          <a:xfrm>
            <a:off x="28281" y="1432874"/>
            <a:ext cx="9077939" cy="5322201"/>
          </a:xfrm>
          <a:prstGeom prst="rect">
            <a:avLst/>
          </a:prstGeom>
        </p:spPr>
      </p:pic>
    </p:spTree>
    <p:extLst>
      <p:ext uri="{BB962C8B-B14F-4D97-AF65-F5344CB8AC3E}">
        <p14:creationId xmlns:p14="http://schemas.microsoft.com/office/powerpoint/2010/main" val="44507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5064-F2F9-75D8-D76F-F43DD244309C}"/>
              </a:ext>
            </a:extLst>
          </p:cNvPr>
          <p:cNvSpPr>
            <a:spLocks noGrp="1"/>
          </p:cNvSpPr>
          <p:nvPr>
            <p:ph type="title"/>
          </p:nvPr>
        </p:nvSpPr>
        <p:spPr>
          <a:xfrm>
            <a:off x="663388" y="0"/>
            <a:ext cx="4136582" cy="975474"/>
          </a:xfrm>
        </p:spPr>
        <p:txBody>
          <a:bodyPr/>
          <a:lstStyle/>
          <a:p>
            <a:r>
              <a:rPr lang="en-US" dirty="0"/>
              <a:t>BONuS12 Data</a:t>
            </a:r>
          </a:p>
        </p:txBody>
      </p:sp>
      <p:pic>
        <p:nvPicPr>
          <p:cNvPr id="4" name="Picture 3">
            <a:extLst>
              <a:ext uri="{FF2B5EF4-FFF2-40B4-BE49-F238E27FC236}">
                <a16:creationId xmlns:a16="http://schemas.microsoft.com/office/drawing/2014/main" id="{1BA4036A-417D-6EEC-11A4-FF80D9002611}"/>
              </a:ext>
            </a:extLst>
          </p:cNvPr>
          <p:cNvPicPr>
            <a:picLocks noChangeAspect="1"/>
          </p:cNvPicPr>
          <p:nvPr/>
        </p:nvPicPr>
        <p:blipFill>
          <a:blip r:embed="rId3"/>
          <a:stretch>
            <a:fillRect/>
          </a:stretch>
        </p:blipFill>
        <p:spPr>
          <a:xfrm rot="5400000">
            <a:off x="1179291" y="3238820"/>
            <a:ext cx="2794000" cy="4136581"/>
          </a:xfrm>
          <a:prstGeom prst="rect">
            <a:avLst/>
          </a:prstGeom>
        </p:spPr>
      </p:pic>
      <p:pic>
        <p:nvPicPr>
          <p:cNvPr id="5" name="Picture 4">
            <a:extLst>
              <a:ext uri="{FF2B5EF4-FFF2-40B4-BE49-F238E27FC236}">
                <a16:creationId xmlns:a16="http://schemas.microsoft.com/office/drawing/2014/main" id="{08AB17B7-A7E5-230D-790D-54F500B04477}"/>
              </a:ext>
            </a:extLst>
          </p:cNvPr>
          <p:cNvPicPr>
            <a:picLocks noChangeAspect="1"/>
          </p:cNvPicPr>
          <p:nvPr/>
        </p:nvPicPr>
        <p:blipFill>
          <a:blip r:embed="rId4"/>
          <a:stretch>
            <a:fillRect/>
          </a:stretch>
        </p:blipFill>
        <p:spPr>
          <a:xfrm rot="5400000">
            <a:off x="5382934" y="641350"/>
            <a:ext cx="2870200" cy="3416300"/>
          </a:xfrm>
          <a:prstGeom prst="rect">
            <a:avLst/>
          </a:prstGeom>
        </p:spPr>
      </p:pic>
      <p:pic>
        <p:nvPicPr>
          <p:cNvPr id="6" name="Picture 5">
            <a:extLst>
              <a:ext uri="{FF2B5EF4-FFF2-40B4-BE49-F238E27FC236}">
                <a16:creationId xmlns:a16="http://schemas.microsoft.com/office/drawing/2014/main" id="{0F78FA65-8C24-648E-E270-08B535665D3C}"/>
              </a:ext>
            </a:extLst>
          </p:cNvPr>
          <p:cNvPicPr>
            <a:picLocks noChangeAspect="1"/>
          </p:cNvPicPr>
          <p:nvPr/>
        </p:nvPicPr>
        <p:blipFill>
          <a:blip r:embed="rId5"/>
          <a:stretch>
            <a:fillRect/>
          </a:stretch>
        </p:blipFill>
        <p:spPr>
          <a:xfrm rot="5400000">
            <a:off x="5427699" y="3437915"/>
            <a:ext cx="2794000" cy="3571575"/>
          </a:xfrm>
          <a:prstGeom prst="rect">
            <a:avLst/>
          </a:prstGeom>
        </p:spPr>
      </p:pic>
      <p:pic>
        <p:nvPicPr>
          <p:cNvPr id="7" name="Picture 6">
            <a:extLst>
              <a:ext uri="{FF2B5EF4-FFF2-40B4-BE49-F238E27FC236}">
                <a16:creationId xmlns:a16="http://schemas.microsoft.com/office/drawing/2014/main" id="{0A011239-150F-26BA-3FF4-4A4859088ECE}"/>
              </a:ext>
            </a:extLst>
          </p:cNvPr>
          <p:cNvPicPr>
            <a:picLocks noChangeAspect="1"/>
          </p:cNvPicPr>
          <p:nvPr/>
        </p:nvPicPr>
        <p:blipFill>
          <a:blip r:embed="rId6"/>
          <a:stretch>
            <a:fillRect/>
          </a:stretch>
        </p:blipFill>
        <p:spPr>
          <a:xfrm rot="5400000">
            <a:off x="1004884" y="777598"/>
            <a:ext cx="2737043" cy="3330388"/>
          </a:xfrm>
          <a:prstGeom prst="rect">
            <a:avLst/>
          </a:prstGeom>
        </p:spPr>
      </p:pic>
      <p:sp>
        <p:nvSpPr>
          <p:cNvPr id="8" name="TextBox 7">
            <a:extLst>
              <a:ext uri="{FF2B5EF4-FFF2-40B4-BE49-F238E27FC236}">
                <a16:creationId xmlns:a16="http://schemas.microsoft.com/office/drawing/2014/main" id="{EB8DC544-D300-8E45-29AF-14ACD0CE1625}"/>
              </a:ext>
            </a:extLst>
          </p:cNvPr>
          <p:cNvSpPr txBox="1"/>
          <p:nvPr/>
        </p:nvSpPr>
        <p:spPr>
          <a:xfrm rot="16200000">
            <a:off x="-1104897" y="1751112"/>
            <a:ext cx="3048000" cy="307777"/>
          </a:xfrm>
          <a:prstGeom prst="rect">
            <a:avLst/>
          </a:prstGeom>
          <a:noFill/>
        </p:spPr>
        <p:txBody>
          <a:bodyPr wrap="square" rtlCol="0">
            <a:spAutoFit/>
          </a:bodyPr>
          <a:lstStyle/>
          <a:p>
            <a:r>
              <a:rPr lang="en-US" sz="1400" dirty="0" err="1">
                <a:latin typeface="Symbol" pitchFamily="2" charset="2"/>
              </a:rPr>
              <a:t>D</a:t>
            </a:r>
            <a:r>
              <a:rPr lang="en-US" sz="1400" dirty="0" err="1"/>
              <a:t>z</a:t>
            </a:r>
            <a:r>
              <a:rPr lang="en-US" sz="1400" dirty="0"/>
              <a:t> Vertex Electron - Proton</a:t>
            </a:r>
          </a:p>
        </p:txBody>
      </p:sp>
      <p:sp>
        <p:nvSpPr>
          <p:cNvPr id="9" name="TextBox 8">
            <a:extLst>
              <a:ext uri="{FF2B5EF4-FFF2-40B4-BE49-F238E27FC236}">
                <a16:creationId xmlns:a16="http://schemas.microsoft.com/office/drawing/2014/main" id="{C333B3C4-1CE4-658A-83F2-445AC3055AF8}"/>
              </a:ext>
            </a:extLst>
          </p:cNvPr>
          <p:cNvSpPr txBox="1"/>
          <p:nvPr/>
        </p:nvSpPr>
        <p:spPr>
          <a:xfrm>
            <a:off x="3505200" y="3672814"/>
            <a:ext cx="457200" cy="307777"/>
          </a:xfrm>
          <a:prstGeom prst="rect">
            <a:avLst/>
          </a:prstGeom>
          <a:solidFill>
            <a:srgbClr val="FFFFFF"/>
          </a:solidFill>
        </p:spPr>
        <p:txBody>
          <a:bodyPr wrap="square" rtlCol="0">
            <a:spAutoFit/>
          </a:bodyPr>
          <a:lstStyle/>
          <a:p>
            <a:r>
              <a:rPr lang="en-US" sz="1400" dirty="0"/>
              <a:t>x*</a:t>
            </a:r>
          </a:p>
        </p:txBody>
      </p:sp>
      <p:sp>
        <p:nvSpPr>
          <p:cNvPr id="10" name="TextBox 9">
            <a:extLst>
              <a:ext uri="{FF2B5EF4-FFF2-40B4-BE49-F238E27FC236}">
                <a16:creationId xmlns:a16="http://schemas.microsoft.com/office/drawing/2014/main" id="{7389156E-D2E3-89BC-EC84-EC28A3006F9B}"/>
              </a:ext>
            </a:extLst>
          </p:cNvPr>
          <p:cNvSpPr txBox="1"/>
          <p:nvPr/>
        </p:nvSpPr>
        <p:spPr>
          <a:xfrm>
            <a:off x="8153287" y="6513498"/>
            <a:ext cx="457200" cy="307777"/>
          </a:xfrm>
          <a:prstGeom prst="rect">
            <a:avLst/>
          </a:prstGeom>
          <a:solidFill>
            <a:srgbClr val="FFFFFF"/>
          </a:solidFill>
        </p:spPr>
        <p:txBody>
          <a:bodyPr wrap="square" rtlCol="0">
            <a:spAutoFit/>
          </a:bodyPr>
          <a:lstStyle/>
          <a:p>
            <a:r>
              <a:rPr lang="en-US" sz="1400" dirty="0"/>
              <a:t>x*</a:t>
            </a:r>
          </a:p>
        </p:txBody>
      </p:sp>
      <p:sp>
        <p:nvSpPr>
          <p:cNvPr id="11" name="TextBox 10">
            <a:extLst>
              <a:ext uri="{FF2B5EF4-FFF2-40B4-BE49-F238E27FC236}">
                <a16:creationId xmlns:a16="http://schemas.microsoft.com/office/drawing/2014/main" id="{71F38944-6A99-8BBC-8D92-7B60DF940ECC}"/>
              </a:ext>
            </a:extLst>
          </p:cNvPr>
          <p:cNvSpPr txBox="1"/>
          <p:nvPr/>
        </p:nvSpPr>
        <p:spPr>
          <a:xfrm>
            <a:off x="7315087" y="3630711"/>
            <a:ext cx="1676400" cy="307777"/>
          </a:xfrm>
          <a:prstGeom prst="rect">
            <a:avLst/>
          </a:prstGeom>
          <a:solidFill>
            <a:srgbClr val="FFFFFF"/>
          </a:solidFill>
        </p:spPr>
        <p:txBody>
          <a:bodyPr wrap="square" rtlCol="0">
            <a:spAutoFit/>
          </a:bodyPr>
          <a:lstStyle/>
          <a:p>
            <a:r>
              <a:rPr lang="en-US" sz="1400" dirty="0"/>
              <a:t>Proton momentum</a:t>
            </a:r>
          </a:p>
        </p:txBody>
      </p:sp>
      <p:sp>
        <p:nvSpPr>
          <p:cNvPr id="12" name="TextBox 11">
            <a:extLst>
              <a:ext uri="{FF2B5EF4-FFF2-40B4-BE49-F238E27FC236}">
                <a16:creationId xmlns:a16="http://schemas.microsoft.com/office/drawing/2014/main" id="{A8738910-2B16-D95C-E803-EB3DD2F693B2}"/>
              </a:ext>
            </a:extLst>
          </p:cNvPr>
          <p:cNvSpPr txBox="1"/>
          <p:nvPr/>
        </p:nvSpPr>
        <p:spPr>
          <a:xfrm rot="16200000">
            <a:off x="3899458" y="2116723"/>
            <a:ext cx="1828800" cy="338554"/>
          </a:xfrm>
          <a:prstGeom prst="rect">
            <a:avLst/>
          </a:prstGeom>
          <a:noFill/>
        </p:spPr>
        <p:txBody>
          <a:bodyPr wrap="square" rtlCol="0">
            <a:spAutoFit/>
          </a:bodyPr>
          <a:lstStyle/>
          <a:p>
            <a:r>
              <a:rPr lang="en-US" sz="1600" dirty="0" err="1"/>
              <a:t>dE</a:t>
            </a:r>
            <a:r>
              <a:rPr lang="en-US" sz="1600" dirty="0"/>
              <a:t>/dx [arb. units]</a:t>
            </a:r>
          </a:p>
        </p:txBody>
      </p:sp>
      <p:sp>
        <p:nvSpPr>
          <p:cNvPr id="13" name="TextBox 12">
            <a:extLst>
              <a:ext uri="{FF2B5EF4-FFF2-40B4-BE49-F238E27FC236}">
                <a16:creationId xmlns:a16="http://schemas.microsoft.com/office/drawing/2014/main" id="{C02B4C99-9958-A135-F5AB-D6569C51B750}"/>
              </a:ext>
            </a:extLst>
          </p:cNvPr>
          <p:cNvSpPr txBox="1"/>
          <p:nvPr/>
        </p:nvSpPr>
        <p:spPr>
          <a:xfrm rot="16200000">
            <a:off x="4536542" y="4061165"/>
            <a:ext cx="1051586" cy="307777"/>
          </a:xfrm>
          <a:prstGeom prst="rect">
            <a:avLst/>
          </a:prstGeom>
          <a:solidFill>
            <a:srgbClr val="FFFFFF"/>
          </a:solidFill>
        </p:spPr>
        <p:txBody>
          <a:bodyPr wrap="square" rtlCol="0">
            <a:spAutoFit/>
          </a:bodyPr>
          <a:lstStyle/>
          <a:p>
            <a:r>
              <a:rPr lang="en-US" sz="1400" dirty="0"/>
              <a:t>W* [GeV]</a:t>
            </a:r>
          </a:p>
        </p:txBody>
      </p:sp>
      <p:sp>
        <p:nvSpPr>
          <p:cNvPr id="14" name="TextBox 13">
            <a:extLst>
              <a:ext uri="{FF2B5EF4-FFF2-40B4-BE49-F238E27FC236}">
                <a16:creationId xmlns:a16="http://schemas.microsoft.com/office/drawing/2014/main" id="{F57B8126-174A-7EC7-AD63-27CC8EEB3142}"/>
              </a:ext>
            </a:extLst>
          </p:cNvPr>
          <p:cNvSpPr txBox="1"/>
          <p:nvPr/>
        </p:nvSpPr>
        <p:spPr>
          <a:xfrm>
            <a:off x="2412752" y="6550223"/>
            <a:ext cx="1676400" cy="307777"/>
          </a:xfrm>
          <a:prstGeom prst="rect">
            <a:avLst/>
          </a:prstGeom>
          <a:solidFill>
            <a:srgbClr val="FFFFFF"/>
          </a:solidFill>
        </p:spPr>
        <p:txBody>
          <a:bodyPr wrap="square" rtlCol="0">
            <a:spAutoFit/>
          </a:bodyPr>
          <a:lstStyle/>
          <a:p>
            <a:r>
              <a:rPr lang="en-US" sz="1400" dirty="0"/>
              <a:t>Proton momentum</a:t>
            </a:r>
          </a:p>
        </p:txBody>
      </p:sp>
      <p:sp>
        <p:nvSpPr>
          <p:cNvPr id="16" name="TextBox 15">
            <a:extLst>
              <a:ext uri="{FF2B5EF4-FFF2-40B4-BE49-F238E27FC236}">
                <a16:creationId xmlns:a16="http://schemas.microsoft.com/office/drawing/2014/main" id="{505ABCE0-4578-87E9-B8DB-8A211B0F8C29}"/>
              </a:ext>
            </a:extLst>
          </p:cNvPr>
          <p:cNvSpPr txBox="1"/>
          <p:nvPr/>
        </p:nvSpPr>
        <p:spPr>
          <a:xfrm rot="16200000">
            <a:off x="104581" y="4086343"/>
            <a:ext cx="809837" cy="307777"/>
          </a:xfrm>
          <a:prstGeom prst="rect">
            <a:avLst/>
          </a:prstGeom>
          <a:solidFill>
            <a:srgbClr val="FFFFFF"/>
          </a:solidFill>
        </p:spPr>
        <p:txBody>
          <a:bodyPr wrap="none" rtlCol="0">
            <a:spAutoFit/>
          </a:bodyPr>
          <a:lstStyle/>
          <a:p>
            <a:r>
              <a:rPr lang="en-US" sz="1400" dirty="0"/>
              <a:t>cos(</a:t>
            </a:r>
            <a:r>
              <a:rPr lang="en-US" sz="1400" dirty="0" err="1">
                <a:latin typeface="Symbol" pitchFamily="2" charset="2"/>
              </a:rPr>
              <a:t>q</a:t>
            </a:r>
            <a:r>
              <a:rPr lang="en-US" sz="1400" baseline="-25000" dirty="0" err="1"/>
              <a:t>pq</a:t>
            </a:r>
            <a:r>
              <a:rPr lang="en-US" sz="1400" dirty="0"/>
              <a:t>)</a:t>
            </a:r>
          </a:p>
        </p:txBody>
      </p:sp>
      <p:sp>
        <p:nvSpPr>
          <p:cNvPr id="18" name="Rectangle 17">
            <a:extLst>
              <a:ext uri="{FF2B5EF4-FFF2-40B4-BE49-F238E27FC236}">
                <a16:creationId xmlns:a16="http://schemas.microsoft.com/office/drawing/2014/main" id="{888C8756-88C7-984A-25B7-6B6562DE4446}"/>
              </a:ext>
            </a:extLst>
          </p:cNvPr>
          <p:cNvSpPr/>
          <p:nvPr/>
        </p:nvSpPr>
        <p:spPr bwMode="auto">
          <a:xfrm>
            <a:off x="1407030" y="5603155"/>
            <a:ext cx="202072" cy="8465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TextBox 18">
            <a:extLst>
              <a:ext uri="{FF2B5EF4-FFF2-40B4-BE49-F238E27FC236}">
                <a16:creationId xmlns:a16="http://schemas.microsoft.com/office/drawing/2014/main" id="{544D458B-9D30-A7E7-C99C-0C8749B20254}"/>
              </a:ext>
            </a:extLst>
          </p:cNvPr>
          <p:cNvSpPr txBox="1"/>
          <p:nvPr/>
        </p:nvSpPr>
        <p:spPr>
          <a:xfrm rot="16200000">
            <a:off x="964637" y="5560763"/>
            <a:ext cx="1066800" cy="276999"/>
          </a:xfrm>
          <a:prstGeom prst="rect">
            <a:avLst/>
          </a:prstGeom>
          <a:noFill/>
        </p:spPr>
        <p:txBody>
          <a:bodyPr wrap="square" rtlCol="0">
            <a:spAutoFit/>
          </a:bodyPr>
          <a:lstStyle/>
          <a:p>
            <a:r>
              <a:rPr lang="en-US" b="1" dirty="0">
                <a:solidFill>
                  <a:srgbClr val="FF0000"/>
                </a:solidFill>
              </a:rPr>
              <a:t>VIP</a:t>
            </a:r>
          </a:p>
        </p:txBody>
      </p:sp>
      <p:sp>
        <p:nvSpPr>
          <p:cNvPr id="3" name="TextBox 2">
            <a:extLst>
              <a:ext uri="{FF2B5EF4-FFF2-40B4-BE49-F238E27FC236}">
                <a16:creationId xmlns:a16="http://schemas.microsoft.com/office/drawing/2014/main" id="{9A13F7D4-3C6E-09E3-9992-C8C47BC49F40}"/>
              </a:ext>
            </a:extLst>
          </p:cNvPr>
          <p:cNvSpPr txBox="1"/>
          <p:nvPr/>
        </p:nvSpPr>
        <p:spPr>
          <a:xfrm>
            <a:off x="5177816" y="0"/>
            <a:ext cx="3966184" cy="1169551"/>
          </a:xfrm>
          <a:prstGeom prst="rect">
            <a:avLst/>
          </a:prstGeom>
          <a:noFill/>
        </p:spPr>
        <p:txBody>
          <a:bodyPr wrap="square" rtlCol="0">
            <a:spAutoFit/>
          </a:bodyPr>
          <a:lstStyle/>
          <a:p>
            <a:r>
              <a:rPr lang="en-US" sz="1400" dirty="0"/>
              <a:t>RG-F July 31st - September 21st, 2020</a:t>
            </a:r>
          </a:p>
          <a:p>
            <a:r>
              <a:rPr lang="en-US" sz="1400" dirty="0"/>
              <a:t>200 </a:t>
            </a:r>
            <a:r>
              <a:rPr lang="en-US" sz="1400" dirty="0" err="1"/>
              <a:t>nA</a:t>
            </a:r>
            <a:r>
              <a:rPr lang="en-US" sz="1400" dirty="0"/>
              <a:t> 10.4 GeV e- on 50 cm 5.6 atm D</a:t>
            </a:r>
            <a:r>
              <a:rPr lang="en-US" sz="1400" baseline="-25000" dirty="0"/>
              <a:t>2</a:t>
            </a:r>
          </a:p>
          <a:p>
            <a:r>
              <a:rPr lang="en-US" sz="1400" dirty="0"/>
              <a:t>Collected 0.14 </a:t>
            </a:r>
            <a:r>
              <a:rPr lang="en-US" sz="1400" dirty="0" err="1"/>
              <a:t>mC</a:t>
            </a:r>
            <a:r>
              <a:rPr lang="en-US" sz="1400" dirty="0"/>
              <a:t> 2717 M events</a:t>
            </a:r>
            <a:br>
              <a:rPr lang="en-US" sz="1400" dirty="0"/>
            </a:br>
            <a:r>
              <a:rPr lang="en-US" sz="1400" dirty="0"/>
              <a:t>(also on H</a:t>
            </a:r>
            <a:r>
              <a:rPr lang="en-US" sz="1400" baseline="-25000" dirty="0"/>
              <a:t>2</a:t>
            </a:r>
            <a:r>
              <a:rPr lang="en-US" sz="1400" dirty="0"/>
              <a:t>, </a:t>
            </a:r>
            <a:r>
              <a:rPr lang="en-US" sz="1400" baseline="30000" dirty="0"/>
              <a:t>4</a:t>
            </a:r>
            <a:r>
              <a:rPr lang="en-US" sz="1400" dirty="0"/>
              <a:t>He, and “empty” target)</a:t>
            </a:r>
          </a:p>
          <a:p>
            <a:endParaRPr lang="en-US" sz="1400" dirty="0"/>
          </a:p>
        </p:txBody>
      </p:sp>
    </p:spTree>
    <p:extLst>
      <p:ext uri="{BB962C8B-B14F-4D97-AF65-F5344CB8AC3E}">
        <p14:creationId xmlns:p14="http://schemas.microsoft.com/office/powerpoint/2010/main" val="457468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77C58-EA8E-7B28-3213-81877C3B0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432A0-5ADC-43BF-E835-F8C341E4AD70}"/>
              </a:ext>
            </a:extLst>
          </p:cNvPr>
          <p:cNvSpPr>
            <a:spLocks noGrp="1"/>
          </p:cNvSpPr>
          <p:nvPr>
            <p:ph type="title"/>
          </p:nvPr>
        </p:nvSpPr>
        <p:spPr>
          <a:xfrm>
            <a:off x="780068" y="0"/>
            <a:ext cx="7772400" cy="1143000"/>
          </a:xfrm>
        </p:spPr>
        <p:txBody>
          <a:bodyPr/>
          <a:lstStyle/>
          <a:p>
            <a:r>
              <a:rPr lang="en-US" dirty="0"/>
              <a:t>Sanity Checks	</a:t>
            </a:r>
          </a:p>
        </p:txBody>
      </p:sp>
      <p:pic>
        <p:nvPicPr>
          <p:cNvPr id="3" name="Picture 2">
            <a:extLst>
              <a:ext uri="{FF2B5EF4-FFF2-40B4-BE49-F238E27FC236}">
                <a16:creationId xmlns:a16="http://schemas.microsoft.com/office/drawing/2014/main" id="{70F867C6-C41B-C093-B450-93B621367C19}"/>
              </a:ext>
            </a:extLst>
          </p:cNvPr>
          <p:cNvPicPr>
            <a:picLocks noChangeAspect="1"/>
          </p:cNvPicPr>
          <p:nvPr/>
        </p:nvPicPr>
        <p:blipFill>
          <a:blip r:embed="rId3"/>
          <a:stretch>
            <a:fillRect/>
          </a:stretch>
        </p:blipFill>
        <p:spPr>
          <a:xfrm>
            <a:off x="2301" y="2070099"/>
            <a:ext cx="9095884" cy="4132737"/>
          </a:xfrm>
          <a:prstGeom prst="rect">
            <a:avLst/>
          </a:prstGeom>
        </p:spPr>
      </p:pic>
    </p:spTree>
    <p:extLst>
      <p:ext uri="{BB962C8B-B14F-4D97-AF65-F5344CB8AC3E}">
        <p14:creationId xmlns:p14="http://schemas.microsoft.com/office/powerpoint/2010/main" val="539132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04C9-A781-9032-DD2E-F0093F491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0CCD5-F642-B16F-EF51-781A7CB8F1A8}"/>
              </a:ext>
            </a:extLst>
          </p:cNvPr>
          <p:cNvSpPr>
            <a:spLocks noGrp="1"/>
          </p:cNvSpPr>
          <p:nvPr>
            <p:ph type="title"/>
          </p:nvPr>
        </p:nvSpPr>
        <p:spPr>
          <a:xfrm>
            <a:off x="780068" y="0"/>
            <a:ext cx="7772400" cy="1143000"/>
          </a:xfrm>
        </p:spPr>
        <p:txBody>
          <a:bodyPr/>
          <a:lstStyle/>
          <a:p>
            <a:r>
              <a:rPr lang="en-US" dirty="0"/>
              <a:t>Sanity Checks	</a:t>
            </a:r>
          </a:p>
        </p:txBody>
      </p:sp>
      <p:pic>
        <p:nvPicPr>
          <p:cNvPr id="4" name="Picture 3">
            <a:extLst>
              <a:ext uri="{FF2B5EF4-FFF2-40B4-BE49-F238E27FC236}">
                <a16:creationId xmlns:a16="http://schemas.microsoft.com/office/drawing/2014/main" id="{F8C4D094-CD95-7BF6-BE0E-2C55AF0C38E0}"/>
              </a:ext>
            </a:extLst>
          </p:cNvPr>
          <p:cNvPicPr>
            <a:picLocks noChangeAspect="1"/>
          </p:cNvPicPr>
          <p:nvPr/>
        </p:nvPicPr>
        <p:blipFill>
          <a:blip r:embed="rId3"/>
          <a:stretch>
            <a:fillRect/>
          </a:stretch>
        </p:blipFill>
        <p:spPr>
          <a:xfrm>
            <a:off x="685800" y="1015866"/>
            <a:ext cx="7772400" cy="5842134"/>
          </a:xfrm>
          <a:prstGeom prst="rect">
            <a:avLst/>
          </a:prstGeom>
        </p:spPr>
      </p:pic>
    </p:spTree>
    <p:extLst>
      <p:ext uri="{BB962C8B-B14F-4D97-AF65-F5344CB8AC3E}">
        <p14:creationId xmlns:p14="http://schemas.microsoft.com/office/powerpoint/2010/main" val="1550598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B10B3-5561-508D-6435-EB73B2B72F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94347B-8316-AFF7-362B-0502AD8C0C7D}"/>
              </a:ext>
            </a:extLst>
          </p:cNvPr>
          <p:cNvPicPr>
            <a:picLocks noChangeAspect="1"/>
          </p:cNvPicPr>
          <p:nvPr/>
        </p:nvPicPr>
        <p:blipFill>
          <a:blip r:embed="rId2"/>
          <a:stretch>
            <a:fillRect/>
          </a:stretch>
        </p:blipFill>
        <p:spPr>
          <a:xfrm>
            <a:off x="4259253" y="0"/>
            <a:ext cx="4803046" cy="6858000"/>
          </a:xfrm>
          <a:prstGeom prst="rect">
            <a:avLst/>
          </a:prstGeom>
        </p:spPr>
      </p:pic>
      <p:sp>
        <p:nvSpPr>
          <p:cNvPr id="4" name="TextBox 3">
            <a:extLst>
              <a:ext uri="{FF2B5EF4-FFF2-40B4-BE49-F238E27FC236}">
                <a16:creationId xmlns:a16="http://schemas.microsoft.com/office/drawing/2014/main" id="{37AFBC3E-AB62-125E-2A90-AB7ABF9AC3C1}"/>
              </a:ext>
            </a:extLst>
          </p:cNvPr>
          <p:cNvSpPr txBox="1"/>
          <p:nvPr/>
        </p:nvSpPr>
        <p:spPr>
          <a:xfrm>
            <a:off x="663388" y="815788"/>
            <a:ext cx="2761130" cy="1384995"/>
          </a:xfrm>
          <a:prstGeom prst="rect">
            <a:avLst/>
          </a:prstGeom>
          <a:noFill/>
        </p:spPr>
        <p:txBody>
          <a:bodyPr wrap="square" rtlCol="0">
            <a:spAutoFit/>
          </a:bodyPr>
          <a:lstStyle/>
          <a:p>
            <a:r>
              <a:rPr lang="en-US" sz="2800" dirty="0"/>
              <a:t>Systematic Uncertainty Budget</a:t>
            </a:r>
          </a:p>
        </p:txBody>
      </p:sp>
    </p:spTree>
    <p:extLst>
      <p:ext uri="{BB962C8B-B14F-4D97-AF65-F5344CB8AC3E}">
        <p14:creationId xmlns:p14="http://schemas.microsoft.com/office/powerpoint/2010/main" val="48306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890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71FA87D-7358-B949-909B-79C31CAFF756}"/>
              </a:ext>
            </a:extLst>
          </p:cNvPr>
          <p:cNvPicPr>
            <a:picLocks noChangeAspect="1"/>
          </p:cNvPicPr>
          <p:nvPr/>
        </p:nvPicPr>
        <p:blipFill rotWithShape="1">
          <a:blip r:embed="rId3">
            <a:extLst>
              <a:ext uri="{28A0092B-C50C-407E-A947-70E740481C1C}">
                <a14:useLocalDpi xmlns:a14="http://schemas.microsoft.com/office/drawing/2010/main" val="0"/>
              </a:ext>
            </a:extLst>
          </a:blip>
          <a:srcRect l="-5170" t="-9849" r="5170" b="13983"/>
          <a:stretch/>
        </p:blipFill>
        <p:spPr>
          <a:xfrm>
            <a:off x="849132" y="2040468"/>
            <a:ext cx="2971800" cy="2327000"/>
          </a:xfrm>
          <a:prstGeom prst="rect">
            <a:avLst/>
          </a:prstGeom>
        </p:spPr>
      </p:pic>
      <p:pic>
        <p:nvPicPr>
          <p:cNvPr id="14" name="Picture 13">
            <a:extLst>
              <a:ext uri="{FF2B5EF4-FFF2-40B4-BE49-F238E27FC236}">
                <a16:creationId xmlns:a16="http://schemas.microsoft.com/office/drawing/2014/main" id="{7AAD7516-BC40-EB47-896F-E0CBD8751522}"/>
              </a:ext>
            </a:extLst>
          </p:cNvPr>
          <p:cNvPicPr>
            <a:picLocks noChangeAspect="1"/>
          </p:cNvPicPr>
          <p:nvPr/>
        </p:nvPicPr>
        <p:blipFill>
          <a:blip r:embed="rId4">
            <a:alphaModFix/>
          </a:blip>
          <a:stretch>
            <a:fillRect/>
          </a:stretch>
        </p:blipFill>
        <p:spPr>
          <a:xfrm>
            <a:off x="5181600" y="1086747"/>
            <a:ext cx="3889502" cy="3009925"/>
          </a:xfrm>
          <a:prstGeom prst="rect">
            <a:avLst/>
          </a:prstGeom>
        </p:spPr>
      </p:pic>
      <p:sp>
        <p:nvSpPr>
          <p:cNvPr id="20" name="Title 3">
            <a:extLst>
              <a:ext uri="{FF2B5EF4-FFF2-40B4-BE49-F238E27FC236}">
                <a16:creationId xmlns:a16="http://schemas.microsoft.com/office/drawing/2014/main" id="{39556E29-998A-6B45-B18F-830DD0061B84}"/>
              </a:ext>
            </a:extLst>
          </p:cNvPr>
          <p:cNvSpPr txBox="1">
            <a:spLocks/>
          </p:cNvSpPr>
          <p:nvPr/>
        </p:nvSpPr>
        <p:spPr>
          <a:xfrm>
            <a:off x="228600" y="9717"/>
            <a:ext cx="8610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r>
              <a:rPr lang="en-US" sz="3600" kern="0" dirty="0"/>
              <a:t>JLab@12 GeV d/u- the full program</a:t>
            </a:r>
            <a:endParaRPr lang="en-US" sz="2400" kern="0" dirty="0"/>
          </a:p>
        </p:txBody>
      </p:sp>
      <p:sp>
        <p:nvSpPr>
          <p:cNvPr id="16" name="TextBox 15">
            <a:extLst>
              <a:ext uri="{FF2B5EF4-FFF2-40B4-BE49-F238E27FC236}">
                <a16:creationId xmlns:a16="http://schemas.microsoft.com/office/drawing/2014/main" id="{8D06DC04-9B7A-5643-A1A7-C73B4D7FF296}"/>
              </a:ext>
            </a:extLst>
          </p:cNvPr>
          <p:cNvSpPr txBox="1"/>
          <p:nvPr/>
        </p:nvSpPr>
        <p:spPr>
          <a:xfrm>
            <a:off x="6096000" y="1189152"/>
            <a:ext cx="4038600" cy="553998"/>
          </a:xfrm>
          <a:prstGeom prst="rect">
            <a:avLst/>
          </a:prstGeom>
          <a:noFill/>
        </p:spPr>
        <p:txBody>
          <a:bodyPr wrap="square" rtlCol="0">
            <a:spAutoFit/>
          </a:bodyPr>
          <a:lstStyle/>
          <a:p>
            <a:r>
              <a:rPr lang="en-US" sz="1800" b="1" dirty="0"/>
              <a:t>Marathon</a:t>
            </a:r>
          </a:p>
          <a:p>
            <a:r>
              <a:rPr lang="en-US" dirty="0"/>
              <a:t>PhysRevLett.128.132003</a:t>
            </a:r>
          </a:p>
        </p:txBody>
      </p:sp>
      <p:sp>
        <p:nvSpPr>
          <p:cNvPr id="22" name="Text Box 8">
            <a:extLst>
              <a:ext uri="{FF2B5EF4-FFF2-40B4-BE49-F238E27FC236}">
                <a16:creationId xmlns:a16="http://schemas.microsoft.com/office/drawing/2014/main" id="{79E4BD48-1DD5-5448-B606-47D2BF85768A}"/>
              </a:ext>
            </a:extLst>
          </p:cNvPr>
          <p:cNvSpPr txBox="1">
            <a:spLocks noChangeArrowheads="1"/>
          </p:cNvSpPr>
          <p:nvPr/>
        </p:nvSpPr>
        <p:spPr bwMode="auto">
          <a:xfrm>
            <a:off x="228600" y="5238437"/>
            <a:ext cx="8610600" cy="5539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b="1" dirty="0">
                <a:solidFill>
                  <a:srgbClr val="00B050"/>
                </a:solidFill>
              </a:rPr>
              <a:t>Dark Symbols</a:t>
            </a:r>
            <a:r>
              <a:rPr lang="en-US" dirty="0"/>
              <a:t>: W* &gt; 2 GeV (x* up to 0.8, bin centered x* = 0.76)</a:t>
            </a:r>
          </a:p>
          <a:p>
            <a:pPr>
              <a:spcBef>
                <a:spcPct val="50000"/>
              </a:spcBef>
            </a:pPr>
            <a:r>
              <a:rPr lang="en-US" dirty="0">
                <a:solidFill>
                  <a:srgbClr val="00B050"/>
                </a:solidFill>
              </a:rPr>
              <a:t>Open Symbols</a:t>
            </a:r>
            <a:r>
              <a:rPr lang="en-US" dirty="0"/>
              <a:t>: </a:t>
            </a:r>
            <a:r>
              <a:rPr lang="ja-JP" altLang="en-US"/>
              <a:t>“</a:t>
            </a:r>
            <a:r>
              <a:rPr lang="en-US" dirty="0"/>
              <a:t>Relaxed cut</a:t>
            </a:r>
            <a:r>
              <a:rPr lang="ja-JP" altLang="en-US"/>
              <a:t>”</a:t>
            </a:r>
            <a:r>
              <a:rPr lang="en-US" dirty="0"/>
              <a:t> W* &gt; 1.8 GeV (x* up to 0.83)</a:t>
            </a:r>
          </a:p>
        </p:txBody>
      </p:sp>
      <p:sp>
        <p:nvSpPr>
          <p:cNvPr id="2" name="TextBox 1">
            <a:extLst>
              <a:ext uri="{FF2B5EF4-FFF2-40B4-BE49-F238E27FC236}">
                <a16:creationId xmlns:a16="http://schemas.microsoft.com/office/drawing/2014/main" id="{70CF6C14-866D-DA4B-884C-20CE0E591C28}"/>
              </a:ext>
            </a:extLst>
          </p:cNvPr>
          <p:cNvSpPr txBox="1"/>
          <p:nvPr/>
        </p:nvSpPr>
        <p:spPr>
          <a:xfrm>
            <a:off x="1281953" y="6077872"/>
            <a:ext cx="4495800" cy="276999"/>
          </a:xfrm>
          <a:prstGeom prst="rect">
            <a:avLst/>
          </a:prstGeom>
          <a:noFill/>
        </p:spPr>
        <p:txBody>
          <a:bodyPr wrap="square" rtlCol="0">
            <a:spAutoFit/>
          </a:bodyPr>
          <a:lstStyle/>
          <a:p>
            <a:r>
              <a:rPr lang="en-US" dirty="0"/>
              <a:t>…also: Additional data from ALERT and TDIS</a:t>
            </a:r>
          </a:p>
        </p:txBody>
      </p:sp>
      <p:pic>
        <p:nvPicPr>
          <p:cNvPr id="4" name="Picture 3">
            <a:extLst>
              <a:ext uri="{FF2B5EF4-FFF2-40B4-BE49-F238E27FC236}">
                <a16:creationId xmlns:a16="http://schemas.microsoft.com/office/drawing/2014/main" id="{33315099-0A36-0540-B1FB-0B0489327219}"/>
              </a:ext>
            </a:extLst>
          </p:cNvPr>
          <p:cNvPicPr>
            <a:picLocks noChangeAspect="1"/>
          </p:cNvPicPr>
          <p:nvPr/>
        </p:nvPicPr>
        <p:blipFill>
          <a:blip r:embed="rId5"/>
          <a:stretch>
            <a:fillRect/>
          </a:stretch>
        </p:blipFill>
        <p:spPr>
          <a:xfrm>
            <a:off x="5445785" y="4418085"/>
            <a:ext cx="3752290" cy="2501526"/>
          </a:xfrm>
          <a:prstGeom prst="rect">
            <a:avLst/>
          </a:prstGeom>
        </p:spPr>
      </p:pic>
      <p:cxnSp>
        <p:nvCxnSpPr>
          <p:cNvPr id="6" name="Straight Arrow Connector 5">
            <a:extLst>
              <a:ext uri="{FF2B5EF4-FFF2-40B4-BE49-F238E27FC236}">
                <a16:creationId xmlns:a16="http://schemas.microsoft.com/office/drawing/2014/main" id="{9ECC2480-291C-9C48-A1EF-48480ACB4FAF}"/>
              </a:ext>
            </a:extLst>
          </p:cNvPr>
          <p:cNvCxnSpPr/>
          <p:nvPr/>
        </p:nvCxnSpPr>
        <p:spPr bwMode="auto">
          <a:xfrm>
            <a:off x="4569485" y="6216371"/>
            <a:ext cx="8763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TextBox 4">
            <a:extLst>
              <a:ext uri="{FF2B5EF4-FFF2-40B4-BE49-F238E27FC236}">
                <a16:creationId xmlns:a16="http://schemas.microsoft.com/office/drawing/2014/main" id="{D20F61F2-0CF2-1E49-B10C-D18AFCC76922}"/>
              </a:ext>
            </a:extLst>
          </p:cNvPr>
          <p:cNvSpPr txBox="1"/>
          <p:nvPr/>
        </p:nvSpPr>
        <p:spPr>
          <a:xfrm>
            <a:off x="3540785" y="6325636"/>
            <a:ext cx="2057400" cy="276999"/>
          </a:xfrm>
          <a:prstGeom prst="rect">
            <a:avLst/>
          </a:prstGeom>
          <a:noFill/>
        </p:spPr>
        <p:txBody>
          <a:bodyPr wrap="square" rtlCol="0">
            <a:spAutoFit/>
          </a:bodyPr>
          <a:lstStyle/>
          <a:p>
            <a:r>
              <a:rPr lang="en-US" dirty="0"/>
              <a:t>Courtesy Arun </a:t>
            </a:r>
            <a:r>
              <a:rPr lang="en-US" dirty="0" err="1"/>
              <a:t>Tadepalli</a:t>
            </a:r>
            <a:endParaRPr lang="en-US" dirty="0"/>
          </a:p>
        </p:txBody>
      </p:sp>
      <p:sp>
        <p:nvSpPr>
          <p:cNvPr id="30" name="TextBox 29">
            <a:extLst>
              <a:ext uri="{FF2B5EF4-FFF2-40B4-BE49-F238E27FC236}">
                <a16:creationId xmlns:a16="http://schemas.microsoft.com/office/drawing/2014/main" id="{B97D6ACC-034A-C94D-A094-BA08D3EA04B1}"/>
              </a:ext>
            </a:extLst>
          </p:cNvPr>
          <p:cNvSpPr txBox="1"/>
          <p:nvPr/>
        </p:nvSpPr>
        <p:spPr>
          <a:xfrm>
            <a:off x="242047" y="4961438"/>
            <a:ext cx="1066800" cy="276999"/>
          </a:xfrm>
          <a:prstGeom prst="rect">
            <a:avLst/>
          </a:prstGeom>
          <a:noFill/>
        </p:spPr>
        <p:txBody>
          <a:bodyPr wrap="square" rtlCol="0">
            <a:spAutoFit/>
          </a:bodyPr>
          <a:lstStyle/>
          <a:p>
            <a:r>
              <a:rPr lang="en-US" dirty="0">
                <a:solidFill>
                  <a:srgbClr val="00B050"/>
                </a:solidFill>
              </a:rPr>
              <a:t>BONuS12:</a:t>
            </a:r>
          </a:p>
        </p:txBody>
      </p:sp>
      <p:sp>
        <p:nvSpPr>
          <p:cNvPr id="3" name="TextBox 2">
            <a:extLst>
              <a:ext uri="{FF2B5EF4-FFF2-40B4-BE49-F238E27FC236}">
                <a16:creationId xmlns:a16="http://schemas.microsoft.com/office/drawing/2014/main" id="{4F6BC09F-79EA-B75A-5BA7-1D4DFC0A798D}"/>
              </a:ext>
            </a:extLst>
          </p:cNvPr>
          <p:cNvSpPr txBox="1"/>
          <p:nvPr/>
        </p:nvSpPr>
        <p:spPr>
          <a:xfrm>
            <a:off x="685800" y="1189152"/>
            <a:ext cx="1752600" cy="338554"/>
          </a:xfrm>
          <a:prstGeom prst="rect">
            <a:avLst/>
          </a:prstGeom>
          <a:noFill/>
        </p:spPr>
        <p:txBody>
          <a:bodyPr wrap="square" rtlCol="0">
            <a:spAutoFit/>
          </a:bodyPr>
          <a:lstStyle/>
          <a:p>
            <a:r>
              <a:rPr lang="en-US" sz="1600" dirty="0"/>
              <a:t>NSAC 2015 LRP</a:t>
            </a:r>
          </a:p>
        </p:txBody>
      </p:sp>
      <p:pic>
        <p:nvPicPr>
          <p:cNvPr id="10" name="Picture 9">
            <a:extLst>
              <a:ext uri="{FF2B5EF4-FFF2-40B4-BE49-F238E27FC236}">
                <a16:creationId xmlns:a16="http://schemas.microsoft.com/office/drawing/2014/main" id="{50D43230-102A-242F-7646-90AAC2A59E50}"/>
              </a:ext>
            </a:extLst>
          </p:cNvPr>
          <p:cNvPicPr>
            <a:picLocks noChangeAspect="1"/>
          </p:cNvPicPr>
          <p:nvPr/>
        </p:nvPicPr>
        <p:blipFill>
          <a:blip r:embed="rId6">
            <a:alphaModFix amt="50000"/>
          </a:blip>
          <a:stretch>
            <a:fillRect/>
          </a:stretch>
        </p:blipFill>
        <p:spPr>
          <a:xfrm>
            <a:off x="76200" y="714103"/>
            <a:ext cx="4953000" cy="4238897"/>
          </a:xfrm>
          <a:prstGeom prst="rect">
            <a:avLst/>
          </a:prstGeom>
        </p:spPr>
      </p:pic>
    </p:spTree>
    <p:extLst>
      <p:ext uri="{BB962C8B-B14F-4D97-AF65-F5344CB8AC3E}">
        <p14:creationId xmlns:p14="http://schemas.microsoft.com/office/powerpoint/2010/main" val="3636450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D81DA-1DB9-4769-573B-8389D946A3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0DB39EC-6635-CF5B-3DDD-D5F7DBB9BCB0}"/>
              </a:ext>
            </a:extLst>
          </p:cNvPr>
          <p:cNvPicPr>
            <a:picLocks noChangeAspect="1"/>
          </p:cNvPicPr>
          <p:nvPr/>
        </p:nvPicPr>
        <p:blipFill>
          <a:blip r:embed="rId2"/>
          <a:stretch>
            <a:fillRect/>
          </a:stretch>
        </p:blipFill>
        <p:spPr>
          <a:xfrm>
            <a:off x="1562100" y="1066800"/>
            <a:ext cx="6019800" cy="4724400"/>
          </a:xfrm>
          <a:prstGeom prst="rect">
            <a:avLst/>
          </a:prstGeom>
        </p:spPr>
      </p:pic>
      <p:sp>
        <p:nvSpPr>
          <p:cNvPr id="2" name="Title 1">
            <a:extLst>
              <a:ext uri="{FF2B5EF4-FFF2-40B4-BE49-F238E27FC236}">
                <a16:creationId xmlns:a16="http://schemas.microsoft.com/office/drawing/2014/main" id="{E394ADAF-C339-1746-3518-5EF4F17D19E6}"/>
              </a:ext>
            </a:extLst>
          </p:cNvPr>
          <p:cNvSpPr>
            <a:spLocks noGrp="1"/>
          </p:cNvSpPr>
          <p:nvPr>
            <p:ph type="title"/>
          </p:nvPr>
        </p:nvSpPr>
        <p:spPr>
          <a:xfrm>
            <a:off x="685799" y="0"/>
            <a:ext cx="7772400" cy="1143000"/>
          </a:xfrm>
        </p:spPr>
        <p:txBody>
          <a:bodyPr/>
          <a:lstStyle/>
          <a:p>
            <a:r>
              <a:rPr lang="en-US" dirty="0"/>
              <a:t>F2n/F2d – EMC effect?</a:t>
            </a:r>
          </a:p>
        </p:txBody>
      </p:sp>
      <p:pic>
        <p:nvPicPr>
          <p:cNvPr id="7" name="Picture 6">
            <a:extLst>
              <a:ext uri="{FF2B5EF4-FFF2-40B4-BE49-F238E27FC236}">
                <a16:creationId xmlns:a16="http://schemas.microsoft.com/office/drawing/2014/main" id="{2EEADD30-96A8-BBF0-B52A-EC35DC37A437}"/>
              </a:ext>
            </a:extLst>
          </p:cNvPr>
          <p:cNvPicPr>
            <a:picLocks noChangeAspect="1"/>
          </p:cNvPicPr>
          <p:nvPr/>
        </p:nvPicPr>
        <p:blipFill>
          <a:blip r:embed="rId3">
            <a:alphaModFix amt="35000"/>
          </a:blip>
          <a:stretch>
            <a:fillRect/>
          </a:stretch>
        </p:blipFill>
        <p:spPr>
          <a:xfrm>
            <a:off x="2271764" y="1671319"/>
            <a:ext cx="4737629" cy="1892301"/>
          </a:xfrm>
          <a:prstGeom prst="rect">
            <a:avLst/>
          </a:prstGeom>
        </p:spPr>
      </p:pic>
    </p:spTree>
    <p:extLst>
      <p:ext uri="{BB962C8B-B14F-4D97-AF65-F5344CB8AC3E}">
        <p14:creationId xmlns:p14="http://schemas.microsoft.com/office/powerpoint/2010/main" val="12118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DDF8-34E2-5E89-A0F8-6A57A82CA0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2E1E61-7BB9-7D28-6338-3F3D8231CB87}"/>
              </a:ext>
            </a:extLst>
          </p:cNvPr>
          <p:cNvPicPr>
            <a:picLocks noChangeAspect="1"/>
          </p:cNvPicPr>
          <p:nvPr/>
        </p:nvPicPr>
        <p:blipFill>
          <a:blip r:embed="rId2"/>
          <a:stretch>
            <a:fillRect/>
          </a:stretch>
        </p:blipFill>
        <p:spPr>
          <a:xfrm>
            <a:off x="1642111" y="1626870"/>
            <a:ext cx="6019800" cy="4724400"/>
          </a:xfrm>
          <a:prstGeom prst="rect">
            <a:avLst/>
          </a:prstGeom>
        </p:spPr>
      </p:pic>
      <p:pic>
        <p:nvPicPr>
          <p:cNvPr id="8" name="Picture 7">
            <a:extLst>
              <a:ext uri="{FF2B5EF4-FFF2-40B4-BE49-F238E27FC236}">
                <a16:creationId xmlns:a16="http://schemas.microsoft.com/office/drawing/2014/main" id="{F3F15744-988B-19E4-FB69-E39EA1203AD3}"/>
              </a:ext>
            </a:extLst>
          </p:cNvPr>
          <p:cNvPicPr>
            <a:picLocks noChangeAspect="1"/>
          </p:cNvPicPr>
          <p:nvPr/>
        </p:nvPicPr>
        <p:blipFill>
          <a:blip r:embed="rId3">
            <a:alphaModFix amt="35000"/>
          </a:blip>
          <a:stretch>
            <a:fillRect/>
          </a:stretch>
        </p:blipFill>
        <p:spPr>
          <a:xfrm>
            <a:off x="1702064" y="989118"/>
            <a:ext cx="5739871" cy="5496983"/>
          </a:xfrm>
          <a:prstGeom prst="rect">
            <a:avLst/>
          </a:prstGeom>
        </p:spPr>
      </p:pic>
      <p:sp>
        <p:nvSpPr>
          <p:cNvPr id="2" name="Title 1">
            <a:extLst>
              <a:ext uri="{FF2B5EF4-FFF2-40B4-BE49-F238E27FC236}">
                <a16:creationId xmlns:a16="http://schemas.microsoft.com/office/drawing/2014/main" id="{5B39FF1C-3675-2BB4-EFDE-E13F033145E3}"/>
              </a:ext>
            </a:extLst>
          </p:cNvPr>
          <p:cNvSpPr>
            <a:spLocks noGrp="1"/>
          </p:cNvSpPr>
          <p:nvPr>
            <p:ph type="title"/>
          </p:nvPr>
        </p:nvSpPr>
        <p:spPr>
          <a:xfrm>
            <a:off x="777240" y="0"/>
            <a:ext cx="7772400" cy="1143000"/>
          </a:xfrm>
        </p:spPr>
        <p:txBody>
          <a:bodyPr/>
          <a:lstStyle/>
          <a:p>
            <a:r>
              <a:rPr lang="en-US" dirty="0"/>
              <a:t>F2n/F2d – EMC effect?</a:t>
            </a:r>
          </a:p>
        </p:txBody>
      </p:sp>
    </p:spTree>
    <p:extLst>
      <p:ext uri="{BB962C8B-B14F-4D97-AF65-F5344CB8AC3E}">
        <p14:creationId xmlns:p14="http://schemas.microsoft.com/office/powerpoint/2010/main" val="11038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C910-A171-6D1F-82A3-CAE6AEB4F1CD}"/>
              </a:ext>
            </a:extLst>
          </p:cNvPr>
          <p:cNvSpPr>
            <a:spLocks noGrp="1"/>
          </p:cNvSpPr>
          <p:nvPr>
            <p:ph type="title"/>
          </p:nvPr>
        </p:nvSpPr>
        <p:spPr>
          <a:xfrm>
            <a:off x="685800" y="0"/>
            <a:ext cx="7772400" cy="1143000"/>
          </a:xfrm>
        </p:spPr>
        <p:txBody>
          <a:bodyPr/>
          <a:lstStyle/>
          <a:p>
            <a:r>
              <a:rPr lang="en-US" dirty="0"/>
              <a:t>Why the Discrepancy?</a:t>
            </a:r>
          </a:p>
        </p:txBody>
      </p:sp>
      <p:sp>
        <p:nvSpPr>
          <p:cNvPr id="3" name="Content Placeholder 2">
            <a:extLst>
              <a:ext uri="{FF2B5EF4-FFF2-40B4-BE49-F238E27FC236}">
                <a16:creationId xmlns:a16="http://schemas.microsoft.com/office/drawing/2014/main" id="{20A57DA3-4BFB-42E0-5FFC-F78A1A466ACE}"/>
              </a:ext>
            </a:extLst>
          </p:cNvPr>
          <p:cNvSpPr>
            <a:spLocks noGrp="1"/>
          </p:cNvSpPr>
          <p:nvPr>
            <p:ph idx="1"/>
          </p:nvPr>
        </p:nvSpPr>
        <p:spPr>
          <a:xfrm>
            <a:off x="71120" y="866001"/>
            <a:ext cx="4780280" cy="4114800"/>
          </a:xfrm>
        </p:spPr>
        <p:txBody>
          <a:bodyPr/>
          <a:lstStyle/>
          <a:p>
            <a:r>
              <a:rPr lang="en-US" sz="2400" dirty="0"/>
              <a:t>Missed backgrounds?</a:t>
            </a:r>
          </a:p>
          <a:p>
            <a:r>
              <a:rPr lang="en-US" sz="2400" dirty="0"/>
              <a:t>Incorrect assumption</a:t>
            </a:r>
            <a:br>
              <a:rPr lang="en-US" sz="2400" dirty="0"/>
            </a:br>
            <a:r>
              <a:rPr lang="en-US" sz="2400" dirty="0"/>
              <a:t>about reaction mechanism?</a:t>
            </a:r>
          </a:p>
          <a:p>
            <a:r>
              <a:rPr lang="en-US" sz="2400" dirty="0"/>
              <a:t>Physics at low W?</a:t>
            </a:r>
          </a:p>
          <a:p>
            <a:r>
              <a:rPr lang="en-US" sz="2400" dirty="0"/>
              <a:t>D EMC effect???</a:t>
            </a:r>
          </a:p>
          <a:p>
            <a:pPr marL="0" indent="0">
              <a:buNone/>
            </a:pPr>
            <a:endParaRPr lang="en-US" sz="2400" dirty="0"/>
          </a:p>
        </p:txBody>
      </p:sp>
      <p:pic>
        <p:nvPicPr>
          <p:cNvPr id="4" name="Picture 3">
            <a:extLst>
              <a:ext uri="{FF2B5EF4-FFF2-40B4-BE49-F238E27FC236}">
                <a16:creationId xmlns:a16="http://schemas.microsoft.com/office/drawing/2014/main" id="{58E90EB4-CA18-F3B9-DDD6-ECA590287751}"/>
              </a:ext>
            </a:extLst>
          </p:cNvPr>
          <p:cNvPicPr>
            <a:picLocks noChangeAspect="1"/>
          </p:cNvPicPr>
          <p:nvPr/>
        </p:nvPicPr>
        <p:blipFill>
          <a:blip r:embed="rId2"/>
          <a:stretch>
            <a:fillRect/>
          </a:stretch>
        </p:blipFill>
        <p:spPr>
          <a:xfrm>
            <a:off x="4999694" y="1143000"/>
            <a:ext cx="3589866" cy="3121091"/>
          </a:xfrm>
          <a:prstGeom prst="rect">
            <a:avLst/>
          </a:prstGeom>
        </p:spPr>
      </p:pic>
      <p:pic>
        <p:nvPicPr>
          <p:cNvPr id="5" name="Picture 4">
            <a:extLst>
              <a:ext uri="{FF2B5EF4-FFF2-40B4-BE49-F238E27FC236}">
                <a16:creationId xmlns:a16="http://schemas.microsoft.com/office/drawing/2014/main" id="{3BEE3211-303E-FC4B-808B-A138ECA6E9D0}"/>
              </a:ext>
            </a:extLst>
          </p:cNvPr>
          <p:cNvPicPr>
            <a:picLocks noChangeAspect="1"/>
          </p:cNvPicPr>
          <p:nvPr/>
        </p:nvPicPr>
        <p:blipFill>
          <a:blip r:embed="rId3">
            <a:alphaModFix amt="20000"/>
          </a:blip>
          <a:stretch>
            <a:fillRect/>
          </a:stretch>
        </p:blipFill>
        <p:spPr>
          <a:xfrm>
            <a:off x="5277400" y="1896532"/>
            <a:ext cx="3799840" cy="1930401"/>
          </a:xfrm>
          <a:prstGeom prst="rect">
            <a:avLst/>
          </a:prstGeom>
        </p:spPr>
      </p:pic>
      <p:sp>
        <p:nvSpPr>
          <p:cNvPr id="6" name="TextBox 5">
            <a:extLst>
              <a:ext uri="{FF2B5EF4-FFF2-40B4-BE49-F238E27FC236}">
                <a16:creationId xmlns:a16="http://schemas.microsoft.com/office/drawing/2014/main" id="{CC9AD2C1-8AB7-88AA-CA04-C1389DA3566A}"/>
              </a:ext>
            </a:extLst>
          </p:cNvPr>
          <p:cNvSpPr txBox="1"/>
          <p:nvPr/>
        </p:nvSpPr>
        <p:spPr>
          <a:xfrm>
            <a:off x="6388227" y="1435947"/>
            <a:ext cx="2348653" cy="276999"/>
          </a:xfrm>
          <a:prstGeom prst="rect">
            <a:avLst/>
          </a:prstGeom>
          <a:noFill/>
        </p:spPr>
        <p:txBody>
          <a:bodyPr wrap="square" rtlCol="0">
            <a:spAutoFit/>
          </a:bodyPr>
          <a:lstStyle/>
          <a:p>
            <a:r>
              <a:rPr lang="en-US" dirty="0"/>
              <a:t>Strict cut on W&gt;2 GeV</a:t>
            </a:r>
          </a:p>
        </p:txBody>
      </p:sp>
      <p:cxnSp>
        <p:nvCxnSpPr>
          <p:cNvPr id="8" name="Straight Arrow Connector 7">
            <a:extLst>
              <a:ext uri="{FF2B5EF4-FFF2-40B4-BE49-F238E27FC236}">
                <a16:creationId xmlns:a16="http://schemas.microsoft.com/office/drawing/2014/main" id="{32A8675E-62AD-9428-6F38-C562ED5FF6B6}"/>
              </a:ext>
            </a:extLst>
          </p:cNvPr>
          <p:cNvCxnSpPr>
            <a:cxnSpLocks/>
          </p:cNvCxnSpPr>
          <p:nvPr/>
        </p:nvCxnSpPr>
        <p:spPr bwMode="auto">
          <a:xfrm>
            <a:off x="3117669" y="2360023"/>
            <a:ext cx="1882025" cy="2095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7" name="Picture 6">
            <a:extLst>
              <a:ext uri="{FF2B5EF4-FFF2-40B4-BE49-F238E27FC236}">
                <a16:creationId xmlns:a16="http://schemas.microsoft.com/office/drawing/2014/main" id="{F71B4247-251B-0D03-8753-8C1F4FDB871B}"/>
              </a:ext>
            </a:extLst>
          </p:cNvPr>
          <p:cNvPicPr>
            <a:picLocks noChangeAspect="1"/>
          </p:cNvPicPr>
          <p:nvPr/>
        </p:nvPicPr>
        <p:blipFill>
          <a:blip r:embed="rId4"/>
          <a:stretch>
            <a:fillRect/>
          </a:stretch>
        </p:blipFill>
        <p:spPr>
          <a:xfrm>
            <a:off x="133411" y="3213462"/>
            <a:ext cx="4613027" cy="3637757"/>
          </a:xfrm>
          <a:prstGeom prst="rect">
            <a:avLst/>
          </a:prstGeom>
        </p:spPr>
      </p:pic>
      <p:cxnSp>
        <p:nvCxnSpPr>
          <p:cNvPr id="12" name="Elbow Connector 11">
            <a:extLst>
              <a:ext uri="{FF2B5EF4-FFF2-40B4-BE49-F238E27FC236}">
                <a16:creationId xmlns:a16="http://schemas.microsoft.com/office/drawing/2014/main" id="{29DEB007-78EF-ECA1-0BF4-96FEA801ADB6}"/>
              </a:ext>
            </a:extLst>
          </p:cNvPr>
          <p:cNvCxnSpPr/>
          <p:nvPr/>
        </p:nvCxnSpPr>
        <p:spPr bwMode="auto">
          <a:xfrm rot="16200000" flipH="1">
            <a:off x="2764968" y="2895599"/>
            <a:ext cx="444136" cy="191589"/>
          </a:xfrm>
          <a:prstGeom prst="bentConnector3">
            <a:avLst>
              <a:gd name="adj1" fmla="val 2941"/>
            </a:avLst>
          </a:prstGeom>
          <a:solidFill>
            <a:schemeClr val="accent1"/>
          </a:solidFill>
          <a:ln w="9525" cap="flat" cmpd="sng" algn="ctr">
            <a:solidFill>
              <a:schemeClr val="tx1"/>
            </a:solidFill>
            <a:prstDash val="solid"/>
            <a:round/>
            <a:headEnd type="none" w="med" len="med"/>
            <a:tailEnd type="triangle"/>
          </a:ln>
          <a:effectLst/>
        </p:spPr>
      </p:cxnSp>
      <p:pic>
        <p:nvPicPr>
          <p:cNvPr id="14" name="Picture 13">
            <a:extLst>
              <a:ext uri="{FF2B5EF4-FFF2-40B4-BE49-F238E27FC236}">
                <a16:creationId xmlns:a16="http://schemas.microsoft.com/office/drawing/2014/main" id="{43A1FF7A-825A-A6AF-7C56-0245D39F07B4}"/>
              </a:ext>
            </a:extLst>
          </p:cNvPr>
          <p:cNvPicPr>
            <a:picLocks noChangeAspect="1"/>
          </p:cNvPicPr>
          <p:nvPr/>
        </p:nvPicPr>
        <p:blipFill>
          <a:blip r:embed="rId5"/>
          <a:stretch>
            <a:fillRect/>
          </a:stretch>
        </p:blipFill>
        <p:spPr>
          <a:xfrm>
            <a:off x="191588" y="2717075"/>
            <a:ext cx="4371326" cy="4258492"/>
          </a:xfrm>
          <a:prstGeom prst="rect">
            <a:avLst/>
          </a:prstGeom>
        </p:spPr>
      </p:pic>
      <p:pic>
        <p:nvPicPr>
          <p:cNvPr id="15" name="Picture 14">
            <a:extLst>
              <a:ext uri="{FF2B5EF4-FFF2-40B4-BE49-F238E27FC236}">
                <a16:creationId xmlns:a16="http://schemas.microsoft.com/office/drawing/2014/main" id="{57FC8456-8185-1148-EE1B-6A9740C26DBB}"/>
              </a:ext>
            </a:extLst>
          </p:cNvPr>
          <p:cNvPicPr>
            <a:picLocks noChangeAspect="1"/>
          </p:cNvPicPr>
          <p:nvPr/>
        </p:nvPicPr>
        <p:blipFill>
          <a:blip r:embed="rId6"/>
          <a:stretch>
            <a:fillRect/>
          </a:stretch>
        </p:blipFill>
        <p:spPr>
          <a:xfrm>
            <a:off x="666642" y="3616903"/>
            <a:ext cx="3598818" cy="1546279"/>
          </a:xfrm>
          <a:prstGeom prst="rect">
            <a:avLst/>
          </a:prstGeom>
        </p:spPr>
      </p:pic>
    </p:spTree>
    <p:extLst>
      <p:ext uri="{BB962C8B-B14F-4D97-AF65-F5344CB8AC3E}">
        <p14:creationId xmlns:p14="http://schemas.microsoft.com/office/powerpoint/2010/main" val="13939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207A91-A3AA-4E7B-94B0-7F5D22666C0E}"/>
              </a:ext>
            </a:extLst>
          </p:cNvPr>
          <p:cNvPicPr>
            <a:picLocks noChangeAspect="1"/>
          </p:cNvPicPr>
          <p:nvPr/>
        </p:nvPicPr>
        <p:blipFill>
          <a:blip r:embed="rId2"/>
          <a:stretch>
            <a:fillRect/>
          </a:stretch>
        </p:blipFill>
        <p:spPr>
          <a:xfrm>
            <a:off x="3245689" y="1273810"/>
            <a:ext cx="3187700" cy="3962400"/>
          </a:xfrm>
          <a:prstGeom prst="rect">
            <a:avLst/>
          </a:prstGeom>
        </p:spPr>
      </p:pic>
      <p:sp>
        <p:nvSpPr>
          <p:cNvPr id="2" name="Title 1">
            <a:extLst>
              <a:ext uri="{FF2B5EF4-FFF2-40B4-BE49-F238E27FC236}">
                <a16:creationId xmlns:a16="http://schemas.microsoft.com/office/drawing/2014/main" id="{E2AFD492-92C7-CA19-AADB-9133B68B2D67}"/>
              </a:ext>
            </a:extLst>
          </p:cNvPr>
          <p:cNvSpPr>
            <a:spLocks noGrp="1"/>
          </p:cNvSpPr>
          <p:nvPr>
            <p:ph type="title"/>
          </p:nvPr>
        </p:nvSpPr>
        <p:spPr>
          <a:xfrm>
            <a:off x="685800" y="60960"/>
            <a:ext cx="7772400" cy="1143000"/>
          </a:xfrm>
        </p:spPr>
        <p:txBody>
          <a:bodyPr/>
          <a:lstStyle/>
          <a:p>
            <a:r>
              <a:rPr lang="en-US" dirty="0"/>
              <a:t>More on Nuclear Corrections</a:t>
            </a:r>
          </a:p>
        </p:txBody>
      </p:sp>
      <p:pic>
        <p:nvPicPr>
          <p:cNvPr id="4" name="Picture 3">
            <a:extLst>
              <a:ext uri="{FF2B5EF4-FFF2-40B4-BE49-F238E27FC236}">
                <a16:creationId xmlns:a16="http://schemas.microsoft.com/office/drawing/2014/main" id="{DBE8EA1E-398C-3AE3-6FA2-00BAD84A7304}"/>
              </a:ext>
            </a:extLst>
          </p:cNvPr>
          <p:cNvPicPr>
            <a:picLocks noChangeAspect="1"/>
          </p:cNvPicPr>
          <p:nvPr/>
        </p:nvPicPr>
        <p:blipFill>
          <a:blip r:embed="rId3"/>
          <a:stretch>
            <a:fillRect/>
          </a:stretch>
        </p:blipFill>
        <p:spPr>
          <a:xfrm>
            <a:off x="10217" y="1297577"/>
            <a:ext cx="3289300" cy="2616200"/>
          </a:xfrm>
          <a:prstGeom prst="rect">
            <a:avLst/>
          </a:prstGeom>
        </p:spPr>
      </p:pic>
      <p:pic>
        <p:nvPicPr>
          <p:cNvPr id="5" name="Picture 4">
            <a:extLst>
              <a:ext uri="{FF2B5EF4-FFF2-40B4-BE49-F238E27FC236}">
                <a16:creationId xmlns:a16="http://schemas.microsoft.com/office/drawing/2014/main" id="{6AE63067-572B-DF58-3D70-6CF0400F65CB}"/>
              </a:ext>
            </a:extLst>
          </p:cNvPr>
          <p:cNvPicPr>
            <a:picLocks noChangeAspect="1"/>
          </p:cNvPicPr>
          <p:nvPr/>
        </p:nvPicPr>
        <p:blipFill>
          <a:blip r:embed="rId4"/>
          <a:stretch>
            <a:fillRect/>
          </a:stretch>
        </p:blipFill>
        <p:spPr>
          <a:xfrm>
            <a:off x="323487" y="957943"/>
            <a:ext cx="2514600" cy="152400"/>
          </a:xfrm>
          <a:prstGeom prst="rect">
            <a:avLst/>
          </a:prstGeom>
        </p:spPr>
      </p:pic>
      <p:pic>
        <p:nvPicPr>
          <p:cNvPr id="6" name="Picture 5">
            <a:extLst>
              <a:ext uri="{FF2B5EF4-FFF2-40B4-BE49-F238E27FC236}">
                <a16:creationId xmlns:a16="http://schemas.microsoft.com/office/drawing/2014/main" id="{4E2CAC6D-5BF2-3E0A-00E9-9D2BF7EE5C31}"/>
              </a:ext>
            </a:extLst>
          </p:cNvPr>
          <p:cNvPicPr>
            <a:picLocks noChangeAspect="1"/>
          </p:cNvPicPr>
          <p:nvPr/>
        </p:nvPicPr>
        <p:blipFill>
          <a:blip r:embed="rId5"/>
          <a:stretch>
            <a:fillRect/>
          </a:stretch>
        </p:blipFill>
        <p:spPr>
          <a:xfrm>
            <a:off x="323487" y="1134110"/>
            <a:ext cx="2171700" cy="139700"/>
          </a:xfrm>
          <a:prstGeom prst="rect">
            <a:avLst/>
          </a:prstGeom>
        </p:spPr>
      </p:pic>
      <p:pic>
        <p:nvPicPr>
          <p:cNvPr id="8" name="Picture 7">
            <a:extLst>
              <a:ext uri="{FF2B5EF4-FFF2-40B4-BE49-F238E27FC236}">
                <a16:creationId xmlns:a16="http://schemas.microsoft.com/office/drawing/2014/main" id="{37EB7B85-21A7-6DF4-64F3-F3A958CFCDAE}"/>
              </a:ext>
            </a:extLst>
          </p:cNvPr>
          <p:cNvPicPr>
            <a:picLocks noChangeAspect="1"/>
          </p:cNvPicPr>
          <p:nvPr/>
        </p:nvPicPr>
        <p:blipFill>
          <a:blip r:embed="rId6"/>
          <a:stretch>
            <a:fillRect/>
          </a:stretch>
        </p:blipFill>
        <p:spPr>
          <a:xfrm>
            <a:off x="10217" y="3977640"/>
            <a:ext cx="3238500" cy="2819400"/>
          </a:xfrm>
          <a:prstGeom prst="rect">
            <a:avLst/>
          </a:prstGeom>
        </p:spPr>
      </p:pic>
      <p:sp>
        <p:nvSpPr>
          <p:cNvPr id="10" name="TextBox 9">
            <a:extLst>
              <a:ext uri="{FF2B5EF4-FFF2-40B4-BE49-F238E27FC236}">
                <a16:creationId xmlns:a16="http://schemas.microsoft.com/office/drawing/2014/main" id="{96B2B2B6-B01F-DF1F-1103-BD177BCF395B}"/>
              </a:ext>
            </a:extLst>
          </p:cNvPr>
          <p:cNvSpPr txBox="1"/>
          <p:nvPr/>
        </p:nvSpPr>
        <p:spPr>
          <a:xfrm>
            <a:off x="3507377" y="5473005"/>
            <a:ext cx="4950823" cy="1384995"/>
          </a:xfrm>
          <a:prstGeom prst="rect">
            <a:avLst/>
          </a:prstGeom>
          <a:noFill/>
        </p:spPr>
        <p:txBody>
          <a:bodyPr wrap="square">
            <a:spAutoFit/>
          </a:bodyPr>
          <a:lstStyle/>
          <a:p>
            <a:pPr marL="228600" indent="-228600">
              <a:buAutoNum type="alphaLcParenR"/>
            </a:pPr>
            <a:r>
              <a:rPr lang="en-US" dirty="0"/>
              <a:t>Marathon points have normalization uncertainty up 0.02. </a:t>
            </a:r>
          </a:p>
          <a:p>
            <a:pPr marL="228600" indent="-228600">
              <a:buAutoNum type="alphaLcParenR"/>
            </a:pPr>
            <a:r>
              <a:rPr lang="en-US" dirty="0"/>
              <a:t>Last Marathon point gets significant contributions from smeared SF in the resonance and even elastic region, as well as much lower x </a:t>
            </a:r>
          </a:p>
          <a:p>
            <a:pPr marL="228600" indent="-228600">
              <a:buAutoNum type="alphaLcParenR"/>
            </a:pPr>
            <a:r>
              <a:rPr lang="en-US" dirty="0"/>
              <a:t>In general, Marathon data are all Fermi-smeared (Contributions from x* = x/(1±0.15).)</a:t>
            </a:r>
          </a:p>
          <a:p>
            <a:pPr marL="228600" indent="-228600">
              <a:buAutoNum type="alphaLcParenR"/>
            </a:pPr>
            <a:r>
              <a:rPr lang="en-US" dirty="0"/>
              <a:t>Nuclear Modifications are partially additive; no reason to assume that they affect p and n the same (isospin-dependence).</a:t>
            </a:r>
          </a:p>
        </p:txBody>
      </p:sp>
      <p:sp>
        <p:nvSpPr>
          <p:cNvPr id="11" name="Rectangle 10">
            <a:extLst>
              <a:ext uri="{FF2B5EF4-FFF2-40B4-BE49-F238E27FC236}">
                <a16:creationId xmlns:a16="http://schemas.microsoft.com/office/drawing/2014/main" id="{E0B531E9-4396-B0C6-3FBD-05374A3FFE66}"/>
              </a:ext>
            </a:extLst>
          </p:cNvPr>
          <p:cNvSpPr/>
          <p:nvPr/>
        </p:nvSpPr>
        <p:spPr bwMode="auto">
          <a:xfrm>
            <a:off x="2524817" y="5103223"/>
            <a:ext cx="689064" cy="189502"/>
          </a:xfrm>
          <a:prstGeom prst="rect">
            <a:avLst/>
          </a:prstGeom>
          <a:solidFill>
            <a:srgbClr val="FF0000">
              <a:alpha val="14118"/>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4" name="Picture 13">
            <a:extLst>
              <a:ext uri="{FF2B5EF4-FFF2-40B4-BE49-F238E27FC236}">
                <a16:creationId xmlns:a16="http://schemas.microsoft.com/office/drawing/2014/main" id="{10DBA864-26CE-69BD-2A15-5EA9B06333F3}"/>
              </a:ext>
            </a:extLst>
          </p:cNvPr>
          <p:cNvPicPr>
            <a:picLocks noChangeAspect="1"/>
          </p:cNvPicPr>
          <p:nvPr/>
        </p:nvPicPr>
        <p:blipFill>
          <a:blip r:embed="rId7"/>
          <a:stretch>
            <a:fillRect/>
          </a:stretch>
        </p:blipFill>
        <p:spPr>
          <a:xfrm>
            <a:off x="6297450" y="957943"/>
            <a:ext cx="2836333" cy="2349500"/>
          </a:xfrm>
          <a:prstGeom prst="rect">
            <a:avLst/>
          </a:prstGeom>
        </p:spPr>
      </p:pic>
      <p:pic>
        <p:nvPicPr>
          <p:cNvPr id="15" name="Picture 14">
            <a:extLst>
              <a:ext uri="{FF2B5EF4-FFF2-40B4-BE49-F238E27FC236}">
                <a16:creationId xmlns:a16="http://schemas.microsoft.com/office/drawing/2014/main" id="{C3BFEA8C-D919-290C-9301-571164BC78A9}"/>
              </a:ext>
            </a:extLst>
          </p:cNvPr>
          <p:cNvPicPr>
            <a:picLocks noChangeAspect="1"/>
          </p:cNvPicPr>
          <p:nvPr/>
        </p:nvPicPr>
        <p:blipFill>
          <a:blip r:embed="rId8"/>
          <a:stretch>
            <a:fillRect/>
          </a:stretch>
        </p:blipFill>
        <p:spPr>
          <a:xfrm>
            <a:off x="6433389" y="3360359"/>
            <a:ext cx="2710610" cy="2134069"/>
          </a:xfrm>
          <a:prstGeom prst="rect">
            <a:avLst/>
          </a:prstGeom>
        </p:spPr>
      </p:pic>
    </p:spTree>
    <p:extLst>
      <p:ext uri="{BB962C8B-B14F-4D97-AF65-F5344CB8AC3E}">
        <p14:creationId xmlns:p14="http://schemas.microsoft.com/office/powerpoint/2010/main" val="777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3F8E-E781-1709-95F1-C88ED9F1163D}"/>
              </a:ext>
            </a:extLst>
          </p:cNvPr>
          <p:cNvSpPr>
            <a:spLocks noGrp="1"/>
          </p:cNvSpPr>
          <p:nvPr>
            <p:ph type="title"/>
          </p:nvPr>
        </p:nvSpPr>
        <p:spPr>
          <a:xfrm>
            <a:off x="685800" y="19081"/>
            <a:ext cx="7772400" cy="1143000"/>
          </a:xfrm>
        </p:spPr>
        <p:txBody>
          <a:bodyPr/>
          <a:lstStyle/>
          <a:p>
            <a:r>
              <a:rPr lang="en-US" dirty="0"/>
              <a:t>EMC effect</a:t>
            </a:r>
          </a:p>
        </p:txBody>
      </p:sp>
      <p:sp>
        <p:nvSpPr>
          <p:cNvPr id="3" name="Content Placeholder 2">
            <a:extLst>
              <a:ext uri="{FF2B5EF4-FFF2-40B4-BE49-F238E27FC236}">
                <a16:creationId xmlns:a16="http://schemas.microsoft.com/office/drawing/2014/main" id="{79051CB1-C555-F0EC-888E-7D021A58246C}"/>
              </a:ext>
            </a:extLst>
          </p:cNvPr>
          <p:cNvSpPr>
            <a:spLocks noGrp="1"/>
          </p:cNvSpPr>
          <p:nvPr>
            <p:ph idx="1"/>
          </p:nvPr>
        </p:nvSpPr>
        <p:spPr>
          <a:xfrm>
            <a:off x="0" y="1215263"/>
            <a:ext cx="4800600" cy="3188448"/>
          </a:xfrm>
        </p:spPr>
        <p:txBody>
          <a:bodyPr/>
          <a:lstStyle/>
          <a:p>
            <a:r>
              <a:rPr lang="en-US" sz="2000" dirty="0"/>
              <a:t>Fundamental question: How does nuclear binding modify the high-x structure function of the nucleon?</a:t>
            </a:r>
          </a:p>
          <a:p>
            <a:r>
              <a:rPr lang="en-US" sz="2000" dirty="0"/>
              <a:t>Relevant for the extraction of neutron structure functions from experimental data on d, </a:t>
            </a:r>
            <a:r>
              <a:rPr lang="en-US" sz="2000" baseline="30000" dirty="0"/>
              <a:t>3</a:t>
            </a:r>
            <a:r>
              <a:rPr lang="en-US" sz="2000" dirty="0"/>
              <a:t>He, </a:t>
            </a:r>
            <a:r>
              <a:rPr lang="en-US" sz="2000" baseline="30000" dirty="0"/>
              <a:t>3</a:t>
            </a:r>
            <a:r>
              <a:rPr lang="en-US" sz="2000" dirty="0"/>
              <a:t>H</a:t>
            </a:r>
          </a:p>
          <a:p>
            <a:r>
              <a:rPr lang="en-US" sz="2000" dirty="0"/>
              <a:t>Many models: mean field, Short range correlations (SRC), Light-Front Holography (LFHQCD), …</a:t>
            </a:r>
          </a:p>
        </p:txBody>
      </p:sp>
      <p:pic>
        <p:nvPicPr>
          <p:cNvPr id="4" name="Picture 3">
            <a:extLst>
              <a:ext uri="{FF2B5EF4-FFF2-40B4-BE49-F238E27FC236}">
                <a16:creationId xmlns:a16="http://schemas.microsoft.com/office/drawing/2014/main" id="{463DBB69-DE29-D424-8E4D-11DEA4AA6E16}"/>
              </a:ext>
            </a:extLst>
          </p:cNvPr>
          <p:cNvPicPr>
            <a:picLocks noChangeAspect="1"/>
          </p:cNvPicPr>
          <p:nvPr/>
        </p:nvPicPr>
        <p:blipFill>
          <a:blip r:embed="rId3"/>
          <a:stretch>
            <a:fillRect/>
          </a:stretch>
        </p:blipFill>
        <p:spPr>
          <a:xfrm>
            <a:off x="152400" y="4657635"/>
            <a:ext cx="2921000" cy="2159000"/>
          </a:xfrm>
          <a:prstGeom prst="rect">
            <a:avLst/>
          </a:prstGeom>
        </p:spPr>
      </p:pic>
      <p:pic>
        <p:nvPicPr>
          <p:cNvPr id="5" name="Picture 4">
            <a:extLst>
              <a:ext uri="{FF2B5EF4-FFF2-40B4-BE49-F238E27FC236}">
                <a16:creationId xmlns:a16="http://schemas.microsoft.com/office/drawing/2014/main" id="{EDB5BA97-2001-44C7-EC5A-133299193993}"/>
              </a:ext>
            </a:extLst>
          </p:cNvPr>
          <p:cNvPicPr>
            <a:picLocks noChangeAspect="1"/>
          </p:cNvPicPr>
          <p:nvPr/>
        </p:nvPicPr>
        <p:blipFill>
          <a:blip r:embed="rId4"/>
          <a:stretch>
            <a:fillRect/>
          </a:stretch>
        </p:blipFill>
        <p:spPr>
          <a:xfrm>
            <a:off x="3077882" y="4545576"/>
            <a:ext cx="4038600" cy="2312424"/>
          </a:xfrm>
          <a:prstGeom prst="rect">
            <a:avLst/>
          </a:prstGeom>
        </p:spPr>
      </p:pic>
      <p:pic>
        <p:nvPicPr>
          <p:cNvPr id="6" name="Picture 5">
            <a:extLst>
              <a:ext uri="{FF2B5EF4-FFF2-40B4-BE49-F238E27FC236}">
                <a16:creationId xmlns:a16="http://schemas.microsoft.com/office/drawing/2014/main" id="{C8438ACD-636E-0789-EBA2-2961B45B2205}"/>
              </a:ext>
            </a:extLst>
          </p:cNvPr>
          <p:cNvPicPr>
            <a:picLocks noChangeAspect="1"/>
          </p:cNvPicPr>
          <p:nvPr/>
        </p:nvPicPr>
        <p:blipFill>
          <a:blip r:embed="rId5"/>
          <a:stretch>
            <a:fillRect/>
          </a:stretch>
        </p:blipFill>
        <p:spPr>
          <a:xfrm>
            <a:off x="2311400" y="4418576"/>
            <a:ext cx="2108200" cy="165100"/>
          </a:xfrm>
          <a:prstGeom prst="rect">
            <a:avLst/>
          </a:prstGeom>
        </p:spPr>
      </p:pic>
      <p:pic>
        <p:nvPicPr>
          <p:cNvPr id="7" name="Picture 6">
            <a:extLst>
              <a:ext uri="{FF2B5EF4-FFF2-40B4-BE49-F238E27FC236}">
                <a16:creationId xmlns:a16="http://schemas.microsoft.com/office/drawing/2014/main" id="{F4B6110E-6A1D-CAFA-45F7-55716727EB2E}"/>
              </a:ext>
            </a:extLst>
          </p:cNvPr>
          <p:cNvPicPr>
            <a:picLocks noChangeAspect="1"/>
          </p:cNvPicPr>
          <p:nvPr/>
        </p:nvPicPr>
        <p:blipFill>
          <a:blip r:embed="rId6"/>
          <a:stretch>
            <a:fillRect/>
          </a:stretch>
        </p:blipFill>
        <p:spPr>
          <a:xfrm>
            <a:off x="152400" y="4418576"/>
            <a:ext cx="2159000" cy="165100"/>
          </a:xfrm>
          <a:prstGeom prst="rect">
            <a:avLst/>
          </a:prstGeom>
        </p:spPr>
      </p:pic>
      <p:pic>
        <p:nvPicPr>
          <p:cNvPr id="8" name="Picture 7">
            <a:extLst>
              <a:ext uri="{FF2B5EF4-FFF2-40B4-BE49-F238E27FC236}">
                <a16:creationId xmlns:a16="http://schemas.microsoft.com/office/drawing/2014/main" id="{78F746A1-5A76-22F7-3844-AB52040C898E}"/>
              </a:ext>
            </a:extLst>
          </p:cNvPr>
          <p:cNvPicPr>
            <a:picLocks noChangeAspect="1"/>
          </p:cNvPicPr>
          <p:nvPr/>
        </p:nvPicPr>
        <p:blipFill>
          <a:blip r:embed="rId7"/>
          <a:stretch>
            <a:fillRect/>
          </a:stretch>
        </p:blipFill>
        <p:spPr>
          <a:xfrm>
            <a:off x="4876800" y="1942802"/>
            <a:ext cx="4191000" cy="2210098"/>
          </a:xfrm>
          <a:prstGeom prst="rect">
            <a:avLst/>
          </a:prstGeom>
        </p:spPr>
      </p:pic>
      <p:pic>
        <p:nvPicPr>
          <p:cNvPr id="9" name="Picture 8">
            <a:extLst>
              <a:ext uri="{FF2B5EF4-FFF2-40B4-BE49-F238E27FC236}">
                <a16:creationId xmlns:a16="http://schemas.microsoft.com/office/drawing/2014/main" id="{ABBFCF90-31B3-8E6E-E051-200AE038B846}"/>
              </a:ext>
            </a:extLst>
          </p:cNvPr>
          <p:cNvPicPr>
            <a:picLocks noChangeAspect="1"/>
          </p:cNvPicPr>
          <p:nvPr/>
        </p:nvPicPr>
        <p:blipFill>
          <a:blip r:embed="rId8"/>
          <a:stretch>
            <a:fillRect/>
          </a:stretch>
        </p:blipFill>
        <p:spPr>
          <a:xfrm>
            <a:off x="5956300" y="1600200"/>
            <a:ext cx="3035300" cy="228600"/>
          </a:xfrm>
          <a:prstGeom prst="rect">
            <a:avLst/>
          </a:prstGeom>
        </p:spPr>
      </p:pic>
      <p:sp>
        <p:nvSpPr>
          <p:cNvPr id="11" name="TextBox 10">
            <a:extLst>
              <a:ext uri="{FF2B5EF4-FFF2-40B4-BE49-F238E27FC236}">
                <a16:creationId xmlns:a16="http://schemas.microsoft.com/office/drawing/2014/main" id="{3DBC3F5C-E2B0-F12B-F003-24A1200A7445}"/>
              </a:ext>
            </a:extLst>
          </p:cNvPr>
          <p:cNvSpPr txBox="1"/>
          <p:nvPr/>
        </p:nvSpPr>
        <p:spPr>
          <a:xfrm>
            <a:off x="4648200" y="1600200"/>
            <a:ext cx="2895600" cy="276999"/>
          </a:xfrm>
          <a:prstGeom prst="rect">
            <a:avLst/>
          </a:prstGeom>
          <a:noFill/>
        </p:spPr>
        <p:txBody>
          <a:bodyPr wrap="square" rtlCol="0">
            <a:spAutoFit/>
          </a:bodyPr>
          <a:lstStyle/>
          <a:p>
            <a:r>
              <a:rPr lang="en-US" dirty="0"/>
              <a:t>C. </a:t>
            </a:r>
            <a:r>
              <a:rPr lang="en-US" dirty="0" err="1"/>
              <a:t>Cocuzza</a:t>
            </a:r>
            <a:r>
              <a:rPr lang="en-US" dirty="0"/>
              <a:t> et al.,</a:t>
            </a:r>
          </a:p>
        </p:txBody>
      </p:sp>
      <p:pic>
        <p:nvPicPr>
          <p:cNvPr id="12" name="Picture 11">
            <a:extLst>
              <a:ext uri="{FF2B5EF4-FFF2-40B4-BE49-F238E27FC236}">
                <a16:creationId xmlns:a16="http://schemas.microsoft.com/office/drawing/2014/main" id="{619A58EB-7186-552F-C4EF-1C131949CF18}"/>
              </a:ext>
            </a:extLst>
          </p:cNvPr>
          <p:cNvPicPr>
            <a:picLocks noChangeAspect="1"/>
          </p:cNvPicPr>
          <p:nvPr/>
        </p:nvPicPr>
        <p:blipFill>
          <a:blip r:embed="rId9"/>
          <a:stretch>
            <a:fillRect/>
          </a:stretch>
        </p:blipFill>
        <p:spPr>
          <a:xfrm>
            <a:off x="7439980" y="4657635"/>
            <a:ext cx="1654593" cy="2044700"/>
          </a:xfrm>
          <a:prstGeom prst="rect">
            <a:avLst/>
          </a:prstGeom>
        </p:spPr>
      </p:pic>
      <p:cxnSp>
        <p:nvCxnSpPr>
          <p:cNvPr id="16" name="Elbow Connector 15">
            <a:extLst>
              <a:ext uri="{FF2B5EF4-FFF2-40B4-BE49-F238E27FC236}">
                <a16:creationId xmlns:a16="http://schemas.microsoft.com/office/drawing/2014/main" id="{C1F9224A-AD11-A5F2-9336-B1F1DA7F4A00}"/>
              </a:ext>
            </a:extLst>
          </p:cNvPr>
          <p:cNvCxnSpPr>
            <a:cxnSpLocks/>
          </p:cNvCxnSpPr>
          <p:nvPr/>
        </p:nvCxnSpPr>
        <p:spPr bwMode="auto">
          <a:xfrm rot="16200000" flipH="1">
            <a:off x="3352801" y="2895601"/>
            <a:ext cx="5334000" cy="2590798"/>
          </a:xfrm>
          <a:prstGeom prst="bentConnector3">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2189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traight Connector 371"/>
          <p:cNvSpPr/>
          <p:nvPr/>
        </p:nvSpPr>
        <p:spPr>
          <a:xfrm>
            <a:off x="0" y="794859"/>
            <a:ext cx="9143433" cy="0"/>
          </a:xfrm>
          <a:prstGeom prst="line">
            <a:avLst/>
          </a:prstGeom>
          <a:ln w="91440">
            <a:solidFill>
              <a:srgbClr val="6699CC"/>
            </a:solidFill>
            <a:round/>
          </a:ln>
        </p:spPr>
        <p:style>
          <a:lnRef idx="0">
            <a:scrgbClr r="0" g="0" b="0"/>
          </a:lnRef>
          <a:fillRef idx="0">
            <a:scrgbClr r="0" g="0" b="0"/>
          </a:fillRef>
          <a:effectRef idx="0">
            <a:scrgbClr r="0" g="0" b="0"/>
          </a:effectRef>
          <a:fontRef idx="minor"/>
        </p:style>
        <p:txBody>
          <a:bodyPr/>
          <a:lstStyle/>
          <a:p>
            <a:endParaRPr lang="en-US" sz="1089"/>
          </a:p>
        </p:txBody>
      </p:sp>
      <p:sp>
        <p:nvSpPr>
          <p:cNvPr id="375" name="CustomShape 3_4"/>
          <p:cNvSpPr/>
          <p:nvPr/>
        </p:nvSpPr>
        <p:spPr>
          <a:xfrm>
            <a:off x="1960" y="30403"/>
            <a:ext cx="9141474" cy="80560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3266" b="1" spc="-1" dirty="0">
                <a:solidFill>
                  <a:srgbClr val="000000"/>
                </a:solidFill>
                <a:latin typeface="TimesNew Roman"/>
                <a:ea typeface="DejaVu Sans"/>
              </a:rPr>
              <a:t>Data vs. MC : D(</a:t>
            </a:r>
            <a:r>
              <a:rPr lang="en-US" sz="3266" b="1" spc="-1" dirty="0" err="1">
                <a:solidFill>
                  <a:srgbClr val="000000"/>
                </a:solidFill>
                <a:latin typeface="TimesNew Roman"/>
                <a:ea typeface="DejaVu Sans"/>
              </a:rPr>
              <a:t>e,e</a:t>
            </a:r>
            <a:r>
              <a:rPr lang="en-US" sz="3266" b="1" spc="-1" dirty="0">
                <a:solidFill>
                  <a:srgbClr val="000000"/>
                </a:solidFill>
                <a:latin typeface="TimesNew Roman"/>
                <a:ea typeface="DejaVu Sans"/>
              </a:rPr>
              <a:t>’)X and D(</a:t>
            </a:r>
            <a:r>
              <a:rPr lang="en-US" sz="3266" b="1" spc="-1" dirty="0" err="1">
                <a:solidFill>
                  <a:srgbClr val="000000"/>
                </a:solidFill>
                <a:latin typeface="TimesNew Roman"/>
                <a:ea typeface="DejaVu Sans"/>
              </a:rPr>
              <a:t>e,e’p</a:t>
            </a:r>
            <a:r>
              <a:rPr lang="en-US" sz="3266" b="1" spc="-1" baseline="-33000" dirty="0" err="1">
                <a:solidFill>
                  <a:srgbClr val="000000"/>
                </a:solidFill>
                <a:latin typeface="TimesNew Roman"/>
                <a:ea typeface="DejaVu Sans"/>
              </a:rPr>
              <a:t>s</a:t>
            </a:r>
            <a:r>
              <a:rPr lang="en-US" sz="3266" b="1" spc="-1" dirty="0">
                <a:solidFill>
                  <a:srgbClr val="000000"/>
                </a:solidFill>
                <a:latin typeface="TimesNew Roman"/>
                <a:ea typeface="DejaVu Sans"/>
              </a:rPr>
              <a:t>)X</a:t>
            </a:r>
            <a:endParaRPr lang="en" sz="3266" spc="-1" dirty="0">
              <a:latin typeface="Arial"/>
            </a:endParaRPr>
          </a:p>
        </p:txBody>
      </p:sp>
      <p:sp>
        <p:nvSpPr>
          <p:cNvPr id="376" name="TextBox 5_0"/>
          <p:cNvSpPr/>
          <p:nvPr/>
        </p:nvSpPr>
        <p:spPr>
          <a:xfrm>
            <a:off x="87190" y="914704"/>
            <a:ext cx="8934890" cy="710684"/>
          </a:xfrm>
          <a:prstGeom prst="rect">
            <a:avLst/>
          </a:prstGeom>
          <a:noFill/>
          <a:ln w="0">
            <a:noFill/>
          </a:ln>
        </p:spPr>
        <p:style>
          <a:lnRef idx="0">
            <a:scrgbClr r="0" g="0" b="0"/>
          </a:lnRef>
          <a:fillRef idx="0">
            <a:scrgbClr r="0" g="0" b="0"/>
          </a:fillRef>
          <a:effectRef idx="0">
            <a:scrgbClr r="0" g="0" b="0"/>
          </a:effectRef>
          <a:fontRef idx="minor"/>
        </p:style>
        <p:txBody>
          <a:bodyPr wrap="square" lIns="81638" tIns="40819" rIns="81638" bIns="40819" anchor="t">
            <a:spAutoFit/>
          </a:bodyPr>
          <a:lstStyle/>
          <a:p>
            <a:pPr marL="259285" indent="-258959">
              <a:buClr>
                <a:srgbClr val="000000"/>
              </a:buClr>
              <a:buFont typeface="Arial"/>
              <a:buChar char="•"/>
            </a:pPr>
            <a:r>
              <a:rPr lang="en-US" sz="1361" spc="-1" dirty="0">
                <a:solidFill>
                  <a:srgbClr val="000000"/>
                </a:solidFill>
                <a:latin typeface="Times New Roman"/>
                <a:ea typeface="Arial"/>
              </a:rPr>
              <a:t>Full GEMC simulation of both tagged and inclusive spectra with detailed implementation of RTPC </a:t>
            </a:r>
            <a:endParaRPr lang="en" sz="1361" spc="-1" dirty="0">
              <a:solidFill>
                <a:srgbClr val="000000"/>
              </a:solidFill>
              <a:latin typeface="Times New Roman"/>
            </a:endParaRPr>
          </a:p>
          <a:p>
            <a:pPr marL="259285" indent="-258959">
              <a:buClr>
                <a:srgbClr val="000000"/>
              </a:buClr>
              <a:buFont typeface="Arial"/>
              <a:buChar char="•"/>
            </a:pPr>
            <a:r>
              <a:rPr lang="en-US" sz="1361" b="1" spc="-1" dirty="0">
                <a:solidFill>
                  <a:srgbClr val="0053A3"/>
                </a:solidFill>
                <a:latin typeface="Times New Roman"/>
                <a:ea typeface="Arial"/>
              </a:rPr>
              <a:t>Generator</a:t>
            </a:r>
            <a:r>
              <a:rPr lang="en-US" sz="1361" spc="-1" dirty="0">
                <a:solidFill>
                  <a:srgbClr val="000000"/>
                </a:solidFill>
                <a:latin typeface="Times New Roman"/>
                <a:ea typeface="Arial"/>
              </a:rPr>
              <a:t>: PWIA spectator model with 2014 Bosted/Christy fit to world data for </a:t>
            </a:r>
            <a:r>
              <a:rPr lang="en-US" sz="1361" i="1" spc="-1" dirty="0">
                <a:solidFill>
                  <a:srgbClr val="000000"/>
                </a:solidFill>
                <a:latin typeface="Times New Roman"/>
                <a:ea typeface="Arial"/>
              </a:rPr>
              <a:t>F</a:t>
            </a:r>
            <a:r>
              <a:rPr lang="en-US" sz="1361" spc="-1" baseline="-25000" dirty="0">
                <a:solidFill>
                  <a:srgbClr val="000000"/>
                </a:solidFill>
                <a:latin typeface="Times New Roman"/>
                <a:ea typeface="Arial"/>
              </a:rPr>
              <a:t>2n</a:t>
            </a:r>
            <a:r>
              <a:rPr lang="en-US" sz="1361" spc="-1" dirty="0">
                <a:solidFill>
                  <a:srgbClr val="000000"/>
                </a:solidFill>
                <a:latin typeface="Times New Roman"/>
                <a:ea typeface="Arial"/>
              </a:rPr>
              <a:t> and </a:t>
            </a:r>
            <a:r>
              <a:rPr lang="en-US" sz="1361" i="1" spc="-1" dirty="0">
                <a:solidFill>
                  <a:srgbClr val="000000"/>
                </a:solidFill>
                <a:latin typeface="Times New Roman"/>
                <a:ea typeface="Arial"/>
              </a:rPr>
              <a:t>F</a:t>
            </a:r>
            <a:r>
              <a:rPr lang="en-US" sz="1361" spc="-1" baseline="-25000" dirty="0">
                <a:solidFill>
                  <a:srgbClr val="000000"/>
                </a:solidFill>
                <a:latin typeface="Times New Roman"/>
                <a:ea typeface="Arial"/>
              </a:rPr>
              <a:t>2d</a:t>
            </a:r>
            <a:r>
              <a:rPr lang="en-US" sz="1361" spc="-1" dirty="0">
                <a:solidFill>
                  <a:srgbClr val="000000"/>
                </a:solidFill>
                <a:latin typeface="Times New Roman"/>
                <a:ea typeface="Arial"/>
              </a:rPr>
              <a:t>, AV14 D wave function, relativistic motion of struck nucleon, and equivalent radiator method for internal rad. effects</a:t>
            </a:r>
            <a:endParaRPr lang="en" sz="1361" spc="-1" dirty="0">
              <a:solidFill>
                <a:srgbClr val="000000"/>
              </a:solidFill>
              <a:latin typeface="Times New Roman"/>
            </a:endParaRPr>
          </a:p>
        </p:txBody>
      </p:sp>
      <p:sp>
        <p:nvSpPr>
          <p:cNvPr id="377" name="Rectangle 376"/>
          <p:cNvSpPr/>
          <p:nvPr/>
        </p:nvSpPr>
        <p:spPr>
          <a:xfrm>
            <a:off x="377312" y="1646120"/>
            <a:ext cx="2737152" cy="428435"/>
          </a:xfrm>
          <a:prstGeom prst="rect">
            <a:avLst/>
          </a:prstGeom>
          <a:solidFill>
            <a:srgbClr val="CFE7F5"/>
          </a:solidFill>
          <a:ln w="0">
            <a:solidFill>
              <a:srgbClr val="808080"/>
            </a:solidFill>
            <a:tailEnd type="triangle" w="med" len="med"/>
          </a:ln>
        </p:spPr>
        <p:style>
          <a:lnRef idx="0">
            <a:scrgbClr r="0" g="0" b="0"/>
          </a:lnRef>
          <a:fillRef idx="0">
            <a:scrgbClr r="0" g="0" b="0"/>
          </a:fillRef>
          <a:effectRef idx="0">
            <a:scrgbClr r="0" g="0" b="0"/>
          </a:effectRef>
          <a:fontRef idx="minor"/>
        </p:style>
        <p:txBody>
          <a:bodyPr wrap="none" lIns="81638" tIns="40819" rIns="81638" bIns="40819" anchor="ctr">
            <a:noAutofit/>
          </a:bodyPr>
          <a:lstStyle/>
          <a:p>
            <a:pPr algn="ctr">
              <a:buNone/>
            </a:pPr>
            <a:r>
              <a:rPr lang="en" sz="2086" b="1" spc="-1" dirty="0">
                <a:solidFill>
                  <a:srgbClr val="000000"/>
                </a:solidFill>
                <a:latin typeface="Times New Roman"/>
              </a:rPr>
              <a:t>Inclusive </a:t>
            </a:r>
            <a:r>
              <a:rPr lang="en" sz="2086" b="1" spc="-1" dirty="0">
                <a:solidFill>
                  <a:srgbClr val="CC0000"/>
                </a:solidFill>
                <a:latin typeface="Times New Roman"/>
              </a:rPr>
              <a:t>e</a:t>
            </a:r>
            <a:r>
              <a:rPr lang="en" sz="2086" b="1" spc="-1" baseline="33000" dirty="0">
                <a:solidFill>
                  <a:srgbClr val="CC0000"/>
                </a:solidFill>
                <a:latin typeface="Times New Roman"/>
              </a:rPr>
              <a:t>-</a:t>
            </a:r>
            <a:r>
              <a:rPr lang="en" sz="2086" b="1" spc="-1" baseline="33000" dirty="0">
                <a:solidFill>
                  <a:srgbClr val="000000"/>
                </a:solidFill>
                <a:latin typeface="Times New Roman"/>
              </a:rPr>
              <a:t>  </a:t>
            </a:r>
            <a:r>
              <a:rPr lang="en" sz="2086" b="1" spc="-1" dirty="0">
                <a:solidFill>
                  <a:srgbClr val="000000"/>
                </a:solidFill>
                <a:latin typeface="Times New Roman"/>
              </a:rPr>
              <a:t>kinematics</a:t>
            </a:r>
          </a:p>
        </p:txBody>
      </p:sp>
      <p:sp>
        <p:nvSpPr>
          <p:cNvPr id="385" name="TextBox 384"/>
          <p:cNvSpPr txBox="1"/>
          <p:nvPr/>
        </p:nvSpPr>
        <p:spPr>
          <a:xfrm>
            <a:off x="3919656" y="1559316"/>
            <a:ext cx="1269958" cy="546647"/>
          </a:xfrm>
          <a:prstGeom prst="rect">
            <a:avLst/>
          </a:prstGeom>
          <a:noFill/>
          <a:ln w="0">
            <a:noFill/>
          </a:ln>
        </p:spPr>
        <p:txBody>
          <a:bodyPr lIns="81638" tIns="40819" rIns="81638" bIns="40819" anchor="t">
            <a:noAutofit/>
          </a:bodyPr>
          <a:lstStyle/>
          <a:p>
            <a:r>
              <a:rPr lang="en" sz="1633" spc="-1" dirty="0">
                <a:solidFill>
                  <a:srgbClr val="0000FF"/>
                </a:solidFill>
                <a:latin typeface="Arial"/>
              </a:rPr>
              <a:t>-- MC. Data</a:t>
            </a:r>
            <a:endParaRPr lang="en" sz="1633" spc="-1" dirty="0">
              <a:solidFill>
                <a:srgbClr val="000000"/>
              </a:solidFill>
              <a:latin typeface="Arial"/>
            </a:endParaRPr>
          </a:p>
          <a:p>
            <a:r>
              <a:rPr lang="en" sz="1633" spc="-1" dirty="0">
                <a:solidFill>
                  <a:srgbClr val="FF0000"/>
                </a:solidFill>
                <a:latin typeface="Arial"/>
              </a:rPr>
              <a:t>-- Exp. Data</a:t>
            </a:r>
            <a:endParaRPr lang="en" sz="1633" spc="-1" dirty="0">
              <a:solidFill>
                <a:srgbClr val="000000"/>
              </a:solidFill>
              <a:latin typeface="Arial"/>
            </a:endParaRPr>
          </a:p>
        </p:txBody>
      </p:sp>
      <p:sp>
        <p:nvSpPr>
          <p:cNvPr id="2" name="PlaceHolder 1"/>
          <p:cNvSpPr>
            <a:spLocks noGrp="1"/>
          </p:cNvSpPr>
          <p:nvPr>
            <p:ph type="sldNum" idx="9"/>
          </p:nvPr>
        </p:nvSpPr>
        <p:spPr>
          <a:xfrm>
            <a:off x="9491760" y="7153920"/>
            <a:ext cx="423000" cy="402120"/>
          </a:xfrm>
          <a:prstGeom prst="rect">
            <a:avLst/>
          </a:prstGeom>
          <a:noFill/>
          <a:ln w="0">
            <a:noFill/>
          </a:ln>
        </p:spPr>
        <p:txBody>
          <a:bodyPr anchor="t">
            <a:noAutofit/>
          </a:bodyPr>
          <a:lstStyle>
            <a:defPPr>
              <a:defRPr lang="en-US"/>
            </a:defPPr>
            <a:lvl1pPr marL="0" algn="l" defTabSz="914400" rtl="0" eaLnBrk="1" latinLnBrk="0" hangingPunct="1">
              <a:lnSpc>
                <a:spcPct val="100000"/>
              </a:lnSpc>
              <a:buNone/>
              <a:defRPr lang="en" sz="900" b="0" strike="noStrike" kern="1200" spc="-1">
                <a:solidFill>
                  <a:srgbClr val="616161"/>
                </a:solidFill>
                <a:latin typeface="Arial"/>
                <a:ea typeface="Arial Unicode M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E802A3-6BDB-4D8A-9F29-39DC61DC520C}" type="slidenum">
              <a:rPr lang="en-US" smtClean="0"/>
              <a:pPr/>
              <a:t>6</a:t>
            </a:fld>
            <a:endParaRPr/>
          </a:p>
        </p:txBody>
      </p:sp>
      <p:sp>
        <p:nvSpPr>
          <p:cNvPr id="4" name="Rectangle 3">
            <a:extLst>
              <a:ext uri="{FF2B5EF4-FFF2-40B4-BE49-F238E27FC236}">
                <a16:creationId xmlns:a16="http://schemas.microsoft.com/office/drawing/2014/main" id="{4C3DB1C7-1878-26BB-BB64-B56FB4988F7A}"/>
              </a:ext>
            </a:extLst>
          </p:cNvPr>
          <p:cNvSpPr/>
          <p:nvPr/>
        </p:nvSpPr>
        <p:spPr>
          <a:xfrm>
            <a:off x="5715595" y="1618421"/>
            <a:ext cx="3306485" cy="428435"/>
          </a:xfrm>
          <a:prstGeom prst="rect">
            <a:avLst/>
          </a:prstGeom>
          <a:solidFill>
            <a:srgbClr val="CFE7F5"/>
          </a:solidFill>
          <a:ln w="0">
            <a:solidFill>
              <a:srgbClr val="808080"/>
            </a:solidFill>
            <a:tailEnd type="triangle" w="med" len="med"/>
          </a:ln>
        </p:spPr>
        <p:style>
          <a:lnRef idx="0">
            <a:scrgbClr r="0" g="0" b="0"/>
          </a:lnRef>
          <a:fillRef idx="0">
            <a:scrgbClr r="0" g="0" b="0"/>
          </a:fillRef>
          <a:effectRef idx="0">
            <a:scrgbClr r="0" g="0" b="0"/>
          </a:effectRef>
          <a:fontRef idx="minor"/>
        </p:style>
        <p:txBody>
          <a:bodyPr wrap="none" lIns="81638" tIns="40819" rIns="81638" bIns="40819" anchor="ctr">
            <a:noAutofit/>
          </a:bodyPr>
          <a:lstStyle/>
          <a:p>
            <a:pPr algn="ctr">
              <a:buNone/>
            </a:pPr>
            <a:r>
              <a:rPr lang="en" sz="2086" b="1" spc="-1" dirty="0">
                <a:solidFill>
                  <a:srgbClr val="000000"/>
                </a:solidFill>
                <a:latin typeface="Times New Roman"/>
              </a:rPr>
              <a:t>Tagged </a:t>
            </a:r>
            <a:r>
              <a:rPr lang="en" sz="2086" b="1" spc="-1" dirty="0" err="1">
                <a:solidFill>
                  <a:srgbClr val="000000"/>
                </a:solidFill>
                <a:latin typeface="Times New Roman"/>
              </a:rPr>
              <a:t>nDIS</a:t>
            </a:r>
            <a:r>
              <a:rPr lang="en" sz="2086" b="1" spc="-1" baseline="33000" dirty="0">
                <a:solidFill>
                  <a:srgbClr val="C9211E"/>
                </a:solidFill>
                <a:latin typeface="Times New Roman"/>
              </a:rPr>
              <a:t> </a:t>
            </a:r>
            <a:r>
              <a:rPr lang="en" sz="2086" b="1" spc="-1" baseline="33000" dirty="0">
                <a:solidFill>
                  <a:srgbClr val="000000"/>
                </a:solidFill>
                <a:latin typeface="Times New Roman"/>
              </a:rPr>
              <a:t> </a:t>
            </a:r>
            <a:r>
              <a:rPr lang="en" sz="2086" b="1" spc="-1" dirty="0">
                <a:solidFill>
                  <a:srgbClr val="000000"/>
                </a:solidFill>
                <a:latin typeface="Times New Roman"/>
              </a:rPr>
              <a:t>kinematics</a:t>
            </a:r>
          </a:p>
        </p:txBody>
      </p:sp>
      <p:pic>
        <p:nvPicPr>
          <p:cNvPr id="5" name="Picture 4">
            <a:extLst>
              <a:ext uri="{FF2B5EF4-FFF2-40B4-BE49-F238E27FC236}">
                <a16:creationId xmlns:a16="http://schemas.microsoft.com/office/drawing/2014/main" id="{C7CB07F9-0284-872C-AC3F-115D68A34416}"/>
              </a:ext>
            </a:extLst>
          </p:cNvPr>
          <p:cNvPicPr>
            <a:picLocks noChangeAspect="1"/>
          </p:cNvPicPr>
          <p:nvPr/>
        </p:nvPicPr>
        <p:blipFill>
          <a:blip r:embed="rId3"/>
          <a:stretch>
            <a:fillRect/>
          </a:stretch>
        </p:blipFill>
        <p:spPr>
          <a:xfrm>
            <a:off x="150768" y="4531486"/>
            <a:ext cx="4430997" cy="2222364"/>
          </a:xfrm>
          <a:prstGeom prst="rect">
            <a:avLst/>
          </a:prstGeom>
        </p:spPr>
      </p:pic>
      <p:pic>
        <p:nvPicPr>
          <p:cNvPr id="6" name="Picture 5">
            <a:extLst>
              <a:ext uri="{FF2B5EF4-FFF2-40B4-BE49-F238E27FC236}">
                <a16:creationId xmlns:a16="http://schemas.microsoft.com/office/drawing/2014/main" id="{7FE761E7-D0A6-4B4E-53B2-D732A12C59BE}"/>
              </a:ext>
            </a:extLst>
          </p:cNvPr>
          <p:cNvPicPr>
            <a:picLocks noChangeAspect="1"/>
          </p:cNvPicPr>
          <p:nvPr/>
        </p:nvPicPr>
        <p:blipFill>
          <a:blip r:embed="rId4"/>
          <a:stretch>
            <a:fillRect/>
          </a:stretch>
        </p:blipFill>
        <p:spPr>
          <a:xfrm>
            <a:off x="4712437" y="2269999"/>
            <a:ext cx="4430996" cy="2173306"/>
          </a:xfrm>
          <a:prstGeom prst="rect">
            <a:avLst/>
          </a:prstGeom>
        </p:spPr>
      </p:pic>
      <p:pic>
        <p:nvPicPr>
          <p:cNvPr id="7" name="Picture 6">
            <a:extLst>
              <a:ext uri="{FF2B5EF4-FFF2-40B4-BE49-F238E27FC236}">
                <a16:creationId xmlns:a16="http://schemas.microsoft.com/office/drawing/2014/main" id="{EEC28BB0-7313-7EA1-5D6B-9E8C4FE874B3}"/>
              </a:ext>
            </a:extLst>
          </p:cNvPr>
          <p:cNvPicPr>
            <a:picLocks noChangeAspect="1"/>
          </p:cNvPicPr>
          <p:nvPr/>
        </p:nvPicPr>
        <p:blipFill>
          <a:blip r:embed="rId5"/>
          <a:stretch>
            <a:fillRect/>
          </a:stretch>
        </p:blipFill>
        <p:spPr>
          <a:xfrm>
            <a:off x="6305973" y="4531485"/>
            <a:ext cx="2758891" cy="2246971"/>
          </a:xfrm>
          <a:prstGeom prst="rect">
            <a:avLst/>
          </a:prstGeom>
        </p:spPr>
      </p:pic>
      <p:pic>
        <p:nvPicPr>
          <p:cNvPr id="8" name="Picture 7">
            <a:extLst>
              <a:ext uri="{FF2B5EF4-FFF2-40B4-BE49-F238E27FC236}">
                <a16:creationId xmlns:a16="http://schemas.microsoft.com/office/drawing/2014/main" id="{2D95FC9C-6525-67F0-E9F4-2D62985AB4B3}"/>
              </a:ext>
            </a:extLst>
          </p:cNvPr>
          <p:cNvPicPr>
            <a:picLocks noChangeAspect="1"/>
          </p:cNvPicPr>
          <p:nvPr/>
        </p:nvPicPr>
        <p:blipFill>
          <a:blip r:embed="rId6"/>
          <a:stretch>
            <a:fillRect/>
          </a:stretch>
        </p:blipFill>
        <p:spPr>
          <a:xfrm>
            <a:off x="4774301" y="4543788"/>
            <a:ext cx="1463938" cy="2222364"/>
          </a:xfrm>
          <a:prstGeom prst="rect">
            <a:avLst/>
          </a:prstGeom>
        </p:spPr>
      </p:pic>
      <p:pic>
        <p:nvPicPr>
          <p:cNvPr id="9" name="Picture 8">
            <a:extLst>
              <a:ext uri="{FF2B5EF4-FFF2-40B4-BE49-F238E27FC236}">
                <a16:creationId xmlns:a16="http://schemas.microsoft.com/office/drawing/2014/main" id="{742E7022-DE9C-0A31-CB8D-87394612D7D8}"/>
              </a:ext>
            </a:extLst>
          </p:cNvPr>
          <p:cNvPicPr>
            <a:picLocks noChangeAspect="1"/>
          </p:cNvPicPr>
          <p:nvPr/>
        </p:nvPicPr>
        <p:blipFill>
          <a:blip r:embed="rId7"/>
          <a:stretch>
            <a:fillRect/>
          </a:stretch>
        </p:blipFill>
        <p:spPr>
          <a:xfrm rot="5400000">
            <a:off x="1278103" y="1036669"/>
            <a:ext cx="2201003" cy="4667664"/>
          </a:xfrm>
          <a:prstGeom prst="rect">
            <a:avLst/>
          </a:prstGeom>
        </p:spPr>
      </p:pic>
      <p:pic>
        <p:nvPicPr>
          <p:cNvPr id="10" name="Picture 9">
            <a:extLst>
              <a:ext uri="{FF2B5EF4-FFF2-40B4-BE49-F238E27FC236}">
                <a16:creationId xmlns:a16="http://schemas.microsoft.com/office/drawing/2014/main" id="{D95BC98B-0BD8-D903-4645-FF982E961F97}"/>
              </a:ext>
            </a:extLst>
          </p:cNvPr>
          <p:cNvPicPr>
            <a:picLocks noChangeAspect="1"/>
          </p:cNvPicPr>
          <p:nvPr/>
        </p:nvPicPr>
        <p:blipFill>
          <a:blip r:embed="rId8"/>
          <a:stretch>
            <a:fillRect/>
          </a:stretch>
        </p:blipFill>
        <p:spPr>
          <a:xfrm rot="5400000">
            <a:off x="1267294" y="3290897"/>
            <a:ext cx="2307456" cy="4667665"/>
          </a:xfrm>
          <a:prstGeom prst="rect">
            <a:avLst/>
          </a:prstGeom>
        </p:spPr>
      </p:pic>
      <p:pic>
        <p:nvPicPr>
          <p:cNvPr id="11" name="Picture 10">
            <a:extLst>
              <a:ext uri="{FF2B5EF4-FFF2-40B4-BE49-F238E27FC236}">
                <a16:creationId xmlns:a16="http://schemas.microsoft.com/office/drawing/2014/main" id="{B9F4F1AC-A4EF-F402-2DB9-97EB7EFE48CD}"/>
              </a:ext>
            </a:extLst>
          </p:cNvPr>
          <p:cNvPicPr>
            <a:picLocks noChangeAspect="1"/>
          </p:cNvPicPr>
          <p:nvPr/>
        </p:nvPicPr>
        <p:blipFill>
          <a:blip r:embed="rId9"/>
          <a:stretch>
            <a:fillRect/>
          </a:stretch>
        </p:blipFill>
        <p:spPr>
          <a:xfrm rot="5400000">
            <a:off x="5816162" y="1166275"/>
            <a:ext cx="2223546" cy="4430997"/>
          </a:xfrm>
          <a:prstGeom prst="rect">
            <a:avLst/>
          </a:prstGeom>
        </p:spPr>
      </p:pic>
      <p:pic>
        <p:nvPicPr>
          <p:cNvPr id="12" name="Picture 11">
            <a:extLst>
              <a:ext uri="{FF2B5EF4-FFF2-40B4-BE49-F238E27FC236}">
                <a16:creationId xmlns:a16="http://schemas.microsoft.com/office/drawing/2014/main" id="{889D27D9-3E7A-9323-1F22-6460DCB1791E}"/>
              </a:ext>
            </a:extLst>
          </p:cNvPr>
          <p:cNvPicPr>
            <a:picLocks noChangeAspect="1"/>
          </p:cNvPicPr>
          <p:nvPr/>
        </p:nvPicPr>
        <p:blipFill>
          <a:blip r:embed="rId10"/>
          <a:stretch>
            <a:fillRect/>
          </a:stretch>
        </p:blipFill>
        <p:spPr>
          <a:xfrm rot="5400000">
            <a:off x="5731328" y="3475400"/>
            <a:ext cx="2272606" cy="4308899"/>
          </a:xfrm>
          <a:prstGeom prst="rect">
            <a:avLst/>
          </a:prstGeom>
        </p:spPr>
      </p:pic>
      <p:pic>
        <p:nvPicPr>
          <p:cNvPr id="16" name="Picture 15">
            <a:extLst>
              <a:ext uri="{FF2B5EF4-FFF2-40B4-BE49-F238E27FC236}">
                <a16:creationId xmlns:a16="http://schemas.microsoft.com/office/drawing/2014/main" id="{28D2B80E-9661-F278-C24A-0CB15FA28184}"/>
              </a:ext>
            </a:extLst>
          </p:cNvPr>
          <p:cNvPicPr>
            <a:picLocks noChangeAspect="1"/>
          </p:cNvPicPr>
          <p:nvPr/>
        </p:nvPicPr>
        <p:blipFill>
          <a:blip r:embed="rId11"/>
          <a:stretch>
            <a:fillRect/>
          </a:stretch>
        </p:blipFill>
        <p:spPr>
          <a:xfrm rot="5400000">
            <a:off x="2349978" y="-34421"/>
            <a:ext cx="4481756" cy="914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4D2B4F-AD38-792F-ED94-DDB54682E97E}"/>
              </a:ext>
            </a:extLst>
          </p:cNvPr>
          <p:cNvPicPr>
            <a:picLocks noChangeAspect="1"/>
          </p:cNvPicPr>
          <p:nvPr/>
        </p:nvPicPr>
        <p:blipFill>
          <a:blip r:embed="rId2"/>
          <a:stretch>
            <a:fillRect/>
          </a:stretch>
        </p:blipFill>
        <p:spPr>
          <a:xfrm>
            <a:off x="302623" y="3900724"/>
            <a:ext cx="7772400" cy="2952306"/>
          </a:xfrm>
          <a:prstGeom prst="rect">
            <a:avLst/>
          </a:prstGeom>
        </p:spPr>
      </p:pic>
      <p:sp>
        <p:nvSpPr>
          <p:cNvPr id="2" name="Title 1">
            <a:extLst>
              <a:ext uri="{FF2B5EF4-FFF2-40B4-BE49-F238E27FC236}">
                <a16:creationId xmlns:a16="http://schemas.microsoft.com/office/drawing/2014/main" id="{4E28101B-57D2-FF5E-2508-A8A2991254F5}"/>
              </a:ext>
            </a:extLst>
          </p:cNvPr>
          <p:cNvSpPr>
            <a:spLocks noGrp="1"/>
          </p:cNvSpPr>
          <p:nvPr>
            <p:ph type="title"/>
          </p:nvPr>
        </p:nvSpPr>
        <p:spPr>
          <a:xfrm>
            <a:off x="607423" y="0"/>
            <a:ext cx="7772400" cy="1143000"/>
          </a:xfrm>
        </p:spPr>
        <p:txBody>
          <a:bodyPr/>
          <a:lstStyle/>
          <a:p>
            <a:r>
              <a:rPr lang="en-US" sz="4000" dirty="0"/>
              <a:t>Issues affecting extraction of d/u</a:t>
            </a:r>
          </a:p>
        </p:txBody>
      </p:sp>
      <p:sp>
        <p:nvSpPr>
          <p:cNvPr id="3" name="Content Placeholder 2">
            <a:extLst>
              <a:ext uri="{FF2B5EF4-FFF2-40B4-BE49-F238E27FC236}">
                <a16:creationId xmlns:a16="http://schemas.microsoft.com/office/drawing/2014/main" id="{88DEF010-8B15-D700-4889-EE2261F4C768}"/>
              </a:ext>
            </a:extLst>
          </p:cNvPr>
          <p:cNvSpPr>
            <a:spLocks noGrp="1"/>
          </p:cNvSpPr>
          <p:nvPr>
            <p:ph idx="1"/>
          </p:nvPr>
        </p:nvSpPr>
        <p:spPr>
          <a:xfrm>
            <a:off x="302623" y="934818"/>
            <a:ext cx="7561217" cy="4153989"/>
          </a:xfrm>
        </p:spPr>
        <p:txBody>
          <a:bodyPr/>
          <a:lstStyle/>
          <a:p>
            <a:r>
              <a:rPr lang="en-US" sz="2400" dirty="0"/>
              <a:t>Higher twist/target mass correction</a:t>
            </a:r>
            <a:br>
              <a:rPr lang="en-US" sz="2400" dirty="0"/>
            </a:br>
            <a:br>
              <a:rPr lang="en-US" sz="2400" dirty="0"/>
            </a:br>
            <a:br>
              <a:rPr lang="en-US" sz="2400" dirty="0"/>
            </a:br>
            <a:br>
              <a:rPr lang="en-US" sz="2400" dirty="0"/>
            </a:br>
            <a:br>
              <a:rPr lang="en-US" sz="2400" dirty="0"/>
            </a:br>
            <a:br>
              <a:rPr lang="en-US" sz="2400" dirty="0"/>
            </a:br>
            <a:endParaRPr lang="en-US" sz="2400" dirty="0"/>
          </a:p>
          <a:p>
            <a:r>
              <a:rPr lang="en-US" sz="2400" dirty="0"/>
              <a:t>Nuclear binding correction</a:t>
            </a:r>
          </a:p>
        </p:txBody>
      </p:sp>
      <p:pic>
        <p:nvPicPr>
          <p:cNvPr id="5" name="Picture 4">
            <a:extLst>
              <a:ext uri="{FF2B5EF4-FFF2-40B4-BE49-F238E27FC236}">
                <a16:creationId xmlns:a16="http://schemas.microsoft.com/office/drawing/2014/main" id="{736D839C-7320-474F-8337-B46453B31DE6}"/>
              </a:ext>
            </a:extLst>
          </p:cNvPr>
          <p:cNvPicPr>
            <a:picLocks noChangeAspect="1"/>
          </p:cNvPicPr>
          <p:nvPr/>
        </p:nvPicPr>
        <p:blipFill>
          <a:blip r:embed="rId3"/>
          <a:stretch>
            <a:fillRect/>
          </a:stretch>
        </p:blipFill>
        <p:spPr>
          <a:xfrm>
            <a:off x="302623" y="1627784"/>
            <a:ext cx="1827439" cy="1777274"/>
          </a:xfrm>
          <a:prstGeom prst="rect">
            <a:avLst/>
          </a:prstGeom>
        </p:spPr>
      </p:pic>
      <p:pic>
        <p:nvPicPr>
          <p:cNvPr id="6" name="Picture 5">
            <a:extLst>
              <a:ext uri="{FF2B5EF4-FFF2-40B4-BE49-F238E27FC236}">
                <a16:creationId xmlns:a16="http://schemas.microsoft.com/office/drawing/2014/main" id="{869E2741-6CF9-99F5-8EF8-823998433C67}"/>
              </a:ext>
            </a:extLst>
          </p:cNvPr>
          <p:cNvPicPr>
            <a:picLocks noChangeAspect="1"/>
          </p:cNvPicPr>
          <p:nvPr/>
        </p:nvPicPr>
        <p:blipFill>
          <a:blip r:embed="rId4"/>
          <a:stretch>
            <a:fillRect/>
          </a:stretch>
        </p:blipFill>
        <p:spPr>
          <a:xfrm>
            <a:off x="2190931" y="1627784"/>
            <a:ext cx="1892300" cy="1746250"/>
          </a:xfrm>
          <a:prstGeom prst="rect">
            <a:avLst/>
          </a:prstGeom>
        </p:spPr>
      </p:pic>
      <p:sp>
        <p:nvSpPr>
          <p:cNvPr id="7" name="TextBox 6">
            <a:extLst>
              <a:ext uri="{FF2B5EF4-FFF2-40B4-BE49-F238E27FC236}">
                <a16:creationId xmlns:a16="http://schemas.microsoft.com/office/drawing/2014/main" id="{87D33CCC-9940-0A7A-DDBF-DCD0B11501D8}"/>
              </a:ext>
            </a:extLst>
          </p:cNvPr>
          <p:cNvSpPr txBox="1"/>
          <p:nvPr/>
        </p:nvSpPr>
        <p:spPr>
          <a:xfrm>
            <a:off x="5889172" y="3400038"/>
            <a:ext cx="2725782" cy="276999"/>
          </a:xfrm>
          <a:prstGeom prst="rect">
            <a:avLst/>
          </a:prstGeom>
          <a:noFill/>
        </p:spPr>
        <p:txBody>
          <a:bodyPr wrap="square" rtlCol="0">
            <a:spAutoFit/>
          </a:bodyPr>
          <a:lstStyle/>
          <a:p>
            <a:r>
              <a:rPr lang="en-US" dirty="0"/>
              <a:t>M. Cerruti, A. Accardi et al.</a:t>
            </a:r>
          </a:p>
        </p:txBody>
      </p:sp>
      <p:pic>
        <p:nvPicPr>
          <p:cNvPr id="8" name="Picture 7">
            <a:extLst>
              <a:ext uri="{FF2B5EF4-FFF2-40B4-BE49-F238E27FC236}">
                <a16:creationId xmlns:a16="http://schemas.microsoft.com/office/drawing/2014/main" id="{0ED00269-CD79-8CB7-7B3D-5CBBAD55D8CE}"/>
              </a:ext>
            </a:extLst>
          </p:cNvPr>
          <p:cNvPicPr>
            <a:picLocks noChangeAspect="1"/>
          </p:cNvPicPr>
          <p:nvPr/>
        </p:nvPicPr>
        <p:blipFill>
          <a:blip r:embed="rId5"/>
          <a:stretch>
            <a:fillRect/>
          </a:stretch>
        </p:blipFill>
        <p:spPr>
          <a:xfrm>
            <a:off x="4116977" y="4618595"/>
            <a:ext cx="5027023" cy="650461"/>
          </a:xfrm>
          <a:prstGeom prst="rect">
            <a:avLst/>
          </a:prstGeom>
        </p:spPr>
      </p:pic>
      <p:sp>
        <p:nvSpPr>
          <p:cNvPr id="10" name="TextBox 9">
            <a:extLst>
              <a:ext uri="{FF2B5EF4-FFF2-40B4-BE49-F238E27FC236}">
                <a16:creationId xmlns:a16="http://schemas.microsoft.com/office/drawing/2014/main" id="{15AE8657-09C6-CEE5-5BA2-1B9D209D1E7C}"/>
              </a:ext>
            </a:extLst>
          </p:cNvPr>
          <p:cNvSpPr txBox="1"/>
          <p:nvPr/>
        </p:nvSpPr>
        <p:spPr>
          <a:xfrm>
            <a:off x="4685211" y="6096005"/>
            <a:ext cx="3283132" cy="698717"/>
          </a:xfrm>
          <a:prstGeom prst="rect">
            <a:avLst/>
          </a:prstGeom>
          <a:noFill/>
        </p:spPr>
        <p:txBody>
          <a:bodyPr wrap="square" rtlCol="0">
            <a:spAutoFit/>
          </a:bodyPr>
          <a:lstStyle/>
          <a:p>
            <a:pPr>
              <a:lnSpc>
                <a:spcPct val="150000"/>
              </a:lnSpc>
            </a:pPr>
            <a:r>
              <a:rPr lang="en-US" sz="1400" dirty="0"/>
              <a:t>BONuS12: </a:t>
            </a:r>
            <a:r>
              <a:rPr lang="en-US" sz="1400" dirty="0" err="1"/>
              <a:t>p</a:t>
            </a:r>
            <a:r>
              <a:rPr lang="en-US" sz="1400" baseline="-25000" dirty="0" err="1"/>
              <a:t>S</a:t>
            </a:r>
            <a:r>
              <a:rPr lang="en-US" sz="1400" dirty="0"/>
              <a:t> &lt; 0.1 GeV/c =&gt; </a:t>
            </a:r>
          </a:p>
          <a:p>
            <a:pPr>
              <a:lnSpc>
                <a:spcPct val="150000"/>
              </a:lnSpc>
            </a:pPr>
            <a:r>
              <a:rPr lang="en-US" sz="1400" dirty="0"/>
              <a:t>Multiplier &lt; 0.027</a:t>
            </a:r>
          </a:p>
        </p:txBody>
      </p:sp>
      <p:cxnSp>
        <p:nvCxnSpPr>
          <p:cNvPr id="12" name="Straight Connector 11">
            <a:extLst>
              <a:ext uri="{FF2B5EF4-FFF2-40B4-BE49-F238E27FC236}">
                <a16:creationId xmlns:a16="http://schemas.microsoft.com/office/drawing/2014/main" id="{AD9F7BF3-6729-9ED3-39BF-3B31927AC792}"/>
              </a:ext>
            </a:extLst>
          </p:cNvPr>
          <p:cNvCxnSpPr>
            <a:cxnSpLocks/>
          </p:cNvCxnSpPr>
          <p:nvPr/>
        </p:nvCxnSpPr>
        <p:spPr bwMode="auto">
          <a:xfrm>
            <a:off x="1088571" y="6200508"/>
            <a:ext cx="289124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 name="Straight Connector 13">
            <a:extLst>
              <a:ext uri="{FF2B5EF4-FFF2-40B4-BE49-F238E27FC236}">
                <a16:creationId xmlns:a16="http://schemas.microsoft.com/office/drawing/2014/main" id="{B66E0D09-3276-88AF-F272-8478A616DE7F}"/>
              </a:ext>
            </a:extLst>
          </p:cNvPr>
          <p:cNvCxnSpPr>
            <a:cxnSpLocks/>
          </p:cNvCxnSpPr>
          <p:nvPr/>
        </p:nvCxnSpPr>
        <p:spPr bwMode="auto">
          <a:xfrm>
            <a:off x="1088571" y="4930762"/>
            <a:ext cx="289124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5" name="TextBox 14">
            <a:extLst>
              <a:ext uri="{FF2B5EF4-FFF2-40B4-BE49-F238E27FC236}">
                <a16:creationId xmlns:a16="http://schemas.microsoft.com/office/drawing/2014/main" id="{E1376D9C-38A6-772C-BA58-3DCBDCF39813}"/>
              </a:ext>
            </a:extLst>
          </p:cNvPr>
          <p:cNvSpPr txBox="1"/>
          <p:nvPr/>
        </p:nvSpPr>
        <p:spPr>
          <a:xfrm>
            <a:off x="1068977" y="4873900"/>
            <a:ext cx="1027612" cy="276999"/>
          </a:xfrm>
          <a:prstGeom prst="rect">
            <a:avLst/>
          </a:prstGeom>
          <a:noFill/>
        </p:spPr>
        <p:txBody>
          <a:bodyPr wrap="square" rtlCol="0">
            <a:spAutoFit/>
          </a:bodyPr>
          <a:lstStyle/>
          <a:p>
            <a:r>
              <a:rPr lang="en-US" dirty="0"/>
              <a:t>2.7% effect</a:t>
            </a:r>
          </a:p>
        </p:txBody>
      </p:sp>
      <p:pic>
        <p:nvPicPr>
          <p:cNvPr id="16" name="Picture 15">
            <a:extLst>
              <a:ext uri="{FF2B5EF4-FFF2-40B4-BE49-F238E27FC236}">
                <a16:creationId xmlns:a16="http://schemas.microsoft.com/office/drawing/2014/main" id="{F4E99102-BEF9-E114-E687-DB05C7FA46C7}"/>
              </a:ext>
            </a:extLst>
          </p:cNvPr>
          <p:cNvPicPr>
            <a:picLocks noChangeAspect="1"/>
          </p:cNvPicPr>
          <p:nvPr/>
        </p:nvPicPr>
        <p:blipFill>
          <a:blip r:embed="rId6"/>
          <a:stretch>
            <a:fillRect/>
          </a:stretch>
        </p:blipFill>
        <p:spPr>
          <a:xfrm>
            <a:off x="5232563" y="1524507"/>
            <a:ext cx="1926179" cy="1859759"/>
          </a:xfrm>
          <a:prstGeom prst="rect">
            <a:avLst/>
          </a:prstGeom>
        </p:spPr>
      </p:pic>
      <p:pic>
        <p:nvPicPr>
          <p:cNvPr id="17" name="Picture 16">
            <a:extLst>
              <a:ext uri="{FF2B5EF4-FFF2-40B4-BE49-F238E27FC236}">
                <a16:creationId xmlns:a16="http://schemas.microsoft.com/office/drawing/2014/main" id="{CB7DD650-9AFF-1EC7-E8EF-22F414C73793}"/>
              </a:ext>
            </a:extLst>
          </p:cNvPr>
          <p:cNvPicPr>
            <a:picLocks noChangeAspect="1"/>
          </p:cNvPicPr>
          <p:nvPr/>
        </p:nvPicPr>
        <p:blipFill>
          <a:blip r:embed="rId7"/>
          <a:stretch>
            <a:fillRect/>
          </a:stretch>
        </p:blipFill>
        <p:spPr>
          <a:xfrm>
            <a:off x="7159037" y="1545300"/>
            <a:ext cx="1926180" cy="1800846"/>
          </a:xfrm>
          <a:prstGeom prst="rect">
            <a:avLst/>
          </a:prstGeom>
        </p:spPr>
      </p:pic>
      <p:pic>
        <p:nvPicPr>
          <p:cNvPr id="18" name="Picture 17">
            <a:extLst>
              <a:ext uri="{FF2B5EF4-FFF2-40B4-BE49-F238E27FC236}">
                <a16:creationId xmlns:a16="http://schemas.microsoft.com/office/drawing/2014/main" id="{79EF526A-CCC2-BBFB-0643-1EF5B46A6047}"/>
              </a:ext>
            </a:extLst>
          </p:cNvPr>
          <p:cNvPicPr>
            <a:picLocks noChangeAspect="1"/>
          </p:cNvPicPr>
          <p:nvPr/>
        </p:nvPicPr>
        <p:blipFill>
          <a:blip r:embed="rId8"/>
          <a:stretch>
            <a:fillRect/>
          </a:stretch>
        </p:blipFill>
        <p:spPr>
          <a:xfrm>
            <a:off x="6426926" y="1342433"/>
            <a:ext cx="2008864" cy="241305"/>
          </a:xfrm>
          <a:prstGeom prst="rect">
            <a:avLst/>
          </a:prstGeom>
        </p:spPr>
      </p:pic>
      <p:pic>
        <p:nvPicPr>
          <p:cNvPr id="19" name="Picture 18">
            <a:extLst>
              <a:ext uri="{FF2B5EF4-FFF2-40B4-BE49-F238E27FC236}">
                <a16:creationId xmlns:a16="http://schemas.microsoft.com/office/drawing/2014/main" id="{68B9436A-2D39-F062-B3D9-56D2A70016E0}"/>
              </a:ext>
            </a:extLst>
          </p:cNvPr>
          <p:cNvPicPr>
            <a:picLocks noChangeAspect="1"/>
          </p:cNvPicPr>
          <p:nvPr/>
        </p:nvPicPr>
        <p:blipFill>
          <a:blip r:embed="rId9"/>
          <a:stretch>
            <a:fillRect/>
          </a:stretch>
        </p:blipFill>
        <p:spPr>
          <a:xfrm>
            <a:off x="1216342" y="1397386"/>
            <a:ext cx="2254165" cy="230398"/>
          </a:xfrm>
          <a:prstGeom prst="rect">
            <a:avLst/>
          </a:prstGeom>
        </p:spPr>
      </p:pic>
    </p:spTree>
    <p:extLst>
      <p:ext uri="{BB962C8B-B14F-4D97-AF65-F5344CB8AC3E}">
        <p14:creationId xmlns:p14="http://schemas.microsoft.com/office/powerpoint/2010/main" val="1081260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traight Connector 417"/>
          <p:cNvSpPr/>
          <p:nvPr/>
        </p:nvSpPr>
        <p:spPr>
          <a:xfrm>
            <a:off x="0" y="794859"/>
            <a:ext cx="9143433" cy="0"/>
          </a:xfrm>
          <a:prstGeom prst="line">
            <a:avLst/>
          </a:prstGeom>
          <a:ln w="91440">
            <a:solidFill>
              <a:srgbClr val="6699CC"/>
            </a:solidFill>
            <a:round/>
          </a:ln>
        </p:spPr>
        <p:style>
          <a:lnRef idx="0">
            <a:scrgbClr r="0" g="0" b="0"/>
          </a:lnRef>
          <a:fillRef idx="0">
            <a:scrgbClr r="0" g="0" b="0"/>
          </a:fillRef>
          <a:effectRef idx="0">
            <a:scrgbClr r="0" g="0" b="0"/>
          </a:effectRef>
          <a:fontRef idx="minor"/>
        </p:style>
        <p:txBody>
          <a:bodyPr/>
          <a:lstStyle/>
          <a:p>
            <a:endParaRPr lang="en-US" sz="1089"/>
          </a:p>
        </p:txBody>
      </p:sp>
      <p:sp>
        <p:nvSpPr>
          <p:cNvPr id="421" name="CustomShape 3_37"/>
          <p:cNvSpPr/>
          <p:nvPr/>
        </p:nvSpPr>
        <p:spPr>
          <a:xfrm>
            <a:off x="1960" y="30403"/>
            <a:ext cx="9141474" cy="80560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3266" b="1" spc="-1" dirty="0">
                <a:solidFill>
                  <a:srgbClr val="000000"/>
                </a:solidFill>
                <a:latin typeface="TimesNew Roman"/>
                <a:ea typeface="DejaVu Sans"/>
              </a:rPr>
              <a:t>Data vs. MC: D(</a:t>
            </a:r>
            <a:r>
              <a:rPr lang="en-US" sz="3266" b="1" spc="-1" dirty="0" err="1">
                <a:solidFill>
                  <a:srgbClr val="000000"/>
                </a:solidFill>
                <a:latin typeface="TimesNew Roman"/>
                <a:ea typeface="DejaVu Sans"/>
              </a:rPr>
              <a:t>e,e’p</a:t>
            </a:r>
            <a:r>
              <a:rPr lang="en-US" sz="3266" b="1" spc="-1" baseline="-33000" dirty="0" err="1">
                <a:solidFill>
                  <a:srgbClr val="000000"/>
                </a:solidFill>
                <a:latin typeface="TimesNew Roman"/>
                <a:ea typeface="DejaVu Sans"/>
              </a:rPr>
              <a:t>s</a:t>
            </a:r>
            <a:r>
              <a:rPr lang="en-US" sz="3266" b="1" spc="-1" dirty="0">
                <a:solidFill>
                  <a:srgbClr val="000000"/>
                </a:solidFill>
                <a:latin typeface="TimesNew Roman"/>
                <a:ea typeface="DejaVu Sans"/>
              </a:rPr>
              <a:t>)X</a:t>
            </a:r>
            <a:endParaRPr lang="en" sz="3266" spc="-1" dirty="0">
              <a:latin typeface="Arial"/>
            </a:endParaRPr>
          </a:p>
        </p:txBody>
      </p:sp>
      <p:sp>
        <p:nvSpPr>
          <p:cNvPr id="2" name="PlaceHolder 1"/>
          <p:cNvSpPr>
            <a:spLocks noGrp="1"/>
          </p:cNvSpPr>
          <p:nvPr>
            <p:ph type="sldNum" idx="9"/>
          </p:nvPr>
        </p:nvSpPr>
        <p:spPr>
          <a:xfrm>
            <a:off x="9491760" y="7153920"/>
            <a:ext cx="423000" cy="402120"/>
          </a:xfrm>
          <a:prstGeom prst="rect">
            <a:avLst/>
          </a:prstGeom>
          <a:noFill/>
          <a:ln w="0">
            <a:noFill/>
          </a:ln>
        </p:spPr>
        <p:txBody>
          <a:bodyPr anchor="t">
            <a:noAutofit/>
          </a:bodyPr>
          <a:lstStyle>
            <a:defPPr>
              <a:defRPr lang="en-US"/>
            </a:defPPr>
            <a:lvl1pPr marL="0" algn="l" defTabSz="914400" rtl="0" eaLnBrk="1" latinLnBrk="0" hangingPunct="1">
              <a:lnSpc>
                <a:spcPct val="100000"/>
              </a:lnSpc>
              <a:buNone/>
              <a:defRPr lang="en" sz="900" b="0" strike="noStrike" kern="1200" spc="-1">
                <a:solidFill>
                  <a:srgbClr val="616161"/>
                </a:solidFill>
                <a:latin typeface="Arial"/>
                <a:ea typeface="Arial Unicode M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E802A3-6BDB-4D8A-9F29-39DC61DC520C}" type="slidenum">
              <a:rPr lang="en-US" smtClean="0"/>
              <a:pPr/>
              <a:t>7</a:t>
            </a:fld>
            <a:endParaRPr/>
          </a:p>
        </p:txBody>
      </p:sp>
      <p:pic>
        <p:nvPicPr>
          <p:cNvPr id="3" name="Picture 2">
            <a:extLst>
              <a:ext uri="{FF2B5EF4-FFF2-40B4-BE49-F238E27FC236}">
                <a16:creationId xmlns:a16="http://schemas.microsoft.com/office/drawing/2014/main" id="{3F8ADEC2-D3DE-93AA-F53D-32CEC0BFA71A}"/>
              </a:ext>
            </a:extLst>
          </p:cNvPr>
          <p:cNvPicPr>
            <a:picLocks noChangeAspect="1"/>
          </p:cNvPicPr>
          <p:nvPr/>
        </p:nvPicPr>
        <p:blipFill>
          <a:blip r:embed="rId2"/>
          <a:stretch>
            <a:fillRect/>
          </a:stretch>
        </p:blipFill>
        <p:spPr>
          <a:xfrm>
            <a:off x="64276" y="836005"/>
            <a:ext cx="7217057" cy="3114042"/>
          </a:xfrm>
          <a:prstGeom prst="rect">
            <a:avLst/>
          </a:prstGeom>
        </p:spPr>
      </p:pic>
      <p:pic>
        <p:nvPicPr>
          <p:cNvPr id="4" name="Picture 3">
            <a:extLst>
              <a:ext uri="{FF2B5EF4-FFF2-40B4-BE49-F238E27FC236}">
                <a16:creationId xmlns:a16="http://schemas.microsoft.com/office/drawing/2014/main" id="{98424CF4-F921-3BB9-1B69-BED0EC4DAF6D}"/>
              </a:ext>
            </a:extLst>
          </p:cNvPr>
          <p:cNvPicPr>
            <a:picLocks noChangeAspect="1"/>
          </p:cNvPicPr>
          <p:nvPr/>
        </p:nvPicPr>
        <p:blipFill>
          <a:blip r:embed="rId3"/>
          <a:stretch>
            <a:fillRect/>
          </a:stretch>
        </p:blipFill>
        <p:spPr>
          <a:xfrm>
            <a:off x="64276" y="4014972"/>
            <a:ext cx="7274216" cy="2843028"/>
          </a:xfrm>
          <a:prstGeom prst="rect">
            <a:avLst/>
          </a:prstGeom>
        </p:spPr>
      </p:pic>
      <p:sp>
        <p:nvSpPr>
          <p:cNvPr id="6" name="Rectangle 5">
            <a:extLst>
              <a:ext uri="{FF2B5EF4-FFF2-40B4-BE49-F238E27FC236}">
                <a16:creationId xmlns:a16="http://schemas.microsoft.com/office/drawing/2014/main" id="{3FB8CD5A-0BC4-89FE-F51D-3BB6BAD4C9F9}"/>
              </a:ext>
            </a:extLst>
          </p:cNvPr>
          <p:cNvSpPr/>
          <p:nvPr/>
        </p:nvSpPr>
        <p:spPr>
          <a:xfrm>
            <a:off x="7338493" y="1015594"/>
            <a:ext cx="1622628" cy="2045953"/>
          </a:xfrm>
          <a:prstGeom prst="rect">
            <a:avLst/>
          </a:prstGeom>
          <a:solidFill>
            <a:srgbClr val="CFE7F5"/>
          </a:solidFill>
          <a:ln w="0">
            <a:solidFill>
              <a:srgbClr val="808080"/>
            </a:solidFill>
            <a:tailEnd type="triangle" w="med" len="med"/>
          </a:ln>
        </p:spPr>
        <p:style>
          <a:lnRef idx="0">
            <a:scrgbClr r="0" g="0" b="0"/>
          </a:lnRef>
          <a:fillRef idx="0">
            <a:scrgbClr r="0" g="0" b="0"/>
          </a:fillRef>
          <a:effectRef idx="0">
            <a:scrgbClr r="0" g="0" b="0"/>
          </a:effectRef>
          <a:fontRef idx="minor"/>
        </p:style>
        <p:txBody>
          <a:bodyPr wrap="none" lIns="81638" tIns="40819" rIns="81638" bIns="40819" anchor="ctr">
            <a:noAutofit/>
          </a:bodyPr>
          <a:lstStyle/>
          <a:p>
            <a:pPr algn="ctr">
              <a:buNone/>
            </a:pPr>
            <a:r>
              <a:rPr lang="en" sz="2086" b="1" spc="-1" dirty="0">
                <a:solidFill>
                  <a:srgbClr val="000000"/>
                </a:solidFill>
                <a:latin typeface="Times New Roman"/>
              </a:rPr>
              <a:t>Spectator </a:t>
            </a:r>
          </a:p>
          <a:p>
            <a:pPr algn="ctr">
              <a:buNone/>
            </a:pPr>
            <a:r>
              <a:rPr lang="en" sz="2086" b="1" spc="-1" dirty="0">
                <a:solidFill>
                  <a:srgbClr val="000000"/>
                </a:solidFill>
                <a:latin typeface="Times New Roman"/>
              </a:rPr>
              <a:t>proton </a:t>
            </a:r>
          </a:p>
          <a:p>
            <a:pPr algn="ctr">
              <a:buNone/>
            </a:pPr>
            <a:r>
              <a:rPr lang="en" sz="2086" b="1" spc="-1" dirty="0">
                <a:solidFill>
                  <a:srgbClr val="000000"/>
                </a:solidFill>
                <a:latin typeface="Times New Roman"/>
              </a:rPr>
              <a:t>kinematics</a:t>
            </a:r>
          </a:p>
        </p:txBody>
      </p:sp>
      <p:pic>
        <p:nvPicPr>
          <p:cNvPr id="5" name="Picture 4">
            <a:extLst>
              <a:ext uri="{FF2B5EF4-FFF2-40B4-BE49-F238E27FC236}">
                <a16:creationId xmlns:a16="http://schemas.microsoft.com/office/drawing/2014/main" id="{775BE168-2FEE-F253-2925-D76322AEFCAF}"/>
              </a:ext>
            </a:extLst>
          </p:cNvPr>
          <p:cNvPicPr>
            <a:picLocks noChangeAspect="1"/>
          </p:cNvPicPr>
          <p:nvPr/>
        </p:nvPicPr>
        <p:blipFill>
          <a:blip r:embed="rId4"/>
          <a:stretch>
            <a:fillRect/>
          </a:stretch>
        </p:blipFill>
        <p:spPr>
          <a:xfrm rot="5400000">
            <a:off x="2115781" y="-1272660"/>
            <a:ext cx="3114043" cy="7331376"/>
          </a:xfrm>
          <a:prstGeom prst="rect">
            <a:avLst/>
          </a:prstGeom>
        </p:spPr>
      </p:pic>
      <p:pic>
        <p:nvPicPr>
          <p:cNvPr id="7" name="Picture 6">
            <a:extLst>
              <a:ext uri="{FF2B5EF4-FFF2-40B4-BE49-F238E27FC236}">
                <a16:creationId xmlns:a16="http://schemas.microsoft.com/office/drawing/2014/main" id="{EFFE1294-D2C7-81F6-654B-EEF814337923}"/>
              </a:ext>
            </a:extLst>
          </p:cNvPr>
          <p:cNvPicPr>
            <a:picLocks noChangeAspect="1"/>
          </p:cNvPicPr>
          <p:nvPr/>
        </p:nvPicPr>
        <p:blipFill>
          <a:blip r:embed="rId5"/>
          <a:stretch>
            <a:fillRect/>
          </a:stretch>
        </p:blipFill>
        <p:spPr>
          <a:xfrm rot="5400000">
            <a:off x="2251288" y="1797558"/>
            <a:ext cx="2843027" cy="72170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173CFC5-D2BB-8FF7-F6DC-569A9A45F0D7}"/>
              </a:ext>
            </a:extLst>
          </p:cNvPr>
          <p:cNvGrpSpPr/>
          <p:nvPr/>
        </p:nvGrpSpPr>
        <p:grpSpPr>
          <a:xfrm>
            <a:off x="134983" y="702734"/>
            <a:ext cx="4572000" cy="914400"/>
            <a:chOff x="2653200" y="977400"/>
            <a:chExt cx="4572000" cy="914400"/>
          </a:xfrm>
        </p:grpSpPr>
        <p:sp>
          <p:nvSpPr>
            <p:cNvPr id="12" name="Rectangle 11">
              <a:extLst>
                <a:ext uri="{FF2B5EF4-FFF2-40B4-BE49-F238E27FC236}">
                  <a16:creationId xmlns:a16="http://schemas.microsoft.com/office/drawing/2014/main" id="{9D188AEC-5C21-A8A6-8EE7-1905E82D00BC}"/>
                </a:ext>
              </a:extLst>
            </p:cNvPr>
            <p:cNvSpPr/>
            <p:nvPr/>
          </p:nvSpPr>
          <p:spPr>
            <a:xfrm>
              <a:off x="2653200" y="977400"/>
              <a:ext cx="4572000" cy="914400"/>
            </a:xfrm>
            <a:prstGeom prst="rect">
              <a:avLst/>
            </a:prstGeom>
            <a:solidFill>
              <a:srgbClr val="CFE7F5"/>
            </a:solidFill>
            <a:ln w="0">
              <a:solidFill>
                <a:srgbClr val="808080"/>
              </a:solidFill>
            </a:ln>
          </p:spPr>
          <p:style>
            <a:lnRef idx="0">
              <a:scrgbClr r="0" g="0" b="0"/>
            </a:lnRef>
            <a:fillRef idx="0">
              <a:scrgbClr r="0" g="0" b="0"/>
            </a:fillRef>
            <a:effectRef idx="0">
              <a:scrgbClr r="0" g="0" b="0"/>
            </a:effectRef>
            <a:fontRef idx="minor"/>
          </p:style>
          <p:txBody>
            <a:bodyPr/>
            <a:lstStyle/>
            <a:p>
              <a:endParaRPr lang="en-US"/>
            </a:p>
          </p:txBody>
        </p:sp>
        <p:pic>
          <p:nvPicPr>
            <p:cNvPr id="13" name="Picture 12">
              <a:extLst>
                <a:ext uri="{FF2B5EF4-FFF2-40B4-BE49-F238E27FC236}">
                  <a16:creationId xmlns:a16="http://schemas.microsoft.com/office/drawing/2014/main" id="{2F1FDDC4-00A9-B34F-13A3-811988306723}"/>
                </a:ext>
              </a:extLst>
            </p:cNvPr>
            <p:cNvPicPr/>
            <p:nvPr/>
          </p:nvPicPr>
          <p:blipFill>
            <a:blip r:embed="rId3"/>
            <a:stretch/>
          </p:blipFill>
          <p:spPr>
            <a:xfrm>
              <a:off x="2720160" y="1029240"/>
              <a:ext cx="4462560" cy="816840"/>
            </a:xfrm>
            <a:prstGeom prst="rect">
              <a:avLst/>
            </a:prstGeom>
            <a:ln w="0">
              <a:noFill/>
            </a:ln>
          </p:spPr>
        </p:pic>
      </p:grpSp>
      <p:pic>
        <p:nvPicPr>
          <p:cNvPr id="17" name="Picture 16">
            <a:extLst>
              <a:ext uri="{FF2B5EF4-FFF2-40B4-BE49-F238E27FC236}">
                <a16:creationId xmlns:a16="http://schemas.microsoft.com/office/drawing/2014/main" id="{41B3CB62-307D-1543-9373-A4C18B9FE22A}"/>
              </a:ext>
            </a:extLst>
          </p:cNvPr>
          <p:cNvPicPr/>
          <p:nvPr/>
        </p:nvPicPr>
        <p:blipFill>
          <a:blip r:embed="rId4"/>
          <a:stretch/>
        </p:blipFill>
        <p:spPr>
          <a:xfrm>
            <a:off x="4889862" y="754574"/>
            <a:ext cx="3339000" cy="769680"/>
          </a:xfrm>
          <a:prstGeom prst="rect">
            <a:avLst/>
          </a:prstGeom>
          <a:ln w="0">
            <a:noFill/>
          </a:ln>
        </p:spPr>
      </p:pic>
      <p:pic>
        <p:nvPicPr>
          <p:cNvPr id="3" name="Picture 2">
            <a:extLst>
              <a:ext uri="{FF2B5EF4-FFF2-40B4-BE49-F238E27FC236}">
                <a16:creationId xmlns:a16="http://schemas.microsoft.com/office/drawing/2014/main" id="{4D986C35-A62C-C31A-655F-13D463616FC3}"/>
              </a:ext>
            </a:extLst>
          </p:cNvPr>
          <p:cNvPicPr>
            <a:picLocks noChangeAspect="1"/>
          </p:cNvPicPr>
          <p:nvPr/>
        </p:nvPicPr>
        <p:blipFill>
          <a:blip r:embed="rId5"/>
          <a:stretch>
            <a:fillRect/>
          </a:stretch>
        </p:blipFill>
        <p:spPr>
          <a:xfrm>
            <a:off x="4706983" y="1668974"/>
            <a:ext cx="4437017" cy="4669246"/>
          </a:xfrm>
          <a:prstGeom prst="rect">
            <a:avLst/>
          </a:prstGeom>
        </p:spPr>
      </p:pic>
      <p:sp>
        <p:nvSpPr>
          <p:cNvPr id="8" name="TextBox 7">
            <a:extLst>
              <a:ext uri="{FF2B5EF4-FFF2-40B4-BE49-F238E27FC236}">
                <a16:creationId xmlns:a16="http://schemas.microsoft.com/office/drawing/2014/main" id="{3934D20C-FEFA-64B0-36FF-980AA9FC96F6}"/>
              </a:ext>
            </a:extLst>
          </p:cNvPr>
          <p:cNvSpPr txBox="1"/>
          <p:nvPr/>
        </p:nvSpPr>
        <p:spPr>
          <a:xfrm>
            <a:off x="5513010" y="6390060"/>
            <a:ext cx="4611188" cy="276999"/>
          </a:xfrm>
          <a:prstGeom prst="rect">
            <a:avLst/>
          </a:prstGeom>
          <a:noFill/>
        </p:spPr>
        <p:txBody>
          <a:bodyPr wrap="square">
            <a:spAutoFit/>
          </a:bodyPr>
          <a:lstStyle/>
          <a:p>
            <a:r>
              <a:rPr lang="en-US" dirty="0">
                <a:latin typeface="-apple-system"/>
                <a:hlinkClick r:id="rId6">
                  <a:extLst>
                    <a:ext uri="{A12FA001-AC4F-418D-AE19-62706E023703}">
                      <ahyp:hlinkClr xmlns:ahyp="http://schemas.microsoft.com/office/drawing/2018/hyperlinkcolor" val="tx"/>
                    </a:ext>
                  </a:extLst>
                </a:hlinkClick>
              </a:rPr>
              <a:t>D. Biswas et al., arXive hep-ex </a:t>
            </a:r>
            <a:r>
              <a:rPr lang="en-US" b="0" i="0" u="none" strike="noStrike" dirty="0">
                <a:effectLst/>
                <a:latin typeface="-apple-system"/>
                <a:hlinkClick r:id="rId6">
                  <a:extLst>
                    <a:ext uri="{A12FA001-AC4F-418D-AE19-62706E023703}">
                      <ahyp:hlinkClr xmlns:ahyp="http://schemas.microsoft.com/office/drawing/2018/hyperlinkcolor" val="tx"/>
                    </a:ext>
                  </a:extLst>
                </a:hlinkClick>
              </a:rPr>
              <a:t>2409.15236</a:t>
            </a:r>
            <a:endParaRPr lang="en-US" dirty="0"/>
          </a:p>
        </p:txBody>
      </p:sp>
      <p:sp>
        <p:nvSpPr>
          <p:cNvPr id="9" name="Up Arrow 8">
            <a:extLst>
              <a:ext uri="{FF2B5EF4-FFF2-40B4-BE49-F238E27FC236}">
                <a16:creationId xmlns:a16="http://schemas.microsoft.com/office/drawing/2014/main" id="{271D700C-C2A1-197C-05BA-DE5DEE374478}"/>
              </a:ext>
            </a:extLst>
          </p:cNvPr>
          <p:cNvSpPr/>
          <p:nvPr/>
        </p:nvSpPr>
        <p:spPr bwMode="auto">
          <a:xfrm rot="1761113">
            <a:off x="7125398" y="1269734"/>
            <a:ext cx="219891" cy="509040"/>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ysClr val="windowText" lastClr="000000"/>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20D4DA82-B41B-BC1E-6521-0E7ACD0F5AA8}"/>
              </a:ext>
            </a:extLst>
          </p:cNvPr>
          <p:cNvSpPr/>
          <p:nvPr/>
        </p:nvSpPr>
        <p:spPr bwMode="auto">
          <a:xfrm>
            <a:off x="7376160" y="4624252"/>
            <a:ext cx="557349" cy="104503"/>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a:extLst>
              <a:ext uri="{FF2B5EF4-FFF2-40B4-BE49-F238E27FC236}">
                <a16:creationId xmlns:a16="http://schemas.microsoft.com/office/drawing/2014/main" id="{7D67E36B-1CE7-4F59-BFA4-2E45085F469E}"/>
              </a:ext>
            </a:extLst>
          </p:cNvPr>
          <p:cNvSpPr>
            <a:spLocks noGrp="1"/>
          </p:cNvSpPr>
          <p:nvPr>
            <p:ph type="title"/>
          </p:nvPr>
        </p:nvSpPr>
        <p:spPr>
          <a:xfrm>
            <a:off x="457200" y="17930"/>
            <a:ext cx="8229600" cy="684804"/>
          </a:xfrm>
        </p:spPr>
        <p:txBody>
          <a:bodyPr/>
          <a:lstStyle/>
          <a:p>
            <a:r>
              <a:rPr lang="en-US" sz="4000" dirty="0"/>
              <a:t>BONuS12 Near-Final Results</a:t>
            </a:r>
          </a:p>
        </p:txBody>
      </p:sp>
      <p:pic>
        <p:nvPicPr>
          <p:cNvPr id="15" name="Picture 14">
            <a:extLst>
              <a:ext uri="{FF2B5EF4-FFF2-40B4-BE49-F238E27FC236}">
                <a16:creationId xmlns:a16="http://schemas.microsoft.com/office/drawing/2014/main" id="{6EEFED20-A77B-7C01-80E1-8F917C8A0298}"/>
              </a:ext>
            </a:extLst>
          </p:cNvPr>
          <p:cNvPicPr>
            <a:picLocks noChangeAspect="1"/>
          </p:cNvPicPr>
          <p:nvPr/>
        </p:nvPicPr>
        <p:blipFill>
          <a:blip r:embed="rId7"/>
          <a:stretch>
            <a:fillRect/>
          </a:stretch>
        </p:blipFill>
        <p:spPr>
          <a:xfrm>
            <a:off x="361984" y="1617134"/>
            <a:ext cx="4302519" cy="5234401"/>
          </a:xfrm>
          <a:prstGeom prst="rect">
            <a:avLst/>
          </a:prstGeom>
        </p:spPr>
      </p:pic>
      <p:pic>
        <p:nvPicPr>
          <p:cNvPr id="2" name="Picture 1">
            <a:extLst>
              <a:ext uri="{FF2B5EF4-FFF2-40B4-BE49-F238E27FC236}">
                <a16:creationId xmlns:a16="http://schemas.microsoft.com/office/drawing/2014/main" id="{18CFD6C6-B798-8042-BC96-87830D295EA2}"/>
              </a:ext>
            </a:extLst>
          </p:cNvPr>
          <p:cNvPicPr>
            <a:picLocks noChangeAspect="1"/>
          </p:cNvPicPr>
          <p:nvPr/>
        </p:nvPicPr>
        <p:blipFill>
          <a:blip r:embed="rId8"/>
          <a:stretch>
            <a:fillRect/>
          </a:stretch>
        </p:blipFill>
        <p:spPr>
          <a:xfrm>
            <a:off x="5400283" y="6662270"/>
            <a:ext cx="3429000" cy="177800"/>
          </a:xfrm>
          <a:prstGeom prst="rect">
            <a:avLst/>
          </a:prstGeom>
        </p:spPr>
      </p:pic>
      <p:cxnSp>
        <p:nvCxnSpPr>
          <p:cNvPr id="5" name="Straight Arrow Connector 4">
            <a:extLst>
              <a:ext uri="{FF2B5EF4-FFF2-40B4-BE49-F238E27FC236}">
                <a16:creationId xmlns:a16="http://schemas.microsoft.com/office/drawing/2014/main" id="{F3444BC4-DB4C-F44F-F355-1D24718765D6}"/>
              </a:ext>
            </a:extLst>
          </p:cNvPr>
          <p:cNvCxnSpPr/>
          <p:nvPr/>
        </p:nvCxnSpPr>
        <p:spPr bwMode="auto">
          <a:xfrm flipH="1">
            <a:off x="7997868" y="4559474"/>
            <a:ext cx="32567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8FB3B726-8C8D-10AD-B2A5-DEDDFC99B4AC}"/>
              </a:ext>
            </a:extLst>
          </p:cNvPr>
          <p:cNvCxnSpPr/>
          <p:nvPr/>
        </p:nvCxnSpPr>
        <p:spPr bwMode="auto">
          <a:xfrm flipH="1">
            <a:off x="8011744" y="4185781"/>
            <a:ext cx="32567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9308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41D8E6-3C38-35DA-999B-657D5F41DCCE}"/>
              </a:ext>
            </a:extLst>
          </p:cNvPr>
          <p:cNvPicPr>
            <a:picLocks noChangeAspect="1"/>
          </p:cNvPicPr>
          <p:nvPr/>
        </p:nvPicPr>
        <p:blipFill>
          <a:blip r:embed="rId3">
            <a:alphaModFix/>
          </a:blip>
          <a:stretch>
            <a:fillRect/>
          </a:stretch>
        </p:blipFill>
        <p:spPr>
          <a:xfrm>
            <a:off x="2280491" y="1639869"/>
            <a:ext cx="5753450" cy="4261013"/>
          </a:xfrm>
          <a:prstGeom prst="rect">
            <a:avLst/>
          </a:prstGeom>
        </p:spPr>
      </p:pic>
      <p:pic>
        <p:nvPicPr>
          <p:cNvPr id="15" name="Picture 14">
            <a:extLst>
              <a:ext uri="{FF2B5EF4-FFF2-40B4-BE49-F238E27FC236}">
                <a16:creationId xmlns:a16="http://schemas.microsoft.com/office/drawing/2014/main" id="{83E92D9F-3C18-94C1-0BE1-70931A5588A0}"/>
              </a:ext>
            </a:extLst>
          </p:cNvPr>
          <p:cNvPicPr>
            <a:picLocks noChangeAspect="1"/>
          </p:cNvPicPr>
          <p:nvPr/>
        </p:nvPicPr>
        <p:blipFill>
          <a:blip r:embed="rId4">
            <a:alphaModFix amt="70000"/>
          </a:blip>
          <a:stretch>
            <a:fillRect/>
          </a:stretch>
        </p:blipFill>
        <p:spPr>
          <a:xfrm>
            <a:off x="1879043" y="17930"/>
            <a:ext cx="5395964" cy="6840070"/>
          </a:xfrm>
          <a:prstGeom prst="rect">
            <a:avLst/>
          </a:prstGeom>
        </p:spPr>
      </p:pic>
      <p:pic>
        <p:nvPicPr>
          <p:cNvPr id="16" name="Picture 15">
            <a:extLst>
              <a:ext uri="{FF2B5EF4-FFF2-40B4-BE49-F238E27FC236}">
                <a16:creationId xmlns:a16="http://schemas.microsoft.com/office/drawing/2014/main" id="{D01B2E0D-4C8D-C1AF-5306-40BDE84CA552}"/>
              </a:ext>
            </a:extLst>
          </p:cNvPr>
          <p:cNvPicPr>
            <a:picLocks noChangeAspect="1"/>
          </p:cNvPicPr>
          <p:nvPr/>
        </p:nvPicPr>
        <p:blipFill>
          <a:blip r:embed="rId4">
            <a:alphaModFix/>
          </a:blip>
          <a:stretch>
            <a:fillRect/>
          </a:stretch>
        </p:blipFill>
        <p:spPr>
          <a:xfrm>
            <a:off x="1879043" y="0"/>
            <a:ext cx="5395964" cy="6840070"/>
          </a:xfrm>
          <a:prstGeom prst="rect">
            <a:avLst/>
          </a:prstGeom>
        </p:spPr>
      </p:pic>
      <p:sp>
        <p:nvSpPr>
          <p:cNvPr id="2" name="Title 1">
            <a:extLst>
              <a:ext uri="{FF2B5EF4-FFF2-40B4-BE49-F238E27FC236}">
                <a16:creationId xmlns:a16="http://schemas.microsoft.com/office/drawing/2014/main" id="{2E9E7739-3630-68C9-A8C0-BCAFFE86BAEB}"/>
              </a:ext>
            </a:extLst>
          </p:cNvPr>
          <p:cNvSpPr txBox="1">
            <a:spLocks/>
          </p:cNvSpPr>
          <p:nvPr/>
        </p:nvSpPr>
        <p:spPr>
          <a:xfrm>
            <a:off x="457200" y="17930"/>
            <a:ext cx="8229600" cy="684804"/>
          </a:xfrm>
          <a:prstGeom prst="rect">
            <a:avLst/>
          </a:prstGeom>
          <a:solidFill>
            <a:schemeClr val="accent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r>
              <a:rPr lang="en-US" sz="4000" kern="0"/>
              <a:t>BONuS12 Near-Final Results</a:t>
            </a:r>
            <a:endParaRPr lang="en-US" sz="4000" kern="0" dirty="0"/>
          </a:p>
        </p:txBody>
      </p:sp>
    </p:spTree>
    <p:extLst>
      <p:ext uri="{BB962C8B-B14F-4D97-AF65-F5344CB8AC3E}">
        <p14:creationId xmlns:p14="http://schemas.microsoft.com/office/powerpoint/2010/main" val="14726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10852</TotalTime>
  <Words>3317</Words>
  <Application>Microsoft Macintosh PowerPoint</Application>
  <PresentationFormat>On-screen Show (4:3)</PresentationFormat>
  <Paragraphs>511</Paragraphs>
  <Slides>60</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ＭＳ Ｐゴシック</vt:lpstr>
      <vt:lpstr>-apple-system</vt:lpstr>
      <vt:lpstr>Arial</vt:lpstr>
      <vt:lpstr>Calibri</vt:lpstr>
      <vt:lpstr>DejaVu Sans</vt:lpstr>
      <vt:lpstr>Helvetica</vt:lpstr>
      <vt:lpstr>Osaka</vt:lpstr>
      <vt:lpstr>Symbol</vt:lpstr>
      <vt:lpstr>Times New Roman</vt:lpstr>
      <vt:lpstr>TimesNew Roman</vt:lpstr>
      <vt:lpstr>URW Palladio L</vt:lpstr>
      <vt:lpstr>Blank Presentation</vt:lpstr>
      <vt:lpstr>BONuS12 results for F2n/F2p Analysis Review UPDATE CC Meeting March 2026 </vt:lpstr>
      <vt:lpstr>Overview</vt:lpstr>
      <vt:lpstr>PowerPoint Presentation</vt:lpstr>
      <vt:lpstr>PowerPoint Presentation</vt:lpstr>
      <vt:lpstr>BONuS12 Data</vt:lpstr>
      <vt:lpstr>PowerPoint Presentation</vt:lpstr>
      <vt:lpstr>PowerPoint Presentation</vt:lpstr>
      <vt:lpstr>BONuS12 Near-Final Results</vt:lpstr>
      <vt:lpstr>PowerPoint Presentation</vt:lpstr>
      <vt:lpstr>RPTC Efficiency</vt:lpstr>
      <vt:lpstr>Causes of Inefficiency of RTPC</vt:lpstr>
      <vt:lpstr>Causes of Inefficiency of RTPC</vt:lpstr>
      <vt:lpstr>Also: Need Additional Cuts</vt:lpstr>
      <vt:lpstr>Solution</vt:lpstr>
      <vt:lpstr>Outlook</vt:lpstr>
      <vt:lpstr>Backgrounds</vt:lpstr>
      <vt:lpstr>z-dependence of observed backward tracks</vt:lpstr>
      <vt:lpstr>Outlook: Will study further</vt:lpstr>
      <vt:lpstr>Conclusions</vt:lpstr>
      <vt:lpstr>Backup Slides</vt:lpstr>
      <vt:lpstr>PowerPoint Presentation</vt:lpstr>
      <vt:lpstr>PowerPoint Presentation</vt:lpstr>
      <vt:lpstr>PowerPoint Presentation</vt:lpstr>
      <vt:lpstr>Phi-dep. Efficiency</vt:lpstr>
      <vt:lpstr>PowerPoint Presentation</vt:lpstr>
      <vt:lpstr>PowerPoint Presentation</vt:lpstr>
      <vt:lpstr>Q2-dependence</vt:lpstr>
      <vt:lpstr>Backup Slides</vt:lpstr>
      <vt:lpstr>Timing offset vs. file </vt:lpstr>
      <vt:lpstr>Gain Calibration</vt:lpstr>
      <vt:lpstr>p momentum correction/resolution </vt:lpstr>
      <vt:lpstr>BONuS12 Corrections I: Accidentals</vt:lpstr>
      <vt:lpstr>BONuS12 Corrections II: 4He Contamination</vt:lpstr>
      <vt:lpstr>BONuS12 Corrections III: “H Background”</vt:lpstr>
      <vt:lpstr>BONuS12 Corrections IV: Pair-symmetric bgnd</vt:lpstr>
      <vt:lpstr>BONuS12 Corrections V: cut efficiencies</vt:lpstr>
      <vt:lpstr>BONuS12 Corrections VI: Culling partially filled bins</vt:lpstr>
      <vt:lpstr>PowerPoint Presentation</vt:lpstr>
      <vt:lpstr>MC generator</vt:lpstr>
      <vt:lpstr>MC generator</vt:lpstr>
      <vt:lpstr>GEMC Setup</vt:lpstr>
      <vt:lpstr>RTPC Efficiency Corrections: vs. vz</vt:lpstr>
      <vt:lpstr>RTPC Efficiency Corrections: vs. p</vt:lpstr>
      <vt:lpstr>RTPC Efficiency Corrections: vs. f</vt:lpstr>
      <vt:lpstr>Comparison Data/MC without efficiency correction</vt:lpstr>
      <vt:lpstr>Comparison Data/MC with efficiency correction</vt:lpstr>
      <vt:lpstr>Sanity Checks </vt:lpstr>
      <vt:lpstr>Sanity Checks </vt:lpstr>
      <vt:lpstr>Sanity Checks </vt:lpstr>
      <vt:lpstr>Sanity Checks </vt:lpstr>
      <vt:lpstr>Sanity Checks </vt:lpstr>
      <vt:lpstr>PowerPoint Presentation</vt:lpstr>
      <vt:lpstr>PowerPoint Presentation</vt:lpstr>
      <vt:lpstr>PowerPoint Presentation</vt:lpstr>
      <vt:lpstr>F2n/F2d – EMC effect?</vt:lpstr>
      <vt:lpstr>F2n/F2d – EMC effect?</vt:lpstr>
      <vt:lpstr>Why the Discrepancy?</vt:lpstr>
      <vt:lpstr>More on Nuclear Corrections</vt:lpstr>
      <vt:lpstr>EMC effect</vt:lpstr>
      <vt:lpstr>Issues affecting extraction of 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CLAS12 Run Group C Jeopardy Review PAC 48 September 25, 2020</dc:title>
  <dc:creator>Kuhn, Sebastian E.</dc:creator>
  <cp:lastModifiedBy>Kuhn, Sebastian E.</cp:lastModifiedBy>
  <cp:revision>144</cp:revision>
  <cp:lastPrinted>2025-11-01T00:46:49Z</cp:lastPrinted>
  <dcterms:created xsi:type="dcterms:W3CDTF">2020-09-22T18:47:31Z</dcterms:created>
  <dcterms:modified xsi:type="dcterms:W3CDTF">2026-03-11T21:30:28Z</dcterms:modified>
</cp:coreProperties>
</file>