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25"/>
  </p:notesMasterIdLst>
  <p:sldIdLst>
    <p:sldId id="449" r:id="rId2"/>
    <p:sldId id="2287" r:id="rId3"/>
    <p:sldId id="2315" r:id="rId4"/>
    <p:sldId id="262" r:id="rId5"/>
    <p:sldId id="2257" r:id="rId6"/>
    <p:sldId id="2252" r:id="rId7"/>
    <p:sldId id="2314" r:id="rId8"/>
    <p:sldId id="2243" r:id="rId9"/>
    <p:sldId id="2288" r:id="rId10"/>
    <p:sldId id="2307" r:id="rId11"/>
    <p:sldId id="2265" r:id="rId12"/>
    <p:sldId id="2312" r:id="rId13"/>
    <p:sldId id="2277" r:id="rId14"/>
    <p:sldId id="2310" r:id="rId15"/>
    <p:sldId id="2311" r:id="rId16"/>
    <p:sldId id="2316" r:id="rId17"/>
    <p:sldId id="2301" r:id="rId18"/>
    <p:sldId id="454" r:id="rId19"/>
    <p:sldId id="2260" r:id="rId20"/>
    <p:sldId id="2308" r:id="rId21"/>
    <p:sldId id="2309" r:id="rId22"/>
    <p:sldId id="2237" r:id="rId23"/>
    <p:sldId id="2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an Stepanyan" initials="SS" lastIdx="1" clrIdx="0">
    <p:extLst>
      <p:ext uri="{19B8F6BF-5375-455C-9EA6-DF929625EA0E}">
        <p15:presenceInfo xmlns:p15="http://schemas.microsoft.com/office/powerpoint/2012/main" userId="S::stepanya@jlab.org::58af13ce-7b9f-4f11-93da-89207fe6eb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942092"/>
    <a:srgbClr val="FF8AD8"/>
    <a:srgbClr val="AB7942"/>
    <a:srgbClr val="FF4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70"/>
    <p:restoredTop sz="94605"/>
  </p:normalViewPr>
  <p:slideViewPr>
    <p:cSldViewPr snapToGrid="0" snapToObjects="1">
      <p:cViewPr varScale="1">
        <p:scale>
          <a:sx n="188" d="100"/>
          <a:sy n="188" d="100"/>
        </p:scale>
        <p:origin x="1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9F65E-41A2-084B-A1C1-E579163345F2}" type="datetimeFigureOut">
              <a:rPr lang="en-US" smtClean="0"/>
              <a:t>3/12/26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511B2-9D5C-8343-8FB7-AFB5FAC8D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9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(9/27/11 07:19) ---</a:t>
            </a:r>
          </a:p>
          <a:p>
            <a:r>
              <a:rPr lang="en-US" dirty="0"/>
              <a:t>Many  thanks to organizers for invitation to participate in the conference and give this talk on GPD program at JLAB.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BD7B9E-5ADE-864C-8373-0AF0F3EF4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31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511B2-9D5C-8343-8FB7-AFB5FAC8D0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5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A04C-02AA-3A47-A1BA-B0455BA8F5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8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5390606" y="4533901"/>
            <a:ext cx="5988594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35048" y="4533901"/>
            <a:ext cx="87376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47200" y="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BADD4-CD24-A945-BAAE-A91849A59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9" descr="JLab_logo_text_white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5227" y="6195060"/>
            <a:ext cx="2289895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jsa_tn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4168" y="6196014"/>
            <a:ext cx="696961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o_18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94" y="6104574"/>
            <a:ext cx="48136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office_of_science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21" y="6195060"/>
            <a:ext cx="1996011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2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10-13, 2026, JLAB</a:t>
            </a:r>
          </a:p>
        </p:txBody>
      </p:sp>
    </p:spTree>
    <p:extLst>
      <p:ext uri="{BB962C8B-B14F-4D97-AF65-F5344CB8AC3E}">
        <p14:creationId xmlns:p14="http://schemas.microsoft.com/office/powerpoint/2010/main" val="12017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CLAS Collaboration meeting, March 10-13, 2026, JLAB</a:t>
            </a:r>
          </a:p>
        </p:txBody>
      </p:sp>
    </p:spTree>
    <p:extLst>
      <p:ext uri="{BB962C8B-B14F-4D97-AF65-F5344CB8AC3E}">
        <p14:creationId xmlns:p14="http://schemas.microsoft.com/office/powerpoint/2010/main" val="78741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0015E-2DCE-0647-AC70-1307A9787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S. Stepanyan, CLAS Collaboration meeting, March 10-13, 2026, JLAB</a:t>
            </a:r>
          </a:p>
        </p:txBody>
      </p:sp>
    </p:spTree>
    <p:extLst>
      <p:ext uri="{BB962C8B-B14F-4D97-AF65-F5344CB8AC3E}">
        <p14:creationId xmlns:p14="http://schemas.microsoft.com/office/powerpoint/2010/main" val="2251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9CE28-C7CE-8745-BFB9-5018AC97F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S. Stepanyan, CLAS Collaboration meeting, March 10-13, 2026, JLAB</a:t>
            </a:r>
          </a:p>
        </p:txBody>
      </p:sp>
    </p:spTree>
    <p:extLst>
      <p:ext uri="{BB962C8B-B14F-4D97-AF65-F5344CB8AC3E}">
        <p14:creationId xmlns:p14="http://schemas.microsoft.com/office/powerpoint/2010/main" val="36395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 userDrawn="1"/>
        </p:nvSpPr>
        <p:spPr bwMode="auto">
          <a:xfrm>
            <a:off x="11480800" y="1"/>
            <a:ext cx="71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9720EC9E-A843-3B41-91C8-68E632CF681B}" type="slidenum">
              <a:rPr lang="en-US" sz="1800"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  <p:pic>
        <p:nvPicPr>
          <p:cNvPr id="12" name="Picture 10" descr="logo_180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6186007"/>
            <a:ext cx="70696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office_of_science3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401" y="6201881"/>
            <a:ext cx="170603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JLab_logo_text_white1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0" y="6197600"/>
            <a:ext cx="269451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jsa_tn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8867" y="6196014"/>
            <a:ext cx="768351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657600" y="6172201"/>
            <a:ext cx="436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S. Stepanyan, CLAS Collaboration meeting, March 10-13, 2026,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7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lasweb.jlab.org/group_meeting_minutes/Physics/talks_2026/ziegler-cvt-02042026.pdf" TargetMode="Externa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lab.org/exp_prog/proposals/17/E12-12-001A.pdf" TargetMode="External"/><Relationship Id="rId13" Type="http://schemas.openxmlformats.org/officeDocument/2006/relationships/hyperlink" Target="https://www.jlab.org/exp_prog/proposals/13/PR12-12-008.VeryStrangeUpdate.pdf" TargetMode="External"/><Relationship Id="rId18" Type="http://schemas.openxmlformats.org/officeDocument/2006/relationships/hyperlink" Target="https://www.jlab.org/exp_prog/proposals/14/E12-06-112B_E12-09-008B.pdf" TargetMode="External"/><Relationship Id="rId3" Type="http://schemas.openxmlformats.org/officeDocument/2006/relationships/hyperlink" Target="https://www.jlab.org/exp_prog/proposals/06/PR12-06-108.pdf" TargetMode="External"/><Relationship Id="rId21" Type="http://schemas.openxmlformats.org/officeDocument/2006/relationships/hyperlink" Target="https://www.jlab.org/exp_prog/proposals/18/E12-11-003B.pdf" TargetMode="External"/><Relationship Id="rId7" Type="http://schemas.openxmlformats.org/officeDocument/2006/relationships/hyperlink" Target="https://www.jlab.org/exp_prog/proposals/12/PR12-12-001.pdf" TargetMode="External"/><Relationship Id="rId12" Type="http://schemas.openxmlformats.org/officeDocument/2006/relationships/hyperlink" Target="https://www.jlab.org/exp_prog/PACpage/PAC37/proposals/Proposals/New%20Proposals/PR-11-005.pdf" TargetMode="External"/><Relationship Id="rId17" Type="http://schemas.openxmlformats.org/officeDocument/2006/relationships/hyperlink" Target="https://www.jlab.org/exp_prog/proposals/09/PR12-09-008.pdf" TargetMode="External"/><Relationship Id="rId2" Type="http://schemas.openxmlformats.org/officeDocument/2006/relationships/hyperlink" Target="https://www.jlab.org/exp_prog/proposals/06/PR12-06-119.pdf" TargetMode="External"/><Relationship Id="rId16" Type="http://schemas.openxmlformats.org/officeDocument/2006/relationships/hyperlink" Target="https://www.jlab.org/exp_prog/proposals/09/PR12-09-007.pdf" TargetMode="External"/><Relationship Id="rId20" Type="http://schemas.openxmlformats.org/officeDocument/2006/relationships/hyperlink" Target="https://www.jlab.org/exp_prog/proposals/15/E12-11-003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exp_prog/proposals/14/E12-06-112A_E12-09-008A.pdf" TargetMode="External"/><Relationship Id="rId11" Type="http://schemas.openxmlformats.org/officeDocument/2006/relationships/hyperlink" Target="https://www.jlab.org/exp_prog/proposals/16/E12-06-108B.pdf" TargetMode="External"/><Relationship Id="rId5" Type="http://schemas.openxmlformats.org/officeDocument/2006/relationships/hyperlink" Target="https://www.jlab.org/exp_prog/proposals/06/PR12-06-112.pdf" TargetMode="External"/><Relationship Id="rId15" Type="http://schemas.openxmlformats.org/officeDocument/2006/relationships/hyperlink" Target="https://www.jlab.org/exp_prog/proposals/19/PR12-07-104A.pdf" TargetMode="External"/><Relationship Id="rId10" Type="http://schemas.openxmlformats.org/officeDocument/2006/relationships/hyperlink" Target="https://www.jlab.org/exp_prog/proposals/14/E12-06-108A.pdf" TargetMode="External"/><Relationship Id="rId19" Type="http://schemas.openxmlformats.org/officeDocument/2006/relationships/hyperlink" Target="https://www.jlab.org/exp_prog/PACpage/PAC37/proposals/Proposals/New%20Proposals/PR-11-003.pdf" TargetMode="External"/><Relationship Id="rId4" Type="http://schemas.openxmlformats.org/officeDocument/2006/relationships/hyperlink" Target="https://www.jlab.org/exp_prog/proposals/12/PR12-12-007.pdf" TargetMode="External"/><Relationship Id="rId9" Type="http://schemas.openxmlformats.org/officeDocument/2006/relationships/hyperlink" Target="https://www.jlab.org/exp_prog/proposals/09/PR12-09-003.pdf" TargetMode="External"/><Relationship Id="rId14" Type="http://schemas.openxmlformats.org/officeDocument/2006/relationships/hyperlink" Target="https://www.jlab.org/exp_prog/proposals/07/PR12-07-104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misportal.jlab.org/pacProposals/proposals/1598/attachments/127357/Proposal.pdf" TargetMode="External"/><Relationship Id="rId13" Type="http://schemas.openxmlformats.org/officeDocument/2006/relationships/hyperlink" Target="https://www.jlab.org/exp_prog/proposals/16/PR12-16-010A.pdf" TargetMode="External"/><Relationship Id="rId3" Type="http://schemas.openxmlformats.org/officeDocument/2006/relationships/hyperlink" Target="https://www.jlab.org/exp_prog/proposals/16/E12-06-109A.pdf" TargetMode="External"/><Relationship Id="rId7" Type="http://schemas.openxmlformats.org/officeDocument/2006/relationships/hyperlink" Target="https://www.jlab.org/exp_prog/proposals/09/PR12-09-007.pdf" TargetMode="External"/><Relationship Id="rId12" Type="http://schemas.openxmlformats.org/officeDocument/2006/relationships/hyperlink" Target="https://www.jlab.org/exp_prog/proposals/16/PR12-16-010.pdf" TargetMode="External"/><Relationship Id="rId17" Type="http://schemas.openxmlformats.org/officeDocument/2006/relationships/hyperlink" Target="https://www.jlab.org/exp_prog/proposals/18/PR12-18-003.pdf" TargetMode="External"/><Relationship Id="rId2" Type="http://schemas.openxmlformats.org/officeDocument/2006/relationships/hyperlink" Target="https://www.jlab.org/exp_prog/proposals/06/PR12-06-109.pdf" TargetMode="External"/><Relationship Id="rId16" Type="http://schemas.openxmlformats.org/officeDocument/2006/relationships/hyperlink" Target="https://www.jlab.org/exp_prog/proposals/18/C12-17-00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sportal.jlab.org/pacProposals/proposals/1762/attachments/152059/Proposal.pdf" TargetMode="External"/><Relationship Id="rId11" Type="http://schemas.openxmlformats.org/officeDocument/2006/relationships/hyperlink" Target="https://www.jlab.org/exp_prog/proposals/19/E12-06-113A.pdf" TargetMode="External"/><Relationship Id="rId5" Type="http://schemas.openxmlformats.org/officeDocument/2006/relationships/hyperlink" Target="https://www.jlab.org/exp_prog/proposals/07/PR12-07-107.pdf" TargetMode="External"/><Relationship Id="rId15" Type="http://schemas.openxmlformats.org/officeDocument/2006/relationships/hyperlink" Target="https://www.jlab.org/exp_prog/proposals/23/E12-16-010C.pdf" TargetMode="External"/><Relationship Id="rId10" Type="http://schemas.openxmlformats.org/officeDocument/2006/relationships/hyperlink" Target="https://www.jlab.org/exp_prog/proposals/06/PR12-06-113.pdf" TargetMode="External"/><Relationship Id="rId4" Type="http://schemas.openxmlformats.org/officeDocument/2006/relationships/hyperlink" Target="https://www.jlab.org/exp_prog/proposals/06/PR12-06-119.pdf" TargetMode="External"/><Relationship Id="rId9" Type="http://schemas.openxmlformats.org/officeDocument/2006/relationships/hyperlink" Target="https://www.jlab.org/exp_prog/proposals/09/PR12-09-009.pdf" TargetMode="External"/><Relationship Id="rId14" Type="http://schemas.openxmlformats.org/officeDocument/2006/relationships/hyperlink" Target="https://www.jlab.org/exp_prog/proposals/16/PR12-16-010B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lab.org/exp_prog/proposals/17/PR12-17-012B.pdf" TargetMode="External"/><Relationship Id="rId3" Type="http://schemas.openxmlformats.org/officeDocument/2006/relationships/hyperlink" Target="https://www.jlab.org/exp_prog/proposals/20/E12-06-106A_Proposal.pdf" TargetMode="External"/><Relationship Id="rId7" Type="http://schemas.openxmlformats.org/officeDocument/2006/relationships/hyperlink" Target="https://www.jlab.org/exp_prog/proposals/17/PR12-17-012A.pdf" TargetMode="External"/><Relationship Id="rId2" Type="http://schemas.openxmlformats.org/officeDocument/2006/relationships/hyperlink" Target="https://www.jlab.org/exp_prog/proposals/06/PR12-06-10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exp_prog/proposals/17/PR12-17-012.pdf" TargetMode="External"/><Relationship Id="rId5" Type="http://schemas.openxmlformats.org/officeDocument/2006/relationships/hyperlink" Target="https://www.jlab.org/exp_prog/proposals/20/E12-06-117A_Proposal.pdf" TargetMode="External"/><Relationship Id="rId10" Type="http://schemas.openxmlformats.org/officeDocument/2006/relationships/hyperlink" Target="https://www.jlab.org/exp_prog/proposals/23/PR12-23-013.pdf" TargetMode="External"/><Relationship Id="rId4" Type="http://schemas.openxmlformats.org/officeDocument/2006/relationships/hyperlink" Target="https://www.jlab.org/exp_prog/proposals/06/PR12-06-117.pdf" TargetMode="External"/><Relationship Id="rId9" Type="http://schemas.openxmlformats.org/officeDocument/2006/relationships/hyperlink" Target="https://www.jlab.org/exp_prog/proposals/17/PR12-17-012C.pdf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lab.org/exp_prog/proposals/21/PR12-21-004.pdf" TargetMode="External"/><Relationship Id="rId3" Type="http://schemas.openxmlformats.org/officeDocument/2006/relationships/hyperlink" Target="https://www.jlab.org/exp_prog/proposals/11/PR12-11-111.pdf" TargetMode="External"/><Relationship Id="rId7" Type="http://schemas.openxmlformats.org/officeDocument/2006/relationships/hyperlink" Target="https://www.jlab.org/exp_prog/proposals/20/PR12-20-005_Proposal.pdf" TargetMode="External"/><Relationship Id="rId2" Type="http://schemas.openxmlformats.org/officeDocument/2006/relationships/hyperlink" Target="https://www.jlab.org/exp_prog/proposals/14/PR12-14-001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jlab.org/exp_prog/proposals/20/PR12-20-002_Proposal.pdf" TargetMode="External"/><Relationship Id="rId5" Type="http://schemas.openxmlformats.org/officeDocument/2006/relationships/hyperlink" Target="https://www.jlab.org/exp_prog/proposals/12/PR12-12-010_rv.pdf" TargetMode="External"/><Relationship Id="rId4" Type="http://schemas.openxmlformats.org/officeDocument/2006/relationships/hyperlink" Target="https://www.jlab.org/exp_prog/proposals/12/PR12-12-009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lab.org/exp_prog/proposals/23/PR12+23-002.pdf" TargetMode="External"/><Relationship Id="rId3" Type="http://schemas.openxmlformats.org/officeDocument/2006/relationships/hyperlink" Target="https://www.jlab.org/exp_prog/proposals/11/PR12-11-106.pdf" TargetMode="External"/><Relationship Id="rId7" Type="http://schemas.openxmlformats.org/officeDocument/2006/relationships/hyperlink" Target="https://www.jlab.org/exp_prog/proposals/23/PR12+23-008.pdf" TargetMode="External"/><Relationship Id="rId2" Type="http://schemas.openxmlformats.org/officeDocument/2006/relationships/hyperlink" Target="https://www.jlab.org/exp_prog/PACpage/PAC37/proposals/Proposals/New%20Proposals/PR-11-00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exp_prog/proposals/22/PR12-22-003.pdf" TargetMode="External"/><Relationship Id="rId5" Type="http://schemas.openxmlformats.org/officeDocument/2006/relationships/hyperlink" Target="https://www.jlab.org/exp_prog/proposals/21/PR12-21-003.pdf" TargetMode="External"/><Relationship Id="rId4" Type="http://schemas.openxmlformats.org/officeDocument/2006/relationships/hyperlink" Target="https://www.jlab.org/exp_prog/proposals/20/PR12-20-004_Proposal.pdf" TargetMode="External"/><Relationship Id="rId9" Type="http://schemas.openxmlformats.org/officeDocument/2006/relationships/hyperlink" Target="https://misportal.jlab.org/pacProposals/experiments/116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arxiv.org/pdf/2602.22128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2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760126-6098-3E2F-55B4-1BF7589B57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06" y="4267200"/>
            <a:ext cx="3386765" cy="1463040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8606" y="1219200"/>
            <a:ext cx="4772297" cy="94040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tx1"/>
                </a:solidFill>
                <a:latin typeface="Arial" charset="0"/>
                <a:cs typeface="+mj-cs"/>
              </a:rPr>
              <a:t>Status of Hall-B</a:t>
            </a:r>
            <a:endParaRPr lang="en-US" sz="4000" baseline="24000" dirty="0">
              <a:solidFill>
                <a:schemeClr val="tx1"/>
              </a:solidFill>
              <a:latin typeface="Arial" charset="0"/>
              <a:cs typeface="+mj-cs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01226" y="4818308"/>
            <a:ext cx="4238002" cy="1318714"/>
          </a:xfrm>
        </p:spPr>
        <p:txBody>
          <a:bodyPr/>
          <a:lstStyle/>
          <a:p>
            <a:pPr algn="r" eaLnBrk="1" hangingPunct="1">
              <a:buClrTx/>
              <a:buSzTx/>
              <a:buFontTx/>
              <a:buNone/>
              <a:defRPr/>
            </a:pPr>
            <a:r>
              <a:rPr lang="en-US" sz="1800" dirty="0">
                <a:cs typeface="+mn-cs"/>
              </a:rPr>
              <a:t>S. Stepanyan (JLAB)</a:t>
            </a:r>
          </a:p>
          <a:p>
            <a:pPr algn="r" eaLnBrk="1" hangingPunct="1">
              <a:buClrTx/>
              <a:buSzTx/>
              <a:defRPr/>
            </a:pPr>
            <a:r>
              <a:rPr lang="en-US" sz="1800" dirty="0"/>
              <a:t>CLAS Collaboration meeting</a:t>
            </a:r>
            <a:endParaRPr lang="en-US" sz="1800" dirty="0">
              <a:cs typeface="+mn-cs"/>
            </a:endParaRPr>
          </a:p>
          <a:p>
            <a:pPr algn="r" eaLnBrk="1" hangingPunct="1">
              <a:buClrTx/>
              <a:buSzTx/>
              <a:defRPr/>
            </a:pPr>
            <a:r>
              <a:rPr lang="en-US" sz="1800" dirty="0"/>
              <a:t>March 10-13, 2026</a:t>
            </a:r>
            <a:endParaRPr lang="en-US" sz="1800" dirty="0"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954CD-1FE8-6147-8C51-47D085E8B2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10" y="1306290"/>
            <a:ext cx="4800600" cy="3200400"/>
          </a:xfrm>
          <a:prstGeom prst="rect">
            <a:avLst/>
          </a:prstGeom>
        </p:spPr>
      </p:pic>
      <p:pic>
        <p:nvPicPr>
          <p:cNvPr id="5" name="Picture 4" descr="HPS_01.png">
            <a:extLst>
              <a:ext uri="{FF2B5EF4-FFF2-40B4-BE49-F238E27FC236}">
                <a16:creationId xmlns:a16="http://schemas.microsoft.com/office/drawing/2014/main" id="{9DC46D95-5B4A-0C44-BF1C-62D33EFEFE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8284" y="2222330"/>
            <a:ext cx="3029853" cy="155448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CAEB12-8398-4445-87DE-07A3CD3942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8628" y="1306290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81820-6C95-1644-88F3-3F79F6FC7C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284" y="2222330"/>
            <a:ext cx="747084" cy="457200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DA0B71-F0BB-2C4D-A378-EC3A7E5944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539" y="5340505"/>
            <a:ext cx="64545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4B451-5573-38A2-1A59-95EE86D65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164991-0057-5E41-7EA9-ECF5E527D6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54400" y="6172201"/>
            <a:ext cx="4572000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8DE288-6E54-42CA-E517-66224C45ADEB}"/>
              </a:ext>
            </a:extLst>
          </p:cNvPr>
          <p:cNvGrpSpPr>
            <a:grpSpLocks noChangeAspect="1"/>
          </p:cNvGrpSpPr>
          <p:nvPr/>
        </p:nvGrpSpPr>
        <p:grpSpPr>
          <a:xfrm>
            <a:off x="497575" y="1242914"/>
            <a:ext cx="3456277" cy="3200400"/>
            <a:chOff x="-2188" y="362587"/>
            <a:chExt cx="3950032" cy="36576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A3655D-E5E7-DACB-2161-17A210BA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188" y="362587"/>
              <a:ext cx="3950032" cy="3657600"/>
            </a:xfrm>
            <a:prstGeom prst="rect">
              <a:avLst/>
            </a:prstGeom>
          </p:spPr>
        </p:pic>
        <p:sp>
          <p:nvSpPr>
            <p:cNvPr id="11" name="Rectangle: Rounded Corners 1">
              <a:extLst>
                <a:ext uri="{FF2B5EF4-FFF2-40B4-BE49-F238E27FC236}">
                  <a16:creationId xmlns:a16="http://schemas.microsoft.com/office/drawing/2014/main" id="{F1CEADC0-BEA9-D41F-46AC-AF1937A1DF7E}"/>
                </a:ext>
              </a:extLst>
            </p:cNvPr>
            <p:cNvSpPr/>
            <p:nvPr/>
          </p:nvSpPr>
          <p:spPr>
            <a:xfrm>
              <a:off x="452473" y="1222272"/>
              <a:ext cx="707965" cy="24063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Hodo</a:t>
              </a:r>
            </a:p>
          </p:txBody>
        </p:sp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01142F9E-AD15-8BD9-6097-C0311AD55DE6}"/>
                </a:ext>
              </a:extLst>
            </p:cNvPr>
            <p:cNvSpPr/>
            <p:nvPr/>
          </p:nvSpPr>
          <p:spPr>
            <a:xfrm>
              <a:off x="3100890" y="1462905"/>
              <a:ext cx="707965" cy="249226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/>
                <a:t>GEM</a:t>
              </a:r>
            </a:p>
          </p:txBody>
        </p:sp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id="{38475123-80A4-71B3-AA58-C28DA9D9FAC1}"/>
                </a:ext>
              </a:extLst>
            </p:cNvPr>
            <p:cNvSpPr/>
            <p:nvPr/>
          </p:nvSpPr>
          <p:spPr>
            <a:xfrm>
              <a:off x="2337743" y="1911302"/>
              <a:ext cx="707965" cy="240632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/>
                <a:t>GEM</a:t>
              </a:r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554F1334-6DC6-4C9F-903E-D1BF5666ECEF}"/>
                </a:ext>
              </a:extLst>
            </p:cNvPr>
            <p:cNvSpPr/>
            <p:nvPr/>
          </p:nvSpPr>
          <p:spPr>
            <a:xfrm>
              <a:off x="2262581" y="2559825"/>
              <a:ext cx="707965" cy="240633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 dirty="0"/>
                <a:t>GEM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00F9182-4107-F0DA-13F5-2DD1003540C1}"/>
              </a:ext>
            </a:extLst>
          </p:cNvPr>
          <p:cNvSpPr txBox="1">
            <a:spLocks/>
          </p:cNvSpPr>
          <p:nvPr/>
        </p:nvSpPr>
        <p:spPr>
          <a:xfrm>
            <a:off x="510988" y="285561"/>
            <a:ext cx="10627659" cy="73286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Prad preparations</a:t>
            </a:r>
            <a:endParaRPr lang="en-US" sz="3200" kern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016705-59B1-90AF-140F-3552FC3D7B3D}"/>
              </a:ext>
            </a:extLst>
          </p:cNvPr>
          <p:cNvSpPr txBox="1"/>
          <p:nvPr/>
        </p:nvSpPr>
        <p:spPr>
          <a:xfrm>
            <a:off x="524301" y="895185"/>
            <a:ext cx="3349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GEM cosmic test setup in EEL 125</a:t>
            </a:r>
          </a:p>
        </p:txBody>
      </p:sp>
      <p:pic>
        <p:nvPicPr>
          <p:cNvPr id="15" name="Picture 2" descr="PRad logo">
            <a:extLst>
              <a:ext uri="{FF2B5EF4-FFF2-40B4-BE49-F238E27FC236}">
                <a16:creationId xmlns:a16="http://schemas.microsoft.com/office/drawing/2014/main" id="{27CDCF3D-34AA-BCA1-1D7C-5ADE7269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6155" y="232010"/>
            <a:ext cx="9753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7B3BF2-6256-BE97-2CB6-C86EA49FFEF6}"/>
              </a:ext>
            </a:extLst>
          </p:cNvPr>
          <p:cNvSpPr txBox="1"/>
          <p:nvPr/>
        </p:nvSpPr>
        <p:spPr>
          <a:xfrm>
            <a:off x="524388" y="4494374"/>
            <a:ext cx="3429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/>
              <a:t>High-rate test of APV-MPD achieved 22 kHz (limited by the 1 Gbit data rate in EEL).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/>
              <a:t>Eight GEMs are on hand, six new and two old (from Prad I).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/>
              <a:t>Tests are ongoing in EEL. Issues with low efficiency are being worked out.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/>
              <a:t>GEMs will be transported to the Hall when ready.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ADEAF-E978-8453-4969-2385828ACA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9372" y="3659865"/>
            <a:ext cx="2558644" cy="182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F7D955-B599-19C9-28C7-E77F8CAA5361}"/>
              </a:ext>
            </a:extLst>
          </p:cNvPr>
          <p:cNvSpPr txBox="1"/>
          <p:nvPr/>
        </p:nvSpPr>
        <p:spPr>
          <a:xfrm>
            <a:off x="4498224" y="1103516"/>
            <a:ext cx="2887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HyCal</a:t>
            </a:r>
            <a:r>
              <a:rPr lang="en-US" sz="1600" dirty="0"/>
              <a:t> tests in the Hall started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5C-8E0D-AADB-97BE-2CEB43DD4122}"/>
              </a:ext>
            </a:extLst>
          </p:cNvPr>
          <p:cNvSpPr txBox="1"/>
          <p:nvPr/>
        </p:nvSpPr>
        <p:spPr>
          <a:xfrm>
            <a:off x="8096376" y="577782"/>
            <a:ext cx="3584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Gas-jet target vessel on the beamline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9BA5EC18-C936-ACFC-2E13-B1CB1616F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277" y="4648116"/>
            <a:ext cx="408974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33363" lvl="0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HyCal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is in the Hall, mounted on the transporter.</a:t>
            </a:r>
          </a:p>
          <a:p>
            <a:pPr marL="233363" lvl="0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+mn-lt"/>
              </a:rPr>
              <a:t>Cabling, interlocks, and cooling are ready and tested. </a:t>
            </a:r>
          </a:p>
          <a:p>
            <a:pPr marL="233363" lvl="0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Transporter has </a:t>
            </a:r>
            <a:r>
              <a:rPr lang="en-US" altLang="en-US" sz="1200" dirty="0">
                <a:latin typeface="+mn-lt"/>
              </a:rPr>
              <a:t>been commissioned.</a:t>
            </a:r>
          </a:p>
          <a:p>
            <a:pPr marL="233363" lvl="0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Veto counters are </a:t>
            </a:r>
            <a:r>
              <a:rPr lang="en-US" altLang="en-US" sz="1200" dirty="0">
                <a:latin typeface="+mn-lt"/>
              </a:rPr>
              <a:t>ready and will be installed after the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target is installed.</a:t>
            </a:r>
          </a:p>
          <a:p>
            <a:pPr marL="233363" lvl="0" indent="-2333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+mn-lt"/>
              </a:rPr>
              <a:t>The remaining work is expected to be completed before the start of the run on March 27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" name="Picture 3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60854620-D836-9DA9-B03A-C8BAC14C5C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480" y="1673493"/>
            <a:ext cx="3657600" cy="2743200"/>
          </a:xfrm>
          <a:prstGeom prst="rect">
            <a:avLst/>
          </a:prstGeom>
        </p:spPr>
      </p:pic>
      <p:pic>
        <p:nvPicPr>
          <p:cNvPr id="6" name="Picture 5" descr="A picture containing indoor, miller&#10;&#10;AI-generated content may be incorrect.">
            <a:extLst>
              <a:ext uri="{FF2B5EF4-FFF2-40B4-BE49-F238E27FC236}">
                <a16:creationId xmlns:a16="http://schemas.microsoft.com/office/drawing/2014/main" id="{2481C078-C67D-DBD9-9EBC-7A18D9ADCC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925" y="916665"/>
            <a:ext cx="36576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A94D76-FFEB-87F4-27CA-519A1356290A}"/>
              </a:ext>
            </a:extLst>
          </p:cNvPr>
          <p:cNvSpPr txBox="1"/>
          <p:nvPr/>
        </p:nvSpPr>
        <p:spPr>
          <a:xfrm>
            <a:off x="8390447" y="5341204"/>
            <a:ext cx="365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Achieved a similar target cell pressure ratio PCELL/PCH as in 2016.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target cell has been surveyed and will be installed after vacuum tests.</a:t>
            </a:r>
          </a:p>
        </p:txBody>
      </p:sp>
    </p:spTree>
    <p:extLst>
      <p:ext uri="{BB962C8B-B14F-4D97-AF65-F5344CB8AC3E}">
        <p14:creationId xmlns:p14="http://schemas.microsoft.com/office/powerpoint/2010/main" val="63728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9DD668-2648-3548-BC1A-2862EBDF9A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278293" y="6185026"/>
            <a:ext cx="4551680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D6B9C04-D76C-9F47-A2C1-D7FBF0583E2B}"/>
              </a:ext>
            </a:extLst>
          </p:cNvPr>
          <p:cNvSpPr txBox="1">
            <a:spLocks/>
          </p:cNvSpPr>
          <p:nvPr/>
        </p:nvSpPr>
        <p:spPr>
          <a:xfrm>
            <a:off x="527850" y="218679"/>
            <a:ext cx="10992758" cy="6059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CLAS12 luminosity upgrade – the R1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/>
                <a:cs typeface="+mn-cs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RWell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 project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kern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FA86FC-4DA0-1D41-A8CB-7E0A106A20CA}"/>
              </a:ext>
            </a:extLst>
          </p:cNvPr>
          <p:cNvSpPr/>
          <p:nvPr/>
        </p:nvSpPr>
        <p:spPr>
          <a:xfrm>
            <a:off x="520688" y="861778"/>
            <a:ext cx="8176912" cy="142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Continue performance studies of the first prototype: </a:t>
            </a:r>
          </a:p>
          <a:p>
            <a:pPr marL="458788" lvl="1" indent="-16668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After almost a year's pause, the detector came up without issues.   </a:t>
            </a:r>
          </a:p>
          <a:p>
            <a:pPr marL="458788" lvl="1" indent="-16668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The same features: dead sectors, 4 holes in the readout, the same noisy strips, and HV structure.  </a:t>
            </a:r>
          </a:p>
          <a:p>
            <a:pPr marL="233363" indent="-23336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One of the characteristics under study is the time resolution needed for MC.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D78552E-B58A-0F4E-863D-C1E0F6FE6A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5730" y="236993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Picture 3" descr="A diagram of a layer of material&#10;&#10;Description automatically generated">
            <a:extLst>
              <a:ext uri="{FF2B5EF4-FFF2-40B4-BE49-F238E27FC236}">
                <a16:creationId xmlns:a16="http://schemas.microsoft.com/office/drawing/2014/main" id="{A7BB0B13-AC67-2C54-9A45-64D8699419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6303" y="4095584"/>
            <a:ext cx="3314143" cy="2011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C379AB-7597-E02D-5E72-3E1680D517AA}"/>
              </a:ext>
            </a:extLst>
          </p:cNvPr>
          <p:cNvSpPr txBox="1"/>
          <p:nvPr/>
        </p:nvSpPr>
        <p:spPr>
          <a:xfrm>
            <a:off x="8969614" y="4233506"/>
            <a:ext cx="1736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Version-7 prototype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50D5A-B1F3-7DFF-5429-AF00A29EBA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712" y="1007219"/>
            <a:ext cx="2723881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4BD23-47C1-F006-1405-72DCDF1CAD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903" y="2479639"/>
            <a:ext cx="2744344" cy="1325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E7D4D9-463F-24DD-3558-3D31D5A37E99}"/>
              </a:ext>
            </a:extLst>
          </p:cNvPr>
          <p:cNvSpPr txBox="1"/>
          <p:nvPr/>
        </p:nvSpPr>
        <p:spPr>
          <a:xfrm>
            <a:off x="9161781" y="1065904"/>
            <a:ext cx="19377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ea typeface="Calibri"/>
                <a:cs typeface="Calibri"/>
              </a:rPr>
              <a:t>Run 2650 (taken 1 year ago)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DEE6A-1332-B7A8-E4A4-659F5327A1C7}"/>
              </a:ext>
            </a:extLst>
          </p:cNvPr>
          <p:cNvSpPr txBox="1"/>
          <p:nvPr/>
        </p:nvSpPr>
        <p:spPr>
          <a:xfrm>
            <a:off x="9330602" y="2524988"/>
            <a:ext cx="164694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ea typeface="Calibri"/>
                <a:cs typeface="Calibri"/>
              </a:rPr>
              <a:t>Run 3051 recent run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37A340-7146-3542-BD07-B44E110688D5}"/>
              </a:ext>
            </a:extLst>
          </p:cNvPr>
          <p:cNvSpPr txBox="1"/>
          <p:nvPr/>
        </p:nvSpPr>
        <p:spPr>
          <a:xfrm>
            <a:off x="532114" y="4138312"/>
            <a:ext cx="7540019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lvl="0" indent="-233363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The 2</a:t>
            </a:r>
            <a:r>
              <a:rPr lang="en-US" sz="1600" baseline="30000" dirty="0"/>
              <a:t>nd</a:t>
            </a:r>
            <a:r>
              <a:rPr lang="en-US" sz="1600" dirty="0"/>
              <a:t> 𝛍RWELL prototype (V7) is scheduled for assembly at CERN (starts now).</a:t>
            </a:r>
          </a:p>
          <a:p>
            <a:pPr marL="233363" lvl="0" indent="-233363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The detector should be here in April after the initial tests at CERN.</a:t>
            </a:r>
          </a:p>
          <a:p>
            <a:pPr marL="233363" lvl="0" indent="-233363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The design of the prototype is close to the arrangement of 𝛍RWELL and the cathode layers of the proposed detector for R1 upgrade.</a:t>
            </a:r>
          </a:p>
          <a:p>
            <a:pPr marL="233363" lvl="0" indent="-233363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If the tests prove the concept, we will proceed with fabricating the full-size detector.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5E9F3F-4883-42C9-FF84-F9D5CDFE75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6"/>
          <a:stretch>
            <a:fillRect/>
          </a:stretch>
        </p:blipFill>
        <p:spPr>
          <a:xfrm>
            <a:off x="665753" y="2316198"/>
            <a:ext cx="2152558" cy="17373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57D816-9C2D-E211-B4AE-324A9F0F9494}"/>
              </a:ext>
            </a:extLst>
          </p:cNvPr>
          <p:cNvSpPr/>
          <p:nvPr/>
        </p:nvSpPr>
        <p:spPr>
          <a:xfrm>
            <a:off x="751942" y="2419129"/>
            <a:ext cx="506616" cy="1418725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514050-6C0A-CFAC-CF5A-B499701335BC}"/>
              </a:ext>
            </a:extLst>
          </p:cNvPr>
          <p:cNvSpPr/>
          <p:nvPr/>
        </p:nvSpPr>
        <p:spPr>
          <a:xfrm>
            <a:off x="2236983" y="2419129"/>
            <a:ext cx="506616" cy="1418725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716D15B1-3D16-5B0B-82B3-AA29AFDA8360}"/>
              </a:ext>
            </a:extLst>
          </p:cNvPr>
          <p:cNvSpPr txBox="1"/>
          <p:nvPr/>
        </p:nvSpPr>
        <p:spPr>
          <a:xfrm>
            <a:off x="1311621" y="2444733"/>
            <a:ext cx="102253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alibri"/>
                <a:ea typeface="Calibri"/>
                <a:cs typeface="Calibri"/>
              </a:rPr>
              <a:t>Pixel (6,3)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A51BB6-7336-5216-2C30-7A41D42D077A}"/>
              </a:ext>
            </a:extLst>
          </p:cNvPr>
          <p:cNvSpPr txBox="1"/>
          <p:nvPr/>
        </p:nvSpPr>
        <p:spPr>
          <a:xfrm rot="16200000">
            <a:off x="156257" y="2923632"/>
            <a:ext cx="7288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ea typeface="Calibri"/>
                <a:cs typeface="Calibri"/>
              </a:rPr>
              <a:t>Delta 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AF496-58F3-C498-2003-B838F0BC2EE9}"/>
              </a:ext>
            </a:extLst>
          </p:cNvPr>
          <p:cNvSpPr txBox="1"/>
          <p:nvPr/>
        </p:nvSpPr>
        <p:spPr>
          <a:xfrm>
            <a:off x="665753" y="3855361"/>
            <a:ext cx="88843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Smal pulse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445A5A-A109-5F15-A9BE-7BAB5EC0E136}"/>
              </a:ext>
            </a:extLst>
          </p:cNvPr>
          <p:cNvSpPr txBox="1"/>
          <p:nvPr/>
        </p:nvSpPr>
        <p:spPr>
          <a:xfrm>
            <a:off x="1984085" y="3915058"/>
            <a:ext cx="88843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Large pulse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C973BD-3D3D-C5F5-A6DE-C7D87593722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78" y="2442691"/>
            <a:ext cx="2852246" cy="15544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1E07DC3-DE31-46F2-514A-60CCDD8B2EA6}"/>
              </a:ext>
            </a:extLst>
          </p:cNvPr>
          <p:cNvGrpSpPr>
            <a:grpSpLocks noChangeAspect="1"/>
          </p:cNvGrpSpPr>
          <p:nvPr/>
        </p:nvGrpSpPr>
        <p:grpSpPr>
          <a:xfrm>
            <a:off x="5849691" y="2202597"/>
            <a:ext cx="2641801" cy="1752340"/>
            <a:chOff x="3918785" y="530795"/>
            <a:chExt cx="4497160" cy="298302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E468B3E-A9A0-172B-8BAB-A036D431D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8785" y="1178933"/>
              <a:ext cx="4497160" cy="2334886"/>
            </a:xfrm>
            <a:prstGeom prst="rect">
              <a:avLst/>
            </a:prstGeom>
          </p:spPr>
        </p:pic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id="{405996E2-3D39-CAB2-DAF0-2E413AE9BD67}"/>
                </a:ext>
              </a:extLst>
            </p:cNvPr>
            <p:cNvSpPr txBox="1"/>
            <p:nvPr/>
          </p:nvSpPr>
          <p:spPr>
            <a:xfrm>
              <a:off x="4521843" y="530795"/>
              <a:ext cx="3785415" cy="78589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Calibri"/>
                  <a:ea typeface="Calibri"/>
                  <a:cs typeface="Calibri"/>
                </a:rPr>
                <a:t>Pixel (position) dependence of the pulse time resolution</a:t>
              </a:r>
            </a:p>
          </p:txBody>
        </p:sp>
      </p:grpSp>
      <p:sp>
        <p:nvSpPr>
          <p:cNvPr id="33" name="TextBox 9">
            <a:extLst>
              <a:ext uri="{FF2B5EF4-FFF2-40B4-BE49-F238E27FC236}">
                <a16:creationId xmlns:a16="http://schemas.microsoft.com/office/drawing/2014/main" id="{1F589383-48E3-9A03-9708-1CDFEF701DA8}"/>
              </a:ext>
            </a:extLst>
          </p:cNvPr>
          <p:cNvSpPr txBox="1"/>
          <p:nvPr/>
        </p:nvSpPr>
        <p:spPr>
          <a:xfrm>
            <a:off x="3132253" y="3161783"/>
            <a:ext cx="1988004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0000FF"/>
                </a:solidFill>
                <a:latin typeface="Calibri"/>
                <a:ea typeface="Calibri"/>
                <a:cs typeface="Calibri"/>
              </a:rPr>
              <a:t>Large pulse region</a:t>
            </a:r>
          </a:p>
        </p:txBody>
      </p:sp>
    </p:spTree>
    <p:extLst>
      <p:ext uri="{BB962C8B-B14F-4D97-AF65-F5344CB8AC3E}">
        <p14:creationId xmlns:p14="http://schemas.microsoft.com/office/powerpoint/2010/main" val="4955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88D105-C8E9-9E02-B9C7-ED2478EBA6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20533" y="6172201"/>
            <a:ext cx="4605867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pic>
        <p:nvPicPr>
          <p:cNvPr id="3" name="Picture 2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DD88F097-2F4E-889C-7A9E-ACD3BDAE4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038" y="3532095"/>
            <a:ext cx="2844800" cy="2560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F53365-7234-EE1E-2D65-8F94FDFFE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973" y="824609"/>
            <a:ext cx="3272220" cy="356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824567-90DD-0C84-AE17-934C47F59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788" y="852472"/>
            <a:ext cx="2796279" cy="2651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F444F-1C3D-2A46-C5E2-7A32EDF0B6A1}"/>
              </a:ext>
            </a:extLst>
          </p:cNvPr>
          <p:cNvSpPr txBox="1"/>
          <p:nvPr/>
        </p:nvSpPr>
        <p:spPr>
          <a:xfrm>
            <a:off x="5619750" y="2951722"/>
            <a:ext cx="41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8F4A35-CFD1-C7F2-845D-DD599AF54D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103" y="4687125"/>
            <a:ext cx="1542251" cy="1188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B1BF97-6934-6E5E-3412-AED4471D72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330" y="4687125"/>
            <a:ext cx="1731863" cy="11887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B9EB7DA-4D1E-13A2-F2B4-0F9640600C85}"/>
              </a:ext>
            </a:extLst>
          </p:cNvPr>
          <p:cNvSpPr txBox="1">
            <a:spLocks/>
          </p:cNvSpPr>
          <p:nvPr/>
        </p:nvSpPr>
        <p:spPr>
          <a:xfrm>
            <a:off x="527850" y="218679"/>
            <a:ext cx="10992758" cy="6059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Full-size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ＭＳ Ｐゴシック"/>
                <a:cs typeface="+mn-cs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RWell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 detector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kern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DD04E-C91C-8103-C109-0C0F0E38DA1E}"/>
              </a:ext>
            </a:extLst>
          </p:cNvPr>
          <p:cNvSpPr txBox="1"/>
          <p:nvPr/>
        </p:nvSpPr>
        <p:spPr>
          <a:xfrm>
            <a:off x="556330" y="1059142"/>
            <a:ext cx="4734155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concept:</a:t>
            </a:r>
          </a:p>
          <a:p>
            <a:pPr marL="404813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Two UV readout planes in one detector.</a:t>
            </a:r>
          </a:p>
          <a:p>
            <a:pPr marL="404813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Four cathode planes on three frames.</a:t>
            </a:r>
          </a:p>
          <a:p>
            <a:pPr marL="404813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Four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/>
              <a:t>RWELL planes mounted on two frames, with U and V layers on opposite sides of the frame. </a:t>
            </a:r>
          </a:p>
          <a:p>
            <a:pPr marL="404813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Strip readout, strips parallel to the sides of the trapezoid, with ±29.5 degrees stereo angle between the U and V strips. The readout pitch size is 1 mm, strip width 0.5 mm.</a:t>
            </a:r>
          </a:p>
          <a:p>
            <a:pPr marL="404813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Readout at the large base of the trapezoid. 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The conceptual design is complete, including gas flow through the detector, mounting, and cooling of the front-end electronics.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Started a full design, with </a:t>
            </a:r>
            <a:r>
              <a:rPr lang="en-US" dirty="0"/>
              <a:t>FEA analysis of drift chamber links </a:t>
            </a:r>
            <a:r>
              <a:rPr lang="en-US" sz="1600" dirty="0"/>
              <a:t>with </a:t>
            </a:r>
            <a:r>
              <a:rPr lang="en-US" sz="1600" dirty="0" err="1">
                <a:latin typeface="Symbol" pitchFamily="2" charset="2"/>
              </a:rPr>
              <a:t>m</a:t>
            </a:r>
            <a:r>
              <a:rPr lang="en-US" sz="1600" dirty="0" err="1"/>
              <a:t>RWELLs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78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9DD668-2648-3548-BC1A-2862EBDF9A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61173" y="6172201"/>
            <a:ext cx="4565227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D6B9C04-D76C-9F47-A2C1-D7FBF0583E2B}"/>
              </a:ext>
            </a:extLst>
          </p:cNvPr>
          <p:cNvSpPr txBox="1">
            <a:spLocks/>
          </p:cNvSpPr>
          <p:nvPr/>
        </p:nvSpPr>
        <p:spPr>
          <a:xfrm>
            <a:off x="518885" y="253095"/>
            <a:ext cx="10992758" cy="6059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Offline Software update – progress on FD tracking</a:t>
            </a:r>
            <a:endParaRPr lang="en-US" kern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EC197B2-9683-ED4F-B6C0-0D4857814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5730" y="245157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C18D8F-9334-5A44-A4E0-78F0129918D1}"/>
              </a:ext>
            </a:extLst>
          </p:cNvPr>
          <p:cNvSpPr txBox="1"/>
          <p:nvPr/>
        </p:nvSpPr>
        <p:spPr>
          <a:xfrm>
            <a:off x="6925981" y="4953415"/>
            <a:ext cx="46052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1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d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176B670F-A932-674B-9961-287F5695F893}"/>
              </a:ext>
            </a:extLst>
          </p:cNvPr>
          <p:cNvSpPr txBox="1"/>
          <p:nvPr/>
        </p:nvSpPr>
        <p:spPr>
          <a:xfrm>
            <a:off x="7117571" y="4497364"/>
            <a:ext cx="459970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1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p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121E311E-1F05-4D4A-812E-534F7BC07205}"/>
              </a:ext>
            </a:extLst>
          </p:cNvPr>
          <p:cNvSpPr txBox="1"/>
          <p:nvPr/>
        </p:nvSpPr>
        <p:spPr>
          <a:xfrm>
            <a:off x="6925980" y="3766313"/>
            <a:ext cx="38155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1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𝝿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062AB-633C-49B6-B717-93BB0C3088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34" r="3635"/>
          <a:stretch>
            <a:fillRect/>
          </a:stretch>
        </p:blipFill>
        <p:spPr>
          <a:xfrm>
            <a:off x="880397" y="907429"/>
            <a:ext cx="9328148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8EBC1F-65F3-B044-6497-B7B462545978}"/>
              </a:ext>
            </a:extLst>
          </p:cNvPr>
          <p:cNvSpPr txBox="1"/>
          <p:nvPr/>
        </p:nvSpPr>
        <p:spPr>
          <a:xfrm>
            <a:off x="1567543" y="5527833"/>
            <a:ext cx="758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work is underway to incorporate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RWELL detectors in the tracking.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5FB213-DF81-785F-45EA-189A9AC158FF}"/>
              </a:ext>
            </a:extLst>
          </p:cNvPr>
          <p:cNvSpPr txBox="1"/>
          <p:nvPr/>
        </p:nvSpPr>
        <p:spPr>
          <a:xfrm>
            <a:off x="9260880" y="5848719"/>
            <a:ext cx="2294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Details in T. Cao’s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70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F79AE-DE7E-DFAB-7179-D792A0919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95A2EC-2AF7-AB66-4AA0-20EC43EFF5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74720" y="6172201"/>
            <a:ext cx="4551680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03AB2E-E480-F846-0D9F-DB3D76AD0110}"/>
              </a:ext>
            </a:extLst>
          </p:cNvPr>
          <p:cNvSpPr txBox="1">
            <a:spLocks/>
          </p:cNvSpPr>
          <p:nvPr/>
        </p:nvSpPr>
        <p:spPr>
          <a:xfrm>
            <a:off x="518885" y="253095"/>
            <a:ext cx="10992758" cy="6059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Offline Software update – progress on CVT tracking</a:t>
            </a:r>
            <a:endParaRPr lang="en-US" kern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E5553D-EF76-D770-DDEC-5C5DB7FE7C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5730" y="245157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0D60E93-0E44-580B-A6FF-2047443931D6}"/>
              </a:ext>
            </a:extLst>
          </p:cNvPr>
          <p:cNvSpPr txBox="1"/>
          <p:nvPr/>
        </p:nvSpPr>
        <p:spPr>
          <a:xfrm>
            <a:off x="6925981" y="4953415"/>
            <a:ext cx="46052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1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d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B8F4F365-7CB7-CCAF-2F3D-AE589ABAF6A4}"/>
              </a:ext>
            </a:extLst>
          </p:cNvPr>
          <p:cNvSpPr txBox="1"/>
          <p:nvPr/>
        </p:nvSpPr>
        <p:spPr>
          <a:xfrm>
            <a:off x="7117571" y="4497364"/>
            <a:ext cx="459970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1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p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B40C60E8-7B34-E6FA-6DF5-E31F1062AEB9}"/>
              </a:ext>
            </a:extLst>
          </p:cNvPr>
          <p:cNvSpPr txBox="1"/>
          <p:nvPr/>
        </p:nvSpPr>
        <p:spPr>
          <a:xfrm>
            <a:off x="6925980" y="3766313"/>
            <a:ext cx="38155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1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54D77-2C31-D6CE-040B-7239570CB04F}"/>
              </a:ext>
            </a:extLst>
          </p:cNvPr>
          <p:cNvSpPr txBox="1"/>
          <p:nvPr/>
        </p:nvSpPr>
        <p:spPr>
          <a:xfrm>
            <a:off x="518885" y="1044501"/>
            <a:ext cx="86283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shortfalls of the existing algorithm: many seeds, difficulty selecting “good” candidates, a large number of “fake” tracks, loss of efficiency, and worsening of track parameter resolution with increasing background.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new development in seeding the tracks – implement </a:t>
            </a:r>
            <a:r>
              <a:rPr lang="en-US" b="1" i="1" dirty="0"/>
              <a:t>roads</a:t>
            </a:r>
            <a:r>
              <a:rPr lang="en-US" dirty="0"/>
              <a:t>, a precomputed, discretized track hypothesis.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package is ready. It stores simulated tracks in a bit-packed format. Trajectories are binned </a:t>
            </a:r>
            <a:r>
              <a:rPr lang="en-US" i="1" dirty="0" err="1"/>
              <a:t>Q,p,</a:t>
            </a:r>
            <a:r>
              <a:rPr lang="en-US" i="1" dirty="0" err="1">
                <a:latin typeface="Symbol" pitchFamily="2" charset="2"/>
              </a:rPr>
              <a:t>q</a:t>
            </a:r>
            <a:r>
              <a:rPr lang="en-US" i="1" dirty="0" err="1"/>
              <a:t>,</a:t>
            </a:r>
            <a:r>
              <a:rPr lang="en-US" i="1" dirty="0" err="1">
                <a:latin typeface="Symbol" pitchFamily="2" charset="2"/>
              </a:rPr>
              <a:t>f</a:t>
            </a:r>
            <a:r>
              <a:rPr lang="en-US" i="1" dirty="0" err="1"/>
              <a:t>,z</a:t>
            </a:r>
            <a:r>
              <a:rPr lang="en-US" dirty="0"/>
              <a:t>, and require intersecting the CTOF. Uses </a:t>
            </a:r>
            <a:r>
              <a:rPr lang="en-US" i="1" dirty="0" err="1"/>
              <a:t>UberIndexing</a:t>
            </a:r>
            <a:r>
              <a:rPr lang="en-US" dirty="0"/>
              <a:t> to find which roads correspond to the given set of clusters without having to decode every road. </a:t>
            </a:r>
          </a:p>
        </p:txBody>
      </p:sp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6A4B33D8-882F-DABD-2C27-6FCDE621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448" y="1105919"/>
            <a:ext cx="2412145" cy="2286000"/>
          </a:xfrm>
          <a:prstGeom prst="rect">
            <a:avLst/>
          </a:prstGeom>
        </p:spPr>
      </p:pic>
      <p:pic>
        <p:nvPicPr>
          <p:cNvPr id="10" name="Picture 9" descr="A picture containing text, indoor, screenshot&#10;&#10;AI-generated content may be incorrect.">
            <a:extLst>
              <a:ext uri="{FF2B5EF4-FFF2-40B4-BE49-F238E27FC236}">
                <a16:creationId xmlns:a16="http://schemas.microsoft.com/office/drawing/2014/main" id="{BAA52D80-AA02-E4E5-3D6B-256760FDE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12" y="3412842"/>
            <a:ext cx="7772400" cy="2408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0B0A8-293E-DAF5-BB79-39DBCBBDDC9A}"/>
              </a:ext>
            </a:extLst>
          </p:cNvPr>
          <p:cNvSpPr txBox="1"/>
          <p:nvPr/>
        </p:nvSpPr>
        <p:spPr>
          <a:xfrm>
            <a:off x="7487384" y="5847348"/>
            <a:ext cx="4174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Check V. Ziegler’s presentation at the round table meeting.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928B8-506D-E54C-70BB-0860BD5F7BC2}"/>
              </a:ext>
            </a:extLst>
          </p:cNvPr>
          <p:cNvSpPr txBox="1"/>
          <p:nvPr/>
        </p:nvSpPr>
        <p:spPr>
          <a:xfrm>
            <a:off x="10024136" y="82598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3E2DE4-1543-E05C-97DD-93C083D33396}"/>
              </a:ext>
            </a:extLst>
          </p:cNvPr>
          <p:cNvSpPr txBox="1"/>
          <p:nvPr/>
        </p:nvSpPr>
        <p:spPr>
          <a:xfrm>
            <a:off x="530012" y="3586878"/>
            <a:ext cx="34826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going through validation, code speed-up, and memory footprint evaluation.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Roads are parallel to the ongoing AI denoising effort led by Richard (Pierre, Mathieu R., Noah, Bhawani, </a:t>
            </a:r>
            <a:r>
              <a:rPr lang="en-US" dirty="0" err="1"/>
              <a:t>Tontong</a:t>
            </a:r>
            <a:r>
              <a:rPr lang="en-US" dirty="0"/>
              <a:t>, Veronique).</a:t>
            </a:r>
          </a:p>
        </p:txBody>
      </p:sp>
    </p:spTree>
    <p:extLst>
      <p:ext uri="{BB962C8B-B14F-4D97-AF65-F5344CB8AC3E}">
        <p14:creationId xmlns:p14="http://schemas.microsoft.com/office/powerpoint/2010/main" val="286525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423158-9883-AB54-34D9-2D6D9CBD0E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34080" y="6172201"/>
            <a:ext cx="4592320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880481B-75F5-E294-F6B5-591DE0D89E25}"/>
              </a:ext>
            </a:extLst>
          </p:cNvPr>
          <p:cNvSpPr txBox="1">
            <a:spLocks/>
          </p:cNvSpPr>
          <p:nvPr/>
        </p:nvSpPr>
        <p:spPr>
          <a:xfrm>
            <a:off x="518885" y="253095"/>
            <a:ext cx="10992758" cy="6059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Computing: Data processing on JLAB Farm</a:t>
            </a:r>
            <a:endParaRPr lang="en-US" kern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EDD0F8-9E02-37E4-79D5-5BF5562B34C3}"/>
              </a:ext>
            </a:extLst>
          </p:cNvPr>
          <p:cNvSpPr txBox="1">
            <a:spLocks/>
          </p:cNvSpPr>
          <p:nvPr/>
        </p:nvSpPr>
        <p:spPr>
          <a:xfrm>
            <a:off x="426720" y="812158"/>
            <a:ext cx="11338560" cy="540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8600" indent="-228600">
              <a:lnSpc>
                <a:spcPct val="12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kern="0" dirty="0"/>
              <a:t>We (ENP) are in a challenging situation regarding the availability of computing resources, and the situation is complex: </a:t>
            </a:r>
          </a:p>
          <a:p>
            <a:pPr marL="404813" lvl="1" indent="-1762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kern="0" dirty="0"/>
              <a:t>In 2024, ~10% of ENP computing capacity was taken offline to power non-ENP hardware. </a:t>
            </a:r>
          </a:p>
          <a:p>
            <a:pPr marL="404813" lvl="1" indent="-1762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kern="0" dirty="0"/>
              <a:t>The farm25 nodes were delivered but have not yet been connected, due to infrastructure limitations and issues with the 50A </a:t>
            </a:r>
            <a:r>
              <a:rPr lang="en-US" kern="0" dirty="0" err="1"/>
              <a:t>rPDUs</a:t>
            </a:r>
            <a:r>
              <a:rPr lang="en-US" kern="0" dirty="0"/>
              <a:t>.</a:t>
            </a:r>
          </a:p>
          <a:p>
            <a:pPr marL="404813" lvl="1" indent="-176213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kern="0" dirty="0"/>
              <a:t>A block of farm19 nodes (20% of our compute) has been offline since December, waiting for parts to arrive.</a:t>
            </a:r>
          </a:p>
          <a:p>
            <a:pPr marL="228600" indent="-2286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kern="0" dirty="0">
                <a:ea typeface="+mn-lt"/>
                <a:cs typeface="+mn-lt"/>
              </a:rPr>
              <a:t>The bottom line: ENP/CEBAF computing availability is currently about a factor of two lower than projected just a year ago.</a:t>
            </a:r>
          </a:p>
          <a:p>
            <a:pPr marL="228600" indent="-2286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kern="0" dirty="0">
                <a:ea typeface="+mn-lt"/>
                <a:cs typeface="+mn-lt"/>
              </a:rPr>
              <a:t>ENP computing projections, provided by the halls as part of the 5-year planning process, have generally been quite accurate. However, although the projected demand is acknowledged, the corresponding resources have not materialized.</a:t>
            </a:r>
          </a:p>
          <a:p>
            <a:pPr marL="228600" indent="-2286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kern="0" dirty="0">
                <a:ea typeface="+mn-lt"/>
                <a:cs typeface="+mn-lt"/>
              </a:rPr>
              <a:t>Beyond the shortage of resources, we are also facing distribution and utilization challenges:</a:t>
            </a:r>
          </a:p>
          <a:p>
            <a:pPr marL="404813" lvl="1" indent="-176213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500" kern="0" dirty="0">
                <a:ea typeface="+mn-lt"/>
                <a:cs typeface="+mn-lt"/>
              </a:rPr>
              <a:t>In early 2025, as planned the prior year, ENP's internal </a:t>
            </a:r>
            <a:r>
              <a:rPr lang="en-US" sz="2500" kern="0" dirty="0" err="1">
                <a:ea typeface="+mn-lt"/>
                <a:cs typeface="+mn-lt"/>
              </a:rPr>
              <a:t>fairshare</a:t>
            </a:r>
            <a:r>
              <a:rPr lang="en-US" sz="2500" kern="0" dirty="0">
                <a:ea typeface="+mn-lt"/>
                <a:cs typeface="+mn-lt"/>
              </a:rPr>
              <a:t> was redistributed, reducing B and D by one-third each to support an experiment in A. This reduction was expected to be offset by additional hardware, which has not yet been realized.</a:t>
            </a:r>
          </a:p>
          <a:p>
            <a:pPr marL="404813" lvl="1" indent="-176213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500" kern="0" dirty="0">
                <a:ea typeface="+mn-lt"/>
                <a:cs typeface="+mn-lt"/>
              </a:rPr>
              <a:t>Shortly after, the scheduling and accounting system was modified to better support single-CPU jobs.</a:t>
            </a:r>
          </a:p>
          <a:p>
            <a:pPr marL="228600" indent="-2286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kern="0" dirty="0"/>
              <a:t>These fair-share redistributions, combined with the new single-CPU reservation policy, have had unintended side effects, including periods of underutilization of the farm. </a:t>
            </a:r>
          </a:p>
          <a:p>
            <a:pPr marL="228600" indent="-2286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kern="0" dirty="0"/>
              <a:t>There is no simple answer to distributing extremely scarce resources, but the current situation is not sustainable – processing only a shift of data (~1% of nominal CLAS12 run) per week is clearly insufficient.</a:t>
            </a:r>
          </a:p>
        </p:txBody>
      </p:sp>
    </p:spTree>
    <p:extLst>
      <p:ext uri="{BB962C8B-B14F-4D97-AF65-F5344CB8AC3E}">
        <p14:creationId xmlns:p14="http://schemas.microsoft.com/office/powerpoint/2010/main" val="1063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D6A9-4B77-9B91-3E97-3F534AD6C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3FA79C-2A5B-B6F5-5103-026883ED88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67947" y="6172201"/>
            <a:ext cx="4558453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1ACF78-A136-3A3E-A099-CB017DF6B5FB}"/>
              </a:ext>
            </a:extLst>
          </p:cNvPr>
          <p:cNvSpPr txBox="1">
            <a:spLocks/>
          </p:cNvSpPr>
          <p:nvPr/>
        </p:nvSpPr>
        <p:spPr>
          <a:xfrm>
            <a:off x="518885" y="253095"/>
            <a:ext cx="10992758" cy="6059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Computing: CLAS12 MC and OSG</a:t>
            </a:r>
            <a:endParaRPr lang="en-US" kern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BF745A-B0F5-6119-9857-78373C173F67}"/>
              </a:ext>
            </a:extLst>
          </p:cNvPr>
          <p:cNvSpPr txBox="1">
            <a:spLocks/>
          </p:cNvSpPr>
          <p:nvPr/>
        </p:nvSpPr>
        <p:spPr>
          <a:xfrm>
            <a:off x="464065" y="856680"/>
            <a:ext cx="11111562" cy="53155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800" kern="0" dirty="0"/>
              <a:t>OSG remains the main platform for CLAS12 simulations. In 2025, JLab used 108M core-hours (~50% of the JLab farm), with CLAS12 accounting for the majority of usage.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From time to time, we experience congestion in the MC queue. The current backlog – 106+ submissions or an estimated 44 days to run – results from rerunning earlier MC samples generated with GEMC 5.12, which contained a bug affecting ECAL timing. The new release, GEMC 5.13, includes geometry and digitization updates as well as bug fixes</a:t>
            </a:r>
            <a:r>
              <a:rPr lang="en-US" sz="1800" kern="0" dirty="0">
                <a:ea typeface="+mn-lt"/>
                <a:cs typeface="+mn-lt"/>
              </a:rPr>
              <a:t>.</a:t>
            </a:r>
            <a:r>
              <a:rPr lang="en-US" sz="1800" dirty="0"/>
              <a:t> 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A similar crunch occurred previously, when run groups (RGs) and working groups (WGs) were asked to coordinate large-scale MC production. In practice, this proved difficult. As a result, the software group has developed and is now implementing a fair-share scheduling mechanism to replace the current first-come, first-served system (details later today). </a:t>
            </a:r>
          </a:p>
          <a:p>
            <a:pPr>
              <a:spcBef>
                <a:spcPts val="1200"/>
              </a:spcBef>
            </a:pPr>
            <a:r>
              <a:rPr lang="en-US" sz="1800" kern="0" dirty="0"/>
              <a:t>OSG is/was supported by NSF, which was terminated about 7 months ago. Some stopgap funding was available, which will run out soon. Efforts are ongoing to find funding, but it is complicated. </a:t>
            </a:r>
          </a:p>
          <a:p>
            <a:pPr>
              <a:spcBef>
                <a:spcPts val="1200"/>
              </a:spcBef>
            </a:pPr>
            <a:r>
              <a:rPr lang="en-US" sz="1800" kern="0" dirty="0">
                <a:ea typeface="+mn-lt"/>
                <a:cs typeface="+mn-lt"/>
              </a:rPr>
              <a:t>The collaboration may want to reach out to OSG Council leadership to provide support justification for funding (</a:t>
            </a:r>
            <a:r>
              <a:rPr lang="en-US" sz="1800" i="1" dirty="0"/>
              <a:t>Brad Sawatzky</a:t>
            </a:r>
            <a:r>
              <a:rPr lang="en-US" sz="1800" dirty="0"/>
              <a:t>)</a:t>
            </a:r>
            <a:r>
              <a:rPr lang="en-US" sz="1800" kern="0" dirty="0">
                <a:ea typeface="+mn-lt"/>
                <a:cs typeface="+mn-lt"/>
              </a:rPr>
              <a:t>. I thought we did this, is not it?</a:t>
            </a:r>
          </a:p>
          <a:p>
            <a:pPr>
              <a:spcBef>
                <a:spcPts val="1200"/>
              </a:spcBef>
            </a:pPr>
            <a:r>
              <a:rPr lang="en-US" sz="1800" kern="0" dirty="0">
                <a:ea typeface="+mn-lt"/>
                <a:cs typeface="+mn-lt"/>
              </a:rPr>
              <a:t>If OSG funding ultimately lapses, the computing resources themselves are expected to remain available, so we should be prepared to continue using them under a different support model.  </a:t>
            </a:r>
          </a:p>
        </p:txBody>
      </p:sp>
    </p:spTree>
    <p:extLst>
      <p:ext uri="{BB962C8B-B14F-4D97-AF65-F5344CB8AC3E}">
        <p14:creationId xmlns:p14="http://schemas.microsoft.com/office/powerpoint/2010/main" val="3616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5A73E-8A97-5551-5EC7-2C59CB51B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C3503B-D88A-BB27-1187-1747E586E0E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88267" y="6172201"/>
            <a:ext cx="4538133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id="{0C356CC9-DD84-C8D5-8734-C79ED3240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98624"/>
              </p:ext>
            </p:extLst>
          </p:nvPr>
        </p:nvGraphicFramePr>
        <p:xfrm>
          <a:off x="1626084" y="711129"/>
          <a:ext cx="9802585" cy="1366648"/>
        </p:xfrm>
        <a:graphic>
          <a:graphicData uri="http://schemas.openxmlformats.org/drawingml/2006/table">
            <a:tbl>
              <a:tblPr/>
              <a:tblGrid>
                <a:gridCol w="979714">
                  <a:extLst>
                    <a:ext uri="{9D8B030D-6E8A-4147-A177-3AD203B41FA5}">
                      <a16:colId xmlns:a16="http://schemas.microsoft.com/office/drawing/2014/main" val="1382128041"/>
                    </a:ext>
                  </a:extLst>
                </a:gridCol>
                <a:gridCol w="1050966">
                  <a:extLst>
                    <a:ext uri="{9D8B030D-6E8A-4147-A177-3AD203B41FA5}">
                      <a16:colId xmlns:a16="http://schemas.microsoft.com/office/drawing/2014/main" val="1009953405"/>
                    </a:ext>
                  </a:extLst>
                </a:gridCol>
                <a:gridCol w="1027216">
                  <a:extLst>
                    <a:ext uri="{9D8B030D-6E8A-4147-A177-3AD203B41FA5}">
                      <a16:colId xmlns:a16="http://schemas.microsoft.com/office/drawing/2014/main" val="438795386"/>
                    </a:ext>
                  </a:extLst>
                </a:gridCol>
                <a:gridCol w="950026">
                  <a:extLst>
                    <a:ext uri="{9D8B030D-6E8A-4147-A177-3AD203B41FA5}">
                      <a16:colId xmlns:a16="http://schemas.microsoft.com/office/drawing/2014/main" val="3338213613"/>
                    </a:ext>
                  </a:extLst>
                </a:gridCol>
                <a:gridCol w="601705">
                  <a:extLst>
                    <a:ext uri="{9D8B030D-6E8A-4147-A177-3AD203B41FA5}">
                      <a16:colId xmlns:a16="http://schemas.microsoft.com/office/drawing/2014/main" val="3208104492"/>
                    </a:ext>
                  </a:extLst>
                </a:gridCol>
                <a:gridCol w="152378">
                  <a:extLst>
                    <a:ext uri="{9D8B030D-6E8A-4147-A177-3AD203B41FA5}">
                      <a16:colId xmlns:a16="http://schemas.microsoft.com/office/drawing/2014/main" val="3074384069"/>
                    </a:ext>
                  </a:extLst>
                </a:gridCol>
                <a:gridCol w="713115">
                  <a:extLst>
                    <a:ext uri="{9D8B030D-6E8A-4147-A177-3AD203B41FA5}">
                      <a16:colId xmlns:a16="http://schemas.microsoft.com/office/drawing/2014/main" val="4146976749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3207482669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831552034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3152689536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1445723391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1597183717"/>
                    </a:ext>
                  </a:extLst>
                </a:gridCol>
              </a:tblGrid>
              <a:tr h="16533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Run Group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1200" b="0" i="0" u="none" strike="noStrike" noProof="0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Scheduled Calendar Days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Remaining PAC Days Before Run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Scheduled PAC Days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Actual PAC Days from ABUs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Remaining PAC Days After Run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66232"/>
                  </a:ext>
                </a:extLst>
              </a:tr>
              <a:tr h="278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Setup / Status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Target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Beam Energy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Start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456910"/>
                  </a:ext>
                </a:extLst>
              </a:tr>
              <a:tr h="253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liq. D2 &amp; </a:t>
                      </a:r>
                      <a:r>
                        <a:rPr lang="en-US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nucl</a:t>
                      </a:r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. doublet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45107"/>
                  </a:ext>
                </a:extLst>
              </a:tr>
              <a:tr h="1943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reconfigure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change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692449"/>
                  </a:ext>
                </a:extLst>
              </a:tr>
              <a:tr h="2210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liq. H2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8.8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462063"/>
                  </a:ext>
                </a:extLst>
              </a:tr>
              <a:tr h="230683">
                <a:tc>
                  <a:txBody>
                    <a:bodyPr/>
                    <a:lstStyle/>
                    <a:p>
                      <a:pPr algn="ctr" rtl="0" fontAlgn="ctr"/>
                      <a:endParaRPr lang="en-US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sum: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388247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5F08D460-DED5-EA59-8E97-9F317E471663}"/>
              </a:ext>
            </a:extLst>
          </p:cNvPr>
          <p:cNvSpPr txBox="1">
            <a:spLocks/>
          </p:cNvSpPr>
          <p:nvPr/>
        </p:nvSpPr>
        <p:spPr>
          <a:xfrm>
            <a:off x="444350" y="98371"/>
            <a:ext cx="10627659" cy="73286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Tentative run plan</a:t>
            </a:r>
            <a:endParaRPr lang="en-US" sz="3200" kern="0" dirty="0"/>
          </a:p>
        </p:txBody>
      </p:sp>
      <p:graphicFrame>
        <p:nvGraphicFramePr>
          <p:cNvPr id="6" name="Tabelle 4">
            <a:extLst>
              <a:ext uri="{FF2B5EF4-FFF2-40B4-BE49-F238E27FC236}">
                <a16:creationId xmlns:a16="http://schemas.microsoft.com/office/drawing/2014/main" id="{EADA8522-49F1-709D-0D2E-F3D7EEF15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401177"/>
              </p:ext>
            </p:extLst>
          </p:nvPr>
        </p:nvGraphicFramePr>
        <p:xfrm>
          <a:off x="1626088" y="2165466"/>
          <a:ext cx="9802581" cy="1350483"/>
        </p:xfrm>
        <a:graphic>
          <a:graphicData uri="http://schemas.openxmlformats.org/drawingml/2006/table">
            <a:tbl>
              <a:tblPr/>
              <a:tblGrid>
                <a:gridCol w="984484">
                  <a:extLst>
                    <a:ext uri="{9D8B030D-6E8A-4147-A177-3AD203B41FA5}">
                      <a16:colId xmlns:a16="http://schemas.microsoft.com/office/drawing/2014/main" val="1382128041"/>
                    </a:ext>
                  </a:extLst>
                </a:gridCol>
                <a:gridCol w="1044151">
                  <a:extLst>
                    <a:ext uri="{9D8B030D-6E8A-4147-A177-3AD203B41FA5}">
                      <a16:colId xmlns:a16="http://schemas.microsoft.com/office/drawing/2014/main" val="1009953405"/>
                    </a:ext>
                  </a:extLst>
                </a:gridCol>
                <a:gridCol w="1056083">
                  <a:extLst>
                    <a:ext uri="{9D8B030D-6E8A-4147-A177-3AD203B41FA5}">
                      <a16:colId xmlns:a16="http://schemas.microsoft.com/office/drawing/2014/main" val="438795386"/>
                    </a:ext>
                  </a:extLst>
                </a:gridCol>
                <a:gridCol w="918852">
                  <a:extLst>
                    <a:ext uri="{9D8B030D-6E8A-4147-A177-3AD203B41FA5}">
                      <a16:colId xmlns:a16="http://schemas.microsoft.com/office/drawing/2014/main" val="3338213613"/>
                    </a:ext>
                  </a:extLst>
                </a:gridCol>
                <a:gridCol w="580769">
                  <a:extLst>
                    <a:ext uri="{9D8B030D-6E8A-4147-A177-3AD203B41FA5}">
                      <a16:colId xmlns:a16="http://schemas.microsoft.com/office/drawing/2014/main" val="3208104492"/>
                    </a:ext>
                  </a:extLst>
                </a:gridCol>
                <a:gridCol w="159086">
                  <a:extLst>
                    <a:ext uri="{9D8B030D-6E8A-4147-A177-3AD203B41FA5}">
                      <a16:colId xmlns:a16="http://schemas.microsoft.com/office/drawing/2014/main" val="3074384069"/>
                    </a:ext>
                  </a:extLst>
                </a:gridCol>
                <a:gridCol w="710621">
                  <a:extLst>
                    <a:ext uri="{9D8B030D-6E8A-4147-A177-3AD203B41FA5}">
                      <a16:colId xmlns:a16="http://schemas.microsoft.com/office/drawing/2014/main" val="481957947"/>
                    </a:ext>
                  </a:extLst>
                </a:gridCol>
                <a:gridCol w="869707">
                  <a:extLst>
                    <a:ext uri="{9D8B030D-6E8A-4147-A177-3AD203B41FA5}">
                      <a16:colId xmlns:a16="http://schemas.microsoft.com/office/drawing/2014/main" val="3207482669"/>
                    </a:ext>
                  </a:extLst>
                </a:gridCol>
                <a:gridCol w="869707">
                  <a:extLst>
                    <a:ext uri="{9D8B030D-6E8A-4147-A177-3AD203B41FA5}">
                      <a16:colId xmlns:a16="http://schemas.microsoft.com/office/drawing/2014/main" val="831552034"/>
                    </a:ext>
                  </a:extLst>
                </a:gridCol>
                <a:gridCol w="869707">
                  <a:extLst>
                    <a:ext uri="{9D8B030D-6E8A-4147-A177-3AD203B41FA5}">
                      <a16:colId xmlns:a16="http://schemas.microsoft.com/office/drawing/2014/main" val="3152689536"/>
                    </a:ext>
                  </a:extLst>
                </a:gridCol>
                <a:gridCol w="869707">
                  <a:extLst>
                    <a:ext uri="{9D8B030D-6E8A-4147-A177-3AD203B41FA5}">
                      <a16:colId xmlns:a16="http://schemas.microsoft.com/office/drawing/2014/main" val="1445723391"/>
                    </a:ext>
                  </a:extLst>
                </a:gridCol>
                <a:gridCol w="869707">
                  <a:extLst>
                    <a:ext uri="{9D8B030D-6E8A-4147-A177-3AD203B41FA5}">
                      <a16:colId xmlns:a16="http://schemas.microsoft.com/office/drawing/2014/main" val="1597183717"/>
                    </a:ext>
                  </a:extLst>
                </a:gridCol>
              </a:tblGrid>
              <a:tr h="26477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Run Group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1000" b="0" i="0" u="none" strike="noStrike" noProof="0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Scheduled Calendar Days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Remaining PAC Days Before Run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Scheduled PAC Days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Actual PAC Days from ABUs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Remaining PAC Days After Run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66232"/>
                  </a:ext>
                </a:extLst>
              </a:tr>
              <a:tr h="233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Setup / Status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Target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Beam Energy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Start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456910"/>
                  </a:ext>
                </a:extLst>
              </a:tr>
              <a:tr h="166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RG-C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long.</a:t>
                      </a:r>
                    </a:p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pol. NH3/ND3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45107"/>
                  </a:ext>
                </a:extLst>
              </a:tr>
              <a:tr h="1802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RG-G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noProof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long.</a:t>
                      </a:r>
                    </a:p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pol. 7LiD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noProof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462063"/>
                  </a:ext>
                </a:extLst>
              </a:tr>
              <a:tr h="229430">
                <a:tc>
                  <a:txBody>
                    <a:bodyPr/>
                    <a:lstStyle/>
                    <a:p>
                      <a:pPr algn="ctr" rtl="0" fontAlgn="ctr"/>
                      <a:endParaRPr lang="en-US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sum: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388247"/>
                  </a:ext>
                </a:extLst>
              </a:tr>
            </a:tbl>
          </a:graphicData>
        </a:graphic>
      </p:graphicFrame>
      <p:graphicFrame>
        <p:nvGraphicFramePr>
          <p:cNvPr id="9" name="Tabelle 6">
            <a:extLst>
              <a:ext uri="{FF2B5EF4-FFF2-40B4-BE49-F238E27FC236}">
                <a16:creationId xmlns:a16="http://schemas.microsoft.com/office/drawing/2014/main" id="{87FF9280-81E2-14EA-A411-3DD9D8725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09899"/>
              </p:ext>
            </p:extLst>
          </p:nvPr>
        </p:nvGraphicFramePr>
        <p:xfrm>
          <a:off x="1637959" y="5187063"/>
          <a:ext cx="9790710" cy="959808"/>
        </p:xfrm>
        <a:graphic>
          <a:graphicData uri="http://schemas.openxmlformats.org/drawingml/2006/table">
            <a:tbl>
              <a:tblPr/>
              <a:tblGrid>
                <a:gridCol w="932214">
                  <a:extLst>
                    <a:ext uri="{9D8B030D-6E8A-4147-A177-3AD203B41FA5}">
                      <a16:colId xmlns:a16="http://schemas.microsoft.com/office/drawing/2014/main" val="1382128041"/>
                    </a:ext>
                  </a:extLst>
                </a:gridCol>
                <a:gridCol w="1116280">
                  <a:extLst>
                    <a:ext uri="{9D8B030D-6E8A-4147-A177-3AD203B41FA5}">
                      <a16:colId xmlns:a16="http://schemas.microsoft.com/office/drawing/2014/main" val="1009953405"/>
                    </a:ext>
                  </a:extLst>
                </a:gridCol>
                <a:gridCol w="1015340">
                  <a:extLst>
                    <a:ext uri="{9D8B030D-6E8A-4147-A177-3AD203B41FA5}">
                      <a16:colId xmlns:a16="http://schemas.microsoft.com/office/drawing/2014/main" val="438795386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3338213613"/>
                    </a:ext>
                  </a:extLst>
                </a:gridCol>
                <a:gridCol w="601705">
                  <a:extLst>
                    <a:ext uri="{9D8B030D-6E8A-4147-A177-3AD203B41FA5}">
                      <a16:colId xmlns:a16="http://schemas.microsoft.com/office/drawing/2014/main" val="3208104492"/>
                    </a:ext>
                  </a:extLst>
                </a:gridCol>
                <a:gridCol w="164254">
                  <a:extLst>
                    <a:ext uri="{9D8B030D-6E8A-4147-A177-3AD203B41FA5}">
                      <a16:colId xmlns:a16="http://schemas.microsoft.com/office/drawing/2014/main" val="3074384069"/>
                    </a:ext>
                  </a:extLst>
                </a:gridCol>
                <a:gridCol w="701239">
                  <a:extLst>
                    <a:ext uri="{9D8B030D-6E8A-4147-A177-3AD203B41FA5}">
                      <a16:colId xmlns:a16="http://schemas.microsoft.com/office/drawing/2014/main" val="2231860616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3207482669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831552034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3152689536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1445723391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1597183717"/>
                    </a:ext>
                  </a:extLst>
                </a:gridCol>
              </a:tblGrid>
              <a:tr h="17000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Run Group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1000" b="0" i="0" u="none" strike="noStrike" noProof="0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Scheduled Calendar Days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Remaining PAC Days Before Run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Scheduled PAC Days 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Actual PAC Days from ABUs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Remaining PAC Days After Run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66232"/>
                  </a:ext>
                </a:extLst>
              </a:tr>
              <a:tr h="249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Setup / Status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Target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Beam Energy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Start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456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RG-H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Transversely pol. NH3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45107"/>
                  </a:ext>
                </a:extLst>
              </a:tr>
              <a:tr h="229177">
                <a:tc>
                  <a:txBody>
                    <a:bodyPr/>
                    <a:lstStyle/>
                    <a:p>
                      <a:pPr algn="ctr" rtl="0" fontAlgn="ctr"/>
                      <a:endParaRPr lang="en-US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sum: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38824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E214A1F-5F7E-0566-473F-B5CCBDC8E84B}"/>
              </a:ext>
            </a:extLst>
          </p:cNvPr>
          <p:cNvSpPr txBox="1"/>
          <p:nvPr/>
        </p:nvSpPr>
        <p:spPr>
          <a:xfrm>
            <a:off x="516299" y="1348888"/>
            <a:ext cx="865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FY27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56FBB-AF21-2D64-27FC-D6013FEF627E}"/>
              </a:ext>
            </a:extLst>
          </p:cNvPr>
          <p:cNvSpPr txBox="1"/>
          <p:nvPr/>
        </p:nvSpPr>
        <p:spPr>
          <a:xfrm>
            <a:off x="516299" y="2471590"/>
            <a:ext cx="865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FY28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26D25-13C1-B434-ADC1-2FB6C93B1CCB}"/>
              </a:ext>
            </a:extLst>
          </p:cNvPr>
          <p:cNvSpPr txBox="1"/>
          <p:nvPr/>
        </p:nvSpPr>
        <p:spPr>
          <a:xfrm>
            <a:off x="516299" y="5482301"/>
            <a:ext cx="865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FY30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FCBEF-D603-CE67-74BF-2BB0EFAA0C22}"/>
              </a:ext>
            </a:extLst>
          </p:cNvPr>
          <p:cNvSpPr txBox="1"/>
          <p:nvPr/>
        </p:nvSpPr>
        <p:spPr>
          <a:xfrm>
            <a:off x="516299" y="4017079"/>
            <a:ext cx="865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FY29</a:t>
            </a:r>
            <a:endParaRPr lang="en-US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1DCC102-85C3-4C76-3F71-D201EE360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634380"/>
              </p:ext>
            </p:extLst>
          </p:nvPr>
        </p:nvGraphicFramePr>
        <p:xfrm>
          <a:off x="1626083" y="3603638"/>
          <a:ext cx="9802585" cy="1492368"/>
        </p:xfrm>
        <a:graphic>
          <a:graphicData uri="http://schemas.openxmlformats.org/drawingml/2006/table">
            <a:tbl>
              <a:tblPr/>
              <a:tblGrid>
                <a:gridCol w="979714">
                  <a:extLst>
                    <a:ext uri="{9D8B030D-6E8A-4147-A177-3AD203B41FA5}">
                      <a16:colId xmlns:a16="http://schemas.microsoft.com/office/drawing/2014/main" val="1382128041"/>
                    </a:ext>
                  </a:extLst>
                </a:gridCol>
                <a:gridCol w="1050966">
                  <a:extLst>
                    <a:ext uri="{9D8B030D-6E8A-4147-A177-3AD203B41FA5}">
                      <a16:colId xmlns:a16="http://schemas.microsoft.com/office/drawing/2014/main" val="1009953405"/>
                    </a:ext>
                  </a:extLst>
                </a:gridCol>
                <a:gridCol w="1027216">
                  <a:extLst>
                    <a:ext uri="{9D8B030D-6E8A-4147-A177-3AD203B41FA5}">
                      <a16:colId xmlns:a16="http://schemas.microsoft.com/office/drawing/2014/main" val="438795386"/>
                    </a:ext>
                  </a:extLst>
                </a:gridCol>
                <a:gridCol w="950026">
                  <a:extLst>
                    <a:ext uri="{9D8B030D-6E8A-4147-A177-3AD203B41FA5}">
                      <a16:colId xmlns:a16="http://schemas.microsoft.com/office/drawing/2014/main" val="3338213613"/>
                    </a:ext>
                  </a:extLst>
                </a:gridCol>
                <a:gridCol w="601705">
                  <a:extLst>
                    <a:ext uri="{9D8B030D-6E8A-4147-A177-3AD203B41FA5}">
                      <a16:colId xmlns:a16="http://schemas.microsoft.com/office/drawing/2014/main" val="3208104492"/>
                    </a:ext>
                  </a:extLst>
                </a:gridCol>
                <a:gridCol w="152378">
                  <a:extLst>
                    <a:ext uri="{9D8B030D-6E8A-4147-A177-3AD203B41FA5}">
                      <a16:colId xmlns:a16="http://schemas.microsoft.com/office/drawing/2014/main" val="3074384069"/>
                    </a:ext>
                  </a:extLst>
                </a:gridCol>
                <a:gridCol w="713115">
                  <a:extLst>
                    <a:ext uri="{9D8B030D-6E8A-4147-A177-3AD203B41FA5}">
                      <a16:colId xmlns:a16="http://schemas.microsoft.com/office/drawing/2014/main" val="4146976749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3207482669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831552034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3152689536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1445723391"/>
                    </a:ext>
                  </a:extLst>
                </a:gridCol>
                <a:gridCol w="865493">
                  <a:extLst>
                    <a:ext uri="{9D8B030D-6E8A-4147-A177-3AD203B41FA5}">
                      <a16:colId xmlns:a16="http://schemas.microsoft.com/office/drawing/2014/main" val="1597183717"/>
                    </a:ext>
                  </a:extLst>
                </a:gridCol>
              </a:tblGrid>
              <a:tr h="23927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Run Group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Scheduled Calendar Days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Remaining PAC Days Before Run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Scheduled PAC Days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Actual PAC Days from ABUs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Remaining PAC Days After Run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66232"/>
                  </a:ext>
                </a:extLst>
              </a:tr>
              <a:tr h="253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Setup / Status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Target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Beam Energy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Start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End 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456910"/>
                  </a:ext>
                </a:extLst>
              </a:tr>
              <a:tr h="2303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liq. D2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45107"/>
                  </a:ext>
                </a:extLst>
              </a:tr>
              <a:tr h="1768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reconfigure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change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692449"/>
                  </a:ext>
                </a:extLst>
              </a:tr>
              <a:tr h="2011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RG-I (HPS)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462063"/>
                  </a:ext>
                </a:extLst>
              </a:tr>
              <a:tr h="316644">
                <a:tc>
                  <a:txBody>
                    <a:bodyPr/>
                    <a:lstStyle/>
                    <a:p>
                      <a:pPr algn="ctr" rtl="0" fontAlgn="ctr"/>
                      <a:endParaRPr lang="en-US" sz="1200" b="1" i="0" u="none" strike="noStrike" noProof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sum: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38824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15A5001-CACA-CFAC-1C9F-B99C04EF0ED6}"/>
              </a:ext>
            </a:extLst>
          </p:cNvPr>
          <p:cNvSpPr/>
          <p:nvPr/>
        </p:nvSpPr>
        <p:spPr>
          <a:xfrm>
            <a:off x="1626083" y="3603638"/>
            <a:ext cx="9802585" cy="2543233"/>
          </a:xfrm>
          <a:prstGeom prst="rect">
            <a:avLst/>
          </a:prstGeom>
          <a:solidFill>
            <a:schemeClr val="accent3">
              <a:lumMod val="85000"/>
              <a:alpha val="7761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57E10-C37A-C4E8-3EF4-6637A903A194}"/>
              </a:ext>
            </a:extLst>
          </p:cNvPr>
          <p:cNvSpPr/>
          <p:nvPr/>
        </p:nvSpPr>
        <p:spPr>
          <a:xfrm>
            <a:off x="1626083" y="2157383"/>
            <a:ext cx="9802585" cy="1366649"/>
          </a:xfrm>
          <a:prstGeom prst="rect">
            <a:avLst/>
          </a:prstGeom>
          <a:solidFill>
            <a:schemeClr val="accent3">
              <a:lumMod val="85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6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13229" y="221878"/>
            <a:ext cx="10984006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Arial" charset="0"/>
                <a:cs typeface="+mj-cs"/>
              </a:rPr>
              <a:t>Summary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586" y="813263"/>
            <a:ext cx="11053494" cy="5303057"/>
          </a:xfrm>
        </p:spPr>
        <p:txBody>
          <a:bodyPr/>
          <a:lstStyle/>
          <a:p>
            <a:pPr marL="227013" indent="-227013">
              <a:spcBef>
                <a:spcPts val="1200"/>
              </a:spcBef>
              <a:buClr>
                <a:srgbClr val="CC9900"/>
              </a:buClr>
            </a:pPr>
            <a:r>
              <a:rPr lang="en-US" sz="1800" dirty="0"/>
              <a:t>Hall B continues to produce world-class physics results, averaging ~9 publications per year. </a:t>
            </a:r>
          </a:p>
          <a:p>
            <a:pPr marL="227013" indent="-227013">
              <a:spcBef>
                <a:spcPts val="1200"/>
              </a:spcBef>
              <a:buClr>
                <a:srgbClr val="CC9900"/>
              </a:buClr>
            </a:pPr>
            <a:r>
              <a:rPr lang="en-US" sz="1800" dirty="0"/>
              <a:t>The share of the CLAS12 publications is increasing, though the pace is slow. This impacts students, early-career scientists, and the overall health of the collaboration.</a:t>
            </a:r>
          </a:p>
          <a:p>
            <a:pPr marL="227013" indent="-227013">
              <a:spcBef>
                <a:spcPts val="1200"/>
              </a:spcBef>
              <a:buClr>
                <a:srgbClr val="CC9900"/>
              </a:buClr>
            </a:pPr>
            <a:r>
              <a:rPr lang="en-US" sz="1800" dirty="0">
                <a:cs typeface="Symbol" charset="2"/>
              </a:rPr>
              <a:t>Preparations are progressing for the next run, </a:t>
            </a:r>
            <a:r>
              <a:rPr lang="en-US" sz="1800" dirty="0" err="1">
                <a:cs typeface="Symbol" charset="2"/>
              </a:rPr>
              <a:t>PRad</a:t>
            </a:r>
            <a:r>
              <a:rPr lang="en-US" sz="1800" dirty="0">
                <a:cs typeface="Symbol" charset="2"/>
              </a:rPr>
              <a:t>-II, scheduled to receive beam on March 27. </a:t>
            </a:r>
          </a:p>
          <a:p>
            <a:pPr marL="227013" indent="-227013">
              <a:spcBef>
                <a:spcPts val="1200"/>
              </a:spcBef>
              <a:buClr>
                <a:srgbClr val="CC9900"/>
              </a:buClr>
            </a:pPr>
            <a:r>
              <a:rPr lang="en-US" sz="1800" dirty="0">
                <a:cs typeface="Symbol" charset="2"/>
              </a:rPr>
              <a:t>Software improvements continue: FD tracking is in good shape, CVT tracking is catching up, and steady progress is being made with RICH. The </a:t>
            </a:r>
            <a:r>
              <a:rPr lang="en-US" sz="1800" dirty="0" err="1">
                <a:cs typeface="Symbol" charset="2"/>
              </a:rPr>
              <a:t>CalCom</a:t>
            </a:r>
            <a:r>
              <a:rPr lang="en-US" sz="1800" dirty="0">
                <a:cs typeface="Symbol" charset="2"/>
              </a:rPr>
              <a:t> and software groups are working to streamline the calibration workflow to accelerate the process. </a:t>
            </a:r>
          </a:p>
          <a:p>
            <a:pPr marL="227013" indent="-227013">
              <a:spcBef>
                <a:spcPts val="1200"/>
              </a:spcBef>
              <a:buClr>
                <a:srgbClr val="CC9900"/>
              </a:buClr>
            </a:pPr>
            <a:r>
              <a:rPr lang="en-US" sz="1800" dirty="0">
                <a:cs typeface="Symbol" charset="2"/>
              </a:rPr>
              <a:t>There is growing use of AI/ML techniques in analysis. Initial steps toward coordination and standardization within the collaboration have begun, though further efforts are needed.  </a:t>
            </a:r>
          </a:p>
          <a:p>
            <a:pPr marL="227013" indent="-227013">
              <a:spcBef>
                <a:spcPts val="1200"/>
              </a:spcBef>
              <a:buClr>
                <a:srgbClr val="CC9900"/>
              </a:buClr>
            </a:pPr>
            <a:r>
              <a:rPr lang="en-US" sz="1800" dirty="0">
                <a:cs typeface="Symbol" charset="2"/>
              </a:rPr>
              <a:t>Work continues on the forward-detector luminosity upgrade. Fabrication of the second large-area prototype is nearing completion, and the full-scale detector design is in an advanced stage.</a:t>
            </a:r>
          </a:p>
          <a:p>
            <a:pPr marL="227013" indent="-227013">
              <a:spcBef>
                <a:spcPts val="1200"/>
              </a:spcBef>
              <a:buClr>
                <a:srgbClr val="CC9900"/>
              </a:buClr>
            </a:pPr>
            <a:r>
              <a:rPr lang="en-US" sz="1800" dirty="0">
                <a:cs typeface="Symbol" charset="2"/>
              </a:rPr>
              <a:t>Looking ahead, beyond the currently scheduled running, ~900 PAC-approved beam days (≥C1) with electron beams remain, corresponding to roughly 12 years of running assuming ~22 physics weeks per year. This indicates a strong physics program for the foreseeable future—though an important question remains: will we complete it before the next stage of CEBAF begins?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406986" y="6181505"/>
            <a:ext cx="4531360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34A8D-9CD4-254E-A7B9-63018CC257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5730" y="236993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6145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B5D90-0891-9D4B-81BB-FF7E2A945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40853" y="6172201"/>
            <a:ext cx="4585547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BD8CD2D-2B81-B802-F907-B0B287568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789862"/>
              </p:ext>
            </p:extLst>
          </p:nvPr>
        </p:nvGraphicFramePr>
        <p:xfrm>
          <a:off x="555413" y="204319"/>
          <a:ext cx="11081173" cy="58152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5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6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5515">
                  <a:extLst>
                    <a:ext uri="{9D8B030D-6E8A-4147-A177-3AD203B41FA5}">
                      <a16:colId xmlns:a16="http://schemas.microsoft.com/office/drawing/2014/main" val="2138858093"/>
                    </a:ext>
                  </a:extLst>
                </a:gridCol>
                <a:gridCol w="654491">
                  <a:extLst>
                    <a:ext uri="{9D8B030D-6E8A-4147-A177-3AD203B41FA5}">
                      <a16:colId xmlns:a16="http://schemas.microsoft.com/office/drawing/2014/main" val="1371765483"/>
                    </a:ext>
                  </a:extLst>
                </a:gridCol>
                <a:gridCol w="6171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1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46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18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35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3535">
                  <a:extLst>
                    <a:ext uri="{9D8B030D-6E8A-4147-A177-3AD203B41FA5}">
                      <a16:colId xmlns:a16="http://schemas.microsoft.com/office/drawing/2014/main" val="1465583622"/>
                    </a:ext>
                  </a:extLst>
                </a:gridCol>
              </a:tblGrid>
              <a:tr h="286049">
                <a:tc gridSpan="13">
                  <a:txBody>
                    <a:bodyPr/>
                    <a:lstStyle/>
                    <a:p>
                      <a:r>
                        <a:rPr lang="en-US" sz="1400" b="1" i="0" dirty="0">
                          <a:latin typeface="Arial Narrow"/>
                          <a:cs typeface="Arial Narrow"/>
                        </a:rPr>
                        <a:t>CLAS12 Run Group A and B Experiments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551891"/>
                  </a:ext>
                </a:extLst>
              </a:tr>
              <a:tr h="314603">
                <a:tc>
                  <a:txBody>
                    <a:bodyPr/>
                    <a:lstStyle/>
                    <a:p>
                      <a:r>
                        <a:rPr lang="en-US" sz="800" b="1" i="0" dirty="0">
                          <a:latin typeface="Arial Narrow"/>
                          <a:cs typeface="Arial Narrow"/>
                        </a:rPr>
                        <a:t>Proposal</a:t>
                      </a:r>
                    </a:p>
                  </a:txBody>
                  <a:tcPr marL="91389" marR="91389" marT="45693" marB="456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dirty="0">
                          <a:latin typeface="Arial Narrow"/>
                          <a:cs typeface="Arial Narrow"/>
                        </a:rPr>
                        <a:t>Physics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dirty="0">
                          <a:latin typeface="Arial Narrow"/>
                          <a:cs typeface="Arial Narrow"/>
                        </a:rPr>
                        <a:t>Exp. Contact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latin typeface="Arial Narrow"/>
                          <a:cs typeface="Arial Narrow"/>
                        </a:rPr>
                        <a:t>Rating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latin typeface="Arial Narrow"/>
                          <a:cs typeface="Arial Narrow"/>
                        </a:rPr>
                        <a:t>Days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latin typeface="Arial Narrow"/>
                          <a:cs typeface="Arial Narrow"/>
                        </a:rPr>
                        <a:t>PAC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latin typeface="Arial Narrow"/>
                          <a:cs typeface="Arial Narrow"/>
                        </a:rPr>
                        <a:t>Jeop.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Days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baseline="0" dirty="0">
                          <a:latin typeface="Arial Narrow"/>
                          <a:cs typeface="Arial Narrow"/>
                        </a:rPr>
                        <a:t>Equipment</a:t>
                      </a:r>
                      <a:endParaRPr lang="en-US" sz="800" b="1" i="0" dirty="0"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Contact</a:t>
                      </a:r>
                      <a:endParaRPr lang="en-US" sz="8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latin typeface="Arial Narrow"/>
                          <a:cs typeface="Arial Narrow"/>
                        </a:rPr>
                        <a:t>Target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Complete</a:t>
                      </a:r>
                    </a:p>
                  </a:txBody>
                  <a:tcPr marL="91389" marR="91389" marT="45693" marB="4569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r>
                        <a:rPr lang="en-US" sz="800" b="1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E12-06-119(a)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2"/>
                        </a:rPr>
                        <a:t>Deeply virtual Compton</a:t>
                      </a:r>
                      <a:r>
                        <a:rPr lang="en-US" sz="8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2"/>
                        </a:rPr>
                        <a:t> scattering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Defurne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solidFill>
                            <a:schemeClr val="tx1"/>
                          </a:solidFill>
                          <a:latin typeface="Arial Narrow"/>
                        </a:rPr>
                        <a:t>139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Arial Narrow"/>
                        </a:rPr>
                        <a:t>CLAS12; RICH;</a:t>
                      </a:r>
                    </a:p>
                    <a:p>
                      <a:r>
                        <a:rPr lang="en-US" sz="800" b="0" i="0" dirty="0">
                          <a:latin typeface="Arial Narrow"/>
                        </a:rPr>
                        <a:t>Forward Tagger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Arial Narrow"/>
                        </a:rPr>
                        <a:t>11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  <a:p>
                      <a:pPr algn="ctr"/>
                      <a:r>
                        <a:rPr lang="en-US" sz="800" b="1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L. </a:t>
                      </a:r>
                      <a:r>
                        <a:rPr lang="en-US" sz="800" b="1" i="0" baseline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Elouadrhiri</a:t>
                      </a:r>
                      <a:endParaRPr lang="en-US" sz="8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Deep Exclusive Processes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800" b="0" i="0" dirty="0">
                          <a:latin typeface="Arial Narrow"/>
                        </a:rPr>
                        <a:t>H</a:t>
                      </a:r>
                      <a:r>
                        <a:rPr lang="en-US" sz="800" b="0" i="0" baseline="-25000" dirty="0">
                          <a:latin typeface="Arial Narrow"/>
                        </a:rPr>
                        <a:t>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en-US" sz="800" b="0" i="0" baseline="0" dirty="0">
                          <a:solidFill>
                            <a:schemeClr val="tx1"/>
                          </a:solidFill>
                          <a:latin typeface="Arial Narrow"/>
                        </a:rPr>
                        <a:t>74d</a:t>
                      </a:r>
                    </a:p>
                    <a:p>
                      <a:pPr algn="ctr"/>
                      <a:r>
                        <a:rPr lang="en-US" sz="800" b="0" i="0" baseline="0" dirty="0">
                          <a:solidFill>
                            <a:schemeClr val="tx1"/>
                          </a:solidFill>
                          <a:latin typeface="Arial Narrow"/>
                        </a:rPr>
                        <a:t>53%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115219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r>
                        <a:rPr lang="en-US" sz="8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Hard exclusive electro-production of </a:t>
                      </a:r>
                      <a:r>
                        <a:rPr lang="en-US" sz="800" b="0" i="0" baseline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π</a:t>
                      </a:r>
                      <a:r>
                        <a:rPr lang="en-US" sz="800" b="0" i="0" baseline="3000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0</a:t>
                      </a:r>
                      <a:r>
                        <a:rPr lang="en-US" sz="800" b="0" i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η</a:t>
                      </a:r>
                      <a:endParaRPr lang="en-US" sz="800" b="0" i="0" dirty="0">
                        <a:solidFill>
                          <a:srgbClr val="0070C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38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593699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E12-12-007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  <a:hlinkClick r:id="rId4"/>
                        </a:rPr>
                        <a:t>Exclusive 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  <a:hlinkClick r:id="rId4"/>
                        </a:rPr>
                        <a:t>φ meson electroproduction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Stoler, Weiss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B+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39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500786"/>
                  </a:ext>
                </a:extLst>
              </a:tr>
              <a:tr h="215844">
                <a:tc>
                  <a:txBody>
                    <a:bodyPr/>
                    <a:lstStyle/>
                    <a:p>
                      <a:r>
                        <a:rPr lang="en-US" sz="8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5"/>
                        </a:rPr>
                        <a:t>Proton’s quark dynamics in SIDIS</a:t>
                      </a:r>
                      <a:r>
                        <a:rPr lang="en-US" sz="8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5"/>
                        </a:rPr>
                        <a:t> pion production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H. Avakian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38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 Inclusive and SIDIS</a:t>
                      </a: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233497"/>
                  </a:ext>
                </a:extLst>
              </a:tr>
              <a:tr h="216746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E12-06-112A/ E12-09-008A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Semi-inclusive</a:t>
                      </a:r>
                      <a:r>
                        <a:rPr lang="en-US" sz="8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 </a:t>
                      </a:r>
                      <a:r>
                        <a:rPr lang="en-US" sz="800" b="0" i="0" baseline="0" dirty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  <a:hlinkClick r:id="rId6"/>
                        </a:rPr>
                        <a:t>Λ</a:t>
                      </a: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  <a:hlinkClick r:id="rId6"/>
                        </a:rPr>
                        <a:t> productiuon in target fragmentation region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71367"/>
                  </a:ext>
                </a:extLst>
              </a:tr>
              <a:tr h="24606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E12-06-112B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Collinear nucleon structure at twist-3 in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dihadron</a:t>
                      </a: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 SIDIS</a:t>
                      </a: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056599"/>
                  </a:ext>
                </a:extLst>
              </a:tr>
              <a:tr h="246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  <a:hlinkClick r:id="rId7"/>
                        </a:rPr>
                        <a:t>Timelike Compton scattering and J/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  <a:hlinkClick r:id="rId7"/>
                        </a:rPr>
                        <a:t>ψ photoproduction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P. Nadel-</a:t>
                      </a:r>
                      <a:r>
                        <a:rPr kumimoji="0" 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Turonski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120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39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Quasi-Photo-production</a:t>
                      </a: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87167"/>
                  </a:ext>
                </a:extLst>
              </a:tr>
              <a:tr h="314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E12-12-001A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  <a:hlinkClick r:id="rId8"/>
                        </a:rPr>
                        <a:t>Near threshold J/𝜓 photoproduction and </a:t>
                      </a:r>
                      <a:r>
                        <a:rPr kumimoji="0" 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  <a:hlinkClick r:id="rId8"/>
                        </a:rPr>
                        <a:t>LHCb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  <a:hlinkClick r:id="rId8"/>
                        </a:rPr>
                        <a:t> pentaquarks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S. </a:t>
                      </a:r>
                      <a:r>
                        <a:rPr kumimoji="0" 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Stepanyan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56544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r>
                        <a:rPr lang="en-US" sz="800" b="1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E12-09-003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9"/>
                        </a:rPr>
                        <a:t>Excitation of nucleon resonances at high Q</a:t>
                      </a:r>
                      <a:r>
                        <a:rPr lang="en-US" sz="800" b="0" i="0" baseline="3000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9"/>
                        </a:rPr>
                        <a:t>2</a:t>
                      </a:r>
                      <a:endParaRPr lang="en-US" sz="8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R.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34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Nucleon Structure</a:t>
                      </a: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643985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E12-06-108A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0"/>
                        </a:rPr>
                        <a:t>Exclusive N* to KY studies with CLAS12 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D. Carman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627086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E12-06-108B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1"/>
                        </a:rPr>
                        <a:t>Transition form factor of the η’ meson</a:t>
                      </a:r>
                      <a:r>
                        <a:rPr lang="en-US" sz="8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1"/>
                        </a:rPr>
                        <a:t> with CLAS12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Schadmand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44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914667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r>
                        <a:rPr lang="en-US" sz="800" b="1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2"/>
                        </a:rPr>
                        <a:t>Hadron spectroscopy with forward tagger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37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MesonEx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528959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E12-11-005A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  <a:hlinkClick r:id="rId13"/>
                        </a:rPr>
                        <a:t>Photoproduction of the very strangest baryon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L. Guo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40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 horzOverflow="overflow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VeryStrange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669064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r>
                        <a:rPr lang="en-US" sz="800" b="1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E12-07-104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4"/>
                        </a:rPr>
                        <a:t>Neutron magnetic form factor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G. Gilfoyle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Arial Narrow"/>
                          <a:cs typeface="Arial Narrow"/>
                        </a:rPr>
                        <a:t>CLAS12; BAND; RICH;</a:t>
                      </a:r>
                    </a:p>
                    <a:p>
                      <a:r>
                        <a:rPr lang="en-US" sz="800" b="0" i="0" dirty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800" b="0" i="0" baseline="0" dirty="0">
                          <a:latin typeface="Arial Narrow"/>
                          <a:cs typeface="Arial Narrow"/>
                        </a:rPr>
                        <a:t>orward Tagger</a:t>
                      </a:r>
                      <a:endParaRPr lang="en-US" sz="8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8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</a:p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800" b="0" i="0" dirty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800" b="0" i="0" baseline="-25000" dirty="0">
                          <a:latin typeface="Arial Narrow"/>
                          <a:cs typeface="Arial Narrow"/>
                        </a:rPr>
                        <a:t>2</a:t>
                      </a:r>
                      <a:endParaRPr lang="en-US" sz="8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39d</a:t>
                      </a:r>
                    </a:p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43%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E12-07-104A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5"/>
                        </a:rPr>
                        <a:t>Quasi-real photoproduction on deuterium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F.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Hauenstein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47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999816"/>
                  </a:ext>
                </a:extLst>
              </a:tr>
              <a:tr h="200184">
                <a:tc>
                  <a:txBody>
                    <a:bodyPr/>
                    <a:lstStyle/>
                    <a:p>
                      <a:r>
                        <a:rPr lang="en-US" sz="800" b="1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E12-09-007(a)</a:t>
                      </a:r>
                    </a:p>
                  </a:txBody>
                  <a:tcPr marL="91389" marR="91389" marT="45693" marB="45693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6"/>
                        </a:rPr>
                        <a:t>Study of partonic distributions in</a:t>
                      </a:r>
                      <a:r>
                        <a:rPr lang="en-US" sz="8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6"/>
                        </a:rPr>
                        <a:t> kaon SIDIS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W. Armstrong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38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4603">
                <a:tc>
                  <a:txBody>
                    <a:bodyPr/>
                    <a:lstStyle/>
                    <a:p>
                      <a:r>
                        <a:rPr lang="en-US" sz="800" b="1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</a:t>
                      </a:r>
                    </a:p>
                  </a:txBody>
                  <a:tcPr marL="91389" marR="91389" marT="45693" marB="45693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7"/>
                        </a:rPr>
                        <a:t>Boer-Mulders asymmetry in kaon SIDIS with H and D targets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56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38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067"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E12-09-008B</a:t>
                      </a:r>
                    </a:p>
                  </a:txBody>
                  <a:tcPr marL="91389" marR="91389" marT="45693" marB="45693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8"/>
                        </a:rPr>
                        <a:t>Collinear nucleon structure at twist-3 in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8"/>
                        </a:rPr>
                        <a:t>dihadron</a:t>
                      </a: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8"/>
                        </a:rPr>
                        <a:t> SIDIS</a:t>
                      </a: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4486"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</a:t>
                      </a:r>
                    </a:p>
                  </a:txBody>
                  <a:tcPr marL="91389" marR="91389" marT="45693" marB="45693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9"/>
                        </a:rPr>
                        <a:t>DVCS</a:t>
                      </a:r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9"/>
                        </a:rPr>
                        <a:t> 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19"/>
                        </a:rPr>
                        <a:t>on the neutron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</a:t>
                      </a:r>
                      <a:r>
                        <a:rPr lang="en-US" sz="9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 (HI)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38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43208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E12-11-003A</a:t>
                      </a:r>
                    </a:p>
                  </a:txBody>
                  <a:tcPr marL="91389" marR="91389" marT="45693" marB="45693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20"/>
                        </a:rPr>
                        <a:t>In medium structure functions, SRC, and the EMC effect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O. Hen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43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4486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E12-11-003B</a:t>
                      </a:r>
                    </a:p>
                  </a:txBody>
                  <a:tcPr marL="91389" marR="91389" marT="45693" marB="45693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21"/>
                        </a:rPr>
                        <a:t>Study of J/ψ photoproduction from the deuteron</a:t>
                      </a:r>
                      <a:endParaRPr lang="en-US" sz="900" b="0" i="0" dirty="0">
                        <a:solidFill>
                          <a:srgbClr val="0070C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Y. </a:t>
                      </a:r>
                      <a:r>
                        <a:rPr lang="en-US" sz="9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Ilieva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46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 marL="91389" marR="91389" marT="45693" marB="4569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432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989172"/>
                  </a:ext>
                </a:extLst>
              </a:tr>
              <a:tr h="214537">
                <a:tc gridSpan="7">
                  <a:txBody>
                    <a:bodyPr/>
                    <a:lstStyle/>
                    <a:p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Total PAC days for 12 (21) PAC approved experiments or experimental parts, all partially completed in 2018-2020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229</a:t>
                      </a:r>
                    </a:p>
                  </a:txBody>
                  <a:tcPr marL="91389" marR="91389" marT="45693" marB="45693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113</a:t>
                      </a:r>
                    </a:p>
                  </a:txBody>
                  <a:tcPr marL="91389" marR="91389" marT="45693" marB="4569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09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70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B3F2D-E60C-5C4A-8C2E-90E10CBC6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75" y="636922"/>
            <a:ext cx="10741335" cy="5132778"/>
          </a:xfrm>
        </p:spPr>
        <p:txBody>
          <a:bodyPr/>
          <a:lstStyle/>
          <a:p>
            <a:pPr marL="1260475" indent="-340995">
              <a:spcBef>
                <a:spcPts val="1224"/>
              </a:spcBef>
              <a:spcAft>
                <a:spcPts val="1200"/>
              </a:spcAft>
              <a:buNone/>
            </a:pPr>
            <a:r>
              <a:rPr lang="en-US" sz="2800" dirty="0"/>
              <a:t>Outline of the talk:</a:t>
            </a:r>
          </a:p>
          <a:p>
            <a:pPr marL="1546225" indent="-285750"/>
            <a:r>
              <a:rPr lang="en-US" sz="2400" dirty="0"/>
              <a:t>Activities and goals, CY26 </a:t>
            </a:r>
          </a:p>
          <a:p>
            <a:pPr marL="1546225" indent="-285750"/>
            <a:r>
              <a:rPr lang="en-US" sz="2400" dirty="0"/>
              <a:t>CLAS/CLAS12 publications/presentations </a:t>
            </a:r>
            <a:endParaRPr lang="en-US" dirty="0"/>
          </a:p>
          <a:p>
            <a:pPr marL="1546225" indent="-285750"/>
            <a:r>
              <a:rPr lang="en-US" sz="2400" dirty="0"/>
              <a:t>Recent physics results (CLAS/CLAS12/HPS)</a:t>
            </a:r>
          </a:p>
          <a:p>
            <a:pPr marL="1546225" indent="-285750"/>
            <a:r>
              <a:rPr lang="en-US" sz="2400" dirty="0"/>
              <a:t>Preparations for </a:t>
            </a:r>
            <a:r>
              <a:rPr lang="en-US" sz="2400" dirty="0" err="1"/>
              <a:t>PRad</a:t>
            </a:r>
            <a:r>
              <a:rPr lang="en-US" sz="2400" dirty="0"/>
              <a:t>/X17</a:t>
            </a:r>
          </a:p>
          <a:p>
            <a:pPr marL="1546225" indent="-285750"/>
            <a:r>
              <a:rPr lang="en-US" sz="2400" dirty="0"/>
              <a:t>R1</a:t>
            </a:r>
            <a:r>
              <a:rPr lang="en-US" sz="2400" dirty="0">
                <a:latin typeface="Symbol" pitchFamily="2" charset="2"/>
              </a:rPr>
              <a:t> m</a:t>
            </a:r>
            <a:r>
              <a:rPr lang="en-US" sz="2400" dirty="0"/>
              <a:t>RWELL upgrade</a:t>
            </a:r>
          </a:p>
          <a:p>
            <a:pPr marL="1546225" indent="-285750"/>
            <a:r>
              <a:rPr lang="en-US" sz="2400" dirty="0"/>
              <a:t>Software/tracking improvements</a:t>
            </a:r>
          </a:p>
          <a:p>
            <a:pPr marL="1546225" indent="-285750"/>
            <a:r>
              <a:rPr lang="en-US" sz="2400" dirty="0"/>
              <a:t>Computing: JLAB farm and OSG</a:t>
            </a:r>
          </a:p>
          <a:p>
            <a:pPr marL="1546225" indent="-285750"/>
            <a:r>
              <a:rPr lang="en-US" sz="2400" dirty="0"/>
              <a:t>Tentative run plan for next year or two</a:t>
            </a:r>
          </a:p>
          <a:p>
            <a:pPr marL="1546225" indent="-285750"/>
            <a:r>
              <a:rPr lang="en-US" sz="2400" dirty="0"/>
              <a:t>Summary</a:t>
            </a:r>
          </a:p>
          <a:p>
            <a:pPr marL="1260475" indent="0"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CEDE1-E728-644C-A904-45FE13D386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06987" y="6172201"/>
            <a:ext cx="4592320" cy="365125"/>
          </a:xfrm>
        </p:spPr>
        <p:txBody>
          <a:bodyPr/>
          <a:lstStyle/>
          <a:p>
            <a:r>
              <a:rPr lang="en-US" sz="1100"/>
              <a:t>S. Stepanyan, CLAS Collaboration meeting, March 10-13, 2026, JLAB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8475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11DFA-1251-FFF5-784A-4CF3E230EC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34080" y="6172201"/>
            <a:ext cx="4592320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DE8130-4FF7-E01C-BA0C-12927D991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14734"/>
              </p:ext>
            </p:extLst>
          </p:nvPr>
        </p:nvGraphicFramePr>
        <p:xfrm>
          <a:off x="614573" y="669475"/>
          <a:ext cx="10962854" cy="4465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8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2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6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6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6768">
                  <a:extLst>
                    <a:ext uri="{9D8B030D-6E8A-4147-A177-3AD203B41FA5}">
                      <a16:colId xmlns:a16="http://schemas.microsoft.com/office/drawing/2014/main" val="3175065920"/>
                    </a:ext>
                  </a:extLst>
                </a:gridCol>
                <a:gridCol w="536768">
                  <a:extLst>
                    <a:ext uri="{9D8B030D-6E8A-4147-A177-3AD203B41FA5}">
                      <a16:colId xmlns:a16="http://schemas.microsoft.com/office/drawing/2014/main" val="1390787256"/>
                    </a:ext>
                  </a:extLst>
                </a:gridCol>
                <a:gridCol w="718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7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4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36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2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4668">
                  <a:extLst>
                    <a:ext uri="{9D8B030D-6E8A-4147-A177-3AD203B41FA5}">
                      <a16:colId xmlns:a16="http://schemas.microsoft.com/office/drawing/2014/main" val="2182591033"/>
                    </a:ext>
                  </a:extLst>
                </a:gridCol>
              </a:tblGrid>
              <a:tr h="215472">
                <a:tc gridSpan="1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CLAS12 Run Groups C, F, K, and M Experiments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946963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Exp. Contact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Jeop.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Days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Contact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Complete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890796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E12-06-109</a:t>
                      </a: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2"/>
                        </a:rPr>
                        <a:t>Longitudinal spin structure of the nucleon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Kuhn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120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CLAS12; RICH; Forward</a:t>
                      </a:r>
                      <a:r>
                        <a:rPr lang="en-US" sz="900" b="0" i="0" baseline="0" dirty="0">
                          <a:latin typeface="Arial Narrow"/>
                          <a:cs typeface="Arial Narrow"/>
                        </a:rPr>
                        <a:t>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</a:p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Kuhn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Long. polarized</a:t>
                      </a:r>
                    </a:p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NH</a:t>
                      </a:r>
                      <a:r>
                        <a:rPr lang="en-US" sz="900" b="0" i="0" baseline="-25000" dirty="0">
                          <a:latin typeface="Arial Narrow"/>
                          <a:cs typeface="Arial Narrow"/>
                        </a:rPr>
                        <a:t>3</a:t>
                      </a:r>
                    </a:p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ND</a:t>
                      </a:r>
                      <a:r>
                        <a:rPr lang="en-US" sz="900" b="0" i="0" baseline="-25000" dirty="0"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81d</a:t>
                      </a:r>
                    </a:p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67%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E12-06-109A</a:t>
                      </a: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3"/>
                        </a:rPr>
                        <a:t>DVCS</a:t>
                      </a:r>
                      <a:r>
                        <a:rPr lang="en-US" sz="900" b="0" i="0" baseline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3"/>
                        </a:rPr>
                        <a:t> on the neutron with polarized deuterium target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S. </a:t>
                      </a:r>
                      <a:r>
                        <a:rPr lang="en-US" sz="900" b="0" i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E12-06-119(b)</a:t>
                      </a: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4"/>
                        </a:rPr>
                        <a:t>DVCS</a:t>
                      </a:r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4"/>
                        </a:rPr>
                        <a:t> on longitudinally polarized proton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9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Defurne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120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E12-07-107</a:t>
                      </a: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5"/>
                        </a:rPr>
                        <a:t>Spin-orbit</a:t>
                      </a:r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5"/>
                        </a:rPr>
                        <a:t> correlations with longitudinally polarized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H. Avakian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E12-07-107A</a:t>
                      </a: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Single baryon production in the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T. Hayward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05595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E12-09-007(b)</a:t>
                      </a: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7"/>
                        </a:rPr>
                        <a:t>Study of partonic distributions using</a:t>
                      </a:r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7"/>
                        </a:rPr>
                        <a:t> SIDIS K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W. Armstrong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E12-09-007A</a:t>
                      </a: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8"/>
                        </a:rPr>
                        <a:t>Dihadron</a:t>
                      </a: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8"/>
                        </a:rPr>
                        <a:t> electroproduction in DIS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C. </a:t>
                      </a:r>
                      <a:r>
                        <a:rPr lang="en-US" sz="9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Dilks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E12-09-009</a:t>
                      </a: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9"/>
                        </a:rPr>
                        <a:t>Spin-orbit correlations in K production with polarized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H. Avakian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38</a:t>
                      </a: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432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59629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E12-06-113</a:t>
                      </a: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Free neutron structure at large x</a:t>
                      </a:r>
                      <a:endParaRPr lang="en-US" sz="900" b="0" i="0" baseline="-25000" dirty="0">
                        <a:solidFill>
                          <a:srgbClr val="0070C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</a:t>
                      </a:r>
                      <a:r>
                        <a:rPr lang="en-US" sz="9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Bueltman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CLAS12; Radial</a:t>
                      </a:r>
                      <a:r>
                        <a:rPr lang="en-US" sz="900" b="0" i="0" baseline="0" dirty="0">
                          <a:latin typeface="Arial Narrow"/>
                          <a:cs typeface="Arial Narrow"/>
                        </a:rPr>
                        <a:t> TPC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Gaseous D</a:t>
                      </a:r>
                      <a:r>
                        <a:rPr lang="en-US" sz="900" b="0" i="0" baseline="-25000" dirty="0">
                          <a:latin typeface="Arial Narrow"/>
                          <a:cs typeface="Arial Narrow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42d</a:t>
                      </a:r>
                    </a:p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100%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E12-06-113A</a:t>
                      </a: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 Narrow" panose="020B0606020202030204" pitchFamily="34" charset="0"/>
                          <a:hlinkClick r:id="rId11"/>
                        </a:rPr>
                        <a:t>Neutron DVCS measurements with BONuS12</a:t>
                      </a:r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R. 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Dupré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baseline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20646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</a:t>
                      </a:r>
                    </a:p>
                  </a:txBody>
                  <a:tcPr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12"/>
                        </a:rPr>
                        <a:t>A search for hybrid baryons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A. D’Angelo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100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CLAS12; Forward Tagger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6.6, 8.8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</a:t>
                      </a:r>
                    </a:p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A. D’Angelo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Liquid H</a:t>
                      </a:r>
                      <a:r>
                        <a:rPr lang="en-US" sz="900" b="0" baseline="-25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49d</a:t>
                      </a:r>
                    </a:p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49%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443431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E12-16-010A</a:t>
                      </a:r>
                    </a:p>
                  </a:txBody>
                  <a:tcPr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13"/>
                        </a:rPr>
                        <a:t>Nucleon Resonances in exclusive</a:t>
                      </a:r>
                      <a:r>
                        <a:rPr lang="en-US" sz="900" b="0" baseline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13"/>
                        </a:rPr>
                        <a:t> 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13"/>
                        </a:rPr>
                        <a:t>KY electroproduction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D. Carman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371019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E12-16-010B</a:t>
                      </a:r>
                    </a:p>
                  </a:txBody>
                  <a:tcPr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14"/>
                        </a:rPr>
                        <a:t>DVCS</a:t>
                      </a:r>
                      <a:r>
                        <a:rPr lang="en-US" sz="900" b="0" baseline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14"/>
                        </a:rPr>
                        <a:t> at 6.6 and 8.8 GeV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L. </a:t>
                      </a: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Elouadrhiri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38147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E12-16-010C</a:t>
                      </a:r>
                    </a:p>
                  </a:txBody>
                  <a:tcPr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15"/>
                        </a:rPr>
                        <a:t>Separation of the </a:t>
                      </a:r>
                      <a:r>
                        <a:rPr lang="el-GR" sz="900" b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15"/>
                        </a:rPr>
                        <a:t>σ</a:t>
                      </a:r>
                      <a:r>
                        <a:rPr lang="en-US" sz="900" b="0" baseline="-2500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15"/>
                        </a:rPr>
                        <a:t>L</a:t>
                      </a:r>
                      <a:r>
                        <a:rPr lang="en-US" sz="900" b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15"/>
                        </a:rPr>
                        <a:t> and </a:t>
                      </a:r>
                      <a:r>
                        <a:rPr lang="el-GR" sz="900" b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15"/>
                        </a:rPr>
                        <a:t>σ</a:t>
                      </a:r>
                      <a:r>
                        <a:rPr lang="en-US" sz="900" b="0" baseline="-2500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15"/>
                        </a:rPr>
                        <a:t>T</a:t>
                      </a:r>
                      <a:r>
                        <a:rPr lang="en-US" sz="900" b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15"/>
                        </a:rPr>
                        <a:t> contributions to hadron production</a:t>
                      </a:r>
                      <a:endParaRPr lang="en-US" sz="900" b="0" dirty="0">
                        <a:solidFill>
                          <a:srgbClr val="0070C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H. Avakian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432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465960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E12-17-006</a:t>
                      </a:r>
                    </a:p>
                  </a:txBody>
                  <a:tcPr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16"/>
                        </a:rPr>
                        <a:t>Electrons for neutrinos addressing neutrino-nucleus issues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O. Hen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46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CLAS12; No Forward Tagger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1.1, 2.2, 4.4, 6.6 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M</a:t>
                      </a:r>
                    </a:p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O. Hen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Nuclear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35d</a:t>
                      </a:r>
                    </a:p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78%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402349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E12-18-003</a:t>
                      </a:r>
                    </a:p>
                  </a:txBody>
                  <a:tcPr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17"/>
                        </a:rPr>
                        <a:t>Exclusive studies of short-range correlations in nuclei</a:t>
                      </a:r>
                      <a:endParaRPr lang="en-US" sz="900" b="0" u="none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O. Hen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46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39459"/>
                  </a:ext>
                </a:extLst>
              </a:tr>
              <a:tr h="215472">
                <a:tc gridSpan="7">
                  <a:txBody>
                    <a:bodyPr/>
                    <a:lstStyle/>
                    <a:p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Total PAC days for 9 (16) PAC approved experiments or experimental parts, 14 partially and 2 fully completed in 2018-2024 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207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998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B279E-9100-B554-29D0-A9644E311F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00213" y="6172201"/>
            <a:ext cx="4626187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CEA615-4510-D486-FDAE-2A6D21E45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371147"/>
              </p:ext>
            </p:extLst>
          </p:nvPr>
        </p:nvGraphicFramePr>
        <p:xfrm>
          <a:off x="696874" y="731520"/>
          <a:ext cx="10980173" cy="3351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79604124"/>
                    </a:ext>
                  </a:extLst>
                </a:gridCol>
                <a:gridCol w="540173">
                  <a:extLst>
                    <a:ext uri="{9D8B030D-6E8A-4147-A177-3AD203B41FA5}">
                      <a16:colId xmlns:a16="http://schemas.microsoft.com/office/drawing/2014/main" val="159755247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549030399"/>
                    </a:ext>
                  </a:extLst>
                </a:gridCol>
              </a:tblGrid>
              <a:tr h="304295">
                <a:tc gridSpan="4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CLAS12 Run Group D, E, and L Experiments</a:t>
                      </a:r>
                      <a:r>
                        <a:rPr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 with existing targets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892884"/>
                  </a:ext>
                </a:extLst>
              </a:tr>
              <a:tr h="228091"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Exp. Contact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Jeop.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Contact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Complete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341"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E12-06-106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2"/>
                        </a:rPr>
                        <a:t>Color transparency</a:t>
                      </a:r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2"/>
                        </a:rPr>
                        <a:t> in exclusive vector meson production 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L. El Fassi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Arial Narrow"/>
                        </a:rPr>
                        <a:t>CLAS12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</a:p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L. El Fassi</a:t>
                      </a: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Nuclear &amp; liquid D</a:t>
                      </a:r>
                      <a:r>
                        <a:rPr lang="en-US" sz="900" b="0" i="0" baseline="-25000" dirty="0">
                          <a:latin typeface="Arial Narrow"/>
                          <a:cs typeface="Arial Narrow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Arial Narrow"/>
                          <a:cs typeface="Arial Narrow"/>
                        </a:rPr>
                        <a:t>40d</a:t>
                      </a:r>
                    </a:p>
                    <a:p>
                      <a:pPr algn="ctr"/>
                      <a:r>
                        <a:rPr lang="en-US" sz="900" b="0" i="0" baseline="0" dirty="0">
                          <a:latin typeface="Arial Narrow"/>
                          <a:cs typeface="Arial Narrow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963705"/>
                  </a:ext>
                </a:extLst>
              </a:tr>
              <a:tr h="234341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E12-06-106A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3"/>
                        </a:rPr>
                        <a:t>Nuclear TMDs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R. Dupre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344074"/>
                  </a:ext>
                </a:extLst>
              </a:tr>
              <a:tr h="2343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E12-06-117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4"/>
                        </a:rPr>
                        <a:t>Quark propagation and hadron formation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W. Brooks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CLAS12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</a:p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H. Hakobyan</a:t>
                      </a: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Nuclear &amp; liquid D</a:t>
                      </a:r>
                      <a:r>
                        <a:rPr lang="en-US" sz="900" b="0" i="0" baseline="-25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Arial Narrow"/>
                          <a:cs typeface="Arial Narrow"/>
                        </a:rPr>
                        <a:t>27d</a:t>
                      </a:r>
                    </a:p>
                    <a:p>
                      <a:pPr algn="ctr"/>
                      <a:r>
                        <a:rPr lang="en-US" sz="900" b="0" i="0" baseline="0" dirty="0">
                          <a:latin typeface="Arial Narrow"/>
                          <a:cs typeface="Arial Narrow"/>
                        </a:rPr>
                        <a:t>45%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759439"/>
                  </a:ext>
                </a:extLst>
              </a:tr>
              <a:tr h="2343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E12-06-117A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5"/>
                        </a:rPr>
                        <a:t>Dihadron measurements in electron-nucleus scattering</a:t>
                      </a:r>
                      <a:endParaRPr lang="en-US" sz="900" b="0" i="0" dirty="0">
                        <a:solidFill>
                          <a:srgbClr val="0070C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Arratia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961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Partonic structure of light nuclei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Z. Meziani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CLAS12; Forward Tagger;  ALERT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R. Dupré</a:t>
                      </a: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Gaseous H, D, </a:t>
                      </a:r>
                      <a:r>
                        <a:rPr lang="en-US" sz="900" b="0" baseline="30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55d</a:t>
                      </a:r>
                      <a:b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</a:b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658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E12-17-012A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7"/>
                        </a:rPr>
                        <a:t>Tagged EMC measurements on light nuclei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R. Dupré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810809"/>
                  </a:ext>
                </a:extLst>
              </a:tr>
              <a:tr h="182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E12-17-012B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8"/>
                        </a:rPr>
                        <a:t>Spectator-tagged DVCS on light nuclei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W. Armstrong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2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E12-17-012C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9"/>
                        </a:rPr>
                        <a:t>Other physics opportunities with ALERT 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R. Dupré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45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540824"/>
                  </a:ext>
                </a:extLst>
              </a:tr>
              <a:tr h="20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E12-23-013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70C0"/>
                          </a:solidFill>
                          <a:latin typeface="Arial Narrow"/>
                          <a:cs typeface="Arial Narrow"/>
                          <a:hlinkClick r:id="rId10"/>
                        </a:rPr>
                        <a:t>Measuring short-range correlations with ALERT</a:t>
                      </a:r>
                      <a:endParaRPr lang="en-US" sz="900" b="0" dirty="0">
                        <a:solidFill>
                          <a:srgbClr val="0070C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F. Hauenstein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17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6.6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F. Hauenstein (RG-T)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</a:rPr>
                        <a:t>16 d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799291"/>
                  </a:ext>
                </a:extLst>
              </a:tr>
              <a:tr h="205649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tabLst/>
                        <a:defRPr/>
                      </a:pPr>
                      <a:r>
                        <a:rPr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C12-25-004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baseline="0" noProof="0" dirty="0">
                          <a:solidFill>
                            <a:schemeClr val="tx1"/>
                          </a:solidFill>
                          <a:latin typeface="Arial Narrow"/>
                        </a:rPr>
                        <a:t>A Measurement of the Coherent J/psi Electroproduction Cross Section off 4He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S. Lee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1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latin typeface="Arial Narrow"/>
                        </a:rPr>
                        <a:t>Gaseous  </a:t>
                      </a:r>
                      <a:b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r>
                        <a:rPr lang="en-US" sz="900" b="0" i="0" u="none" strike="noStrike" baseline="30000" noProof="0" dirty="0">
                          <a:solidFill>
                            <a:srgbClr val="000000"/>
                          </a:solidFill>
                          <a:latin typeface="Arial Narrow"/>
                        </a:rPr>
                        <a:t>4</a:t>
                      </a:r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latin typeface="Arial Narrow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485789"/>
                  </a:ext>
                </a:extLst>
              </a:tr>
              <a:tr h="234341">
                <a:tc gridSpan="7">
                  <a:txBody>
                    <a:bodyPr/>
                    <a:lstStyle/>
                    <a:p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Total PAC days for 4 (9) PAC approved experiments, 2 fully and 2 partially completed, 5 scheduled to get completed in 2025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162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566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7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A8C842D1-0115-8DA1-32DF-853897610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410428"/>
              </p:ext>
            </p:extLst>
          </p:nvPr>
        </p:nvGraphicFramePr>
        <p:xfrm>
          <a:off x="601070" y="402703"/>
          <a:ext cx="10989853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999">
                  <a:extLst>
                    <a:ext uri="{9D8B030D-6E8A-4147-A177-3AD203B41FA5}">
                      <a16:colId xmlns:a16="http://schemas.microsoft.com/office/drawing/2014/main" val="977829837"/>
                    </a:ext>
                  </a:extLst>
                </a:gridCol>
                <a:gridCol w="2879999">
                  <a:extLst>
                    <a:ext uri="{9D8B030D-6E8A-4147-A177-3AD203B41FA5}">
                      <a16:colId xmlns:a16="http://schemas.microsoft.com/office/drawing/2014/main" val="3468695777"/>
                    </a:ext>
                  </a:extLst>
                </a:gridCol>
                <a:gridCol w="827999">
                  <a:extLst>
                    <a:ext uri="{9D8B030D-6E8A-4147-A177-3AD203B41FA5}">
                      <a16:colId xmlns:a16="http://schemas.microsoft.com/office/drawing/2014/main" val="14235042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558884824"/>
                    </a:ext>
                  </a:extLst>
                </a:gridCol>
                <a:gridCol w="647699">
                  <a:extLst>
                    <a:ext uri="{9D8B030D-6E8A-4147-A177-3AD203B41FA5}">
                      <a16:colId xmlns:a16="http://schemas.microsoft.com/office/drawing/2014/main" val="1074158161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3572596324"/>
                    </a:ext>
                  </a:extLst>
                </a:gridCol>
                <a:gridCol w="460385">
                  <a:extLst>
                    <a:ext uri="{9D8B030D-6E8A-4147-A177-3AD203B41FA5}">
                      <a16:colId xmlns:a16="http://schemas.microsoft.com/office/drawing/2014/main" val="546930774"/>
                    </a:ext>
                  </a:extLst>
                </a:gridCol>
                <a:gridCol w="719999">
                  <a:extLst>
                    <a:ext uri="{9D8B030D-6E8A-4147-A177-3AD203B41FA5}">
                      <a16:colId xmlns:a16="http://schemas.microsoft.com/office/drawing/2014/main" val="2044869893"/>
                    </a:ext>
                  </a:extLst>
                </a:gridCol>
                <a:gridCol w="827999">
                  <a:extLst>
                    <a:ext uri="{9D8B030D-6E8A-4147-A177-3AD203B41FA5}">
                      <a16:colId xmlns:a16="http://schemas.microsoft.com/office/drawing/2014/main" val="158249229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996442977"/>
                    </a:ext>
                  </a:extLst>
                </a:gridCol>
                <a:gridCol w="827999">
                  <a:extLst>
                    <a:ext uri="{9D8B030D-6E8A-4147-A177-3AD203B41FA5}">
                      <a16:colId xmlns:a16="http://schemas.microsoft.com/office/drawing/2014/main" val="6081140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76954128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982949790"/>
                    </a:ext>
                  </a:extLst>
                </a:gridCol>
              </a:tblGrid>
              <a:tr h="215472">
                <a:tc gridSpan="13"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CLAS12 Run Group H and other 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non-scheduled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 CLAS12 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experiments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with targets under development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bg1">
                        <a:alpha val="2941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AB7942">
                        <a:alpha val="2941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AB7942">
                        <a:alpha val="2941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AB7942">
                        <a:alpha val="2941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AB7942">
                        <a:alpha val="2941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AB7942">
                        <a:alpha val="2941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432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AB7942">
                        <a:alpha val="2941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AB7942">
                        <a:alpha val="2941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AB7942">
                        <a:alpha val="2941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AB7942">
                        <a:alpha val="2941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AB7942">
                        <a:alpha val="2941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AB7942">
                        <a:alpha val="294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173630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</a:p>
                  </a:txBody>
                  <a:tcPr horzOverflow="overflow"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Jeop.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Days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Complete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621158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E12-14-001</a:t>
                      </a: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2"/>
                        </a:rPr>
                        <a:t>EMC effect in spin structure functions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W. Brooks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 » A-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CLAS12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(RG-G)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Pol. </a:t>
                      </a:r>
                      <a:r>
                        <a:rPr lang="en-US" sz="900" b="0" i="0" baseline="3000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7</a:t>
                      </a:r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LiD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2941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98615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E12-11-111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3"/>
                        </a:rPr>
                        <a:t>SIDIS on transverse polarized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9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Arial Narrow"/>
                        </a:rPr>
                        <a:t>A»C2»A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Arial Narrow"/>
                        </a:rPr>
                        <a:t>110»125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39, 53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125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CLAS12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</a:p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9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Trans. pol. </a:t>
                      </a:r>
                      <a:r>
                        <a:rPr lang="en-US" sz="900" b="0" i="0" dirty="0">
                          <a:latin typeface="Arial Narrow"/>
                          <a:cs typeface="Arial Narrow"/>
                        </a:rPr>
                        <a:t>NH</a:t>
                      </a:r>
                      <a:r>
                        <a:rPr lang="en-US" sz="900" b="0" i="0" baseline="-25000" dirty="0"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690448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E12-12-009</a:t>
                      </a:r>
                    </a:p>
                  </a:txBody>
                  <a:tcPr horzOverflow="overflow"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4"/>
                        </a:rPr>
                        <a:t>Transversity</a:t>
                      </a:r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4"/>
                        </a:rPr>
                        <a:t> with di-hadron on transverse target 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H. Avakian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Arial Narrow"/>
                        </a:rPr>
                        <a:t>A»C2»A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Arial Narrow"/>
                        </a:rPr>
                        <a:t>110»125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39, 53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2924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E12-12-010</a:t>
                      </a:r>
                    </a:p>
                  </a:txBody>
                  <a:tcPr horzOverflow="overflow"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5"/>
                        </a:rPr>
                        <a:t>DVCS with transverse polarized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L. </a:t>
                      </a:r>
                      <a:r>
                        <a:rPr lang="en-US" sz="900" b="0" i="0" dirty="0" err="1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Elouadrhriri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A»C2</a:t>
                      </a: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Arial Narrow"/>
                        </a:rPr>
                        <a:t>»A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latin typeface="Arial Narrow"/>
                        </a:rPr>
                        <a:t>»125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39, 53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29412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96253"/>
                  </a:ext>
                </a:extLst>
              </a:tr>
              <a:tr h="215471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tabLst/>
                        <a:defRPr/>
                      </a:pPr>
                      <a:r>
                        <a:rPr lang="en-US" sz="9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E12-11-111A</a:t>
                      </a:r>
                      <a:endParaRPr kumimoji="0" lang="en-US" dirty="0"/>
                    </a:p>
                  </a:txBody>
                  <a:tcPr horzOverflow="overflow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latin typeface="Arial Narrow"/>
                        </a:rPr>
                        <a:t>Measurements of Single Spin Asymmetries in exclusive production of hadrons with CLAS transversely polarized target</a:t>
                      </a:r>
                      <a:endParaRPr lang="en-US" dirty="0">
                        <a:latin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H. Avakian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460335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C12-20-002</a:t>
                      </a:r>
                    </a:p>
                  </a:txBody>
                  <a:tcPr horzOverflow="overflow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Spin-dependent electron scattering with polarized </a:t>
                      </a:r>
                      <a:r>
                        <a:rPr lang="en-US" sz="900" b="0" baseline="30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3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He target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R. Milner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C1 (A-)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CLAS12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(RG-N)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Pol. </a:t>
                      </a:r>
                      <a:r>
                        <a:rPr lang="en-US" sz="900" b="0" baseline="30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He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  <a:alpha val="2941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854774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E12-20-005</a:t>
                      </a:r>
                    </a:p>
                  </a:txBody>
                  <a:tcPr horzOverflow="overflow"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7"/>
                        </a:rPr>
                        <a:t>Precision measurements of A=3 nuclei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H. </a:t>
                      </a: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Szumila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-Vance</a:t>
                      </a: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CLAS12</a:t>
                      </a: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2.2, 6.6</a:t>
                      </a: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(RG-P)</a:t>
                      </a: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30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H/</a:t>
                      </a:r>
                      <a:r>
                        <a:rPr lang="en-US" sz="900" b="0" baseline="30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He</a:t>
                      </a: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2941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335833"/>
                  </a:ext>
                </a:extLst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C12-21-004 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8"/>
                        </a:rPr>
                        <a:t>SIDIS measurement of A=3 Nuclei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L. Weinstein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49, 50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CLAS12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D/</a:t>
                      </a:r>
                      <a:r>
                        <a:rPr lang="en-US" sz="900" b="0" baseline="30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H/</a:t>
                      </a:r>
                      <a:r>
                        <a:rPr lang="en-US" sz="900" b="0" baseline="30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3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791998"/>
                  </a:ext>
                </a:extLst>
              </a:tr>
              <a:tr h="215472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Total PAC days for 6 (7) PAC approved and conditionally approved experiments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>
                        <a:alpha val="2941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270</a:t>
                      </a: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alpha val="2941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019694"/>
                  </a:ext>
                </a:extLst>
              </a:tr>
            </a:tbl>
          </a:graphicData>
        </a:graphic>
      </p:graphicFrame>
      <p:sp>
        <p:nvSpPr>
          <p:cNvPr id="6" name="TextBox 10">
            <a:extLst>
              <a:ext uri="{FF2B5EF4-FFF2-40B4-BE49-F238E27FC236}">
                <a16:creationId xmlns:a16="http://schemas.microsoft.com/office/drawing/2014/main" id="{30F68329-8D1D-C23A-F3EA-237C99BAD1D1}"/>
              </a:ext>
            </a:extLst>
          </p:cNvPr>
          <p:cNvSpPr txBox="1"/>
          <p:nvPr/>
        </p:nvSpPr>
        <p:spPr>
          <a:xfrm>
            <a:off x="4279932" y="183106"/>
            <a:ext cx="7920000" cy="2539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latin typeface="Arial Narrow" panose="020B0606020202030204" pitchFamily="34" charset="0"/>
              </a:rPr>
              <a:t>Experiments ending with A, B or C are run group additions running parallel to the experiments with same experiment number</a:t>
            </a:r>
            <a:endParaRPr lang="en-US" sz="105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356E31-C6FE-424E-CD41-F766CEC25385}"/>
              </a:ext>
            </a:extLst>
          </p:cNvPr>
          <p:cNvGraphicFramePr>
            <a:graphicFrameLocks noGrp="1"/>
          </p:cNvGraphicFramePr>
          <p:nvPr/>
        </p:nvGraphicFramePr>
        <p:xfrm>
          <a:off x="601070" y="3714487"/>
          <a:ext cx="10915650" cy="109728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19150">
                  <a:extLst>
                    <a:ext uri="{9D8B030D-6E8A-4147-A177-3AD203B41FA5}">
                      <a16:colId xmlns:a16="http://schemas.microsoft.com/office/drawing/2014/main" val="2453293999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95313128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98715083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2917318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17048799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27495261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1633112126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305659141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78411301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19913494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45017669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95242447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692301371"/>
                    </a:ext>
                  </a:extLst>
                </a:gridCol>
              </a:tblGrid>
              <a:tr h="209550">
                <a:tc gridSpan="13"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 b="1" dirty="0">
                          <a:effectLst/>
                          <a:latin typeface="Arial Narrow"/>
                        </a:rPr>
                        <a:t>Conditionally approved µCLAS12 Experiments in Hall B </a:t>
                      </a:r>
                      <a:endParaRPr lang="en-US" dirty="0">
                        <a:effectLst/>
                        <a:latin typeface="Arial Narrow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2888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Proposal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Physics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Contact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Rating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Days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PAC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Jeop.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Group Days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Equipment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Energy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Group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Target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Complete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27738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C12-25-001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Electro- and photo-production of muon pairs with </a:t>
                      </a:r>
                      <a:r>
                        <a:rPr lang="el-GR" sz="900" b="1" dirty="0">
                          <a:effectLst/>
                          <a:latin typeface="Arial Narrow"/>
                        </a:rPr>
                        <a:t>μ</a:t>
                      </a:r>
                      <a:r>
                        <a:rPr lang="en-US" sz="900" b="1" dirty="0">
                          <a:effectLst/>
                          <a:latin typeface="Arial Narrow"/>
                        </a:rPr>
                        <a:t>CLAS12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S. Stepanyan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C1 (A)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245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53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050"/>
                        </a:lnSpc>
                        <a:buNone/>
                      </a:pPr>
                      <a:endParaRPr lang="en-US" sz="900" b="1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245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µCLAS12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11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0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 panose="020B0606020202030204" pitchFamily="34" charset="0"/>
                        </a:rPr>
                        <a:t>RG-S</a:t>
                      </a: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750"/>
                        </a:lnSpc>
                        <a:buNone/>
                      </a:pPr>
                      <a:r>
                        <a:rPr lang="en-US" sz="900" b="1" dirty="0">
                          <a:effectLst/>
                          <a:latin typeface="Arial Narrow"/>
                        </a:rPr>
                        <a:t>Liquid H</a:t>
                      </a:r>
                      <a:r>
                        <a:rPr lang="en-US" sz="400" b="1" baseline="-25000" dirty="0">
                          <a:effectLst/>
                          <a:latin typeface="Arial Narrow"/>
                        </a:rPr>
                        <a:t>2</a:t>
                      </a:r>
                      <a:endParaRPr lang="en-US" b="1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050"/>
                        </a:lnSpc>
                        <a:buNone/>
                      </a:pPr>
                      <a:endParaRPr lang="en-US" sz="900" b="1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160234"/>
                  </a:ext>
                </a:extLst>
              </a:tr>
              <a:tr h="209550">
                <a:tc gridSpan="7">
                  <a:txBody>
                    <a:bodyPr/>
                    <a:lstStyle/>
                    <a:p>
                      <a:pPr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dirty="0">
                          <a:effectLst/>
                          <a:latin typeface="Arial Narrow"/>
                        </a:rPr>
                        <a:t>Total PAC days for 1 PAC conditionally approved experiment</a:t>
                      </a:r>
                      <a:endParaRPr lang="en-US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050"/>
                        </a:lnSpc>
                        <a:buNone/>
                      </a:pPr>
                      <a:r>
                        <a:rPr lang="en-US" sz="900" dirty="0">
                          <a:effectLst/>
                          <a:latin typeface="Arial Narrow"/>
                        </a:rPr>
                        <a:t>245</a:t>
                      </a:r>
                      <a:endParaRPr lang="en-US" dirty="0">
                        <a:effectLst/>
                        <a:latin typeface="Arial Narrow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auto">
                        <a:lnSpc>
                          <a:spcPts val="1050"/>
                        </a:lnSpc>
                        <a:buNone/>
                      </a:pPr>
                      <a:endParaRPr lang="en-US" sz="9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ts val="1050"/>
                        </a:lnSpc>
                        <a:buNone/>
                      </a:pPr>
                      <a:endParaRPr lang="en-US" sz="9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5865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7769EE3-C91D-45FA-193D-6CA45440EF84}"/>
              </a:ext>
            </a:extLst>
          </p:cNvPr>
          <p:cNvSpPr txBox="1"/>
          <p:nvPr/>
        </p:nvSpPr>
        <p:spPr>
          <a:xfrm>
            <a:off x="2989777" y="5122652"/>
            <a:ext cx="525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CLAS12 – 748 days (includes 245 of muCLAS12)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5E02C58-33DC-0666-1886-9A8D1C8981BC}"/>
              </a:ext>
            </a:extLst>
          </p:cNvPr>
          <p:cNvSpPr txBox="1">
            <a:spLocks/>
          </p:cNvSpPr>
          <p:nvPr/>
        </p:nvSpPr>
        <p:spPr>
          <a:xfrm>
            <a:off x="3393440" y="6172201"/>
            <a:ext cx="4632960" cy="365125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Stepanyan, CLAS Collaboration meeting, March 10-13, 2026, JLAB</a:t>
            </a:r>
          </a:p>
        </p:txBody>
      </p:sp>
    </p:spTree>
    <p:extLst>
      <p:ext uri="{BB962C8B-B14F-4D97-AF65-F5344CB8AC3E}">
        <p14:creationId xmlns:p14="http://schemas.microsoft.com/office/powerpoint/2010/main" val="34000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DE7AC-671A-DF43-8CB8-CBFEC5B6A2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74720" y="6172201"/>
            <a:ext cx="4551680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C7354E42-0422-6916-410A-2B9A5A684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506106"/>
              </p:ext>
            </p:extLst>
          </p:nvPr>
        </p:nvGraphicFramePr>
        <p:xfrm>
          <a:off x="588000" y="270748"/>
          <a:ext cx="11016000" cy="2460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48934073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9957327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99914205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51495769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97397426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061473222"/>
                    </a:ext>
                  </a:extLst>
                </a:gridCol>
              </a:tblGrid>
              <a:tr h="235697">
                <a:tc gridSpan="1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Non-CLAS12 Experiments in Hall B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468162"/>
                  </a:ext>
                </a:extLst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Exp. Contact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Jeop.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Complete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E12-11-006</a:t>
                      </a: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  <a:hlinkClick r:id="rId2"/>
                        </a:rPr>
                        <a:t>Heavy Photon Search (HPS)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T. Nelson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37, 39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48, 52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HPS setup in alcove 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2.2, 6.6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Arial Narrow"/>
                          <a:cs typeface="Arial Narrow"/>
                        </a:rPr>
                        <a:t>(RG-I)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Arial Narrow"/>
                          <a:cs typeface="Arial Narrow"/>
                        </a:rPr>
                        <a:t>Nuclear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78d</a:t>
                      </a:r>
                      <a:br>
                        <a:rPr lang="en-US" sz="900" b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</a:b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43.3%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E12-11-106</a:t>
                      </a:r>
                    </a:p>
                  </a:txBody>
                  <a:tcPr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latin typeface="Arial Narrow"/>
                          <a:cs typeface="Arial Narrow"/>
                          <a:hlinkClick r:id="rId3"/>
                        </a:rPr>
                        <a:t>High precision measurement of proton charge radius (PRad)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latin typeface="Arial Narrow"/>
                          <a:cs typeface="Arial Narrow"/>
                        </a:rPr>
                        <a:t>A. Gasparian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Arial Narrow"/>
                          <a:cs typeface="Arial Narrow"/>
                        </a:rPr>
                        <a:t>15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Arial Narrow"/>
                          <a:cs typeface="Arial Narrow"/>
                        </a:rPr>
                        <a:t>39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 err="1">
                          <a:latin typeface="Arial Narrow"/>
                          <a:cs typeface="Arial Narrow"/>
                        </a:rPr>
                        <a:t>HyCal</a:t>
                      </a:r>
                      <a:r>
                        <a:rPr lang="en-US" sz="900" b="0" baseline="0" dirty="0">
                          <a:latin typeface="Arial Narrow"/>
                          <a:cs typeface="Arial Narrow"/>
                        </a:rPr>
                        <a:t>  setup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Arial Narrow"/>
                          <a:cs typeface="Arial Narrow"/>
                        </a:rPr>
                        <a:t>1.1,</a:t>
                      </a:r>
                      <a:r>
                        <a:rPr lang="en-US" sz="900" b="0" baseline="0" dirty="0">
                          <a:latin typeface="Arial Narrow"/>
                          <a:cs typeface="Arial Narrow"/>
                        </a:rPr>
                        <a:t> 2.2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latin typeface="Arial Narrow"/>
                          <a:cs typeface="Arial Narrow"/>
                        </a:rPr>
                        <a:t>(RG-J)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>
                          <a:latin typeface="Arial Narrow"/>
                          <a:cs typeface="Arial Narrow"/>
                        </a:rPr>
                        <a:t>H2 gas jet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>
                          <a:latin typeface="Arial Narrow"/>
                          <a:cs typeface="Arial Narrow"/>
                        </a:rPr>
                        <a:t>15d</a:t>
                      </a:r>
                    </a:p>
                    <a:p>
                      <a:pPr algn="ctr"/>
                      <a:r>
                        <a:rPr lang="en-US" sz="900" b="0" baseline="0" dirty="0">
                          <a:latin typeface="Arial Narrow"/>
                          <a:cs typeface="Arial Narrow"/>
                        </a:rPr>
                        <a:t>100%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E12-20-004</a:t>
                      </a: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4"/>
                        </a:rPr>
                        <a:t>High precision measurement of proton charge radius (PRad-II)  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A. Gasparian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48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HyCal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setup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0.7, 1.4, 3.5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</a:rPr>
                        <a:t>RG-O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 Narrow"/>
                        </a:rPr>
                        <a:t>PRad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</a:rPr>
                        <a:t>-II/X17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H2 gas jet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40d 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scheduled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002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E12-21-003</a:t>
                      </a:r>
                    </a:p>
                  </a:txBody>
                  <a:tcPr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5"/>
                        </a:rPr>
                        <a:t>A direct detection search for hidden sector new particles (X17)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A. Gasparian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HyCal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setup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Ta foil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</a:rPr>
                        <a:t>25d scheduled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496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E12-22-003</a:t>
                      </a:r>
                    </a:p>
                  </a:txBody>
                  <a:tcPr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6"/>
                        </a:rPr>
                        <a:t>Precision measurement of neutral pion transition form factor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I. Larin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67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HyCal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setup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(RG-Q)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Si foil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95900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Total PAC days for 5 PAC approved experiments,1 partially, 1 fully completed in 2016-2021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362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517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27E03E-8C6A-260D-136A-E1529BE69224}"/>
              </a:ext>
            </a:extLst>
          </p:cNvPr>
          <p:cNvSpPr txBox="1"/>
          <p:nvPr/>
        </p:nvSpPr>
        <p:spPr>
          <a:xfrm>
            <a:off x="2172614" y="2751876"/>
            <a:ext cx="775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Non-CLAS experiments – 252 days (the upcoming run will use ~100 days)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07144-EDF3-61E5-C403-36D1EA9842AC}"/>
              </a:ext>
            </a:extLst>
          </p:cNvPr>
          <p:cNvSpPr txBox="1"/>
          <p:nvPr/>
        </p:nvSpPr>
        <p:spPr>
          <a:xfrm>
            <a:off x="588000" y="3192123"/>
            <a:ext cx="1092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Hall B remaining run time – 900 PAC days or 11.7 years of running with electron beams, assuming 22 weeks/year schedule for physics. </a:t>
            </a:r>
          </a:p>
        </p:txBody>
      </p:sp>
      <p:graphicFrame>
        <p:nvGraphicFramePr>
          <p:cNvPr id="9" name="Table 1">
            <a:extLst>
              <a:ext uri="{FF2B5EF4-FFF2-40B4-BE49-F238E27FC236}">
                <a16:creationId xmlns:a16="http://schemas.microsoft.com/office/drawing/2014/main" id="{950939F0-FFBB-BA93-380C-95DFE3487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758763"/>
              </p:ext>
            </p:extLst>
          </p:nvPr>
        </p:nvGraphicFramePr>
        <p:xfrm>
          <a:off x="588000" y="4241289"/>
          <a:ext cx="11016000" cy="1722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2634422794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96518928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59886846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06420314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87075371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47375531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14367984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81548577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77852892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192105178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9832789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5161596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755879082"/>
                    </a:ext>
                  </a:extLst>
                </a:gridCol>
              </a:tblGrid>
              <a:tr h="291566">
                <a:tc gridSpan="1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Conditionally approved Positron Beam Experiments in Hall B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674588"/>
                  </a:ext>
                </a:extLst>
              </a:tr>
              <a:tr h="149087"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</a:t>
                      </a:r>
                      <a:endParaRPr lang="en-US" sz="900" b="1" i="0" dirty="0">
                        <a:solidFill>
                          <a:srgbClr val="0432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Jeop.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Complete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965738"/>
                  </a:ext>
                </a:extLst>
              </a:tr>
              <a:tr h="149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C12+23-008 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7"/>
                        </a:rPr>
                        <a:t>A direct measurement of hard two-photon exchange with e</a:t>
                      </a:r>
                      <a:r>
                        <a:rPr lang="en-US" sz="900" b="0" baseline="30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7"/>
                        </a:rPr>
                        <a:t>+/-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A. Schmidt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51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CLAS12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2.2, 4.4, 6.6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Liquid H</a:t>
                      </a:r>
                      <a:r>
                        <a:rPr lang="en-US" sz="900" b="0" baseline="-25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003262"/>
                  </a:ext>
                </a:extLst>
              </a:tr>
              <a:tr h="149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C12+23-002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  <a:hlinkClick r:id="rId8"/>
                        </a:rPr>
                        <a:t>Beam charge asymmetries for DVCS on the proton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E. </a:t>
                      </a: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Voutier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CLAS12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2.2, 11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Liquid H</a:t>
                      </a:r>
                      <a:r>
                        <a:rPr lang="en-US" sz="900" b="0" baseline="-25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927359"/>
                  </a:ext>
                </a:extLst>
              </a:tr>
              <a:tr h="149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C12+24-005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rgbClr val="0563C1"/>
                          </a:solidFill>
                          <a:latin typeface="Arial Narrow"/>
                          <a:ea typeface="+mn-ea"/>
                          <a:cs typeface="Arial Narrow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 Dark Photon Search with a JLab positron beam</a:t>
                      </a:r>
                      <a:endParaRPr lang="en-US" sz="900" b="0" kern="1200" dirty="0">
                        <a:solidFill>
                          <a:srgbClr val="0563C1"/>
                        </a:solidFill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B. </a:t>
                      </a: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Wojtsekhowski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 err="1">
                          <a:solidFill>
                            <a:srgbClr val="000000"/>
                          </a:solidFill>
                          <a:latin typeface="Arial Narrow"/>
                        </a:rPr>
                        <a:t>HyCal</a:t>
                      </a:r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latin typeface="Arial Narrow"/>
                        </a:rPr>
                        <a:t> setup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2.2,4.4,11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New liquid H</a:t>
                      </a:r>
                      <a:r>
                        <a:rPr lang="en-US" sz="900" b="0" baseline="-2500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900" b="0" baseline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 </a:t>
                      </a:r>
                      <a:r>
                        <a:rPr lang="en-US" sz="900" b="0" i="0" u="none" strike="noStrike" baseline="0" noProof="0" dirty="0">
                          <a:solidFill>
                            <a:srgbClr val="000000"/>
                          </a:solidFill>
                          <a:latin typeface="Arial Narrow"/>
                        </a:rPr>
                        <a:t>target</a:t>
                      </a:r>
                      <a:r>
                        <a:rPr lang="en-US" sz="900" b="0" i="0" u="none" strike="noStrike" baseline="-25000" noProof="0" dirty="0">
                          <a:solidFill>
                            <a:srgbClr val="000000"/>
                          </a:solidFill>
                          <a:latin typeface="Arial Narrow"/>
                        </a:rPr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248876"/>
                  </a:ext>
                </a:extLst>
              </a:tr>
              <a:tr h="14908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Total PAC days for 3 PAC conditionally approved  positron beam experiments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baseline="-2500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908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8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84867-CC55-4365-0B28-EAE601A1C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A8F3-F401-96B6-6786-2AB964CC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93" y="236993"/>
            <a:ext cx="10972800" cy="75905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Hall B staffing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3ECA9-B65E-4FFE-1B9F-36A5D06BF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93" y="850349"/>
            <a:ext cx="11056893" cy="3477811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tx1"/>
              </a:buClr>
              <a:buSzPct val="84000"/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We lost two positions to ISP (Lab restructuring) – 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Dr. Gagik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Gavalian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and 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Dr. Victor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Mokeev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were separated from JLAB in January. I hope, in time, they will return as active users and continue to contribute to our research.</a:t>
            </a:r>
          </a:p>
          <a:p>
            <a:pPr>
              <a:spcBef>
                <a:spcPts val="1200"/>
              </a:spcBef>
              <a:buClr>
                <a:schemeClr val="tx1"/>
              </a:buClr>
              <a:buSzPct val="84000"/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Two additional positions were effectively lost because they were never filled: the position I vacated when I moved to the Hall Leader role after Patrick Achenbach left, and the Hall B postdoctoral associate position after Richard Tyson’s departure. It was a difficult period for hiring at JLab, and unfortunately, these opportunities were eventually lost.</a:t>
            </a:r>
          </a:p>
          <a:p>
            <a:pPr>
              <a:spcBef>
                <a:spcPts val="1200"/>
              </a:spcBef>
              <a:buClr>
                <a:schemeClr val="tx1"/>
              </a:buClr>
              <a:buSzPct val="84000"/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Last week, one of our long-time team members, 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Calvin Mealer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, retired. We thank him for almost 30 years of excellent service to JLab and Hall B.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25CC5-034F-A76F-F323-CB833AAE34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57972" y="6185748"/>
            <a:ext cx="4565227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1DF63-C055-3866-9E77-77CF8EC577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5730" y="236993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5B9C8-9852-72B3-F5A7-95F713B92617}"/>
              </a:ext>
            </a:extLst>
          </p:cNvPr>
          <p:cNvSpPr txBox="1"/>
          <p:nvPr/>
        </p:nvSpPr>
        <p:spPr>
          <a:xfrm>
            <a:off x="1483490" y="4530943"/>
            <a:ext cx="92222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84000"/>
              <a:buFont typeface="Wingdings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2092"/>
                </a:solidFill>
                <a:effectLst/>
                <a:uLnTx/>
                <a:uFillTx/>
                <a:latin typeface="Calibri"/>
                <a:ea typeface="ＭＳ Ｐゴシック" pitchFamily="-110" charset="-128"/>
                <a:cs typeface="Calibri"/>
              </a:rPr>
              <a:t>Many thanks to our colleagues who left the Hall B group. They made an undeniable impact on our progress over the years!</a:t>
            </a:r>
          </a:p>
        </p:txBody>
      </p:sp>
    </p:spTree>
    <p:extLst>
      <p:ext uri="{BB962C8B-B14F-4D97-AF65-F5344CB8AC3E}">
        <p14:creationId xmlns:p14="http://schemas.microsoft.com/office/powerpoint/2010/main" val="19175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8632-EA3E-6C41-BF96-B24925A86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502" y="984683"/>
            <a:ext cx="11166995" cy="5172277"/>
          </a:xfrm>
        </p:spPr>
        <p:txBody>
          <a:bodyPr>
            <a:noAutofit/>
          </a:bodyPr>
          <a:lstStyle/>
          <a:p>
            <a:pPr marL="288925" indent="-288925">
              <a:spcBef>
                <a:spcPts val="8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1800" dirty="0"/>
              <a:t>Install, commission, and successfully complete Prad II &amp; X17 experiments. </a:t>
            </a:r>
            <a:r>
              <a:rPr lang="en-US" sz="1800" i="1" dirty="0">
                <a:solidFill>
                  <a:srgbClr val="942092"/>
                </a:solidFill>
              </a:rPr>
              <a:t>In progress</a:t>
            </a:r>
            <a:r>
              <a:rPr lang="en-US" sz="1800" dirty="0"/>
              <a:t>.</a:t>
            </a:r>
          </a:p>
          <a:p>
            <a:pPr marL="288925" indent="-288925">
              <a:spcBef>
                <a:spcPts val="8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1800" dirty="0"/>
              <a:t>Prepare for the FY27 run period, RG-K and RG-E, including initiating and partially completing the BMT upgrade and module replacement. Arrangements have been made with Saclay to fabricate 7 BMT modules and replace the faulty ones before the run. </a:t>
            </a:r>
            <a:r>
              <a:rPr lang="en-US" sz="1800" i="1" dirty="0">
                <a:solidFill>
                  <a:srgbClr val="942092"/>
                </a:solidFill>
              </a:rPr>
              <a:t>Funding is available, and work has started.</a:t>
            </a:r>
            <a:r>
              <a:rPr lang="en-US" sz="1800" dirty="0"/>
              <a:t>  </a:t>
            </a:r>
          </a:p>
          <a:p>
            <a:pPr marL="288925" indent="-288925">
              <a:spcBef>
                <a:spcPts val="8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1800" dirty="0"/>
              <a:t>Advance the high-luminosity R1 upgrade by completing tests of the next prototype with a near-final layer design, finalizing the full-size module design, and initiating procurement for Module-0. </a:t>
            </a:r>
            <a:r>
              <a:rPr lang="en-US" sz="1800" i="1" dirty="0">
                <a:solidFill>
                  <a:srgbClr val="942092"/>
                </a:solidFill>
              </a:rPr>
              <a:t>The next prototype is in the assembly stage at CERN. Expect to be at JLAB in April</a:t>
            </a:r>
            <a:r>
              <a:rPr lang="en-US" sz="1800" dirty="0"/>
              <a:t>.</a:t>
            </a:r>
          </a:p>
          <a:p>
            <a:pPr marL="288925" indent="-288925">
              <a:spcBef>
                <a:spcPts val="8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1800" dirty="0"/>
              <a:t>Start preparations for the RG-H run, including completing the field calculation, beginning the beamline design with the accelerator and engineering groups, </a:t>
            </a:r>
            <a:r>
              <a:rPr lang="en-US" sz="1800" strike="sngStrike" dirty="0"/>
              <a:t>and initiating procurement of the chicane magnets</a:t>
            </a:r>
            <a:r>
              <a:rPr lang="en-US" sz="1800" dirty="0"/>
              <a:t>. </a:t>
            </a:r>
            <a:r>
              <a:rPr lang="en-US" sz="1800" i="1" dirty="0">
                <a:solidFill>
                  <a:srgbClr val="942092"/>
                </a:solidFill>
              </a:rPr>
              <a:t>In progress</a:t>
            </a:r>
            <a:endParaRPr lang="en-US" sz="1800" dirty="0"/>
          </a:p>
          <a:p>
            <a:pPr marL="288925" indent="-288925">
              <a:spcBef>
                <a:spcPts val="8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1800" dirty="0"/>
              <a:t>Complete simulations and advance the conceptual design of the 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CLAS12 detector. </a:t>
            </a:r>
            <a:r>
              <a:rPr lang="en-US" sz="1800" i="1" dirty="0">
                <a:solidFill>
                  <a:srgbClr val="942092"/>
                </a:solidFill>
              </a:rPr>
              <a:t>In progress.</a:t>
            </a:r>
            <a:endParaRPr lang="en-US" sz="1800" dirty="0"/>
          </a:p>
          <a:p>
            <a:pPr marL="288925" indent="-288925">
              <a:spcBef>
                <a:spcPts val="8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1800" dirty="0"/>
              <a:t>Address key Pass-3 objectives, including improvements to calibration suites, acceleration of the calibration workflow, and enhancements to forward and CVT tracking. </a:t>
            </a:r>
            <a:r>
              <a:rPr lang="en-US" sz="1800" i="1" dirty="0">
                <a:solidFill>
                  <a:srgbClr val="942092"/>
                </a:solidFill>
              </a:rPr>
              <a:t>In progress.</a:t>
            </a:r>
          </a:p>
          <a:p>
            <a:pPr marL="288925" indent="-288925">
              <a:spcBef>
                <a:spcPts val="8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Complete processing of data acquired during the FY24 run period. RG-D is now in the ninth month of running on the JLAB farm. RG-K and RG-E will join soon. </a:t>
            </a:r>
            <a:r>
              <a:rPr lang="en-US" sz="1800" i="1" dirty="0">
                <a:solidFill>
                  <a:srgbClr val="942092"/>
                </a:solidFill>
                <a:latin typeface="Calibri"/>
                <a:ea typeface="ＭＳ Ｐゴシック" pitchFamily="-110" charset="-128"/>
                <a:cs typeface="Calibri"/>
              </a:rPr>
              <a:t>Progress is very slow. JLAB computer farm's throughput is a big problem.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 pitchFamily="-110" charset="-128"/>
                <a:cs typeface="Calibri"/>
              </a:rPr>
              <a:t>  </a:t>
            </a:r>
            <a:endParaRPr lang="en-US" sz="1800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E99CE741-ABCE-1434-0F55-397CCCD6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44" y="218209"/>
            <a:ext cx="10916383" cy="60391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Activities and Goals in CY26 </a:t>
            </a:r>
            <a:endParaRPr lang="en-US" sz="3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A5F466-30B8-0F8D-F0E0-145C42A02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73120" y="6211146"/>
            <a:ext cx="4646507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</p:spTree>
    <p:extLst>
      <p:ext uri="{BB962C8B-B14F-4D97-AF65-F5344CB8AC3E}">
        <p14:creationId xmlns:p14="http://schemas.microsoft.com/office/powerpoint/2010/main" val="42459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D69ED-72B2-574C-A976-3BF72004E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212500"/>
            <a:ext cx="10972800" cy="685569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Physics publications and Conference presentations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759ED0-2EA2-5C4D-915E-316C76E8A5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81493" y="6185747"/>
            <a:ext cx="4544907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E9C4DB-9D21-374D-9551-5FC93C5829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5730" y="236993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AFA3E0-65A8-A92C-E06F-535A6C9BA796}"/>
              </a:ext>
            </a:extLst>
          </p:cNvPr>
          <p:cNvSpPr txBox="1"/>
          <p:nvPr/>
        </p:nvSpPr>
        <p:spPr>
          <a:xfrm>
            <a:off x="2832579" y="5672818"/>
            <a:ext cx="2245230" cy="276999"/>
          </a:xfrm>
          <a:prstGeom prst="rect">
            <a:avLst/>
          </a:prstGeom>
          <a:solidFill>
            <a:srgbClr val="FF8AD8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Averaging 9 papers per year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1E0A80-A18C-D8D8-6650-C372A10011DF}"/>
              </a:ext>
            </a:extLst>
          </p:cNvPr>
          <p:cNvGrpSpPr/>
          <p:nvPr/>
        </p:nvGrpSpPr>
        <p:grpSpPr>
          <a:xfrm>
            <a:off x="6232733" y="1560149"/>
            <a:ext cx="5304806" cy="4193942"/>
            <a:chOff x="6469796" y="1268887"/>
            <a:chExt cx="5304806" cy="41939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D77A65-A950-B019-70C7-5A60904E3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9796" y="1421569"/>
              <a:ext cx="5304806" cy="35661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D14798-CAA6-77D4-2532-7C664617F84C}"/>
                </a:ext>
              </a:extLst>
            </p:cNvPr>
            <p:cNvSpPr txBox="1"/>
            <p:nvPr/>
          </p:nvSpPr>
          <p:spPr>
            <a:xfrm>
              <a:off x="7418792" y="1268887"/>
              <a:ext cx="35686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CLAS/CLAS12 related presentations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8D028C-0725-680B-16AE-6B02EA949BBD}"/>
                </a:ext>
              </a:extLst>
            </p:cNvPr>
            <p:cNvSpPr txBox="1"/>
            <p:nvPr/>
          </p:nvSpPr>
          <p:spPr>
            <a:xfrm>
              <a:off x="7818236" y="5185830"/>
              <a:ext cx="2996590" cy="276999"/>
            </a:xfrm>
            <a:prstGeom prst="rect">
              <a:avLst/>
            </a:prstGeom>
            <a:solidFill>
              <a:srgbClr val="76D6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Averaging 115 presentations per year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63BA79D-2FD7-954A-92AF-8F89DA2BD65B}"/>
                </a:ext>
              </a:extLst>
            </p:cNvPr>
            <p:cNvSpPr txBox="1"/>
            <p:nvPr/>
          </p:nvSpPr>
          <p:spPr>
            <a:xfrm>
              <a:off x="10297145" y="1513902"/>
              <a:ext cx="13805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CSC, N. L. Lanza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6775768-622A-F19C-B19D-DC3EB9830979}"/>
              </a:ext>
            </a:extLst>
          </p:cNvPr>
          <p:cNvSpPr txBox="1"/>
          <p:nvPr/>
        </p:nvSpPr>
        <p:spPr>
          <a:xfrm>
            <a:off x="6313628" y="1556479"/>
            <a:ext cx="5304807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Only half of our publications from the last few years are from CLAS12.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If compared to CLAS publications for the same period (8 years from the first experiment), CLAS12 has about x2 fewer publications.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What are the sources of delays: longer data calibration and processing time, and more complex analysis?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Understanding the sources of delay will help to address the issue.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This is not just about the number; lagging on publications affects our students, early-career scientists, and the health of the collaboration overall.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658B93-9C2A-3DFD-1256-778F86A808D3}"/>
              </a:ext>
            </a:extLst>
          </p:cNvPr>
          <p:cNvSpPr txBox="1"/>
          <p:nvPr/>
        </p:nvSpPr>
        <p:spPr>
          <a:xfrm>
            <a:off x="559818" y="825933"/>
            <a:ext cx="11058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chemeClr val="tx1"/>
              </a:buClr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continue production of world-class physics results and publications. Since the last collaboration meeting, three papers have been posted on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and submitted to PRL, PRC, and PLB.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-110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38549-9032-1CDF-6562-761F2541CE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41" t="8392" r="19260" b="9055"/>
          <a:stretch>
            <a:fillRect/>
          </a:stretch>
        </p:blipFill>
        <p:spPr>
          <a:xfrm>
            <a:off x="654461" y="1492583"/>
            <a:ext cx="538249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6F57BD-721A-4B48-8BBC-A86344CDF4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54400" y="6178974"/>
            <a:ext cx="4572000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539EA8E-30B5-FE4B-B30A-CFC1A1FFC071}"/>
              </a:ext>
            </a:extLst>
          </p:cNvPr>
          <p:cNvSpPr txBox="1">
            <a:spLocks/>
          </p:cNvSpPr>
          <p:nvPr/>
        </p:nvSpPr>
        <p:spPr>
          <a:xfrm>
            <a:off x="517313" y="248770"/>
            <a:ext cx="10832004" cy="67395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latin typeface="+mn-lt"/>
              </a:rPr>
              <a:t>Recent results: CLAS12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8F1255B0-0D98-3142-8315-862BFC101F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5730" y="236993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0E4A4D-BF43-3EF3-6A0F-A183C841CB1E}"/>
              </a:ext>
            </a:extLst>
          </p:cNvPr>
          <p:cNvSpPr txBox="1"/>
          <p:nvPr/>
        </p:nvSpPr>
        <p:spPr>
          <a:xfrm>
            <a:off x="517311" y="878664"/>
            <a:ext cx="1083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P. </a:t>
            </a:r>
            <a:r>
              <a:rPr lang="en-US" sz="1400" dirty="0" err="1"/>
              <a:t>Chatagnon</a:t>
            </a:r>
            <a:r>
              <a:rPr lang="en-US" sz="1400" dirty="0"/>
              <a:t> et al., [the CLAS Collaboration], </a:t>
            </a:r>
            <a:r>
              <a:rPr lang="en-US" sz="1400" i="1" dirty="0"/>
              <a:t>“Measurement of the near-threshold J/</a:t>
            </a:r>
            <a:r>
              <a:rPr lang="el-GR" sz="1400" i="1" dirty="0"/>
              <a:t>ψ </a:t>
            </a:r>
            <a:r>
              <a:rPr lang="en-US" sz="1400" i="1" dirty="0"/>
              <a:t>photoproduction cross section with the</a:t>
            </a:r>
            <a:r>
              <a:rPr lang="en-US" sz="1400" dirty="0"/>
              <a:t> </a:t>
            </a:r>
            <a:r>
              <a:rPr lang="en-US" sz="1400" i="1" dirty="0"/>
              <a:t>CLAS12 experiment”, </a:t>
            </a:r>
            <a:r>
              <a:rPr lang="en-US" sz="1400" i="1" dirty="0">
                <a:hlinkClick r:id="rId3"/>
              </a:rPr>
              <a:t>https://arxiv.org/pdf/2602.22128</a:t>
            </a:r>
            <a:r>
              <a:rPr lang="en-US" sz="1400" i="1" dirty="0"/>
              <a:t>.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B245C-3F56-5DA3-38D9-A1ADE07885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213" y="3551670"/>
            <a:ext cx="2560320" cy="256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88B835-A420-3340-98C6-3132D5E9CA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11" y="3384613"/>
            <a:ext cx="45720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9743D6-2C60-055C-C9E1-4A7B4899C4F8}"/>
                  </a:ext>
                </a:extLst>
              </p:cNvPr>
              <p:cNvSpPr txBox="1"/>
              <p:nvPr/>
            </p:nvSpPr>
            <p:spPr>
              <a:xfrm>
                <a:off x="517311" y="1380490"/>
                <a:ext cx="7976449" cy="2233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First, long expected CLAS12 publication on </a:t>
                </a:r>
                <a:r>
                  <a:rPr lang="en-US" sz="1600" i="1" dirty="0"/>
                  <a:t>J/</a:t>
                </a:r>
                <a:r>
                  <a:rPr lang="en-US" sz="1600" i="1" dirty="0">
                    <a:latin typeface="Symbol" pitchFamily="2" charset="2"/>
                  </a:rPr>
                  <a:t>y</a:t>
                </a:r>
                <a:r>
                  <a:rPr lang="en-US" sz="1600" dirty="0"/>
                  <a:t> production:</a:t>
                </a:r>
              </a:p>
              <a:p>
                <a:pPr marL="22860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Measurement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400" dirty="0"/>
                  <a:t>-dependances of the near-threshold photoproduction cross section. </a:t>
                </a:r>
              </a:p>
              <a:p>
                <a:pPr marL="22860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/>
                  <a:t>No evidence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400" dirty="0"/>
                  <a:t> threshold effects reported by </a:t>
                </a:r>
                <a:r>
                  <a:rPr lang="en-US" sz="1400" dirty="0" err="1"/>
                  <a:t>GluEx</a:t>
                </a:r>
                <a:r>
                  <a:rPr lang="en-US" sz="1400" dirty="0"/>
                  <a:t>.</a:t>
                </a:r>
              </a:p>
              <a:p>
                <a:pPr marL="22860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/>
                  <a:t>Using the proposed connection between the </a:t>
                </a:r>
                <a14:m>
                  <m:oMath xmlns:m="http://schemas.openxmlformats.org/officeDocument/2006/math">
                    <m:r>
                      <a:rPr lang="en-US" sz="1400" b="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400" dirty="0"/>
                  <a:t>-dependence of quarkonium photoproduction near threshold and the gluon spatial distribution in the nucleon, that enables an extraction of the proton mass radius.</a:t>
                </a:r>
              </a:p>
              <a:p>
                <a:pPr marL="228600" indent="-22860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Moreover, the gluon Gravitational Form Factors </a:t>
                </a:r>
                <a:r>
                  <a:rPr lang="en-US" sz="1400" i="1" dirty="0"/>
                  <a:t>A</a:t>
                </a:r>
                <a:r>
                  <a:rPr lang="en-US" sz="1400" i="1" baseline="-25000" dirty="0"/>
                  <a:t>g</a:t>
                </a:r>
                <a:r>
                  <a:rPr lang="en-US" sz="1400" i="1" dirty="0"/>
                  <a:t>(t)</a:t>
                </a:r>
                <a:r>
                  <a:rPr lang="en-US" sz="1400" dirty="0"/>
                  <a:t> and </a:t>
                </a:r>
                <a:r>
                  <a:rPr lang="en-US" sz="1400" i="1" dirty="0"/>
                  <a:t>C</a:t>
                </a:r>
                <a:r>
                  <a:rPr lang="en-US" sz="1400" i="1" baseline="-25000" dirty="0"/>
                  <a:t>g</a:t>
                </a:r>
                <a:r>
                  <a:rPr lang="en-US" sz="1400" i="1" dirty="0"/>
                  <a:t>(t)</a:t>
                </a:r>
                <a:r>
                  <a:rPr lang="en-US" sz="1400" dirty="0"/>
                  <a:t> of the proton have been extracted using both GPD and holographic-QCD approaches.</a:t>
                </a:r>
              </a:p>
              <a:p>
                <a:pPr marL="228600" indent="-228600">
                  <a:buFont typeface="Arial" panose="020B0604020202020204" pitchFamily="34" charset="0"/>
                  <a:buChar char="•"/>
                </a:pPr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9743D6-2C60-055C-C9E1-4A7B4899C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11" y="1380490"/>
                <a:ext cx="7976449" cy="2233175"/>
              </a:xfrm>
              <a:prstGeom prst="rect">
                <a:avLst/>
              </a:prstGeom>
              <a:blipFill>
                <a:blip r:embed="rId6"/>
                <a:stretch>
                  <a:fillRect l="-318" t="-56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DC22913-9CF6-71CF-0627-E5864E23B65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060" y="3490109"/>
            <a:ext cx="3314700" cy="2651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BB5315-D184-BD8C-AFF3-6C2FE950138B}"/>
              </a:ext>
            </a:extLst>
          </p:cNvPr>
          <p:cNvSpPr txBox="1"/>
          <p:nvPr/>
        </p:nvSpPr>
        <p:spPr>
          <a:xfrm>
            <a:off x="5807282" y="3253808"/>
            <a:ext cx="21499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Extracted mass and scalar radii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A1E27-7B6C-CE0C-4EF2-817608F603AC}"/>
              </a:ext>
            </a:extLst>
          </p:cNvPr>
          <p:cNvSpPr txBox="1"/>
          <p:nvPr/>
        </p:nvSpPr>
        <p:spPr>
          <a:xfrm>
            <a:off x="9065897" y="5514046"/>
            <a:ext cx="2763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A</a:t>
            </a:r>
            <a:r>
              <a:rPr lang="en-US" sz="1100" i="1" baseline="-25000" dirty="0"/>
              <a:t>g</a:t>
            </a:r>
            <a:r>
              <a:rPr lang="en-US" sz="1100" i="1" dirty="0"/>
              <a:t>(t) and C</a:t>
            </a:r>
            <a:r>
              <a:rPr lang="en-US" sz="1100" i="1" baseline="-25000" dirty="0"/>
              <a:t>g</a:t>
            </a:r>
            <a:r>
              <a:rPr lang="en-US" sz="1100" i="1" dirty="0"/>
              <a:t>(t) Gravitational Form Factors for the</a:t>
            </a:r>
            <a:r>
              <a:rPr lang="en-US" sz="1100" dirty="0"/>
              <a:t> </a:t>
            </a:r>
            <a:r>
              <a:rPr lang="en-US" sz="1100" i="1" dirty="0"/>
              <a:t>GPD and holographic models</a:t>
            </a:r>
            <a:endParaRPr lang="en-US" sz="11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9DE08D-2202-2D3B-DFB5-B2BD9849846D}"/>
              </a:ext>
            </a:extLst>
          </p:cNvPr>
          <p:cNvGrpSpPr/>
          <p:nvPr/>
        </p:nvGrpSpPr>
        <p:grpSpPr>
          <a:xfrm>
            <a:off x="8372120" y="1128510"/>
            <a:ext cx="3657600" cy="2560320"/>
            <a:chOff x="8372120" y="1128510"/>
            <a:chExt cx="3657600" cy="25603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711EE5-D41C-F71D-849E-AA840660B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2120" y="1128510"/>
              <a:ext cx="3657600" cy="256032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FE5861-73E0-29FE-E6F1-3378CE96B73B}"/>
                </a:ext>
              </a:extLst>
            </p:cNvPr>
            <p:cNvCxnSpPr/>
            <p:nvPr/>
          </p:nvCxnSpPr>
          <p:spPr>
            <a:xfrm>
              <a:off x="9211731" y="1293707"/>
              <a:ext cx="0" cy="2103120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9DDDDE6-02E6-FC2A-3A46-E2AEBA0859DC}"/>
                </a:ext>
              </a:extLst>
            </p:cNvPr>
            <p:cNvCxnSpPr/>
            <p:nvPr/>
          </p:nvCxnSpPr>
          <p:spPr>
            <a:xfrm>
              <a:off x="9831645" y="1293707"/>
              <a:ext cx="0" cy="2103120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7E5AA00-8C89-20BE-7307-14B3FB648208}"/>
                    </a:ext>
                  </a:extLst>
                </p:cNvPr>
                <p:cNvSpPr txBox="1"/>
                <p:nvPr/>
              </p:nvSpPr>
              <p:spPr>
                <a:xfrm rot="16200000">
                  <a:off x="8853275" y="1295781"/>
                  <a:ext cx="520796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a14:m>
                  <a:r>
                    <a:rPr lang="en-US" sz="1200" dirty="0"/>
                    <a:t> 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7E5AA00-8C89-20BE-7307-14B3FB6482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853275" y="1295781"/>
                  <a:ext cx="520796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F12F45A-38F9-93F9-0F5D-EF6E283ABA5A}"/>
                    </a:ext>
                  </a:extLst>
                </p:cNvPr>
                <p:cNvSpPr txBox="1"/>
                <p:nvPr/>
              </p:nvSpPr>
              <p:spPr>
                <a:xfrm rot="16200000">
                  <a:off x="9657701" y="1297909"/>
                  <a:ext cx="61017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sSup>
                          <m:sSup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F12F45A-38F9-93F9-0F5D-EF6E283ABA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9657701" y="1297909"/>
                  <a:ext cx="610173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176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D357D-AC9E-543F-694E-D44BA3540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9AE829-1D5C-2F3D-29FB-ED2922205F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67947" y="6172201"/>
            <a:ext cx="4558453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EB662AD-E5CF-8A83-A759-25E0829B59D1}"/>
              </a:ext>
            </a:extLst>
          </p:cNvPr>
          <p:cNvSpPr txBox="1">
            <a:spLocks/>
          </p:cNvSpPr>
          <p:nvPr/>
        </p:nvSpPr>
        <p:spPr>
          <a:xfrm>
            <a:off x="517313" y="248770"/>
            <a:ext cx="10832004" cy="67395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latin typeface="+mn-lt"/>
              </a:rPr>
              <a:t>Recent results: CLAS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F43EE3F-D3D0-FECC-A953-B8BC5F0E24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5730" y="236993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9804A-8545-525F-3280-D35AD24252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253" y="2074708"/>
            <a:ext cx="2583954" cy="1188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B5608-4194-E4A0-B6E1-C4EA13BAD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89" y="1663228"/>
            <a:ext cx="4326964" cy="4480560"/>
          </a:xfrm>
          <a:prstGeom prst="rect">
            <a:avLst/>
          </a:prstGeom>
        </p:spPr>
      </p:pic>
      <p:pic>
        <p:nvPicPr>
          <p:cNvPr id="8" name="Picture 7" descr="Graphical user interface, chart, scatter chart&#10;&#10;AI-generated content may be incorrect.">
            <a:extLst>
              <a:ext uri="{FF2B5EF4-FFF2-40B4-BE49-F238E27FC236}">
                <a16:creationId xmlns:a16="http://schemas.microsoft.com/office/drawing/2014/main" id="{8A4BD310-B346-24EB-4483-BBB570F67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383" y="1663228"/>
            <a:ext cx="4129686" cy="2011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1B9D1D-B263-7613-0434-38EA7285FB85}"/>
              </a:ext>
            </a:extLst>
          </p:cNvPr>
          <p:cNvSpPr txBox="1"/>
          <p:nvPr/>
        </p:nvSpPr>
        <p:spPr>
          <a:xfrm>
            <a:off x="474134" y="812725"/>
            <a:ext cx="11051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S. Paul et al., [The CLAS Collaboration], </a:t>
            </a:r>
            <a:r>
              <a:rPr lang="en-US" sz="1400" i="1" dirty="0"/>
              <a:t>“First study of the nuclear response to fast hadrons via angular correlations between pions and slow protons in electron-nucleus scattering”</a:t>
            </a:r>
            <a:r>
              <a:rPr lang="en-US" sz="1400" dirty="0"/>
              <a:t>, </a:t>
            </a:r>
            <a:r>
              <a:rPr lang="en-US" sz="1400" dirty="0">
                <a:hlinkClick r:id="" action="ppaction://noaction"/>
              </a:rPr>
              <a:t>Phys. Lett. B </a:t>
            </a:r>
            <a:r>
              <a:rPr lang="en-US" sz="1400" b="1" dirty="0">
                <a:hlinkClick r:id="" action="ppaction://noaction"/>
              </a:rPr>
              <a:t>874</a:t>
            </a:r>
            <a:r>
              <a:rPr lang="en-US" sz="1400" dirty="0">
                <a:hlinkClick r:id="" action="ppaction://noaction"/>
              </a:rPr>
              <a:t> (2026) 140250</a:t>
            </a:r>
            <a:r>
              <a:rPr lang="en-US" sz="1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655AB7-0B1C-2F06-CB04-F04B0420DAFD}"/>
              </a:ext>
            </a:extLst>
          </p:cNvPr>
          <p:cNvSpPr txBox="1"/>
          <p:nvPr/>
        </p:nvSpPr>
        <p:spPr>
          <a:xfrm>
            <a:off x="474134" y="1343312"/>
            <a:ext cx="671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first measurement of angular correlations between high-energy pions and slow protons.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97D3A4-0495-885A-467A-7E8746DF3AD7}"/>
                  </a:ext>
                </a:extLst>
              </p:cNvPr>
              <p:cNvSpPr txBox="1"/>
              <p:nvPr/>
            </p:nvSpPr>
            <p:spPr>
              <a:xfrm>
                <a:off x="6672159" y="4868152"/>
                <a:ext cx="2477024" cy="484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97D3A4-0495-885A-467A-7E8746DF3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159" y="4868152"/>
                <a:ext cx="2477024" cy="4846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772518-6314-3DFE-5D24-830B0A804854}"/>
                  </a:ext>
                </a:extLst>
              </p:cNvPr>
              <p:cNvSpPr txBox="1"/>
              <p:nvPr/>
            </p:nvSpPr>
            <p:spPr>
              <a:xfrm>
                <a:off x="4930341" y="3846771"/>
                <a:ext cx="67147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lvl="0" indent="-1714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The dependence of the correlation function,</a:t>
                </a:r>
                <a:r>
                  <a:rPr kumimoji="0" lang="en-US" sz="1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, on azimuthal angle (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2" charset="2"/>
                    <a:ea typeface="ＭＳ Ｐゴシック"/>
                  </a:rPr>
                  <a:t>f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) and rapidity difference (</a:t>
                </a: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) is studied for various nuclei and is compared with models for the first time.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772518-6314-3DFE-5D24-830B0A804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341" y="3846771"/>
                <a:ext cx="6714728" cy="461665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82D0649-839B-ADA5-456E-1E4546C8BF1C}"/>
              </a:ext>
            </a:extLst>
          </p:cNvPr>
          <p:cNvSpPr txBox="1"/>
          <p:nvPr/>
        </p:nvSpPr>
        <p:spPr>
          <a:xfrm>
            <a:off x="5016655" y="5450823"/>
            <a:ext cx="647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general trend are qualitatively reproduced by state-of-the-art 𝑒𝐴 event generators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BeAGLE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eHIJING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and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GiBUU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).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E31DC5-938E-46B4-9930-4E5A7C2F1E77}"/>
                  </a:ext>
                </a:extLst>
              </p:cNvPr>
              <p:cNvSpPr txBox="1"/>
              <p:nvPr/>
            </p:nvSpPr>
            <p:spPr>
              <a:xfrm>
                <a:off x="6678507" y="4366854"/>
                <a:ext cx="2470676" cy="515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200" b="0" i="1" baseline="30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1200" b="0" i="1" baseline="3000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E31DC5-938E-46B4-9930-4E5A7C2F1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507" y="4366854"/>
                <a:ext cx="2470676" cy="5157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1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logo&#10;&#10;AI-generated content may be incorrect.">
            <a:extLst>
              <a:ext uri="{FF2B5EF4-FFF2-40B4-BE49-F238E27FC236}">
                <a16:creationId xmlns:a16="http://schemas.microsoft.com/office/drawing/2014/main" id="{C375E009-50EE-6556-7418-E0707B6764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624" y="201005"/>
            <a:ext cx="971207" cy="594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BFB31-CD96-DE41-AB3E-3E0FB410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242082"/>
            <a:ext cx="10515600" cy="73286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HPS update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2232B6-EAFB-B140-B354-EB0B1453DDEE}"/>
              </a:ext>
            </a:extLst>
          </p:cNvPr>
          <p:cNvSpPr/>
          <p:nvPr/>
        </p:nvSpPr>
        <p:spPr>
          <a:xfrm>
            <a:off x="511628" y="5776253"/>
            <a:ext cx="11168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Calibration of 2021 data completed, data processing started. Calibration of the 2019 data is progressing.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73F459-96AA-6D45-97CF-F40A2913EE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74720" y="6172201"/>
            <a:ext cx="4551680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pic>
        <p:nvPicPr>
          <p:cNvPr id="6" name="Picture 5" descr="A picture containing text, watch&#10;&#10;AI-generated content may be incorrect.">
            <a:extLst>
              <a:ext uri="{FF2B5EF4-FFF2-40B4-BE49-F238E27FC236}">
                <a16:creationId xmlns:a16="http://schemas.microsoft.com/office/drawing/2014/main" id="{576DDD4D-AA62-86FA-C32F-DFB7A4C9F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43" y="2164187"/>
            <a:ext cx="3343276" cy="1371600"/>
          </a:xfrm>
          <a:prstGeom prst="rect">
            <a:avLst/>
          </a:prstGeom>
        </p:spPr>
      </p:pic>
      <p:pic>
        <p:nvPicPr>
          <p:cNvPr id="12" name="Picture 11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B9FB6E90-4B1C-FB2B-BAAE-0732EDD98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93" y="3817528"/>
            <a:ext cx="2151291" cy="1554480"/>
          </a:xfrm>
          <a:prstGeom prst="rect">
            <a:avLst/>
          </a:prstGeom>
        </p:spPr>
      </p:pic>
      <p:pic>
        <p:nvPicPr>
          <p:cNvPr id="16" name="Picture 15" descr="Chart&#10;&#10;AI-generated content may be incorrect.">
            <a:extLst>
              <a:ext uri="{FF2B5EF4-FFF2-40B4-BE49-F238E27FC236}">
                <a16:creationId xmlns:a16="http://schemas.microsoft.com/office/drawing/2014/main" id="{BA81AC12-067D-941E-61A7-F864C9259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619" y="795365"/>
            <a:ext cx="2829828" cy="2560320"/>
          </a:xfrm>
          <a:prstGeom prst="rect">
            <a:avLst/>
          </a:prstGeom>
        </p:spPr>
      </p:pic>
      <p:pic>
        <p:nvPicPr>
          <p:cNvPr id="19" name="Picture 18" descr="Diagram&#10;&#10;AI-generated content may be incorrect.">
            <a:extLst>
              <a:ext uri="{FF2B5EF4-FFF2-40B4-BE49-F238E27FC236}">
                <a16:creationId xmlns:a16="http://schemas.microsoft.com/office/drawing/2014/main" id="{8188D3A0-BD69-0BD4-7B99-DF5832130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619" y="3314608"/>
            <a:ext cx="2613266" cy="25603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4EFFB7-50F4-D10F-92B8-6F0EFAE56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8252" y="2583088"/>
            <a:ext cx="2898433" cy="24688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EB4BF95-A072-BD43-1309-D97506525FC8}"/>
              </a:ext>
            </a:extLst>
          </p:cNvPr>
          <p:cNvSpPr txBox="1"/>
          <p:nvPr/>
        </p:nvSpPr>
        <p:spPr>
          <a:xfrm>
            <a:off x="511628" y="879480"/>
            <a:ext cx="8103674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Physics goals have been expanded to other long-lived particle searches, e.g., SIMPs.</a:t>
            </a:r>
          </a:p>
          <a:p>
            <a:pPr marL="1778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new paper has been published on SIMPs search from 2016 data analysis: </a:t>
            </a:r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/pdf/2511.02695 and will appear in PRD </a:t>
            </a:r>
            <a:r>
              <a:rPr lang="en-US" b="1" dirty="0"/>
              <a:t>113</a:t>
            </a:r>
            <a:r>
              <a:rPr lang="en-US" dirty="0"/>
              <a:t>, 032019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DFDD62D-F755-9656-2FF3-E22DD7545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236" y="2164187"/>
            <a:ext cx="1603226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E54ED6-8465-804D-9799-FFDA26848E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34080" y="6172201"/>
            <a:ext cx="4592320" cy="365125"/>
          </a:xfrm>
        </p:spPr>
        <p:txBody>
          <a:bodyPr/>
          <a:lstStyle/>
          <a:p>
            <a:r>
              <a:rPr lang="en-US" sz="1100" dirty="0"/>
              <a:t>S. Stepanyan, CLAS Collaboration meeting, March 10-13, 2026, JLAB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3CB529E-5C6C-194F-A5A3-D338AA4035D1}"/>
              </a:ext>
            </a:extLst>
          </p:cNvPr>
          <p:cNvSpPr txBox="1">
            <a:spLocks/>
          </p:cNvSpPr>
          <p:nvPr/>
        </p:nvSpPr>
        <p:spPr>
          <a:xfrm>
            <a:off x="510988" y="231338"/>
            <a:ext cx="10627659" cy="73286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Preparations for Prad-II</a:t>
            </a:r>
            <a:endParaRPr lang="en-US" sz="3200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21E32-905A-5E7B-6BFC-4442631B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44" y="3220096"/>
            <a:ext cx="6773528" cy="2926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DD9E0-01F9-0274-437B-0412E9F930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754" y="817053"/>
            <a:ext cx="4166294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B36ED0-2568-2555-3654-095D60426274}"/>
                  </a:ext>
                </a:extLst>
              </p:cNvPr>
              <p:cNvSpPr txBox="1"/>
              <p:nvPr/>
            </p:nvSpPr>
            <p:spPr>
              <a:xfrm>
                <a:off x="435360" y="818162"/>
                <a:ext cx="7154847" cy="2594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3363" indent="-233363">
                  <a:buFont typeface="Courier New" panose="02070309020205020404" pitchFamily="49" charset="0"/>
                  <a:buChar char="o"/>
                </a:pPr>
                <a:r>
                  <a:rPr lang="en-US"/>
                  <a:t>PRad experiment was the first </a:t>
                </a:r>
                <a:r>
                  <a:rPr lang="en-US" i="1"/>
                  <a:t>e-</a:t>
                </a:r>
                <a:r>
                  <a:rPr lang="en-US"/>
                  <a:t>scattering measurement with result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=0.831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±0.0127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𝑓𝑚</m:t>
                    </m:r>
                  </m:oMath>
                </a14:m>
                <a:r>
                  <a:rPr lang="en-US"/>
                  <a:t>, close to the spectroscopy measurements.</a:t>
                </a:r>
              </a:p>
              <a:p>
                <a:pPr marL="233363" indent="-233363">
                  <a:buFont typeface="Courier New" panose="02070309020205020404" pitchFamily="49" charset="0"/>
                  <a:buChar char="o"/>
                </a:pPr>
                <a:r>
                  <a:rPr lang="en-US"/>
                  <a:t>The goals for </a:t>
                </a:r>
                <a:r>
                  <a:rPr lang="en-US" err="1"/>
                  <a:t>PRad</a:t>
                </a:r>
                <a:r>
                  <a:rPr lang="en-US"/>
                  <a:t>-II:  </a:t>
                </a:r>
              </a:p>
              <a:p>
                <a:pPr marL="404813" lvl="1" indent="-171450">
                  <a:buFont typeface="Arial" panose="020B0604020202020204" pitchFamily="34" charset="0"/>
                  <a:buChar char="•"/>
                </a:pPr>
                <a:r>
                  <a:rPr lang="en-US" sz="1600"/>
                  <a:t>Reach to a low value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6×</m:t>
                    </m:r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)2</m:t>
                    </m:r>
                  </m:oMath>
                </a14:m>
                <a:r>
                  <a:rPr lang="en-US"/>
                  <a:t>;</a:t>
                </a:r>
              </a:p>
              <a:p>
                <a:pPr marL="404813" lvl="1" indent="-171450">
                  <a:buFont typeface="Arial" panose="020B0604020202020204" pitchFamily="34" charset="0"/>
                  <a:buChar char="•"/>
                </a:pPr>
                <a:r>
                  <a:rPr lang="en-US" sz="1600"/>
                  <a:t>Reduce the uncertainty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/>
                  <a:t> by a factor of 3;</a:t>
                </a:r>
                <a:endParaRPr lang="en-US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The experiment will collect data at beam energies of 0.7 GeV, 2.2 GeV, and 3.5 GeV.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B36ED0-2568-2555-3654-095D60426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60" y="818162"/>
                <a:ext cx="7154847" cy="2594941"/>
              </a:xfrm>
              <a:prstGeom prst="rect">
                <a:avLst/>
              </a:prstGeom>
              <a:blipFill>
                <a:blip r:embed="rId4"/>
                <a:stretch>
                  <a:fillRect l="-596" t="-1174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74FFAB6-8204-005A-8696-8CA2247EBFC3}"/>
              </a:ext>
            </a:extLst>
          </p:cNvPr>
          <p:cNvSpPr txBox="1"/>
          <p:nvPr/>
        </p:nvSpPr>
        <p:spPr>
          <a:xfrm>
            <a:off x="7458754" y="3827481"/>
            <a:ext cx="427719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/>
              <a:t>The main changes to the apparatus:</a:t>
            </a:r>
          </a:p>
          <a:p>
            <a:pPr marL="404813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2 layers of GEM trackers &amp; upgraded DAQ system with MPD/VTP.</a:t>
            </a:r>
          </a:p>
          <a:p>
            <a:pPr marL="404813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New VETO scintillator for separation of </a:t>
            </a:r>
            <a:r>
              <a:rPr lang="en-US" sz="1600" i="1"/>
              <a:t>e-e</a:t>
            </a:r>
            <a:r>
              <a:rPr lang="en-US" sz="1600"/>
              <a:t> and </a:t>
            </a:r>
            <a:r>
              <a:rPr lang="en-US" sz="1600" i="1"/>
              <a:t>e-p</a:t>
            </a:r>
            <a:r>
              <a:rPr lang="en-US" sz="1600"/>
              <a:t> events.  </a:t>
            </a:r>
          </a:p>
          <a:p>
            <a:pPr marL="404813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Upgraded </a:t>
            </a:r>
            <a:r>
              <a:rPr lang="en-US" sz="1600" err="1"/>
              <a:t>HyCal</a:t>
            </a:r>
            <a:r>
              <a:rPr lang="en-US" sz="1600"/>
              <a:t> readout electronics (</a:t>
            </a:r>
            <a:r>
              <a:rPr lang="en-US" sz="1600" err="1"/>
              <a:t>fADCs</a:t>
            </a:r>
            <a:r>
              <a:rPr lang="en-US" sz="1600"/>
              <a:t>).</a:t>
            </a:r>
          </a:p>
        </p:txBody>
      </p:sp>
      <p:pic>
        <p:nvPicPr>
          <p:cNvPr id="2050" name="Picture 2" descr="PRad logo">
            <a:extLst>
              <a:ext uri="{FF2B5EF4-FFF2-40B4-BE49-F238E27FC236}">
                <a16:creationId xmlns:a16="http://schemas.microsoft.com/office/drawing/2014/main" id="{98BBE343-0806-3DEB-4969-98D078AF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6155" y="232010"/>
            <a:ext cx="9753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5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65091</TotalTime>
  <Words>4952</Words>
  <Application>Microsoft Macintosh PowerPoint</Application>
  <PresentationFormat>Widescreen</PresentationFormat>
  <Paragraphs>1028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 Narrow</vt:lpstr>
      <vt:lpstr>Calibri</vt:lpstr>
      <vt:lpstr>Cambria Math</vt:lpstr>
      <vt:lpstr>Courier New</vt:lpstr>
      <vt:lpstr>Garamond</vt:lpstr>
      <vt:lpstr>Helvetica</vt:lpstr>
      <vt:lpstr>Symbol</vt:lpstr>
      <vt:lpstr>Wingdings</vt:lpstr>
      <vt:lpstr>Edge</vt:lpstr>
      <vt:lpstr>Status of Hall-B</vt:lpstr>
      <vt:lpstr>PowerPoint Presentation</vt:lpstr>
      <vt:lpstr>Hall B staffing</vt:lpstr>
      <vt:lpstr>Activities and Goals in CY26 </vt:lpstr>
      <vt:lpstr>Physics publications and Conference presentations </vt:lpstr>
      <vt:lpstr>PowerPoint Presentation</vt:lpstr>
      <vt:lpstr>PowerPoint Presentation</vt:lpstr>
      <vt:lpstr>HPS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Stepan Stepanyan</dc:creator>
  <cp:lastModifiedBy>Stepan Stepanyan</cp:lastModifiedBy>
  <cp:revision>516</cp:revision>
  <cp:lastPrinted>2022-03-01T13:23:20Z</cp:lastPrinted>
  <dcterms:created xsi:type="dcterms:W3CDTF">2022-01-03T18:34:20Z</dcterms:created>
  <dcterms:modified xsi:type="dcterms:W3CDTF">2026-03-12T18:16:37Z</dcterms:modified>
</cp:coreProperties>
</file>