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1" r:id="rId2"/>
    <p:sldId id="299" r:id="rId3"/>
    <p:sldId id="293" r:id="rId4"/>
    <p:sldId id="295" r:id="rId5"/>
    <p:sldId id="294" r:id="rId6"/>
    <p:sldId id="296" r:id="rId7"/>
    <p:sldId id="297" r:id="rId8"/>
    <p:sldId id="286" r:id="rId9"/>
    <p:sldId id="287" r:id="rId10"/>
    <p:sldId id="288" r:id="rId11"/>
    <p:sldId id="289" r:id="rId12"/>
    <p:sldId id="290" r:id="rId13"/>
    <p:sldId id="292" r:id="rId14"/>
    <p:sldId id="256" r:id="rId15"/>
    <p:sldId id="264" r:id="rId16"/>
    <p:sldId id="262" r:id="rId17"/>
    <p:sldId id="258" r:id="rId18"/>
    <p:sldId id="266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58" d="100"/>
          <a:sy n="58" d="100"/>
        </p:scale>
        <p:origin x="72" y="14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493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6D4CD-F128-4907-9EFE-D48F35AF4BF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14703-A9FC-4BA9-9148-8924DB14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3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 hasCustomPrompt="1"/>
          </p:nvPr>
        </p:nvSpPr>
        <p:spPr>
          <a:xfrm>
            <a:off x="654840" y="1303560"/>
            <a:ext cx="10883160" cy="232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 defTabSz="914400">
              <a:lnSpc>
                <a:spcPct val="90000"/>
              </a:lnSpc>
              <a:buNone/>
              <a:defRPr lang="ru-RU" sz="5750" b="0" u="none" strike="noStrike" spc="-116">
                <a:solidFill>
                  <a:srgbClr val="20239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</a:pPr>
            <a:r>
              <a:rPr lang="ru-RU" sz="5750" b="0" u="none" strike="noStrike" spc="-116">
                <a:solidFill>
                  <a:srgbClr val="202390"/>
                </a:solidFill>
                <a:effectLst/>
                <a:uFillTx/>
                <a:latin typeface="Times New Roman"/>
                <a:ea typeface="Arial"/>
              </a:rPr>
              <a:t>Presentation Title</a:t>
            </a:r>
            <a:endParaRPr lang="ru-RU" sz="5750" b="0" u="none" strike="noStrike" spc="-116">
              <a:solidFill>
                <a:srgbClr val="20239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 hasCustomPrompt="1"/>
          </p:nvPr>
        </p:nvSpPr>
        <p:spPr>
          <a:xfrm>
            <a:off x="654840" y="3589560"/>
            <a:ext cx="10882080" cy="102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defTabSz="412560">
              <a:lnSpc>
                <a:spcPct val="100000"/>
              </a:lnSpc>
              <a:buNone/>
              <a:tabLst>
                <a:tab pos="0" algn="l"/>
              </a:tabLst>
              <a:defRPr lang="ru-RU" sz="265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defRPr>
            </a:lvl1pPr>
            <a:lvl2pPr indent="0" defTabSz="412560">
              <a:lnSpc>
                <a:spcPct val="100000"/>
              </a:lnSpc>
              <a:buNone/>
              <a:tabLst>
                <a:tab pos="0" algn="l"/>
              </a:tabLst>
              <a:defRPr lang="ru-RU" sz="265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defRPr>
            </a:lvl2pPr>
            <a:lvl3pPr indent="0" defTabSz="412560">
              <a:lnSpc>
                <a:spcPct val="100000"/>
              </a:lnSpc>
              <a:buNone/>
              <a:tabLst>
                <a:tab pos="0" algn="l"/>
              </a:tabLst>
              <a:defRPr lang="ru-RU" sz="265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defRPr>
            </a:lvl3pPr>
            <a:lvl4pPr indent="0" defTabSz="412560">
              <a:lnSpc>
                <a:spcPct val="100000"/>
              </a:lnSpc>
              <a:buNone/>
              <a:tabLst>
                <a:tab pos="0" algn="l"/>
              </a:tabLst>
              <a:defRPr lang="ru-RU" sz="265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defRPr>
            </a:lvl4pPr>
            <a:lvl5pPr indent="0" defTabSz="412560">
              <a:lnSpc>
                <a:spcPct val="100000"/>
              </a:lnSpc>
              <a:buNone/>
              <a:tabLst>
                <a:tab pos="0" algn="l"/>
              </a:tabLst>
              <a:defRPr lang="ru-RU" sz="265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defRPr>
            </a:lvl5pPr>
          </a:lstStyle>
          <a:p>
            <a:pPr indent="0" defTabSz="41256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5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Presentation Subtitle</a:t>
            </a:r>
            <a:endParaRPr lang="ru-RU" sz="2650" b="0" u="none" strike="noStrike">
              <a:solidFill>
                <a:srgbClr val="009051"/>
              </a:solidFill>
              <a:effectLst/>
              <a:uFillTx/>
              <a:latin typeface="Calibri"/>
            </a:endParaRPr>
          </a:p>
          <a:p>
            <a:pPr indent="0" defTabSz="412560">
              <a:lnSpc>
                <a:spcPct val="100000"/>
              </a:lnSpc>
              <a:buNone/>
              <a:tabLst>
                <a:tab pos="0" algn="l"/>
              </a:tabLst>
            </a:pPr>
            <a:endParaRPr lang="ru-RU" sz="2650" b="0" u="none" strike="noStrike">
              <a:solidFill>
                <a:srgbClr val="009051"/>
              </a:solidFill>
              <a:effectLst/>
              <a:uFillTx/>
              <a:latin typeface="Calibri"/>
            </a:endParaRPr>
          </a:p>
          <a:p>
            <a:pPr indent="0" defTabSz="412560">
              <a:lnSpc>
                <a:spcPct val="100000"/>
              </a:lnSpc>
              <a:buNone/>
              <a:tabLst>
                <a:tab pos="0" algn="l"/>
              </a:tabLst>
            </a:pPr>
            <a:endParaRPr lang="ru-RU" sz="2650" b="0" u="none" strike="noStrike">
              <a:solidFill>
                <a:srgbClr val="009051"/>
              </a:solidFill>
              <a:effectLst/>
              <a:uFillTx/>
              <a:latin typeface="Calibri"/>
            </a:endParaRPr>
          </a:p>
          <a:p>
            <a:pPr indent="0" defTabSz="412560">
              <a:lnSpc>
                <a:spcPct val="100000"/>
              </a:lnSpc>
              <a:buNone/>
              <a:tabLst>
                <a:tab pos="0" algn="l"/>
              </a:tabLst>
            </a:pPr>
            <a:endParaRPr lang="ru-RU" sz="2650" b="0" u="none" strike="noStrike">
              <a:solidFill>
                <a:srgbClr val="009051"/>
              </a:solidFill>
              <a:effectLst/>
              <a:uFillTx/>
              <a:latin typeface="Calibri"/>
            </a:endParaRPr>
          </a:p>
          <a:p>
            <a:pPr indent="0" defTabSz="412560">
              <a:lnSpc>
                <a:spcPct val="100000"/>
              </a:lnSpc>
              <a:buNone/>
              <a:tabLst>
                <a:tab pos="0" algn="l"/>
              </a:tabLst>
            </a:pPr>
            <a:endParaRPr lang="ru-RU" sz="2650" b="0" u="none" strike="noStrike">
              <a:solidFill>
                <a:srgbClr val="009051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4"/>
          </p:nvPr>
        </p:nvSpPr>
        <p:spPr>
          <a:xfrm>
            <a:off x="5919840" y="6407640"/>
            <a:ext cx="352440" cy="27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71DAC62-DD22-4B80-B7BA-A34085B015D8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 hasCustomPrompt="1"/>
          </p:nvPr>
        </p:nvSpPr>
        <p:spPr>
          <a:xfrm>
            <a:off x="794520" y="6158880"/>
            <a:ext cx="10882080" cy="32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9051"/>
              </a:buClr>
              <a:buFont typeface="Arial"/>
              <a:buChar char="•"/>
              <a:tabLst>
                <a:tab pos="0" algn="l"/>
              </a:tabLst>
              <a:defRPr lang="de-DE" sz="2400" b="0" u="none" strike="noStrike">
                <a:solidFill>
                  <a:srgbClr val="009051"/>
                </a:solidFill>
                <a:effectLst/>
                <a:uFillTx/>
                <a:latin typeface="Calibri"/>
                <a:ea typeface="Arial"/>
              </a:defRPr>
            </a:lvl1pPr>
          </a:lstStyle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9051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u="none" strike="noStrike">
                <a:solidFill>
                  <a:srgbClr val="009051"/>
                </a:solidFill>
                <a:effectLst/>
                <a:uFillTx/>
                <a:latin typeface="Calibri"/>
                <a:ea typeface="Arial"/>
              </a:rPr>
              <a:t>4.10.2022                   </a:t>
            </a:r>
            <a:r>
              <a:rPr lang="de-DE" sz="2400" b="0" u="none" strike="noStrike">
                <a:solidFill>
                  <a:srgbClr val="FF2600"/>
                </a:solidFill>
                <a:effectLst/>
                <a:uFillTx/>
                <a:latin typeface="Calibri"/>
                <a:ea typeface="Arial"/>
              </a:rPr>
              <a:t>Color</a:t>
            </a:r>
            <a:r>
              <a:rPr lang="de-DE" sz="2400" b="0" u="none" strike="noStrike">
                <a:solidFill>
                  <a:srgbClr val="009051"/>
                </a:solidFill>
                <a:effectLst/>
                <a:uFillTx/>
                <a:latin typeface="Calibri"/>
                <a:ea typeface="Arial"/>
              </a:rPr>
              <a:t> meets Flavor              Scientific Case</a:t>
            </a:r>
            <a:endParaRPr lang="ru-RU" sz="2400" b="0" u="none" strike="noStrike">
              <a:solidFill>
                <a:srgbClr val="009051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80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4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4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8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6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6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0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A1273-A316-4758-B1AE-CF8C3A6F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2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078F6A-2221-A12D-3213-714DC22B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3538F-6254-7239-F57D-95190CF87B61}"/>
              </a:ext>
            </a:extLst>
          </p:cNvPr>
          <p:cNvSpPr txBox="1"/>
          <p:nvPr/>
        </p:nvSpPr>
        <p:spPr>
          <a:xfrm>
            <a:off x="1878677" y="1637607"/>
            <a:ext cx="796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Status of the Bonn-</a:t>
            </a:r>
            <a:r>
              <a:rPr lang="en-US" sz="2800" b="1" dirty="0" err="1">
                <a:solidFill>
                  <a:srgbClr val="C00000"/>
                </a:solidFill>
              </a:rPr>
              <a:t>Gatchina</a:t>
            </a:r>
            <a:r>
              <a:rPr lang="en-US" sz="2800" b="1" dirty="0">
                <a:solidFill>
                  <a:srgbClr val="C00000"/>
                </a:solidFill>
              </a:rPr>
              <a:t> PWA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2010A-3526-0E96-7D1C-0F1A0A658487}"/>
              </a:ext>
            </a:extLst>
          </p:cNvPr>
          <p:cNvSpPr txBox="1"/>
          <p:nvPr/>
        </p:nvSpPr>
        <p:spPr>
          <a:xfrm>
            <a:off x="3607724" y="2651760"/>
            <a:ext cx="468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Andrey Sarantsev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658FE-68B3-CE5F-B9C7-3479B72C345D}"/>
              </a:ext>
            </a:extLst>
          </p:cNvPr>
          <p:cNvSpPr txBox="1"/>
          <p:nvPr/>
        </p:nvSpPr>
        <p:spPr>
          <a:xfrm>
            <a:off x="4880966" y="3494910"/>
            <a:ext cx="537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KLF meeting 06.05.2026</a:t>
            </a:r>
          </a:p>
        </p:txBody>
      </p:sp>
    </p:spTree>
    <p:extLst>
      <p:ext uri="{BB962C8B-B14F-4D97-AF65-F5344CB8AC3E}">
        <p14:creationId xmlns:p14="http://schemas.microsoft.com/office/powerpoint/2010/main" val="10081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240B6-D662-CF32-EBFA-840A8D38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DCBE0-0044-9D02-77DA-5BB52F720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2" y="1039090"/>
            <a:ext cx="5321103" cy="5665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D89-5DF2-7A7D-9A7B-B497189D5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28" y="1039090"/>
            <a:ext cx="5119643" cy="58189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CC9C07-C423-E5C2-FA7A-CAF15F79A7FF}"/>
              </a:ext>
            </a:extLst>
          </p:cNvPr>
          <p:cNvSpPr txBox="1"/>
          <p:nvPr/>
        </p:nvSpPr>
        <p:spPr>
          <a:xfrm>
            <a:off x="3029924" y="151903"/>
            <a:ext cx="576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baseline="30000" dirty="0">
                <a:latin typeface="Symbol" panose="05050102010706020507" pitchFamily="18" charset="2"/>
              </a:rPr>
              <a:t>*</a:t>
            </a:r>
            <a:r>
              <a:rPr lang="en-US" sz="2400" dirty="0"/>
              <a:t> dependence of  I</a:t>
            </a:r>
            <a:r>
              <a:rPr lang="en-US" sz="2400" baseline="-25000" dirty="0"/>
              <a:t>S </a:t>
            </a:r>
            <a:r>
              <a:rPr lang="en-US" sz="2400" dirty="0"/>
              <a:t>on 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dirty="0"/>
              <a:t>p-mass or </a:t>
            </a:r>
            <a:r>
              <a:rPr lang="en-US" sz="2400" dirty="0" err="1"/>
              <a:t>cos</a:t>
            </a:r>
            <a:r>
              <a:rPr lang="en-US" sz="2400" dirty="0" err="1">
                <a:latin typeface="Symbol" panose="05050102010706020507" pitchFamily="18" charset="2"/>
              </a:rPr>
              <a:t>Q</a:t>
            </a:r>
            <a:r>
              <a:rPr lang="en-US" sz="2400" baseline="-25000" dirty="0" err="1">
                <a:latin typeface="Symbol" panose="05050102010706020507" pitchFamily="18" charset="2"/>
              </a:rPr>
              <a:t>p</a:t>
            </a:r>
            <a:endParaRPr lang="en-US" sz="2400" baseline="-25000" dirty="0">
              <a:latin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A2CD6-2BAD-FF48-1123-69715F0D7C5E}"/>
              </a:ext>
            </a:extLst>
          </p:cNvPr>
          <p:cNvSpPr txBox="1"/>
          <p:nvPr/>
        </p:nvSpPr>
        <p:spPr>
          <a:xfrm>
            <a:off x="3717566" y="645779"/>
            <a:ext cx="135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BG-2022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5F2EE0-2D12-85BB-82F9-F37BFE6C9B9A}"/>
              </a:ext>
            </a:extLst>
          </p:cNvPr>
          <p:cNvCxnSpPr/>
          <p:nvPr/>
        </p:nvCxnSpPr>
        <p:spPr>
          <a:xfrm>
            <a:off x="2900400" y="830445"/>
            <a:ext cx="7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B5DD24-09B0-7FD5-6384-418BF8EC28C0}"/>
              </a:ext>
            </a:extLst>
          </p:cNvPr>
          <p:cNvCxnSpPr/>
          <p:nvPr/>
        </p:nvCxnSpPr>
        <p:spPr>
          <a:xfrm>
            <a:off x="7265194" y="785812"/>
            <a:ext cx="6500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77CB83-5153-A69F-CB8F-A08025D96F33}"/>
              </a:ext>
            </a:extLst>
          </p:cNvPr>
          <p:cNvSpPr txBox="1"/>
          <p:nvPr/>
        </p:nvSpPr>
        <p:spPr>
          <a:xfrm>
            <a:off x="8031957" y="613568"/>
            <a:ext cx="207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BG-2026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1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95C91-F84E-3707-AB81-B06952F6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29993-81E6-1923-E732-43371268A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75" y="798021"/>
            <a:ext cx="5306290" cy="56948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59EFC2-20F3-2D33-5DE2-9DE0AC9F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5" y="798022"/>
            <a:ext cx="5542874" cy="5694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F45A3-A33E-87EC-89D4-ED7C52D608D2}"/>
              </a:ext>
            </a:extLst>
          </p:cNvPr>
          <p:cNvSpPr txBox="1"/>
          <p:nvPr/>
        </p:nvSpPr>
        <p:spPr>
          <a:xfrm>
            <a:off x="2419004" y="153150"/>
            <a:ext cx="6866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Two-dimension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30000" dirty="0">
                <a:latin typeface="Symbol" panose="05050102010706020507" pitchFamily="18" charset="2"/>
              </a:rPr>
              <a:t>* </a:t>
            </a:r>
            <a:r>
              <a:rPr lang="en-US" sz="2000" dirty="0"/>
              <a:t>dependencies of I</a:t>
            </a:r>
            <a:r>
              <a:rPr lang="en-US" sz="2000" baseline="-25000" dirty="0"/>
              <a:t>S </a:t>
            </a:r>
            <a:r>
              <a:rPr lang="en-US" sz="2000" dirty="0"/>
              <a:t>and</a:t>
            </a:r>
            <a:r>
              <a:rPr lang="en-US" sz="2000" baseline="-25000" dirty="0"/>
              <a:t> </a:t>
            </a:r>
            <a:r>
              <a:rPr lang="en-US" sz="2000" dirty="0" err="1"/>
              <a:t>I</a:t>
            </a:r>
            <a:r>
              <a:rPr lang="en-US" sz="2000" baseline="-25000" dirty="0" err="1"/>
              <a:t>c</a:t>
            </a:r>
            <a:r>
              <a:rPr lang="en-US" sz="2000" baseline="-25000" dirty="0"/>
              <a:t>   </a:t>
            </a:r>
            <a:endParaRPr lang="en-US" sz="2000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075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DC12D7-AEE0-E237-6D3A-DDF44A88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B4EF6-DAD6-C506-DC8E-7E1502661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3" y="923021"/>
            <a:ext cx="5446678" cy="5433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896003-B182-196D-13CB-533F971E2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78" y="923021"/>
            <a:ext cx="5340679" cy="5433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BC93BB-D1D3-73FB-C69E-B27FAAE65002}"/>
              </a:ext>
            </a:extLst>
          </p:cNvPr>
          <p:cNvSpPr txBox="1"/>
          <p:nvPr/>
        </p:nvSpPr>
        <p:spPr>
          <a:xfrm>
            <a:off x="2814638" y="342900"/>
            <a:ext cx="672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baseline="30000" dirty="0">
                <a:latin typeface="Symbol" panose="05050102010706020507" pitchFamily="18" charset="2"/>
              </a:rPr>
              <a:t>*</a:t>
            </a:r>
            <a:r>
              <a:rPr lang="en-US" dirty="0"/>
              <a:t> dependence of  </a:t>
            </a:r>
            <a:r>
              <a:rPr lang="en-US" dirty="0" err="1"/>
              <a:t>Px</a:t>
            </a:r>
            <a:r>
              <a:rPr lang="en-US" dirty="0"/>
              <a:t> and Py</a:t>
            </a:r>
            <a:r>
              <a:rPr lang="en-US" baseline="-25000" dirty="0"/>
              <a:t> </a:t>
            </a:r>
            <a:r>
              <a:rPr lang="en-US" dirty="0"/>
              <a:t>on </a:t>
            </a:r>
            <a:r>
              <a:rPr lang="en-US" dirty="0">
                <a:latin typeface="Symbol" panose="05050102010706020507" pitchFamily="18" charset="2"/>
              </a:rPr>
              <a:t>pp</a:t>
            </a:r>
            <a:r>
              <a:rPr lang="en-US" dirty="0"/>
              <a:t>-mass and </a:t>
            </a:r>
            <a:r>
              <a:rPr lang="en-US" dirty="0" err="1"/>
              <a:t>cos</a:t>
            </a:r>
            <a:r>
              <a:rPr lang="en-US" dirty="0" err="1">
                <a:latin typeface="Symbol" panose="05050102010706020507" pitchFamily="18" charset="2"/>
              </a:rPr>
              <a:t>Q</a:t>
            </a:r>
            <a:r>
              <a:rPr lang="en-US" baseline="-25000" dirty="0" err="1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9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AB0D41-17A5-E8AA-6EEA-47289E67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561AE-02F2-6041-366D-5DEC55209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91" y="899666"/>
            <a:ext cx="4048109" cy="5821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C3E54B-56E2-5CC7-9C5D-90DFEEE25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79" y="1291405"/>
            <a:ext cx="15241" cy="4275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F78639-90AF-40A3-56EB-5223A7DB9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34" y="899666"/>
            <a:ext cx="3955123" cy="5197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A18CE5-2E6F-B5E3-6566-34E368A69079}"/>
              </a:ext>
            </a:extLst>
          </p:cNvPr>
          <p:cNvSpPr txBox="1"/>
          <p:nvPr/>
        </p:nvSpPr>
        <p:spPr>
          <a:xfrm>
            <a:off x="2008560" y="391712"/>
            <a:ext cx="863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can define practically all branching ratios and transition amplitudes</a:t>
            </a:r>
          </a:p>
        </p:txBody>
      </p:sp>
    </p:spTree>
    <p:extLst>
      <p:ext uri="{BB962C8B-B14F-4D97-AF65-F5344CB8AC3E}">
        <p14:creationId xmlns:p14="http://schemas.microsoft.com/office/powerpoint/2010/main" val="297046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/>
          <p:nvPr/>
        </p:nvSpPr>
        <p:spPr>
          <a:xfrm>
            <a:off x="0" y="131760"/>
            <a:ext cx="12191760" cy="48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de-DE" sz="3200" b="0" u="none" strike="noStrike" spc="-116" dirty="0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/>
                <a:ea typeface="Arial"/>
              </a:rPr>
              <a:t>KN – </a:t>
            </a:r>
            <a:r>
              <a:rPr lang="en-US" sz="3200" b="0" u="none" strike="noStrike" spc="-116" noProof="0" dirty="0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/>
                <a:ea typeface="Arial"/>
              </a:rPr>
              <a:t>scattering</a:t>
            </a:r>
            <a:r>
              <a:rPr lang="de-DE" sz="3200" b="0" u="none" strike="noStrike" spc="-116" dirty="0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/>
                <a:ea typeface="Arial"/>
              </a:rPr>
              <a:t> </a:t>
            </a:r>
            <a:r>
              <a:rPr lang="de-DE" sz="3200" b="0" u="none" strike="noStrike" spc="-116" dirty="0" err="1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/>
                <a:ea typeface="Arial"/>
              </a:rPr>
              <a:t>data</a:t>
            </a:r>
            <a:r>
              <a:rPr lang="de-DE" sz="3200" b="0" u="none" strike="noStrike" spc="-116" dirty="0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/>
                <a:ea typeface="Arial"/>
              </a:rPr>
              <a:t> </a:t>
            </a:r>
            <a:endParaRPr lang="ru-RU" sz="32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12" name="Gerader Verbinder 27"/>
          <p:cNvCxnSpPr/>
          <p:nvPr/>
        </p:nvCxnSpPr>
        <p:spPr>
          <a:xfrm>
            <a:off x="-1080" y="649800"/>
            <a:ext cx="12193200" cy="43200"/>
          </a:xfrm>
          <a:prstGeom prst="straightConnector1">
            <a:avLst/>
          </a:prstGeom>
          <a:ln w="31750">
            <a:solidFill>
              <a:srgbClr val="4472C4">
                <a:lumMod val="75000"/>
              </a:srgbClr>
            </a:solidFill>
          </a:ln>
        </p:spPr>
      </p:cxnSp>
      <p:pic>
        <p:nvPicPr>
          <p:cNvPr id="13" name="Grafik 9"/>
          <p:cNvPicPr/>
          <p:nvPr/>
        </p:nvPicPr>
        <p:blipFill>
          <a:blip r:embed="rId2"/>
          <a:stretch/>
        </p:blipFill>
        <p:spPr>
          <a:xfrm>
            <a:off x="263520" y="893880"/>
            <a:ext cx="6430707" cy="2577912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Textfeld 10"/>
          <p:cNvSpPr/>
          <p:nvPr/>
        </p:nvSpPr>
        <p:spPr>
          <a:xfrm>
            <a:off x="7250040" y="1758960"/>
            <a:ext cx="3684240" cy="101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Similar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reactions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(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existing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data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) 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were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fitted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by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different 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groups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including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the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Bonn-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Gatchina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PWA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5" name="Grafik 13"/>
          <p:cNvPicPr/>
          <p:nvPr/>
        </p:nvPicPr>
        <p:blipFill>
          <a:blip r:embed="rId3"/>
          <a:srcRect b="1393"/>
          <a:stretch/>
        </p:blipFill>
        <p:spPr>
          <a:xfrm>
            <a:off x="3647880" y="3404440"/>
            <a:ext cx="8280720" cy="252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Textfeld 14"/>
          <p:cNvSpPr/>
          <p:nvPr/>
        </p:nvSpPr>
        <p:spPr>
          <a:xfrm>
            <a:off x="3918806" y="6014212"/>
            <a:ext cx="1349640" cy="33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-1        0         1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" name="Textfeld 15"/>
          <p:cNvSpPr/>
          <p:nvPr/>
        </p:nvSpPr>
        <p:spPr>
          <a:xfrm>
            <a:off x="11097669" y="6023700"/>
            <a:ext cx="898200" cy="3690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Calibri"/>
                <a:ea typeface="Arial"/>
              </a:rPr>
              <a:t> 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" name="Textfeld 19"/>
          <p:cNvSpPr/>
          <p:nvPr/>
        </p:nvSpPr>
        <p:spPr>
          <a:xfrm>
            <a:off x="623520" y="4269960"/>
            <a:ext cx="2880000" cy="1606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Example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for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the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fit </a:t>
            </a:r>
            <a:r>
              <a:rPr lang="de-DE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quality</a:t>
            </a:r>
            <a:r>
              <a:rPr lang="de-DE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ru-RU" sz="105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(and </a:t>
            </a:r>
            <a:r>
              <a:rPr lang="de-DE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data</a:t>
            </a:r>
            <a:r>
              <a:rPr lang="de-DE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</a:t>
            </a:r>
            <a:r>
              <a:rPr lang="de-DE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consistency</a:t>
            </a:r>
            <a:r>
              <a:rPr lang="de-DE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– </a:t>
            </a:r>
            <a:r>
              <a:rPr lang="de-DE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many</a:t>
            </a:r>
            <a:r>
              <a:rPr lang="de-DE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different </a:t>
            </a:r>
            <a:r>
              <a:rPr lang="de-DE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data</a:t>
            </a:r>
            <a:r>
              <a:rPr lang="de-DE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</a:t>
            </a:r>
            <a:r>
              <a:rPr lang="de-DE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sets</a:t>
            </a:r>
            <a:r>
              <a:rPr lang="de-DE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)</a:t>
            </a:r>
          </a:p>
          <a:p>
            <a:pPr defTabSz="914400">
              <a:lnSpc>
                <a:spcPct val="100000"/>
              </a:lnSpc>
            </a:pPr>
            <a:endParaRPr lang="de-DE" sz="1800" b="0" u="none" strike="noStrike" dirty="0">
              <a:solidFill>
                <a:schemeClr val="dk1"/>
              </a:solidFill>
              <a:effectLst/>
              <a:uFillTx/>
              <a:latin typeface="Calibri"/>
              <a:ea typeface="Arial"/>
            </a:endParaRPr>
          </a:p>
          <a:p>
            <a:r>
              <a:rPr lang="en-US" sz="1400" dirty="0"/>
              <a:t>Sarantsev et al. EPJ A55 180 (2019)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" name="Textfeld 20"/>
          <p:cNvSpPr/>
          <p:nvPr/>
        </p:nvSpPr>
        <p:spPr>
          <a:xfrm>
            <a:off x="5861880" y="6039180"/>
            <a:ext cx="1349640" cy="33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-1        0         1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" name="Textfeld 21"/>
          <p:cNvSpPr/>
          <p:nvPr/>
        </p:nvSpPr>
        <p:spPr>
          <a:xfrm>
            <a:off x="7788240" y="6014413"/>
            <a:ext cx="1349640" cy="33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-1        0         1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" name="Textfeld 22"/>
          <p:cNvSpPr/>
          <p:nvPr/>
        </p:nvSpPr>
        <p:spPr>
          <a:xfrm>
            <a:off x="9748029" y="6039180"/>
            <a:ext cx="1349640" cy="33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-1        0         1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" name="Textfeld 16"/>
          <p:cNvSpPr/>
          <p:nvPr/>
        </p:nvSpPr>
        <p:spPr>
          <a:xfrm>
            <a:off x="10011240" y="3940920"/>
            <a:ext cx="1917360" cy="33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600" b="1" u="none" strike="noStrike">
                <a:solidFill>
                  <a:srgbClr val="6C9D4D"/>
                </a:solidFill>
                <a:effectLst/>
                <a:uFillTx/>
                <a:latin typeface="Calibri"/>
                <a:ea typeface="Arial"/>
              </a:rPr>
              <a:t>Bonn-Gatchina PWA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3" name="Google Shape;139;p17"/>
          <p:cNvPicPr/>
          <p:nvPr/>
        </p:nvPicPr>
        <p:blipFill>
          <a:blip r:embed="rId5"/>
          <a:stretch/>
        </p:blipFill>
        <p:spPr>
          <a:xfrm>
            <a:off x="10992600" y="120600"/>
            <a:ext cx="1050840" cy="42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76DBBE-0403-279F-FC04-9DEB8CDDA4C2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370549" y="6452820"/>
            <a:ext cx="352440" cy="276840"/>
          </a:xfrm>
        </p:spPr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71DAC62-DD22-4B80-B7BA-A34085B015D8}" type="slidenum">
              <a:rPr lang="ru-RU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Arial"/>
              </a:rPr>
              <a:t>14</a:t>
            </a:fld>
            <a:endParaRPr lang="ru-RU" sz="12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42B05E-8311-8F0C-512C-E3B8E6FB57E6}"/>
              </a:ext>
            </a:extLst>
          </p:cNvPr>
          <p:cNvSpPr txBox="1"/>
          <p:nvPr/>
        </p:nvSpPr>
        <p:spPr>
          <a:xfrm>
            <a:off x="737419" y="904567"/>
            <a:ext cx="1092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BnGa</a:t>
            </a:r>
            <a:r>
              <a:rPr lang="en-US" dirty="0"/>
              <a:t> (Bonn-</a:t>
            </a:r>
            <a:r>
              <a:rPr lang="en-US" dirty="0" err="1"/>
              <a:t>Gatchina</a:t>
            </a:r>
            <a:r>
              <a:rPr lang="en-US" dirty="0"/>
              <a:t>) partial wave analysis method uses a fully covariant operator method and combines the analysis of different reactions, directly imposing unitarity constraint.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567D0-58C4-1992-22A8-4452E84717F7}"/>
              </a:ext>
            </a:extLst>
          </p:cNvPr>
          <p:cNvSpPr txBox="1"/>
          <p:nvPr/>
        </p:nvSpPr>
        <p:spPr>
          <a:xfrm>
            <a:off x="1012723" y="373626"/>
            <a:ext cx="1064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formalism for the data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AFEF2-246A-0B20-172B-23D69F9D0242}"/>
              </a:ext>
            </a:extLst>
          </p:cNvPr>
          <p:cNvSpPr txBox="1"/>
          <p:nvPr/>
        </p:nvSpPr>
        <p:spPr>
          <a:xfrm>
            <a:off x="737420" y="3132458"/>
            <a:ext cx="1074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multi-channel K-matrix amplitude with the matrix elements defines the transition amplitude from state 'a' to state 'b' where initial and final channels are listed above and a black box which describes the inelasticity (contribution of the channels that are not taken into account explicitly).</a:t>
            </a:r>
          </a:p>
        </p:txBody>
      </p:sp>
      <p:pic>
        <p:nvPicPr>
          <p:cNvPr id="7" name="Picture 6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6DCAF2C4-63F5-3365-BFAA-6E94745F5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3" y="1744648"/>
            <a:ext cx="3628081" cy="637687"/>
          </a:xfrm>
          <a:prstGeom prst="rect">
            <a:avLst/>
          </a:prstGeom>
        </p:spPr>
      </p:pic>
      <p:pic>
        <p:nvPicPr>
          <p:cNvPr id="9" name="Picture 8" descr="A mathematical equation with black letters&#10;&#10;AI-generated content may be incorrect.">
            <a:extLst>
              <a:ext uri="{FF2B5EF4-FFF2-40B4-BE49-F238E27FC236}">
                <a16:creationId xmlns:a16="http://schemas.microsoft.com/office/drawing/2014/main" id="{F7B28D4A-6B85-D2CD-700B-C073A7FAD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84" y="1652050"/>
            <a:ext cx="3539612" cy="912170"/>
          </a:xfrm>
          <a:prstGeom prst="rect">
            <a:avLst/>
          </a:prstGeom>
        </p:spPr>
      </p:pic>
      <p:pic>
        <p:nvPicPr>
          <p:cNvPr id="11" name="Picture 10" descr="A math equations and symbols&#10;&#10;AI-generated content may be incorrect.">
            <a:extLst>
              <a:ext uri="{FF2B5EF4-FFF2-40B4-BE49-F238E27FC236}">
                <a16:creationId xmlns:a16="http://schemas.microsoft.com/office/drawing/2014/main" id="{6DA2221D-2384-70DB-24B7-80EB523AF3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36" y="1568172"/>
            <a:ext cx="2954655" cy="868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D6C083-1EF2-988F-C7B3-FE6B3F45C0E3}"/>
              </a:ext>
            </a:extLst>
          </p:cNvPr>
          <p:cNvSpPr txBox="1"/>
          <p:nvPr/>
        </p:nvSpPr>
        <p:spPr>
          <a:xfrm>
            <a:off x="2977802" y="2539563"/>
            <a:ext cx="322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a,b</a:t>
            </a:r>
            <a:r>
              <a:rPr lang="en-US" dirty="0"/>
              <a:t> = </a:t>
            </a:r>
            <a:r>
              <a:rPr lang="en-US" dirty="0">
                <a:latin typeface="Symbol" panose="05050102010706020507" pitchFamily="18" charset="2"/>
              </a:rPr>
              <a:t>KN, </a:t>
            </a:r>
            <a:r>
              <a:rPr lang="en-US" dirty="0" err="1">
                <a:latin typeface="Symbol" panose="05050102010706020507" pitchFamily="18" charset="2"/>
              </a:rPr>
              <a:t>pL</a:t>
            </a:r>
            <a:r>
              <a:rPr lang="en-US" dirty="0">
                <a:latin typeface="Symbol" panose="05050102010706020507" pitchFamily="18" charset="2"/>
              </a:rPr>
              <a:t>, </a:t>
            </a:r>
            <a:r>
              <a:rPr lang="en-US" dirty="0" err="1">
                <a:latin typeface="Symbol" panose="05050102010706020507" pitchFamily="18" charset="2"/>
              </a:rPr>
              <a:t>pS</a:t>
            </a:r>
            <a:r>
              <a:rPr lang="en-US" dirty="0">
                <a:latin typeface="Symbol" panose="05050102010706020507" pitchFamily="18" charset="2"/>
              </a:rPr>
              <a:t>, </a:t>
            </a:r>
            <a:r>
              <a:rPr lang="en-US" dirty="0" err="1">
                <a:latin typeface="Symbol" panose="05050102010706020507" pitchFamily="18" charset="2"/>
              </a:rPr>
              <a:t>hL</a:t>
            </a:r>
            <a:r>
              <a:rPr lang="en-US" dirty="0">
                <a:latin typeface="Symbol" panose="05050102010706020507" pitchFamily="18" charset="2"/>
              </a:rPr>
              <a:t>, </a:t>
            </a:r>
            <a:r>
              <a:rPr lang="en-US" dirty="0" err="1">
                <a:latin typeface="Symbol" panose="05050102010706020507" pitchFamily="18" charset="2"/>
              </a:rPr>
              <a:t>wL</a:t>
            </a:r>
            <a:r>
              <a:rPr lang="en-US" dirty="0"/>
              <a:t>, BB</a:t>
            </a: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14" name="Picture 13" descr="A black and white image of a smiley face&#10;&#10;AI-generated content may be incorrect.">
            <a:extLst>
              <a:ext uri="{FF2B5EF4-FFF2-40B4-BE49-F238E27FC236}">
                <a16:creationId xmlns:a16="http://schemas.microsoft.com/office/drawing/2014/main" id="{67AE7E70-2CFC-D0D3-5145-26CDC53A0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75" y="4938425"/>
            <a:ext cx="3312294" cy="755329"/>
          </a:xfrm>
          <a:prstGeom prst="rect">
            <a:avLst/>
          </a:prstGeom>
        </p:spPr>
      </p:pic>
      <p:pic>
        <p:nvPicPr>
          <p:cNvPr id="16" name="Picture 15" descr="A mathematical equation with black text&#10;&#10;AI-generated content may be incorrect.">
            <a:extLst>
              <a:ext uri="{FF2B5EF4-FFF2-40B4-BE49-F238E27FC236}">
                <a16:creationId xmlns:a16="http://schemas.microsoft.com/office/drawing/2014/main" id="{0F392500-4124-0106-F5EA-F11DC11F0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44" y="4761924"/>
            <a:ext cx="3399220" cy="11915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C76ED4-2CAE-498F-A485-CC5E3EE4FACF}"/>
              </a:ext>
            </a:extLst>
          </p:cNvPr>
          <p:cNvSpPr txBox="1"/>
          <p:nvPr/>
        </p:nvSpPr>
        <p:spPr>
          <a:xfrm>
            <a:off x="2199683" y="4291440"/>
            <a:ext cx="718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decay reactions can be described in the P-vector formalism: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68884-F24A-F907-CAB1-85C2FDC9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26538-81AB-0EE9-96A7-E3708FD45BB6}"/>
              </a:ext>
            </a:extLst>
          </p:cNvPr>
          <p:cNvSpPr txBox="1"/>
          <p:nvPr/>
        </p:nvSpPr>
        <p:spPr>
          <a:xfrm>
            <a:off x="6769290" y="2564220"/>
            <a:ext cx="418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phase space for BB was taken as </a:t>
            </a:r>
            <a:r>
              <a:rPr lang="en-US" dirty="0" err="1">
                <a:latin typeface="Symbol" panose="05050102010706020507" pitchFamily="18" charset="2"/>
              </a:rPr>
              <a:t>ppL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7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aper&#10;&#10;AI-generated content may be incorrect.">
            <a:extLst>
              <a:ext uri="{FF2B5EF4-FFF2-40B4-BE49-F238E27FC236}">
                <a16:creationId xmlns:a16="http://schemas.microsoft.com/office/drawing/2014/main" id="{68C80CAC-21E5-A15D-CFC2-FA054B3FE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58" y="136525"/>
            <a:ext cx="8028288" cy="59068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97835-74FD-454D-6AA1-E54E15A5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A0FB0-C018-3935-94DF-2C868BAB2894}"/>
              </a:ext>
            </a:extLst>
          </p:cNvPr>
          <p:cNvSpPr txBox="1"/>
          <p:nvPr/>
        </p:nvSpPr>
        <p:spPr>
          <a:xfrm>
            <a:off x="2137586" y="6015215"/>
            <a:ext cx="7267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ANL-Osaka:   Kamano et al. Phys.Rev. C92 025205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205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9198AB-553E-223D-0D61-7312A975E0C8}"/>
              </a:ext>
            </a:extLst>
          </p:cNvPr>
          <p:cNvSpPr txBox="1"/>
          <p:nvPr/>
        </p:nvSpPr>
        <p:spPr>
          <a:xfrm>
            <a:off x="1091381" y="363699"/>
            <a:ext cx="1043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Partial wave analysis of the  </a:t>
            </a:r>
            <a:r>
              <a:rPr lang="en-US" sz="2400" dirty="0" err="1"/>
              <a:t>Λ</a:t>
            </a:r>
            <a:r>
              <a:rPr lang="en-US" sz="2400" baseline="-25000" dirty="0" err="1"/>
              <a:t>b</a:t>
            </a:r>
            <a:r>
              <a:rPr lang="en-US" sz="2400" dirty="0"/>
              <a:t> →</a:t>
            </a:r>
            <a:r>
              <a:rPr lang="en-US" sz="2400" dirty="0" err="1">
                <a:latin typeface="Symbol" panose="05050102010706020507" pitchFamily="18" charset="2"/>
              </a:rPr>
              <a:t>g</a:t>
            </a:r>
            <a:r>
              <a:rPr lang="en-US" sz="2400" dirty="0" err="1"/>
              <a:t>Kp</a:t>
            </a:r>
            <a:r>
              <a:rPr lang="en-US" sz="2400" dirty="0"/>
              <a:t> data  (</a:t>
            </a:r>
            <a:r>
              <a:rPr lang="en-US" sz="1600" dirty="0"/>
              <a:t>LHCb. JHEP06(2024)098</a:t>
            </a:r>
            <a:r>
              <a:rPr lang="en-US" sz="24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A6361-4600-582C-8981-65AB6B333079}"/>
              </a:ext>
            </a:extLst>
          </p:cNvPr>
          <p:cNvSpPr txBox="1"/>
          <p:nvPr/>
        </p:nvSpPr>
        <p:spPr>
          <a:xfrm>
            <a:off x="1581841" y="1153472"/>
            <a:ext cx="3633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 of the data with resonance parameters obtained from the analysis of data on KN scattering by the Bonn-</a:t>
            </a:r>
            <a:r>
              <a:rPr lang="en-US" dirty="0" err="1"/>
              <a:t>Gatchina</a:t>
            </a:r>
            <a:r>
              <a:rPr lang="en-US" dirty="0"/>
              <a:t> group:</a:t>
            </a:r>
          </a:p>
          <a:p>
            <a:r>
              <a:rPr lang="en-US" dirty="0"/>
              <a:t>P-vector- K-matrix  fit.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55DF2-9A6D-7F11-B71E-9AFE6053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CBE34FD5-D04B-613B-4984-B1E723927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53" y="981811"/>
            <a:ext cx="4429809" cy="5218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479E55-0F42-454D-9E97-59810172E44F}"/>
              </a:ext>
            </a:extLst>
          </p:cNvPr>
          <p:cNvSpPr txBox="1"/>
          <p:nvPr/>
        </p:nvSpPr>
        <p:spPr>
          <a:xfrm>
            <a:off x="1519287" y="2972376"/>
            <a:ext cx="375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The main feature is the interference </a:t>
            </a:r>
          </a:p>
          <a:p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(1670)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(1800).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89972E-ECF6-EE10-03C3-5377603E8EA0}"/>
              </a:ext>
            </a:extLst>
          </p:cNvPr>
          <p:cNvSpPr txBox="1"/>
          <p:nvPr/>
        </p:nvSpPr>
        <p:spPr>
          <a:xfrm>
            <a:off x="2213478" y="3775617"/>
            <a:ext cx="30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/>
              <a:t>log L=-26029</a:t>
            </a:r>
          </a:p>
        </p:txBody>
      </p:sp>
    </p:spTree>
    <p:extLst>
      <p:ext uri="{BB962C8B-B14F-4D97-AF65-F5344CB8AC3E}">
        <p14:creationId xmlns:p14="http://schemas.microsoft.com/office/powerpoint/2010/main" val="132429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5D54B5C3-AE56-EF8F-6423-8BEE10831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6" y="1180327"/>
            <a:ext cx="3512557" cy="51760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E9A8B7-8BA0-4842-0F2D-B34FEC66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3AA15-80D3-7DDB-1B4D-5F059CAFF3CC}"/>
              </a:ext>
            </a:extLst>
          </p:cNvPr>
          <p:cNvSpPr txBox="1"/>
          <p:nvPr/>
        </p:nvSpPr>
        <p:spPr>
          <a:xfrm>
            <a:off x="952235" y="772470"/>
            <a:ext cx="288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K-matrix BG 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/>
              <a:t>log L=-26029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5723E-4B9B-C773-10ED-58E48FECE92F}"/>
              </a:ext>
            </a:extLst>
          </p:cNvPr>
          <p:cNvSpPr txBox="1"/>
          <p:nvPr/>
        </p:nvSpPr>
        <p:spPr>
          <a:xfrm>
            <a:off x="1325647" y="220306"/>
            <a:ext cx="1010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Simplified fit with Breit-Wigner amplitudes corresponding to  BG and ANL-Osaka poles</a:t>
            </a:r>
          </a:p>
        </p:txBody>
      </p:sp>
      <p:pic>
        <p:nvPicPr>
          <p:cNvPr id="5" name="Picture 4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AB35F947-DDAB-5B2B-9BB6-2AEB02F9C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66" y="1180326"/>
            <a:ext cx="3379268" cy="5176024"/>
          </a:xfrm>
          <a:prstGeom prst="rect">
            <a:avLst/>
          </a:prstGeom>
        </p:spPr>
      </p:pic>
      <p:pic>
        <p:nvPicPr>
          <p:cNvPr id="6" name="Picture 5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62E5224A-8C39-B7E9-3608-E3C973581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65" y="1117219"/>
            <a:ext cx="3666009" cy="52391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ECF754-DFDE-16A3-69BD-D65117D728C9}"/>
              </a:ext>
            </a:extLst>
          </p:cNvPr>
          <p:cNvSpPr txBox="1"/>
          <p:nvPr/>
        </p:nvSpPr>
        <p:spPr>
          <a:xfrm>
            <a:off x="4655031" y="810994"/>
            <a:ext cx="2881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BW-BG  -log L=-25730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E16B3-C140-5B16-959E-5E58EAF588D3}"/>
              </a:ext>
            </a:extLst>
          </p:cNvPr>
          <p:cNvSpPr txBox="1"/>
          <p:nvPr/>
        </p:nvSpPr>
        <p:spPr>
          <a:xfrm>
            <a:off x="8291182" y="810994"/>
            <a:ext cx="3044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ANL-Osaka  -log L=-22432</a:t>
            </a:r>
          </a:p>
        </p:txBody>
      </p:sp>
    </p:spTree>
    <p:extLst>
      <p:ext uri="{BB962C8B-B14F-4D97-AF65-F5344CB8AC3E}">
        <p14:creationId xmlns:p14="http://schemas.microsoft.com/office/powerpoint/2010/main" val="1720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"/>
    </mc:Choice>
    <mc:Fallback xmlns="">
      <p:transition spd="slow" advTm="142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number of different colored lines&#10;&#10;AI-generated content may be incorrect.">
            <a:extLst>
              <a:ext uri="{FF2B5EF4-FFF2-40B4-BE49-F238E27FC236}">
                <a16:creationId xmlns:a16="http://schemas.microsoft.com/office/drawing/2014/main" id="{3774AFC7-9490-F2F7-F154-55CD6DB7E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3" y="1112117"/>
            <a:ext cx="3506865" cy="5006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B92072-5BDE-0A44-302D-9D22D46A71C8}"/>
              </a:ext>
            </a:extLst>
          </p:cNvPr>
          <p:cNvSpPr txBox="1"/>
          <p:nvPr/>
        </p:nvSpPr>
        <p:spPr>
          <a:xfrm>
            <a:off x="1564640" y="199154"/>
            <a:ext cx="964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Adding to ANL-Osaka A the states 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dirty="0"/>
              <a:t>(1800)1/2- and </a:t>
            </a:r>
            <a:r>
              <a:rPr lang="el-GR" sz="2000" dirty="0"/>
              <a:t>Λ(2070)3/2+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2E0AF8-DD05-EB79-5E39-C09EF6C6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19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EB85D8-FB96-65D2-C0D5-CD6010F13E2E}"/>
              </a:ext>
            </a:extLst>
          </p:cNvPr>
          <p:cNvCxnSpPr/>
          <p:nvPr/>
        </p:nvCxnSpPr>
        <p:spPr>
          <a:xfrm>
            <a:off x="1486165" y="1944336"/>
            <a:ext cx="156950" cy="85980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FD244B4-0CC8-940B-F5F3-5B460D03910A}"/>
              </a:ext>
            </a:extLst>
          </p:cNvPr>
          <p:cNvSpPr txBox="1"/>
          <p:nvPr/>
        </p:nvSpPr>
        <p:spPr>
          <a:xfrm>
            <a:off x="857335" y="807194"/>
            <a:ext cx="302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+L</a:t>
            </a:r>
            <a:r>
              <a:rPr lang="en-US" dirty="0"/>
              <a:t>(1800)1/2-    -log L=-24680</a:t>
            </a:r>
          </a:p>
        </p:txBody>
      </p:sp>
      <p:pic>
        <p:nvPicPr>
          <p:cNvPr id="8" name="Picture 7" descr="A graph of a number of numbers and a line graph&#10;&#10;AI-generated content may be incorrect.">
            <a:extLst>
              <a:ext uri="{FF2B5EF4-FFF2-40B4-BE49-F238E27FC236}">
                <a16:creationId xmlns:a16="http://schemas.microsoft.com/office/drawing/2014/main" id="{6A7C44E4-858A-96D4-83C8-E4054AC67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61" y="991860"/>
            <a:ext cx="3684220" cy="5006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3B62E9-4C7F-84A3-EB96-D0245A1B49F8}"/>
              </a:ext>
            </a:extLst>
          </p:cNvPr>
          <p:cNvSpPr txBox="1"/>
          <p:nvPr/>
        </p:nvSpPr>
        <p:spPr>
          <a:xfrm>
            <a:off x="4522292" y="807194"/>
            <a:ext cx="302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+L</a:t>
            </a:r>
            <a:r>
              <a:rPr lang="en-US" dirty="0"/>
              <a:t>(2070)3/2+    -log L=-25423</a:t>
            </a:r>
          </a:p>
        </p:txBody>
      </p:sp>
      <p:pic>
        <p:nvPicPr>
          <p:cNvPr id="10" name="Picture 9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52407DD2-C2BE-4FA9-CE77-976FCC3CB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97" y="1112117"/>
            <a:ext cx="3379268" cy="4836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766A37-D528-BD51-F3EE-9ED19CEDE97F}"/>
              </a:ext>
            </a:extLst>
          </p:cNvPr>
          <p:cNvSpPr txBox="1"/>
          <p:nvPr/>
        </p:nvSpPr>
        <p:spPr>
          <a:xfrm>
            <a:off x="8519686" y="807194"/>
            <a:ext cx="2539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BW-BG  -log L=-25730</a:t>
            </a:r>
          </a:p>
        </p:txBody>
      </p:sp>
    </p:spTree>
    <p:extLst>
      <p:ext uri="{BB962C8B-B14F-4D97-AF65-F5344CB8AC3E}">
        <p14:creationId xmlns:p14="http://schemas.microsoft.com/office/powerpoint/2010/main" val="303967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617372-A50F-632A-D688-86DA4848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0C664-21D3-8EAA-F7C9-4E47E060C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07" y="171167"/>
            <a:ext cx="9289585" cy="65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93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3BF9C3-9CA4-B2E0-23A6-F31B15CA2439}"/>
              </a:ext>
            </a:extLst>
          </p:cNvPr>
          <p:cNvSpPr txBox="1"/>
          <p:nvPr/>
        </p:nvSpPr>
        <p:spPr>
          <a:xfrm>
            <a:off x="1543050" y="1132331"/>
            <a:ext cx="95597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The Bonn-</a:t>
            </a:r>
            <a:r>
              <a:rPr lang="en-US" dirty="0" err="1"/>
              <a:t>Gatchina</a:t>
            </a:r>
            <a:r>
              <a:rPr lang="en-US" dirty="0"/>
              <a:t> solution described very well the new CLAS data on the differential cross section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p</a:t>
            </a:r>
            <a:r>
              <a:rPr lang="en-US" dirty="0">
                <a:latin typeface="Symbol" panose="05050102010706020507" pitchFamily="18" charset="2"/>
              </a:rPr>
              <a:t> -&gt; K</a:t>
            </a:r>
            <a:r>
              <a:rPr lang="en-US" baseline="30000" dirty="0">
                <a:latin typeface="Symbol" panose="05050102010706020507" pitchFamily="18" charset="2"/>
              </a:rPr>
              <a:t>0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baseline="30000" dirty="0">
                <a:latin typeface="Symbol" panose="05050102010706020507" pitchFamily="18" charset="2"/>
              </a:rPr>
              <a:t>+</a:t>
            </a:r>
            <a:r>
              <a:rPr lang="en-US" dirty="0">
                <a:latin typeface="Symbol" panose="05050102010706020507" pitchFamily="18" charset="2"/>
              </a:rPr>
              <a:t>.</a:t>
            </a:r>
          </a:p>
          <a:p>
            <a:pPr marL="342900" indent="-342900">
              <a:buAutoNum type="arabicParenR"/>
            </a:pPr>
            <a:endParaRPr lang="en-US" baseline="30000" dirty="0">
              <a:latin typeface="Symbol" panose="05050102010706020507" pitchFamily="18" charset="2"/>
            </a:endParaRPr>
          </a:p>
          <a:p>
            <a:pPr marL="342900" indent="-342900">
              <a:buAutoNum type="arabicParenR"/>
            </a:pPr>
            <a:r>
              <a:rPr lang="en-US" dirty="0"/>
              <a:t>The new polarization data on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p</a:t>
            </a:r>
            <a:r>
              <a:rPr lang="en-US" dirty="0"/>
              <a:t>-&gt;K</a:t>
            </a:r>
            <a:r>
              <a:rPr lang="en-US" dirty="0">
                <a:latin typeface="Symbol" panose="05050102010706020507" pitchFamily="18" charset="2"/>
              </a:rPr>
              <a:t>L </a:t>
            </a:r>
            <a:r>
              <a:rPr lang="en-US" dirty="0"/>
              <a:t>are described (and predicted) with a very good accuracy.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The partial wave analysis can describe 12 high statistics Dalitz plots and 22590 polarization measurements from the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p</a:t>
            </a:r>
            <a:r>
              <a:rPr lang="en-US" dirty="0"/>
              <a:t>-&gt;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sz="2000" baseline="30000" dirty="0"/>
              <a:t>0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sz="2000" baseline="30000" dirty="0"/>
              <a:t>0</a:t>
            </a:r>
            <a:r>
              <a:rPr lang="en-US" dirty="0"/>
              <a:t>p reaction with  </a:t>
            </a:r>
            <a:r>
              <a:rPr lang="en-US" dirty="0">
                <a:latin typeface="Symbol" panose="05050102010706020507" pitchFamily="18" charset="2"/>
              </a:rPr>
              <a:t>c</a:t>
            </a:r>
            <a:r>
              <a:rPr lang="en-US" baseline="40000" dirty="0">
                <a:latin typeface="Symbol" panose="05050102010706020507" pitchFamily="18" charset="2"/>
              </a:rPr>
              <a:t>2</a:t>
            </a:r>
            <a:r>
              <a:rPr lang="en-US" dirty="0">
                <a:latin typeface="Symbol" panose="05050102010706020507" pitchFamily="18" charset="2"/>
              </a:rPr>
              <a:t>~1.3.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The transition amplitudes to different 2</a:t>
            </a:r>
            <a:r>
              <a:rPr lang="en-US" dirty="0">
                <a:latin typeface="Symbol" panose="05050102010706020507" pitchFamily="18" charset="2"/>
              </a:rPr>
              <a:t>pN </a:t>
            </a:r>
            <a:r>
              <a:rPr lang="en-US" dirty="0"/>
              <a:t>channels are extracted at pole residues and branching ratios are calculated with two methods.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Data analysis of the LHCb data showed the full compatibility with the Bonn-</a:t>
            </a:r>
            <a:r>
              <a:rPr lang="en-US" dirty="0" err="1"/>
              <a:t>Gatchina</a:t>
            </a:r>
            <a:r>
              <a:rPr lang="en-US" dirty="0"/>
              <a:t> solution. </a:t>
            </a:r>
            <a:endParaRPr lang="ru-RU" dirty="0"/>
          </a:p>
          <a:p>
            <a:r>
              <a:rPr lang="en-US" dirty="0"/>
              <a:t> One of the most pronounced structures in the LHCb data is the destructive interference of the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(1670)1/2- and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(1800)1/2- states. Successful data description is in principle impossible in the absence of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(1800)1/2-. 
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A8B55-5BB3-2635-E01D-3C12EC37553F}"/>
              </a:ext>
            </a:extLst>
          </p:cNvPr>
          <p:cNvSpPr txBox="1"/>
          <p:nvPr/>
        </p:nvSpPr>
        <p:spPr>
          <a:xfrm>
            <a:off x="1819373" y="348792"/>
            <a:ext cx="8908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C0364-DAC4-6135-7523-355074D6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362590-9F36-CA48-9FDA-289CAF0E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737DC-C8ED-497F-796F-B25C4269E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8" y="700882"/>
            <a:ext cx="10208702" cy="5928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AFC9A-12DB-4DAC-9081-21667B5E28DF}"/>
              </a:ext>
            </a:extLst>
          </p:cNvPr>
          <p:cNvSpPr txBox="1"/>
          <p:nvPr/>
        </p:nvSpPr>
        <p:spPr>
          <a:xfrm>
            <a:off x="1895475" y="228599"/>
            <a:ext cx="840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Base of the Bonn-</a:t>
            </a:r>
            <a:r>
              <a:rPr lang="en-US" dirty="0" err="1"/>
              <a:t>Gatchina</a:t>
            </a:r>
            <a:r>
              <a:rPr lang="en-US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425334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14070-DB04-D577-64D1-6E58079A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82451-750C-9B74-613B-056E97B51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15" y="48618"/>
            <a:ext cx="8948589" cy="63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8E460-9268-9800-F117-8B244B79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D1E63-B50A-F109-4437-8727E0C4D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37" y="460753"/>
            <a:ext cx="8603726" cy="5936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D72E7-F5A4-19E0-5664-758940D91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8" y="277857"/>
            <a:ext cx="11591024" cy="63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1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3AAE6-90C8-EB64-C8E6-5E8D3D4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EC767-E6DD-AC41-066B-EC8811A9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3" y="213081"/>
            <a:ext cx="11469094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08CA9-B43D-AF39-D4BF-6AD1B865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>
            <a:fillRect/>
          </a:stretch>
        </p:blipFill>
        <p:spPr>
          <a:xfrm>
            <a:off x="61547" y="153276"/>
            <a:ext cx="11919438" cy="65681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A0FD88-DE8C-6B42-6BDC-1DA1672C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B4A1273-A316-4758-B1AE-CF8C3A6F476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7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B0801C-5D02-984B-E8B2-3729AE95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ED230-E847-24A3-BBD3-4B3962853C06}"/>
              </a:ext>
            </a:extLst>
          </p:cNvPr>
          <p:cNvSpPr txBox="1"/>
          <p:nvPr/>
        </p:nvSpPr>
        <p:spPr>
          <a:xfrm>
            <a:off x="3208713" y="136525"/>
            <a:ext cx="690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Analysis of the high statistical data on </a:t>
            </a:r>
            <a:r>
              <a:rPr lang="en-US" sz="2400" dirty="0" err="1">
                <a:latin typeface="Symbol" panose="05050102010706020507" pitchFamily="18" charset="2"/>
              </a:rPr>
              <a:t>g</a:t>
            </a:r>
            <a:r>
              <a:rPr lang="en-US" sz="2400" dirty="0" err="1"/>
              <a:t>p</a:t>
            </a:r>
            <a:r>
              <a:rPr lang="en-US" sz="2400" dirty="0"/>
              <a:t> -&gt; 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baseline="30000" dirty="0">
                <a:latin typeface="Symbol" panose="05050102010706020507" pitchFamily="18" charset="2"/>
              </a:rPr>
              <a:t>0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baseline="30000" dirty="0">
                <a:latin typeface="Symbol" panose="05050102010706020507" pitchFamily="18" charset="2"/>
              </a:rPr>
              <a:t>0</a:t>
            </a:r>
            <a:r>
              <a:rPr lang="en-US" sz="2400" dirty="0"/>
              <a:t>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5B841D-7C88-4F58-30C4-C1006E8C8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64" y="713381"/>
            <a:ext cx="3354003" cy="2932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BA6A5-C0BA-C5D3-1EF5-6D77155CB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7" y="684664"/>
            <a:ext cx="3354003" cy="2961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96086E-1D6A-F3B1-E8A5-B5875EE97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70" y="665017"/>
            <a:ext cx="3124729" cy="29812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01891B-1E43-1CB8-CF64-E4001965D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01" y="3646264"/>
            <a:ext cx="3354003" cy="29908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E2271EB-7657-1328-A308-830FB9E5D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7" y="3570037"/>
            <a:ext cx="3190468" cy="31316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193BAF-6983-78CA-8A03-D407077B2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75" y="3577311"/>
            <a:ext cx="3184523" cy="30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5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6411B-0ED7-2A52-7B8C-91CD6B27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1273-A316-4758-B1AE-CF8C3A6F4762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0A8C1-D2F8-8B4C-6EC7-5CB2C90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13" y="64030"/>
            <a:ext cx="9782823" cy="5989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466A9-5A48-D8CB-8B96-0689F121EBAE}"/>
              </a:ext>
            </a:extLst>
          </p:cNvPr>
          <p:cNvSpPr txBox="1"/>
          <p:nvPr/>
        </p:nvSpPr>
        <p:spPr>
          <a:xfrm>
            <a:off x="1716148" y="5653400"/>
            <a:ext cx="919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22590 (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US" sz="20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/N=1.3) </a:t>
            </a:r>
            <a:r>
              <a:rPr lang="en-US" sz="2000" dirty="0">
                <a:solidFill>
                  <a:srgbClr val="FF0000"/>
                </a:solidFill>
              </a:rPr>
              <a:t>fitted bins for polarization observables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1418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22904</TotalTime>
  <Words>570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Петров</dc:creator>
  <cp:lastModifiedBy>Stephanie Tysor</cp:lastModifiedBy>
  <cp:revision>27</cp:revision>
  <dcterms:created xsi:type="dcterms:W3CDTF">2018-11-17T11:10:04Z</dcterms:created>
  <dcterms:modified xsi:type="dcterms:W3CDTF">2026-05-06T12:32:23Z</dcterms:modified>
</cp:coreProperties>
</file>