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1" r:id="rId4"/>
    <p:sldId id="259" r:id="rId5"/>
    <p:sldId id="264" r:id="rId6"/>
    <p:sldId id="267" r:id="rId7"/>
    <p:sldId id="268" r:id="rId8"/>
    <p:sldId id="266" r:id="rId9"/>
    <p:sldId id="263" r:id="rId10"/>
    <p:sldId id="271" r:id="rId11"/>
    <p:sldId id="260" r:id="rId12"/>
    <p:sldId id="265" r:id="rId13"/>
    <p:sldId id="262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500"/>
    <p:restoredTop sz="94745"/>
  </p:normalViewPr>
  <p:slideViewPr>
    <p:cSldViewPr snapToGrid="0">
      <p:cViewPr varScale="1">
        <p:scale>
          <a:sx n="109" d="100"/>
          <a:sy n="109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9DFD-C0F3-2141-B72C-7D8552E1AD88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BF0D-8AF8-4D40-BB5B-0E2E5ACF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5C2C-E575-8EED-5B63-CA0C80AB1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F1137-0204-0505-5F2F-DDD839350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07B62-8F4B-D832-2554-3C4C3D12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4F5B-2100-EC48-89CC-EAD5809BE057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E370E-6511-B0FE-D04A-725F77F6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53AEB-B483-EE7C-43B1-7FF1FE35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2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E91A-869F-B5C3-41AE-9930403A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0FBBB-E1F0-138E-84C2-D64C8C278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3E51-39A6-3BFB-8891-15B6914D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92A0-7E70-6146-8E23-0EB2561A56C7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B1075-A22F-6DF5-DEE2-10BB2980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8814B-CF07-9ABA-F34D-5063B0B0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E66923-D15C-9965-8D50-DA8BF5B78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8033C-6689-A259-491E-711E57A98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666AC-9EA0-145D-ABFE-DC7BC403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C6B-9F83-0443-9F69-01194DE5446C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F5211-A6B0-8FBA-AACA-07BD7624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89868-4033-421E-53C1-A87F39FB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8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36B5-0056-07D2-8768-4FCA990B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E9640-CEE9-52CE-43B9-6638FC70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18961-81F5-2733-82CE-43A25E97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3593-ADA3-F540-B2B3-98553F5C3D3B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48F62-1CC3-AF5B-3B70-356A01FB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7F07A-8728-3E55-3B13-B58E6FCB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1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D690-C53A-3A70-7A05-3B38EA7A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67244-7B0E-173E-B1A1-1E9316534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3EF1F-47D2-09F3-4356-C1F57CA3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74B6-E2E6-1A46-939B-3D50D35C3616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E6E0F-F54A-8E36-2E69-BAA3DBCF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27730-E8E5-5375-1337-9DB83F40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8717-9210-EADF-7DFB-13A93FF3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64555-A58C-9440-4FF0-76217A88D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618CC-FAE8-FCEC-DD20-658E460D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6D84D-46DD-B012-E5A9-A1FA43CD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D35C-A58C-2E43-98F0-50A0239308DA}" type="datetime1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9F264-96E4-8222-65FD-6430B99D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A1D03-DA45-3E6A-D257-EBEDDE73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5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1F9F-6057-F664-979A-EDD279EB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A06F9-574D-74EA-9544-9FD6A42C8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AB817-8601-EBF0-DEE7-4B7888ADB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C8F31-75AD-E377-21B9-757D95AF6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06C85-6E7F-0EE7-189C-B4D951D46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9CEDD-D7FD-A904-A0E9-1372FB9B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520-A42B-B04C-85B5-D10C125C86F9}" type="datetime1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8021A-256A-93E3-DC5C-07C32448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A7602-41C5-CD17-76D0-0C2BC455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0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25F0-EF98-2D7B-1B7D-C49AF335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9695D-10AC-3C83-F6E4-516991EB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2317-BF1C-FB45-B7BA-DF1739C69E02}" type="datetime1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C184E-E745-D1CB-F75B-3D3F9D34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21E7-BF68-9C29-332D-596FD001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6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A149F-2BB7-3496-3464-B4AB9AB1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418E-700F-F242-8E09-F0A7B5CAA3E7}" type="datetime1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D7C45-24D6-08C6-0038-CC8D41E5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D26BD-A701-A69A-3664-8274335D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8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12F2-4011-C295-E73A-9A1D5516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73878-023D-FB9E-BA6D-E230840D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B83E4-EC97-6610-51E5-562FB3908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7466E-3957-9A50-0493-96D087E00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826F-FA2F-F844-B9A3-9152CA30FFD0}" type="datetime1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B5240-DAF7-024E-97AB-62B58D8E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84C49-8318-D906-05CB-0B4DD984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3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7C95-5F16-650E-7CF0-8CC029C9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76A35-B1DB-52FE-381C-191DF2753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CE885-F645-5256-2EBA-1366CB18E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4A24E-0105-24D5-1CED-A3E0CD44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F104-E5DF-364E-B123-575D23B69E43}" type="datetime1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2258F-5321-9A85-9B12-965365CF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D8204-810F-B483-F172-38E9F96D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7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ACCFE-14A2-97EB-1EB2-CEC9ADF1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79F28-7374-BCEC-1867-7E8FCA1E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DCD3-72B6-E318-98F5-0FA9F5ED4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327629-BBC2-094B-A083-DC7D15CFD329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A28D6-71E8-D9B9-A458-B7C90C7A8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A637C-7E4F-DE5B-027D-BEA21E1FA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E5B72-DF98-1E4A-A860-710F7268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9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A7A8-3FDF-84AE-9B23-227B2ED827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CDet</a:t>
            </a:r>
            <a:r>
              <a:rPr lang="en-US" dirty="0"/>
              <a:t> Analysis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2D6B7-9B58-9078-349B-D330F442C0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Benjamin Spaude</a:t>
            </a:r>
          </a:p>
        </p:txBody>
      </p:sp>
    </p:spTree>
    <p:extLst>
      <p:ext uri="{BB962C8B-B14F-4D97-AF65-F5344CB8AC3E}">
        <p14:creationId xmlns:p14="http://schemas.microsoft.com/office/powerpoint/2010/main" val="214917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2A38-CD5D-7533-DDA2-AFBADE28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Pairing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3C8C1-2B34-9FB1-7DB9-41A8F223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66300" cy="4351338"/>
          </a:xfrm>
        </p:spPr>
        <p:txBody>
          <a:bodyPr/>
          <a:lstStyle/>
          <a:p>
            <a:r>
              <a:rPr lang="en-US" dirty="0"/>
              <a:t>Split hits into layers by using pixel ID</a:t>
            </a:r>
          </a:p>
          <a:p>
            <a:r>
              <a:rPr lang="en-US" dirty="0"/>
              <a:t>Each hit in layer 1, check all layer 2 hits and compare dt and dx</a:t>
            </a:r>
          </a:p>
          <a:p>
            <a:r>
              <a:rPr lang="en-US" dirty="0"/>
              <a:t>Store all potential pairs passing accepted dt and dx, sort by best</a:t>
            </a:r>
          </a:p>
          <a:p>
            <a:r>
              <a:rPr lang="en-US" dirty="0"/>
              <a:t>Only works for events with at least 1 hit in both layers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249C84E-AD0D-084C-B41E-B7FD1689B7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3150" y="4673600"/>
                <a:ext cx="42164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249C84E-AD0D-084C-B41E-B7FD1689B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150" y="4673600"/>
                <a:ext cx="4216400" cy="1325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088FDE-D865-3FBD-C910-7C50FBC8E489}"/>
                  </a:ext>
                </a:extLst>
              </p:cNvPr>
              <p:cNvSpPr txBox="1"/>
              <p:nvPr/>
            </p:nvSpPr>
            <p:spPr>
              <a:xfrm>
                <a:off x="9448800" y="5161300"/>
                <a:ext cx="127426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1ns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088FDE-D865-3FBD-C910-7C50FBC8E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161300"/>
                <a:ext cx="1274260" cy="1015663"/>
              </a:xfrm>
              <a:prstGeom prst="rect">
                <a:avLst/>
              </a:prstGeom>
              <a:blipFill>
                <a:blip r:embed="rId3"/>
                <a:stretch>
                  <a:fillRect t="-2469" r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CD526-B838-CBAF-3668-ED92E894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F0C9-F4DC-EF34-AFFD-6EACFF1B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CDet-ECal</a:t>
            </a:r>
            <a:r>
              <a:rPr lang="en-US" dirty="0"/>
              <a:t> Comparisons from Cross Target</a:t>
            </a:r>
          </a:p>
        </p:txBody>
      </p:sp>
      <p:pic>
        <p:nvPicPr>
          <p:cNvPr id="5" name="Content Placeholder 4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CE1C99F7-5013-2C3A-47D9-631387808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40" y="1526460"/>
            <a:ext cx="5797460" cy="4351338"/>
          </a:xfrm>
        </p:spPr>
      </p:pic>
      <p:pic>
        <p:nvPicPr>
          <p:cNvPr id="7" name="Picture 6" descr="A graph of a graph with blue and yellow squares&#10;&#10;AI-generated content may be incorrect.">
            <a:extLst>
              <a:ext uri="{FF2B5EF4-FFF2-40B4-BE49-F238E27FC236}">
                <a16:creationId xmlns:a16="http://schemas.microsoft.com/office/drawing/2014/main" id="{8D9923E3-BF9C-C3E3-5A0A-FCE466CA5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540" y="1521588"/>
            <a:ext cx="5797460" cy="43562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0FEE6F-726B-DF9A-F291-DC885F6F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E47C-EB98-5F10-DFD7-014DA1E1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A2EA-C8EF-1828-AC49-44FF5BF67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LH2 suffers from high background rates in </a:t>
            </a:r>
            <a:r>
              <a:rPr lang="en-US" dirty="0" err="1"/>
              <a:t>CDet</a:t>
            </a:r>
            <a:endParaRPr lang="en-US" dirty="0"/>
          </a:p>
          <a:p>
            <a:r>
              <a:rPr lang="en-US" dirty="0"/>
              <a:t>No clear peak with LH2</a:t>
            </a:r>
          </a:p>
          <a:p>
            <a:r>
              <a:rPr lang="en-US" dirty="0"/>
              <a:t>Significant occupancy variation tube-to-tube</a:t>
            </a:r>
          </a:p>
          <a:p>
            <a:r>
              <a:rPr lang="en-US" dirty="0"/>
              <a:t>Cross target data has a clean peak and good x correlation</a:t>
            </a:r>
          </a:p>
          <a:p>
            <a:r>
              <a:rPr lang="en-US" dirty="0"/>
              <a:t>Should be useful in calibrating to extract LH2 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3107E-38E4-E031-B9AB-A57EB084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2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7706-904F-1498-A52F-59035236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pic>
        <p:nvPicPr>
          <p:cNvPr id="5" name="Content Placeholder 4" descr="A collage of graphs&#10;&#10;AI-generated content may be incorrect.">
            <a:extLst>
              <a:ext uri="{FF2B5EF4-FFF2-40B4-BE49-F238E27FC236}">
                <a16:creationId xmlns:a16="http://schemas.microsoft.com/office/drawing/2014/main" id="{52053EF3-B71D-01DE-8255-2C3C00262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23" y="2315632"/>
            <a:ext cx="6354630" cy="4351338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EBCE45F-3266-1D50-AE68-68E5ACA981D2}"/>
              </a:ext>
            </a:extLst>
          </p:cNvPr>
          <p:cNvGrpSpPr/>
          <p:nvPr/>
        </p:nvGrpSpPr>
        <p:grpSpPr>
          <a:xfrm>
            <a:off x="7541843" y="1115793"/>
            <a:ext cx="4078070" cy="5742207"/>
            <a:chOff x="6936932" y="1115793"/>
            <a:chExt cx="4078070" cy="5742207"/>
          </a:xfrm>
        </p:grpSpPr>
        <p:pic>
          <p:nvPicPr>
            <p:cNvPr id="7" name="Picture 6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4ABF4FB3-D85A-AE21-A200-3A723B356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1281"/>
            <a:stretch>
              <a:fillRect/>
            </a:stretch>
          </p:blipFill>
          <p:spPr>
            <a:xfrm>
              <a:off x="6936932" y="1115793"/>
              <a:ext cx="4078069" cy="2966667"/>
            </a:xfrm>
            <a:prstGeom prst="rect">
              <a:avLst/>
            </a:prstGeom>
          </p:spPr>
        </p:pic>
        <p:pic>
          <p:nvPicPr>
            <p:cNvPr id="9" name="Picture 8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5D4E8E5F-C67B-A3F1-FFB2-00CD975C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281"/>
            <a:stretch>
              <a:fillRect/>
            </a:stretch>
          </p:blipFill>
          <p:spPr>
            <a:xfrm>
              <a:off x="6936933" y="3891333"/>
              <a:ext cx="4078069" cy="2966667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A83B5-ACE0-7163-8609-BF0EE891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52E4-4AB3-562C-55BC-2CEE1155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CDet-ECal</a:t>
            </a:r>
            <a:r>
              <a:rPr lang="en-US" dirty="0"/>
              <a:t> Comparisons from LH2</a:t>
            </a:r>
          </a:p>
        </p:txBody>
      </p:sp>
      <p:pic>
        <p:nvPicPr>
          <p:cNvPr id="5" name="Content Placeholder 4" descr="A graph of a graph&#10;&#10;AI-generated content may be incorrect.">
            <a:extLst>
              <a:ext uri="{FF2B5EF4-FFF2-40B4-BE49-F238E27FC236}">
                <a16:creationId xmlns:a16="http://schemas.microsoft.com/office/drawing/2014/main" id="{3C303D6A-9D5B-64D6-AB6C-7804ACAE8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49" y="1639888"/>
            <a:ext cx="5817051" cy="4351338"/>
          </a:xfrm>
        </p:spPr>
      </p:pic>
      <p:pic>
        <p:nvPicPr>
          <p:cNvPr id="7" name="Picture 6" descr="A chart of a graph&#10;&#10;AI-generated content may be incorrect.">
            <a:extLst>
              <a:ext uri="{FF2B5EF4-FFF2-40B4-BE49-F238E27FC236}">
                <a16:creationId xmlns:a16="http://schemas.microsoft.com/office/drawing/2014/main" id="{D0D4D24E-A5ED-77A1-AB38-CE2D5BA04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817051" cy="43156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5161-7FCD-7EB9-57AA-7F3C4F98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B30B-5566-CE78-73BE-926BA58E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CDet</a:t>
            </a:r>
            <a:r>
              <a:rPr lang="en-US" dirty="0"/>
              <a:t> Layer Comparison on LH2</a:t>
            </a:r>
          </a:p>
        </p:txBody>
      </p:sp>
      <p:pic>
        <p:nvPicPr>
          <p:cNvPr id="5" name="Content Placeholder 4" descr="A graph of a line graph&#10;&#10;AI-generated content may be incorrect.">
            <a:extLst>
              <a:ext uri="{FF2B5EF4-FFF2-40B4-BE49-F238E27FC236}">
                <a16:creationId xmlns:a16="http://schemas.microsoft.com/office/drawing/2014/main" id="{BFA6F4B6-608A-C2C1-7F6D-1558F5251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492" y="1825625"/>
            <a:ext cx="5810508" cy="4351338"/>
          </a:xfr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18AF7CF5-2C55-81E2-7632-BBA26CE79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92" y="2014823"/>
            <a:ext cx="5810508" cy="43122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C5D38E-725A-5C41-E1DD-386BB5FD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1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93A8-0399-FA6E-A8F9-6A9014D6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Kin3 Cross Target – Timing Checks</a:t>
            </a:r>
          </a:p>
        </p:txBody>
      </p:sp>
      <p:pic>
        <p:nvPicPr>
          <p:cNvPr id="5" name="Content Placeholder 4" descr="A screenshot of a graph&#10;&#10;AI-generated content may be incorrect.">
            <a:extLst>
              <a:ext uri="{FF2B5EF4-FFF2-40B4-BE49-F238E27FC236}">
                <a16:creationId xmlns:a16="http://schemas.microsoft.com/office/drawing/2014/main" id="{F57156A6-E8E1-7E79-586A-35CE60D23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67574"/>
          <a:stretch>
            <a:fillRect/>
          </a:stretch>
        </p:blipFill>
        <p:spPr>
          <a:xfrm>
            <a:off x="583031" y="1445795"/>
            <a:ext cx="5441456" cy="3069932"/>
          </a:xfrm>
        </p:spPr>
      </p:pic>
      <p:pic>
        <p:nvPicPr>
          <p:cNvPr id="6" name="Content Placeholder 4" descr="A screenshot of a graph&#10;&#10;AI-generated content may be incorrect.">
            <a:extLst>
              <a:ext uri="{FF2B5EF4-FFF2-40B4-BE49-F238E27FC236}">
                <a16:creationId xmlns:a16="http://schemas.microsoft.com/office/drawing/2014/main" id="{4390CDB9-FC64-5355-66F5-DB525340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203" b="32513"/>
          <a:stretch>
            <a:fillRect/>
          </a:stretch>
        </p:blipFill>
        <p:spPr>
          <a:xfrm>
            <a:off x="6496680" y="1466240"/>
            <a:ext cx="5112289" cy="3049487"/>
          </a:xfrm>
          <a:prstGeom prst="rect">
            <a:avLst/>
          </a:prstGeom>
        </p:spPr>
      </p:pic>
      <p:pic>
        <p:nvPicPr>
          <p:cNvPr id="7" name="Content Placeholder 4" descr="A screenshot of a graph&#10;&#10;AI-generated content may be incorrect.">
            <a:extLst>
              <a:ext uri="{FF2B5EF4-FFF2-40B4-BE49-F238E27FC236}">
                <a16:creationId xmlns:a16="http://schemas.microsoft.com/office/drawing/2014/main" id="{ACF4F25E-5293-FEFA-768D-49952EA6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000"/>
          <a:stretch>
            <a:fillRect/>
          </a:stretch>
        </p:blipFill>
        <p:spPr>
          <a:xfrm>
            <a:off x="838200" y="4409637"/>
            <a:ext cx="4122536" cy="2295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D6C825-168B-A12E-9FD5-67FA89EA0F51}"/>
              </a:ext>
            </a:extLst>
          </p:cNvPr>
          <p:cNvSpPr txBox="1"/>
          <p:nvPr/>
        </p:nvSpPr>
        <p:spPr>
          <a:xfrm>
            <a:off x="5215905" y="4782284"/>
            <a:ext cx="691670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Run 3575 cross target @ 1uA, </a:t>
            </a:r>
            <a:r>
              <a:rPr lang="en-US" sz="2800" dirty="0" err="1"/>
              <a:t>Ecal</a:t>
            </a:r>
            <a:r>
              <a:rPr lang="en-US" sz="2800" dirty="0"/>
              <a:t> singles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~4 hits per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Raw meaning no 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Clear Timing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“Flat” background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64BD2-860E-2149-DAEA-3AD221D10BCC}"/>
              </a:ext>
            </a:extLst>
          </p:cNvPr>
          <p:cNvCxnSpPr>
            <a:cxnSpLocks/>
          </p:cNvCxnSpPr>
          <p:nvPr/>
        </p:nvCxnSpPr>
        <p:spPr>
          <a:xfrm>
            <a:off x="1181686" y="3615397"/>
            <a:ext cx="34030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171168-5240-9C25-848E-3E4741A5CAA6}"/>
              </a:ext>
            </a:extLst>
          </p:cNvPr>
          <p:cNvSpPr txBox="1"/>
          <p:nvPr/>
        </p:nvSpPr>
        <p:spPr>
          <a:xfrm>
            <a:off x="3298874" y="4224971"/>
            <a:ext cx="245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Leading Edge Time (ns)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5EEE5-24EA-97AD-2535-A4B5C29F4B66}"/>
              </a:ext>
            </a:extLst>
          </p:cNvPr>
          <p:cNvSpPr txBox="1"/>
          <p:nvPr/>
        </p:nvSpPr>
        <p:spPr>
          <a:xfrm>
            <a:off x="2452277" y="6520269"/>
            <a:ext cx="263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Time-over-Threshold (ns)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DC7084-7804-78E0-CD8F-F98B708674C7}"/>
              </a:ext>
            </a:extLst>
          </p:cNvPr>
          <p:cNvSpPr txBox="1"/>
          <p:nvPr/>
        </p:nvSpPr>
        <p:spPr>
          <a:xfrm>
            <a:off x="8980714" y="4146395"/>
            <a:ext cx="237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Trailing Edge Time (ns)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158D1E-3BCB-9544-AD21-E03E2D85422B}"/>
              </a:ext>
            </a:extLst>
          </p:cNvPr>
          <p:cNvCxnSpPr>
            <a:cxnSpLocks/>
          </p:cNvCxnSpPr>
          <p:nvPr/>
        </p:nvCxnSpPr>
        <p:spPr>
          <a:xfrm flipH="1" flipV="1">
            <a:off x="4584700" y="3615397"/>
            <a:ext cx="825500" cy="3851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672E0-04CB-92ED-360A-D8BB57D8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3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83A0-FEE2-4985-E4EB-355084BC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Kin3 Cross Target – </a:t>
            </a:r>
            <a:r>
              <a:rPr lang="en-US" dirty="0" err="1"/>
              <a:t>CDet</a:t>
            </a:r>
            <a:r>
              <a:rPr lang="en-US" dirty="0"/>
              <a:t> &amp; </a:t>
            </a:r>
            <a:r>
              <a:rPr lang="en-US" dirty="0" err="1"/>
              <a:t>ECal</a:t>
            </a:r>
            <a:r>
              <a:rPr lang="en-US" dirty="0"/>
              <a:t> pos check</a:t>
            </a:r>
          </a:p>
        </p:txBody>
      </p:sp>
      <p:pic>
        <p:nvPicPr>
          <p:cNvPr id="5" name="Content Placeholder 4" descr="A group of graphs showing different types of data&#10;&#10;AI-generated content may be incorrect.">
            <a:extLst>
              <a:ext uri="{FF2B5EF4-FFF2-40B4-BE49-F238E27FC236}">
                <a16:creationId xmlns:a16="http://schemas.microsoft.com/office/drawing/2014/main" id="{0C8F111F-016C-66B9-9AE0-909666DAA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74" y="1690688"/>
            <a:ext cx="6407987" cy="4351338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1B14B04-9392-7A50-6B7A-261E75BDEE33}"/>
              </a:ext>
            </a:extLst>
          </p:cNvPr>
          <p:cNvGrpSpPr/>
          <p:nvPr/>
        </p:nvGrpSpPr>
        <p:grpSpPr>
          <a:xfrm>
            <a:off x="7246187" y="1294229"/>
            <a:ext cx="3911447" cy="5495997"/>
            <a:chOff x="7246187" y="1294229"/>
            <a:chExt cx="3911447" cy="5495997"/>
          </a:xfrm>
        </p:grpSpPr>
        <p:pic>
          <p:nvPicPr>
            <p:cNvPr id="7" name="Picture 6" descr="A graph of a number of data&#10;&#10;AI-generated content may be incorrect.">
              <a:extLst>
                <a:ext uri="{FF2B5EF4-FFF2-40B4-BE49-F238E27FC236}">
                  <a16:creationId xmlns:a16="http://schemas.microsoft.com/office/drawing/2014/main" id="{3F90E344-161C-3DD4-DD1C-318FE3E85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0618"/>
            <a:stretch>
              <a:fillRect/>
            </a:stretch>
          </p:blipFill>
          <p:spPr>
            <a:xfrm>
              <a:off x="7246187" y="1294229"/>
              <a:ext cx="3911447" cy="2855740"/>
            </a:xfrm>
            <a:prstGeom prst="rect">
              <a:avLst/>
            </a:prstGeom>
          </p:spPr>
        </p:pic>
        <p:pic>
          <p:nvPicPr>
            <p:cNvPr id="8" name="Picture 7" descr="A graph of a number of data&#10;&#10;AI-generated content may be incorrect.">
              <a:extLst>
                <a:ext uri="{FF2B5EF4-FFF2-40B4-BE49-F238E27FC236}">
                  <a16:creationId xmlns:a16="http://schemas.microsoft.com/office/drawing/2014/main" id="{677406FD-FB38-97D8-366C-E642FF66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139"/>
            <a:stretch>
              <a:fillRect/>
            </a:stretch>
          </p:blipFill>
          <p:spPr>
            <a:xfrm>
              <a:off x="7246187" y="3843739"/>
              <a:ext cx="3911447" cy="294648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EE8ECB6-5B01-3306-5DCC-F3CBCF28D4A7}"/>
              </a:ext>
            </a:extLst>
          </p:cNvPr>
          <p:cNvSpPr txBox="1"/>
          <p:nvPr/>
        </p:nvSpPr>
        <p:spPr>
          <a:xfrm>
            <a:off x="309489" y="6123543"/>
            <a:ext cx="6006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Note, peaks on </a:t>
            </a:r>
            <a:r>
              <a:rPr lang="en-US" sz="2000" dirty="0" err="1"/>
              <a:t>ecal</a:t>
            </a:r>
            <a:r>
              <a:rPr lang="en-US" sz="2000" dirty="0"/>
              <a:t> x align with points on </a:t>
            </a:r>
            <a:r>
              <a:rPr lang="en-US" sz="2000" dirty="0" err="1"/>
              <a:t>XECalCDet</a:t>
            </a:r>
            <a:endParaRPr lang="en-US" sz="2000" dirty="0"/>
          </a:p>
          <a:p>
            <a:r>
              <a:rPr lang="en-US" sz="2000" dirty="0"/>
              <a:t>Also, discrepancy on entries – there is a reason!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60BA2D-4767-BDC8-AFE7-6C3F9C0DB24E}"/>
              </a:ext>
            </a:extLst>
          </p:cNvPr>
          <p:cNvSpPr/>
          <p:nvPr/>
        </p:nvSpPr>
        <p:spPr>
          <a:xfrm>
            <a:off x="2473569" y="1690688"/>
            <a:ext cx="679939" cy="372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4BEB5C-BA16-1C14-9901-B02B36AE26E3}"/>
              </a:ext>
            </a:extLst>
          </p:cNvPr>
          <p:cNvSpPr/>
          <p:nvPr/>
        </p:nvSpPr>
        <p:spPr>
          <a:xfrm>
            <a:off x="5756030" y="1690688"/>
            <a:ext cx="679939" cy="372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143D33-36FC-0FE7-3827-7EE9DD25B6BA}"/>
              </a:ext>
            </a:extLst>
          </p:cNvPr>
          <p:cNvSpPr/>
          <p:nvPr/>
        </p:nvSpPr>
        <p:spPr>
          <a:xfrm>
            <a:off x="2473569" y="3963682"/>
            <a:ext cx="679939" cy="372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CA8B3-0E74-4434-7831-17893DDADDBA}"/>
              </a:ext>
            </a:extLst>
          </p:cNvPr>
          <p:cNvSpPr txBox="1"/>
          <p:nvPr/>
        </p:nvSpPr>
        <p:spPr>
          <a:xfrm>
            <a:off x="7246187" y="6492875"/>
            <a:ext cx="403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+/-1m </a:t>
            </a:r>
            <a:r>
              <a:rPr lang="en-US" dirty="0" err="1"/>
              <a:t>xdiff</a:t>
            </a:r>
            <a:r>
              <a:rPr lang="en-US" dirty="0"/>
              <a:t> from </a:t>
            </a:r>
            <a:r>
              <a:rPr lang="en-US" dirty="0" err="1"/>
              <a:t>Ecal</a:t>
            </a:r>
            <a:r>
              <a:rPr lang="en-US" dirty="0"/>
              <a:t> projected to </a:t>
            </a:r>
            <a:r>
              <a:rPr lang="en-US" dirty="0" err="1"/>
              <a:t>CDet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0758B0-A6AB-1087-CCCA-0B002D67C254}"/>
              </a:ext>
            </a:extLst>
          </p:cNvPr>
          <p:cNvSpPr txBox="1"/>
          <p:nvPr/>
        </p:nvSpPr>
        <p:spPr>
          <a:xfrm>
            <a:off x="2332449" y="356180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CDet</a:t>
            </a:r>
            <a:r>
              <a:rPr lang="en-US" dirty="0"/>
              <a:t> x1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AB674-8CF8-E745-FFEE-B7FB6176A0F2}"/>
              </a:ext>
            </a:extLst>
          </p:cNvPr>
          <p:cNvSpPr txBox="1"/>
          <p:nvPr/>
        </p:nvSpPr>
        <p:spPr>
          <a:xfrm>
            <a:off x="5597518" y="353778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CDet</a:t>
            </a:r>
            <a:r>
              <a:rPr lang="en-US" dirty="0"/>
              <a:t> x2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8BE236-A88D-8B7B-BFD5-E9E1E2F93592}"/>
              </a:ext>
            </a:extLst>
          </p:cNvPr>
          <p:cNvSpPr txBox="1"/>
          <p:nvPr/>
        </p:nvSpPr>
        <p:spPr>
          <a:xfrm>
            <a:off x="-50441" y="1546781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ECal</a:t>
            </a:r>
            <a:r>
              <a:rPr lang="en-US" dirty="0"/>
              <a:t> 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0ECDE8-A112-6050-5479-1114002218FA}"/>
              </a:ext>
            </a:extLst>
          </p:cNvPr>
          <p:cNvSpPr txBox="1"/>
          <p:nvPr/>
        </p:nvSpPr>
        <p:spPr>
          <a:xfrm>
            <a:off x="3312907" y="1546781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ECal</a:t>
            </a:r>
            <a:r>
              <a:rPr lang="en-US" dirty="0"/>
              <a:t> 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965B7-A356-927F-10F8-13820D2E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4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graph&#10;&#10;AI-generated content may be incorrect.">
            <a:extLst>
              <a:ext uri="{FF2B5EF4-FFF2-40B4-BE49-F238E27FC236}">
                <a16:creationId xmlns:a16="http://schemas.microsoft.com/office/drawing/2014/main" id="{71EC5D72-BEA7-BD33-87E8-D72206F83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414" b="66951"/>
          <a:stretch>
            <a:fillRect/>
          </a:stretch>
        </p:blipFill>
        <p:spPr>
          <a:xfrm>
            <a:off x="838200" y="1625888"/>
            <a:ext cx="4590697" cy="257954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0A07A1C-7E90-53F0-B8E9-CE2057D9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Kin3 Cross Target – Timing Checks w/ Cut</a:t>
            </a:r>
          </a:p>
        </p:txBody>
      </p:sp>
      <p:pic>
        <p:nvPicPr>
          <p:cNvPr id="7" name="Content Placeholder 5" descr="A screenshot of a graph&#10;&#10;AI-generated content may be incorrect.">
            <a:extLst>
              <a:ext uri="{FF2B5EF4-FFF2-40B4-BE49-F238E27FC236}">
                <a16:creationId xmlns:a16="http://schemas.microsoft.com/office/drawing/2014/main" id="{9F3EDBB1-303C-192B-0388-2F64D08A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116"/>
          <a:stretch>
            <a:fillRect/>
          </a:stretch>
        </p:blipFill>
        <p:spPr>
          <a:xfrm>
            <a:off x="838200" y="4405483"/>
            <a:ext cx="4309384" cy="2362200"/>
          </a:xfrm>
          <a:prstGeom prst="rect">
            <a:avLst/>
          </a:prstGeom>
        </p:spPr>
      </p:pic>
      <p:pic>
        <p:nvPicPr>
          <p:cNvPr id="8" name="Content Placeholder 5" descr="A screenshot of a graph&#10;&#10;AI-generated content may be incorrect.">
            <a:extLst>
              <a:ext uri="{FF2B5EF4-FFF2-40B4-BE49-F238E27FC236}">
                <a16:creationId xmlns:a16="http://schemas.microsoft.com/office/drawing/2014/main" id="{0342291A-3149-8141-195C-374F6211DC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332" b="33783"/>
          <a:stretch>
            <a:fillRect/>
          </a:stretch>
        </p:blipFill>
        <p:spPr>
          <a:xfrm>
            <a:off x="6988614" y="1690689"/>
            <a:ext cx="4365186" cy="2392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1DABF2-1E7E-C642-A2D9-DDA292221127}"/>
              </a:ext>
            </a:extLst>
          </p:cNvPr>
          <p:cNvSpPr txBox="1"/>
          <p:nvPr/>
        </p:nvSpPr>
        <p:spPr>
          <a:xfrm>
            <a:off x="6096000" y="4405483"/>
            <a:ext cx="44125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+/-10cm cut on </a:t>
            </a:r>
            <a:r>
              <a:rPr lang="en-US" sz="2600" dirty="0" err="1"/>
              <a:t>ECal</a:t>
            </a:r>
            <a:r>
              <a:rPr lang="en-US" sz="2600" dirty="0"/>
              <a:t>*-</a:t>
            </a:r>
            <a:r>
              <a:rPr lang="en-US" sz="2600" dirty="0" err="1"/>
              <a:t>Cdet</a:t>
            </a:r>
            <a:r>
              <a:rPr lang="en-US" sz="2600" dirty="0"/>
              <a:t> </a:t>
            </a:r>
            <a:r>
              <a:rPr lang="en-US" sz="2600" dirty="0" err="1"/>
              <a:t>xdiff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“Flat” background goes away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63546-4ABA-C24C-79D3-B89081E24BA2}"/>
              </a:ext>
            </a:extLst>
          </p:cNvPr>
          <p:cNvSpPr txBox="1"/>
          <p:nvPr/>
        </p:nvSpPr>
        <p:spPr>
          <a:xfrm>
            <a:off x="9699500" y="6464105"/>
            <a:ext cx="252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*Projected back to </a:t>
            </a:r>
            <a:r>
              <a:rPr lang="en-US" dirty="0" err="1"/>
              <a:t>cdet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8FC84F-AB5A-B1B2-18A0-5810C4CA1295}"/>
              </a:ext>
            </a:extLst>
          </p:cNvPr>
          <p:cNvSpPr txBox="1"/>
          <p:nvPr/>
        </p:nvSpPr>
        <p:spPr>
          <a:xfrm>
            <a:off x="2866020" y="3936125"/>
            <a:ext cx="245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Leading Edge Time (ns)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7E438-091C-4FC2-008E-A43B4AE2816D}"/>
              </a:ext>
            </a:extLst>
          </p:cNvPr>
          <p:cNvSpPr txBox="1"/>
          <p:nvPr/>
        </p:nvSpPr>
        <p:spPr>
          <a:xfrm>
            <a:off x="2686612" y="6464105"/>
            <a:ext cx="263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Time-over-Threshold (ns)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262BEF-A2CE-077C-DBD4-F4B3799AFE90}"/>
              </a:ext>
            </a:extLst>
          </p:cNvPr>
          <p:cNvSpPr txBox="1"/>
          <p:nvPr/>
        </p:nvSpPr>
        <p:spPr>
          <a:xfrm>
            <a:off x="8650807" y="3821981"/>
            <a:ext cx="237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Trailing Edge Time (ns)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C6086C-4E3F-8997-AB90-630A8E41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5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oup of graphs with red and blue lines&#10;&#10;AI-generated content may be incorrect.">
            <a:extLst>
              <a:ext uri="{FF2B5EF4-FFF2-40B4-BE49-F238E27FC236}">
                <a16:creationId xmlns:a16="http://schemas.microsoft.com/office/drawing/2014/main" id="{9F1E40D4-E938-DDFF-9CF7-92940AD69F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942" r="50475"/>
          <a:stretch>
            <a:fillRect/>
          </a:stretch>
        </p:blipFill>
        <p:spPr>
          <a:xfrm>
            <a:off x="571959" y="4246672"/>
            <a:ext cx="4501714" cy="2394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32F19-F35A-D480-A7AA-604376F9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Kin3 LH2 Timing Checks</a:t>
            </a:r>
          </a:p>
        </p:txBody>
      </p:sp>
      <p:pic>
        <p:nvPicPr>
          <p:cNvPr id="5" name="Content Placeholder 4" descr="A group of graphs with red and blue lines&#10;&#10;AI-generated content may be incorrect.">
            <a:extLst>
              <a:ext uri="{FF2B5EF4-FFF2-40B4-BE49-F238E27FC236}">
                <a16:creationId xmlns:a16="http://schemas.microsoft.com/office/drawing/2014/main" id="{A0378ED8-CF1B-9380-A4F9-4E756B4DE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49" r="50475" b="66007"/>
          <a:stretch>
            <a:fillRect/>
          </a:stretch>
        </p:blipFill>
        <p:spPr>
          <a:xfrm>
            <a:off x="463986" y="1457323"/>
            <a:ext cx="4997013" cy="2833689"/>
          </a:xfrm>
        </p:spPr>
      </p:pic>
      <p:pic>
        <p:nvPicPr>
          <p:cNvPr id="6" name="Content Placeholder 4" descr="A group of graphs with red and blue lines&#10;&#10;AI-generated content may be incorrect.">
            <a:extLst>
              <a:ext uri="{FF2B5EF4-FFF2-40B4-BE49-F238E27FC236}">
                <a16:creationId xmlns:a16="http://schemas.microsoft.com/office/drawing/2014/main" id="{37F0E827-6B76-CEC2-3FC9-C376C2FB5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777" r="50000" b="33029"/>
          <a:stretch>
            <a:fillRect/>
          </a:stretch>
        </p:blipFill>
        <p:spPr>
          <a:xfrm>
            <a:off x="6095999" y="1574004"/>
            <a:ext cx="4755669" cy="2600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90CBDA-D513-00BD-1ABC-F5FFA70B0EE0}"/>
              </a:ext>
            </a:extLst>
          </p:cNvPr>
          <p:cNvSpPr txBox="1"/>
          <p:nvPr/>
        </p:nvSpPr>
        <p:spPr>
          <a:xfrm>
            <a:off x="5346700" y="5057680"/>
            <a:ext cx="656256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LH2 @ 22uA, ~600 hits per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Dominated by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Background shape is same as cross target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669676-EA9F-80CC-A883-DDA557655AF3}"/>
              </a:ext>
            </a:extLst>
          </p:cNvPr>
          <p:cNvSpPr/>
          <p:nvPr/>
        </p:nvSpPr>
        <p:spPr>
          <a:xfrm>
            <a:off x="7984883" y="1464968"/>
            <a:ext cx="977900" cy="21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20DFE-34D5-BDC2-6388-20F04172FBDC}"/>
              </a:ext>
            </a:extLst>
          </p:cNvPr>
          <p:cNvSpPr txBox="1"/>
          <p:nvPr/>
        </p:nvSpPr>
        <p:spPr>
          <a:xfrm>
            <a:off x="2866020" y="3936125"/>
            <a:ext cx="245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Leading Edge Time (ns)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058DD-6911-CA62-9816-179B2AF59E18}"/>
              </a:ext>
            </a:extLst>
          </p:cNvPr>
          <p:cNvSpPr txBox="1"/>
          <p:nvPr/>
        </p:nvSpPr>
        <p:spPr>
          <a:xfrm>
            <a:off x="2686612" y="6456641"/>
            <a:ext cx="263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Time-over-Threshold (ns)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94C84B-2892-FA3D-DDDB-C282AE6DA7C2}"/>
              </a:ext>
            </a:extLst>
          </p:cNvPr>
          <p:cNvSpPr txBox="1"/>
          <p:nvPr/>
        </p:nvSpPr>
        <p:spPr>
          <a:xfrm>
            <a:off x="8139437" y="3877340"/>
            <a:ext cx="237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Trailing Edge Time (ns)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73149-7BEC-5673-0BA4-1B5AD511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9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009A-1942-565C-C9D2-40B63EF0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CDet</a:t>
            </a:r>
            <a:r>
              <a:rPr lang="en-US" dirty="0"/>
              <a:t> Occupancy from LH2 – Layer 1 </a:t>
            </a:r>
          </a:p>
        </p:txBody>
      </p:sp>
      <p:pic>
        <p:nvPicPr>
          <p:cNvPr id="9" name="Content Placeholder 8" descr="A group of blue lines&#10;&#10;AI-generated content may be incorrect.">
            <a:extLst>
              <a:ext uri="{FF2B5EF4-FFF2-40B4-BE49-F238E27FC236}">
                <a16:creationId xmlns:a16="http://schemas.microsoft.com/office/drawing/2014/main" id="{88337D0A-3247-22EF-E945-235138DB8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22" y="1690688"/>
            <a:ext cx="8742116" cy="446171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D60A3EA-B1C7-BAAE-A45D-1A7F621A94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3694" y="2306271"/>
                <a:ext cx="359312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h𝑖𝑡𝑠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𝑒𝑣𝑒𝑛𝑡𝑠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Ave Occupancy calculation ignores missing pixels &amp; “bad” PMTs</a:t>
                </a:r>
              </a:p>
              <a:p>
                <a:r>
                  <a:rPr lang="en-US" dirty="0"/>
                  <a:t>Computed for each side of each module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D60A3EA-B1C7-BAAE-A45D-1A7F621A9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694" y="2306271"/>
                <a:ext cx="3593122" cy="4351338"/>
              </a:xfrm>
              <a:prstGeom prst="rect">
                <a:avLst/>
              </a:prstGeom>
              <a:blipFill>
                <a:blip r:embed="rId3"/>
                <a:stretch>
                  <a:fillRect l="-2817" t="-581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D9832-C8B2-FE6F-06EE-69FF5B12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8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CF81-E20D-EEDE-33C2-3150CB8E2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CB7E-CD46-E126-5DF7-C806C4A5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CDet</a:t>
            </a:r>
            <a:r>
              <a:rPr lang="en-US" dirty="0"/>
              <a:t> Occupancy from LH2 – Layer 2 </a:t>
            </a:r>
          </a:p>
        </p:txBody>
      </p:sp>
      <p:pic>
        <p:nvPicPr>
          <p:cNvPr id="5" name="Content Placeholder 4" descr="A graph of different types of data&#10;&#10;AI-generated content may be incorrect.">
            <a:extLst>
              <a:ext uri="{FF2B5EF4-FFF2-40B4-BE49-F238E27FC236}">
                <a16:creationId xmlns:a16="http://schemas.microsoft.com/office/drawing/2014/main" id="{86F0E0B3-D5E9-6B45-8E78-E51B05C82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" y="1690688"/>
            <a:ext cx="8906174" cy="45577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57B6D-5EF2-A910-8743-93A14478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907D9CC-777C-4BD8-46D8-91C11E297D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3694" y="2294548"/>
                <a:ext cx="359312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h𝑖𝑡𝑠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𝑒𝑣𝑒𝑛𝑡𝑠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Ave Occupancy calculation ignores missing pixels &amp; “bad” PMTs</a:t>
                </a:r>
              </a:p>
              <a:p>
                <a:r>
                  <a:rPr lang="en-US" dirty="0"/>
                  <a:t>Computed for each side of each module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907D9CC-777C-4BD8-46D8-91C11E297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694" y="2294548"/>
                <a:ext cx="3593122" cy="4351338"/>
              </a:xfrm>
              <a:prstGeom prst="rect">
                <a:avLst/>
              </a:prstGeom>
              <a:blipFill>
                <a:blip r:embed="rId3"/>
                <a:stretch>
                  <a:fillRect l="-2817" t="-581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15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oup of graphs with red and blue lines&#10;&#10;AI-generated content may be incorrect.">
            <a:extLst>
              <a:ext uri="{FF2B5EF4-FFF2-40B4-BE49-F238E27FC236}">
                <a16:creationId xmlns:a16="http://schemas.microsoft.com/office/drawing/2014/main" id="{096B5FD0-1C2B-C83F-2606-B494687C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72" b="66963"/>
          <a:stretch>
            <a:fillRect/>
          </a:stretch>
        </p:blipFill>
        <p:spPr>
          <a:xfrm>
            <a:off x="711200" y="1547018"/>
            <a:ext cx="4470053" cy="2618582"/>
          </a:xfrm>
          <a:prstGeom prst="rect">
            <a:avLst/>
          </a:prstGeom>
        </p:spPr>
      </p:pic>
      <p:pic>
        <p:nvPicPr>
          <p:cNvPr id="5" name="Content Placeholder 4" descr="A group of graphs with red and blue lines&#10;&#10;AI-generated content may be incorrect.">
            <a:extLst>
              <a:ext uri="{FF2B5EF4-FFF2-40B4-BE49-F238E27FC236}">
                <a16:creationId xmlns:a16="http://schemas.microsoft.com/office/drawing/2014/main" id="{CF53E659-3BFF-B0CD-595F-8ABB140C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72" t="33037" b="33926"/>
          <a:stretch>
            <a:fillRect/>
          </a:stretch>
        </p:blipFill>
        <p:spPr>
          <a:xfrm>
            <a:off x="7010747" y="1547018"/>
            <a:ext cx="4343053" cy="2544185"/>
          </a:xfrm>
          <a:prstGeom prst="rect">
            <a:avLst/>
          </a:prstGeom>
        </p:spPr>
      </p:pic>
      <p:pic>
        <p:nvPicPr>
          <p:cNvPr id="6" name="Content Placeholder 4" descr="A group of graphs with red and blue lines&#10;&#10;AI-generated content may be incorrect.">
            <a:extLst>
              <a:ext uri="{FF2B5EF4-FFF2-40B4-BE49-F238E27FC236}">
                <a16:creationId xmlns:a16="http://schemas.microsoft.com/office/drawing/2014/main" id="{04860890-98D4-D99C-99A2-81BD297852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72" t="67359" b="52"/>
          <a:stretch>
            <a:fillRect/>
          </a:stretch>
        </p:blipFill>
        <p:spPr>
          <a:xfrm>
            <a:off x="838200" y="4089400"/>
            <a:ext cx="4531510" cy="261858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205BBA2-AB6A-EDF7-43EA-C6E56914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Kin3 LH2 Timing Checks w/ </a:t>
            </a:r>
            <a:r>
              <a:rPr lang="en-US" dirty="0" err="1"/>
              <a:t>ECal</a:t>
            </a:r>
            <a:r>
              <a:rPr lang="en-US" dirty="0"/>
              <a:t> x cut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91CE7-6193-A4CE-8AD8-36A660365F22}"/>
              </a:ext>
            </a:extLst>
          </p:cNvPr>
          <p:cNvSpPr txBox="1"/>
          <p:nvPr/>
        </p:nvSpPr>
        <p:spPr>
          <a:xfrm>
            <a:off x="6299200" y="4851400"/>
            <a:ext cx="43643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+/- 10cm </a:t>
            </a:r>
            <a:r>
              <a:rPr lang="en-US" sz="2400" dirty="0" err="1"/>
              <a:t>ecal</a:t>
            </a:r>
            <a:r>
              <a:rPr lang="en-US" sz="2400" dirty="0"/>
              <a:t>/</a:t>
            </a:r>
            <a:r>
              <a:rPr lang="en-US" sz="2400" dirty="0" err="1"/>
              <a:t>cdet</a:t>
            </a:r>
            <a:r>
              <a:rPr lang="en-US" sz="2400" dirty="0"/>
              <a:t> </a:t>
            </a:r>
            <a:r>
              <a:rPr lang="en-US" sz="2400" dirty="0" err="1"/>
              <a:t>xdiff</a:t>
            </a:r>
            <a:r>
              <a:rPr lang="en-US" sz="2400" dirty="0"/>
              <a:t> 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Still background dominated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Need to optimize timing cut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Cross target data should help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E770E0-9075-CB07-F0C9-043BD0954984}"/>
              </a:ext>
            </a:extLst>
          </p:cNvPr>
          <p:cNvSpPr/>
          <p:nvPr/>
        </p:nvSpPr>
        <p:spPr>
          <a:xfrm rot="16200000">
            <a:off x="2425700" y="2182127"/>
            <a:ext cx="2057400" cy="139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21647E-0663-2BAC-EC03-2A49304019E6}"/>
              </a:ext>
            </a:extLst>
          </p:cNvPr>
          <p:cNvSpPr txBox="1"/>
          <p:nvPr/>
        </p:nvSpPr>
        <p:spPr>
          <a:xfrm>
            <a:off x="8980714" y="3917303"/>
            <a:ext cx="237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Trailing Edge Time (ns)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ECFFC-9224-2CB6-C064-4441B611EFF0}"/>
              </a:ext>
            </a:extLst>
          </p:cNvPr>
          <p:cNvSpPr txBox="1"/>
          <p:nvPr/>
        </p:nvSpPr>
        <p:spPr>
          <a:xfrm>
            <a:off x="3040075" y="3885899"/>
            <a:ext cx="245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Leading Edge Time (ns)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781692-A293-354A-1D19-E7CCB76ABF0D}"/>
              </a:ext>
            </a:extLst>
          </p:cNvPr>
          <p:cNvSpPr txBox="1"/>
          <p:nvPr/>
        </p:nvSpPr>
        <p:spPr>
          <a:xfrm>
            <a:off x="2733667" y="6518723"/>
            <a:ext cx="263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Time-over-Threshold (ns)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A1AE54-F888-2D49-AC75-28892B6C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aph of a blue and yellow chart&#10;&#10;AI-generated content may be incorrect.">
            <a:extLst>
              <a:ext uri="{FF2B5EF4-FFF2-40B4-BE49-F238E27FC236}">
                <a16:creationId xmlns:a16="http://schemas.microsoft.com/office/drawing/2014/main" id="{315DDB5E-AA48-322A-B270-3D673B27D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3388" y="1952234"/>
            <a:ext cx="5795308" cy="4351338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F967DC-B8A0-642A-37C5-13CD7728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CDet</a:t>
            </a:r>
            <a:r>
              <a:rPr lang="en-US" dirty="0"/>
              <a:t> Layer 1 vs 2 Comparisons</a:t>
            </a:r>
          </a:p>
        </p:txBody>
      </p:sp>
      <p:pic>
        <p:nvPicPr>
          <p:cNvPr id="9" name="Picture 8" descr="A graph of a line graph&#10;&#10;AI-generated content may be incorrect.">
            <a:extLst>
              <a:ext uri="{FF2B5EF4-FFF2-40B4-BE49-F238E27FC236}">
                <a16:creationId xmlns:a16="http://schemas.microsoft.com/office/drawing/2014/main" id="{14EBA393-89ED-97DC-D3B5-4D34CA8C1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0" y="1829031"/>
            <a:ext cx="6153268" cy="45977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8DF80-12B8-A738-39BF-DE360708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5B72-DF98-1E4A-A860-710F7268E4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3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420</Words>
  <Application>Microsoft Macintosh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Office Theme</vt:lpstr>
      <vt:lpstr>CDet Analysis Status</vt:lpstr>
      <vt:lpstr>Kin3 Cross Target – Timing Checks</vt:lpstr>
      <vt:lpstr>Kin3 Cross Target – CDet &amp; ECal pos check</vt:lpstr>
      <vt:lpstr>Kin3 Cross Target – Timing Checks w/ Cut</vt:lpstr>
      <vt:lpstr>Kin3 LH2 Timing Checks</vt:lpstr>
      <vt:lpstr>CDet Occupancy from LH2 – Layer 1 </vt:lpstr>
      <vt:lpstr>CDet Occupancy from LH2 – Layer 2 </vt:lpstr>
      <vt:lpstr>Kin3 LH2 Timing Checks w/ ECal x cut</vt:lpstr>
      <vt:lpstr>CDet Layer 1 vs 2 Comparisons</vt:lpstr>
      <vt:lpstr>Hit Pairing Strategy</vt:lpstr>
      <vt:lpstr>CDet-ECal Comparisons from Cross Target</vt:lpstr>
      <vt:lpstr>Conclusion</vt:lpstr>
      <vt:lpstr>Backup Slides</vt:lpstr>
      <vt:lpstr>CDet-ECal Comparisons from LH2</vt:lpstr>
      <vt:lpstr>CDet Layer Comparison on LH2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Spaude, Ben</dc:creator>
  <cp:lastModifiedBy>Spaude, Ben</cp:lastModifiedBy>
  <cp:revision>109</cp:revision>
  <dcterms:created xsi:type="dcterms:W3CDTF">2026-03-01T20:31:45Z</dcterms:created>
  <dcterms:modified xsi:type="dcterms:W3CDTF">2026-03-03T19:01:55Z</dcterms:modified>
</cp:coreProperties>
</file>