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1389" r:id="rId4"/>
    <p:sldId id="309" r:id="rId5"/>
    <p:sldId id="1388" r:id="rId6"/>
    <p:sldId id="258" r:id="rId7"/>
    <p:sldId id="1390" r:id="rId8"/>
    <p:sldId id="1391" r:id="rId9"/>
    <p:sldId id="1392"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40FF"/>
    <a:srgbClr val="0432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BBF1278-83D5-2D4D-81F5-20E4D6605E1B}" v="2" dt="2026-03-03T18:45:44.36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94"/>
  </p:normalViewPr>
  <p:slideViewPr>
    <p:cSldViewPr snapToGrid="0">
      <p:cViewPr varScale="1">
        <p:scale>
          <a:sx n="121" d="100"/>
          <a:sy n="121" d="100"/>
        </p:scale>
        <p:origin x="744"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977A55-2DFB-A2F2-B54F-7D40097530F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F995623-3A9D-7BF9-C16E-28D0AFB028E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DFF09D9-5B50-3429-9938-6D9632F03AF2}"/>
              </a:ext>
            </a:extLst>
          </p:cNvPr>
          <p:cNvSpPr>
            <a:spLocks noGrp="1"/>
          </p:cNvSpPr>
          <p:nvPr>
            <p:ph type="dt" sz="half" idx="10"/>
          </p:nvPr>
        </p:nvSpPr>
        <p:spPr/>
        <p:txBody>
          <a:bodyPr/>
          <a:lstStyle/>
          <a:p>
            <a:fld id="{F70E4CA4-0ECC-CB4E-8C7C-D0836456A23D}" type="datetimeFigureOut">
              <a:rPr lang="en-US" smtClean="0"/>
              <a:t>3/3/26</a:t>
            </a:fld>
            <a:endParaRPr lang="en-US"/>
          </a:p>
        </p:txBody>
      </p:sp>
      <p:sp>
        <p:nvSpPr>
          <p:cNvPr id="5" name="Footer Placeholder 4">
            <a:extLst>
              <a:ext uri="{FF2B5EF4-FFF2-40B4-BE49-F238E27FC236}">
                <a16:creationId xmlns:a16="http://schemas.microsoft.com/office/drawing/2014/main" id="{59242CC0-9391-D941-F425-34F115024A3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B493061-4D25-0A00-5EBA-38EBA7FD5F22}"/>
              </a:ext>
            </a:extLst>
          </p:cNvPr>
          <p:cNvSpPr>
            <a:spLocks noGrp="1"/>
          </p:cNvSpPr>
          <p:nvPr>
            <p:ph type="sldNum" sz="quarter" idx="12"/>
          </p:nvPr>
        </p:nvSpPr>
        <p:spPr/>
        <p:txBody>
          <a:bodyPr/>
          <a:lstStyle/>
          <a:p>
            <a:fld id="{B799656B-6373-8842-964E-677F1366AE3D}" type="slidenum">
              <a:rPr lang="en-US" smtClean="0"/>
              <a:t>‹#›</a:t>
            </a:fld>
            <a:endParaRPr lang="en-US"/>
          </a:p>
        </p:txBody>
      </p:sp>
    </p:spTree>
    <p:extLst>
      <p:ext uri="{BB962C8B-B14F-4D97-AF65-F5344CB8AC3E}">
        <p14:creationId xmlns:p14="http://schemas.microsoft.com/office/powerpoint/2010/main" val="23781399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918D8B-1BDF-4FBB-3977-EA0A58FE6A2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0751D62-41B9-76AB-1DCE-9AB868F84C8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D766FAC-DC58-C9FE-953F-7E3E1E5F1238}"/>
              </a:ext>
            </a:extLst>
          </p:cNvPr>
          <p:cNvSpPr>
            <a:spLocks noGrp="1"/>
          </p:cNvSpPr>
          <p:nvPr>
            <p:ph type="dt" sz="half" idx="10"/>
          </p:nvPr>
        </p:nvSpPr>
        <p:spPr/>
        <p:txBody>
          <a:bodyPr/>
          <a:lstStyle/>
          <a:p>
            <a:fld id="{F70E4CA4-0ECC-CB4E-8C7C-D0836456A23D}" type="datetimeFigureOut">
              <a:rPr lang="en-US" smtClean="0"/>
              <a:t>3/3/26</a:t>
            </a:fld>
            <a:endParaRPr lang="en-US"/>
          </a:p>
        </p:txBody>
      </p:sp>
      <p:sp>
        <p:nvSpPr>
          <p:cNvPr id="5" name="Footer Placeholder 4">
            <a:extLst>
              <a:ext uri="{FF2B5EF4-FFF2-40B4-BE49-F238E27FC236}">
                <a16:creationId xmlns:a16="http://schemas.microsoft.com/office/drawing/2014/main" id="{B6C106BA-C9F4-EB6A-7873-DBB787C2094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AA8C029-3075-A6D3-2F0A-E6A309B5B3AB}"/>
              </a:ext>
            </a:extLst>
          </p:cNvPr>
          <p:cNvSpPr>
            <a:spLocks noGrp="1"/>
          </p:cNvSpPr>
          <p:nvPr>
            <p:ph type="sldNum" sz="quarter" idx="12"/>
          </p:nvPr>
        </p:nvSpPr>
        <p:spPr/>
        <p:txBody>
          <a:bodyPr/>
          <a:lstStyle/>
          <a:p>
            <a:fld id="{B799656B-6373-8842-964E-677F1366AE3D}" type="slidenum">
              <a:rPr lang="en-US" smtClean="0"/>
              <a:t>‹#›</a:t>
            </a:fld>
            <a:endParaRPr lang="en-US"/>
          </a:p>
        </p:txBody>
      </p:sp>
    </p:spTree>
    <p:extLst>
      <p:ext uri="{BB962C8B-B14F-4D97-AF65-F5344CB8AC3E}">
        <p14:creationId xmlns:p14="http://schemas.microsoft.com/office/powerpoint/2010/main" val="11760486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ACE581E-EBA4-535D-BC67-DDFB66CFC12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0CFC00E-4DFB-8698-69FA-704712DDBD8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0701B5A-D2B7-8D55-29E2-4468B86A34C6}"/>
              </a:ext>
            </a:extLst>
          </p:cNvPr>
          <p:cNvSpPr>
            <a:spLocks noGrp="1"/>
          </p:cNvSpPr>
          <p:nvPr>
            <p:ph type="dt" sz="half" idx="10"/>
          </p:nvPr>
        </p:nvSpPr>
        <p:spPr/>
        <p:txBody>
          <a:bodyPr/>
          <a:lstStyle/>
          <a:p>
            <a:fld id="{F70E4CA4-0ECC-CB4E-8C7C-D0836456A23D}" type="datetimeFigureOut">
              <a:rPr lang="en-US" smtClean="0"/>
              <a:t>3/3/26</a:t>
            </a:fld>
            <a:endParaRPr lang="en-US"/>
          </a:p>
        </p:txBody>
      </p:sp>
      <p:sp>
        <p:nvSpPr>
          <p:cNvPr id="5" name="Footer Placeholder 4">
            <a:extLst>
              <a:ext uri="{FF2B5EF4-FFF2-40B4-BE49-F238E27FC236}">
                <a16:creationId xmlns:a16="http://schemas.microsoft.com/office/drawing/2014/main" id="{4A070447-0577-C613-7BE4-505A10A9DA2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87B85A3-E46F-B546-9556-037A4623BF48}"/>
              </a:ext>
            </a:extLst>
          </p:cNvPr>
          <p:cNvSpPr>
            <a:spLocks noGrp="1"/>
          </p:cNvSpPr>
          <p:nvPr>
            <p:ph type="sldNum" sz="quarter" idx="12"/>
          </p:nvPr>
        </p:nvSpPr>
        <p:spPr/>
        <p:txBody>
          <a:bodyPr/>
          <a:lstStyle/>
          <a:p>
            <a:fld id="{B799656B-6373-8842-964E-677F1366AE3D}" type="slidenum">
              <a:rPr lang="en-US" smtClean="0"/>
              <a:t>‹#›</a:t>
            </a:fld>
            <a:endParaRPr lang="en-US"/>
          </a:p>
        </p:txBody>
      </p:sp>
    </p:spTree>
    <p:extLst>
      <p:ext uri="{BB962C8B-B14F-4D97-AF65-F5344CB8AC3E}">
        <p14:creationId xmlns:p14="http://schemas.microsoft.com/office/powerpoint/2010/main" val="14097615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3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11892" y="240539"/>
            <a:ext cx="11285837" cy="487490"/>
          </a:xfrm>
        </p:spPr>
        <p:txBody>
          <a:bodyPr>
            <a:normAutofit/>
          </a:bodyPr>
          <a:lstStyle>
            <a:lvl1pPr>
              <a:defRPr sz="2400" b="1" cap="all" baseline="0">
                <a:latin typeface="Arial" charset="0"/>
              </a:defRPr>
            </a:lvl1pPr>
          </a:lstStyle>
          <a:p>
            <a:r>
              <a:rPr lang="en-US" dirty="0"/>
              <a:t>Click to edit Master title style</a:t>
            </a:r>
          </a:p>
        </p:txBody>
      </p:sp>
      <p:sp>
        <p:nvSpPr>
          <p:cNvPr id="6" name="Slide Number Placeholder 5"/>
          <p:cNvSpPr>
            <a:spLocks noGrp="1"/>
          </p:cNvSpPr>
          <p:nvPr>
            <p:ph type="sldNum" sz="quarter" idx="12"/>
          </p:nvPr>
        </p:nvSpPr>
        <p:spPr>
          <a:xfrm>
            <a:off x="5635743" y="6467336"/>
            <a:ext cx="714877" cy="303364"/>
          </a:xfrm>
          <a:prstGeom prst="rect">
            <a:avLst/>
          </a:prstGeom>
        </p:spPr>
        <p:txBody>
          <a:bodyPr/>
          <a:lstStyle>
            <a:lvl1pPr algn="ctr">
              <a:defRPr sz="1000" baseline="0">
                <a:solidFill>
                  <a:schemeClr val="tx1"/>
                </a:solidFill>
                <a:latin typeface="Arial" panose="020B0604020202020204" pitchFamily="34" charset="0"/>
                <a:cs typeface="Arial" panose="020B0604020202020204" pitchFamily="34" charset="0"/>
              </a:defRPr>
            </a:lvl1pPr>
          </a:lstStyle>
          <a:p>
            <a:fld id="{07E1C93C-5050-FC42-8F10-D22D4F119D13}" type="slidenum">
              <a:rPr lang="en-US" smtClean="0">
                <a:solidFill>
                  <a:srgbClr val="000000"/>
                </a:solidFill>
              </a:rPr>
              <a:pPr/>
              <a:t>‹#›</a:t>
            </a:fld>
            <a:endParaRPr lang="en-US" dirty="0">
              <a:solidFill>
                <a:srgbClr val="000000"/>
              </a:solidFill>
            </a:endParaRPr>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069267" y="6407801"/>
            <a:ext cx="1772067" cy="430392"/>
          </a:xfrm>
          <a:prstGeom prst="rect">
            <a:avLst/>
          </a:prstGeom>
        </p:spPr>
      </p:pic>
      <p:cxnSp>
        <p:nvCxnSpPr>
          <p:cNvPr id="9" name="Straight Connector 8"/>
          <p:cNvCxnSpPr/>
          <p:nvPr userDrawn="1"/>
        </p:nvCxnSpPr>
        <p:spPr>
          <a:xfrm>
            <a:off x="-16475" y="735987"/>
            <a:ext cx="12208476" cy="0"/>
          </a:xfrm>
          <a:prstGeom prst="line">
            <a:avLst/>
          </a:prstGeom>
          <a:ln w="57150">
            <a:solidFill>
              <a:srgbClr val="C0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419534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D87E7D-E137-CD82-B61F-2E4E7183313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4780344-DB46-E529-41F3-55C18F6CE74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97E836C-58C8-7088-8A59-A3877754633E}"/>
              </a:ext>
            </a:extLst>
          </p:cNvPr>
          <p:cNvSpPr>
            <a:spLocks noGrp="1"/>
          </p:cNvSpPr>
          <p:nvPr>
            <p:ph type="dt" sz="half" idx="10"/>
          </p:nvPr>
        </p:nvSpPr>
        <p:spPr/>
        <p:txBody>
          <a:bodyPr/>
          <a:lstStyle/>
          <a:p>
            <a:fld id="{F70E4CA4-0ECC-CB4E-8C7C-D0836456A23D}" type="datetimeFigureOut">
              <a:rPr lang="en-US" smtClean="0"/>
              <a:t>3/3/26</a:t>
            </a:fld>
            <a:endParaRPr lang="en-US"/>
          </a:p>
        </p:txBody>
      </p:sp>
      <p:sp>
        <p:nvSpPr>
          <p:cNvPr id="5" name="Footer Placeholder 4">
            <a:extLst>
              <a:ext uri="{FF2B5EF4-FFF2-40B4-BE49-F238E27FC236}">
                <a16:creationId xmlns:a16="http://schemas.microsoft.com/office/drawing/2014/main" id="{1CFEEB71-F144-CC2E-0B69-2F626BEB45C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9AB2840-CBAD-2660-74B4-879C5BC70EBC}"/>
              </a:ext>
            </a:extLst>
          </p:cNvPr>
          <p:cNvSpPr>
            <a:spLocks noGrp="1"/>
          </p:cNvSpPr>
          <p:nvPr>
            <p:ph type="sldNum" sz="quarter" idx="12"/>
          </p:nvPr>
        </p:nvSpPr>
        <p:spPr/>
        <p:txBody>
          <a:bodyPr/>
          <a:lstStyle/>
          <a:p>
            <a:fld id="{B799656B-6373-8842-964E-677F1366AE3D}" type="slidenum">
              <a:rPr lang="en-US" smtClean="0"/>
              <a:t>‹#›</a:t>
            </a:fld>
            <a:endParaRPr lang="en-US"/>
          </a:p>
        </p:txBody>
      </p:sp>
    </p:spTree>
    <p:extLst>
      <p:ext uri="{BB962C8B-B14F-4D97-AF65-F5344CB8AC3E}">
        <p14:creationId xmlns:p14="http://schemas.microsoft.com/office/powerpoint/2010/main" val="14664530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53B258-E1E7-C04A-C49C-B8B4DCC0DCF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802D4D6-D30E-E703-AC7D-0EC129EB465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37399F2-2BF2-409A-C890-F7223C7DD1BC}"/>
              </a:ext>
            </a:extLst>
          </p:cNvPr>
          <p:cNvSpPr>
            <a:spLocks noGrp="1"/>
          </p:cNvSpPr>
          <p:nvPr>
            <p:ph type="dt" sz="half" idx="10"/>
          </p:nvPr>
        </p:nvSpPr>
        <p:spPr/>
        <p:txBody>
          <a:bodyPr/>
          <a:lstStyle/>
          <a:p>
            <a:fld id="{F70E4CA4-0ECC-CB4E-8C7C-D0836456A23D}" type="datetimeFigureOut">
              <a:rPr lang="en-US" smtClean="0"/>
              <a:t>3/3/26</a:t>
            </a:fld>
            <a:endParaRPr lang="en-US"/>
          </a:p>
        </p:txBody>
      </p:sp>
      <p:sp>
        <p:nvSpPr>
          <p:cNvPr id="5" name="Footer Placeholder 4">
            <a:extLst>
              <a:ext uri="{FF2B5EF4-FFF2-40B4-BE49-F238E27FC236}">
                <a16:creationId xmlns:a16="http://schemas.microsoft.com/office/drawing/2014/main" id="{703C6163-71F0-EB5F-E4E8-B3264D4A961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E77828C-58DE-3BBC-7EB6-A70DD8E03A62}"/>
              </a:ext>
            </a:extLst>
          </p:cNvPr>
          <p:cNvSpPr>
            <a:spLocks noGrp="1"/>
          </p:cNvSpPr>
          <p:nvPr>
            <p:ph type="sldNum" sz="quarter" idx="12"/>
          </p:nvPr>
        </p:nvSpPr>
        <p:spPr/>
        <p:txBody>
          <a:bodyPr/>
          <a:lstStyle/>
          <a:p>
            <a:fld id="{B799656B-6373-8842-964E-677F1366AE3D}" type="slidenum">
              <a:rPr lang="en-US" smtClean="0"/>
              <a:t>‹#›</a:t>
            </a:fld>
            <a:endParaRPr lang="en-US"/>
          </a:p>
        </p:txBody>
      </p:sp>
    </p:spTree>
    <p:extLst>
      <p:ext uri="{BB962C8B-B14F-4D97-AF65-F5344CB8AC3E}">
        <p14:creationId xmlns:p14="http://schemas.microsoft.com/office/powerpoint/2010/main" val="3134611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6B8ED9-6213-DFC7-D4B3-754862CD4DD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1E2BE45-DCBF-F20B-F0D1-F0973FAB28E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5938ABB-603C-D1EA-78FC-74B744A1548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10142D0-B87B-C056-5C67-FAB1FA40931E}"/>
              </a:ext>
            </a:extLst>
          </p:cNvPr>
          <p:cNvSpPr>
            <a:spLocks noGrp="1"/>
          </p:cNvSpPr>
          <p:nvPr>
            <p:ph type="dt" sz="half" idx="10"/>
          </p:nvPr>
        </p:nvSpPr>
        <p:spPr/>
        <p:txBody>
          <a:bodyPr/>
          <a:lstStyle/>
          <a:p>
            <a:fld id="{F70E4CA4-0ECC-CB4E-8C7C-D0836456A23D}" type="datetimeFigureOut">
              <a:rPr lang="en-US" smtClean="0"/>
              <a:t>3/3/26</a:t>
            </a:fld>
            <a:endParaRPr lang="en-US"/>
          </a:p>
        </p:txBody>
      </p:sp>
      <p:sp>
        <p:nvSpPr>
          <p:cNvPr id="6" name="Footer Placeholder 5">
            <a:extLst>
              <a:ext uri="{FF2B5EF4-FFF2-40B4-BE49-F238E27FC236}">
                <a16:creationId xmlns:a16="http://schemas.microsoft.com/office/drawing/2014/main" id="{5934E549-0535-304F-583F-A601D2D828D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2028CB5-C7CB-B789-94BE-FFA049670A29}"/>
              </a:ext>
            </a:extLst>
          </p:cNvPr>
          <p:cNvSpPr>
            <a:spLocks noGrp="1"/>
          </p:cNvSpPr>
          <p:nvPr>
            <p:ph type="sldNum" sz="quarter" idx="12"/>
          </p:nvPr>
        </p:nvSpPr>
        <p:spPr/>
        <p:txBody>
          <a:bodyPr/>
          <a:lstStyle/>
          <a:p>
            <a:fld id="{B799656B-6373-8842-964E-677F1366AE3D}" type="slidenum">
              <a:rPr lang="en-US" smtClean="0"/>
              <a:t>‹#›</a:t>
            </a:fld>
            <a:endParaRPr lang="en-US"/>
          </a:p>
        </p:txBody>
      </p:sp>
    </p:spTree>
    <p:extLst>
      <p:ext uri="{BB962C8B-B14F-4D97-AF65-F5344CB8AC3E}">
        <p14:creationId xmlns:p14="http://schemas.microsoft.com/office/powerpoint/2010/main" val="17394973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188B20-BD47-41F5-BE13-DBFC67A78CD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1941A04-7E9A-C745-B621-68895CA6BDD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6D6C06D-F429-2A0A-113E-719753D961D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9C157BA-DDF4-CB29-536A-36FC4768AC4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AE1BC0A-D0A0-1C30-319D-12EEA0A70A1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1DB0BFE-D41E-E9FC-49DB-4E655B18282E}"/>
              </a:ext>
            </a:extLst>
          </p:cNvPr>
          <p:cNvSpPr>
            <a:spLocks noGrp="1"/>
          </p:cNvSpPr>
          <p:nvPr>
            <p:ph type="dt" sz="half" idx="10"/>
          </p:nvPr>
        </p:nvSpPr>
        <p:spPr/>
        <p:txBody>
          <a:bodyPr/>
          <a:lstStyle/>
          <a:p>
            <a:fld id="{F70E4CA4-0ECC-CB4E-8C7C-D0836456A23D}" type="datetimeFigureOut">
              <a:rPr lang="en-US" smtClean="0"/>
              <a:t>3/3/26</a:t>
            </a:fld>
            <a:endParaRPr lang="en-US"/>
          </a:p>
        </p:txBody>
      </p:sp>
      <p:sp>
        <p:nvSpPr>
          <p:cNvPr id="8" name="Footer Placeholder 7">
            <a:extLst>
              <a:ext uri="{FF2B5EF4-FFF2-40B4-BE49-F238E27FC236}">
                <a16:creationId xmlns:a16="http://schemas.microsoft.com/office/drawing/2014/main" id="{A68F6F79-3A83-8D9D-6DE1-48A40B03062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0A634D5-459A-3AA4-D72E-3F7E7C32F2FE}"/>
              </a:ext>
            </a:extLst>
          </p:cNvPr>
          <p:cNvSpPr>
            <a:spLocks noGrp="1"/>
          </p:cNvSpPr>
          <p:nvPr>
            <p:ph type="sldNum" sz="quarter" idx="12"/>
          </p:nvPr>
        </p:nvSpPr>
        <p:spPr/>
        <p:txBody>
          <a:bodyPr/>
          <a:lstStyle/>
          <a:p>
            <a:fld id="{B799656B-6373-8842-964E-677F1366AE3D}" type="slidenum">
              <a:rPr lang="en-US" smtClean="0"/>
              <a:t>‹#›</a:t>
            </a:fld>
            <a:endParaRPr lang="en-US"/>
          </a:p>
        </p:txBody>
      </p:sp>
    </p:spTree>
    <p:extLst>
      <p:ext uri="{BB962C8B-B14F-4D97-AF65-F5344CB8AC3E}">
        <p14:creationId xmlns:p14="http://schemas.microsoft.com/office/powerpoint/2010/main" val="26547794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C807B3-FB28-1A64-2FEC-309EC2ADD5A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27B046B-1941-3365-788A-A59E5BF3A647}"/>
              </a:ext>
            </a:extLst>
          </p:cNvPr>
          <p:cNvSpPr>
            <a:spLocks noGrp="1"/>
          </p:cNvSpPr>
          <p:nvPr>
            <p:ph type="dt" sz="half" idx="10"/>
          </p:nvPr>
        </p:nvSpPr>
        <p:spPr/>
        <p:txBody>
          <a:bodyPr/>
          <a:lstStyle/>
          <a:p>
            <a:fld id="{F70E4CA4-0ECC-CB4E-8C7C-D0836456A23D}" type="datetimeFigureOut">
              <a:rPr lang="en-US" smtClean="0"/>
              <a:t>3/3/26</a:t>
            </a:fld>
            <a:endParaRPr lang="en-US"/>
          </a:p>
        </p:txBody>
      </p:sp>
      <p:sp>
        <p:nvSpPr>
          <p:cNvPr id="4" name="Footer Placeholder 3">
            <a:extLst>
              <a:ext uri="{FF2B5EF4-FFF2-40B4-BE49-F238E27FC236}">
                <a16:creationId xmlns:a16="http://schemas.microsoft.com/office/drawing/2014/main" id="{88E7FF50-2AE1-D750-D507-DF359E9321D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1AFF3F3-DEB7-37A1-F982-414FDC818863}"/>
              </a:ext>
            </a:extLst>
          </p:cNvPr>
          <p:cNvSpPr>
            <a:spLocks noGrp="1"/>
          </p:cNvSpPr>
          <p:nvPr>
            <p:ph type="sldNum" sz="quarter" idx="12"/>
          </p:nvPr>
        </p:nvSpPr>
        <p:spPr/>
        <p:txBody>
          <a:bodyPr/>
          <a:lstStyle/>
          <a:p>
            <a:fld id="{B799656B-6373-8842-964E-677F1366AE3D}" type="slidenum">
              <a:rPr lang="en-US" smtClean="0"/>
              <a:t>‹#›</a:t>
            </a:fld>
            <a:endParaRPr lang="en-US"/>
          </a:p>
        </p:txBody>
      </p:sp>
    </p:spTree>
    <p:extLst>
      <p:ext uri="{BB962C8B-B14F-4D97-AF65-F5344CB8AC3E}">
        <p14:creationId xmlns:p14="http://schemas.microsoft.com/office/powerpoint/2010/main" val="13039094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D3ABD93-9BA3-1523-AC75-DA0B1C035617}"/>
              </a:ext>
            </a:extLst>
          </p:cNvPr>
          <p:cNvSpPr>
            <a:spLocks noGrp="1"/>
          </p:cNvSpPr>
          <p:nvPr>
            <p:ph type="dt" sz="half" idx="10"/>
          </p:nvPr>
        </p:nvSpPr>
        <p:spPr/>
        <p:txBody>
          <a:bodyPr/>
          <a:lstStyle/>
          <a:p>
            <a:fld id="{F70E4CA4-0ECC-CB4E-8C7C-D0836456A23D}" type="datetimeFigureOut">
              <a:rPr lang="en-US" smtClean="0"/>
              <a:t>3/3/26</a:t>
            </a:fld>
            <a:endParaRPr lang="en-US"/>
          </a:p>
        </p:txBody>
      </p:sp>
      <p:sp>
        <p:nvSpPr>
          <p:cNvPr id="3" name="Footer Placeholder 2">
            <a:extLst>
              <a:ext uri="{FF2B5EF4-FFF2-40B4-BE49-F238E27FC236}">
                <a16:creationId xmlns:a16="http://schemas.microsoft.com/office/drawing/2014/main" id="{BF9BE5CE-2CED-092A-57A1-BA2A227131C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0EE4C86-C96C-9A82-EA1B-C12DE90A7ECA}"/>
              </a:ext>
            </a:extLst>
          </p:cNvPr>
          <p:cNvSpPr>
            <a:spLocks noGrp="1"/>
          </p:cNvSpPr>
          <p:nvPr>
            <p:ph type="sldNum" sz="quarter" idx="12"/>
          </p:nvPr>
        </p:nvSpPr>
        <p:spPr/>
        <p:txBody>
          <a:bodyPr/>
          <a:lstStyle/>
          <a:p>
            <a:fld id="{B799656B-6373-8842-964E-677F1366AE3D}" type="slidenum">
              <a:rPr lang="en-US" smtClean="0"/>
              <a:t>‹#›</a:t>
            </a:fld>
            <a:endParaRPr lang="en-US"/>
          </a:p>
        </p:txBody>
      </p:sp>
    </p:spTree>
    <p:extLst>
      <p:ext uri="{BB962C8B-B14F-4D97-AF65-F5344CB8AC3E}">
        <p14:creationId xmlns:p14="http://schemas.microsoft.com/office/powerpoint/2010/main" val="2604944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878652-ECD8-1825-A55F-0DDCDF002A8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2D1B1E7-4A41-8881-664F-5243CA194D2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78F8578-1672-709C-E800-40CEDD8AC9F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51E14A0-DE3A-5636-3DBF-77B8341A217E}"/>
              </a:ext>
            </a:extLst>
          </p:cNvPr>
          <p:cNvSpPr>
            <a:spLocks noGrp="1"/>
          </p:cNvSpPr>
          <p:nvPr>
            <p:ph type="dt" sz="half" idx="10"/>
          </p:nvPr>
        </p:nvSpPr>
        <p:spPr/>
        <p:txBody>
          <a:bodyPr/>
          <a:lstStyle/>
          <a:p>
            <a:fld id="{F70E4CA4-0ECC-CB4E-8C7C-D0836456A23D}" type="datetimeFigureOut">
              <a:rPr lang="en-US" smtClean="0"/>
              <a:t>3/3/26</a:t>
            </a:fld>
            <a:endParaRPr lang="en-US"/>
          </a:p>
        </p:txBody>
      </p:sp>
      <p:sp>
        <p:nvSpPr>
          <p:cNvPr id="6" name="Footer Placeholder 5">
            <a:extLst>
              <a:ext uri="{FF2B5EF4-FFF2-40B4-BE49-F238E27FC236}">
                <a16:creationId xmlns:a16="http://schemas.microsoft.com/office/drawing/2014/main" id="{ACB9617C-EFDD-961C-5EBF-3979850C0FA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47676B6-E2B6-E56D-3BBC-FB64E6F70A9B}"/>
              </a:ext>
            </a:extLst>
          </p:cNvPr>
          <p:cNvSpPr>
            <a:spLocks noGrp="1"/>
          </p:cNvSpPr>
          <p:nvPr>
            <p:ph type="sldNum" sz="quarter" idx="12"/>
          </p:nvPr>
        </p:nvSpPr>
        <p:spPr/>
        <p:txBody>
          <a:bodyPr/>
          <a:lstStyle/>
          <a:p>
            <a:fld id="{B799656B-6373-8842-964E-677F1366AE3D}" type="slidenum">
              <a:rPr lang="en-US" smtClean="0"/>
              <a:t>‹#›</a:t>
            </a:fld>
            <a:endParaRPr lang="en-US"/>
          </a:p>
        </p:txBody>
      </p:sp>
    </p:spTree>
    <p:extLst>
      <p:ext uri="{BB962C8B-B14F-4D97-AF65-F5344CB8AC3E}">
        <p14:creationId xmlns:p14="http://schemas.microsoft.com/office/powerpoint/2010/main" val="39719620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DA9FE8-6D25-6984-A361-06A5D3A33C1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E6B4246-F028-4ABD-2AEE-F816BB2E4F1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63A81B8-A277-E95B-62F5-12F7FEE118D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E257CBF-A257-6E2B-3677-8FEF3D98FE20}"/>
              </a:ext>
            </a:extLst>
          </p:cNvPr>
          <p:cNvSpPr>
            <a:spLocks noGrp="1"/>
          </p:cNvSpPr>
          <p:nvPr>
            <p:ph type="dt" sz="half" idx="10"/>
          </p:nvPr>
        </p:nvSpPr>
        <p:spPr/>
        <p:txBody>
          <a:bodyPr/>
          <a:lstStyle/>
          <a:p>
            <a:fld id="{F70E4CA4-0ECC-CB4E-8C7C-D0836456A23D}" type="datetimeFigureOut">
              <a:rPr lang="en-US" smtClean="0"/>
              <a:t>3/3/26</a:t>
            </a:fld>
            <a:endParaRPr lang="en-US"/>
          </a:p>
        </p:txBody>
      </p:sp>
      <p:sp>
        <p:nvSpPr>
          <p:cNvPr id="6" name="Footer Placeholder 5">
            <a:extLst>
              <a:ext uri="{FF2B5EF4-FFF2-40B4-BE49-F238E27FC236}">
                <a16:creationId xmlns:a16="http://schemas.microsoft.com/office/drawing/2014/main" id="{240A81AA-F6C6-CF01-3D68-98C5FBF40CB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04D041B-AEDE-26CD-A3DF-C2304EAEDC38}"/>
              </a:ext>
            </a:extLst>
          </p:cNvPr>
          <p:cNvSpPr>
            <a:spLocks noGrp="1"/>
          </p:cNvSpPr>
          <p:nvPr>
            <p:ph type="sldNum" sz="quarter" idx="12"/>
          </p:nvPr>
        </p:nvSpPr>
        <p:spPr/>
        <p:txBody>
          <a:bodyPr/>
          <a:lstStyle/>
          <a:p>
            <a:fld id="{B799656B-6373-8842-964E-677F1366AE3D}" type="slidenum">
              <a:rPr lang="en-US" smtClean="0"/>
              <a:t>‹#›</a:t>
            </a:fld>
            <a:endParaRPr lang="en-US"/>
          </a:p>
        </p:txBody>
      </p:sp>
    </p:spTree>
    <p:extLst>
      <p:ext uri="{BB962C8B-B14F-4D97-AF65-F5344CB8AC3E}">
        <p14:creationId xmlns:p14="http://schemas.microsoft.com/office/powerpoint/2010/main" val="14662276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5F8549A-4784-B282-5247-E987A71CB57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197D68D-949E-AAD7-7D91-909D35C2038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611971C-C64F-A5AB-662D-66341BE2601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70E4CA4-0ECC-CB4E-8C7C-D0836456A23D}" type="datetimeFigureOut">
              <a:rPr lang="en-US" smtClean="0"/>
              <a:t>3/3/26</a:t>
            </a:fld>
            <a:endParaRPr lang="en-US"/>
          </a:p>
        </p:txBody>
      </p:sp>
      <p:sp>
        <p:nvSpPr>
          <p:cNvPr id="5" name="Footer Placeholder 4">
            <a:extLst>
              <a:ext uri="{FF2B5EF4-FFF2-40B4-BE49-F238E27FC236}">
                <a16:creationId xmlns:a16="http://schemas.microsoft.com/office/drawing/2014/main" id="{021A63D7-36DC-7CAC-037C-77BF1976B6A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0283AE25-4903-CA15-1FD5-D1B5AF349CB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B799656B-6373-8842-964E-677F1366AE3D}" type="slidenum">
              <a:rPr lang="en-US" smtClean="0"/>
              <a:t>‹#›</a:t>
            </a:fld>
            <a:endParaRPr lang="en-US"/>
          </a:p>
        </p:txBody>
      </p:sp>
    </p:spTree>
    <p:extLst>
      <p:ext uri="{BB962C8B-B14F-4D97-AF65-F5344CB8AC3E}">
        <p14:creationId xmlns:p14="http://schemas.microsoft.com/office/powerpoint/2010/main" val="12004349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hallaweb.jlab.org/collab/PAC/PAC38/SBS-SIDIS.pdf" TargetMode="External"/><Relationship Id="rId2" Type="http://schemas.openxmlformats.org/officeDocument/2006/relationships/hyperlink" Target="https://puckett-physics.media.uconn.edu/wp-content/uploads/sites/1958/2021/07/SBS_SIDIS_PAC49_Update_as_submitted.pdf"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5E00-5D94-A44C-B5D9-23EBF5C159BC}"/>
              </a:ext>
            </a:extLst>
          </p:cNvPr>
          <p:cNvSpPr>
            <a:spLocks noGrp="1"/>
          </p:cNvSpPr>
          <p:nvPr>
            <p:ph type="ctrTitle"/>
          </p:nvPr>
        </p:nvSpPr>
        <p:spPr>
          <a:xfrm>
            <a:off x="1292772" y="1122363"/>
            <a:ext cx="9616966" cy="2387600"/>
          </a:xfrm>
        </p:spPr>
        <p:txBody>
          <a:bodyPr/>
          <a:lstStyle/>
          <a:p>
            <a:r>
              <a:rPr lang="en-US" dirty="0"/>
              <a:t>PAC54 Jeopardy Proposal(s?)	</a:t>
            </a:r>
          </a:p>
        </p:txBody>
      </p:sp>
      <p:sp>
        <p:nvSpPr>
          <p:cNvPr id="3" name="Subtitle 2">
            <a:extLst>
              <a:ext uri="{FF2B5EF4-FFF2-40B4-BE49-F238E27FC236}">
                <a16:creationId xmlns:a16="http://schemas.microsoft.com/office/drawing/2014/main" id="{47EBB5E4-75A1-11F9-736A-0D5F1B19AE6A}"/>
              </a:ext>
            </a:extLst>
          </p:cNvPr>
          <p:cNvSpPr>
            <a:spLocks noGrp="1"/>
          </p:cNvSpPr>
          <p:nvPr>
            <p:ph type="subTitle" idx="1"/>
          </p:nvPr>
        </p:nvSpPr>
        <p:spPr/>
        <p:txBody>
          <a:bodyPr/>
          <a:lstStyle/>
          <a:p>
            <a:r>
              <a:rPr lang="en-US" dirty="0"/>
              <a:t>Andrew Puckett</a:t>
            </a:r>
          </a:p>
          <a:p>
            <a:r>
              <a:rPr lang="en-US" dirty="0"/>
              <a:t>SBS Collaboration 2026</a:t>
            </a:r>
          </a:p>
        </p:txBody>
      </p:sp>
    </p:spTree>
    <p:extLst>
      <p:ext uri="{BB962C8B-B14F-4D97-AF65-F5344CB8AC3E}">
        <p14:creationId xmlns:p14="http://schemas.microsoft.com/office/powerpoint/2010/main" val="8738158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2DAF4CF-157A-2183-7F1C-4E31ACF03B26}"/>
              </a:ext>
            </a:extLst>
          </p:cNvPr>
          <p:cNvSpPr>
            <a:spLocks noGrp="1"/>
          </p:cNvSpPr>
          <p:nvPr>
            <p:ph type="title"/>
          </p:nvPr>
        </p:nvSpPr>
        <p:spPr>
          <a:xfrm>
            <a:off x="0" y="0"/>
            <a:ext cx="12191999" cy="1325563"/>
          </a:xfrm>
        </p:spPr>
        <p:txBody>
          <a:bodyPr/>
          <a:lstStyle/>
          <a:p>
            <a:pPr algn="ctr"/>
            <a:r>
              <a:rPr lang="en-US" dirty="0"/>
              <a:t>From PAC54 Call For Proposals</a:t>
            </a:r>
          </a:p>
        </p:txBody>
      </p:sp>
      <p:pic>
        <p:nvPicPr>
          <p:cNvPr id="5" name="Picture 4">
            <a:extLst>
              <a:ext uri="{FF2B5EF4-FFF2-40B4-BE49-F238E27FC236}">
                <a16:creationId xmlns:a16="http://schemas.microsoft.com/office/drawing/2014/main" id="{F9625189-6E8F-48B9-1345-54D0C41D0FB9}"/>
              </a:ext>
            </a:extLst>
          </p:cNvPr>
          <p:cNvPicPr>
            <a:picLocks noChangeAspect="1"/>
          </p:cNvPicPr>
          <p:nvPr/>
        </p:nvPicPr>
        <p:blipFill>
          <a:blip r:embed="rId2"/>
          <a:stretch>
            <a:fillRect/>
          </a:stretch>
        </p:blipFill>
        <p:spPr>
          <a:xfrm>
            <a:off x="37759" y="2394024"/>
            <a:ext cx="12116477" cy="2626568"/>
          </a:xfrm>
          <a:prstGeom prst="rect">
            <a:avLst/>
          </a:prstGeom>
        </p:spPr>
      </p:pic>
      <p:sp>
        <p:nvSpPr>
          <p:cNvPr id="6" name="TextBox 5">
            <a:extLst>
              <a:ext uri="{FF2B5EF4-FFF2-40B4-BE49-F238E27FC236}">
                <a16:creationId xmlns:a16="http://schemas.microsoft.com/office/drawing/2014/main" id="{FC2ED6AB-A272-543C-2A8E-7C471260D4A7}"/>
              </a:ext>
            </a:extLst>
          </p:cNvPr>
          <p:cNvSpPr txBox="1"/>
          <p:nvPr/>
        </p:nvSpPr>
        <p:spPr>
          <a:xfrm>
            <a:off x="37759" y="1164694"/>
            <a:ext cx="12116477" cy="1384995"/>
          </a:xfrm>
          <a:prstGeom prst="rect">
            <a:avLst/>
          </a:prstGeom>
          <a:noFill/>
        </p:spPr>
        <p:txBody>
          <a:bodyPr wrap="square" rtlCol="0">
            <a:spAutoFit/>
          </a:bodyPr>
          <a:lstStyle/>
          <a:p>
            <a:pPr algn="ctr"/>
            <a:r>
              <a:rPr lang="en-US" sz="2800" dirty="0"/>
              <a:t>All I have is this statement from the PAC54 Call for Proposals that went out over the </a:t>
            </a:r>
            <a:r>
              <a:rPr lang="en-US" sz="2800" dirty="0" err="1"/>
              <a:t>cuga</a:t>
            </a:r>
            <a:r>
              <a:rPr lang="en-US" sz="2800" dirty="0"/>
              <a:t> list (maybe Bogdan has more detailed and specific guidance as contact person)</a:t>
            </a:r>
          </a:p>
        </p:txBody>
      </p:sp>
    </p:spTree>
    <p:extLst>
      <p:ext uri="{BB962C8B-B14F-4D97-AF65-F5344CB8AC3E}">
        <p14:creationId xmlns:p14="http://schemas.microsoft.com/office/powerpoint/2010/main" val="33047137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5517504-DA77-FB98-24BB-F30A2FCCB11C}"/>
              </a:ext>
            </a:extLst>
          </p:cNvPr>
          <p:cNvSpPr>
            <a:spLocks noGrp="1"/>
          </p:cNvSpPr>
          <p:nvPr>
            <p:ph type="title"/>
          </p:nvPr>
        </p:nvSpPr>
        <p:spPr/>
        <p:txBody>
          <a:bodyPr/>
          <a:lstStyle/>
          <a:p>
            <a:r>
              <a:rPr lang="en-US" dirty="0"/>
              <a:t>Jeopardy Policy Information (From PAC53 Intro)</a:t>
            </a:r>
          </a:p>
        </p:txBody>
      </p:sp>
      <p:sp>
        <p:nvSpPr>
          <p:cNvPr id="4" name="Text Placeholder 3">
            <a:extLst>
              <a:ext uri="{FF2B5EF4-FFF2-40B4-BE49-F238E27FC236}">
                <a16:creationId xmlns:a16="http://schemas.microsoft.com/office/drawing/2014/main" id="{BE964CD1-0D63-ACCA-54E0-F8B6521F606D}"/>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0335576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Jeopardy</a:t>
            </a:r>
          </a:p>
        </p:txBody>
      </p:sp>
      <p:sp>
        <p:nvSpPr>
          <p:cNvPr id="3" name="Content Placeholder 2"/>
          <p:cNvSpPr>
            <a:spLocks noGrp="1"/>
          </p:cNvSpPr>
          <p:nvPr>
            <p:ph idx="4294967295"/>
          </p:nvPr>
        </p:nvSpPr>
        <p:spPr>
          <a:xfrm>
            <a:off x="1713908" y="875422"/>
            <a:ext cx="8814944" cy="5591915"/>
          </a:xfrm>
        </p:spPr>
        <p:txBody>
          <a:bodyPr>
            <a:noAutofit/>
          </a:bodyPr>
          <a:lstStyle/>
          <a:p>
            <a:pPr marL="0" indent="0">
              <a:buNone/>
            </a:pPr>
            <a:r>
              <a:rPr lang="en-US" sz="1800" b="1" dirty="0"/>
              <a:t>Policy</a:t>
            </a:r>
            <a:endParaRPr lang="en-US" sz="1800" dirty="0"/>
          </a:p>
          <a:p>
            <a:pPr marL="0" indent="0">
              <a:buNone/>
            </a:pPr>
            <a:r>
              <a:rPr lang="en-US" sz="1800" dirty="0"/>
              <a:t>Finalized after discussion with UGBOD in September 2016</a:t>
            </a:r>
          </a:p>
          <a:p>
            <a:pPr marL="0" indent="0">
              <a:buNone/>
            </a:pPr>
            <a:r>
              <a:rPr lang="en-US" sz="1800" b="1" dirty="0"/>
              <a:t>Rationale</a:t>
            </a:r>
          </a:p>
          <a:p>
            <a:pPr marL="0" indent="0">
              <a:buNone/>
            </a:pPr>
            <a:r>
              <a:rPr lang="en-US" sz="1800" dirty="0">
                <a:solidFill>
                  <a:prstClr val="black"/>
                </a:solidFill>
              </a:rPr>
              <a:t>To ensure the relevancy of experiments which haven’t run within a five year window of time, the Jefferson Lab Program Advisory Committee is asked to review experiments in a jeopardy process to ensure the experiments are still world class and can reject, defer, approve or adjust the letter grade of the experiment as deemed appropriate.</a:t>
            </a:r>
          </a:p>
          <a:p>
            <a:pPr marL="0" indent="0">
              <a:buNone/>
            </a:pPr>
            <a:r>
              <a:rPr lang="en-US" sz="1800" b="1" dirty="0"/>
              <a:t>Approach</a:t>
            </a:r>
          </a:p>
          <a:p>
            <a:r>
              <a:rPr lang="en-US" sz="1800" dirty="0"/>
              <a:t>Use normal yearly PAC in ~4 year cycle of Halls to address all presently approved proposals that have not been scheduled. </a:t>
            </a:r>
            <a:r>
              <a:rPr lang="en-US" sz="1800" dirty="0">
                <a:solidFill>
                  <a:srgbClr val="1F3FA0"/>
                </a:solidFill>
              </a:rPr>
              <a:t>This PAC 53 focuses on Hall D. </a:t>
            </a:r>
          </a:p>
          <a:p>
            <a:r>
              <a:rPr lang="en-US" sz="1800" dirty="0"/>
              <a:t> Started in 2019, now steady state - proposals that have been approved for 4 years or more but are not scheduled will be considered in Jeopardy. </a:t>
            </a:r>
          </a:p>
          <a:p>
            <a:pPr lvl="1">
              <a:buFontTx/>
              <a:buChar char="-"/>
            </a:pPr>
            <a:r>
              <a:rPr lang="en-US" sz="1800" i="1" dirty="0">
                <a:solidFill>
                  <a:srgbClr val="1F3FA0"/>
                </a:solidFill>
              </a:rPr>
              <a:t>Changed to “not completed” instead of “not scheduled”</a:t>
            </a:r>
          </a:p>
          <a:p>
            <a:pPr lvl="1">
              <a:buFontTx/>
              <a:buChar char="-"/>
            </a:pPr>
            <a:r>
              <a:rPr lang="en-US" sz="1800" i="1" dirty="0">
                <a:solidFill>
                  <a:srgbClr val="1F3FA0"/>
                </a:solidFill>
              </a:rPr>
              <a:t>Does not speak to projected long term schedule – use near term NPES</a:t>
            </a:r>
          </a:p>
          <a:p>
            <a:pPr lvl="1">
              <a:buFontTx/>
              <a:buChar char="-"/>
            </a:pPr>
            <a:r>
              <a:rPr lang="en-US" sz="1800" i="1" dirty="0">
                <a:solidFill>
                  <a:srgbClr val="1F3FA0"/>
                </a:solidFill>
              </a:rPr>
              <a:t>New beam time or significant resource requests must be submitted as full proposals</a:t>
            </a:r>
          </a:p>
          <a:p>
            <a:pPr lvl="1">
              <a:buFontTx/>
              <a:buChar char="-"/>
            </a:pPr>
            <a:r>
              <a:rPr lang="en-US" sz="1800" i="1" dirty="0">
                <a:solidFill>
                  <a:srgbClr val="1F3FA0"/>
                </a:solidFill>
              </a:rPr>
              <a:t>Major changes to configurations should come back as new proposals</a:t>
            </a:r>
          </a:p>
        </p:txBody>
      </p:sp>
      <p:sp>
        <p:nvSpPr>
          <p:cNvPr id="4" name="Slide Number Placeholder 3"/>
          <p:cNvSpPr>
            <a:spLocks noGrp="1"/>
          </p:cNvSpPr>
          <p:nvPr>
            <p:ph type="sldNum" sz="quarter" idx="12"/>
          </p:nvPr>
        </p:nvSpPr>
        <p:spPr/>
        <p:txBody>
          <a:bodyPr/>
          <a:lstStyle/>
          <a:p>
            <a:pPr defTabSz="457200">
              <a:defRPr/>
            </a:pPr>
            <a:fld id="{07E1C93C-5050-FC42-8F10-D22D4F119D13}" type="slidenum">
              <a:rPr lang="en-US">
                <a:solidFill>
                  <a:srgbClr val="000000"/>
                </a:solidFill>
              </a:rPr>
              <a:pPr defTabSz="457200">
                <a:defRPr/>
              </a:pPr>
              <a:t>4</a:t>
            </a:fld>
            <a:endParaRPr lang="en-US" dirty="0">
              <a:solidFill>
                <a:srgbClr val="000000"/>
              </a:solidFill>
            </a:endParaRPr>
          </a:p>
        </p:txBody>
      </p:sp>
    </p:spTree>
    <p:extLst>
      <p:ext uri="{BB962C8B-B14F-4D97-AF65-F5344CB8AC3E}">
        <p14:creationId xmlns:p14="http://schemas.microsoft.com/office/powerpoint/2010/main" val="5694951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45187B-53C0-444D-AB2B-C1D9D074F747}"/>
              </a:ext>
            </a:extLst>
          </p:cNvPr>
          <p:cNvSpPr>
            <a:spLocks noGrp="1"/>
          </p:cNvSpPr>
          <p:nvPr>
            <p:ph type="title"/>
          </p:nvPr>
        </p:nvSpPr>
        <p:spPr/>
        <p:txBody>
          <a:bodyPr/>
          <a:lstStyle/>
          <a:p>
            <a:r>
              <a:rPr lang="en-US" dirty="0"/>
              <a:t>Jeopardy issues</a:t>
            </a:r>
          </a:p>
        </p:txBody>
      </p:sp>
      <p:sp>
        <p:nvSpPr>
          <p:cNvPr id="3" name="Slide Number Placeholder 2">
            <a:extLst>
              <a:ext uri="{FF2B5EF4-FFF2-40B4-BE49-F238E27FC236}">
                <a16:creationId xmlns:a16="http://schemas.microsoft.com/office/drawing/2014/main" id="{4E2CFD8A-8701-458D-B4A7-CCB0CE80ABD0}"/>
              </a:ext>
            </a:extLst>
          </p:cNvPr>
          <p:cNvSpPr>
            <a:spLocks noGrp="1"/>
          </p:cNvSpPr>
          <p:nvPr>
            <p:ph type="sldNum" sz="quarter" idx="12"/>
          </p:nvPr>
        </p:nvSpPr>
        <p:spPr/>
        <p:txBody>
          <a:bodyPr/>
          <a:lstStyle/>
          <a:p>
            <a:fld id="{07E1C93C-5050-FC42-8F10-D22D4F119D13}" type="slidenum">
              <a:rPr lang="en-US" smtClean="0">
                <a:solidFill>
                  <a:srgbClr val="000000"/>
                </a:solidFill>
              </a:rPr>
              <a:pPr/>
              <a:t>5</a:t>
            </a:fld>
            <a:endParaRPr lang="en-US" dirty="0">
              <a:solidFill>
                <a:srgbClr val="000000"/>
              </a:solidFill>
            </a:endParaRPr>
          </a:p>
        </p:txBody>
      </p:sp>
      <p:sp>
        <p:nvSpPr>
          <p:cNvPr id="4" name="TextBox 3">
            <a:extLst>
              <a:ext uri="{FF2B5EF4-FFF2-40B4-BE49-F238E27FC236}">
                <a16:creationId xmlns:a16="http://schemas.microsoft.com/office/drawing/2014/main" id="{62045BBB-D78C-485F-BAF3-BFFBEABD3869}"/>
              </a:ext>
            </a:extLst>
          </p:cNvPr>
          <p:cNvSpPr txBox="1"/>
          <p:nvPr/>
        </p:nvSpPr>
        <p:spPr>
          <a:xfrm>
            <a:off x="0" y="844062"/>
            <a:ext cx="12192000" cy="4985980"/>
          </a:xfrm>
          <a:prstGeom prst="rect">
            <a:avLst/>
          </a:prstGeom>
          <a:noFill/>
        </p:spPr>
        <p:txBody>
          <a:bodyPr wrap="square" rtlCol="0">
            <a:spAutoFit/>
          </a:bodyPr>
          <a:lstStyle/>
          <a:p>
            <a:pPr marL="457200" indent="-457200">
              <a:buAutoNum type="arabicParenR"/>
            </a:pPr>
            <a:r>
              <a:rPr lang="en-US" sz="2400" dirty="0"/>
              <a:t>Is there any new information that would affect the scientific importance or impact of the Experiment since it was originally proposed? </a:t>
            </a:r>
          </a:p>
          <a:p>
            <a:endParaRPr lang="en-US" dirty="0"/>
          </a:p>
          <a:p>
            <a:r>
              <a:rPr lang="en-US" sz="2400" dirty="0"/>
              <a:t>2) If the Experiment has already received a portion of its allocated beam time and/or is on the presently published </a:t>
            </a:r>
            <a:r>
              <a:rPr lang="en-US" sz="2400" dirty="0">
                <a:solidFill>
                  <a:schemeClr val="accent1"/>
                </a:solidFill>
              </a:rPr>
              <a:t>near term </a:t>
            </a:r>
            <a:r>
              <a:rPr lang="en-US" sz="2400" dirty="0"/>
              <a:t>NPES schedule, the spokespersons should provide an analysis of the existing data set, the projected result for any additional time on the published schedule, and the projected result for the complete data set including all remaining unscheduled time. The goal is to show the physics impact of the respective data sets. </a:t>
            </a:r>
          </a:p>
          <a:p>
            <a:endParaRPr lang="en-US" dirty="0"/>
          </a:p>
          <a:p>
            <a:r>
              <a:rPr lang="en-US" sz="2400" dirty="0"/>
              <a:t>3) What is the status of the collaboration in terms of institutes, committed staff, and prospective students?</a:t>
            </a:r>
          </a:p>
          <a:p>
            <a:endParaRPr lang="en-US" dirty="0"/>
          </a:p>
          <a:p>
            <a:r>
              <a:rPr lang="en-US" sz="2400" dirty="0"/>
              <a:t>4) Should the remaining beam time allocation and experiment grade be reconsidered? </a:t>
            </a:r>
          </a:p>
        </p:txBody>
      </p:sp>
    </p:spTree>
    <p:extLst>
      <p:ext uri="{BB962C8B-B14F-4D97-AF65-F5344CB8AC3E}">
        <p14:creationId xmlns:p14="http://schemas.microsoft.com/office/powerpoint/2010/main" val="41219211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19B81D3-4850-6492-16AF-C79FCF626DDD}"/>
              </a:ext>
            </a:extLst>
          </p:cNvPr>
          <p:cNvSpPr>
            <a:spLocks noGrp="1"/>
          </p:cNvSpPr>
          <p:nvPr>
            <p:ph type="title"/>
          </p:nvPr>
        </p:nvSpPr>
        <p:spPr/>
        <p:txBody>
          <a:bodyPr/>
          <a:lstStyle/>
          <a:p>
            <a:r>
              <a:rPr lang="en-US" dirty="0"/>
              <a:t>Which SBS Experiments Are Being Evaluated This Year?</a:t>
            </a:r>
          </a:p>
        </p:txBody>
      </p:sp>
      <p:sp>
        <p:nvSpPr>
          <p:cNvPr id="4" name="Content Placeholder 3">
            <a:extLst>
              <a:ext uri="{FF2B5EF4-FFF2-40B4-BE49-F238E27FC236}">
                <a16:creationId xmlns:a16="http://schemas.microsoft.com/office/drawing/2014/main" id="{C41A65F1-5B30-D653-DC5F-C6125CB19F3C}"/>
              </a:ext>
            </a:extLst>
          </p:cNvPr>
          <p:cNvSpPr>
            <a:spLocks noGrp="1"/>
          </p:cNvSpPr>
          <p:nvPr>
            <p:ph idx="1"/>
          </p:nvPr>
        </p:nvSpPr>
        <p:spPr/>
        <p:txBody>
          <a:bodyPr/>
          <a:lstStyle/>
          <a:p>
            <a:r>
              <a:rPr lang="en-US" dirty="0"/>
              <a:t>As far as I know, this mainly refers to SIDIS (E12-09-018)</a:t>
            </a:r>
          </a:p>
          <a:p>
            <a:r>
              <a:rPr lang="en-US" dirty="0"/>
              <a:t>TDIS did a jeopardy review in PAC51 (as I learned from DD’s talk earlier today)</a:t>
            </a:r>
          </a:p>
          <a:p>
            <a:r>
              <a:rPr lang="en-US" dirty="0"/>
              <a:t>What else (if anything) am I forgetting? </a:t>
            </a:r>
          </a:p>
        </p:txBody>
      </p:sp>
    </p:spTree>
    <p:extLst>
      <p:ext uri="{BB962C8B-B14F-4D97-AF65-F5344CB8AC3E}">
        <p14:creationId xmlns:p14="http://schemas.microsoft.com/office/powerpoint/2010/main" val="21054960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280402-03FC-6BAD-606A-90060011CF64}"/>
              </a:ext>
            </a:extLst>
          </p:cNvPr>
          <p:cNvSpPr>
            <a:spLocks noGrp="1"/>
          </p:cNvSpPr>
          <p:nvPr>
            <p:ph type="title"/>
          </p:nvPr>
        </p:nvSpPr>
        <p:spPr/>
        <p:txBody>
          <a:bodyPr/>
          <a:lstStyle/>
          <a:p>
            <a:r>
              <a:rPr lang="en-US" dirty="0"/>
              <a:t>E12-09-018 developments since previous jeopardy evaluation (PAC49, 2021)</a:t>
            </a:r>
          </a:p>
        </p:txBody>
      </p:sp>
      <p:sp>
        <p:nvSpPr>
          <p:cNvPr id="3" name="Content Placeholder 2">
            <a:extLst>
              <a:ext uri="{FF2B5EF4-FFF2-40B4-BE49-F238E27FC236}">
                <a16:creationId xmlns:a16="http://schemas.microsoft.com/office/drawing/2014/main" id="{58705B68-57FE-44A1-3B03-3D31B216813F}"/>
              </a:ext>
            </a:extLst>
          </p:cNvPr>
          <p:cNvSpPr>
            <a:spLocks noGrp="1"/>
          </p:cNvSpPr>
          <p:nvPr>
            <p:ph idx="1"/>
          </p:nvPr>
        </p:nvSpPr>
        <p:spPr/>
        <p:txBody>
          <a:bodyPr>
            <a:normAutofit fontScale="77500" lnSpcReduction="20000"/>
          </a:bodyPr>
          <a:lstStyle/>
          <a:p>
            <a:r>
              <a:rPr lang="en-US" dirty="0"/>
              <a:t>For reference: </a:t>
            </a:r>
          </a:p>
          <a:p>
            <a:pPr lvl="1"/>
            <a:r>
              <a:rPr lang="en-US" dirty="0">
                <a:hlinkClick r:id="rId2"/>
              </a:rPr>
              <a:t>PAC49 jeopardy proposal</a:t>
            </a:r>
            <a:r>
              <a:rPr lang="en-US" dirty="0"/>
              <a:t> </a:t>
            </a:r>
          </a:p>
          <a:p>
            <a:pPr lvl="1"/>
            <a:r>
              <a:rPr lang="en-US" dirty="0">
                <a:hlinkClick r:id="rId3"/>
              </a:rPr>
              <a:t>PAC38 proposal</a:t>
            </a:r>
            <a:endParaRPr lang="en-US" dirty="0"/>
          </a:p>
          <a:p>
            <a:r>
              <a:rPr lang="en-US" dirty="0"/>
              <a:t>GEN-II completion—different target design, but same or similar performance goals/parameters ✔️</a:t>
            </a:r>
          </a:p>
          <a:p>
            <a:r>
              <a:rPr lang="en-US" dirty="0"/>
              <a:t>Successful operation of BB+SBS w/GEMs, HCAL ✔️</a:t>
            </a:r>
          </a:p>
          <a:p>
            <a:r>
              <a:rPr lang="en-US" dirty="0"/>
              <a:t>Successful operation of GRINCH under more-demanding-than-SIDIS conditions, demonstrating RICH technical feasibility ✔️</a:t>
            </a:r>
          </a:p>
          <a:p>
            <a:r>
              <a:rPr lang="en-US" dirty="0"/>
              <a:t>2022 COMPASS run on transversely polarized deuteron </a:t>
            </a:r>
            <a:r>
              <a:rPr lang="en-US" dirty="0">
                <a:sym typeface="Wingdings" pitchFamily="2" charset="2"/>
              </a:rPr>
              <a:t> Increased deuteron precision to level comparable with proton data</a:t>
            </a:r>
          </a:p>
          <a:p>
            <a:r>
              <a:rPr lang="en-US" dirty="0">
                <a:sym typeface="Wingdings" pitchFamily="2" charset="2"/>
              </a:rPr>
              <a:t>Progress in fragmentation functions? </a:t>
            </a:r>
          </a:p>
          <a:p>
            <a:r>
              <a:rPr lang="en-US" dirty="0">
                <a:sym typeface="Wingdings" pitchFamily="2" charset="2"/>
              </a:rPr>
              <a:t>Other Collins/Sivers-adjacent experimental progress; e.g. polarized Drell-Yan measurements, di-hadron SIDIS measurements providing alternate path to </a:t>
            </a:r>
            <a:r>
              <a:rPr lang="en-US" dirty="0" err="1">
                <a:sym typeface="Wingdings" pitchFamily="2" charset="2"/>
              </a:rPr>
              <a:t>transversity</a:t>
            </a:r>
            <a:r>
              <a:rPr lang="en-US" dirty="0">
                <a:sym typeface="Wingdings" pitchFamily="2" charset="2"/>
              </a:rPr>
              <a:t>, etc.? </a:t>
            </a:r>
            <a:endParaRPr lang="en-US" dirty="0"/>
          </a:p>
        </p:txBody>
      </p:sp>
    </p:spTree>
    <p:extLst>
      <p:ext uri="{BB962C8B-B14F-4D97-AF65-F5344CB8AC3E}">
        <p14:creationId xmlns:p14="http://schemas.microsoft.com/office/powerpoint/2010/main" val="12811580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D8C4F7A1-06B8-AEEC-C7A5-0DEF185467D5}"/>
              </a:ext>
            </a:extLst>
          </p:cNvPr>
          <p:cNvPicPr>
            <a:picLocks noGrp="1" noChangeAspect="1"/>
          </p:cNvPicPr>
          <p:nvPr>
            <p:ph idx="4294967295"/>
          </p:nvPr>
        </p:nvPicPr>
        <p:blipFill>
          <a:blip r:embed="rId2"/>
          <a:stretch>
            <a:fillRect/>
          </a:stretch>
        </p:blipFill>
        <p:spPr>
          <a:xfrm rot="5400000">
            <a:off x="798951" y="-798950"/>
            <a:ext cx="4437141" cy="6035040"/>
          </a:xfrm>
          <a:prstGeom prst="rect">
            <a:avLst/>
          </a:prstGeom>
        </p:spPr>
      </p:pic>
      <p:pic>
        <p:nvPicPr>
          <p:cNvPr id="7" name="Picture 6">
            <a:extLst>
              <a:ext uri="{FF2B5EF4-FFF2-40B4-BE49-F238E27FC236}">
                <a16:creationId xmlns:a16="http://schemas.microsoft.com/office/drawing/2014/main" id="{231F8F6F-C6C2-1842-7ED6-5AB68AE77E0B}"/>
              </a:ext>
            </a:extLst>
          </p:cNvPr>
          <p:cNvPicPr>
            <a:picLocks noChangeAspect="1"/>
          </p:cNvPicPr>
          <p:nvPr/>
        </p:nvPicPr>
        <p:blipFill>
          <a:blip r:embed="rId3"/>
          <a:stretch>
            <a:fillRect/>
          </a:stretch>
        </p:blipFill>
        <p:spPr>
          <a:xfrm rot="5400000">
            <a:off x="6955245" y="-798286"/>
            <a:ext cx="4438468" cy="6035040"/>
          </a:xfrm>
          <a:prstGeom prst="rect">
            <a:avLst/>
          </a:prstGeom>
        </p:spPr>
      </p:pic>
      <p:sp>
        <p:nvSpPr>
          <p:cNvPr id="8" name="TextBox 7">
            <a:extLst>
              <a:ext uri="{FF2B5EF4-FFF2-40B4-BE49-F238E27FC236}">
                <a16:creationId xmlns:a16="http://schemas.microsoft.com/office/drawing/2014/main" id="{DBC418C9-E541-C387-1F01-56E944F036DA}"/>
              </a:ext>
            </a:extLst>
          </p:cNvPr>
          <p:cNvSpPr txBox="1"/>
          <p:nvPr/>
        </p:nvSpPr>
        <p:spPr>
          <a:xfrm>
            <a:off x="0" y="4582510"/>
            <a:ext cx="12191999" cy="1815882"/>
          </a:xfrm>
          <a:prstGeom prst="rect">
            <a:avLst/>
          </a:prstGeom>
          <a:noFill/>
        </p:spPr>
        <p:txBody>
          <a:bodyPr wrap="square" rtlCol="0">
            <a:spAutoFit/>
          </a:bodyPr>
          <a:lstStyle/>
          <a:p>
            <a:pPr marL="285750" indent="-285750">
              <a:buFont typeface="Arial" panose="020B0604020202020204" pitchFamily="34" charset="0"/>
              <a:buChar char="•"/>
            </a:pPr>
            <a:r>
              <a:rPr lang="en-US" sz="1600" dirty="0"/>
              <a:t>Need to update this kind of plot (along with impact study/error band) to include newer COMPASS data, latest global analysis. </a:t>
            </a:r>
          </a:p>
          <a:p>
            <a:pPr marL="285750" indent="-285750">
              <a:buFont typeface="Arial" panose="020B0604020202020204" pitchFamily="34" charset="0"/>
              <a:buChar char="•"/>
            </a:pPr>
            <a:r>
              <a:rPr lang="en-US" sz="1600" dirty="0"/>
              <a:t>Improved deuteron data would presumably shrink somewhat the “error band” of projected neutron asymmetries in the same kind of global phenomenological fits.</a:t>
            </a:r>
          </a:p>
          <a:p>
            <a:pPr marL="285750" indent="-285750">
              <a:buFont typeface="Arial" panose="020B0604020202020204" pitchFamily="34" charset="0"/>
              <a:buChar char="•"/>
            </a:pPr>
            <a:r>
              <a:rPr lang="en-US" sz="1600" dirty="0"/>
              <a:t>This one was last updated in 2010 during PAC37/38 proposal development</a:t>
            </a:r>
          </a:p>
          <a:p>
            <a:pPr marL="285750" indent="-285750">
              <a:buFont typeface="Arial" panose="020B0604020202020204" pitchFamily="34" charset="0"/>
              <a:buChar char="•"/>
            </a:pPr>
            <a:r>
              <a:rPr lang="en-US" sz="1600" dirty="0"/>
              <a:t>SBS would still give 2-3 orders of magnitude FOM improvement over HERMES/COMPASS in the region of interest </a:t>
            </a:r>
          </a:p>
          <a:p>
            <a:pPr marL="285750" indent="-285750">
              <a:buFont typeface="Arial" panose="020B0604020202020204" pitchFamily="34" charset="0"/>
              <a:buChar char="•"/>
            </a:pPr>
            <a:r>
              <a:rPr lang="en-US" sz="1600" dirty="0"/>
              <a:t>Direct FOM comparison to COMPASS </a:t>
            </a:r>
            <a:r>
              <a:rPr lang="en-US" sz="1600" i="1" dirty="0"/>
              <a:t>deuteron</a:t>
            </a:r>
            <a:r>
              <a:rPr lang="en-US" sz="1600" dirty="0"/>
              <a:t> data understates the advantage of SBS </a:t>
            </a:r>
            <a:r>
              <a:rPr lang="en-US" sz="1600" baseline="30000" dirty="0"/>
              <a:t>3</a:t>
            </a:r>
            <a:r>
              <a:rPr lang="en-US" sz="1600" dirty="0"/>
              <a:t>He for direct sensitivity to the </a:t>
            </a:r>
            <a:r>
              <a:rPr lang="en-US" sz="1600" i="1" dirty="0"/>
              <a:t>neutron</a:t>
            </a:r>
            <a:endParaRPr lang="en-US" sz="1600" dirty="0"/>
          </a:p>
          <a:p>
            <a:pPr marL="285750" indent="-285750">
              <a:buFont typeface="Arial" panose="020B0604020202020204" pitchFamily="34" charset="0"/>
              <a:buChar char="•"/>
            </a:pPr>
            <a:r>
              <a:rPr lang="en-US" sz="1600" dirty="0"/>
              <a:t>Important for flavor-decomposition of Sivers and </a:t>
            </a:r>
            <a:r>
              <a:rPr lang="en-US" sz="1600" dirty="0" err="1"/>
              <a:t>Transversity</a:t>
            </a:r>
            <a:r>
              <a:rPr lang="en-US" sz="1600" dirty="0"/>
              <a:t> distributions</a:t>
            </a:r>
          </a:p>
        </p:txBody>
      </p:sp>
      <p:sp>
        <p:nvSpPr>
          <p:cNvPr id="9" name="TextBox 8">
            <a:extLst>
              <a:ext uri="{FF2B5EF4-FFF2-40B4-BE49-F238E27FC236}">
                <a16:creationId xmlns:a16="http://schemas.microsoft.com/office/drawing/2014/main" id="{84A955FB-0B63-CC9C-969C-5B30922D4C86}"/>
              </a:ext>
            </a:extLst>
          </p:cNvPr>
          <p:cNvSpPr txBox="1"/>
          <p:nvPr/>
        </p:nvSpPr>
        <p:spPr>
          <a:xfrm>
            <a:off x="8986345" y="357518"/>
            <a:ext cx="2753709" cy="1477328"/>
          </a:xfrm>
          <a:prstGeom prst="rect">
            <a:avLst/>
          </a:prstGeom>
          <a:noFill/>
        </p:spPr>
        <p:txBody>
          <a:bodyPr wrap="square" rtlCol="0">
            <a:spAutoFit/>
          </a:bodyPr>
          <a:lstStyle/>
          <a:p>
            <a:pPr algn="ctr"/>
            <a:r>
              <a:rPr lang="en-US" dirty="0"/>
              <a:t>COMPASS 2022 data would roughly lift the </a:t>
            </a:r>
            <a:r>
              <a:rPr lang="en-US" b="1" dirty="0">
                <a:solidFill>
                  <a:srgbClr val="0432FF"/>
                </a:solidFill>
              </a:rPr>
              <a:t>blue</a:t>
            </a:r>
            <a:r>
              <a:rPr lang="en-US" dirty="0"/>
              <a:t> curve to the same level as the </a:t>
            </a:r>
            <a:r>
              <a:rPr lang="en-US" b="1" dirty="0">
                <a:solidFill>
                  <a:srgbClr val="FF40FF"/>
                </a:solidFill>
              </a:rPr>
              <a:t>pink</a:t>
            </a:r>
            <a:r>
              <a:rPr lang="en-US" dirty="0"/>
              <a:t> curve in these comparisons</a:t>
            </a:r>
          </a:p>
        </p:txBody>
      </p:sp>
    </p:spTree>
    <p:extLst>
      <p:ext uri="{BB962C8B-B14F-4D97-AF65-F5344CB8AC3E}">
        <p14:creationId xmlns:p14="http://schemas.microsoft.com/office/powerpoint/2010/main" val="12866126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0C6A6C-4286-735B-69B3-20AD05AF66DB}"/>
              </a:ext>
            </a:extLst>
          </p:cNvPr>
          <p:cNvSpPr>
            <a:spLocks noGrp="1"/>
          </p:cNvSpPr>
          <p:nvPr>
            <p:ph type="title"/>
          </p:nvPr>
        </p:nvSpPr>
        <p:spPr/>
        <p:txBody>
          <a:bodyPr/>
          <a:lstStyle/>
          <a:p>
            <a:r>
              <a:rPr lang="en-US" dirty="0"/>
              <a:t>Plans</a:t>
            </a:r>
          </a:p>
        </p:txBody>
      </p:sp>
      <p:sp>
        <p:nvSpPr>
          <p:cNvPr id="3" name="Content Placeholder 2">
            <a:extLst>
              <a:ext uri="{FF2B5EF4-FFF2-40B4-BE49-F238E27FC236}">
                <a16:creationId xmlns:a16="http://schemas.microsoft.com/office/drawing/2014/main" id="{F9209E32-14B2-4097-1424-054073EDFF93}"/>
              </a:ext>
            </a:extLst>
          </p:cNvPr>
          <p:cNvSpPr>
            <a:spLocks noGrp="1"/>
          </p:cNvSpPr>
          <p:nvPr>
            <p:ph idx="1"/>
          </p:nvPr>
        </p:nvSpPr>
        <p:spPr/>
        <p:txBody>
          <a:bodyPr/>
          <a:lstStyle/>
          <a:p>
            <a:r>
              <a:rPr lang="en-US" dirty="0"/>
              <a:t>For E12-09-018: I will start an overleaf project and organize biweekly (for now, will be more frequent near PAC deadline and PAC54 meeting) on jeopardy proposal development w/spokespeople and other interested collaborators</a:t>
            </a:r>
          </a:p>
          <a:p>
            <a:r>
              <a:rPr lang="en-US" dirty="0"/>
              <a:t>Need to reach out to theorists/phenomenologists to update impact studies</a:t>
            </a:r>
          </a:p>
          <a:p>
            <a:r>
              <a:rPr lang="en-US" dirty="0"/>
              <a:t>Need to formulate a path to scheduling </a:t>
            </a:r>
            <a:r>
              <a:rPr lang="en-US" dirty="0">
                <a:sym typeface="Wingdings" pitchFamily="2" charset="2"/>
              </a:rPr>
              <a:t> </a:t>
            </a:r>
            <a:r>
              <a:rPr lang="en-US" dirty="0"/>
              <a:t>plans for target development and RICH preparation toward ERR</a:t>
            </a:r>
          </a:p>
          <a:p>
            <a:r>
              <a:rPr lang="en-US" dirty="0"/>
              <a:t>What other SBS experiments (if any) face jeopardy? </a:t>
            </a:r>
          </a:p>
        </p:txBody>
      </p:sp>
    </p:spTree>
    <p:extLst>
      <p:ext uri="{BB962C8B-B14F-4D97-AF65-F5344CB8AC3E}">
        <p14:creationId xmlns:p14="http://schemas.microsoft.com/office/powerpoint/2010/main" val="131085673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59</TotalTime>
  <Words>743</Words>
  <Application>Microsoft Macintosh PowerPoint</Application>
  <PresentationFormat>Widescreen</PresentationFormat>
  <Paragraphs>54</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Aptos</vt:lpstr>
      <vt:lpstr>Aptos Display</vt:lpstr>
      <vt:lpstr>Arial</vt:lpstr>
      <vt:lpstr>Wingdings</vt:lpstr>
      <vt:lpstr>Office Theme</vt:lpstr>
      <vt:lpstr>PAC54 Jeopardy Proposal(s?) </vt:lpstr>
      <vt:lpstr>From PAC54 Call For Proposals</vt:lpstr>
      <vt:lpstr>Jeopardy Policy Information (From PAC53 Intro)</vt:lpstr>
      <vt:lpstr>Jeopardy</vt:lpstr>
      <vt:lpstr>Jeopardy issues</vt:lpstr>
      <vt:lpstr>Which SBS Experiments Are Being Evaluated This Year?</vt:lpstr>
      <vt:lpstr>E12-09-018 developments since previous jeopardy evaluation (PAC49, 2021)</vt:lpstr>
      <vt:lpstr>PowerPoint Presentation</vt:lpstr>
      <vt:lpstr>Plans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Puckett, Andrew</dc:creator>
  <cp:lastModifiedBy>Puckett, Andrew</cp:lastModifiedBy>
  <cp:revision>1</cp:revision>
  <dcterms:created xsi:type="dcterms:W3CDTF">2026-03-03T18:23:40Z</dcterms:created>
  <dcterms:modified xsi:type="dcterms:W3CDTF">2026-03-03T19:22:49Z</dcterms:modified>
</cp:coreProperties>
</file>