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5"/>
  </p:notesMasterIdLst>
  <p:sldIdLst>
    <p:sldId id="256" r:id="rId2"/>
    <p:sldId id="477" r:id="rId3"/>
    <p:sldId id="262" r:id="rId4"/>
    <p:sldId id="318" r:id="rId5"/>
    <p:sldId id="340" r:id="rId6"/>
    <p:sldId id="404" r:id="rId7"/>
    <p:sldId id="400" r:id="rId8"/>
    <p:sldId id="478" r:id="rId9"/>
    <p:sldId id="378" r:id="rId10"/>
    <p:sldId id="350" r:id="rId11"/>
    <p:sldId id="321" r:id="rId12"/>
    <p:sldId id="344" r:id="rId13"/>
    <p:sldId id="348" r:id="rId14"/>
    <p:sldId id="352" r:id="rId15"/>
    <p:sldId id="314" r:id="rId16"/>
    <p:sldId id="356" r:id="rId17"/>
    <p:sldId id="357" r:id="rId18"/>
    <p:sldId id="405" r:id="rId19"/>
    <p:sldId id="399" r:id="rId20"/>
    <p:sldId id="380" r:id="rId21"/>
    <p:sldId id="381" r:id="rId22"/>
    <p:sldId id="386" r:id="rId23"/>
    <p:sldId id="383" r:id="rId24"/>
    <p:sldId id="391" r:id="rId25"/>
    <p:sldId id="393" r:id="rId26"/>
    <p:sldId id="474" r:id="rId27"/>
    <p:sldId id="270" r:id="rId28"/>
    <p:sldId id="272" r:id="rId29"/>
    <p:sldId id="463" r:id="rId30"/>
    <p:sldId id="466" r:id="rId31"/>
    <p:sldId id="465" r:id="rId32"/>
    <p:sldId id="464" r:id="rId33"/>
    <p:sldId id="392" r:id="rId34"/>
    <p:sldId id="408" r:id="rId35"/>
    <p:sldId id="397" r:id="rId36"/>
    <p:sldId id="468" r:id="rId37"/>
    <p:sldId id="467" r:id="rId38"/>
    <p:sldId id="470" r:id="rId39"/>
    <p:sldId id="471" r:id="rId40"/>
    <p:sldId id="475" r:id="rId41"/>
    <p:sldId id="403" r:id="rId42"/>
    <p:sldId id="476" r:id="rId43"/>
    <p:sldId id="261" r:id="rId44"/>
    <p:sldId id="326" r:id="rId45"/>
    <p:sldId id="273" r:id="rId46"/>
    <p:sldId id="315" r:id="rId47"/>
    <p:sldId id="339" r:id="rId48"/>
    <p:sldId id="328" r:id="rId49"/>
    <p:sldId id="409" r:id="rId50"/>
    <p:sldId id="473" r:id="rId51"/>
    <p:sldId id="320" r:id="rId52"/>
    <p:sldId id="342" r:id="rId53"/>
    <p:sldId id="472" r:id="rId54"/>
    <p:sldId id="461" r:id="rId55"/>
    <p:sldId id="398" r:id="rId56"/>
    <p:sldId id="411" r:id="rId57"/>
    <p:sldId id="388" r:id="rId58"/>
    <p:sldId id="460" r:id="rId59"/>
    <p:sldId id="401" r:id="rId60"/>
    <p:sldId id="268" r:id="rId61"/>
    <p:sldId id="345" r:id="rId62"/>
    <p:sldId id="346" r:id="rId63"/>
    <p:sldId id="347" r:id="rId64"/>
    <p:sldId id="324" r:id="rId65"/>
    <p:sldId id="319" r:id="rId66"/>
    <p:sldId id="297" r:id="rId67"/>
    <p:sldId id="323" r:id="rId68"/>
    <p:sldId id="429" r:id="rId69"/>
    <p:sldId id="430" r:id="rId70"/>
    <p:sldId id="431" r:id="rId71"/>
    <p:sldId id="428" r:id="rId72"/>
    <p:sldId id="432" r:id="rId73"/>
    <p:sldId id="376" r:id="rId74"/>
    <p:sldId id="436" r:id="rId75"/>
    <p:sldId id="437" r:id="rId76"/>
    <p:sldId id="438" r:id="rId77"/>
    <p:sldId id="439" r:id="rId78"/>
    <p:sldId id="440" r:id="rId79"/>
    <p:sldId id="435" r:id="rId80"/>
    <p:sldId id="434" r:id="rId81"/>
    <p:sldId id="433" r:id="rId82"/>
    <p:sldId id="334" r:id="rId83"/>
    <p:sldId id="441" r:id="rId84"/>
    <p:sldId id="444" r:id="rId85"/>
    <p:sldId id="443" r:id="rId86"/>
    <p:sldId id="442" r:id="rId87"/>
    <p:sldId id="446" r:id="rId88"/>
    <p:sldId id="447" r:id="rId89"/>
    <p:sldId id="451" r:id="rId90"/>
    <p:sldId id="450" r:id="rId91"/>
    <p:sldId id="449" r:id="rId92"/>
    <p:sldId id="448" r:id="rId93"/>
    <p:sldId id="452" r:id="rId94"/>
    <p:sldId id="453" r:id="rId95"/>
    <p:sldId id="455" r:id="rId96"/>
    <p:sldId id="456" r:id="rId97"/>
    <p:sldId id="454" r:id="rId98"/>
    <p:sldId id="384" r:id="rId99"/>
    <p:sldId id="385" r:id="rId100"/>
    <p:sldId id="458" r:id="rId101"/>
    <p:sldId id="457" r:id="rId102"/>
    <p:sldId id="445" r:id="rId103"/>
    <p:sldId id="459" r:id="rId10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19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0"/>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We can extract </a:t>
            </a:r>
            <a:r>
              <a:rPr lang="en-US" dirty="0" err="1"/>
              <a:t>S^n</a:t>
            </a:r>
            <a:r>
              <a:rPr lang="en-US" dirty="0"/>
              <a:t> with the following relation. Where again the super-ratio A comes from elastic neutron-to-proton cross-sections from this data analysis. The delta epsilon quantity is calculated from kinematic information. And the components of the quantity B are taken from either kinematic information or parameterizations to the nucleon electromagnetic form factor world data.</a:t>
            </a:r>
          </a:p>
          <a:p>
            <a:pPr marL="228600" indent="-228600">
              <a:buAutoNum type="arabicPeriod"/>
            </a:pPr>
            <a:r>
              <a:rPr lang="en-US" dirty="0"/>
              <a:t>Now that we have explained the techniques we will use for extracting both </a:t>
            </a:r>
            <a:r>
              <a:rPr lang="en-US" dirty="0" err="1"/>
              <a:t>GMn</a:t>
            </a:r>
            <a:r>
              <a:rPr lang="en-US" dirty="0"/>
              <a:t> and the neutron Rosenbluth Slope. We will move to an overview of the data analysis and how we extract values of R’</a:t>
            </a:r>
          </a:p>
        </p:txBody>
      </p:sp>
      <p:sp>
        <p:nvSpPr>
          <p:cNvPr id="4" name="Slide Number Placeholder 3"/>
          <p:cNvSpPr>
            <a:spLocks noGrp="1"/>
          </p:cNvSpPr>
          <p:nvPr>
            <p:ph type="sldNum" sz="quarter" idx="5"/>
          </p:nvPr>
        </p:nvSpPr>
        <p:spPr/>
        <p:txBody>
          <a:bodyPr/>
          <a:lstStyle/>
          <a:p>
            <a:fld id="{EE7BB8DA-73BB-EE4C-B4E5-A3AC4805299C}" type="slidenum">
              <a:rPr lang="en-US" smtClean="0"/>
              <a:t>12</a:t>
            </a:fld>
            <a:endParaRPr lang="en-US"/>
          </a:p>
        </p:txBody>
      </p:sp>
    </p:spTree>
    <p:extLst>
      <p:ext uri="{BB962C8B-B14F-4D97-AF65-F5344CB8AC3E}">
        <p14:creationId xmlns:p14="http://schemas.microsoft.com/office/powerpoint/2010/main" val="2249254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This diagram overviews the big picture analysis components that goes from either the raw experimental data or the simulated events and the processes that happen to reach the physics results we just discussed. </a:t>
            </a:r>
          </a:p>
          <a:p>
            <a:pPr marL="228600" indent="-228600">
              <a:buAutoNum type="arabicPeriod"/>
            </a:pPr>
            <a:r>
              <a:rPr lang="en-US" dirty="0"/>
              <a:t>Extracting our experimental observable R’ will depend on comparing distributions from both the real data and simulated events.</a:t>
            </a:r>
          </a:p>
          <a:p>
            <a:pPr marL="228600" indent="-228600">
              <a:buAutoNum type="arabicPeriod"/>
            </a:pPr>
            <a:r>
              <a:rPr lang="en-US" dirty="0"/>
              <a:t>Much of the remainder of this talk will be to discuss key components of this data analysis, studies of systematic effects, and present physics results</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Could be questions about features of the analysis framework. Likely the MC</a:t>
            </a:r>
          </a:p>
        </p:txBody>
      </p:sp>
      <p:sp>
        <p:nvSpPr>
          <p:cNvPr id="4" name="Slide Number Placeholder 3"/>
          <p:cNvSpPr>
            <a:spLocks noGrp="1"/>
          </p:cNvSpPr>
          <p:nvPr>
            <p:ph type="sldNum" sz="quarter" idx="5"/>
          </p:nvPr>
        </p:nvSpPr>
        <p:spPr/>
        <p:txBody>
          <a:bodyPr/>
          <a:lstStyle/>
          <a:p>
            <a:fld id="{EE7BB8DA-73BB-EE4C-B4E5-A3AC4805299C}" type="slidenum">
              <a:rPr lang="en-US" smtClean="0"/>
              <a:t>13</a:t>
            </a:fld>
            <a:endParaRPr lang="en-US"/>
          </a:p>
        </p:txBody>
      </p:sp>
    </p:spTree>
    <p:extLst>
      <p:ext uri="{BB962C8B-B14F-4D97-AF65-F5344CB8AC3E}">
        <p14:creationId xmlns:p14="http://schemas.microsoft.com/office/powerpoint/2010/main" val="41350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As I just mentioned the goal is to separate protons and neutrons that are detected in </a:t>
            </a:r>
            <a:r>
              <a:rPr lang="en-US" dirty="0" err="1"/>
              <a:t>Hcal</a:t>
            </a:r>
            <a:r>
              <a:rPr lang="en-US" dirty="0"/>
              <a:t> that originate from quasi-elastic scattering events</a:t>
            </a:r>
          </a:p>
          <a:p>
            <a:pPr marL="228600" indent="-228600">
              <a:buAutoNum type="arabicPeriod"/>
            </a:pPr>
            <a:r>
              <a:rPr lang="en-US" dirty="0"/>
              <a:t>We reconstruct the scattered electron track using data from the electron arm</a:t>
            </a:r>
          </a:p>
          <a:p>
            <a:pPr marL="228600" indent="-228600">
              <a:buAutoNum type="arabicPeriod"/>
            </a:pPr>
            <a:r>
              <a:rPr lang="en-US" dirty="0"/>
              <a:t>We then calculate the four vector for a neutron that underwent quasi-elastic scattering and project the expected </a:t>
            </a:r>
            <a:r>
              <a:rPr lang="en-US" dirty="0" err="1"/>
              <a:t>postion</a:t>
            </a:r>
            <a:r>
              <a:rPr lang="en-US" dirty="0"/>
              <a:t> to </a:t>
            </a:r>
            <a:r>
              <a:rPr lang="en-US" dirty="0" err="1"/>
              <a:t>Hcal</a:t>
            </a:r>
            <a:endParaRPr lang="en-US" dirty="0"/>
          </a:p>
          <a:p>
            <a:pPr marL="228600" indent="-228600">
              <a:buAutoNum type="arabicPeriod"/>
            </a:pPr>
            <a:r>
              <a:rPr lang="en-US" dirty="0"/>
              <a:t>Here we plot the difference between the observed event in </a:t>
            </a:r>
            <a:r>
              <a:rPr lang="en-US" dirty="0" err="1"/>
              <a:t>Hcal</a:t>
            </a:r>
            <a:r>
              <a:rPr lang="en-US" dirty="0"/>
              <a:t> and the expected location as determined by the electron arm information</a:t>
            </a:r>
          </a:p>
          <a:p>
            <a:pPr marL="228600" indent="-228600">
              <a:buAutoNum type="arabicPeriod"/>
            </a:pPr>
            <a:r>
              <a:rPr lang="en-US" dirty="0"/>
              <a:t>Here we have two 1D distributions of both delta x and Delta y, after all cuts have been applied. </a:t>
            </a:r>
          </a:p>
          <a:p>
            <a:pPr marL="228600" indent="-228600">
              <a:buAutoNum type="arabicPeriod"/>
            </a:pPr>
            <a:r>
              <a:rPr lang="en-US" dirty="0"/>
              <a:t>For Delta x we see two distinct distributions. The one which is centered at 0 corresponds to neutrons. The one centered at a negative value of delta x corresponds to protons and arises from the deflection introduced by the SBS magnet.</a:t>
            </a:r>
          </a:p>
          <a:p>
            <a:pPr marL="228600" indent="-228600">
              <a:buAutoNum type="arabicPeriod"/>
            </a:pPr>
            <a:r>
              <a:rPr lang="en-US" dirty="0"/>
              <a:t>These distributions are key tools in our data analysis and experimental extraction.</a:t>
            </a:r>
          </a:p>
        </p:txBody>
      </p:sp>
      <p:sp>
        <p:nvSpPr>
          <p:cNvPr id="4" name="Slide Number Placeholder 3"/>
          <p:cNvSpPr>
            <a:spLocks noGrp="1"/>
          </p:cNvSpPr>
          <p:nvPr>
            <p:ph type="sldNum" sz="quarter" idx="5"/>
          </p:nvPr>
        </p:nvSpPr>
        <p:spPr/>
        <p:txBody>
          <a:bodyPr/>
          <a:lstStyle/>
          <a:p>
            <a:fld id="{EE7BB8DA-73BB-EE4C-B4E5-A3AC4805299C}" type="slidenum">
              <a:rPr lang="en-US" smtClean="0"/>
              <a:t>14</a:t>
            </a:fld>
            <a:endParaRPr lang="en-US"/>
          </a:p>
        </p:txBody>
      </p:sp>
    </p:spTree>
    <p:extLst>
      <p:ext uri="{BB962C8B-B14F-4D97-AF65-F5344CB8AC3E}">
        <p14:creationId xmlns:p14="http://schemas.microsoft.com/office/powerpoint/2010/main" val="252298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Now I want to return to Data MC comparisons of Delta x. Which is how the experimental observable </a:t>
            </a:r>
            <a:r>
              <a:rPr lang="en-US" dirty="0" err="1"/>
              <a:t>Rsf</a:t>
            </a:r>
            <a:r>
              <a:rPr lang="en-US" dirty="0"/>
              <a:t> np is extracted.</a:t>
            </a:r>
          </a:p>
          <a:p>
            <a:pPr marL="228600" indent="-228600">
              <a:buAutoNum type="arabicPeriod"/>
            </a:pPr>
            <a:r>
              <a:rPr lang="en-US" dirty="0" err="1"/>
              <a:t>Rsf</a:t>
            </a:r>
            <a:r>
              <a:rPr lang="en-US" dirty="0"/>
              <a:t> np is extracted as a fit parameter from the total fit functional form that we described earlier and is present on this slide</a:t>
            </a:r>
          </a:p>
        </p:txBody>
      </p:sp>
      <p:sp>
        <p:nvSpPr>
          <p:cNvPr id="4" name="Slide Number Placeholder 3"/>
          <p:cNvSpPr>
            <a:spLocks noGrp="1"/>
          </p:cNvSpPr>
          <p:nvPr>
            <p:ph type="sldNum" sz="quarter" idx="5"/>
          </p:nvPr>
        </p:nvSpPr>
        <p:spPr/>
        <p:txBody>
          <a:bodyPr/>
          <a:lstStyle/>
          <a:p>
            <a:fld id="{EE7BB8DA-73BB-EE4C-B4E5-A3AC4805299C}" type="slidenum">
              <a:rPr lang="en-US" smtClean="0"/>
              <a:t>15</a:t>
            </a:fld>
            <a:endParaRPr lang="en-US"/>
          </a:p>
        </p:txBody>
      </p:sp>
    </p:spTree>
    <p:extLst>
      <p:ext uri="{BB962C8B-B14F-4D97-AF65-F5344CB8AC3E}">
        <p14:creationId xmlns:p14="http://schemas.microsoft.com/office/powerpoint/2010/main" val="3234155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Specifically for the simulated distributions. We claim that the quasi-elastic electron-neutron and electron-proton simulated events realistically account for known nuclear effects, radiative, corrections,  and detector efficiency effects that are present in the data. Within a reasonable uncertainty.</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Given these conditions we can calculate the neutron to proton elastic cross-section ratios identically to how they are determined in the MC.</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Lets call this quantity R’ sim. Additionally we can relate the nucleon cross-section ratio to the nuclear cross-section ratio, called R sim, Via the same extraction prescription as described earlier in the talk which accounts for known dominant effects.</a:t>
            </a:r>
          </a:p>
        </p:txBody>
      </p:sp>
      <p:sp>
        <p:nvSpPr>
          <p:cNvPr id="4" name="Slide Number Placeholder 3"/>
          <p:cNvSpPr>
            <a:spLocks noGrp="1"/>
          </p:cNvSpPr>
          <p:nvPr>
            <p:ph type="sldNum" sz="quarter" idx="5"/>
          </p:nvPr>
        </p:nvSpPr>
        <p:spPr/>
        <p:txBody>
          <a:bodyPr/>
          <a:lstStyle/>
          <a:p>
            <a:fld id="{EE7BB8DA-73BB-EE4C-B4E5-A3AC4805299C}" type="slidenum">
              <a:rPr lang="en-US" smtClean="0"/>
              <a:t>16</a:t>
            </a:fld>
            <a:endParaRPr lang="en-US"/>
          </a:p>
        </p:txBody>
      </p:sp>
    </p:spTree>
    <p:extLst>
      <p:ext uri="{BB962C8B-B14F-4D97-AF65-F5344CB8AC3E}">
        <p14:creationId xmlns:p14="http://schemas.microsoft.com/office/powerpoint/2010/main" val="180071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What is critical is we can use our fit parameter </a:t>
            </a:r>
            <a:r>
              <a:rPr lang="en-US" dirty="0" err="1"/>
              <a:t>Rsf</a:t>
            </a:r>
            <a:r>
              <a:rPr lang="en-US" dirty="0"/>
              <a:t> np to relate the experimental observed quasi-elastic cross-section ratio to the quasi-elastic cross-section ratio modeled in the simulation generators. This relation is at the top of this slide.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Again it is sufficiently motivated that the simulation consistently replicates nuclear effects, radiative corrections, and nucleon detection efficiency effects. Such that the individual correction factors between the real data and the simulation will approximately cancel to 1.</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We are then presented with a simplified relation for the experimentally observed R’ which is equal to </a:t>
            </a:r>
            <a:r>
              <a:rPr lang="en-US" dirty="0" err="1"/>
              <a:t>Rsf</a:t>
            </a:r>
            <a:r>
              <a:rPr lang="en-US" dirty="0"/>
              <a:t> np multiplied by R’ sim. And from this extraction technique we can determine experimental R’ value which we can use to extract preliminary physics results.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Questions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There could be questions about the extraction or the assumptions. As well as the structure of each correction factor.</a:t>
            </a:r>
          </a:p>
          <a:p>
            <a:endParaRPr lang="en-US" dirty="0"/>
          </a:p>
        </p:txBody>
      </p:sp>
      <p:sp>
        <p:nvSpPr>
          <p:cNvPr id="4" name="Slide Number Placeholder 3"/>
          <p:cNvSpPr>
            <a:spLocks noGrp="1"/>
          </p:cNvSpPr>
          <p:nvPr>
            <p:ph type="sldNum" sz="quarter" idx="5"/>
          </p:nvPr>
        </p:nvSpPr>
        <p:spPr/>
        <p:txBody>
          <a:bodyPr/>
          <a:lstStyle/>
          <a:p>
            <a:fld id="{EE7BB8DA-73BB-EE4C-B4E5-A3AC4805299C}" type="slidenum">
              <a:rPr lang="en-US" smtClean="0"/>
              <a:t>17</a:t>
            </a:fld>
            <a:endParaRPr lang="en-US"/>
          </a:p>
        </p:txBody>
      </p:sp>
    </p:spTree>
    <p:extLst>
      <p:ext uri="{BB962C8B-B14F-4D97-AF65-F5344CB8AC3E}">
        <p14:creationId xmlns:p14="http://schemas.microsoft.com/office/powerpoint/2010/main" val="1028350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95387-D8AC-7998-5096-7819AE6B3A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91A61-B142-9CAA-2026-137FBFD9DD5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7FAD526-8493-BD3B-E112-FF31A308089C}"/>
              </a:ext>
            </a:extLst>
          </p:cNvPr>
          <p:cNvSpPr>
            <a:spLocks noGrp="1"/>
          </p:cNvSpPr>
          <p:nvPr>
            <p:ph type="body" idx="1"/>
          </p:nvPr>
        </p:nvSpPr>
        <p:spPr/>
        <p:txBody>
          <a:bodyPr/>
          <a:lstStyle/>
          <a:p>
            <a:pPr marL="228600" indent="-228600">
              <a:buAutoNum type="arabicPeriod"/>
            </a:pPr>
            <a:r>
              <a:rPr lang="en-US" dirty="0"/>
              <a:t>Broadly we have two categories of cuts we can implement. The first are cuts which select good electron candidates and rely on information only from the electron arm. The second are quasi-elastic cuts which ensure that the event corresponds to a quasi-elastically scattered nucleon. </a:t>
            </a:r>
          </a:p>
          <a:p>
            <a:pPr marL="228600" indent="-228600">
              <a:buAutoNum type="arabicPeriod"/>
            </a:pPr>
            <a:r>
              <a:rPr lang="en-US" dirty="0"/>
              <a:t>It is also important to note that separate studies were conducted to optimize the choice of cut regions. As well studies to address systematic effects on </a:t>
            </a:r>
            <a:r>
              <a:rPr lang="en-US" dirty="0" err="1"/>
              <a:t>Rsf</a:t>
            </a:r>
            <a:r>
              <a:rPr lang="en-US" dirty="0"/>
              <a:t> np due to cut sensitivity. If anyone is interested in the details of the studies. We can address that during questions.</a:t>
            </a:r>
          </a:p>
          <a:p>
            <a:pPr marL="228600" indent="-228600">
              <a:buAutoNum type="arabicPeriod"/>
            </a:pPr>
            <a:r>
              <a:rPr lang="en-US" dirty="0"/>
              <a:t>Now let’s look at some examples of some of the cuts</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Pertaining to individual cuts</a:t>
            </a:r>
          </a:p>
          <a:p>
            <a:pPr marL="228600" indent="-228600">
              <a:buAutoNum type="arabicPeriod"/>
            </a:pPr>
            <a:r>
              <a:rPr lang="en-US" dirty="0"/>
              <a:t>Overall cut regions</a:t>
            </a:r>
          </a:p>
          <a:p>
            <a:pPr marL="228600" indent="-228600">
              <a:buAutoNum type="arabicPeriod"/>
            </a:pPr>
            <a:r>
              <a:rPr lang="en-US" dirty="0"/>
              <a:t>Information about cut region optimization</a:t>
            </a:r>
          </a:p>
          <a:p>
            <a:pPr marL="228600" indent="-228600">
              <a:buAutoNum type="arabicPeriod"/>
            </a:pPr>
            <a:r>
              <a:rPr lang="en-US" dirty="0"/>
              <a:t>Information about quantifying systematic effect due to cut choice</a:t>
            </a:r>
          </a:p>
        </p:txBody>
      </p:sp>
      <p:sp>
        <p:nvSpPr>
          <p:cNvPr id="4" name="Slide Number Placeholder 3">
            <a:extLst>
              <a:ext uri="{FF2B5EF4-FFF2-40B4-BE49-F238E27FC236}">
                <a16:creationId xmlns:a16="http://schemas.microsoft.com/office/drawing/2014/main" id="{2E229540-1B03-122D-06D5-042FFBD471BD}"/>
              </a:ext>
            </a:extLst>
          </p:cNvPr>
          <p:cNvSpPr>
            <a:spLocks noGrp="1"/>
          </p:cNvSpPr>
          <p:nvPr>
            <p:ph type="sldNum" sz="quarter" idx="5"/>
          </p:nvPr>
        </p:nvSpPr>
        <p:spPr/>
        <p:txBody>
          <a:bodyPr/>
          <a:lstStyle/>
          <a:p>
            <a:fld id="{EE7BB8DA-73BB-EE4C-B4E5-A3AC4805299C}" type="slidenum">
              <a:rPr lang="en-US" smtClean="0"/>
              <a:t>18</a:t>
            </a:fld>
            <a:endParaRPr lang="en-US"/>
          </a:p>
        </p:txBody>
      </p:sp>
    </p:spTree>
    <p:extLst>
      <p:ext uri="{BB962C8B-B14F-4D97-AF65-F5344CB8AC3E}">
        <p14:creationId xmlns:p14="http://schemas.microsoft.com/office/powerpoint/2010/main" val="572563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569A8-CCBC-2E90-C1DD-0B52AA20E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A02C4-BCB7-4F29-1F49-0CE5EEEE3E5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D838EA9-1B6A-2966-0971-31B6243C353D}"/>
              </a:ext>
            </a:extLst>
          </p:cNvPr>
          <p:cNvSpPr>
            <a:spLocks noGrp="1"/>
          </p:cNvSpPr>
          <p:nvPr>
            <p:ph type="body" idx="1"/>
          </p:nvPr>
        </p:nvSpPr>
        <p:spPr/>
        <p:txBody>
          <a:bodyPr/>
          <a:lstStyle/>
          <a:p>
            <a:pPr marL="228600" indent="-228600">
              <a:buAutoNum type="arabicPeriod"/>
            </a:pPr>
            <a:r>
              <a:rPr lang="en-US" dirty="0"/>
              <a:t>One of the most important cuts in the entire analysis is a cut on the invariant mass squared of the system, W^2. It allows us to select events that most likely correspond to quasi-elastic electron nucleon scattering.</a:t>
            </a:r>
          </a:p>
          <a:p>
            <a:pPr marL="228600" indent="-228600">
              <a:buAutoNum type="arabicPeriod"/>
            </a:pPr>
            <a:r>
              <a:rPr lang="en-US" dirty="0"/>
              <a:t>In the plot on the left we have a W^2 distribution with no cuts applied and we can clearly see that distribution is dominated by other processes. Mostly inelastic processes which in our case are a background. It should be noted that the quasi-elastic peak is extremely difficult to resolve.</a:t>
            </a:r>
          </a:p>
          <a:p>
            <a:pPr marL="228600" indent="-228600">
              <a:buAutoNum type="arabicPeriod"/>
            </a:pPr>
            <a:r>
              <a:rPr lang="en-US" dirty="0"/>
              <a:t>In the plot on the right we have a W^2 distribution with all other cuts applied and we can clearly see the quasi-elastic peak and we can better select those events. However, its evident that inelastic processes still are not fully removed by the other event selection criteria and enforcing a W^2 cut removes a significant portion of background events.</a:t>
            </a:r>
          </a:p>
        </p:txBody>
      </p:sp>
      <p:sp>
        <p:nvSpPr>
          <p:cNvPr id="4" name="Slide Number Placeholder 3">
            <a:extLst>
              <a:ext uri="{FF2B5EF4-FFF2-40B4-BE49-F238E27FC236}">
                <a16:creationId xmlns:a16="http://schemas.microsoft.com/office/drawing/2014/main" id="{47C1D366-EDE8-D21B-4DFC-DD1CA921A809}"/>
              </a:ext>
            </a:extLst>
          </p:cNvPr>
          <p:cNvSpPr>
            <a:spLocks noGrp="1"/>
          </p:cNvSpPr>
          <p:nvPr>
            <p:ph type="sldNum" sz="quarter" idx="5"/>
          </p:nvPr>
        </p:nvSpPr>
        <p:spPr/>
        <p:txBody>
          <a:bodyPr/>
          <a:lstStyle/>
          <a:p>
            <a:fld id="{EE7BB8DA-73BB-EE4C-B4E5-A3AC4805299C}" type="slidenum">
              <a:rPr lang="en-US" smtClean="0"/>
              <a:t>19</a:t>
            </a:fld>
            <a:endParaRPr lang="en-US"/>
          </a:p>
        </p:txBody>
      </p:sp>
    </p:spTree>
    <p:extLst>
      <p:ext uri="{BB962C8B-B14F-4D97-AF65-F5344CB8AC3E}">
        <p14:creationId xmlns:p14="http://schemas.microsoft.com/office/powerpoint/2010/main" val="3957381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00789-48B4-DD7C-14B7-F68C1BEB9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43035B-ACF3-A8E4-9905-2359E95C120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C29841B-8DC7-87DD-1D6E-642E05894DAB}"/>
              </a:ext>
            </a:extLst>
          </p:cNvPr>
          <p:cNvSpPr>
            <a:spLocks noGrp="1"/>
          </p:cNvSpPr>
          <p:nvPr>
            <p:ph type="body" idx="1"/>
          </p:nvPr>
        </p:nvSpPr>
        <p:spPr/>
        <p:txBody>
          <a:bodyPr/>
          <a:lstStyle/>
          <a:p>
            <a:r>
              <a:rPr lang="en-US" dirty="0"/>
              <a:t>1. As a reminder one of the dominant systematic effects is the nucleon detection efficiency. For the observable extraction to work we need to have similar detection efficiency between both neutrons and protons. As well as modeling nucleon detection efficiency in MC as similar as possible to efficiency observed in real data.</a:t>
            </a:r>
          </a:p>
          <a:p>
            <a:pPr marL="228600" indent="-228600">
              <a:buAutoNum type="arabicPeriod" startAt="2"/>
            </a:pPr>
            <a:r>
              <a:rPr lang="en-US" dirty="0"/>
              <a:t>By implementing a cut based analysis we can study the proton relative rate from LH2 data, over the </a:t>
            </a:r>
            <a:r>
              <a:rPr lang="en-US" dirty="0" err="1"/>
              <a:t>HCal</a:t>
            </a:r>
            <a:r>
              <a:rPr lang="en-US" dirty="0"/>
              <a:t> Acceptance. We observe regions of non-uniform behavior in </a:t>
            </a:r>
            <a:r>
              <a:rPr lang="en-US" dirty="0" err="1"/>
              <a:t>HCal</a:t>
            </a:r>
            <a:r>
              <a:rPr lang="en-US" dirty="0"/>
              <a:t>. These non-uniformities could bias individual proton and neutron detection efficiencies in real data. </a:t>
            </a:r>
          </a:p>
          <a:p>
            <a:pPr marL="228600" indent="-228600">
              <a:buAutoNum type="arabicPeriod" startAt="2"/>
            </a:pPr>
            <a:r>
              <a:rPr lang="en-US" dirty="0"/>
              <a:t>From the 1D plot in the top left and the 2D plot on the bottom we clearly see non-uniformities or dips at </a:t>
            </a:r>
            <a:r>
              <a:rPr lang="en-US" dirty="0" err="1"/>
              <a:t>xexp</a:t>
            </a:r>
            <a:r>
              <a:rPr lang="en-US" dirty="0"/>
              <a:t> – the deflection at about –0.6 and -1.7 m </a:t>
            </a:r>
          </a:p>
          <a:p>
            <a:pPr marL="228600" indent="-228600">
              <a:buAutoNum type="arabicPeriod" startAt="2"/>
            </a:pPr>
            <a:r>
              <a:rPr lang="en-US" dirty="0"/>
              <a:t>These non-uniformities are highly-likely to be caused by issues with </a:t>
            </a:r>
            <a:r>
              <a:rPr lang="en-US" dirty="0" err="1"/>
              <a:t>Hcal</a:t>
            </a:r>
            <a:r>
              <a:rPr lang="en-US" dirty="0"/>
              <a:t> hardware </a:t>
            </a:r>
          </a:p>
          <a:p>
            <a:pPr marL="228600" indent="-228600">
              <a:buAutoNum type="arabicPeriod" startAt="2"/>
            </a:pPr>
            <a:r>
              <a:rPr lang="en-US" dirty="0"/>
              <a:t>These position-dependent non-uniformities in </a:t>
            </a:r>
            <a:r>
              <a:rPr lang="en-US" dirty="0" err="1"/>
              <a:t>Hcal</a:t>
            </a:r>
            <a:r>
              <a:rPr lang="en-US" dirty="0"/>
              <a:t> nucleon detection efficiency could introduce bias to our extraction of the observable </a:t>
            </a:r>
            <a:r>
              <a:rPr lang="en-US" dirty="0" err="1"/>
              <a:t>Rsf</a:t>
            </a:r>
            <a:r>
              <a:rPr lang="en-US" dirty="0"/>
              <a:t> np.</a:t>
            </a:r>
          </a:p>
          <a:p>
            <a:pPr marL="228600" indent="-228600">
              <a:buAutoNum type="arabicPeriod" startAt="2"/>
            </a:pPr>
            <a:endParaRPr lang="en-US" dirty="0"/>
          </a:p>
          <a:p>
            <a:pPr marL="228600" indent="-228600">
              <a:buAutoNum type="arabicPeriod" startAt="2"/>
            </a:pPr>
            <a:r>
              <a:rPr lang="en-US" dirty="0"/>
              <a:t>Questions</a:t>
            </a:r>
          </a:p>
          <a:p>
            <a:pPr marL="228600" indent="-228600">
              <a:buAutoNum type="arabicPeriod" startAt="2"/>
            </a:pPr>
            <a:r>
              <a:rPr lang="en-US" dirty="0"/>
              <a:t>I would expect questions about either how we account for the proton deflection. I would just reference the thesis for that if need be</a:t>
            </a:r>
          </a:p>
          <a:p>
            <a:pPr marL="228600" indent="-228600">
              <a:buAutoNum type="arabicPeriod" startAt="2"/>
            </a:pPr>
            <a:r>
              <a:rPr lang="en-US" dirty="0"/>
              <a:t>Probably questions on how any of these plots get generated.</a:t>
            </a:r>
          </a:p>
          <a:p>
            <a:pPr marL="228600" indent="-228600">
              <a:buAutoNum type="arabicPeriod" startAt="2"/>
            </a:pPr>
            <a:r>
              <a:rPr lang="en-US" dirty="0"/>
              <a:t>Maybe something about how systematic effects are quantified</a:t>
            </a:r>
          </a:p>
        </p:txBody>
      </p:sp>
      <p:sp>
        <p:nvSpPr>
          <p:cNvPr id="4" name="Slide Number Placeholder 3">
            <a:extLst>
              <a:ext uri="{FF2B5EF4-FFF2-40B4-BE49-F238E27FC236}">
                <a16:creationId xmlns:a16="http://schemas.microsoft.com/office/drawing/2014/main" id="{A75D4EBD-9BA4-E55C-7127-CB460237CE83}"/>
              </a:ext>
            </a:extLst>
          </p:cNvPr>
          <p:cNvSpPr>
            <a:spLocks noGrp="1"/>
          </p:cNvSpPr>
          <p:nvPr>
            <p:ph type="sldNum" sz="quarter" idx="5"/>
          </p:nvPr>
        </p:nvSpPr>
        <p:spPr/>
        <p:txBody>
          <a:bodyPr/>
          <a:lstStyle/>
          <a:p>
            <a:fld id="{EE7BB8DA-73BB-EE4C-B4E5-A3AC4805299C}" type="slidenum">
              <a:rPr lang="en-US" smtClean="0"/>
              <a:t>20</a:t>
            </a:fld>
            <a:endParaRPr lang="en-US"/>
          </a:p>
        </p:txBody>
      </p:sp>
    </p:spTree>
    <p:extLst>
      <p:ext uri="{BB962C8B-B14F-4D97-AF65-F5344CB8AC3E}">
        <p14:creationId xmlns:p14="http://schemas.microsoft.com/office/powerpoint/2010/main" val="4078712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C0176-577E-C374-34B7-45C9A155A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F0C33D-A370-CC5E-86CF-82B4074439B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61B0357-15D6-F557-C109-4C82E3EB7F15}"/>
              </a:ext>
            </a:extLst>
          </p:cNvPr>
          <p:cNvSpPr>
            <a:spLocks noGrp="1"/>
          </p:cNvSpPr>
          <p:nvPr>
            <p:ph type="body" idx="1"/>
          </p:nvPr>
        </p:nvSpPr>
        <p:spPr/>
        <p:txBody>
          <a:bodyPr/>
          <a:lstStyle/>
          <a:p>
            <a:pPr marL="228600" indent="-228600">
              <a:buAutoNum type="arabicPeriod"/>
            </a:pPr>
            <a:r>
              <a:rPr lang="en-US" dirty="0"/>
              <a:t>One method, which was implemented in this analysis, was a position dependent efficiency correction to MC events.</a:t>
            </a:r>
          </a:p>
          <a:p>
            <a:pPr marL="228600" indent="-228600">
              <a:buAutoNum type="arabicPeriod"/>
            </a:pPr>
            <a:r>
              <a:rPr lang="en-US" dirty="0"/>
              <a:t>The goal is to reproduce the non-uniformities present in the real data by introducing position-dependent weights on MC events.</a:t>
            </a:r>
          </a:p>
          <a:p>
            <a:pPr marL="228600" indent="-228600">
              <a:buAutoNum type="arabicPeriod"/>
            </a:pPr>
            <a:r>
              <a:rPr lang="en-US" dirty="0"/>
              <a:t>This method has two assumptions, one that detection efficiency variations are only due to position and that protons and neutrons can be treated equally.</a:t>
            </a:r>
          </a:p>
          <a:p>
            <a:pPr marL="228600" indent="-228600">
              <a:buAutoNum type="arabicPeriod"/>
            </a:pPr>
            <a:r>
              <a:rPr lang="en-US" dirty="0"/>
              <a:t>Essentially we reweight the MC events based a real data map that covers the entire </a:t>
            </a:r>
            <a:r>
              <a:rPr lang="en-US" dirty="0" err="1"/>
              <a:t>HCal</a:t>
            </a:r>
            <a:r>
              <a:rPr lang="en-US" dirty="0"/>
              <a:t> acceptance.</a:t>
            </a:r>
          </a:p>
          <a:p>
            <a:pPr marL="228600" indent="-228600">
              <a:buAutoNum type="arabicPeriod"/>
            </a:pPr>
            <a:r>
              <a:rPr lang="en-US" dirty="0"/>
              <a:t>For a given nucleon position, MC events will be reduced or enhanced respectively relative to the acceptance-averaged value of the detection efficiency</a:t>
            </a:r>
          </a:p>
          <a:p>
            <a:pPr marL="228600" indent="-228600">
              <a:buAutoNum type="arabicPeriod"/>
            </a:pPr>
            <a:r>
              <a:rPr lang="en-US" dirty="0"/>
              <a:t>What we see from both the 1D and 2D relative rate distributions is that the non-uniform regions are similarly reproduced for the MC events.</a:t>
            </a:r>
          </a:p>
        </p:txBody>
      </p:sp>
      <p:sp>
        <p:nvSpPr>
          <p:cNvPr id="4" name="Slide Number Placeholder 3">
            <a:extLst>
              <a:ext uri="{FF2B5EF4-FFF2-40B4-BE49-F238E27FC236}">
                <a16:creationId xmlns:a16="http://schemas.microsoft.com/office/drawing/2014/main" id="{3AAF7981-F3A7-509F-A795-08DADEB543FA}"/>
              </a:ext>
            </a:extLst>
          </p:cNvPr>
          <p:cNvSpPr>
            <a:spLocks noGrp="1"/>
          </p:cNvSpPr>
          <p:nvPr>
            <p:ph type="sldNum" sz="quarter" idx="5"/>
          </p:nvPr>
        </p:nvSpPr>
        <p:spPr/>
        <p:txBody>
          <a:bodyPr/>
          <a:lstStyle/>
          <a:p>
            <a:fld id="{EE7BB8DA-73BB-EE4C-B4E5-A3AC4805299C}" type="slidenum">
              <a:rPr lang="en-US" smtClean="0"/>
              <a:t>21</a:t>
            </a:fld>
            <a:endParaRPr lang="en-US"/>
          </a:p>
        </p:txBody>
      </p:sp>
    </p:spTree>
    <p:extLst>
      <p:ext uri="{BB962C8B-B14F-4D97-AF65-F5344CB8AC3E}">
        <p14:creationId xmlns:p14="http://schemas.microsoft.com/office/powerpoint/2010/main" val="435226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We know that hadrons (and the nucleon) are not point-like particles. Rather we know the nucleon has a  complex internal structure with contributions from valence quarks, gluons, and quark-antiquark pairs</a:t>
            </a:r>
          </a:p>
          <a:p>
            <a:pPr marL="228600" indent="-228600">
              <a:buAutoNum type="arabicPeriod"/>
            </a:pPr>
            <a:r>
              <a:rPr lang="en-US" dirty="0"/>
              <a:t>One straightforward experimental technique is electron-nucleon scattering.</a:t>
            </a:r>
          </a:p>
          <a:p>
            <a:pPr marL="228600" indent="-228600">
              <a:buAutoNum type="arabicPeriod"/>
            </a:pPr>
            <a:r>
              <a:rPr lang="en-US" dirty="0"/>
              <a:t>By conducting electron-nucleon scattering experiments, we can measure differential cross-sections. The cross-section is a measure of the interaction probability within a given area. </a:t>
            </a:r>
          </a:p>
          <a:p>
            <a:pPr marL="228600" indent="-228600">
              <a:buAutoNum type="arabicPeriod"/>
            </a:pPr>
            <a:r>
              <a:rPr lang="en-US" dirty="0"/>
              <a:t>The differential scattering cross-section contains a point-like factor, known as the Mott cross-section</a:t>
            </a:r>
          </a:p>
          <a:p>
            <a:pPr marL="228600" indent="-228600">
              <a:buAutoNum type="arabicPeriod"/>
            </a:pPr>
            <a:r>
              <a:rPr lang="en-US" dirty="0"/>
              <a:t>And a factor for internal structure which is composed of two quantities known as the Sachs Electric and Magnetic Form Factors</a:t>
            </a:r>
          </a:p>
          <a:p>
            <a:pPr marL="228600" indent="-228600">
              <a:buAutoNum type="arabicPeriod"/>
            </a:pPr>
            <a:r>
              <a:rPr lang="en-US" dirty="0"/>
              <a:t>The electromagnetic form factors are more useful for experimentalists as there are known methods for extracting these electromagnetic form factors.</a:t>
            </a:r>
          </a:p>
          <a:p>
            <a:pPr marL="228600" indent="-228600">
              <a:buAutoNum type="arabicPeriod"/>
            </a:pPr>
            <a:r>
              <a:rPr lang="en-US" dirty="0"/>
              <a:t>A classic technique for extracting EMFF is a Rosenbluth Separation or LT Separation which allows for the extraction of EMFFs at a fixed Q^2 and different values of epsilon and exploiting the linearity in epsilon of the reduced cross-section. Which allows for the extraction of a quantity known as the Rosenbluth Slope</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What is the Breit frame?</a:t>
            </a:r>
          </a:p>
          <a:p>
            <a:pPr marL="228600" indent="-228600">
              <a:buAutoNum type="arabicPeriod"/>
            </a:pPr>
            <a:r>
              <a:rPr lang="en-US" dirty="0"/>
              <a:t> Something about one of the terms on the slide that is or is not labeled?</a:t>
            </a:r>
          </a:p>
          <a:p>
            <a:pPr marL="228600" indent="-228600">
              <a:buAutoNum type="arabicPeriod"/>
            </a:pPr>
            <a:r>
              <a:rPr lang="en-US" dirty="0"/>
              <a:t>Something generic about form factors?</a:t>
            </a:r>
          </a:p>
          <a:p>
            <a:pPr marL="228600" indent="-228600">
              <a:buAutoNum type="arabicPeriod"/>
            </a:pPr>
            <a:r>
              <a:rPr lang="en-US" dirty="0"/>
              <a:t>What does form factor represent?</a:t>
            </a:r>
          </a:p>
          <a:p>
            <a:pPr marL="228600" indent="-228600">
              <a:buAutoNum type="arabicPeriod"/>
            </a:pPr>
            <a:r>
              <a:rPr lang="en-US" dirty="0"/>
              <a:t>Potentially Refs Thesis </a:t>
            </a:r>
            <a:r>
              <a:rPr lang="en-US" dirty="0" err="1"/>
              <a:t>chpts</a:t>
            </a:r>
            <a:r>
              <a:rPr lang="en-US" dirty="0"/>
              <a:t> 1 or 2 here</a:t>
            </a:r>
          </a:p>
        </p:txBody>
      </p:sp>
      <p:sp>
        <p:nvSpPr>
          <p:cNvPr id="4" name="Slide Number Placeholder 3"/>
          <p:cNvSpPr>
            <a:spLocks noGrp="1"/>
          </p:cNvSpPr>
          <p:nvPr>
            <p:ph type="sldNum" sz="quarter" idx="5"/>
          </p:nvPr>
        </p:nvSpPr>
        <p:spPr/>
        <p:txBody>
          <a:bodyPr/>
          <a:lstStyle/>
          <a:p>
            <a:fld id="{EE7BB8DA-73BB-EE4C-B4E5-A3AC4805299C}" type="slidenum">
              <a:rPr lang="en-US" smtClean="0"/>
              <a:t>3</a:t>
            </a:fld>
            <a:endParaRPr lang="en-US"/>
          </a:p>
        </p:txBody>
      </p:sp>
    </p:spTree>
    <p:extLst>
      <p:ext uri="{BB962C8B-B14F-4D97-AF65-F5344CB8AC3E}">
        <p14:creationId xmlns:p14="http://schemas.microsoft.com/office/powerpoint/2010/main" val="1203780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841D8-7E4A-C78F-9E99-A571B5E25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6AD6D-736D-E4A4-D578-EB9F5A05EE9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41826DC-BC67-AFCA-E966-B866070C6E7E}"/>
              </a:ext>
            </a:extLst>
          </p:cNvPr>
          <p:cNvSpPr>
            <a:spLocks noGrp="1"/>
          </p:cNvSpPr>
          <p:nvPr>
            <p:ph type="body" idx="1"/>
          </p:nvPr>
        </p:nvSpPr>
        <p:spPr/>
        <p:txBody>
          <a:bodyPr/>
          <a:lstStyle/>
          <a:p>
            <a:pPr marL="228600" indent="-228600">
              <a:buAutoNum type="arabicPeriod"/>
            </a:pPr>
            <a:r>
              <a:rPr lang="en-US" dirty="0"/>
              <a:t>To validate the claim that protons and neutrons can be treated equally in this framework for studying </a:t>
            </a:r>
            <a:r>
              <a:rPr lang="en-US" dirty="0" err="1"/>
              <a:t>HCal</a:t>
            </a:r>
            <a:r>
              <a:rPr lang="en-US" dirty="0"/>
              <a:t> detection efficiency non-uniformity. We studied proton spot selected and neutron spot selected events from liquid deuterium real data.</a:t>
            </a:r>
          </a:p>
          <a:p>
            <a:pPr marL="228600" indent="-228600">
              <a:buAutoNum type="arabicPeriod"/>
            </a:pPr>
            <a:r>
              <a:rPr lang="en-US" dirty="0"/>
              <a:t>Distributions for protons are shown as black data points, whereas red data points are for neutrons</a:t>
            </a:r>
          </a:p>
          <a:p>
            <a:pPr marL="228600" indent="-228600">
              <a:buAutoNum type="arabicPeriod"/>
            </a:pPr>
            <a:r>
              <a:rPr lang="en-US" dirty="0"/>
              <a:t>By implementing narrow spot cuts we can select events that likely correspond to either protons or neutrons. And we can get a qualitative understanding of how they behave in the non-uniform regions.</a:t>
            </a:r>
          </a:p>
          <a:p>
            <a:pPr marL="228600" indent="-228600">
              <a:buAutoNum type="arabicPeriod"/>
            </a:pPr>
            <a:r>
              <a:rPr lang="en-US" dirty="0"/>
              <a:t>These plots show the proton selected and neutrons selected events, where the neutron distributions are scaled to the protons. For two kinematic configurations of interest for this analysis.</a:t>
            </a:r>
          </a:p>
          <a:p>
            <a:pPr marL="228600" indent="-228600">
              <a:buAutoNum type="arabicPeriod"/>
            </a:pPr>
            <a:r>
              <a:rPr lang="en-US" dirty="0"/>
              <a:t>What we see is that in the overlapping regions of the acceptance the non-uniform regions similarly impact proton and neutrons</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Something about how the protons and neutrons are selected</a:t>
            </a:r>
          </a:p>
          <a:p>
            <a:pPr marL="228600" indent="-228600">
              <a:buAutoNum type="arabicPeriod"/>
            </a:pPr>
            <a:r>
              <a:rPr lang="en-US" dirty="0"/>
              <a:t>Comparing SBS8 and SBS9</a:t>
            </a:r>
          </a:p>
        </p:txBody>
      </p:sp>
      <p:sp>
        <p:nvSpPr>
          <p:cNvPr id="4" name="Slide Number Placeholder 3">
            <a:extLst>
              <a:ext uri="{FF2B5EF4-FFF2-40B4-BE49-F238E27FC236}">
                <a16:creationId xmlns:a16="http://schemas.microsoft.com/office/drawing/2014/main" id="{FFA28522-BA32-EB44-B8D0-3199B6710419}"/>
              </a:ext>
            </a:extLst>
          </p:cNvPr>
          <p:cNvSpPr>
            <a:spLocks noGrp="1"/>
          </p:cNvSpPr>
          <p:nvPr>
            <p:ph type="sldNum" sz="quarter" idx="5"/>
          </p:nvPr>
        </p:nvSpPr>
        <p:spPr/>
        <p:txBody>
          <a:bodyPr/>
          <a:lstStyle/>
          <a:p>
            <a:fld id="{EE7BB8DA-73BB-EE4C-B4E5-A3AC4805299C}" type="slidenum">
              <a:rPr lang="en-US" smtClean="0"/>
              <a:t>22</a:t>
            </a:fld>
            <a:endParaRPr lang="en-US"/>
          </a:p>
        </p:txBody>
      </p:sp>
    </p:spTree>
    <p:extLst>
      <p:ext uri="{BB962C8B-B14F-4D97-AF65-F5344CB8AC3E}">
        <p14:creationId xmlns:p14="http://schemas.microsoft.com/office/powerpoint/2010/main" val="3942353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DDA9F-247D-9D89-6926-63B1D01E0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FD299-632A-F436-CA4A-3DC447513C4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E9467E2-FEA0-8FAA-DBB0-338898F0394F}"/>
              </a:ext>
            </a:extLst>
          </p:cNvPr>
          <p:cNvSpPr>
            <a:spLocks noGrp="1"/>
          </p:cNvSpPr>
          <p:nvPr>
            <p:ph type="body" idx="1"/>
          </p:nvPr>
        </p:nvSpPr>
        <p:spPr/>
        <p:txBody>
          <a:bodyPr/>
          <a:lstStyle/>
          <a:p>
            <a:pPr marL="228600" indent="-228600">
              <a:buAutoNum type="arabicPeriod"/>
            </a:pPr>
            <a:r>
              <a:rPr lang="en-US" dirty="0"/>
              <a:t>As described earlier in this presentation we have many event selection cuts that significantly reduce the presence of events corresponding to inelastic background</a:t>
            </a:r>
          </a:p>
          <a:p>
            <a:pPr marL="228600" indent="-228600">
              <a:buAutoNum type="arabicPeriod"/>
            </a:pPr>
            <a:r>
              <a:rPr lang="en-US" dirty="0"/>
              <a:t>However, even after all of the cuts are implemented. Parts of the Delta x distribution will still contain events which correspond to background processes</a:t>
            </a:r>
          </a:p>
          <a:p>
            <a:pPr marL="228600" indent="-228600">
              <a:buAutoNum type="arabicPeriod"/>
            </a:pPr>
            <a:r>
              <a:rPr lang="en-US" dirty="0"/>
              <a:t>As such we estimated the background shape and quantified systematic effects on </a:t>
            </a:r>
            <a:r>
              <a:rPr lang="en-US" dirty="0" err="1"/>
              <a:t>Rsf</a:t>
            </a:r>
            <a:r>
              <a:rPr lang="en-US" dirty="0"/>
              <a:t> np</a:t>
            </a:r>
          </a:p>
          <a:p>
            <a:pPr marL="228600" indent="-228600">
              <a:buAutoNum type="arabicPeriod"/>
            </a:pPr>
            <a:r>
              <a:rPr lang="en-US" dirty="0"/>
              <a:t>Overall we used 5 different functional forms for the background</a:t>
            </a:r>
          </a:p>
          <a:p>
            <a:pPr marL="228600" indent="-228600">
              <a:buAutoNum type="arabicPeriod"/>
            </a:pPr>
            <a:r>
              <a:rPr lang="en-US" dirty="0"/>
              <a:t>Three of these shapes are smooth parameterizations. They are a Gaussian, poly-2, and poly-3 fit. These three functions provide reasonable forms for the background without overfitting. But are the least-physically motivated.</a:t>
            </a:r>
          </a:p>
          <a:p>
            <a:pPr marL="228600" indent="-228600">
              <a:buAutoNum type="arabicPeriod"/>
            </a:pPr>
            <a:r>
              <a:rPr lang="en-US" dirty="0"/>
              <a:t>The 2 remaining shapes are data-motivated anti-cut distributions, which attempt to capture events likely to correspond to a background process</a:t>
            </a:r>
          </a:p>
          <a:p>
            <a:pPr marL="228600" indent="-228600">
              <a:buAutoNum type="arabicPeriod"/>
            </a:pPr>
            <a:r>
              <a:rPr lang="en-US" dirty="0"/>
              <a:t>To quantify the systematic effect we conduct a data MC comparison and vary the shape of the background and extract a value of </a:t>
            </a:r>
            <a:r>
              <a:rPr lang="en-US" dirty="0" err="1"/>
              <a:t>Rsf</a:t>
            </a:r>
            <a:r>
              <a:rPr lang="en-US" dirty="0"/>
              <a:t> np. </a:t>
            </a:r>
          </a:p>
          <a:p>
            <a:pPr marL="228600" indent="-228600">
              <a:buAutoNum type="arabicPeriod"/>
            </a:pPr>
            <a:r>
              <a:rPr lang="en-US" dirty="0"/>
              <a:t>From the graph we can see how </a:t>
            </a:r>
            <a:r>
              <a:rPr lang="en-US" dirty="0" err="1"/>
              <a:t>Rsf</a:t>
            </a:r>
            <a:r>
              <a:rPr lang="en-US" dirty="0"/>
              <a:t> np varies with respect to the functional </a:t>
            </a:r>
          </a:p>
          <a:p>
            <a:pPr marL="228600" indent="-228600">
              <a:buAutoNum type="arabicPeriod"/>
            </a:pPr>
            <a:r>
              <a:rPr lang="en-US" dirty="0"/>
              <a:t>form for each relevant kinematic configuration. Within the SBS8 kinematic there is a clear correlation.</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I would sort of expect questions about choice of functional form</a:t>
            </a:r>
          </a:p>
          <a:p>
            <a:pPr marL="228600" indent="-228600">
              <a:buAutoNum type="arabicPeriod"/>
            </a:pPr>
            <a:r>
              <a:rPr lang="en-US" dirty="0"/>
              <a:t>How systematic effects are quantified</a:t>
            </a:r>
          </a:p>
        </p:txBody>
      </p:sp>
      <p:sp>
        <p:nvSpPr>
          <p:cNvPr id="4" name="Slide Number Placeholder 3">
            <a:extLst>
              <a:ext uri="{FF2B5EF4-FFF2-40B4-BE49-F238E27FC236}">
                <a16:creationId xmlns:a16="http://schemas.microsoft.com/office/drawing/2014/main" id="{2A4880C2-70CA-732E-B6BD-FBEC6D8A9BCF}"/>
              </a:ext>
            </a:extLst>
          </p:cNvPr>
          <p:cNvSpPr>
            <a:spLocks noGrp="1"/>
          </p:cNvSpPr>
          <p:nvPr>
            <p:ph type="sldNum" sz="quarter" idx="5"/>
          </p:nvPr>
        </p:nvSpPr>
        <p:spPr/>
        <p:txBody>
          <a:bodyPr/>
          <a:lstStyle/>
          <a:p>
            <a:fld id="{EE7BB8DA-73BB-EE4C-B4E5-A3AC4805299C}" type="slidenum">
              <a:rPr lang="en-US" smtClean="0"/>
              <a:t>23</a:t>
            </a:fld>
            <a:endParaRPr lang="en-US"/>
          </a:p>
        </p:txBody>
      </p:sp>
    </p:spTree>
    <p:extLst>
      <p:ext uri="{BB962C8B-B14F-4D97-AF65-F5344CB8AC3E}">
        <p14:creationId xmlns:p14="http://schemas.microsoft.com/office/powerpoint/2010/main" val="2124239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27D45-4B29-2097-B962-2ABA5325E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B272E-9319-1A54-965E-2228F79D9EC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546528C-B1E3-F89F-EAFB-41E00BB5AE35}"/>
              </a:ext>
            </a:extLst>
          </p:cNvPr>
          <p:cNvSpPr>
            <a:spLocks noGrp="1"/>
          </p:cNvSpPr>
          <p:nvPr>
            <p:ph type="body" idx="1"/>
          </p:nvPr>
        </p:nvSpPr>
        <p:spPr/>
        <p:txBody>
          <a:bodyPr/>
          <a:lstStyle/>
          <a:p>
            <a:pPr marL="228600" indent="-228600">
              <a:buAutoNum type="arabicPeriod"/>
            </a:pPr>
            <a:r>
              <a:rPr lang="en-US" dirty="0"/>
              <a:t>Here we have a preliminary result for the neutron Rosenbluth Slope</a:t>
            </a:r>
          </a:p>
          <a:p>
            <a:pPr marL="228600" indent="-228600">
              <a:buAutoNum type="arabicPeriod"/>
            </a:pPr>
            <a:r>
              <a:rPr lang="en-US" dirty="0"/>
              <a:t>We have a breakdown of the value determination for the key components. A which comes from the experimental observables presented in this analysis. B which comes from parameterization of the nucleon form factor world data. And Delta epsilon which is calculate from kinematic quantities.</a:t>
            </a:r>
          </a:p>
          <a:p>
            <a:pPr marL="228600" indent="-228600">
              <a:buAutoNum type="arabicPeriod"/>
            </a:pPr>
            <a:r>
              <a:rPr lang="en-US" dirty="0"/>
              <a:t>We find the neutron Rosenbluth Slope Sn to be equal to 0.0916 +/- 0.0476 which presents a 52% total uncertainty on the slope</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Here I imagine questions about uncertainty propagation</a:t>
            </a:r>
          </a:p>
          <a:p>
            <a:pPr marL="228600" indent="-228600">
              <a:buAutoNum type="arabicPeriod"/>
            </a:pPr>
            <a:r>
              <a:rPr lang="en-US" dirty="0"/>
              <a:t>Clarifications of the Sn value and uncertainty</a:t>
            </a:r>
          </a:p>
          <a:p>
            <a:pPr marL="228600" indent="-228600">
              <a:buAutoNum type="arabicPeriod"/>
            </a:pPr>
            <a:r>
              <a:rPr lang="en-US" dirty="0"/>
              <a:t>Determination of B and uncertainty propagation</a:t>
            </a:r>
          </a:p>
          <a:p>
            <a:pPr marL="228600" indent="-228600">
              <a:buAutoNum type="arabicPeriod"/>
            </a:pPr>
            <a:r>
              <a:rPr lang="en-US" dirty="0"/>
              <a:t>If there are any questions about how we handled the correlated errors for B just reference the thesis</a:t>
            </a:r>
          </a:p>
        </p:txBody>
      </p:sp>
      <p:sp>
        <p:nvSpPr>
          <p:cNvPr id="4" name="Slide Number Placeholder 3">
            <a:extLst>
              <a:ext uri="{FF2B5EF4-FFF2-40B4-BE49-F238E27FC236}">
                <a16:creationId xmlns:a16="http://schemas.microsoft.com/office/drawing/2014/main" id="{02CCA6BB-F414-C5B6-651D-37D60C1C1602}"/>
              </a:ext>
            </a:extLst>
          </p:cNvPr>
          <p:cNvSpPr>
            <a:spLocks noGrp="1"/>
          </p:cNvSpPr>
          <p:nvPr>
            <p:ph type="sldNum" sz="quarter" idx="5"/>
          </p:nvPr>
        </p:nvSpPr>
        <p:spPr/>
        <p:txBody>
          <a:bodyPr/>
          <a:lstStyle/>
          <a:p>
            <a:fld id="{EE7BB8DA-73BB-EE4C-B4E5-A3AC4805299C}" type="slidenum">
              <a:rPr lang="en-US" smtClean="0"/>
              <a:t>24</a:t>
            </a:fld>
            <a:endParaRPr lang="en-US"/>
          </a:p>
        </p:txBody>
      </p:sp>
    </p:spTree>
    <p:extLst>
      <p:ext uri="{BB962C8B-B14F-4D97-AF65-F5344CB8AC3E}">
        <p14:creationId xmlns:p14="http://schemas.microsoft.com/office/powerpoint/2010/main" val="869008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35D70-7BDB-7F0C-D48D-898AD20F3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BE53A-1EB7-1A43-FA59-B15A93775B4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3F2EFF0-00D2-F455-D956-4591966A9DD4}"/>
              </a:ext>
            </a:extLst>
          </p:cNvPr>
          <p:cNvSpPr>
            <a:spLocks noGrp="1"/>
          </p:cNvSpPr>
          <p:nvPr>
            <p:ph type="body" idx="1"/>
          </p:nvPr>
        </p:nvSpPr>
        <p:spPr/>
        <p:txBody>
          <a:bodyPr/>
          <a:lstStyle/>
          <a:p>
            <a:r>
              <a:rPr lang="en-US" dirty="0"/>
              <a:t>1. Now since this measurement of the neutron Rosenbluth slope is determined from measurements of cross-sections it likely contains contributions to higher-order effects. Most notably TPE.</a:t>
            </a:r>
          </a:p>
          <a:p>
            <a:r>
              <a:rPr lang="en-US" dirty="0"/>
              <a:t>2. If instead we currently neglect TPE corrections and extract the neutron electromagnetic form factor ratio from our neutron Rosenbluth slope. We find a value of the neutron form factor ratio to be 0.652 +/- 0.16. Which is about a 25% uncertainty on the ratio.</a:t>
            </a:r>
          </a:p>
          <a:p>
            <a:r>
              <a:rPr lang="en-US" dirty="0"/>
              <a:t>3. What’s interesting about this extracted value for the neutron electromagnetic form factor ratio is that within the uncertainty it is consistent with the extrapolated value of the fit to the world data.</a:t>
            </a:r>
          </a:p>
        </p:txBody>
      </p:sp>
      <p:sp>
        <p:nvSpPr>
          <p:cNvPr id="4" name="Slide Number Placeholder 3">
            <a:extLst>
              <a:ext uri="{FF2B5EF4-FFF2-40B4-BE49-F238E27FC236}">
                <a16:creationId xmlns:a16="http://schemas.microsoft.com/office/drawing/2014/main" id="{6E1FEC58-61B1-1D92-BC7B-FB53DFCEC1A4}"/>
              </a:ext>
            </a:extLst>
          </p:cNvPr>
          <p:cNvSpPr>
            <a:spLocks noGrp="1"/>
          </p:cNvSpPr>
          <p:nvPr>
            <p:ph type="sldNum" sz="quarter" idx="5"/>
          </p:nvPr>
        </p:nvSpPr>
        <p:spPr/>
        <p:txBody>
          <a:bodyPr/>
          <a:lstStyle/>
          <a:p>
            <a:fld id="{EE7BB8DA-73BB-EE4C-B4E5-A3AC4805299C}" type="slidenum">
              <a:rPr lang="en-US" smtClean="0"/>
              <a:t>25</a:t>
            </a:fld>
            <a:endParaRPr lang="en-US"/>
          </a:p>
        </p:txBody>
      </p:sp>
    </p:spTree>
    <p:extLst>
      <p:ext uri="{BB962C8B-B14F-4D97-AF65-F5344CB8AC3E}">
        <p14:creationId xmlns:p14="http://schemas.microsoft.com/office/powerpoint/2010/main" val="2851968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04AED-E8F8-AE10-1A64-7A9FB4D10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5AAD3-B199-0A40-F017-4CEEE86C515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F0AC95-9AFF-1A35-9301-C943A9F7ABB7}"/>
              </a:ext>
            </a:extLst>
          </p:cNvPr>
          <p:cNvSpPr>
            <a:spLocks noGrp="1"/>
          </p:cNvSpPr>
          <p:nvPr>
            <p:ph type="body" idx="1"/>
          </p:nvPr>
        </p:nvSpPr>
        <p:spPr/>
        <p:txBody>
          <a:bodyPr/>
          <a:lstStyle/>
          <a:p>
            <a:pPr marL="228600" indent="-228600">
              <a:buAutoNum type="arabicPeriod"/>
            </a:pPr>
            <a:r>
              <a:rPr lang="en-US" dirty="0"/>
              <a:t>Still analysis tasks, to reach both </a:t>
            </a:r>
            <a:r>
              <a:rPr lang="en-US" dirty="0" err="1"/>
              <a:t>GMn</a:t>
            </a:r>
            <a:r>
              <a:rPr lang="en-US" dirty="0"/>
              <a:t> and neutron Rosenbluth Slope final values</a:t>
            </a:r>
          </a:p>
          <a:p>
            <a:pPr marL="228600" indent="-228600">
              <a:buAutoNum type="arabicPeriod"/>
            </a:pPr>
            <a:r>
              <a:rPr lang="en-US" dirty="0"/>
              <a:t>Particularly quantifying systematic effects for radiative corrections, Final State interactions, and absolute </a:t>
            </a:r>
            <a:r>
              <a:rPr lang="en-US" dirty="0" err="1"/>
              <a:t>HCal</a:t>
            </a:r>
            <a:r>
              <a:rPr lang="en-US" dirty="0"/>
              <a:t> nucleon detection efficiency</a:t>
            </a:r>
          </a:p>
          <a:p>
            <a:pPr marL="228600" indent="-228600">
              <a:buAutoNum type="arabicPeriod"/>
            </a:pPr>
            <a:r>
              <a:rPr lang="en-US" dirty="0"/>
              <a:t>Ideally efforts could be made to try and reduce the uncertainty on the neutron Rosenbluth Slope</a:t>
            </a:r>
          </a:p>
          <a:p>
            <a:pPr marL="228600" indent="-228600">
              <a:buAutoNum type="arabicPeriod"/>
            </a:pPr>
            <a:r>
              <a:rPr lang="en-US" dirty="0"/>
              <a:t>There is a proposed future TPE experiment for the neutron. It would be a measurement of the TPE contribution in elastic positron neutron and elastic electron neutron scattering at three different values of Q^2. </a:t>
            </a:r>
          </a:p>
          <a:p>
            <a:pPr marL="228600" indent="-228600">
              <a:buAutoNum type="arabicPeriod"/>
            </a:pPr>
            <a:r>
              <a:rPr lang="en-US" dirty="0"/>
              <a:t>Ultimately this measurement involves extraction the neutron TPE effects by considering ratios of positron-neutron over positron-proton scattering cross-sections and electron-neutron over electron-proton measurements. It also depends on the proton TPE measurement with CLAS12 which is also proposed.</a:t>
            </a:r>
          </a:p>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04D35179-FF06-912F-EA83-C31730C0454F}"/>
              </a:ext>
            </a:extLst>
          </p:cNvPr>
          <p:cNvSpPr>
            <a:spLocks noGrp="1"/>
          </p:cNvSpPr>
          <p:nvPr>
            <p:ph type="sldNum" sz="quarter" idx="5"/>
          </p:nvPr>
        </p:nvSpPr>
        <p:spPr/>
        <p:txBody>
          <a:bodyPr/>
          <a:lstStyle/>
          <a:p>
            <a:fld id="{EE7BB8DA-73BB-EE4C-B4E5-A3AC4805299C}" type="slidenum">
              <a:rPr lang="en-US" smtClean="0"/>
              <a:t>26</a:t>
            </a:fld>
            <a:endParaRPr lang="en-US"/>
          </a:p>
        </p:txBody>
      </p:sp>
    </p:spTree>
    <p:extLst>
      <p:ext uri="{BB962C8B-B14F-4D97-AF65-F5344CB8AC3E}">
        <p14:creationId xmlns:p14="http://schemas.microsoft.com/office/powerpoint/2010/main" val="4136160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Thanks folks here. Wrap up. Ready for questions.</a:t>
            </a:r>
          </a:p>
        </p:txBody>
      </p:sp>
      <p:sp>
        <p:nvSpPr>
          <p:cNvPr id="4" name="Slide Number Placeholder 3"/>
          <p:cNvSpPr>
            <a:spLocks noGrp="1"/>
          </p:cNvSpPr>
          <p:nvPr>
            <p:ph type="sldNum" sz="quarter" idx="5"/>
          </p:nvPr>
        </p:nvSpPr>
        <p:spPr/>
        <p:txBody>
          <a:bodyPr/>
          <a:lstStyle/>
          <a:p>
            <a:fld id="{EE7BB8DA-73BB-EE4C-B4E5-A3AC4805299C}" type="slidenum">
              <a:rPr lang="en-US" smtClean="0"/>
              <a:t>27</a:t>
            </a:fld>
            <a:endParaRPr lang="en-US"/>
          </a:p>
        </p:txBody>
      </p:sp>
    </p:spTree>
    <p:extLst>
      <p:ext uri="{BB962C8B-B14F-4D97-AF65-F5344CB8AC3E}">
        <p14:creationId xmlns:p14="http://schemas.microsoft.com/office/powerpoint/2010/main" val="868763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86184-A86B-028E-BC1B-F3C535A32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AFD22-F8E9-30A1-7421-00D77285C2A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9D5957B-C34F-46E4-E480-6E6E971C23D6}"/>
              </a:ext>
            </a:extLst>
          </p:cNvPr>
          <p:cNvSpPr>
            <a:spLocks noGrp="1"/>
          </p:cNvSpPr>
          <p:nvPr>
            <p:ph type="body" idx="1"/>
          </p:nvPr>
        </p:nvSpPr>
        <p:spPr/>
        <p:txBody>
          <a:bodyPr/>
          <a:lstStyle/>
          <a:p>
            <a:r>
              <a:rPr lang="en-US" dirty="0"/>
              <a:t>Update with plots from thesis</a:t>
            </a:r>
          </a:p>
        </p:txBody>
      </p:sp>
      <p:sp>
        <p:nvSpPr>
          <p:cNvPr id="4" name="Slide Number Placeholder 3">
            <a:extLst>
              <a:ext uri="{FF2B5EF4-FFF2-40B4-BE49-F238E27FC236}">
                <a16:creationId xmlns:a16="http://schemas.microsoft.com/office/drawing/2014/main" id="{2BACDB98-261D-EB2C-5296-1B86CC80A515}"/>
              </a:ext>
            </a:extLst>
          </p:cNvPr>
          <p:cNvSpPr>
            <a:spLocks noGrp="1"/>
          </p:cNvSpPr>
          <p:nvPr>
            <p:ph type="sldNum" sz="quarter" idx="5"/>
          </p:nvPr>
        </p:nvSpPr>
        <p:spPr/>
        <p:txBody>
          <a:bodyPr/>
          <a:lstStyle/>
          <a:p>
            <a:fld id="{EE7BB8DA-73BB-EE4C-B4E5-A3AC4805299C}" type="slidenum">
              <a:rPr lang="en-US" smtClean="0"/>
              <a:t>29</a:t>
            </a:fld>
            <a:endParaRPr lang="en-US"/>
          </a:p>
        </p:txBody>
      </p:sp>
    </p:spTree>
    <p:extLst>
      <p:ext uri="{BB962C8B-B14F-4D97-AF65-F5344CB8AC3E}">
        <p14:creationId xmlns:p14="http://schemas.microsoft.com/office/powerpoint/2010/main" val="636940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A3EF1-4DA3-A573-0B62-449E2F42A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C97E8-CD5A-BC52-BC1B-5559899B998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CDDC653-2629-766B-9CE4-CA91192D02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5E336E-4A53-F323-8650-DDB28DEA69E5}"/>
              </a:ext>
            </a:extLst>
          </p:cNvPr>
          <p:cNvSpPr>
            <a:spLocks noGrp="1"/>
          </p:cNvSpPr>
          <p:nvPr>
            <p:ph type="sldNum" sz="quarter" idx="5"/>
          </p:nvPr>
        </p:nvSpPr>
        <p:spPr/>
        <p:txBody>
          <a:bodyPr/>
          <a:lstStyle/>
          <a:p>
            <a:fld id="{EE7BB8DA-73BB-EE4C-B4E5-A3AC4805299C}" type="slidenum">
              <a:rPr lang="en-US" smtClean="0"/>
              <a:t>30</a:t>
            </a:fld>
            <a:endParaRPr lang="en-US"/>
          </a:p>
        </p:txBody>
      </p:sp>
    </p:spTree>
    <p:extLst>
      <p:ext uri="{BB962C8B-B14F-4D97-AF65-F5344CB8AC3E}">
        <p14:creationId xmlns:p14="http://schemas.microsoft.com/office/powerpoint/2010/main" val="153841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C4778-74CD-5FF3-2E9C-330FC6977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54BFC4-8765-2292-0B06-A60FFF5CE72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9D6DA91-B411-0770-10C5-98FE62F909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677AF5-F2F8-0BCD-D819-0CFDC62A8E70}"/>
              </a:ext>
            </a:extLst>
          </p:cNvPr>
          <p:cNvSpPr>
            <a:spLocks noGrp="1"/>
          </p:cNvSpPr>
          <p:nvPr>
            <p:ph type="sldNum" sz="quarter" idx="5"/>
          </p:nvPr>
        </p:nvSpPr>
        <p:spPr/>
        <p:txBody>
          <a:bodyPr/>
          <a:lstStyle/>
          <a:p>
            <a:fld id="{EE7BB8DA-73BB-EE4C-B4E5-A3AC4805299C}" type="slidenum">
              <a:rPr lang="en-US" smtClean="0"/>
              <a:t>31</a:t>
            </a:fld>
            <a:endParaRPr lang="en-US"/>
          </a:p>
        </p:txBody>
      </p:sp>
    </p:spTree>
    <p:extLst>
      <p:ext uri="{BB962C8B-B14F-4D97-AF65-F5344CB8AC3E}">
        <p14:creationId xmlns:p14="http://schemas.microsoft.com/office/powerpoint/2010/main" val="3481947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3E745-1322-F4B5-ACD7-D0E8C5F46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E24E7-6F3E-1F75-7218-797A922BA6C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DE158E6-0768-F4AA-3FF7-0C0CD31B2F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18CB85-83A1-DC5E-7B02-5B46EC1D250E}"/>
              </a:ext>
            </a:extLst>
          </p:cNvPr>
          <p:cNvSpPr>
            <a:spLocks noGrp="1"/>
          </p:cNvSpPr>
          <p:nvPr>
            <p:ph type="sldNum" sz="quarter" idx="5"/>
          </p:nvPr>
        </p:nvSpPr>
        <p:spPr/>
        <p:txBody>
          <a:bodyPr/>
          <a:lstStyle/>
          <a:p>
            <a:fld id="{EE7BB8DA-73BB-EE4C-B4E5-A3AC4805299C}" type="slidenum">
              <a:rPr lang="en-US" smtClean="0"/>
              <a:t>32</a:t>
            </a:fld>
            <a:endParaRPr lang="en-US"/>
          </a:p>
        </p:txBody>
      </p:sp>
    </p:spTree>
    <p:extLst>
      <p:ext uri="{BB962C8B-B14F-4D97-AF65-F5344CB8AC3E}">
        <p14:creationId xmlns:p14="http://schemas.microsoft.com/office/powerpoint/2010/main" val="9042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Higher order effects do contribute to the differential scattering cross-section. The magnitude of these contributions is not experimentally well-known</a:t>
            </a:r>
          </a:p>
          <a:p>
            <a:pPr marL="228600" indent="-228600">
              <a:buAutoNum type="arabicPeriod"/>
            </a:pPr>
            <a:r>
              <a:rPr lang="en-US" dirty="0"/>
              <a:t>The next-to-leading order diagram from OPE is TPE.</a:t>
            </a:r>
          </a:p>
          <a:p>
            <a:pPr marL="228600" indent="-228600">
              <a:buAutoNum type="arabicPeriod"/>
            </a:pPr>
            <a:r>
              <a:rPr lang="en-US" dirty="0"/>
              <a:t>The two Feynman diagrams thought to contribute the most at the TPE level are these box and cross diagrams</a:t>
            </a:r>
          </a:p>
          <a:p>
            <a:pPr marL="228600" indent="-228600">
              <a:buAutoNum type="arabicPeriod"/>
            </a:pPr>
            <a:r>
              <a:rPr lang="en-US" dirty="0"/>
              <a:t>The measurement which will be presented in this talk is potentially sensitive to TPE effects</a:t>
            </a:r>
          </a:p>
          <a:p>
            <a:pPr marL="228600" indent="-228600">
              <a:buAutoNum type="arabicPeriod"/>
            </a:pPr>
            <a:r>
              <a:rPr lang="en-US" dirty="0"/>
              <a:t>Furthermore  studying TPE provides a more complete understanding of nucleon structure. We will revisit this topic in a couple of slides</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Where is QED vs QCD?</a:t>
            </a:r>
          </a:p>
          <a:p>
            <a:pPr marL="228600" indent="-228600">
              <a:buAutoNum type="arabicPeriod"/>
            </a:pPr>
            <a:r>
              <a:rPr lang="en-US" dirty="0"/>
              <a:t>Why do these diagrams contribute less?</a:t>
            </a:r>
          </a:p>
          <a:p>
            <a:pPr marL="228600" indent="-228600">
              <a:buAutoNum type="arabicPeriod"/>
            </a:pPr>
            <a:r>
              <a:rPr lang="en-US" dirty="0"/>
              <a:t>Are there other second-order diagrams?</a:t>
            </a:r>
          </a:p>
          <a:p>
            <a:pPr marL="228600" indent="-228600">
              <a:buAutoNum type="arabicPeriod"/>
            </a:pPr>
            <a:r>
              <a:rPr lang="en-US" dirty="0"/>
              <a:t>At what level do TPE diagrams contribute in alpha?</a:t>
            </a:r>
          </a:p>
        </p:txBody>
      </p:sp>
      <p:sp>
        <p:nvSpPr>
          <p:cNvPr id="4" name="Slide Number Placeholder 3"/>
          <p:cNvSpPr>
            <a:spLocks noGrp="1"/>
          </p:cNvSpPr>
          <p:nvPr>
            <p:ph type="sldNum" sz="quarter" idx="5"/>
          </p:nvPr>
        </p:nvSpPr>
        <p:spPr/>
        <p:txBody>
          <a:bodyPr/>
          <a:lstStyle/>
          <a:p>
            <a:fld id="{EE7BB8DA-73BB-EE4C-B4E5-A3AC4805299C}" type="slidenum">
              <a:rPr lang="en-US" smtClean="0"/>
              <a:t>4</a:t>
            </a:fld>
            <a:endParaRPr lang="en-US"/>
          </a:p>
        </p:txBody>
      </p:sp>
    </p:spTree>
    <p:extLst>
      <p:ext uri="{BB962C8B-B14F-4D97-AF65-F5344CB8AC3E}">
        <p14:creationId xmlns:p14="http://schemas.microsoft.com/office/powerpoint/2010/main" val="736023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961B3-EC72-DFFE-BE25-5732A3A014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E97BF-78FC-5129-2621-D421BE0693E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FC99F38-467B-C3FF-3744-AFE4B59BEE0D}"/>
              </a:ext>
            </a:extLst>
          </p:cNvPr>
          <p:cNvSpPr>
            <a:spLocks noGrp="1"/>
          </p:cNvSpPr>
          <p:nvPr>
            <p:ph type="body" idx="1"/>
          </p:nvPr>
        </p:nvSpPr>
        <p:spPr/>
        <p:txBody>
          <a:bodyPr/>
          <a:lstStyle/>
          <a:p>
            <a:r>
              <a:rPr lang="en-US" dirty="0"/>
              <a:t>Update with plots from thesis</a:t>
            </a:r>
          </a:p>
        </p:txBody>
      </p:sp>
      <p:sp>
        <p:nvSpPr>
          <p:cNvPr id="4" name="Slide Number Placeholder 3">
            <a:extLst>
              <a:ext uri="{FF2B5EF4-FFF2-40B4-BE49-F238E27FC236}">
                <a16:creationId xmlns:a16="http://schemas.microsoft.com/office/drawing/2014/main" id="{463C23FA-4AA7-945A-5955-C2E3E68D5E5B}"/>
              </a:ext>
            </a:extLst>
          </p:cNvPr>
          <p:cNvSpPr>
            <a:spLocks noGrp="1"/>
          </p:cNvSpPr>
          <p:nvPr>
            <p:ph type="sldNum" sz="quarter" idx="5"/>
          </p:nvPr>
        </p:nvSpPr>
        <p:spPr/>
        <p:txBody>
          <a:bodyPr/>
          <a:lstStyle/>
          <a:p>
            <a:fld id="{EE7BB8DA-73BB-EE4C-B4E5-A3AC4805299C}" type="slidenum">
              <a:rPr lang="en-US" smtClean="0"/>
              <a:t>33</a:t>
            </a:fld>
            <a:endParaRPr lang="en-US"/>
          </a:p>
        </p:txBody>
      </p:sp>
    </p:spTree>
    <p:extLst>
      <p:ext uri="{BB962C8B-B14F-4D97-AF65-F5344CB8AC3E}">
        <p14:creationId xmlns:p14="http://schemas.microsoft.com/office/powerpoint/2010/main" val="1123488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D5E16-DCF5-FA72-DAE1-50597249B1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7FBA5-FA23-7B3E-293A-C8A5CB0E8F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EA4B32-CDA5-DEF6-2870-553D09032DAE}"/>
              </a:ext>
            </a:extLst>
          </p:cNvPr>
          <p:cNvSpPr>
            <a:spLocks noGrp="1"/>
          </p:cNvSpPr>
          <p:nvPr>
            <p:ph type="body" idx="1"/>
          </p:nvPr>
        </p:nvSpPr>
        <p:spPr/>
        <p:txBody>
          <a:bodyPr/>
          <a:lstStyle/>
          <a:p>
            <a:pPr marL="228600" indent="-228600">
              <a:buAutoNum type="arabicPeriod"/>
            </a:pPr>
            <a:r>
              <a:rPr lang="en-US" dirty="0"/>
              <a:t>One theoretical calculation is available for TPE contributions on the unpolarized electron-neutron elastic scattering cross-section on from Blunden et </a:t>
            </a:r>
            <a:r>
              <a:rPr lang="en-US" dirty="0" err="1"/>
              <a:t>al’s</a:t>
            </a:r>
            <a:r>
              <a:rPr lang="en-US" dirty="0"/>
              <a:t> 2005 article Two-photon exchange in elastic electron nucleon scattering.</a:t>
            </a:r>
          </a:p>
          <a:p>
            <a:pPr marL="228600" indent="-228600">
              <a:buAutoNum type="arabicPeriod"/>
            </a:pPr>
            <a:r>
              <a:rPr lang="en-US" dirty="0"/>
              <a:t>In this article TPE contributions are compute from scattering amplitude for TPE box and cross-box diagrams. Similar to what has been introduced earlier in this talk.  </a:t>
            </a:r>
          </a:p>
          <a:p>
            <a:pPr marL="228600" indent="-228600">
              <a:buAutoNum type="arabicPeriod"/>
            </a:pPr>
            <a:r>
              <a:rPr lang="en-US" dirty="0"/>
              <a:t>The primary result from this article, which pertains to the neutron, is the plot shown here. Which is the neutron electromagnetic form factor ratio against Q^2. The open blue circles represent TPE uncorrected values from world data parameterization of the form factors which was available at the time of publication. These uncorrected TPE values are described as being from LT separations. The green and red data points respectively are TPE corrected values with particular ranges for the epsilon values. </a:t>
            </a:r>
          </a:p>
          <a:p>
            <a:pPr marL="228600" indent="-228600">
              <a:buAutoNum type="arabicPeriod"/>
            </a:pPr>
            <a:r>
              <a:rPr lang="en-US" dirty="0"/>
              <a:t>The key </a:t>
            </a:r>
            <a:r>
              <a:rPr lang="en-US" dirty="0" err="1"/>
              <a:t>takaway</a:t>
            </a:r>
            <a:r>
              <a:rPr lang="en-US" dirty="0"/>
              <a:t> from this plot is that the Blunden et al theory calculation suggests that a LT separated measurement, if corrected for TPE at a Q^2 value of 4.5 GeV/c ^2, and in the epsilon range for our measurement would result in an increased value of the neutron form factor ratio by approximately 30%. The sign of the effect is attributed to the negative anomalous  magnetic moment of the neutron.</a:t>
            </a:r>
          </a:p>
        </p:txBody>
      </p:sp>
      <p:sp>
        <p:nvSpPr>
          <p:cNvPr id="4" name="Slide Number Placeholder 3">
            <a:extLst>
              <a:ext uri="{FF2B5EF4-FFF2-40B4-BE49-F238E27FC236}">
                <a16:creationId xmlns:a16="http://schemas.microsoft.com/office/drawing/2014/main" id="{2554451F-2607-3349-FC1B-11552779E8E8}"/>
              </a:ext>
            </a:extLst>
          </p:cNvPr>
          <p:cNvSpPr>
            <a:spLocks noGrp="1"/>
          </p:cNvSpPr>
          <p:nvPr>
            <p:ph type="sldNum" sz="quarter" idx="5"/>
          </p:nvPr>
        </p:nvSpPr>
        <p:spPr/>
        <p:txBody>
          <a:bodyPr/>
          <a:lstStyle/>
          <a:p>
            <a:fld id="{EE7BB8DA-73BB-EE4C-B4E5-A3AC4805299C}" type="slidenum">
              <a:rPr lang="en-US" smtClean="0"/>
              <a:t>34</a:t>
            </a:fld>
            <a:endParaRPr lang="en-US"/>
          </a:p>
        </p:txBody>
      </p:sp>
    </p:spTree>
    <p:extLst>
      <p:ext uri="{BB962C8B-B14F-4D97-AF65-F5344CB8AC3E}">
        <p14:creationId xmlns:p14="http://schemas.microsoft.com/office/powerpoint/2010/main" val="1667926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A9E0E-954E-B835-460E-E60551806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3B036C-FAB1-ED36-7443-2B6381E174A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9C0BB97-5262-F5AA-0CCF-9B7881C0FAC6}"/>
              </a:ext>
            </a:extLst>
          </p:cNvPr>
          <p:cNvSpPr>
            <a:spLocks noGrp="1"/>
          </p:cNvSpPr>
          <p:nvPr>
            <p:ph type="body" idx="1"/>
          </p:nvPr>
        </p:nvSpPr>
        <p:spPr/>
        <p:txBody>
          <a:bodyPr/>
          <a:lstStyle/>
          <a:p>
            <a:pPr marL="228600" indent="-228600">
              <a:buAutoNum type="arabicPeriod"/>
            </a:pPr>
            <a:r>
              <a:rPr lang="en-US" dirty="0"/>
              <a:t>If we apply this approximate TPE correction as described by Blunden et al, to the value for this measurement. This would increase the central value by about 30% and would keep the uncertainty the same.</a:t>
            </a:r>
          </a:p>
          <a:p>
            <a:pPr marL="228600" indent="-228600">
              <a:buAutoNum type="arabicPeriod"/>
            </a:pPr>
            <a:r>
              <a:rPr lang="en-US" dirty="0"/>
              <a:t>We have plotted the approximately TPE corrected preliminary value for the neutron electromagnetic form factor along side the world data.</a:t>
            </a:r>
          </a:p>
          <a:p>
            <a:pPr marL="228600" indent="-228600">
              <a:buAutoNum type="arabicPeriod"/>
            </a:pPr>
            <a:r>
              <a:rPr lang="en-US" dirty="0"/>
              <a:t>What is interesting is that the approximately TPE corrected central value is about 2 sigma away from the extrapolated value of the recent world data parameterization.</a:t>
            </a:r>
          </a:p>
        </p:txBody>
      </p:sp>
      <p:sp>
        <p:nvSpPr>
          <p:cNvPr id="4" name="Slide Number Placeholder 3">
            <a:extLst>
              <a:ext uri="{FF2B5EF4-FFF2-40B4-BE49-F238E27FC236}">
                <a16:creationId xmlns:a16="http://schemas.microsoft.com/office/drawing/2014/main" id="{4278471E-A506-44B7-C086-28BA628B52C6}"/>
              </a:ext>
            </a:extLst>
          </p:cNvPr>
          <p:cNvSpPr>
            <a:spLocks noGrp="1"/>
          </p:cNvSpPr>
          <p:nvPr>
            <p:ph type="sldNum" sz="quarter" idx="5"/>
          </p:nvPr>
        </p:nvSpPr>
        <p:spPr/>
        <p:txBody>
          <a:bodyPr/>
          <a:lstStyle/>
          <a:p>
            <a:fld id="{EE7BB8DA-73BB-EE4C-B4E5-A3AC4805299C}" type="slidenum">
              <a:rPr lang="en-US" smtClean="0"/>
              <a:t>35</a:t>
            </a:fld>
            <a:endParaRPr lang="en-US"/>
          </a:p>
        </p:txBody>
      </p:sp>
    </p:spTree>
    <p:extLst>
      <p:ext uri="{BB962C8B-B14F-4D97-AF65-F5344CB8AC3E}">
        <p14:creationId xmlns:p14="http://schemas.microsoft.com/office/powerpoint/2010/main" val="3464809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757A3-A200-7971-3524-6D3170713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55842-9A06-4761-77E3-C5E1713081A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50A8141-4018-D8A3-52E0-0CDA89FE33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B62977-60ED-A87F-5EDF-84FAF633098C}"/>
              </a:ext>
            </a:extLst>
          </p:cNvPr>
          <p:cNvSpPr>
            <a:spLocks noGrp="1"/>
          </p:cNvSpPr>
          <p:nvPr>
            <p:ph type="sldNum" sz="quarter" idx="5"/>
          </p:nvPr>
        </p:nvSpPr>
        <p:spPr/>
        <p:txBody>
          <a:bodyPr/>
          <a:lstStyle/>
          <a:p>
            <a:fld id="{EE7BB8DA-73BB-EE4C-B4E5-A3AC4805299C}" type="slidenum">
              <a:rPr lang="en-US" smtClean="0"/>
              <a:t>36</a:t>
            </a:fld>
            <a:endParaRPr lang="en-US"/>
          </a:p>
        </p:txBody>
      </p:sp>
    </p:spTree>
    <p:extLst>
      <p:ext uri="{BB962C8B-B14F-4D97-AF65-F5344CB8AC3E}">
        <p14:creationId xmlns:p14="http://schemas.microsoft.com/office/powerpoint/2010/main" val="1149011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D2387-E1A4-7E46-D7D6-D3E65AF88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5014B-455E-FE2E-B284-70DD2236536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2461D84-DD98-2EC3-180E-9592B34AD3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BECC88-DD21-F1B9-253F-8626D94F2631}"/>
              </a:ext>
            </a:extLst>
          </p:cNvPr>
          <p:cNvSpPr>
            <a:spLocks noGrp="1"/>
          </p:cNvSpPr>
          <p:nvPr>
            <p:ph type="sldNum" sz="quarter" idx="5"/>
          </p:nvPr>
        </p:nvSpPr>
        <p:spPr/>
        <p:txBody>
          <a:bodyPr/>
          <a:lstStyle/>
          <a:p>
            <a:fld id="{EE7BB8DA-73BB-EE4C-B4E5-A3AC4805299C}" type="slidenum">
              <a:rPr lang="en-US" smtClean="0"/>
              <a:t>37</a:t>
            </a:fld>
            <a:endParaRPr lang="en-US"/>
          </a:p>
        </p:txBody>
      </p:sp>
    </p:spTree>
    <p:extLst>
      <p:ext uri="{BB962C8B-B14F-4D97-AF65-F5344CB8AC3E}">
        <p14:creationId xmlns:p14="http://schemas.microsoft.com/office/powerpoint/2010/main" val="3516436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83D3C-4A7A-EE7F-CA0C-F37C0314C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37015-5DA6-81E1-62D4-2DA1BCF80F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6F498B6-F3FE-C2A7-84A3-1F52EEFEA5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392892-3418-B50F-D969-93C22EC92B49}"/>
              </a:ext>
            </a:extLst>
          </p:cNvPr>
          <p:cNvSpPr>
            <a:spLocks noGrp="1"/>
          </p:cNvSpPr>
          <p:nvPr>
            <p:ph type="sldNum" sz="quarter" idx="5"/>
          </p:nvPr>
        </p:nvSpPr>
        <p:spPr/>
        <p:txBody>
          <a:bodyPr/>
          <a:lstStyle/>
          <a:p>
            <a:fld id="{EE7BB8DA-73BB-EE4C-B4E5-A3AC4805299C}" type="slidenum">
              <a:rPr lang="en-US" smtClean="0"/>
              <a:t>38</a:t>
            </a:fld>
            <a:endParaRPr lang="en-US"/>
          </a:p>
        </p:txBody>
      </p:sp>
    </p:spTree>
    <p:extLst>
      <p:ext uri="{BB962C8B-B14F-4D97-AF65-F5344CB8AC3E}">
        <p14:creationId xmlns:p14="http://schemas.microsoft.com/office/powerpoint/2010/main" val="3502830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ABEDC-DD14-7DE9-8257-02ECFFE7DF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E5A2C-01AD-7523-4B54-8192A42C450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53E6732-2C33-EC1C-E9A7-E0D0463F4F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9DD857-084A-2995-2807-7F3EB10CB89E}"/>
              </a:ext>
            </a:extLst>
          </p:cNvPr>
          <p:cNvSpPr>
            <a:spLocks noGrp="1"/>
          </p:cNvSpPr>
          <p:nvPr>
            <p:ph type="sldNum" sz="quarter" idx="5"/>
          </p:nvPr>
        </p:nvSpPr>
        <p:spPr/>
        <p:txBody>
          <a:bodyPr/>
          <a:lstStyle/>
          <a:p>
            <a:fld id="{EE7BB8DA-73BB-EE4C-B4E5-A3AC4805299C}" type="slidenum">
              <a:rPr lang="en-US" smtClean="0"/>
              <a:t>39</a:t>
            </a:fld>
            <a:endParaRPr lang="en-US"/>
          </a:p>
        </p:txBody>
      </p:sp>
    </p:spTree>
    <p:extLst>
      <p:ext uri="{BB962C8B-B14F-4D97-AF65-F5344CB8AC3E}">
        <p14:creationId xmlns:p14="http://schemas.microsoft.com/office/powerpoint/2010/main" val="2572504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6CE39-57E7-5A4B-46B3-EAFC07F6B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B4336-7A0E-A854-C72B-7F61B12B468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55EFBC-41F1-0AD2-F216-C4C1D442485D}"/>
              </a:ext>
            </a:extLst>
          </p:cNvPr>
          <p:cNvSpPr>
            <a:spLocks noGrp="1"/>
          </p:cNvSpPr>
          <p:nvPr>
            <p:ph type="body" idx="1"/>
          </p:nvPr>
        </p:nvSpPr>
        <p:spPr/>
        <p:txBody>
          <a:bodyPr/>
          <a:lstStyle/>
          <a:p>
            <a:r>
              <a:rPr lang="en-US" dirty="0"/>
              <a:t>Update with plots from thesis</a:t>
            </a:r>
          </a:p>
        </p:txBody>
      </p:sp>
      <p:sp>
        <p:nvSpPr>
          <p:cNvPr id="4" name="Slide Number Placeholder 3">
            <a:extLst>
              <a:ext uri="{FF2B5EF4-FFF2-40B4-BE49-F238E27FC236}">
                <a16:creationId xmlns:a16="http://schemas.microsoft.com/office/drawing/2014/main" id="{E70ECCC8-1872-5CBC-C0D5-E268405235E0}"/>
              </a:ext>
            </a:extLst>
          </p:cNvPr>
          <p:cNvSpPr>
            <a:spLocks noGrp="1"/>
          </p:cNvSpPr>
          <p:nvPr>
            <p:ph type="sldNum" sz="quarter" idx="5"/>
          </p:nvPr>
        </p:nvSpPr>
        <p:spPr/>
        <p:txBody>
          <a:bodyPr/>
          <a:lstStyle/>
          <a:p>
            <a:fld id="{EE7BB8DA-73BB-EE4C-B4E5-A3AC4805299C}" type="slidenum">
              <a:rPr lang="en-US" smtClean="0"/>
              <a:t>40</a:t>
            </a:fld>
            <a:endParaRPr lang="en-US"/>
          </a:p>
        </p:txBody>
      </p:sp>
    </p:spTree>
    <p:extLst>
      <p:ext uri="{BB962C8B-B14F-4D97-AF65-F5344CB8AC3E}">
        <p14:creationId xmlns:p14="http://schemas.microsoft.com/office/powerpoint/2010/main" val="3203101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87660-528A-2C78-05BC-294472C18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BAD43-79F8-6FDF-F641-39098E938FC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62E0E71-AC69-446B-C1E5-1CFD91814AC9}"/>
              </a:ext>
            </a:extLst>
          </p:cNvPr>
          <p:cNvSpPr>
            <a:spLocks noGrp="1"/>
          </p:cNvSpPr>
          <p:nvPr>
            <p:ph type="body" idx="1"/>
          </p:nvPr>
        </p:nvSpPr>
        <p:spPr/>
        <p:txBody>
          <a:bodyPr/>
          <a:lstStyle/>
          <a:p>
            <a:r>
              <a:rPr lang="en-US" dirty="0"/>
              <a:t>Update with plots from thesis</a:t>
            </a:r>
          </a:p>
        </p:txBody>
      </p:sp>
      <p:sp>
        <p:nvSpPr>
          <p:cNvPr id="4" name="Slide Number Placeholder 3">
            <a:extLst>
              <a:ext uri="{FF2B5EF4-FFF2-40B4-BE49-F238E27FC236}">
                <a16:creationId xmlns:a16="http://schemas.microsoft.com/office/drawing/2014/main" id="{708B98E8-840C-2EF9-C230-8A530BDC8CF6}"/>
              </a:ext>
            </a:extLst>
          </p:cNvPr>
          <p:cNvSpPr>
            <a:spLocks noGrp="1"/>
          </p:cNvSpPr>
          <p:nvPr>
            <p:ph type="sldNum" sz="quarter" idx="5"/>
          </p:nvPr>
        </p:nvSpPr>
        <p:spPr/>
        <p:txBody>
          <a:bodyPr/>
          <a:lstStyle/>
          <a:p>
            <a:fld id="{EE7BB8DA-73BB-EE4C-B4E5-A3AC4805299C}" type="slidenum">
              <a:rPr lang="en-US" smtClean="0"/>
              <a:t>41</a:t>
            </a:fld>
            <a:endParaRPr lang="en-US"/>
          </a:p>
        </p:txBody>
      </p:sp>
    </p:spTree>
    <p:extLst>
      <p:ext uri="{BB962C8B-B14F-4D97-AF65-F5344CB8AC3E}">
        <p14:creationId xmlns:p14="http://schemas.microsoft.com/office/powerpoint/2010/main" val="1131558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444B9-820D-0D65-87FF-57AF6FD89C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66E76-C7C0-8065-1FB7-CF5DA5918AE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FE807CA-105A-C65F-36EB-82D992B561EF}"/>
              </a:ext>
            </a:extLst>
          </p:cNvPr>
          <p:cNvSpPr>
            <a:spLocks noGrp="1"/>
          </p:cNvSpPr>
          <p:nvPr>
            <p:ph type="body" idx="1"/>
          </p:nvPr>
        </p:nvSpPr>
        <p:spPr/>
        <p:txBody>
          <a:bodyPr/>
          <a:lstStyle/>
          <a:p>
            <a:r>
              <a:rPr lang="en-US" dirty="0"/>
              <a:t>Update with plots from thesis</a:t>
            </a:r>
          </a:p>
        </p:txBody>
      </p:sp>
      <p:sp>
        <p:nvSpPr>
          <p:cNvPr id="4" name="Slide Number Placeholder 3">
            <a:extLst>
              <a:ext uri="{FF2B5EF4-FFF2-40B4-BE49-F238E27FC236}">
                <a16:creationId xmlns:a16="http://schemas.microsoft.com/office/drawing/2014/main" id="{A7F78C83-1853-6B7F-B091-E783C123FD3B}"/>
              </a:ext>
            </a:extLst>
          </p:cNvPr>
          <p:cNvSpPr>
            <a:spLocks noGrp="1"/>
          </p:cNvSpPr>
          <p:nvPr>
            <p:ph type="sldNum" sz="quarter" idx="5"/>
          </p:nvPr>
        </p:nvSpPr>
        <p:spPr/>
        <p:txBody>
          <a:bodyPr/>
          <a:lstStyle/>
          <a:p>
            <a:fld id="{EE7BB8DA-73BB-EE4C-B4E5-A3AC4805299C}" type="slidenum">
              <a:rPr lang="en-US" smtClean="0"/>
              <a:t>42</a:t>
            </a:fld>
            <a:endParaRPr lang="en-US"/>
          </a:p>
        </p:txBody>
      </p:sp>
    </p:spTree>
    <p:extLst>
      <p:ext uri="{BB962C8B-B14F-4D97-AF65-F5344CB8AC3E}">
        <p14:creationId xmlns:p14="http://schemas.microsoft.com/office/powerpoint/2010/main" val="4039334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Now that we have discussed some of the background related to the nucleon electromagnetic form factors lets look at the existing world data in the which are presented in the form of ratios of electric to magnetic form factor.</a:t>
            </a:r>
          </a:p>
          <a:p>
            <a:pPr marL="228600" indent="-228600">
              <a:buAutoNum type="arabicPeriod"/>
            </a:pPr>
            <a:r>
              <a:rPr lang="en-US" dirty="0"/>
              <a:t>If we consider the left plot, which is for the proton. We can see that there exists data from two different types of measurements. One is from Rosenbluth Separation measurements like we just talked about. These are the open circles. The other are black circles which come from measurements of polarization spin observables. If anyone has questions about methods involving polarization observables we can address that during questions. What’s important about this plot is there are two distinct types of methods which both have Q^2 values greater than 10 GeV/c^2</a:t>
            </a:r>
          </a:p>
          <a:p>
            <a:pPr marL="228600" indent="-228600">
              <a:buAutoNum type="arabicPeriod"/>
            </a:pPr>
            <a:r>
              <a:rPr lang="en-US" dirty="0"/>
              <a:t>What’s relevant for both plots is that the red and blue data points are projected measurements from experiments in the SBS program. The black line is a parameterization and error band of the fit to the world data. And the various dashed and colored lines are from different theoretical models which predict values of the form factors.</a:t>
            </a:r>
          </a:p>
          <a:p>
            <a:pPr marL="228600" indent="-228600">
              <a:buAutoNum type="arabicPeriod"/>
            </a:pPr>
            <a:r>
              <a:rPr lang="en-US" dirty="0"/>
              <a:t>For the right plot, which is for the neutron. We can see that the existing data only comes from measurements of polarization observables. </a:t>
            </a:r>
          </a:p>
          <a:p>
            <a:pPr marL="228600" indent="-228600">
              <a:buAutoNum type="arabicPeriod"/>
            </a:pPr>
            <a:r>
              <a:rPr lang="en-US" dirty="0"/>
              <a:t>We will now discuss both of these plots a little bit more to help motivate the neutron TPE experiment and this dissertation.</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Where world data come from?</a:t>
            </a:r>
          </a:p>
          <a:p>
            <a:pPr marL="228600" indent="-228600">
              <a:buAutoNum type="arabicPeriod"/>
            </a:pPr>
            <a:r>
              <a:rPr lang="en-US" dirty="0"/>
              <a:t>What are theory curves?</a:t>
            </a:r>
          </a:p>
          <a:p>
            <a:pPr marL="228600" indent="-228600">
              <a:buAutoNum type="arabicPeriod"/>
            </a:pPr>
            <a:r>
              <a:rPr lang="en-US" dirty="0"/>
              <a:t>Interpreting the FF plots?</a:t>
            </a:r>
          </a:p>
          <a:p>
            <a:pPr marL="228600" indent="-228600">
              <a:buAutoNum type="arabicPeriod"/>
            </a:pPr>
            <a:r>
              <a:rPr lang="en-US" dirty="0"/>
              <a:t>What are PT measurement methods?</a:t>
            </a:r>
          </a:p>
        </p:txBody>
      </p:sp>
      <p:sp>
        <p:nvSpPr>
          <p:cNvPr id="4" name="Slide Number Placeholder 3"/>
          <p:cNvSpPr>
            <a:spLocks noGrp="1"/>
          </p:cNvSpPr>
          <p:nvPr>
            <p:ph type="sldNum" sz="quarter" idx="5"/>
          </p:nvPr>
        </p:nvSpPr>
        <p:spPr/>
        <p:txBody>
          <a:bodyPr/>
          <a:lstStyle/>
          <a:p>
            <a:fld id="{EE7BB8DA-73BB-EE4C-B4E5-A3AC4805299C}" type="slidenum">
              <a:rPr lang="en-US" smtClean="0"/>
              <a:t>5</a:t>
            </a:fld>
            <a:endParaRPr lang="en-US"/>
          </a:p>
        </p:txBody>
      </p:sp>
    </p:spTree>
    <p:extLst>
      <p:ext uri="{BB962C8B-B14F-4D97-AF65-F5344CB8AC3E}">
        <p14:creationId xmlns:p14="http://schemas.microsoft.com/office/powerpoint/2010/main" val="182357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Hadrons (including protons and neutrons) have internal structure</a:t>
            </a:r>
          </a:p>
          <a:p>
            <a:pPr marL="228600" indent="-228600">
              <a:buAutoNum type="arabicPeriod"/>
            </a:pPr>
            <a:r>
              <a:rPr lang="en-US" dirty="0"/>
              <a:t>We know they are not structureless point-like particles</a:t>
            </a:r>
          </a:p>
          <a:p>
            <a:pPr marL="228600" indent="-228600">
              <a:buAutoNum type="arabicPeriod"/>
            </a:pPr>
            <a:r>
              <a:rPr lang="en-US" dirty="0"/>
              <a:t>Protons and Neutrons are the most stable hadrons and serve as the building blocks of atomic nuclei. </a:t>
            </a:r>
          </a:p>
          <a:p>
            <a:pPr marL="228600" indent="-228600">
              <a:buAutoNum type="arabicPeriod"/>
            </a:pPr>
            <a:r>
              <a:rPr lang="en-US" dirty="0"/>
              <a:t>It is expected that the complex internal structure of the nucleon has contributions from valence quarks, gluons, and quark-antiquark pairs</a:t>
            </a:r>
          </a:p>
          <a:p>
            <a:pPr marL="228600" indent="-228600">
              <a:buAutoNum type="arabicPeriod"/>
            </a:pPr>
            <a:r>
              <a:rPr lang="en-US" dirty="0"/>
              <a:t>There are many major questions to be studied about the nucleon structure which could lead to better understandings of QCD and the SM.</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Elaborating more on why its difficult to understand nucleons in non-perturbative regime.</a:t>
            </a:r>
          </a:p>
          <a:p>
            <a:pPr marL="228600" indent="-228600">
              <a:buAutoNum type="arabicPeriod"/>
            </a:pPr>
            <a:r>
              <a:rPr lang="en-US" dirty="0"/>
              <a:t>Evidence for nucleon structure.</a:t>
            </a:r>
          </a:p>
          <a:p>
            <a:pPr marL="228600" indent="-228600">
              <a:buAutoNum type="arabicPeriod"/>
            </a:pPr>
            <a:r>
              <a:rPr lang="en-US" dirty="0"/>
              <a:t>Potentially questions about sea quarks</a:t>
            </a:r>
          </a:p>
        </p:txBody>
      </p:sp>
      <p:sp>
        <p:nvSpPr>
          <p:cNvPr id="4" name="Slide Number Placeholder 3"/>
          <p:cNvSpPr>
            <a:spLocks noGrp="1"/>
          </p:cNvSpPr>
          <p:nvPr>
            <p:ph type="sldNum" sz="quarter" idx="5"/>
          </p:nvPr>
        </p:nvSpPr>
        <p:spPr/>
        <p:txBody>
          <a:bodyPr/>
          <a:lstStyle/>
          <a:p>
            <a:fld id="{EE7BB8DA-73BB-EE4C-B4E5-A3AC4805299C}" type="slidenum">
              <a:rPr lang="en-US" smtClean="0"/>
              <a:t>43</a:t>
            </a:fld>
            <a:endParaRPr lang="en-US"/>
          </a:p>
        </p:txBody>
      </p:sp>
    </p:spTree>
    <p:extLst>
      <p:ext uri="{BB962C8B-B14F-4D97-AF65-F5344CB8AC3E}">
        <p14:creationId xmlns:p14="http://schemas.microsoft.com/office/powerpoint/2010/main" val="2926580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 The </a:t>
            </a:r>
            <a:r>
              <a:rPr lang="en-US" dirty="0" err="1"/>
              <a:t>BigBite</a:t>
            </a:r>
            <a:r>
              <a:rPr lang="en-US" dirty="0"/>
              <a:t> Spectrometer is composed of a dipole magnet and a detector package of 4 different types of individual detectors. Each which provides different information about the scattered electron.</a:t>
            </a:r>
          </a:p>
          <a:p>
            <a:r>
              <a:rPr lang="en-US" dirty="0"/>
              <a:t>2. If anyone is interested the details of the detectors can be discussed at questions</a:t>
            </a:r>
          </a:p>
        </p:txBody>
      </p:sp>
      <p:sp>
        <p:nvSpPr>
          <p:cNvPr id="4" name="Slide Number Placeholder 3"/>
          <p:cNvSpPr>
            <a:spLocks noGrp="1"/>
          </p:cNvSpPr>
          <p:nvPr>
            <p:ph type="sldNum" sz="quarter" idx="5"/>
          </p:nvPr>
        </p:nvSpPr>
        <p:spPr/>
        <p:txBody>
          <a:bodyPr/>
          <a:lstStyle/>
          <a:p>
            <a:fld id="{EE7BB8DA-73BB-EE4C-B4E5-A3AC4805299C}" type="slidenum">
              <a:rPr lang="en-US" smtClean="0"/>
              <a:t>44</a:t>
            </a:fld>
            <a:endParaRPr lang="en-US"/>
          </a:p>
        </p:txBody>
      </p:sp>
    </p:spTree>
    <p:extLst>
      <p:ext uri="{BB962C8B-B14F-4D97-AF65-F5344CB8AC3E}">
        <p14:creationId xmlns:p14="http://schemas.microsoft.com/office/powerpoint/2010/main" val="1812937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err="1"/>
              <a:t>Hcal</a:t>
            </a:r>
            <a:r>
              <a:rPr lang="en-US" dirty="0"/>
              <a:t> is composed of many individual modules. </a:t>
            </a:r>
          </a:p>
          <a:p>
            <a:pPr marL="228600" indent="-228600">
              <a:buAutoNum type="arabicPeriod"/>
            </a:pPr>
            <a:r>
              <a:rPr lang="en-US" dirty="0"/>
              <a:t>One module consists of 40 layers of alternating iron absorber and scintillator</a:t>
            </a:r>
          </a:p>
          <a:p>
            <a:pPr marL="228600" indent="-228600">
              <a:buAutoNum type="arabicPeriod"/>
            </a:pPr>
            <a:r>
              <a:rPr lang="en-US" dirty="0"/>
              <a:t>The iron absorber causes hadronic showers from the incoming particles and the energy is sampled by the scintillators and is then guided to the PMTS</a:t>
            </a:r>
          </a:p>
          <a:p>
            <a:pPr marL="228600" indent="-228600">
              <a:buAutoNum type="arabicPeriod"/>
            </a:pPr>
            <a:r>
              <a:rPr lang="en-US" dirty="0"/>
              <a:t>Here we can see just the size and shape of the </a:t>
            </a:r>
            <a:r>
              <a:rPr lang="en-US" dirty="0" err="1"/>
              <a:t>Hcal</a:t>
            </a:r>
            <a:r>
              <a:rPr lang="en-US" dirty="0"/>
              <a:t> in Hall A</a:t>
            </a:r>
          </a:p>
        </p:txBody>
      </p:sp>
      <p:sp>
        <p:nvSpPr>
          <p:cNvPr id="4" name="Slide Number Placeholder 3"/>
          <p:cNvSpPr>
            <a:spLocks noGrp="1"/>
          </p:cNvSpPr>
          <p:nvPr>
            <p:ph type="sldNum" sz="quarter" idx="5"/>
          </p:nvPr>
        </p:nvSpPr>
        <p:spPr/>
        <p:txBody>
          <a:bodyPr/>
          <a:lstStyle/>
          <a:p>
            <a:fld id="{EE7BB8DA-73BB-EE4C-B4E5-A3AC4805299C}" type="slidenum">
              <a:rPr lang="en-US" smtClean="0"/>
              <a:t>45</a:t>
            </a:fld>
            <a:endParaRPr lang="en-US"/>
          </a:p>
        </p:txBody>
      </p:sp>
    </p:spTree>
    <p:extLst>
      <p:ext uri="{BB962C8B-B14F-4D97-AF65-F5344CB8AC3E}">
        <p14:creationId xmlns:p14="http://schemas.microsoft.com/office/powerpoint/2010/main" val="3447785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There are multiple different scattering processes when scattering from </a:t>
            </a:r>
            <a:r>
              <a:rPr lang="en-US" dirty="0" err="1"/>
              <a:t>deurerium</a:t>
            </a:r>
            <a:r>
              <a:rPr lang="en-US" dirty="0"/>
              <a:t>. These include elastic, quasi-elastic, and inelastic scattering.</a:t>
            </a:r>
          </a:p>
          <a:p>
            <a:pPr marL="228600" indent="-228600">
              <a:buAutoNum type="arabicPeriod"/>
            </a:pPr>
            <a:r>
              <a:rPr lang="en-US" dirty="0"/>
              <a:t>We need quasi-elastic scattering because we need simultaneous access to both protons and neutrons. These one or two slides might make more sense later.</a:t>
            </a:r>
          </a:p>
          <a:p>
            <a:pPr marL="228600" indent="-228600">
              <a:buAutoNum type="arabicPeriod"/>
            </a:pPr>
            <a:r>
              <a:rPr lang="en-US" dirty="0"/>
              <a:t>Also there are no free neutron targets. So deuterium is what we use to access neutron for measurements of cross-sections that are not using polarization transfer techniques.</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I sort of expect conceptual questions about quasi-elastic scattering verses other scattering processes.</a:t>
            </a:r>
          </a:p>
        </p:txBody>
      </p:sp>
      <p:sp>
        <p:nvSpPr>
          <p:cNvPr id="4" name="Slide Number Placeholder 3"/>
          <p:cNvSpPr>
            <a:spLocks noGrp="1"/>
          </p:cNvSpPr>
          <p:nvPr>
            <p:ph type="sldNum" sz="quarter" idx="5"/>
          </p:nvPr>
        </p:nvSpPr>
        <p:spPr/>
        <p:txBody>
          <a:bodyPr/>
          <a:lstStyle/>
          <a:p>
            <a:fld id="{EE7BB8DA-73BB-EE4C-B4E5-A3AC4805299C}" type="slidenum">
              <a:rPr lang="en-US" smtClean="0"/>
              <a:t>46</a:t>
            </a:fld>
            <a:endParaRPr lang="en-US"/>
          </a:p>
        </p:txBody>
      </p:sp>
    </p:spTree>
    <p:extLst>
      <p:ext uri="{BB962C8B-B14F-4D97-AF65-F5344CB8AC3E}">
        <p14:creationId xmlns:p14="http://schemas.microsoft.com/office/powerpoint/2010/main" val="39214417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Maybe</a:t>
            </a:r>
          </a:p>
          <a:p>
            <a:pPr marL="228600" indent="-228600">
              <a:buAutoNum type="arabicPeriod"/>
            </a:pPr>
            <a:r>
              <a:rPr lang="en-US" dirty="0"/>
              <a:t>Here we have the scattering cross-section as a three-dimensional distribution of Q^2 and invariant mass W.</a:t>
            </a:r>
          </a:p>
          <a:p>
            <a:pPr marL="228600" indent="-228600">
              <a:buAutoNum type="arabicPeriod"/>
            </a:pPr>
            <a:r>
              <a:rPr lang="en-US" dirty="0"/>
              <a:t>We can see that as we go to larger Q^2 the elastic and quasi-elastic scattering regimes are dominated by inelastic processes and it is quite difficult to resolve the quasi-elastic peak.</a:t>
            </a:r>
          </a:p>
        </p:txBody>
      </p:sp>
      <p:sp>
        <p:nvSpPr>
          <p:cNvPr id="4" name="Slide Number Placeholder 3"/>
          <p:cNvSpPr>
            <a:spLocks noGrp="1"/>
          </p:cNvSpPr>
          <p:nvPr>
            <p:ph type="sldNum" sz="quarter" idx="5"/>
          </p:nvPr>
        </p:nvSpPr>
        <p:spPr/>
        <p:txBody>
          <a:bodyPr/>
          <a:lstStyle/>
          <a:p>
            <a:fld id="{EE7BB8DA-73BB-EE4C-B4E5-A3AC4805299C}" type="slidenum">
              <a:rPr lang="en-US" smtClean="0"/>
              <a:t>47</a:t>
            </a:fld>
            <a:endParaRPr lang="en-US"/>
          </a:p>
        </p:txBody>
      </p:sp>
    </p:spTree>
    <p:extLst>
      <p:ext uri="{BB962C8B-B14F-4D97-AF65-F5344CB8AC3E}">
        <p14:creationId xmlns:p14="http://schemas.microsoft.com/office/powerpoint/2010/main" val="930990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Delta x and Delta y are analysis quantities which we define as the difference between the observed and expected nucleon position on </a:t>
            </a:r>
            <a:r>
              <a:rPr lang="en-US" dirty="0" err="1"/>
              <a:t>HCal</a:t>
            </a:r>
            <a:r>
              <a:rPr lang="en-US" dirty="0"/>
              <a:t> in the dispersive and (non-dispersive) directions.</a:t>
            </a:r>
          </a:p>
          <a:p>
            <a:pPr marL="228600" indent="-228600">
              <a:buAutoNum type="arabicPeriod"/>
            </a:pPr>
            <a:r>
              <a:rPr lang="en-US" dirty="0"/>
              <a:t>The observed nucleon position is from signal detected in the </a:t>
            </a:r>
            <a:r>
              <a:rPr lang="en-US" dirty="0" err="1"/>
              <a:t>Hcal</a:t>
            </a:r>
            <a:endParaRPr lang="en-US" dirty="0"/>
          </a:p>
          <a:p>
            <a:pPr marL="228600" indent="-228600">
              <a:buAutoNum type="arabicPeriod"/>
            </a:pPr>
            <a:r>
              <a:rPr lang="en-US" dirty="0"/>
              <a:t>The expected nucleon position involves projecting the reconstructed electron track to </a:t>
            </a:r>
            <a:r>
              <a:rPr lang="en-US" dirty="0" err="1"/>
              <a:t>Hcal</a:t>
            </a:r>
            <a:r>
              <a:rPr lang="en-US" dirty="0"/>
              <a:t> using quasi-elastic electron-nucleon kinematics</a:t>
            </a:r>
          </a:p>
          <a:p>
            <a:pPr marL="228600" indent="-228600">
              <a:buAutoNum type="arabicPeriod"/>
            </a:pPr>
            <a:r>
              <a:rPr lang="en-US" dirty="0"/>
              <a:t>The tools are introduced to straightforwardly separate neutrons and protons</a:t>
            </a:r>
          </a:p>
          <a:p>
            <a:pPr marL="228600" indent="-228600">
              <a:buAutoNum type="arabicPeriod"/>
            </a:pPr>
            <a:endParaRPr lang="en-US" dirty="0"/>
          </a:p>
          <a:p>
            <a:pPr marL="228600" indent="-228600">
              <a:buAutoNum type="arabicPeriod"/>
            </a:pPr>
            <a:r>
              <a:rPr lang="en-US" dirty="0"/>
              <a:t>Questions. E</a:t>
            </a:r>
          </a:p>
          <a:p>
            <a:pPr marL="228600" indent="-228600">
              <a:buAutoNum type="arabicPeriod"/>
            </a:pPr>
            <a:r>
              <a:rPr lang="en-US" dirty="0"/>
              <a:t>On this slide or the next I would not be surprised if there were questions about how Delta x or Delta y were defined. Either go to backup slide or </a:t>
            </a:r>
            <a:r>
              <a:rPr lang="en-US" dirty="0" err="1"/>
              <a:t>chpt</a:t>
            </a:r>
            <a:r>
              <a:rPr lang="en-US" dirty="0"/>
              <a:t> 6 of the thesis. We have to assume elastic scattering processes</a:t>
            </a:r>
          </a:p>
        </p:txBody>
      </p:sp>
      <p:sp>
        <p:nvSpPr>
          <p:cNvPr id="4" name="Slide Number Placeholder 3"/>
          <p:cNvSpPr>
            <a:spLocks noGrp="1"/>
          </p:cNvSpPr>
          <p:nvPr>
            <p:ph type="sldNum" sz="quarter" idx="5"/>
          </p:nvPr>
        </p:nvSpPr>
        <p:spPr/>
        <p:txBody>
          <a:bodyPr/>
          <a:lstStyle/>
          <a:p>
            <a:fld id="{EE7BB8DA-73BB-EE4C-B4E5-A3AC4805299C}" type="slidenum">
              <a:rPr lang="en-US" smtClean="0"/>
              <a:t>48</a:t>
            </a:fld>
            <a:endParaRPr lang="en-US"/>
          </a:p>
        </p:txBody>
      </p:sp>
    </p:spTree>
    <p:extLst>
      <p:ext uri="{BB962C8B-B14F-4D97-AF65-F5344CB8AC3E}">
        <p14:creationId xmlns:p14="http://schemas.microsoft.com/office/powerpoint/2010/main" val="34765340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5F92C-2525-15F9-5DF5-9DF56F1AA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0C754A-FBE7-3D2E-E866-3B690C8FDBA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80F235D-2C01-3AF1-EE19-73D8B8312A14}"/>
              </a:ext>
            </a:extLst>
          </p:cNvPr>
          <p:cNvSpPr>
            <a:spLocks noGrp="1"/>
          </p:cNvSpPr>
          <p:nvPr>
            <p:ph type="body" idx="1"/>
          </p:nvPr>
        </p:nvSpPr>
        <p:spPr/>
        <p:txBody>
          <a:bodyPr/>
          <a:lstStyle/>
          <a:p>
            <a:r>
              <a:rPr lang="en-US" dirty="0"/>
              <a:t>1. Lets start with the plot on the left. The top plot contains a Delta x distribution from real data, which is the histogram in black. This is somewhat difficult to see. But it is fit with a total fit function in magenta. The individual MC proton and neutron delta x distributions are present in red and blue respective. And the shape of the background is presented in green.</a:t>
            </a:r>
          </a:p>
          <a:p>
            <a:pPr marL="228600" indent="-228600">
              <a:buAutoNum type="arabicPeriod" startAt="2"/>
            </a:pPr>
            <a:r>
              <a:rPr lang="en-US" dirty="0"/>
              <a:t>By comparing distributions of Delta x from the real data and the MC information with this fit equation, we can extract our experimental observable.</a:t>
            </a:r>
          </a:p>
          <a:p>
            <a:pPr marL="228600" indent="-228600">
              <a:buAutoNum type="arabicPeriod" startAt="2"/>
            </a:pPr>
            <a:r>
              <a:rPr lang="en-US" dirty="0"/>
              <a:t>Particularly, our experimental observable is the fit parameter </a:t>
            </a:r>
            <a:r>
              <a:rPr lang="en-US" dirty="0" err="1"/>
              <a:t>Rsf</a:t>
            </a:r>
            <a:r>
              <a:rPr lang="en-US" dirty="0"/>
              <a:t> n/p.</a:t>
            </a:r>
          </a:p>
          <a:p>
            <a:pPr marL="228600" indent="-228600">
              <a:buAutoNum type="arabicPeriod" startAt="2"/>
            </a:pPr>
            <a:endParaRPr lang="en-US" dirty="0"/>
          </a:p>
          <a:p>
            <a:pPr marL="228600" indent="-228600">
              <a:buAutoNum type="arabicPeriod" startAt="2"/>
            </a:pPr>
            <a:r>
              <a:rPr lang="en-US" dirty="0"/>
              <a:t>Questions</a:t>
            </a:r>
          </a:p>
          <a:p>
            <a:pPr marL="228600" indent="-228600">
              <a:buAutoNum type="arabicPeriod" startAt="2"/>
            </a:pPr>
            <a:r>
              <a:rPr lang="en-US" dirty="0"/>
              <a:t>Potential questions about the diagram</a:t>
            </a:r>
          </a:p>
          <a:p>
            <a:pPr marL="228600" indent="-228600">
              <a:buAutoNum type="arabicPeriod" startAt="2"/>
            </a:pPr>
            <a:r>
              <a:rPr lang="en-US" dirty="0"/>
              <a:t>Potential questions about any of the information in the fit.</a:t>
            </a:r>
          </a:p>
          <a:p>
            <a:pPr marL="228600" indent="-228600">
              <a:buAutoNum type="arabicPeriod" startAt="2"/>
            </a:pPr>
            <a:r>
              <a:rPr lang="en-US" dirty="0"/>
              <a:t>Clarifications about </a:t>
            </a:r>
            <a:r>
              <a:rPr lang="en-US" dirty="0" err="1"/>
              <a:t>Rsf</a:t>
            </a:r>
            <a:r>
              <a:rPr lang="en-US" dirty="0"/>
              <a:t> np</a:t>
            </a:r>
          </a:p>
        </p:txBody>
      </p:sp>
      <p:sp>
        <p:nvSpPr>
          <p:cNvPr id="4" name="Slide Number Placeholder 3">
            <a:extLst>
              <a:ext uri="{FF2B5EF4-FFF2-40B4-BE49-F238E27FC236}">
                <a16:creationId xmlns:a16="http://schemas.microsoft.com/office/drawing/2014/main" id="{8F9D0D5E-E6D8-EA36-0DE4-E2C5E5203E0D}"/>
              </a:ext>
            </a:extLst>
          </p:cNvPr>
          <p:cNvSpPr>
            <a:spLocks noGrp="1"/>
          </p:cNvSpPr>
          <p:nvPr>
            <p:ph type="sldNum" sz="quarter" idx="5"/>
          </p:nvPr>
        </p:nvSpPr>
        <p:spPr/>
        <p:txBody>
          <a:bodyPr/>
          <a:lstStyle/>
          <a:p>
            <a:fld id="{EE7BB8DA-73BB-EE4C-B4E5-A3AC4805299C}" type="slidenum">
              <a:rPr lang="en-US" smtClean="0"/>
              <a:t>49</a:t>
            </a:fld>
            <a:endParaRPr lang="en-US"/>
          </a:p>
        </p:txBody>
      </p:sp>
    </p:spTree>
    <p:extLst>
      <p:ext uri="{BB962C8B-B14F-4D97-AF65-F5344CB8AC3E}">
        <p14:creationId xmlns:p14="http://schemas.microsoft.com/office/powerpoint/2010/main" val="38453292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84738-9DE7-09CF-451D-8C7734D925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283C6-3B6A-4FC5-6E00-DF765562F76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3EF0120-8073-BD46-D837-B7DEEE0661C3}"/>
              </a:ext>
            </a:extLst>
          </p:cNvPr>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What is critical is we can use our fit parameter </a:t>
            </a:r>
            <a:r>
              <a:rPr lang="en-US" dirty="0" err="1"/>
              <a:t>Rsf</a:t>
            </a:r>
            <a:r>
              <a:rPr lang="en-US" dirty="0"/>
              <a:t> np to relate the experimental observed quasi-elastic cross-section ratio to the quasi-elastic cross-section ratio modeled in the simulation generators. This relation is at the top of this slide.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Again it is sufficiently motivated that the simulation consistently replicates nuclear effects, radiative corrections, and nucleon detection efficiency effects. Such that the individual correction factors between the real data and the simulation will approximately cancel to 1.</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We are then presented with a simplified relation for the experimentally observed R’ which is equal to </a:t>
            </a:r>
            <a:r>
              <a:rPr lang="en-US" dirty="0" err="1"/>
              <a:t>Rsf</a:t>
            </a:r>
            <a:r>
              <a:rPr lang="en-US" dirty="0"/>
              <a:t> np multiplied by R’ sim. And from this extraction technique we can determine experimental R’ value which we can use to extract preliminary physics results.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Questions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There could be questions about the extraction or the assumptions. As well as the structure of each correction factor.</a:t>
            </a:r>
          </a:p>
          <a:p>
            <a:endParaRPr lang="en-US" dirty="0"/>
          </a:p>
        </p:txBody>
      </p:sp>
      <p:sp>
        <p:nvSpPr>
          <p:cNvPr id="4" name="Slide Number Placeholder 3">
            <a:extLst>
              <a:ext uri="{FF2B5EF4-FFF2-40B4-BE49-F238E27FC236}">
                <a16:creationId xmlns:a16="http://schemas.microsoft.com/office/drawing/2014/main" id="{2471CFC2-3673-6819-CB83-264198836515}"/>
              </a:ext>
            </a:extLst>
          </p:cNvPr>
          <p:cNvSpPr>
            <a:spLocks noGrp="1"/>
          </p:cNvSpPr>
          <p:nvPr>
            <p:ph type="sldNum" sz="quarter" idx="5"/>
          </p:nvPr>
        </p:nvSpPr>
        <p:spPr/>
        <p:txBody>
          <a:bodyPr/>
          <a:lstStyle/>
          <a:p>
            <a:fld id="{EE7BB8DA-73BB-EE4C-B4E5-A3AC4805299C}" type="slidenum">
              <a:rPr lang="en-US" smtClean="0"/>
              <a:t>50</a:t>
            </a:fld>
            <a:endParaRPr lang="en-US"/>
          </a:p>
        </p:txBody>
      </p:sp>
    </p:spTree>
    <p:extLst>
      <p:ext uri="{BB962C8B-B14F-4D97-AF65-F5344CB8AC3E}">
        <p14:creationId xmlns:p14="http://schemas.microsoft.com/office/powerpoint/2010/main" val="36417992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As a reminder the goal of this dissertation and the </a:t>
            </a:r>
            <a:r>
              <a:rPr lang="en-US" dirty="0" err="1"/>
              <a:t>nTPE</a:t>
            </a:r>
            <a:r>
              <a:rPr lang="en-US" dirty="0"/>
              <a:t> experiment is to extract the neutron Rosenbluth Slope. Which </a:t>
            </a:r>
            <a:r>
              <a:rPr lang="en-US" dirty="0" err="1"/>
              <a:t>S^n</a:t>
            </a:r>
            <a:r>
              <a:rPr lang="en-US" dirty="0"/>
              <a:t> and in the OPE consideration is equal to GEn^2 over </a:t>
            </a:r>
            <a:r>
              <a:rPr lang="en-US" dirty="0" err="1"/>
              <a:t>tau_n</a:t>
            </a:r>
            <a:r>
              <a:rPr lang="en-US" dirty="0"/>
              <a:t> GMn^2</a:t>
            </a:r>
          </a:p>
          <a:p>
            <a:pPr marL="228600" indent="-228600">
              <a:buAutoNum type="arabicPeriod"/>
            </a:pPr>
            <a:r>
              <a:rPr lang="en-US" dirty="0"/>
              <a:t>We will now overview the extraction technique which combines the Ratio Method we just talked about and a Rosenbluth Separation</a:t>
            </a:r>
          </a:p>
          <a:p>
            <a:pPr marL="228600" indent="-228600">
              <a:buAutoNum type="arabicPeriod"/>
            </a:pPr>
            <a:r>
              <a:rPr lang="en-US" dirty="0"/>
              <a:t>We want to consider two kinematic configurations which are at the same value of Q^2 and two different values of epsilon. </a:t>
            </a:r>
          </a:p>
          <a:p>
            <a:pPr marL="228600" indent="-228600">
              <a:buAutoNum type="arabicPeriod"/>
            </a:pPr>
            <a:r>
              <a:rPr lang="en-US" dirty="0"/>
              <a:t>We want to start with 2 elastic neutron-to proton cross-section ratios.</a:t>
            </a:r>
          </a:p>
          <a:p>
            <a:pPr marL="228600" indent="-228600">
              <a:buAutoNum type="arabicPeriod"/>
            </a:pPr>
            <a:r>
              <a:rPr lang="en-US" dirty="0"/>
              <a:t>We will represent the two elastic cross-section ratios under these conditions as R’ epsilon 1 and R’ epsilon 2. And they have the following relations.</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If there are questions about this formalism reference chapter 3 or </a:t>
            </a:r>
            <a:r>
              <a:rPr lang="en-US" u="sng" dirty="0"/>
              <a:t>6 of thesis</a:t>
            </a:r>
            <a:endParaRPr lang="en-US" dirty="0"/>
          </a:p>
        </p:txBody>
      </p:sp>
      <p:sp>
        <p:nvSpPr>
          <p:cNvPr id="4" name="Slide Number Placeholder 3"/>
          <p:cNvSpPr>
            <a:spLocks noGrp="1"/>
          </p:cNvSpPr>
          <p:nvPr>
            <p:ph type="sldNum" sz="quarter" idx="5"/>
          </p:nvPr>
        </p:nvSpPr>
        <p:spPr/>
        <p:txBody>
          <a:bodyPr/>
          <a:lstStyle/>
          <a:p>
            <a:fld id="{EE7BB8DA-73BB-EE4C-B4E5-A3AC4805299C}" type="slidenum">
              <a:rPr lang="en-US" smtClean="0"/>
              <a:t>51</a:t>
            </a:fld>
            <a:endParaRPr lang="en-US"/>
          </a:p>
        </p:txBody>
      </p:sp>
    </p:spTree>
    <p:extLst>
      <p:ext uri="{BB962C8B-B14F-4D97-AF65-F5344CB8AC3E}">
        <p14:creationId xmlns:p14="http://schemas.microsoft.com/office/powerpoint/2010/main" val="824526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Now we want to consider the super-ratio quantity, which we call A, of elastic neutron to proton cross-section ratios</a:t>
            </a:r>
          </a:p>
          <a:p>
            <a:pPr marL="228600" indent="-228600">
              <a:buAutoNum type="arabicPeriod"/>
            </a:pPr>
            <a:r>
              <a:rPr lang="en-US" dirty="0"/>
              <a:t>This super-ratio is defined as R’ epsilon 1 over R’ epsilon 2.</a:t>
            </a:r>
          </a:p>
          <a:p>
            <a:pPr marL="228600" indent="-228600">
              <a:buAutoNum type="arabicPeriod"/>
            </a:pPr>
            <a:r>
              <a:rPr lang="en-US" dirty="0"/>
              <a:t>After a good amount of algebraic manipulation we can relate our super-ratio A to a quantity which we shall call B and ratio involving </a:t>
            </a:r>
            <a:r>
              <a:rPr lang="en-US" dirty="0" err="1"/>
              <a:t>S^n</a:t>
            </a:r>
            <a:r>
              <a:rPr lang="en-US" dirty="0"/>
              <a:t> at each kinematic configuration</a:t>
            </a:r>
          </a:p>
          <a:p>
            <a:pPr marL="228600" indent="-228600">
              <a:buAutoNum type="arabicPeriod"/>
            </a:pPr>
            <a:r>
              <a:rPr lang="en-US" dirty="0"/>
              <a:t>This quantity B is related to ratio of kinematic quantities, transverse cross-section components and proton electromagnetic form factor ratios. The kinematic information will be included in the calculation but is expected to cancel. The transverse cross-section components and the proton electromagnetic form factor ratios will be taken from parameterizations of the world data.</a:t>
            </a:r>
          </a:p>
          <a:p>
            <a:pPr marL="228600" indent="-228600">
              <a:buAutoNum type="arabicPeriod"/>
            </a:pPr>
            <a:r>
              <a:rPr lang="en-US" dirty="0"/>
              <a:t>Moving forward since </a:t>
            </a:r>
            <a:r>
              <a:rPr lang="en-US" dirty="0" err="1"/>
              <a:t>S^n</a:t>
            </a:r>
            <a:r>
              <a:rPr lang="en-US" dirty="0"/>
              <a:t> is only dependent on Q^2 and we are considering the same Q^2 value we will solve this equation for the neutron Rosenbluth Slope </a:t>
            </a:r>
            <a:r>
              <a:rPr lang="en-US" dirty="0" err="1"/>
              <a:t>S^n</a:t>
            </a:r>
            <a:endParaRPr lang="en-US" dirty="0"/>
          </a:p>
        </p:txBody>
      </p:sp>
      <p:sp>
        <p:nvSpPr>
          <p:cNvPr id="4" name="Slide Number Placeholder 3"/>
          <p:cNvSpPr>
            <a:spLocks noGrp="1"/>
          </p:cNvSpPr>
          <p:nvPr>
            <p:ph type="sldNum" sz="quarter" idx="5"/>
          </p:nvPr>
        </p:nvSpPr>
        <p:spPr/>
        <p:txBody>
          <a:bodyPr/>
          <a:lstStyle/>
          <a:p>
            <a:fld id="{EE7BB8DA-73BB-EE4C-B4E5-A3AC4805299C}" type="slidenum">
              <a:rPr lang="en-US" smtClean="0"/>
              <a:t>52</a:t>
            </a:fld>
            <a:endParaRPr lang="en-US"/>
          </a:p>
        </p:txBody>
      </p:sp>
    </p:spTree>
    <p:extLst>
      <p:ext uri="{BB962C8B-B14F-4D97-AF65-F5344CB8AC3E}">
        <p14:creationId xmlns:p14="http://schemas.microsoft.com/office/powerpoint/2010/main" val="241722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This is the current available proton Form factor world data and the discrepancy in this data helps motivate study of the EMFF ratio for the neutron</a:t>
            </a:r>
          </a:p>
          <a:p>
            <a:pPr marL="228600" indent="-228600">
              <a:buAutoNum type="arabicPeriod"/>
            </a:pPr>
            <a:r>
              <a:rPr lang="en-US" dirty="0"/>
              <a:t>Within their uncertainties the Rosenbluth data points are consistent with a value of 1.0 for the electric to magnetic form factor ratio.</a:t>
            </a:r>
          </a:p>
          <a:p>
            <a:pPr marL="228600" indent="-228600">
              <a:buAutoNum type="arabicPeriod"/>
            </a:pPr>
            <a:r>
              <a:rPr lang="en-US" dirty="0"/>
              <a:t>The data point from polarization transfer observables significantly deviate from the RS data points. Particularly at higher values of Q^2 where the deviation is on the order of 3-4 sigma</a:t>
            </a:r>
          </a:p>
          <a:p>
            <a:pPr marL="228600" indent="-228600">
              <a:buAutoNum type="arabicPeriod"/>
            </a:pPr>
            <a:r>
              <a:rPr lang="en-US" dirty="0"/>
              <a:t>Naively if one were measuring the same quantity with two different methods, one would expect consistency.</a:t>
            </a:r>
          </a:p>
          <a:p>
            <a:pPr marL="228600" indent="-228600">
              <a:buAutoNum type="arabicPeriod"/>
            </a:pPr>
            <a:r>
              <a:rPr lang="en-US" dirty="0"/>
              <a:t>This proton form factor discrepancy is well-known within the community and it is anticipated that a possible solution is contributions from TPE effects.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EE7BB8DA-73BB-EE4C-B4E5-A3AC4805299C}" type="slidenum">
              <a:rPr lang="en-US" smtClean="0"/>
              <a:t>6</a:t>
            </a:fld>
            <a:endParaRPr lang="en-US"/>
          </a:p>
        </p:txBody>
      </p:sp>
    </p:spTree>
    <p:extLst>
      <p:ext uri="{BB962C8B-B14F-4D97-AF65-F5344CB8AC3E}">
        <p14:creationId xmlns:p14="http://schemas.microsoft.com/office/powerpoint/2010/main" val="42638368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783C8-0C52-892E-05FC-F248452344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8AAC3-C122-2252-4C46-D3B3387AB2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C6641F3-5605-A277-5649-571232527EBD}"/>
              </a:ext>
            </a:extLst>
          </p:cNvPr>
          <p:cNvSpPr>
            <a:spLocks noGrp="1"/>
          </p:cNvSpPr>
          <p:nvPr>
            <p:ph type="body" idx="1"/>
          </p:nvPr>
        </p:nvSpPr>
        <p:spPr/>
        <p:txBody>
          <a:bodyPr/>
          <a:lstStyle/>
          <a:p>
            <a:pPr marL="228600" indent="-228600">
              <a:buAutoNum type="arabicPeriod"/>
            </a:pPr>
            <a:r>
              <a:rPr lang="en-US" dirty="0"/>
              <a:t>Broadly we have two categories of cuts we can implement. The first are cuts which select good electron candidates and rely on information only from the electron arm. The second are quasi-elastic cuts which ensure that the event corresponds to a quasi-elastically scattered nucleon. </a:t>
            </a:r>
          </a:p>
          <a:p>
            <a:pPr marL="228600" indent="-228600">
              <a:buAutoNum type="arabicPeriod"/>
            </a:pPr>
            <a:r>
              <a:rPr lang="en-US" dirty="0"/>
              <a:t>It is also important to note that separate studies were conducted to optimize the choice of cut regions. As well studies to address systematic effects on </a:t>
            </a:r>
            <a:r>
              <a:rPr lang="en-US" dirty="0" err="1"/>
              <a:t>Rsf</a:t>
            </a:r>
            <a:r>
              <a:rPr lang="en-US" dirty="0"/>
              <a:t> np due to cut sensitivity. If anyone is interested in the details of the studies. We can address that during questions.</a:t>
            </a:r>
          </a:p>
          <a:p>
            <a:pPr marL="228600" indent="-228600">
              <a:buAutoNum type="arabicPeriod"/>
            </a:pPr>
            <a:r>
              <a:rPr lang="en-US" dirty="0"/>
              <a:t>Now let’s look at some examples of some of the cuts</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Pertaining to individual cuts</a:t>
            </a:r>
          </a:p>
          <a:p>
            <a:pPr marL="228600" indent="-228600">
              <a:buAutoNum type="arabicPeriod"/>
            </a:pPr>
            <a:r>
              <a:rPr lang="en-US" dirty="0"/>
              <a:t>Overall cut regions</a:t>
            </a:r>
          </a:p>
          <a:p>
            <a:pPr marL="228600" indent="-228600">
              <a:buAutoNum type="arabicPeriod"/>
            </a:pPr>
            <a:r>
              <a:rPr lang="en-US" dirty="0"/>
              <a:t>Information about cut region optimization</a:t>
            </a:r>
          </a:p>
          <a:p>
            <a:pPr marL="228600" indent="-228600">
              <a:buAutoNum type="arabicPeriod"/>
            </a:pPr>
            <a:r>
              <a:rPr lang="en-US" dirty="0"/>
              <a:t>Information about quantifying systematic effect due to cut choice</a:t>
            </a:r>
          </a:p>
        </p:txBody>
      </p:sp>
      <p:sp>
        <p:nvSpPr>
          <p:cNvPr id="4" name="Slide Number Placeholder 3">
            <a:extLst>
              <a:ext uri="{FF2B5EF4-FFF2-40B4-BE49-F238E27FC236}">
                <a16:creationId xmlns:a16="http://schemas.microsoft.com/office/drawing/2014/main" id="{C85964FB-4F9F-E1C8-662E-116789F96274}"/>
              </a:ext>
            </a:extLst>
          </p:cNvPr>
          <p:cNvSpPr>
            <a:spLocks noGrp="1"/>
          </p:cNvSpPr>
          <p:nvPr>
            <p:ph type="sldNum" sz="quarter" idx="5"/>
          </p:nvPr>
        </p:nvSpPr>
        <p:spPr/>
        <p:txBody>
          <a:bodyPr/>
          <a:lstStyle/>
          <a:p>
            <a:fld id="{EE7BB8DA-73BB-EE4C-B4E5-A3AC4805299C}" type="slidenum">
              <a:rPr lang="en-US" smtClean="0"/>
              <a:t>54</a:t>
            </a:fld>
            <a:endParaRPr lang="en-US"/>
          </a:p>
        </p:txBody>
      </p:sp>
    </p:spTree>
    <p:extLst>
      <p:ext uri="{BB962C8B-B14F-4D97-AF65-F5344CB8AC3E}">
        <p14:creationId xmlns:p14="http://schemas.microsoft.com/office/powerpoint/2010/main" val="18441867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F7286-CA34-44A2-3A9D-1BB5AAE1FF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1270E-4627-8DBA-5E59-A8078FC4AD3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44DBD8D-8614-09C7-24FF-60A47879A773}"/>
              </a:ext>
            </a:extLst>
          </p:cNvPr>
          <p:cNvSpPr>
            <a:spLocks noGrp="1"/>
          </p:cNvSpPr>
          <p:nvPr>
            <p:ph type="body" idx="1"/>
          </p:nvPr>
        </p:nvSpPr>
        <p:spPr/>
        <p:txBody>
          <a:bodyPr/>
          <a:lstStyle/>
          <a:p>
            <a:pPr marL="228600" indent="-228600">
              <a:buAutoNum type="arabicPeriod"/>
            </a:pPr>
            <a:r>
              <a:rPr lang="en-US" dirty="0"/>
              <a:t>This is a plot of pre-shower cluster energy from SBS-8, which is one of our Q^2=4.5 GeV/c^2 configurations. Here all other cuts have been applied except pre-shower energy. A typical cut location is indicated by the dashed red line.</a:t>
            </a:r>
          </a:p>
          <a:p>
            <a:pPr marL="228600" indent="-228600">
              <a:buAutoNum type="arabicPeriod"/>
            </a:pPr>
            <a:r>
              <a:rPr lang="en-US" dirty="0"/>
              <a:t>We can clearly see two distinct distributions. The distribution centered around 0.1 GeV corresponds to particle which behave like minimum ionizing particles. These typically are </a:t>
            </a:r>
            <a:r>
              <a:rPr lang="en-US" dirty="0" err="1"/>
              <a:t>pions</a:t>
            </a:r>
            <a:r>
              <a:rPr lang="en-US" dirty="0"/>
              <a:t>. The broader distribution centered around about 0.75 GeV correspond to high-energy scattered electrons.</a:t>
            </a:r>
          </a:p>
          <a:p>
            <a:pPr marL="228600" indent="-228600">
              <a:buAutoNum type="arabicPeriod"/>
            </a:pPr>
            <a:r>
              <a:rPr lang="en-US" dirty="0"/>
              <a:t>Enforcing this cut typically removes background events</a:t>
            </a:r>
          </a:p>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B6FCDE6F-BE3D-AC10-90E1-7AECCDC17F79}"/>
              </a:ext>
            </a:extLst>
          </p:cNvPr>
          <p:cNvSpPr>
            <a:spLocks noGrp="1"/>
          </p:cNvSpPr>
          <p:nvPr>
            <p:ph type="sldNum" sz="quarter" idx="5"/>
          </p:nvPr>
        </p:nvSpPr>
        <p:spPr/>
        <p:txBody>
          <a:bodyPr/>
          <a:lstStyle/>
          <a:p>
            <a:fld id="{EE7BB8DA-73BB-EE4C-B4E5-A3AC4805299C}" type="slidenum">
              <a:rPr lang="en-US" smtClean="0"/>
              <a:t>55</a:t>
            </a:fld>
            <a:endParaRPr lang="en-US"/>
          </a:p>
        </p:txBody>
      </p:sp>
    </p:spTree>
    <p:extLst>
      <p:ext uri="{BB962C8B-B14F-4D97-AF65-F5344CB8AC3E}">
        <p14:creationId xmlns:p14="http://schemas.microsoft.com/office/powerpoint/2010/main" val="8256943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99610-1501-5B9D-8889-E8C982239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7CF40-CE24-8661-874E-A6F0BA96D9D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9EC13ED-821F-15D9-9136-438CD67C670F}"/>
              </a:ext>
            </a:extLst>
          </p:cNvPr>
          <p:cNvSpPr>
            <a:spLocks noGrp="1"/>
          </p:cNvSpPr>
          <p:nvPr>
            <p:ph type="body" idx="1"/>
          </p:nvPr>
        </p:nvSpPr>
        <p:spPr/>
        <p:txBody>
          <a:bodyPr/>
          <a:lstStyle/>
          <a:p>
            <a:pPr marL="228600" indent="-228600">
              <a:buAutoNum type="arabicPeriod"/>
            </a:pPr>
            <a:r>
              <a:rPr lang="en-US" dirty="0"/>
              <a:t>Now we are going to start by showing extracted values of the experimental observable </a:t>
            </a:r>
            <a:r>
              <a:rPr lang="en-US" dirty="0" err="1"/>
              <a:t>Rsf</a:t>
            </a:r>
            <a:r>
              <a:rPr lang="en-US" dirty="0"/>
              <a:t> np. </a:t>
            </a:r>
          </a:p>
          <a:p>
            <a:pPr marL="228600" indent="-228600">
              <a:buAutoNum type="arabicPeriod"/>
            </a:pPr>
            <a:r>
              <a:rPr lang="en-US" dirty="0"/>
              <a:t>We present the value of </a:t>
            </a:r>
            <a:r>
              <a:rPr lang="en-US" dirty="0" err="1"/>
              <a:t>Rsf</a:t>
            </a:r>
            <a:r>
              <a:rPr lang="en-US" dirty="0"/>
              <a:t> np, the total uncertainty, and a breakdown of the statistical and systematic uncertainties</a:t>
            </a:r>
          </a:p>
          <a:p>
            <a:pPr marL="228600" indent="-228600">
              <a:buAutoNum type="arabicPeriod"/>
            </a:pPr>
            <a:r>
              <a:rPr lang="en-US" dirty="0" err="1"/>
              <a:t>Whats</a:t>
            </a:r>
            <a:r>
              <a:rPr lang="en-US" dirty="0"/>
              <a:t> important to notice is that the SBS-8 </a:t>
            </a:r>
            <a:r>
              <a:rPr lang="en-US" dirty="0" err="1"/>
              <a:t>Rsf</a:t>
            </a:r>
            <a:r>
              <a:rPr lang="en-US" dirty="0"/>
              <a:t> np values all agree within 1 standard deviation of the total uncertainties. </a:t>
            </a:r>
          </a:p>
          <a:p>
            <a:pPr marL="228600" indent="-228600">
              <a:buAutoNum type="arabicPeriod"/>
            </a:pPr>
            <a:r>
              <a:rPr lang="en-US" dirty="0"/>
              <a:t>Moreover a weighted mean analysis of the SBS8 </a:t>
            </a:r>
            <a:r>
              <a:rPr lang="en-US" dirty="0" err="1"/>
              <a:t>Rsf</a:t>
            </a:r>
            <a:r>
              <a:rPr lang="en-US" dirty="0"/>
              <a:t> np values was conducted. This is presented towards the bottom of the slide. To conduct this weighted mean analysis we designated uncertainties into two categories as either uncorrelated or correlated. The only correlated uncertainty, that we have evidence for, is the inelastic background. All other uncertainties are treated as uncorrelated. By combining uncertainties in this way, the weighted mean has a small total uncertainty compared to the high statistics data set, SBS-8 70% .</a:t>
            </a:r>
          </a:p>
          <a:p>
            <a:pPr marL="228600" indent="-228600">
              <a:buAutoNum type="arabicPeriod"/>
            </a:pPr>
            <a:r>
              <a:rPr lang="en-US" dirty="0"/>
              <a:t>For extractions of preliminary results we will use the SBS-8 weighted mean value and the SBS-9 70% </a:t>
            </a:r>
            <a:r>
              <a:rPr lang="en-US" dirty="0" err="1"/>
              <a:t>Rsf</a:t>
            </a:r>
            <a:r>
              <a:rPr lang="en-US" dirty="0"/>
              <a:t> np values</a:t>
            </a:r>
          </a:p>
          <a:p>
            <a:pPr marL="228600" indent="-228600">
              <a:buAutoNum type="arabicPeriod"/>
            </a:pPr>
            <a:endParaRPr lang="en-US" dirty="0"/>
          </a:p>
          <a:p>
            <a:pPr marL="228600" indent="-228600">
              <a:buAutoNum type="arabicPeriod"/>
            </a:pPr>
            <a:r>
              <a:rPr lang="en-US" dirty="0"/>
              <a:t>Questions </a:t>
            </a:r>
          </a:p>
          <a:p>
            <a:pPr marL="228600" indent="-228600">
              <a:buAutoNum type="arabicPeriod"/>
            </a:pPr>
            <a:r>
              <a:rPr lang="en-US" dirty="0"/>
              <a:t>Would not be surprised if there was questions about the Weighted Mean Analysis</a:t>
            </a:r>
          </a:p>
        </p:txBody>
      </p:sp>
      <p:sp>
        <p:nvSpPr>
          <p:cNvPr id="4" name="Slide Number Placeholder 3">
            <a:extLst>
              <a:ext uri="{FF2B5EF4-FFF2-40B4-BE49-F238E27FC236}">
                <a16:creationId xmlns:a16="http://schemas.microsoft.com/office/drawing/2014/main" id="{809DC529-6593-F0D3-D5E2-C5B79CD8264E}"/>
              </a:ext>
            </a:extLst>
          </p:cNvPr>
          <p:cNvSpPr>
            <a:spLocks noGrp="1"/>
          </p:cNvSpPr>
          <p:nvPr>
            <p:ph type="sldNum" sz="quarter" idx="5"/>
          </p:nvPr>
        </p:nvSpPr>
        <p:spPr/>
        <p:txBody>
          <a:bodyPr/>
          <a:lstStyle/>
          <a:p>
            <a:fld id="{EE7BB8DA-73BB-EE4C-B4E5-A3AC4805299C}" type="slidenum">
              <a:rPr lang="en-US" smtClean="0"/>
              <a:t>56</a:t>
            </a:fld>
            <a:endParaRPr lang="en-US"/>
          </a:p>
        </p:txBody>
      </p:sp>
    </p:spTree>
    <p:extLst>
      <p:ext uri="{BB962C8B-B14F-4D97-AF65-F5344CB8AC3E}">
        <p14:creationId xmlns:p14="http://schemas.microsoft.com/office/powerpoint/2010/main" val="21151530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77483-7C11-9044-9AD2-A9E96DD8A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7FDF1-75B0-7D5E-E414-8376CDA8E31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F0B73E-9602-80F4-4E10-E36EC2285924}"/>
              </a:ext>
            </a:extLst>
          </p:cNvPr>
          <p:cNvSpPr>
            <a:spLocks noGrp="1"/>
          </p:cNvSpPr>
          <p:nvPr>
            <p:ph type="body" idx="1"/>
          </p:nvPr>
        </p:nvSpPr>
        <p:spPr/>
        <p:txBody>
          <a:bodyPr/>
          <a:lstStyle/>
          <a:p>
            <a:pPr marL="228600" indent="-228600">
              <a:buAutoNum type="arabicPeriod"/>
            </a:pPr>
            <a:r>
              <a:rPr lang="en-US" dirty="0"/>
              <a:t>Here we present the individual configuration and SBS-8 weighted mean values and uncertainties for the neutron to proton elastic scattering cross-section ratios.</a:t>
            </a:r>
          </a:p>
          <a:p>
            <a:pPr marL="228600" indent="-228600">
              <a:buAutoNum type="arabicPeriod"/>
            </a:pPr>
            <a:r>
              <a:rPr lang="en-US" dirty="0"/>
              <a:t>They exhibit many of the same properties of the </a:t>
            </a:r>
            <a:r>
              <a:rPr lang="en-US" dirty="0" err="1"/>
              <a:t>Rsf</a:t>
            </a:r>
            <a:r>
              <a:rPr lang="en-US" dirty="0"/>
              <a:t> np values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For extractions of preliminary results we will use the SBS-8 weighted mean value and the SBS-9 70% R’ values</a:t>
            </a:r>
          </a:p>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12E0F8A3-BF7B-C12D-BB1C-314374845CEA}"/>
              </a:ext>
            </a:extLst>
          </p:cNvPr>
          <p:cNvSpPr>
            <a:spLocks noGrp="1"/>
          </p:cNvSpPr>
          <p:nvPr>
            <p:ph type="sldNum" sz="quarter" idx="5"/>
          </p:nvPr>
        </p:nvSpPr>
        <p:spPr/>
        <p:txBody>
          <a:bodyPr/>
          <a:lstStyle/>
          <a:p>
            <a:fld id="{EE7BB8DA-73BB-EE4C-B4E5-A3AC4805299C}" type="slidenum">
              <a:rPr lang="en-US" smtClean="0"/>
              <a:t>57</a:t>
            </a:fld>
            <a:endParaRPr lang="en-US"/>
          </a:p>
        </p:txBody>
      </p:sp>
    </p:spTree>
    <p:extLst>
      <p:ext uri="{BB962C8B-B14F-4D97-AF65-F5344CB8AC3E}">
        <p14:creationId xmlns:p14="http://schemas.microsoft.com/office/powerpoint/2010/main" val="36504237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8F54C-30DE-A488-7B69-936CD5CE8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AFB94-461D-5FE8-170C-EABFA79053F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50EF20E-B66E-8090-9029-36FF3B57F046}"/>
              </a:ext>
            </a:extLst>
          </p:cNvPr>
          <p:cNvSpPr>
            <a:spLocks noGrp="1"/>
          </p:cNvSpPr>
          <p:nvPr>
            <p:ph type="body" idx="1"/>
          </p:nvPr>
        </p:nvSpPr>
        <p:spPr/>
        <p:txBody>
          <a:bodyPr/>
          <a:lstStyle/>
          <a:p>
            <a:pPr marL="228600" indent="-228600">
              <a:buAutoNum type="arabicPeriod"/>
            </a:pPr>
            <a:r>
              <a:rPr lang="en-US" dirty="0"/>
              <a:t>One experimental method for extracting the nucleon form factors is called a Rosenbluth Separation</a:t>
            </a:r>
          </a:p>
          <a:p>
            <a:pPr marL="228600" indent="-228600">
              <a:buAutoNum type="arabicPeriod"/>
            </a:pPr>
            <a:r>
              <a:rPr lang="en-US" dirty="0"/>
              <a:t>It assumes that the measurement is conducted at a particular value of Q^2 and at least two different values of epsilon</a:t>
            </a:r>
          </a:p>
          <a:p>
            <a:pPr marL="228600" indent="-228600">
              <a:buAutoNum type="arabicPeriod"/>
            </a:pPr>
            <a:r>
              <a:rPr lang="en-US" dirty="0"/>
              <a:t>For a fixed Q^2, multiple different values of epsilon can be achieved by varying the beam energy and the scattering angle of the incoming electron</a:t>
            </a:r>
          </a:p>
          <a:p>
            <a:pPr marL="228600" indent="-228600">
              <a:buAutoNum type="arabicPeriod"/>
            </a:pPr>
            <a:r>
              <a:rPr lang="en-US" dirty="0"/>
              <a:t>In a Rosenbluth Separation one measures the reduced cross-section, which is directly related the nucleon electromagnetic form factors.</a:t>
            </a:r>
          </a:p>
          <a:p>
            <a:pPr marL="228600" indent="-228600">
              <a:buAutoNum type="arabicPeriod"/>
            </a:pPr>
            <a:r>
              <a:rPr lang="en-US" dirty="0"/>
              <a:t>More importantly there is a linear dependence in the reduced cross-section with respect to epsilon</a:t>
            </a:r>
          </a:p>
          <a:p>
            <a:pPr marL="228600" indent="-228600">
              <a:buAutoNum type="arabicPeriod"/>
            </a:pPr>
            <a:r>
              <a:rPr lang="en-US" dirty="0"/>
              <a:t>Need to reference figure here</a:t>
            </a:r>
          </a:p>
          <a:p>
            <a:pPr marL="228600" indent="-228600">
              <a:buAutoNum type="arabicPeriod"/>
            </a:pPr>
            <a:r>
              <a:rPr lang="en-US" dirty="0"/>
              <a:t>Thus if multiple measurements of the reduced cross-section are made, at the same Q^2, for different values of epsilon. The electric formfactor can be extracted from the slope of the linear fit.. While the magnetic form factor can be extracted from the intercept of the linear fit.</a:t>
            </a:r>
          </a:p>
          <a:p>
            <a:pPr marL="228600" indent="-228600">
              <a:buAutoNum type="arabicPeriod"/>
            </a:pPr>
            <a:r>
              <a:rPr lang="en-US" dirty="0"/>
              <a:t>More about how this measurement employes a Rosenbluth Technique will be described in the coming slides</a:t>
            </a:r>
          </a:p>
          <a:p>
            <a:pPr marL="228600" indent="-228600">
              <a:buAutoNum type="arabicPeriod"/>
            </a:pPr>
            <a:r>
              <a:rPr lang="en-US" dirty="0"/>
              <a:t>Here is probably the best time to introduce the Rosenbluth Slope</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Probably just method clarifications</a:t>
            </a:r>
          </a:p>
        </p:txBody>
      </p:sp>
      <p:sp>
        <p:nvSpPr>
          <p:cNvPr id="4" name="Slide Number Placeholder 3">
            <a:extLst>
              <a:ext uri="{FF2B5EF4-FFF2-40B4-BE49-F238E27FC236}">
                <a16:creationId xmlns:a16="http://schemas.microsoft.com/office/drawing/2014/main" id="{EDC4B7B1-339D-E3A9-B921-8ADCE9C3EBE7}"/>
              </a:ext>
            </a:extLst>
          </p:cNvPr>
          <p:cNvSpPr>
            <a:spLocks noGrp="1"/>
          </p:cNvSpPr>
          <p:nvPr>
            <p:ph type="sldNum" sz="quarter" idx="5"/>
          </p:nvPr>
        </p:nvSpPr>
        <p:spPr/>
        <p:txBody>
          <a:bodyPr/>
          <a:lstStyle/>
          <a:p>
            <a:fld id="{EE7BB8DA-73BB-EE4C-B4E5-A3AC4805299C}" type="slidenum">
              <a:rPr lang="en-US" smtClean="0"/>
              <a:t>58</a:t>
            </a:fld>
            <a:endParaRPr lang="en-US"/>
          </a:p>
        </p:txBody>
      </p:sp>
    </p:spTree>
    <p:extLst>
      <p:ext uri="{BB962C8B-B14F-4D97-AF65-F5344CB8AC3E}">
        <p14:creationId xmlns:p14="http://schemas.microsoft.com/office/powerpoint/2010/main" val="32278218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One experimental method for extracting the nucleon form factors is called a Rosenbluth Separation</a:t>
            </a:r>
          </a:p>
          <a:p>
            <a:pPr marL="228600" indent="-228600">
              <a:buAutoNum type="arabicPeriod"/>
            </a:pPr>
            <a:r>
              <a:rPr lang="en-US" dirty="0"/>
              <a:t>It assumes that the measurement is conducted at a particular value of Q^2 and at least two different values of epsilon</a:t>
            </a:r>
          </a:p>
          <a:p>
            <a:pPr marL="228600" indent="-228600">
              <a:buAutoNum type="arabicPeriod"/>
            </a:pPr>
            <a:r>
              <a:rPr lang="en-US" dirty="0"/>
              <a:t>For a fixed Q^2, multiple different values of epsilon can be achieved by varying the beam energy and the scattering angle of the incoming electron</a:t>
            </a:r>
          </a:p>
          <a:p>
            <a:pPr marL="228600" indent="-228600">
              <a:buAutoNum type="arabicPeriod"/>
            </a:pPr>
            <a:r>
              <a:rPr lang="en-US" dirty="0"/>
              <a:t>In a Rosenbluth Separation one measures the reduced cross-section, which is directly related the nucleon electromagnetic form factors.</a:t>
            </a:r>
          </a:p>
          <a:p>
            <a:pPr marL="228600" indent="-228600">
              <a:buAutoNum type="arabicPeriod"/>
            </a:pPr>
            <a:r>
              <a:rPr lang="en-US" dirty="0"/>
              <a:t>More importantly there is a linear dependence in the reduced cross-section with respect to epsilon</a:t>
            </a:r>
          </a:p>
          <a:p>
            <a:pPr marL="228600" indent="-228600">
              <a:buAutoNum type="arabicPeriod"/>
            </a:pPr>
            <a:r>
              <a:rPr lang="en-US" dirty="0"/>
              <a:t>Need to reference figure here</a:t>
            </a:r>
          </a:p>
          <a:p>
            <a:pPr marL="228600" indent="-228600">
              <a:buAutoNum type="arabicPeriod"/>
            </a:pPr>
            <a:r>
              <a:rPr lang="en-US" dirty="0"/>
              <a:t>Thus if multiple measurements of the reduced cross-section are made, at the same Q^2, for different values of epsilon. The electric formfactor can be extracted from the slope of the linear fit.. While the magnetic form factor can be extracted from the intercept of the linear fit.</a:t>
            </a:r>
          </a:p>
          <a:p>
            <a:pPr marL="228600" indent="-228600">
              <a:buAutoNum type="arabicPeriod"/>
            </a:pPr>
            <a:r>
              <a:rPr lang="en-US" dirty="0"/>
              <a:t>More about how this measurement employes a Rosenbluth Technique will be described in the coming slides</a:t>
            </a:r>
          </a:p>
          <a:p>
            <a:pPr marL="228600" indent="-228600">
              <a:buAutoNum type="arabicPeriod"/>
            </a:pPr>
            <a:r>
              <a:rPr lang="en-US" dirty="0"/>
              <a:t>Here is probably the best time to introduce the Rosenbluth Slope</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Probably just method clarifications</a:t>
            </a:r>
          </a:p>
        </p:txBody>
      </p:sp>
      <p:sp>
        <p:nvSpPr>
          <p:cNvPr id="4" name="Slide Number Placeholder 3"/>
          <p:cNvSpPr>
            <a:spLocks noGrp="1"/>
          </p:cNvSpPr>
          <p:nvPr>
            <p:ph type="sldNum" sz="quarter" idx="5"/>
          </p:nvPr>
        </p:nvSpPr>
        <p:spPr/>
        <p:txBody>
          <a:bodyPr/>
          <a:lstStyle/>
          <a:p>
            <a:fld id="{EE7BB8DA-73BB-EE4C-B4E5-A3AC4805299C}" type="slidenum">
              <a:rPr lang="en-US" smtClean="0"/>
              <a:t>59</a:t>
            </a:fld>
            <a:endParaRPr lang="en-US"/>
          </a:p>
        </p:txBody>
      </p:sp>
    </p:spTree>
    <p:extLst>
      <p:ext uri="{BB962C8B-B14F-4D97-AF65-F5344CB8AC3E}">
        <p14:creationId xmlns:p14="http://schemas.microsoft.com/office/powerpoint/2010/main" val="20562173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BB8DA-73BB-EE4C-B4E5-A3AC4805299C}" type="slidenum">
              <a:rPr lang="en-US" smtClean="0"/>
              <a:t>62</a:t>
            </a:fld>
            <a:endParaRPr lang="en-US"/>
          </a:p>
        </p:txBody>
      </p:sp>
    </p:spTree>
    <p:extLst>
      <p:ext uri="{BB962C8B-B14F-4D97-AF65-F5344CB8AC3E}">
        <p14:creationId xmlns:p14="http://schemas.microsoft.com/office/powerpoint/2010/main" val="10094419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86D76-607C-01C0-275E-1F276A0D2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05069-78A3-EE1A-FD20-858815EBCA1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9A20108-34AB-0F46-69EF-DA6C3963D2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7CA20B-7649-945C-9A49-D91ED0C0EF3D}"/>
              </a:ext>
            </a:extLst>
          </p:cNvPr>
          <p:cNvSpPr>
            <a:spLocks noGrp="1"/>
          </p:cNvSpPr>
          <p:nvPr>
            <p:ph type="sldNum" sz="quarter" idx="5"/>
          </p:nvPr>
        </p:nvSpPr>
        <p:spPr/>
        <p:txBody>
          <a:bodyPr/>
          <a:lstStyle/>
          <a:p>
            <a:fld id="{EE7BB8DA-73BB-EE4C-B4E5-A3AC4805299C}" type="slidenum">
              <a:rPr lang="en-US" smtClean="0"/>
              <a:t>68</a:t>
            </a:fld>
            <a:endParaRPr lang="en-US"/>
          </a:p>
        </p:txBody>
      </p:sp>
    </p:spTree>
    <p:extLst>
      <p:ext uri="{BB962C8B-B14F-4D97-AF65-F5344CB8AC3E}">
        <p14:creationId xmlns:p14="http://schemas.microsoft.com/office/powerpoint/2010/main" val="16551363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39A4E-A519-81EF-2BFC-02225BECA6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22A8B-F84B-9F09-E6BB-D80C761586D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97F985B-65DE-2B59-545D-1159D5D600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A58ABB-7342-E4B5-CC38-F2B059342A36}"/>
              </a:ext>
            </a:extLst>
          </p:cNvPr>
          <p:cNvSpPr>
            <a:spLocks noGrp="1"/>
          </p:cNvSpPr>
          <p:nvPr>
            <p:ph type="sldNum" sz="quarter" idx="5"/>
          </p:nvPr>
        </p:nvSpPr>
        <p:spPr/>
        <p:txBody>
          <a:bodyPr/>
          <a:lstStyle/>
          <a:p>
            <a:fld id="{EE7BB8DA-73BB-EE4C-B4E5-A3AC4805299C}" type="slidenum">
              <a:rPr lang="en-US" smtClean="0"/>
              <a:t>69</a:t>
            </a:fld>
            <a:endParaRPr lang="en-US"/>
          </a:p>
        </p:txBody>
      </p:sp>
    </p:spTree>
    <p:extLst>
      <p:ext uri="{BB962C8B-B14F-4D97-AF65-F5344CB8AC3E}">
        <p14:creationId xmlns:p14="http://schemas.microsoft.com/office/powerpoint/2010/main" val="26761054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700E-6907-0D2E-B298-17DB2C4EA4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8D527D-7747-53D2-2FF7-0EF4CAE5109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95EF3B1-F2E8-E0B0-1470-0987AE951A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D827F6-0E94-00EF-CA6C-2877EAC7C549}"/>
              </a:ext>
            </a:extLst>
          </p:cNvPr>
          <p:cNvSpPr>
            <a:spLocks noGrp="1"/>
          </p:cNvSpPr>
          <p:nvPr>
            <p:ph type="sldNum" sz="quarter" idx="5"/>
          </p:nvPr>
        </p:nvSpPr>
        <p:spPr/>
        <p:txBody>
          <a:bodyPr/>
          <a:lstStyle/>
          <a:p>
            <a:fld id="{EE7BB8DA-73BB-EE4C-B4E5-A3AC4805299C}" type="slidenum">
              <a:rPr lang="en-US" smtClean="0"/>
              <a:t>70</a:t>
            </a:fld>
            <a:endParaRPr lang="en-US"/>
          </a:p>
        </p:txBody>
      </p:sp>
    </p:spTree>
    <p:extLst>
      <p:ext uri="{BB962C8B-B14F-4D97-AF65-F5344CB8AC3E}">
        <p14:creationId xmlns:p14="http://schemas.microsoft.com/office/powerpoint/2010/main" val="590413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Now let’s consider the world data for the neutron form factors. </a:t>
            </a:r>
          </a:p>
          <a:p>
            <a:pPr marL="228600" indent="-228600">
              <a:buAutoNum type="arabicPeriod"/>
            </a:pPr>
            <a:r>
              <a:rPr lang="en-US" dirty="0"/>
              <a:t>Here there are only measurements from polarization observables, and the existing data is still below 5 GeV/c ^2. We do not yet have any measurements from a Rosenbluth technique</a:t>
            </a:r>
          </a:p>
          <a:p>
            <a:pPr marL="228600" indent="-228600">
              <a:buAutoNum type="arabicPeriod"/>
            </a:pPr>
            <a:r>
              <a:rPr lang="en-US" dirty="0"/>
              <a:t>Which means there is no experimentally established picture of TPE on the neutron</a:t>
            </a:r>
          </a:p>
          <a:p>
            <a:pPr marL="228600" indent="-228600">
              <a:buAutoNum type="arabicPeriod"/>
            </a:pPr>
            <a:r>
              <a:rPr lang="en-US" dirty="0"/>
              <a:t>The focus of this talk, as well as the SBS </a:t>
            </a:r>
            <a:r>
              <a:rPr lang="en-US" dirty="0" err="1"/>
              <a:t>nTPE</a:t>
            </a:r>
            <a:r>
              <a:rPr lang="en-US" dirty="0"/>
              <a:t> experiment, is a first measurement of the neutron electromagnetic form factor ratio from a RS technique.</a:t>
            </a:r>
          </a:p>
        </p:txBody>
      </p:sp>
      <p:sp>
        <p:nvSpPr>
          <p:cNvPr id="4" name="Slide Number Placeholder 3"/>
          <p:cNvSpPr>
            <a:spLocks noGrp="1"/>
          </p:cNvSpPr>
          <p:nvPr>
            <p:ph type="sldNum" sz="quarter" idx="5"/>
          </p:nvPr>
        </p:nvSpPr>
        <p:spPr/>
        <p:txBody>
          <a:bodyPr/>
          <a:lstStyle/>
          <a:p>
            <a:fld id="{EE7BB8DA-73BB-EE4C-B4E5-A3AC4805299C}" type="slidenum">
              <a:rPr lang="en-US" smtClean="0"/>
              <a:t>7</a:t>
            </a:fld>
            <a:endParaRPr lang="en-US"/>
          </a:p>
        </p:txBody>
      </p:sp>
    </p:spTree>
    <p:extLst>
      <p:ext uri="{BB962C8B-B14F-4D97-AF65-F5344CB8AC3E}">
        <p14:creationId xmlns:p14="http://schemas.microsoft.com/office/powerpoint/2010/main" val="4303420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70630-3068-2EB1-2CAD-63DAF16111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E35B8-BE74-44D5-D4F1-B4162B94A61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7A5E00E-BDAB-C368-3200-490D353544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BFC9DF-F54E-7784-2CCE-40F054AA5065}"/>
              </a:ext>
            </a:extLst>
          </p:cNvPr>
          <p:cNvSpPr>
            <a:spLocks noGrp="1"/>
          </p:cNvSpPr>
          <p:nvPr>
            <p:ph type="sldNum" sz="quarter" idx="5"/>
          </p:nvPr>
        </p:nvSpPr>
        <p:spPr/>
        <p:txBody>
          <a:bodyPr/>
          <a:lstStyle/>
          <a:p>
            <a:fld id="{EE7BB8DA-73BB-EE4C-B4E5-A3AC4805299C}" type="slidenum">
              <a:rPr lang="en-US" smtClean="0"/>
              <a:t>71</a:t>
            </a:fld>
            <a:endParaRPr lang="en-US"/>
          </a:p>
        </p:txBody>
      </p:sp>
    </p:spTree>
    <p:extLst>
      <p:ext uri="{BB962C8B-B14F-4D97-AF65-F5344CB8AC3E}">
        <p14:creationId xmlns:p14="http://schemas.microsoft.com/office/powerpoint/2010/main" val="23834439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49347-7A65-2199-CA96-281A5F2303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1B5037-2D1E-1B6F-5B08-81CF1818118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BEE195F-733D-DDD0-F61F-6E9495E5A4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82272D-5A34-8C87-417C-8D41E5560D20}"/>
              </a:ext>
            </a:extLst>
          </p:cNvPr>
          <p:cNvSpPr>
            <a:spLocks noGrp="1"/>
          </p:cNvSpPr>
          <p:nvPr>
            <p:ph type="sldNum" sz="quarter" idx="5"/>
          </p:nvPr>
        </p:nvSpPr>
        <p:spPr/>
        <p:txBody>
          <a:bodyPr/>
          <a:lstStyle/>
          <a:p>
            <a:fld id="{EE7BB8DA-73BB-EE4C-B4E5-A3AC4805299C}" type="slidenum">
              <a:rPr lang="en-US" smtClean="0"/>
              <a:t>72</a:t>
            </a:fld>
            <a:endParaRPr lang="en-US"/>
          </a:p>
        </p:txBody>
      </p:sp>
    </p:spTree>
    <p:extLst>
      <p:ext uri="{BB962C8B-B14F-4D97-AF65-F5344CB8AC3E}">
        <p14:creationId xmlns:p14="http://schemas.microsoft.com/office/powerpoint/2010/main" val="24133352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3640E-05AD-D359-D8C8-9B3442D95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07184-F56F-324F-2A9E-192BC238CAE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5733FA0-64F7-917F-99F1-3089705752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FC6A10-284C-F618-38E1-5D377E0561E2}"/>
              </a:ext>
            </a:extLst>
          </p:cNvPr>
          <p:cNvSpPr>
            <a:spLocks noGrp="1"/>
          </p:cNvSpPr>
          <p:nvPr>
            <p:ph type="sldNum" sz="quarter" idx="5"/>
          </p:nvPr>
        </p:nvSpPr>
        <p:spPr/>
        <p:txBody>
          <a:bodyPr/>
          <a:lstStyle/>
          <a:p>
            <a:fld id="{EE7BB8DA-73BB-EE4C-B4E5-A3AC4805299C}" type="slidenum">
              <a:rPr lang="en-US" smtClean="0"/>
              <a:t>74</a:t>
            </a:fld>
            <a:endParaRPr lang="en-US"/>
          </a:p>
        </p:txBody>
      </p:sp>
    </p:spTree>
    <p:extLst>
      <p:ext uri="{BB962C8B-B14F-4D97-AF65-F5344CB8AC3E}">
        <p14:creationId xmlns:p14="http://schemas.microsoft.com/office/powerpoint/2010/main" val="10960401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6EE83-5A8A-8F5E-ED43-796138587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C3DD4-96BD-E0E7-C9CC-E712A6DACBC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6FAC4BA-7598-DD48-53FC-E53C1E5120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4F6ABE-12AC-12FB-9E30-C166AB762987}"/>
              </a:ext>
            </a:extLst>
          </p:cNvPr>
          <p:cNvSpPr>
            <a:spLocks noGrp="1"/>
          </p:cNvSpPr>
          <p:nvPr>
            <p:ph type="sldNum" sz="quarter" idx="5"/>
          </p:nvPr>
        </p:nvSpPr>
        <p:spPr/>
        <p:txBody>
          <a:bodyPr/>
          <a:lstStyle/>
          <a:p>
            <a:fld id="{EE7BB8DA-73BB-EE4C-B4E5-A3AC4805299C}" type="slidenum">
              <a:rPr lang="en-US" smtClean="0"/>
              <a:t>75</a:t>
            </a:fld>
            <a:endParaRPr lang="en-US"/>
          </a:p>
        </p:txBody>
      </p:sp>
    </p:spTree>
    <p:extLst>
      <p:ext uri="{BB962C8B-B14F-4D97-AF65-F5344CB8AC3E}">
        <p14:creationId xmlns:p14="http://schemas.microsoft.com/office/powerpoint/2010/main" val="26587923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73DB8-67C5-9FEB-FA23-5558D9641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F6274-EE85-8B66-DB78-746F2107E18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B1C2AE3-2BF0-9EFE-387F-93EAED645C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40A69D-F2DC-E6AC-8F12-B29ED2628EA0}"/>
              </a:ext>
            </a:extLst>
          </p:cNvPr>
          <p:cNvSpPr>
            <a:spLocks noGrp="1"/>
          </p:cNvSpPr>
          <p:nvPr>
            <p:ph type="sldNum" sz="quarter" idx="5"/>
          </p:nvPr>
        </p:nvSpPr>
        <p:spPr/>
        <p:txBody>
          <a:bodyPr/>
          <a:lstStyle/>
          <a:p>
            <a:fld id="{EE7BB8DA-73BB-EE4C-B4E5-A3AC4805299C}" type="slidenum">
              <a:rPr lang="en-US" smtClean="0"/>
              <a:t>76</a:t>
            </a:fld>
            <a:endParaRPr lang="en-US"/>
          </a:p>
        </p:txBody>
      </p:sp>
    </p:spTree>
    <p:extLst>
      <p:ext uri="{BB962C8B-B14F-4D97-AF65-F5344CB8AC3E}">
        <p14:creationId xmlns:p14="http://schemas.microsoft.com/office/powerpoint/2010/main" val="26700856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650EF-459F-923C-5C17-80F21CF6E7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92A67-B7DD-B2E4-61AB-236373E121B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22CC0F-7ABF-CF00-3F1D-D478AF4CCD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FD821B-55C2-AAAA-2E19-1A0FAD581B09}"/>
              </a:ext>
            </a:extLst>
          </p:cNvPr>
          <p:cNvSpPr>
            <a:spLocks noGrp="1"/>
          </p:cNvSpPr>
          <p:nvPr>
            <p:ph type="sldNum" sz="quarter" idx="5"/>
          </p:nvPr>
        </p:nvSpPr>
        <p:spPr/>
        <p:txBody>
          <a:bodyPr/>
          <a:lstStyle/>
          <a:p>
            <a:fld id="{EE7BB8DA-73BB-EE4C-B4E5-A3AC4805299C}" type="slidenum">
              <a:rPr lang="en-US" smtClean="0"/>
              <a:t>77</a:t>
            </a:fld>
            <a:endParaRPr lang="en-US"/>
          </a:p>
        </p:txBody>
      </p:sp>
    </p:spTree>
    <p:extLst>
      <p:ext uri="{BB962C8B-B14F-4D97-AF65-F5344CB8AC3E}">
        <p14:creationId xmlns:p14="http://schemas.microsoft.com/office/powerpoint/2010/main" val="4644293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3FD58-139F-EDEA-6BD3-818493B4A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443B6-D9DF-8DB9-C594-D8DEB17D446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386A45E-588B-2501-D403-B911F59013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981F0C-AC53-DA61-CF6B-1976647B9450}"/>
              </a:ext>
            </a:extLst>
          </p:cNvPr>
          <p:cNvSpPr>
            <a:spLocks noGrp="1"/>
          </p:cNvSpPr>
          <p:nvPr>
            <p:ph type="sldNum" sz="quarter" idx="5"/>
          </p:nvPr>
        </p:nvSpPr>
        <p:spPr/>
        <p:txBody>
          <a:bodyPr/>
          <a:lstStyle/>
          <a:p>
            <a:fld id="{EE7BB8DA-73BB-EE4C-B4E5-A3AC4805299C}" type="slidenum">
              <a:rPr lang="en-US" smtClean="0"/>
              <a:t>78</a:t>
            </a:fld>
            <a:endParaRPr lang="en-US"/>
          </a:p>
        </p:txBody>
      </p:sp>
    </p:spTree>
    <p:extLst>
      <p:ext uri="{BB962C8B-B14F-4D97-AF65-F5344CB8AC3E}">
        <p14:creationId xmlns:p14="http://schemas.microsoft.com/office/powerpoint/2010/main" val="18366276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D361D-7635-F7E9-128A-0FB289A53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40602-379D-AE5F-50BF-5F8E792FE68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F8B7EEB-3040-9C02-A447-F2224CC8DA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55D384-EF39-F5FC-C459-C4F5F8777368}"/>
              </a:ext>
            </a:extLst>
          </p:cNvPr>
          <p:cNvSpPr>
            <a:spLocks noGrp="1"/>
          </p:cNvSpPr>
          <p:nvPr>
            <p:ph type="sldNum" sz="quarter" idx="5"/>
          </p:nvPr>
        </p:nvSpPr>
        <p:spPr/>
        <p:txBody>
          <a:bodyPr/>
          <a:lstStyle/>
          <a:p>
            <a:fld id="{EE7BB8DA-73BB-EE4C-B4E5-A3AC4805299C}" type="slidenum">
              <a:rPr lang="en-US" smtClean="0"/>
              <a:t>79</a:t>
            </a:fld>
            <a:endParaRPr lang="en-US"/>
          </a:p>
        </p:txBody>
      </p:sp>
    </p:spTree>
    <p:extLst>
      <p:ext uri="{BB962C8B-B14F-4D97-AF65-F5344CB8AC3E}">
        <p14:creationId xmlns:p14="http://schemas.microsoft.com/office/powerpoint/2010/main" val="2497343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72AA5-5510-C490-EED2-66E37DE2C2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1CCD2-3C9B-5145-3E6B-068C1192E9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3DB0C55-A641-90F9-7F25-30443BDA50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2EBAC3-B9D0-FCFF-329A-4DA36820595F}"/>
              </a:ext>
            </a:extLst>
          </p:cNvPr>
          <p:cNvSpPr>
            <a:spLocks noGrp="1"/>
          </p:cNvSpPr>
          <p:nvPr>
            <p:ph type="sldNum" sz="quarter" idx="5"/>
          </p:nvPr>
        </p:nvSpPr>
        <p:spPr/>
        <p:txBody>
          <a:bodyPr/>
          <a:lstStyle/>
          <a:p>
            <a:fld id="{EE7BB8DA-73BB-EE4C-B4E5-A3AC4805299C}" type="slidenum">
              <a:rPr lang="en-US" smtClean="0"/>
              <a:t>80</a:t>
            </a:fld>
            <a:endParaRPr lang="en-US"/>
          </a:p>
        </p:txBody>
      </p:sp>
    </p:spTree>
    <p:extLst>
      <p:ext uri="{BB962C8B-B14F-4D97-AF65-F5344CB8AC3E}">
        <p14:creationId xmlns:p14="http://schemas.microsoft.com/office/powerpoint/2010/main" val="34951044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E0E5E-8A0A-358A-1B5B-17C7FB2EE6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CAD53-E453-A078-1546-CFE6582612D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908DC02-A78F-C9C4-FA87-9EC7E7E32F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BA4802-2580-FA41-1034-3288F0ACDEC4}"/>
              </a:ext>
            </a:extLst>
          </p:cNvPr>
          <p:cNvSpPr>
            <a:spLocks noGrp="1"/>
          </p:cNvSpPr>
          <p:nvPr>
            <p:ph type="sldNum" sz="quarter" idx="5"/>
          </p:nvPr>
        </p:nvSpPr>
        <p:spPr/>
        <p:txBody>
          <a:bodyPr/>
          <a:lstStyle/>
          <a:p>
            <a:fld id="{EE7BB8DA-73BB-EE4C-B4E5-A3AC4805299C}" type="slidenum">
              <a:rPr lang="en-US" smtClean="0"/>
              <a:t>81</a:t>
            </a:fld>
            <a:endParaRPr lang="en-US"/>
          </a:p>
        </p:txBody>
      </p:sp>
    </p:spTree>
    <p:extLst>
      <p:ext uri="{BB962C8B-B14F-4D97-AF65-F5344CB8AC3E}">
        <p14:creationId xmlns:p14="http://schemas.microsoft.com/office/powerpoint/2010/main" val="3487093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The Super </a:t>
            </a:r>
            <a:r>
              <a:rPr lang="en-US" dirty="0" err="1"/>
              <a:t>BigBite</a:t>
            </a:r>
            <a:r>
              <a:rPr lang="en-US" dirty="0"/>
              <a:t> Spectrometer in Hall A was used to conduct the </a:t>
            </a:r>
            <a:r>
              <a:rPr lang="en-US" dirty="0" err="1"/>
              <a:t>nTPE</a:t>
            </a:r>
            <a:r>
              <a:rPr lang="en-US" dirty="0"/>
              <a:t> experiment</a:t>
            </a:r>
          </a:p>
          <a:p>
            <a:pPr marL="228600" indent="-228600">
              <a:buAutoNum type="arabicPeriod"/>
            </a:pPr>
            <a:r>
              <a:rPr lang="en-US" dirty="0"/>
              <a:t>The experimental program related to the SBS apparatus are precision measurements of all nucleon electromagnetic form factors in a higher Q^2 regime.</a:t>
            </a:r>
          </a:p>
          <a:p>
            <a:pPr marL="228600" indent="-228600">
              <a:buAutoNum type="arabicPeriod"/>
            </a:pPr>
            <a:r>
              <a:rPr lang="en-US" dirty="0"/>
              <a:t>We will use a liquid deuterium target. Which provides a stable source of both protons and neutrons</a:t>
            </a:r>
          </a:p>
          <a:p>
            <a:pPr marL="228600" indent="-228600">
              <a:buAutoNum type="arabicPeriod"/>
            </a:pPr>
            <a:r>
              <a:rPr lang="en-US" dirty="0"/>
              <a:t>This accomplishes point 2 of the list</a:t>
            </a:r>
          </a:p>
          <a:p>
            <a:pPr marL="228600" indent="-228600">
              <a:buAutoNum type="arabicPeriod"/>
            </a:pPr>
            <a:r>
              <a:rPr lang="en-US" dirty="0"/>
              <a:t>The main components of the SBS apparatus were the </a:t>
            </a:r>
            <a:r>
              <a:rPr lang="en-US" dirty="0" err="1"/>
              <a:t>BigBite</a:t>
            </a:r>
            <a:r>
              <a:rPr lang="en-US" dirty="0"/>
              <a:t> and Super </a:t>
            </a:r>
            <a:r>
              <a:rPr lang="en-US" dirty="0" err="1"/>
              <a:t>BigBite</a:t>
            </a:r>
            <a:r>
              <a:rPr lang="en-US" dirty="0"/>
              <a:t> Spectrometers</a:t>
            </a:r>
          </a:p>
          <a:p>
            <a:pPr marL="228600" indent="-228600">
              <a:buAutoNum type="arabicPeriod"/>
            </a:pPr>
            <a:r>
              <a:rPr lang="en-US" dirty="0"/>
              <a:t>The </a:t>
            </a:r>
            <a:r>
              <a:rPr lang="en-US" dirty="0" err="1"/>
              <a:t>BigBite</a:t>
            </a:r>
            <a:r>
              <a:rPr lang="en-US" dirty="0"/>
              <a:t> Spectrometer was the electron arm. Providing all relevant information about the scattered electrons</a:t>
            </a:r>
          </a:p>
          <a:p>
            <a:pPr marL="228600" indent="-228600">
              <a:buAutoNum type="arabicPeriod"/>
            </a:pPr>
            <a:r>
              <a:rPr lang="en-US" dirty="0"/>
              <a:t>The Super </a:t>
            </a:r>
            <a:r>
              <a:rPr lang="en-US" dirty="0" err="1"/>
              <a:t>BigBite</a:t>
            </a:r>
            <a:r>
              <a:rPr lang="en-US" dirty="0"/>
              <a:t> Spectrometer was the hadron arm and it measures information about the scattered nucleons</a:t>
            </a:r>
          </a:p>
          <a:p>
            <a:pPr marL="228600" indent="-228600">
              <a:buAutoNum type="arabicPeriod"/>
            </a:pPr>
            <a:r>
              <a:rPr lang="en-US" dirty="0"/>
              <a:t>This handles point 3 of the list</a:t>
            </a:r>
          </a:p>
          <a:p>
            <a:pPr marL="228600" indent="-228600">
              <a:buAutoNum type="arabicPeriod"/>
            </a:pPr>
            <a:endParaRPr lang="en-US" dirty="0"/>
          </a:p>
          <a:p>
            <a:pPr marL="228600" indent="-228600">
              <a:buAutoNum type="arabicPeriod"/>
            </a:pPr>
            <a:r>
              <a:rPr lang="en-US" dirty="0"/>
              <a:t>Questions about the individual detectors or the target. Might have to reference thesis</a:t>
            </a:r>
          </a:p>
        </p:txBody>
      </p:sp>
      <p:sp>
        <p:nvSpPr>
          <p:cNvPr id="4" name="Slide Number Placeholder 3"/>
          <p:cNvSpPr>
            <a:spLocks noGrp="1"/>
          </p:cNvSpPr>
          <p:nvPr>
            <p:ph type="sldNum" sz="quarter" idx="5"/>
          </p:nvPr>
        </p:nvSpPr>
        <p:spPr/>
        <p:txBody>
          <a:bodyPr/>
          <a:lstStyle/>
          <a:p>
            <a:fld id="{EE7BB8DA-73BB-EE4C-B4E5-A3AC4805299C}" type="slidenum">
              <a:rPr lang="en-US" smtClean="0"/>
              <a:t>9</a:t>
            </a:fld>
            <a:endParaRPr lang="en-US"/>
          </a:p>
        </p:txBody>
      </p:sp>
    </p:spTree>
    <p:extLst>
      <p:ext uri="{BB962C8B-B14F-4D97-AF65-F5344CB8AC3E}">
        <p14:creationId xmlns:p14="http://schemas.microsoft.com/office/powerpoint/2010/main" val="12392804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Conceptually the fiducial region is defined for a particular set of electron kinematics or rather expected nucleon positions for each neutron detected in the </a:t>
            </a:r>
            <a:r>
              <a:rPr lang="en-US" dirty="0" err="1"/>
              <a:t>HCal</a:t>
            </a:r>
            <a:r>
              <a:rPr lang="en-US" dirty="0"/>
              <a:t> active area the corresponding proton would also need to be detected.</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If either the expected neutron or proton would be outside the </a:t>
            </a:r>
            <a:r>
              <a:rPr lang="en-US" dirty="0" err="1"/>
              <a:t>Hcal</a:t>
            </a:r>
            <a:r>
              <a:rPr lang="en-US" dirty="0"/>
              <a:t> acceptance the event would fail the fiducial cut.</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The diagram on this plot visualizes the fiducial regions for both neutron and proton envelopes and we can see how that compares to the physical </a:t>
            </a:r>
            <a:r>
              <a:rPr lang="en-US" dirty="0" err="1"/>
              <a:t>HCal</a:t>
            </a:r>
            <a:r>
              <a:rPr lang="en-US" dirty="0"/>
              <a:t> boundary.</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The fiducial region also incorporates exclusion of outermost border of </a:t>
            </a:r>
            <a:r>
              <a:rPr lang="en-US" dirty="0" err="1"/>
              <a:t>HCal</a:t>
            </a:r>
            <a:r>
              <a:rPr lang="en-US" dirty="0"/>
              <a:t> blocks and introduces safety margins to attempt to mitigate Fermi Smearing effects</a:t>
            </a:r>
          </a:p>
        </p:txBody>
      </p:sp>
      <p:sp>
        <p:nvSpPr>
          <p:cNvPr id="4" name="Slide Number Placeholder 3"/>
          <p:cNvSpPr>
            <a:spLocks noGrp="1"/>
          </p:cNvSpPr>
          <p:nvPr>
            <p:ph type="sldNum" sz="quarter" idx="5"/>
          </p:nvPr>
        </p:nvSpPr>
        <p:spPr/>
        <p:txBody>
          <a:bodyPr/>
          <a:lstStyle/>
          <a:p>
            <a:fld id="{EE7BB8DA-73BB-EE4C-B4E5-A3AC4805299C}" type="slidenum">
              <a:rPr lang="en-US" smtClean="0"/>
              <a:t>82</a:t>
            </a:fld>
            <a:endParaRPr lang="en-US"/>
          </a:p>
        </p:txBody>
      </p:sp>
    </p:spTree>
    <p:extLst>
      <p:ext uri="{BB962C8B-B14F-4D97-AF65-F5344CB8AC3E}">
        <p14:creationId xmlns:p14="http://schemas.microsoft.com/office/powerpoint/2010/main" val="14842730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779FD-06B0-3716-5406-4E4E67B0D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549DD2-5E11-547A-0E8E-86EBDB10D63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32A7D3D-4BD4-3598-9CEC-5157340601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BB62DE-B6AE-91B1-C566-FE58737ED045}"/>
              </a:ext>
            </a:extLst>
          </p:cNvPr>
          <p:cNvSpPr>
            <a:spLocks noGrp="1"/>
          </p:cNvSpPr>
          <p:nvPr>
            <p:ph type="sldNum" sz="quarter" idx="5"/>
          </p:nvPr>
        </p:nvSpPr>
        <p:spPr/>
        <p:txBody>
          <a:bodyPr/>
          <a:lstStyle/>
          <a:p>
            <a:fld id="{EE7BB8DA-73BB-EE4C-B4E5-A3AC4805299C}" type="slidenum">
              <a:rPr lang="en-US" smtClean="0"/>
              <a:t>83</a:t>
            </a:fld>
            <a:endParaRPr lang="en-US"/>
          </a:p>
        </p:txBody>
      </p:sp>
    </p:spTree>
    <p:extLst>
      <p:ext uri="{BB962C8B-B14F-4D97-AF65-F5344CB8AC3E}">
        <p14:creationId xmlns:p14="http://schemas.microsoft.com/office/powerpoint/2010/main" val="2687728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055F7-46AD-F6D4-CF1A-A2D9671D9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65BB6-DFB0-1522-DAA6-6AD3E8A5FEC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378CD13-4546-1101-3109-F0DD9A1D51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BFFD6F-3005-BCC3-5CEE-B7EBC492494B}"/>
              </a:ext>
            </a:extLst>
          </p:cNvPr>
          <p:cNvSpPr>
            <a:spLocks noGrp="1"/>
          </p:cNvSpPr>
          <p:nvPr>
            <p:ph type="sldNum" sz="quarter" idx="5"/>
          </p:nvPr>
        </p:nvSpPr>
        <p:spPr/>
        <p:txBody>
          <a:bodyPr/>
          <a:lstStyle/>
          <a:p>
            <a:fld id="{EE7BB8DA-73BB-EE4C-B4E5-A3AC4805299C}" type="slidenum">
              <a:rPr lang="en-US" smtClean="0"/>
              <a:t>84</a:t>
            </a:fld>
            <a:endParaRPr lang="en-US"/>
          </a:p>
        </p:txBody>
      </p:sp>
    </p:spTree>
    <p:extLst>
      <p:ext uri="{BB962C8B-B14F-4D97-AF65-F5344CB8AC3E}">
        <p14:creationId xmlns:p14="http://schemas.microsoft.com/office/powerpoint/2010/main" val="39713121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E21F7-89B4-3A35-0653-74FD125D75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59CA1B-C7D0-8316-18B0-AED2131DFE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4201DA0-E10D-BCD3-99E3-BF3E468FCF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CBDDE7-C6DF-9579-8D41-2C0D0FE49E38}"/>
              </a:ext>
            </a:extLst>
          </p:cNvPr>
          <p:cNvSpPr>
            <a:spLocks noGrp="1"/>
          </p:cNvSpPr>
          <p:nvPr>
            <p:ph type="sldNum" sz="quarter" idx="5"/>
          </p:nvPr>
        </p:nvSpPr>
        <p:spPr/>
        <p:txBody>
          <a:bodyPr/>
          <a:lstStyle/>
          <a:p>
            <a:fld id="{EE7BB8DA-73BB-EE4C-B4E5-A3AC4805299C}" type="slidenum">
              <a:rPr lang="en-US" smtClean="0"/>
              <a:t>85</a:t>
            </a:fld>
            <a:endParaRPr lang="en-US"/>
          </a:p>
        </p:txBody>
      </p:sp>
    </p:spTree>
    <p:extLst>
      <p:ext uri="{BB962C8B-B14F-4D97-AF65-F5344CB8AC3E}">
        <p14:creationId xmlns:p14="http://schemas.microsoft.com/office/powerpoint/2010/main" val="11888522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DAB39-8405-2D3A-380C-C15F88D73B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F8E303-EDBA-4C39-68A0-A923B9E0512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FF1CA9-27C6-92B9-9EB5-BA9238E8FA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A55DB0-BBF4-2946-1E2C-A46503883BCE}"/>
              </a:ext>
            </a:extLst>
          </p:cNvPr>
          <p:cNvSpPr>
            <a:spLocks noGrp="1"/>
          </p:cNvSpPr>
          <p:nvPr>
            <p:ph type="sldNum" sz="quarter" idx="5"/>
          </p:nvPr>
        </p:nvSpPr>
        <p:spPr/>
        <p:txBody>
          <a:bodyPr/>
          <a:lstStyle/>
          <a:p>
            <a:fld id="{EE7BB8DA-73BB-EE4C-B4E5-A3AC4805299C}" type="slidenum">
              <a:rPr lang="en-US" smtClean="0"/>
              <a:t>86</a:t>
            </a:fld>
            <a:endParaRPr lang="en-US"/>
          </a:p>
        </p:txBody>
      </p:sp>
    </p:spTree>
    <p:extLst>
      <p:ext uri="{BB962C8B-B14F-4D97-AF65-F5344CB8AC3E}">
        <p14:creationId xmlns:p14="http://schemas.microsoft.com/office/powerpoint/2010/main" val="26461915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E8B99-2116-0939-95AA-C4FFA5A8AD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A6DAC-AE7B-14FF-EBA5-C2B36395AD0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95BB3B3-89CE-5253-82A3-C05DBD368B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15E838-A5A8-38FF-A0CD-F648ECEA4824}"/>
              </a:ext>
            </a:extLst>
          </p:cNvPr>
          <p:cNvSpPr>
            <a:spLocks noGrp="1"/>
          </p:cNvSpPr>
          <p:nvPr>
            <p:ph type="sldNum" sz="quarter" idx="5"/>
          </p:nvPr>
        </p:nvSpPr>
        <p:spPr/>
        <p:txBody>
          <a:bodyPr/>
          <a:lstStyle/>
          <a:p>
            <a:fld id="{EE7BB8DA-73BB-EE4C-B4E5-A3AC4805299C}" type="slidenum">
              <a:rPr lang="en-US" smtClean="0"/>
              <a:t>87</a:t>
            </a:fld>
            <a:endParaRPr lang="en-US"/>
          </a:p>
        </p:txBody>
      </p:sp>
    </p:spTree>
    <p:extLst>
      <p:ext uri="{BB962C8B-B14F-4D97-AF65-F5344CB8AC3E}">
        <p14:creationId xmlns:p14="http://schemas.microsoft.com/office/powerpoint/2010/main" val="1263348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22406-6D40-6FF7-BC5F-4798450FF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63CDFA-46CC-1657-051B-B309909E482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C940636-CC8E-CE66-4FD5-1DB2EEB980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1DE7D5-5FB0-6FB1-AB19-51DD55741ADB}"/>
              </a:ext>
            </a:extLst>
          </p:cNvPr>
          <p:cNvSpPr>
            <a:spLocks noGrp="1"/>
          </p:cNvSpPr>
          <p:nvPr>
            <p:ph type="sldNum" sz="quarter" idx="5"/>
          </p:nvPr>
        </p:nvSpPr>
        <p:spPr/>
        <p:txBody>
          <a:bodyPr/>
          <a:lstStyle/>
          <a:p>
            <a:fld id="{EE7BB8DA-73BB-EE4C-B4E5-A3AC4805299C}" type="slidenum">
              <a:rPr lang="en-US" smtClean="0"/>
              <a:t>88</a:t>
            </a:fld>
            <a:endParaRPr lang="en-US"/>
          </a:p>
        </p:txBody>
      </p:sp>
    </p:spTree>
    <p:extLst>
      <p:ext uri="{BB962C8B-B14F-4D97-AF65-F5344CB8AC3E}">
        <p14:creationId xmlns:p14="http://schemas.microsoft.com/office/powerpoint/2010/main" val="22018213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4A7D8-728E-457C-BAE5-3421635A3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511E9F-B7A2-CCBC-7168-7D3A0561D06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DA2C5BB-89A0-822B-B2B1-494EE907B1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A0CF89-891E-38AA-F207-3E084464237F}"/>
              </a:ext>
            </a:extLst>
          </p:cNvPr>
          <p:cNvSpPr>
            <a:spLocks noGrp="1"/>
          </p:cNvSpPr>
          <p:nvPr>
            <p:ph type="sldNum" sz="quarter" idx="5"/>
          </p:nvPr>
        </p:nvSpPr>
        <p:spPr/>
        <p:txBody>
          <a:bodyPr/>
          <a:lstStyle/>
          <a:p>
            <a:fld id="{EE7BB8DA-73BB-EE4C-B4E5-A3AC4805299C}" type="slidenum">
              <a:rPr lang="en-US" smtClean="0"/>
              <a:t>89</a:t>
            </a:fld>
            <a:endParaRPr lang="en-US"/>
          </a:p>
        </p:txBody>
      </p:sp>
    </p:spTree>
    <p:extLst>
      <p:ext uri="{BB962C8B-B14F-4D97-AF65-F5344CB8AC3E}">
        <p14:creationId xmlns:p14="http://schemas.microsoft.com/office/powerpoint/2010/main" val="6539836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B9C86-C665-B542-8884-B83839E97A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31F6D-9BE0-E7FF-9306-E6D7D92EC5B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3D9747D-8BFF-D550-612B-5275973652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BA90B9-F835-BB70-00FC-E7D48C9C41E6}"/>
              </a:ext>
            </a:extLst>
          </p:cNvPr>
          <p:cNvSpPr>
            <a:spLocks noGrp="1"/>
          </p:cNvSpPr>
          <p:nvPr>
            <p:ph type="sldNum" sz="quarter" idx="5"/>
          </p:nvPr>
        </p:nvSpPr>
        <p:spPr/>
        <p:txBody>
          <a:bodyPr/>
          <a:lstStyle/>
          <a:p>
            <a:fld id="{EE7BB8DA-73BB-EE4C-B4E5-A3AC4805299C}" type="slidenum">
              <a:rPr lang="en-US" smtClean="0"/>
              <a:t>90</a:t>
            </a:fld>
            <a:endParaRPr lang="en-US"/>
          </a:p>
        </p:txBody>
      </p:sp>
    </p:spTree>
    <p:extLst>
      <p:ext uri="{BB962C8B-B14F-4D97-AF65-F5344CB8AC3E}">
        <p14:creationId xmlns:p14="http://schemas.microsoft.com/office/powerpoint/2010/main" val="35406026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E4174-406F-A3C9-5B08-27949F010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AB918-176E-FC33-A859-97995F87BA5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614DC8A-2EAA-B485-FB56-6326DF0135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C75551-44A2-CCF9-DFF3-4F97CB9A4AD2}"/>
              </a:ext>
            </a:extLst>
          </p:cNvPr>
          <p:cNvSpPr>
            <a:spLocks noGrp="1"/>
          </p:cNvSpPr>
          <p:nvPr>
            <p:ph type="sldNum" sz="quarter" idx="5"/>
          </p:nvPr>
        </p:nvSpPr>
        <p:spPr/>
        <p:txBody>
          <a:bodyPr/>
          <a:lstStyle/>
          <a:p>
            <a:fld id="{EE7BB8DA-73BB-EE4C-B4E5-A3AC4805299C}" type="slidenum">
              <a:rPr lang="en-US" smtClean="0"/>
              <a:t>91</a:t>
            </a:fld>
            <a:endParaRPr lang="en-US"/>
          </a:p>
        </p:txBody>
      </p:sp>
    </p:spTree>
    <p:extLst>
      <p:ext uri="{BB962C8B-B14F-4D97-AF65-F5344CB8AC3E}">
        <p14:creationId xmlns:p14="http://schemas.microsoft.com/office/powerpoint/2010/main" val="2593157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7DA12-FA2D-1E7C-53ED-7125781B8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44C9E-3343-D7C7-AC00-385D82C4DEE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8317D08-7868-408B-F796-0D089E4F48FC}"/>
              </a:ext>
            </a:extLst>
          </p:cNvPr>
          <p:cNvSpPr>
            <a:spLocks noGrp="1"/>
          </p:cNvSpPr>
          <p:nvPr>
            <p:ph type="body" idx="1"/>
          </p:nvPr>
        </p:nvSpPr>
        <p:spPr/>
        <p:txBody>
          <a:bodyPr/>
          <a:lstStyle/>
          <a:p>
            <a:pPr marL="228600" indent="-228600">
              <a:buAutoNum type="arabicPeriod"/>
            </a:pPr>
            <a:r>
              <a:rPr lang="en-US" dirty="0"/>
              <a:t>The goal of the SBS neutron TPE experiment is to provide a first measurement of the Rosenbluth Slope for the neutron. Extract the neutron electromagnetic form factor ratio. And potentially seek to experimentally assess TPE effects on the neutron. The extraction and analysis of the data for this experiment is the central topic of this talk.</a:t>
            </a:r>
          </a:p>
          <a:p>
            <a:pPr marL="228600" indent="-228600">
              <a:buAutoNum type="arabicPeriod"/>
            </a:pPr>
            <a:r>
              <a:rPr lang="en-US" dirty="0"/>
              <a:t>The SBS </a:t>
            </a:r>
            <a:r>
              <a:rPr lang="en-US" dirty="0" err="1"/>
              <a:t>GMn</a:t>
            </a:r>
            <a:r>
              <a:rPr lang="en-US" dirty="0"/>
              <a:t> and </a:t>
            </a:r>
            <a:r>
              <a:rPr lang="en-US" dirty="0" err="1"/>
              <a:t>nTPE</a:t>
            </a:r>
            <a:r>
              <a:rPr lang="en-US" dirty="0"/>
              <a:t> experiments collected data during the same run period from October 2021 to February of 2022. </a:t>
            </a:r>
          </a:p>
          <a:p>
            <a:pPr marL="228600" indent="-228600">
              <a:buAutoNum type="arabicPeriod"/>
            </a:pPr>
            <a:r>
              <a:rPr lang="en-US" dirty="0"/>
              <a:t>The table presents the nominal kinematic configurations. This talk is going to focus on the SBS-8 and SBS-9 configurations which correspond to the data for the </a:t>
            </a:r>
            <a:r>
              <a:rPr lang="en-US" dirty="0" err="1"/>
              <a:t>nTPE</a:t>
            </a:r>
            <a:r>
              <a:rPr lang="en-US" dirty="0"/>
              <a:t> experiment.</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Maybe clarifying questions about kinematic parameters</a:t>
            </a:r>
          </a:p>
        </p:txBody>
      </p:sp>
      <p:sp>
        <p:nvSpPr>
          <p:cNvPr id="4" name="Slide Number Placeholder 3">
            <a:extLst>
              <a:ext uri="{FF2B5EF4-FFF2-40B4-BE49-F238E27FC236}">
                <a16:creationId xmlns:a16="http://schemas.microsoft.com/office/drawing/2014/main" id="{76613B29-3B9F-E978-00FD-EAA89C706A8D}"/>
              </a:ext>
            </a:extLst>
          </p:cNvPr>
          <p:cNvSpPr>
            <a:spLocks noGrp="1"/>
          </p:cNvSpPr>
          <p:nvPr>
            <p:ph type="sldNum" sz="quarter" idx="5"/>
          </p:nvPr>
        </p:nvSpPr>
        <p:spPr/>
        <p:txBody>
          <a:bodyPr/>
          <a:lstStyle/>
          <a:p>
            <a:fld id="{EE7BB8DA-73BB-EE4C-B4E5-A3AC4805299C}" type="slidenum">
              <a:rPr lang="en-US" smtClean="0"/>
              <a:t>10</a:t>
            </a:fld>
            <a:endParaRPr lang="en-US"/>
          </a:p>
        </p:txBody>
      </p:sp>
    </p:spTree>
    <p:extLst>
      <p:ext uri="{BB962C8B-B14F-4D97-AF65-F5344CB8AC3E}">
        <p14:creationId xmlns:p14="http://schemas.microsoft.com/office/powerpoint/2010/main" val="8415273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46EF4-1937-43B4-9240-EAF685E73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72297C-C458-BEB9-53FA-0BB1483779F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B72F5E4-38DA-A4B5-2213-E8EA1BF77C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70208C-E5B8-043A-1FE2-F1BFBB0BB04F}"/>
              </a:ext>
            </a:extLst>
          </p:cNvPr>
          <p:cNvSpPr>
            <a:spLocks noGrp="1"/>
          </p:cNvSpPr>
          <p:nvPr>
            <p:ph type="sldNum" sz="quarter" idx="5"/>
          </p:nvPr>
        </p:nvSpPr>
        <p:spPr/>
        <p:txBody>
          <a:bodyPr/>
          <a:lstStyle/>
          <a:p>
            <a:fld id="{EE7BB8DA-73BB-EE4C-B4E5-A3AC4805299C}" type="slidenum">
              <a:rPr lang="en-US" smtClean="0"/>
              <a:t>92</a:t>
            </a:fld>
            <a:endParaRPr lang="en-US"/>
          </a:p>
        </p:txBody>
      </p:sp>
    </p:spTree>
    <p:extLst>
      <p:ext uri="{BB962C8B-B14F-4D97-AF65-F5344CB8AC3E}">
        <p14:creationId xmlns:p14="http://schemas.microsoft.com/office/powerpoint/2010/main" val="14191164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6408A-A36A-6F6D-5F5A-D53BB0F37B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4ADF21-9E22-10E1-0DC7-0B5E678E214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A3A5172-F68B-0089-4FAA-B2C77A276A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5CBDB4-F467-1936-0E42-1D12161AA194}"/>
              </a:ext>
            </a:extLst>
          </p:cNvPr>
          <p:cNvSpPr>
            <a:spLocks noGrp="1"/>
          </p:cNvSpPr>
          <p:nvPr>
            <p:ph type="sldNum" sz="quarter" idx="5"/>
          </p:nvPr>
        </p:nvSpPr>
        <p:spPr/>
        <p:txBody>
          <a:bodyPr/>
          <a:lstStyle/>
          <a:p>
            <a:fld id="{EE7BB8DA-73BB-EE4C-B4E5-A3AC4805299C}" type="slidenum">
              <a:rPr lang="en-US" smtClean="0"/>
              <a:t>93</a:t>
            </a:fld>
            <a:endParaRPr lang="en-US"/>
          </a:p>
        </p:txBody>
      </p:sp>
    </p:spTree>
    <p:extLst>
      <p:ext uri="{BB962C8B-B14F-4D97-AF65-F5344CB8AC3E}">
        <p14:creationId xmlns:p14="http://schemas.microsoft.com/office/powerpoint/2010/main" val="36267340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080FD-6439-FD59-0BD6-8C55CD1A3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BEB16-52E3-C921-37D7-AFE3DAB439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C2A6182-EBDF-8922-5B06-F02A26A58E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8BDA6E-6EFF-9C4C-4DCA-18716015848D}"/>
              </a:ext>
            </a:extLst>
          </p:cNvPr>
          <p:cNvSpPr>
            <a:spLocks noGrp="1"/>
          </p:cNvSpPr>
          <p:nvPr>
            <p:ph type="sldNum" sz="quarter" idx="5"/>
          </p:nvPr>
        </p:nvSpPr>
        <p:spPr/>
        <p:txBody>
          <a:bodyPr/>
          <a:lstStyle/>
          <a:p>
            <a:fld id="{EE7BB8DA-73BB-EE4C-B4E5-A3AC4805299C}" type="slidenum">
              <a:rPr lang="en-US" smtClean="0"/>
              <a:t>94</a:t>
            </a:fld>
            <a:endParaRPr lang="en-US"/>
          </a:p>
        </p:txBody>
      </p:sp>
    </p:spTree>
    <p:extLst>
      <p:ext uri="{BB962C8B-B14F-4D97-AF65-F5344CB8AC3E}">
        <p14:creationId xmlns:p14="http://schemas.microsoft.com/office/powerpoint/2010/main" val="41820055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5419A-E503-C69C-97B4-B08D4B2C45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034C3-95ED-6E72-C353-53281AC8EB0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2D88CD-E3F0-4149-EB49-02F1259206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A00F93-B3E4-C75C-C840-D9B587B95829}"/>
              </a:ext>
            </a:extLst>
          </p:cNvPr>
          <p:cNvSpPr>
            <a:spLocks noGrp="1"/>
          </p:cNvSpPr>
          <p:nvPr>
            <p:ph type="sldNum" sz="quarter" idx="5"/>
          </p:nvPr>
        </p:nvSpPr>
        <p:spPr/>
        <p:txBody>
          <a:bodyPr/>
          <a:lstStyle/>
          <a:p>
            <a:fld id="{EE7BB8DA-73BB-EE4C-B4E5-A3AC4805299C}" type="slidenum">
              <a:rPr lang="en-US" smtClean="0"/>
              <a:t>95</a:t>
            </a:fld>
            <a:endParaRPr lang="en-US"/>
          </a:p>
        </p:txBody>
      </p:sp>
    </p:spTree>
    <p:extLst>
      <p:ext uri="{BB962C8B-B14F-4D97-AF65-F5344CB8AC3E}">
        <p14:creationId xmlns:p14="http://schemas.microsoft.com/office/powerpoint/2010/main" val="9884657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05566-0056-A8A6-DD6D-9878B08BE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78CC3-8EDF-C3FF-B568-A0481CF9246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A23F18D-FEDD-E9DC-77F6-75AE79D8E6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9DD0E0-E591-BF7A-2BA1-4238465B7093}"/>
              </a:ext>
            </a:extLst>
          </p:cNvPr>
          <p:cNvSpPr>
            <a:spLocks noGrp="1"/>
          </p:cNvSpPr>
          <p:nvPr>
            <p:ph type="sldNum" sz="quarter" idx="5"/>
          </p:nvPr>
        </p:nvSpPr>
        <p:spPr/>
        <p:txBody>
          <a:bodyPr/>
          <a:lstStyle/>
          <a:p>
            <a:fld id="{EE7BB8DA-73BB-EE4C-B4E5-A3AC4805299C}" type="slidenum">
              <a:rPr lang="en-US" smtClean="0"/>
              <a:t>96</a:t>
            </a:fld>
            <a:endParaRPr lang="en-US"/>
          </a:p>
        </p:txBody>
      </p:sp>
    </p:spTree>
    <p:extLst>
      <p:ext uri="{BB962C8B-B14F-4D97-AF65-F5344CB8AC3E}">
        <p14:creationId xmlns:p14="http://schemas.microsoft.com/office/powerpoint/2010/main" val="42903620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F964A-84D3-ACFE-0AC2-1C11AB176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B5666-B0D4-97A1-1027-D3C9F3529CE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0EB2BB3-A60B-E64C-1617-2FEC4684C4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C42822-9F9F-6F5A-58DC-65714D700EAA}"/>
              </a:ext>
            </a:extLst>
          </p:cNvPr>
          <p:cNvSpPr>
            <a:spLocks noGrp="1"/>
          </p:cNvSpPr>
          <p:nvPr>
            <p:ph type="sldNum" sz="quarter" idx="5"/>
          </p:nvPr>
        </p:nvSpPr>
        <p:spPr/>
        <p:txBody>
          <a:bodyPr/>
          <a:lstStyle/>
          <a:p>
            <a:fld id="{EE7BB8DA-73BB-EE4C-B4E5-A3AC4805299C}" type="slidenum">
              <a:rPr lang="en-US" smtClean="0"/>
              <a:t>97</a:t>
            </a:fld>
            <a:endParaRPr lang="en-US"/>
          </a:p>
        </p:txBody>
      </p:sp>
    </p:spTree>
    <p:extLst>
      <p:ext uri="{BB962C8B-B14F-4D97-AF65-F5344CB8AC3E}">
        <p14:creationId xmlns:p14="http://schemas.microsoft.com/office/powerpoint/2010/main" val="9904478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Make consistent with thesis. Maybe put method as a backup slide</a:t>
            </a:r>
          </a:p>
          <a:p>
            <a:endParaRPr lang="en-US" dirty="0"/>
          </a:p>
        </p:txBody>
      </p:sp>
      <p:sp>
        <p:nvSpPr>
          <p:cNvPr id="4" name="Slide Number Placeholder 3"/>
          <p:cNvSpPr>
            <a:spLocks noGrp="1"/>
          </p:cNvSpPr>
          <p:nvPr>
            <p:ph type="sldNum" sz="quarter" idx="5"/>
          </p:nvPr>
        </p:nvSpPr>
        <p:spPr/>
        <p:txBody>
          <a:bodyPr/>
          <a:lstStyle/>
          <a:p>
            <a:fld id="{EE7BB8DA-73BB-EE4C-B4E5-A3AC4805299C}" type="slidenum">
              <a:rPr lang="en-US" smtClean="0"/>
              <a:t>98</a:t>
            </a:fld>
            <a:endParaRPr lang="en-US"/>
          </a:p>
        </p:txBody>
      </p:sp>
    </p:spTree>
    <p:extLst>
      <p:ext uri="{BB962C8B-B14F-4D97-AF65-F5344CB8AC3E}">
        <p14:creationId xmlns:p14="http://schemas.microsoft.com/office/powerpoint/2010/main" val="23000946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71E8B-43BB-73C9-E587-8FC5B05BC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69D03-DEDB-A7A8-DD7C-79123D43F8E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A519A9D-7A0C-EFFB-93F2-FB72A1D8E9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F44683-9BF5-5DAF-8DAA-30CE3CAB1DD4}"/>
              </a:ext>
            </a:extLst>
          </p:cNvPr>
          <p:cNvSpPr>
            <a:spLocks noGrp="1"/>
          </p:cNvSpPr>
          <p:nvPr>
            <p:ph type="sldNum" sz="quarter" idx="5"/>
          </p:nvPr>
        </p:nvSpPr>
        <p:spPr/>
        <p:txBody>
          <a:bodyPr/>
          <a:lstStyle/>
          <a:p>
            <a:fld id="{EE7BB8DA-73BB-EE4C-B4E5-A3AC4805299C}" type="slidenum">
              <a:rPr lang="en-US" smtClean="0"/>
              <a:t>100</a:t>
            </a:fld>
            <a:endParaRPr lang="en-US"/>
          </a:p>
        </p:txBody>
      </p:sp>
    </p:spTree>
    <p:extLst>
      <p:ext uri="{BB962C8B-B14F-4D97-AF65-F5344CB8AC3E}">
        <p14:creationId xmlns:p14="http://schemas.microsoft.com/office/powerpoint/2010/main" val="18979803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0B8F9-B5F5-C99E-5FCC-0641A80A5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5A898-AD99-61F8-D93D-88C6170A3A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D1C6802-1DBB-73CA-BDDD-32CEEA1464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BBAD43-5309-8065-ED03-B07BE211F1DB}"/>
              </a:ext>
            </a:extLst>
          </p:cNvPr>
          <p:cNvSpPr>
            <a:spLocks noGrp="1"/>
          </p:cNvSpPr>
          <p:nvPr>
            <p:ph type="sldNum" sz="quarter" idx="5"/>
          </p:nvPr>
        </p:nvSpPr>
        <p:spPr/>
        <p:txBody>
          <a:bodyPr/>
          <a:lstStyle/>
          <a:p>
            <a:fld id="{EE7BB8DA-73BB-EE4C-B4E5-A3AC4805299C}" type="slidenum">
              <a:rPr lang="en-US" smtClean="0"/>
              <a:t>101</a:t>
            </a:fld>
            <a:endParaRPr lang="en-US"/>
          </a:p>
        </p:txBody>
      </p:sp>
    </p:spTree>
    <p:extLst>
      <p:ext uri="{BB962C8B-B14F-4D97-AF65-F5344CB8AC3E}">
        <p14:creationId xmlns:p14="http://schemas.microsoft.com/office/powerpoint/2010/main" val="36177427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82619-456C-BD9D-2527-89BD29A550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B1AC52-9604-2C9F-2D71-C77E35EA1E0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6430A37-80D1-6432-51C2-4C94BE941F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E05713-079E-27D7-3A30-20576F64741A}"/>
              </a:ext>
            </a:extLst>
          </p:cNvPr>
          <p:cNvSpPr>
            <a:spLocks noGrp="1"/>
          </p:cNvSpPr>
          <p:nvPr>
            <p:ph type="sldNum" sz="quarter" idx="5"/>
          </p:nvPr>
        </p:nvSpPr>
        <p:spPr/>
        <p:txBody>
          <a:bodyPr/>
          <a:lstStyle/>
          <a:p>
            <a:fld id="{EE7BB8DA-73BB-EE4C-B4E5-A3AC4805299C}" type="slidenum">
              <a:rPr lang="en-US" smtClean="0"/>
              <a:t>102</a:t>
            </a:fld>
            <a:endParaRPr lang="en-US"/>
          </a:p>
        </p:txBody>
      </p:sp>
    </p:spTree>
    <p:extLst>
      <p:ext uri="{BB962C8B-B14F-4D97-AF65-F5344CB8AC3E}">
        <p14:creationId xmlns:p14="http://schemas.microsoft.com/office/powerpoint/2010/main" val="1242426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I want to start by describing the extraction method which is known as the Ratio Method. This method is also important for the extraction of the </a:t>
            </a:r>
            <a:r>
              <a:rPr lang="en-US" dirty="0" err="1"/>
              <a:t>nTPE</a:t>
            </a:r>
            <a:r>
              <a:rPr lang="en-US" dirty="0"/>
              <a:t> experiment and we will discuss that extraction shortly.</a:t>
            </a:r>
          </a:p>
          <a:p>
            <a:pPr marL="228600" indent="-228600">
              <a:buAutoNum type="arabicPeriod"/>
            </a:pPr>
            <a:r>
              <a:rPr lang="en-US" dirty="0"/>
              <a:t>In this technique we simultaneously measure the D(</a:t>
            </a:r>
            <a:r>
              <a:rPr lang="en-US" dirty="0" err="1"/>
              <a:t>e,e’n</a:t>
            </a:r>
            <a:r>
              <a:rPr lang="en-US" dirty="0"/>
              <a:t>) and D(</a:t>
            </a:r>
            <a:r>
              <a:rPr lang="en-US" dirty="0" err="1"/>
              <a:t>e,e’p</a:t>
            </a:r>
            <a:r>
              <a:rPr lang="en-US" dirty="0"/>
              <a:t>) reactions for quasi-elastic electron deuteron scattering. </a:t>
            </a:r>
          </a:p>
          <a:p>
            <a:pPr marL="228600" indent="-228600">
              <a:buAutoNum type="arabicPeriod"/>
            </a:pPr>
            <a:r>
              <a:rPr lang="en-US" dirty="0"/>
              <a:t>Using this technique we have access to the ratio of neutron-to-proton quasi-elastic cross-sections. Which we will call R</a:t>
            </a:r>
          </a:p>
          <a:p>
            <a:pPr marL="228600" indent="-228600">
              <a:buAutoNum type="arabicPeriod"/>
            </a:pPr>
            <a:r>
              <a:rPr lang="en-US" dirty="0"/>
              <a:t>The main advantage of this technique is that main systematic effects cancel in the cross-section ratio. These includes effects associated with the apparatus, the beam profile, and the target properties. In absolute cross-section measurements, these types of systematic effects are typically present.</a:t>
            </a:r>
          </a:p>
          <a:p>
            <a:pPr marL="228600" indent="-228600">
              <a:buAutoNum type="arabicPeriod"/>
            </a:pPr>
            <a:r>
              <a:rPr lang="en-US" dirty="0"/>
              <a:t>In our case we can relate the ratio of quasi-elastic cross-sections to the ratio of neutron-to-proton elastic scattering cross-section ratio by applying correction factors for systematic effects which will not exactly cancel in the ratio.</a:t>
            </a:r>
          </a:p>
          <a:p>
            <a:pPr marL="228600" indent="-228600">
              <a:buAutoNum type="arabicPeriod"/>
            </a:pPr>
            <a:r>
              <a:rPr lang="en-US" dirty="0"/>
              <a:t>It is expected that these correction factors correspond to known nuclear effects (mainly Fermi-smearing and Final-State Interactions), radiative corrections, and nucleon detection efficiencies</a:t>
            </a:r>
          </a:p>
          <a:p>
            <a:pPr marL="228600" indent="-228600">
              <a:buAutoNum type="arabicPeriod"/>
            </a:pPr>
            <a:r>
              <a:rPr lang="en-US" dirty="0"/>
              <a:t>We are ultimately measuring R. But we can relate R to the ratio of neutron-to-proton elastic scattering cross-sections, which we shall call R’. R’ is directly related to the neutron electromagnetic form factors we are interested in studying. And the proton elastic cross-section</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Sort of expected questions about details of this formalism. Just be ready to either reference </a:t>
            </a:r>
            <a:r>
              <a:rPr lang="en-US" dirty="0" err="1"/>
              <a:t>chpt</a:t>
            </a:r>
            <a:r>
              <a:rPr lang="en-US" dirty="0"/>
              <a:t> 3 or </a:t>
            </a:r>
            <a:r>
              <a:rPr lang="en-US" dirty="0" err="1"/>
              <a:t>chpt</a:t>
            </a:r>
            <a:r>
              <a:rPr lang="en-US" dirty="0"/>
              <a:t> 6 of thesis</a:t>
            </a:r>
          </a:p>
        </p:txBody>
      </p:sp>
      <p:sp>
        <p:nvSpPr>
          <p:cNvPr id="4" name="Slide Number Placeholder 3"/>
          <p:cNvSpPr>
            <a:spLocks noGrp="1"/>
          </p:cNvSpPr>
          <p:nvPr>
            <p:ph type="sldNum" sz="quarter" idx="5"/>
          </p:nvPr>
        </p:nvSpPr>
        <p:spPr/>
        <p:txBody>
          <a:bodyPr/>
          <a:lstStyle/>
          <a:p>
            <a:fld id="{EE7BB8DA-73BB-EE4C-B4E5-A3AC4805299C}" type="slidenum">
              <a:rPr lang="en-US" smtClean="0"/>
              <a:t>11</a:t>
            </a:fld>
            <a:endParaRPr lang="en-US"/>
          </a:p>
        </p:txBody>
      </p:sp>
    </p:spTree>
    <p:extLst>
      <p:ext uri="{BB962C8B-B14F-4D97-AF65-F5344CB8AC3E}">
        <p14:creationId xmlns:p14="http://schemas.microsoft.com/office/powerpoint/2010/main" val="9659047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E1175-779A-640A-B350-4F4F39FA3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15184-0EE9-74C2-18F6-9CE653FCC46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261110E-A020-A63F-D6B9-29B79DF09E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D69654-0179-27B6-702A-9B7D75429609}"/>
              </a:ext>
            </a:extLst>
          </p:cNvPr>
          <p:cNvSpPr>
            <a:spLocks noGrp="1"/>
          </p:cNvSpPr>
          <p:nvPr>
            <p:ph type="sldNum" sz="quarter" idx="5"/>
          </p:nvPr>
        </p:nvSpPr>
        <p:spPr/>
        <p:txBody>
          <a:bodyPr/>
          <a:lstStyle/>
          <a:p>
            <a:fld id="{EE7BB8DA-73BB-EE4C-B4E5-A3AC4805299C}" type="slidenum">
              <a:rPr lang="en-US" smtClean="0"/>
              <a:t>103</a:t>
            </a:fld>
            <a:endParaRPr lang="en-US"/>
          </a:p>
        </p:txBody>
      </p:sp>
    </p:spTree>
    <p:extLst>
      <p:ext uri="{BB962C8B-B14F-4D97-AF65-F5344CB8AC3E}">
        <p14:creationId xmlns:p14="http://schemas.microsoft.com/office/powerpoint/2010/main" val="3370218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6845577" y="3832450"/>
            <a:ext cx="1219222" cy="792600"/>
          </a:xfrm>
          <a:prstGeom prst="rect">
            <a:avLst/>
          </a:prstGeom>
          <a:noFill/>
          <a:ln>
            <a:noFill/>
          </a:ln>
        </p:spPr>
      </p:pic>
      <p:sp>
        <p:nvSpPr>
          <p:cNvPr id="11" name="Google Shape;11;p2"/>
          <p:cNvSpPr/>
          <p:nvPr/>
        </p:nvSpPr>
        <p:spPr>
          <a:xfrm>
            <a:off x="223025" y="541975"/>
            <a:ext cx="8520600" cy="22968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12" name="Google Shape;12;p2"/>
          <p:cNvSpPr txBox="1">
            <a:spLocks noGrp="1"/>
          </p:cNvSpPr>
          <p:nvPr>
            <p:ph type="ctrTitle"/>
          </p:nvPr>
        </p:nvSpPr>
        <p:spPr>
          <a:xfrm>
            <a:off x="365075" y="441500"/>
            <a:ext cx="8520600" cy="2296800"/>
          </a:xfrm>
          <a:prstGeom prst="rect">
            <a:avLst/>
          </a:prstGeom>
          <a:solidFill>
            <a:schemeClr val="accent5"/>
          </a:solidFill>
        </p:spPr>
        <p:txBody>
          <a:bodyPr spcFirstLastPara="1" wrap="square" lIns="91425" tIns="91425" rIns="91425" bIns="91425" anchor="ctr" anchorCtr="0">
            <a:normAutofit/>
          </a:bodyPr>
          <a:lstStyle>
            <a:lvl1pPr lvl="0" algn="ctr">
              <a:spcBef>
                <a:spcPts val="0"/>
              </a:spcBef>
              <a:spcAft>
                <a:spcPts val="0"/>
              </a:spcAft>
              <a:buClr>
                <a:schemeClr val="accent6"/>
              </a:buClr>
              <a:buSzPts val="5200"/>
              <a:buNone/>
              <a:defRPr sz="5200">
                <a:solidFill>
                  <a:schemeClr val="accent6"/>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894600"/>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6"/>
              </a:buClr>
              <a:buSzPts val="2800"/>
              <a:buNone/>
              <a:defRPr sz="2800">
                <a:solidFill>
                  <a:schemeClr val="accent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5" name="Google Shape;15;p2"/>
          <p:cNvPicPr preferRelativeResize="0"/>
          <p:nvPr/>
        </p:nvPicPr>
        <p:blipFill>
          <a:blip r:embed="rId3">
            <a:alphaModFix/>
          </a:blip>
          <a:stretch>
            <a:fillRect/>
          </a:stretch>
        </p:blipFill>
        <p:spPr>
          <a:xfrm>
            <a:off x="6887725" y="4567363"/>
            <a:ext cx="1944575" cy="489450"/>
          </a:xfrm>
          <a:prstGeom prst="rect">
            <a:avLst/>
          </a:prstGeom>
          <a:noFill/>
          <a:ln>
            <a:noFill/>
          </a:ln>
        </p:spPr>
      </p:pic>
      <p:pic>
        <p:nvPicPr>
          <p:cNvPr id="16" name="Google Shape;16;p2"/>
          <p:cNvPicPr preferRelativeResize="0"/>
          <p:nvPr/>
        </p:nvPicPr>
        <p:blipFill>
          <a:blip r:embed="rId4">
            <a:alphaModFix/>
          </a:blip>
          <a:stretch>
            <a:fillRect/>
          </a:stretch>
        </p:blipFill>
        <p:spPr>
          <a:xfrm>
            <a:off x="7980117" y="3743025"/>
            <a:ext cx="916700" cy="920200"/>
          </a:xfrm>
          <a:prstGeom prst="rect">
            <a:avLst/>
          </a:prstGeom>
          <a:noFill/>
          <a:ln>
            <a:noFill/>
          </a:ln>
        </p:spPr>
      </p:pic>
      <p:pic>
        <p:nvPicPr>
          <p:cNvPr id="3" name="Picture 2" descr="Text&#10;&#10;AI-generated content may be incorrect.">
            <a:extLst>
              <a:ext uri="{FF2B5EF4-FFF2-40B4-BE49-F238E27FC236}">
                <a16:creationId xmlns:a16="http://schemas.microsoft.com/office/drawing/2014/main" id="{2287DEDD-208B-8F23-CA46-4750D85FB277}"/>
              </a:ext>
            </a:extLst>
          </p:cNvPr>
          <p:cNvPicPr>
            <a:picLocks noChangeAspect="1"/>
          </p:cNvPicPr>
          <p:nvPr userDrawn="1"/>
        </p:nvPicPr>
        <p:blipFill>
          <a:blip r:embed="rId5"/>
          <a:stretch>
            <a:fillRect/>
          </a:stretch>
        </p:blipFill>
        <p:spPr>
          <a:xfrm>
            <a:off x="225607" y="3969836"/>
            <a:ext cx="2612904" cy="96402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
        <p:cNvGrpSpPr/>
        <p:nvPr/>
      </p:nvGrpSpPr>
      <p:grpSpPr>
        <a:xfrm>
          <a:off x="0" y="0"/>
          <a:ext cx="0" cy="0"/>
          <a:chOff x="0" y="0"/>
          <a:chExt cx="0" cy="0"/>
        </a:xfrm>
      </p:grpSpPr>
      <p:sp>
        <p:nvSpPr>
          <p:cNvPr id="82" name="Google Shape;8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p:nvPr/>
        </p:nvSpPr>
        <p:spPr>
          <a:xfrm>
            <a:off x="230600" y="2240375"/>
            <a:ext cx="8520600" cy="8418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21" name="Google Shape;21;p3"/>
          <p:cNvSpPr txBox="1">
            <a:spLocks noGrp="1"/>
          </p:cNvSpPr>
          <p:nvPr>
            <p:ph type="title"/>
          </p:nvPr>
        </p:nvSpPr>
        <p:spPr>
          <a:xfrm>
            <a:off x="311700" y="2150850"/>
            <a:ext cx="8520600" cy="841800"/>
          </a:xfrm>
          <a:prstGeom prst="rect">
            <a:avLst/>
          </a:prstGeom>
          <a:solidFill>
            <a:schemeClr val="accent5"/>
          </a:solidFill>
        </p:spPr>
        <p:txBody>
          <a:bodyPr spcFirstLastPara="1" wrap="square" lIns="91425" tIns="91425" rIns="91425" bIns="91425" anchor="ctr" anchorCtr="0">
            <a:normAutofit/>
          </a:bodyPr>
          <a:lstStyle>
            <a:lvl1pPr lvl="0" algn="ctr">
              <a:spcBef>
                <a:spcPts val="0"/>
              </a:spcBef>
              <a:spcAft>
                <a:spcPts val="0"/>
              </a:spcAft>
              <a:buClr>
                <a:schemeClr val="accent6"/>
              </a:buClr>
              <a:buSzPts val="3600"/>
              <a:buNone/>
              <a:defRPr sz="36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 name="Google Shape;22;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3" name="Google Shape;23;p3"/>
          <p:cNvPicPr preferRelativeResize="0"/>
          <p:nvPr/>
        </p:nvPicPr>
        <p:blipFill>
          <a:blip r:embed="rId2">
            <a:alphaModFix/>
          </a:blip>
          <a:stretch>
            <a:fillRect/>
          </a:stretch>
        </p:blipFill>
        <p:spPr>
          <a:xfrm>
            <a:off x="28200" y="4483877"/>
            <a:ext cx="634050" cy="625598"/>
          </a:xfrm>
          <a:prstGeom prst="rect">
            <a:avLst/>
          </a:prstGeom>
          <a:noFill/>
          <a:ln>
            <a:noFill/>
          </a:ln>
        </p:spPr>
      </p:pic>
      <p:pic>
        <p:nvPicPr>
          <p:cNvPr id="24" name="Google Shape;24;p3"/>
          <p:cNvPicPr preferRelativeResize="0"/>
          <p:nvPr/>
        </p:nvPicPr>
        <p:blipFill>
          <a:blip r:embed="rId3">
            <a:alphaModFix/>
          </a:blip>
          <a:stretch>
            <a:fillRect/>
          </a:stretch>
        </p:blipFill>
        <p:spPr>
          <a:xfrm>
            <a:off x="743550" y="4551938"/>
            <a:ext cx="1944575" cy="489450"/>
          </a:xfrm>
          <a:prstGeom prst="rect">
            <a:avLst/>
          </a:prstGeom>
          <a:noFill/>
          <a:ln>
            <a:noFill/>
          </a:ln>
        </p:spPr>
      </p:pic>
      <p:pic>
        <p:nvPicPr>
          <p:cNvPr id="25" name="Google Shape;25;p3"/>
          <p:cNvPicPr preferRelativeResize="0"/>
          <p:nvPr/>
        </p:nvPicPr>
        <p:blipFill>
          <a:blip r:embed="rId4">
            <a:alphaModFix/>
          </a:blip>
          <a:stretch>
            <a:fillRect/>
          </a:stretch>
        </p:blipFill>
        <p:spPr>
          <a:xfrm>
            <a:off x="7280400" y="4556524"/>
            <a:ext cx="477795" cy="480301"/>
          </a:xfrm>
          <a:prstGeom prst="rect">
            <a:avLst/>
          </a:prstGeom>
          <a:noFill/>
          <a:ln>
            <a:noFill/>
          </a:ln>
        </p:spPr>
      </p:pic>
      <p:pic>
        <p:nvPicPr>
          <p:cNvPr id="26" name="Google Shape;26;p3"/>
          <p:cNvPicPr preferRelativeResize="0"/>
          <p:nvPr/>
        </p:nvPicPr>
        <p:blipFill>
          <a:blip r:embed="rId5">
            <a:alphaModFix/>
          </a:blip>
          <a:stretch>
            <a:fillRect/>
          </a:stretch>
        </p:blipFill>
        <p:spPr>
          <a:xfrm>
            <a:off x="7811975" y="4323400"/>
            <a:ext cx="1209174" cy="7860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p5"/>
          <p:cNvSpPr/>
          <p:nvPr/>
        </p:nvSpPr>
        <p:spPr>
          <a:xfrm>
            <a:off x="-91440" y="4709150"/>
            <a:ext cx="9327000" cy="475800"/>
          </a:xfrm>
          <a:prstGeom prst="rect">
            <a:avLst/>
          </a:prstGeom>
          <a:solidFill>
            <a:srgbClr val="A6192E"/>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38" name="Google Shape;38;p5"/>
          <p:cNvSpPr txBox="1">
            <a:spLocks noGrp="1"/>
          </p:cNvSpPr>
          <p:nvPr>
            <p:ph type="title" hasCustomPrompt="1"/>
          </p:nvPr>
        </p:nvSpPr>
        <p:spPr>
          <a:xfrm>
            <a:off x="119100" y="120625"/>
            <a:ext cx="88020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dirty="0"/>
              <a:t> </a:t>
            </a:r>
            <a:endParaRPr dirty="0"/>
          </a:p>
        </p:txBody>
      </p:sp>
      <p:sp>
        <p:nvSpPr>
          <p:cNvPr id="39" name="Google Shape;39;p5"/>
          <p:cNvSpPr txBox="1">
            <a:spLocks noGrp="1"/>
          </p:cNvSpPr>
          <p:nvPr>
            <p:ph type="body" idx="1"/>
          </p:nvPr>
        </p:nvSpPr>
        <p:spPr>
          <a:xfrm>
            <a:off x="119100" y="796950"/>
            <a:ext cx="4192500" cy="3771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0" name="Google Shape;40;p5"/>
          <p:cNvSpPr txBox="1">
            <a:spLocks noGrp="1"/>
          </p:cNvSpPr>
          <p:nvPr>
            <p:ph type="body" idx="2"/>
          </p:nvPr>
        </p:nvSpPr>
        <p:spPr>
          <a:xfrm>
            <a:off x="4832400" y="796975"/>
            <a:ext cx="4088700" cy="3771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 name="Google Shape;4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 name="Google Shape;32;p4">
            <a:extLst>
              <a:ext uri="{FF2B5EF4-FFF2-40B4-BE49-F238E27FC236}">
                <a16:creationId xmlns:a16="http://schemas.microsoft.com/office/drawing/2014/main" id="{106B875A-F8DA-0BDC-2CB2-479E6B43F01D}"/>
              </a:ext>
            </a:extLst>
          </p:cNvPr>
          <p:cNvSpPr txBox="1"/>
          <p:nvPr userDrawn="1"/>
        </p:nvSpPr>
        <p:spPr>
          <a:xfrm>
            <a:off x="688485" y="4663225"/>
            <a:ext cx="1352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lt1"/>
                </a:solidFill>
                <a:latin typeface="Times New Roman"/>
                <a:ea typeface="Times New Roman"/>
                <a:cs typeface="Times New Roman"/>
                <a:sym typeface="Times New Roman"/>
              </a:rPr>
              <a:t>Wertz 2026</a:t>
            </a:r>
            <a:endParaRPr sz="1200" dirty="0">
              <a:solidFill>
                <a:schemeClr val="lt1"/>
              </a:solidFill>
              <a:latin typeface="Times New Roman"/>
              <a:ea typeface="Times New Roman"/>
              <a:cs typeface="Times New Roman"/>
              <a:sym typeface="Times New Roman"/>
            </a:endParaRPr>
          </a:p>
        </p:txBody>
      </p:sp>
      <p:sp>
        <p:nvSpPr>
          <p:cNvPr id="3" name="Google Shape;33;p4">
            <a:extLst>
              <a:ext uri="{FF2B5EF4-FFF2-40B4-BE49-F238E27FC236}">
                <a16:creationId xmlns:a16="http://schemas.microsoft.com/office/drawing/2014/main" id="{F1E0F6C2-E347-543B-DFC0-184B1B0E414B}"/>
              </a:ext>
            </a:extLst>
          </p:cNvPr>
          <p:cNvSpPr txBox="1"/>
          <p:nvPr userDrawn="1"/>
        </p:nvSpPr>
        <p:spPr>
          <a:xfrm>
            <a:off x="5610648" y="4663225"/>
            <a:ext cx="1923037"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lt1"/>
                </a:solidFill>
                <a:latin typeface="Times New Roman"/>
                <a:ea typeface="Times New Roman"/>
                <a:cs typeface="Times New Roman"/>
                <a:sym typeface="Times New Roman"/>
              </a:rPr>
              <a:t>SBS Collaboration Meeting</a:t>
            </a:r>
            <a:endParaRPr sz="1200" dirty="0">
              <a:solidFill>
                <a:schemeClr val="lt1"/>
              </a:solidFill>
              <a:latin typeface="Times New Roman"/>
              <a:ea typeface="Times New Roman"/>
              <a:cs typeface="Times New Roman"/>
              <a:sym typeface="Times New Roman"/>
            </a:endParaRPr>
          </a:p>
        </p:txBody>
      </p:sp>
      <p:pic>
        <p:nvPicPr>
          <p:cNvPr id="4" name="Google Shape;34;p4">
            <a:extLst>
              <a:ext uri="{FF2B5EF4-FFF2-40B4-BE49-F238E27FC236}">
                <a16:creationId xmlns:a16="http://schemas.microsoft.com/office/drawing/2014/main" id="{4F7D0E1F-1231-DAF6-AC48-4AE99C4EF7DE}"/>
              </a:ext>
            </a:extLst>
          </p:cNvPr>
          <p:cNvPicPr preferRelativeResize="0"/>
          <p:nvPr userDrawn="1"/>
        </p:nvPicPr>
        <p:blipFill>
          <a:blip r:embed="rId2">
            <a:alphaModFix/>
          </a:blip>
          <a:stretch>
            <a:fillRect/>
          </a:stretch>
        </p:blipFill>
        <p:spPr>
          <a:xfrm>
            <a:off x="3189985" y="4224387"/>
            <a:ext cx="1271263" cy="127128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6"/>
          <p:cNvSpPr/>
          <p:nvPr/>
        </p:nvSpPr>
        <p:spPr>
          <a:xfrm>
            <a:off x="-91440" y="4709150"/>
            <a:ext cx="9327000" cy="475800"/>
          </a:xfrm>
          <a:prstGeom prst="rect">
            <a:avLst/>
          </a:prstGeom>
          <a:solidFill>
            <a:srgbClr val="A6192E"/>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48" name="Google Shape;48;p6"/>
          <p:cNvSpPr txBox="1">
            <a:spLocks noGrp="1"/>
          </p:cNvSpPr>
          <p:nvPr>
            <p:ph type="title"/>
          </p:nvPr>
        </p:nvSpPr>
        <p:spPr>
          <a:xfrm>
            <a:off x="119100" y="120625"/>
            <a:ext cx="88020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 name="Google Shape;32;p4">
            <a:extLst>
              <a:ext uri="{FF2B5EF4-FFF2-40B4-BE49-F238E27FC236}">
                <a16:creationId xmlns:a16="http://schemas.microsoft.com/office/drawing/2014/main" id="{6C24FA28-27E7-348F-5854-44EDAEC473A0}"/>
              </a:ext>
            </a:extLst>
          </p:cNvPr>
          <p:cNvSpPr txBox="1"/>
          <p:nvPr userDrawn="1"/>
        </p:nvSpPr>
        <p:spPr>
          <a:xfrm>
            <a:off x="688485" y="4663225"/>
            <a:ext cx="1352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lt1"/>
                </a:solidFill>
                <a:latin typeface="Times New Roman"/>
                <a:ea typeface="Times New Roman"/>
                <a:cs typeface="Times New Roman"/>
                <a:sym typeface="Times New Roman"/>
              </a:rPr>
              <a:t>Wertz 2026</a:t>
            </a:r>
            <a:endParaRPr sz="1200" dirty="0">
              <a:solidFill>
                <a:schemeClr val="lt1"/>
              </a:solidFill>
              <a:latin typeface="Times New Roman"/>
              <a:ea typeface="Times New Roman"/>
              <a:cs typeface="Times New Roman"/>
              <a:sym typeface="Times New Roman"/>
            </a:endParaRPr>
          </a:p>
        </p:txBody>
      </p:sp>
      <p:pic>
        <p:nvPicPr>
          <p:cNvPr id="4" name="Google Shape;34;p4">
            <a:extLst>
              <a:ext uri="{FF2B5EF4-FFF2-40B4-BE49-F238E27FC236}">
                <a16:creationId xmlns:a16="http://schemas.microsoft.com/office/drawing/2014/main" id="{FD46D617-4A4E-7D28-91DE-47E6C6E2C044}"/>
              </a:ext>
            </a:extLst>
          </p:cNvPr>
          <p:cNvPicPr preferRelativeResize="0"/>
          <p:nvPr userDrawn="1"/>
        </p:nvPicPr>
        <p:blipFill>
          <a:blip r:embed="rId2">
            <a:alphaModFix/>
          </a:blip>
          <a:stretch>
            <a:fillRect/>
          </a:stretch>
        </p:blipFill>
        <p:spPr>
          <a:xfrm>
            <a:off x="3189985" y="4224387"/>
            <a:ext cx="1271263" cy="1271284"/>
          </a:xfrm>
          <a:prstGeom prst="rect">
            <a:avLst/>
          </a:prstGeom>
          <a:noFill/>
          <a:ln>
            <a:noFill/>
          </a:ln>
        </p:spPr>
      </p:pic>
      <p:sp>
        <p:nvSpPr>
          <p:cNvPr id="6" name="Google Shape;33;p4">
            <a:extLst>
              <a:ext uri="{FF2B5EF4-FFF2-40B4-BE49-F238E27FC236}">
                <a16:creationId xmlns:a16="http://schemas.microsoft.com/office/drawing/2014/main" id="{1FCA03CC-9510-559D-A760-F412E0577ADD}"/>
              </a:ext>
            </a:extLst>
          </p:cNvPr>
          <p:cNvSpPr txBox="1"/>
          <p:nvPr userDrawn="1"/>
        </p:nvSpPr>
        <p:spPr>
          <a:xfrm>
            <a:off x="5610648" y="4663225"/>
            <a:ext cx="1923037"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lt1"/>
                </a:solidFill>
                <a:latin typeface="Times New Roman"/>
                <a:ea typeface="Times New Roman"/>
                <a:cs typeface="Times New Roman"/>
                <a:sym typeface="Times New Roman"/>
              </a:rPr>
              <a:t>SBS Collaboration Meeting</a:t>
            </a:r>
            <a:endParaRPr sz="1200" dirty="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
        <p:cNvGrpSpPr/>
        <p:nvPr/>
      </p:nvGrpSpPr>
      <p:grpSpPr>
        <a:xfrm>
          <a:off x="0" y="0"/>
          <a:ext cx="0" cy="0"/>
          <a:chOff x="0" y="0"/>
          <a:chExt cx="0" cy="0"/>
        </a:xfrm>
      </p:grpSpPr>
      <p:sp>
        <p:nvSpPr>
          <p:cNvPr id="55" name="Google Shape;55;p7"/>
          <p:cNvSpPr/>
          <p:nvPr/>
        </p:nvSpPr>
        <p:spPr>
          <a:xfrm>
            <a:off x="-91440" y="4709150"/>
            <a:ext cx="9327000" cy="475800"/>
          </a:xfrm>
          <a:prstGeom prst="rect">
            <a:avLst/>
          </a:prstGeom>
          <a:solidFill>
            <a:srgbClr val="A6192E"/>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56" name="Google Shape;56;p7"/>
          <p:cNvSpPr txBox="1">
            <a:spLocks noGrp="1"/>
          </p:cNvSpPr>
          <p:nvPr>
            <p:ph type="title"/>
          </p:nvPr>
        </p:nvSpPr>
        <p:spPr>
          <a:xfrm>
            <a:off x="311700" y="1197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7" name="Google Shape;57;p7"/>
          <p:cNvSpPr txBox="1">
            <a:spLocks noGrp="1"/>
          </p:cNvSpPr>
          <p:nvPr>
            <p:ph type="body" idx="1"/>
          </p:nvPr>
        </p:nvSpPr>
        <p:spPr>
          <a:xfrm>
            <a:off x="311700" y="875400"/>
            <a:ext cx="2808000" cy="36936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8" name="Google Shape;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 name="Google Shape;32;p4">
            <a:extLst>
              <a:ext uri="{FF2B5EF4-FFF2-40B4-BE49-F238E27FC236}">
                <a16:creationId xmlns:a16="http://schemas.microsoft.com/office/drawing/2014/main" id="{6A0DA4F3-460C-B10D-C581-FE68B86D7053}"/>
              </a:ext>
            </a:extLst>
          </p:cNvPr>
          <p:cNvSpPr txBox="1"/>
          <p:nvPr userDrawn="1"/>
        </p:nvSpPr>
        <p:spPr>
          <a:xfrm>
            <a:off x="688485" y="4663225"/>
            <a:ext cx="1352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lt1"/>
                </a:solidFill>
                <a:latin typeface="Times New Roman"/>
                <a:ea typeface="Times New Roman"/>
                <a:cs typeface="Times New Roman"/>
                <a:sym typeface="Times New Roman"/>
              </a:rPr>
              <a:t>Wertz 2026</a:t>
            </a:r>
            <a:endParaRPr sz="1200" dirty="0">
              <a:solidFill>
                <a:schemeClr val="lt1"/>
              </a:solidFill>
              <a:latin typeface="Times New Roman"/>
              <a:ea typeface="Times New Roman"/>
              <a:cs typeface="Times New Roman"/>
              <a:sym typeface="Times New Roman"/>
            </a:endParaRPr>
          </a:p>
        </p:txBody>
      </p:sp>
      <p:pic>
        <p:nvPicPr>
          <p:cNvPr id="4" name="Google Shape;34;p4">
            <a:extLst>
              <a:ext uri="{FF2B5EF4-FFF2-40B4-BE49-F238E27FC236}">
                <a16:creationId xmlns:a16="http://schemas.microsoft.com/office/drawing/2014/main" id="{43D06695-AEC6-89BC-3F6A-BE91B40B0660}"/>
              </a:ext>
            </a:extLst>
          </p:cNvPr>
          <p:cNvPicPr preferRelativeResize="0"/>
          <p:nvPr userDrawn="1"/>
        </p:nvPicPr>
        <p:blipFill>
          <a:blip r:embed="rId2">
            <a:alphaModFix/>
          </a:blip>
          <a:stretch>
            <a:fillRect/>
          </a:stretch>
        </p:blipFill>
        <p:spPr>
          <a:xfrm>
            <a:off x="3189985" y="4224387"/>
            <a:ext cx="1271263" cy="1271284"/>
          </a:xfrm>
          <a:prstGeom prst="rect">
            <a:avLst/>
          </a:prstGeom>
          <a:noFill/>
          <a:ln>
            <a:noFill/>
          </a:ln>
        </p:spPr>
      </p:pic>
      <p:sp>
        <p:nvSpPr>
          <p:cNvPr id="5" name="Google Shape;33;p4">
            <a:extLst>
              <a:ext uri="{FF2B5EF4-FFF2-40B4-BE49-F238E27FC236}">
                <a16:creationId xmlns:a16="http://schemas.microsoft.com/office/drawing/2014/main" id="{881C52A5-5BC1-20BF-0F9F-868FE9AB0487}"/>
              </a:ext>
            </a:extLst>
          </p:cNvPr>
          <p:cNvSpPr txBox="1"/>
          <p:nvPr userDrawn="1"/>
        </p:nvSpPr>
        <p:spPr>
          <a:xfrm>
            <a:off x="5610648" y="4663225"/>
            <a:ext cx="1923037"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lt1"/>
                </a:solidFill>
                <a:latin typeface="Times New Roman"/>
                <a:ea typeface="Times New Roman"/>
                <a:cs typeface="Times New Roman"/>
                <a:sym typeface="Times New Roman"/>
              </a:rPr>
              <a:t>SBS Collaboration Meeting</a:t>
            </a:r>
            <a:endParaRPr sz="1200" dirty="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8"/>
          <p:cNvSpPr/>
          <p:nvPr/>
        </p:nvSpPr>
        <p:spPr>
          <a:xfrm>
            <a:off x="343200" y="572425"/>
            <a:ext cx="6367800" cy="40908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65" name="Google Shape;65;p8"/>
          <p:cNvSpPr txBox="1">
            <a:spLocks noGrp="1"/>
          </p:cNvSpPr>
          <p:nvPr>
            <p:ph type="title"/>
          </p:nvPr>
        </p:nvSpPr>
        <p:spPr>
          <a:xfrm>
            <a:off x="490250" y="450150"/>
            <a:ext cx="6367800" cy="4090800"/>
          </a:xfrm>
          <a:prstGeom prst="rect">
            <a:avLst/>
          </a:prstGeom>
          <a:solidFill>
            <a:schemeClr val="accent5"/>
          </a:solidFill>
        </p:spPr>
        <p:txBody>
          <a:bodyPr spcFirstLastPara="1" wrap="square" lIns="91425" tIns="91425" rIns="91425" bIns="91425" anchor="ctr" anchorCtr="0">
            <a:normAutofit/>
          </a:bodyPr>
          <a:lstStyle>
            <a:lvl1pPr lvl="0" algn="ctr">
              <a:spcBef>
                <a:spcPts val="0"/>
              </a:spcBef>
              <a:spcAft>
                <a:spcPts val="0"/>
              </a:spcAft>
              <a:buClr>
                <a:schemeClr val="accent6"/>
              </a:buClr>
              <a:buSzPts val="4800"/>
              <a:buNone/>
              <a:defRPr sz="48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6" name="Google Shape;6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
        <p:cNvGrpSpPr/>
        <p:nvPr/>
      </p:nvGrpSpPr>
      <p:grpSpPr>
        <a:xfrm>
          <a:off x="0" y="0"/>
          <a:ext cx="0" cy="0"/>
          <a:chOff x="0" y="0"/>
          <a:chExt cx="0" cy="0"/>
        </a:xfrm>
      </p:grpSpPr>
      <p:sp>
        <p:nvSpPr>
          <p:cNvPr id="68" name="Google Shape;68;p9"/>
          <p:cNvSpPr/>
          <p:nvPr/>
        </p:nvSpPr>
        <p:spPr>
          <a:xfrm>
            <a:off x="4572000" y="-125"/>
            <a:ext cx="4572000" cy="5143500"/>
          </a:xfrm>
          <a:prstGeom prst="rect">
            <a:avLst/>
          </a:prstGeom>
          <a:solidFill>
            <a:srgbClr val="A6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0" name="Google Shape;7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1" name="Google Shape;7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bg1"/>
              </a:buClr>
              <a:buSzPts val="1800"/>
              <a:buChar char="●"/>
              <a:defRPr>
                <a:solidFill>
                  <a:schemeClr val="bg1"/>
                </a:solidFill>
              </a:defRPr>
            </a:lvl1pPr>
            <a:lvl2pPr marL="914400" lvl="1" indent="-317500">
              <a:spcBef>
                <a:spcPts val="0"/>
              </a:spcBef>
              <a:spcAft>
                <a:spcPts val="0"/>
              </a:spcAft>
              <a:buClr>
                <a:schemeClr val="accent5"/>
              </a:buClr>
              <a:buSzPts val="1400"/>
              <a:buChar char="○"/>
              <a:defRPr>
                <a:solidFill>
                  <a:schemeClr val="accent5"/>
                </a:solidFill>
              </a:defRPr>
            </a:lvl2pPr>
            <a:lvl3pPr marL="1371600" lvl="2" indent="-317500">
              <a:spcBef>
                <a:spcPts val="0"/>
              </a:spcBef>
              <a:spcAft>
                <a:spcPts val="0"/>
              </a:spcAft>
              <a:buClr>
                <a:schemeClr val="accent5"/>
              </a:buClr>
              <a:buSzPts val="1400"/>
              <a:buChar char="■"/>
              <a:defRPr>
                <a:solidFill>
                  <a:schemeClr val="accent5"/>
                </a:solidFill>
              </a:defRPr>
            </a:lvl3pPr>
            <a:lvl4pPr marL="1828800" lvl="3" indent="-317500">
              <a:spcBef>
                <a:spcPts val="0"/>
              </a:spcBef>
              <a:spcAft>
                <a:spcPts val="0"/>
              </a:spcAft>
              <a:buClr>
                <a:schemeClr val="accent5"/>
              </a:buClr>
              <a:buSzPts val="1400"/>
              <a:buChar char="●"/>
              <a:defRPr>
                <a:solidFill>
                  <a:schemeClr val="accent5"/>
                </a:solidFill>
              </a:defRPr>
            </a:lvl4pPr>
            <a:lvl5pPr marL="2286000" lvl="4" indent="-317500">
              <a:spcBef>
                <a:spcPts val="0"/>
              </a:spcBef>
              <a:spcAft>
                <a:spcPts val="0"/>
              </a:spcAft>
              <a:buClr>
                <a:schemeClr val="accent5"/>
              </a:buClr>
              <a:buSzPts val="1400"/>
              <a:buChar char="○"/>
              <a:defRPr>
                <a:solidFill>
                  <a:schemeClr val="accent5"/>
                </a:solidFill>
              </a:defRPr>
            </a:lvl5pPr>
            <a:lvl6pPr marL="2743200" lvl="5" indent="-317500">
              <a:spcBef>
                <a:spcPts val="0"/>
              </a:spcBef>
              <a:spcAft>
                <a:spcPts val="0"/>
              </a:spcAft>
              <a:buClr>
                <a:schemeClr val="accent5"/>
              </a:buClr>
              <a:buSzPts val="1400"/>
              <a:buChar char="■"/>
              <a:defRPr>
                <a:solidFill>
                  <a:schemeClr val="accent5"/>
                </a:solidFill>
              </a:defRPr>
            </a:lvl6pPr>
            <a:lvl7pPr marL="3200400" lvl="6" indent="-317500">
              <a:spcBef>
                <a:spcPts val="0"/>
              </a:spcBef>
              <a:spcAft>
                <a:spcPts val="0"/>
              </a:spcAft>
              <a:buClr>
                <a:schemeClr val="accent5"/>
              </a:buClr>
              <a:buSzPts val="1400"/>
              <a:buChar char="●"/>
              <a:defRPr>
                <a:solidFill>
                  <a:schemeClr val="accent5"/>
                </a:solidFill>
              </a:defRPr>
            </a:lvl7pPr>
            <a:lvl8pPr marL="3657600" lvl="7" indent="-317500">
              <a:spcBef>
                <a:spcPts val="0"/>
              </a:spcBef>
              <a:spcAft>
                <a:spcPts val="0"/>
              </a:spcAft>
              <a:buClr>
                <a:schemeClr val="accent5"/>
              </a:buClr>
              <a:buSzPts val="1400"/>
              <a:buChar char="○"/>
              <a:defRPr>
                <a:solidFill>
                  <a:schemeClr val="accent5"/>
                </a:solidFill>
              </a:defRPr>
            </a:lvl8pPr>
            <a:lvl9pPr marL="4114800" lvl="8" indent="-317500">
              <a:spcBef>
                <a:spcPts val="0"/>
              </a:spcBef>
              <a:spcAft>
                <a:spcPts val="0"/>
              </a:spcAft>
              <a:buClr>
                <a:schemeClr val="accent5"/>
              </a:buClr>
              <a:buSzPts val="1400"/>
              <a:buChar char="■"/>
              <a:defRPr>
                <a:solidFill>
                  <a:schemeClr val="accent5"/>
                </a:solidFill>
              </a:defRPr>
            </a:lvl9pPr>
          </a:lstStyle>
          <a:p>
            <a:endParaRPr dirty="0"/>
          </a:p>
        </p:txBody>
      </p:sp>
      <p:sp>
        <p:nvSpPr>
          <p:cNvPr id="72" name="Google Shape;7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bg1"/>
                </a:solidFill>
              </a:defRPr>
            </a:lvl1pPr>
            <a:lvl2pPr lvl="1">
              <a:buNone/>
              <a:defRPr>
                <a:solidFill>
                  <a:schemeClr val="accent5"/>
                </a:solidFill>
              </a:defRPr>
            </a:lvl2pPr>
            <a:lvl3pPr lvl="2">
              <a:buNone/>
              <a:defRPr>
                <a:solidFill>
                  <a:schemeClr val="accent5"/>
                </a:solidFill>
              </a:defRPr>
            </a:lvl3pPr>
            <a:lvl4pPr lvl="3">
              <a:buNone/>
              <a:defRPr>
                <a:solidFill>
                  <a:schemeClr val="accent5"/>
                </a:solidFill>
              </a:defRPr>
            </a:lvl4pPr>
            <a:lvl5pPr lvl="4">
              <a:buNone/>
              <a:defRPr>
                <a:solidFill>
                  <a:schemeClr val="accent5"/>
                </a:solidFill>
              </a:defRPr>
            </a:lvl5pPr>
            <a:lvl6pPr lvl="5">
              <a:buNone/>
              <a:defRPr>
                <a:solidFill>
                  <a:schemeClr val="accent5"/>
                </a:solidFill>
              </a:defRPr>
            </a:lvl6pPr>
            <a:lvl7pPr lvl="6">
              <a:buNone/>
              <a:defRPr>
                <a:solidFill>
                  <a:schemeClr val="accent5"/>
                </a:solidFill>
              </a:defRPr>
            </a:lvl7pPr>
            <a:lvl8pPr lvl="7">
              <a:buNone/>
              <a:defRPr>
                <a:solidFill>
                  <a:schemeClr val="accent5"/>
                </a:solidFill>
              </a:defRPr>
            </a:lvl8pPr>
            <a:lvl9pPr lvl="8">
              <a:buNone/>
              <a:defRPr>
                <a:solidFill>
                  <a:schemeClr val="accent5"/>
                </a:solidFill>
              </a:defRPr>
            </a:lvl9pPr>
          </a:lstStyle>
          <a:p>
            <a:fld id="{00000000-1234-1234-1234-123412341234}" type="slidenum">
              <a:rPr lang="en" smtClean="0"/>
              <a:pPr/>
              <a:t>‹#›</a:t>
            </a:fld>
            <a:endParaRPr lang="en" dirty="0">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3"/>
        <p:cNvGrpSpPr/>
        <p:nvPr/>
      </p:nvGrpSpPr>
      <p:grpSpPr>
        <a:xfrm>
          <a:off x="0" y="0"/>
          <a:ext cx="0" cy="0"/>
          <a:chOff x="0" y="0"/>
          <a:chExt cx="0" cy="0"/>
        </a:xfrm>
      </p:grpSpPr>
      <p:sp>
        <p:nvSpPr>
          <p:cNvPr id="74" name="Google Shape;74;p10"/>
          <p:cNvSpPr/>
          <p:nvPr/>
        </p:nvSpPr>
        <p:spPr>
          <a:xfrm>
            <a:off x="-91450" y="4230575"/>
            <a:ext cx="9327000" cy="954300"/>
          </a:xfrm>
          <a:prstGeom prst="rect">
            <a:avLst/>
          </a:prstGeom>
          <a:solidFill>
            <a:srgbClr val="A6192E"/>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75" name="Google Shape;75;p10"/>
          <p:cNvSpPr txBox="1">
            <a:spLocks noGrp="1"/>
          </p:cNvSpPr>
          <p:nvPr>
            <p:ph type="body" idx="1"/>
          </p:nvPr>
        </p:nvSpPr>
        <p:spPr>
          <a:xfrm>
            <a:off x="435300" y="4352225"/>
            <a:ext cx="82734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800"/>
              <a:buNone/>
              <a:defRPr>
                <a:solidFill>
                  <a:schemeClr val="lt1"/>
                </a:solidFill>
              </a:defRPr>
            </a:lvl1pPr>
          </a:lstStyle>
          <a:p>
            <a:endParaRPr dirty="0"/>
          </a:p>
        </p:txBody>
      </p:sp>
      <p:sp>
        <p:nvSpPr>
          <p:cNvPr id="76" name="Google Shape;7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7"/>
        <p:cNvGrpSpPr/>
        <p:nvPr/>
      </p:nvGrpSpPr>
      <p:grpSpPr>
        <a:xfrm>
          <a:off x="0" y="0"/>
          <a:ext cx="0" cy="0"/>
          <a:chOff x="0" y="0"/>
          <a:chExt cx="0" cy="0"/>
        </a:xfrm>
      </p:grpSpPr>
      <p:sp>
        <p:nvSpPr>
          <p:cNvPr id="78" name="Google Shape;78;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9" name="Google Shape;79;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80" name="Google Shape;8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9100" y="120625"/>
            <a:ext cx="8802000" cy="572700"/>
          </a:xfrm>
          <a:prstGeom prst="rect">
            <a:avLst/>
          </a:prstGeom>
          <a:solidFill>
            <a:schemeClr val="lt1"/>
          </a:solid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Times New Roman"/>
              <a:buNone/>
              <a:defRPr sz="2800">
                <a:solidFill>
                  <a:schemeClr val="dk1"/>
                </a:solidFill>
                <a:latin typeface="Times New Roman"/>
                <a:ea typeface="Times New Roman"/>
                <a:cs typeface="Times New Roman"/>
                <a:sym typeface="Times New Roman"/>
              </a:defRPr>
            </a:lvl1pPr>
            <a:lvl2pPr lvl="1">
              <a:spcBef>
                <a:spcPts val="0"/>
              </a:spcBef>
              <a:spcAft>
                <a:spcPts val="0"/>
              </a:spcAft>
              <a:buClr>
                <a:schemeClr val="dk2"/>
              </a:buClr>
              <a:buSzPts val="2800"/>
              <a:buFont typeface="Times New Roman"/>
              <a:buNone/>
              <a:defRPr sz="2800">
                <a:solidFill>
                  <a:schemeClr val="dk2"/>
                </a:solidFill>
                <a:latin typeface="Times New Roman"/>
                <a:ea typeface="Times New Roman"/>
                <a:cs typeface="Times New Roman"/>
                <a:sym typeface="Times New Roman"/>
              </a:defRPr>
            </a:lvl2pPr>
            <a:lvl3pPr lvl="2">
              <a:spcBef>
                <a:spcPts val="0"/>
              </a:spcBef>
              <a:spcAft>
                <a:spcPts val="0"/>
              </a:spcAft>
              <a:buClr>
                <a:schemeClr val="dk2"/>
              </a:buClr>
              <a:buSzPts val="2800"/>
              <a:buFont typeface="Times New Roman"/>
              <a:buNone/>
              <a:defRPr sz="2800">
                <a:solidFill>
                  <a:schemeClr val="dk2"/>
                </a:solidFill>
                <a:latin typeface="Times New Roman"/>
                <a:ea typeface="Times New Roman"/>
                <a:cs typeface="Times New Roman"/>
                <a:sym typeface="Times New Roman"/>
              </a:defRPr>
            </a:lvl3pPr>
            <a:lvl4pPr lvl="3">
              <a:spcBef>
                <a:spcPts val="0"/>
              </a:spcBef>
              <a:spcAft>
                <a:spcPts val="0"/>
              </a:spcAft>
              <a:buClr>
                <a:schemeClr val="dk2"/>
              </a:buClr>
              <a:buSzPts val="2800"/>
              <a:buFont typeface="Times New Roman"/>
              <a:buNone/>
              <a:defRPr sz="2800">
                <a:solidFill>
                  <a:schemeClr val="dk2"/>
                </a:solidFill>
                <a:latin typeface="Times New Roman"/>
                <a:ea typeface="Times New Roman"/>
                <a:cs typeface="Times New Roman"/>
                <a:sym typeface="Times New Roman"/>
              </a:defRPr>
            </a:lvl4pPr>
            <a:lvl5pPr lvl="4">
              <a:spcBef>
                <a:spcPts val="0"/>
              </a:spcBef>
              <a:spcAft>
                <a:spcPts val="0"/>
              </a:spcAft>
              <a:buClr>
                <a:schemeClr val="dk2"/>
              </a:buClr>
              <a:buSzPts val="2800"/>
              <a:buFont typeface="Times New Roman"/>
              <a:buNone/>
              <a:defRPr sz="2800">
                <a:solidFill>
                  <a:schemeClr val="dk2"/>
                </a:solidFill>
                <a:latin typeface="Times New Roman"/>
                <a:ea typeface="Times New Roman"/>
                <a:cs typeface="Times New Roman"/>
                <a:sym typeface="Times New Roman"/>
              </a:defRPr>
            </a:lvl5pPr>
            <a:lvl6pPr lvl="5">
              <a:spcBef>
                <a:spcPts val="0"/>
              </a:spcBef>
              <a:spcAft>
                <a:spcPts val="0"/>
              </a:spcAft>
              <a:buClr>
                <a:schemeClr val="dk2"/>
              </a:buClr>
              <a:buSzPts val="2800"/>
              <a:buFont typeface="Times New Roman"/>
              <a:buNone/>
              <a:defRPr sz="2800">
                <a:solidFill>
                  <a:schemeClr val="dk2"/>
                </a:solidFill>
                <a:latin typeface="Times New Roman"/>
                <a:ea typeface="Times New Roman"/>
                <a:cs typeface="Times New Roman"/>
                <a:sym typeface="Times New Roman"/>
              </a:defRPr>
            </a:lvl6pPr>
            <a:lvl7pPr lvl="6">
              <a:spcBef>
                <a:spcPts val="0"/>
              </a:spcBef>
              <a:spcAft>
                <a:spcPts val="0"/>
              </a:spcAft>
              <a:buClr>
                <a:schemeClr val="dk2"/>
              </a:buClr>
              <a:buSzPts val="2800"/>
              <a:buFont typeface="Times New Roman"/>
              <a:buNone/>
              <a:defRPr sz="2800">
                <a:solidFill>
                  <a:schemeClr val="dk2"/>
                </a:solidFill>
                <a:latin typeface="Times New Roman"/>
                <a:ea typeface="Times New Roman"/>
                <a:cs typeface="Times New Roman"/>
                <a:sym typeface="Times New Roman"/>
              </a:defRPr>
            </a:lvl7pPr>
            <a:lvl8pPr lvl="7">
              <a:spcBef>
                <a:spcPts val="0"/>
              </a:spcBef>
              <a:spcAft>
                <a:spcPts val="0"/>
              </a:spcAft>
              <a:buClr>
                <a:schemeClr val="dk2"/>
              </a:buClr>
              <a:buSzPts val="2800"/>
              <a:buFont typeface="Times New Roman"/>
              <a:buNone/>
              <a:defRPr sz="2800">
                <a:solidFill>
                  <a:schemeClr val="dk2"/>
                </a:solidFill>
                <a:latin typeface="Times New Roman"/>
                <a:ea typeface="Times New Roman"/>
                <a:cs typeface="Times New Roman"/>
                <a:sym typeface="Times New Roman"/>
              </a:defRPr>
            </a:lvl8pPr>
            <a:lvl9pPr lvl="8">
              <a:spcBef>
                <a:spcPts val="0"/>
              </a:spcBef>
              <a:spcAft>
                <a:spcPts val="0"/>
              </a:spcAft>
              <a:buClr>
                <a:schemeClr val="dk2"/>
              </a:buClr>
              <a:buSzPts val="2800"/>
              <a:buFont typeface="Times New Roman"/>
              <a:buNone/>
              <a:defRPr sz="2800">
                <a:solidFill>
                  <a:schemeClr val="dk2"/>
                </a:solidFill>
                <a:latin typeface="Times New Roman"/>
                <a:ea typeface="Times New Roman"/>
                <a:cs typeface="Times New Roman"/>
                <a:sym typeface="Times New Roman"/>
              </a:defRPr>
            </a:lvl9pPr>
          </a:lstStyle>
          <a:p>
            <a:endParaRPr/>
          </a:p>
        </p:txBody>
      </p:sp>
      <p:sp>
        <p:nvSpPr>
          <p:cNvPr id="7" name="Google Shape;7;p1"/>
          <p:cNvSpPr txBox="1">
            <a:spLocks noGrp="1"/>
          </p:cNvSpPr>
          <p:nvPr>
            <p:ph type="body" idx="1"/>
          </p:nvPr>
        </p:nvSpPr>
        <p:spPr>
          <a:xfrm>
            <a:off x="311700" y="799350"/>
            <a:ext cx="8520600" cy="3864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Times New Roman"/>
              <a:buChar char="●"/>
              <a:defRPr sz="1800">
                <a:solidFill>
                  <a:schemeClr val="dk1"/>
                </a:solidFill>
                <a:latin typeface="Times New Roman"/>
                <a:ea typeface="Times New Roman"/>
                <a:cs typeface="Times New Roman"/>
                <a:sym typeface="Times New Roman"/>
              </a:defRPr>
            </a:lvl1pPr>
            <a:lvl2pPr marL="914400" lvl="1" indent="-317500">
              <a:lnSpc>
                <a:spcPct val="115000"/>
              </a:lnSpc>
              <a:spcBef>
                <a:spcPts val="0"/>
              </a:spcBef>
              <a:spcAft>
                <a:spcPts val="0"/>
              </a:spcAft>
              <a:buClr>
                <a:schemeClr val="dk1"/>
              </a:buClr>
              <a:buSzPts val="1400"/>
              <a:buFont typeface="Times New Roman"/>
              <a:buChar char="○"/>
              <a:defRPr>
                <a:solidFill>
                  <a:schemeClr val="dk1"/>
                </a:solidFill>
                <a:latin typeface="Times New Roman"/>
                <a:ea typeface="Times New Roman"/>
                <a:cs typeface="Times New Roman"/>
                <a:sym typeface="Times New Roman"/>
              </a:defRPr>
            </a:lvl2pPr>
            <a:lvl3pPr marL="1371600" lvl="2" indent="-317500">
              <a:lnSpc>
                <a:spcPct val="115000"/>
              </a:lnSpc>
              <a:spcBef>
                <a:spcPts val="0"/>
              </a:spcBef>
              <a:spcAft>
                <a:spcPts val="0"/>
              </a:spcAft>
              <a:buClr>
                <a:schemeClr val="dk1"/>
              </a:buClr>
              <a:buSzPts val="1400"/>
              <a:buFont typeface="Times New Roman"/>
              <a:buChar char="■"/>
              <a:defRPr>
                <a:solidFill>
                  <a:schemeClr val="dk1"/>
                </a:solidFill>
                <a:latin typeface="Times New Roman"/>
                <a:ea typeface="Times New Roman"/>
                <a:cs typeface="Times New Roman"/>
                <a:sym typeface="Times New Roman"/>
              </a:defRPr>
            </a:lvl3pPr>
            <a:lvl4pPr marL="1828800" lvl="3" indent="-317500">
              <a:lnSpc>
                <a:spcPct val="115000"/>
              </a:lnSpc>
              <a:spcBef>
                <a:spcPts val="0"/>
              </a:spcBef>
              <a:spcAft>
                <a:spcPts val="0"/>
              </a:spcAft>
              <a:buClr>
                <a:schemeClr val="dk1"/>
              </a:buClr>
              <a:buSzPts val="1400"/>
              <a:buFont typeface="Times New Roman"/>
              <a:buChar char="●"/>
              <a:defRPr>
                <a:solidFill>
                  <a:schemeClr val="dk1"/>
                </a:solidFill>
                <a:latin typeface="Times New Roman"/>
                <a:ea typeface="Times New Roman"/>
                <a:cs typeface="Times New Roman"/>
                <a:sym typeface="Times New Roman"/>
              </a:defRPr>
            </a:lvl4pPr>
            <a:lvl5pPr marL="2286000" lvl="4" indent="-317500">
              <a:lnSpc>
                <a:spcPct val="115000"/>
              </a:lnSpc>
              <a:spcBef>
                <a:spcPts val="0"/>
              </a:spcBef>
              <a:spcAft>
                <a:spcPts val="0"/>
              </a:spcAft>
              <a:buClr>
                <a:schemeClr val="dk1"/>
              </a:buClr>
              <a:buSzPts val="1400"/>
              <a:buFont typeface="Times New Roman"/>
              <a:buChar char="○"/>
              <a:defRPr>
                <a:solidFill>
                  <a:schemeClr val="dk1"/>
                </a:solidFill>
                <a:latin typeface="Times New Roman"/>
                <a:ea typeface="Times New Roman"/>
                <a:cs typeface="Times New Roman"/>
                <a:sym typeface="Times New Roman"/>
              </a:defRPr>
            </a:lvl5pPr>
            <a:lvl6pPr marL="2743200" lvl="5" indent="-317500">
              <a:lnSpc>
                <a:spcPct val="115000"/>
              </a:lnSpc>
              <a:spcBef>
                <a:spcPts val="0"/>
              </a:spcBef>
              <a:spcAft>
                <a:spcPts val="0"/>
              </a:spcAft>
              <a:buClr>
                <a:schemeClr val="dk1"/>
              </a:buClr>
              <a:buSzPts val="1400"/>
              <a:buFont typeface="Times New Roman"/>
              <a:buChar char="■"/>
              <a:defRPr>
                <a:solidFill>
                  <a:schemeClr val="dk1"/>
                </a:solidFill>
                <a:latin typeface="Times New Roman"/>
                <a:ea typeface="Times New Roman"/>
                <a:cs typeface="Times New Roman"/>
                <a:sym typeface="Times New Roman"/>
              </a:defRPr>
            </a:lvl6pPr>
            <a:lvl7pPr marL="3200400" lvl="6" indent="-317500">
              <a:lnSpc>
                <a:spcPct val="115000"/>
              </a:lnSpc>
              <a:spcBef>
                <a:spcPts val="0"/>
              </a:spcBef>
              <a:spcAft>
                <a:spcPts val="0"/>
              </a:spcAft>
              <a:buClr>
                <a:schemeClr val="dk1"/>
              </a:buClr>
              <a:buSzPts val="1400"/>
              <a:buFont typeface="Times New Roman"/>
              <a:buChar char="●"/>
              <a:defRPr>
                <a:solidFill>
                  <a:schemeClr val="dk1"/>
                </a:solidFill>
                <a:latin typeface="Times New Roman"/>
                <a:ea typeface="Times New Roman"/>
                <a:cs typeface="Times New Roman"/>
                <a:sym typeface="Times New Roman"/>
              </a:defRPr>
            </a:lvl7pPr>
            <a:lvl8pPr marL="3657600" lvl="7" indent="-317500">
              <a:lnSpc>
                <a:spcPct val="115000"/>
              </a:lnSpc>
              <a:spcBef>
                <a:spcPts val="0"/>
              </a:spcBef>
              <a:spcAft>
                <a:spcPts val="0"/>
              </a:spcAft>
              <a:buClr>
                <a:schemeClr val="dk1"/>
              </a:buClr>
              <a:buSzPts val="1400"/>
              <a:buFont typeface="Times New Roman"/>
              <a:buChar char="○"/>
              <a:defRPr>
                <a:solidFill>
                  <a:schemeClr val="dk1"/>
                </a:solidFill>
                <a:latin typeface="Times New Roman"/>
                <a:ea typeface="Times New Roman"/>
                <a:cs typeface="Times New Roman"/>
                <a:sym typeface="Times New Roman"/>
              </a:defRPr>
            </a:lvl8pPr>
            <a:lvl9pPr marL="4114800" lvl="8" indent="-317500">
              <a:lnSpc>
                <a:spcPct val="115000"/>
              </a:lnSpc>
              <a:spcBef>
                <a:spcPts val="0"/>
              </a:spcBef>
              <a:spcAft>
                <a:spcPts val="0"/>
              </a:spcAft>
              <a:buClr>
                <a:schemeClr val="dk1"/>
              </a:buClr>
              <a:buSzPts val="1400"/>
              <a:buFont typeface="Times New Roman"/>
              <a:buChar char="■"/>
              <a:defRPr>
                <a:solidFill>
                  <a:schemeClr val="dk1"/>
                </a:solidFill>
                <a:latin typeface="Times New Roman"/>
                <a:ea typeface="Times New Roman"/>
                <a:cs typeface="Times New Roman"/>
                <a:sym typeface="Times New Roma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Times New Roman"/>
                <a:ea typeface="Times New Roman"/>
                <a:cs typeface="Times New Roman"/>
                <a:sym typeface="Times New Roman"/>
              </a:defRPr>
            </a:lvl1pPr>
            <a:lvl2pPr lvl="1" algn="r">
              <a:buNone/>
              <a:defRPr sz="1000">
                <a:solidFill>
                  <a:schemeClr val="lt1"/>
                </a:solidFill>
                <a:latin typeface="Times New Roman"/>
                <a:ea typeface="Times New Roman"/>
                <a:cs typeface="Times New Roman"/>
                <a:sym typeface="Times New Roman"/>
              </a:defRPr>
            </a:lvl2pPr>
            <a:lvl3pPr lvl="2" algn="r">
              <a:buNone/>
              <a:defRPr sz="1000">
                <a:solidFill>
                  <a:schemeClr val="lt1"/>
                </a:solidFill>
                <a:latin typeface="Times New Roman"/>
                <a:ea typeface="Times New Roman"/>
                <a:cs typeface="Times New Roman"/>
                <a:sym typeface="Times New Roman"/>
              </a:defRPr>
            </a:lvl3pPr>
            <a:lvl4pPr lvl="3" algn="r">
              <a:buNone/>
              <a:defRPr sz="1000">
                <a:solidFill>
                  <a:schemeClr val="lt1"/>
                </a:solidFill>
                <a:latin typeface="Times New Roman"/>
                <a:ea typeface="Times New Roman"/>
                <a:cs typeface="Times New Roman"/>
                <a:sym typeface="Times New Roman"/>
              </a:defRPr>
            </a:lvl4pPr>
            <a:lvl5pPr lvl="4" algn="r">
              <a:buNone/>
              <a:defRPr sz="1000">
                <a:solidFill>
                  <a:schemeClr val="lt1"/>
                </a:solidFill>
                <a:latin typeface="Times New Roman"/>
                <a:ea typeface="Times New Roman"/>
                <a:cs typeface="Times New Roman"/>
                <a:sym typeface="Times New Roman"/>
              </a:defRPr>
            </a:lvl5pPr>
            <a:lvl6pPr lvl="5" algn="r">
              <a:buNone/>
              <a:defRPr sz="1000">
                <a:solidFill>
                  <a:schemeClr val="lt1"/>
                </a:solidFill>
                <a:latin typeface="Times New Roman"/>
                <a:ea typeface="Times New Roman"/>
                <a:cs typeface="Times New Roman"/>
                <a:sym typeface="Times New Roman"/>
              </a:defRPr>
            </a:lvl6pPr>
            <a:lvl7pPr lvl="6" algn="r">
              <a:buNone/>
              <a:defRPr sz="1000">
                <a:solidFill>
                  <a:schemeClr val="lt1"/>
                </a:solidFill>
                <a:latin typeface="Times New Roman"/>
                <a:ea typeface="Times New Roman"/>
                <a:cs typeface="Times New Roman"/>
                <a:sym typeface="Times New Roman"/>
              </a:defRPr>
            </a:lvl7pPr>
            <a:lvl8pPr lvl="7" algn="r">
              <a:buNone/>
              <a:defRPr sz="1000">
                <a:solidFill>
                  <a:schemeClr val="lt1"/>
                </a:solidFill>
                <a:latin typeface="Times New Roman"/>
                <a:ea typeface="Times New Roman"/>
                <a:cs typeface="Times New Roman"/>
                <a:sym typeface="Times New Roman"/>
              </a:defRPr>
            </a:lvl8pPr>
            <a:lvl9pPr lvl="8" algn="r">
              <a:buNone/>
              <a:defRPr sz="10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182.png"/></Relationships>
</file>

<file path=ppt/slides/_rels/slide10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57.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4.png"/><Relationship Id="rId7"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850.png"/><Relationship Id="rId5" Type="http://schemas.openxmlformats.org/officeDocument/2006/relationships/image" Target="../media/image84.pn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630.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70.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hyperlink" Target="https://journals.aps.org/prl/abstract/10.1103/PhysRevLett.128.102002" TargetMode="External"/><Relationship Id="rId4" Type="http://schemas.openxmlformats.org/officeDocument/2006/relationships/hyperlink" Target="https://www.sciencedirect.com/science/article/pii/S0370269317309152"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06.png"/><Relationship Id="rId4" Type="http://schemas.openxmlformats.org/officeDocument/2006/relationships/image" Target="../media/image105.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130.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29.png"/><Relationship Id="rId5" Type="http://schemas.openxmlformats.org/officeDocument/2006/relationships/image" Target="../media/image64.png"/><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5.png"/><Relationship Id="rId7"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82.jpg"/></Relationships>
</file>

<file path=ppt/slides/_rels/slide46.xml.rels><?xml version="1.0" encoding="UTF-8" standalone="yes"?>
<Relationships xmlns="http://schemas.openxmlformats.org/package/2006/relationships"><Relationship Id="rId3" Type="http://schemas.openxmlformats.org/officeDocument/2006/relationships/image" Target="../media/image2210.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83.jpg"/></Relationships>
</file>

<file path=ppt/slides/_rels/slide4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541.png"/><Relationship Id="rId4" Type="http://schemas.openxmlformats.org/officeDocument/2006/relationships/image" Target="../media/image530.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28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24.png"/><Relationship Id="rId7" Type="http://schemas.openxmlformats.org/officeDocument/2006/relationships/image" Target="../media/image320.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 Id="rId9" Type="http://schemas.openxmlformats.org/officeDocument/2006/relationships/image" Target="../media/image340.png"/></Relationships>
</file>

<file path=ppt/slides/_rels/slide51.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640.png"/><Relationship Id="rId4" Type="http://schemas.openxmlformats.org/officeDocument/2006/relationships/image" Target="../media/image660.png"/></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97.png"/><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115.png"/><Relationship Id="rId4" Type="http://schemas.openxmlformats.org/officeDocument/2006/relationships/image" Target="../media/image27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3.jp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60.png"/><Relationship Id="rId1" Type="http://schemas.openxmlformats.org/officeDocument/2006/relationships/slideLayout" Target="../slideLayouts/slideLayout4.xml"/><Relationship Id="rId6" Type="http://schemas.openxmlformats.org/officeDocument/2006/relationships/image" Target="../media/image105.jpg"/><Relationship Id="rId5" Type="http://schemas.openxmlformats.org/officeDocument/2006/relationships/image" Target="../media/image104.png"/><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20.png"/><Relationship Id="rId7" Type="http://schemas.openxmlformats.org/officeDocument/2006/relationships/image" Target="../media/image110.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jpg"/><Relationship Id="rId4" Type="http://schemas.openxmlformats.org/officeDocument/2006/relationships/image" Target="../media/image107.png"/><Relationship Id="rId9" Type="http://schemas.openxmlformats.org/officeDocument/2006/relationships/image" Target="../media/image116.png"/></Relationships>
</file>

<file path=ppt/slides/_rels/slide6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png"/><Relationship Id="rId1" Type="http://schemas.openxmlformats.org/officeDocument/2006/relationships/slideLayout" Target="../slideLayouts/slideLayout4.xml"/><Relationship Id="rId5" Type="http://schemas.openxmlformats.org/officeDocument/2006/relationships/image" Target="../media/image120.png"/><Relationship Id="rId4" Type="http://schemas.openxmlformats.org/officeDocument/2006/relationships/image" Target="../media/image119.png"/></Relationships>
</file>

<file path=ppt/slides/_rels/slide6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560.png"/><Relationship Id="rId1" Type="http://schemas.openxmlformats.org/officeDocument/2006/relationships/slideLayout" Target="../slideLayouts/slideLayout4.xml"/><Relationship Id="rId4" Type="http://schemas.openxmlformats.org/officeDocument/2006/relationships/image" Target="../media/image126.png"/></Relationships>
</file>

<file path=ppt/slides/_rels/slide6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eg"/><Relationship Id="rId1" Type="http://schemas.openxmlformats.org/officeDocument/2006/relationships/slideLayout" Target="../slideLayouts/slideLayout4.xml"/><Relationship Id="rId4" Type="http://schemas.openxmlformats.org/officeDocument/2006/relationships/image" Target="../media/image540.png"/></Relationships>
</file>

<file path=ppt/slides/_rels/slide6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6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98.png"/><Relationship Id="rId5" Type="http://schemas.openxmlformats.org/officeDocument/2006/relationships/image" Target="../media/image134.png"/><Relationship Id="rId4" Type="http://schemas.openxmlformats.org/officeDocument/2006/relationships/image" Target="../media/image13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7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202.png"/></Relationships>
</file>

<file path=ppt/slides/_rels/slide7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9.png"/><Relationship Id="rId7" Type="http://schemas.openxmlformats.org/officeDocument/2006/relationships/image" Target="../media/image142.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41.png"/><Relationship Id="rId11" Type="http://schemas.openxmlformats.org/officeDocument/2006/relationships/image" Target="../media/image147.png"/><Relationship Id="rId5" Type="http://schemas.openxmlformats.org/officeDocument/2006/relationships/image" Target="../media/image140.png"/><Relationship Id="rId10" Type="http://schemas.openxmlformats.org/officeDocument/2006/relationships/image" Target="../media/image146.png"/><Relationship Id="rId4" Type="http://schemas.openxmlformats.org/officeDocument/2006/relationships/image" Target="../media/image26.png"/><Relationship Id="rId9" Type="http://schemas.openxmlformats.org/officeDocument/2006/relationships/image" Target="../media/image144.png"/></Relationships>
</file>

<file path=ppt/slides/_rels/slide7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148.png"/><Relationship Id="rId1" Type="http://schemas.openxmlformats.org/officeDocument/2006/relationships/slideLayout" Target="../slideLayouts/slideLayout4.xml"/><Relationship Id="rId5" Type="http://schemas.openxmlformats.org/officeDocument/2006/relationships/image" Target="../media/image215.png"/><Relationship Id="rId4" Type="http://schemas.openxmlformats.org/officeDocument/2006/relationships/image" Target="../media/image26.png"/></Relationships>
</file>

<file path=ppt/slides/_rels/slide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1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170.png"/></Relationships>
</file>

<file path=ppt/slides/_rels/slide9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173.png"/></Relationships>
</file>

<file path=ppt/slides/_rels/slide9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175.png"/></Relationships>
</file>

<file path=ppt/slides/_rels/slide9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177.png"/></Relationships>
</file>

<file path=ppt/slides/_rels/slide9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179.png"/></Relationships>
</file>

<file path=ppt/slides/_rels/slide9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3"/>
          <p:cNvSpPr txBox="1">
            <a:spLocks noGrp="1"/>
          </p:cNvSpPr>
          <p:nvPr>
            <p:ph type="ctrTitle"/>
          </p:nvPr>
        </p:nvSpPr>
        <p:spPr>
          <a:xfrm>
            <a:off x="365075" y="441500"/>
            <a:ext cx="8520600" cy="2296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US" dirty="0"/>
              <a:t>Analysis Status of the SBS Neutron Two-Photon Exchange Experiment</a:t>
            </a:r>
            <a:endParaRPr dirty="0"/>
          </a:p>
        </p:txBody>
      </p:sp>
      <p:sp>
        <p:nvSpPr>
          <p:cNvPr id="88" name="Google Shape;88;p13"/>
          <p:cNvSpPr txBox="1">
            <a:spLocks noGrp="1"/>
          </p:cNvSpPr>
          <p:nvPr>
            <p:ph type="subTitle" idx="1"/>
          </p:nvPr>
        </p:nvSpPr>
        <p:spPr>
          <a:xfrm>
            <a:off x="311700" y="2894599"/>
            <a:ext cx="8520600" cy="923867"/>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0"/>
              </a:spcAft>
              <a:buNone/>
            </a:pPr>
            <a:r>
              <a:rPr lang="en-US" dirty="0"/>
              <a:t>Ezekiel Wertz</a:t>
            </a:r>
          </a:p>
          <a:p>
            <a:pPr marL="0" lvl="0" indent="0" algn="ctr" rtl="0">
              <a:spcBef>
                <a:spcPts val="0"/>
              </a:spcBef>
              <a:spcAft>
                <a:spcPts val="0"/>
              </a:spcAft>
              <a:buNone/>
            </a:pPr>
            <a:r>
              <a:rPr lang="en-US" dirty="0"/>
              <a:t>March 2, 2026</a:t>
            </a:r>
            <a:endParaRPr dirty="0"/>
          </a:p>
        </p:txBody>
      </p:sp>
      <p:sp>
        <p:nvSpPr>
          <p:cNvPr id="6" name="Slide Number Placeholder 5">
            <a:extLst>
              <a:ext uri="{FF2B5EF4-FFF2-40B4-BE49-F238E27FC236}">
                <a16:creationId xmlns:a16="http://schemas.microsoft.com/office/drawing/2014/main" id="{37146277-A41F-F9DF-6A1F-CD75AFDC37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D4295-06BB-1070-5E4E-5C086381035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90A55B1-53F3-7C10-7A9F-752189D16DBB}"/>
              </a:ext>
            </a:extLst>
          </p:cNvPr>
          <p:cNvSpPr>
            <a:spLocks noGrp="1"/>
          </p:cNvSpPr>
          <p:nvPr>
            <p:ph type="title"/>
          </p:nvPr>
        </p:nvSpPr>
        <p:spPr>
          <a:xfrm>
            <a:off x="1536241" y="127987"/>
            <a:ext cx="6071519"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SBS </a:t>
            </a:r>
            <a:r>
              <a:rPr lang="en-US" sz="3200" dirty="0" err="1">
                <a:latin typeface="Times New Roman" panose="02020603050405020304" pitchFamily="18" charset="0"/>
                <a:cs typeface="Times New Roman" panose="02020603050405020304" pitchFamily="18" charset="0"/>
              </a:rPr>
              <a:t>nTPE</a:t>
            </a:r>
            <a:r>
              <a:rPr lang="en-US" sz="3200" dirty="0">
                <a:latin typeface="Times New Roman" panose="02020603050405020304" pitchFamily="18" charset="0"/>
                <a:cs typeface="Times New Roman" panose="02020603050405020304" pitchFamily="18" charset="0"/>
              </a:rPr>
              <a:t> and </a:t>
            </a:r>
            <a:r>
              <a:rPr lang="en-US" sz="3200" dirty="0" err="1">
                <a:latin typeface="Times New Roman" panose="02020603050405020304" pitchFamily="18" charset="0"/>
                <a:cs typeface="Times New Roman" panose="02020603050405020304" pitchFamily="18" charset="0"/>
              </a:rPr>
              <a:t>GMn</a:t>
            </a:r>
            <a:r>
              <a:rPr lang="en-US" sz="3200" dirty="0">
                <a:latin typeface="Times New Roman" panose="02020603050405020304" pitchFamily="18" charset="0"/>
                <a:cs typeface="Times New Roman" panose="02020603050405020304" pitchFamily="18" charset="0"/>
              </a:rPr>
              <a:t> experiments</a:t>
            </a:r>
          </a:p>
        </p:txBody>
      </p:sp>
      <p:sp>
        <p:nvSpPr>
          <p:cNvPr id="4" name="TextBox 3">
            <a:extLst>
              <a:ext uri="{FF2B5EF4-FFF2-40B4-BE49-F238E27FC236}">
                <a16:creationId xmlns:a16="http://schemas.microsoft.com/office/drawing/2014/main" id="{207B6DCE-3884-89F2-C876-18B7E4DCA495}"/>
              </a:ext>
            </a:extLst>
          </p:cNvPr>
          <p:cNvSpPr txBox="1"/>
          <p:nvPr/>
        </p:nvSpPr>
        <p:spPr>
          <a:xfrm>
            <a:off x="115388" y="607581"/>
            <a:ext cx="8913223"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neutron Two-Photon Exchange (</a:t>
            </a:r>
            <a:r>
              <a:rPr lang="en-US" dirty="0" err="1">
                <a:latin typeface="Times New Roman" panose="02020603050405020304" pitchFamily="18" charset="0"/>
                <a:cs typeface="Times New Roman" panose="02020603050405020304" pitchFamily="18" charset="0"/>
              </a:rPr>
              <a:t>nTPE</a:t>
            </a:r>
            <a:r>
              <a:rPr lang="en-US" dirty="0">
                <a:latin typeface="Times New Roman" panose="02020603050405020304" pitchFamily="18" charset="0"/>
                <a:cs typeface="Times New Roman" panose="02020603050405020304" pitchFamily="18" charset="0"/>
              </a:rPr>
              <a:t>) Goal: First measurement of the neutron Rosenbluth slope, extract the neutron electromagnetic form factor ratio. Seeks to quantify TPE effects.</a:t>
            </a:r>
          </a:p>
          <a:p>
            <a:pPr marL="28575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GMn</a:t>
            </a:r>
            <a:r>
              <a:rPr lang="en-US" dirty="0">
                <a:latin typeface="Times New Roman" panose="02020603050405020304" pitchFamily="18" charset="0"/>
                <a:cs typeface="Times New Roman" panose="02020603050405020304" pitchFamily="18" charset="0"/>
              </a:rPr>
              <a:t> Goal: Precision measurement of neutron magnetic form factor at high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GMn</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nTPE</a:t>
            </a:r>
            <a:r>
              <a:rPr lang="en-US" dirty="0">
                <a:latin typeface="Times New Roman" panose="02020603050405020304" pitchFamily="18" charset="0"/>
                <a:cs typeface="Times New Roman" panose="02020603050405020304" pitchFamily="18" charset="0"/>
              </a:rPr>
              <a:t> took data from October 2021 to February 2022.</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SBS-8 and SBS-9 are kinematics for </a:t>
            </a:r>
            <a:r>
              <a:rPr lang="en-US" dirty="0" err="1">
                <a:latin typeface="Times New Roman" panose="02020603050405020304" pitchFamily="18" charset="0"/>
                <a:cs typeface="Times New Roman" panose="02020603050405020304" pitchFamily="18" charset="0"/>
              </a:rPr>
              <a:t>nTPE</a:t>
            </a:r>
            <a:r>
              <a:rPr lang="en-US"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2E7A10A6-6483-B483-FD33-6B802A66143D}"/>
                  </a:ext>
                </a:extLst>
              </p:cNvPr>
              <p:cNvGraphicFramePr>
                <a:graphicFrameLocks noGrp="1"/>
              </p:cNvGraphicFramePr>
              <p:nvPr>
                <p:extLst>
                  <p:ext uri="{D42A27DB-BD31-4B8C-83A1-F6EECF244321}">
                    <p14:modId xmlns:p14="http://schemas.microsoft.com/office/powerpoint/2010/main" val="276189983"/>
                  </p:ext>
                </p:extLst>
              </p:nvPr>
            </p:nvGraphicFramePr>
            <p:xfrm>
              <a:off x="301774" y="2084909"/>
              <a:ext cx="8540452" cy="2594838"/>
            </p:xfrm>
            <a:graphic>
              <a:graphicData uri="http://schemas.openxmlformats.org/drawingml/2006/table">
                <a:tbl>
                  <a:tblPr firstRow="1" bandRow="1">
                    <a:tableStyleId>{21E4AEA4-8DFA-4A89-87EB-49C32662AFE0}</a:tableStyleId>
                  </a:tblPr>
                  <a:tblGrid>
                    <a:gridCol w="906578">
                      <a:extLst>
                        <a:ext uri="{9D8B030D-6E8A-4147-A177-3AD203B41FA5}">
                          <a16:colId xmlns:a16="http://schemas.microsoft.com/office/drawing/2014/main" val="133941083"/>
                        </a:ext>
                      </a:extLst>
                    </a:gridCol>
                    <a:gridCol w="1052520">
                      <a:extLst>
                        <a:ext uri="{9D8B030D-6E8A-4147-A177-3AD203B41FA5}">
                          <a16:colId xmlns:a16="http://schemas.microsoft.com/office/drawing/2014/main" val="1883283750"/>
                        </a:ext>
                      </a:extLst>
                    </a:gridCol>
                    <a:gridCol w="626056">
                      <a:extLst>
                        <a:ext uri="{9D8B030D-6E8A-4147-A177-3AD203B41FA5}">
                          <a16:colId xmlns:a16="http://schemas.microsoft.com/office/drawing/2014/main" val="935321228"/>
                        </a:ext>
                      </a:extLst>
                    </a:gridCol>
                    <a:gridCol w="948761">
                      <a:extLst>
                        <a:ext uri="{9D8B030D-6E8A-4147-A177-3AD203B41FA5}">
                          <a16:colId xmlns:a16="http://schemas.microsoft.com/office/drawing/2014/main" val="1725962348"/>
                        </a:ext>
                      </a:extLst>
                    </a:gridCol>
                    <a:gridCol w="963358">
                      <a:extLst>
                        <a:ext uri="{9D8B030D-6E8A-4147-A177-3AD203B41FA5}">
                          <a16:colId xmlns:a16="http://schemas.microsoft.com/office/drawing/2014/main" val="1685940545"/>
                        </a:ext>
                      </a:extLst>
                    </a:gridCol>
                    <a:gridCol w="875777">
                      <a:extLst>
                        <a:ext uri="{9D8B030D-6E8A-4147-A177-3AD203B41FA5}">
                          <a16:colId xmlns:a16="http://schemas.microsoft.com/office/drawing/2014/main" val="3035283948"/>
                        </a:ext>
                      </a:extLst>
                    </a:gridCol>
                    <a:gridCol w="1021742">
                      <a:extLst>
                        <a:ext uri="{9D8B030D-6E8A-4147-A177-3AD203B41FA5}">
                          <a16:colId xmlns:a16="http://schemas.microsoft.com/office/drawing/2014/main" val="4089034125"/>
                        </a:ext>
                      </a:extLst>
                    </a:gridCol>
                    <a:gridCol w="1109320">
                      <a:extLst>
                        <a:ext uri="{9D8B030D-6E8A-4147-A177-3AD203B41FA5}">
                          <a16:colId xmlns:a16="http://schemas.microsoft.com/office/drawing/2014/main" val="2804982772"/>
                        </a:ext>
                      </a:extLst>
                    </a:gridCol>
                    <a:gridCol w="1036340">
                      <a:extLst>
                        <a:ext uri="{9D8B030D-6E8A-4147-A177-3AD203B41FA5}">
                          <a16:colId xmlns:a16="http://schemas.microsoft.com/office/drawing/2014/main" val="1825463373"/>
                        </a:ext>
                      </a:extLst>
                    </a:gridCol>
                  </a:tblGrid>
                  <a:tr h="562327">
                    <a:tc>
                      <a:txBody>
                        <a:bodyPr/>
                        <a:lstStyle/>
                        <a:p>
                          <a:pPr algn="ctr"/>
                          <a:r>
                            <a:rPr lang="en-US" sz="1200" dirty="0"/>
                            <a:t>SBS Config.</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Q</a:t>
                          </a:r>
                          <a:r>
                            <a:rPr lang="en-US" sz="1200" baseline="30000" dirty="0"/>
                            <a:t>2</a:t>
                          </a:r>
                          <a:r>
                            <a:rPr lang="en-US" sz="1200" baseline="0" dirty="0"/>
                            <a:t> </a:t>
                          </a:r>
                        </a:p>
                        <a:p>
                          <a:pPr algn="ctr"/>
                          <a:r>
                            <a:rPr lang="en-US" sz="1200" baseline="0" dirty="0"/>
                            <a:t>(GeV/c)</a:t>
                          </a:r>
                          <a:r>
                            <a:rPr lang="en-US" sz="1200" baseline="30000" dirty="0"/>
                            <a:t>2</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1200" smtClean="0">
                                    <a:latin typeface="Cambria Math" panose="02040503050406030204" pitchFamily="18" charset="0"/>
                                  </a:rPr>
                                  <m:t>𝜖</m:t>
                                </m:r>
                              </m:oMath>
                            </m:oMathPara>
                          </a14:m>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err="1"/>
                            <a:t>E</a:t>
                          </a:r>
                          <a:r>
                            <a:rPr lang="en-US" sz="1200" baseline="-25000" dirty="0" err="1"/>
                            <a:t>beam</a:t>
                          </a:r>
                          <a:r>
                            <a:rPr lang="en-US" sz="1200" baseline="-25000" dirty="0"/>
                            <a:t> </a:t>
                          </a:r>
                        </a:p>
                        <a:p>
                          <a:pPr algn="ctr"/>
                          <a:r>
                            <a:rPr lang="en-US" sz="1200" baseline="0" dirty="0"/>
                            <a:t>(GeV)</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panose="02040503050406030204" pitchFamily="18" charset="0"/>
                                      </a:rPr>
                                      <m:t>𝜽</m:t>
                                    </m:r>
                                  </m:e>
                                  <m:sub>
                                    <m:sSup>
                                      <m:sSupPr>
                                        <m:ctrlPr>
                                          <a:rPr lang="en-US" sz="1200" i="1" smtClean="0">
                                            <a:latin typeface="Cambria Math" panose="02040503050406030204" pitchFamily="18" charset="0"/>
                                          </a:rPr>
                                        </m:ctrlPr>
                                      </m:sSupPr>
                                      <m:e>
                                        <m:r>
                                          <a:rPr lang="en-US" sz="1200" b="1" smtClean="0">
                                            <a:latin typeface="Cambria Math" panose="02040503050406030204" pitchFamily="18" charset="0"/>
                                          </a:rPr>
                                          <m:t>𝒆</m:t>
                                        </m:r>
                                      </m:e>
                                      <m:sup>
                                        <m:r>
                                          <a:rPr lang="en-US" sz="1200" b="1" smtClean="0">
                                            <a:latin typeface="Cambria Math" panose="02040503050406030204" pitchFamily="18" charset="0"/>
                                          </a:rPr>
                                          <m:t>′</m:t>
                                        </m:r>
                                      </m:sup>
                                    </m:sSup>
                                  </m:sub>
                                </m:sSub>
                              </m:oMath>
                            </m:oMathPara>
                          </a14:m>
                          <a:endParaRPr lang="en-US" sz="1200" dirty="0"/>
                        </a:p>
                        <a:p>
                          <a:pPr algn="ctr"/>
                          <a:r>
                            <a:rPr lang="en-US" sz="1200" dirty="0"/>
                            <a:t>(deg)</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panose="02040503050406030204" pitchFamily="18" charset="0"/>
                                      </a:rPr>
                                      <m:t>𝜽</m:t>
                                    </m:r>
                                  </m:e>
                                  <m:sub>
                                    <m:r>
                                      <a:rPr lang="en-US" sz="1200" b="1" smtClean="0">
                                        <a:latin typeface="Cambria Math" panose="02040503050406030204" pitchFamily="18" charset="0"/>
                                      </a:rPr>
                                      <m:t>𝑵</m:t>
                                    </m:r>
                                  </m:sub>
                                </m:sSub>
                              </m:oMath>
                            </m:oMathPara>
                          </a14:m>
                          <a:endParaRPr lang="en-US" sz="1200" dirty="0"/>
                        </a:p>
                        <a:p>
                          <a:pPr algn="ctr"/>
                          <a:r>
                            <a:rPr lang="en-US" sz="1200" dirty="0"/>
                            <a:t>(deg)</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err="1"/>
                            <a:t>HCal</a:t>
                          </a:r>
                          <a:r>
                            <a:rPr lang="en-US" sz="1200" dirty="0"/>
                            <a:t> distance (m)</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Electron p (GeV)</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Nucleon p (GeV)</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62684447"/>
                      </a:ext>
                    </a:extLst>
                  </a:tr>
                  <a:tr h="325793">
                    <a:tc>
                      <a:txBody>
                        <a:bodyPr/>
                        <a:lstStyle/>
                        <a:p>
                          <a:pPr algn="ctr"/>
                          <a:r>
                            <a:rPr lang="en-US" sz="1200" dirty="0"/>
                            <a:t>SBS-4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0.72</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3.728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36.0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31.9</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11.0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2.12</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2.4</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49212132"/>
                      </a:ext>
                    </a:extLst>
                  </a:tr>
                  <a:tr h="325793">
                    <a:tc>
                      <a:txBody>
                        <a:bodyPr/>
                        <a:lstStyle/>
                        <a:p>
                          <a:pPr algn="ctr"/>
                          <a:r>
                            <a:rPr lang="en-US" sz="1200" dirty="0"/>
                            <a:t>SBS-7</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9.8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0.50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7.906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40.0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16.0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14.0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2.66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6.1</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97470036"/>
                      </a:ext>
                    </a:extLst>
                  </a:tr>
                  <a:tr h="325793">
                    <a:tc>
                      <a:txBody>
                        <a:bodyPr/>
                        <a:lstStyle/>
                        <a:p>
                          <a:pPr algn="ctr"/>
                          <a:r>
                            <a:rPr lang="en-US" sz="1200" dirty="0"/>
                            <a:t>SBS-11</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13.5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0.41</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9.86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42.0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13.3</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14.5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2.67</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8.1</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7198932"/>
                      </a:ext>
                    </a:extLst>
                  </a:tr>
                  <a:tr h="325793">
                    <a:tc>
                      <a:txBody>
                        <a:bodyPr/>
                        <a:lstStyle/>
                        <a:p>
                          <a:pPr algn="ctr"/>
                          <a:r>
                            <a:rPr lang="en-US" sz="1200" dirty="0"/>
                            <a:t>SBS-14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7.4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0.46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5.965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46.5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17.3</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14.0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2.00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4.81</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11435336"/>
                      </a:ext>
                    </a:extLst>
                  </a:tr>
                  <a:tr h="325793">
                    <a:tc>
                      <a:txBody>
                        <a:bodyPr/>
                        <a:lstStyle/>
                        <a:p>
                          <a:pPr algn="ctr"/>
                          <a:r>
                            <a:rPr lang="en-US" sz="1200" dirty="0"/>
                            <a:t>SBS-8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0.80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5.965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26.5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29.4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11.0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3.58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3.2</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02609280"/>
                      </a:ext>
                    </a:extLst>
                  </a:tr>
                  <a:tr h="325793">
                    <a:tc>
                      <a:txBody>
                        <a:bodyPr/>
                        <a:lstStyle/>
                        <a:p>
                          <a:pPr algn="ctr"/>
                          <a:r>
                            <a:rPr lang="en-US" sz="1200" dirty="0"/>
                            <a:t>SBS-9</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0.51</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4.015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49.0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22.0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11.0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3.2</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63551839"/>
                      </a:ext>
                    </a:extLst>
                  </a:tr>
                </a:tbl>
              </a:graphicData>
            </a:graphic>
          </p:graphicFrame>
        </mc:Choice>
        <mc:Fallback xmlns="">
          <p:graphicFrame>
            <p:nvGraphicFramePr>
              <p:cNvPr id="6" name="Table 5">
                <a:extLst>
                  <a:ext uri="{FF2B5EF4-FFF2-40B4-BE49-F238E27FC236}">
                    <a16:creationId xmlns:a16="http://schemas.microsoft.com/office/drawing/2014/main" id="{2E7A10A6-6483-B483-FD33-6B802A66143D}"/>
                  </a:ext>
                </a:extLst>
              </p:cNvPr>
              <p:cNvGraphicFramePr>
                <a:graphicFrameLocks noGrp="1"/>
              </p:cNvGraphicFramePr>
              <p:nvPr>
                <p:extLst>
                  <p:ext uri="{D42A27DB-BD31-4B8C-83A1-F6EECF244321}">
                    <p14:modId xmlns:p14="http://schemas.microsoft.com/office/powerpoint/2010/main" val="276189983"/>
                  </p:ext>
                </p:extLst>
              </p:nvPr>
            </p:nvGraphicFramePr>
            <p:xfrm>
              <a:off x="301774" y="2084909"/>
              <a:ext cx="8540452" cy="2594838"/>
            </p:xfrm>
            <a:graphic>
              <a:graphicData uri="http://schemas.openxmlformats.org/drawingml/2006/table">
                <a:tbl>
                  <a:tblPr firstRow="1" bandRow="1">
                    <a:tableStyleId>{21E4AEA4-8DFA-4A89-87EB-49C32662AFE0}</a:tableStyleId>
                  </a:tblPr>
                  <a:tblGrid>
                    <a:gridCol w="906578">
                      <a:extLst>
                        <a:ext uri="{9D8B030D-6E8A-4147-A177-3AD203B41FA5}">
                          <a16:colId xmlns:a16="http://schemas.microsoft.com/office/drawing/2014/main" val="133941083"/>
                        </a:ext>
                      </a:extLst>
                    </a:gridCol>
                    <a:gridCol w="1052520">
                      <a:extLst>
                        <a:ext uri="{9D8B030D-6E8A-4147-A177-3AD203B41FA5}">
                          <a16:colId xmlns:a16="http://schemas.microsoft.com/office/drawing/2014/main" val="1883283750"/>
                        </a:ext>
                      </a:extLst>
                    </a:gridCol>
                    <a:gridCol w="626056">
                      <a:extLst>
                        <a:ext uri="{9D8B030D-6E8A-4147-A177-3AD203B41FA5}">
                          <a16:colId xmlns:a16="http://schemas.microsoft.com/office/drawing/2014/main" val="935321228"/>
                        </a:ext>
                      </a:extLst>
                    </a:gridCol>
                    <a:gridCol w="948761">
                      <a:extLst>
                        <a:ext uri="{9D8B030D-6E8A-4147-A177-3AD203B41FA5}">
                          <a16:colId xmlns:a16="http://schemas.microsoft.com/office/drawing/2014/main" val="1725962348"/>
                        </a:ext>
                      </a:extLst>
                    </a:gridCol>
                    <a:gridCol w="963358">
                      <a:extLst>
                        <a:ext uri="{9D8B030D-6E8A-4147-A177-3AD203B41FA5}">
                          <a16:colId xmlns:a16="http://schemas.microsoft.com/office/drawing/2014/main" val="1685940545"/>
                        </a:ext>
                      </a:extLst>
                    </a:gridCol>
                    <a:gridCol w="875777">
                      <a:extLst>
                        <a:ext uri="{9D8B030D-6E8A-4147-A177-3AD203B41FA5}">
                          <a16:colId xmlns:a16="http://schemas.microsoft.com/office/drawing/2014/main" val="3035283948"/>
                        </a:ext>
                      </a:extLst>
                    </a:gridCol>
                    <a:gridCol w="1021742">
                      <a:extLst>
                        <a:ext uri="{9D8B030D-6E8A-4147-A177-3AD203B41FA5}">
                          <a16:colId xmlns:a16="http://schemas.microsoft.com/office/drawing/2014/main" val="4089034125"/>
                        </a:ext>
                      </a:extLst>
                    </a:gridCol>
                    <a:gridCol w="1109320">
                      <a:extLst>
                        <a:ext uri="{9D8B030D-6E8A-4147-A177-3AD203B41FA5}">
                          <a16:colId xmlns:a16="http://schemas.microsoft.com/office/drawing/2014/main" val="2804982772"/>
                        </a:ext>
                      </a:extLst>
                    </a:gridCol>
                    <a:gridCol w="1036340">
                      <a:extLst>
                        <a:ext uri="{9D8B030D-6E8A-4147-A177-3AD203B41FA5}">
                          <a16:colId xmlns:a16="http://schemas.microsoft.com/office/drawing/2014/main" val="1825463373"/>
                        </a:ext>
                      </a:extLst>
                    </a:gridCol>
                  </a:tblGrid>
                  <a:tr h="640080">
                    <a:tc>
                      <a:txBody>
                        <a:bodyPr/>
                        <a:lstStyle/>
                        <a:p>
                          <a:pPr algn="ctr"/>
                          <a:r>
                            <a:rPr lang="en-US" sz="1200" dirty="0"/>
                            <a:t>SBS Config.</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Q</a:t>
                          </a:r>
                          <a:r>
                            <a:rPr lang="en-US" sz="1200" baseline="30000" dirty="0"/>
                            <a:t>2</a:t>
                          </a:r>
                          <a:r>
                            <a:rPr lang="en-US" sz="1200" baseline="0" dirty="0"/>
                            <a:t> </a:t>
                          </a:r>
                        </a:p>
                        <a:p>
                          <a:pPr algn="ctr"/>
                          <a:r>
                            <a:rPr lang="en-US" sz="1200" baseline="0" dirty="0"/>
                            <a:t>(GeV/c)</a:t>
                          </a:r>
                          <a:r>
                            <a:rPr lang="en-US" sz="1200" baseline="30000" dirty="0"/>
                            <a:t>2</a:t>
                          </a:r>
                          <a:endParaRPr lang="en-US" sz="1200" dirty="0">
                            <a:latin typeface="Times New Roman" panose="02020603050405020304" pitchFamily="18" charset="0"/>
                            <a:cs typeface="Times New Roman" panose="02020603050405020304" pitchFamily="18" charset="0"/>
                          </a:endParaRPr>
                        </a:p>
                      </a:txBody>
                      <a:tcPr/>
                    </a:tc>
                    <a:tc>
                      <a:txBody>
                        <a:bodyPr/>
                        <a:lstStyle/>
                        <a:p>
                          <a:endParaRPr lang="en-US"/>
                        </a:p>
                      </a:txBody>
                      <a:tcPr>
                        <a:blipFill>
                          <a:blip r:embed="rId3"/>
                          <a:stretch>
                            <a:fillRect l="-316327" t="-1961" r="-963265" b="-303922"/>
                          </a:stretch>
                        </a:blipFill>
                      </a:tcPr>
                    </a:tc>
                    <a:tc>
                      <a:txBody>
                        <a:bodyPr/>
                        <a:lstStyle/>
                        <a:p>
                          <a:pPr algn="ctr"/>
                          <a:r>
                            <a:rPr lang="en-US" sz="1200" dirty="0" err="1"/>
                            <a:t>E</a:t>
                          </a:r>
                          <a:r>
                            <a:rPr lang="en-US" sz="1200" baseline="-25000" dirty="0" err="1"/>
                            <a:t>beam</a:t>
                          </a:r>
                          <a:r>
                            <a:rPr lang="en-US" sz="1200" baseline="-25000" dirty="0"/>
                            <a:t> </a:t>
                          </a:r>
                        </a:p>
                        <a:p>
                          <a:pPr algn="ctr"/>
                          <a:r>
                            <a:rPr lang="en-US" sz="1200" baseline="0" dirty="0"/>
                            <a:t>(GeV)</a:t>
                          </a:r>
                          <a:endParaRPr lang="en-US" sz="1200" dirty="0">
                            <a:latin typeface="Times New Roman" panose="02020603050405020304" pitchFamily="18" charset="0"/>
                            <a:cs typeface="Times New Roman" panose="02020603050405020304" pitchFamily="18" charset="0"/>
                          </a:endParaRPr>
                        </a:p>
                      </a:txBody>
                      <a:tcPr/>
                    </a:tc>
                    <a:tc>
                      <a:txBody>
                        <a:bodyPr/>
                        <a:lstStyle/>
                        <a:p>
                          <a:endParaRPr lang="en-US"/>
                        </a:p>
                      </a:txBody>
                      <a:tcPr>
                        <a:blipFill>
                          <a:blip r:embed="rId3"/>
                          <a:stretch>
                            <a:fillRect l="-367105" t="-1961" r="-422368" b="-303922"/>
                          </a:stretch>
                        </a:blipFill>
                      </a:tcPr>
                    </a:tc>
                    <a:tc>
                      <a:txBody>
                        <a:bodyPr/>
                        <a:lstStyle/>
                        <a:p>
                          <a:endParaRPr lang="en-US"/>
                        </a:p>
                      </a:txBody>
                      <a:tcPr>
                        <a:blipFill>
                          <a:blip r:embed="rId3"/>
                          <a:stretch>
                            <a:fillRect l="-514493" t="-1961" r="-365217" b="-303922"/>
                          </a:stretch>
                        </a:blipFill>
                      </a:tcPr>
                    </a:tc>
                    <a:tc>
                      <a:txBody>
                        <a:bodyPr/>
                        <a:lstStyle/>
                        <a:p>
                          <a:pPr algn="ctr"/>
                          <a:r>
                            <a:rPr lang="en-US" sz="1200" dirty="0" err="1"/>
                            <a:t>HCal</a:t>
                          </a:r>
                          <a:r>
                            <a:rPr lang="en-US" sz="1200" dirty="0"/>
                            <a:t> distance (m)</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Electron p (GeV)</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Nucleon p (GeV)</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62684447"/>
                      </a:ext>
                    </a:extLst>
                  </a:tr>
                  <a:tr h="325793">
                    <a:tc>
                      <a:txBody>
                        <a:bodyPr/>
                        <a:lstStyle/>
                        <a:p>
                          <a:pPr algn="ctr"/>
                          <a:r>
                            <a:rPr lang="en-US" sz="1200" dirty="0"/>
                            <a:t>SBS-4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0.72</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3.728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36.0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31.9</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11.0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2.12</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2.4</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49212132"/>
                      </a:ext>
                    </a:extLst>
                  </a:tr>
                  <a:tr h="325793">
                    <a:tc>
                      <a:txBody>
                        <a:bodyPr/>
                        <a:lstStyle/>
                        <a:p>
                          <a:pPr algn="ctr"/>
                          <a:r>
                            <a:rPr lang="en-US" sz="1200" dirty="0"/>
                            <a:t>SBS-7</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9.8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0.50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7.906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40.0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16.0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14.0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2.66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6.1</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97470036"/>
                      </a:ext>
                    </a:extLst>
                  </a:tr>
                  <a:tr h="325793">
                    <a:tc>
                      <a:txBody>
                        <a:bodyPr/>
                        <a:lstStyle/>
                        <a:p>
                          <a:pPr algn="ctr"/>
                          <a:r>
                            <a:rPr lang="en-US" sz="1200" dirty="0"/>
                            <a:t>SBS-11</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13.5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0.41</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9.86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42.0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13.3</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14.5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2.67</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8.1</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7198932"/>
                      </a:ext>
                    </a:extLst>
                  </a:tr>
                  <a:tr h="325793">
                    <a:tc>
                      <a:txBody>
                        <a:bodyPr/>
                        <a:lstStyle/>
                        <a:p>
                          <a:pPr algn="ctr"/>
                          <a:r>
                            <a:rPr lang="en-US" sz="1200" dirty="0"/>
                            <a:t>SBS-14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7.4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0.46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5.965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46.5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17.3</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14.0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2.00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4.81</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11435336"/>
                      </a:ext>
                    </a:extLst>
                  </a:tr>
                  <a:tr h="325793">
                    <a:tc>
                      <a:txBody>
                        <a:bodyPr/>
                        <a:lstStyle/>
                        <a:p>
                          <a:pPr algn="ctr"/>
                          <a:r>
                            <a:rPr lang="en-US" sz="1200" dirty="0"/>
                            <a:t>SBS-8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0.80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5.965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26.5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29.4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11.0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3.58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3.2</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02609280"/>
                      </a:ext>
                    </a:extLst>
                  </a:tr>
                  <a:tr h="325793">
                    <a:tc>
                      <a:txBody>
                        <a:bodyPr/>
                        <a:lstStyle/>
                        <a:p>
                          <a:pPr algn="ctr"/>
                          <a:r>
                            <a:rPr lang="en-US" sz="1200" dirty="0"/>
                            <a:t>SBS-9</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0.51</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4.015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49.0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22.0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11.0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3.2</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63551839"/>
                      </a:ext>
                    </a:extLst>
                  </a:tr>
                </a:tbl>
              </a:graphicData>
            </a:graphic>
          </p:graphicFrame>
        </mc:Fallback>
      </mc:AlternateContent>
      <p:sp>
        <p:nvSpPr>
          <p:cNvPr id="13" name="Rectangle 12">
            <a:extLst>
              <a:ext uri="{FF2B5EF4-FFF2-40B4-BE49-F238E27FC236}">
                <a16:creationId xmlns:a16="http://schemas.microsoft.com/office/drawing/2014/main" id="{6DF369E1-FF2D-701E-902C-467A7EA782C9}"/>
              </a:ext>
            </a:extLst>
          </p:cNvPr>
          <p:cNvSpPr/>
          <p:nvPr/>
        </p:nvSpPr>
        <p:spPr>
          <a:xfrm>
            <a:off x="301774" y="3962397"/>
            <a:ext cx="8540452" cy="657413"/>
          </a:xfrm>
          <a:prstGeom prst="rect">
            <a:avLst/>
          </a:prstGeom>
          <a:noFill/>
          <a:ln w="571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E853284E-A9BF-4BC4-0296-AFFF3550C9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Tree>
    <p:extLst>
      <p:ext uri="{BB962C8B-B14F-4D97-AF65-F5344CB8AC3E}">
        <p14:creationId xmlns:p14="http://schemas.microsoft.com/office/powerpoint/2010/main" val="38579663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81D8E-AF55-4320-4EE3-2287DC94C453}"/>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066CCA3D-D71B-17F5-B4A9-1515933E56CD}"/>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Coincidence Time Anti-cut</a:t>
            </a:r>
          </a:p>
        </p:txBody>
      </p:sp>
      <p:pic>
        <p:nvPicPr>
          <p:cNvPr id="5" name="Picture 4" descr="A graph of a graph of a graph&#10;&#10;AI-generated content may be incorrect.">
            <a:extLst>
              <a:ext uri="{FF2B5EF4-FFF2-40B4-BE49-F238E27FC236}">
                <a16:creationId xmlns:a16="http://schemas.microsoft.com/office/drawing/2014/main" id="{150222AA-54EE-551E-3F56-C49046D1D22E}"/>
              </a:ext>
            </a:extLst>
          </p:cNvPr>
          <p:cNvPicPr>
            <a:picLocks noChangeAspect="1"/>
          </p:cNvPicPr>
          <p:nvPr/>
        </p:nvPicPr>
        <p:blipFill>
          <a:blip r:embed="rId3"/>
          <a:stretch>
            <a:fillRect/>
          </a:stretch>
        </p:blipFill>
        <p:spPr>
          <a:xfrm>
            <a:off x="0" y="1033670"/>
            <a:ext cx="9055654" cy="2378773"/>
          </a:xfrm>
          <a:prstGeom prst="rect">
            <a:avLst/>
          </a:prstGeom>
        </p:spPr>
      </p:pic>
      <p:sp>
        <p:nvSpPr>
          <p:cNvPr id="2" name="Slide Number Placeholder 1">
            <a:extLst>
              <a:ext uri="{FF2B5EF4-FFF2-40B4-BE49-F238E27FC236}">
                <a16:creationId xmlns:a16="http://schemas.microsoft.com/office/drawing/2014/main" id="{E31C95BD-C8FD-CEA6-3959-C82CE97AB3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100</a:t>
            </a:fld>
            <a:endParaRPr lang="en"/>
          </a:p>
        </p:txBody>
      </p:sp>
    </p:spTree>
    <p:extLst>
      <p:ext uri="{BB962C8B-B14F-4D97-AF65-F5344CB8AC3E}">
        <p14:creationId xmlns:p14="http://schemas.microsoft.com/office/powerpoint/2010/main" val="16408944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26BEF-A027-5203-7D83-71116DAA4D9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itle 4">
                <a:extLst>
                  <a:ext uri="{FF2B5EF4-FFF2-40B4-BE49-F238E27FC236}">
                    <a16:creationId xmlns:a16="http://schemas.microsoft.com/office/drawing/2014/main" id="{B3372973-06F4-7EFB-DD08-83BF1DD8C75F}"/>
                  </a:ext>
                </a:extLst>
              </p:cNvPr>
              <p:cNvSpPr>
                <a:spLocks noGrp="1"/>
              </p:cNvSpPr>
              <p:nvPr>
                <p:ph type="title"/>
              </p:nvPr>
            </p:nvSpPr>
            <p:spPr>
              <a:xfrm>
                <a:off x="669471" y="102393"/>
                <a:ext cx="7805058" cy="546580"/>
              </a:xfrm>
            </p:spPr>
            <p:txBody>
              <a:bodyPr>
                <a:noAutofit/>
              </a:bodyPr>
              <a:lstStyle/>
              <a:p>
                <a:pPr algn="ctr"/>
                <a14:m>
                  <m:oMath xmlns:m="http://schemas.openxmlformats.org/officeDocument/2006/math">
                    <m:sSup>
                      <m:sSupPr>
                        <m:ctrlPr>
                          <a:rPr lang="en-US" sz="3200" i="1" smtClean="0">
                            <a:latin typeface="Cambria Math" panose="02040503050406030204" pitchFamily="18" charset="0"/>
                            <a:cs typeface="Times New Roman" panose="02020603050405020304" pitchFamily="18" charset="0"/>
                          </a:rPr>
                        </m:ctrlPr>
                      </m:sSupPr>
                      <m:e>
                        <m:r>
                          <a:rPr lang="en-US" sz="3200" b="0" i="1" smtClean="0">
                            <a:latin typeface="Cambria Math" panose="02040503050406030204" pitchFamily="18" charset="0"/>
                            <a:cs typeface="Times New Roman" panose="02020603050405020304" pitchFamily="18" charset="0"/>
                          </a:rPr>
                          <m:t>𝑊</m:t>
                        </m:r>
                      </m:e>
                      <m:sup>
                        <m:r>
                          <a:rPr lang="en-US" sz="3200" b="0" i="1" smtClean="0">
                            <a:latin typeface="Cambria Math" panose="02040503050406030204" pitchFamily="18" charset="0"/>
                            <a:cs typeface="Times New Roman" panose="02020603050405020304" pitchFamily="18" charset="0"/>
                          </a:rPr>
                          <m:t>2</m:t>
                        </m:r>
                      </m:sup>
                    </m:sSup>
                  </m:oMath>
                </a14:m>
                <a:r>
                  <a:rPr lang="en-US" sz="3200" dirty="0">
                    <a:latin typeface="Times New Roman" panose="02020603050405020304" pitchFamily="18" charset="0"/>
                    <a:cs typeface="Times New Roman" panose="02020603050405020304" pitchFamily="18" charset="0"/>
                  </a:rPr>
                  <a:t> anti-cut</a:t>
                </a:r>
              </a:p>
            </p:txBody>
          </p:sp>
        </mc:Choice>
        <mc:Fallback xmlns="">
          <p:sp>
            <p:nvSpPr>
              <p:cNvPr id="8" name="Title 4">
                <a:extLst>
                  <a:ext uri="{FF2B5EF4-FFF2-40B4-BE49-F238E27FC236}">
                    <a16:creationId xmlns:a16="http://schemas.microsoft.com/office/drawing/2014/main" id="{B3372973-06F4-7EFB-DD08-83BF1DD8C75F}"/>
                  </a:ext>
                </a:extLst>
              </p:cNvPr>
              <p:cNvSpPr>
                <a:spLocks noGrp="1" noRot="1" noChangeAspect="1" noMove="1" noResize="1" noEditPoints="1" noAdjustHandles="1" noChangeArrowheads="1" noChangeShapeType="1" noTextEdit="1"/>
              </p:cNvSpPr>
              <p:nvPr>
                <p:ph type="title"/>
              </p:nvPr>
            </p:nvSpPr>
            <p:spPr>
              <a:xfrm>
                <a:off x="669471" y="102393"/>
                <a:ext cx="7805058" cy="546580"/>
              </a:xfrm>
              <a:blipFill>
                <a:blip r:embed="rId3"/>
                <a:stretch>
                  <a:fillRect t="-6977" b="-51163"/>
                </a:stretch>
              </a:blipFill>
            </p:spPr>
            <p:txBody>
              <a:bodyPr/>
              <a:lstStyle/>
              <a:p>
                <a:r>
                  <a:rPr lang="en-US">
                    <a:noFill/>
                  </a:rPr>
                  <a:t> </a:t>
                </a:r>
              </a:p>
            </p:txBody>
          </p:sp>
        </mc:Fallback>
      </mc:AlternateContent>
      <p:pic>
        <p:nvPicPr>
          <p:cNvPr id="5" name="Picture 4" descr="A graph of a graph of a graph&#10;&#10;AI-generated content may be incorrect.">
            <a:extLst>
              <a:ext uri="{FF2B5EF4-FFF2-40B4-BE49-F238E27FC236}">
                <a16:creationId xmlns:a16="http://schemas.microsoft.com/office/drawing/2014/main" id="{83F4E585-350A-4C8E-1013-FC1AA2EFE29D}"/>
              </a:ext>
            </a:extLst>
          </p:cNvPr>
          <p:cNvPicPr>
            <a:picLocks noChangeAspect="1"/>
          </p:cNvPicPr>
          <p:nvPr/>
        </p:nvPicPr>
        <p:blipFill>
          <a:blip r:embed="rId4"/>
          <a:stretch>
            <a:fillRect/>
          </a:stretch>
        </p:blipFill>
        <p:spPr>
          <a:xfrm>
            <a:off x="0" y="1309431"/>
            <a:ext cx="9064487" cy="2374544"/>
          </a:xfrm>
          <a:prstGeom prst="rect">
            <a:avLst/>
          </a:prstGeom>
        </p:spPr>
      </p:pic>
      <p:sp>
        <p:nvSpPr>
          <p:cNvPr id="2" name="Slide Number Placeholder 1">
            <a:extLst>
              <a:ext uri="{FF2B5EF4-FFF2-40B4-BE49-F238E27FC236}">
                <a16:creationId xmlns:a16="http://schemas.microsoft.com/office/drawing/2014/main" id="{D2F20840-D1A9-CA23-E119-4A62E02724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101</a:t>
            </a:fld>
            <a:endParaRPr lang="en"/>
          </a:p>
        </p:txBody>
      </p:sp>
    </p:spTree>
    <p:extLst>
      <p:ext uri="{BB962C8B-B14F-4D97-AF65-F5344CB8AC3E}">
        <p14:creationId xmlns:p14="http://schemas.microsoft.com/office/powerpoint/2010/main" val="5573411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49F80-CA72-7A66-0419-225F26E2CFB2}"/>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D322CB08-6D5B-7AE9-B6AA-B5EAEB10464A}"/>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Inelastic Background Systematic</a:t>
            </a:r>
          </a:p>
        </p:txBody>
      </p:sp>
      <p:pic>
        <p:nvPicPr>
          <p:cNvPr id="5" name="Picture 4" descr="A table with numbers and symbols&#10;&#10;AI-generated content may be incorrect.">
            <a:extLst>
              <a:ext uri="{FF2B5EF4-FFF2-40B4-BE49-F238E27FC236}">
                <a16:creationId xmlns:a16="http://schemas.microsoft.com/office/drawing/2014/main" id="{6715026D-BDA1-CA99-04AE-259CED5C8217}"/>
              </a:ext>
            </a:extLst>
          </p:cNvPr>
          <p:cNvPicPr>
            <a:picLocks noChangeAspect="1"/>
          </p:cNvPicPr>
          <p:nvPr/>
        </p:nvPicPr>
        <p:blipFill>
          <a:blip r:embed="rId3"/>
          <a:stretch>
            <a:fillRect/>
          </a:stretch>
        </p:blipFill>
        <p:spPr>
          <a:xfrm>
            <a:off x="69574" y="1192725"/>
            <a:ext cx="9004852" cy="2447763"/>
          </a:xfrm>
          <a:prstGeom prst="rect">
            <a:avLst/>
          </a:prstGeom>
        </p:spPr>
      </p:pic>
      <p:sp>
        <p:nvSpPr>
          <p:cNvPr id="2" name="Slide Number Placeholder 1">
            <a:extLst>
              <a:ext uri="{FF2B5EF4-FFF2-40B4-BE49-F238E27FC236}">
                <a16:creationId xmlns:a16="http://schemas.microsoft.com/office/drawing/2014/main" id="{91AD06BB-1595-247A-0648-4987654A24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102</a:t>
            </a:fld>
            <a:endParaRPr lang="en"/>
          </a:p>
        </p:txBody>
      </p:sp>
    </p:spTree>
    <p:extLst>
      <p:ext uri="{BB962C8B-B14F-4D97-AF65-F5344CB8AC3E}">
        <p14:creationId xmlns:p14="http://schemas.microsoft.com/office/powerpoint/2010/main" val="42784149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7C71E-B485-6136-DBB5-F01BADE61252}"/>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FE96560B-03A7-33BF-8353-38E1D6008830}"/>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Weighted Mean SBS-8</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E6D401-5783-E9C5-A4D3-01F15BF3BDCE}"/>
                  </a:ext>
                </a:extLst>
              </p:cNvPr>
              <p:cNvSpPr txBox="1"/>
              <p:nvPr/>
            </p:nvSpPr>
            <p:spPr>
              <a:xfrm>
                <a:off x="457200" y="556775"/>
                <a:ext cx="8365619" cy="4029949"/>
              </a:xfrm>
              <a:prstGeom prst="rect">
                <a:avLst/>
              </a:prstGeom>
              <a:noFill/>
            </p:spPr>
            <p:txBody>
              <a:bodyPr wrap="square" rtlCol="0">
                <a:spAutoFit/>
              </a:bodyPr>
              <a:lstStyle/>
              <a:p>
                <a:pPr>
                  <a:lnSpc>
                    <a:spcPct val="114000"/>
                  </a:lnSpc>
                </a:pPr>
                <a:r>
                  <a:rPr lang="en-US" sz="1300" dirty="0">
                    <a:latin typeface="Times New Roman" panose="02020603050405020304" pitchFamily="18" charset="0"/>
                    <a:cs typeface="Times New Roman" panose="02020603050405020304" pitchFamily="18" charset="0"/>
                  </a:rPr>
                  <a:t>Weighted Mean Formula: </a:t>
                </a:r>
                <a14:m>
                  <m:oMath xmlns:m="http://schemas.openxmlformats.org/officeDocument/2006/math">
                    <m:sSub>
                      <m:sSubPr>
                        <m:ctrlPr>
                          <a:rPr lang="en-US" sz="1300" i="1" smtClean="0">
                            <a:latin typeface="Cambria Math" panose="02040503050406030204" pitchFamily="18" charset="0"/>
                            <a:cs typeface="Times New Roman" panose="02020603050405020304" pitchFamily="18" charset="0"/>
                          </a:rPr>
                        </m:ctrlPr>
                      </m:sSubPr>
                      <m:e>
                        <m:acc>
                          <m:accPr>
                            <m:chr m:val="̅"/>
                            <m:ctrlPr>
                              <a:rPr lang="en-US" sz="1300" i="1" smtClean="0">
                                <a:latin typeface="Cambria Math" panose="02040503050406030204" pitchFamily="18" charset="0"/>
                                <a:cs typeface="Times New Roman" panose="02020603050405020304" pitchFamily="18" charset="0"/>
                              </a:rPr>
                            </m:ctrlPr>
                          </m:accPr>
                          <m:e>
                            <m:r>
                              <a:rPr lang="en-US" sz="1300" b="0" i="1" smtClean="0">
                                <a:latin typeface="Cambria Math" panose="02040503050406030204" pitchFamily="18" charset="0"/>
                                <a:cs typeface="Times New Roman" panose="02020603050405020304" pitchFamily="18" charset="0"/>
                              </a:rPr>
                              <m:t>𝑅</m:t>
                            </m:r>
                          </m:e>
                        </m:acc>
                      </m:e>
                      <m:sub>
                        <m:r>
                          <a:rPr lang="en-US" sz="1300" b="0" i="1" smtClean="0">
                            <a:latin typeface="Cambria Math" panose="02040503050406030204" pitchFamily="18" charset="0"/>
                            <a:cs typeface="Times New Roman" panose="02020603050405020304" pitchFamily="18" charset="0"/>
                          </a:rPr>
                          <m:t>𝑠𝑓</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𝑤</m:t>
                        </m:r>
                      </m:sub>
                    </m:sSub>
                    <m:r>
                      <a:rPr lang="en-US" sz="1300" b="0" i="1" smtClean="0">
                        <a:latin typeface="Cambria Math" panose="02040503050406030204" pitchFamily="18" charset="0"/>
                        <a:cs typeface="Times New Roman" panose="02020603050405020304" pitchFamily="18" charset="0"/>
                      </a:rPr>
                      <m:t>=</m:t>
                    </m:r>
                    <m:f>
                      <m:fPr>
                        <m:ctrlPr>
                          <a:rPr lang="en-US" sz="1300" b="0" i="1" smtClean="0">
                            <a:latin typeface="Cambria Math" panose="02040503050406030204" pitchFamily="18" charset="0"/>
                            <a:cs typeface="Times New Roman" panose="02020603050405020304" pitchFamily="18" charset="0"/>
                          </a:rPr>
                        </m:ctrlPr>
                      </m:fPr>
                      <m:num>
                        <m:nary>
                          <m:naryPr>
                            <m:chr m:val="∑"/>
                            <m:ctrlPr>
                              <a:rPr lang="en-US" sz="1300" b="0" i="1" smtClean="0">
                                <a:latin typeface="Cambria Math" panose="02040503050406030204" pitchFamily="18" charset="0"/>
                                <a:cs typeface="Times New Roman" panose="02020603050405020304" pitchFamily="18" charset="0"/>
                              </a:rPr>
                            </m:ctrlPr>
                          </m:naryPr>
                          <m:sub>
                            <m:r>
                              <m:rPr>
                                <m:brk m:alnAt="23"/>
                              </m:rPr>
                              <a:rPr lang="en-US" sz="1300" b="0" i="1" smtClean="0">
                                <a:latin typeface="Cambria Math" panose="02040503050406030204" pitchFamily="18" charset="0"/>
                                <a:cs typeface="Times New Roman" panose="02020603050405020304" pitchFamily="18" charset="0"/>
                              </a:rPr>
                              <m:t>𝑖</m:t>
                            </m:r>
                            <m:r>
                              <a:rPr lang="en-US" sz="1300" b="0" i="1" smtClean="0">
                                <a:latin typeface="Cambria Math" panose="02040503050406030204" pitchFamily="18" charset="0"/>
                                <a:cs typeface="Times New Roman" panose="02020603050405020304" pitchFamily="18" charset="0"/>
                              </a:rPr>
                              <m:t>=1</m:t>
                            </m:r>
                          </m:sub>
                          <m:sup>
                            <m:r>
                              <a:rPr lang="en-US" sz="1300" b="0" i="1" smtClean="0">
                                <a:latin typeface="Cambria Math" panose="02040503050406030204" pitchFamily="18" charset="0"/>
                                <a:cs typeface="Times New Roman" panose="02020603050405020304" pitchFamily="18" charset="0"/>
                              </a:rPr>
                              <m:t>3</m:t>
                            </m:r>
                          </m:sup>
                          <m:e>
                            <m:sSub>
                              <m:sSubPr>
                                <m:ctrlPr>
                                  <a:rPr lang="en-US" sz="1300" b="0" i="1" smtClean="0">
                                    <a:latin typeface="Cambria Math" panose="02040503050406030204" pitchFamily="18" charset="0"/>
                                    <a:cs typeface="Times New Roman" panose="02020603050405020304" pitchFamily="18" charset="0"/>
                                  </a:rPr>
                                </m:ctrlPr>
                              </m:sSubPr>
                              <m:e>
                                <m:r>
                                  <a:rPr lang="en-US" sz="1300" b="0" i="1" smtClean="0">
                                    <a:latin typeface="Cambria Math" panose="02040503050406030204" pitchFamily="18" charset="0"/>
                                    <a:cs typeface="Times New Roman" panose="02020603050405020304" pitchFamily="18" charset="0"/>
                                  </a:rPr>
                                  <m:t>𝑅</m:t>
                                </m:r>
                              </m:e>
                              <m:sub>
                                <m:r>
                                  <a:rPr lang="en-US" sz="1300" b="0" i="1" smtClean="0">
                                    <a:latin typeface="Cambria Math" panose="02040503050406030204" pitchFamily="18" charset="0"/>
                                    <a:cs typeface="Times New Roman" panose="02020603050405020304" pitchFamily="18" charset="0"/>
                                  </a:rPr>
                                  <m:t>𝑠𝑓</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𝑖</m:t>
                                </m:r>
                              </m:sub>
                            </m:sSub>
                            <m:sSub>
                              <m:sSubPr>
                                <m:ctrlPr>
                                  <a:rPr lang="en-US" sz="1300" b="0" i="1" smtClean="0">
                                    <a:latin typeface="Cambria Math" panose="02040503050406030204" pitchFamily="18" charset="0"/>
                                    <a:cs typeface="Times New Roman" panose="02020603050405020304" pitchFamily="18" charset="0"/>
                                  </a:rPr>
                                </m:ctrlPr>
                              </m:sSubPr>
                              <m:e>
                                <m:r>
                                  <a:rPr lang="en-US" sz="1300" b="0" i="1" smtClean="0">
                                    <a:latin typeface="Cambria Math" panose="02040503050406030204" pitchFamily="18" charset="0"/>
                                    <a:cs typeface="Times New Roman" panose="02020603050405020304" pitchFamily="18" charset="0"/>
                                  </a:rPr>
                                  <m:t>𝑤</m:t>
                                </m:r>
                              </m:e>
                              <m:sub>
                                <m:r>
                                  <a:rPr lang="en-US" sz="1300" b="0" i="1" smtClean="0">
                                    <a:latin typeface="Cambria Math" panose="02040503050406030204" pitchFamily="18" charset="0"/>
                                    <a:cs typeface="Times New Roman" panose="02020603050405020304" pitchFamily="18" charset="0"/>
                                  </a:rPr>
                                  <m:t>𝑖</m:t>
                                </m:r>
                              </m:sub>
                            </m:sSub>
                          </m:e>
                        </m:nary>
                      </m:num>
                      <m:den>
                        <m:nary>
                          <m:naryPr>
                            <m:chr m:val="∑"/>
                            <m:ctrlPr>
                              <a:rPr lang="en-US" sz="1300" i="1">
                                <a:latin typeface="Cambria Math" panose="02040503050406030204" pitchFamily="18" charset="0"/>
                                <a:cs typeface="Times New Roman" panose="02020603050405020304" pitchFamily="18" charset="0"/>
                              </a:rPr>
                            </m:ctrlPr>
                          </m:naryPr>
                          <m:sub>
                            <m:r>
                              <m:rPr>
                                <m:brk m:alnAt="23"/>
                              </m:rPr>
                              <a:rPr lang="en-US" sz="1300" i="1">
                                <a:latin typeface="Cambria Math" panose="02040503050406030204" pitchFamily="18" charset="0"/>
                                <a:cs typeface="Times New Roman" panose="02020603050405020304" pitchFamily="18" charset="0"/>
                              </a:rPr>
                              <m:t>𝑖</m:t>
                            </m:r>
                            <m:r>
                              <a:rPr lang="en-US" sz="1300" i="1">
                                <a:latin typeface="Cambria Math" panose="02040503050406030204" pitchFamily="18" charset="0"/>
                                <a:cs typeface="Times New Roman" panose="02020603050405020304" pitchFamily="18" charset="0"/>
                              </a:rPr>
                              <m:t>=1</m:t>
                            </m:r>
                          </m:sub>
                          <m:sup>
                            <m:r>
                              <a:rPr lang="en-US" sz="1300" i="1">
                                <a:latin typeface="Cambria Math" panose="02040503050406030204" pitchFamily="18" charset="0"/>
                                <a:cs typeface="Times New Roman" panose="02020603050405020304" pitchFamily="18" charset="0"/>
                              </a:rPr>
                              <m:t>3</m:t>
                            </m:r>
                          </m:sup>
                          <m:e>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cs typeface="Times New Roman" panose="02020603050405020304" pitchFamily="18" charset="0"/>
                                  </a:rPr>
                                  <m:t>𝑤</m:t>
                                </m:r>
                              </m:e>
                              <m:sub>
                                <m:r>
                                  <a:rPr lang="en-US" sz="1300" i="1">
                                    <a:latin typeface="Cambria Math" panose="02040503050406030204" pitchFamily="18" charset="0"/>
                                    <a:cs typeface="Times New Roman" panose="02020603050405020304" pitchFamily="18" charset="0"/>
                                  </a:rPr>
                                  <m:t>𝑖</m:t>
                                </m:r>
                              </m:sub>
                            </m:sSub>
                          </m:e>
                        </m:nary>
                      </m:den>
                    </m:f>
                  </m:oMath>
                </a14:m>
                <a:r>
                  <a:rPr lang="en-US" sz="1300" dirty="0">
                    <a:latin typeface="Times New Roman" panose="02020603050405020304" pitchFamily="18" charset="0"/>
                    <a:cs typeface="Times New Roman" panose="02020603050405020304" pitchFamily="18" charset="0"/>
                  </a:rPr>
                  <a:t> , where </a:t>
                </a:r>
                <a14:m>
                  <m:oMath xmlns:m="http://schemas.openxmlformats.org/officeDocument/2006/math">
                    <m:sSub>
                      <m:sSubPr>
                        <m:ctrlPr>
                          <a:rPr lang="en-US" sz="1300" i="1" smtClean="0">
                            <a:latin typeface="Cambria Math" panose="02040503050406030204" pitchFamily="18" charset="0"/>
                            <a:cs typeface="Times New Roman" panose="02020603050405020304" pitchFamily="18" charset="0"/>
                          </a:rPr>
                        </m:ctrlPr>
                      </m:sSubPr>
                      <m:e>
                        <m:r>
                          <a:rPr lang="en-US" sz="1300" b="0" i="1" smtClean="0">
                            <a:latin typeface="Cambria Math" panose="02040503050406030204" pitchFamily="18" charset="0"/>
                            <a:cs typeface="Times New Roman" panose="02020603050405020304" pitchFamily="18" charset="0"/>
                          </a:rPr>
                          <m:t>𝑤</m:t>
                        </m:r>
                      </m:e>
                      <m:sub>
                        <m:r>
                          <a:rPr lang="en-US" sz="1300" b="0" i="1" smtClean="0">
                            <a:latin typeface="Cambria Math" panose="02040503050406030204" pitchFamily="18" charset="0"/>
                            <a:cs typeface="Times New Roman" panose="02020603050405020304" pitchFamily="18" charset="0"/>
                          </a:rPr>
                          <m:t>𝑖</m:t>
                        </m:r>
                      </m:sub>
                    </m:sSub>
                    <m:r>
                      <a:rPr lang="en-US" sz="1300" b="0" i="1" smtClean="0">
                        <a:latin typeface="Cambria Math" panose="02040503050406030204" pitchFamily="18" charset="0"/>
                        <a:cs typeface="Times New Roman" panose="02020603050405020304" pitchFamily="18" charset="0"/>
                      </a:rPr>
                      <m:t>=</m:t>
                    </m:r>
                    <m:f>
                      <m:fPr>
                        <m:ctrlPr>
                          <a:rPr lang="en-US" sz="1300" b="0" i="1" smtClean="0">
                            <a:latin typeface="Cambria Math" panose="02040503050406030204" pitchFamily="18" charset="0"/>
                            <a:cs typeface="Times New Roman" panose="02020603050405020304" pitchFamily="18" charset="0"/>
                          </a:rPr>
                        </m:ctrlPr>
                      </m:fPr>
                      <m:num>
                        <m:r>
                          <a:rPr lang="en-US" sz="1300" b="0" i="1" smtClean="0">
                            <a:latin typeface="Cambria Math" panose="02040503050406030204" pitchFamily="18" charset="0"/>
                            <a:cs typeface="Times New Roman" panose="02020603050405020304" pitchFamily="18" charset="0"/>
                          </a:rPr>
                          <m:t>1</m:t>
                        </m:r>
                      </m:num>
                      <m:den>
                        <m:sSubSup>
                          <m:sSubSupPr>
                            <m:ctrlPr>
                              <a:rPr lang="en-US" sz="1300" b="0" i="1" smtClean="0">
                                <a:latin typeface="Cambria Math" panose="02040503050406030204" pitchFamily="18" charset="0"/>
                                <a:cs typeface="Times New Roman" panose="02020603050405020304" pitchFamily="18" charset="0"/>
                              </a:rPr>
                            </m:ctrlPr>
                          </m:sSubSupPr>
                          <m:e>
                            <m:r>
                              <a:rPr lang="en-US" sz="1300" b="0" i="1" smtClean="0">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b="0" i="1" smtClean="0">
                                <a:latin typeface="Cambria Math" panose="02040503050406030204" pitchFamily="18" charset="0"/>
                                <a:cs typeface="Times New Roman" panose="02020603050405020304" pitchFamily="18" charset="0"/>
                              </a:rPr>
                              <m:t>𝑢𝑛𝑐𝑜𝑟𝑟</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𝑖</m:t>
                            </m:r>
                          </m:sub>
                          <m:sup>
                            <m:r>
                              <a:rPr lang="en-US" sz="1300" b="0" i="1" smtClean="0">
                                <a:latin typeface="Cambria Math" panose="02040503050406030204" pitchFamily="18" charset="0"/>
                                <a:cs typeface="Times New Roman" panose="02020603050405020304" pitchFamily="18" charset="0"/>
                              </a:rPr>
                              <m:t>2</m:t>
                            </m:r>
                          </m:sup>
                        </m:sSubSup>
                      </m:den>
                    </m:f>
                  </m:oMath>
                </a14:m>
                <a:endParaRPr lang="en-US" sz="1300" b="0" dirty="0">
                  <a:latin typeface="Times New Roman" panose="02020603050405020304" pitchFamily="18" charset="0"/>
                  <a:cs typeface="Times New Roman" panose="02020603050405020304" pitchFamily="18" charset="0"/>
                </a:endParaRPr>
              </a:p>
              <a:p>
                <a:pPr>
                  <a:lnSpc>
                    <a:spcPct val="114000"/>
                  </a:lnSpc>
                </a:pPr>
                <a:r>
                  <a:rPr lang="en-US" sz="1300" dirty="0">
                    <a:latin typeface="Times New Roman" panose="02020603050405020304" pitchFamily="18" charset="0"/>
                    <a:cs typeface="Times New Roman" panose="02020603050405020304" pitchFamily="18" charset="0"/>
                  </a:rPr>
                  <a:t>Uncertainty on the weighted mean, for uncorrelated uncertainties: </a:t>
                </a:r>
                <a14:m>
                  <m:oMath xmlns:m="http://schemas.openxmlformats.org/officeDocument/2006/math">
                    <m:sSubSup>
                      <m:sSubSupPr>
                        <m:ctrlPr>
                          <a:rPr lang="en-US" sz="1300" i="1" smtClean="0">
                            <a:latin typeface="Cambria Math" panose="02040503050406030204" pitchFamily="18" charset="0"/>
                            <a:cs typeface="Times New Roman" panose="02020603050405020304" pitchFamily="18" charset="0"/>
                          </a:rPr>
                        </m:ctrlPr>
                      </m:sSubSupPr>
                      <m:e>
                        <m:r>
                          <a:rPr lang="en-US" sz="1300" i="1" smtClean="0">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b="0" i="1" smtClean="0">
                            <a:latin typeface="Cambria Math" panose="02040503050406030204" pitchFamily="18" charset="0"/>
                            <a:cs typeface="Times New Roman" panose="02020603050405020304" pitchFamily="18" charset="0"/>
                          </a:rPr>
                          <m:t>𝑚𝑒𝑎𝑛</m:t>
                        </m:r>
                        <m:r>
                          <a:rPr lang="en-US" sz="1300" b="0" i="1" smtClean="0">
                            <a:latin typeface="Cambria Math" panose="02040503050406030204" pitchFamily="18" charset="0"/>
                            <a:cs typeface="Times New Roman" panose="02020603050405020304" pitchFamily="18" charset="0"/>
                          </a:rPr>
                          <m:t>, </m:t>
                        </m:r>
                        <m:r>
                          <a:rPr lang="en-US" sz="1300" b="0" i="1" smtClean="0">
                            <a:latin typeface="Cambria Math" panose="02040503050406030204" pitchFamily="18" charset="0"/>
                            <a:cs typeface="Times New Roman" panose="02020603050405020304" pitchFamily="18" charset="0"/>
                          </a:rPr>
                          <m:t>𝑢𝑛𝑐𝑜𝑟𝑟</m:t>
                        </m:r>
                      </m:sub>
                      <m:sup>
                        <m:r>
                          <a:rPr lang="en-US" sz="1300" b="0" i="1" smtClean="0">
                            <a:latin typeface="Cambria Math" panose="02040503050406030204" pitchFamily="18" charset="0"/>
                            <a:cs typeface="Times New Roman" panose="02020603050405020304" pitchFamily="18" charset="0"/>
                          </a:rPr>
                          <m:t>2</m:t>
                        </m:r>
                      </m:sup>
                    </m:sSubSup>
                    <m:r>
                      <a:rPr lang="en-US" sz="1300" b="0" i="1" smtClean="0">
                        <a:latin typeface="Cambria Math" panose="02040503050406030204" pitchFamily="18" charset="0"/>
                        <a:cs typeface="Times New Roman" panose="02020603050405020304" pitchFamily="18" charset="0"/>
                      </a:rPr>
                      <m:t>=</m:t>
                    </m:r>
                    <m:f>
                      <m:fPr>
                        <m:type m:val="skw"/>
                        <m:ctrlPr>
                          <a:rPr lang="en-US" sz="1300" b="0" i="1" smtClean="0">
                            <a:latin typeface="Cambria Math" panose="02040503050406030204" pitchFamily="18" charset="0"/>
                            <a:cs typeface="Times New Roman" panose="02020603050405020304" pitchFamily="18" charset="0"/>
                          </a:rPr>
                        </m:ctrlPr>
                      </m:fPr>
                      <m:num>
                        <m:r>
                          <a:rPr lang="en-US" sz="1300" b="0" i="1" smtClean="0">
                            <a:latin typeface="Cambria Math" panose="02040503050406030204" pitchFamily="18" charset="0"/>
                            <a:cs typeface="Times New Roman" panose="02020603050405020304" pitchFamily="18" charset="0"/>
                          </a:rPr>
                          <m:t>1</m:t>
                        </m:r>
                      </m:num>
                      <m:den>
                        <m:nary>
                          <m:naryPr>
                            <m:chr m:val="∑"/>
                            <m:ctrlPr>
                              <a:rPr lang="en-US" sz="1300" i="1">
                                <a:latin typeface="Cambria Math" panose="02040503050406030204" pitchFamily="18" charset="0"/>
                                <a:cs typeface="Times New Roman" panose="02020603050405020304" pitchFamily="18" charset="0"/>
                              </a:rPr>
                            </m:ctrlPr>
                          </m:naryPr>
                          <m:sub>
                            <m:r>
                              <m:rPr>
                                <m:brk m:alnAt="23"/>
                              </m:rPr>
                              <a:rPr lang="en-US" sz="1300" i="1">
                                <a:latin typeface="Cambria Math" panose="02040503050406030204" pitchFamily="18" charset="0"/>
                                <a:cs typeface="Times New Roman" panose="02020603050405020304" pitchFamily="18" charset="0"/>
                              </a:rPr>
                              <m:t>𝑖</m:t>
                            </m:r>
                            <m:r>
                              <a:rPr lang="en-US" sz="1300" i="1">
                                <a:latin typeface="Cambria Math" panose="02040503050406030204" pitchFamily="18" charset="0"/>
                                <a:cs typeface="Times New Roman" panose="02020603050405020304" pitchFamily="18" charset="0"/>
                              </a:rPr>
                              <m:t>=1</m:t>
                            </m:r>
                          </m:sub>
                          <m:sup>
                            <m:r>
                              <a:rPr lang="en-US" sz="1300" i="1">
                                <a:latin typeface="Cambria Math" panose="02040503050406030204" pitchFamily="18" charset="0"/>
                                <a:cs typeface="Times New Roman" panose="02020603050405020304" pitchFamily="18" charset="0"/>
                              </a:rPr>
                              <m:t>3</m:t>
                            </m:r>
                          </m:sup>
                          <m:e>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cs typeface="Times New Roman" panose="02020603050405020304" pitchFamily="18" charset="0"/>
                                  </a:rPr>
                                  <m:t>𝑤</m:t>
                                </m:r>
                              </m:e>
                              <m:sub>
                                <m:r>
                                  <a:rPr lang="en-US" sz="1300" i="1">
                                    <a:latin typeface="Cambria Math" panose="02040503050406030204" pitchFamily="18" charset="0"/>
                                    <a:cs typeface="Times New Roman" panose="02020603050405020304" pitchFamily="18" charset="0"/>
                                  </a:rPr>
                                  <m:t>𝑖</m:t>
                                </m:r>
                              </m:sub>
                            </m:sSub>
                          </m:e>
                        </m:nary>
                      </m:den>
                    </m:f>
                  </m:oMath>
                </a14:m>
                <a:endParaRPr lang="en-US" sz="1300" b="0" dirty="0">
                  <a:latin typeface="Times New Roman" panose="02020603050405020304" pitchFamily="18" charset="0"/>
                  <a:cs typeface="Times New Roman" panose="02020603050405020304" pitchFamily="18" charset="0"/>
                </a:endParaRPr>
              </a:p>
              <a:p>
                <a:pPr>
                  <a:lnSpc>
                    <a:spcPct val="114000"/>
                  </a:lnSpc>
                </a:pPr>
                <a:r>
                  <a:rPr lang="en-US" sz="1300" b="0" dirty="0">
                    <a:latin typeface="Times New Roman" panose="02020603050405020304" pitchFamily="18" charset="0"/>
                    <a:cs typeface="Times New Roman" panose="02020603050405020304" pitchFamily="18" charset="0"/>
                  </a:rPr>
                  <a:t>Uncertainty on the weighted mean, for correlated uncertainties, procedure:</a:t>
                </a:r>
              </a:p>
              <a:p>
                <a:pPr marL="800100" lvl="1" indent="-342900">
                  <a:lnSpc>
                    <a:spcPct val="114000"/>
                  </a:lnSpc>
                  <a:buFont typeface="+mj-lt"/>
                  <a:buAutoNum type="arabicPeriod"/>
                </a:pPr>
                <a:r>
                  <a:rPr lang="en-US" sz="1300" dirty="0">
                    <a:latin typeface="Times New Roman" panose="02020603050405020304" pitchFamily="18" charset="0"/>
                    <a:cs typeface="Times New Roman" panose="02020603050405020304" pitchFamily="18" charset="0"/>
                  </a:rPr>
                  <a:t>Add the correlated error, </a:t>
                </a:r>
                <a14:m>
                  <m:oMath xmlns:m="http://schemas.openxmlformats.org/officeDocument/2006/math">
                    <m:sSub>
                      <m:sSubPr>
                        <m:ctrlPr>
                          <a:rPr lang="en-US" sz="1300" i="1" smtClean="0">
                            <a:latin typeface="Cambria Math" panose="02040503050406030204" pitchFamily="18" charset="0"/>
                            <a:cs typeface="Times New Roman" panose="02020603050405020304" pitchFamily="18" charset="0"/>
                          </a:rPr>
                        </m:ctrlPr>
                      </m:sSubPr>
                      <m:e>
                        <m:r>
                          <a:rPr lang="en-US" sz="1300" i="1" smtClean="0">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b="0" i="1" smtClean="0">
                            <a:latin typeface="Cambria Math" panose="02040503050406030204" pitchFamily="18" charset="0"/>
                            <a:cs typeface="Times New Roman" panose="02020603050405020304" pitchFamily="18" charset="0"/>
                          </a:rPr>
                          <m:t>𝑐𝑜𝑟𝑟</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𝑖</m:t>
                        </m:r>
                      </m:sub>
                    </m:sSub>
                  </m:oMath>
                </a14:m>
                <a:r>
                  <a:rPr lang="en-US" sz="1300" dirty="0">
                    <a:latin typeface="Times New Roman" panose="02020603050405020304" pitchFamily="18" charset="0"/>
                    <a:cs typeface="Times New Roman" panose="02020603050405020304" pitchFamily="18" charset="0"/>
                  </a:rPr>
                  <a:t>, for a given data set to the scale factor, </a:t>
                </a:r>
                <a14:m>
                  <m:oMath xmlns:m="http://schemas.openxmlformats.org/officeDocument/2006/math">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cs typeface="Times New Roman" panose="02020603050405020304" pitchFamily="18" charset="0"/>
                          </a:rPr>
                          <m:t>𝑅</m:t>
                        </m:r>
                      </m:e>
                      <m:sub>
                        <m:r>
                          <a:rPr lang="en-US" sz="1300" i="1">
                            <a:latin typeface="Cambria Math" panose="02040503050406030204" pitchFamily="18" charset="0"/>
                            <a:cs typeface="Times New Roman" panose="02020603050405020304" pitchFamily="18" charset="0"/>
                          </a:rPr>
                          <m:t>𝑠𝑓</m:t>
                        </m:r>
                        <m:r>
                          <a:rPr lang="en-US" sz="1300" i="1">
                            <a:latin typeface="Cambria Math" panose="02040503050406030204" pitchFamily="18" charset="0"/>
                            <a:cs typeface="Times New Roman" panose="02020603050405020304" pitchFamily="18" charset="0"/>
                          </a:rPr>
                          <m:t>,</m:t>
                        </m:r>
                        <m:r>
                          <a:rPr lang="en-US" sz="1300" i="1">
                            <a:latin typeface="Cambria Math" panose="02040503050406030204" pitchFamily="18" charset="0"/>
                            <a:cs typeface="Times New Roman" panose="02020603050405020304" pitchFamily="18" charset="0"/>
                          </a:rPr>
                          <m:t>𝑖</m:t>
                        </m:r>
                      </m:sub>
                    </m:sSub>
                  </m:oMath>
                </a14:m>
                <a:r>
                  <a:rPr lang="en-US" sz="1300" b="0" dirty="0">
                    <a:latin typeface="Times New Roman" panose="02020603050405020304" pitchFamily="18" charset="0"/>
                    <a:cs typeface="Times New Roman" panose="02020603050405020304" pitchFamily="18" charset="0"/>
                  </a:rPr>
                  <a:t>: </a:t>
                </a:r>
                <a14:m>
                  <m:oMath xmlns:m="http://schemas.openxmlformats.org/officeDocument/2006/math">
                    <m:sSubSup>
                      <m:sSubSupPr>
                        <m:ctrlPr>
                          <a:rPr lang="en-US" sz="1300" b="0" i="1" smtClean="0">
                            <a:latin typeface="Cambria Math" panose="02040503050406030204" pitchFamily="18" charset="0"/>
                            <a:cs typeface="Times New Roman" panose="02020603050405020304" pitchFamily="18" charset="0"/>
                          </a:rPr>
                        </m:ctrlPr>
                      </m:sSubSupPr>
                      <m:e>
                        <m:r>
                          <a:rPr lang="en-US" sz="1300" b="0" i="1" smtClean="0">
                            <a:latin typeface="Cambria Math" panose="02040503050406030204" pitchFamily="18" charset="0"/>
                            <a:cs typeface="Times New Roman" panose="02020603050405020304" pitchFamily="18" charset="0"/>
                          </a:rPr>
                          <m:t>𝑅</m:t>
                        </m:r>
                      </m:e>
                      <m:sub>
                        <m:r>
                          <a:rPr lang="en-US" sz="1300" b="0" i="1" smtClean="0">
                            <a:latin typeface="Cambria Math" panose="02040503050406030204" pitchFamily="18" charset="0"/>
                            <a:cs typeface="Times New Roman" panose="02020603050405020304" pitchFamily="18" charset="0"/>
                          </a:rPr>
                          <m:t>𝑠𝑓</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𝑖</m:t>
                        </m:r>
                      </m:sub>
                      <m:sup>
                        <m:r>
                          <a:rPr lang="en-US" sz="1300" b="0" i="1" smtClean="0">
                            <a:latin typeface="Cambria Math" panose="02040503050406030204" pitchFamily="18" charset="0"/>
                            <a:cs typeface="Times New Roman" panose="02020603050405020304" pitchFamily="18" charset="0"/>
                          </a:rPr>
                          <m:t>+1</m:t>
                        </m:r>
                      </m:sup>
                    </m:sSubSup>
                    <m:r>
                      <a:rPr lang="en-US" sz="1300" b="0" i="1" smtClean="0">
                        <a:latin typeface="Cambria Math" panose="02040503050406030204" pitchFamily="18" charset="0"/>
                        <a:cs typeface="Times New Roman" panose="02020603050405020304" pitchFamily="18" charset="0"/>
                      </a:rPr>
                      <m:t>=</m:t>
                    </m:r>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cs typeface="Times New Roman" panose="02020603050405020304" pitchFamily="18" charset="0"/>
                          </a:rPr>
                          <m:t>𝑅</m:t>
                        </m:r>
                      </m:e>
                      <m:sub>
                        <m:r>
                          <a:rPr lang="en-US" sz="1300" i="1">
                            <a:latin typeface="Cambria Math" panose="02040503050406030204" pitchFamily="18" charset="0"/>
                            <a:cs typeface="Times New Roman" panose="02020603050405020304" pitchFamily="18" charset="0"/>
                          </a:rPr>
                          <m:t>𝑠𝑓</m:t>
                        </m:r>
                        <m:r>
                          <a:rPr lang="en-US" sz="1300" i="1">
                            <a:latin typeface="Cambria Math" panose="02040503050406030204" pitchFamily="18" charset="0"/>
                            <a:cs typeface="Times New Roman" panose="02020603050405020304" pitchFamily="18" charset="0"/>
                          </a:rPr>
                          <m:t>,</m:t>
                        </m:r>
                        <m:r>
                          <a:rPr lang="en-US" sz="1300" i="1">
                            <a:latin typeface="Cambria Math" panose="02040503050406030204" pitchFamily="18" charset="0"/>
                            <a:cs typeface="Times New Roman" panose="02020603050405020304" pitchFamily="18" charset="0"/>
                          </a:rPr>
                          <m:t>𝑖</m:t>
                        </m:r>
                      </m:sub>
                    </m:sSub>
                    <m:r>
                      <a:rPr lang="en-US" sz="1300" b="0" i="1" smtClean="0">
                        <a:latin typeface="Cambria Math" panose="02040503050406030204" pitchFamily="18" charset="0"/>
                        <a:cs typeface="Times New Roman" panose="02020603050405020304" pitchFamily="18" charset="0"/>
                      </a:rPr>
                      <m:t>+</m:t>
                    </m:r>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i="1">
                            <a:latin typeface="Cambria Math" panose="02040503050406030204" pitchFamily="18" charset="0"/>
                            <a:cs typeface="Times New Roman" panose="02020603050405020304" pitchFamily="18" charset="0"/>
                          </a:rPr>
                          <m:t>𝑐𝑜𝑟𝑟</m:t>
                        </m:r>
                        <m:r>
                          <a:rPr lang="en-US" sz="1300" i="1">
                            <a:latin typeface="Cambria Math" panose="02040503050406030204" pitchFamily="18" charset="0"/>
                            <a:cs typeface="Times New Roman" panose="02020603050405020304" pitchFamily="18" charset="0"/>
                          </a:rPr>
                          <m:t>,</m:t>
                        </m:r>
                        <m:r>
                          <a:rPr lang="en-US" sz="1300" i="1">
                            <a:latin typeface="Cambria Math" panose="02040503050406030204" pitchFamily="18" charset="0"/>
                            <a:cs typeface="Times New Roman" panose="02020603050405020304" pitchFamily="18" charset="0"/>
                          </a:rPr>
                          <m:t>𝑖</m:t>
                        </m:r>
                      </m:sub>
                    </m:sSub>
                  </m:oMath>
                </a14:m>
                <a:endParaRPr lang="en-US" sz="1300" dirty="0">
                  <a:latin typeface="Times New Roman" panose="02020603050405020304" pitchFamily="18" charset="0"/>
                  <a:cs typeface="Times New Roman" panose="02020603050405020304" pitchFamily="18" charset="0"/>
                </a:endParaRPr>
              </a:p>
              <a:p>
                <a:pPr marL="800100" lvl="1" indent="-342900">
                  <a:lnSpc>
                    <a:spcPct val="114000"/>
                  </a:lnSpc>
                  <a:buFont typeface="+mj-lt"/>
                  <a:buAutoNum type="arabicPeriod"/>
                </a:pPr>
                <a:r>
                  <a:rPr lang="en-US" sz="1300" b="0" dirty="0">
                    <a:latin typeface="Times New Roman" panose="02020603050405020304" pitchFamily="18" charset="0"/>
                    <a:cs typeface="Times New Roman" panose="02020603050405020304" pitchFamily="18" charset="0"/>
                  </a:rPr>
                  <a:t>Apply step 1 for every data set</a:t>
                </a:r>
              </a:p>
              <a:p>
                <a:pPr marL="800100" lvl="1" indent="-342900">
                  <a:lnSpc>
                    <a:spcPct val="114000"/>
                  </a:lnSpc>
                  <a:buFont typeface="+mj-lt"/>
                  <a:buAutoNum type="arabicPeriod"/>
                </a:pPr>
                <a:r>
                  <a:rPr lang="en-US" sz="1300" dirty="0">
                    <a:latin typeface="Times New Roman" panose="02020603050405020304" pitchFamily="18" charset="0"/>
                    <a:cs typeface="Times New Roman" panose="02020603050405020304" pitchFamily="18" charset="0"/>
                  </a:rPr>
                  <a:t>Calculate a new weighed mean from the above formula with all </a:t>
                </a:r>
                <a14:m>
                  <m:oMath xmlns:m="http://schemas.openxmlformats.org/officeDocument/2006/math">
                    <m:sSubSup>
                      <m:sSubSupPr>
                        <m:ctrlPr>
                          <a:rPr lang="en-US" sz="1300" b="0" i="1" smtClean="0">
                            <a:latin typeface="Cambria Math" panose="02040503050406030204" pitchFamily="18" charset="0"/>
                            <a:cs typeface="Times New Roman" panose="02020603050405020304" pitchFamily="18" charset="0"/>
                          </a:rPr>
                        </m:ctrlPr>
                      </m:sSubSupPr>
                      <m:e>
                        <m:r>
                          <a:rPr lang="en-US" sz="1300" b="0" i="1" smtClean="0">
                            <a:latin typeface="Cambria Math" panose="02040503050406030204" pitchFamily="18" charset="0"/>
                            <a:cs typeface="Times New Roman" panose="02020603050405020304" pitchFamily="18" charset="0"/>
                          </a:rPr>
                          <m:t>𝑅</m:t>
                        </m:r>
                      </m:e>
                      <m:sub>
                        <m:r>
                          <a:rPr lang="en-US" sz="1300" b="0" i="1" smtClean="0">
                            <a:latin typeface="Cambria Math" panose="02040503050406030204" pitchFamily="18" charset="0"/>
                            <a:cs typeface="Times New Roman" panose="02020603050405020304" pitchFamily="18" charset="0"/>
                          </a:rPr>
                          <m:t>𝑠𝑓</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𝑖</m:t>
                        </m:r>
                      </m:sub>
                      <m:sup>
                        <m:r>
                          <a:rPr lang="en-US" sz="1300" b="0" i="1" smtClean="0">
                            <a:latin typeface="Cambria Math" panose="02040503050406030204" pitchFamily="18" charset="0"/>
                            <a:cs typeface="Times New Roman" panose="02020603050405020304" pitchFamily="18" charset="0"/>
                          </a:rPr>
                          <m:t>+1</m:t>
                        </m:r>
                      </m:sup>
                    </m:sSubSup>
                  </m:oMath>
                </a14:m>
                <a:r>
                  <a:rPr lang="en-US" sz="1300" b="0" dirty="0">
                    <a:latin typeface="Times New Roman" panose="02020603050405020304" pitchFamily="18" charset="0"/>
                    <a:cs typeface="Times New Roman" panose="02020603050405020304" pitchFamily="18" charset="0"/>
                  </a:rPr>
                  <a:t>s, call it </a:t>
                </a:r>
                <a14:m>
                  <m:oMath xmlns:m="http://schemas.openxmlformats.org/officeDocument/2006/math">
                    <m:sSubSup>
                      <m:sSubSupPr>
                        <m:ctrlPr>
                          <a:rPr lang="en-US" sz="1300" b="0" i="1" smtClean="0">
                            <a:latin typeface="Cambria Math" panose="02040503050406030204" pitchFamily="18" charset="0"/>
                            <a:cs typeface="Times New Roman" panose="02020603050405020304" pitchFamily="18" charset="0"/>
                          </a:rPr>
                        </m:ctrlPr>
                      </m:sSubSupPr>
                      <m:e>
                        <m:acc>
                          <m:accPr>
                            <m:chr m:val="̅"/>
                            <m:ctrlPr>
                              <a:rPr lang="en-US" sz="1300" b="0" i="1" smtClean="0">
                                <a:latin typeface="Cambria Math" panose="02040503050406030204" pitchFamily="18" charset="0"/>
                                <a:cs typeface="Times New Roman" panose="02020603050405020304" pitchFamily="18" charset="0"/>
                              </a:rPr>
                            </m:ctrlPr>
                          </m:accPr>
                          <m:e>
                            <m:r>
                              <a:rPr lang="en-US" sz="1300" b="0" i="1" smtClean="0">
                                <a:latin typeface="Cambria Math" panose="02040503050406030204" pitchFamily="18" charset="0"/>
                                <a:cs typeface="Times New Roman" panose="02020603050405020304" pitchFamily="18" charset="0"/>
                              </a:rPr>
                              <m:t>𝑅</m:t>
                            </m:r>
                          </m:e>
                        </m:acc>
                      </m:e>
                      <m:sub>
                        <m:r>
                          <a:rPr lang="en-US" sz="1300" b="0" i="1" smtClean="0">
                            <a:latin typeface="Cambria Math" panose="02040503050406030204" pitchFamily="18" charset="0"/>
                            <a:cs typeface="Times New Roman" panose="02020603050405020304" pitchFamily="18" charset="0"/>
                          </a:rPr>
                          <m:t>𝑠𝑓</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𝑤</m:t>
                        </m:r>
                      </m:sub>
                      <m:sup>
                        <m:r>
                          <a:rPr lang="en-US" sz="1300" b="0" i="1" smtClean="0">
                            <a:latin typeface="Cambria Math" panose="02040503050406030204" pitchFamily="18" charset="0"/>
                            <a:cs typeface="Times New Roman" panose="02020603050405020304" pitchFamily="18" charset="0"/>
                          </a:rPr>
                          <m:t>+1</m:t>
                        </m:r>
                      </m:sup>
                    </m:sSubSup>
                  </m:oMath>
                </a14:m>
                <a:endParaRPr lang="en-US" sz="1300" b="0" dirty="0">
                  <a:latin typeface="Times New Roman" panose="02020603050405020304" pitchFamily="18" charset="0"/>
                  <a:cs typeface="Times New Roman" panose="02020603050405020304" pitchFamily="18" charset="0"/>
                </a:endParaRPr>
              </a:p>
              <a:p>
                <a:pPr marL="800100" lvl="1" indent="-342900">
                  <a:lnSpc>
                    <a:spcPct val="114000"/>
                  </a:lnSpc>
                  <a:buFont typeface="+mj-lt"/>
                  <a:buAutoNum type="arabicPeriod"/>
                </a:pPr>
                <a:r>
                  <a:rPr lang="en-US" sz="1300" dirty="0">
                    <a:latin typeface="Times New Roman" panose="02020603050405020304" pitchFamily="18" charset="0"/>
                    <a:cs typeface="Times New Roman" panose="02020603050405020304" pitchFamily="18" charset="0"/>
                  </a:rPr>
                  <a:t>The correlated uncertainty on the weighted mean is the</a:t>
                </a:r>
                <a:r>
                  <a:rPr lang="en-US" sz="1300" b="0" dirty="0">
                    <a:latin typeface="Times New Roman" panose="02020603050405020304" pitchFamily="18" charset="0"/>
                    <a:cs typeface="Times New Roman" panose="02020603050405020304" pitchFamily="18" charset="0"/>
                  </a:rPr>
                  <a:t> absolute value between </a:t>
                </a:r>
                <a14:m>
                  <m:oMath xmlns:m="http://schemas.openxmlformats.org/officeDocument/2006/math">
                    <m:sSubSup>
                      <m:sSubSupPr>
                        <m:ctrlPr>
                          <a:rPr lang="en-US" sz="1300" b="0" i="1" smtClean="0">
                            <a:latin typeface="Cambria Math" panose="02040503050406030204" pitchFamily="18" charset="0"/>
                            <a:cs typeface="Times New Roman" panose="02020603050405020304" pitchFamily="18" charset="0"/>
                          </a:rPr>
                        </m:ctrlPr>
                      </m:sSubSupPr>
                      <m:e>
                        <m:acc>
                          <m:accPr>
                            <m:chr m:val="̅"/>
                            <m:ctrlPr>
                              <a:rPr lang="en-US" sz="1300" b="0" i="1" smtClean="0">
                                <a:latin typeface="Cambria Math" panose="02040503050406030204" pitchFamily="18" charset="0"/>
                                <a:cs typeface="Times New Roman" panose="02020603050405020304" pitchFamily="18" charset="0"/>
                              </a:rPr>
                            </m:ctrlPr>
                          </m:accPr>
                          <m:e>
                            <m:r>
                              <a:rPr lang="en-US" sz="1300" b="0" i="1" smtClean="0">
                                <a:latin typeface="Cambria Math" panose="02040503050406030204" pitchFamily="18" charset="0"/>
                                <a:cs typeface="Times New Roman" panose="02020603050405020304" pitchFamily="18" charset="0"/>
                              </a:rPr>
                              <m:t>𝑅</m:t>
                            </m:r>
                          </m:e>
                        </m:acc>
                      </m:e>
                      <m:sub>
                        <m:r>
                          <a:rPr lang="en-US" sz="1300" b="0" i="1" smtClean="0">
                            <a:latin typeface="Cambria Math" panose="02040503050406030204" pitchFamily="18" charset="0"/>
                            <a:cs typeface="Times New Roman" panose="02020603050405020304" pitchFamily="18" charset="0"/>
                          </a:rPr>
                          <m:t>𝑠𝑓</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𝑤</m:t>
                        </m:r>
                      </m:sub>
                      <m:sup>
                        <m:r>
                          <a:rPr lang="en-US" sz="1300" b="0" i="1" smtClean="0">
                            <a:latin typeface="Cambria Math" panose="02040503050406030204" pitchFamily="18" charset="0"/>
                            <a:cs typeface="Times New Roman" panose="02020603050405020304" pitchFamily="18" charset="0"/>
                          </a:rPr>
                          <m:t>+1</m:t>
                        </m:r>
                      </m:sup>
                    </m:sSubSup>
                  </m:oMath>
                </a14:m>
                <a:r>
                  <a:rPr lang="en-US" sz="1300" b="0"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sz="1300" i="1">
                            <a:latin typeface="Cambria Math" panose="02040503050406030204" pitchFamily="18" charset="0"/>
                            <a:cs typeface="Times New Roman" panose="02020603050405020304" pitchFamily="18" charset="0"/>
                          </a:rPr>
                        </m:ctrlPr>
                      </m:sSubPr>
                      <m:e>
                        <m:acc>
                          <m:accPr>
                            <m:chr m:val="̅"/>
                            <m:ctrlPr>
                              <a:rPr lang="en-US" sz="1300" i="1">
                                <a:latin typeface="Cambria Math" panose="02040503050406030204" pitchFamily="18" charset="0"/>
                                <a:cs typeface="Times New Roman" panose="02020603050405020304" pitchFamily="18" charset="0"/>
                              </a:rPr>
                            </m:ctrlPr>
                          </m:accPr>
                          <m:e>
                            <m:r>
                              <a:rPr lang="en-US" sz="1300" i="1">
                                <a:latin typeface="Cambria Math" panose="02040503050406030204" pitchFamily="18" charset="0"/>
                                <a:cs typeface="Times New Roman" panose="02020603050405020304" pitchFamily="18" charset="0"/>
                              </a:rPr>
                              <m:t>𝑅</m:t>
                            </m:r>
                          </m:e>
                        </m:acc>
                      </m:e>
                      <m:sub>
                        <m:r>
                          <a:rPr lang="en-US" sz="1300" i="1">
                            <a:latin typeface="Cambria Math" panose="02040503050406030204" pitchFamily="18" charset="0"/>
                            <a:cs typeface="Times New Roman" panose="02020603050405020304" pitchFamily="18" charset="0"/>
                          </a:rPr>
                          <m:t>𝑠𝑓</m:t>
                        </m:r>
                        <m:r>
                          <a:rPr lang="en-US" sz="1300" i="1">
                            <a:latin typeface="Cambria Math" panose="02040503050406030204" pitchFamily="18" charset="0"/>
                            <a:cs typeface="Times New Roman" panose="02020603050405020304" pitchFamily="18" charset="0"/>
                          </a:rPr>
                          <m:t>,</m:t>
                        </m:r>
                        <m:r>
                          <a:rPr lang="en-US" sz="1300" i="1">
                            <a:latin typeface="Cambria Math" panose="02040503050406030204" pitchFamily="18" charset="0"/>
                            <a:cs typeface="Times New Roman" panose="02020603050405020304" pitchFamily="18" charset="0"/>
                          </a:rPr>
                          <m:t>𝑤</m:t>
                        </m:r>
                      </m:sub>
                    </m:sSub>
                  </m:oMath>
                </a14:m>
                <a:r>
                  <a:rPr lang="en-US" sz="1300" b="0" dirty="0">
                    <a:latin typeface="Times New Roman" panose="02020603050405020304" pitchFamily="18" charset="0"/>
                    <a:cs typeface="Times New Roman" panose="02020603050405020304" pitchFamily="18" charset="0"/>
                  </a:rPr>
                  <a:t>: </a:t>
                </a:r>
              </a:p>
              <a:p>
                <a:pPr lvl="1">
                  <a:lnSpc>
                    <a:spcPct val="114000"/>
                  </a:lnSpc>
                </a:pPr>
                <a14:m>
                  <m:oMath xmlns:m="http://schemas.openxmlformats.org/officeDocument/2006/math">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b="0" i="1" smtClean="0">
                            <a:latin typeface="Cambria Math" panose="02040503050406030204" pitchFamily="18" charset="0"/>
                            <a:ea typeface="Cambria Math" panose="02040503050406030204" pitchFamily="18" charset="0"/>
                            <a:cs typeface="Times New Roman" panose="02020603050405020304" pitchFamily="18" charset="0"/>
                          </a:rPr>
                          <m:t>𝑚𝑒𝑎𝑛</m:t>
                        </m:r>
                        <m:r>
                          <a:rPr lang="en-US" sz="13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sz="1300" i="1">
                            <a:latin typeface="Cambria Math" panose="02040503050406030204" pitchFamily="18" charset="0"/>
                            <a:cs typeface="Times New Roman" panose="02020603050405020304" pitchFamily="18" charset="0"/>
                          </a:rPr>
                          <m:t>𝑐𝑜𝑟𝑟</m:t>
                        </m:r>
                      </m:sub>
                    </m:sSub>
                    <m:r>
                      <a:rPr lang="en-US" sz="1300" b="0" i="1" smtClean="0">
                        <a:latin typeface="Cambria Math" panose="02040503050406030204" pitchFamily="18" charset="0"/>
                        <a:cs typeface="Times New Roman" panose="02020603050405020304" pitchFamily="18" charset="0"/>
                      </a:rPr>
                      <m:t>=</m:t>
                    </m:r>
                    <m:d>
                      <m:dPr>
                        <m:begChr m:val="|"/>
                        <m:endChr m:val="|"/>
                        <m:ctrlPr>
                          <a:rPr lang="en-US" sz="1300" b="0" i="1" smtClean="0">
                            <a:latin typeface="Cambria Math" panose="02040503050406030204" pitchFamily="18" charset="0"/>
                            <a:cs typeface="Times New Roman" panose="02020603050405020304" pitchFamily="18" charset="0"/>
                          </a:rPr>
                        </m:ctrlPr>
                      </m:dPr>
                      <m:e>
                        <m:sSubSup>
                          <m:sSubSupPr>
                            <m:ctrlPr>
                              <a:rPr lang="en-US" sz="1300" i="1">
                                <a:latin typeface="Cambria Math" panose="02040503050406030204" pitchFamily="18" charset="0"/>
                                <a:cs typeface="Times New Roman" panose="02020603050405020304" pitchFamily="18" charset="0"/>
                              </a:rPr>
                            </m:ctrlPr>
                          </m:sSubSupPr>
                          <m:e>
                            <m:acc>
                              <m:accPr>
                                <m:chr m:val="̅"/>
                                <m:ctrlPr>
                                  <a:rPr lang="en-US" sz="1300" i="1">
                                    <a:latin typeface="Cambria Math" panose="02040503050406030204" pitchFamily="18" charset="0"/>
                                    <a:cs typeface="Times New Roman" panose="02020603050405020304" pitchFamily="18" charset="0"/>
                                  </a:rPr>
                                </m:ctrlPr>
                              </m:accPr>
                              <m:e>
                                <m:r>
                                  <a:rPr lang="en-US" sz="1300" i="1">
                                    <a:latin typeface="Cambria Math" panose="02040503050406030204" pitchFamily="18" charset="0"/>
                                    <a:cs typeface="Times New Roman" panose="02020603050405020304" pitchFamily="18" charset="0"/>
                                  </a:rPr>
                                  <m:t>𝑅</m:t>
                                </m:r>
                              </m:e>
                            </m:acc>
                          </m:e>
                          <m:sub>
                            <m:r>
                              <a:rPr lang="en-US" sz="1300" i="1">
                                <a:latin typeface="Cambria Math" panose="02040503050406030204" pitchFamily="18" charset="0"/>
                                <a:cs typeface="Times New Roman" panose="02020603050405020304" pitchFamily="18" charset="0"/>
                              </a:rPr>
                              <m:t>𝑠𝑓</m:t>
                            </m:r>
                            <m:r>
                              <a:rPr lang="en-US" sz="1300" i="1">
                                <a:latin typeface="Cambria Math" panose="02040503050406030204" pitchFamily="18" charset="0"/>
                                <a:cs typeface="Times New Roman" panose="02020603050405020304" pitchFamily="18" charset="0"/>
                              </a:rPr>
                              <m:t>,</m:t>
                            </m:r>
                            <m:r>
                              <a:rPr lang="en-US" sz="1300" i="1">
                                <a:latin typeface="Cambria Math" panose="02040503050406030204" pitchFamily="18" charset="0"/>
                                <a:cs typeface="Times New Roman" panose="02020603050405020304" pitchFamily="18" charset="0"/>
                              </a:rPr>
                              <m:t>𝑤</m:t>
                            </m:r>
                          </m:sub>
                          <m:sup>
                            <m:r>
                              <a:rPr lang="en-US" sz="1300" i="1">
                                <a:latin typeface="Cambria Math" panose="02040503050406030204" pitchFamily="18" charset="0"/>
                                <a:cs typeface="Times New Roman" panose="02020603050405020304" pitchFamily="18" charset="0"/>
                              </a:rPr>
                              <m:t>+1</m:t>
                            </m:r>
                          </m:sup>
                        </m:sSubSup>
                        <m:r>
                          <a:rPr lang="en-US" sz="1300" b="0" i="1" smtClean="0">
                            <a:latin typeface="Cambria Math" panose="02040503050406030204" pitchFamily="18" charset="0"/>
                            <a:cs typeface="Times New Roman" panose="02020603050405020304" pitchFamily="18" charset="0"/>
                          </a:rPr>
                          <m:t>−</m:t>
                        </m:r>
                        <m:sSub>
                          <m:sSubPr>
                            <m:ctrlPr>
                              <a:rPr lang="en-US" sz="1300" i="1">
                                <a:latin typeface="Cambria Math" panose="02040503050406030204" pitchFamily="18" charset="0"/>
                                <a:cs typeface="Times New Roman" panose="02020603050405020304" pitchFamily="18" charset="0"/>
                              </a:rPr>
                            </m:ctrlPr>
                          </m:sSubPr>
                          <m:e>
                            <m:acc>
                              <m:accPr>
                                <m:chr m:val="̅"/>
                                <m:ctrlPr>
                                  <a:rPr lang="en-US" sz="1300" i="1">
                                    <a:latin typeface="Cambria Math" panose="02040503050406030204" pitchFamily="18" charset="0"/>
                                    <a:cs typeface="Times New Roman" panose="02020603050405020304" pitchFamily="18" charset="0"/>
                                  </a:rPr>
                                </m:ctrlPr>
                              </m:accPr>
                              <m:e>
                                <m:r>
                                  <a:rPr lang="en-US" sz="1300" i="1">
                                    <a:latin typeface="Cambria Math" panose="02040503050406030204" pitchFamily="18" charset="0"/>
                                    <a:cs typeface="Times New Roman" panose="02020603050405020304" pitchFamily="18" charset="0"/>
                                  </a:rPr>
                                  <m:t>𝑅</m:t>
                                </m:r>
                              </m:e>
                            </m:acc>
                          </m:e>
                          <m:sub>
                            <m:r>
                              <a:rPr lang="en-US" sz="1300" i="1">
                                <a:latin typeface="Cambria Math" panose="02040503050406030204" pitchFamily="18" charset="0"/>
                                <a:cs typeface="Times New Roman" panose="02020603050405020304" pitchFamily="18" charset="0"/>
                              </a:rPr>
                              <m:t>𝑠𝑓</m:t>
                            </m:r>
                            <m:r>
                              <a:rPr lang="en-US" sz="1300" i="1">
                                <a:latin typeface="Cambria Math" panose="02040503050406030204" pitchFamily="18" charset="0"/>
                                <a:cs typeface="Times New Roman" panose="02020603050405020304" pitchFamily="18" charset="0"/>
                              </a:rPr>
                              <m:t>,</m:t>
                            </m:r>
                            <m:r>
                              <a:rPr lang="en-US" sz="1300" i="1">
                                <a:latin typeface="Cambria Math" panose="02040503050406030204" pitchFamily="18" charset="0"/>
                                <a:cs typeface="Times New Roman" panose="02020603050405020304" pitchFamily="18" charset="0"/>
                              </a:rPr>
                              <m:t>𝑤</m:t>
                            </m:r>
                          </m:sub>
                        </m:sSub>
                      </m:e>
                    </m:d>
                  </m:oMath>
                </a14:m>
                <a:r>
                  <a:rPr lang="en-US" sz="1300" b="0" dirty="0">
                    <a:latin typeface="Times New Roman" panose="02020603050405020304" pitchFamily="18" charset="0"/>
                    <a:cs typeface="Times New Roman" panose="02020603050405020304" pitchFamily="18" charset="0"/>
                  </a:rPr>
                  <a:t>  </a:t>
                </a:r>
              </a:p>
              <a:p>
                <a:pPr marL="800100" lvl="1" indent="-342900">
                  <a:lnSpc>
                    <a:spcPct val="114000"/>
                  </a:lnSpc>
                  <a:buFont typeface="+mj-lt"/>
                  <a:buAutoNum type="arabicPeriod" startAt="5"/>
                </a:pPr>
                <a:r>
                  <a:rPr lang="en-US" sz="1300" dirty="0">
                    <a:latin typeface="Times New Roman" panose="02020603050405020304" pitchFamily="18" charset="0"/>
                    <a:cs typeface="Times New Roman" panose="02020603050405020304" pitchFamily="18" charset="0"/>
                  </a:rPr>
                  <a:t>Repeat Steps 1 through 5 but considering </a:t>
                </a:r>
                <a14:m>
                  <m:oMath xmlns:m="http://schemas.openxmlformats.org/officeDocument/2006/math">
                    <m:sSubSup>
                      <m:sSubSupPr>
                        <m:ctrlPr>
                          <a:rPr lang="en-US" sz="1300" b="0" i="1" smtClean="0">
                            <a:latin typeface="Cambria Math" panose="02040503050406030204" pitchFamily="18" charset="0"/>
                            <a:cs typeface="Times New Roman" panose="02020603050405020304" pitchFamily="18" charset="0"/>
                          </a:rPr>
                        </m:ctrlPr>
                      </m:sSubSupPr>
                      <m:e>
                        <m:r>
                          <a:rPr lang="en-US" sz="1300" b="0" i="1" smtClean="0">
                            <a:latin typeface="Cambria Math" panose="02040503050406030204" pitchFamily="18" charset="0"/>
                            <a:cs typeface="Times New Roman" panose="02020603050405020304" pitchFamily="18" charset="0"/>
                          </a:rPr>
                          <m:t>𝑅</m:t>
                        </m:r>
                      </m:e>
                      <m:sub>
                        <m:r>
                          <a:rPr lang="en-US" sz="1300" b="0" i="1" smtClean="0">
                            <a:latin typeface="Cambria Math" panose="02040503050406030204" pitchFamily="18" charset="0"/>
                            <a:cs typeface="Times New Roman" panose="02020603050405020304" pitchFamily="18" charset="0"/>
                          </a:rPr>
                          <m:t>𝑠𝑓</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𝑖</m:t>
                        </m:r>
                      </m:sub>
                      <m:sup>
                        <m:r>
                          <a:rPr lang="en-US" sz="1300" b="0" i="1" smtClean="0">
                            <a:latin typeface="Cambria Math" panose="02040503050406030204" pitchFamily="18" charset="0"/>
                            <a:cs typeface="Times New Roman" panose="02020603050405020304" pitchFamily="18" charset="0"/>
                          </a:rPr>
                          <m:t>−1</m:t>
                        </m:r>
                      </m:sup>
                    </m:sSubSup>
                    <m:r>
                      <a:rPr lang="en-US" sz="1300" b="0" i="1" smtClean="0">
                        <a:latin typeface="Cambria Math" panose="02040503050406030204" pitchFamily="18" charset="0"/>
                        <a:cs typeface="Times New Roman" panose="02020603050405020304" pitchFamily="18" charset="0"/>
                      </a:rPr>
                      <m:t>=</m:t>
                    </m:r>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cs typeface="Times New Roman" panose="02020603050405020304" pitchFamily="18" charset="0"/>
                          </a:rPr>
                          <m:t>𝑅</m:t>
                        </m:r>
                      </m:e>
                      <m:sub>
                        <m:r>
                          <a:rPr lang="en-US" sz="1300" i="1">
                            <a:latin typeface="Cambria Math" panose="02040503050406030204" pitchFamily="18" charset="0"/>
                            <a:cs typeface="Times New Roman" panose="02020603050405020304" pitchFamily="18" charset="0"/>
                          </a:rPr>
                          <m:t>𝑠𝑓</m:t>
                        </m:r>
                        <m:r>
                          <a:rPr lang="en-US" sz="1300" i="1">
                            <a:latin typeface="Cambria Math" panose="02040503050406030204" pitchFamily="18" charset="0"/>
                            <a:cs typeface="Times New Roman" panose="02020603050405020304" pitchFamily="18" charset="0"/>
                          </a:rPr>
                          <m:t>,</m:t>
                        </m:r>
                        <m:r>
                          <a:rPr lang="en-US" sz="1300" i="1">
                            <a:latin typeface="Cambria Math" panose="02040503050406030204" pitchFamily="18" charset="0"/>
                            <a:cs typeface="Times New Roman" panose="02020603050405020304" pitchFamily="18" charset="0"/>
                          </a:rPr>
                          <m:t>𝑖</m:t>
                        </m:r>
                      </m:sub>
                    </m:sSub>
                    <m:r>
                      <a:rPr lang="en-US" sz="1300" b="0" i="1" smtClean="0">
                        <a:latin typeface="Cambria Math" panose="02040503050406030204" pitchFamily="18" charset="0"/>
                        <a:cs typeface="Times New Roman" panose="02020603050405020304" pitchFamily="18" charset="0"/>
                      </a:rPr>
                      <m:t>−</m:t>
                    </m:r>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i="1">
                            <a:latin typeface="Cambria Math" panose="02040503050406030204" pitchFamily="18" charset="0"/>
                            <a:cs typeface="Times New Roman" panose="02020603050405020304" pitchFamily="18" charset="0"/>
                          </a:rPr>
                          <m:t>𝑐𝑜𝑟𝑟</m:t>
                        </m:r>
                        <m:r>
                          <a:rPr lang="en-US" sz="1300" i="1">
                            <a:latin typeface="Cambria Math" panose="02040503050406030204" pitchFamily="18" charset="0"/>
                            <a:cs typeface="Times New Roman" panose="02020603050405020304" pitchFamily="18" charset="0"/>
                          </a:rPr>
                          <m:t>,</m:t>
                        </m:r>
                        <m:r>
                          <a:rPr lang="en-US" sz="1300" i="1">
                            <a:latin typeface="Cambria Math" panose="02040503050406030204" pitchFamily="18" charset="0"/>
                            <a:cs typeface="Times New Roman" panose="02020603050405020304" pitchFamily="18" charset="0"/>
                          </a:rPr>
                          <m:t>𝑖</m:t>
                        </m:r>
                      </m:sub>
                    </m:sSub>
                  </m:oMath>
                </a14:m>
                <a:r>
                  <a:rPr lang="en-US" sz="1300" dirty="0">
                    <a:latin typeface="Times New Roman" panose="02020603050405020304" pitchFamily="18" charset="0"/>
                    <a:cs typeface="Times New Roman" panose="02020603050405020304" pitchFamily="18" charset="0"/>
                  </a:rPr>
                  <a:t>. This should obtain the same value for </a:t>
                </a:r>
                <a14:m>
                  <m:oMath xmlns:m="http://schemas.openxmlformats.org/officeDocument/2006/math">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i="1">
                            <a:latin typeface="Cambria Math" panose="02040503050406030204" pitchFamily="18" charset="0"/>
                            <a:ea typeface="Cambria Math" panose="02040503050406030204" pitchFamily="18" charset="0"/>
                            <a:cs typeface="Times New Roman" panose="02020603050405020304" pitchFamily="18" charset="0"/>
                          </a:rPr>
                          <m:t>𝑚𝑒𝑎𝑛</m:t>
                        </m:r>
                        <m:r>
                          <a:rPr lang="en-US" sz="1300" i="1">
                            <a:latin typeface="Cambria Math" panose="02040503050406030204" pitchFamily="18" charset="0"/>
                            <a:ea typeface="Cambria Math" panose="02040503050406030204" pitchFamily="18" charset="0"/>
                            <a:cs typeface="Times New Roman" panose="02020603050405020304" pitchFamily="18" charset="0"/>
                          </a:rPr>
                          <m:t>,  </m:t>
                        </m:r>
                        <m:r>
                          <a:rPr lang="en-US" sz="1300" i="1">
                            <a:latin typeface="Cambria Math" panose="02040503050406030204" pitchFamily="18" charset="0"/>
                            <a:cs typeface="Times New Roman" panose="02020603050405020304" pitchFamily="18" charset="0"/>
                          </a:rPr>
                          <m:t>𝑐𝑜𝑟𝑟</m:t>
                        </m:r>
                      </m:sub>
                    </m:sSub>
                  </m:oMath>
                </a14:m>
                <a:endParaRPr lang="en-US" sz="1300" dirty="0">
                  <a:latin typeface="Times New Roman" panose="02020603050405020304" pitchFamily="18" charset="0"/>
                  <a:cs typeface="Times New Roman" panose="02020603050405020304" pitchFamily="18" charset="0"/>
                </a:endParaRPr>
              </a:p>
              <a:p>
                <a:pPr>
                  <a:lnSpc>
                    <a:spcPct val="114000"/>
                  </a:lnSpc>
                </a:pPr>
                <a:r>
                  <a:rPr lang="en-US" sz="1300" dirty="0">
                    <a:latin typeface="Times New Roman" panose="02020603050405020304" pitchFamily="18" charset="0"/>
                    <a:cs typeface="Times New Roman" panose="02020603050405020304" pitchFamily="18" charset="0"/>
                  </a:rPr>
                  <a:t>Total Uncertainty on the weighted mean is </a:t>
                </a:r>
                <a14:m>
                  <m:oMath xmlns:m="http://schemas.openxmlformats.org/officeDocument/2006/math">
                    <m:sSub>
                      <m:sSubPr>
                        <m:ctrlPr>
                          <a:rPr lang="en-US" sz="1300" i="1" smtClean="0">
                            <a:latin typeface="Cambria Math" panose="02040503050406030204" pitchFamily="18" charset="0"/>
                            <a:cs typeface="Times New Roman" panose="02020603050405020304" pitchFamily="18" charset="0"/>
                          </a:rPr>
                        </m:ctrlPr>
                      </m:sSubPr>
                      <m:e>
                        <m:r>
                          <a:rPr lang="en-US" sz="1300" i="1" smtClean="0">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b="0" i="1" smtClean="0">
                            <a:latin typeface="Cambria Math" panose="02040503050406030204" pitchFamily="18" charset="0"/>
                            <a:cs typeface="Times New Roman" panose="02020603050405020304" pitchFamily="18" charset="0"/>
                          </a:rPr>
                          <m:t>𝑚𝑒𝑎𝑛</m:t>
                        </m:r>
                        <m:r>
                          <a:rPr lang="en-US" sz="1300" b="0" i="1" smtClean="0">
                            <a:latin typeface="Cambria Math" panose="02040503050406030204" pitchFamily="18" charset="0"/>
                            <a:cs typeface="Times New Roman" panose="02020603050405020304" pitchFamily="18" charset="0"/>
                          </a:rPr>
                          <m:t>, </m:t>
                        </m:r>
                        <m:r>
                          <a:rPr lang="en-US" sz="1300" b="0" i="1" smtClean="0">
                            <a:latin typeface="Cambria Math" panose="02040503050406030204" pitchFamily="18" charset="0"/>
                            <a:cs typeface="Times New Roman" panose="02020603050405020304" pitchFamily="18" charset="0"/>
                          </a:rPr>
                          <m:t>𝑡𝑜𝑡𝑎𝑙</m:t>
                        </m:r>
                      </m:sub>
                    </m:sSub>
                    <m:r>
                      <a:rPr lang="en-US" sz="1300" b="0" i="1" smtClean="0">
                        <a:latin typeface="Cambria Math" panose="02040503050406030204" pitchFamily="18" charset="0"/>
                        <a:cs typeface="Times New Roman" panose="02020603050405020304" pitchFamily="18" charset="0"/>
                      </a:rPr>
                      <m:t>=</m:t>
                    </m:r>
                    <m:rad>
                      <m:radPr>
                        <m:degHide m:val="on"/>
                        <m:ctrlPr>
                          <a:rPr lang="en-US" sz="1300" b="0" i="1" smtClean="0">
                            <a:latin typeface="Cambria Math" panose="02040503050406030204" pitchFamily="18" charset="0"/>
                            <a:cs typeface="Times New Roman" panose="02020603050405020304" pitchFamily="18" charset="0"/>
                          </a:rPr>
                        </m:ctrlPr>
                      </m:radPr>
                      <m:deg/>
                      <m:e>
                        <m:sSubSup>
                          <m:sSubSupPr>
                            <m:ctrlPr>
                              <a:rPr lang="en-US" sz="1300" i="1">
                                <a:latin typeface="Cambria Math" panose="02040503050406030204" pitchFamily="18" charset="0"/>
                                <a:cs typeface="Times New Roman" panose="02020603050405020304" pitchFamily="18" charset="0"/>
                              </a:rPr>
                            </m:ctrlPr>
                          </m:sSubSupPr>
                          <m:e>
                            <m:r>
                              <a:rPr lang="en-US" sz="1300" i="1">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i="1">
                                <a:latin typeface="Cambria Math" panose="02040503050406030204" pitchFamily="18" charset="0"/>
                                <a:cs typeface="Times New Roman" panose="02020603050405020304" pitchFamily="18" charset="0"/>
                              </a:rPr>
                              <m:t>𝑚𝑒𝑎𝑛</m:t>
                            </m:r>
                            <m:r>
                              <a:rPr lang="en-US" sz="1300" i="1">
                                <a:latin typeface="Cambria Math" panose="02040503050406030204" pitchFamily="18" charset="0"/>
                                <a:cs typeface="Times New Roman" panose="02020603050405020304" pitchFamily="18" charset="0"/>
                              </a:rPr>
                              <m:t>, </m:t>
                            </m:r>
                            <m:r>
                              <a:rPr lang="en-US" sz="1300" i="1">
                                <a:latin typeface="Cambria Math" panose="02040503050406030204" pitchFamily="18" charset="0"/>
                                <a:cs typeface="Times New Roman" panose="02020603050405020304" pitchFamily="18" charset="0"/>
                              </a:rPr>
                              <m:t>𝑢𝑛𝑐𝑜𝑟𝑟</m:t>
                            </m:r>
                          </m:sub>
                          <m:sup>
                            <m:r>
                              <a:rPr lang="en-US" sz="1300" i="1">
                                <a:latin typeface="Cambria Math" panose="02040503050406030204" pitchFamily="18" charset="0"/>
                                <a:cs typeface="Times New Roman" panose="02020603050405020304" pitchFamily="18" charset="0"/>
                              </a:rPr>
                              <m:t>2</m:t>
                            </m:r>
                          </m:sup>
                        </m:sSubSup>
                        <m:r>
                          <a:rPr lang="en-US" sz="1300" b="0" i="1" smtClean="0">
                            <a:latin typeface="Cambria Math" panose="02040503050406030204" pitchFamily="18" charset="0"/>
                            <a:cs typeface="Times New Roman" panose="02020603050405020304" pitchFamily="18" charset="0"/>
                          </a:rPr>
                          <m:t>+</m:t>
                        </m:r>
                        <m:sSubSup>
                          <m:sSubSupPr>
                            <m:ctrlPr>
                              <a:rPr lang="en-US" sz="1300" b="0" i="1" smtClean="0">
                                <a:latin typeface="Cambria Math" panose="02040503050406030204" pitchFamily="18" charset="0"/>
                                <a:cs typeface="Times New Roman" panose="02020603050405020304" pitchFamily="18" charset="0"/>
                              </a:rPr>
                            </m:ctrlPr>
                          </m:sSubSupPr>
                          <m:e>
                            <m:r>
                              <a:rPr lang="en-US" sz="1300" b="0" i="1" smtClean="0">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b="0" i="1" smtClean="0">
                                <a:latin typeface="Cambria Math" panose="02040503050406030204" pitchFamily="18" charset="0"/>
                                <a:cs typeface="Times New Roman" panose="02020603050405020304" pitchFamily="18" charset="0"/>
                              </a:rPr>
                              <m:t>𝑚𝑒𝑎𝑛</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𝑐𝑜𝑟𝑟</m:t>
                            </m:r>
                          </m:sub>
                          <m:sup>
                            <m:r>
                              <a:rPr lang="en-US" sz="1300" b="0" i="1" smtClean="0">
                                <a:latin typeface="Cambria Math" panose="02040503050406030204" pitchFamily="18" charset="0"/>
                                <a:cs typeface="Times New Roman" panose="02020603050405020304" pitchFamily="18" charset="0"/>
                              </a:rPr>
                              <m:t>2</m:t>
                            </m:r>
                          </m:sup>
                        </m:sSubSup>
                      </m:e>
                    </m:rad>
                  </m:oMath>
                </a14:m>
                <a:endParaRPr lang="en-US" sz="1300" dirty="0">
                  <a:latin typeface="Times New Roman" panose="02020603050405020304" pitchFamily="18" charset="0"/>
                  <a:cs typeface="Times New Roman" panose="02020603050405020304" pitchFamily="18" charset="0"/>
                </a:endParaRPr>
              </a:p>
              <a:p>
                <a:pPr>
                  <a:lnSpc>
                    <a:spcPct val="114000"/>
                  </a:lnSpc>
                </a:pPr>
                <a:r>
                  <a:rPr lang="en-US" sz="1300" dirty="0">
                    <a:latin typeface="Times New Roman" panose="02020603050405020304" pitchFamily="18" charset="0"/>
                    <a:cs typeface="Times New Roman" panose="02020603050405020304" pitchFamily="18" charset="0"/>
                  </a:rPr>
                  <a:t>Values for SBS8</a:t>
                </a:r>
              </a:p>
              <a:p>
                <a:pPr>
                  <a:lnSpc>
                    <a:spcPct val="114000"/>
                  </a:lnSpc>
                </a:pPr>
                <a14:m>
                  <m:oMath xmlns:m="http://schemas.openxmlformats.org/officeDocument/2006/math">
                    <m:sSub>
                      <m:sSubPr>
                        <m:ctrlPr>
                          <a:rPr lang="en-US" sz="1300" i="1" smtClean="0">
                            <a:latin typeface="Cambria Math" panose="02040503050406030204" pitchFamily="18" charset="0"/>
                            <a:cs typeface="Times New Roman" panose="02020603050405020304" pitchFamily="18" charset="0"/>
                          </a:rPr>
                        </m:ctrlPr>
                      </m:sSubPr>
                      <m:e>
                        <m:acc>
                          <m:accPr>
                            <m:chr m:val="̅"/>
                            <m:ctrlPr>
                              <a:rPr lang="en-US" sz="1300" i="1" smtClean="0">
                                <a:latin typeface="Cambria Math" panose="02040503050406030204" pitchFamily="18" charset="0"/>
                                <a:cs typeface="Times New Roman" panose="02020603050405020304" pitchFamily="18" charset="0"/>
                              </a:rPr>
                            </m:ctrlPr>
                          </m:accPr>
                          <m:e>
                            <m:r>
                              <a:rPr lang="en-US" sz="1300" b="0" i="1" smtClean="0">
                                <a:latin typeface="Cambria Math" panose="02040503050406030204" pitchFamily="18" charset="0"/>
                                <a:cs typeface="Times New Roman" panose="02020603050405020304" pitchFamily="18" charset="0"/>
                              </a:rPr>
                              <m:t>𝑅</m:t>
                            </m:r>
                          </m:e>
                        </m:acc>
                      </m:e>
                      <m:sub>
                        <m:r>
                          <a:rPr lang="en-US" sz="1300" b="0" i="1" smtClean="0">
                            <a:latin typeface="Cambria Math" panose="02040503050406030204" pitchFamily="18" charset="0"/>
                            <a:cs typeface="Times New Roman" panose="02020603050405020304" pitchFamily="18" charset="0"/>
                          </a:rPr>
                          <m:t>𝑠𝑓</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𝑤</m:t>
                        </m:r>
                      </m:sub>
                    </m:sSub>
                    <m:r>
                      <a:rPr lang="en-US" sz="1300" b="0" i="1" smtClean="0">
                        <a:latin typeface="Cambria Math" panose="02040503050406030204" pitchFamily="18" charset="0"/>
                        <a:cs typeface="Times New Roman" panose="02020603050405020304" pitchFamily="18" charset="0"/>
                      </a:rPr>
                      <m:t>= </m:t>
                    </m:r>
                  </m:oMath>
                </a14:m>
                <a:r>
                  <a:rPr lang="en-US" sz="1300" dirty="0">
                    <a:latin typeface="Times New Roman" panose="02020603050405020304" pitchFamily="18" charset="0"/>
                    <a:cs typeface="Times New Roman" panose="02020603050405020304" pitchFamily="18" charset="0"/>
                  </a:rPr>
                  <a:t>1.07113</a:t>
                </a:r>
              </a:p>
              <a:p>
                <a:pPr>
                  <a:lnSpc>
                    <a:spcPct val="114000"/>
                  </a:lnSpc>
                </a:pPr>
                <a14:m>
                  <m:oMath xmlns:m="http://schemas.openxmlformats.org/officeDocument/2006/math">
                    <m:sSub>
                      <m:sSubPr>
                        <m:ctrlPr>
                          <a:rPr lang="en-US" sz="1300" i="1" smtClean="0">
                            <a:latin typeface="Cambria Math" panose="02040503050406030204" pitchFamily="18" charset="0"/>
                            <a:cs typeface="Times New Roman" panose="02020603050405020304" pitchFamily="18" charset="0"/>
                          </a:rPr>
                        </m:ctrlPr>
                      </m:sSubPr>
                      <m:e>
                        <m:r>
                          <a:rPr lang="en-US" sz="1300" i="1" smtClean="0">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b="0" i="1" smtClean="0">
                            <a:latin typeface="Cambria Math" panose="02040503050406030204" pitchFamily="18" charset="0"/>
                            <a:cs typeface="Times New Roman" panose="02020603050405020304" pitchFamily="18" charset="0"/>
                          </a:rPr>
                          <m:t>𝑚𝑒𝑎𝑛</m:t>
                        </m:r>
                        <m:r>
                          <a:rPr lang="en-US" sz="1300" b="0" i="1" smtClean="0">
                            <a:latin typeface="Cambria Math" panose="02040503050406030204" pitchFamily="18" charset="0"/>
                            <a:cs typeface="Times New Roman" panose="02020603050405020304" pitchFamily="18" charset="0"/>
                          </a:rPr>
                          <m:t>, </m:t>
                        </m:r>
                        <m:r>
                          <a:rPr lang="en-US" sz="1300" b="0" i="1" smtClean="0">
                            <a:latin typeface="Cambria Math" panose="02040503050406030204" pitchFamily="18" charset="0"/>
                            <a:cs typeface="Times New Roman" panose="02020603050405020304" pitchFamily="18" charset="0"/>
                          </a:rPr>
                          <m:t>𝑡𝑜𝑡𝑎𝑙</m:t>
                        </m:r>
                      </m:sub>
                    </m:sSub>
                    <m:r>
                      <a:rPr lang="en-US" sz="1300" b="0" i="1" smtClean="0">
                        <a:latin typeface="Cambria Math" panose="02040503050406030204" pitchFamily="18" charset="0"/>
                        <a:cs typeface="Times New Roman" panose="02020603050405020304" pitchFamily="18" charset="0"/>
                      </a:rPr>
                      <m:t>=0.01036</m:t>
                    </m:r>
                  </m:oMath>
                </a14:m>
                <a:r>
                  <a:rPr lang="en-US" sz="1300" dirty="0">
                    <a:latin typeface="Times New Roman" panose="02020603050405020304" pitchFamily="18" charset="0"/>
                    <a:cs typeface="Times New Roman" panose="02020603050405020304" pitchFamily="18" charset="0"/>
                  </a:rPr>
                  <a:t>, or 0.97%		</a:t>
                </a:r>
                <a14:m>
                  <m:oMath xmlns:m="http://schemas.openxmlformats.org/officeDocument/2006/math">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i="1">
                            <a:latin typeface="Cambria Math" panose="02040503050406030204" pitchFamily="18" charset="0"/>
                            <a:cs typeface="Times New Roman" panose="02020603050405020304" pitchFamily="18" charset="0"/>
                          </a:rPr>
                          <m:t>𝑚𝑒𝑎𝑛</m:t>
                        </m:r>
                        <m:r>
                          <a:rPr lang="en-US" sz="1300" i="1">
                            <a:latin typeface="Cambria Math" panose="02040503050406030204" pitchFamily="18" charset="0"/>
                            <a:cs typeface="Times New Roman" panose="02020603050405020304" pitchFamily="18" charset="0"/>
                          </a:rPr>
                          <m:t>, </m:t>
                        </m:r>
                        <m:r>
                          <a:rPr lang="en-US" sz="1300" i="1">
                            <a:latin typeface="Cambria Math" panose="02040503050406030204" pitchFamily="18" charset="0"/>
                            <a:cs typeface="Times New Roman" panose="02020603050405020304" pitchFamily="18" charset="0"/>
                          </a:rPr>
                          <m:t>𝑢𝑛𝑐𝑜𝑟𝑟</m:t>
                        </m:r>
                      </m:sub>
                    </m:sSub>
                    <m:r>
                      <a:rPr lang="en-US" sz="1300" i="1">
                        <a:latin typeface="Cambria Math" panose="02040503050406030204" pitchFamily="18" charset="0"/>
                        <a:cs typeface="Times New Roman" panose="02020603050405020304" pitchFamily="18" charset="0"/>
                      </a:rPr>
                      <m:t>=0.00538</m:t>
                    </m:r>
                  </m:oMath>
                </a14:m>
                <a:r>
                  <a:rPr lang="en-US" sz="1300" dirty="0">
                    <a:latin typeface="Times New Roman" panose="02020603050405020304" pitchFamily="18" charset="0"/>
                    <a:cs typeface="Times New Roman" panose="02020603050405020304" pitchFamily="18" charset="0"/>
                  </a:rPr>
                  <a:t>		</a:t>
                </a:r>
                <a:r>
                  <a:rPr lang="en-US" sz="1300" dirty="0">
                    <a:cs typeface="Times New Roman" panose="02020603050405020304" pitchFamily="18" charset="0"/>
                  </a:rPr>
                  <a:t> </a:t>
                </a:r>
                <a14:m>
                  <m:oMath xmlns:m="http://schemas.openxmlformats.org/officeDocument/2006/math">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i="1">
                            <a:latin typeface="Cambria Math" panose="02040503050406030204" pitchFamily="18" charset="0"/>
                            <a:ea typeface="Cambria Math" panose="02040503050406030204" pitchFamily="18" charset="0"/>
                            <a:cs typeface="Times New Roman" panose="02020603050405020304" pitchFamily="18" charset="0"/>
                          </a:rPr>
                          <m:t>𝑚𝑒𝑎𝑛</m:t>
                        </m:r>
                        <m:r>
                          <a:rPr lang="en-US" sz="1300" i="1">
                            <a:latin typeface="Cambria Math" panose="02040503050406030204" pitchFamily="18" charset="0"/>
                            <a:ea typeface="Cambria Math" panose="02040503050406030204" pitchFamily="18" charset="0"/>
                            <a:cs typeface="Times New Roman" panose="02020603050405020304" pitchFamily="18" charset="0"/>
                          </a:rPr>
                          <m:t>,  </m:t>
                        </m:r>
                        <m:r>
                          <a:rPr lang="en-US" sz="1300" i="1">
                            <a:latin typeface="Cambria Math" panose="02040503050406030204" pitchFamily="18" charset="0"/>
                            <a:cs typeface="Times New Roman" panose="02020603050405020304" pitchFamily="18" charset="0"/>
                          </a:rPr>
                          <m:t>𝑐𝑜𝑟𝑟</m:t>
                        </m:r>
                      </m:sub>
                    </m:sSub>
                    <m:r>
                      <a:rPr lang="en-US" sz="1300" i="1">
                        <a:latin typeface="Cambria Math" panose="02040503050406030204" pitchFamily="18" charset="0"/>
                        <a:cs typeface="Times New Roman" panose="02020603050405020304" pitchFamily="18" charset="0"/>
                      </a:rPr>
                      <m:t>=0.00886 </m:t>
                    </m:r>
                  </m:oMath>
                </a14:m>
                <a:endParaRPr lang="en-US" sz="1300" dirty="0">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5DE6D401-5783-E9C5-A4D3-01F15BF3BDCE}"/>
                  </a:ext>
                </a:extLst>
              </p:cNvPr>
              <p:cNvSpPr txBox="1">
                <a:spLocks noRot="1" noChangeAspect="1" noMove="1" noResize="1" noEditPoints="1" noAdjustHandles="1" noChangeArrowheads="1" noChangeShapeType="1" noTextEdit="1"/>
              </p:cNvSpPr>
              <p:nvPr/>
            </p:nvSpPr>
            <p:spPr>
              <a:xfrm>
                <a:off x="457200" y="556775"/>
                <a:ext cx="8365619" cy="4029949"/>
              </a:xfrm>
              <a:prstGeom prst="rect">
                <a:avLst/>
              </a:prstGeom>
              <a:blipFill>
                <a:blip r:embed="rId3"/>
                <a:stretch>
                  <a:fillRect l="-152" t="-2516" b="-314"/>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50DCF83F-8F76-38E5-3A87-4930EFFF66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103</a:t>
            </a:fld>
            <a:endParaRPr lang="en"/>
          </a:p>
        </p:txBody>
      </p:sp>
    </p:spTree>
    <p:extLst>
      <p:ext uri="{BB962C8B-B14F-4D97-AF65-F5344CB8AC3E}">
        <p14:creationId xmlns:p14="http://schemas.microsoft.com/office/powerpoint/2010/main" val="1057677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163682" y="102393"/>
            <a:ext cx="8816636"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The Ratio Method</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95AEF06-B8A9-D1B9-4D24-9ADFB87D2A40}"/>
                  </a:ext>
                </a:extLst>
              </p:cNvPr>
              <p:cNvSpPr txBox="1"/>
              <p:nvPr/>
            </p:nvSpPr>
            <p:spPr>
              <a:xfrm>
                <a:off x="270100" y="598720"/>
                <a:ext cx="8603800" cy="392472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Measured Observable: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Simultaneous measurement of both </a:t>
                </a:r>
                <a14:m>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𝑒</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r>
                      <a:rPr lang="en-US" b="0" i="1" smtClean="0">
                        <a:latin typeface="Cambria Math" panose="02040503050406030204" pitchFamily="18" charset="0"/>
                      </a:rPr>
                      <m:t>𝑛</m:t>
                    </m:r>
                    <m:r>
                      <a:rPr lang="en-US" b="0" i="1" smtClean="0">
                        <a:latin typeface="Cambria Math" panose="02040503050406030204" pitchFamily="18" charset="0"/>
                      </a:rPr>
                      <m:t>)</m:t>
                    </m:r>
                  </m:oMath>
                </a14:m>
                <a:r>
                  <a:rPr lang="en-US" dirty="0">
                    <a:latin typeface="Times New Roman" panose="02020603050405020304" pitchFamily="18" charset="0"/>
                    <a:cs typeface="Times New Roman" panose="02020603050405020304" pitchFamily="18" charset="0"/>
                  </a:rPr>
                  <a:t> and </a:t>
                </a:r>
                <a14:m>
                  <m:oMath xmlns:m="http://schemas.openxmlformats.org/officeDocument/2006/math">
                    <m:r>
                      <a:rPr lang="en-US" i="1">
                        <a:latin typeface="Cambria Math" panose="02040503050406030204" pitchFamily="18" charset="0"/>
                      </a:rPr>
                      <m:t>𝐷</m:t>
                    </m:r>
                    <m:d>
                      <m:dPr>
                        <m:ctrlPr>
                          <a:rPr lang="en-US" i="1">
                            <a:latin typeface="Cambria Math" panose="02040503050406030204" pitchFamily="18" charset="0"/>
                          </a:rPr>
                        </m:ctrlPr>
                      </m:dPr>
                      <m:e>
                        <m:r>
                          <a:rPr lang="en-US" i="1">
                            <a:latin typeface="Cambria Math" panose="02040503050406030204" pitchFamily="18" charset="0"/>
                          </a:rPr>
                          <m:t>𝑒</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sup>
                        </m:sSup>
                        <m:r>
                          <a:rPr lang="en-US" b="0" i="1" smtClean="0">
                            <a:latin typeface="Cambria Math" panose="02040503050406030204" pitchFamily="18" charset="0"/>
                          </a:rPr>
                          <m:t>𝑝</m:t>
                        </m:r>
                      </m:e>
                    </m:d>
                  </m:oMath>
                </a14:m>
                <a:r>
                  <a:rPr lang="en-US" dirty="0">
                    <a:latin typeface="Times New Roman" panose="02020603050405020304" pitchFamily="18" charset="0"/>
                    <a:cs typeface="Times New Roman" panose="02020603050405020304" pitchFamily="18" charset="0"/>
                  </a:rPr>
                  <a:t> reactions for quasi-elastic electron-deuteron scattering.</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Cross-section ratio cancels many systematic effects</a:t>
                </a:r>
                <a:r>
                  <a:rPr lang="en-US" b="1" dirty="0">
                    <a:latin typeface="Times New Roman" panose="02020603050405020304" pitchFamily="18" charset="0"/>
                    <a:cs typeface="Times New Roman" panose="02020603050405020304" pitchFamily="18" charset="0"/>
                  </a:rPr>
                  <a:t> </a:t>
                </a:r>
                <a:endParaRPr lang="en-US" sz="2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d>
                                <m:dPr>
                                  <m:begChr m:val=""/>
                                  <m:endChr m:val="|"/>
                                  <m:ctrlPr>
                                    <a:rPr lang="en-US" sz="2000" b="0" i="1" smtClean="0">
                                      <a:latin typeface="Cambria Math" panose="02040503050406030204" pitchFamily="18" charset="0"/>
                                    </a:rPr>
                                  </m:ctrlPr>
                                </m:d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𝑑</m:t>
                                          </m:r>
                                          <m:r>
                                            <a:rPr lang="en-US" sz="2000" b="0" i="1" smtClean="0">
                                              <a:latin typeface="Cambria Math" panose="02040503050406030204" pitchFamily="18" charset="0"/>
                                              <a:ea typeface="Cambria Math" panose="02040503050406030204" pitchFamily="18" charset="0"/>
                                            </a:rPr>
                                            <m:t>𝜎</m:t>
                                          </m:r>
                                        </m:num>
                                        <m:den>
                                          <m:r>
                                            <a:rPr lang="en-US" sz="2000" b="0" i="1" smtClean="0">
                                              <a:latin typeface="Cambria Math" panose="02040503050406030204" pitchFamily="18" charset="0"/>
                                            </a:rPr>
                                            <m:t>𝑑</m:t>
                                          </m:r>
                                          <m:r>
                                            <m:rPr>
                                              <m:sty m:val="p"/>
                                            </m:rPr>
                                            <a:rPr lang="el-GR" sz="2000" b="0" i="1" smtClean="0">
                                              <a:latin typeface="Cambria Math" panose="02040503050406030204" pitchFamily="18" charset="0"/>
                                              <a:ea typeface="Cambria Math" panose="02040503050406030204" pitchFamily="18" charset="0"/>
                                            </a:rPr>
                                            <m:t>Ω</m:t>
                                          </m:r>
                                        </m:den>
                                      </m:f>
                                    </m:e>
                                  </m:d>
                                </m:e>
                              </m:d>
                            </m:e>
                            <m:sub>
                              <m:r>
                                <a:rPr lang="en-US" sz="2000" b="0" i="1" smtClean="0">
                                  <a:latin typeface="Cambria Math" panose="02040503050406030204" pitchFamily="18" charset="0"/>
                                </a:rPr>
                                <m:t>𝐷</m:t>
                              </m:r>
                              <m:r>
                                <a:rPr lang="en-US" sz="2000" b="0" i="1" smtClean="0">
                                  <a:latin typeface="Cambria Math" panose="02040503050406030204" pitchFamily="18" charset="0"/>
                                </a:rPr>
                                <m:t>(</m:t>
                              </m:r>
                              <m:r>
                                <a:rPr lang="en-US" sz="2000" b="0" i="1" smtClean="0">
                                  <a:latin typeface="Cambria Math" panose="02040503050406030204" pitchFamily="18" charset="0"/>
                                </a:rPr>
                                <m:t>𝑒</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𝑛</m:t>
                              </m:r>
                              <m:r>
                                <a:rPr lang="en-US" sz="2000" b="0" i="1" smtClean="0">
                                  <a:latin typeface="Cambria Math" panose="02040503050406030204" pitchFamily="18" charset="0"/>
                                </a:rPr>
                                <m:t>)</m:t>
                              </m:r>
                            </m:sub>
                          </m:sSub>
                        </m:num>
                        <m:den>
                          <m:sSub>
                            <m:sSubPr>
                              <m:ctrlPr>
                                <a:rPr lang="en-US" sz="2000" i="1">
                                  <a:latin typeface="Cambria Math" panose="02040503050406030204" pitchFamily="18" charset="0"/>
                                </a:rPr>
                              </m:ctrlPr>
                            </m:sSubPr>
                            <m:e>
                              <m:d>
                                <m:dPr>
                                  <m:begChr m:val=""/>
                                  <m:endChr m:val="|"/>
                                  <m:ctrlPr>
                                    <a:rPr lang="en-US" sz="2000" i="1">
                                      <a:latin typeface="Cambria Math" panose="02040503050406030204" pitchFamily="18" charset="0"/>
                                    </a:rPr>
                                  </m:ctrlPr>
                                </m:d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𝑑</m:t>
                                          </m:r>
                                          <m:r>
                                            <a:rPr lang="en-US" sz="2000" i="1">
                                              <a:latin typeface="Cambria Math" panose="02040503050406030204" pitchFamily="18" charset="0"/>
                                              <a:ea typeface="Cambria Math" panose="02040503050406030204" pitchFamily="18" charset="0"/>
                                            </a:rPr>
                                            <m:t>𝜎</m:t>
                                          </m:r>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e>
                                  </m:d>
                                </m:e>
                              </m:d>
                            </m:e>
                            <m:sub>
                              <m:r>
                                <a:rPr lang="en-US" sz="2000" i="1">
                                  <a:latin typeface="Cambria Math" panose="02040503050406030204" pitchFamily="18" charset="0"/>
                                </a:rPr>
                                <m:t>𝐷</m:t>
                              </m:r>
                              <m:r>
                                <a:rPr lang="en-US" sz="2000" i="1">
                                  <a:latin typeface="Cambria Math" panose="02040503050406030204" pitchFamily="18" charset="0"/>
                                </a:rPr>
                                <m:t>(</m:t>
                              </m:r>
                              <m:r>
                                <a:rPr lang="en-US" sz="2000" i="1">
                                  <a:latin typeface="Cambria Math" panose="02040503050406030204" pitchFamily="18" charset="0"/>
                                </a:rPr>
                                <m:t>𝑒</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m:t>
                                  </m:r>
                                </m:sup>
                              </m:sSup>
                              <m:r>
                                <a:rPr lang="en-US" sz="2000" b="0" i="1" smtClean="0">
                                  <a:latin typeface="Cambria Math" panose="02040503050406030204" pitchFamily="18" charset="0"/>
                                </a:rPr>
                                <m:t>𝑝</m:t>
                              </m:r>
                              <m:r>
                                <a:rPr lang="en-US" sz="2000" i="1">
                                  <a:latin typeface="Cambria Math" panose="02040503050406030204" pitchFamily="18" charset="0"/>
                                </a:rPr>
                                <m:t>)</m:t>
                              </m:r>
                            </m:sub>
                          </m:sSub>
                        </m:den>
                      </m:f>
                      <m:r>
                        <a:rPr lang="en-US" sz="2000" b="0" i="1" smtClean="0">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d>
                                <m:dPr>
                                  <m:begChr m:val=""/>
                                  <m:endChr m:val="|"/>
                                  <m:ctrlPr>
                                    <a:rPr lang="en-US" sz="2000" i="1">
                                      <a:latin typeface="Cambria Math" panose="02040503050406030204" pitchFamily="18" charset="0"/>
                                    </a:rPr>
                                  </m:ctrlPr>
                                </m:d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𝑑</m:t>
                                          </m:r>
                                          <m:r>
                                            <a:rPr lang="en-US" sz="2000" i="1">
                                              <a:latin typeface="Cambria Math" panose="02040503050406030204" pitchFamily="18" charset="0"/>
                                              <a:ea typeface="Cambria Math" panose="02040503050406030204" pitchFamily="18" charset="0"/>
                                            </a:rPr>
                                            <m:t>𝜎</m:t>
                                          </m:r>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e>
                                  </m:d>
                                </m:e>
                              </m:d>
                            </m:e>
                            <m:sub>
                              <m:r>
                                <a:rPr lang="en-US" sz="2000" i="1">
                                  <a:latin typeface="Cambria Math" panose="02040503050406030204" pitchFamily="18" charset="0"/>
                                </a:rPr>
                                <m:t>𝑛</m:t>
                              </m:r>
                              <m:d>
                                <m:dPr>
                                  <m:ctrlPr>
                                    <a:rPr lang="en-US" sz="2000" i="1">
                                      <a:latin typeface="Cambria Math" panose="02040503050406030204" pitchFamily="18" charset="0"/>
                                    </a:rPr>
                                  </m:ctrlPr>
                                </m:dPr>
                                <m:e>
                                  <m:r>
                                    <a:rPr lang="en-US" sz="2000" i="1">
                                      <a:latin typeface="Cambria Math" panose="02040503050406030204" pitchFamily="18" charset="0"/>
                                    </a:rPr>
                                    <m:t>𝑒</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m:t>
                                      </m:r>
                                    </m:sup>
                                  </m:sSup>
                                </m:e>
                              </m:d>
                            </m:sub>
                          </m:sSub>
                        </m:num>
                        <m:den>
                          <m:sSub>
                            <m:sSubPr>
                              <m:ctrlPr>
                                <a:rPr lang="en-US" sz="2000" i="1">
                                  <a:latin typeface="Cambria Math" panose="02040503050406030204" pitchFamily="18" charset="0"/>
                                </a:rPr>
                              </m:ctrlPr>
                            </m:sSubPr>
                            <m:e>
                              <m:d>
                                <m:dPr>
                                  <m:begChr m:val=""/>
                                  <m:endChr m:val="|"/>
                                  <m:ctrlPr>
                                    <a:rPr lang="en-US" sz="2000" i="1">
                                      <a:latin typeface="Cambria Math" panose="02040503050406030204" pitchFamily="18" charset="0"/>
                                    </a:rPr>
                                  </m:ctrlPr>
                                </m:d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𝑑</m:t>
                                          </m:r>
                                          <m:r>
                                            <a:rPr lang="en-US" sz="2000" i="1">
                                              <a:latin typeface="Cambria Math" panose="02040503050406030204" pitchFamily="18" charset="0"/>
                                              <a:ea typeface="Cambria Math" panose="02040503050406030204" pitchFamily="18" charset="0"/>
                                            </a:rPr>
                                            <m:t>𝜎</m:t>
                                          </m:r>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e>
                                  </m:d>
                                </m:e>
                              </m:d>
                            </m:e>
                            <m:sub>
                              <m:r>
                                <a:rPr lang="en-US" sz="2000" i="1">
                                  <a:latin typeface="Cambria Math" panose="02040503050406030204" pitchFamily="18" charset="0"/>
                                  <a:ea typeface="Cambria Math" panose="02040503050406030204" pitchFamily="18" charset="0"/>
                                </a:rPr>
                                <m:t>𝑝</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rPr>
                                    <m:t>𝑒</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m:t>
                                      </m:r>
                                    </m:sup>
                                  </m:sSup>
                                </m:e>
                              </m:d>
                            </m:sub>
                          </m:sSub>
                        </m:den>
                      </m:f>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𝑓</m:t>
                          </m:r>
                        </m:e>
                        <m:sub>
                          <m:r>
                            <a:rPr lang="en-US" sz="2000" i="1">
                              <a:latin typeface="Cambria Math" panose="02040503050406030204" pitchFamily="18" charset="0"/>
                              <a:ea typeface="Cambria Math" panose="02040503050406030204" pitchFamily="18" charset="0"/>
                            </a:rPr>
                            <m:t>𝑛𝑢𝑐</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𝑓</m:t>
                          </m:r>
                        </m:e>
                        <m:sub>
                          <m:r>
                            <a:rPr lang="en-US" sz="2000" i="1">
                              <a:latin typeface="Cambria Math" panose="02040503050406030204" pitchFamily="18" charset="0"/>
                              <a:ea typeface="Cambria Math" panose="02040503050406030204" pitchFamily="18" charset="0"/>
                            </a:rPr>
                            <m:t>𝑅𝐶</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𝑓</m:t>
                          </m:r>
                        </m:e>
                        <m:sub>
                          <m:r>
                            <a:rPr lang="en-US" sz="2000" i="1">
                              <a:latin typeface="Cambria Math" panose="02040503050406030204" pitchFamily="18" charset="0"/>
                              <a:ea typeface="Cambria Math" panose="02040503050406030204" pitchFamily="18" charset="0"/>
                            </a:rPr>
                            <m:t>𝑑𝑒𝑡</m:t>
                          </m:r>
                        </m:sub>
                      </m:sSub>
                    </m:oMath>
                  </m:oMathPara>
                </a14:m>
                <a:endParaRPr lang="en-US" sz="2000"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Corrections for Effects: </a:t>
                </a:r>
              </a:p>
              <a:p>
                <a:pP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𝑅</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d>
                                <m:dPr>
                                  <m:begChr m:val=""/>
                                  <m:endChr m:val="|"/>
                                  <m:ctrlPr>
                                    <a:rPr lang="en-US" sz="2000" b="0" i="1" smtClean="0">
                                      <a:latin typeface="Cambria Math" panose="02040503050406030204" pitchFamily="18" charset="0"/>
                                    </a:rPr>
                                  </m:ctrlPr>
                                </m:d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𝑑</m:t>
                                          </m:r>
                                          <m:r>
                                            <a:rPr lang="en-US" sz="2000" b="0" i="1" smtClean="0">
                                              <a:latin typeface="Cambria Math" panose="02040503050406030204" pitchFamily="18" charset="0"/>
                                              <a:ea typeface="Cambria Math" panose="02040503050406030204" pitchFamily="18" charset="0"/>
                                            </a:rPr>
                                            <m:t>𝜎</m:t>
                                          </m:r>
                                        </m:num>
                                        <m:den>
                                          <m:r>
                                            <a:rPr lang="en-US" sz="2000" b="0" i="1" smtClean="0">
                                              <a:latin typeface="Cambria Math" panose="02040503050406030204" pitchFamily="18" charset="0"/>
                                            </a:rPr>
                                            <m:t>𝑑</m:t>
                                          </m:r>
                                          <m:r>
                                            <m:rPr>
                                              <m:sty m:val="p"/>
                                            </m:rPr>
                                            <a:rPr lang="el-GR" sz="2000" b="0" i="1" smtClean="0">
                                              <a:latin typeface="Cambria Math" panose="02040503050406030204" pitchFamily="18" charset="0"/>
                                              <a:ea typeface="Cambria Math" panose="02040503050406030204" pitchFamily="18" charset="0"/>
                                            </a:rPr>
                                            <m:t>Ω</m:t>
                                          </m:r>
                                        </m:den>
                                      </m:f>
                                    </m:e>
                                  </m:d>
                                </m:e>
                              </m:d>
                            </m:e>
                            <m:sub>
                              <m:r>
                                <a:rPr lang="en-US" sz="2000" b="0" i="1" smtClean="0">
                                  <a:latin typeface="Cambria Math" panose="02040503050406030204" pitchFamily="18" charset="0"/>
                                </a:rPr>
                                <m:t>𝑛</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𝑒</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sup>
                                  </m:sSup>
                                </m:e>
                              </m:d>
                            </m:sub>
                          </m:sSub>
                        </m:num>
                        <m:den>
                          <m:sSub>
                            <m:sSubPr>
                              <m:ctrlPr>
                                <a:rPr lang="en-US" sz="2000" i="1">
                                  <a:latin typeface="Cambria Math" panose="02040503050406030204" pitchFamily="18" charset="0"/>
                                </a:rPr>
                              </m:ctrlPr>
                            </m:sSubPr>
                            <m:e>
                              <m:d>
                                <m:dPr>
                                  <m:begChr m:val=""/>
                                  <m:endChr m:val="|"/>
                                  <m:ctrlPr>
                                    <a:rPr lang="en-US" sz="2000" i="1">
                                      <a:latin typeface="Cambria Math" panose="02040503050406030204" pitchFamily="18" charset="0"/>
                                    </a:rPr>
                                  </m:ctrlPr>
                                </m:d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𝑑</m:t>
                                          </m:r>
                                          <m:r>
                                            <a:rPr lang="en-US" sz="2000" i="1">
                                              <a:latin typeface="Cambria Math" panose="02040503050406030204" pitchFamily="18" charset="0"/>
                                              <a:ea typeface="Cambria Math" panose="02040503050406030204" pitchFamily="18" charset="0"/>
                                            </a:rPr>
                                            <m:t>𝜎</m:t>
                                          </m:r>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e>
                                  </m:d>
                                </m:e>
                              </m:d>
                            </m:e>
                            <m:sub>
                              <m:r>
                                <a:rPr lang="en-US" sz="2000" b="0" i="1" smtClean="0">
                                  <a:latin typeface="Cambria Math" panose="02040503050406030204" pitchFamily="18" charset="0"/>
                                  <a:ea typeface="Cambria Math" panose="02040503050406030204" pitchFamily="18" charset="0"/>
                                </a:rPr>
                                <m:t>𝑝</m:t>
                              </m:r>
                              <m:d>
                                <m:dPr>
                                  <m:ctrlPr>
                                    <a:rPr lang="en-US" sz="2000" b="0" i="1" smtClean="0">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rPr>
                                    <m:t>𝑒</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m:t>
                                      </m:r>
                                    </m:sup>
                                  </m:sSup>
                                </m:e>
                              </m:d>
                            </m:sub>
                          </m:sSub>
                        </m:den>
                      </m:f>
                      <m:r>
                        <a:rPr lang="en-US" sz="2000" b="0" i="1" smtClean="0">
                          <a:latin typeface="Cambria Math" panose="02040503050406030204" pitchFamily="18" charset="0"/>
                        </a:rPr>
                        <m:t>=</m:t>
                      </m:r>
                      <m:r>
                        <a:rPr lang="en-US" sz="2000" b="0" i="1" smtClean="0">
                          <a:latin typeface="Cambria Math" panose="02040503050406030204" pitchFamily="18" charset="0"/>
                        </a:rPr>
                        <m:t>𝑅</m:t>
                      </m:r>
                      <m:r>
                        <a:rPr lang="en-US" sz="2000" i="1">
                          <a:latin typeface="Cambria Math" panose="02040503050406030204" pitchFamily="18" charset="0"/>
                          <a:ea typeface="Cambria Math" panose="02040503050406030204" pitchFamily="18" charset="0"/>
                        </a:rPr>
                        <m:t>∙</m:t>
                      </m:r>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𝑓</m:t>
                          </m:r>
                        </m:e>
                        <m:sub>
                          <m:r>
                            <a:rPr lang="en-US" sz="2000" b="0" i="1" smtClean="0">
                              <a:latin typeface="Cambria Math" panose="02040503050406030204" pitchFamily="18" charset="0"/>
                              <a:ea typeface="Cambria Math" panose="02040503050406030204" pitchFamily="18" charset="0"/>
                            </a:rPr>
                            <m:t>𝑛𝑢𝑐</m:t>
                          </m:r>
                        </m:sub>
                        <m:sup>
                          <m:r>
                            <a:rPr lang="en-US" sz="2000" b="0" i="1" smtClean="0">
                              <a:latin typeface="Cambria Math" panose="02040503050406030204" pitchFamily="18" charset="0"/>
                              <a:ea typeface="Cambria Math" panose="02040503050406030204" pitchFamily="18" charset="0"/>
                            </a:rPr>
                            <m:t>−1</m:t>
                          </m:r>
                        </m:sup>
                      </m:sSubSup>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𝑓</m:t>
                          </m:r>
                        </m:e>
                        <m:sub>
                          <m:r>
                            <a:rPr lang="en-US" sz="2000" b="0" i="1" smtClean="0">
                              <a:latin typeface="Cambria Math" panose="02040503050406030204" pitchFamily="18" charset="0"/>
                              <a:ea typeface="Cambria Math" panose="02040503050406030204" pitchFamily="18" charset="0"/>
                            </a:rPr>
                            <m:t>𝑅𝐶</m:t>
                          </m:r>
                        </m:sub>
                        <m:sup>
                          <m:r>
                            <a:rPr lang="en-US" sz="2000" i="1">
                              <a:latin typeface="Cambria Math" panose="02040503050406030204" pitchFamily="18" charset="0"/>
                              <a:ea typeface="Cambria Math" panose="02040503050406030204" pitchFamily="18" charset="0"/>
                            </a:rPr>
                            <m:t>−1</m:t>
                          </m:r>
                        </m:sup>
                      </m:sSubSup>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𝑓</m:t>
                          </m:r>
                        </m:e>
                        <m:sub>
                          <m:r>
                            <a:rPr lang="en-US" sz="2000" b="0" i="1" smtClean="0">
                              <a:latin typeface="Cambria Math" panose="02040503050406030204" pitchFamily="18" charset="0"/>
                              <a:ea typeface="Cambria Math" panose="02040503050406030204" pitchFamily="18" charset="0"/>
                            </a:rPr>
                            <m:t>𝐷𝑒𝑡</m:t>
                          </m:r>
                        </m:sub>
                        <m:sup>
                          <m:r>
                            <a:rPr lang="en-US" sz="2000" i="1">
                              <a:latin typeface="Cambria Math" panose="02040503050406030204" pitchFamily="18" charset="0"/>
                              <a:ea typeface="Cambria Math" panose="02040503050406030204" pitchFamily="18" charset="0"/>
                            </a:rPr>
                            <m:t>−1</m:t>
                          </m:r>
                        </m:sup>
                      </m:sSubSup>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𝜏</m:t>
                                  </m:r>
                                  <m:r>
                                    <a:rPr lang="en-US" sz="2000" i="1">
                                      <a:latin typeface="Cambria Math" panose="02040503050406030204" pitchFamily="18" charset="0"/>
                                      <a:ea typeface="Cambria Math" panose="02040503050406030204" pitchFamily="18" charset="0"/>
                                    </a:rPr>
                                    <m:t>𝜎</m:t>
                                  </m:r>
                                </m:e>
                                <m:sub>
                                  <m:r>
                                    <m:rPr>
                                      <m:sty m:val="p"/>
                                    </m:rPr>
                                    <a:rPr lang="en-US" sz="2000">
                                      <a:latin typeface="Cambria Math" panose="02040503050406030204" pitchFamily="18" charset="0"/>
                                    </a:rPr>
                                    <m:t>Mott</m:t>
                                  </m:r>
                                </m:sub>
                              </m:sSub>
                            </m:num>
                            <m:den>
                              <m:r>
                                <a:rPr lang="en-US" sz="2000" i="1" smtClean="0">
                                  <a:latin typeface="Cambria Math" panose="02040503050406030204" pitchFamily="18" charset="0"/>
                                  <a:ea typeface="Cambria Math" panose="02040503050406030204" pitchFamily="18" charset="0"/>
                                </a:rPr>
                                <m:t>𝜖</m:t>
                              </m:r>
                              <m:r>
                                <a:rPr lang="en-US" sz="2000" b="0" i="1" smtClean="0">
                                  <a:latin typeface="Cambria Math" panose="02040503050406030204" pitchFamily="18" charset="0"/>
                                </a:rPr>
                                <m:t>(</m:t>
                              </m:r>
                              <m:r>
                                <a:rPr lang="en-US" sz="2000" i="1">
                                  <a:latin typeface="Cambria Math" panose="02040503050406030204" pitchFamily="18" charset="0"/>
                                </a:rPr>
                                <m:t>1+</m:t>
                              </m:r>
                              <m:r>
                                <a:rPr lang="en-US" sz="2000" i="1">
                                  <a:latin typeface="Cambria Math" panose="02040503050406030204" pitchFamily="18" charset="0"/>
                                  <a:ea typeface="Cambria Math" panose="02040503050406030204" pitchFamily="18" charset="0"/>
                                </a:rPr>
                                <m:t>𝜏</m:t>
                              </m:r>
                              <m:r>
                                <a:rPr lang="en-US" sz="2000" b="0" i="1" smtClean="0">
                                  <a:latin typeface="Cambria Math" panose="02040503050406030204" pitchFamily="18" charset="0"/>
                                  <a:ea typeface="Cambria Math" panose="02040503050406030204" pitchFamily="18" charset="0"/>
                                </a:rPr>
                                <m:t>)</m:t>
                              </m:r>
                            </m:den>
                          </m:f>
                          <m:d>
                            <m:dPr>
                              <m:ctrlPr>
                                <a:rPr lang="en-US" sz="2000" i="1">
                                  <a:latin typeface="Cambria Math" panose="02040503050406030204" pitchFamily="18" charset="0"/>
                                </a:rPr>
                              </m:ctrlPr>
                            </m:dPr>
                            <m:e>
                              <m:sSup>
                                <m:sSupPr>
                                  <m:ctrlPr>
                                    <a:rPr lang="en-US" sz="2000" i="1" smtClean="0">
                                      <a:latin typeface="Cambria Math" panose="02040503050406030204" pitchFamily="18" charset="0"/>
                                    </a:rPr>
                                  </m:ctrlPr>
                                </m:sSupPr>
                                <m:e>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𝜖</m:t>
                                      </m:r>
                                    </m:num>
                                    <m:den>
                                      <m:r>
                                        <a:rPr lang="en-US" sz="2000" i="1">
                                          <a:latin typeface="Cambria Math" panose="02040503050406030204" pitchFamily="18" charset="0"/>
                                          <a:ea typeface="Cambria Math" panose="02040503050406030204" pitchFamily="18" charset="0"/>
                                        </a:rPr>
                                        <m:t>𝜏</m:t>
                                      </m:r>
                                    </m:den>
                                  </m:f>
                                  <m:d>
                                    <m:dPr>
                                      <m:ctrlPr>
                                        <a:rPr lang="en-US" sz="2000" i="1" smtClean="0">
                                          <a:latin typeface="Cambria Math" panose="02040503050406030204" pitchFamily="18" charset="0"/>
                                        </a:rPr>
                                      </m:ctrlPr>
                                    </m:dPr>
                                    <m:e>
                                      <m:sSubSup>
                                        <m:sSubSupPr>
                                          <m:ctrlPr>
                                            <a:rPr lang="en-US" sz="2000" i="1" smtClean="0">
                                              <a:latin typeface="Cambria Math" panose="02040503050406030204" pitchFamily="18" charset="0"/>
                                            </a:rPr>
                                          </m:ctrlPr>
                                        </m:sSubSupPr>
                                        <m:e>
                                          <m:r>
                                            <a:rPr lang="en-US" sz="2000" b="0" i="1" smtClean="0">
                                              <a:latin typeface="Cambria Math" panose="02040503050406030204" pitchFamily="18" charset="0"/>
                                            </a:rPr>
                                            <m:t>𝐺</m:t>
                                          </m:r>
                                        </m:e>
                                        <m:sub>
                                          <m:r>
                                            <a:rPr lang="en-US" sz="2000" b="0" i="1" smtClean="0">
                                              <a:latin typeface="Cambria Math" panose="02040503050406030204" pitchFamily="18" charset="0"/>
                                            </a:rPr>
                                            <m:t>𝐸</m:t>
                                          </m:r>
                                        </m:sub>
                                        <m:sup>
                                          <m:r>
                                            <a:rPr lang="en-US" sz="2000" b="0" i="1" smtClean="0">
                                              <a:latin typeface="Cambria Math" panose="02040503050406030204" pitchFamily="18" charset="0"/>
                                            </a:rPr>
                                            <m:t>𝑛</m:t>
                                          </m:r>
                                        </m:sup>
                                      </m:sSubSup>
                                    </m:e>
                                  </m:d>
                                </m:e>
                                <m:sup>
                                  <m:r>
                                    <a:rPr lang="en-US" sz="2000" b="0" i="1" smtClean="0">
                                      <a:latin typeface="Cambria Math" panose="02040503050406030204" pitchFamily="18" charset="0"/>
                                    </a:rPr>
                                    <m:t>2</m:t>
                                  </m:r>
                                </m:sup>
                              </m:sSup>
                              <m:r>
                                <a:rPr lang="en-US" sz="2000" i="1">
                                  <a:latin typeface="Cambria Math" panose="02040503050406030204" pitchFamily="18" charset="0"/>
                                </a:rPr>
                                <m:t>+</m:t>
                              </m:r>
                              <m:sSup>
                                <m:sSupPr>
                                  <m:ctrlPr>
                                    <a:rPr lang="en-US" sz="2000" i="1" smtClean="0">
                                      <a:latin typeface="Cambria Math" panose="02040503050406030204" pitchFamily="18" charset="0"/>
                                      <a:ea typeface="Cambria Math" panose="02040503050406030204" pitchFamily="18" charset="0"/>
                                    </a:rPr>
                                  </m:ctrlPr>
                                </m:sSupPr>
                                <m:e>
                                  <m:d>
                                    <m:dPr>
                                      <m:ctrlPr>
                                        <a:rPr lang="en-US" sz="2000" i="1" smtClean="0">
                                          <a:latin typeface="Cambria Math" panose="02040503050406030204" pitchFamily="18" charset="0"/>
                                          <a:ea typeface="Cambria Math" panose="02040503050406030204" pitchFamily="18" charset="0"/>
                                        </a:rPr>
                                      </m:ctrlPr>
                                    </m:dPr>
                                    <m:e>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𝐺</m:t>
                                          </m:r>
                                        </m:e>
                                        <m:sub>
                                          <m:r>
                                            <a:rPr lang="en-US" sz="2000" b="0" i="1" smtClean="0">
                                              <a:latin typeface="Cambria Math" panose="02040503050406030204" pitchFamily="18" charset="0"/>
                                              <a:ea typeface="Cambria Math" panose="02040503050406030204" pitchFamily="18" charset="0"/>
                                            </a:rPr>
                                            <m:t>𝑀</m:t>
                                          </m:r>
                                        </m:sub>
                                        <m:sup>
                                          <m:r>
                                            <a:rPr lang="en-US" sz="2000" b="0" i="1" smtClean="0">
                                              <a:latin typeface="Cambria Math" panose="02040503050406030204" pitchFamily="18" charset="0"/>
                                              <a:ea typeface="Cambria Math" panose="02040503050406030204" pitchFamily="18" charset="0"/>
                                            </a:rPr>
                                            <m:t>𝑛</m:t>
                                          </m:r>
                                        </m:sup>
                                      </m:sSubSup>
                                    </m:e>
                                  </m:d>
                                </m:e>
                                <m:sup>
                                  <m:r>
                                    <a:rPr lang="en-US" sz="2000" b="0" i="1" smtClean="0">
                                      <a:latin typeface="Cambria Math" panose="02040503050406030204" pitchFamily="18" charset="0"/>
                                      <a:ea typeface="Cambria Math" panose="02040503050406030204" pitchFamily="18" charset="0"/>
                                    </a:rPr>
                                    <m:t>2</m:t>
                                  </m:r>
                                </m:sup>
                              </m:sSup>
                            </m:e>
                          </m:d>
                        </m:num>
                        <m:den>
                          <m:sSub>
                            <m:sSubPr>
                              <m:ctrlPr>
                                <a:rPr lang="en-US" sz="2000" i="1">
                                  <a:latin typeface="Cambria Math" panose="02040503050406030204" pitchFamily="18" charset="0"/>
                                </a:rPr>
                              </m:ctrlPr>
                            </m:sSubPr>
                            <m:e>
                              <m:d>
                                <m:dPr>
                                  <m:begChr m:val=""/>
                                  <m:endChr m:val="|"/>
                                  <m:ctrlPr>
                                    <a:rPr lang="en-US" sz="2000" i="1">
                                      <a:latin typeface="Cambria Math" panose="02040503050406030204" pitchFamily="18" charset="0"/>
                                    </a:rPr>
                                  </m:ctrlPr>
                                </m:d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𝑑</m:t>
                                          </m:r>
                                          <m:r>
                                            <a:rPr lang="en-US" sz="2000" i="1">
                                              <a:latin typeface="Cambria Math" panose="02040503050406030204" pitchFamily="18" charset="0"/>
                                              <a:ea typeface="Cambria Math" panose="02040503050406030204" pitchFamily="18" charset="0"/>
                                            </a:rPr>
                                            <m:t>𝜎</m:t>
                                          </m:r>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e>
                                  </m:d>
                                </m:e>
                              </m:d>
                            </m:e>
                            <m:sub>
                              <m:r>
                                <a:rPr lang="en-US" sz="2000" i="1">
                                  <a:latin typeface="Cambria Math" panose="02040503050406030204" pitchFamily="18" charset="0"/>
                                  <a:ea typeface="Cambria Math" panose="02040503050406030204" pitchFamily="18" charset="0"/>
                                </a:rPr>
                                <m:t>𝑝</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rPr>
                                    <m:t>𝑒</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m:t>
                                      </m:r>
                                    </m:sup>
                                  </m:sSup>
                                </m:e>
                              </m:d>
                            </m:sub>
                          </m:sSub>
                        </m:den>
                      </m:f>
                    </m:oMath>
                  </m:oMathPara>
                </a14:m>
                <a:endParaRPr lang="en-US" sz="2000" b="1" dirty="0">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A95AEF06-B8A9-D1B9-4D24-9ADFB87D2A40}"/>
                  </a:ext>
                </a:extLst>
              </p:cNvPr>
              <p:cNvSpPr txBox="1">
                <a:spLocks noRot="1" noChangeAspect="1" noMove="1" noResize="1" noEditPoints="1" noAdjustHandles="1" noChangeArrowheads="1" noChangeShapeType="1" noTextEdit="1"/>
              </p:cNvSpPr>
              <p:nvPr/>
            </p:nvSpPr>
            <p:spPr>
              <a:xfrm>
                <a:off x="270100" y="598720"/>
                <a:ext cx="8603800" cy="3924729"/>
              </a:xfrm>
              <a:prstGeom prst="rect">
                <a:avLst/>
              </a:prstGeom>
              <a:blipFill>
                <a:blip r:embed="rId3"/>
                <a:stretch>
                  <a:fillRect l="-590" t="-645" b="-33871"/>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2DCA5C48-B359-3AC5-88FC-811FBF3B8E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3625269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AD09E-5C54-321A-9C67-EF149CAEE70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80C3F01-22E1-AD72-2257-E96745564291}"/>
              </a:ext>
            </a:extLst>
          </p:cNvPr>
          <p:cNvSpPr>
            <a:spLocks noGrp="1"/>
          </p:cNvSpPr>
          <p:nvPr>
            <p:ph type="title"/>
          </p:nvPr>
        </p:nvSpPr>
        <p:spPr>
          <a:xfrm>
            <a:off x="790302" y="12746"/>
            <a:ext cx="7563395"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Neutron Rosenbluth Slope Technique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FFAC34E-54A0-6777-7D11-CD2C286FB76A}"/>
                  </a:ext>
                </a:extLst>
              </p:cNvPr>
              <p:cNvSpPr txBox="1"/>
              <p:nvPr/>
            </p:nvSpPr>
            <p:spPr>
              <a:xfrm>
                <a:off x="2743205" y="3541452"/>
                <a:ext cx="4688335" cy="10846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𝐵</m:t>
                      </m:r>
                      <m:r>
                        <a:rPr lang="en-US" sz="1400" b="0" i="1" smtClean="0">
                          <a:latin typeface="Cambria Math" panose="02040503050406030204" pitchFamily="18" charset="0"/>
                        </a:rPr>
                        <m:t>=</m:t>
                      </m:r>
                      <m:f>
                        <m:fPr>
                          <m:ctrlPr>
                            <a:rPr lang="en-US" sz="1400" i="1">
                              <a:latin typeface="Cambria Math" panose="02040503050406030204" pitchFamily="18" charset="0"/>
                              <a:ea typeface="Cambria Math" panose="02040503050406030204" pitchFamily="18" charset="0"/>
                            </a:rPr>
                          </m:ctrlPr>
                        </m:fPr>
                        <m:num>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𝑛</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𝑛</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𝑛</m:t>
                                          </m:r>
                                        </m:sub>
                                      </m:sSub>
                                    </m:sub>
                                  </m:sSub>
                                </m:e>
                              </m:d>
                            </m:den>
                          </m:f>
                        </m:num>
                        <m:den>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𝑝</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𝑝</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𝑝</m:t>
                                          </m:r>
                                        </m:sub>
                                      </m:sSub>
                                    </m:sub>
                                  </m:sSub>
                                </m:e>
                              </m:d>
                            </m:den>
                          </m:f>
                        </m:den>
                      </m:f>
                      <m:f>
                        <m:fPr>
                          <m:ctrlPr>
                            <a:rPr lang="en-US" sz="1400" i="1">
                              <a:latin typeface="Cambria Math" panose="02040503050406030204" pitchFamily="18" charset="0"/>
                              <a:ea typeface="Cambria Math" panose="02040503050406030204" pitchFamily="18" charset="0"/>
                            </a:rPr>
                          </m:ctrlPr>
                        </m:fPr>
                        <m:num>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sub>
                                  </m:sSub>
                                </m:e>
                              </m:d>
                            </m:den>
                          </m:f>
                        </m:num>
                        <m:den>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𝑛</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𝑛</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𝑛</m:t>
                                          </m:r>
                                        </m:sub>
                                      </m:sSub>
                                    </m:sub>
                                  </m:sSub>
                                </m:e>
                              </m:d>
                            </m:den>
                          </m:f>
                        </m:den>
                      </m:f>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𝑛</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sub>
                              </m:sSub>
                            </m:sub>
                            <m:sup>
                              <m:r>
                                <a:rPr lang="en-US" sz="1400" i="1">
                                  <a:latin typeface="Cambria Math" panose="02040503050406030204" pitchFamily="18" charset="0"/>
                                </a:rPr>
                                <m:t>2</m:t>
                              </m:r>
                            </m:sup>
                          </m:sSubSup>
                        </m:num>
                        <m:den>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𝑝</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sub>
                              </m:sSub>
                            </m:sub>
                            <m:sup>
                              <m:r>
                                <a:rPr lang="en-US" sz="1400" i="1">
                                  <a:latin typeface="Cambria Math" panose="02040503050406030204" pitchFamily="18" charset="0"/>
                                </a:rPr>
                                <m:t>2</m:t>
                              </m:r>
                            </m:sup>
                          </m:sSubSup>
                        </m:den>
                      </m:f>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𝑝</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sub>
                              </m:sSub>
                            </m:sub>
                            <m:sup>
                              <m:r>
                                <a:rPr lang="en-US" sz="1400" i="1">
                                  <a:latin typeface="Cambria Math" panose="02040503050406030204" pitchFamily="18" charset="0"/>
                                </a:rPr>
                                <m:t>2</m:t>
                              </m:r>
                            </m:sup>
                          </m:sSubSup>
                        </m:num>
                        <m:den>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𝑛</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sub>
                              </m:sSub>
                            </m:sub>
                            <m:sup>
                              <m:r>
                                <a:rPr lang="en-US" sz="1400" i="1">
                                  <a:latin typeface="Cambria Math" panose="02040503050406030204" pitchFamily="18" charset="0"/>
                                </a:rPr>
                                <m:t>2</m:t>
                              </m:r>
                            </m:sup>
                          </m:sSubSup>
                        </m:den>
                      </m:f>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𝑆</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sub>
                              </m:sSub>
                            </m:sub>
                            <m:sup>
                              <m:r>
                                <a:rPr lang="en-US" sz="1400" i="1">
                                  <a:latin typeface="Cambria Math" panose="02040503050406030204" pitchFamily="18" charset="0"/>
                                  <a:ea typeface="Cambria Math" panose="02040503050406030204" pitchFamily="18" charset="0"/>
                                </a:rPr>
                                <m:t>𝑝</m:t>
                              </m:r>
                            </m:sup>
                          </m:sSubSup>
                        </m:num>
                        <m:den>
                          <m:r>
                            <a:rPr lang="en-US" sz="1400" i="1">
                              <a:latin typeface="Cambria Math" panose="02040503050406030204" pitchFamily="18" charset="0"/>
                              <a:ea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1</m:t>
                              </m:r>
                              <m:r>
                                <a:rPr lang="en-US" sz="1400" i="1">
                                  <a:latin typeface="Cambria Math" panose="02040503050406030204" pitchFamily="18" charset="0"/>
                                </a:rPr>
                                <m:t>,</m:t>
                              </m:r>
                              <m:r>
                                <a:rPr lang="en-US" sz="1400" i="1">
                                  <a:latin typeface="Cambria Math" panose="02040503050406030204" pitchFamily="18" charset="0"/>
                                </a:rPr>
                                <m:t>𝑝</m:t>
                              </m:r>
                            </m:sub>
                          </m:sSub>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𝑆</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1</m:t>
                                  </m:r>
                                </m:sub>
                              </m:sSub>
                            </m:sub>
                            <m:sup>
                              <m:r>
                                <a:rPr lang="en-US" sz="1400" i="1">
                                  <a:latin typeface="Cambria Math" panose="02040503050406030204" pitchFamily="18" charset="0"/>
                                  <a:ea typeface="Cambria Math" panose="02040503050406030204" pitchFamily="18" charset="0"/>
                                </a:rPr>
                                <m:t>𝑝</m:t>
                              </m:r>
                            </m:sup>
                          </m:sSubSup>
                        </m:den>
                      </m:f>
                    </m:oMath>
                  </m:oMathPara>
                </a14:m>
                <a:endParaRPr lang="en-US" sz="1400" dirty="0"/>
              </a:p>
            </p:txBody>
          </p:sp>
        </mc:Choice>
        <mc:Fallback xmlns="">
          <p:sp>
            <p:nvSpPr>
              <p:cNvPr id="6" name="TextBox 5">
                <a:extLst>
                  <a:ext uri="{FF2B5EF4-FFF2-40B4-BE49-F238E27FC236}">
                    <a16:creationId xmlns:a16="http://schemas.microsoft.com/office/drawing/2014/main" id="{AFFAC34E-54A0-6777-7D11-CD2C286FB76A}"/>
                  </a:ext>
                </a:extLst>
              </p:cNvPr>
              <p:cNvSpPr txBox="1">
                <a:spLocks noRot="1" noChangeAspect="1" noMove="1" noResize="1" noEditPoints="1" noAdjustHandles="1" noChangeArrowheads="1" noChangeShapeType="1" noTextEdit="1"/>
              </p:cNvSpPr>
              <p:nvPr/>
            </p:nvSpPr>
            <p:spPr>
              <a:xfrm>
                <a:off x="2743205" y="3541452"/>
                <a:ext cx="4688335" cy="1084656"/>
              </a:xfrm>
              <a:prstGeom prst="rect">
                <a:avLst/>
              </a:prstGeom>
              <a:blipFill>
                <a:blip r:embed="rId3"/>
                <a:stretch>
                  <a:fillRect l="-270" t="-1149" b="-11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7B63F1D-3D41-9331-7C26-2FD0C49BCF1A}"/>
                  </a:ext>
                </a:extLst>
              </p:cNvPr>
              <p:cNvSpPr txBox="1"/>
              <p:nvPr/>
            </p:nvSpPr>
            <p:spPr>
              <a:xfrm>
                <a:off x="313509" y="529045"/>
                <a:ext cx="8583989" cy="290425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Goal: </a:t>
                </a:r>
                <a:r>
                  <a:rPr lang="en-US" dirty="0">
                    <a:latin typeface="Times New Roman" panose="02020603050405020304" pitchFamily="18" charset="0"/>
                    <a:cs typeface="Times New Roman" panose="02020603050405020304" pitchFamily="18" charset="0"/>
                  </a:rPr>
                  <a:t>Extract neutron Rosenbluth Slope, </a:t>
                </a:r>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𝑆</m:t>
                        </m:r>
                      </m:e>
                      <m:sup>
                        <m:r>
                          <a:rPr lang="en-US" i="1">
                            <a:latin typeface="Cambria Math" panose="02040503050406030204" pitchFamily="18" charset="0"/>
                            <a:cs typeface="Times New Roman" panose="02020603050405020304" pitchFamily="18" charset="0"/>
                          </a:rPr>
                          <m:t>𝑛</m:t>
                        </m:r>
                      </m:sup>
                    </m:sSup>
                    <m:r>
                      <a:rPr lang="en-US" i="1">
                        <a:latin typeface="Cambria Math" panose="02040503050406030204" pitchFamily="18" charset="0"/>
                        <a:cs typeface="Times New Roman" panose="02020603050405020304" pitchFamily="18" charset="0"/>
                      </a:rPr>
                      <m:t>=</m:t>
                    </m:r>
                    <m:f>
                      <m:fPr>
                        <m:type m:val="lin"/>
                        <m:ctrlPr>
                          <a:rPr lang="en-US" i="1">
                            <a:latin typeface="Cambria Math" panose="02040503050406030204" pitchFamily="18" charset="0"/>
                            <a:cs typeface="Times New Roman" panose="02020603050405020304" pitchFamily="18" charset="0"/>
                          </a:rPr>
                        </m:ctrlPr>
                      </m:fPr>
                      <m:num>
                        <m:sSup>
                          <m:sSupPr>
                            <m:ctrlPr>
                              <a:rPr lang="en-US" i="1">
                                <a:latin typeface="Cambria Math" panose="02040503050406030204" pitchFamily="18" charset="0"/>
                                <a:cs typeface="Times New Roman" panose="02020603050405020304" pitchFamily="18" charset="0"/>
                              </a:rPr>
                            </m:ctrlPr>
                          </m:sSupPr>
                          <m:e>
                            <m:d>
                              <m:dPr>
                                <m:ctrlPr>
                                  <a:rPr lang="en-US" i="1">
                                    <a:latin typeface="Cambria Math" panose="02040503050406030204" pitchFamily="18" charset="0"/>
                                    <a:cs typeface="Times New Roman" panose="02020603050405020304" pitchFamily="18" charset="0"/>
                                  </a:rPr>
                                </m:ctrlPr>
                              </m:dPr>
                              <m:e>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𝐺</m:t>
                                    </m:r>
                                  </m:e>
                                  <m:sub>
                                    <m:r>
                                      <a:rPr lang="en-US" i="1">
                                        <a:latin typeface="Cambria Math" panose="02040503050406030204" pitchFamily="18" charset="0"/>
                                        <a:cs typeface="Times New Roman" panose="02020603050405020304" pitchFamily="18" charset="0"/>
                                      </a:rPr>
                                      <m:t>𝐸</m:t>
                                    </m:r>
                                  </m:sub>
                                  <m:sup>
                                    <m:r>
                                      <a:rPr lang="en-US" i="1">
                                        <a:latin typeface="Cambria Math" panose="02040503050406030204" pitchFamily="18" charset="0"/>
                                        <a:cs typeface="Times New Roman" panose="02020603050405020304" pitchFamily="18" charset="0"/>
                                      </a:rPr>
                                      <m:t>𝑛</m:t>
                                    </m:r>
                                  </m:sup>
                                </m:sSubSup>
                              </m:e>
                            </m:d>
                          </m:e>
                          <m:sup>
                            <m:r>
                              <a:rPr lang="en-US" i="1">
                                <a:latin typeface="Cambria Math" panose="02040503050406030204" pitchFamily="18" charset="0"/>
                                <a:cs typeface="Times New Roman" panose="02020603050405020304" pitchFamily="18" charset="0"/>
                              </a:rPr>
                              <m:t>2</m:t>
                            </m:r>
                          </m:sup>
                        </m:sSup>
                      </m:num>
                      <m:den>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𝜏</m:t>
                            </m:r>
                          </m:e>
                          <m:sub>
                            <m:r>
                              <a:rPr lang="en-US" i="1">
                                <a:latin typeface="Cambria Math" panose="02040503050406030204" pitchFamily="18" charset="0"/>
                                <a:cs typeface="Times New Roman" panose="02020603050405020304" pitchFamily="18" charset="0"/>
                              </a:rPr>
                              <m:t>𝑛</m:t>
                            </m:r>
                          </m:sub>
                        </m:sSub>
                        <m:sSup>
                          <m:sSupPr>
                            <m:ctrlPr>
                              <a:rPr lang="en-US" i="1">
                                <a:latin typeface="Cambria Math" panose="02040503050406030204" pitchFamily="18" charset="0"/>
                                <a:cs typeface="Times New Roman" panose="02020603050405020304" pitchFamily="18" charset="0"/>
                              </a:rPr>
                            </m:ctrlPr>
                          </m:sSupPr>
                          <m:e>
                            <m:d>
                              <m:dPr>
                                <m:ctrlPr>
                                  <a:rPr lang="en-US" i="1">
                                    <a:latin typeface="Cambria Math" panose="02040503050406030204" pitchFamily="18" charset="0"/>
                                    <a:cs typeface="Times New Roman" panose="02020603050405020304" pitchFamily="18" charset="0"/>
                                  </a:rPr>
                                </m:ctrlPr>
                              </m:dPr>
                              <m:e>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𝐺</m:t>
                                    </m:r>
                                  </m:e>
                                  <m:sub>
                                    <m:r>
                                      <a:rPr lang="en-US" i="1">
                                        <a:latin typeface="Cambria Math" panose="02040503050406030204" pitchFamily="18" charset="0"/>
                                        <a:cs typeface="Times New Roman" panose="02020603050405020304" pitchFamily="18" charset="0"/>
                                      </a:rPr>
                                      <m:t>𝑀</m:t>
                                    </m:r>
                                  </m:sub>
                                  <m:sup>
                                    <m:r>
                                      <a:rPr lang="en-US" i="1">
                                        <a:latin typeface="Cambria Math" panose="02040503050406030204" pitchFamily="18" charset="0"/>
                                        <a:cs typeface="Times New Roman" panose="02020603050405020304" pitchFamily="18" charset="0"/>
                                      </a:rPr>
                                      <m:t>𝑛</m:t>
                                    </m:r>
                                  </m:sup>
                                </m:sSubSup>
                              </m:e>
                            </m:d>
                          </m:e>
                          <m:sup>
                            <m:r>
                              <a:rPr lang="en-US" i="1">
                                <a:latin typeface="Cambria Math" panose="02040503050406030204" pitchFamily="18" charset="0"/>
                                <a:cs typeface="Times New Roman" panose="02020603050405020304" pitchFamily="18" charset="0"/>
                              </a:rPr>
                              <m:t>2</m:t>
                            </m:r>
                          </m:sup>
                        </m:sSup>
                      </m:den>
                    </m:f>
                  </m:oMath>
                </a14:m>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Consider 2 kinematics with same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-value and with different values of </a:t>
                </a:r>
                <a14:m>
                  <m:oMath xmlns:m="http://schemas.openxmlformats.org/officeDocument/2006/math">
                    <m:r>
                      <a:rPr lang="en-US" sz="1800" i="1">
                        <a:latin typeface="Cambria Math" panose="02040503050406030204" pitchFamily="18" charset="0"/>
                        <a:ea typeface="Cambria Math" panose="02040503050406030204" pitchFamily="18" charset="0"/>
                      </a:rPr>
                      <m:t>𝜖</m:t>
                    </m:r>
                  </m:oMath>
                </a14:m>
                <a:r>
                  <a:rPr lang="en-US" b="1"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Consider 2 elastic neutron-to-proton cross-section ratios as described from the Ratio Method.</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Physics Result: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Consider ‘super-ratio’ of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𝑅</m:t>
                        </m:r>
                      </m:e>
                      <m:sup>
                        <m:r>
                          <a:rPr lang="en-US" sz="1800" b="0" i="1" smtClean="0">
                            <a:latin typeface="Cambria Math" panose="02040503050406030204" pitchFamily="18" charset="0"/>
                          </a:rPr>
                          <m:t>′</m:t>
                        </m:r>
                      </m:sup>
                    </m:sSup>
                  </m:oMath>
                </a14:m>
                <a:r>
                  <a:rPr lang="en-US" dirty="0">
                    <a:latin typeface="Times New Roman" panose="02020603050405020304" pitchFamily="18" charset="0"/>
                    <a:cs typeface="Times New Roman" panose="02020603050405020304" pitchFamily="18" charset="0"/>
                  </a:rPr>
                  <a:t> for two different values of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Define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up>
                    </m:sSup>
                    <m:r>
                      <a:rPr lang="en-US" i="1">
                        <a:latin typeface="Cambria Math" panose="02040503050406030204" pitchFamily="18" charset="0"/>
                      </a:rPr>
                      <m:t>=</m:t>
                    </m:r>
                    <m:f>
                      <m:fPr>
                        <m:type m:val="lin"/>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i="1">
                                        <a:latin typeface="Cambria Math" panose="02040503050406030204" pitchFamily="18" charset="0"/>
                                      </a:rPr>
                                      <m:t>𝐸</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up>
                                </m:sSubSup>
                              </m:e>
                            </m:d>
                          </m:e>
                          <m:sup>
                            <m:r>
                              <a:rPr lang="en-US" i="1">
                                <a:latin typeface="Cambria Math" panose="02040503050406030204" pitchFamily="18" charset="0"/>
                              </a:rPr>
                              <m:t>2</m:t>
                            </m:r>
                          </m:sup>
                        </m:sSup>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ub>
                        </m:sSub>
                      </m:den>
                    </m:f>
                    <m:sSup>
                      <m:sSupPr>
                        <m:ctrlPr>
                          <a:rPr lang="en-US" i="1">
                            <a:latin typeface="Cambria Math" panose="02040503050406030204" pitchFamily="18" charset="0"/>
                          </a:rPr>
                        </m:ctrlPr>
                      </m:sSupPr>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i="1">
                                    <a:latin typeface="Cambria Math" panose="02040503050406030204" pitchFamily="18" charset="0"/>
                                  </a:rPr>
                                  <m:t>𝑀</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up>
                            </m:sSubSup>
                          </m:e>
                        </m:d>
                      </m:e>
                      <m:sup>
                        <m:r>
                          <a:rPr lang="en-US" i="1">
                            <a:latin typeface="Cambria Math" panose="02040503050406030204" pitchFamily="18" charset="0"/>
                          </a:rPr>
                          <m:t>2</m:t>
                        </m:r>
                      </m:sup>
                    </m:sSup>
                  </m:oMath>
                </a14:m>
                <a:r>
                  <a:rPr lang="en-US" dirty="0">
                    <a:latin typeface="Times New Roman" panose="02020603050405020304" pitchFamily="18" charset="0"/>
                    <a:cs typeface="Times New Roman" panose="02020603050405020304" pitchFamily="18" charset="0"/>
                  </a:rPr>
                  <a:t>and </a:t>
                </a:r>
                <a14:m>
                  <m:oMath xmlns:m="http://schemas.openxmlformats.org/officeDocument/2006/math">
                    <m:r>
                      <m:rPr>
                        <m:sty m:val="p"/>
                      </m:rPr>
                      <a:rPr lang="el-GR" i="1">
                        <a:latin typeface="Cambria Math" panose="02040503050406030204" pitchFamily="18" charset="0"/>
                        <a:ea typeface="Cambria Math" panose="02040503050406030204" pitchFamily="18" charset="0"/>
                      </a:rPr>
                      <m:t>Δ</m:t>
                    </m:r>
                    <m:r>
                      <a:rPr lang="el-GR" i="1">
                        <a:latin typeface="Cambria Math" panose="02040503050406030204" pitchFamily="18" charset="0"/>
                        <a:ea typeface="Cambria Math" panose="02040503050406030204" pitchFamily="18" charset="0"/>
                      </a:rPr>
                      <m:t>𝜖</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𝑛</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rPr>
                          <m:t>,</m:t>
                        </m:r>
                        <m:r>
                          <a:rPr lang="en-US" i="1">
                            <a:latin typeface="Cambria Math" panose="02040503050406030204" pitchFamily="18" charset="0"/>
                          </a:rPr>
                          <m:t>𝑛</m:t>
                        </m:r>
                      </m:sub>
                    </m:sSub>
                  </m:oMath>
                </a14:m>
                <a:r>
                  <a:rPr lang="en-US" dirty="0"/>
                  <a:t>.</a:t>
                </a:r>
                <a:r>
                  <a:rPr lang="en-US" dirty="0">
                    <a:latin typeface="Times New Roman" panose="02020603050405020304" pitchFamily="18" charset="0"/>
                    <a:cs typeface="Times New Roman" panose="02020603050405020304" pitchFamily="18" charset="0"/>
                  </a:rPr>
                  <a:t> </a:t>
                </a:r>
              </a:p>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𝑆</m:t>
                          </m:r>
                        </m:e>
                        <m:sup>
                          <m:r>
                            <a:rPr lang="en-US" sz="2000" b="0" i="1" smtClean="0">
                              <a:latin typeface="Cambria Math" panose="02040503050406030204" pitchFamily="18" charset="0"/>
                            </a:rPr>
                            <m:t>𝑛</m:t>
                          </m:r>
                        </m:sup>
                      </m:sSup>
                      <m:r>
                        <a:rPr lang="en-US" sz="2000" b="0" i="1" smtClean="0">
                          <a:latin typeface="Cambria Math" panose="02040503050406030204" pitchFamily="18" charset="0"/>
                        </a:rPr>
                        <m:t>=</m:t>
                      </m:r>
                      <m:f>
                        <m:fPr>
                          <m:ctrlPr>
                            <a:rPr lang="en-US" sz="2000" i="1" smtClean="0">
                              <a:latin typeface="Cambria Math" panose="02040503050406030204" pitchFamily="18" charset="0"/>
                              <a:ea typeface="Cambria Math" panose="02040503050406030204" pitchFamily="18" charset="0"/>
                            </a:rPr>
                          </m:ctrlPr>
                        </m:fPr>
                        <m:num>
                          <m:d>
                            <m:dPr>
                              <m:ctrlPr>
                                <a:rPr lang="en-US" sz="2000" i="1" smtClean="0">
                                  <a:latin typeface="Cambria Math" panose="02040503050406030204" pitchFamily="18" charset="0"/>
                                  <a:ea typeface="Cambria Math" panose="02040503050406030204" pitchFamily="18" charset="0"/>
                                </a:rPr>
                              </m:ctrlPr>
                            </m:dPr>
                            <m:e>
                              <m:f>
                                <m:fPr>
                                  <m:ctrlPr>
                                    <a:rPr lang="en-US" sz="2000" i="1">
                                      <a:latin typeface="Cambria Math" panose="02040503050406030204" pitchFamily="18" charset="0"/>
                                      <a:ea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rPr>
                                        <m:t>𝑅</m:t>
                                      </m:r>
                                    </m:e>
                                    <m: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𝜖</m:t>
                                          </m:r>
                                        </m:e>
                                        <m:sub>
                                          <m:r>
                                            <a:rPr lang="en-US" sz="2000" i="1">
                                              <a:latin typeface="Cambria Math" panose="02040503050406030204" pitchFamily="18" charset="0"/>
                                            </a:rPr>
                                            <m:t>1</m:t>
                                          </m:r>
                                        </m:sub>
                                      </m:sSub>
                                    </m:sub>
                                    <m:sup>
                                      <m:r>
                                        <a:rPr lang="en-US" sz="2000" i="1">
                                          <a:latin typeface="Cambria Math" panose="02040503050406030204" pitchFamily="18" charset="0"/>
                                        </a:rPr>
                                        <m:t>′</m:t>
                                      </m:r>
                                    </m:sup>
                                  </m:sSubSup>
                                </m:num>
                                <m:den>
                                  <m:sSubSup>
                                    <m:sSubSupPr>
                                      <m:ctrlPr>
                                        <a:rPr lang="en-US" sz="2000" i="1">
                                          <a:latin typeface="Cambria Math" panose="02040503050406030204" pitchFamily="18" charset="0"/>
                                        </a:rPr>
                                      </m:ctrlPr>
                                    </m:sSubSupPr>
                                    <m:e>
                                      <m:r>
                                        <a:rPr lang="en-US" sz="2000" i="1">
                                          <a:latin typeface="Cambria Math" panose="02040503050406030204" pitchFamily="18" charset="0"/>
                                        </a:rPr>
                                        <m:t>𝑅</m:t>
                                      </m:r>
                                    </m:e>
                                    <m: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𝜖</m:t>
                                          </m:r>
                                        </m:e>
                                        <m:sub>
                                          <m:r>
                                            <a:rPr lang="en-US" sz="2000" i="1">
                                              <a:latin typeface="Cambria Math" panose="02040503050406030204" pitchFamily="18" charset="0"/>
                                              <a:ea typeface="Cambria Math" panose="02040503050406030204" pitchFamily="18" charset="0"/>
                                            </a:rPr>
                                            <m:t>2</m:t>
                                          </m:r>
                                        </m:sub>
                                      </m:sSub>
                                    </m:sub>
                                    <m:sup>
                                      <m:r>
                                        <a:rPr lang="en-US" sz="2000" i="1">
                                          <a:latin typeface="Cambria Math" panose="02040503050406030204" pitchFamily="18" charset="0"/>
                                        </a:rPr>
                                        <m:t>′</m:t>
                                      </m:r>
                                    </m:sup>
                                  </m:sSubSup>
                                </m:den>
                              </m:f>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𝐵</m:t>
                              </m:r>
                            </m:e>
                          </m:d>
                        </m:num>
                        <m:den>
                          <m:r>
                            <m:rPr>
                              <m:sty m:val="p"/>
                            </m:rPr>
                            <a:rPr lang="el-GR" sz="2000" i="1" smtClean="0">
                              <a:latin typeface="Cambria Math" panose="02040503050406030204" pitchFamily="18" charset="0"/>
                              <a:ea typeface="Cambria Math" panose="02040503050406030204" pitchFamily="18" charset="0"/>
                            </a:rPr>
                            <m:t>Δ</m:t>
                          </m:r>
                          <m:r>
                            <a:rPr lang="el-GR" sz="2000" i="1" smtClean="0">
                              <a:latin typeface="Cambria Math" panose="02040503050406030204" pitchFamily="18" charset="0"/>
                              <a:ea typeface="Cambria Math" panose="02040503050406030204" pitchFamily="18" charset="0"/>
                            </a:rPr>
                            <m:t>𝜖</m:t>
                          </m:r>
                          <m:r>
                            <a:rPr lang="el-GR"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𝐵</m:t>
                          </m:r>
                        </m:den>
                      </m:f>
                      <m:r>
                        <a:rPr lang="en-US" sz="2000" i="1">
                          <a:latin typeface="Cambria Math" panose="02040503050406030204" pitchFamily="18" charset="0"/>
                          <a:ea typeface="Cambria Math" panose="02040503050406030204" pitchFamily="18" charset="0"/>
                        </a:rPr>
                        <m:t>≃</m:t>
                      </m:r>
                      <m:f>
                        <m:fPr>
                          <m:ctrlPr>
                            <a:rPr lang="en-US" sz="2000" i="1" smtClean="0">
                              <a:latin typeface="Cambria Math" panose="02040503050406030204" pitchFamily="18" charset="0"/>
                              <a:ea typeface="Cambria Math" panose="02040503050406030204" pitchFamily="18" charset="0"/>
                            </a:rPr>
                          </m:ctrlPr>
                        </m:fPr>
                        <m:num>
                          <m:sSup>
                            <m:sSupPr>
                              <m:ctrlPr>
                                <a:rPr lang="en-US" sz="2000" i="1">
                                  <a:latin typeface="Cambria Math" panose="02040503050406030204" pitchFamily="18" charset="0"/>
                                  <a:cs typeface="Times New Roman" panose="02020603050405020304" pitchFamily="18" charset="0"/>
                                </a:rPr>
                              </m:ctrlPr>
                            </m:sSupPr>
                            <m:e>
                              <m:d>
                                <m:dPr>
                                  <m:ctrlPr>
                                    <a:rPr lang="en-US" sz="2000" i="1">
                                      <a:latin typeface="Cambria Math" panose="02040503050406030204" pitchFamily="18" charset="0"/>
                                      <a:cs typeface="Times New Roman" panose="02020603050405020304" pitchFamily="18" charset="0"/>
                                    </a:rPr>
                                  </m:ctrlPr>
                                </m:dPr>
                                <m:e>
                                  <m:sSubSup>
                                    <m:sSubSupPr>
                                      <m:ctrlPr>
                                        <a:rPr lang="en-US" sz="2000" i="1">
                                          <a:latin typeface="Cambria Math" panose="02040503050406030204" pitchFamily="18" charset="0"/>
                                          <a:cs typeface="Times New Roman" panose="02020603050405020304" pitchFamily="18" charset="0"/>
                                        </a:rPr>
                                      </m:ctrlPr>
                                    </m:sSubSupPr>
                                    <m:e>
                                      <m:r>
                                        <a:rPr lang="en-US" sz="2000" i="1">
                                          <a:latin typeface="Cambria Math" panose="02040503050406030204" pitchFamily="18" charset="0"/>
                                          <a:cs typeface="Times New Roman" panose="02020603050405020304" pitchFamily="18" charset="0"/>
                                        </a:rPr>
                                        <m:t>𝐺</m:t>
                                      </m:r>
                                    </m:e>
                                    <m:sub>
                                      <m:r>
                                        <a:rPr lang="en-US" sz="2000" i="1">
                                          <a:latin typeface="Cambria Math" panose="02040503050406030204" pitchFamily="18" charset="0"/>
                                          <a:cs typeface="Times New Roman" panose="02020603050405020304" pitchFamily="18" charset="0"/>
                                        </a:rPr>
                                        <m:t>𝐸</m:t>
                                      </m:r>
                                    </m:sub>
                                    <m:sup>
                                      <m:r>
                                        <a:rPr lang="en-US" sz="2000" i="1">
                                          <a:latin typeface="Cambria Math" panose="02040503050406030204" pitchFamily="18" charset="0"/>
                                          <a:cs typeface="Times New Roman" panose="02020603050405020304" pitchFamily="18" charset="0"/>
                                        </a:rPr>
                                        <m:t>𝑛</m:t>
                                      </m:r>
                                    </m:sup>
                                  </m:sSubSup>
                                </m:e>
                              </m:d>
                            </m:e>
                            <m:sup>
                              <m:r>
                                <a:rPr lang="en-US" sz="2000" i="1">
                                  <a:latin typeface="Cambria Math" panose="02040503050406030204" pitchFamily="18" charset="0"/>
                                  <a:cs typeface="Times New Roman" panose="02020603050405020304" pitchFamily="18" charset="0"/>
                                </a:rPr>
                                <m:t>2</m:t>
                              </m:r>
                            </m:sup>
                          </m:sSup>
                        </m:num>
                        <m:den>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panose="02040503050406030204" pitchFamily="18" charset="0"/>
                                  <a:ea typeface="Cambria Math" panose="02040503050406030204" pitchFamily="18" charset="0"/>
                                  <a:cs typeface="Times New Roman" panose="02020603050405020304" pitchFamily="18" charset="0"/>
                                </a:rPr>
                                <m:t>𝜏</m:t>
                              </m:r>
                            </m:e>
                            <m:sub>
                              <m:r>
                                <a:rPr lang="en-US" sz="2000" i="1">
                                  <a:latin typeface="Cambria Math" panose="02040503050406030204" pitchFamily="18" charset="0"/>
                                  <a:cs typeface="Times New Roman" panose="02020603050405020304" pitchFamily="18" charset="0"/>
                                </a:rPr>
                                <m:t>𝑛</m:t>
                              </m:r>
                            </m:sub>
                          </m:sSub>
                          <m:sSup>
                            <m:sSupPr>
                              <m:ctrlPr>
                                <a:rPr lang="en-US" sz="2000" i="1">
                                  <a:latin typeface="Cambria Math" panose="02040503050406030204" pitchFamily="18" charset="0"/>
                                  <a:cs typeface="Times New Roman" panose="02020603050405020304" pitchFamily="18" charset="0"/>
                                </a:rPr>
                              </m:ctrlPr>
                            </m:sSupPr>
                            <m:e>
                              <m:d>
                                <m:dPr>
                                  <m:ctrlPr>
                                    <a:rPr lang="en-US" sz="2000" i="1">
                                      <a:latin typeface="Cambria Math" panose="02040503050406030204" pitchFamily="18" charset="0"/>
                                      <a:cs typeface="Times New Roman" panose="02020603050405020304" pitchFamily="18" charset="0"/>
                                    </a:rPr>
                                  </m:ctrlPr>
                                </m:dPr>
                                <m:e>
                                  <m:sSubSup>
                                    <m:sSubSupPr>
                                      <m:ctrlPr>
                                        <a:rPr lang="en-US" sz="2000" i="1">
                                          <a:latin typeface="Cambria Math" panose="02040503050406030204" pitchFamily="18" charset="0"/>
                                          <a:cs typeface="Times New Roman" panose="02020603050405020304" pitchFamily="18" charset="0"/>
                                        </a:rPr>
                                      </m:ctrlPr>
                                    </m:sSubSupPr>
                                    <m:e>
                                      <m:r>
                                        <a:rPr lang="en-US" sz="2000" i="1">
                                          <a:latin typeface="Cambria Math" panose="02040503050406030204" pitchFamily="18" charset="0"/>
                                          <a:cs typeface="Times New Roman" panose="02020603050405020304" pitchFamily="18" charset="0"/>
                                        </a:rPr>
                                        <m:t>𝐺</m:t>
                                      </m:r>
                                    </m:e>
                                    <m:sub>
                                      <m:r>
                                        <a:rPr lang="en-US" sz="2000" i="1">
                                          <a:latin typeface="Cambria Math" panose="02040503050406030204" pitchFamily="18" charset="0"/>
                                          <a:cs typeface="Times New Roman" panose="02020603050405020304" pitchFamily="18" charset="0"/>
                                        </a:rPr>
                                        <m:t>𝑀</m:t>
                                      </m:r>
                                    </m:sub>
                                    <m:sup>
                                      <m:r>
                                        <a:rPr lang="en-US" sz="2000" i="1">
                                          <a:latin typeface="Cambria Math" panose="02040503050406030204" pitchFamily="18" charset="0"/>
                                          <a:cs typeface="Times New Roman" panose="02020603050405020304" pitchFamily="18" charset="0"/>
                                        </a:rPr>
                                        <m:t>𝑛</m:t>
                                      </m:r>
                                    </m:sup>
                                  </m:sSubSup>
                                </m:e>
                              </m:d>
                            </m:e>
                            <m:sup>
                              <m:r>
                                <a:rPr lang="en-US" sz="2000" i="1">
                                  <a:latin typeface="Cambria Math" panose="02040503050406030204" pitchFamily="18" charset="0"/>
                                  <a:cs typeface="Times New Roman" panose="02020603050405020304" pitchFamily="18" charset="0"/>
                                </a:rPr>
                                <m:t>2</m:t>
                              </m:r>
                            </m:sup>
                          </m:sSup>
                        </m:den>
                      </m:f>
                    </m:oMath>
                  </m:oMathPara>
                </a14:m>
                <a:endParaRPr lang="en-US" sz="2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p:txBody>
          </p:sp>
        </mc:Choice>
        <mc:Fallback xmlns="">
          <p:sp>
            <p:nvSpPr>
              <p:cNvPr id="7" name="TextBox 6">
                <a:extLst>
                  <a:ext uri="{FF2B5EF4-FFF2-40B4-BE49-F238E27FC236}">
                    <a16:creationId xmlns:a16="http://schemas.microsoft.com/office/drawing/2014/main" id="{77B63F1D-3D41-9331-7C26-2FD0C49BCF1A}"/>
                  </a:ext>
                </a:extLst>
              </p:cNvPr>
              <p:cNvSpPr txBox="1">
                <a:spLocks noRot="1" noChangeAspect="1" noMove="1" noResize="1" noEditPoints="1" noAdjustHandles="1" noChangeArrowheads="1" noChangeShapeType="1" noTextEdit="1"/>
              </p:cNvSpPr>
              <p:nvPr/>
            </p:nvSpPr>
            <p:spPr>
              <a:xfrm>
                <a:off x="313509" y="529045"/>
                <a:ext cx="8583989" cy="2904257"/>
              </a:xfrm>
              <a:prstGeom prst="rect">
                <a:avLst/>
              </a:prstGeom>
              <a:blipFill>
                <a:blip r:embed="rId4"/>
                <a:stretch>
                  <a:fillRect l="-148" t="-1087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AB8C3EA2-0449-16F5-474B-A16C98BB337C}"/>
              </a:ext>
            </a:extLst>
          </p:cNvPr>
          <p:cNvSpPr txBox="1"/>
          <p:nvPr/>
        </p:nvSpPr>
        <p:spPr>
          <a:xfrm>
            <a:off x="861227" y="2260553"/>
            <a:ext cx="1337234" cy="954107"/>
          </a:xfrm>
          <a:prstGeom prst="rect">
            <a:avLst/>
          </a:prstGeom>
          <a:noFill/>
          <a:ln>
            <a:noFill/>
          </a:ln>
        </p:spPr>
        <p:txBody>
          <a:bodyPr wrap="square" rtlCol="0">
            <a:spAutoFit/>
          </a:bodyPr>
          <a:lstStyle/>
          <a:p>
            <a:pPr algn="ctr"/>
            <a:r>
              <a:rPr lang="en-US" sz="2800" dirty="0">
                <a:solidFill>
                  <a:srgbClr val="FFC000"/>
                </a:solidFill>
                <a:latin typeface="Times New Roman" panose="02020603050405020304" pitchFamily="18" charset="0"/>
                <a:cs typeface="Times New Roman" panose="02020603050405020304" pitchFamily="18" charset="0"/>
              </a:rPr>
              <a:t>Physics Result!</a:t>
            </a:r>
          </a:p>
        </p:txBody>
      </p:sp>
      <p:sp>
        <p:nvSpPr>
          <p:cNvPr id="12" name="Rounded Rectangle 11">
            <a:extLst>
              <a:ext uri="{FF2B5EF4-FFF2-40B4-BE49-F238E27FC236}">
                <a16:creationId xmlns:a16="http://schemas.microsoft.com/office/drawing/2014/main" id="{1FE24ABD-7DC4-9043-A4A2-112EC82DDCBF}"/>
              </a:ext>
            </a:extLst>
          </p:cNvPr>
          <p:cNvSpPr/>
          <p:nvPr/>
        </p:nvSpPr>
        <p:spPr>
          <a:xfrm>
            <a:off x="3020046" y="2549648"/>
            <a:ext cx="436878" cy="481106"/>
          </a:xfrm>
          <a:prstGeom prst="round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4999761-61E9-FEA3-0221-AED50AF78732}"/>
              </a:ext>
            </a:extLst>
          </p:cNvPr>
          <p:cNvSpPr txBox="1"/>
          <p:nvPr/>
        </p:nvSpPr>
        <p:spPr>
          <a:xfrm>
            <a:off x="6208370" y="2017588"/>
            <a:ext cx="1337234" cy="707886"/>
          </a:xfrm>
          <a:prstGeom prst="rect">
            <a:avLst/>
          </a:prstGeom>
          <a:noFill/>
        </p:spPr>
        <p:txBody>
          <a:bodyPr wrap="square" rtlCol="0">
            <a:spAutoFit/>
          </a:bodyPr>
          <a:lstStyle/>
          <a:p>
            <a:pPr algn="ctr"/>
            <a:r>
              <a:rPr lang="en-US" sz="2000" dirty="0">
                <a:solidFill>
                  <a:srgbClr val="FF0000"/>
                </a:solidFill>
                <a:latin typeface="Times New Roman" panose="02020603050405020304" pitchFamily="18" charset="0"/>
                <a:cs typeface="Times New Roman" panose="02020603050405020304" pitchFamily="18" charset="0"/>
              </a:rPr>
              <a:t>From Data Extraction</a:t>
            </a:r>
          </a:p>
        </p:txBody>
      </p:sp>
      <p:sp>
        <p:nvSpPr>
          <p:cNvPr id="14" name="Rounded Rectangle 13">
            <a:extLst>
              <a:ext uri="{FF2B5EF4-FFF2-40B4-BE49-F238E27FC236}">
                <a16:creationId xmlns:a16="http://schemas.microsoft.com/office/drawing/2014/main" id="{33B4F6DF-CFB3-CCE3-75DD-D964D05A256F}"/>
              </a:ext>
            </a:extLst>
          </p:cNvPr>
          <p:cNvSpPr/>
          <p:nvPr/>
        </p:nvSpPr>
        <p:spPr>
          <a:xfrm>
            <a:off x="3771156" y="2027175"/>
            <a:ext cx="522514" cy="783637"/>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7F7B967B-6BF4-8837-E43F-ED81DCCCF25F}"/>
              </a:ext>
            </a:extLst>
          </p:cNvPr>
          <p:cNvSpPr/>
          <p:nvPr/>
        </p:nvSpPr>
        <p:spPr>
          <a:xfrm>
            <a:off x="3065182" y="3508134"/>
            <a:ext cx="2342604" cy="1125980"/>
          </a:xfrm>
          <a:prstGeom prst="roundRect">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3BFA7C8C-B411-B151-0E26-5B4CD21D456A}"/>
              </a:ext>
            </a:extLst>
          </p:cNvPr>
          <p:cNvSpPr/>
          <p:nvPr/>
        </p:nvSpPr>
        <p:spPr>
          <a:xfrm>
            <a:off x="3967276" y="2858203"/>
            <a:ext cx="317685" cy="334718"/>
          </a:xfrm>
          <a:prstGeom prst="roundRect">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6A39C0E-EC45-DADF-8C8A-C684D13E3F27}"/>
              </a:ext>
            </a:extLst>
          </p:cNvPr>
          <p:cNvSpPr txBox="1"/>
          <p:nvPr/>
        </p:nvSpPr>
        <p:spPr>
          <a:xfrm>
            <a:off x="2743205" y="3110704"/>
            <a:ext cx="3266245" cy="400110"/>
          </a:xfrm>
          <a:prstGeom prst="rect">
            <a:avLst/>
          </a:prstGeom>
          <a:noFill/>
        </p:spPr>
        <p:txBody>
          <a:bodyPr wrap="square" rtlCol="0">
            <a:spAutoFit/>
          </a:bodyPr>
          <a:lstStyle/>
          <a:p>
            <a:pPr algn="ctr"/>
            <a:r>
              <a:rPr lang="en-US" sz="2000" dirty="0">
                <a:solidFill>
                  <a:srgbClr val="7030A0"/>
                </a:solidFill>
                <a:latin typeface="Times New Roman" panose="02020603050405020304" pitchFamily="18" charset="0"/>
                <a:cs typeface="Times New Roman" panose="02020603050405020304" pitchFamily="18" charset="0"/>
              </a:rPr>
              <a:t>From Kinematic Information</a:t>
            </a:r>
          </a:p>
        </p:txBody>
      </p:sp>
      <p:sp>
        <p:nvSpPr>
          <p:cNvPr id="19" name="Rounded Rectangle 18">
            <a:extLst>
              <a:ext uri="{FF2B5EF4-FFF2-40B4-BE49-F238E27FC236}">
                <a16:creationId xmlns:a16="http://schemas.microsoft.com/office/drawing/2014/main" id="{68EFC16A-B288-964E-41BB-D5F904EC47E6}"/>
              </a:ext>
            </a:extLst>
          </p:cNvPr>
          <p:cNvSpPr/>
          <p:nvPr/>
        </p:nvSpPr>
        <p:spPr>
          <a:xfrm>
            <a:off x="5441654" y="3552313"/>
            <a:ext cx="1989886" cy="1054983"/>
          </a:xfrm>
          <a:prstGeom prst="round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74A6281-666D-AFFA-10FC-DBC4E2376D40}"/>
              </a:ext>
            </a:extLst>
          </p:cNvPr>
          <p:cNvSpPr txBox="1"/>
          <p:nvPr/>
        </p:nvSpPr>
        <p:spPr>
          <a:xfrm>
            <a:off x="7153482" y="3541452"/>
            <a:ext cx="1897372" cy="1015663"/>
          </a:xfrm>
          <a:prstGeom prst="rect">
            <a:avLst/>
          </a:prstGeom>
          <a:noFill/>
        </p:spPr>
        <p:txBody>
          <a:bodyPr wrap="square" rtlCol="0">
            <a:spAutoFit/>
          </a:bodyPr>
          <a:lstStyle/>
          <a:p>
            <a:pPr algn="ctr"/>
            <a:r>
              <a:rPr lang="en-US" sz="2000" dirty="0">
                <a:solidFill>
                  <a:srgbClr val="00B050"/>
                </a:solidFill>
                <a:latin typeface="Times New Roman" panose="02020603050405020304" pitchFamily="18" charset="0"/>
                <a:cs typeface="Times New Roman" panose="02020603050405020304" pitchFamily="18" charset="0"/>
              </a:rPr>
              <a:t>From Global Form Factor Analysis.</a:t>
            </a:r>
          </a:p>
        </p:txBody>
      </p:sp>
      <p:sp>
        <p:nvSpPr>
          <p:cNvPr id="3" name="Slide Number Placeholder 2">
            <a:extLst>
              <a:ext uri="{FF2B5EF4-FFF2-40B4-BE49-F238E27FC236}">
                <a16:creationId xmlns:a16="http://schemas.microsoft.com/office/drawing/2014/main" id="{795A2BDA-0484-6FDD-CF09-FFA3BCB427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1414186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A7B4F-40E3-6149-53A2-9552670C3E6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319747F-C33E-92FC-6232-EC853293631F}"/>
              </a:ext>
            </a:extLst>
          </p:cNvPr>
          <p:cNvSpPr>
            <a:spLocks noGrp="1"/>
          </p:cNvSpPr>
          <p:nvPr>
            <p:ph type="title"/>
          </p:nvPr>
        </p:nvSpPr>
        <p:spPr>
          <a:xfrm>
            <a:off x="3845625" y="26126"/>
            <a:ext cx="3694612"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Analysis Overview</a:t>
            </a:r>
          </a:p>
        </p:txBody>
      </p:sp>
      <p:sp>
        <p:nvSpPr>
          <p:cNvPr id="14" name="TextBox 13">
            <a:extLst>
              <a:ext uri="{FF2B5EF4-FFF2-40B4-BE49-F238E27FC236}">
                <a16:creationId xmlns:a16="http://schemas.microsoft.com/office/drawing/2014/main" id="{84BDBC0A-D01F-591D-A347-0ED3AF8DE35A}"/>
              </a:ext>
            </a:extLst>
          </p:cNvPr>
          <p:cNvSpPr txBox="1"/>
          <p:nvPr/>
        </p:nvSpPr>
        <p:spPr>
          <a:xfrm>
            <a:off x="2958439" y="575549"/>
            <a:ext cx="5468983"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Monte Carlo (MC) Event generator SIMC applies nuclear effects and radiative corrections.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Geant4 MC Simulation G4SBS</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MC transports particles through SBS geometry</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Accounts for detector layout and material properties</a:t>
            </a:r>
            <a:endParaRPr lang="en-US"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Simulated events are digitized and processed with the same software as the experimental data.</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Experimental observables are extracted by comparing simulation to data.</a:t>
            </a:r>
          </a:p>
        </p:txBody>
      </p:sp>
      <p:pic>
        <p:nvPicPr>
          <p:cNvPr id="9" name="Picture 8" descr="A diagram of a data flow&#10;&#10;AI-generated content may be incorrect.">
            <a:extLst>
              <a:ext uri="{FF2B5EF4-FFF2-40B4-BE49-F238E27FC236}">
                <a16:creationId xmlns:a16="http://schemas.microsoft.com/office/drawing/2014/main" id="{FDCF5DF3-A16F-40CA-4FD6-206DD425F596}"/>
              </a:ext>
            </a:extLst>
          </p:cNvPr>
          <p:cNvPicPr>
            <a:picLocks noChangeAspect="1"/>
          </p:cNvPicPr>
          <p:nvPr/>
        </p:nvPicPr>
        <p:blipFill>
          <a:blip r:embed="rId3"/>
          <a:stretch>
            <a:fillRect/>
          </a:stretch>
        </p:blipFill>
        <p:spPr>
          <a:xfrm>
            <a:off x="726565" y="361797"/>
            <a:ext cx="7291368" cy="4307044"/>
          </a:xfrm>
          <a:prstGeom prst="rect">
            <a:avLst/>
          </a:prstGeom>
        </p:spPr>
      </p:pic>
      <p:sp>
        <p:nvSpPr>
          <p:cNvPr id="7" name="Slide Number Placeholder 6">
            <a:extLst>
              <a:ext uri="{FF2B5EF4-FFF2-40B4-BE49-F238E27FC236}">
                <a16:creationId xmlns:a16="http://schemas.microsoft.com/office/drawing/2014/main" id="{DFC5B0A5-6018-44F6-8145-C39DAA2D62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3231490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BE446-5B8F-693E-C65F-FDCBFF99CECF}"/>
            </a:ext>
          </a:extLst>
        </p:cNvPr>
        <p:cNvGrpSpPr/>
        <p:nvPr/>
      </p:nvGrpSpPr>
      <p:grpSpPr>
        <a:xfrm>
          <a:off x="0" y="0"/>
          <a:ext cx="0" cy="0"/>
          <a:chOff x="0" y="0"/>
          <a:chExt cx="0" cy="0"/>
        </a:xfrm>
      </p:grpSpPr>
      <p:pic>
        <p:nvPicPr>
          <p:cNvPr id="18" name="Picture 17" descr="A graph of a function&#10;&#10;AI-generated content may be incorrect.">
            <a:extLst>
              <a:ext uri="{FF2B5EF4-FFF2-40B4-BE49-F238E27FC236}">
                <a16:creationId xmlns:a16="http://schemas.microsoft.com/office/drawing/2014/main" id="{A6045176-9076-C8AB-C1D6-DDEB7417948D}"/>
              </a:ext>
            </a:extLst>
          </p:cNvPr>
          <p:cNvPicPr>
            <a:picLocks noChangeAspect="1"/>
          </p:cNvPicPr>
          <p:nvPr/>
        </p:nvPicPr>
        <p:blipFill>
          <a:blip r:embed="rId3"/>
          <a:stretch>
            <a:fillRect/>
          </a:stretch>
        </p:blipFill>
        <p:spPr>
          <a:xfrm>
            <a:off x="0" y="702701"/>
            <a:ext cx="9117478" cy="2226135"/>
          </a:xfrm>
          <a:prstGeom prst="rect">
            <a:avLst/>
          </a:prstGeom>
        </p:spPr>
      </p:pic>
      <p:sp>
        <p:nvSpPr>
          <p:cNvPr id="6" name="TextBox 5">
            <a:extLst>
              <a:ext uri="{FF2B5EF4-FFF2-40B4-BE49-F238E27FC236}">
                <a16:creationId xmlns:a16="http://schemas.microsoft.com/office/drawing/2014/main" id="{BB85E714-EB4D-DFF1-4EDB-EC98D197A342}"/>
              </a:ext>
            </a:extLst>
          </p:cNvPr>
          <p:cNvSpPr txBox="1"/>
          <p:nvPr/>
        </p:nvSpPr>
        <p:spPr>
          <a:xfrm>
            <a:off x="862149" y="1168785"/>
            <a:ext cx="1254034" cy="338554"/>
          </a:xfrm>
          <a:prstGeom prst="rect">
            <a:avLst/>
          </a:prstGeom>
          <a:noFill/>
        </p:spPr>
        <p:txBody>
          <a:bodyPr wrap="square" rtlCol="0">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Proton Peak</a:t>
            </a:r>
          </a:p>
        </p:txBody>
      </p:sp>
      <p:sp>
        <p:nvSpPr>
          <p:cNvPr id="7" name="TextBox 6">
            <a:extLst>
              <a:ext uri="{FF2B5EF4-FFF2-40B4-BE49-F238E27FC236}">
                <a16:creationId xmlns:a16="http://schemas.microsoft.com/office/drawing/2014/main" id="{0DCF33CE-494D-57F2-2575-843727799BBA}"/>
              </a:ext>
            </a:extLst>
          </p:cNvPr>
          <p:cNvSpPr txBox="1"/>
          <p:nvPr/>
        </p:nvSpPr>
        <p:spPr>
          <a:xfrm>
            <a:off x="2808513" y="1551137"/>
            <a:ext cx="1319349" cy="338554"/>
          </a:xfrm>
          <a:prstGeom prst="rect">
            <a:avLst/>
          </a:prstGeom>
          <a:noFill/>
        </p:spPr>
        <p:txBody>
          <a:bodyPr wrap="square" rtlCol="0">
            <a:spAutoFit/>
          </a:bodyPr>
          <a:lstStyle/>
          <a:p>
            <a:pPr algn="ctr"/>
            <a:r>
              <a:rPr lang="en-US" sz="1600" dirty="0">
                <a:solidFill>
                  <a:srgbClr val="0400FF"/>
                </a:solidFill>
                <a:latin typeface="Times New Roman" panose="02020603050405020304" pitchFamily="18" charset="0"/>
                <a:cs typeface="Times New Roman" panose="02020603050405020304" pitchFamily="18" charset="0"/>
              </a:rPr>
              <a:t>Neutron Peak</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E4A3952-24E8-E527-CB23-70FCC8604297}"/>
                  </a:ext>
                </a:extLst>
              </p:cNvPr>
              <p:cNvSpPr txBox="1"/>
              <p:nvPr/>
            </p:nvSpPr>
            <p:spPr>
              <a:xfrm>
                <a:off x="108858" y="3201045"/>
                <a:ext cx="4567646"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Goal:</a:t>
                </a:r>
                <a:r>
                  <a:rPr lang="en-US" dirty="0">
                    <a:latin typeface="Times New Roman" panose="02020603050405020304" pitchFamily="18" charset="0"/>
                    <a:cs typeface="Times New Roman" panose="02020603050405020304" pitchFamily="18" charset="0"/>
                  </a:rPr>
                  <a:t> Separate </a:t>
                </a:r>
                <a:r>
                  <a:rPr lang="en-US" dirty="0">
                    <a:solidFill>
                      <a:srgbClr val="FF0000"/>
                    </a:solidFill>
                    <a:latin typeface="Times New Roman" panose="02020603050405020304" pitchFamily="18" charset="0"/>
                    <a:cs typeface="Times New Roman" panose="02020603050405020304" pitchFamily="18" charset="0"/>
                  </a:rPr>
                  <a:t>protons</a:t>
                </a:r>
                <a:r>
                  <a:rPr lang="en-US" dirty="0">
                    <a:latin typeface="Times New Roman" panose="02020603050405020304" pitchFamily="18" charset="0"/>
                    <a:cs typeface="Times New Roman" panose="02020603050405020304" pitchFamily="18" charset="0"/>
                  </a:rPr>
                  <a:t> and </a:t>
                </a:r>
                <a:r>
                  <a:rPr lang="en-US" dirty="0">
                    <a:solidFill>
                      <a:srgbClr val="0400FF"/>
                    </a:solidFill>
                    <a:latin typeface="Times New Roman" panose="02020603050405020304" pitchFamily="18" charset="0"/>
                    <a:cs typeface="Times New Roman" panose="02020603050405020304" pitchFamily="18" charset="0"/>
                  </a:rPr>
                  <a:t>neutrons</a:t>
                </a:r>
                <a:r>
                  <a:rPr lang="en-US" dirty="0">
                    <a:latin typeface="Times New Roman" panose="02020603050405020304" pitchFamily="18" charset="0"/>
                    <a:cs typeface="Times New Roman" panose="02020603050405020304" pitchFamily="18" charset="0"/>
                  </a:rPr>
                  <a:t> in </a:t>
                </a:r>
                <a:r>
                  <a:rPr lang="en-US" dirty="0" err="1">
                    <a:latin typeface="Times New Roman" panose="02020603050405020304" pitchFamily="18" charset="0"/>
                    <a:cs typeface="Times New Roman" panose="02020603050405020304" pitchFamily="18" charset="0"/>
                  </a:rPr>
                  <a:t>HCal</a:t>
                </a:r>
                <a:r>
                  <a:rPr lang="en-US" dirty="0">
                    <a:latin typeface="Times New Roman" panose="02020603050405020304" pitchFamily="18" charset="0"/>
                    <a:cs typeface="Times New Roman" panose="02020603050405020304" pitchFamily="18" charset="0"/>
                  </a:rPr>
                  <a:t> that came from quasi-elastic scattering events.</a:t>
                </a: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Reconstruct</a:t>
                </a:r>
                <a:r>
                  <a:rPr lang="en-US" dirty="0">
                    <a:latin typeface="Times New Roman" panose="02020603050405020304" pitchFamily="18" charset="0"/>
                    <a:cs typeface="Times New Roman" panose="02020603050405020304" pitchFamily="18" charset="0"/>
                  </a:rPr>
                  <a:t> the four-vector of </a:t>
                </a:r>
                <a14:m>
                  <m:oMath xmlns:m="http://schemas.openxmlformats.org/officeDocument/2006/math">
                    <m:r>
                      <a:rPr lang="en-US" b="0" i="1" smtClean="0">
                        <a:latin typeface="Cambria Math" panose="02040503050406030204" pitchFamily="18" charset="0"/>
                      </a:rPr>
                      <m:t>𝑒</m:t>
                    </m:r>
                    <m:r>
                      <a:rPr lang="en-US" b="0" i="1" smtClean="0">
                        <a:latin typeface="Cambria Math" panose="02040503050406030204" pitchFamily="18" charset="0"/>
                      </a:rPr>
                      <m:t>′</m:t>
                    </m:r>
                  </m:oMath>
                </a14:m>
                <a:r>
                  <a:rPr lang="en-US" dirty="0"/>
                  <a:t> </a:t>
                </a:r>
                <a:r>
                  <a:rPr lang="en-US" dirty="0">
                    <a:latin typeface="Times New Roman" panose="02020603050405020304" pitchFamily="18" charset="0"/>
                    <a:cs typeface="Times New Roman" panose="02020603050405020304" pitchFamily="18" charset="0"/>
                  </a:rPr>
                  <a:t>using data from the electron arm.</a:t>
                </a:r>
              </a:p>
            </p:txBody>
          </p:sp>
        </mc:Choice>
        <mc:Fallback xmlns="">
          <p:sp>
            <p:nvSpPr>
              <p:cNvPr id="11" name="TextBox 10">
                <a:extLst>
                  <a:ext uri="{FF2B5EF4-FFF2-40B4-BE49-F238E27FC236}">
                    <a16:creationId xmlns:a16="http://schemas.microsoft.com/office/drawing/2014/main" id="{0E4A3952-24E8-E527-CB23-70FCC8604297}"/>
                  </a:ext>
                </a:extLst>
              </p:cNvPr>
              <p:cNvSpPr txBox="1">
                <a:spLocks noRot="1" noChangeAspect="1" noMove="1" noResize="1" noEditPoints="1" noAdjustHandles="1" noChangeArrowheads="1" noChangeShapeType="1" noTextEdit="1"/>
              </p:cNvSpPr>
              <p:nvPr/>
            </p:nvSpPr>
            <p:spPr>
              <a:xfrm>
                <a:off x="108858" y="3201045"/>
                <a:ext cx="4567646" cy="1477328"/>
              </a:xfrm>
              <a:prstGeom prst="rect">
                <a:avLst/>
              </a:prstGeom>
              <a:blipFill>
                <a:blip r:embed="rId4"/>
                <a:stretch>
                  <a:fillRect l="-831" t="-1709" r="-1662"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3B355FE-DA09-5A75-56DD-8127B41DC921}"/>
                  </a:ext>
                </a:extLst>
              </p:cNvPr>
              <p:cNvSpPr txBox="1"/>
              <p:nvPr/>
            </p:nvSpPr>
            <p:spPr>
              <a:xfrm>
                <a:off x="4676503" y="3062546"/>
                <a:ext cx="4358639"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Calculate the four-vector for a </a:t>
                </a:r>
                <a:r>
                  <a:rPr lang="en-US" dirty="0">
                    <a:solidFill>
                      <a:srgbClr val="0400FF"/>
                    </a:solidFill>
                    <a:latin typeface="Times New Roman" panose="02020603050405020304" pitchFamily="18" charset="0"/>
                    <a:cs typeface="Times New Roman" panose="02020603050405020304" pitchFamily="18" charset="0"/>
                  </a:rPr>
                  <a:t>neutron</a:t>
                </a:r>
                <a:r>
                  <a:rPr lang="en-US" dirty="0">
                    <a:latin typeface="Times New Roman" panose="02020603050405020304" pitchFamily="18" charset="0"/>
                    <a:cs typeface="Times New Roman" panose="02020603050405020304" pitchFamily="18" charset="0"/>
                  </a:rPr>
                  <a:t> that underwent quasi-elastic scattering with </a:t>
                </a:r>
                <a14:m>
                  <m:oMath xmlns:m="http://schemas.openxmlformats.org/officeDocument/2006/math">
                    <m:r>
                      <a:rPr lang="en-US" b="0" i="1" smtClean="0">
                        <a:latin typeface="Cambria Math" panose="02040503050406030204" pitchFamily="18" charset="0"/>
                      </a:rPr>
                      <m:t>𝑒</m:t>
                    </m:r>
                    <m:r>
                      <a:rPr lang="en-US" b="0" i="1" smtClean="0">
                        <a:latin typeface="Cambria Math" panose="02040503050406030204" pitchFamily="18" charset="0"/>
                      </a:rPr>
                      <m:t>′</m:t>
                    </m:r>
                  </m:oMath>
                </a14:m>
                <a:r>
                  <a:rPr lang="en-US" dirty="0"/>
                  <a:t> </a:t>
                </a:r>
                <a:r>
                  <a:rPr lang="en-US" dirty="0">
                    <a:latin typeface="Times New Roman" panose="02020603050405020304" pitchFamily="18" charset="0"/>
                    <a:cs typeface="Times New Roman" panose="02020603050405020304" pitchFamily="18" charset="0"/>
                  </a:rPr>
                  <a:t>and </a:t>
                </a:r>
                <a:r>
                  <a:rPr lang="en-US" b="1" dirty="0">
                    <a:latin typeface="Times New Roman" panose="02020603050405020304" pitchFamily="18" charset="0"/>
                    <a:cs typeface="Times New Roman" panose="02020603050405020304" pitchFamily="18" charset="0"/>
                  </a:rPr>
                  <a:t>project</a:t>
                </a:r>
                <a:r>
                  <a:rPr lang="en-US" dirty="0">
                    <a:latin typeface="Times New Roman" panose="02020603050405020304" pitchFamily="18" charset="0"/>
                    <a:cs typeface="Times New Roman" panose="02020603050405020304" pitchFamily="18" charset="0"/>
                  </a:rPr>
                  <a:t> to </a:t>
                </a:r>
                <a:r>
                  <a:rPr lang="en-US" dirty="0" err="1">
                    <a:latin typeface="Times New Roman" panose="02020603050405020304" pitchFamily="18" charset="0"/>
                    <a:cs typeface="Times New Roman" panose="02020603050405020304" pitchFamily="18" charset="0"/>
                  </a:rPr>
                  <a:t>HCal</a:t>
                </a:r>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Plot the </a:t>
                </a:r>
                <a:r>
                  <a:rPr lang="en-US" b="1" dirty="0">
                    <a:latin typeface="Times New Roman" panose="02020603050405020304" pitchFamily="18" charset="0"/>
                    <a:cs typeface="Times New Roman" panose="02020603050405020304" pitchFamily="18" charset="0"/>
                  </a:rPr>
                  <a:t>difference</a:t>
                </a:r>
                <a:r>
                  <a:rPr lang="en-US" dirty="0">
                    <a:latin typeface="Times New Roman" panose="02020603050405020304" pitchFamily="18" charset="0"/>
                    <a:cs typeface="Times New Roman" panose="02020603050405020304" pitchFamily="18" charset="0"/>
                  </a:rPr>
                  <a:t> between the </a:t>
                </a:r>
                <a:r>
                  <a:rPr lang="en-US" b="1" dirty="0">
                    <a:latin typeface="Times New Roman" panose="02020603050405020304" pitchFamily="18" charset="0"/>
                    <a:cs typeface="Times New Roman" panose="02020603050405020304" pitchFamily="18" charset="0"/>
                  </a:rPr>
                  <a:t>observed</a:t>
                </a:r>
                <a:r>
                  <a:rPr lang="en-US" dirty="0">
                    <a:latin typeface="Times New Roman" panose="02020603050405020304" pitchFamily="18" charset="0"/>
                    <a:cs typeface="Times New Roman" panose="02020603050405020304" pitchFamily="18" charset="0"/>
                  </a:rPr>
                  <a:t> event in </a:t>
                </a:r>
                <a:r>
                  <a:rPr lang="en-US" dirty="0" err="1">
                    <a:latin typeface="Times New Roman" panose="02020603050405020304" pitchFamily="18" charset="0"/>
                    <a:cs typeface="Times New Roman" panose="02020603050405020304" pitchFamily="18" charset="0"/>
                  </a:rPr>
                  <a:t>HCal</a:t>
                </a:r>
                <a:r>
                  <a:rPr lang="en-US" dirty="0">
                    <a:latin typeface="Times New Roman" panose="02020603050405020304" pitchFamily="18" charset="0"/>
                    <a:cs typeface="Times New Roman" panose="02020603050405020304" pitchFamily="18" charset="0"/>
                  </a:rPr>
                  <a:t> and the projected </a:t>
                </a:r>
                <a:r>
                  <a:rPr lang="en-US" b="1" dirty="0">
                    <a:latin typeface="Times New Roman" panose="02020603050405020304" pitchFamily="18" charset="0"/>
                    <a:cs typeface="Times New Roman" panose="02020603050405020304" pitchFamily="18" charset="0"/>
                  </a:rPr>
                  <a:t>expected</a:t>
                </a:r>
                <a:r>
                  <a:rPr lang="en-US" dirty="0">
                    <a:latin typeface="Times New Roman" panose="02020603050405020304" pitchFamily="18" charset="0"/>
                    <a:cs typeface="Times New Roman" panose="02020603050405020304" pitchFamily="18" charset="0"/>
                  </a:rPr>
                  <a:t> location.</a:t>
                </a:r>
              </a:p>
            </p:txBody>
          </p:sp>
        </mc:Choice>
        <mc:Fallback xmlns="">
          <p:sp>
            <p:nvSpPr>
              <p:cNvPr id="14" name="TextBox 13">
                <a:extLst>
                  <a:ext uri="{FF2B5EF4-FFF2-40B4-BE49-F238E27FC236}">
                    <a16:creationId xmlns:a16="http://schemas.microsoft.com/office/drawing/2014/main" id="{23B355FE-DA09-5A75-56DD-8127B41DC921}"/>
                  </a:ext>
                </a:extLst>
              </p:cNvPr>
              <p:cNvSpPr txBox="1">
                <a:spLocks noRot="1" noChangeAspect="1" noMove="1" noResize="1" noEditPoints="1" noAdjustHandles="1" noChangeArrowheads="1" noChangeShapeType="1" noTextEdit="1"/>
              </p:cNvSpPr>
              <p:nvPr/>
            </p:nvSpPr>
            <p:spPr>
              <a:xfrm>
                <a:off x="4676503" y="3062546"/>
                <a:ext cx="4358639" cy="1754326"/>
              </a:xfrm>
              <a:prstGeom prst="rect">
                <a:avLst/>
              </a:prstGeom>
              <a:blipFill>
                <a:blip r:embed="rId5"/>
                <a:stretch>
                  <a:fillRect l="-872" t="-714" b="-3571"/>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9C43C898-7E3D-455A-0995-4C22703C9CC6}"/>
              </a:ext>
            </a:extLst>
          </p:cNvPr>
          <p:cNvSpPr txBox="1"/>
          <p:nvPr/>
        </p:nvSpPr>
        <p:spPr>
          <a:xfrm>
            <a:off x="431140" y="2928836"/>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itle 4">
                <a:extLst>
                  <a:ext uri="{FF2B5EF4-FFF2-40B4-BE49-F238E27FC236}">
                    <a16:creationId xmlns:a16="http://schemas.microsoft.com/office/drawing/2014/main" id="{62E24E97-1A74-0864-0BA6-2347BF111729}"/>
                  </a:ext>
                </a:extLst>
              </p:cNvPr>
              <p:cNvSpPr>
                <a:spLocks noGrp="1"/>
              </p:cNvSpPr>
              <p:nvPr>
                <p:ph type="title"/>
              </p:nvPr>
            </p:nvSpPr>
            <p:spPr>
              <a:xfrm>
                <a:off x="352697" y="210774"/>
                <a:ext cx="8438606" cy="786782"/>
              </a:xfrm>
            </p:spPr>
            <p:txBody>
              <a:bodyPr>
                <a:noAutofit/>
              </a:bodyPr>
              <a:lstStyle/>
              <a:p>
                <a:pPr algn="ctr"/>
                <a:r>
                  <a:rPr lang="en-US" sz="3200" dirty="0">
                    <a:latin typeface="Times New Roman" panose="02020603050405020304" pitchFamily="18" charset="0"/>
                    <a:cs typeface="Times New Roman" panose="02020603050405020304" pitchFamily="18" charset="0"/>
                  </a:rPr>
                  <a:t>Analysis Methods – Introducing </a:t>
                </a:r>
                <a:r>
                  <a:rPr lang="en-US" sz="3200" dirty="0" err="1">
                    <a:latin typeface="Times New Roman" panose="02020603050405020304" pitchFamily="18" charset="0"/>
                    <a:cs typeface="Times New Roman" panose="02020603050405020304" pitchFamily="18" charset="0"/>
                  </a:rPr>
                  <a:t>HCal</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l-GR" sz="3200" i="1">
                        <a:latin typeface="Cambria Math" panose="02040503050406030204" pitchFamily="18" charset="0"/>
                        <a:ea typeface="Cambria Math" panose="02040503050406030204" pitchFamily="18" charset="0"/>
                        <a:cs typeface="Times New Roman" panose="02020603050405020304" pitchFamily="18" charset="0"/>
                      </a:rPr>
                      <m:t>Δ</m:t>
                    </m:r>
                    <m:r>
                      <a:rPr lang="en-US" sz="3200" i="1">
                        <a:latin typeface="Cambria Math" panose="02040503050406030204" pitchFamily="18" charset="0"/>
                        <a:ea typeface="Cambria Math" panose="02040503050406030204" pitchFamily="18" charset="0"/>
                        <a:cs typeface="Times New Roman" panose="02020603050405020304" pitchFamily="18" charset="0"/>
                      </a:rPr>
                      <m:t>𝑥</m:t>
                    </m:r>
                  </m:oMath>
                </a14:m>
                <a:r>
                  <a:rPr lang="en-US" sz="3200" i="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and </a:t>
                </a:r>
                <a14:m>
                  <m:oMath xmlns:m="http://schemas.openxmlformats.org/officeDocument/2006/math">
                    <m:r>
                      <m:rPr>
                        <m:sty m:val="p"/>
                      </m:rPr>
                      <a:rPr lang="el-GR" sz="3200" i="1">
                        <a:latin typeface="Cambria Math" panose="02040503050406030204" pitchFamily="18" charset="0"/>
                        <a:ea typeface="Cambria Math" panose="02040503050406030204" pitchFamily="18" charset="0"/>
                        <a:cs typeface="Times New Roman" panose="02020603050405020304" pitchFamily="18" charset="0"/>
                      </a:rPr>
                      <m:t>Δ</m:t>
                    </m:r>
                    <m:r>
                      <a:rPr lang="en-US" sz="3200" b="0" i="1" smtClean="0">
                        <a:latin typeface="Cambria Math" panose="02040503050406030204" pitchFamily="18" charset="0"/>
                        <a:ea typeface="Cambria Math" panose="02040503050406030204" pitchFamily="18" charset="0"/>
                        <a:cs typeface="Times New Roman" panose="02020603050405020304" pitchFamily="18" charset="0"/>
                      </a:rPr>
                      <m:t>𝑦</m:t>
                    </m:r>
                  </m:oMath>
                </a14:m>
                <a:r>
                  <a:rPr lang="en-US" sz="3200" i="1" dirty="0">
                    <a:latin typeface="Times New Roman" panose="02020603050405020304" pitchFamily="18" charset="0"/>
                    <a:cs typeface="Times New Roman" panose="02020603050405020304" pitchFamily="18" charset="0"/>
                  </a:rPr>
                  <a:t> </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p>
            </p:txBody>
          </p:sp>
        </mc:Choice>
        <mc:Fallback xmlns="">
          <p:sp>
            <p:nvSpPr>
              <p:cNvPr id="13" name="Title 4">
                <a:extLst>
                  <a:ext uri="{FF2B5EF4-FFF2-40B4-BE49-F238E27FC236}">
                    <a16:creationId xmlns:a16="http://schemas.microsoft.com/office/drawing/2014/main" id="{62E24E97-1A74-0864-0BA6-2347BF111729}"/>
                  </a:ext>
                </a:extLst>
              </p:cNvPr>
              <p:cNvSpPr>
                <a:spLocks noGrp="1" noRot="1" noChangeAspect="1" noMove="1" noResize="1" noEditPoints="1" noAdjustHandles="1" noChangeArrowheads="1" noChangeShapeType="1" noTextEdit="1"/>
              </p:cNvSpPr>
              <p:nvPr>
                <p:ph type="title"/>
              </p:nvPr>
            </p:nvSpPr>
            <p:spPr>
              <a:xfrm>
                <a:off x="352697" y="210774"/>
                <a:ext cx="8438606" cy="786782"/>
              </a:xfrm>
              <a:blipFill>
                <a:blip r:embed="rId6"/>
                <a:stretch>
                  <a:fillRect l="-601" t="-4762" b="-4762"/>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2BFB6734-791D-CABD-A62F-142F6D1979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3942728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of a function&#10;&#10;AI-generated content may be incorrect.">
            <a:extLst>
              <a:ext uri="{FF2B5EF4-FFF2-40B4-BE49-F238E27FC236}">
                <a16:creationId xmlns:a16="http://schemas.microsoft.com/office/drawing/2014/main" id="{BC37FAE8-D3A6-AB69-F2AF-B7E4860F126F}"/>
              </a:ext>
            </a:extLst>
          </p:cNvPr>
          <p:cNvPicPr>
            <a:picLocks noChangeAspect="1"/>
          </p:cNvPicPr>
          <p:nvPr/>
        </p:nvPicPr>
        <p:blipFill>
          <a:blip r:embed="rId3"/>
          <a:stretch>
            <a:fillRect/>
          </a:stretch>
        </p:blipFill>
        <p:spPr>
          <a:xfrm>
            <a:off x="0" y="597031"/>
            <a:ext cx="5288812" cy="3949438"/>
          </a:xfrm>
          <a:prstGeom prst="rect">
            <a:avLst/>
          </a:prstGeom>
        </p:spPr>
      </p:pic>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1910443" y="102393"/>
            <a:ext cx="5323115"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Data-Monte Carlo Comparison</a:t>
            </a:r>
          </a:p>
        </p:txBody>
      </p:sp>
      <p:sp>
        <p:nvSpPr>
          <p:cNvPr id="2" name="TextBox 1">
            <a:extLst>
              <a:ext uri="{FF2B5EF4-FFF2-40B4-BE49-F238E27FC236}">
                <a16:creationId xmlns:a16="http://schemas.microsoft.com/office/drawing/2014/main" id="{AA229E4B-0A1D-5207-29AC-0D8D75A28104}"/>
              </a:ext>
            </a:extLst>
          </p:cNvPr>
          <p:cNvSpPr txBox="1"/>
          <p:nvPr/>
        </p:nvSpPr>
        <p:spPr>
          <a:xfrm>
            <a:off x="263066" y="268787"/>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8EEC35F3-8097-C658-5585-46756D0D7DCE}"/>
              </a:ext>
            </a:extLst>
          </p:cNvPr>
          <p:cNvGrpSpPr/>
          <p:nvPr/>
        </p:nvGrpSpPr>
        <p:grpSpPr>
          <a:xfrm>
            <a:off x="5083098" y="822276"/>
            <a:ext cx="4060902" cy="3885744"/>
            <a:chOff x="5083098" y="931817"/>
            <a:chExt cx="4060902" cy="3885744"/>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97EABD2-7F15-D834-9959-378626C53129}"/>
                    </a:ext>
                  </a:extLst>
                </p:cNvPr>
                <p:cNvSpPr txBox="1"/>
                <p:nvPr/>
              </p:nvSpPr>
              <p:spPr>
                <a:xfrm>
                  <a:off x="5083098" y="931817"/>
                  <a:ext cx="3956400" cy="388574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Fit Equation:</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Fit Parameters:</a:t>
                  </a:r>
                </a:p>
                <a:p>
                  <a:pPr marL="800100" lvl="1" indent="-342900">
                    <a:buFont typeface="+mj-lt"/>
                    <a:buAutoNum type="arabicPeriod"/>
                  </a:pP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𝑓</m:t>
                          </m:r>
                        </m:e>
                        <m:sub>
                          <m:r>
                            <a:rPr lang="en-US" i="1">
                              <a:latin typeface="Cambria Math" panose="02040503050406030204" pitchFamily="18" charset="0"/>
                            </a:rPr>
                            <m:t>𝑠𝑓</m:t>
                          </m:r>
                        </m:sub>
                        <m:sup>
                          <m:r>
                            <a:rPr lang="en-US" i="1">
                              <a:latin typeface="Cambria Math" panose="02040503050406030204" pitchFamily="18" charset="0"/>
                            </a:rPr>
                            <m:t>𝑝</m:t>
                          </m:r>
                        </m:sup>
                      </m:sSubSup>
                      <m:r>
                        <a:rPr lang="en-US" i="1">
                          <a:latin typeface="Cambria Math" panose="02040503050406030204" pitchFamily="18" charset="0"/>
                        </a:rPr>
                        <m:t> </m:t>
                      </m:r>
                    </m:oMath>
                  </a14:m>
                  <a:r>
                    <a:rPr lang="en-US" dirty="0">
                      <a:latin typeface="Times New Roman" panose="02020603050405020304" pitchFamily="18" charset="0"/>
                      <a:cs typeface="Times New Roman" panose="02020603050405020304" pitchFamily="18" charset="0"/>
                    </a:rPr>
                    <a:t>- proton scale factor</a:t>
                  </a:r>
                </a:p>
                <a:p>
                  <a:pPr marL="800100" lvl="1" indent="-342900">
                    <a:buFont typeface="+mj-lt"/>
                    <a:buAutoNum type="arabicPeriod"/>
                  </a:pP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𝑠𝑓</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sup>
                      </m:sSubSup>
                      <m:r>
                        <a:rPr lang="en-US" i="1">
                          <a:latin typeface="Cambria Math" panose="02040503050406030204" pitchFamily="18" charset="0"/>
                        </a:rPr>
                        <m:t> </m:t>
                      </m:r>
                    </m:oMath>
                  </a14:m>
                  <a:r>
                    <a:rPr lang="en-US" dirty="0">
                      <a:latin typeface="Times New Roman" panose="02020603050405020304" pitchFamily="18" charset="0"/>
                      <a:cs typeface="Times New Roman" panose="02020603050405020304" pitchFamily="18" charset="0"/>
                    </a:rPr>
                    <a:t>- ratio of neutron to proton scale factors</a:t>
                  </a:r>
                </a:p>
                <a:p>
                  <a:pPr marL="800100" lvl="1" indent="-342900">
                    <a:buFont typeface="+mj-lt"/>
                    <a:buAutoNum type="arabicPeriod"/>
                  </a:pP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i="1" smtClean="0">
                              <a:latin typeface="Cambria Math" panose="02040503050406030204" pitchFamily="18" charset="0"/>
                              <a:ea typeface="Cambria Math" panose="02040503050406030204" pitchFamily="18" charset="0"/>
                              <a:cs typeface="Times New Roman" panose="02020603050405020304" pitchFamily="18" charset="0"/>
                            </a:rPr>
                            <m:t>𝛿</m:t>
                          </m:r>
                        </m:e>
                        <m:sub>
                          <m:r>
                            <a:rPr lang="en-US" b="0" i="1" smtClean="0">
                              <a:latin typeface="Cambria Math" panose="02040503050406030204" pitchFamily="18" charset="0"/>
                              <a:cs typeface="Times New Roman" panose="02020603050405020304" pitchFamily="18" charset="0"/>
                            </a:rPr>
                            <m:t>𝑛</m:t>
                          </m:r>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𝑝</m:t>
                          </m:r>
                          <m:r>
                            <a:rPr lang="en-US" b="0" i="1" smtClean="0">
                              <a:latin typeface="Cambria Math" panose="02040503050406030204" pitchFamily="18" charset="0"/>
                              <a:cs typeface="Times New Roman" panose="02020603050405020304" pitchFamily="18" charset="0"/>
                            </a:rPr>
                            <m:t>)</m:t>
                          </m:r>
                        </m:sub>
                      </m:sSub>
                    </m:oMath>
                  </a14:m>
                  <a:r>
                    <a:rPr lang="en-US" dirty="0">
                      <a:latin typeface="Times New Roman" panose="02020603050405020304" pitchFamily="18" charset="0"/>
                      <a:cs typeface="Times New Roman" panose="02020603050405020304" pitchFamily="18" charset="0"/>
                    </a:rPr>
                    <a:t>- neutron (proton) centroid shift parameters</a:t>
                  </a:r>
                </a:p>
                <a:p>
                  <a:pPr marL="800100" lvl="1" indent="-342900">
                    <a:buFont typeface="+mj-lt"/>
                    <a:buAutoNum type="arabicPeriod"/>
                  </a:pP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𝑓</m:t>
                          </m:r>
                        </m:e>
                        <m:sub>
                          <m:r>
                            <a:rPr lang="en-US" b="0" i="1" smtClean="0">
                              <a:latin typeface="Cambria Math" panose="02040503050406030204" pitchFamily="18" charset="0"/>
                              <a:cs typeface="Times New Roman" panose="02020603050405020304" pitchFamily="18" charset="0"/>
                            </a:rPr>
                            <m:t>𝑏𝑘𝑔𝑑</m:t>
                          </m:r>
                        </m:sub>
                      </m:sSub>
                    </m:oMath>
                  </a14:m>
                  <a:r>
                    <a:rPr lang="en-US" dirty="0">
                      <a:latin typeface="Times New Roman" panose="02020603050405020304" pitchFamily="18" charset="0"/>
                      <a:cs typeface="Times New Roman" panose="02020603050405020304" pitchFamily="18" charset="0"/>
                    </a:rPr>
                    <a:t>- parameters associated with the background </a:t>
                  </a:r>
                </a:p>
              </p:txBody>
            </p:sp>
          </mc:Choice>
          <mc:Fallback xmlns="">
            <p:sp>
              <p:nvSpPr>
                <p:cNvPr id="6" name="TextBox 5">
                  <a:extLst>
                    <a:ext uri="{FF2B5EF4-FFF2-40B4-BE49-F238E27FC236}">
                      <a16:creationId xmlns:a16="http://schemas.microsoft.com/office/drawing/2014/main" id="{197EABD2-7F15-D834-9959-378626C53129}"/>
                    </a:ext>
                  </a:extLst>
                </p:cNvPr>
                <p:cNvSpPr txBox="1">
                  <a:spLocks noRot="1" noChangeAspect="1" noMove="1" noResize="1" noEditPoints="1" noAdjustHandles="1" noChangeArrowheads="1" noChangeShapeType="1" noTextEdit="1"/>
                </p:cNvSpPr>
                <p:nvPr/>
              </p:nvSpPr>
              <p:spPr>
                <a:xfrm>
                  <a:off x="5083098" y="931817"/>
                  <a:ext cx="3956400" cy="3885744"/>
                </a:xfrm>
                <a:prstGeom prst="rect">
                  <a:avLst/>
                </a:prstGeom>
                <a:blipFill>
                  <a:blip r:embed="rId4"/>
                  <a:stretch>
                    <a:fillRect l="-962" t="-651" r="-2564" b="-19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9CE9B58-0450-F5D3-7DD9-273B4432FFC6}"/>
                    </a:ext>
                  </a:extLst>
                </p:cNvPr>
                <p:cNvSpPr txBox="1"/>
                <p:nvPr/>
              </p:nvSpPr>
              <p:spPr>
                <a:xfrm>
                  <a:off x="5288812" y="1280003"/>
                  <a:ext cx="3855188" cy="10600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A04FA"/>
                                </a:solidFill>
                                <a:latin typeface="Cambria Math" panose="02040503050406030204" pitchFamily="18" charset="0"/>
                              </a:rPr>
                            </m:ctrlPr>
                          </m:sSubPr>
                          <m:e>
                            <m:r>
                              <a:rPr lang="en-US" b="0" i="1" smtClean="0">
                                <a:solidFill>
                                  <a:srgbClr val="FA04FA"/>
                                </a:solidFill>
                                <a:latin typeface="Cambria Math" panose="02040503050406030204" pitchFamily="18" charset="0"/>
                              </a:rPr>
                              <m:t>𝑓</m:t>
                            </m:r>
                          </m:e>
                          <m:sub>
                            <m:r>
                              <a:rPr lang="en-US" b="0" i="1" smtClean="0">
                                <a:solidFill>
                                  <a:srgbClr val="FA04FA"/>
                                </a:solidFill>
                                <a:latin typeface="Cambria Math" panose="02040503050406030204" pitchFamily="18" charset="0"/>
                              </a:rPr>
                              <m:t>𝑡𝑜𝑡𝑎𝑙</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𝑠𝑓</m:t>
                            </m:r>
                          </m:sub>
                          <m:sup>
                            <m:r>
                              <a:rPr lang="en-US" b="0" i="1" smtClean="0">
                                <a:latin typeface="Cambria Math" panose="02040503050406030204" pitchFamily="18" charset="0"/>
                              </a:rPr>
                              <m:t>𝑝</m:t>
                            </m:r>
                          </m:sup>
                        </m:sSubSup>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𝑅</m:t>
                                </m:r>
                              </m:e>
                              <m:sub>
                                <m:r>
                                  <a:rPr lang="en-US" b="0" i="1" smtClean="0">
                                    <a:latin typeface="Cambria Math" panose="02040503050406030204" pitchFamily="18" charset="0"/>
                                  </a:rPr>
                                  <m:t>𝑠𝑓</m:t>
                                </m:r>
                              </m:sub>
                              <m:sup>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sup>
                            </m:sSubSup>
                            <m:sSup>
                              <m:sSupPr>
                                <m:ctrlPr>
                                  <a:rPr lang="en-US" b="0" i="1" smtClean="0">
                                    <a:solidFill>
                                      <a:srgbClr val="0400FF"/>
                                    </a:solidFill>
                                    <a:latin typeface="Cambria Math" panose="02040503050406030204" pitchFamily="18" charset="0"/>
                                  </a:rPr>
                                </m:ctrlPr>
                              </m:sSupPr>
                              <m:e>
                                <m:r>
                                  <a:rPr lang="en-US" b="0" i="1" smtClean="0">
                                    <a:solidFill>
                                      <a:srgbClr val="0400FF"/>
                                    </a:solidFill>
                                    <a:latin typeface="Cambria Math" panose="02040503050406030204" pitchFamily="18" charset="0"/>
                                  </a:rPr>
                                  <m:t>h</m:t>
                                </m:r>
                              </m:e>
                              <m:sup>
                                <m:r>
                                  <a:rPr lang="en-US" b="0" i="1" smtClean="0">
                                    <a:solidFill>
                                      <a:srgbClr val="0400FF"/>
                                    </a:solidFill>
                                    <a:latin typeface="Cambria Math" panose="02040503050406030204" pitchFamily="18" charset="0"/>
                                  </a:rPr>
                                  <m:t>𝑛</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rPr>
                                      <m:t>𝑛</m:t>
                                    </m:r>
                                  </m:sub>
                                </m:sSub>
                              </m:e>
                            </m:d>
                            <m:r>
                              <a:rPr lang="en-US" b="0" i="1" smtClean="0">
                                <a:latin typeface="Cambria Math" panose="02040503050406030204" pitchFamily="18" charset="0"/>
                              </a:rPr>
                              <m:t>+</m:t>
                            </m:r>
                            <m:sSup>
                              <m:sSupPr>
                                <m:ctrlPr>
                                  <a:rPr lang="en-US" i="1" smtClean="0">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h</m:t>
                                </m:r>
                              </m:e>
                              <m:sup>
                                <m:r>
                                  <a:rPr lang="en-US" b="0" i="1" smtClean="0">
                                    <a:solidFill>
                                      <a:srgbClr val="FF0000"/>
                                    </a:solidFill>
                                    <a:latin typeface="Cambria Math" panose="02040503050406030204" pitchFamily="18" charset="0"/>
                                  </a:rPr>
                                  <m:t>𝑝</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ea typeface="Cambria Math" panose="02040503050406030204" pitchFamily="18" charset="0"/>
                                      </a:rPr>
                                      <m:t>𝑝</m:t>
                                    </m:r>
                                  </m:sub>
                                </m:sSub>
                              </m:e>
                            </m:d>
                          </m:e>
                        </m:d>
                        <m:r>
                          <a:rPr lang="en-US" b="0" i="1" smtClean="0">
                            <a:latin typeface="Cambria Math" panose="02040503050406030204" pitchFamily="18" charset="0"/>
                          </a:rPr>
                          <m:t>+</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𝑓</m:t>
                            </m:r>
                          </m:e>
                          <m:sub>
                            <m:r>
                              <a:rPr lang="en-US" b="0" i="1" smtClean="0">
                                <a:solidFill>
                                  <a:srgbClr val="00B050"/>
                                </a:solidFill>
                                <a:latin typeface="Cambria Math" panose="02040503050406030204" pitchFamily="18" charset="0"/>
                              </a:rPr>
                              <m:t>𝑏𝑘𝑔𝑑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m:oMathPara>
                  </a14:m>
                  <a:endParaRPr lang="en-US" dirty="0"/>
                </a:p>
              </p:txBody>
            </p:sp>
          </mc:Choice>
          <mc:Fallback xmlns="">
            <p:sp>
              <p:nvSpPr>
                <p:cNvPr id="7" name="TextBox 6">
                  <a:extLst>
                    <a:ext uri="{FF2B5EF4-FFF2-40B4-BE49-F238E27FC236}">
                      <a16:creationId xmlns:a16="http://schemas.microsoft.com/office/drawing/2014/main" id="{49CE9B58-0450-F5D3-7DD9-273B4432FFC6}"/>
                    </a:ext>
                  </a:extLst>
                </p:cNvPr>
                <p:cNvSpPr txBox="1">
                  <a:spLocks noRot="1" noChangeAspect="1" noMove="1" noResize="1" noEditPoints="1" noAdjustHandles="1" noChangeArrowheads="1" noChangeShapeType="1" noTextEdit="1"/>
                </p:cNvSpPr>
                <p:nvPr/>
              </p:nvSpPr>
              <p:spPr>
                <a:xfrm>
                  <a:off x="5288812" y="1280003"/>
                  <a:ext cx="3855188" cy="1060034"/>
                </a:xfrm>
                <a:prstGeom prst="rect">
                  <a:avLst/>
                </a:prstGeom>
                <a:blipFill>
                  <a:blip r:embed="rId5"/>
                  <a:stretch>
                    <a:fillRect l="-2303" t="-1190" b="-7143"/>
                  </a:stretch>
                </a:blipFill>
              </p:spPr>
              <p:txBody>
                <a:bodyPr/>
                <a:lstStyle/>
                <a:p>
                  <a:r>
                    <a:rPr lang="en-US">
                      <a:noFill/>
                    </a:rPr>
                    <a:t> </a:t>
                  </a:r>
                </a:p>
              </p:txBody>
            </p:sp>
          </mc:Fallback>
        </mc:AlternateContent>
      </p:grpSp>
      <p:sp>
        <p:nvSpPr>
          <p:cNvPr id="11" name="Rounded Rectangle 10">
            <a:extLst>
              <a:ext uri="{FF2B5EF4-FFF2-40B4-BE49-F238E27FC236}">
                <a16:creationId xmlns:a16="http://schemas.microsoft.com/office/drawing/2014/main" id="{1CB9F8A0-BFC1-7569-79DD-6D6ED88F498B}"/>
              </a:ext>
            </a:extLst>
          </p:cNvPr>
          <p:cNvSpPr/>
          <p:nvPr/>
        </p:nvSpPr>
        <p:spPr>
          <a:xfrm>
            <a:off x="5515897" y="2433099"/>
            <a:ext cx="3523601" cy="474862"/>
          </a:xfrm>
          <a:prstGeom prst="round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0BF2F949-1610-C790-2B95-03FF993E43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Tree>
    <p:extLst>
      <p:ext uri="{BB962C8B-B14F-4D97-AF65-F5344CB8AC3E}">
        <p14:creationId xmlns:p14="http://schemas.microsoft.com/office/powerpoint/2010/main" val="1012301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051D5-5E4C-473C-A39E-9834FB562538}"/>
            </a:ext>
          </a:extLst>
        </p:cNvPr>
        <p:cNvGrpSpPr/>
        <p:nvPr/>
      </p:nvGrpSpPr>
      <p:grpSpPr>
        <a:xfrm>
          <a:off x="0" y="0"/>
          <a:ext cx="0" cy="0"/>
          <a:chOff x="0" y="0"/>
          <a:chExt cx="0" cy="0"/>
        </a:xfrm>
      </p:grpSpPr>
      <p:pic>
        <p:nvPicPr>
          <p:cNvPr id="9" name="Picture 8" descr="A graph of a function&#10;&#10;AI-generated content may be incorrect.">
            <a:extLst>
              <a:ext uri="{FF2B5EF4-FFF2-40B4-BE49-F238E27FC236}">
                <a16:creationId xmlns:a16="http://schemas.microsoft.com/office/drawing/2014/main" id="{CF8D4111-AC4B-9CDF-97E1-6087CCF79A0E}"/>
              </a:ext>
            </a:extLst>
          </p:cNvPr>
          <p:cNvPicPr>
            <a:picLocks noChangeAspect="1"/>
          </p:cNvPicPr>
          <p:nvPr/>
        </p:nvPicPr>
        <p:blipFill>
          <a:blip r:embed="rId3"/>
          <a:stretch>
            <a:fillRect/>
          </a:stretch>
        </p:blipFill>
        <p:spPr>
          <a:xfrm>
            <a:off x="0" y="597031"/>
            <a:ext cx="5288812" cy="3949438"/>
          </a:xfrm>
          <a:prstGeom prst="rect">
            <a:avLst/>
          </a:prstGeom>
        </p:spPr>
      </p:pic>
      <p:sp>
        <p:nvSpPr>
          <p:cNvPr id="5" name="Title 4">
            <a:extLst>
              <a:ext uri="{FF2B5EF4-FFF2-40B4-BE49-F238E27FC236}">
                <a16:creationId xmlns:a16="http://schemas.microsoft.com/office/drawing/2014/main" id="{F2A7CF55-ED89-61A6-7AA5-D37119E13FAC}"/>
              </a:ext>
            </a:extLst>
          </p:cNvPr>
          <p:cNvSpPr>
            <a:spLocks noGrp="1"/>
          </p:cNvSpPr>
          <p:nvPr>
            <p:ph type="title"/>
          </p:nvPr>
        </p:nvSpPr>
        <p:spPr>
          <a:xfrm>
            <a:off x="1910443" y="102393"/>
            <a:ext cx="5323115"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Data-Monte Carlo Comparison</a:t>
            </a:r>
          </a:p>
        </p:txBody>
      </p:sp>
      <p:sp>
        <p:nvSpPr>
          <p:cNvPr id="2" name="TextBox 1">
            <a:extLst>
              <a:ext uri="{FF2B5EF4-FFF2-40B4-BE49-F238E27FC236}">
                <a16:creationId xmlns:a16="http://schemas.microsoft.com/office/drawing/2014/main" id="{066D2419-C78A-23E4-A5BD-44ED6646620A}"/>
              </a:ext>
            </a:extLst>
          </p:cNvPr>
          <p:cNvSpPr txBox="1"/>
          <p:nvPr/>
        </p:nvSpPr>
        <p:spPr>
          <a:xfrm>
            <a:off x="263066" y="268787"/>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AC0FE89-D72A-D172-F58D-7F7DD7CC0369}"/>
                  </a:ext>
                </a:extLst>
              </p:cNvPr>
              <p:cNvSpPr txBox="1"/>
              <p:nvPr/>
            </p:nvSpPr>
            <p:spPr>
              <a:xfrm>
                <a:off x="5091852" y="997679"/>
                <a:ext cx="3805646" cy="316997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Simulation: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a:t>
                </a:r>
                <a:r>
                  <a:rPr lang="en-US" dirty="0" err="1">
                    <a:latin typeface="Times New Roman" panose="02020603050405020304" pitchFamily="18" charset="0"/>
                    <a:cs typeface="Times New Roman" panose="02020603050405020304" pitchFamily="18" charset="0"/>
                  </a:rPr>
                  <a:t>e,e’n</a:t>
                </a:r>
                <a:r>
                  <a:rPr lang="en-US" dirty="0">
                    <a:latin typeface="Times New Roman" panose="02020603050405020304" pitchFamily="18" charset="0"/>
                    <a:cs typeface="Times New Roman" panose="02020603050405020304" pitchFamily="18" charset="0"/>
                  </a:rPr>
                  <a:t>) and D(</a:t>
                </a:r>
                <a:r>
                  <a:rPr lang="en-US" dirty="0" err="1">
                    <a:latin typeface="Times New Roman" panose="02020603050405020304" pitchFamily="18" charset="0"/>
                    <a:cs typeface="Times New Roman" panose="02020603050405020304" pitchFamily="18" charset="0"/>
                  </a:rPr>
                  <a:t>e,e’p</a:t>
                </a:r>
                <a:r>
                  <a:rPr lang="en-US" dirty="0">
                    <a:latin typeface="Times New Roman" panose="02020603050405020304" pitchFamily="18" charset="0"/>
                    <a:cs typeface="Times New Roman" panose="02020603050405020304" pitchFamily="18" charset="0"/>
                  </a:rPr>
                  <a:t>) simulated events realistically account for </a:t>
                </a:r>
                <a:r>
                  <a:rPr lang="en-US" sz="1600" dirty="0">
                    <a:latin typeface="Times New Roman" panose="02020603050405020304" pitchFamily="18" charset="0"/>
                    <a:cs typeface="Times New Roman" panose="02020603050405020304" pitchFamily="18" charset="0"/>
                  </a:rPr>
                  <a:t>nuclear, radiative, and detector effects that are present in data.</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Calculate the neutron to proton cross-section ratio identically to the MC</a:t>
                </a:r>
              </a:p>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a:rPr lang="en-US" sz="1600" b="0" i="1" smtClean="0">
                              <a:latin typeface="Cambria Math" panose="02040503050406030204" pitchFamily="18" charset="0"/>
                            </a:rPr>
                            <m:t>𝑅</m:t>
                          </m:r>
                        </m:e>
                        <m:sub>
                          <m:r>
                            <a:rPr lang="en-US" sz="1600" b="0" i="1" smtClean="0">
                              <a:latin typeface="Cambria Math" panose="02040503050406030204" pitchFamily="18" charset="0"/>
                            </a:rPr>
                            <m:t>𝑠𝑖𝑚</m:t>
                          </m:r>
                        </m:sub>
                        <m:sup>
                          <m:r>
                            <a:rPr lang="en-US" sz="1600" b="0" i="1" smtClean="0">
                              <a:latin typeface="Cambria Math" panose="02040503050406030204" pitchFamily="18" charset="0"/>
                            </a:rPr>
                            <m:t>′</m:t>
                          </m:r>
                        </m:sup>
                      </m:sSubSup>
                      <m:r>
                        <a:rPr lang="en-US" sz="1600" i="1">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d>
                                <m:dPr>
                                  <m:begChr m:val=""/>
                                  <m:endChr m:val="|"/>
                                  <m:ctrlPr>
                                    <a:rPr lang="en-US" sz="1600" i="1">
                                      <a:latin typeface="Cambria Math" panose="02040503050406030204" pitchFamily="18" charset="0"/>
                                    </a:rPr>
                                  </m:ctrlPr>
                                </m:d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𝑑</m:t>
                                          </m:r>
                                          <m:r>
                                            <a:rPr lang="en-US" sz="1600" i="1">
                                              <a:latin typeface="Cambria Math" panose="02040503050406030204" pitchFamily="18" charset="0"/>
                                              <a:ea typeface="Cambria Math" panose="02040503050406030204" pitchFamily="18" charset="0"/>
                                            </a:rPr>
                                            <m:t>𝜎</m:t>
                                          </m:r>
                                        </m:num>
                                        <m:den>
                                          <m:r>
                                            <a:rPr lang="en-US" sz="1600" i="1">
                                              <a:latin typeface="Cambria Math" panose="02040503050406030204" pitchFamily="18" charset="0"/>
                                            </a:rPr>
                                            <m:t>𝑑</m:t>
                                          </m:r>
                                          <m:r>
                                            <m:rPr>
                                              <m:sty m:val="p"/>
                                            </m:rPr>
                                            <a:rPr lang="el-GR" sz="1600" i="1">
                                              <a:latin typeface="Cambria Math" panose="02040503050406030204" pitchFamily="18" charset="0"/>
                                              <a:ea typeface="Cambria Math" panose="02040503050406030204" pitchFamily="18" charset="0"/>
                                            </a:rPr>
                                            <m:t>Ω</m:t>
                                          </m:r>
                                        </m:den>
                                      </m:f>
                                    </m:e>
                                  </m:d>
                                </m:e>
                              </m:d>
                            </m:e>
                            <m:sub>
                              <m:r>
                                <a:rPr lang="en-US" sz="1600" i="1">
                                  <a:latin typeface="Cambria Math" panose="02040503050406030204" pitchFamily="18" charset="0"/>
                                </a:rPr>
                                <m:t>𝑛</m:t>
                              </m:r>
                              <m:d>
                                <m:dPr>
                                  <m:ctrlPr>
                                    <a:rPr lang="en-US" sz="1600" i="1">
                                      <a:latin typeface="Cambria Math" panose="02040503050406030204" pitchFamily="18" charset="0"/>
                                    </a:rPr>
                                  </m:ctrlPr>
                                </m:dPr>
                                <m:e>
                                  <m:r>
                                    <a:rPr lang="en-US" sz="1600" i="1">
                                      <a:latin typeface="Cambria Math" panose="02040503050406030204" pitchFamily="18" charset="0"/>
                                    </a:rPr>
                                    <m:t>𝑒</m:t>
                                  </m:r>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m:t>
                                      </m:r>
                                    </m:sup>
                                  </m:sSup>
                                </m:e>
                              </m:d>
                              <m:r>
                                <a:rPr lang="en-US" sz="1600" b="0" i="1" smtClean="0">
                                  <a:latin typeface="Cambria Math" panose="02040503050406030204" pitchFamily="18" charset="0"/>
                                </a:rPr>
                                <m:t>,</m:t>
                              </m:r>
                              <m:r>
                                <a:rPr lang="en-US" sz="1600" b="0" i="1" smtClean="0">
                                  <a:latin typeface="Cambria Math" panose="02040503050406030204" pitchFamily="18" charset="0"/>
                                </a:rPr>
                                <m:t>𝑠𝑖𝑚</m:t>
                              </m:r>
                            </m:sub>
                          </m:sSub>
                        </m:num>
                        <m:den>
                          <m:sSub>
                            <m:sSubPr>
                              <m:ctrlPr>
                                <a:rPr lang="en-US" sz="1600" i="1">
                                  <a:latin typeface="Cambria Math" panose="02040503050406030204" pitchFamily="18" charset="0"/>
                                </a:rPr>
                              </m:ctrlPr>
                            </m:sSubPr>
                            <m:e>
                              <m:d>
                                <m:dPr>
                                  <m:begChr m:val=""/>
                                  <m:endChr m:val="|"/>
                                  <m:ctrlPr>
                                    <a:rPr lang="en-US" sz="1600" i="1">
                                      <a:latin typeface="Cambria Math" panose="02040503050406030204" pitchFamily="18" charset="0"/>
                                    </a:rPr>
                                  </m:ctrlPr>
                                </m:d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𝑑</m:t>
                                          </m:r>
                                          <m:r>
                                            <a:rPr lang="en-US" sz="1600" i="1">
                                              <a:latin typeface="Cambria Math" panose="02040503050406030204" pitchFamily="18" charset="0"/>
                                              <a:ea typeface="Cambria Math" panose="02040503050406030204" pitchFamily="18" charset="0"/>
                                            </a:rPr>
                                            <m:t>𝜎</m:t>
                                          </m:r>
                                        </m:num>
                                        <m:den>
                                          <m:r>
                                            <a:rPr lang="en-US" sz="1600" i="1">
                                              <a:latin typeface="Cambria Math" panose="02040503050406030204" pitchFamily="18" charset="0"/>
                                            </a:rPr>
                                            <m:t>𝑑</m:t>
                                          </m:r>
                                          <m:r>
                                            <m:rPr>
                                              <m:sty m:val="p"/>
                                            </m:rPr>
                                            <a:rPr lang="el-GR" sz="1600" i="1">
                                              <a:latin typeface="Cambria Math" panose="02040503050406030204" pitchFamily="18" charset="0"/>
                                              <a:ea typeface="Cambria Math" panose="02040503050406030204" pitchFamily="18" charset="0"/>
                                            </a:rPr>
                                            <m:t>Ω</m:t>
                                          </m:r>
                                        </m:den>
                                      </m:f>
                                    </m:e>
                                  </m:d>
                                </m:e>
                              </m:d>
                            </m:e>
                            <m:sub>
                              <m:r>
                                <a:rPr lang="en-US" sz="1600" i="1">
                                  <a:latin typeface="Cambria Math" panose="02040503050406030204" pitchFamily="18" charset="0"/>
                                  <a:ea typeface="Cambria Math" panose="02040503050406030204" pitchFamily="18" charset="0"/>
                                </a:rPr>
                                <m:t>𝑝</m:t>
                              </m:r>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rPr>
                                    <m:t>𝑒</m:t>
                                  </m:r>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m:t>
                                      </m:r>
                                    </m:sup>
                                  </m:sSup>
                                </m:e>
                              </m:d>
                              <m:r>
                                <a:rPr lang="en-US" sz="1600" b="0" i="1" smtClean="0">
                                  <a:latin typeface="Cambria Math" panose="02040503050406030204" pitchFamily="18" charset="0"/>
                                </a:rPr>
                                <m:t>,</m:t>
                              </m:r>
                              <m:r>
                                <a:rPr lang="en-US" sz="1600" b="0" i="1" smtClean="0">
                                  <a:latin typeface="Cambria Math" panose="02040503050406030204" pitchFamily="18" charset="0"/>
                                </a:rPr>
                                <m:t>𝑠𝑖𝑚</m:t>
                              </m:r>
                            </m:sub>
                          </m:sSub>
                        </m:den>
                      </m:f>
                      <m:r>
                        <a:rPr lang="en-US" sz="1600" i="1">
                          <a:latin typeface="Cambria Math" panose="02040503050406030204" pitchFamily="18" charset="0"/>
                        </a:rPr>
                        <m:t>=</m:t>
                      </m:r>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𝑅</m:t>
                          </m:r>
                        </m:e>
                        <m:sub>
                          <m:r>
                            <a:rPr lang="en-US" sz="1600" b="0" i="1" smtClean="0">
                              <a:latin typeface="Cambria Math" panose="02040503050406030204" pitchFamily="18" charset="0"/>
                            </a:rPr>
                            <m:t>𝑠𝑖𝑚</m:t>
                          </m:r>
                        </m:sub>
                      </m:sSub>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𝑛𝑢𝑐</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𝑠𝑖𝑚</m:t>
                          </m:r>
                        </m:sub>
                        <m:sup>
                          <m:r>
                            <a:rPr lang="en-US" sz="1600" i="1">
                              <a:latin typeface="Cambria Math" panose="02040503050406030204" pitchFamily="18" charset="0"/>
                              <a:ea typeface="Cambria Math" panose="02040503050406030204" pitchFamily="18" charset="0"/>
                            </a:rPr>
                            <m:t>−1</m:t>
                          </m:r>
                        </m:sup>
                      </m:sSub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𝑅𝐶</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𝑠𝑖𝑚</m:t>
                          </m:r>
                        </m:sub>
                        <m:sup>
                          <m:r>
                            <a:rPr lang="en-US" sz="1600" i="1">
                              <a:latin typeface="Cambria Math" panose="02040503050406030204" pitchFamily="18" charset="0"/>
                              <a:ea typeface="Cambria Math" panose="02040503050406030204" pitchFamily="18" charset="0"/>
                            </a:rPr>
                            <m:t>−1</m:t>
                          </m:r>
                        </m:sup>
                      </m:sSub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𝐷𝑒𝑡</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𝑠𝑖𝑚</m:t>
                          </m:r>
                        </m:sub>
                        <m:sup>
                          <m:r>
                            <a:rPr lang="en-US" sz="1600" i="1">
                              <a:latin typeface="Cambria Math" panose="02040503050406030204" pitchFamily="18" charset="0"/>
                              <a:ea typeface="Cambria Math" panose="02040503050406030204" pitchFamily="18" charset="0"/>
                            </a:rPr>
                            <m:t>−1</m:t>
                          </m:r>
                        </m:sup>
                      </m:sSubSup>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5AC0FE89-D72A-D172-F58D-7F7DD7CC0369}"/>
                  </a:ext>
                </a:extLst>
              </p:cNvPr>
              <p:cNvSpPr txBox="1">
                <a:spLocks noRot="1" noChangeAspect="1" noMove="1" noResize="1" noEditPoints="1" noAdjustHandles="1" noChangeArrowheads="1" noChangeShapeType="1" noTextEdit="1"/>
              </p:cNvSpPr>
              <p:nvPr/>
            </p:nvSpPr>
            <p:spPr>
              <a:xfrm>
                <a:off x="5091852" y="997679"/>
                <a:ext cx="3805646" cy="3169970"/>
              </a:xfrm>
              <a:prstGeom prst="rect">
                <a:avLst/>
              </a:prstGeom>
              <a:blipFill>
                <a:blip r:embed="rId4"/>
                <a:stretch>
                  <a:fillRect l="-664" t="-398" b="-17928"/>
                </a:stretch>
              </a:blipFill>
            </p:spPr>
            <p:txBody>
              <a:bodyPr/>
              <a:lstStyle/>
              <a:p>
                <a:r>
                  <a:rPr lang="en-US">
                    <a:noFill/>
                  </a:rPr>
                  <a:t> </a:t>
                </a:r>
              </a:p>
            </p:txBody>
          </p:sp>
        </mc:Fallback>
      </mc:AlternateContent>
      <p:sp>
        <p:nvSpPr>
          <p:cNvPr id="10" name="Slide Number Placeholder 9">
            <a:extLst>
              <a:ext uri="{FF2B5EF4-FFF2-40B4-BE49-F238E27FC236}">
                <a16:creationId xmlns:a16="http://schemas.microsoft.com/office/drawing/2014/main" id="{368F5887-58C5-CC1B-A207-353551A098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Tree>
    <p:extLst>
      <p:ext uri="{BB962C8B-B14F-4D97-AF65-F5344CB8AC3E}">
        <p14:creationId xmlns:p14="http://schemas.microsoft.com/office/powerpoint/2010/main" val="3194481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8BA79-4E7E-A44E-662B-C68E46783846}"/>
            </a:ext>
          </a:extLst>
        </p:cNvPr>
        <p:cNvGrpSpPr/>
        <p:nvPr/>
      </p:nvGrpSpPr>
      <p:grpSpPr>
        <a:xfrm>
          <a:off x="0" y="0"/>
          <a:ext cx="0" cy="0"/>
          <a:chOff x="0" y="0"/>
          <a:chExt cx="0" cy="0"/>
        </a:xfrm>
      </p:grpSpPr>
      <p:pic>
        <p:nvPicPr>
          <p:cNvPr id="11" name="Picture 10" descr="A graph of a function&#10;&#10;AI-generated content may be incorrect.">
            <a:extLst>
              <a:ext uri="{FF2B5EF4-FFF2-40B4-BE49-F238E27FC236}">
                <a16:creationId xmlns:a16="http://schemas.microsoft.com/office/drawing/2014/main" id="{2AD642F9-B8C7-260F-3191-D92AAC3DF44E}"/>
              </a:ext>
            </a:extLst>
          </p:cNvPr>
          <p:cNvPicPr>
            <a:picLocks noChangeAspect="1"/>
          </p:cNvPicPr>
          <p:nvPr/>
        </p:nvPicPr>
        <p:blipFill>
          <a:blip r:embed="rId3"/>
          <a:stretch>
            <a:fillRect/>
          </a:stretch>
        </p:blipFill>
        <p:spPr>
          <a:xfrm>
            <a:off x="0" y="597031"/>
            <a:ext cx="5288812" cy="3949438"/>
          </a:xfrm>
          <a:prstGeom prst="rect">
            <a:avLst/>
          </a:prstGeom>
        </p:spPr>
      </p:pic>
      <p:sp>
        <p:nvSpPr>
          <p:cNvPr id="5" name="Title 4">
            <a:extLst>
              <a:ext uri="{FF2B5EF4-FFF2-40B4-BE49-F238E27FC236}">
                <a16:creationId xmlns:a16="http://schemas.microsoft.com/office/drawing/2014/main" id="{83C795F7-DBFF-ADF4-6BC1-3CF82C2B822D}"/>
              </a:ext>
            </a:extLst>
          </p:cNvPr>
          <p:cNvSpPr>
            <a:spLocks noGrp="1"/>
          </p:cNvSpPr>
          <p:nvPr>
            <p:ph type="title"/>
          </p:nvPr>
        </p:nvSpPr>
        <p:spPr>
          <a:xfrm>
            <a:off x="1910443" y="102393"/>
            <a:ext cx="5323115"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Data-Monte Carlo Comparison</a:t>
            </a:r>
          </a:p>
        </p:txBody>
      </p:sp>
      <p:sp>
        <p:nvSpPr>
          <p:cNvPr id="2" name="TextBox 1">
            <a:extLst>
              <a:ext uri="{FF2B5EF4-FFF2-40B4-BE49-F238E27FC236}">
                <a16:creationId xmlns:a16="http://schemas.microsoft.com/office/drawing/2014/main" id="{43464EA6-121D-3284-E01E-C0274C6A8886}"/>
              </a:ext>
            </a:extLst>
          </p:cNvPr>
          <p:cNvSpPr txBox="1"/>
          <p:nvPr/>
        </p:nvSpPr>
        <p:spPr>
          <a:xfrm>
            <a:off x="263066" y="268787"/>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A0760A2-FF97-5150-EFFA-0F555A15D330}"/>
              </a:ext>
            </a:extLst>
          </p:cNvPr>
          <p:cNvSpPr txBox="1"/>
          <p:nvPr/>
        </p:nvSpPr>
        <p:spPr>
          <a:xfrm>
            <a:off x="5091852" y="655881"/>
            <a:ext cx="3805646" cy="2277547"/>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Extraction:</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Claim:</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Simulation consistently replicates nuclear, radiative, and detector effects that are present in the experimental data.</a:t>
            </a:r>
          </a:p>
          <a:p>
            <a:r>
              <a:rPr lang="en-US" sz="1600" dirty="0">
                <a:latin typeface="Times New Roman" panose="02020603050405020304" pitchFamily="18" charset="0"/>
                <a:cs typeface="Times New Roman" panose="02020603050405020304" pitchFamily="18" charset="0"/>
              </a:rPr>
              <a:t>Implication:</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E40B23A-5800-F490-48B3-AC58724BDCDD}"/>
                  </a:ext>
                </a:extLst>
              </p:cNvPr>
              <p:cNvSpPr txBox="1"/>
              <p:nvPr/>
            </p:nvSpPr>
            <p:spPr>
              <a:xfrm>
                <a:off x="5282745" y="1034863"/>
                <a:ext cx="3530329" cy="5777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𝑅</m:t>
                      </m:r>
                      <m:r>
                        <a:rPr lang="en-US" sz="1600" b="0" i="1" smtClean="0">
                          <a:latin typeface="Cambria Math" panose="02040503050406030204" pitchFamily="18" charset="0"/>
                        </a:rPr>
                        <m:t>=</m:t>
                      </m:r>
                      <m:sSup>
                        <m:sSupPr>
                          <m:ctrlPr>
                            <a:rPr lang="en-US" sz="1600" i="1" smtClean="0">
                              <a:latin typeface="Cambria Math" panose="02040503050406030204" pitchFamily="18" charset="0"/>
                            </a:rPr>
                          </m:ctrlPr>
                        </m:sSupPr>
                        <m:e>
                          <m:r>
                            <a:rPr lang="en-US" sz="1600" i="1">
                              <a:latin typeface="Cambria Math" panose="02040503050406030204" pitchFamily="18" charset="0"/>
                            </a:rPr>
                            <m:t>𝑅</m:t>
                          </m:r>
                        </m:e>
                        <m:sup>
                          <m:r>
                            <a:rPr lang="en-US" sz="1600" i="1">
                              <a:latin typeface="Cambria Math" panose="02040503050406030204" pitchFamily="18" charset="0"/>
                            </a:rPr>
                            <m:t>′</m:t>
                          </m:r>
                        </m:sup>
                      </m:sSup>
                      <m:r>
                        <a:rPr lang="en-US" sz="1600" i="1" smtClean="0">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𝑛𝑢𝑐</m:t>
                          </m:r>
                        </m:sub>
                      </m:sSub>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𝑅𝐶</m:t>
                          </m:r>
                        </m:sub>
                      </m:sSub>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𝑑𝑒𝑡</m:t>
                          </m:r>
                        </m:sub>
                      </m:sSub>
                      <m:r>
                        <a:rPr lang="en-US" sz="1600" b="0" i="1" smtClean="0">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𝑅</m:t>
                          </m:r>
                        </m:e>
                        <m:sub>
                          <m:r>
                            <a:rPr lang="en-US" sz="1600" i="1">
                              <a:latin typeface="Cambria Math" panose="02040503050406030204" pitchFamily="18" charset="0"/>
                            </a:rPr>
                            <m:t>𝑠𝑓</m:t>
                          </m:r>
                        </m:sub>
                        <m:sup>
                          <m:r>
                            <a:rPr lang="en-US" sz="1600" i="1">
                              <a:latin typeface="Cambria Math" panose="02040503050406030204" pitchFamily="18" charset="0"/>
                            </a:rPr>
                            <m:t>𝑛</m:t>
                          </m:r>
                          <m:r>
                            <a:rPr lang="en-US" sz="1600" i="1">
                              <a:latin typeface="Cambria Math" panose="02040503050406030204" pitchFamily="18" charset="0"/>
                            </a:rPr>
                            <m:t>/</m:t>
                          </m:r>
                          <m:r>
                            <a:rPr lang="en-US" sz="1600" i="1">
                              <a:latin typeface="Cambria Math" panose="02040503050406030204" pitchFamily="18" charset="0"/>
                            </a:rPr>
                            <m:t>𝑝</m:t>
                          </m:r>
                        </m:sup>
                      </m:sSubSup>
                      <m:r>
                        <a:rPr lang="en-US" sz="1600" i="1" smtClean="0">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𝑅</m:t>
                          </m:r>
                        </m:e>
                        <m:sub>
                          <m:r>
                            <a:rPr lang="en-US" sz="1600" i="1">
                              <a:latin typeface="Cambria Math" panose="02040503050406030204" pitchFamily="18" charset="0"/>
                            </a:rPr>
                            <m:t>𝑠𝑖𝑚</m:t>
                          </m:r>
                        </m:sub>
                        <m:sup>
                          <m:r>
                            <a:rPr lang="en-US" sz="1600" i="1">
                              <a:latin typeface="Cambria Math" panose="02040503050406030204" pitchFamily="18" charset="0"/>
                            </a:rPr>
                            <m:t>′</m:t>
                          </m:r>
                        </m:sup>
                      </m:sSubSup>
                      <m:r>
                        <a:rPr lang="en-US" sz="1600" b="0" i="1" smtClean="0">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𝑛𝑢𝑐</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𝑠𝑖𝑚</m:t>
                          </m:r>
                        </m:sub>
                      </m:sSub>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𝑅𝐶</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𝑠𝑖𝑚</m:t>
                          </m:r>
                        </m:sub>
                      </m:sSub>
                      <m:sSub>
                        <m:sSubPr>
                          <m:ctrlPr>
                            <a:rPr lang="en-US" sz="160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𝑑𝑒𝑡</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𝑠𝑖𝑚</m:t>
                          </m:r>
                        </m:sub>
                      </m:sSub>
                    </m:oMath>
                  </m:oMathPara>
                </a14:m>
                <a:endParaRPr lang="en-US" sz="1600" dirty="0"/>
              </a:p>
            </p:txBody>
          </p:sp>
        </mc:Choice>
        <mc:Fallback xmlns="">
          <p:sp>
            <p:nvSpPr>
              <p:cNvPr id="14" name="TextBox 13">
                <a:extLst>
                  <a:ext uri="{FF2B5EF4-FFF2-40B4-BE49-F238E27FC236}">
                    <a16:creationId xmlns:a16="http://schemas.microsoft.com/office/drawing/2014/main" id="{5E40B23A-5800-F490-48B3-AC58724BDCDD}"/>
                  </a:ext>
                </a:extLst>
              </p:cNvPr>
              <p:cNvSpPr txBox="1">
                <a:spLocks noRot="1" noChangeAspect="1" noMove="1" noResize="1" noEditPoints="1" noAdjustHandles="1" noChangeArrowheads="1" noChangeShapeType="1" noTextEdit="1"/>
              </p:cNvSpPr>
              <p:nvPr/>
            </p:nvSpPr>
            <p:spPr>
              <a:xfrm>
                <a:off x="5282745" y="1034863"/>
                <a:ext cx="3530329" cy="577787"/>
              </a:xfrm>
              <a:prstGeom prst="rect">
                <a:avLst/>
              </a:prstGeom>
              <a:blipFill>
                <a:blip r:embed="rId4"/>
                <a:stretch>
                  <a:fillRect b="-851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022C428C-B0EA-4376-0D8A-C1FA18DBF69A}"/>
              </a:ext>
            </a:extLst>
          </p:cNvPr>
          <p:cNvSpPr txBox="1"/>
          <p:nvPr/>
        </p:nvSpPr>
        <p:spPr>
          <a:xfrm>
            <a:off x="4114800" y="2116183"/>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1FDCF44-F0C7-8E1C-FCDD-4105ACED15EC}"/>
                  </a:ext>
                </a:extLst>
              </p:cNvPr>
              <p:cNvSpPr txBox="1"/>
              <p:nvPr/>
            </p:nvSpPr>
            <p:spPr>
              <a:xfrm>
                <a:off x="5091852" y="2982986"/>
                <a:ext cx="1013419" cy="528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𝑛𝑢𝑐</m:t>
                              </m:r>
                            </m:sub>
                          </m:sSub>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𝑛𝑢𝑐</m:t>
                              </m:r>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𝑠𝑖𝑚</m:t>
                              </m:r>
                            </m:sub>
                          </m:sSub>
                        </m:den>
                      </m:f>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m:t>
                      </m:r>
                    </m:oMath>
                  </m:oMathPara>
                </a14:m>
                <a:endParaRPr lang="en-US" sz="1600" dirty="0"/>
              </a:p>
            </p:txBody>
          </p:sp>
        </mc:Choice>
        <mc:Fallback xmlns="">
          <p:sp>
            <p:nvSpPr>
              <p:cNvPr id="7" name="TextBox 6">
                <a:extLst>
                  <a:ext uri="{FF2B5EF4-FFF2-40B4-BE49-F238E27FC236}">
                    <a16:creationId xmlns:a16="http://schemas.microsoft.com/office/drawing/2014/main" id="{E1FDCF44-F0C7-8E1C-FCDD-4105ACED15EC}"/>
                  </a:ext>
                </a:extLst>
              </p:cNvPr>
              <p:cNvSpPr txBox="1">
                <a:spLocks noRot="1" noChangeAspect="1" noMove="1" noResize="1" noEditPoints="1" noAdjustHandles="1" noChangeArrowheads="1" noChangeShapeType="1" noTextEdit="1"/>
              </p:cNvSpPr>
              <p:nvPr/>
            </p:nvSpPr>
            <p:spPr>
              <a:xfrm>
                <a:off x="5091852" y="2982986"/>
                <a:ext cx="1013419" cy="528543"/>
              </a:xfrm>
              <a:prstGeom prst="rect">
                <a:avLst/>
              </a:prstGeom>
              <a:blipFill>
                <a:blip r:embed="rId5"/>
                <a:stretch>
                  <a:fillRect l="-4938" t="-2326" r="-3704" b="-16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1B34F63-499E-A988-7277-9E1F6B64A549}"/>
                  </a:ext>
                </a:extLst>
              </p:cNvPr>
              <p:cNvSpPr txBox="1"/>
              <p:nvPr/>
            </p:nvSpPr>
            <p:spPr>
              <a:xfrm>
                <a:off x="6343482" y="2982986"/>
                <a:ext cx="933461" cy="528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𝑅𝐶</m:t>
                              </m:r>
                            </m:sub>
                          </m:sSub>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𝑅𝐶</m:t>
                              </m:r>
                              <m:r>
                                <a:rPr lang="en-US" sz="1600" i="1">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𝑠𝑖𝑚</m:t>
                              </m:r>
                            </m:sub>
                          </m:sSub>
                        </m:den>
                      </m:f>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m:t>
                      </m:r>
                    </m:oMath>
                  </m:oMathPara>
                </a14:m>
                <a:endParaRPr lang="en-US" sz="1600" dirty="0"/>
              </a:p>
            </p:txBody>
          </p:sp>
        </mc:Choice>
        <mc:Fallback xmlns="">
          <p:sp>
            <p:nvSpPr>
              <p:cNvPr id="12" name="TextBox 11">
                <a:extLst>
                  <a:ext uri="{FF2B5EF4-FFF2-40B4-BE49-F238E27FC236}">
                    <a16:creationId xmlns:a16="http://schemas.microsoft.com/office/drawing/2014/main" id="{C1B34F63-499E-A988-7277-9E1F6B64A549}"/>
                  </a:ext>
                </a:extLst>
              </p:cNvPr>
              <p:cNvSpPr txBox="1">
                <a:spLocks noRot="1" noChangeAspect="1" noMove="1" noResize="1" noEditPoints="1" noAdjustHandles="1" noChangeArrowheads="1" noChangeShapeType="1" noTextEdit="1"/>
              </p:cNvSpPr>
              <p:nvPr/>
            </p:nvSpPr>
            <p:spPr>
              <a:xfrm>
                <a:off x="6343482" y="2982986"/>
                <a:ext cx="933461" cy="528543"/>
              </a:xfrm>
              <a:prstGeom prst="rect">
                <a:avLst/>
              </a:prstGeom>
              <a:blipFill>
                <a:blip r:embed="rId6"/>
                <a:stretch>
                  <a:fillRect l="-6667" t="-2326" r="-2667" b="-16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FB59AFE-12BB-ED5A-3AA4-48A1CF0A4970}"/>
                  </a:ext>
                </a:extLst>
              </p:cNvPr>
              <p:cNvSpPr txBox="1"/>
              <p:nvPr/>
            </p:nvSpPr>
            <p:spPr>
              <a:xfrm>
                <a:off x="7507396" y="2982986"/>
                <a:ext cx="985463" cy="528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𝑑𝑒𝑡</m:t>
                              </m:r>
                            </m:sub>
                          </m:sSub>
                        </m:num>
                        <m:den>
                          <m:sSub>
                            <m:sSubPr>
                              <m:ctrlPr>
                                <a:rPr lang="en-US" sz="160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𝑑𝑒𝑡</m:t>
                              </m:r>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𝑠𝑖𝑚</m:t>
                              </m:r>
                            </m:sub>
                          </m:sSub>
                        </m:den>
                      </m:f>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m:t>
                      </m:r>
                    </m:oMath>
                  </m:oMathPara>
                </a14:m>
                <a:endParaRPr lang="en-US" sz="1600" dirty="0"/>
              </a:p>
            </p:txBody>
          </p:sp>
        </mc:Choice>
        <mc:Fallback xmlns="">
          <p:sp>
            <p:nvSpPr>
              <p:cNvPr id="13" name="TextBox 12">
                <a:extLst>
                  <a:ext uri="{FF2B5EF4-FFF2-40B4-BE49-F238E27FC236}">
                    <a16:creationId xmlns:a16="http://schemas.microsoft.com/office/drawing/2014/main" id="{1FB59AFE-12BB-ED5A-3AA4-48A1CF0A4970}"/>
                  </a:ext>
                </a:extLst>
              </p:cNvPr>
              <p:cNvSpPr txBox="1">
                <a:spLocks noRot="1" noChangeAspect="1" noMove="1" noResize="1" noEditPoints="1" noAdjustHandles="1" noChangeArrowheads="1" noChangeShapeType="1" noTextEdit="1"/>
              </p:cNvSpPr>
              <p:nvPr/>
            </p:nvSpPr>
            <p:spPr>
              <a:xfrm>
                <a:off x="7507396" y="2982986"/>
                <a:ext cx="985463" cy="528543"/>
              </a:xfrm>
              <a:prstGeom prst="rect">
                <a:avLst/>
              </a:prstGeom>
              <a:blipFill>
                <a:blip r:embed="rId7"/>
                <a:stretch>
                  <a:fillRect l="-6410" t="-2326" r="-3846" b="-16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A257583-6265-981A-C212-173FBC4EC7F3}"/>
                  </a:ext>
                </a:extLst>
              </p:cNvPr>
              <p:cNvSpPr txBox="1"/>
              <p:nvPr/>
            </p:nvSpPr>
            <p:spPr>
              <a:xfrm>
                <a:off x="5324124" y="3504166"/>
                <a:ext cx="3048094" cy="10761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600" i="1" smtClean="0">
                              <a:latin typeface="Cambria Math" panose="02040503050406030204" pitchFamily="18" charset="0"/>
                            </a:rPr>
                          </m:ctrlPr>
                        </m:sSupPr>
                        <m:e>
                          <m:r>
                            <a:rPr lang="en-US" sz="1600" i="1">
                              <a:latin typeface="Cambria Math" panose="02040503050406030204" pitchFamily="18" charset="0"/>
                            </a:rPr>
                            <m:t>𝑅</m:t>
                          </m:r>
                        </m:e>
                        <m:sup>
                          <m:r>
                            <a:rPr lang="en-US" sz="1600" i="1">
                              <a:latin typeface="Cambria Math" panose="02040503050406030204" pitchFamily="18" charset="0"/>
                            </a:rPr>
                            <m:t>′</m:t>
                          </m:r>
                        </m:sup>
                      </m:sSup>
                      <m:r>
                        <a:rPr lang="en-US" sz="1600" i="1">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d>
                                <m:dPr>
                                  <m:begChr m:val=""/>
                                  <m:endChr m:val="|"/>
                                  <m:ctrlPr>
                                    <a:rPr lang="en-US" sz="1600" i="1">
                                      <a:latin typeface="Cambria Math" panose="02040503050406030204" pitchFamily="18" charset="0"/>
                                    </a:rPr>
                                  </m:ctrlPr>
                                </m:d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𝑑</m:t>
                                          </m:r>
                                          <m:r>
                                            <a:rPr lang="en-US" sz="1600" i="1">
                                              <a:latin typeface="Cambria Math" panose="02040503050406030204" pitchFamily="18" charset="0"/>
                                              <a:ea typeface="Cambria Math" panose="02040503050406030204" pitchFamily="18" charset="0"/>
                                            </a:rPr>
                                            <m:t>𝜎</m:t>
                                          </m:r>
                                        </m:num>
                                        <m:den>
                                          <m:r>
                                            <a:rPr lang="en-US" sz="1600" i="1">
                                              <a:latin typeface="Cambria Math" panose="02040503050406030204" pitchFamily="18" charset="0"/>
                                            </a:rPr>
                                            <m:t>𝑑</m:t>
                                          </m:r>
                                          <m:r>
                                            <m:rPr>
                                              <m:sty m:val="p"/>
                                            </m:rPr>
                                            <a:rPr lang="el-GR" sz="1600" i="1">
                                              <a:latin typeface="Cambria Math" panose="02040503050406030204" pitchFamily="18" charset="0"/>
                                              <a:ea typeface="Cambria Math" panose="02040503050406030204" pitchFamily="18" charset="0"/>
                                            </a:rPr>
                                            <m:t>Ω</m:t>
                                          </m:r>
                                        </m:den>
                                      </m:f>
                                    </m:e>
                                  </m:d>
                                </m:e>
                              </m:d>
                            </m:e>
                            <m:sub>
                              <m:r>
                                <a:rPr lang="en-US" sz="1600" i="1">
                                  <a:latin typeface="Cambria Math" panose="02040503050406030204" pitchFamily="18" charset="0"/>
                                </a:rPr>
                                <m:t>𝑛</m:t>
                              </m:r>
                              <m:d>
                                <m:dPr>
                                  <m:ctrlPr>
                                    <a:rPr lang="en-US" sz="1600" i="1">
                                      <a:latin typeface="Cambria Math" panose="02040503050406030204" pitchFamily="18" charset="0"/>
                                    </a:rPr>
                                  </m:ctrlPr>
                                </m:dPr>
                                <m:e>
                                  <m:r>
                                    <a:rPr lang="en-US" sz="1600" i="1">
                                      <a:latin typeface="Cambria Math" panose="02040503050406030204" pitchFamily="18" charset="0"/>
                                    </a:rPr>
                                    <m:t>𝑒</m:t>
                                  </m:r>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m:t>
                                      </m:r>
                                    </m:sup>
                                  </m:sSup>
                                </m:e>
                              </m:d>
                            </m:sub>
                          </m:sSub>
                        </m:num>
                        <m:den>
                          <m:sSub>
                            <m:sSubPr>
                              <m:ctrlPr>
                                <a:rPr lang="en-US" sz="1600" i="1">
                                  <a:latin typeface="Cambria Math" panose="02040503050406030204" pitchFamily="18" charset="0"/>
                                </a:rPr>
                              </m:ctrlPr>
                            </m:sSubPr>
                            <m:e>
                              <m:d>
                                <m:dPr>
                                  <m:begChr m:val=""/>
                                  <m:endChr m:val="|"/>
                                  <m:ctrlPr>
                                    <a:rPr lang="en-US" sz="1600" i="1">
                                      <a:latin typeface="Cambria Math" panose="02040503050406030204" pitchFamily="18" charset="0"/>
                                    </a:rPr>
                                  </m:ctrlPr>
                                </m:d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𝑑</m:t>
                                          </m:r>
                                          <m:r>
                                            <a:rPr lang="en-US" sz="1600" i="1">
                                              <a:latin typeface="Cambria Math" panose="02040503050406030204" pitchFamily="18" charset="0"/>
                                              <a:ea typeface="Cambria Math" panose="02040503050406030204" pitchFamily="18" charset="0"/>
                                            </a:rPr>
                                            <m:t>𝜎</m:t>
                                          </m:r>
                                        </m:num>
                                        <m:den>
                                          <m:r>
                                            <a:rPr lang="en-US" sz="1600" i="1">
                                              <a:latin typeface="Cambria Math" panose="02040503050406030204" pitchFamily="18" charset="0"/>
                                            </a:rPr>
                                            <m:t>𝑑</m:t>
                                          </m:r>
                                          <m:r>
                                            <m:rPr>
                                              <m:sty m:val="p"/>
                                            </m:rPr>
                                            <a:rPr lang="el-GR" sz="1600" i="1">
                                              <a:latin typeface="Cambria Math" panose="02040503050406030204" pitchFamily="18" charset="0"/>
                                              <a:ea typeface="Cambria Math" panose="02040503050406030204" pitchFamily="18" charset="0"/>
                                            </a:rPr>
                                            <m:t>Ω</m:t>
                                          </m:r>
                                        </m:den>
                                      </m:f>
                                    </m:e>
                                  </m:d>
                                </m:e>
                              </m:d>
                            </m:e>
                            <m:sub>
                              <m:r>
                                <a:rPr lang="en-US" sz="1600" i="1">
                                  <a:latin typeface="Cambria Math" panose="02040503050406030204" pitchFamily="18" charset="0"/>
                                  <a:ea typeface="Cambria Math" panose="02040503050406030204" pitchFamily="18" charset="0"/>
                                </a:rPr>
                                <m:t>𝑝</m:t>
                              </m:r>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rPr>
                                    <m:t>𝑒</m:t>
                                  </m:r>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m:t>
                                      </m:r>
                                    </m:sup>
                                  </m:sSup>
                                </m:e>
                              </m:d>
                            </m:sub>
                          </m:sSub>
                        </m:den>
                      </m:f>
                      <m:r>
                        <a:rPr lang="en-US" sz="1600" b="0" i="1" smtClean="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𝑅</m:t>
                          </m:r>
                        </m:e>
                        <m:sub>
                          <m:r>
                            <a:rPr lang="en-US" sz="1600" i="1">
                              <a:latin typeface="Cambria Math" panose="02040503050406030204" pitchFamily="18" charset="0"/>
                            </a:rPr>
                            <m:t>𝑠𝑓</m:t>
                          </m:r>
                        </m:sub>
                        <m:sup>
                          <m:r>
                            <a:rPr lang="en-US" sz="1600" i="1">
                              <a:latin typeface="Cambria Math" panose="02040503050406030204" pitchFamily="18" charset="0"/>
                            </a:rPr>
                            <m:t>𝑛</m:t>
                          </m:r>
                          <m:r>
                            <a:rPr lang="en-US" sz="1600" i="1">
                              <a:latin typeface="Cambria Math" panose="02040503050406030204" pitchFamily="18" charset="0"/>
                            </a:rPr>
                            <m:t>/</m:t>
                          </m:r>
                          <m:r>
                            <a:rPr lang="en-US" sz="1600" i="1">
                              <a:latin typeface="Cambria Math" panose="02040503050406030204" pitchFamily="18" charset="0"/>
                            </a:rPr>
                            <m:t>𝑝</m:t>
                          </m:r>
                        </m:sup>
                      </m:sSubSup>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𝑅</m:t>
                          </m:r>
                        </m:e>
                        <m:sub>
                          <m:r>
                            <a:rPr lang="en-US" sz="1600" i="1">
                              <a:latin typeface="Cambria Math" panose="02040503050406030204" pitchFamily="18" charset="0"/>
                            </a:rPr>
                            <m:t>𝑠𝑖𝑚</m:t>
                          </m:r>
                        </m:sub>
                        <m:sup>
                          <m:r>
                            <a:rPr lang="en-US" sz="1600" i="1">
                              <a:latin typeface="Cambria Math" panose="02040503050406030204" pitchFamily="18" charset="0"/>
                            </a:rPr>
                            <m:t>′</m:t>
                          </m:r>
                        </m:sup>
                      </m:sSubSup>
                    </m:oMath>
                  </m:oMathPara>
                </a14:m>
                <a:endParaRPr lang="en-US" sz="1600" dirty="0"/>
              </a:p>
            </p:txBody>
          </p:sp>
        </mc:Choice>
        <mc:Fallback xmlns="">
          <p:sp>
            <p:nvSpPr>
              <p:cNvPr id="16" name="TextBox 15">
                <a:extLst>
                  <a:ext uri="{FF2B5EF4-FFF2-40B4-BE49-F238E27FC236}">
                    <a16:creationId xmlns:a16="http://schemas.microsoft.com/office/drawing/2014/main" id="{EA257583-6265-981A-C212-173FBC4EC7F3}"/>
                  </a:ext>
                </a:extLst>
              </p:cNvPr>
              <p:cNvSpPr txBox="1">
                <a:spLocks noRot="1" noChangeAspect="1" noMove="1" noResize="1" noEditPoints="1" noAdjustHandles="1" noChangeArrowheads="1" noChangeShapeType="1" noTextEdit="1"/>
              </p:cNvSpPr>
              <p:nvPr/>
            </p:nvSpPr>
            <p:spPr>
              <a:xfrm>
                <a:off x="5324124" y="3504166"/>
                <a:ext cx="3048094" cy="1076192"/>
              </a:xfrm>
              <a:prstGeom prst="rect">
                <a:avLst/>
              </a:prstGeom>
              <a:blipFill>
                <a:blip r:embed="rId8"/>
                <a:stretch>
                  <a:fillRect t="-67059" b="-96471"/>
                </a:stretch>
              </a:blipFill>
            </p:spPr>
            <p:txBody>
              <a:bodyPr/>
              <a:lstStyle/>
              <a:p>
                <a:r>
                  <a:rPr lang="en-US">
                    <a:noFill/>
                  </a:rPr>
                  <a:t> </a:t>
                </a:r>
              </a:p>
            </p:txBody>
          </p:sp>
        </mc:Fallback>
      </mc:AlternateContent>
      <p:sp>
        <p:nvSpPr>
          <p:cNvPr id="15" name="Slide Number Placeholder 14">
            <a:extLst>
              <a:ext uri="{FF2B5EF4-FFF2-40B4-BE49-F238E27FC236}">
                <a16:creationId xmlns:a16="http://schemas.microsoft.com/office/drawing/2014/main" id="{CBFAF3EC-BC89-4810-E613-58DCBBA74D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3374966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F82EF-DCE8-6006-E079-7D936303DB8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D1BED3F-B146-9F70-F555-2CA19E671500}"/>
              </a:ext>
            </a:extLst>
          </p:cNvPr>
          <p:cNvSpPr>
            <a:spLocks noGrp="1"/>
          </p:cNvSpPr>
          <p:nvPr>
            <p:ph type="title"/>
          </p:nvPr>
        </p:nvSpPr>
        <p:spPr>
          <a:xfrm>
            <a:off x="2350770" y="102393"/>
            <a:ext cx="444246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Event Selection Criteria</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E58B077-A842-F239-9958-355234F43C8C}"/>
                  </a:ext>
                </a:extLst>
              </p:cNvPr>
              <p:cNvSpPr txBox="1"/>
              <p:nvPr/>
            </p:nvSpPr>
            <p:spPr>
              <a:xfrm>
                <a:off x="348805" y="678471"/>
                <a:ext cx="4442459" cy="2862322"/>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Good Electron Cuts </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Track Quality</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No. of GEM Layers with Hits</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Track </a:t>
                </a:r>
                <a14:m>
                  <m:oMath xmlns:m="http://schemas.openxmlformats.org/officeDocument/2006/math">
                    <m:sSup>
                      <m:sSupPr>
                        <m:ctrlPr>
                          <a:rPr lang="en-US" sz="2000" i="1" smtClean="0">
                            <a:latin typeface="Cambria Math" panose="02040503050406030204" pitchFamily="18" charset="0"/>
                            <a:cs typeface="Times New Roman" panose="02020603050405020304" pitchFamily="18" charset="0"/>
                          </a:rPr>
                        </m:ctrlPr>
                      </m:sSupPr>
                      <m:e>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𝜒</m:t>
                        </m:r>
                      </m:e>
                      <m:sup>
                        <m:r>
                          <a:rPr lang="en-US" sz="2000" b="0" i="1" smtClean="0">
                            <a:latin typeface="Cambria Math" panose="02040503050406030204" pitchFamily="18" charset="0"/>
                            <a:cs typeface="Times New Roman" panose="02020603050405020304" pitchFamily="18" charset="0"/>
                          </a:rPr>
                          <m:t>2</m:t>
                        </m:r>
                      </m:sup>
                    </m:sSup>
                    <m:r>
                      <a:rPr lang="en-US" sz="2000" b="0" i="1" smtClean="0">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cs typeface="Times New Roman" panose="02020603050405020304" pitchFamily="18" charset="0"/>
                      </a:rPr>
                      <m:t>𝑛𝑑𝑓</m:t>
                    </m:r>
                  </m:oMath>
                </a14:m>
                <a:endParaRPr lang="en-US" sz="20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Vertex Z position</a:t>
                </a:r>
              </a:p>
              <a:p>
                <a:pPr marL="800100" lvl="1" indent="-342900">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BigBite</a:t>
                </a:r>
                <a:r>
                  <a:rPr lang="en-US" sz="2000" dirty="0">
                    <a:latin typeface="Times New Roman" panose="02020603050405020304" pitchFamily="18" charset="0"/>
                    <a:cs typeface="Times New Roman" panose="02020603050405020304" pitchFamily="18" charset="0"/>
                  </a:rPr>
                  <a:t> Optics Validity</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PID</a:t>
                </a:r>
              </a:p>
              <a:p>
                <a:pPr marL="800100" lvl="1" indent="-342900">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Preshower</a:t>
                </a:r>
                <a:r>
                  <a:rPr lang="en-US" sz="2000" dirty="0">
                    <a:latin typeface="Times New Roman" panose="02020603050405020304" pitchFamily="18" charset="0"/>
                    <a:cs typeface="Times New Roman" panose="02020603050405020304" pitchFamily="18" charset="0"/>
                  </a:rPr>
                  <a:t> Energy</a:t>
                </a:r>
              </a:p>
              <a:p>
                <a:pPr marL="800100" lvl="1" indent="-342900">
                  <a:buFont typeface="Arial" panose="020B0604020202020204" pitchFamily="34" charset="0"/>
                  <a:buChar char="•"/>
                </a:pPr>
                <a14:m>
                  <m:oMath xmlns:m="http://schemas.openxmlformats.org/officeDocument/2006/math">
                    <m:sSub>
                      <m:sSubPr>
                        <m:ctrlPr>
                          <a:rPr lang="en-US" sz="200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𝐸</m:t>
                        </m:r>
                      </m:e>
                      <m:sub>
                        <m:r>
                          <a:rPr lang="en-US" sz="2000" b="0" i="1" smtClean="0">
                            <a:latin typeface="Cambria Math" panose="02040503050406030204" pitchFamily="18" charset="0"/>
                            <a:cs typeface="Times New Roman" panose="02020603050405020304" pitchFamily="18" charset="0"/>
                          </a:rPr>
                          <m:t>𝐵𝐵𝐶𝑎𝑙</m:t>
                        </m:r>
                      </m:sub>
                    </m:sSub>
                    <m:r>
                      <a:rPr lang="en-US" sz="2000" b="0" i="1" smtClean="0">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cs typeface="Times New Roman" panose="02020603050405020304" pitchFamily="18" charset="0"/>
                      </a:rPr>
                      <m:t>𝑝</m:t>
                    </m:r>
                  </m:oMath>
                </a14:m>
                <a:endParaRPr lang="en-US" sz="2000" dirty="0">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9E58B077-A842-F239-9958-355234F43C8C}"/>
                  </a:ext>
                </a:extLst>
              </p:cNvPr>
              <p:cNvSpPr txBox="1">
                <a:spLocks noRot="1" noChangeAspect="1" noMove="1" noResize="1" noEditPoints="1" noAdjustHandles="1" noChangeArrowheads="1" noChangeShapeType="1" noTextEdit="1"/>
              </p:cNvSpPr>
              <p:nvPr/>
            </p:nvSpPr>
            <p:spPr>
              <a:xfrm>
                <a:off x="348805" y="678471"/>
                <a:ext cx="4442459" cy="2862322"/>
              </a:xfrm>
              <a:prstGeom prst="rect">
                <a:avLst/>
              </a:prstGeom>
              <a:blipFill>
                <a:blip r:embed="rId3"/>
                <a:stretch>
                  <a:fillRect l="-1140" t="-1327" b="-2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3A2C145-EE41-2E1C-F4F0-F005BF9993D0}"/>
                  </a:ext>
                </a:extLst>
              </p:cNvPr>
              <p:cNvSpPr txBox="1"/>
              <p:nvPr/>
            </p:nvSpPr>
            <p:spPr>
              <a:xfrm>
                <a:off x="5140069" y="1140136"/>
                <a:ext cx="3655126" cy="1938992"/>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Quasi-Elastic Event Cuts</a:t>
                </a:r>
              </a:p>
              <a:p>
                <a:pPr marL="342900" indent="-342900">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HCal</a:t>
                </a:r>
                <a:r>
                  <a:rPr lang="en-US" sz="2000" dirty="0">
                    <a:latin typeface="Times New Roman" panose="02020603050405020304" pitchFamily="18" charset="0"/>
                    <a:cs typeface="Times New Roman" panose="02020603050405020304" pitchFamily="18" charset="0"/>
                  </a:rPr>
                  <a:t> Cluster Energy</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Coincidence Time</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a:t>
                </a:r>
                <a:r>
                  <a:rPr lang="en-US" sz="2000" baseline="30000" dirty="0">
                    <a:latin typeface="Times New Roman" panose="02020603050405020304" pitchFamily="18" charset="0"/>
                    <a:cs typeface="Times New Roman" panose="02020603050405020304" pitchFamily="18" charset="0"/>
                  </a:rPr>
                  <a:t>2</a:t>
                </a:r>
              </a:p>
              <a:p>
                <a:pPr marL="342900" indent="-342900">
                  <a:buFont typeface="Arial" panose="020B0604020202020204" pitchFamily="34" charset="0"/>
                  <a:buChar char="•"/>
                </a:pPr>
                <a14:m>
                  <m:oMath xmlns:m="http://schemas.openxmlformats.org/officeDocument/2006/math">
                    <m:r>
                      <a:rPr lang="el-GR" sz="2000" b="0" i="1" smtClean="0">
                        <a:latin typeface="Cambria Math" panose="02040503050406030204" pitchFamily="18" charset="0"/>
                        <a:ea typeface="Cambria Math" panose="02040503050406030204" pitchFamily="18" charset="0"/>
                        <a:cs typeface="Times New Roman" panose="02020603050405020304" pitchFamily="18" charset="0"/>
                      </a:rPr>
                      <m:t>𝛥</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𝑦</m:t>
                    </m:r>
                  </m:oMath>
                </a14:m>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Fiducial</a:t>
                </a:r>
              </a:p>
            </p:txBody>
          </p:sp>
        </mc:Choice>
        <mc:Fallback xmlns="">
          <p:sp>
            <p:nvSpPr>
              <p:cNvPr id="8" name="TextBox 7">
                <a:extLst>
                  <a:ext uri="{FF2B5EF4-FFF2-40B4-BE49-F238E27FC236}">
                    <a16:creationId xmlns:a16="http://schemas.microsoft.com/office/drawing/2014/main" id="{E3A2C145-EE41-2E1C-F4F0-F005BF9993D0}"/>
                  </a:ext>
                </a:extLst>
              </p:cNvPr>
              <p:cNvSpPr txBox="1">
                <a:spLocks noRot="1" noChangeAspect="1" noMove="1" noResize="1" noEditPoints="1" noAdjustHandles="1" noChangeArrowheads="1" noChangeShapeType="1" noTextEdit="1"/>
              </p:cNvSpPr>
              <p:nvPr/>
            </p:nvSpPr>
            <p:spPr>
              <a:xfrm>
                <a:off x="5140069" y="1140136"/>
                <a:ext cx="3655126" cy="1938992"/>
              </a:xfrm>
              <a:prstGeom prst="rect">
                <a:avLst/>
              </a:prstGeom>
              <a:blipFill>
                <a:blip r:embed="rId4"/>
                <a:stretch>
                  <a:fillRect l="-1384" t="-1299" b="-454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05A02561-FA66-A188-D846-A2C68A32DC8B}"/>
                  </a:ext>
                </a:extLst>
              </p:cNvPr>
              <p:cNvSpPr txBox="1"/>
              <p:nvPr/>
            </p:nvSpPr>
            <p:spPr>
              <a:xfrm>
                <a:off x="3143109" y="3152610"/>
                <a:ext cx="6056550" cy="143712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Cut regions were optimized</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Systematic effects on </a:t>
                </a:r>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𝑅</m:t>
                        </m:r>
                      </m:e>
                      <m:sub>
                        <m:r>
                          <a:rPr lang="en-US" sz="2000" i="1">
                            <a:latin typeface="Cambria Math" panose="02040503050406030204" pitchFamily="18" charset="0"/>
                          </a:rPr>
                          <m:t>𝑠𝑓</m:t>
                        </m:r>
                      </m:sub>
                      <m:sup>
                        <m:r>
                          <a:rPr lang="en-US" sz="2000" i="1">
                            <a:latin typeface="Cambria Math" panose="02040503050406030204" pitchFamily="18" charset="0"/>
                          </a:rPr>
                          <m:t>𝑛</m:t>
                        </m:r>
                        <m:r>
                          <a:rPr lang="en-US" sz="2000" i="1">
                            <a:latin typeface="Cambria Math" panose="02040503050406030204" pitchFamily="18" charset="0"/>
                          </a:rPr>
                          <m:t>/</m:t>
                        </m:r>
                        <m:r>
                          <a:rPr lang="en-US" sz="2000" i="1">
                            <a:latin typeface="Cambria Math" panose="02040503050406030204" pitchFamily="18" charset="0"/>
                          </a:rPr>
                          <m:t>𝑝</m:t>
                        </m:r>
                      </m:sup>
                    </m:sSubSup>
                  </m:oMath>
                </a14:m>
                <a:r>
                  <a:rPr lang="en-US" sz="2000" dirty="0">
                    <a:latin typeface="Times New Roman" panose="02020603050405020304" pitchFamily="18" charset="0"/>
                    <a:cs typeface="Times New Roman" panose="02020603050405020304" pitchFamily="18" charset="0"/>
                  </a:rPr>
                  <a:t>due to cut sensitivity were quantified</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Will be reevaluated with pass 3 data and MC files</a:t>
                </a:r>
              </a:p>
            </p:txBody>
          </p:sp>
        </mc:Choice>
        <mc:Fallback>
          <p:sp>
            <p:nvSpPr>
              <p:cNvPr id="10" name="TextBox 9">
                <a:extLst>
                  <a:ext uri="{FF2B5EF4-FFF2-40B4-BE49-F238E27FC236}">
                    <a16:creationId xmlns:a16="http://schemas.microsoft.com/office/drawing/2014/main" id="{05A02561-FA66-A188-D846-A2C68A32DC8B}"/>
                  </a:ext>
                </a:extLst>
              </p:cNvPr>
              <p:cNvSpPr txBox="1">
                <a:spLocks noRot="1" noChangeAspect="1" noMove="1" noResize="1" noEditPoints="1" noAdjustHandles="1" noChangeArrowheads="1" noChangeShapeType="1" noTextEdit="1"/>
              </p:cNvSpPr>
              <p:nvPr/>
            </p:nvSpPr>
            <p:spPr>
              <a:xfrm>
                <a:off x="3143109" y="3152610"/>
                <a:ext cx="6056550" cy="1437125"/>
              </a:xfrm>
              <a:prstGeom prst="rect">
                <a:avLst/>
              </a:prstGeom>
              <a:blipFill>
                <a:blip r:embed="rId5"/>
                <a:stretch>
                  <a:fillRect l="-837" t="-2632" b="-7018"/>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03A44D2E-BBCC-E56E-BBFB-CA7C1845FA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2751946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CBAFE-C66F-267E-A577-2CFAAC8E1BA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FB56442-0919-B7CB-91B1-5F04D0666DB0}"/>
              </a:ext>
            </a:extLst>
          </p:cNvPr>
          <p:cNvSpPr>
            <a:spLocks noGrp="1"/>
          </p:cNvSpPr>
          <p:nvPr>
            <p:ph type="title"/>
          </p:nvPr>
        </p:nvSpPr>
        <p:spPr>
          <a:xfrm>
            <a:off x="1984466" y="91575"/>
            <a:ext cx="5175069"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Invariant Mass Squared (W</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E85AA746-D85B-7F55-2F22-A3E41431A0AA}"/>
              </a:ext>
            </a:extLst>
          </p:cNvPr>
          <p:cNvSpPr txBox="1"/>
          <p:nvPr/>
        </p:nvSpPr>
        <p:spPr>
          <a:xfrm>
            <a:off x="263066" y="354899"/>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pic>
        <p:nvPicPr>
          <p:cNvPr id="18" name="Picture 17" descr="A graph with a blue line&#10;&#10;AI-generated content may be incorrect.">
            <a:extLst>
              <a:ext uri="{FF2B5EF4-FFF2-40B4-BE49-F238E27FC236}">
                <a16:creationId xmlns:a16="http://schemas.microsoft.com/office/drawing/2014/main" id="{8F53487A-C738-7E6B-40F6-3DA2BDD045BE}"/>
              </a:ext>
            </a:extLst>
          </p:cNvPr>
          <p:cNvPicPr>
            <a:picLocks noChangeAspect="1"/>
          </p:cNvPicPr>
          <p:nvPr/>
        </p:nvPicPr>
        <p:blipFill>
          <a:blip r:embed="rId3"/>
          <a:stretch>
            <a:fillRect/>
          </a:stretch>
        </p:blipFill>
        <p:spPr>
          <a:xfrm>
            <a:off x="0" y="1504952"/>
            <a:ext cx="4522726" cy="2377440"/>
          </a:xfrm>
          <a:prstGeom prst="rect">
            <a:avLst/>
          </a:prstGeom>
        </p:spPr>
      </p:pic>
      <p:pic>
        <p:nvPicPr>
          <p:cNvPr id="20" name="Picture 19" descr="A graph of a graph&#10;&#10;AI-generated content may be incorrect.">
            <a:extLst>
              <a:ext uri="{FF2B5EF4-FFF2-40B4-BE49-F238E27FC236}">
                <a16:creationId xmlns:a16="http://schemas.microsoft.com/office/drawing/2014/main" id="{020CB961-6A11-B527-EED1-1B6532C4A4A4}"/>
              </a:ext>
            </a:extLst>
          </p:cNvPr>
          <p:cNvPicPr>
            <a:picLocks noChangeAspect="1"/>
          </p:cNvPicPr>
          <p:nvPr/>
        </p:nvPicPr>
        <p:blipFill>
          <a:blip r:embed="rId4"/>
          <a:stretch>
            <a:fillRect/>
          </a:stretch>
        </p:blipFill>
        <p:spPr>
          <a:xfrm>
            <a:off x="4572000" y="1504952"/>
            <a:ext cx="4589114" cy="2377440"/>
          </a:xfrm>
          <a:prstGeom prst="rect">
            <a:avLst/>
          </a:prstGeom>
        </p:spPr>
      </p:pic>
      <p:sp>
        <p:nvSpPr>
          <p:cNvPr id="8" name="TextBox 7">
            <a:extLst>
              <a:ext uri="{FF2B5EF4-FFF2-40B4-BE49-F238E27FC236}">
                <a16:creationId xmlns:a16="http://schemas.microsoft.com/office/drawing/2014/main" id="{22AAB509-67CC-73D2-96D7-7C2772025692}"/>
              </a:ext>
            </a:extLst>
          </p:cNvPr>
          <p:cNvSpPr txBox="1"/>
          <p:nvPr/>
        </p:nvSpPr>
        <p:spPr>
          <a:xfrm>
            <a:off x="5650585" y="1076442"/>
            <a:ext cx="2431944"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All Other Cuts Applied</a:t>
            </a:r>
          </a:p>
        </p:txBody>
      </p:sp>
      <p:sp>
        <p:nvSpPr>
          <p:cNvPr id="9" name="TextBox 8">
            <a:extLst>
              <a:ext uri="{FF2B5EF4-FFF2-40B4-BE49-F238E27FC236}">
                <a16:creationId xmlns:a16="http://schemas.microsoft.com/office/drawing/2014/main" id="{BDA0FC27-996C-19A8-5DB1-872FBCD3F1EC}"/>
              </a:ext>
            </a:extLst>
          </p:cNvPr>
          <p:cNvSpPr txBox="1"/>
          <p:nvPr/>
        </p:nvSpPr>
        <p:spPr>
          <a:xfrm>
            <a:off x="1263882" y="1131211"/>
            <a:ext cx="199496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No Cuts Applied</a:t>
            </a:r>
          </a:p>
        </p:txBody>
      </p:sp>
      <p:sp>
        <p:nvSpPr>
          <p:cNvPr id="10" name="Slide Number Placeholder 9">
            <a:extLst>
              <a:ext uri="{FF2B5EF4-FFF2-40B4-BE49-F238E27FC236}">
                <a16:creationId xmlns:a16="http://schemas.microsoft.com/office/drawing/2014/main" id="{BC13763C-2646-0707-F0FA-1BDB56FE70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3796133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0219F-914F-9031-6DFE-6E3EC38AAAAE}"/>
              </a:ext>
            </a:extLst>
          </p:cNvPr>
          <p:cNvSpPr>
            <a:spLocks noGrp="1"/>
          </p:cNvSpPr>
          <p:nvPr>
            <p:ph type="title"/>
          </p:nvPr>
        </p:nvSpPr>
        <p:spPr/>
        <p:txBody>
          <a:bodyPr>
            <a:noAutofit/>
          </a:bodyPr>
          <a:lstStyle/>
          <a:p>
            <a:pPr algn="ctr"/>
            <a:r>
              <a:rPr lang="en-US" sz="3200" dirty="0"/>
              <a:t>Outline</a:t>
            </a:r>
          </a:p>
        </p:txBody>
      </p:sp>
      <p:sp>
        <p:nvSpPr>
          <p:cNvPr id="3" name="Slide Number Placeholder 2">
            <a:extLst>
              <a:ext uri="{FF2B5EF4-FFF2-40B4-BE49-F238E27FC236}">
                <a16:creationId xmlns:a16="http://schemas.microsoft.com/office/drawing/2014/main" id="{6B846B32-33AE-7361-FD54-2EFB4C205D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
        <p:nvSpPr>
          <p:cNvPr id="4" name="TextBox 3">
            <a:extLst>
              <a:ext uri="{FF2B5EF4-FFF2-40B4-BE49-F238E27FC236}">
                <a16:creationId xmlns:a16="http://schemas.microsoft.com/office/drawing/2014/main" id="{E7CAA157-95B4-875E-D2A7-6D737855696B}"/>
              </a:ext>
            </a:extLst>
          </p:cNvPr>
          <p:cNvSpPr txBox="1"/>
          <p:nvPr/>
        </p:nvSpPr>
        <p:spPr>
          <a:xfrm>
            <a:off x="119100" y="1140589"/>
            <a:ext cx="4784025" cy="2862322"/>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Nucleon Structure &amp; Electromagnetic Form Factors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SBS </a:t>
            </a:r>
            <a:r>
              <a:rPr lang="en-US" sz="2000" dirty="0" err="1">
                <a:latin typeface="Times New Roman" panose="02020603050405020304" pitchFamily="18" charset="0"/>
                <a:cs typeface="Times New Roman" panose="02020603050405020304" pitchFamily="18" charset="0"/>
              </a:rPr>
              <a:t>nTPE</a:t>
            </a:r>
            <a:r>
              <a:rPr lang="en-US" sz="2000" dirty="0">
                <a:latin typeface="Times New Roman" panose="02020603050405020304" pitchFamily="18" charset="0"/>
                <a:cs typeface="Times New Roman" panose="02020603050405020304" pitchFamily="18" charset="0"/>
              </a:rPr>
              <a:t> experiment and observable extraction</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Overview of Data Analysis Methods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Physics Extraction from Data/MC Comparison</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Preliminary neutron Rosenbluth Slope result</a:t>
            </a:r>
          </a:p>
        </p:txBody>
      </p:sp>
      <p:pic>
        <p:nvPicPr>
          <p:cNvPr id="5" name="Picture 4" descr="A colorful light in the dark&#10;&#10;Description automatically generated with medium confidence">
            <a:extLst>
              <a:ext uri="{FF2B5EF4-FFF2-40B4-BE49-F238E27FC236}">
                <a16:creationId xmlns:a16="http://schemas.microsoft.com/office/drawing/2014/main" id="{65694835-1BAE-EB3D-E451-D1D42CC49667}"/>
              </a:ext>
            </a:extLst>
          </p:cNvPr>
          <p:cNvPicPr>
            <a:picLocks noChangeAspect="1"/>
          </p:cNvPicPr>
          <p:nvPr/>
        </p:nvPicPr>
        <p:blipFill rotWithShape="1">
          <a:blip r:embed="rId2"/>
          <a:srcRect l="18373" r="16208"/>
          <a:stretch/>
        </p:blipFill>
        <p:spPr>
          <a:xfrm>
            <a:off x="4865808" y="886704"/>
            <a:ext cx="3921369" cy="3370092"/>
          </a:xfrm>
          <a:prstGeom prst="rect">
            <a:avLst/>
          </a:prstGeom>
        </p:spPr>
      </p:pic>
    </p:spTree>
    <p:extLst>
      <p:ext uri="{BB962C8B-B14F-4D97-AF65-F5344CB8AC3E}">
        <p14:creationId xmlns:p14="http://schemas.microsoft.com/office/powerpoint/2010/main" val="3326973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E9591-E635-9A56-62E6-C5571E9BCB9E}"/>
            </a:ext>
          </a:extLst>
        </p:cNvPr>
        <p:cNvGrpSpPr/>
        <p:nvPr/>
      </p:nvGrpSpPr>
      <p:grpSpPr>
        <a:xfrm>
          <a:off x="0" y="0"/>
          <a:ext cx="0" cy="0"/>
          <a:chOff x="0" y="0"/>
          <a:chExt cx="0" cy="0"/>
        </a:xfrm>
      </p:grpSpPr>
      <p:pic>
        <p:nvPicPr>
          <p:cNvPr id="9" name="Picture 8" descr="A red square with blue squares&#10;&#10;AI-generated content may be incorrect.">
            <a:extLst>
              <a:ext uri="{FF2B5EF4-FFF2-40B4-BE49-F238E27FC236}">
                <a16:creationId xmlns:a16="http://schemas.microsoft.com/office/drawing/2014/main" id="{9F5DB399-573D-C26B-3DA9-33C8DAA9B782}"/>
              </a:ext>
            </a:extLst>
          </p:cNvPr>
          <p:cNvPicPr>
            <a:picLocks noChangeAspect="1"/>
          </p:cNvPicPr>
          <p:nvPr/>
        </p:nvPicPr>
        <p:blipFill>
          <a:blip r:embed="rId3"/>
          <a:stretch>
            <a:fillRect/>
          </a:stretch>
        </p:blipFill>
        <p:spPr>
          <a:xfrm>
            <a:off x="4070428" y="2311804"/>
            <a:ext cx="3219241" cy="2364130"/>
          </a:xfrm>
          <a:prstGeom prst="rect">
            <a:avLst/>
          </a:prstGeom>
        </p:spPr>
      </p:pic>
      <p:pic>
        <p:nvPicPr>
          <p:cNvPr id="7" name="Picture 6" descr="A graph of two people&#10;&#10;AI-generated content may be incorrect.">
            <a:extLst>
              <a:ext uri="{FF2B5EF4-FFF2-40B4-BE49-F238E27FC236}">
                <a16:creationId xmlns:a16="http://schemas.microsoft.com/office/drawing/2014/main" id="{28ED26F9-6A8D-29C1-9154-15B0C1E18FCA}"/>
              </a:ext>
            </a:extLst>
          </p:cNvPr>
          <p:cNvPicPr>
            <a:picLocks noChangeAspect="1"/>
          </p:cNvPicPr>
          <p:nvPr/>
        </p:nvPicPr>
        <p:blipFill>
          <a:blip r:embed="rId4"/>
          <a:stretch>
            <a:fillRect/>
          </a:stretch>
        </p:blipFill>
        <p:spPr>
          <a:xfrm>
            <a:off x="3026465" y="491712"/>
            <a:ext cx="5189177" cy="1862951"/>
          </a:xfrm>
          <a:prstGeom prst="rect">
            <a:avLst/>
          </a:prstGeom>
        </p:spPr>
      </p:pic>
      <p:sp>
        <p:nvSpPr>
          <p:cNvPr id="5" name="Title 4">
            <a:extLst>
              <a:ext uri="{FF2B5EF4-FFF2-40B4-BE49-F238E27FC236}">
                <a16:creationId xmlns:a16="http://schemas.microsoft.com/office/drawing/2014/main" id="{F27B85BB-29A4-1A4E-B196-A28334FAD4A9}"/>
              </a:ext>
            </a:extLst>
          </p:cNvPr>
          <p:cNvSpPr>
            <a:spLocks noGrp="1"/>
          </p:cNvSpPr>
          <p:nvPr>
            <p:ph type="title"/>
          </p:nvPr>
        </p:nvSpPr>
        <p:spPr>
          <a:xfrm>
            <a:off x="1428206" y="102393"/>
            <a:ext cx="6287589" cy="546580"/>
          </a:xfrm>
        </p:spPr>
        <p:txBody>
          <a:bodyPr>
            <a:noAutofit/>
          </a:bodyPr>
          <a:lstStyle/>
          <a:p>
            <a:pPr algn="ctr"/>
            <a:r>
              <a:rPr lang="en-US" sz="3200" dirty="0" err="1">
                <a:latin typeface="Times New Roman" panose="02020603050405020304" pitchFamily="18" charset="0"/>
                <a:cs typeface="Times New Roman" panose="02020603050405020304" pitchFamily="18" charset="0"/>
              </a:rPr>
              <a:t>HCal</a:t>
            </a:r>
            <a:r>
              <a:rPr lang="en-US" sz="3200" dirty="0">
                <a:latin typeface="Times New Roman" panose="02020603050405020304" pitchFamily="18" charset="0"/>
                <a:cs typeface="Times New Roman" panose="02020603050405020304" pitchFamily="18" charset="0"/>
              </a:rPr>
              <a:t> Non-Uniformity in Real Data</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06D74027-090E-D98A-50F2-B3A8BBBB9959}"/>
                  </a:ext>
                </a:extLst>
              </p:cNvPr>
              <p:cNvSpPr txBox="1"/>
              <p:nvPr/>
            </p:nvSpPr>
            <p:spPr>
              <a:xfrm>
                <a:off x="90601" y="950921"/>
                <a:ext cx="3117669" cy="3353419"/>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Liquid Hydrogen data</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Clear non-uniformities (dips) in the x-direction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Highly-likely caused by issues with </a:t>
                </a:r>
                <a:r>
                  <a:rPr lang="en-US" sz="1600" dirty="0" err="1">
                    <a:latin typeface="Times New Roman" panose="02020603050405020304" pitchFamily="18" charset="0"/>
                    <a:cs typeface="Times New Roman" panose="02020603050405020304" pitchFamily="18" charset="0"/>
                  </a:rPr>
                  <a:t>HCal</a:t>
                </a:r>
                <a:r>
                  <a:rPr lang="en-US" sz="1600" dirty="0">
                    <a:latin typeface="Times New Roman" panose="02020603050405020304" pitchFamily="18" charset="0"/>
                    <a:cs typeface="Times New Roman" panose="02020603050405020304" pitchFamily="18" charset="0"/>
                  </a:rPr>
                  <a:t> hardware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Position-dependent non-uniformities in </a:t>
                </a:r>
                <a:r>
                  <a:rPr lang="en-US" sz="1600" dirty="0" err="1">
                    <a:latin typeface="Times New Roman" panose="02020603050405020304" pitchFamily="18" charset="0"/>
                    <a:cs typeface="Times New Roman" panose="02020603050405020304" pitchFamily="18" charset="0"/>
                  </a:rPr>
                  <a:t>HCal</a:t>
                </a:r>
                <a:r>
                  <a:rPr lang="en-US" sz="1600" dirty="0">
                    <a:latin typeface="Times New Roman" panose="02020603050405020304" pitchFamily="18" charset="0"/>
                    <a:cs typeface="Times New Roman" panose="02020603050405020304" pitchFamily="18" charset="0"/>
                  </a:rPr>
                  <a:t> nucleon detection efficiency could introduce bias to </a:t>
                </a: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𝑅</m:t>
                        </m:r>
                      </m:e>
                      <m:sub>
                        <m:r>
                          <a:rPr lang="en-US" sz="1600" i="1">
                            <a:latin typeface="Cambria Math" panose="02040503050406030204" pitchFamily="18" charset="0"/>
                          </a:rPr>
                          <m:t>𝑠𝑓</m:t>
                        </m:r>
                      </m:sub>
                      <m:sup>
                        <m:r>
                          <a:rPr lang="en-US" sz="1600" i="1">
                            <a:latin typeface="Cambria Math" panose="02040503050406030204" pitchFamily="18" charset="0"/>
                          </a:rPr>
                          <m:t>𝑛</m:t>
                        </m:r>
                        <m:r>
                          <a:rPr lang="en-US" sz="1600" i="1">
                            <a:latin typeface="Cambria Math" panose="02040503050406030204" pitchFamily="18" charset="0"/>
                          </a:rPr>
                          <m:t>/</m:t>
                        </m:r>
                        <m:r>
                          <a:rPr lang="en-US" sz="1600" i="1">
                            <a:latin typeface="Cambria Math" panose="02040503050406030204" pitchFamily="18" charset="0"/>
                          </a:rPr>
                          <m:t>𝑝</m:t>
                        </m:r>
                      </m:sup>
                    </m:sSubSup>
                  </m:oMath>
                </a14:m>
                <a:r>
                  <a:rPr lang="en-US" sz="1600" dirty="0">
                    <a:latin typeface="Times New Roman" panose="02020603050405020304" pitchFamily="18" charset="0"/>
                    <a:cs typeface="Times New Roman" panose="02020603050405020304" pitchFamily="18" charset="0"/>
                  </a:rPr>
                  <a:t> extractions.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Will be reevaluated with pass 3 data and MC files</a:t>
                </a:r>
              </a:p>
              <a:p>
                <a:endParaRPr lang="en-US" dirty="0">
                  <a:latin typeface="Times New Roman" panose="02020603050405020304" pitchFamily="18" charset="0"/>
                  <a:cs typeface="Times New Roman" panose="02020603050405020304" pitchFamily="18" charset="0"/>
                </a:endParaRPr>
              </a:p>
            </p:txBody>
          </p:sp>
        </mc:Choice>
        <mc:Fallback>
          <p:sp>
            <p:nvSpPr>
              <p:cNvPr id="10" name="TextBox 9">
                <a:extLst>
                  <a:ext uri="{FF2B5EF4-FFF2-40B4-BE49-F238E27FC236}">
                    <a16:creationId xmlns:a16="http://schemas.microsoft.com/office/drawing/2014/main" id="{06D74027-090E-D98A-50F2-B3A8BBBB9959}"/>
                  </a:ext>
                </a:extLst>
              </p:cNvPr>
              <p:cNvSpPr txBox="1">
                <a:spLocks noRot="1" noChangeAspect="1" noMove="1" noResize="1" noEditPoints="1" noAdjustHandles="1" noChangeArrowheads="1" noChangeShapeType="1" noTextEdit="1"/>
              </p:cNvSpPr>
              <p:nvPr/>
            </p:nvSpPr>
            <p:spPr>
              <a:xfrm>
                <a:off x="90601" y="950921"/>
                <a:ext cx="3117669" cy="3353419"/>
              </a:xfrm>
              <a:prstGeom prst="rect">
                <a:avLst/>
              </a:prstGeom>
              <a:blipFill>
                <a:blip r:embed="rId5"/>
                <a:stretch>
                  <a:fillRect l="-813" t="-377" r="-122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F0D84B08-BDB0-DB49-2E3B-C2C99482E3D4}"/>
              </a:ext>
            </a:extLst>
          </p:cNvPr>
          <p:cNvSpPr txBox="1"/>
          <p:nvPr/>
        </p:nvSpPr>
        <p:spPr>
          <a:xfrm>
            <a:off x="7640934" y="3288970"/>
            <a:ext cx="1348896"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SBS-8, 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0B5AF916-4BBF-1679-DD75-A877CB2A15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Tree>
    <p:extLst>
      <p:ext uri="{BB962C8B-B14F-4D97-AF65-F5344CB8AC3E}">
        <p14:creationId xmlns:p14="http://schemas.microsoft.com/office/powerpoint/2010/main" val="385051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92D00-E2B1-D397-94B4-5353E94D6D65}"/>
            </a:ext>
          </a:extLst>
        </p:cNvPr>
        <p:cNvGrpSpPr/>
        <p:nvPr/>
      </p:nvGrpSpPr>
      <p:grpSpPr>
        <a:xfrm>
          <a:off x="0" y="0"/>
          <a:ext cx="0" cy="0"/>
          <a:chOff x="0" y="0"/>
          <a:chExt cx="0" cy="0"/>
        </a:xfrm>
      </p:grpSpPr>
      <p:pic>
        <p:nvPicPr>
          <p:cNvPr id="9" name="Picture 8" descr="A red and blue square with a black square&#10;&#10;AI-generated content may be incorrect.">
            <a:extLst>
              <a:ext uri="{FF2B5EF4-FFF2-40B4-BE49-F238E27FC236}">
                <a16:creationId xmlns:a16="http://schemas.microsoft.com/office/drawing/2014/main" id="{EA85FAC6-5A88-AF88-15CA-637AF5DE8829}"/>
              </a:ext>
            </a:extLst>
          </p:cNvPr>
          <p:cNvPicPr>
            <a:picLocks noChangeAspect="1"/>
          </p:cNvPicPr>
          <p:nvPr/>
        </p:nvPicPr>
        <p:blipFill>
          <a:blip r:embed="rId3"/>
          <a:stretch>
            <a:fillRect/>
          </a:stretch>
        </p:blipFill>
        <p:spPr>
          <a:xfrm>
            <a:off x="4134901" y="2311804"/>
            <a:ext cx="3192530" cy="2344514"/>
          </a:xfrm>
          <a:prstGeom prst="rect">
            <a:avLst/>
          </a:prstGeom>
        </p:spPr>
      </p:pic>
      <p:pic>
        <p:nvPicPr>
          <p:cNvPr id="7" name="Picture 6" descr="A graph of a graph&#10;&#10;AI-generated content may be incorrect.">
            <a:extLst>
              <a:ext uri="{FF2B5EF4-FFF2-40B4-BE49-F238E27FC236}">
                <a16:creationId xmlns:a16="http://schemas.microsoft.com/office/drawing/2014/main" id="{8716E7E0-D634-1FBC-B5AC-789565C88FA3}"/>
              </a:ext>
            </a:extLst>
          </p:cNvPr>
          <p:cNvPicPr>
            <a:picLocks noChangeAspect="1"/>
          </p:cNvPicPr>
          <p:nvPr/>
        </p:nvPicPr>
        <p:blipFill>
          <a:blip r:embed="rId4"/>
          <a:stretch>
            <a:fillRect/>
          </a:stretch>
        </p:blipFill>
        <p:spPr>
          <a:xfrm>
            <a:off x="3075124" y="459829"/>
            <a:ext cx="5168722" cy="1875612"/>
          </a:xfrm>
          <a:prstGeom prst="rect">
            <a:avLst/>
          </a:prstGeom>
        </p:spPr>
      </p:pic>
      <p:sp>
        <p:nvSpPr>
          <p:cNvPr id="5" name="Title 4">
            <a:extLst>
              <a:ext uri="{FF2B5EF4-FFF2-40B4-BE49-F238E27FC236}">
                <a16:creationId xmlns:a16="http://schemas.microsoft.com/office/drawing/2014/main" id="{51B35D44-46F6-FAFA-7877-8997BC116149}"/>
              </a:ext>
            </a:extLst>
          </p:cNvPr>
          <p:cNvSpPr>
            <a:spLocks noGrp="1"/>
          </p:cNvSpPr>
          <p:nvPr>
            <p:ph type="title"/>
          </p:nvPr>
        </p:nvSpPr>
        <p:spPr>
          <a:xfrm>
            <a:off x="457200" y="0"/>
            <a:ext cx="822960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Position-Dependent Efficiency Correction to MC</a:t>
            </a:r>
          </a:p>
        </p:txBody>
      </p:sp>
      <p:sp>
        <p:nvSpPr>
          <p:cNvPr id="10" name="TextBox 9">
            <a:extLst>
              <a:ext uri="{FF2B5EF4-FFF2-40B4-BE49-F238E27FC236}">
                <a16:creationId xmlns:a16="http://schemas.microsoft.com/office/drawing/2014/main" id="{FB69E3FD-B171-C53B-A238-180BBC718148}"/>
              </a:ext>
            </a:extLst>
          </p:cNvPr>
          <p:cNvSpPr txBox="1"/>
          <p:nvPr/>
        </p:nvSpPr>
        <p:spPr>
          <a:xfrm>
            <a:off x="7640934" y="3288970"/>
            <a:ext cx="1348896"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SBS-8, 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F6176F37-E502-E22D-49C0-A146AA3FC69E}"/>
                  </a:ext>
                </a:extLst>
              </p:cNvPr>
              <p:cNvSpPr txBox="1"/>
              <p:nvPr/>
            </p:nvSpPr>
            <p:spPr>
              <a:xfrm>
                <a:off x="76688" y="2828945"/>
                <a:ext cx="4207929" cy="1740861"/>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sSubSup>
                      <m:sSubSupPr>
                        <m:ctrlPr>
                          <a:rPr lang="en-US" i="1" smtClean="0">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ea typeface="Cambria Math" panose="02040503050406030204" pitchFamily="18" charset="0"/>
                            <a:cs typeface="Times New Roman" panose="02020603050405020304" pitchFamily="18" charset="0"/>
                          </a:rPr>
                          <m:t>𝜖</m:t>
                        </m:r>
                      </m:e>
                      <m:sub>
                        <m:r>
                          <m:rPr>
                            <m:sty m:val="p"/>
                          </m:rPr>
                          <a:rPr lang="en-US">
                            <a:latin typeface="Cambria Math" panose="02040503050406030204" pitchFamily="18" charset="0"/>
                            <a:cs typeface="Times New Roman" panose="02020603050405020304" pitchFamily="18" charset="0"/>
                          </a:rPr>
                          <m:t>HCal</m:t>
                        </m:r>
                      </m:sub>
                      <m:sup>
                        <m:r>
                          <m:rPr>
                            <m:sty m:val="p"/>
                          </m:rPr>
                          <a:rPr lang="en-US">
                            <a:latin typeface="Cambria Math" panose="02040503050406030204" pitchFamily="18" charset="0"/>
                            <a:cs typeface="Times New Roman" panose="02020603050405020304" pitchFamily="18" charset="0"/>
                          </a:rPr>
                          <m:t>data</m:t>
                        </m:r>
                      </m:sup>
                    </m:sSubSup>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𝑥</m:t>
                    </m:r>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𝑦</m:t>
                    </m:r>
                    <m:r>
                      <a:rPr lang="en-US" i="1">
                        <a:latin typeface="Cambria Math" panose="02040503050406030204" pitchFamily="18" charset="0"/>
                        <a:cs typeface="Times New Roman" panose="02020603050405020304" pitchFamily="18" charset="0"/>
                      </a:rPr>
                      <m:t>)</m:t>
                    </m:r>
                  </m:oMath>
                </a14:m>
                <a:r>
                  <a:rPr lang="en-US" dirty="0">
                    <a:latin typeface="Times New Roman" panose="02020603050405020304" pitchFamily="18" charset="0"/>
                    <a:cs typeface="Times New Roman" panose="02020603050405020304" pitchFamily="18" charset="0"/>
                  </a:rPr>
                  <a:t> is the interpolated position-dependent efficiency value</a:t>
                </a:r>
              </a:p>
              <a:p>
                <a:pPr marL="285750" indent="-285750">
                  <a:buFont typeface="Arial" panose="020B0604020202020204" pitchFamily="34" charset="0"/>
                  <a:buChar char="•"/>
                </a:pPr>
                <a14:m>
                  <m:oMath xmlns:m="http://schemas.openxmlformats.org/officeDocument/2006/math">
                    <m:d>
                      <m:dPr>
                        <m:begChr m:val="⟨"/>
                        <m:endChr m:val="⟩"/>
                        <m:ctrlPr>
                          <a:rPr lang="en-US" i="1">
                            <a:latin typeface="Cambria Math" panose="02040503050406030204" pitchFamily="18" charset="0"/>
                            <a:cs typeface="Times New Roman" panose="02020603050405020304" pitchFamily="18" charset="0"/>
                          </a:rPr>
                        </m:ctrlPr>
                      </m:dPr>
                      <m:e>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ea typeface="Cambria Math" panose="02040503050406030204" pitchFamily="18" charset="0"/>
                                <a:cs typeface="Times New Roman" panose="02020603050405020304" pitchFamily="18" charset="0"/>
                              </a:rPr>
                              <m:t>𝜖</m:t>
                            </m:r>
                          </m:e>
                          <m:sub>
                            <m:r>
                              <m:rPr>
                                <m:sty m:val="p"/>
                              </m:rPr>
                              <a:rPr lang="en-US">
                                <a:latin typeface="Cambria Math" panose="02040503050406030204" pitchFamily="18" charset="0"/>
                                <a:cs typeface="Times New Roman" panose="02020603050405020304" pitchFamily="18" charset="0"/>
                              </a:rPr>
                              <m:t>HCal</m:t>
                            </m:r>
                          </m:sub>
                          <m:sup>
                            <m:r>
                              <m:rPr>
                                <m:sty m:val="p"/>
                              </m:rPr>
                              <a:rPr lang="en-US">
                                <a:latin typeface="Cambria Math" panose="02040503050406030204" pitchFamily="18" charset="0"/>
                                <a:cs typeface="Times New Roman" panose="02020603050405020304" pitchFamily="18" charset="0"/>
                              </a:rPr>
                              <m:t>data</m:t>
                            </m:r>
                          </m:sup>
                        </m:sSubSup>
                      </m:e>
                    </m:d>
                  </m:oMath>
                </a14:m>
                <a:r>
                  <a:rPr lang="en-US" dirty="0">
                    <a:latin typeface="Times New Roman" panose="02020603050405020304" pitchFamily="18" charset="0"/>
                    <a:cs typeface="Times New Roman" panose="02020603050405020304" pitchFamily="18" charset="0"/>
                  </a:rPr>
                  <a:t> is the acceptance-averaged value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Comparisons of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cs typeface="Times New Roman" panose="02020603050405020304" pitchFamily="18" charset="0"/>
                      </a:rPr>
                      <m:t>Δ</m:t>
                    </m:r>
                    <m:r>
                      <a:rPr lang="en-US" i="1" smtClean="0">
                        <a:latin typeface="Cambria Math" panose="02040503050406030204" pitchFamily="18" charset="0"/>
                        <a:ea typeface="Cambria Math" panose="02040503050406030204" pitchFamily="18" charset="0"/>
                        <a:cs typeface="Times New Roman" panose="02020603050405020304" pitchFamily="18" charset="0"/>
                      </a:rPr>
                      <m:t>𝑥</m:t>
                    </m:r>
                  </m:oMath>
                </a14:m>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between uncorrected and corrected MC events were used to quantify systematic effects on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𝑠𝑓</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sup>
                    </m:sSubSup>
                  </m:oMath>
                </a14:m>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Will be reevaluated with pass 3 data and MC files</a:t>
                </a:r>
              </a:p>
            </p:txBody>
          </p:sp>
        </mc:Choice>
        <mc:Fallback>
          <p:sp>
            <p:nvSpPr>
              <p:cNvPr id="11" name="TextBox 10">
                <a:extLst>
                  <a:ext uri="{FF2B5EF4-FFF2-40B4-BE49-F238E27FC236}">
                    <a16:creationId xmlns:a16="http://schemas.microsoft.com/office/drawing/2014/main" id="{F6176F37-E502-E22D-49C0-A146AA3FC69E}"/>
                  </a:ext>
                </a:extLst>
              </p:cNvPr>
              <p:cNvSpPr txBox="1">
                <a:spLocks noRot="1" noChangeAspect="1" noMove="1" noResize="1" noEditPoints="1" noAdjustHandles="1" noChangeArrowheads="1" noChangeShapeType="1" noTextEdit="1"/>
              </p:cNvSpPr>
              <p:nvPr/>
            </p:nvSpPr>
            <p:spPr>
              <a:xfrm>
                <a:off x="76688" y="2828945"/>
                <a:ext cx="4207929" cy="1740861"/>
              </a:xfrm>
              <a:prstGeom prst="rect">
                <a:avLst/>
              </a:prstGeom>
              <a:blipFill>
                <a:blip r:embed="rId5"/>
                <a:stretch>
                  <a:fillRect l="-602" b="-2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F876FC6-2F93-2160-AC0A-2C9BBFBFD9AA}"/>
                  </a:ext>
                </a:extLst>
              </p:cNvPr>
              <p:cNvSpPr txBox="1"/>
              <p:nvPr/>
            </p:nvSpPr>
            <p:spPr>
              <a:xfrm>
                <a:off x="90601" y="472877"/>
                <a:ext cx="3192530" cy="270708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Reweight MC events based on data map</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Treat proton and neutron MC events equally</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Relative efficiency correction factor </a:t>
                </a:r>
                <a:endParaRPr lang="en-US" b="0" i="1" dirty="0">
                  <a:latin typeface="Cambria Math" panose="020405030504060302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𝑐</m:t>
                      </m:r>
                      <m:d>
                        <m:dPr>
                          <m:ctrlPr>
                            <a:rPr lang="en-US" b="0" i="1" smtClean="0">
                              <a:latin typeface="Cambria Math" panose="02040503050406030204" pitchFamily="18" charset="0"/>
                              <a:cs typeface="Times New Roman" panose="02020603050405020304" pitchFamily="18" charset="0"/>
                            </a:rPr>
                          </m:ctrlPr>
                        </m:dPr>
                        <m:e>
                          <m:r>
                            <a:rPr lang="en-US" b="0" i="1" smtClean="0">
                              <a:latin typeface="Cambria Math" panose="02040503050406030204" pitchFamily="18" charset="0"/>
                              <a:cs typeface="Times New Roman" panose="02020603050405020304" pitchFamily="18" charset="0"/>
                            </a:rPr>
                            <m:t>𝑥</m:t>
                          </m:r>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𝑦</m:t>
                          </m:r>
                        </m:e>
                      </m:d>
                      <m:r>
                        <a:rPr lang="en-US" b="0" i="1" smtClean="0">
                          <a:latin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cs typeface="Times New Roman" panose="02020603050405020304" pitchFamily="18" charset="0"/>
                            </a:rPr>
                          </m:ctrlPr>
                        </m:fPr>
                        <m:num>
                          <m:sSubSup>
                            <m:sSubSupPr>
                              <m:ctrlPr>
                                <a:rPr lang="en-US" b="0" i="1" smtClean="0">
                                  <a:latin typeface="Cambria Math" panose="02040503050406030204" pitchFamily="18" charset="0"/>
                                  <a:cs typeface="Times New Roman" panose="02020603050405020304" pitchFamily="18" charset="0"/>
                                </a:rPr>
                              </m:ctrlPr>
                            </m:sSub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𝜖</m:t>
                              </m:r>
                            </m:e>
                            <m:sub>
                              <m:r>
                                <m:rPr>
                                  <m:sty m:val="p"/>
                                </m:rPr>
                                <a:rPr lang="en-US" b="0" i="0" smtClean="0">
                                  <a:latin typeface="Cambria Math" panose="02040503050406030204" pitchFamily="18" charset="0"/>
                                  <a:cs typeface="Times New Roman" panose="02020603050405020304" pitchFamily="18" charset="0"/>
                                </a:rPr>
                                <m:t>HCal</m:t>
                              </m:r>
                            </m:sub>
                            <m:sup>
                              <m:r>
                                <m:rPr>
                                  <m:sty m:val="p"/>
                                </m:rPr>
                                <a:rPr lang="en-US" b="0" i="0" smtClean="0">
                                  <a:latin typeface="Cambria Math" panose="02040503050406030204" pitchFamily="18" charset="0"/>
                                  <a:cs typeface="Times New Roman" panose="02020603050405020304" pitchFamily="18" charset="0"/>
                                </a:rPr>
                                <m:t>data</m:t>
                              </m:r>
                            </m:sup>
                          </m:sSubSup>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𝑥</m:t>
                          </m:r>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𝑦</m:t>
                          </m:r>
                          <m:r>
                            <a:rPr lang="en-US" b="0" i="1" smtClean="0">
                              <a:latin typeface="Cambria Math" panose="02040503050406030204" pitchFamily="18" charset="0"/>
                              <a:cs typeface="Times New Roman" panose="02020603050405020304" pitchFamily="18" charset="0"/>
                            </a:rPr>
                            <m:t>)</m:t>
                          </m:r>
                        </m:num>
                        <m:den>
                          <m:d>
                            <m:dPr>
                              <m:begChr m:val="⟨"/>
                              <m:endChr m:val="⟩"/>
                              <m:ctrlPr>
                                <a:rPr lang="en-US" b="0" i="1" smtClean="0">
                                  <a:latin typeface="Cambria Math" panose="02040503050406030204" pitchFamily="18" charset="0"/>
                                  <a:cs typeface="Times New Roman" panose="02020603050405020304" pitchFamily="18" charset="0"/>
                                </a:rPr>
                              </m:ctrlPr>
                            </m:dPr>
                            <m:e>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ea typeface="Cambria Math" panose="02040503050406030204" pitchFamily="18" charset="0"/>
                                      <a:cs typeface="Times New Roman" panose="02020603050405020304" pitchFamily="18" charset="0"/>
                                    </a:rPr>
                                    <m:t>𝜖</m:t>
                                  </m:r>
                                </m:e>
                                <m:sub>
                                  <m:r>
                                    <m:rPr>
                                      <m:sty m:val="p"/>
                                    </m:rPr>
                                    <a:rPr lang="en-US">
                                      <a:latin typeface="Cambria Math" panose="02040503050406030204" pitchFamily="18" charset="0"/>
                                      <a:cs typeface="Times New Roman" panose="02020603050405020304" pitchFamily="18" charset="0"/>
                                    </a:rPr>
                                    <m:t>HCal</m:t>
                                  </m:r>
                                </m:sub>
                                <m:sup>
                                  <m:r>
                                    <m:rPr>
                                      <m:sty m:val="p"/>
                                    </m:rPr>
                                    <a:rPr lang="en-US">
                                      <a:latin typeface="Cambria Math" panose="02040503050406030204" pitchFamily="18" charset="0"/>
                                      <a:cs typeface="Times New Roman" panose="02020603050405020304" pitchFamily="18" charset="0"/>
                                    </a:rPr>
                                    <m:t>data</m:t>
                                  </m:r>
                                </m:sup>
                              </m:sSubSup>
                            </m:e>
                          </m:d>
                        </m:den>
                      </m:f>
                    </m:oMath>
                  </m:oMathPara>
                </a14:m>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F876FC6-2F93-2160-AC0A-2C9BBFBFD9AA}"/>
                  </a:ext>
                </a:extLst>
              </p:cNvPr>
              <p:cNvSpPr txBox="1">
                <a:spLocks noRot="1" noChangeAspect="1" noMove="1" noResize="1" noEditPoints="1" noAdjustHandles="1" noChangeArrowheads="1" noChangeShapeType="1" noTextEdit="1"/>
              </p:cNvSpPr>
              <p:nvPr/>
            </p:nvSpPr>
            <p:spPr>
              <a:xfrm>
                <a:off x="90601" y="472877"/>
                <a:ext cx="3192530" cy="2707088"/>
              </a:xfrm>
              <a:prstGeom prst="rect">
                <a:avLst/>
              </a:prstGeom>
              <a:blipFill>
                <a:blip r:embed="rId6"/>
                <a:stretch>
                  <a:fillRect l="-1190" t="-935" r="-3175"/>
                </a:stretch>
              </a:blipFill>
            </p:spPr>
            <p:txBody>
              <a:bodyPr/>
              <a:lstStyle/>
              <a:p>
                <a:r>
                  <a:rPr lang="en-US">
                    <a:noFill/>
                  </a:rPr>
                  <a:t> </a:t>
                </a:r>
              </a:p>
            </p:txBody>
          </p:sp>
        </mc:Fallback>
      </mc:AlternateContent>
      <p:sp>
        <p:nvSpPr>
          <p:cNvPr id="8" name="Slide Number Placeholder 7">
            <a:extLst>
              <a:ext uri="{FF2B5EF4-FFF2-40B4-BE49-F238E27FC236}">
                <a16:creationId xmlns:a16="http://schemas.microsoft.com/office/drawing/2014/main" id="{F3BA19DE-9D37-677F-96E5-60AF6F1B64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351186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C6AA7-2482-F742-634B-AA7F2D840E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69E6E5B-1362-8B95-A7C6-7BD7BF9B36D5}"/>
              </a:ext>
            </a:extLst>
          </p:cNvPr>
          <p:cNvSpPr>
            <a:spLocks noGrp="1"/>
          </p:cNvSpPr>
          <p:nvPr>
            <p:ph type="title"/>
          </p:nvPr>
        </p:nvSpPr>
        <p:spPr>
          <a:xfrm>
            <a:off x="583475" y="102393"/>
            <a:ext cx="797705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Proton and Neutron Relative-Rate Comparisons</a:t>
            </a:r>
          </a:p>
        </p:txBody>
      </p:sp>
      <p:pic>
        <p:nvPicPr>
          <p:cNvPr id="9" name="Picture 8" descr="A graph of a graph of a number of events&#10;&#10;AI-generated content may be incorrect.">
            <a:extLst>
              <a:ext uri="{FF2B5EF4-FFF2-40B4-BE49-F238E27FC236}">
                <a16:creationId xmlns:a16="http://schemas.microsoft.com/office/drawing/2014/main" id="{4B65A51B-2249-CD02-335C-9606AD465A56}"/>
              </a:ext>
            </a:extLst>
          </p:cNvPr>
          <p:cNvPicPr>
            <a:picLocks noChangeAspect="1"/>
          </p:cNvPicPr>
          <p:nvPr/>
        </p:nvPicPr>
        <p:blipFill>
          <a:blip r:embed="rId3"/>
          <a:stretch>
            <a:fillRect/>
          </a:stretch>
        </p:blipFill>
        <p:spPr>
          <a:xfrm>
            <a:off x="4553260" y="880110"/>
            <a:ext cx="4590740" cy="3383280"/>
          </a:xfrm>
          <a:prstGeom prst="rect">
            <a:avLst/>
          </a:prstGeom>
        </p:spPr>
      </p:pic>
      <p:pic>
        <p:nvPicPr>
          <p:cNvPr id="7" name="Picture 6" descr="A graph of a graph with red and black dots&#10;&#10;AI-generated content may be incorrect.">
            <a:extLst>
              <a:ext uri="{FF2B5EF4-FFF2-40B4-BE49-F238E27FC236}">
                <a16:creationId xmlns:a16="http://schemas.microsoft.com/office/drawing/2014/main" id="{A8A3B158-DBDD-B324-9158-281C8E461AD7}"/>
              </a:ext>
            </a:extLst>
          </p:cNvPr>
          <p:cNvPicPr>
            <a:picLocks noChangeAspect="1"/>
          </p:cNvPicPr>
          <p:nvPr/>
        </p:nvPicPr>
        <p:blipFill>
          <a:blip r:embed="rId4"/>
          <a:stretch>
            <a:fillRect/>
          </a:stretch>
        </p:blipFill>
        <p:spPr>
          <a:xfrm>
            <a:off x="0" y="880110"/>
            <a:ext cx="4598866" cy="3383280"/>
          </a:xfrm>
          <a:prstGeom prst="rect">
            <a:avLst/>
          </a:prstGeom>
        </p:spPr>
      </p:pic>
      <p:sp>
        <p:nvSpPr>
          <p:cNvPr id="11" name="TextBox 10">
            <a:extLst>
              <a:ext uri="{FF2B5EF4-FFF2-40B4-BE49-F238E27FC236}">
                <a16:creationId xmlns:a16="http://schemas.microsoft.com/office/drawing/2014/main" id="{022F3E0D-25BD-8773-77F0-661D63BCEA2D}"/>
              </a:ext>
            </a:extLst>
          </p:cNvPr>
          <p:cNvSpPr txBox="1"/>
          <p:nvPr/>
        </p:nvSpPr>
        <p:spPr>
          <a:xfrm>
            <a:off x="1515678" y="890399"/>
            <a:ext cx="135022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SBS-8</a:t>
            </a:r>
          </a:p>
        </p:txBody>
      </p:sp>
      <p:sp>
        <p:nvSpPr>
          <p:cNvPr id="12" name="TextBox 11">
            <a:extLst>
              <a:ext uri="{FF2B5EF4-FFF2-40B4-BE49-F238E27FC236}">
                <a16:creationId xmlns:a16="http://schemas.microsoft.com/office/drawing/2014/main" id="{9B4FE83D-8C79-3E75-192E-5114C72540E3}"/>
              </a:ext>
            </a:extLst>
          </p:cNvPr>
          <p:cNvSpPr txBox="1"/>
          <p:nvPr/>
        </p:nvSpPr>
        <p:spPr>
          <a:xfrm>
            <a:off x="6114544" y="890399"/>
            <a:ext cx="135022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SBS-9</a:t>
            </a:r>
          </a:p>
        </p:txBody>
      </p:sp>
      <p:sp>
        <p:nvSpPr>
          <p:cNvPr id="13" name="TextBox 12">
            <a:extLst>
              <a:ext uri="{FF2B5EF4-FFF2-40B4-BE49-F238E27FC236}">
                <a16:creationId xmlns:a16="http://schemas.microsoft.com/office/drawing/2014/main" id="{612F15FD-3BD8-C34A-48C2-0A81F702DCB8}"/>
              </a:ext>
            </a:extLst>
          </p:cNvPr>
          <p:cNvSpPr txBox="1"/>
          <p:nvPr/>
        </p:nvSpPr>
        <p:spPr>
          <a:xfrm>
            <a:off x="1676401" y="4308019"/>
            <a:ext cx="602264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Proton Spot Events		</a:t>
            </a:r>
            <a:r>
              <a:rPr lang="en-US" sz="2000" dirty="0">
                <a:solidFill>
                  <a:srgbClr val="FF0000"/>
                </a:solidFill>
                <a:latin typeface="Times New Roman" panose="02020603050405020304" pitchFamily="18" charset="0"/>
                <a:cs typeface="Times New Roman" panose="02020603050405020304" pitchFamily="18" charset="0"/>
              </a:rPr>
              <a:t>Neutron Spot Events</a:t>
            </a:r>
          </a:p>
        </p:txBody>
      </p:sp>
      <p:sp>
        <p:nvSpPr>
          <p:cNvPr id="8" name="Slide Number Placeholder 7">
            <a:extLst>
              <a:ext uri="{FF2B5EF4-FFF2-40B4-BE49-F238E27FC236}">
                <a16:creationId xmlns:a16="http://schemas.microsoft.com/office/drawing/2014/main" id="{599049E1-D8A6-E9DD-DC70-FB13920658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Tree>
    <p:extLst>
      <p:ext uri="{BB962C8B-B14F-4D97-AF65-F5344CB8AC3E}">
        <p14:creationId xmlns:p14="http://schemas.microsoft.com/office/powerpoint/2010/main" val="3847256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F133A-3758-8804-4292-51FF3F04A67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C7C0792-05E3-61D3-99CF-66F667C721A8}"/>
              </a:ext>
            </a:extLst>
          </p:cNvPr>
          <p:cNvSpPr>
            <a:spLocks noGrp="1"/>
          </p:cNvSpPr>
          <p:nvPr>
            <p:ph type="title"/>
          </p:nvPr>
        </p:nvSpPr>
        <p:spPr>
          <a:xfrm>
            <a:off x="2662646" y="102393"/>
            <a:ext cx="381870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Inelastic Background</a:t>
            </a:r>
          </a:p>
        </p:txBody>
      </p:sp>
      <p:pic>
        <p:nvPicPr>
          <p:cNvPr id="7" name="Picture 6" descr="A graph of a number of different colored lines&#10;&#10;AI-generated content may be incorrect.">
            <a:extLst>
              <a:ext uri="{FF2B5EF4-FFF2-40B4-BE49-F238E27FC236}">
                <a16:creationId xmlns:a16="http://schemas.microsoft.com/office/drawing/2014/main" id="{3F55C953-6EC2-1148-DF3C-79A2A8A0B574}"/>
              </a:ext>
            </a:extLst>
          </p:cNvPr>
          <p:cNvPicPr>
            <a:picLocks noChangeAspect="1"/>
          </p:cNvPicPr>
          <p:nvPr/>
        </p:nvPicPr>
        <p:blipFill>
          <a:blip r:embed="rId3"/>
          <a:stretch>
            <a:fillRect/>
          </a:stretch>
        </p:blipFill>
        <p:spPr>
          <a:xfrm>
            <a:off x="0" y="804734"/>
            <a:ext cx="5943600" cy="3534032"/>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26A8662B-369D-7F6E-3D17-0A45F7749DB0}"/>
                  </a:ext>
                </a:extLst>
              </p:cNvPr>
              <p:cNvSpPr txBox="1"/>
              <p:nvPr/>
            </p:nvSpPr>
            <p:spPr>
              <a:xfrm>
                <a:off x="5943600" y="812422"/>
                <a:ext cx="3200400" cy="340349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Five different functional forms for the background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3 parameterizations provide smooth forms for the background shape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2 anti-cuts are data motivated and attempt to capture events corresponding to background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Systematic effects on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𝑠𝑓</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sup>
                    </m:sSubSup>
                  </m:oMath>
                </a14:m>
                <a:r>
                  <a:rPr lang="en-US" dirty="0">
                    <a:latin typeface="Times New Roman" panose="02020603050405020304" pitchFamily="18" charset="0"/>
                    <a:cs typeface="Times New Roman" panose="02020603050405020304" pitchFamily="18" charset="0"/>
                  </a:rPr>
                  <a:t> due to background shape were quantified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Should incorporate inelastic MC generator with out-of-time events, similar to </a:t>
                </a:r>
                <a:r>
                  <a:rPr lang="en-US" dirty="0" err="1">
                    <a:latin typeface="Times New Roman" panose="02020603050405020304" pitchFamily="18" charset="0"/>
                    <a:cs typeface="Times New Roman" panose="02020603050405020304" pitchFamily="18" charset="0"/>
                  </a:rPr>
                  <a:t>GMn</a:t>
                </a:r>
                <a:r>
                  <a:rPr lang="en-US" dirty="0">
                    <a:latin typeface="Times New Roman" panose="02020603050405020304" pitchFamily="18" charset="0"/>
                    <a:cs typeface="Times New Roman" panose="02020603050405020304" pitchFamily="18" charset="0"/>
                  </a:rPr>
                  <a:t> analysis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Will be reevaluated with pass 3 data and MC files</a:t>
                </a:r>
              </a:p>
            </p:txBody>
          </p:sp>
        </mc:Choice>
        <mc:Fallback>
          <p:sp>
            <p:nvSpPr>
              <p:cNvPr id="8" name="TextBox 7">
                <a:extLst>
                  <a:ext uri="{FF2B5EF4-FFF2-40B4-BE49-F238E27FC236}">
                    <a16:creationId xmlns:a16="http://schemas.microsoft.com/office/drawing/2014/main" id="{26A8662B-369D-7F6E-3D17-0A45F7749DB0}"/>
                  </a:ext>
                </a:extLst>
              </p:cNvPr>
              <p:cNvSpPr txBox="1">
                <a:spLocks noRot="1" noChangeAspect="1" noMove="1" noResize="1" noEditPoints="1" noAdjustHandles="1" noChangeArrowheads="1" noChangeShapeType="1" noTextEdit="1"/>
              </p:cNvSpPr>
              <p:nvPr/>
            </p:nvSpPr>
            <p:spPr>
              <a:xfrm>
                <a:off x="5943600" y="812422"/>
                <a:ext cx="3200400" cy="3403496"/>
              </a:xfrm>
              <a:prstGeom prst="rect">
                <a:avLst/>
              </a:prstGeom>
              <a:blipFill>
                <a:blip r:embed="rId4"/>
                <a:stretch>
                  <a:fillRect l="-397" t="-370" r="-1984" b="-741"/>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9EF4EF0-E63D-AD27-B27D-F7C29FF783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2384909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73645-0EBE-D8F1-2FB7-978DDDBE53F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0D85EAD2-3570-F971-2B13-4BDE9C52D85E}"/>
                  </a:ext>
                </a:extLst>
              </p:cNvPr>
              <p:cNvGraphicFramePr>
                <a:graphicFrameLocks noGrp="1"/>
              </p:cNvGraphicFramePr>
              <p:nvPr>
                <p:extLst>
                  <p:ext uri="{D42A27DB-BD31-4B8C-83A1-F6EECF244321}">
                    <p14:modId xmlns:p14="http://schemas.microsoft.com/office/powerpoint/2010/main" val="1777264545"/>
                  </p:ext>
                </p:extLst>
              </p:nvPr>
            </p:nvGraphicFramePr>
            <p:xfrm>
              <a:off x="594393" y="1882593"/>
              <a:ext cx="7955214" cy="2719792"/>
            </p:xfrm>
            <a:graphic>
              <a:graphicData uri="http://schemas.openxmlformats.org/drawingml/2006/table">
                <a:tbl>
                  <a:tblPr firstRow="1" bandRow="1">
                    <a:tableStyleId>{21E4AEA4-8DFA-4A89-87EB-49C32662AFE0}</a:tableStyleId>
                  </a:tblPr>
                  <a:tblGrid>
                    <a:gridCol w="2013005">
                      <a:extLst>
                        <a:ext uri="{9D8B030D-6E8A-4147-A177-3AD203B41FA5}">
                          <a16:colId xmlns:a16="http://schemas.microsoft.com/office/drawing/2014/main" val="547649167"/>
                        </a:ext>
                      </a:extLst>
                    </a:gridCol>
                    <a:gridCol w="1818019">
                      <a:extLst>
                        <a:ext uri="{9D8B030D-6E8A-4147-A177-3AD203B41FA5}">
                          <a16:colId xmlns:a16="http://schemas.microsoft.com/office/drawing/2014/main" val="1134342341"/>
                        </a:ext>
                      </a:extLst>
                    </a:gridCol>
                    <a:gridCol w="1818019">
                      <a:extLst>
                        <a:ext uri="{9D8B030D-6E8A-4147-A177-3AD203B41FA5}">
                          <a16:colId xmlns:a16="http://schemas.microsoft.com/office/drawing/2014/main" val="3038539387"/>
                        </a:ext>
                      </a:extLst>
                    </a:gridCol>
                    <a:gridCol w="2306171">
                      <a:extLst>
                        <a:ext uri="{9D8B030D-6E8A-4147-A177-3AD203B41FA5}">
                          <a16:colId xmlns:a16="http://schemas.microsoft.com/office/drawing/2014/main" val="2398149204"/>
                        </a:ext>
                      </a:extLst>
                    </a:gridCol>
                  </a:tblGrid>
                  <a:tr h="312507">
                    <a:tc>
                      <a:txBody>
                        <a:bodyPr/>
                        <a:lstStyle/>
                        <a:p>
                          <a:pPr algn="ctr"/>
                          <a:r>
                            <a:rPr lang="en-US" dirty="0">
                              <a:latin typeface="Times New Roman" panose="02020603050405020304" pitchFamily="18" charset="0"/>
                              <a:cs typeface="Times New Roman" panose="02020603050405020304" pitchFamily="18" charset="0"/>
                            </a:rPr>
                            <a:t>Quantity</a:t>
                          </a:r>
                        </a:p>
                      </a:txBody>
                      <a:tcPr/>
                    </a:tc>
                    <a:tc>
                      <a:txBody>
                        <a:bodyPr/>
                        <a:lstStyle/>
                        <a:p>
                          <a:pPr algn="ctr"/>
                          <a:r>
                            <a:rPr lang="en-US" dirty="0">
                              <a:latin typeface="Times New Roman" panose="02020603050405020304" pitchFamily="18" charset="0"/>
                              <a:cs typeface="Times New Roman" panose="02020603050405020304" pitchFamily="18" charset="0"/>
                            </a:rPr>
                            <a:t>Value</a:t>
                          </a:r>
                        </a:p>
                      </a:txBody>
                      <a:tcPr/>
                    </a:tc>
                    <a:tc>
                      <a:txBody>
                        <a:bodyPr/>
                        <a:lstStyle/>
                        <a:p>
                          <a:pPr algn="ctr"/>
                          <a:r>
                            <a:rPr lang="en-US" dirty="0">
                              <a:latin typeface="Times New Roman" panose="02020603050405020304" pitchFamily="18" charset="0"/>
                              <a:cs typeface="Times New Roman" panose="02020603050405020304" pitchFamily="18" charset="0"/>
                            </a:rPr>
                            <a:t>Uncertainty</a:t>
                          </a:r>
                        </a:p>
                      </a:txBody>
                      <a:tcPr/>
                    </a:tc>
                    <a:tc>
                      <a:txBody>
                        <a:bodyPr/>
                        <a:lstStyle/>
                        <a:p>
                          <a:pPr algn="ctr"/>
                          <a:r>
                            <a:rPr lang="en-US" dirty="0">
                              <a:latin typeface="Times New Roman" panose="02020603050405020304" pitchFamily="18" charset="0"/>
                              <a:cs typeface="Times New Roman" panose="02020603050405020304" pitchFamily="18" charset="0"/>
                            </a:rPr>
                            <a:t>Uncertainty (%)</a:t>
                          </a:r>
                        </a:p>
                      </a:txBody>
                      <a:tcPr/>
                    </a:tc>
                    <a:extLst>
                      <a:ext uri="{0D108BD9-81ED-4DB2-BD59-A6C34878D82A}">
                        <a16:rowId xmlns:a16="http://schemas.microsoft.com/office/drawing/2014/main" val="3466613534"/>
                      </a:ext>
                    </a:extLst>
                  </a:tr>
                  <a:tr h="699555">
                    <a:tc>
                      <a:txBody>
                        <a:bodyPr/>
                        <a:lstStyle/>
                        <a:p>
                          <a:pPr algn="ct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sSubSup>
                                      <m:sSubSupPr>
                                        <m:ctrlPr>
                                          <a:rPr lang="en-US" sz="1800" i="1">
                                            <a:latin typeface="Cambria Math" panose="02040503050406030204" pitchFamily="18" charset="0"/>
                                          </a:rPr>
                                        </m:ctrlPr>
                                      </m:sSubSupPr>
                                      <m:e>
                                        <m:r>
                                          <a:rPr lang="en-US" sz="1800">
                                            <a:latin typeface="Cambria Math" panose="02040503050406030204" pitchFamily="18" charset="0"/>
                                          </a:rPr>
                                          <m:t>𝑅</m:t>
                                        </m:r>
                                      </m:e>
                                      <m:sub>
                                        <m:sSub>
                                          <m:sSubPr>
                                            <m:ctrlPr>
                                              <a:rPr lang="en-US" sz="1800" i="1">
                                                <a:latin typeface="Cambria Math" panose="02040503050406030204" pitchFamily="18" charset="0"/>
                                              </a:rPr>
                                            </m:ctrlPr>
                                          </m:sSubPr>
                                          <m:e>
                                            <m:r>
                                              <a:rPr lang="en-US" sz="1800">
                                                <a:latin typeface="Cambria Math" panose="02040503050406030204" pitchFamily="18" charset="0"/>
                                              </a:rPr>
                                              <m:t>𝜖</m:t>
                                            </m:r>
                                          </m:e>
                                          <m:sub>
                                            <m:r>
                                              <a:rPr lang="en-US" sz="1800">
                                                <a:latin typeface="Cambria Math" panose="02040503050406030204" pitchFamily="18" charset="0"/>
                                              </a:rPr>
                                              <m:t>1</m:t>
                                            </m:r>
                                          </m:sub>
                                        </m:sSub>
                                      </m:sub>
                                      <m:sup>
                                        <m:r>
                                          <a:rPr lang="en-US" sz="1800">
                                            <a:latin typeface="Cambria Math" panose="02040503050406030204" pitchFamily="18" charset="0"/>
                                          </a:rPr>
                                          <m:t>′</m:t>
                                        </m:r>
                                      </m:sup>
                                    </m:sSubSup>
                                  </m:num>
                                  <m:den>
                                    <m:sSubSup>
                                      <m:sSubSupPr>
                                        <m:ctrlPr>
                                          <a:rPr lang="en-US" sz="1800" i="1">
                                            <a:latin typeface="Cambria Math" panose="02040503050406030204" pitchFamily="18" charset="0"/>
                                          </a:rPr>
                                        </m:ctrlPr>
                                      </m:sSubSupPr>
                                      <m:e>
                                        <m:r>
                                          <a:rPr lang="en-US" sz="1800">
                                            <a:latin typeface="Cambria Math" panose="02040503050406030204" pitchFamily="18" charset="0"/>
                                          </a:rPr>
                                          <m:t>𝑅</m:t>
                                        </m:r>
                                      </m:e>
                                      <m:sub>
                                        <m:sSub>
                                          <m:sSubPr>
                                            <m:ctrlPr>
                                              <a:rPr lang="en-US" sz="1800" i="1">
                                                <a:latin typeface="Cambria Math" panose="02040503050406030204" pitchFamily="18" charset="0"/>
                                              </a:rPr>
                                            </m:ctrlPr>
                                          </m:sSubPr>
                                          <m:e>
                                            <m:r>
                                              <a:rPr lang="en-US" sz="1800">
                                                <a:latin typeface="Cambria Math" panose="02040503050406030204" pitchFamily="18" charset="0"/>
                                              </a:rPr>
                                              <m:t>𝜖</m:t>
                                            </m:r>
                                          </m:e>
                                          <m:sub>
                                            <m:r>
                                              <a:rPr lang="en-US" sz="1800">
                                                <a:latin typeface="Cambria Math" panose="02040503050406030204" pitchFamily="18" charset="0"/>
                                              </a:rPr>
                                              <m:t>2</m:t>
                                            </m:r>
                                          </m:sub>
                                        </m:sSub>
                                      </m:sub>
                                      <m:sup>
                                        <m:r>
                                          <a:rPr lang="en-US" sz="1800">
                                            <a:latin typeface="Cambria Math" panose="02040503050406030204" pitchFamily="18" charset="0"/>
                                          </a:rPr>
                                          <m:t>′</m:t>
                                        </m:r>
                                      </m:sup>
                                    </m:sSubSup>
                                  </m:den>
                                </m:f>
                              </m:oMath>
                            </m:oMathPara>
                          </a14:m>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1.0085</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0.0129</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1.28%</a:t>
                          </a:r>
                        </a:p>
                      </a:txBody>
                      <a:tcPr anchor="ctr"/>
                    </a:tc>
                    <a:extLst>
                      <a:ext uri="{0D108BD9-81ED-4DB2-BD59-A6C34878D82A}">
                        <a16:rowId xmlns:a16="http://schemas.microsoft.com/office/drawing/2014/main" val="2125806925"/>
                      </a:ext>
                    </a:extLst>
                  </a:tr>
                  <a:tr h="329103">
                    <a:tc>
                      <a:txBody>
                        <a:bodyPr/>
                        <a:lstStyle/>
                        <a:p>
                          <a:pPr algn="ctr"/>
                          <a14:m>
                            <m:oMathPara xmlns:m="http://schemas.openxmlformats.org/officeDocument/2006/math">
                              <m:oMathParaPr>
                                <m:jc m:val="centerGroup"/>
                              </m:oMathParaPr>
                              <m:oMath xmlns:m="http://schemas.openxmlformats.org/officeDocument/2006/math">
                                <m:r>
                                  <a:rPr lang="en-US" sz="1800" b="0" smtClean="0">
                                    <a:latin typeface="Cambria Math" panose="02040503050406030204" pitchFamily="18" charset="0"/>
                                  </a:rPr>
                                  <m:t>𝐵</m:t>
                                </m:r>
                              </m:oMath>
                            </m:oMathPara>
                          </a14:m>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0.98315</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0.00281</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0.286%</a:t>
                          </a:r>
                        </a:p>
                      </a:txBody>
                      <a:tcPr anchor="ctr"/>
                    </a:tc>
                    <a:extLst>
                      <a:ext uri="{0D108BD9-81ED-4DB2-BD59-A6C34878D82A}">
                        <a16:rowId xmlns:a16="http://schemas.microsoft.com/office/drawing/2014/main" val="474746597"/>
                      </a:ext>
                    </a:extLst>
                  </a:tr>
                  <a:tr h="329103">
                    <a:tc>
                      <a:txBody>
                        <a:bodyPr/>
                        <a:lstStyle/>
                        <a:p>
                          <a:pPr algn="ctr"/>
                          <a14:m>
                            <m:oMathPara xmlns:m="http://schemas.openxmlformats.org/officeDocument/2006/math">
                              <m:oMathParaPr>
                                <m:jc m:val="centerGroup"/>
                              </m:oMathParaPr>
                              <m:oMath xmlns:m="http://schemas.openxmlformats.org/officeDocument/2006/math">
                                <m:r>
                                  <m:rPr>
                                    <m:sty m:val="p"/>
                                  </m:rPr>
                                  <a:rPr lang="el-GR" sz="1800" smtClean="0">
                                    <a:latin typeface="Cambria Math" panose="02040503050406030204" pitchFamily="18" charset="0"/>
                                  </a:rPr>
                                  <m:t>Δ</m:t>
                                </m:r>
                                <m:r>
                                  <a:rPr lang="el-GR" sz="1800" smtClean="0">
                                    <a:latin typeface="Cambria Math" panose="02040503050406030204" pitchFamily="18" charset="0"/>
                                  </a:rPr>
                                  <m:t>𝜖</m:t>
                                </m:r>
                              </m:oMath>
                            </m:oMathPara>
                          </a14:m>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0.281</a:t>
                          </a:r>
                        </a:p>
                      </a:txBody>
                      <a:tcPr anchor="ctr"/>
                    </a:tc>
                    <a:tc>
                      <a:txBody>
                        <a:bodyPr/>
                        <a:lstStyle/>
                        <a:p>
                          <a:pPr algn="ctr"/>
                          <a:endParaRPr lang="en-US" sz="18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723375195"/>
                      </a:ext>
                    </a:extLst>
                  </a:tr>
                  <a:tr h="910149">
                    <a:tc>
                      <a:txBody>
                        <a:bodyPr/>
                        <a:lstStyle/>
                        <a:p>
                          <a:pPr algn="ctr"/>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rPr>
                                    </m:ctrlPr>
                                  </m:sSupPr>
                                  <m:e>
                                    <m:r>
                                      <a:rPr lang="en-US" sz="1800" b="0" smtClean="0">
                                        <a:latin typeface="Cambria Math" panose="02040503050406030204" pitchFamily="18" charset="0"/>
                                      </a:rPr>
                                      <m:t>𝑆</m:t>
                                    </m:r>
                                  </m:e>
                                  <m:sup>
                                    <m:r>
                                      <a:rPr lang="en-US" sz="1800" b="0" smtClean="0">
                                        <a:latin typeface="Cambria Math" panose="02040503050406030204" pitchFamily="18" charset="0"/>
                                      </a:rPr>
                                      <m:t>𝑛</m:t>
                                    </m:r>
                                  </m:sup>
                                </m:sSup>
                                <m:r>
                                  <a:rPr lang="en-US" sz="1800" b="0" smtClean="0">
                                    <a:latin typeface="Cambria Math" panose="02040503050406030204" pitchFamily="18" charset="0"/>
                                  </a:rPr>
                                  <m:t>=</m:t>
                                </m:r>
                                <m:f>
                                  <m:fPr>
                                    <m:ctrlPr>
                                      <a:rPr lang="en-US" sz="1800" i="1" smtClean="0">
                                        <a:latin typeface="Cambria Math" panose="02040503050406030204" pitchFamily="18" charset="0"/>
                                      </a:rPr>
                                    </m:ctrlPr>
                                  </m:fPr>
                                  <m:num>
                                    <m:d>
                                      <m:dPr>
                                        <m:ctrlPr>
                                          <a:rPr lang="en-US" sz="1800" i="1" smtClean="0">
                                            <a:latin typeface="Cambria Math" panose="02040503050406030204" pitchFamily="18" charset="0"/>
                                          </a:rPr>
                                        </m:ctrlPr>
                                      </m:dPr>
                                      <m:e>
                                        <m:f>
                                          <m:fPr>
                                            <m:ctrlPr>
                                              <a:rPr lang="en-US" sz="1800" b="0" i="1" smtClean="0">
                                                <a:latin typeface="Cambria Math" panose="02040503050406030204" pitchFamily="18" charset="0"/>
                                              </a:rPr>
                                            </m:ctrlPr>
                                          </m:fPr>
                                          <m:num>
                                            <m:sSubSup>
                                              <m:sSubSupPr>
                                                <m:ctrlPr>
                                                  <a:rPr lang="en-US" sz="1800" i="1">
                                                    <a:latin typeface="Cambria Math" panose="02040503050406030204" pitchFamily="18" charset="0"/>
                                                  </a:rPr>
                                                </m:ctrlPr>
                                              </m:sSubSupPr>
                                              <m:e>
                                                <m:r>
                                                  <a:rPr lang="en-US" sz="1800">
                                                    <a:latin typeface="Cambria Math" panose="02040503050406030204" pitchFamily="18" charset="0"/>
                                                  </a:rPr>
                                                  <m:t>𝑅</m:t>
                                                </m:r>
                                              </m:e>
                                              <m:sub>
                                                <m:sSub>
                                                  <m:sSubPr>
                                                    <m:ctrlPr>
                                                      <a:rPr lang="en-US" sz="1800" i="1">
                                                        <a:latin typeface="Cambria Math" panose="02040503050406030204" pitchFamily="18" charset="0"/>
                                                      </a:rPr>
                                                    </m:ctrlPr>
                                                  </m:sSubPr>
                                                  <m:e>
                                                    <m:r>
                                                      <a:rPr lang="en-US" sz="1800">
                                                        <a:latin typeface="Cambria Math" panose="02040503050406030204" pitchFamily="18" charset="0"/>
                                                      </a:rPr>
                                                      <m:t>𝜖</m:t>
                                                    </m:r>
                                                  </m:e>
                                                  <m:sub>
                                                    <m:r>
                                                      <a:rPr lang="en-US" sz="1800">
                                                        <a:latin typeface="Cambria Math" panose="02040503050406030204" pitchFamily="18" charset="0"/>
                                                      </a:rPr>
                                                      <m:t>1</m:t>
                                                    </m:r>
                                                  </m:sub>
                                                </m:sSub>
                                              </m:sub>
                                              <m:sup>
                                                <m:r>
                                                  <a:rPr lang="en-US" sz="1800">
                                                    <a:latin typeface="Cambria Math" panose="02040503050406030204" pitchFamily="18" charset="0"/>
                                                  </a:rPr>
                                                  <m:t>′</m:t>
                                                </m:r>
                                              </m:sup>
                                            </m:sSubSup>
                                          </m:num>
                                          <m:den>
                                            <m:sSubSup>
                                              <m:sSubSupPr>
                                                <m:ctrlPr>
                                                  <a:rPr lang="en-US" sz="1800" i="1">
                                                    <a:latin typeface="Cambria Math" panose="02040503050406030204" pitchFamily="18" charset="0"/>
                                                  </a:rPr>
                                                </m:ctrlPr>
                                              </m:sSubSupPr>
                                              <m:e>
                                                <m:r>
                                                  <a:rPr lang="en-US" sz="1800">
                                                    <a:latin typeface="Cambria Math" panose="02040503050406030204" pitchFamily="18" charset="0"/>
                                                  </a:rPr>
                                                  <m:t>𝑅</m:t>
                                                </m:r>
                                              </m:e>
                                              <m:sub>
                                                <m:sSub>
                                                  <m:sSubPr>
                                                    <m:ctrlPr>
                                                      <a:rPr lang="en-US" sz="1800" i="1">
                                                        <a:latin typeface="Cambria Math" panose="02040503050406030204" pitchFamily="18" charset="0"/>
                                                      </a:rPr>
                                                    </m:ctrlPr>
                                                  </m:sSubPr>
                                                  <m:e>
                                                    <m:r>
                                                      <a:rPr lang="en-US" sz="1800">
                                                        <a:latin typeface="Cambria Math" panose="02040503050406030204" pitchFamily="18" charset="0"/>
                                                      </a:rPr>
                                                      <m:t>𝜖</m:t>
                                                    </m:r>
                                                  </m:e>
                                                  <m:sub>
                                                    <m:r>
                                                      <a:rPr lang="en-US" sz="1800">
                                                        <a:latin typeface="Cambria Math" panose="02040503050406030204" pitchFamily="18" charset="0"/>
                                                      </a:rPr>
                                                      <m:t>2</m:t>
                                                    </m:r>
                                                  </m:sub>
                                                </m:sSub>
                                              </m:sub>
                                              <m:sup>
                                                <m:r>
                                                  <a:rPr lang="en-US" sz="1800">
                                                    <a:latin typeface="Cambria Math" panose="02040503050406030204" pitchFamily="18" charset="0"/>
                                                  </a:rPr>
                                                  <m:t>′</m:t>
                                                </m:r>
                                              </m:sup>
                                            </m:sSubSup>
                                          </m:den>
                                        </m:f>
                                        <m:r>
                                          <a:rPr lang="en-US" sz="1800" b="0" smtClean="0">
                                            <a:latin typeface="Cambria Math" panose="02040503050406030204" pitchFamily="18" charset="0"/>
                                          </a:rPr>
                                          <m:t>−</m:t>
                                        </m:r>
                                        <m:r>
                                          <a:rPr lang="en-US" sz="1800" b="0" smtClean="0">
                                            <a:latin typeface="Cambria Math" panose="02040503050406030204" pitchFamily="18" charset="0"/>
                                          </a:rPr>
                                          <m:t>𝐵</m:t>
                                        </m:r>
                                      </m:e>
                                    </m:d>
                                  </m:num>
                                  <m:den>
                                    <m:r>
                                      <m:rPr>
                                        <m:sty m:val="p"/>
                                      </m:rPr>
                                      <a:rPr lang="el-GR" sz="1800" smtClean="0">
                                        <a:latin typeface="Cambria Math" panose="02040503050406030204" pitchFamily="18" charset="0"/>
                                      </a:rPr>
                                      <m:t>Δ</m:t>
                                    </m:r>
                                    <m:r>
                                      <a:rPr lang="el-GR" sz="1800" smtClean="0">
                                        <a:latin typeface="Cambria Math" panose="02040503050406030204" pitchFamily="18" charset="0"/>
                                      </a:rPr>
                                      <m:t>𝜖</m:t>
                                    </m:r>
                                    <m:r>
                                      <a:rPr lang="el-GR" sz="1800" smtClean="0">
                                        <a:latin typeface="Cambria Math" panose="02040503050406030204" pitchFamily="18" charset="0"/>
                                      </a:rPr>
                                      <m:t>∙</m:t>
                                    </m:r>
                                    <m:r>
                                      <a:rPr lang="en-US" sz="1800" b="0" smtClean="0">
                                        <a:latin typeface="Cambria Math" panose="02040503050406030204" pitchFamily="18" charset="0"/>
                                      </a:rPr>
                                      <m:t>𝐵</m:t>
                                    </m:r>
                                  </m:den>
                                </m:f>
                              </m:oMath>
                            </m:oMathPara>
                          </a14:m>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0.0916</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0.0476</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52%</a:t>
                          </a:r>
                        </a:p>
                      </a:txBody>
                      <a:tcPr anchor="ctr"/>
                    </a:tc>
                    <a:extLst>
                      <a:ext uri="{0D108BD9-81ED-4DB2-BD59-A6C34878D82A}">
                        <a16:rowId xmlns:a16="http://schemas.microsoft.com/office/drawing/2014/main" val="2614725488"/>
                      </a:ext>
                    </a:extLst>
                  </a:tr>
                </a:tbl>
              </a:graphicData>
            </a:graphic>
          </p:graphicFrame>
        </mc:Choice>
        <mc:Fallback xmlns="">
          <p:graphicFrame>
            <p:nvGraphicFramePr>
              <p:cNvPr id="2" name="Table 1">
                <a:extLst>
                  <a:ext uri="{FF2B5EF4-FFF2-40B4-BE49-F238E27FC236}">
                    <a16:creationId xmlns:a16="http://schemas.microsoft.com/office/drawing/2014/main" id="{0D85EAD2-3570-F971-2B13-4BDE9C52D85E}"/>
                  </a:ext>
                </a:extLst>
              </p:cNvPr>
              <p:cNvGraphicFramePr>
                <a:graphicFrameLocks noGrp="1"/>
              </p:cNvGraphicFramePr>
              <p:nvPr>
                <p:extLst>
                  <p:ext uri="{D42A27DB-BD31-4B8C-83A1-F6EECF244321}">
                    <p14:modId xmlns:p14="http://schemas.microsoft.com/office/powerpoint/2010/main" val="1777264545"/>
                  </p:ext>
                </p:extLst>
              </p:nvPr>
            </p:nvGraphicFramePr>
            <p:xfrm>
              <a:off x="594393" y="1882593"/>
              <a:ext cx="7955214" cy="2806025"/>
            </p:xfrm>
            <a:graphic>
              <a:graphicData uri="http://schemas.openxmlformats.org/drawingml/2006/table">
                <a:tbl>
                  <a:tblPr firstRow="1" bandRow="1">
                    <a:tableStyleId>{21E4AEA4-8DFA-4A89-87EB-49C32662AFE0}</a:tableStyleId>
                  </a:tblPr>
                  <a:tblGrid>
                    <a:gridCol w="2013005">
                      <a:extLst>
                        <a:ext uri="{9D8B030D-6E8A-4147-A177-3AD203B41FA5}">
                          <a16:colId xmlns:a16="http://schemas.microsoft.com/office/drawing/2014/main" val="547649167"/>
                        </a:ext>
                      </a:extLst>
                    </a:gridCol>
                    <a:gridCol w="1818019">
                      <a:extLst>
                        <a:ext uri="{9D8B030D-6E8A-4147-A177-3AD203B41FA5}">
                          <a16:colId xmlns:a16="http://schemas.microsoft.com/office/drawing/2014/main" val="1134342341"/>
                        </a:ext>
                      </a:extLst>
                    </a:gridCol>
                    <a:gridCol w="1818019">
                      <a:extLst>
                        <a:ext uri="{9D8B030D-6E8A-4147-A177-3AD203B41FA5}">
                          <a16:colId xmlns:a16="http://schemas.microsoft.com/office/drawing/2014/main" val="3038539387"/>
                        </a:ext>
                      </a:extLst>
                    </a:gridCol>
                    <a:gridCol w="2306171">
                      <a:extLst>
                        <a:ext uri="{9D8B030D-6E8A-4147-A177-3AD203B41FA5}">
                          <a16:colId xmlns:a16="http://schemas.microsoft.com/office/drawing/2014/main" val="2398149204"/>
                        </a:ext>
                      </a:extLst>
                    </a:gridCol>
                  </a:tblGrid>
                  <a:tr h="312507">
                    <a:tc>
                      <a:txBody>
                        <a:bodyPr/>
                        <a:lstStyle/>
                        <a:p>
                          <a:pPr algn="ctr"/>
                          <a:r>
                            <a:rPr lang="en-US" dirty="0">
                              <a:latin typeface="Times New Roman" panose="02020603050405020304" pitchFamily="18" charset="0"/>
                              <a:cs typeface="Times New Roman" panose="02020603050405020304" pitchFamily="18" charset="0"/>
                            </a:rPr>
                            <a:t>Quantity</a:t>
                          </a:r>
                        </a:p>
                      </a:txBody>
                      <a:tcPr/>
                    </a:tc>
                    <a:tc>
                      <a:txBody>
                        <a:bodyPr/>
                        <a:lstStyle/>
                        <a:p>
                          <a:pPr algn="ctr"/>
                          <a:r>
                            <a:rPr lang="en-US" dirty="0">
                              <a:latin typeface="Times New Roman" panose="02020603050405020304" pitchFamily="18" charset="0"/>
                              <a:cs typeface="Times New Roman" panose="02020603050405020304" pitchFamily="18" charset="0"/>
                            </a:rPr>
                            <a:t>Value</a:t>
                          </a:r>
                        </a:p>
                      </a:txBody>
                      <a:tcPr/>
                    </a:tc>
                    <a:tc>
                      <a:txBody>
                        <a:bodyPr/>
                        <a:lstStyle/>
                        <a:p>
                          <a:pPr algn="ctr"/>
                          <a:r>
                            <a:rPr lang="en-US" dirty="0">
                              <a:latin typeface="Times New Roman" panose="02020603050405020304" pitchFamily="18" charset="0"/>
                              <a:cs typeface="Times New Roman" panose="02020603050405020304" pitchFamily="18" charset="0"/>
                            </a:rPr>
                            <a:t>Uncertainty</a:t>
                          </a:r>
                        </a:p>
                      </a:txBody>
                      <a:tcPr/>
                    </a:tc>
                    <a:tc>
                      <a:txBody>
                        <a:bodyPr/>
                        <a:lstStyle/>
                        <a:p>
                          <a:pPr algn="ctr"/>
                          <a:r>
                            <a:rPr lang="en-US" dirty="0">
                              <a:latin typeface="Times New Roman" panose="02020603050405020304" pitchFamily="18" charset="0"/>
                              <a:cs typeface="Times New Roman" panose="02020603050405020304" pitchFamily="18" charset="0"/>
                            </a:rPr>
                            <a:t>Uncertainty (%)</a:t>
                          </a:r>
                        </a:p>
                      </a:txBody>
                      <a:tcPr/>
                    </a:tc>
                    <a:extLst>
                      <a:ext uri="{0D108BD9-81ED-4DB2-BD59-A6C34878D82A}">
                        <a16:rowId xmlns:a16="http://schemas.microsoft.com/office/drawing/2014/main" val="3466613534"/>
                      </a:ext>
                    </a:extLst>
                  </a:tr>
                  <a:tr h="766953">
                    <a:tc>
                      <a:txBody>
                        <a:bodyPr/>
                        <a:lstStyle/>
                        <a:p>
                          <a:endParaRPr lang="en-US"/>
                        </a:p>
                      </a:txBody>
                      <a:tcPr>
                        <a:blipFill>
                          <a:blip r:embed="rId3"/>
                          <a:stretch>
                            <a:fillRect t="-43333" r="-296226" b="-231667"/>
                          </a:stretch>
                        </a:blipFill>
                      </a:tcPr>
                    </a:tc>
                    <a:tc>
                      <a:txBody>
                        <a:bodyPr/>
                        <a:lstStyle/>
                        <a:p>
                          <a:pPr algn="ctr"/>
                          <a:r>
                            <a:rPr lang="en-US" sz="1800" dirty="0">
                              <a:latin typeface="Times New Roman" panose="02020603050405020304" pitchFamily="18" charset="0"/>
                              <a:cs typeface="Times New Roman" panose="02020603050405020304" pitchFamily="18" charset="0"/>
                            </a:rPr>
                            <a:t>1.0085</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0.0129</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1.28%</a:t>
                          </a:r>
                        </a:p>
                      </a:txBody>
                      <a:tcPr anchor="ctr"/>
                    </a:tc>
                    <a:extLst>
                      <a:ext uri="{0D108BD9-81ED-4DB2-BD59-A6C34878D82A}">
                        <a16:rowId xmlns:a16="http://schemas.microsoft.com/office/drawing/2014/main" val="2125806925"/>
                      </a:ext>
                    </a:extLst>
                  </a:tr>
                  <a:tr h="365760">
                    <a:tc>
                      <a:txBody>
                        <a:bodyPr/>
                        <a:lstStyle/>
                        <a:p>
                          <a:endParaRPr lang="en-US"/>
                        </a:p>
                      </a:txBody>
                      <a:tcPr>
                        <a:blipFill>
                          <a:blip r:embed="rId3"/>
                          <a:stretch>
                            <a:fillRect t="-296552" r="-296226" b="-379310"/>
                          </a:stretch>
                        </a:blipFill>
                      </a:tcPr>
                    </a:tc>
                    <a:tc>
                      <a:txBody>
                        <a:bodyPr/>
                        <a:lstStyle/>
                        <a:p>
                          <a:pPr algn="ctr"/>
                          <a:r>
                            <a:rPr lang="en-US" sz="1800" dirty="0">
                              <a:latin typeface="Times New Roman" panose="02020603050405020304" pitchFamily="18" charset="0"/>
                              <a:cs typeface="Times New Roman" panose="02020603050405020304" pitchFamily="18" charset="0"/>
                            </a:rPr>
                            <a:t>0.98315</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0.00281</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0.286%</a:t>
                          </a:r>
                        </a:p>
                      </a:txBody>
                      <a:tcPr anchor="ctr"/>
                    </a:tc>
                    <a:extLst>
                      <a:ext uri="{0D108BD9-81ED-4DB2-BD59-A6C34878D82A}">
                        <a16:rowId xmlns:a16="http://schemas.microsoft.com/office/drawing/2014/main" val="474746597"/>
                      </a:ext>
                    </a:extLst>
                  </a:tr>
                  <a:tr h="365760">
                    <a:tc>
                      <a:txBody>
                        <a:bodyPr/>
                        <a:lstStyle/>
                        <a:p>
                          <a:endParaRPr lang="en-US"/>
                        </a:p>
                      </a:txBody>
                      <a:tcPr>
                        <a:blipFill>
                          <a:blip r:embed="rId3"/>
                          <a:stretch>
                            <a:fillRect t="-396552" r="-296226" b="-279310"/>
                          </a:stretch>
                        </a:blipFill>
                      </a:tcPr>
                    </a:tc>
                    <a:tc>
                      <a:txBody>
                        <a:bodyPr/>
                        <a:lstStyle/>
                        <a:p>
                          <a:pPr algn="ctr"/>
                          <a:r>
                            <a:rPr lang="en-US" sz="1800" dirty="0">
                              <a:latin typeface="Times New Roman" panose="02020603050405020304" pitchFamily="18" charset="0"/>
                              <a:cs typeface="Times New Roman" panose="02020603050405020304" pitchFamily="18" charset="0"/>
                            </a:rPr>
                            <a:t>0.281</a:t>
                          </a:r>
                        </a:p>
                      </a:txBody>
                      <a:tcPr anchor="ctr"/>
                    </a:tc>
                    <a:tc>
                      <a:txBody>
                        <a:bodyPr/>
                        <a:lstStyle/>
                        <a:p>
                          <a:pPr algn="ctr"/>
                          <a:endParaRPr lang="en-US" sz="18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723375195"/>
                      </a:ext>
                    </a:extLst>
                  </a:tr>
                  <a:tr h="995045">
                    <a:tc>
                      <a:txBody>
                        <a:bodyPr/>
                        <a:lstStyle/>
                        <a:p>
                          <a:endParaRPr lang="en-US"/>
                        </a:p>
                      </a:txBody>
                      <a:tcPr>
                        <a:blipFill>
                          <a:blip r:embed="rId3"/>
                          <a:stretch>
                            <a:fillRect t="-182278" r="-296226" b="-2532"/>
                          </a:stretch>
                        </a:blipFill>
                      </a:tcPr>
                    </a:tc>
                    <a:tc>
                      <a:txBody>
                        <a:bodyPr/>
                        <a:lstStyle/>
                        <a:p>
                          <a:pPr algn="ctr"/>
                          <a:r>
                            <a:rPr lang="en-US" sz="1800" dirty="0">
                              <a:latin typeface="Times New Roman" panose="02020603050405020304" pitchFamily="18" charset="0"/>
                              <a:cs typeface="Times New Roman" panose="02020603050405020304" pitchFamily="18" charset="0"/>
                            </a:rPr>
                            <a:t>0.0916</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0.0476</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52%</a:t>
                          </a:r>
                        </a:p>
                      </a:txBody>
                      <a:tcPr anchor="ctr"/>
                    </a:tc>
                    <a:extLst>
                      <a:ext uri="{0D108BD9-81ED-4DB2-BD59-A6C34878D82A}">
                        <a16:rowId xmlns:a16="http://schemas.microsoft.com/office/drawing/2014/main" val="2614725488"/>
                      </a:ext>
                    </a:extLst>
                  </a:tr>
                </a:tbl>
              </a:graphicData>
            </a:graphic>
          </p:graphicFrame>
        </mc:Fallback>
      </mc:AlternateContent>
      <p:sp>
        <p:nvSpPr>
          <p:cNvPr id="11" name="Title 4">
            <a:extLst>
              <a:ext uri="{FF2B5EF4-FFF2-40B4-BE49-F238E27FC236}">
                <a16:creationId xmlns:a16="http://schemas.microsoft.com/office/drawing/2014/main" id="{5D608657-1917-6FF9-8BB9-79FEE08097D9}"/>
              </a:ext>
            </a:extLst>
          </p:cNvPr>
          <p:cNvSpPr>
            <a:spLocks noGrp="1"/>
          </p:cNvSpPr>
          <p:nvPr>
            <p:ph type="title"/>
          </p:nvPr>
        </p:nvSpPr>
        <p:spPr>
          <a:xfrm>
            <a:off x="667400" y="-13392"/>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Rosenbluth Slope Preliminary Result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0D7D19A-6102-7494-812C-D87A2D85D7E7}"/>
                  </a:ext>
                </a:extLst>
              </p:cNvPr>
              <p:cNvSpPr txBox="1"/>
              <p:nvPr/>
            </p:nvSpPr>
            <p:spPr>
              <a:xfrm>
                <a:off x="753491" y="474853"/>
                <a:ext cx="5127584" cy="393121"/>
              </a:xfrm>
              <a:prstGeom prst="rect">
                <a:avLst/>
              </a:prstGeom>
              <a:noFill/>
            </p:spPr>
            <p:txBody>
              <a:bodyPr wrap="square" rtlCol="0">
                <a:spAutoFit/>
              </a:bodyPr>
              <a:lstStyle/>
              <a:p>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𝑅</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rPr>
                              <m:t>1</m:t>
                            </m:r>
                          </m:sub>
                        </m:sSub>
                      </m:sub>
                      <m:sup>
                        <m:r>
                          <a:rPr lang="en-US" i="1">
                            <a:latin typeface="Cambria Math" panose="02040503050406030204" pitchFamily="18" charset="0"/>
                          </a:rPr>
                          <m:t>′</m:t>
                        </m:r>
                      </m:sup>
                    </m:sSubSup>
                  </m:oMath>
                </a14:m>
                <a:r>
                  <a:rPr lang="en-US" dirty="0">
                    <a:latin typeface="Times New Roman" panose="02020603050405020304" pitchFamily="18" charset="0"/>
                    <a:cs typeface="Times New Roman" panose="02020603050405020304" pitchFamily="18" charset="0"/>
                  </a:rPr>
                  <a:t>is SBS-8 (Weighted Mean),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𝑅</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2</m:t>
                            </m:r>
                          </m:sub>
                        </m:sSub>
                      </m:sub>
                      <m:sup>
                        <m:r>
                          <a:rPr lang="en-US" i="1">
                            <a:latin typeface="Cambria Math" panose="02040503050406030204" pitchFamily="18" charset="0"/>
                          </a:rPr>
                          <m:t>′</m:t>
                        </m:r>
                      </m:sup>
                    </m:sSubSup>
                  </m:oMath>
                </a14:m>
                <a:r>
                  <a:rPr lang="en-US" dirty="0">
                    <a:latin typeface="Times New Roman" panose="02020603050405020304" pitchFamily="18" charset="0"/>
                    <a:cs typeface="Times New Roman" panose="02020603050405020304" pitchFamily="18" charset="0"/>
                  </a:rPr>
                  <a:t>is SBS-9</a:t>
                </a:r>
              </a:p>
            </p:txBody>
          </p:sp>
        </mc:Choice>
        <mc:Fallback xmlns="">
          <p:sp>
            <p:nvSpPr>
              <p:cNvPr id="12" name="TextBox 11">
                <a:extLst>
                  <a:ext uri="{FF2B5EF4-FFF2-40B4-BE49-F238E27FC236}">
                    <a16:creationId xmlns:a16="http://schemas.microsoft.com/office/drawing/2014/main" id="{A0D7D19A-6102-7494-812C-D87A2D85D7E7}"/>
                  </a:ext>
                </a:extLst>
              </p:cNvPr>
              <p:cNvSpPr txBox="1">
                <a:spLocks noRot="1" noChangeAspect="1" noMove="1" noResize="1" noEditPoints="1" noAdjustHandles="1" noChangeArrowheads="1" noChangeShapeType="1" noTextEdit="1"/>
              </p:cNvSpPr>
              <p:nvPr/>
            </p:nvSpPr>
            <p:spPr>
              <a:xfrm>
                <a:off x="753491" y="474853"/>
                <a:ext cx="5127584" cy="393121"/>
              </a:xfrm>
              <a:prstGeom prst="rect">
                <a:avLst/>
              </a:prstGeom>
              <a:blipFill>
                <a:blip r:embed="rId4"/>
                <a:stretch>
                  <a:fillRect t="-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3F93A47-2BBE-1C7C-09FB-0A7D656E628A}"/>
                  </a:ext>
                </a:extLst>
              </p:cNvPr>
              <p:cNvSpPr txBox="1"/>
              <p:nvPr/>
            </p:nvSpPr>
            <p:spPr>
              <a:xfrm>
                <a:off x="4643463" y="486747"/>
                <a:ext cx="264740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a:t>
                </a:r>
                <a14:m>
                  <m:oMath xmlns:m="http://schemas.openxmlformats.org/officeDocument/2006/math">
                    <m:sSup>
                      <m:sSupPr>
                        <m:ctrlPr>
                          <a:rPr lang="en-US"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𝑄</m:t>
                        </m:r>
                      </m:e>
                      <m:sup>
                        <m:r>
                          <a:rPr lang="en-US" b="0" i="1" smtClean="0">
                            <a:latin typeface="Cambria Math" panose="02040503050406030204" pitchFamily="18" charset="0"/>
                            <a:cs typeface="Times New Roman" panose="02020603050405020304" pitchFamily="18" charset="0"/>
                          </a:rPr>
                          <m:t>2</m:t>
                        </m:r>
                      </m:sup>
                    </m:sSup>
                    <m:r>
                      <a:rPr lang="en-US" b="0" i="1" smtClean="0">
                        <a:latin typeface="Cambria Math" panose="02040503050406030204" pitchFamily="18" charset="0"/>
                        <a:cs typeface="Times New Roman" panose="02020603050405020304" pitchFamily="18" charset="0"/>
                      </a:rPr>
                      <m:t>=4.48</m:t>
                    </m:r>
                  </m:oMath>
                </a14:m>
                <a:r>
                  <a:rPr lang="en-US" dirty="0">
                    <a:latin typeface="Times New Roman" panose="02020603050405020304" pitchFamily="18" charset="0"/>
                    <a:cs typeface="Times New Roman" panose="02020603050405020304" pitchFamily="18" charset="0"/>
                  </a:rPr>
                  <a:t> (GeV/c)</a:t>
                </a:r>
                <a:r>
                  <a:rPr lang="en-US" baseline="30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C3F93A47-2BBE-1C7C-09FB-0A7D656E628A}"/>
                  </a:ext>
                </a:extLst>
              </p:cNvPr>
              <p:cNvSpPr txBox="1">
                <a:spLocks noRot="1" noChangeAspect="1" noMove="1" noResize="1" noEditPoints="1" noAdjustHandles="1" noChangeArrowheads="1" noChangeShapeType="1" noTextEdit="1"/>
              </p:cNvSpPr>
              <p:nvPr/>
            </p:nvSpPr>
            <p:spPr>
              <a:xfrm>
                <a:off x="4643463" y="486747"/>
                <a:ext cx="2647406" cy="369332"/>
              </a:xfrm>
              <a:prstGeom prst="rect">
                <a:avLst/>
              </a:prstGeom>
              <a:blipFill>
                <a:blip r:embed="rId5"/>
                <a:stretch>
                  <a:fillRect l="-476" t="-3333"/>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749EA413-D4B8-02B6-3484-EF16A99BDC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3595737D-2966-E74D-0C8E-98561E89B7E0}"/>
                  </a:ext>
                </a:extLst>
              </p:cNvPr>
              <p:cNvGraphicFramePr>
                <a:graphicFrameLocks noGrp="1"/>
              </p:cNvGraphicFramePr>
              <p:nvPr>
                <p:extLst>
                  <p:ext uri="{D42A27DB-BD31-4B8C-83A1-F6EECF244321}">
                    <p14:modId xmlns:p14="http://schemas.microsoft.com/office/powerpoint/2010/main" val="1953345885"/>
                  </p:ext>
                </p:extLst>
              </p:nvPr>
            </p:nvGraphicFramePr>
            <p:xfrm>
              <a:off x="594392" y="771441"/>
              <a:ext cx="7955212" cy="1112520"/>
            </p:xfrm>
            <a:graphic>
              <a:graphicData uri="http://schemas.openxmlformats.org/drawingml/2006/table">
                <a:tbl>
                  <a:tblPr firstRow="1" bandRow="1">
                    <a:tableStyleId>{21E4AEA4-8DFA-4A89-87EB-49C32662AFE0}</a:tableStyleId>
                  </a:tblPr>
                  <a:tblGrid>
                    <a:gridCol w="1988803">
                      <a:extLst>
                        <a:ext uri="{9D8B030D-6E8A-4147-A177-3AD203B41FA5}">
                          <a16:colId xmlns:a16="http://schemas.microsoft.com/office/drawing/2014/main" val="522706118"/>
                        </a:ext>
                      </a:extLst>
                    </a:gridCol>
                    <a:gridCol w="1988803">
                      <a:extLst>
                        <a:ext uri="{9D8B030D-6E8A-4147-A177-3AD203B41FA5}">
                          <a16:colId xmlns:a16="http://schemas.microsoft.com/office/drawing/2014/main" val="4009924157"/>
                        </a:ext>
                      </a:extLst>
                    </a:gridCol>
                    <a:gridCol w="1988803">
                      <a:extLst>
                        <a:ext uri="{9D8B030D-6E8A-4147-A177-3AD203B41FA5}">
                          <a16:colId xmlns:a16="http://schemas.microsoft.com/office/drawing/2014/main" val="3537929653"/>
                        </a:ext>
                      </a:extLst>
                    </a:gridCol>
                    <a:gridCol w="1988803">
                      <a:extLst>
                        <a:ext uri="{9D8B030D-6E8A-4147-A177-3AD203B41FA5}">
                          <a16:colId xmlns:a16="http://schemas.microsoft.com/office/drawing/2014/main" val="1407643071"/>
                        </a:ext>
                      </a:extLst>
                    </a:gridCol>
                  </a:tblGrid>
                  <a:tr h="370840">
                    <a:tc>
                      <a:txBody>
                        <a:bodyPr/>
                        <a:lstStyle/>
                        <a:p>
                          <a:pPr algn="ctr"/>
                          <a:r>
                            <a:rPr lang="en-US" dirty="0">
                              <a:latin typeface="Times New Roman" panose="02020603050405020304" pitchFamily="18" charset="0"/>
                              <a:cs typeface="Times New Roman" panose="02020603050405020304" pitchFamily="18" charset="0"/>
                            </a:rPr>
                            <a:t>Quantity</a:t>
                          </a:r>
                        </a:p>
                      </a:txBody>
                      <a:tcPr/>
                    </a:tc>
                    <a:tc>
                      <a:txBody>
                        <a:bodyPr/>
                        <a:lstStyle/>
                        <a:p>
                          <a:pPr algn="ctr"/>
                          <a:r>
                            <a:rPr lang="en-US" dirty="0">
                              <a:latin typeface="Times New Roman" panose="02020603050405020304" pitchFamily="18" charset="0"/>
                              <a:cs typeface="Times New Roman" panose="02020603050405020304" pitchFamily="18" charset="0"/>
                            </a:rPr>
                            <a:t>Value</a:t>
                          </a:r>
                        </a:p>
                      </a:txBody>
                      <a:tcPr/>
                    </a:tc>
                    <a:tc>
                      <a:txBody>
                        <a:bodyPr/>
                        <a:lstStyle/>
                        <a:p>
                          <a:pPr algn="ctr"/>
                          <a:r>
                            <a:rPr lang="en-US" dirty="0">
                              <a:latin typeface="Times New Roman" panose="02020603050405020304" pitchFamily="18" charset="0"/>
                              <a:cs typeface="Times New Roman" panose="02020603050405020304" pitchFamily="18" charset="0"/>
                            </a:rPr>
                            <a:t>Uncertainty</a:t>
                          </a:r>
                        </a:p>
                      </a:txBody>
                      <a:tcPr/>
                    </a:tc>
                    <a:tc>
                      <a:txBody>
                        <a:bodyPr/>
                        <a:lstStyle/>
                        <a:p>
                          <a:pPr algn="ctr"/>
                          <a:r>
                            <a:rPr lang="en-US" dirty="0">
                              <a:latin typeface="Times New Roman" panose="02020603050405020304" pitchFamily="18" charset="0"/>
                              <a:cs typeface="Times New Roman" panose="02020603050405020304" pitchFamily="18" charset="0"/>
                            </a:rPr>
                            <a:t>Uncertainty (%)</a:t>
                          </a:r>
                        </a:p>
                      </a:txBody>
                      <a:tcPr/>
                    </a:tc>
                    <a:extLst>
                      <a:ext uri="{0D108BD9-81ED-4DB2-BD59-A6C34878D82A}">
                        <a16:rowId xmlns:a16="http://schemas.microsoft.com/office/drawing/2014/main" val="860029100"/>
                      </a:ext>
                    </a:extLst>
                  </a:tr>
                  <a:tr h="370840">
                    <a:tc>
                      <a:txBody>
                        <a:bodyPr/>
                        <a:lstStyle/>
                        <a:p>
                          <a:pPr algn="ct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𝑅</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rPr>
                                          <m:t>1</m:t>
                                        </m:r>
                                      </m:sub>
                                    </m:sSub>
                                  </m:sub>
                                  <m:sup>
                                    <m:r>
                                      <a:rPr lang="en-US" i="1">
                                        <a:latin typeface="Cambria Math" panose="02040503050406030204" pitchFamily="18" charset="0"/>
                                      </a:rPr>
                                      <m:t>′</m:t>
                                    </m:r>
                                  </m:sup>
                                </m:sSubSup>
                              </m:oMath>
                            </m:oMathPara>
                          </a14:m>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0.3908</a:t>
                          </a:r>
                        </a:p>
                      </a:txBody>
                      <a:tcPr/>
                    </a:tc>
                    <a:tc>
                      <a:txBody>
                        <a:bodyPr/>
                        <a:lstStyle/>
                        <a:p>
                          <a:pPr algn="ctr"/>
                          <a:r>
                            <a:rPr lang="en-US" dirty="0">
                              <a:latin typeface="Times New Roman" panose="02020603050405020304" pitchFamily="18" charset="0"/>
                              <a:cs typeface="Times New Roman" panose="02020603050405020304" pitchFamily="18" charset="0"/>
                            </a:rPr>
                            <a:t>0.0038</a:t>
                          </a:r>
                        </a:p>
                      </a:txBody>
                      <a:tcPr/>
                    </a:tc>
                    <a:tc>
                      <a:txBody>
                        <a:bodyPr/>
                        <a:lstStyle/>
                        <a:p>
                          <a:pPr algn="ctr"/>
                          <a:r>
                            <a:rPr lang="en-US" dirty="0">
                              <a:latin typeface="Times New Roman" panose="02020603050405020304" pitchFamily="18" charset="0"/>
                              <a:cs typeface="Times New Roman" panose="02020603050405020304" pitchFamily="18" charset="0"/>
                            </a:rPr>
                            <a:t>0.97%</a:t>
                          </a:r>
                        </a:p>
                      </a:txBody>
                      <a:tcPr/>
                    </a:tc>
                    <a:extLst>
                      <a:ext uri="{0D108BD9-81ED-4DB2-BD59-A6C34878D82A}">
                        <a16:rowId xmlns:a16="http://schemas.microsoft.com/office/drawing/2014/main" val="2507763089"/>
                      </a:ext>
                    </a:extLst>
                  </a:tr>
                  <a:tr h="370840">
                    <a:tc>
                      <a:txBody>
                        <a:bodyPr/>
                        <a:lstStyle/>
                        <a:p>
                          <a:pPr algn="ct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𝑅</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2</m:t>
                                        </m:r>
                                      </m:sub>
                                    </m:sSub>
                                  </m:sub>
                                  <m:sup>
                                    <m:r>
                                      <a:rPr lang="en-US" i="1">
                                        <a:latin typeface="Cambria Math" panose="02040503050406030204" pitchFamily="18" charset="0"/>
                                      </a:rPr>
                                      <m:t>′</m:t>
                                    </m:r>
                                  </m:sup>
                                </m:sSubSup>
                              </m:oMath>
                            </m:oMathPara>
                          </a14:m>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0.3875</a:t>
                          </a:r>
                        </a:p>
                      </a:txBody>
                      <a:tcPr/>
                    </a:tc>
                    <a:tc>
                      <a:txBody>
                        <a:bodyPr/>
                        <a:lstStyle/>
                        <a:p>
                          <a:pPr algn="ctr"/>
                          <a:r>
                            <a:rPr lang="en-US" dirty="0">
                              <a:latin typeface="Times New Roman" panose="02020603050405020304" pitchFamily="18" charset="0"/>
                              <a:cs typeface="Times New Roman" panose="02020603050405020304" pitchFamily="18" charset="0"/>
                            </a:rPr>
                            <a:t>0.0032</a:t>
                          </a:r>
                        </a:p>
                      </a:txBody>
                      <a:tcPr/>
                    </a:tc>
                    <a:tc>
                      <a:txBody>
                        <a:bodyPr/>
                        <a:lstStyle/>
                        <a:p>
                          <a:pPr algn="ctr"/>
                          <a:r>
                            <a:rPr lang="en-US" dirty="0">
                              <a:latin typeface="Times New Roman" panose="02020603050405020304" pitchFamily="18" charset="0"/>
                              <a:cs typeface="Times New Roman" panose="02020603050405020304" pitchFamily="18" charset="0"/>
                            </a:rPr>
                            <a:t>0.83%</a:t>
                          </a:r>
                        </a:p>
                      </a:txBody>
                      <a:tcPr/>
                    </a:tc>
                    <a:extLst>
                      <a:ext uri="{0D108BD9-81ED-4DB2-BD59-A6C34878D82A}">
                        <a16:rowId xmlns:a16="http://schemas.microsoft.com/office/drawing/2014/main" val="1635474833"/>
                      </a:ext>
                    </a:extLst>
                  </a:tr>
                </a:tbl>
              </a:graphicData>
            </a:graphic>
          </p:graphicFrame>
        </mc:Choice>
        <mc:Fallback xmlns="">
          <p:graphicFrame>
            <p:nvGraphicFramePr>
              <p:cNvPr id="7" name="Table 6">
                <a:extLst>
                  <a:ext uri="{FF2B5EF4-FFF2-40B4-BE49-F238E27FC236}">
                    <a16:creationId xmlns:a16="http://schemas.microsoft.com/office/drawing/2014/main" id="{3595737D-2966-E74D-0C8E-98561E89B7E0}"/>
                  </a:ext>
                </a:extLst>
              </p:cNvPr>
              <p:cNvGraphicFramePr>
                <a:graphicFrameLocks noGrp="1"/>
              </p:cNvGraphicFramePr>
              <p:nvPr>
                <p:extLst>
                  <p:ext uri="{D42A27DB-BD31-4B8C-83A1-F6EECF244321}">
                    <p14:modId xmlns:p14="http://schemas.microsoft.com/office/powerpoint/2010/main" val="1953345885"/>
                  </p:ext>
                </p:extLst>
              </p:nvPr>
            </p:nvGraphicFramePr>
            <p:xfrm>
              <a:off x="594392" y="771441"/>
              <a:ext cx="7955212" cy="1112520"/>
            </p:xfrm>
            <a:graphic>
              <a:graphicData uri="http://schemas.openxmlformats.org/drawingml/2006/table">
                <a:tbl>
                  <a:tblPr firstRow="1" bandRow="1">
                    <a:tableStyleId>{21E4AEA4-8DFA-4A89-87EB-49C32662AFE0}</a:tableStyleId>
                  </a:tblPr>
                  <a:tblGrid>
                    <a:gridCol w="1988803">
                      <a:extLst>
                        <a:ext uri="{9D8B030D-6E8A-4147-A177-3AD203B41FA5}">
                          <a16:colId xmlns:a16="http://schemas.microsoft.com/office/drawing/2014/main" val="522706118"/>
                        </a:ext>
                      </a:extLst>
                    </a:gridCol>
                    <a:gridCol w="1988803">
                      <a:extLst>
                        <a:ext uri="{9D8B030D-6E8A-4147-A177-3AD203B41FA5}">
                          <a16:colId xmlns:a16="http://schemas.microsoft.com/office/drawing/2014/main" val="4009924157"/>
                        </a:ext>
                      </a:extLst>
                    </a:gridCol>
                    <a:gridCol w="1988803">
                      <a:extLst>
                        <a:ext uri="{9D8B030D-6E8A-4147-A177-3AD203B41FA5}">
                          <a16:colId xmlns:a16="http://schemas.microsoft.com/office/drawing/2014/main" val="3537929653"/>
                        </a:ext>
                      </a:extLst>
                    </a:gridCol>
                    <a:gridCol w="1988803">
                      <a:extLst>
                        <a:ext uri="{9D8B030D-6E8A-4147-A177-3AD203B41FA5}">
                          <a16:colId xmlns:a16="http://schemas.microsoft.com/office/drawing/2014/main" val="1407643071"/>
                        </a:ext>
                      </a:extLst>
                    </a:gridCol>
                  </a:tblGrid>
                  <a:tr h="370840">
                    <a:tc>
                      <a:txBody>
                        <a:bodyPr/>
                        <a:lstStyle/>
                        <a:p>
                          <a:pPr algn="ctr"/>
                          <a:r>
                            <a:rPr lang="en-US" dirty="0">
                              <a:latin typeface="Times New Roman" panose="02020603050405020304" pitchFamily="18" charset="0"/>
                              <a:cs typeface="Times New Roman" panose="02020603050405020304" pitchFamily="18" charset="0"/>
                            </a:rPr>
                            <a:t>Quantity</a:t>
                          </a:r>
                        </a:p>
                      </a:txBody>
                      <a:tcPr/>
                    </a:tc>
                    <a:tc>
                      <a:txBody>
                        <a:bodyPr/>
                        <a:lstStyle/>
                        <a:p>
                          <a:pPr algn="ctr"/>
                          <a:r>
                            <a:rPr lang="en-US" dirty="0">
                              <a:latin typeface="Times New Roman" panose="02020603050405020304" pitchFamily="18" charset="0"/>
                              <a:cs typeface="Times New Roman" panose="02020603050405020304" pitchFamily="18" charset="0"/>
                            </a:rPr>
                            <a:t>Value</a:t>
                          </a:r>
                        </a:p>
                      </a:txBody>
                      <a:tcPr/>
                    </a:tc>
                    <a:tc>
                      <a:txBody>
                        <a:bodyPr/>
                        <a:lstStyle/>
                        <a:p>
                          <a:pPr algn="ctr"/>
                          <a:r>
                            <a:rPr lang="en-US" dirty="0">
                              <a:latin typeface="Times New Roman" panose="02020603050405020304" pitchFamily="18" charset="0"/>
                              <a:cs typeface="Times New Roman" panose="02020603050405020304" pitchFamily="18" charset="0"/>
                            </a:rPr>
                            <a:t>Uncertainty</a:t>
                          </a:r>
                        </a:p>
                      </a:txBody>
                      <a:tcPr/>
                    </a:tc>
                    <a:tc>
                      <a:txBody>
                        <a:bodyPr/>
                        <a:lstStyle/>
                        <a:p>
                          <a:pPr algn="ctr"/>
                          <a:r>
                            <a:rPr lang="en-US" dirty="0">
                              <a:latin typeface="Times New Roman" panose="02020603050405020304" pitchFamily="18" charset="0"/>
                              <a:cs typeface="Times New Roman" panose="02020603050405020304" pitchFamily="18" charset="0"/>
                            </a:rPr>
                            <a:t>Uncertainty (%)</a:t>
                          </a:r>
                        </a:p>
                      </a:txBody>
                      <a:tcPr/>
                    </a:tc>
                    <a:extLst>
                      <a:ext uri="{0D108BD9-81ED-4DB2-BD59-A6C34878D82A}">
                        <a16:rowId xmlns:a16="http://schemas.microsoft.com/office/drawing/2014/main" val="860029100"/>
                      </a:ext>
                    </a:extLst>
                  </a:tr>
                  <a:tr h="370840">
                    <a:tc>
                      <a:txBody>
                        <a:bodyPr/>
                        <a:lstStyle/>
                        <a:p>
                          <a:endParaRPr lang="en-US"/>
                        </a:p>
                      </a:txBody>
                      <a:tcPr>
                        <a:blipFill>
                          <a:blip r:embed="rId6"/>
                          <a:stretch>
                            <a:fillRect t="-103448" r="-301274" b="-106897"/>
                          </a:stretch>
                        </a:blipFill>
                      </a:tcPr>
                    </a:tc>
                    <a:tc>
                      <a:txBody>
                        <a:bodyPr/>
                        <a:lstStyle/>
                        <a:p>
                          <a:pPr algn="ctr"/>
                          <a:r>
                            <a:rPr lang="en-US" dirty="0">
                              <a:latin typeface="Times New Roman" panose="02020603050405020304" pitchFamily="18" charset="0"/>
                              <a:cs typeface="Times New Roman" panose="02020603050405020304" pitchFamily="18" charset="0"/>
                            </a:rPr>
                            <a:t>0.3908</a:t>
                          </a:r>
                        </a:p>
                      </a:txBody>
                      <a:tcPr/>
                    </a:tc>
                    <a:tc>
                      <a:txBody>
                        <a:bodyPr/>
                        <a:lstStyle/>
                        <a:p>
                          <a:pPr algn="ctr"/>
                          <a:r>
                            <a:rPr lang="en-US" dirty="0">
                              <a:latin typeface="Times New Roman" panose="02020603050405020304" pitchFamily="18" charset="0"/>
                              <a:cs typeface="Times New Roman" panose="02020603050405020304" pitchFamily="18" charset="0"/>
                            </a:rPr>
                            <a:t>0.0038</a:t>
                          </a:r>
                        </a:p>
                      </a:txBody>
                      <a:tcPr/>
                    </a:tc>
                    <a:tc>
                      <a:txBody>
                        <a:bodyPr/>
                        <a:lstStyle/>
                        <a:p>
                          <a:pPr algn="ctr"/>
                          <a:r>
                            <a:rPr lang="en-US" dirty="0">
                              <a:latin typeface="Times New Roman" panose="02020603050405020304" pitchFamily="18" charset="0"/>
                              <a:cs typeface="Times New Roman" panose="02020603050405020304" pitchFamily="18" charset="0"/>
                            </a:rPr>
                            <a:t>0.97%</a:t>
                          </a:r>
                        </a:p>
                      </a:txBody>
                      <a:tcPr/>
                    </a:tc>
                    <a:extLst>
                      <a:ext uri="{0D108BD9-81ED-4DB2-BD59-A6C34878D82A}">
                        <a16:rowId xmlns:a16="http://schemas.microsoft.com/office/drawing/2014/main" val="2507763089"/>
                      </a:ext>
                    </a:extLst>
                  </a:tr>
                  <a:tr h="370840">
                    <a:tc>
                      <a:txBody>
                        <a:bodyPr/>
                        <a:lstStyle/>
                        <a:p>
                          <a:endParaRPr lang="en-US"/>
                        </a:p>
                      </a:txBody>
                      <a:tcPr>
                        <a:blipFill>
                          <a:blip r:embed="rId6"/>
                          <a:stretch>
                            <a:fillRect t="-196667" r="-301274" b="-3333"/>
                          </a:stretch>
                        </a:blipFill>
                      </a:tcPr>
                    </a:tc>
                    <a:tc>
                      <a:txBody>
                        <a:bodyPr/>
                        <a:lstStyle/>
                        <a:p>
                          <a:pPr algn="ctr"/>
                          <a:r>
                            <a:rPr lang="en-US" dirty="0">
                              <a:latin typeface="Times New Roman" panose="02020603050405020304" pitchFamily="18" charset="0"/>
                              <a:cs typeface="Times New Roman" panose="02020603050405020304" pitchFamily="18" charset="0"/>
                            </a:rPr>
                            <a:t>0.3875</a:t>
                          </a:r>
                        </a:p>
                      </a:txBody>
                      <a:tcPr/>
                    </a:tc>
                    <a:tc>
                      <a:txBody>
                        <a:bodyPr/>
                        <a:lstStyle/>
                        <a:p>
                          <a:pPr algn="ctr"/>
                          <a:r>
                            <a:rPr lang="en-US" dirty="0">
                              <a:latin typeface="Times New Roman" panose="02020603050405020304" pitchFamily="18" charset="0"/>
                              <a:cs typeface="Times New Roman" panose="02020603050405020304" pitchFamily="18" charset="0"/>
                            </a:rPr>
                            <a:t>0.0032</a:t>
                          </a:r>
                        </a:p>
                      </a:txBody>
                      <a:tcPr/>
                    </a:tc>
                    <a:tc>
                      <a:txBody>
                        <a:bodyPr/>
                        <a:lstStyle/>
                        <a:p>
                          <a:pPr algn="ctr"/>
                          <a:r>
                            <a:rPr lang="en-US" dirty="0">
                              <a:latin typeface="Times New Roman" panose="02020603050405020304" pitchFamily="18" charset="0"/>
                              <a:cs typeface="Times New Roman" panose="02020603050405020304" pitchFamily="18" charset="0"/>
                            </a:rPr>
                            <a:t>0.83%</a:t>
                          </a:r>
                        </a:p>
                      </a:txBody>
                      <a:tcPr/>
                    </a:tc>
                    <a:extLst>
                      <a:ext uri="{0D108BD9-81ED-4DB2-BD59-A6C34878D82A}">
                        <a16:rowId xmlns:a16="http://schemas.microsoft.com/office/drawing/2014/main" val="1635474833"/>
                      </a:ext>
                    </a:extLst>
                  </a:tr>
                </a:tbl>
              </a:graphicData>
            </a:graphic>
          </p:graphicFrame>
        </mc:Fallback>
      </mc:AlternateContent>
    </p:spTree>
    <p:extLst>
      <p:ext uri="{BB962C8B-B14F-4D97-AF65-F5344CB8AC3E}">
        <p14:creationId xmlns:p14="http://schemas.microsoft.com/office/powerpoint/2010/main" val="1172044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09099-49CC-EDE4-4F98-8E191262CED0}"/>
            </a:ext>
          </a:extLst>
        </p:cNvPr>
        <p:cNvGrpSpPr/>
        <p:nvPr/>
      </p:nvGrpSpPr>
      <p:grpSpPr>
        <a:xfrm>
          <a:off x="0" y="0"/>
          <a:ext cx="0" cy="0"/>
          <a:chOff x="0" y="0"/>
          <a:chExt cx="0" cy="0"/>
        </a:xfrm>
      </p:grpSpPr>
      <p:pic>
        <p:nvPicPr>
          <p:cNvPr id="7" name="Picture 6" descr="A graph of a graph&#10;&#10;AI-generated content may be incorrect.">
            <a:extLst>
              <a:ext uri="{FF2B5EF4-FFF2-40B4-BE49-F238E27FC236}">
                <a16:creationId xmlns:a16="http://schemas.microsoft.com/office/drawing/2014/main" id="{64BEFAE0-8F45-10B3-F299-6BF9AAB85D6E}"/>
              </a:ext>
            </a:extLst>
          </p:cNvPr>
          <p:cNvPicPr>
            <a:picLocks noChangeAspect="1"/>
          </p:cNvPicPr>
          <p:nvPr/>
        </p:nvPicPr>
        <p:blipFill>
          <a:blip r:embed="rId3"/>
          <a:stretch>
            <a:fillRect/>
          </a:stretch>
        </p:blipFill>
        <p:spPr>
          <a:xfrm>
            <a:off x="246502" y="300576"/>
            <a:ext cx="5901749" cy="4335665"/>
          </a:xfrm>
          <a:prstGeom prst="rect">
            <a:avLst/>
          </a:prstGeom>
        </p:spPr>
      </p:pic>
      <p:sp>
        <p:nvSpPr>
          <p:cNvPr id="5" name="Title 4">
            <a:extLst>
              <a:ext uri="{FF2B5EF4-FFF2-40B4-BE49-F238E27FC236}">
                <a16:creationId xmlns:a16="http://schemas.microsoft.com/office/drawing/2014/main" id="{5902102B-A074-0DEB-8908-FEF66BE0A36C}"/>
              </a:ext>
            </a:extLst>
          </p:cNvPr>
          <p:cNvSpPr>
            <a:spLocks noGrp="1"/>
          </p:cNvSpPr>
          <p:nvPr>
            <p:ph type="title"/>
          </p:nvPr>
        </p:nvSpPr>
        <p:spPr>
          <a:xfrm>
            <a:off x="531223" y="55960"/>
            <a:ext cx="8081554"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Form Factor Ratio Preliminary Result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2DFACC3-69D2-3F0C-795C-7E3B2D5EADE4}"/>
                  </a:ext>
                </a:extLst>
              </p:cNvPr>
              <p:cNvSpPr txBox="1"/>
              <p:nvPr/>
            </p:nvSpPr>
            <p:spPr>
              <a:xfrm>
                <a:off x="5946745" y="1077254"/>
                <a:ext cx="2357359" cy="873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𝑛</m:t>
                          </m:r>
                        </m:sub>
                      </m:sSub>
                      <m:f>
                        <m:fPr>
                          <m:ctrlPr>
                            <a:rPr lang="en-US" i="1" smtClean="0">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i="1">
                                  <a:latin typeface="Cambria Math" panose="02040503050406030204" pitchFamily="18" charset="0"/>
                                </a:rPr>
                                <m:t>𝐸</m:t>
                              </m:r>
                            </m:sub>
                            <m:sup>
                              <m:r>
                                <a:rPr lang="en-US" i="1">
                                  <a:latin typeface="Cambria Math" panose="02040503050406030204" pitchFamily="18" charset="0"/>
                                </a:rPr>
                                <m:t>𝑛</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b="0" i="1" smtClean="0">
                                  <a:latin typeface="Cambria Math" panose="02040503050406030204" pitchFamily="18" charset="0"/>
                                </a:rPr>
                                <m:t>𝑀</m:t>
                              </m:r>
                            </m:sub>
                            <m:sup>
                              <m:r>
                                <a:rPr lang="en-US" i="1">
                                  <a:latin typeface="Cambria Math" panose="02040503050406030204" pitchFamily="18" charset="0"/>
                                </a:rPr>
                                <m:t>𝑛</m:t>
                              </m:r>
                            </m:sup>
                          </m:sSubSup>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rPr>
                            <m:t>𝑛</m:t>
                          </m:r>
                        </m:sub>
                      </m:sSub>
                      <m:rad>
                        <m:radPr>
                          <m:degHide m:val="on"/>
                          <m:ctrlPr>
                            <a:rPr lang="en-US" i="1" smtClean="0">
                              <a:latin typeface="Cambria Math" panose="02040503050406030204" pitchFamily="18" charset="0"/>
                            </a:rPr>
                          </m:ctrlPr>
                        </m:radPr>
                        <m:deg/>
                        <m:e>
                          <m:sSup>
                            <m:sSupPr>
                              <m:ctrlPr>
                                <a:rPr lang="en-US"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sup>
                          </m:sSup>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𝑛</m:t>
                              </m:r>
                            </m:sub>
                          </m:sSub>
                        </m:e>
                      </m:rad>
                      <m:r>
                        <a:rPr lang="en-US" b="0" i="1" smtClean="0">
                          <a:latin typeface="Cambria Math" panose="02040503050406030204" pitchFamily="18" charset="0"/>
                        </a:rPr>
                        <m:t>=0.652</m:t>
                      </m:r>
                      <m:r>
                        <a:rPr lang="en-US" b="0" i="1" smtClean="0">
                          <a:latin typeface="Cambria Math" panose="02040503050406030204" pitchFamily="18" charset="0"/>
                          <a:ea typeface="Cambria Math" panose="02040503050406030204" pitchFamily="18" charset="0"/>
                        </a:rPr>
                        <m:t>±0.160</m:t>
                      </m:r>
                    </m:oMath>
                  </m:oMathPara>
                </a14:m>
                <a:endParaRPr lang="en-US" dirty="0"/>
              </a:p>
            </p:txBody>
          </p:sp>
        </mc:Choice>
        <mc:Fallback xmlns="">
          <p:sp>
            <p:nvSpPr>
              <p:cNvPr id="8" name="TextBox 7">
                <a:extLst>
                  <a:ext uri="{FF2B5EF4-FFF2-40B4-BE49-F238E27FC236}">
                    <a16:creationId xmlns:a16="http://schemas.microsoft.com/office/drawing/2014/main" id="{92DFACC3-69D2-3F0C-795C-7E3B2D5EADE4}"/>
                  </a:ext>
                </a:extLst>
              </p:cNvPr>
              <p:cNvSpPr txBox="1">
                <a:spLocks noRot="1" noChangeAspect="1" noMove="1" noResize="1" noEditPoints="1" noAdjustHandles="1" noChangeArrowheads="1" noChangeShapeType="1" noTextEdit="1"/>
              </p:cNvSpPr>
              <p:nvPr/>
            </p:nvSpPr>
            <p:spPr>
              <a:xfrm>
                <a:off x="5946745" y="1077254"/>
                <a:ext cx="2357359" cy="873444"/>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CF84ED2-EA10-578E-3D38-8B0745039FB1}"/>
              </a:ext>
            </a:extLst>
          </p:cNvPr>
          <p:cNvSpPr txBox="1"/>
          <p:nvPr/>
        </p:nvSpPr>
        <p:spPr>
          <a:xfrm>
            <a:off x="6148251" y="1773694"/>
            <a:ext cx="2647406"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Does not account for TPE effects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A0622AF-FC3F-3BFB-E707-FDA474CD9D73}"/>
                  </a:ext>
                </a:extLst>
              </p:cNvPr>
              <p:cNvSpPr txBox="1"/>
              <p:nvPr/>
            </p:nvSpPr>
            <p:spPr>
              <a:xfrm>
                <a:off x="6148251" y="769477"/>
                <a:ext cx="1954349"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a:t>
                </a:r>
                <a14:m>
                  <m:oMath xmlns:m="http://schemas.openxmlformats.org/officeDocument/2006/math">
                    <m:sSup>
                      <m:sSupPr>
                        <m:ctrlPr>
                          <a:rPr lang="en-US"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𝑄</m:t>
                        </m:r>
                      </m:e>
                      <m:sup>
                        <m:r>
                          <a:rPr lang="en-US" b="0" i="1" smtClean="0">
                            <a:latin typeface="Cambria Math" panose="02040503050406030204" pitchFamily="18" charset="0"/>
                            <a:cs typeface="Times New Roman" panose="02020603050405020304" pitchFamily="18" charset="0"/>
                          </a:rPr>
                          <m:t>2</m:t>
                        </m:r>
                      </m:sup>
                    </m:sSup>
                    <m:r>
                      <a:rPr lang="en-US" b="0" i="1" smtClean="0">
                        <a:latin typeface="Cambria Math" panose="02040503050406030204" pitchFamily="18" charset="0"/>
                        <a:cs typeface="Times New Roman" panose="02020603050405020304" pitchFamily="18" charset="0"/>
                      </a:rPr>
                      <m:t>=4.48</m:t>
                    </m:r>
                  </m:oMath>
                </a14:m>
                <a:r>
                  <a:rPr lang="en-US" dirty="0">
                    <a:latin typeface="Times New Roman" panose="02020603050405020304" pitchFamily="18" charset="0"/>
                    <a:cs typeface="Times New Roman" panose="02020603050405020304" pitchFamily="18" charset="0"/>
                  </a:rPr>
                  <a:t> (GeV/c)</a:t>
                </a:r>
                <a:r>
                  <a:rPr lang="en-US" baseline="30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3A0622AF-FC3F-3BFB-E707-FDA474CD9D73}"/>
                  </a:ext>
                </a:extLst>
              </p:cNvPr>
              <p:cNvSpPr txBox="1">
                <a:spLocks noRot="1" noChangeAspect="1" noMove="1" noResize="1" noEditPoints="1" noAdjustHandles="1" noChangeArrowheads="1" noChangeShapeType="1" noTextEdit="1"/>
              </p:cNvSpPr>
              <p:nvPr/>
            </p:nvSpPr>
            <p:spPr>
              <a:xfrm>
                <a:off x="6148251" y="769477"/>
                <a:ext cx="1954349" cy="307777"/>
              </a:xfrm>
              <a:prstGeom prst="rect">
                <a:avLst/>
              </a:prstGeom>
              <a:blipFill>
                <a:blip r:embed="rId5"/>
                <a:stretch>
                  <a:fillRect l="-1299" t="-4000" b="-20000"/>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342866D3-B693-6E3C-F10A-40FDCD3DB2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A844CB-B07A-D696-8E73-0BAE110CC30D}"/>
                  </a:ext>
                </a:extLst>
              </p:cNvPr>
              <p:cNvSpPr txBox="1"/>
              <p:nvPr/>
            </p:nvSpPr>
            <p:spPr>
              <a:xfrm>
                <a:off x="5623681" y="2452450"/>
                <a:ext cx="3513666" cy="2031325"/>
              </a:xfrm>
              <a:prstGeom prst="rect">
                <a:avLst/>
              </a:prstGeom>
              <a:noFill/>
            </p:spPr>
            <p:txBody>
              <a:bodyPr wrap="square">
                <a:spAutoFit/>
              </a:bodyPr>
              <a:lstStyle/>
              <a:p>
                <a:r>
                  <a:rPr lang="en-US" dirty="0">
                    <a:latin typeface="Cambria Math" panose="02040503050406030204" pitchFamily="18" charset="0"/>
                    <a:cs typeface="Times New Roman" panose="02020603050405020304" pitchFamily="18" charset="0"/>
                  </a:rPr>
                  <a:t>Conclusions:</a:t>
                </a:r>
              </a:p>
              <a:p>
                <a:pPr marL="342900" indent="-342900">
                  <a:buFont typeface="Arial" panose="020B0604020202020204" pitchFamily="34" charset="0"/>
                  <a:buChar char="•"/>
                </a:pPr>
                <a14:m>
                  <m:oMath xmlns:m="http://schemas.openxmlformats.org/officeDocument/2006/math">
                    <m:sSup>
                      <m:sSupPr>
                        <m:ctrlPr>
                          <a:rPr lang="en-US"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𝑆</m:t>
                        </m:r>
                      </m:e>
                      <m:sup>
                        <m:r>
                          <a:rPr lang="en-US" b="0" i="1" smtClean="0">
                            <a:latin typeface="Cambria Math" panose="02040503050406030204" pitchFamily="18" charset="0"/>
                            <a:cs typeface="Times New Roman" panose="02020603050405020304" pitchFamily="18" charset="0"/>
                          </a:rPr>
                          <m:t>𝑛</m:t>
                        </m:r>
                      </m:sup>
                    </m:sSup>
                  </m:oMath>
                </a14:m>
                <a:r>
                  <a:rPr lang="en-US" dirty="0">
                    <a:latin typeface="Times New Roman" panose="02020603050405020304" pitchFamily="18" charset="0"/>
                    <a:cs typeface="Times New Roman" panose="02020603050405020304" pitchFamily="18" charset="0"/>
                  </a:rPr>
                  <a:t> result is consistent with the extrapolation of the global parameterization.</a:t>
                </a:r>
              </a:p>
              <a:p>
                <a:pPr marL="342900" indent="-342900">
                  <a:buFont typeface="Arial" panose="020B0604020202020204" pitchFamily="34" charset="0"/>
                  <a:buChar char="•"/>
                </a:pPr>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𝑆</m:t>
                        </m:r>
                      </m:e>
                      <m:sup>
                        <m:r>
                          <a:rPr lang="en-US" i="1">
                            <a:latin typeface="Cambria Math" panose="02040503050406030204" pitchFamily="18" charset="0"/>
                            <a:cs typeface="Times New Roman" panose="02020603050405020304" pitchFamily="18" charset="0"/>
                          </a:rPr>
                          <m:t>𝑛</m:t>
                        </m:r>
                      </m:sup>
                    </m:sSup>
                  </m:oMath>
                </a14:m>
                <a:r>
                  <a:rPr lang="en-US" dirty="0">
                    <a:latin typeface="Times New Roman" panose="02020603050405020304" pitchFamily="18" charset="0"/>
                    <a:cs typeface="Times New Roman" panose="02020603050405020304" pitchFamily="18" charset="0"/>
                  </a:rPr>
                  <a:t> result suggests an absence of large TPE corrections for the neutron</a:t>
                </a:r>
              </a:p>
              <a:p>
                <a:pPr marL="342900" indent="-342900">
                  <a:buFont typeface="Arial" panose="020B0604020202020204" pitchFamily="34" charset="0"/>
                  <a:buChar char="•"/>
                </a:pPr>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𝑆</m:t>
                        </m:r>
                      </m:e>
                      <m:sup>
                        <m:r>
                          <a:rPr lang="en-US" i="1">
                            <a:latin typeface="Cambria Math" panose="02040503050406030204" pitchFamily="18" charset="0"/>
                            <a:cs typeface="Times New Roman" panose="02020603050405020304" pitchFamily="18" charset="0"/>
                          </a:rPr>
                          <m:t>𝑛</m:t>
                        </m:r>
                      </m:sup>
                    </m:sSup>
                  </m:oMath>
                </a14:m>
                <a:r>
                  <a:rPr lang="en-US" dirty="0">
                    <a:latin typeface="Times New Roman" panose="02020603050405020304" pitchFamily="18" charset="0"/>
                    <a:cs typeface="Times New Roman" panose="02020603050405020304" pitchFamily="18" charset="0"/>
                  </a:rPr>
                  <a:t> result is not precise enough to experimentally expose neutron TPE effects</a:t>
                </a:r>
              </a:p>
            </p:txBody>
          </p:sp>
        </mc:Choice>
        <mc:Fallback xmlns="">
          <p:sp>
            <p:nvSpPr>
              <p:cNvPr id="12" name="TextBox 11">
                <a:extLst>
                  <a:ext uri="{FF2B5EF4-FFF2-40B4-BE49-F238E27FC236}">
                    <a16:creationId xmlns:a16="http://schemas.microsoft.com/office/drawing/2014/main" id="{FDA844CB-B07A-D696-8E73-0BAE110CC30D}"/>
                  </a:ext>
                </a:extLst>
              </p:cNvPr>
              <p:cNvSpPr txBox="1">
                <a:spLocks noRot="1" noChangeAspect="1" noMove="1" noResize="1" noEditPoints="1" noAdjustHandles="1" noChangeArrowheads="1" noChangeShapeType="1" noTextEdit="1"/>
              </p:cNvSpPr>
              <p:nvPr/>
            </p:nvSpPr>
            <p:spPr>
              <a:xfrm>
                <a:off x="5623681" y="2452450"/>
                <a:ext cx="3513666" cy="2031325"/>
              </a:xfrm>
              <a:prstGeom prst="rect">
                <a:avLst/>
              </a:prstGeom>
              <a:blipFill>
                <a:blip r:embed="rId6"/>
                <a:stretch>
                  <a:fillRect l="-722" b="-1852"/>
                </a:stretch>
              </a:blipFill>
            </p:spPr>
            <p:txBody>
              <a:bodyPr/>
              <a:lstStyle/>
              <a:p>
                <a:r>
                  <a:rPr lang="en-US">
                    <a:noFill/>
                  </a:rPr>
                  <a:t> </a:t>
                </a:r>
              </a:p>
            </p:txBody>
          </p:sp>
        </mc:Fallback>
      </mc:AlternateContent>
    </p:spTree>
    <p:extLst>
      <p:ext uri="{BB962C8B-B14F-4D97-AF65-F5344CB8AC3E}">
        <p14:creationId xmlns:p14="http://schemas.microsoft.com/office/powerpoint/2010/main" val="2905945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FDFC4-D402-DC15-DA95-A615D48BF0D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5BCDEB9-0076-C334-F957-F9C3A0FCFA58}"/>
              </a:ext>
            </a:extLst>
          </p:cNvPr>
          <p:cNvSpPr>
            <a:spLocks noGrp="1"/>
          </p:cNvSpPr>
          <p:nvPr>
            <p:ph type="title"/>
          </p:nvPr>
        </p:nvSpPr>
        <p:spPr>
          <a:xfrm>
            <a:off x="5630926" y="34656"/>
            <a:ext cx="2237962"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Outlook</a:t>
            </a:r>
          </a:p>
        </p:txBody>
      </p:sp>
      <p:sp>
        <p:nvSpPr>
          <p:cNvPr id="9" name="TextBox 8">
            <a:extLst>
              <a:ext uri="{FF2B5EF4-FFF2-40B4-BE49-F238E27FC236}">
                <a16:creationId xmlns:a16="http://schemas.microsoft.com/office/drawing/2014/main" id="{2D1806DA-4FEF-0A97-ACF6-01F840A4FEA2}"/>
              </a:ext>
            </a:extLst>
          </p:cNvPr>
          <p:cNvSpPr txBox="1"/>
          <p:nvPr/>
        </p:nvSpPr>
        <p:spPr>
          <a:xfrm>
            <a:off x="4478655" y="522760"/>
            <a:ext cx="4542503" cy="4124206"/>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Remaining Tasks</a:t>
            </a:r>
          </a:p>
          <a:p>
            <a:pPr marL="342900" indent="-34290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Potentially improve Radiative Correction models in MC</a:t>
            </a:r>
          </a:p>
          <a:p>
            <a:pPr marL="342900" indent="-34290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Quantifying systematic effects due to Radiative Corrections for </a:t>
            </a:r>
            <a:r>
              <a:rPr lang="en-US" sz="1500" dirty="0" err="1">
                <a:latin typeface="Times New Roman" panose="02020603050405020304" pitchFamily="18" charset="0"/>
                <a:cs typeface="Times New Roman" panose="02020603050405020304" pitchFamily="18" charset="0"/>
              </a:rPr>
              <a:t>nTPE</a:t>
            </a:r>
            <a:r>
              <a:rPr lang="en-US" sz="1500" dirty="0">
                <a:latin typeface="Times New Roman" panose="02020603050405020304" pitchFamily="18" charset="0"/>
                <a:cs typeface="Times New Roman" panose="02020603050405020304" pitchFamily="18" charset="0"/>
              </a:rPr>
              <a:t> results: (Implemented for </a:t>
            </a:r>
            <a:r>
              <a:rPr lang="en-US" sz="1500" dirty="0" err="1">
                <a:latin typeface="Times New Roman" panose="02020603050405020304" pitchFamily="18" charset="0"/>
                <a:cs typeface="Times New Roman" panose="02020603050405020304" pitchFamily="18" charset="0"/>
              </a:rPr>
              <a:t>GMn</a:t>
            </a:r>
            <a:r>
              <a:rPr lang="en-US" sz="1500" dirty="0">
                <a:latin typeface="Times New Roman" panose="02020603050405020304" pitchFamily="18" charset="0"/>
                <a:cs typeface="Times New Roman" panose="02020603050405020304" pitchFamily="18" charset="0"/>
              </a:rPr>
              <a:t> Analysis by P. Datta)</a:t>
            </a:r>
          </a:p>
          <a:p>
            <a:pPr marL="342900" indent="-34290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Updated (Pass-3) data and MC files with improved detector calibrations are available or available soon</a:t>
            </a:r>
          </a:p>
          <a:p>
            <a:pPr marL="342900" indent="-34290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Study effects due to final-state interactions</a:t>
            </a:r>
          </a:p>
          <a:p>
            <a:pPr marL="342900" indent="-34290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Quantify effects due to absolute </a:t>
            </a:r>
            <a:r>
              <a:rPr lang="en-US" sz="1500" dirty="0" err="1">
                <a:latin typeface="Times New Roman" panose="02020603050405020304" pitchFamily="18" charset="0"/>
                <a:cs typeface="Times New Roman" panose="02020603050405020304" pitchFamily="18" charset="0"/>
              </a:rPr>
              <a:t>HCal</a:t>
            </a:r>
            <a:r>
              <a:rPr lang="en-US" sz="1500" dirty="0">
                <a:latin typeface="Times New Roman" panose="02020603050405020304" pitchFamily="18" charset="0"/>
                <a:cs typeface="Times New Roman" panose="02020603050405020304" pitchFamily="18" charset="0"/>
              </a:rPr>
              <a:t> nucleon detection efficiency</a:t>
            </a:r>
          </a:p>
          <a:p>
            <a:pPr marL="342900" indent="-34290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Reevaluate Inelastic Background systematic uncertainty with improved method (MC Inelastic and Out-Of-Time): (Implemented for </a:t>
            </a:r>
            <a:r>
              <a:rPr lang="en-US" sz="1500" dirty="0" err="1">
                <a:latin typeface="Times New Roman" panose="02020603050405020304" pitchFamily="18" charset="0"/>
                <a:cs typeface="Times New Roman" panose="02020603050405020304" pitchFamily="18" charset="0"/>
              </a:rPr>
              <a:t>GMn</a:t>
            </a:r>
            <a:r>
              <a:rPr lang="en-US" sz="1500" dirty="0">
                <a:latin typeface="Times New Roman" panose="02020603050405020304" pitchFamily="18" charset="0"/>
                <a:cs typeface="Times New Roman" panose="02020603050405020304" pitchFamily="18" charset="0"/>
              </a:rPr>
              <a:t> Analysis by P. Datta)</a:t>
            </a:r>
          </a:p>
          <a:p>
            <a:pPr marL="342900" indent="-34290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Reevaluate systematic uncertainty associated with Event Selection Cuts</a:t>
            </a:r>
          </a:p>
        </p:txBody>
      </p:sp>
      <p:sp>
        <p:nvSpPr>
          <p:cNvPr id="10" name="Slide Number Placeholder 9">
            <a:extLst>
              <a:ext uri="{FF2B5EF4-FFF2-40B4-BE49-F238E27FC236}">
                <a16:creationId xmlns:a16="http://schemas.microsoft.com/office/drawing/2014/main" id="{3326A549-E01C-56B2-89FD-17620AD2A7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3" name="Title 4">
            <a:extLst>
              <a:ext uri="{FF2B5EF4-FFF2-40B4-BE49-F238E27FC236}">
                <a16:creationId xmlns:a16="http://schemas.microsoft.com/office/drawing/2014/main" id="{D441F76D-2B3C-2D32-46D9-8F03EA8654F5}"/>
              </a:ext>
            </a:extLst>
          </p:cNvPr>
          <p:cNvSpPr txBox="1">
            <a:spLocks/>
          </p:cNvSpPr>
          <p:nvPr/>
        </p:nvSpPr>
        <p:spPr>
          <a:xfrm>
            <a:off x="1452094" y="34656"/>
            <a:ext cx="2060981" cy="546580"/>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chemeClr val="dk2"/>
              </a:buClr>
              <a:buSzPts val="2800"/>
              <a:buFont typeface="Times New Roman"/>
              <a:buNone/>
              <a:defRPr sz="2800" b="0" i="0" u="none" strike="noStrike" cap="none">
                <a:solidFill>
                  <a:schemeClr val="dk2"/>
                </a:solidFill>
                <a:latin typeface="Times New Roman"/>
                <a:ea typeface="Times New Roman"/>
                <a:cs typeface="Times New Roman"/>
                <a:sym typeface="Times New Roman"/>
              </a:defRPr>
            </a:lvl2pPr>
            <a:lvl3pPr marR="0" lvl="2" algn="l" rtl="0">
              <a:lnSpc>
                <a:spcPct val="100000"/>
              </a:lnSpc>
              <a:spcBef>
                <a:spcPts val="0"/>
              </a:spcBef>
              <a:spcAft>
                <a:spcPts val="0"/>
              </a:spcAft>
              <a:buClr>
                <a:schemeClr val="dk2"/>
              </a:buClr>
              <a:buSzPts val="2800"/>
              <a:buFont typeface="Times New Roman"/>
              <a:buNone/>
              <a:defRPr sz="2800" b="0" i="0" u="none" strike="noStrike" cap="none">
                <a:solidFill>
                  <a:schemeClr val="dk2"/>
                </a:solidFill>
                <a:latin typeface="Times New Roman"/>
                <a:ea typeface="Times New Roman"/>
                <a:cs typeface="Times New Roman"/>
                <a:sym typeface="Times New Roman"/>
              </a:defRPr>
            </a:lvl3pPr>
            <a:lvl4pPr marR="0" lvl="3" algn="l" rtl="0">
              <a:lnSpc>
                <a:spcPct val="100000"/>
              </a:lnSpc>
              <a:spcBef>
                <a:spcPts val="0"/>
              </a:spcBef>
              <a:spcAft>
                <a:spcPts val="0"/>
              </a:spcAft>
              <a:buClr>
                <a:schemeClr val="dk2"/>
              </a:buClr>
              <a:buSzPts val="2800"/>
              <a:buFont typeface="Times New Roman"/>
              <a:buNone/>
              <a:defRPr sz="2800" b="0" i="0" u="none" strike="noStrike" cap="none">
                <a:solidFill>
                  <a:schemeClr val="dk2"/>
                </a:solidFill>
                <a:latin typeface="Times New Roman"/>
                <a:ea typeface="Times New Roman"/>
                <a:cs typeface="Times New Roman"/>
                <a:sym typeface="Times New Roman"/>
              </a:defRPr>
            </a:lvl4pPr>
            <a:lvl5pPr marR="0" lvl="4" algn="l" rtl="0">
              <a:lnSpc>
                <a:spcPct val="100000"/>
              </a:lnSpc>
              <a:spcBef>
                <a:spcPts val="0"/>
              </a:spcBef>
              <a:spcAft>
                <a:spcPts val="0"/>
              </a:spcAft>
              <a:buClr>
                <a:schemeClr val="dk2"/>
              </a:buClr>
              <a:buSzPts val="2800"/>
              <a:buFont typeface="Times New Roman"/>
              <a:buNone/>
              <a:defRPr sz="2800" b="0" i="0" u="none" strike="noStrike" cap="none">
                <a:solidFill>
                  <a:schemeClr val="dk2"/>
                </a:solidFill>
                <a:latin typeface="Times New Roman"/>
                <a:ea typeface="Times New Roman"/>
                <a:cs typeface="Times New Roman"/>
                <a:sym typeface="Times New Roman"/>
              </a:defRPr>
            </a:lvl5pPr>
            <a:lvl6pPr marR="0" lvl="5" algn="l" rtl="0">
              <a:lnSpc>
                <a:spcPct val="100000"/>
              </a:lnSpc>
              <a:spcBef>
                <a:spcPts val="0"/>
              </a:spcBef>
              <a:spcAft>
                <a:spcPts val="0"/>
              </a:spcAft>
              <a:buClr>
                <a:schemeClr val="dk2"/>
              </a:buClr>
              <a:buSzPts val="2800"/>
              <a:buFont typeface="Times New Roman"/>
              <a:buNone/>
              <a:defRPr sz="2800" b="0" i="0" u="none" strike="noStrike" cap="none">
                <a:solidFill>
                  <a:schemeClr val="dk2"/>
                </a:solidFill>
                <a:latin typeface="Times New Roman"/>
                <a:ea typeface="Times New Roman"/>
                <a:cs typeface="Times New Roman"/>
                <a:sym typeface="Times New Roman"/>
              </a:defRPr>
            </a:lvl6pPr>
            <a:lvl7pPr marR="0" lvl="6" algn="l" rtl="0">
              <a:lnSpc>
                <a:spcPct val="100000"/>
              </a:lnSpc>
              <a:spcBef>
                <a:spcPts val="0"/>
              </a:spcBef>
              <a:spcAft>
                <a:spcPts val="0"/>
              </a:spcAft>
              <a:buClr>
                <a:schemeClr val="dk2"/>
              </a:buClr>
              <a:buSzPts val="2800"/>
              <a:buFont typeface="Times New Roman"/>
              <a:buNone/>
              <a:defRPr sz="2800" b="0" i="0" u="none" strike="noStrike" cap="none">
                <a:solidFill>
                  <a:schemeClr val="dk2"/>
                </a:solidFill>
                <a:latin typeface="Times New Roman"/>
                <a:ea typeface="Times New Roman"/>
                <a:cs typeface="Times New Roman"/>
                <a:sym typeface="Times New Roman"/>
              </a:defRPr>
            </a:lvl7pPr>
            <a:lvl8pPr marR="0" lvl="7" algn="l" rtl="0">
              <a:lnSpc>
                <a:spcPct val="100000"/>
              </a:lnSpc>
              <a:spcBef>
                <a:spcPts val="0"/>
              </a:spcBef>
              <a:spcAft>
                <a:spcPts val="0"/>
              </a:spcAft>
              <a:buClr>
                <a:schemeClr val="dk2"/>
              </a:buClr>
              <a:buSzPts val="2800"/>
              <a:buFont typeface="Times New Roman"/>
              <a:buNone/>
              <a:defRPr sz="2800" b="0" i="0" u="none" strike="noStrike" cap="none">
                <a:solidFill>
                  <a:schemeClr val="dk2"/>
                </a:solidFill>
                <a:latin typeface="Times New Roman"/>
                <a:ea typeface="Times New Roman"/>
                <a:cs typeface="Times New Roman"/>
                <a:sym typeface="Times New Roman"/>
              </a:defRPr>
            </a:lvl8pPr>
            <a:lvl9pPr marR="0" lvl="8" algn="l" rtl="0">
              <a:lnSpc>
                <a:spcPct val="100000"/>
              </a:lnSpc>
              <a:spcBef>
                <a:spcPts val="0"/>
              </a:spcBef>
              <a:spcAft>
                <a:spcPts val="0"/>
              </a:spcAft>
              <a:buClr>
                <a:schemeClr val="dk2"/>
              </a:buClr>
              <a:buSzPts val="2800"/>
              <a:buFont typeface="Times New Roman"/>
              <a:buNone/>
              <a:defRPr sz="2800" b="0" i="0" u="none" strike="noStrike" cap="none">
                <a:solidFill>
                  <a:schemeClr val="dk2"/>
                </a:solidFill>
                <a:latin typeface="Times New Roman"/>
                <a:ea typeface="Times New Roman"/>
                <a:cs typeface="Times New Roman"/>
                <a:sym typeface="Times New Roman"/>
              </a:defRPr>
            </a:lvl9pPr>
          </a:lstStyle>
          <a:p>
            <a:pPr algn="ctr"/>
            <a:r>
              <a:rPr lang="en-US" sz="3200">
                <a:latin typeface="Times New Roman" panose="02020603050405020304" pitchFamily="18" charset="0"/>
                <a:cs typeface="Times New Roman" panose="02020603050405020304" pitchFamily="18" charset="0"/>
              </a:rPr>
              <a:t>Summary</a:t>
            </a:r>
            <a:endParaRPr lang="en-US" sz="3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D0B92D0-D24A-E507-2317-8DC6C1E3EA66}"/>
              </a:ext>
            </a:extLst>
          </p:cNvPr>
          <p:cNvSpPr txBox="1"/>
          <p:nvPr/>
        </p:nvSpPr>
        <p:spPr>
          <a:xfrm>
            <a:off x="145784" y="1229887"/>
            <a:ext cx="4426216" cy="1815882"/>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Nucleon Structure &amp; Electromagnetic Form Factors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SBS </a:t>
            </a:r>
            <a:r>
              <a:rPr lang="en-US" sz="1600" dirty="0" err="1">
                <a:latin typeface="Times New Roman" panose="02020603050405020304" pitchFamily="18" charset="0"/>
                <a:cs typeface="Times New Roman" panose="02020603050405020304" pitchFamily="18" charset="0"/>
              </a:rPr>
              <a:t>nTPE</a:t>
            </a:r>
            <a:r>
              <a:rPr lang="en-US" sz="1600" dirty="0">
                <a:latin typeface="Times New Roman" panose="02020603050405020304" pitchFamily="18" charset="0"/>
                <a:cs typeface="Times New Roman" panose="02020603050405020304" pitchFamily="18" charset="0"/>
              </a:rPr>
              <a:t> experiment and observable extraction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Overview of Data Analysis Methods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Physics Extraction from Data/MC Comparison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Preliminary neutron Rosenbluth Slope result</a:t>
            </a:r>
          </a:p>
        </p:txBody>
      </p:sp>
    </p:spTree>
    <p:extLst>
      <p:ext uri="{BB962C8B-B14F-4D97-AF65-F5344CB8AC3E}">
        <p14:creationId xmlns:p14="http://schemas.microsoft.com/office/powerpoint/2010/main" val="571585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3060948" y="0"/>
            <a:ext cx="3000103" cy="696686"/>
          </a:xfrm>
        </p:spPr>
        <p:txBody>
          <a:bodyPr>
            <a:noAutofit/>
          </a:bodyPr>
          <a:lstStyle/>
          <a:p>
            <a:pPr algn="ctr"/>
            <a:r>
              <a:rPr lang="en-US" sz="3600" dirty="0">
                <a:latin typeface="Times New Roman" panose="02020603050405020304" pitchFamily="18" charset="0"/>
                <a:cs typeface="Times New Roman" panose="02020603050405020304" pitchFamily="18" charset="0"/>
              </a:rPr>
              <a:t>Thank You!</a:t>
            </a:r>
          </a:p>
        </p:txBody>
      </p:sp>
      <p:pic>
        <p:nvPicPr>
          <p:cNvPr id="3" name="Picture 2" descr="A group of people posing for a photo&#10;&#10;Description automatically generated">
            <a:extLst>
              <a:ext uri="{FF2B5EF4-FFF2-40B4-BE49-F238E27FC236}">
                <a16:creationId xmlns:a16="http://schemas.microsoft.com/office/drawing/2014/main" id="{32C33E4A-58A2-D15A-20FD-544870E9B2DE}"/>
              </a:ext>
            </a:extLst>
          </p:cNvPr>
          <p:cNvPicPr>
            <a:picLocks noChangeAspect="1"/>
          </p:cNvPicPr>
          <p:nvPr/>
        </p:nvPicPr>
        <p:blipFill>
          <a:blip r:embed="rId3"/>
          <a:srcRect b="10115"/>
          <a:stretch/>
        </p:blipFill>
        <p:spPr>
          <a:xfrm>
            <a:off x="4633019" y="1549489"/>
            <a:ext cx="3864223" cy="2615234"/>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6BBCB236-43A6-A561-3675-27481F32A153}"/>
              </a:ext>
            </a:extLst>
          </p:cNvPr>
          <p:cNvPicPr>
            <a:picLocks noChangeAspect="1"/>
          </p:cNvPicPr>
          <p:nvPr/>
        </p:nvPicPr>
        <p:blipFill>
          <a:blip r:embed="rId4"/>
          <a:stretch>
            <a:fillRect/>
          </a:stretch>
        </p:blipFill>
        <p:spPr>
          <a:xfrm>
            <a:off x="449880" y="1549489"/>
            <a:ext cx="3478653" cy="2608991"/>
          </a:xfrm>
          <a:prstGeom prst="rect">
            <a:avLst/>
          </a:prstGeom>
        </p:spPr>
      </p:pic>
      <p:sp>
        <p:nvSpPr>
          <p:cNvPr id="7" name="TextBox 6">
            <a:extLst>
              <a:ext uri="{FF2B5EF4-FFF2-40B4-BE49-F238E27FC236}">
                <a16:creationId xmlns:a16="http://schemas.microsoft.com/office/drawing/2014/main" id="{76EAD629-F2BA-21E2-EC26-087399B54200}"/>
              </a:ext>
            </a:extLst>
          </p:cNvPr>
          <p:cNvSpPr txBox="1"/>
          <p:nvPr/>
        </p:nvSpPr>
        <p:spPr>
          <a:xfrm>
            <a:off x="4571998" y="4174550"/>
            <a:ext cx="4207394" cy="553998"/>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DNP Hawaii, November 2023. Left to right: John Boyd, Vimukthi Gamage, Eric </a:t>
            </a:r>
            <a:r>
              <a:rPr lang="en-US" sz="1000" dirty="0" err="1">
                <a:latin typeface="Times New Roman" panose="02020603050405020304" pitchFamily="18" charset="0"/>
                <a:cs typeface="Times New Roman" panose="02020603050405020304" pitchFamily="18" charset="0"/>
              </a:rPr>
              <a:t>Fuchey</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Provakar</a:t>
            </a:r>
            <a:r>
              <a:rPr lang="en-US" sz="1000" dirty="0">
                <a:latin typeface="Times New Roman" panose="02020603050405020304" pitchFamily="18" charset="0"/>
                <a:cs typeface="Times New Roman" panose="02020603050405020304" pitchFamily="18" charset="0"/>
              </a:rPr>
              <a:t> Datta, Zeke Wertz, Sean </a:t>
            </a:r>
            <a:r>
              <a:rPr lang="en-US" sz="1000" dirty="0" err="1">
                <a:latin typeface="Times New Roman" panose="02020603050405020304" pitchFamily="18" charset="0"/>
                <a:cs typeface="Times New Roman" panose="02020603050405020304" pitchFamily="18" charset="0"/>
              </a:rPr>
              <a:t>Jeffas</a:t>
            </a:r>
            <a:r>
              <a:rPr lang="en-US" sz="1000" dirty="0">
                <a:latin typeface="Times New Roman" panose="02020603050405020304" pitchFamily="18" charset="0"/>
                <a:cs typeface="Times New Roman" panose="02020603050405020304" pitchFamily="18" charset="0"/>
              </a:rPr>
              <a:t>, Hunter Presley, Anu </a:t>
            </a:r>
            <a:r>
              <a:rPr lang="en-US" sz="1000" dirty="0" err="1">
                <a:latin typeface="Times New Roman" panose="02020603050405020304" pitchFamily="18" charset="0"/>
                <a:cs typeface="Times New Roman" panose="02020603050405020304" pitchFamily="18" charset="0"/>
              </a:rPr>
              <a:t>Rathnayake</a:t>
            </a:r>
            <a:r>
              <a:rPr lang="en-US" sz="1000" dirty="0">
                <a:latin typeface="Times New Roman" panose="02020603050405020304" pitchFamily="18" charset="0"/>
                <a:cs typeface="Times New Roman" panose="02020603050405020304" pitchFamily="18" charset="0"/>
              </a:rPr>
              <a:t>, Sebastian Seeds, Maria </a:t>
            </a:r>
            <a:r>
              <a:rPr lang="en-US" sz="1000" dirty="0" err="1">
                <a:latin typeface="Times New Roman" panose="02020603050405020304" pitchFamily="18" charset="0"/>
                <a:cs typeface="Times New Roman" panose="02020603050405020304" pitchFamily="18" charset="0"/>
              </a:rPr>
              <a:t>Satnik</a:t>
            </a:r>
            <a:r>
              <a:rPr lang="en-US" sz="1000" dirty="0">
                <a:latin typeface="Times New Roman" panose="02020603050405020304" pitchFamily="18" charset="0"/>
                <a:cs typeface="Times New Roman" panose="02020603050405020304" pitchFamily="18" charset="0"/>
              </a:rPr>
              <a:t>, Andrew Puckett.</a:t>
            </a:r>
          </a:p>
        </p:txBody>
      </p:sp>
      <p:sp>
        <p:nvSpPr>
          <p:cNvPr id="11" name="TextBox 10">
            <a:extLst>
              <a:ext uri="{FF2B5EF4-FFF2-40B4-BE49-F238E27FC236}">
                <a16:creationId xmlns:a16="http://schemas.microsoft.com/office/drawing/2014/main" id="{0E9054CC-B2AD-E197-FDB8-874CB92D9F02}"/>
              </a:ext>
            </a:extLst>
          </p:cNvPr>
          <p:cNvSpPr txBox="1"/>
          <p:nvPr/>
        </p:nvSpPr>
        <p:spPr>
          <a:xfrm>
            <a:off x="364608" y="4157614"/>
            <a:ext cx="3818530" cy="553998"/>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GEM Folks, February 2022. Left to right: Holly </a:t>
            </a:r>
            <a:r>
              <a:rPr lang="en-US" sz="1000" dirty="0" err="1">
                <a:latin typeface="Times New Roman" panose="02020603050405020304" pitchFamily="18" charset="0"/>
                <a:cs typeface="Times New Roman" panose="02020603050405020304" pitchFamily="18" charset="0"/>
              </a:rPr>
              <a:t>Szumila</a:t>
            </a:r>
            <a:r>
              <a:rPr lang="en-US" sz="1000" dirty="0">
                <a:latin typeface="Times New Roman" panose="02020603050405020304" pitchFamily="18" charset="0"/>
                <a:cs typeface="Times New Roman" panose="02020603050405020304" pitchFamily="18" charset="0"/>
              </a:rPr>
              <a:t>-Vance, Anu </a:t>
            </a:r>
            <a:r>
              <a:rPr lang="en-US" sz="1000" dirty="0" err="1">
                <a:latin typeface="Times New Roman" panose="02020603050405020304" pitchFamily="18" charset="0"/>
                <a:cs typeface="Times New Roman" panose="02020603050405020304" pitchFamily="18" charset="0"/>
              </a:rPr>
              <a:t>Rathnayake</a:t>
            </a:r>
            <a:r>
              <a:rPr lang="en-US" sz="1000" dirty="0">
                <a:latin typeface="Times New Roman" panose="02020603050405020304" pitchFamily="18" charset="0"/>
                <a:cs typeface="Times New Roman" panose="02020603050405020304" pitchFamily="18" charset="0"/>
              </a:rPr>
              <a:t>, Zeke Wertz, Kondo </a:t>
            </a:r>
            <a:r>
              <a:rPr lang="en-US" sz="1000" dirty="0" err="1">
                <a:latin typeface="Times New Roman" panose="02020603050405020304" pitchFamily="18" charset="0"/>
                <a:cs typeface="Times New Roman" panose="02020603050405020304" pitchFamily="18" charset="0"/>
              </a:rPr>
              <a:t>Gnanvo</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Thir</a:t>
            </a:r>
            <a:r>
              <a:rPr lang="en-US" sz="1000" dirty="0">
                <a:latin typeface="Times New Roman" panose="02020603050405020304" pitchFamily="18" charset="0"/>
                <a:cs typeface="Times New Roman" panose="02020603050405020304" pitchFamily="18" charset="0"/>
              </a:rPr>
              <a:t> Gautam , Sean </a:t>
            </a:r>
            <a:r>
              <a:rPr lang="en-US" sz="1000" dirty="0" err="1">
                <a:latin typeface="Times New Roman" panose="02020603050405020304" pitchFamily="18" charset="0"/>
                <a:cs typeface="Times New Roman" panose="02020603050405020304" pitchFamily="18" charset="0"/>
              </a:rPr>
              <a:t>Jeffas</a:t>
            </a:r>
            <a:r>
              <a:rPr lang="en-US" sz="1000" dirty="0">
                <a:latin typeface="Times New Roman" panose="02020603050405020304" pitchFamily="18" charset="0"/>
                <a:cs typeface="Times New Roman" panose="02020603050405020304" pitchFamily="18" charset="0"/>
              </a:rPr>
              <a:t>, John Boyd. </a:t>
            </a:r>
          </a:p>
        </p:txBody>
      </p:sp>
      <p:sp>
        <p:nvSpPr>
          <p:cNvPr id="12" name="TextBox 11">
            <a:extLst>
              <a:ext uri="{FF2B5EF4-FFF2-40B4-BE49-F238E27FC236}">
                <a16:creationId xmlns:a16="http://schemas.microsoft.com/office/drawing/2014/main" id="{E46CF2C1-2EE9-D789-C791-6F9436C51C7D}"/>
              </a:ext>
            </a:extLst>
          </p:cNvPr>
          <p:cNvSpPr txBox="1"/>
          <p:nvPr/>
        </p:nvSpPr>
        <p:spPr>
          <a:xfrm>
            <a:off x="261547" y="355282"/>
            <a:ext cx="8620907" cy="120032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Special thanks:</a:t>
            </a:r>
          </a:p>
          <a:p>
            <a:r>
              <a:rPr lang="en-US" sz="1200" dirty="0">
                <a:latin typeface="Times New Roman" panose="02020603050405020304" pitchFamily="18" charset="0"/>
                <a:cs typeface="Times New Roman" panose="02020603050405020304" pitchFamily="18" charset="0"/>
              </a:rPr>
              <a:t>PhD advisor: David Armstrong. SBS graduate students John Boyd, Provakar Datta, Anu Rathnayake, Sebastian Seeds, Maria </a:t>
            </a:r>
            <a:r>
              <a:rPr lang="en-US" sz="1200" dirty="0" err="1">
                <a:latin typeface="Times New Roman" panose="02020603050405020304" pitchFamily="18" charset="0"/>
                <a:cs typeface="Times New Roman" panose="02020603050405020304" pitchFamily="18" charset="0"/>
              </a:rPr>
              <a:t>Satnik</a:t>
            </a:r>
            <a:r>
              <a:rPr lang="en-US" sz="1200" dirty="0">
                <a:latin typeface="Times New Roman" panose="02020603050405020304" pitchFamily="18" charset="0"/>
                <a:cs typeface="Times New Roman" panose="02020603050405020304" pitchFamily="18" charset="0"/>
              </a:rPr>
              <a:t>, Ralph Marinaro, Nathaniel Lashley, Sean </a:t>
            </a:r>
            <a:r>
              <a:rPr lang="en-US" sz="1200" dirty="0" err="1">
                <a:latin typeface="Times New Roman" panose="02020603050405020304" pitchFamily="18" charset="0"/>
                <a:cs typeface="Times New Roman" panose="02020603050405020304" pitchFamily="18" charset="0"/>
              </a:rPr>
              <a:t>Jeffas</a:t>
            </a:r>
            <a:r>
              <a:rPr lang="en-US" sz="1200" dirty="0">
                <a:latin typeface="Times New Roman" panose="02020603050405020304" pitchFamily="18" charset="0"/>
                <a:cs typeface="Times New Roman" panose="02020603050405020304" pitchFamily="18" charset="0"/>
              </a:rPr>
              <a:t>, Hunter Presley. Hall A/C Staff Arun Tadepalli, Bogdan </a:t>
            </a:r>
            <a:r>
              <a:rPr lang="en-US" sz="1200" dirty="0" err="1">
                <a:latin typeface="Times New Roman" panose="02020603050405020304" pitchFamily="18" charset="0"/>
                <a:cs typeface="Times New Roman" panose="02020603050405020304" pitchFamily="18" charset="0"/>
              </a:rPr>
              <a:t>Wojtsekhowski</a:t>
            </a:r>
            <a:r>
              <a:rPr lang="en-US" sz="1200" dirty="0">
                <a:latin typeface="Times New Roman" panose="02020603050405020304" pitchFamily="18" charset="0"/>
                <a:cs typeface="Times New Roman" panose="02020603050405020304" pitchFamily="18" charset="0"/>
              </a:rPr>
              <a:t>, Jack Segal, Mark Jones, Jessie Butler, Dave Mack. W&amp;M Folks: Todd </a:t>
            </a:r>
            <a:r>
              <a:rPr lang="en-US" sz="1200" dirty="0" err="1">
                <a:latin typeface="Times New Roman" panose="02020603050405020304" pitchFamily="18" charset="0"/>
                <a:cs typeface="Times New Roman" panose="02020603050405020304" pitchFamily="18" charset="0"/>
              </a:rPr>
              <a:t>Averett</a:t>
            </a:r>
            <a:r>
              <a:rPr lang="en-US" sz="1200" dirty="0">
                <a:latin typeface="Times New Roman" panose="02020603050405020304" pitchFamily="18" charset="0"/>
                <a:cs typeface="Times New Roman" panose="02020603050405020304" pitchFamily="18" charset="0"/>
              </a:rPr>
              <a:t>, Kate Evans, Jack Jackson, Eric </a:t>
            </a:r>
            <a:r>
              <a:rPr lang="en-US" sz="1200" dirty="0" err="1">
                <a:latin typeface="Times New Roman" panose="02020603050405020304" pitchFamily="18" charset="0"/>
                <a:cs typeface="Times New Roman" panose="02020603050405020304" pitchFamily="18" charset="0"/>
              </a:rPr>
              <a:t>Fuchey</a:t>
            </a:r>
            <a:r>
              <a:rPr lang="en-US" sz="1200" dirty="0">
                <a:latin typeface="Times New Roman" panose="02020603050405020304" pitchFamily="18" charset="0"/>
                <a:cs typeface="Times New Roman" panose="02020603050405020304" pitchFamily="18" charset="0"/>
              </a:rPr>
              <a:t>. GEM Folks: </a:t>
            </a:r>
            <a:r>
              <a:rPr lang="en-US" sz="1200" dirty="0" err="1">
                <a:latin typeface="Times New Roman" panose="02020603050405020304" pitchFamily="18" charset="0"/>
                <a:cs typeface="Times New Roman" panose="02020603050405020304" pitchFamily="18" charset="0"/>
              </a:rPr>
              <a:t>Nilanga</a:t>
            </a:r>
            <a:r>
              <a:rPr lang="en-US" sz="1200" dirty="0">
                <a:latin typeface="Times New Roman" panose="02020603050405020304" pitchFamily="18" charset="0"/>
                <a:cs typeface="Times New Roman" panose="02020603050405020304" pitchFamily="18" charset="0"/>
              </a:rPr>
              <a:t> Liyanage, Kondo </a:t>
            </a:r>
            <a:r>
              <a:rPr lang="en-US" sz="1200" dirty="0" err="1">
                <a:latin typeface="Times New Roman" panose="02020603050405020304" pitchFamily="18" charset="0"/>
                <a:cs typeface="Times New Roman" panose="02020603050405020304" pitchFamily="18" charset="0"/>
              </a:rPr>
              <a:t>Gnanvo</a:t>
            </a:r>
            <a:r>
              <a:rPr lang="en-US" sz="1200" dirty="0">
                <a:latin typeface="Times New Roman" panose="02020603050405020304" pitchFamily="18" charset="0"/>
                <a:cs typeface="Times New Roman" panose="02020603050405020304" pitchFamily="18" charset="0"/>
              </a:rPr>
              <a:t>, Holly </a:t>
            </a:r>
            <a:r>
              <a:rPr lang="en-US" sz="1200" dirty="0" err="1">
                <a:latin typeface="Times New Roman" panose="02020603050405020304" pitchFamily="18" charset="0"/>
                <a:cs typeface="Times New Roman" panose="02020603050405020304" pitchFamily="18" charset="0"/>
              </a:rPr>
              <a:t>Szumila</a:t>
            </a:r>
            <a:r>
              <a:rPr lang="en-US" sz="1200" dirty="0">
                <a:latin typeface="Times New Roman" panose="02020603050405020304" pitchFamily="18" charset="0"/>
                <a:cs typeface="Times New Roman" panose="02020603050405020304" pitchFamily="18" charset="0"/>
              </a:rPr>
              <a:t>-Vance, Evaristo </a:t>
            </a:r>
            <a:r>
              <a:rPr lang="en-US" sz="1200" dirty="0" err="1">
                <a:latin typeface="Times New Roman" panose="02020603050405020304" pitchFamily="18" charset="0"/>
                <a:cs typeface="Times New Roman" panose="02020603050405020304" pitchFamily="18" charset="0"/>
              </a:rPr>
              <a:t>Cisbani</a:t>
            </a:r>
            <a:r>
              <a:rPr lang="en-US" sz="1200" dirty="0">
                <a:latin typeface="Times New Roman" panose="02020603050405020304" pitchFamily="18" charset="0"/>
                <a:cs typeface="Times New Roman" panose="02020603050405020304" pitchFamily="18" charset="0"/>
              </a:rPr>
              <a:t>, Roberto Perrino. Andrew Puckett. </a:t>
            </a:r>
            <a:r>
              <a:rPr lang="en-US" sz="1200" dirty="0" err="1">
                <a:latin typeface="Times New Roman" panose="02020603050405020304" pitchFamily="18" charset="0"/>
                <a:cs typeface="Times New Roman" panose="02020603050405020304" pitchFamily="18" charset="0"/>
              </a:rPr>
              <a:t>GMn</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nTPE</a:t>
            </a:r>
            <a:r>
              <a:rPr lang="en-US" sz="1200" dirty="0">
                <a:latin typeface="Times New Roman" panose="02020603050405020304" pitchFamily="18" charset="0"/>
                <a:cs typeface="Times New Roman" panose="02020603050405020304" pitchFamily="18" charset="0"/>
              </a:rPr>
              <a:t> Analysis Working Groups. The SBS Collaboration. NSF for supporting this work.</a:t>
            </a:r>
          </a:p>
        </p:txBody>
      </p:sp>
      <p:sp>
        <p:nvSpPr>
          <p:cNvPr id="2" name="Slide Number Placeholder 1">
            <a:extLst>
              <a:ext uri="{FF2B5EF4-FFF2-40B4-BE49-F238E27FC236}">
                <a16:creationId xmlns:a16="http://schemas.microsoft.com/office/drawing/2014/main" id="{29177580-7738-601C-A268-47D039EE65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3962521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457200" y="102393"/>
            <a:ext cx="8229600" cy="857250"/>
          </a:xfrm>
        </p:spPr>
        <p:txBody>
          <a:bodyPr>
            <a:normAutofit/>
          </a:bodyPr>
          <a:lstStyle/>
          <a:p>
            <a:pPr algn="ctr"/>
            <a:r>
              <a:rPr lang="en-US" sz="3200" dirty="0">
                <a:latin typeface="Times New Roman" panose="02020603050405020304" pitchFamily="18" charset="0"/>
                <a:cs typeface="Times New Roman" panose="02020603050405020304" pitchFamily="18" charset="0"/>
              </a:rPr>
              <a:t>Backup</a:t>
            </a:r>
          </a:p>
        </p:txBody>
      </p:sp>
      <p:pic>
        <p:nvPicPr>
          <p:cNvPr id="2" name="Picture 4" descr="Ask Ethan: Do protons really contain charm quarks? - Big Think">
            <a:extLst>
              <a:ext uri="{FF2B5EF4-FFF2-40B4-BE49-F238E27FC236}">
                <a16:creationId xmlns:a16="http://schemas.microsoft.com/office/drawing/2014/main" id="{9BA79696-0654-6BC5-FEC1-41C3C57052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26" r="16343"/>
          <a:stretch/>
        </p:blipFill>
        <p:spPr bwMode="auto">
          <a:xfrm>
            <a:off x="2658532" y="751252"/>
            <a:ext cx="3826936" cy="388699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B2ED0C6-CF01-F5DA-49F3-E937F2F13F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Tree>
    <p:extLst>
      <p:ext uri="{BB962C8B-B14F-4D97-AF65-F5344CB8AC3E}">
        <p14:creationId xmlns:p14="http://schemas.microsoft.com/office/powerpoint/2010/main" val="150201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E0138-10F3-5F4F-8029-CB370D242AB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5179FCC-ABBE-8DC0-4039-629BF540F017}"/>
              </a:ext>
            </a:extLst>
          </p:cNvPr>
          <p:cNvSpPr>
            <a:spLocks noGrp="1"/>
          </p:cNvSpPr>
          <p:nvPr>
            <p:ph type="title"/>
          </p:nvPr>
        </p:nvSpPr>
        <p:spPr>
          <a:xfrm>
            <a:off x="1685109" y="102393"/>
            <a:ext cx="5773783"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Super-Ratio A</a:t>
            </a:r>
          </a:p>
        </p:txBody>
      </p:sp>
      <p:pic>
        <p:nvPicPr>
          <p:cNvPr id="8" name="Picture 7" descr="A white rectangular box with black text&#10;&#10;AI-generated content may be incorrect.">
            <a:extLst>
              <a:ext uri="{FF2B5EF4-FFF2-40B4-BE49-F238E27FC236}">
                <a16:creationId xmlns:a16="http://schemas.microsoft.com/office/drawing/2014/main" id="{5F6C87D1-23EB-28F3-577A-895C779B9FCE}"/>
              </a:ext>
            </a:extLst>
          </p:cNvPr>
          <p:cNvPicPr>
            <a:picLocks noChangeAspect="1"/>
          </p:cNvPicPr>
          <p:nvPr/>
        </p:nvPicPr>
        <p:blipFill>
          <a:blip r:embed="rId3"/>
          <a:stretch>
            <a:fillRect/>
          </a:stretch>
        </p:blipFill>
        <p:spPr>
          <a:xfrm>
            <a:off x="685800" y="749930"/>
            <a:ext cx="7772400" cy="1234796"/>
          </a:xfrm>
          <a:prstGeom prst="rect">
            <a:avLst/>
          </a:prstGeom>
        </p:spPr>
      </p:pic>
      <p:pic>
        <p:nvPicPr>
          <p:cNvPr id="11" name="Picture 10" descr="A math problem with numbers and symbols&#10;&#10;AI-generated content may be incorrect.">
            <a:extLst>
              <a:ext uri="{FF2B5EF4-FFF2-40B4-BE49-F238E27FC236}">
                <a16:creationId xmlns:a16="http://schemas.microsoft.com/office/drawing/2014/main" id="{09C91E7B-C188-8F78-9E8A-50CFBB74A9FC}"/>
              </a:ext>
            </a:extLst>
          </p:cNvPr>
          <p:cNvPicPr>
            <a:picLocks noChangeAspect="1"/>
          </p:cNvPicPr>
          <p:nvPr/>
        </p:nvPicPr>
        <p:blipFill>
          <a:blip r:embed="rId4"/>
          <a:stretch>
            <a:fillRect/>
          </a:stretch>
        </p:blipFill>
        <p:spPr>
          <a:xfrm>
            <a:off x="2207097" y="2737526"/>
            <a:ext cx="4729807" cy="1198079"/>
          </a:xfrm>
          <a:prstGeom prst="rect">
            <a:avLst/>
          </a:prstGeom>
        </p:spPr>
      </p:pic>
      <p:pic>
        <p:nvPicPr>
          <p:cNvPr id="13" name="Picture 12" descr="A number and equal sign&#10;&#10;AI-generated content may be incorrect.">
            <a:extLst>
              <a:ext uri="{FF2B5EF4-FFF2-40B4-BE49-F238E27FC236}">
                <a16:creationId xmlns:a16="http://schemas.microsoft.com/office/drawing/2014/main" id="{2D53F800-B4F7-05EB-FA31-A1035BEB1058}"/>
              </a:ext>
            </a:extLst>
          </p:cNvPr>
          <p:cNvPicPr>
            <a:picLocks noChangeAspect="1"/>
          </p:cNvPicPr>
          <p:nvPr/>
        </p:nvPicPr>
        <p:blipFill>
          <a:blip r:embed="rId5"/>
          <a:stretch>
            <a:fillRect/>
          </a:stretch>
        </p:blipFill>
        <p:spPr>
          <a:xfrm>
            <a:off x="2940050" y="4070612"/>
            <a:ext cx="3263900" cy="55880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273CAC1-5131-7373-B148-C160734A8A77}"/>
                  </a:ext>
                </a:extLst>
              </p:cNvPr>
              <p:cNvSpPr txBox="1"/>
              <p:nvPr/>
            </p:nvSpPr>
            <p:spPr>
              <a:xfrm>
                <a:off x="4150218" y="2051259"/>
                <a:ext cx="843564" cy="6261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𝐴</m:t>
                      </m:r>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sSubSup>
                            <m:sSubSupPr>
                              <m:ctrlPr>
                                <a:rPr lang="en-US" sz="1800" b="0" i="1" smtClean="0">
                                  <a:latin typeface="Cambria Math" panose="02040503050406030204" pitchFamily="18" charset="0"/>
                                  <a:ea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𝑅</m:t>
                              </m:r>
                            </m:e>
                            <m:sub>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𝜖</m:t>
                                  </m:r>
                                </m:e>
                                <m:sub>
                                  <m:r>
                                    <a:rPr lang="en-US" sz="1800" b="0" i="1" smtClean="0">
                                      <a:latin typeface="Cambria Math" panose="02040503050406030204" pitchFamily="18" charset="0"/>
                                      <a:ea typeface="Cambria Math" panose="02040503050406030204" pitchFamily="18" charset="0"/>
                                    </a:rPr>
                                    <m:t>1</m:t>
                                  </m:r>
                                </m:sub>
                              </m:sSub>
                            </m:sub>
                            <m:sup>
                              <m:r>
                                <a:rPr lang="en-US" sz="1800" b="0" i="1" smtClean="0">
                                  <a:latin typeface="Cambria Math" panose="02040503050406030204" pitchFamily="18" charset="0"/>
                                  <a:ea typeface="Cambria Math" panose="02040503050406030204" pitchFamily="18" charset="0"/>
                                </a:rPr>
                                <m:t>′</m:t>
                              </m:r>
                            </m:sup>
                          </m:sSubSup>
                        </m:num>
                        <m:den>
                          <m:sSubSup>
                            <m:sSubSupPr>
                              <m:ctrlPr>
                                <a:rPr lang="en-US" sz="1800" i="1">
                                  <a:latin typeface="Cambria Math" panose="02040503050406030204" pitchFamily="18" charset="0"/>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𝑅</m:t>
                              </m:r>
                            </m:e>
                            <m:sub>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𝜖</m:t>
                                  </m:r>
                                </m:e>
                                <m:sub>
                                  <m:r>
                                    <a:rPr lang="en-US" sz="1800" b="0" i="1" smtClean="0">
                                      <a:latin typeface="Cambria Math" panose="02040503050406030204" pitchFamily="18" charset="0"/>
                                      <a:ea typeface="Cambria Math" panose="02040503050406030204" pitchFamily="18" charset="0"/>
                                    </a:rPr>
                                    <m:t>2</m:t>
                                  </m:r>
                                </m:sub>
                              </m:sSub>
                            </m:sub>
                            <m:sup>
                              <m:r>
                                <a:rPr lang="en-US" sz="1800" i="1">
                                  <a:latin typeface="Cambria Math" panose="02040503050406030204" pitchFamily="18" charset="0"/>
                                  <a:ea typeface="Cambria Math" panose="02040503050406030204" pitchFamily="18" charset="0"/>
                                </a:rPr>
                                <m:t>′</m:t>
                              </m:r>
                            </m:sup>
                          </m:sSubSup>
                        </m:den>
                      </m:f>
                    </m:oMath>
                  </m:oMathPara>
                </a14:m>
                <a:endParaRPr lang="en-US" sz="1800" dirty="0"/>
              </a:p>
            </p:txBody>
          </p:sp>
        </mc:Choice>
        <mc:Fallback xmlns="">
          <p:sp>
            <p:nvSpPr>
              <p:cNvPr id="14" name="TextBox 13">
                <a:extLst>
                  <a:ext uri="{FF2B5EF4-FFF2-40B4-BE49-F238E27FC236}">
                    <a16:creationId xmlns:a16="http://schemas.microsoft.com/office/drawing/2014/main" id="{6273CAC1-5131-7373-B148-C160734A8A77}"/>
                  </a:ext>
                </a:extLst>
              </p:cNvPr>
              <p:cNvSpPr txBox="1">
                <a:spLocks noRot="1" noChangeAspect="1" noMove="1" noResize="1" noEditPoints="1" noAdjustHandles="1" noChangeArrowheads="1" noChangeShapeType="1" noTextEdit="1"/>
              </p:cNvSpPr>
              <p:nvPr/>
            </p:nvSpPr>
            <p:spPr>
              <a:xfrm>
                <a:off x="4150218" y="2051259"/>
                <a:ext cx="843564" cy="626197"/>
              </a:xfrm>
              <a:prstGeom prst="rect">
                <a:avLst/>
              </a:prstGeom>
              <a:blipFill>
                <a:blip r:embed="rId6"/>
                <a:stretch>
                  <a:fillRect l="-4412" b="-6000"/>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72345421-670B-1844-2C18-A3402526E92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Tree>
    <p:extLst>
      <p:ext uri="{BB962C8B-B14F-4D97-AF65-F5344CB8AC3E}">
        <p14:creationId xmlns:p14="http://schemas.microsoft.com/office/powerpoint/2010/main" val="3623936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415867" y="-10818"/>
            <a:ext cx="8312266" cy="737251"/>
          </a:xfrm>
        </p:spPr>
        <p:txBody>
          <a:bodyPr>
            <a:noAutofit/>
          </a:bodyPr>
          <a:lstStyle/>
          <a:p>
            <a:pPr algn="ctr"/>
            <a:r>
              <a:rPr lang="en-US" sz="3200" dirty="0">
                <a:latin typeface="Times New Roman" panose="02020603050405020304" pitchFamily="18" charset="0"/>
                <a:cs typeface="Times New Roman" panose="02020603050405020304" pitchFamily="18" charset="0"/>
              </a:rPr>
              <a:t>Nucleon Elastic Electromagnetic Form Factors</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B4C55DB-4CBD-6795-BE03-7F64BB1E4C58}"/>
                  </a:ext>
                </a:extLst>
              </p:cNvPr>
              <p:cNvSpPr txBox="1"/>
              <p:nvPr/>
            </p:nvSpPr>
            <p:spPr>
              <a:xfrm>
                <a:off x="2605347" y="2212589"/>
                <a:ext cx="3933306" cy="141102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𝜎</m:t>
                          </m:r>
                        </m:num>
                        <m:den>
                          <m:r>
                            <a:rPr lang="en-US" b="0" i="1" smtClean="0">
                              <a:latin typeface="Cambria Math" panose="02040503050406030204" pitchFamily="18" charset="0"/>
                            </a:rPr>
                            <m:t>𝑑</m:t>
                          </m:r>
                          <m:r>
                            <m:rPr>
                              <m:sty m:val="p"/>
                            </m:rPr>
                            <a:rPr lang="el-GR" b="0" i="1" smtClean="0">
                              <a:latin typeface="Cambria Math" panose="02040503050406030204" pitchFamily="18" charset="0"/>
                              <a:ea typeface="Cambria Math" panose="02040503050406030204" pitchFamily="18" charset="0"/>
                            </a:rPr>
                            <m:t>Ω</m:t>
                          </m:r>
                        </m:den>
                      </m:f>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𝜏𝜎</m:t>
                              </m:r>
                            </m:e>
                            <m:sub>
                              <m:r>
                                <m:rPr>
                                  <m:sty m:val="p"/>
                                </m:rPr>
                                <a:rPr lang="en-US">
                                  <a:latin typeface="Cambria Math" panose="02040503050406030204" pitchFamily="18" charset="0"/>
                                </a:rPr>
                                <m:t>Mott</m:t>
                              </m:r>
                            </m:sub>
                          </m:sSub>
                        </m:num>
                        <m:den>
                          <m:r>
                            <a:rPr lang="en-US" i="1">
                              <a:latin typeface="Cambria Math" panose="02040503050406030204" pitchFamily="18" charset="0"/>
                              <a:ea typeface="Cambria Math" panose="02040503050406030204" pitchFamily="18" charset="0"/>
                            </a:rPr>
                            <m:t>𝜖</m:t>
                          </m:r>
                          <m:r>
                            <a:rPr lang="en-US" i="1">
                              <a:latin typeface="Cambria Math" panose="02040503050406030204" pitchFamily="18" charset="0"/>
                            </a:rPr>
                            <m:t>(1+</m:t>
                          </m:r>
                          <m:r>
                            <a:rPr lang="en-US" i="1">
                              <a:latin typeface="Cambria Math" panose="02040503050406030204" pitchFamily="18" charset="0"/>
                              <a:ea typeface="Cambria Math" panose="02040503050406030204" pitchFamily="18" charset="0"/>
                            </a:rPr>
                            <m:t>𝜏</m:t>
                          </m:r>
                          <m:r>
                            <a:rPr lang="en-US" i="1">
                              <a:latin typeface="Cambria Math" panose="02040503050406030204" pitchFamily="18" charset="0"/>
                              <a:ea typeface="Cambria Math" panose="02040503050406030204" pitchFamily="18" charset="0"/>
                            </a:rPr>
                            <m:t>)</m:t>
                          </m:r>
                        </m:den>
                      </m:f>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𝜖</m:t>
                                  </m:r>
                                </m:num>
                                <m:den>
                                  <m:r>
                                    <a:rPr lang="en-US" i="1">
                                      <a:latin typeface="Cambria Math" panose="02040503050406030204" pitchFamily="18" charset="0"/>
                                      <a:ea typeface="Cambria Math" panose="02040503050406030204" pitchFamily="18" charset="0"/>
                                    </a:rPr>
                                    <m:t>𝜏</m:t>
                                  </m:r>
                                </m:den>
                              </m:f>
                              <m:r>
                                <a:rPr lang="en-US" b="0" i="1" smtClean="0">
                                  <a:latin typeface="Cambria Math" panose="02040503050406030204" pitchFamily="18" charset="0"/>
                                </a:rPr>
                                <m:t>𝐺</m:t>
                              </m:r>
                            </m:e>
                            <m:sub>
                              <m:r>
                                <a:rPr lang="en-US" b="0" i="1" smtClean="0">
                                  <a:latin typeface="Cambria Math" panose="02040503050406030204" pitchFamily="18" charset="0"/>
                                </a:rPr>
                                <m:t>𝐸</m:t>
                              </m:r>
                            </m:sub>
                            <m:sup>
                              <m:r>
                                <a:rPr lang="en-US" b="0" i="1" smtClean="0">
                                  <a:latin typeface="Cambria Math" panose="02040503050406030204" pitchFamily="18" charset="0"/>
                                </a:rPr>
                                <m:t>2</m:t>
                              </m:r>
                            </m:sup>
                          </m:sSubSup>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e>
                          </m:d>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b="0" i="1" smtClean="0">
                                  <a:latin typeface="Cambria Math" panose="02040503050406030204" pitchFamily="18" charset="0"/>
                                </a:rPr>
                                <m:t>𝑀</m:t>
                              </m:r>
                            </m:sub>
                            <m:sup>
                              <m:r>
                                <a:rPr lang="en-US" i="1">
                                  <a:latin typeface="Cambria Math" panose="02040503050406030204" pitchFamily="18" charset="0"/>
                                </a:rPr>
                                <m:t>2</m:t>
                              </m:r>
                            </m:sup>
                          </m:sSubSup>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e>
                          </m:d>
                        </m:e>
                      </m:d>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𝜏𝜎</m:t>
                              </m:r>
                            </m:e>
                            <m:sub>
                              <m:r>
                                <m:rPr>
                                  <m:sty m:val="p"/>
                                </m:rPr>
                                <a:rPr lang="en-US">
                                  <a:latin typeface="Cambria Math" panose="02040503050406030204" pitchFamily="18" charset="0"/>
                                </a:rPr>
                                <m:t>Mott</m:t>
                              </m:r>
                            </m:sub>
                          </m:sSub>
                        </m:num>
                        <m:den>
                          <m:r>
                            <a:rPr lang="en-US" i="1">
                              <a:latin typeface="Cambria Math" panose="02040503050406030204" pitchFamily="18" charset="0"/>
                              <a:ea typeface="Cambria Math" panose="02040503050406030204" pitchFamily="18" charset="0"/>
                            </a:rPr>
                            <m:t>𝜖</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ea typeface="Cambria Math" panose="02040503050406030204" pitchFamily="18" charset="0"/>
                                </a:rPr>
                                <m:t>𝜏</m:t>
                              </m:r>
                            </m:e>
                          </m:d>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𝜖𝜎</m:t>
                          </m:r>
                        </m:e>
                        <m:sub>
                          <m:r>
                            <a:rPr lang="en-US" i="1">
                              <a:latin typeface="Cambria Math" panose="02040503050406030204" pitchFamily="18" charset="0"/>
                              <a:ea typeface="Cambria Math" panose="02040503050406030204" pitchFamily="18" charset="0"/>
                            </a:rPr>
                            <m:t>𝐿</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𝑇</m:t>
                          </m:r>
                        </m:sub>
                      </m:sSub>
                      <m:r>
                        <a:rPr lang="en-US" i="1">
                          <a:latin typeface="Cambria Math" panose="02040503050406030204" pitchFamily="18" charset="0"/>
                          <a:ea typeface="Cambria Math" panose="02040503050406030204" pitchFamily="18" charset="0"/>
                        </a:rPr>
                        <m:t>)</m:t>
                      </m:r>
                    </m:oMath>
                  </m:oMathPara>
                </a14:m>
                <a:endParaRPr lang="en-US" dirty="0"/>
              </a:p>
              <a:p>
                <a:endParaRPr lang="en-US" dirty="0"/>
              </a:p>
            </p:txBody>
          </p:sp>
        </mc:Choice>
        <mc:Fallback xmlns="">
          <p:sp>
            <p:nvSpPr>
              <p:cNvPr id="20" name="TextBox 19">
                <a:extLst>
                  <a:ext uri="{FF2B5EF4-FFF2-40B4-BE49-F238E27FC236}">
                    <a16:creationId xmlns:a16="http://schemas.microsoft.com/office/drawing/2014/main" id="{0B4C55DB-4CBD-6795-BE03-7F64BB1E4C58}"/>
                  </a:ext>
                </a:extLst>
              </p:cNvPr>
              <p:cNvSpPr txBox="1">
                <a:spLocks noRot="1" noChangeAspect="1" noMove="1" noResize="1" noEditPoints="1" noAdjustHandles="1" noChangeArrowheads="1" noChangeShapeType="1" noTextEdit="1"/>
              </p:cNvSpPr>
              <p:nvPr/>
            </p:nvSpPr>
            <p:spPr>
              <a:xfrm>
                <a:off x="2605347" y="2212589"/>
                <a:ext cx="3933306" cy="141102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FEAC5FC-8DEB-E5D6-6E12-3B8803A07C86}"/>
                  </a:ext>
                </a:extLst>
              </p:cNvPr>
              <p:cNvSpPr txBox="1"/>
              <p:nvPr/>
            </p:nvSpPr>
            <p:spPr>
              <a:xfrm>
                <a:off x="3017539" y="3613131"/>
                <a:ext cx="283417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𝜖</m:t>
                      </m:r>
                      <m:r>
                        <a:rPr lang="en-US" sz="1600" b="0" i="1" smtClean="0">
                          <a:latin typeface="Cambria Math" panose="02040503050406030204" pitchFamily="18" charset="0"/>
                          <a:ea typeface="Cambria Math" panose="02040503050406030204" pitchFamily="18" charset="0"/>
                        </a:rPr>
                        <m:t>=</m:t>
                      </m:r>
                      <m:sSup>
                        <m:sSupPr>
                          <m:ctrlPr>
                            <a:rPr lang="en-US" sz="1600" b="0" i="1" smtClean="0">
                              <a:latin typeface="Cambria Math" panose="02040503050406030204" pitchFamily="18" charset="0"/>
                              <a:ea typeface="Cambria Math" panose="02040503050406030204" pitchFamily="18" charset="0"/>
                            </a:rPr>
                          </m:ctrlPr>
                        </m:sSupPr>
                        <m:e>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1+2</m:t>
                              </m:r>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1+</m:t>
                                  </m:r>
                                  <m:r>
                                    <a:rPr lang="en-US" sz="1600" i="1">
                                      <a:latin typeface="Cambria Math" panose="02040503050406030204" pitchFamily="18" charset="0"/>
                                      <a:ea typeface="Cambria Math" panose="02040503050406030204" pitchFamily="18" charset="0"/>
                                    </a:rPr>
                                    <m:t>𝜏</m:t>
                                  </m:r>
                                </m:e>
                              </m:d>
                              <m:func>
                                <m:funcPr>
                                  <m:ctrlPr>
                                    <a:rPr lang="en-US" sz="1600" i="1">
                                      <a:latin typeface="Cambria Math" panose="02040503050406030204" pitchFamily="18" charset="0"/>
                                      <a:ea typeface="Cambria Math" panose="02040503050406030204" pitchFamily="18" charset="0"/>
                                    </a:rPr>
                                  </m:ctrlPr>
                                </m:funcPr>
                                <m:fName>
                                  <m:sSup>
                                    <m:sSupPr>
                                      <m:ctrlPr>
                                        <a:rPr lang="en-US" sz="1600" i="1">
                                          <a:latin typeface="Cambria Math" panose="02040503050406030204" pitchFamily="18" charset="0"/>
                                          <a:ea typeface="Cambria Math" panose="02040503050406030204" pitchFamily="18" charset="0"/>
                                        </a:rPr>
                                      </m:ctrlPr>
                                    </m:sSupPr>
                                    <m:e>
                                      <m:r>
                                        <m:rPr>
                                          <m:sty m:val="p"/>
                                        </m:rPr>
                                        <a:rPr lang="en-US" sz="1600">
                                          <a:latin typeface="Cambria Math" panose="02040503050406030204" pitchFamily="18" charset="0"/>
                                          <a:ea typeface="Cambria Math" panose="02040503050406030204" pitchFamily="18" charset="0"/>
                                        </a:rPr>
                                        <m:t>tan</m:t>
                                      </m:r>
                                    </m:e>
                                    <m:sup>
                                      <m:r>
                                        <a:rPr lang="en-US" sz="1600" i="1">
                                          <a:latin typeface="Cambria Math" panose="02040503050406030204" pitchFamily="18" charset="0"/>
                                          <a:ea typeface="Cambria Math" panose="02040503050406030204" pitchFamily="18" charset="0"/>
                                        </a:rPr>
                                        <m:t>2</m:t>
                                      </m:r>
                                    </m:sup>
                                  </m:sSup>
                                </m:fName>
                                <m:e>
                                  <m:d>
                                    <m:dPr>
                                      <m:ctrlPr>
                                        <a:rPr lang="en-US" sz="1600" i="1">
                                          <a:latin typeface="Cambria Math" panose="02040503050406030204" pitchFamily="18" charset="0"/>
                                        </a:rPr>
                                      </m:ctrlPr>
                                    </m:dPr>
                                    <m:e>
                                      <m:f>
                                        <m:fPr>
                                          <m:type m:val="lin"/>
                                          <m:ctrlPr>
                                            <a:rPr lang="en-US" sz="1600" i="1">
                                              <a:latin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𝜃</m:t>
                                          </m:r>
                                        </m:num>
                                        <m:den>
                                          <m:r>
                                            <a:rPr lang="en-US" sz="1600" i="1">
                                              <a:latin typeface="Cambria Math" panose="02040503050406030204" pitchFamily="18" charset="0"/>
                                            </a:rPr>
                                            <m:t>2</m:t>
                                          </m:r>
                                        </m:den>
                                      </m:f>
                                    </m:e>
                                  </m:d>
                                </m:e>
                              </m:func>
                            </m:e>
                          </m:d>
                        </m:e>
                        <m:sup>
                          <m:r>
                            <a:rPr lang="en-US" sz="1600" b="0" i="1" smtClean="0">
                              <a:latin typeface="Cambria Math" panose="02040503050406030204" pitchFamily="18" charset="0"/>
                              <a:ea typeface="Cambria Math" panose="02040503050406030204" pitchFamily="18" charset="0"/>
                            </a:rPr>
                            <m:t>−1</m:t>
                          </m:r>
                        </m:sup>
                      </m:sSup>
                    </m:oMath>
                  </m:oMathPara>
                </a14:m>
                <a:endParaRPr lang="en-US" sz="1600" dirty="0"/>
              </a:p>
            </p:txBody>
          </p:sp>
        </mc:Choice>
        <mc:Fallback xmlns="">
          <p:sp>
            <p:nvSpPr>
              <p:cNvPr id="23" name="TextBox 22">
                <a:extLst>
                  <a:ext uri="{FF2B5EF4-FFF2-40B4-BE49-F238E27FC236}">
                    <a16:creationId xmlns:a16="http://schemas.microsoft.com/office/drawing/2014/main" id="{5FEAC5FC-8DEB-E5D6-6E12-3B8803A07C86}"/>
                  </a:ext>
                </a:extLst>
              </p:cNvPr>
              <p:cNvSpPr txBox="1">
                <a:spLocks noRot="1" noChangeAspect="1" noMove="1" noResize="1" noEditPoints="1" noAdjustHandles="1" noChangeArrowheads="1" noChangeShapeType="1" noTextEdit="1"/>
              </p:cNvSpPr>
              <p:nvPr/>
            </p:nvSpPr>
            <p:spPr>
              <a:xfrm>
                <a:off x="3017539" y="3613131"/>
                <a:ext cx="2834173" cy="246221"/>
              </a:xfrm>
              <a:prstGeom prst="rect">
                <a:avLst/>
              </a:prstGeom>
              <a:blipFill>
                <a:blip r:embed="rId4"/>
                <a:stretch>
                  <a:fillRect l="-446" t="-165000" b="-2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45368B7-41DD-82FA-82A6-BB95DA99B367}"/>
                  </a:ext>
                </a:extLst>
              </p:cNvPr>
              <p:cNvSpPr txBox="1"/>
              <p:nvPr/>
            </p:nvSpPr>
            <p:spPr>
              <a:xfrm>
                <a:off x="95792" y="502204"/>
                <a:ext cx="8801705" cy="1477328"/>
              </a:xfrm>
              <a:prstGeom prst="rect">
                <a:avLst/>
              </a:prstGeom>
              <a:noFill/>
            </p:spPr>
            <p:txBody>
              <a:bodyPr wrap="square" rtlCol="0">
                <a:spAutoFit/>
              </a:bodyPr>
              <a:lstStyle/>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Differential Cross-Section represented by a </a:t>
                </a:r>
                <a:r>
                  <a:rPr lang="en-US" sz="1500" dirty="0">
                    <a:solidFill>
                      <a:srgbClr val="00B0F0"/>
                    </a:solidFill>
                    <a:latin typeface="Times New Roman" panose="02020603050405020304" pitchFamily="18" charset="0"/>
                    <a:cs typeface="Times New Roman" panose="02020603050405020304" pitchFamily="18" charset="0"/>
                  </a:rPr>
                  <a:t>point-like factor </a:t>
                </a:r>
                <a:r>
                  <a:rPr lang="en-US" sz="1500" dirty="0">
                    <a:latin typeface="Times New Roman" panose="02020603050405020304" pitchFamily="18" charset="0"/>
                    <a:cs typeface="Times New Roman" panose="02020603050405020304" pitchFamily="18" charset="0"/>
                  </a:rPr>
                  <a:t>and a </a:t>
                </a:r>
                <a:r>
                  <a:rPr lang="en-US" sz="1500" dirty="0">
                    <a:solidFill>
                      <a:srgbClr val="7030A0"/>
                    </a:solidFill>
                    <a:latin typeface="Times New Roman" panose="02020603050405020304" pitchFamily="18" charset="0"/>
                    <a:cs typeface="Times New Roman" panose="02020603050405020304" pitchFamily="18" charset="0"/>
                  </a:rPr>
                  <a:t>factor for the internal structure</a:t>
                </a:r>
                <a:r>
                  <a:rPr lang="en-US" sz="15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14:m>
                  <m:oMath xmlns:m="http://schemas.openxmlformats.org/officeDocument/2006/math">
                    <m:sSub>
                      <m:sSubPr>
                        <m:ctrlPr>
                          <a:rPr lang="en-US" sz="1500" b="1" i="1" smtClean="0">
                            <a:latin typeface="Cambria Math" panose="02040503050406030204" pitchFamily="18" charset="0"/>
                          </a:rPr>
                        </m:ctrlPr>
                      </m:sSubPr>
                      <m:e>
                        <m:r>
                          <a:rPr lang="en-US" sz="1500" b="1" i="1" smtClean="0">
                            <a:latin typeface="Cambria Math" panose="02040503050406030204" pitchFamily="18" charset="0"/>
                          </a:rPr>
                          <m:t>𝑮</m:t>
                        </m:r>
                      </m:e>
                      <m:sub>
                        <m:r>
                          <a:rPr lang="en-US" sz="1500" b="1" i="1" smtClean="0">
                            <a:latin typeface="Cambria Math" panose="02040503050406030204" pitchFamily="18" charset="0"/>
                          </a:rPr>
                          <m:t>𝑬</m:t>
                        </m:r>
                      </m:sub>
                    </m:sSub>
                    <m:r>
                      <a:rPr lang="en-US" sz="1500" b="0" i="1" smtClean="0">
                        <a:latin typeface="Cambria Math" panose="02040503050406030204" pitchFamily="18" charset="0"/>
                      </a:rPr>
                      <m:t>(</m:t>
                    </m:r>
                    <m:sSup>
                      <m:sSupPr>
                        <m:ctrlPr>
                          <a:rPr lang="en-US" sz="1500" i="1" smtClean="0">
                            <a:latin typeface="Cambria Math" panose="02040503050406030204" pitchFamily="18" charset="0"/>
                          </a:rPr>
                        </m:ctrlPr>
                      </m:sSupPr>
                      <m:e>
                        <m:r>
                          <a:rPr lang="en-US" sz="1500" b="0" i="1" smtClean="0">
                            <a:latin typeface="Cambria Math" panose="02040503050406030204" pitchFamily="18" charset="0"/>
                          </a:rPr>
                          <m:t>𝑄</m:t>
                        </m:r>
                      </m:e>
                      <m:sup>
                        <m:r>
                          <a:rPr lang="en-US" sz="1500" b="0" i="1" smtClean="0">
                            <a:latin typeface="Cambria Math" panose="02040503050406030204" pitchFamily="18" charset="0"/>
                          </a:rPr>
                          <m:t>2</m:t>
                        </m:r>
                      </m:sup>
                    </m:sSup>
                    <m:r>
                      <a:rPr lang="en-US" sz="1500" b="0" i="1" smtClean="0">
                        <a:latin typeface="Cambria Math" panose="02040503050406030204" pitchFamily="18" charset="0"/>
                      </a:rPr>
                      <m:t>)=</m:t>
                    </m:r>
                    <m:sSub>
                      <m:sSubPr>
                        <m:ctrlPr>
                          <a:rPr lang="en-US" sz="1500" i="1" smtClean="0">
                            <a:latin typeface="Cambria Math" panose="02040503050406030204" pitchFamily="18" charset="0"/>
                          </a:rPr>
                        </m:ctrlPr>
                      </m:sSubPr>
                      <m:e>
                        <m:r>
                          <a:rPr lang="en-US" sz="1500" b="0" i="1" smtClean="0">
                            <a:latin typeface="Cambria Math" panose="02040503050406030204" pitchFamily="18" charset="0"/>
                          </a:rPr>
                          <m:t>𝐹</m:t>
                        </m:r>
                      </m:e>
                      <m:sub>
                        <m:r>
                          <a:rPr lang="en-US" sz="1500" b="0" i="1" smtClean="0">
                            <a:latin typeface="Cambria Math" panose="02040503050406030204" pitchFamily="18" charset="0"/>
                          </a:rPr>
                          <m:t>1</m:t>
                        </m:r>
                      </m:sub>
                    </m:sSub>
                    <m:r>
                      <a:rPr lang="en-US" sz="1500" i="1">
                        <a:latin typeface="Cambria Math" panose="02040503050406030204" pitchFamily="18" charset="0"/>
                      </a:rPr>
                      <m:t>(</m:t>
                    </m:r>
                    <m:sSup>
                      <m:sSupPr>
                        <m:ctrlPr>
                          <a:rPr lang="en-US" sz="1500" i="1">
                            <a:latin typeface="Cambria Math" panose="02040503050406030204" pitchFamily="18" charset="0"/>
                          </a:rPr>
                        </m:ctrlPr>
                      </m:sSupPr>
                      <m:e>
                        <m:r>
                          <a:rPr lang="en-US" sz="1500" i="1">
                            <a:latin typeface="Cambria Math" panose="02040503050406030204" pitchFamily="18" charset="0"/>
                          </a:rPr>
                          <m:t>𝑄</m:t>
                        </m:r>
                      </m:e>
                      <m:sup>
                        <m:r>
                          <a:rPr lang="en-US" sz="1500" i="1">
                            <a:latin typeface="Cambria Math" panose="02040503050406030204" pitchFamily="18" charset="0"/>
                          </a:rPr>
                          <m:t>2</m:t>
                        </m:r>
                      </m:sup>
                    </m:sSup>
                    <m:r>
                      <a:rPr lang="en-US" sz="1500" i="1">
                        <a:latin typeface="Cambria Math" panose="02040503050406030204" pitchFamily="18" charset="0"/>
                      </a:rPr>
                      <m:t>)</m:t>
                    </m:r>
                    <m:r>
                      <a:rPr lang="en-US" sz="1500" b="0" i="1" smtClean="0">
                        <a:latin typeface="Cambria Math" panose="02040503050406030204" pitchFamily="18" charset="0"/>
                      </a:rPr>
                      <m:t>−</m:t>
                    </m:r>
                    <m:r>
                      <a:rPr lang="en-US" sz="1500" b="0" i="1" smtClean="0">
                        <a:latin typeface="Cambria Math" panose="02040503050406030204" pitchFamily="18" charset="0"/>
                        <a:ea typeface="Cambria Math" panose="02040503050406030204" pitchFamily="18" charset="0"/>
                      </a:rPr>
                      <m:t>𝜏</m:t>
                    </m:r>
                    <m:sSub>
                      <m:sSubPr>
                        <m:ctrlPr>
                          <a:rPr lang="en-US" sz="1500" i="1" smtClean="0">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𝐹</m:t>
                        </m:r>
                      </m:e>
                      <m:sub>
                        <m:r>
                          <a:rPr lang="en-US" sz="1500" b="0" i="1" smtClean="0">
                            <a:latin typeface="Cambria Math" panose="02040503050406030204" pitchFamily="18" charset="0"/>
                            <a:ea typeface="Cambria Math" panose="02040503050406030204" pitchFamily="18" charset="0"/>
                          </a:rPr>
                          <m:t>2</m:t>
                        </m:r>
                      </m:sub>
                    </m:sSub>
                    <m:r>
                      <a:rPr lang="en-US" sz="1500" i="1">
                        <a:latin typeface="Cambria Math" panose="02040503050406030204" pitchFamily="18" charset="0"/>
                      </a:rPr>
                      <m:t>(</m:t>
                    </m:r>
                    <m:sSup>
                      <m:sSupPr>
                        <m:ctrlPr>
                          <a:rPr lang="en-US" sz="1500" i="1">
                            <a:latin typeface="Cambria Math" panose="02040503050406030204" pitchFamily="18" charset="0"/>
                          </a:rPr>
                        </m:ctrlPr>
                      </m:sSupPr>
                      <m:e>
                        <m:r>
                          <a:rPr lang="en-US" sz="1500" i="1">
                            <a:latin typeface="Cambria Math" panose="02040503050406030204" pitchFamily="18" charset="0"/>
                          </a:rPr>
                          <m:t>𝑄</m:t>
                        </m:r>
                      </m:e>
                      <m:sup>
                        <m:r>
                          <a:rPr lang="en-US" sz="1500" i="1">
                            <a:latin typeface="Cambria Math" panose="02040503050406030204" pitchFamily="18" charset="0"/>
                          </a:rPr>
                          <m:t>2</m:t>
                        </m:r>
                      </m:sup>
                    </m:sSup>
                    <m:r>
                      <a:rPr lang="en-US" sz="1500" i="1">
                        <a:latin typeface="Cambria Math" panose="02040503050406030204" pitchFamily="18" charset="0"/>
                      </a:rPr>
                      <m:t>)</m:t>
                    </m:r>
                  </m:oMath>
                </a14:m>
                <a:r>
                  <a:rPr lang="en-US" sz="1500" dirty="0">
                    <a:latin typeface="Times New Roman" panose="02020603050405020304" pitchFamily="18" charset="0"/>
                    <a:cs typeface="Times New Roman" panose="02020603050405020304" pitchFamily="18" charset="0"/>
                  </a:rPr>
                  <a:t> is the </a:t>
                </a:r>
                <a:r>
                  <a:rPr lang="en-US" sz="1500" b="1" dirty="0">
                    <a:latin typeface="Times New Roman" panose="02020603050405020304" pitchFamily="18" charset="0"/>
                    <a:cs typeface="Times New Roman" panose="02020603050405020304" pitchFamily="18" charset="0"/>
                  </a:rPr>
                  <a:t>Sachs Electric Form Factor</a:t>
                </a:r>
              </a:p>
              <a:p>
                <a:pPr marL="285750" indent="-285750">
                  <a:buFont typeface="Arial" panose="020B0604020202020204" pitchFamily="34" charset="0"/>
                  <a:buChar char="•"/>
                </a:pPr>
                <a14:m>
                  <m:oMath xmlns:m="http://schemas.openxmlformats.org/officeDocument/2006/math">
                    <m:sSub>
                      <m:sSubPr>
                        <m:ctrlPr>
                          <a:rPr lang="en-US" sz="1500" b="1" i="1" smtClean="0">
                            <a:latin typeface="Cambria Math" panose="02040503050406030204" pitchFamily="18" charset="0"/>
                          </a:rPr>
                        </m:ctrlPr>
                      </m:sSubPr>
                      <m:e>
                        <m:r>
                          <a:rPr lang="en-US" sz="1500" b="1" i="1" smtClean="0">
                            <a:latin typeface="Cambria Math" panose="02040503050406030204" pitchFamily="18" charset="0"/>
                          </a:rPr>
                          <m:t>𝑮</m:t>
                        </m:r>
                      </m:e>
                      <m:sub>
                        <m:r>
                          <a:rPr lang="en-US" sz="1500" b="1" i="1" smtClean="0">
                            <a:latin typeface="Cambria Math" panose="02040503050406030204" pitchFamily="18" charset="0"/>
                          </a:rPr>
                          <m:t>𝑴</m:t>
                        </m:r>
                      </m:sub>
                    </m:sSub>
                    <m:d>
                      <m:dPr>
                        <m:ctrlPr>
                          <a:rPr lang="en-US" sz="1500" b="1" i="1" smtClean="0">
                            <a:latin typeface="Cambria Math" panose="02040503050406030204" pitchFamily="18" charset="0"/>
                          </a:rPr>
                        </m:ctrlPr>
                      </m:dPr>
                      <m:e>
                        <m:sSup>
                          <m:sSupPr>
                            <m:ctrlPr>
                              <a:rPr lang="en-US" sz="1500" i="1">
                                <a:latin typeface="Cambria Math" panose="02040503050406030204" pitchFamily="18" charset="0"/>
                              </a:rPr>
                            </m:ctrlPr>
                          </m:sSupPr>
                          <m:e>
                            <m:r>
                              <a:rPr lang="en-US" sz="1500" i="1">
                                <a:latin typeface="Cambria Math" panose="02040503050406030204" pitchFamily="18" charset="0"/>
                              </a:rPr>
                              <m:t>𝑄</m:t>
                            </m:r>
                          </m:e>
                          <m:sup>
                            <m:r>
                              <a:rPr lang="en-US" sz="1500" i="1">
                                <a:latin typeface="Cambria Math" panose="02040503050406030204" pitchFamily="18" charset="0"/>
                              </a:rPr>
                              <m:t>2</m:t>
                            </m:r>
                          </m:sup>
                        </m:sSup>
                      </m:e>
                    </m:d>
                    <m:r>
                      <a:rPr lang="en-US" sz="1500" i="1">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𝐹</m:t>
                        </m:r>
                      </m:e>
                      <m:sub>
                        <m:r>
                          <a:rPr lang="en-US" sz="1500" i="1">
                            <a:latin typeface="Cambria Math" panose="02040503050406030204" pitchFamily="18" charset="0"/>
                          </a:rPr>
                          <m:t>1</m:t>
                        </m:r>
                      </m:sub>
                    </m:sSub>
                    <m:d>
                      <m:dPr>
                        <m:ctrlPr>
                          <a:rPr lang="en-US" sz="1500" i="1">
                            <a:latin typeface="Cambria Math" panose="02040503050406030204" pitchFamily="18" charset="0"/>
                          </a:rPr>
                        </m:ctrlPr>
                      </m:dPr>
                      <m:e>
                        <m:sSup>
                          <m:sSupPr>
                            <m:ctrlPr>
                              <a:rPr lang="en-US" sz="1500" i="1">
                                <a:latin typeface="Cambria Math" panose="02040503050406030204" pitchFamily="18" charset="0"/>
                              </a:rPr>
                            </m:ctrlPr>
                          </m:sSupPr>
                          <m:e>
                            <m:r>
                              <a:rPr lang="en-US" sz="1500" i="1">
                                <a:latin typeface="Cambria Math" panose="02040503050406030204" pitchFamily="18" charset="0"/>
                              </a:rPr>
                              <m:t>𝑄</m:t>
                            </m:r>
                          </m:e>
                          <m:sup>
                            <m:r>
                              <a:rPr lang="en-US" sz="1500" i="1">
                                <a:latin typeface="Cambria Math" panose="02040503050406030204" pitchFamily="18" charset="0"/>
                              </a:rPr>
                              <m:t>2</m:t>
                            </m:r>
                          </m:sup>
                        </m:sSup>
                      </m:e>
                    </m:d>
                    <m:r>
                      <a:rPr lang="en-US" sz="1500" b="0" i="1" smtClean="0">
                        <a:latin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𝐹</m:t>
                        </m:r>
                      </m:e>
                      <m:sub>
                        <m:r>
                          <a:rPr lang="en-US" sz="1500" i="1">
                            <a:latin typeface="Cambria Math" panose="02040503050406030204" pitchFamily="18" charset="0"/>
                            <a:ea typeface="Cambria Math" panose="02040503050406030204" pitchFamily="18" charset="0"/>
                          </a:rPr>
                          <m:t>2</m:t>
                        </m:r>
                      </m:sub>
                    </m:sSub>
                    <m:r>
                      <a:rPr lang="en-US" sz="1500" i="1">
                        <a:latin typeface="Cambria Math" panose="02040503050406030204" pitchFamily="18" charset="0"/>
                      </a:rPr>
                      <m:t>(</m:t>
                    </m:r>
                    <m:sSup>
                      <m:sSupPr>
                        <m:ctrlPr>
                          <a:rPr lang="en-US" sz="1500" i="1">
                            <a:latin typeface="Cambria Math" panose="02040503050406030204" pitchFamily="18" charset="0"/>
                          </a:rPr>
                        </m:ctrlPr>
                      </m:sSupPr>
                      <m:e>
                        <m:r>
                          <a:rPr lang="en-US" sz="1500" i="1">
                            <a:latin typeface="Cambria Math" panose="02040503050406030204" pitchFamily="18" charset="0"/>
                          </a:rPr>
                          <m:t>𝑄</m:t>
                        </m:r>
                      </m:e>
                      <m:sup>
                        <m:r>
                          <a:rPr lang="en-US" sz="1500" i="1">
                            <a:latin typeface="Cambria Math" panose="02040503050406030204" pitchFamily="18" charset="0"/>
                          </a:rPr>
                          <m:t>2</m:t>
                        </m:r>
                      </m:sup>
                    </m:sSup>
                    <m:r>
                      <a:rPr lang="en-US" sz="1500" i="1">
                        <a:latin typeface="Cambria Math" panose="02040503050406030204" pitchFamily="18" charset="0"/>
                      </a:rPr>
                      <m:t>)</m:t>
                    </m:r>
                  </m:oMath>
                </a14:m>
                <a:r>
                  <a:rPr lang="en-US" sz="1500" dirty="0">
                    <a:latin typeface="Times New Roman" panose="02020603050405020304" pitchFamily="18" charset="0"/>
                    <a:cs typeface="Times New Roman" panose="02020603050405020304" pitchFamily="18" charset="0"/>
                  </a:rPr>
                  <a:t>is the </a:t>
                </a:r>
                <a:r>
                  <a:rPr lang="en-US" sz="1500" b="1" dirty="0">
                    <a:latin typeface="Times New Roman" panose="02020603050405020304" pitchFamily="18" charset="0"/>
                    <a:cs typeface="Times New Roman" panose="02020603050405020304" pitchFamily="18" charset="0"/>
                  </a:rPr>
                  <a:t>Sachs Magnetic Form Factor</a:t>
                </a:r>
              </a:p>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In a particular reference frame, the Breit frame, </a:t>
                </a:r>
                <a14:m>
                  <m:oMath xmlns:m="http://schemas.openxmlformats.org/officeDocument/2006/math">
                    <m:sSub>
                      <m:sSubPr>
                        <m:ctrlPr>
                          <a:rPr lang="en-US" sz="1500" i="1" smtClean="0">
                            <a:latin typeface="Cambria Math" panose="02040503050406030204" pitchFamily="18" charset="0"/>
                          </a:rPr>
                        </m:ctrlPr>
                      </m:sSubPr>
                      <m:e>
                        <m:r>
                          <a:rPr lang="en-US" sz="1500" b="0" i="1" smtClean="0">
                            <a:latin typeface="Cambria Math" panose="02040503050406030204" pitchFamily="18" charset="0"/>
                          </a:rPr>
                          <m:t>𝐺</m:t>
                        </m:r>
                      </m:e>
                      <m:sub>
                        <m:r>
                          <a:rPr lang="en-US" sz="1500" b="0" i="1" smtClean="0">
                            <a:latin typeface="Cambria Math" panose="02040503050406030204" pitchFamily="18" charset="0"/>
                          </a:rPr>
                          <m:t>𝐸</m:t>
                        </m:r>
                      </m:sub>
                    </m:sSub>
                  </m:oMath>
                </a14:m>
                <a:r>
                  <a:rPr lang="en-US" sz="1500"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sz="1500" i="1">
                            <a:latin typeface="Cambria Math" panose="02040503050406030204" pitchFamily="18" charset="0"/>
                          </a:rPr>
                        </m:ctrlPr>
                      </m:sSubPr>
                      <m:e>
                        <m:r>
                          <a:rPr lang="en-US" sz="1500" b="0" i="1">
                            <a:latin typeface="Cambria Math" panose="02040503050406030204" pitchFamily="18" charset="0"/>
                          </a:rPr>
                          <m:t>𝐺</m:t>
                        </m:r>
                      </m:e>
                      <m:sub>
                        <m:r>
                          <a:rPr lang="en-US" sz="1500" b="0" i="1">
                            <a:latin typeface="Cambria Math" panose="02040503050406030204" pitchFamily="18" charset="0"/>
                          </a:rPr>
                          <m:t>𝑀</m:t>
                        </m:r>
                      </m:sub>
                    </m:sSub>
                  </m:oMath>
                </a14:m>
                <a:r>
                  <a:rPr lang="en-US" sz="1500" dirty="0">
                    <a:latin typeface="Times New Roman" panose="02020603050405020304" pitchFamily="18" charset="0"/>
                    <a:cs typeface="Times New Roman" panose="02020603050405020304" pitchFamily="18" charset="0"/>
                  </a:rPr>
                  <a:t> are related to the Fourier Transform of the internal charge and magnetization distributions.</a:t>
                </a:r>
              </a:p>
              <a:p>
                <a:endParaRPr lang="en-US" sz="1500" b="1" dirty="0">
                  <a:latin typeface="Times New Roman" panose="02020603050405020304" pitchFamily="18"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645368B7-41DD-82FA-82A6-BB95DA99B367}"/>
                  </a:ext>
                </a:extLst>
              </p:cNvPr>
              <p:cNvSpPr txBox="1">
                <a:spLocks noRot="1" noChangeAspect="1" noMove="1" noResize="1" noEditPoints="1" noAdjustHandles="1" noChangeArrowheads="1" noChangeShapeType="1" noTextEdit="1"/>
              </p:cNvSpPr>
              <p:nvPr/>
            </p:nvSpPr>
            <p:spPr>
              <a:xfrm>
                <a:off x="95792" y="502204"/>
                <a:ext cx="8801705" cy="1477328"/>
              </a:xfrm>
              <a:prstGeom prst="rect">
                <a:avLst/>
              </a:prstGeom>
              <a:blipFill>
                <a:blip r:embed="rId7"/>
                <a:stretch>
                  <a:fillRect l="-144" t="-855"/>
                </a:stretch>
              </a:blipFill>
            </p:spPr>
            <p:txBody>
              <a:bodyPr/>
              <a:lstStyle/>
              <a:p>
                <a:r>
                  <a:rPr lang="en-US">
                    <a:noFill/>
                  </a:rPr>
                  <a:t> </a:t>
                </a:r>
              </a:p>
            </p:txBody>
          </p:sp>
        </mc:Fallback>
      </mc:AlternateContent>
      <p:sp>
        <p:nvSpPr>
          <p:cNvPr id="3" name="Rounded Rectangle 2">
            <a:extLst>
              <a:ext uri="{FF2B5EF4-FFF2-40B4-BE49-F238E27FC236}">
                <a16:creationId xmlns:a16="http://schemas.microsoft.com/office/drawing/2014/main" id="{81688C84-0C59-0F89-8E3E-DC0EE92C2039}"/>
              </a:ext>
            </a:extLst>
          </p:cNvPr>
          <p:cNvSpPr/>
          <p:nvPr/>
        </p:nvSpPr>
        <p:spPr>
          <a:xfrm>
            <a:off x="3779914" y="2212589"/>
            <a:ext cx="483865" cy="262883"/>
          </a:xfrm>
          <a:prstGeom prst="round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0A99DE35-29FB-030D-319E-B4993442DE44}"/>
              </a:ext>
            </a:extLst>
          </p:cNvPr>
          <p:cNvSpPr/>
          <p:nvPr/>
        </p:nvSpPr>
        <p:spPr>
          <a:xfrm>
            <a:off x="4509313" y="2224557"/>
            <a:ext cx="1372671" cy="454274"/>
          </a:xfrm>
          <a:prstGeom prst="roundRect">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white circle with black text&#10;&#10;AI-generated content may be incorrect.">
            <a:extLst>
              <a:ext uri="{FF2B5EF4-FFF2-40B4-BE49-F238E27FC236}">
                <a16:creationId xmlns:a16="http://schemas.microsoft.com/office/drawing/2014/main" id="{B0755661-72B5-E3DC-58C1-AE0931EBF6EE}"/>
              </a:ext>
            </a:extLst>
          </p:cNvPr>
          <p:cNvPicPr>
            <a:picLocks noChangeAspect="1"/>
          </p:cNvPicPr>
          <p:nvPr/>
        </p:nvPicPr>
        <p:blipFill>
          <a:blip r:embed="rId8"/>
          <a:stretch>
            <a:fillRect/>
          </a:stretch>
        </p:blipFill>
        <p:spPr>
          <a:xfrm>
            <a:off x="415867" y="1830371"/>
            <a:ext cx="2469626" cy="2667195"/>
          </a:xfrm>
          <a:prstGeom prst="rect">
            <a:avLst/>
          </a:prstGeom>
        </p:spPr>
      </p:pic>
      <p:sp>
        <p:nvSpPr>
          <p:cNvPr id="16" name="Rounded Rectangle 15">
            <a:extLst>
              <a:ext uri="{FF2B5EF4-FFF2-40B4-BE49-F238E27FC236}">
                <a16:creationId xmlns:a16="http://schemas.microsoft.com/office/drawing/2014/main" id="{34329AB7-8BB9-DCFC-841D-EFB144575121}"/>
              </a:ext>
            </a:extLst>
          </p:cNvPr>
          <p:cNvSpPr/>
          <p:nvPr/>
        </p:nvSpPr>
        <p:spPr>
          <a:xfrm>
            <a:off x="4170646" y="2726922"/>
            <a:ext cx="626533" cy="322481"/>
          </a:xfrm>
          <a:prstGeom prst="roundRect">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D652714-E10A-EA78-A1ED-4937CBA81BED}"/>
              </a:ext>
            </a:extLst>
          </p:cNvPr>
          <p:cNvSpPr/>
          <p:nvPr/>
        </p:nvSpPr>
        <p:spPr>
          <a:xfrm>
            <a:off x="3500384" y="2668029"/>
            <a:ext cx="483865" cy="220134"/>
          </a:xfrm>
          <a:prstGeom prst="round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DFE1376B-F0F4-8A91-5654-D7D43CCC52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91AC110-5856-1AD2-7634-88301DD23AAF}"/>
                  </a:ext>
                </a:extLst>
              </p:cNvPr>
              <p:cNvSpPr txBox="1"/>
              <p:nvPr/>
            </p:nvSpPr>
            <p:spPr>
              <a:xfrm>
                <a:off x="6019800" y="1608667"/>
                <a:ext cx="3001358" cy="2595006"/>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Rosenbluth Separation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Fixed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oMath>
                </a14:m>
                <a:r>
                  <a:rPr lang="en-US" dirty="0">
                    <a:latin typeface="Times New Roman" panose="02020603050405020304" pitchFamily="18" charset="0"/>
                    <a:cs typeface="Times New Roman" panose="02020603050405020304" pitchFamily="18" charset="0"/>
                  </a:rPr>
                  <a:t>-value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Vary electron beam energy and scattering angle, to make measurements at different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a:latin typeface="Times New Roman" panose="02020603050405020304" pitchFamily="18" charset="0"/>
                    <a:cs typeface="Times New Roman" panose="02020603050405020304" pitchFamily="18" charset="0"/>
                  </a:rPr>
                  <a:t> values</a:t>
                </a:r>
              </a:p>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rPr>
                            <m:t>𝑅</m:t>
                          </m:r>
                        </m:sub>
                      </m:sSub>
                      <m:r>
                        <a:rPr lang="en-US" sz="1600" i="1">
                          <a:latin typeface="Cambria Math" panose="02040503050406030204" pitchFamily="18" charset="0"/>
                        </a:rPr>
                        <m:t>=</m:t>
                      </m:r>
                      <m:sSubSup>
                        <m:sSubSupPr>
                          <m:ctrlPr>
                            <a:rPr lang="en-US" sz="1600" i="1">
                              <a:latin typeface="Cambria Math" panose="02040503050406030204" pitchFamily="18" charset="0"/>
                            </a:rPr>
                          </m:ctrlPr>
                        </m:sSubSupPr>
                        <m:e>
                          <m:f>
                            <m:fPr>
                              <m:ctrlPr>
                                <a:rPr lang="en-US" sz="1600" i="1">
                                  <a:latin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𝜖</m:t>
                              </m:r>
                            </m:num>
                            <m:den>
                              <m:r>
                                <a:rPr lang="en-US" sz="1600" i="1">
                                  <a:latin typeface="Cambria Math" panose="02040503050406030204" pitchFamily="18" charset="0"/>
                                  <a:ea typeface="Cambria Math" panose="02040503050406030204" pitchFamily="18" charset="0"/>
                                </a:rPr>
                                <m:t>𝜏</m:t>
                              </m:r>
                            </m:den>
                          </m:f>
                          <m:r>
                            <a:rPr lang="en-US" sz="1600" i="1">
                              <a:latin typeface="Cambria Math" panose="02040503050406030204" pitchFamily="18" charset="0"/>
                            </a:rPr>
                            <m:t>𝐺</m:t>
                          </m:r>
                        </m:e>
                        <m:sub>
                          <m:r>
                            <a:rPr lang="en-US" sz="1600" i="1">
                              <a:latin typeface="Cambria Math" panose="02040503050406030204" pitchFamily="18" charset="0"/>
                            </a:rPr>
                            <m:t>𝐸</m:t>
                          </m:r>
                        </m:sub>
                        <m:sup>
                          <m:r>
                            <a:rPr lang="en-US" sz="1600" i="1">
                              <a:latin typeface="Cambria Math" panose="02040503050406030204" pitchFamily="18" charset="0"/>
                            </a:rPr>
                            <m:t>2</m:t>
                          </m:r>
                        </m:sup>
                      </m:sSubSup>
                      <m:d>
                        <m:dPr>
                          <m:ctrlPr>
                            <a:rPr lang="en-US" sz="1600" i="1">
                              <a:latin typeface="Cambria Math" panose="02040503050406030204" pitchFamily="18" charset="0"/>
                            </a:rPr>
                          </m:ctrlPr>
                        </m:dPr>
                        <m:e>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e>
                      </m:d>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𝐺</m:t>
                          </m:r>
                        </m:e>
                        <m:sub>
                          <m:r>
                            <a:rPr lang="en-US" sz="1600" i="1">
                              <a:latin typeface="Cambria Math" panose="02040503050406030204" pitchFamily="18" charset="0"/>
                            </a:rPr>
                            <m:t>𝑀</m:t>
                          </m:r>
                        </m:sub>
                        <m:sup>
                          <m:r>
                            <a:rPr lang="en-US" sz="1600" i="1">
                              <a:latin typeface="Cambria Math" panose="02040503050406030204" pitchFamily="18" charset="0"/>
                            </a:rPr>
                            <m:t>2</m:t>
                          </m:r>
                        </m:sup>
                      </m:sSubSup>
                      <m:d>
                        <m:dPr>
                          <m:ctrlPr>
                            <a:rPr lang="en-US" sz="1600" i="1">
                              <a:latin typeface="Cambria Math" panose="02040503050406030204" pitchFamily="18" charset="0"/>
                            </a:rPr>
                          </m:ctrlPr>
                        </m:dPr>
                        <m:e>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e>
                      </m:d>
                      <m:r>
                        <a:rPr lang="en-US" sz="1600" i="1">
                          <a:latin typeface="Cambria Math" panose="02040503050406030204" pitchFamily="18" charset="0"/>
                        </a:rPr>
                        <m:t>=</m:t>
                      </m:r>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𝜖𝜎</m:t>
                          </m:r>
                        </m:e>
                        <m:sub>
                          <m:r>
                            <a:rPr lang="en-US" sz="1600" i="1">
                              <a:latin typeface="Cambria Math" panose="02040503050406030204" pitchFamily="18" charset="0"/>
                              <a:ea typeface="Cambria Math" panose="02040503050406030204" pitchFamily="18" charset="0"/>
                            </a:rPr>
                            <m:t>𝐿</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ea typeface="Cambria Math" panose="02040503050406030204" pitchFamily="18" charset="0"/>
                            </a:rPr>
                            <m:t>𝑇</m:t>
                          </m:r>
                        </m:sub>
                      </m:sSub>
                      <m:r>
                        <a:rPr lang="en-US" sz="1600" i="1">
                          <a:latin typeface="Cambria Math" panose="02040503050406030204" pitchFamily="18" charset="0"/>
                          <a:ea typeface="Cambria Math" panose="02040503050406030204" pitchFamily="18" charset="0"/>
                        </a:rPr>
                        <m:t>)</m:t>
                      </m:r>
                    </m:oMath>
                  </m:oMathPara>
                </a14:m>
                <a:endParaRPr lang="en-US" sz="1600" dirty="0"/>
              </a:p>
              <a:p>
                <a:r>
                  <a:rPr lang="en-US" sz="1600" b="1" dirty="0">
                    <a:latin typeface="Times New Roman" panose="02020603050405020304" pitchFamily="18" charset="0"/>
                    <a:cs typeface="Times New Roman" panose="02020603050405020304" pitchFamily="18" charset="0"/>
                  </a:rPr>
                  <a:t>Rosenbluth Slope</a:t>
                </a:r>
              </a:p>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cs typeface="Times New Roman" panose="02020603050405020304" pitchFamily="18" charset="0"/>
                        </a:rPr>
                        <m:t>𝑆</m:t>
                      </m:r>
                      <m:r>
                        <a:rPr lang="en-US" sz="1600" i="1">
                          <a:latin typeface="Cambria Math" panose="02040503050406030204" pitchFamily="18" charset="0"/>
                          <a:cs typeface="Times New Roman" panose="02020603050405020304" pitchFamily="18" charset="0"/>
                        </a:rPr>
                        <m:t>=</m:t>
                      </m:r>
                      <m:f>
                        <m:fPr>
                          <m:type m:val="lin"/>
                          <m:ctrlPr>
                            <a:rPr lang="en-US" sz="1600" i="1">
                              <a:latin typeface="Cambria Math" panose="02040503050406030204" pitchFamily="18" charset="0"/>
                              <a:cs typeface="Times New Roman" panose="02020603050405020304" pitchFamily="18" charset="0"/>
                            </a:rPr>
                          </m:ctrlPr>
                        </m:fPr>
                        <m:nu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ea typeface="Cambria Math" panose="02040503050406030204" pitchFamily="18" charset="0"/>
                                </a:rPr>
                                <m:t>𝐿</m:t>
                              </m:r>
                            </m:sub>
                          </m:sSub>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ea typeface="Cambria Math" panose="02040503050406030204" pitchFamily="18" charset="0"/>
                                </a:rPr>
                                <m:t>𝑇</m:t>
                              </m:r>
                            </m:sub>
                          </m:sSub>
                        </m:den>
                      </m:f>
                      <m:r>
                        <a:rPr lang="en-US" sz="1600" i="1">
                          <a:latin typeface="Cambria Math" panose="02040503050406030204" pitchFamily="18" charset="0"/>
                          <a:cs typeface="Times New Roman" panose="02020603050405020304" pitchFamily="18" charset="0"/>
                        </a:rPr>
                        <m:t>=</m:t>
                      </m:r>
                      <m:f>
                        <m:fPr>
                          <m:type m:val="lin"/>
                          <m:ctrlPr>
                            <a:rPr lang="en-US" sz="1600" i="1">
                              <a:latin typeface="Cambria Math" panose="02040503050406030204" pitchFamily="18" charset="0"/>
                              <a:cs typeface="Times New Roman" panose="020206030504050203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𝐺</m:t>
                              </m:r>
                            </m:e>
                            <m:sub>
                              <m:r>
                                <a:rPr lang="en-US" sz="1600" i="1">
                                  <a:latin typeface="Cambria Math" panose="02040503050406030204" pitchFamily="18" charset="0"/>
                                </a:rPr>
                                <m:t>𝐸</m:t>
                              </m:r>
                            </m:sub>
                            <m:sup>
                              <m:r>
                                <a:rPr lang="en-US" sz="1600" i="1">
                                  <a:latin typeface="Cambria Math" panose="02040503050406030204" pitchFamily="18" charset="0"/>
                                </a:rPr>
                                <m:t>2</m:t>
                              </m:r>
                            </m:sup>
                          </m:sSubSup>
                          <m:d>
                            <m:dPr>
                              <m:ctrlPr>
                                <a:rPr lang="en-US" sz="1600" i="1">
                                  <a:latin typeface="Cambria Math" panose="02040503050406030204" pitchFamily="18" charset="0"/>
                                </a:rPr>
                              </m:ctrlPr>
                            </m:dPr>
                            <m:e>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e>
                          </m:d>
                        </m:num>
                        <m:den>
                          <m:r>
                            <a:rPr lang="en-US" sz="1600" i="1">
                              <a:latin typeface="Cambria Math" panose="02040503050406030204" pitchFamily="18" charset="0"/>
                              <a:ea typeface="Cambria Math" panose="02040503050406030204" pitchFamily="18" charset="0"/>
                              <a:cs typeface="Times New Roman" panose="02020603050405020304" pitchFamily="18" charset="0"/>
                            </a:rPr>
                            <m:t>𝜏</m:t>
                          </m:r>
                          <m:sSubSup>
                            <m:sSubSupPr>
                              <m:ctrlPr>
                                <a:rPr lang="en-US" sz="1600" i="1">
                                  <a:latin typeface="Cambria Math" panose="02040503050406030204" pitchFamily="18" charset="0"/>
                                </a:rPr>
                              </m:ctrlPr>
                            </m:sSubSupPr>
                            <m:e>
                              <m:r>
                                <a:rPr lang="en-US" sz="1600" i="1">
                                  <a:latin typeface="Cambria Math" panose="02040503050406030204" pitchFamily="18" charset="0"/>
                                </a:rPr>
                                <m:t>𝐺</m:t>
                              </m:r>
                            </m:e>
                            <m:sub>
                              <m:r>
                                <a:rPr lang="en-US" sz="1600" i="1">
                                  <a:latin typeface="Cambria Math" panose="02040503050406030204" pitchFamily="18" charset="0"/>
                                </a:rPr>
                                <m:t>𝑀</m:t>
                              </m:r>
                            </m:sub>
                            <m:sup>
                              <m:r>
                                <a:rPr lang="en-US" sz="1600" i="1">
                                  <a:latin typeface="Cambria Math" panose="02040503050406030204" pitchFamily="18" charset="0"/>
                                </a:rPr>
                                <m:t>2</m:t>
                              </m:r>
                            </m:sup>
                          </m:sSubSup>
                          <m:d>
                            <m:dPr>
                              <m:ctrlPr>
                                <a:rPr lang="en-US" sz="1600" i="1">
                                  <a:latin typeface="Cambria Math" panose="02040503050406030204" pitchFamily="18" charset="0"/>
                                </a:rPr>
                              </m:ctrlPr>
                            </m:dPr>
                            <m:e>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e>
                          </m:d>
                        </m:den>
                      </m:f>
                    </m:oMath>
                  </m:oMathPara>
                </a14:m>
                <a:endParaRPr lang="en-US" sz="1600" dirty="0"/>
              </a:p>
              <a:p>
                <a:endParaRPr lang="en-US" sz="1500" dirty="0">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B91AC110-5856-1AD2-7634-88301DD23AAF}"/>
                  </a:ext>
                </a:extLst>
              </p:cNvPr>
              <p:cNvSpPr txBox="1">
                <a:spLocks noRot="1" noChangeAspect="1" noMove="1" noResize="1" noEditPoints="1" noAdjustHandles="1" noChangeArrowheads="1" noChangeShapeType="1" noTextEdit="1"/>
              </p:cNvSpPr>
              <p:nvPr/>
            </p:nvSpPr>
            <p:spPr>
              <a:xfrm>
                <a:off x="6019800" y="1608667"/>
                <a:ext cx="3001358" cy="2595006"/>
              </a:xfrm>
              <a:prstGeom prst="rect">
                <a:avLst/>
              </a:prstGeom>
              <a:blipFill>
                <a:blip r:embed="rId9"/>
                <a:stretch>
                  <a:fillRect l="-1266" t="-485" b="-14078"/>
                </a:stretch>
              </a:blipFill>
            </p:spPr>
            <p:txBody>
              <a:bodyPr/>
              <a:lstStyle/>
              <a:p>
                <a:r>
                  <a:rPr lang="en-US">
                    <a:noFill/>
                  </a:rPr>
                  <a:t> </a:t>
                </a:r>
              </a:p>
            </p:txBody>
          </p:sp>
        </mc:Fallback>
      </mc:AlternateContent>
    </p:spTree>
    <p:extLst>
      <p:ext uri="{BB962C8B-B14F-4D97-AF65-F5344CB8AC3E}">
        <p14:creationId xmlns:p14="http://schemas.microsoft.com/office/powerpoint/2010/main" val="932622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51996-3C9F-7861-1299-10D645631CA4}"/>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2D67FCF5-EF0A-7A06-2CF6-4818B9D71BAD}"/>
              </a:ext>
            </a:extLst>
          </p:cNvPr>
          <p:cNvSpPr>
            <a:spLocks noGrp="1"/>
          </p:cNvSpPr>
          <p:nvPr>
            <p:ph type="title"/>
          </p:nvPr>
        </p:nvSpPr>
        <p:spPr>
          <a:xfrm>
            <a:off x="669471" y="102393"/>
            <a:ext cx="7805058" cy="546580"/>
          </a:xfrm>
        </p:spPr>
        <p:txBody>
          <a:bodyPr>
            <a:noAutofit/>
          </a:bodyPr>
          <a:lstStyle/>
          <a:p>
            <a:pPr algn="ctr"/>
            <a:r>
              <a:rPr lang="en-US" sz="3200" i="1" dirty="0">
                <a:latin typeface="Times New Roman" panose="02020603050405020304" pitchFamily="18" charset="0"/>
                <a:cs typeface="Times New Roman" panose="02020603050405020304" pitchFamily="18" charset="0"/>
              </a:rPr>
              <a:t>B</a:t>
            </a:r>
            <a:r>
              <a:rPr lang="en-US" sz="3200" dirty="0">
                <a:latin typeface="Times New Roman" panose="02020603050405020304" pitchFamily="18" charset="0"/>
                <a:cs typeface="Times New Roman" panose="02020603050405020304" pitchFamily="18" charset="0"/>
              </a:rPr>
              <a:t> term</a:t>
            </a:r>
            <a:endParaRPr lang="en-US" sz="3200" i="1" dirty="0">
              <a:latin typeface="Times New Roman" panose="02020603050405020304" pitchFamily="18" charset="0"/>
              <a:cs typeface="Times New Roman" panose="02020603050405020304" pitchFamily="18" charset="0"/>
            </a:endParaRPr>
          </a:p>
        </p:txBody>
      </p:sp>
      <p:pic>
        <p:nvPicPr>
          <p:cNvPr id="5" name="Picture 4" descr="A white rectangular object with numbers&#10;&#10;AI-generated content may be incorrect.">
            <a:extLst>
              <a:ext uri="{FF2B5EF4-FFF2-40B4-BE49-F238E27FC236}">
                <a16:creationId xmlns:a16="http://schemas.microsoft.com/office/drawing/2014/main" id="{1445BC06-1369-E634-8E2C-D72B7E4D4F2D}"/>
              </a:ext>
            </a:extLst>
          </p:cNvPr>
          <p:cNvPicPr>
            <a:picLocks noChangeAspect="1"/>
          </p:cNvPicPr>
          <p:nvPr/>
        </p:nvPicPr>
        <p:blipFill>
          <a:blip r:embed="rId3"/>
          <a:stretch>
            <a:fillRect/>
          </a:stretch>
        </p:blipFill>
        <p:spPr>
          <a:xfrm>
            <a:off x="80546" y="601467"/>
            <a:ext cx="8982908" cy="2401808"/>
          </a:xfrm>
          <a:prstGeom prst="rect">
            <a:avLst/>
          </a:prstGeom>
        </p:spPr>
      </p:pic>
      <p:sp>
        <p:nvSpPr>
          <p:cNvPr id="7" name="TextBox 6">
            <a:extLst>
              <a:ext uri="{FF2B5EF4-FFF2-40B4-BE49-F238E27FC236}">
                <a16:creationId xmlns:a16="http://schemas.microsoft.com/office/drawing/2014/main" id="{1BDC6136-8819-5B3A-439E-E2B50AE7602F}"/>
              </a:ext>
            </a:extLst>
          </p:cNvPr>
          <p:cNvSpPr txBox="1"/>
          <p:nvPr/>
        </p:nvSpPr>
        <p:spPr>
          <a:xfrm>
            <a:off x="613463" y="2961407"/>
            <a:ext cx="7917074"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Transverse cross-section term is based on Ye et al. 2018 article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Proton Rosenbluth Slope term is based on Christ et al. 2022 article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BAE3B45-7622-93B1-D472-59D04AE43C13}"/>
              </a:ext>
            </a:extLst>
          </p:cNvPr>
          <p:cNvSpPr txBox="1"/>
          <p:nvPr/>
        </p:nvSpPr>
        <p:spPr>
          <a:xfrm>
            <a:off x="613463" y="3535225"/>
            <a:ext cx="7917074" cy="1193147"/>
          </a:xfrm>
          <a:prstGeom prst="rect">
            <a:avLst/>
          </a:prstGeom>
          <a:noFill/>
        </p:spPr>
        <p:txBody>
          <a:bodyPr wrap="square" rtlCol="0">
            <a:spAutoFit/>
          </a:bodyPr>
          <a:lstStyle/>
          <a:p>
            <a:pPr marL="342900" indent="-342900">
              <a:lnSpc>
                <a:spcPct val="114000"/>
              </a:lnSpc>
              <a:buFont typeface="+mj-lt"/>
              <a:buAutoNum type="arabicPeriod"/>
            </a:pPr>
            <a:r>
              <a:rPr lang="en-US" sz="1600" dirty="0">
                <a:latin typeface="Times New Roman" panose="02020603050405020304" pitchFamily="18" charset="0"/>
                <a:cs typeface="Times New Roman" panose="02020603050405020304" pitchFamily="18" charset="0"/>
                <a:hlinkClick r:id="rId4"/>
              </a:rPr>
              <a:t>Z. Ye, J. Arrington, R. J. Hill, and G. Lee, Proton and neutron electromagnetic formfactors and uncertainties, Physics Letters B 777, 8 (2018). </a:t>
            </a:r>
            <a:endParaRPr lang="en-US" sz="1600" dirty="0">
              <a:latin typeface="Times New Roman" panose="02020603050405020304" pitchFamily="18" charset="0"/>
              <a:cs typeface="Times New Roman" panose="02020603050405020304" pitchFamily="18" charset="0"/>
            </a:endParaRPr>
          </a:p>
          <a:p>
            <a:pPr marL="342900" indent="-342900">
              <a:lnSpc>
                <a:spcPct val="114000"/>
              </a:lnSpc>
              <a:buFont typeface="+mj-lt"/>
              <a:buAutoNum type="arabicPeriod"/>
            </a:pPr>
            <a:r>
              <a:rPr lang="en-US" sz="1600" dirty="0">
                <a:latin typeface="Times New Roman" panose="02020603050405020304" pitchFamily="18" charset="0"/>
                <a:cs typeface="Times New Roman" panose="02020603050405020304" pitchFamily="18" charset="0"/>
                <a:hlinkClick r:id="rId5"/>
              </a:rPr>
              <a:t>M. E. Christy et al., Form Factors and Two-Photon Exchange in High-Energy Elastic Electron-Proton Scattering, Phys. Rev. Lett. 128, 102002 (2022).</a:t>
            </a:r>
            <a:endParaRPr lang="en-US"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1E5A168-3C96-6CB5-8136-10B0C81FC0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3228506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26F24-1CAD-F80A-976C-FA9ABCF1A08F}"/>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7E0BFEEE-C8B8-5895-E072-386442F200F1}"/>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Determination Proton Rosenbluth Slope for </a:t>
            </a:r>
            <a:r>
              <a:rPr lang="en-US" sz="3200" i="1" dirty="0">
                <a:latin typeface="Times New Roman" panose="02020603050405020304" pitchFamily="18" charset="0"/>
                <a:cs typeface="Times New Roman" panose="02020603050405020304" pitchFamily="18" charset="0"/>
              </a:rPr>
              <a:t>B</a:t>
            </a:r>
            <a:endParaRPr lang="en-US" sz="3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F98AA72-0DE2-AFA1-FE5D-C07F8BC2FCCB}"/>
                  </a:ext>
                </a:extLst>
              </p:cNvPr>
              <p:cNvSpPr txBox="1"/>
              <p:nvPr/>
            </p:nvSpPr>
            <p:spPr>
              <a:xfrm>
                <a:off x="167833" y="589638"/>
                <a:ext cx="8808334" cy="1921039"/>
              </a:xfrm>
              <a:prstGeom prst="rect">
                <a:avLst/>
              </a:prstGeom>
              <a:noFill/>
            </p:spPr>
            <p:txBody>
              <a:bodyPr wrap="square" rtlCol="0">
                <a:spAutoFit/>
              </a:bodyPr>
              <a:lstStyle/>
              <a:p>
                <a14:m>
                  <m:oMath xmlns:m="http://schemas.openxmlformats.org/officeDocument/2006/math">
                    <m:sSubSup>
                      <m:sSubSupPr>
                        <m:ctrlPr>
                          <a:rPr lang="en-US" sz="1200" i="1" smtClean="0">
                            <a:latin typeface="Cambria Math" panose="02040503050406030204" pitchFamily="18" charset="0"/>
                            <a:cs typeface="Times New Roman" panose="02020603050405020304" pitchFamily="18" charset="0"/>
                          </a:rPr>
                        </m:ctrlPr>
                      </m:sSubSupPr>
                      <m:e>
                        <m:r>
                          <a:rPr lang="en-US" sz="1200" b="0" i="1" smtClean="0">
                            <a:latin typeface="Cambria Math" panose="02040503050406030204" pitchFamily="18" charset="0"/>
                            <a:cs typeface="Times New Roman" panose="02020603050405020304" pitchFamily="18" charset="0"/>
                          </a:rPr>
                          <m:t>𝑆</m:t>
                        </m:r>
                      </m:e>
                      <m:sub>
                        <m:sSub>
                          <m:sSubPr>
                            <m:ctrlPr>
                              <a:rPr lang="en-US" sz="1200" i="1">
                                <a:latin typeface="Cambria Math" panose="02040503050406030204" pitchFamily="18" charset="0"/>
                              </a:rPr>
                            </m:ctrlPr>
                          </m:sSubPr>
                          <m:e>
                            <m:r>
                              <a:rPr lang="en-US" sz="1200" i="1">
                                <a:latin typeface="Cambria Math" panose="02040503050406030204" pitchFamily="18" charset="0"/>
                              </a:rPr>
                              <m:t> </m:t>
                            </m:r>
                            <m:r>
                              <a:rPr lang="en-US" sz="1200" i="1">
                                <a:latin typeface="Cambria Math" panose="02040503050406030204" pitchFamily="18" charset="0"/>
                                <a:ea typeface="Cambria Math" panose="02040503050406030204" pitchFamily="18" charset="0"/>
                              </a:rPr>
                              <m:t>𝜖</m:t>
                            </m:r>
                          </m:e>
                          <m:sub>
                            <m:r>
                              <a:rPr lang="en-US" sz="1200" i="1">
                                <a:latin typeface="Cambria Math" panose="02040503050406030204" pitchFamily="18" charset="0"/>
                              </a:rPr>
                              <m:t>1</m:t>
                            </m:r>
                          </m:sub>
                        </m:sSub>
                        <m:r>
                          <a:rPr lang="en-US" sz="1200" i="1">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 </m:t>
                            </m:r>
                            <m:r>
                              <a:rPr lang="en-US" sz="1200" i="1">
                                <a:latin typeface="Cambria Math" panose="02040503050406030204" pitchFamily="18" charset="0"/>
                                <a:ea typeface="Cambria Math" panose="02040503050406030204" pitchFamily="18" charset="0"/>
                              </a:rPr>
                              <m:t>𝜖</m:t>
                            </m:r>
                          </m:e>
                          <m:sub>
                            <m:r>
                              <a:rPr lang="en-US" sz="1200" i="1">
                                <a:latin typeface="Cambria Math" panose="02040503050406030204" pitchFamily="18" charset="0"/>
                                <a:ea typeface="Cambria Math" panose="02040503050406030204" pitchFamily="18" charset="0"/>
                              </a:rPr>
                              <m:t>2</m:t>
                            </m:r>
                          </m:sub>
                        </m:sSub>
                      </m:sub>
                      <m:sup>
                        <m:r>
                          <a:rPr lang="en-US" sz="1200" b="0" i="1" smtClean="0">
                            <a:latin typeface="Cambria Math" panose="02040503050406030204" pitchFamily="18" charset="0"/>
                            <a:cs typeface="Times New Roman" panose="02020603050405020304" pitchFamily="18" charset="0"/>
                          </a:rPr>
                          <m:t>𝑝</m:t>
                        </m:r>
                      </m:sup>
                    </m:sSubSup>
                  </m:oMath>
                </a14:m>
                <a:r>
                  <a:rPr lang="en-US" sz="1200" dirty="0">
                    <a:latin typeface="Times New Roman" panose="02020603050405020304" pitchFamily="18" charset="0"/>
                    <a:cs typeface="Times New Roman" panose="02020603050405020304" pitchFamily="18" charset="0"/>
                  </a:rPr>
                  <a:t>is determined from Christy et al. (2022) article and supplemental material, which provides most recent parameterization for RS from only e-p cross-section data. </a:t>
                </a:r>
              </a:p>
              <a:p>
                <a:endParaRPr lang="en-US" sz="1200" dirty="0">
                  <a:latin typeface="Times New Roman" panose="02020603050405020304" pitchFamily="18" charset="0"/>
                  <a:cs typeface="Times New Roman" panose="02020603050405020304" pitchFamily="18" charset="0"/>
                </a:endParaRPr>
              </a:p>
              <a:p>
                <a14:m>
                  <m:oMath xmlns:m="http://schemas.openxmlformats.org/officeDocument/2006/math">
                    <m:r>
                      <a:rPr lang="en-US" sz="1200" b="0" i="1" smtClean="0">
                        <a:latin typeface="Cambria Math" panose="02040503050406030204" pitchFamily="18" charset="0"/>
                        <a:cs typeface="Times New Roman" panose="02020603050405020304" pitchFamily="18" charset="0"/>
                      </a:rPr>
                      <m:t>𝑅𝑆</m:t>
                    </m:r>
                    <m:r>
                      <a:rPr lang="en-US" sz="1200" b="0" i="1" smtClean="0">
                        <a:latin typeface="Cambria Math" panose="02040503050406030204" pitchFamily="18" charset="0"/>
                        <a:cs typeface="Times New Roman" panose="02020603050405020304" pitchFamily="18" charset="0"/>
                      </a:rPr>
                      <m:t>=1+</m:t>
                    </m:r>
                    <m:sSub>
                      <m:sSubPr>
                        <m:ctrlPr>
                          <a:rPr lang="en-US" sz="1200" b="0" i="1" smtClean="0">
                            <a:latin typeface="Cambria Math" panose="02040503050406030204" pitchFamily="18" charset="0"/>
                            <a:cs typeface="Times New Roman" panose="02020603050405020304" pitchFamily="18" charset="0"/>
                          </a:rPr>
                        </m:ctrlPr>
                      </m:sSubPr>
                      <m:e>
                        <m:r>
                          <a:rPr lang="en-US" sz="1200" b="0" i="1" smtClean="0">
                            <a:latin typeface="Cambria Math" panose="02040503050406030204" pitchFamily="18" charset="0"/>
                            <a:cs typeface="Times New Roman" panose="02020603050405020304" pitchFamily="18" charset="0"/>
                          </a:rPr>
                          <m:t>𝑐</m:t>
                        </m:r>
                      </m:e>
                      <m:sub>
                        <m:r>
                          <a:rPr lang="en-US" sz="1200" b="0" i="1" smtClean="0">
                            <a:latin typeface="Cambria Math" panose="02040503050406030204" pitchFamily="18" charset="0"/>
                            <a:cs typeface="Times New Roman" panose="02020603050405020304" pitchFamily="18" charset="0"/>
                          </a:rPr>
                          <m:t>1</m:t>
                        </m:r>
                      </m:sub>
                    </m:sSub>
                    <m:r>
                      <a:rPr lang="en-US" sz="1200" b="0" i="1" smtClean="0">
                        <a:latin typeface="Cambria Math" panose="02040503050406030204" pitchFamily="18" charset="0"/>
                        <a:ea typeface="Cambria Math" panose="02040503050406030204" pitchFamily="18" charset="0"/>
                        <a:cs typeface="Times New Roman" panose="02020603050405020304" pitchFamily="18" charset="0"/>
                      </a:rPr>
                      <m:t>𝜏</m:t>
                    </m:r>
                    <m:r>
                      <a:rPr lang="en-US" sz="1200"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sz="1200" b="0" i="1" smtClean="0">
                            <a:latin typeface="Cambria Math" panose="02040503050406030204" pitchFamily="18" charset="0"/>
                            <a:ea typeface="Cambria Math" panose="02040503050406030204" pitchFamily="18" charset="0"/>
                            <a:cs typeface="Times New Roman" panose="02020603050405020304" pitchFamily="18" charset="0"/>
                          </a:rPr>
                          <m:t>𝑐</m:t>
                        </m:r>
                      </m:e>
                      <m:sub>
                        <m:r>
                          <a:rPr lang="en-US" sz="1200" b="0" i="1" smtClean="0">
                            <a:latin typeface="Cambria Math" panose="02040503050406030204" pitchFamily="18" charset="0"/>
                            <a:ea typeface="Cambria Math" panose="02040503050406030204" pitchFamily="18" charset="0"/>
                            <a:cs typeface="Times New Roman" panose="02020603050405020304" pitchFamily="18" charset="0"/>
                          </a:rPr>
                          <m:t>2</m:t>
                        </m:r>
                      </m:sub>
                    </m:sSub>
                    <m:sSup>
                      <m:sSupPr>
                        <m:ctrlPr>
                          <a:rPr lang="en-US" sz="12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sz="1200" b="0" i="1" smtClean="0">
                            <a:latin typeface="Cambria Math" panose="02040503050406030204" pitchFamily="18" charset="0"/>
                            <a:ea typeface="Cambria Math" panose="02040503050406030204" pitchFamily="18" charset="0"/>
                            <a:cs typeface="Times New Roman" panose="02020603050405020304" pitchFamily="18" charset="0"/>
                          </a:rPr>
                          <m:t>𝜏</m:t>
                        </m:r>
                      </m:e>
                      <m:sup>
                        <m:r>
                          <a:rPr lang="en-US" sz="1200" b="0" i="1" smtClean="0">
                            <a:latin typeface="Cambria Math" panose="02040503050406030204" pitchFamily="18" charset="0"/>
                            <a:ea typeface="Cambria Math" panose="02040503050406030204" pitchFamily="18" charset="0"/>
                            <a:cs typeface="Times New Roman" panose="02020603050405020304" pitchFamily="18" charset="0"/>
                          </a:rPr>
                          <m:t>2</m:t>
                        </m:r>
                      </m:sup>
                    </m:sSup>
                  </m:oMath>
                </a14:m>
                <a:r>
                  <a:rPr lang="en-US" sz="1200" dirty="0">
                    <a:latin typeface="Times New Roman" panose="02020603050405020304" pitchFamily="18" charset="0"/>
                    <a:cs typeface="Times New Roman" panose="02020603050405020304" pitchFamily="18" charset="0"/>
                  </a:rPr>
                  <a:t>, where </a:t>
                </a:r>
                <a14:m>
                  <m:oMath xmlns:m="http://schemas.openxmlformats.org/officeDocument/2006/math">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1</m:t>
                        </m:r>
                      </m:sub>
                    </m:sSub>
                    <m:r>
                      <a:rPr lang="en-US" sz="1200" b="0" i="1" smtClean="0">
                        <a:latin typeface="Cambria Math" panose="02040503050406030204" pitchFamily="18" charset="0"/>
                        <a:cs typeface="Times New Roman" panose="02020603050405020304" pitchFamily="18" charset="0"/>
                      </a:rPr>
                      <m:t>=−0.456299</m:t>
                    </m:r>
                    <m:r>
                      <a:rPr lang="en-US" sz="1200" b="0" i="1" smtClean="0">
                        <a:latin typeface="Cambria Math" panose="02040503050406030204" pitchFamily="18" charset="0"/>
                        <a:ea typeface="Cambria Math" panose="02040503050406030204" pitchFamily="18" charset="0"/>
                        <a:cs typeface="Times New Roman" panose="02020603050405020304" pitchFamily="18" charset="0"/>
                      </a:rPr>
                      <m:t>±0.124409</m:t>
                    </m:r>
                  </m:oMath>
                </a14:m>
                <a:r>
                  <a:rPr lang="en-US" sz="12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ea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ea typeface="Cambria Math" panose="02040503050406030204" pitchFamily="18" charset="0"/>
                            <a:cs typeface="Times New Roman" panose="02020603050405020304" pitchFamily="18" charset="0"/>
                          </a:rPr>
                          <m:t>2</m:t>
                        </m:r>
                      </m:sub>
                    </m:sSub>
                    <m:r>
                      <a:rPr lang="en-US" sz="1200" b="0" i="1" smtClean="0">
                        <a:latin typeface="Cambria Math" panose="02040503050406030204" pitchFamily="18" charset="0"/>
                        <a:ea typeface="Cambria Math" panose="02040503050406030204" pitchFamily="18" charset="0"/>
                        <a:cs typeface="Times New Roman" panose="02020603050405020304" pitchFamily="18" charset="0"/>
                      </a:rPr>
                      <m:t>=0.121065±0.10032</m:t>
                    </m:r>
                  </m:oMath>
                </a14:m>
                <a:r>
                  <a:rPr lang="en-US" sz="1200" dirty="0">
                    <a:latin typeface="Times New Roman" panose="02020603050405020304" pitchFamily="18" charset="0"/>
                    <a:cs typeface="Times New Roman" panose="02020603050405020304" pitchFamily="18" charset="0"/>
                  </a:rPr>
                  <a:t>, and </a:t>
                </a:r>
                <a14:m>
                  <m:oMath xmlns:m="http://schemas.openxmlformats.org/officeDocument/2006/math">
                    <m:r>
                      <a:rPr lang="en-US" sz="1200" i="1">
                        <a:latin typeface="Cambria Math" panose="02040503050406030204" pitchFamily="18" charset="0"/>
                        <a:ea typeface="Cambria Math" panose="02040503050406030204" pitchFamily="18" charset="0"/>
                        <a:cs typeface="Times New Roman" panose="02020603050405020304" pitchFamily="18" charset="0"/>
                      </a:rPr>
                      <m:t>𝜏</m:t>
                    </m:r>
                    <m:r>
                      <a:rPr lang="en-US" sz="1200" b="0" i="1" smtClean="0">
                        <a:latin typeface="Cambria Math" panose="02040503050406030204" pitchFamily="18" charset="0"/>
                        <a:ea typeface="Cambria Math" panose="02040503050406030204" pitchFamily="18" charset="0"/>
                        <a:cs typeface="Times New Roman" panose="02020603050405020304" pitchFamily="18" charset="0"/>
                      </a:rPr>
                      <m:t>=</m:t>
                    </m:r>
                    <m:f>
                      <m:fPr>
                        <m:type m:val="lin"/>
                        <m:ctrlPr>
                          <a:rPr lang="en-US" sz="1200" b="0" i="1" smtClean="0">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12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sz="1200" b="0" i="1" smtClean="0">
                                <a:latin typeface="Cambria Math" panose="02040503050406030204" pitchFamily="18" charset="0"/>
                                <a:ea typeface="Cambria Math" panose="02040503050406030204" pitchFamily="18" charset="0"/>
                                <a:cs typeface="Times New Roman" panose="02020603050405020304" pitchFamily="18" charset="0"/>
                              </a:rPr>
                              <m:t>𝑄</m:t>
                            </m:r>
                          </m:e>
                          <m:sup>
                            <m:r>
                              <a:rPr lang="en-US" sz="1200" b="0" i="1" smtClean="0">
                                <a:latin typeface="Cambria Math" panose="02040503050406030204" pitchFamily="18" charset="0"/>
                                <a:ea typeface="Cambria Math" panose="02040503050406030204" pitchFamily="18" charset="0"/>
                                <a:cs typeface="Times New Roman" panose="02020603050405020304" pitchFamily="18" charset="0"/>
                              </a:rPr>
                              <m:t>2</m:t>
                            </m:r>
                          </m:sup>
                        </m:sSup>
                      </m:num>
                      <m:den>
                        <m:r>
                          <a:rPr lang="en-US" sz="1200" b="0" i="1" smtClean="0">
                            <a:latin typeface="Cambria Math" panose="02040503050406030204" pitchFamily="18" charset="0"/>
                            <a:ea typeface="Cambria Math" panose="02040503050406030204" pitchFamily="18" charset="0"/>
                            <a:cs typeface="Times New Roman" panose="02020603050405020304" pitchFamily="18" charset="0"/>
                          </a:rPr>
                          <m:t>4</m:t>
                        </m:r>
                        <m:sSubSup>
                          <m:sSubSupPr>
                            <m:ctrlPr>
                              <a:rPr lang="en-US" sz="1200" b="0" i="1" smtClean="0">
                                <a:latin typeface="Cambria Math" panose="02040503050406030204" pitchFamily="18" charset="0"/>
                                <a:ea typeface="Cambria Math" panose="02040503050406030204" pitchFamily="18" charset="0"/>
                                <a:cs typeface="Times New Roman" panose="02020603050405020304" pitchFamily="18" charset="0"/>
                              </a:rPr>
                            </m:ctrlPr>
                          </m:sSubSupPr>
                          <m:e>
                            <m:r>
                              <a:rPr lang="en-US" sz="1200" b="0" i="1" smtClean="0">
                                <a:latin typeface="Cambria Math" panose="02040503050406030204" pitchFamily="18" charset="0"/>
                                <a:ea typeface="Cambria Math" panose="02040503050406030204" pitchFamily="18" charset="0"/>
                                <a:cs typeface="Times New Roman" panose="02020603050405020304" pitchFamily="18" charset="0"/>
                              </a:rPr>
                              <m:t>𝑀</m:t>
                            </m:r>
                          </m:e>
                          <m:sub>
                            <m:r>
                              <a:rPr lang="en-US" sz="1200" b="0" i="1" smtClean="0">
                                <a:latin typeface="Cambria Math" panose="02040503050406030204" pitchFamily="18" charset="0"/>
                                <a:ea typeface="Cambria Math" panose="02040503050406030204" pitchFamily="18" charset="0"/>
                                <a:cs typeface="Times New Roman" panose="02020603050405020304" pitchFamily="18" charset="0"/>
                              </a:rPr>
                              <m:t>𝑝</m:t>
                            </m:r>
                          </m:sub>
                          <m:sup>
                            <m:r>
                              <a:rPr lang="en-US" sz="1200" b="0" i="1" smtClean="0">
                                <a:latin typeface="Cambria Math" panose="02040503050406030204" pitchFamily="18" charset="0"/>
                                <a:ea typeface="Cambria Math" panose="02040503050406030204" pitchFamily="18" charset="0"/>
                                <a:cs typeface="Times New Roman" panose="02020603050405020304" pitchFamily="18" charset="0"/>
                              </a:rPr>
                              <m:t>2</m:t>
                            </m:r>
                          </m:sup>
                        </m:sSubSup>
                      </m:den>
                    </m:f>
                  </m:oMath>
                </a14:m>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sz="1200" i="1" smtClean="0">
                          <a:latin typeface="Cambria Math" panose="02040503050406030204" pitchFamily="18" charset="0"/>
                          <a:ea typeface="Cambria Math" panose="02040503050406030204" pitchFamily="18" charset="0"/>
                          <a:cs typeface="Times New Roman" panose="02020603050405020304" pitchFamily="18" charset="0"/>
                        </a:rPr>
                        <m:t>∆</m:t>
                      </m:r>
                      <m:r>
                        <a:rPr lang="en-US" sz="1200" b="0" i="1" smtClean="0">
                          <a:latin typeface="Cambria Math" panose="02040503050406030204" pitchFamily="18" charset="0"/>
                          <a:ea typeface="Cambria Math" panose="02040503050406030204" pitchFamily="18" charset="0"/>
                          <a:cs typeface="Times New Roman" panose="02020603050405020304" pitchFamily="18" charset="0"/>
                        </a:rPr>
                        <m:t>𝑅𝑆</m:t>
                      </m:r>
                      <m:r>
                        <a:rPr lang="en-US" sz="1200" b="0" i="1" smtClean="0">
                          <a:latin typeface="Cambria Math" panose="02040503050406030204" pitchFamily="18" charset="0"/>
                          <a:ea typeface="Cambria Math" panose="02040503050406030204" pitchFamily="18" charset="0"/>
                          <a:cs typeface="Times New Roman" panose="02020603050405020304" pitchFamily="18" charset="0"/>
                        </a:rPr>
                        <m:t>= </m:t>
                      </m:r>
                      <m:rad>
                        <m:radPr>
                          <m:degHide m:val="on"/>
                          <m:ctrlPr>
                            <a:rPr lang="en-US" sz="1200" b="0" i="1" smtClean="0">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en-US" sz="1200" b="0" i="1" smtClean="0">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fPr>
                                    <m:num>
                                      <m:r>
                                        <a:rPr lang="en-US" sz="1200" i="1">
                                          <a:latin typeface="Cambria Math" panose="02040503050406030204" pitchFamily="18" charset="0"/>
                                          <a:ea typeface="Cambria Math" panose="02040503050406030204" pitchFamily="18" charset="0"/>
                                          <a:cs typeface="Times New Roman" panose="02020603050405020304" pitchFamily="18" charset="0"/>
                                        </a:rPr>
                                        <m:t>𝜕</m:t>
                                      </m:r>
                                      <m:r>
                                        <a:rPr lang="en-US" sz="1200" i="1">
                                          <a:latin typeface="Cambria Math" panose="02040503050406030204" pitchFamily="18" charset="0"/>
                                          <a:ea typeface="Cambria Math" panose="02040503050406030204" pitchFamily="18" charset="0"/>
                                          <a:cs typeface="Times New Roman" panose="02020603050405020304" pitchFamily="18" charset="0"/>
                                        </a:rPr>
                                        <m:t>𝑅𝑆</m:t>
                                      </m:r>
                                    </m:num>
                                    <m:den>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1</m:t>
                                          </m:r>
                                        </m:sub>
                                      </m:sSub>
                                    </m:den>
                                  </m:f>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1</m:t>
                                      </m:r>
                                    </m:sub>
                                  </m:sSub>
                                </m:e>
                              </m:d>
                            </m:e>
                            <m:sup>
                              <m:r>
                                <a:rPr lang="en-US" sz="1200" b="0" i="1" smtClean="0">
                                  <a:latin typeface="Cambria Math" panose="02040503050406030204" pitchFamily="18" charset="0"/>
                                  <a:ea typeface="Cambria Math" panose="02040503050406030204" pitchFamily="18" charset="0"/>
                                  <a:cs typeface="Times New Roman" panose="02020603050405020304" pitchFamily="18" charset="0"/>
                                </a:rPr>
                                <m:t>2</m:t>
                              </m:r>
                            </m:sup>
                          </m:sSup>
                          <m:r>
                            <a:rPr lang="en-US" sz="12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fPr>
                                    <m:num>
                                      <m:r>
                                        <a:rPr lang="en-US" sz="1200" i="1">
                                          <a:latin typeface="Cambria Math" panose="02040503050406030204" pitchFamily="18" charset="0"/>
                                          <a:ea typeface="Cambria Math" panose="02040503050406030204" pitchFamily="18" charset="0"/>
                                          <a:cs typeface="Times New Roman" panose="02020603050405020304" pitchFamily="18" charset="0"/>
                                        </a:rPr>
                                        <m:t>𝜕</m:t>
                                      </m:r>
                                      <m:r>
                                        <a:rPr lang="en-US" sz="1200" i="1">
                                          <a:latin typeface="Cambria Math" panose="02040503050406030204" pitchFamily="18" charset="0"/>
                                          <a:ea typeface="Cambria Math" panose="02040503050406030204" pitchFamily="18" charset="0"/>
                                          <a:cs typeface="Times New Roman" panose="02020603050405020304" pitchFamily="18" charset="0"/>
                                        </a:rPr>
                                        <m:t>𝑅𝑆</m:t>
                                      </m:r>
                                    </m:num>
                                    <m:den>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b="0" i="1" smtClean="0">
                                              <a:latin typeface="Cambria Math" panose="02040503050406030204" pitchFamily="18" charset="0"/>
                                              <a:cs typeface="Times New Roman" panose="02020603050405020304" pitchFamily="18" charset="0"/>
                                            </a:rPr>
                                            <m:t>2</m:t>
                                          </m:r>
                                        </m:sub>
                                      </m:sSub>
                                    </m:den>
                                  </m:f>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b="0" i="1" smtClean="0">
                                          <a:latin typeface="Cambria Math" panose="02040503050406030204" pitchFamily="18" charset="0"/>
                                          <a:cs typeface="Times New Roman" panose="02020603050405020304" pitchFamily="18" charset="0"/>
                                        </a:rPr>
                                        <m:t>2</m:t>
                                      </m:r>
                                    </m:sub>
                                  </m:sSub>
                                </m:e>
                              </m:d>
                            </m:e>
                            <m:sup>
                              <m:r>
                                <a:rPr lang="en-US" sz="1200" i="1">
                                  <a:latin typeface="Cambria Math" panose="02040503050406030204" pitchFamily="18" charset="0"/>
                                  <a:ea typeface="Cambria Math" panose="02040503050406030204" pitchFamily="18" charset="0"/>
                                  <a:cs typeface="Times New Roman" panose="02020603050405020304" pitchFamily="18" charset="0"/>
                                </a:rPr>
                                <m:t>2</m:t>
                              </m:r>
                            </m:sup>
                          </m:sSup>
                          <m:r>
                            <a:rPr lang="en-US" sz="1200" b="0" i="1" smtClean="0">
                              <a:latin typeface="Cambria Math" panose="02040503050406030204" pitchFamily="18" charset="0"/>
                              <a:ea typeface="Cambria Math" panose="02040503050406030204" pitchFamily="18" charset="0"/>
                              <a:cs typeface="Times New Roman" panose="02020603050405020304" pitchFamily="18" charset="0"/>
                            </a:rPr>
                            <m:t>+2</m:t>
                          </m:r>
                          <m:f>
                            <m:f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fPr>
                            <m:num>
                              <m:r>
                                <a:rPr lang="en-US" sz="1200" i="1">
                                  <a:latin typeface="Cambria Math" panose="02040503050406030204" pitchFamily="18" charset="0"/>
                                  <a:ea typeface="Cambria Math" panose="02040503050406030204" pitchFamily="18" charset="0"/>
                                  <a:cs typeface="Times New Roman" panose="02020603050405020304" pitchFamily="18" charset="0"/>
                                </a:rPr>
                                <m:t>𝜕</m:t>
                              </m:r>
                              <m:r>
                                <a:rPr lang="en-US" sz="1200" i="1">
                                  <a:latin typeface="Cambria Math" panose="02040503050406030204" pitchFamily="18" charset="0"/>
                                  <a:ea typeface="Cambria Math" panose="02040503050406030204" pitchFamily="18" charset="0"/>
                                  <a:cs typeface="Times New Roman" panose="02020603050405020304" pitchFamily="18" charset="0"/>
                                </a:rPr>
                                <m:t>𝑅𝑆</m:t>
                              </m:r>
                            </m:num>
                            <m:den>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1</m:t>
                                  </m:r>
                                </m:sub>
                              </m:sSub>
                            </m:den>
                          </m:f>
                          <m:f>
                            <m:f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fPr>
                            <m:num>
                              <m:r>
                                <a:rPr lang="en-US" sz="1200" i="1">
                                  <a:latin typeface="Cambria Math" panose="02040503050406030204" pitchFamily="18" charset="0"/>
                                  <a:ea typeface="Cambria Math" panose="02040503050406030204" pitchFamily="18" charset="0"/>
                                  <a:cs typeface="Times New Roman" panose="02020603050405020304" pitchFamily="18" charset="0"/>
                                </a:rPr>
                                <m:t>𝜕</m:t>
                              </m:r>
                              <m:r>
                                <a:rPr lang="en-US" sz="1200" i="1">
                                  <a:latin typeface="Cambria Math" panose="02040503050406030204" pitchFamily="18" charset="0"/>
                                  <a:ea typeface="Cambria Math" panose="02040503050406030204" pitchFamily="18" charset="0"/>
                                  <a:cs typeface="Times New Roman" panose="02020603050405020304" pitchFamily="18" charset="0"/>
                                </a:rPr>
                                <m:t>𝑅𝑆</m:t>
                              </m:r>
                            </m:num>
                            <m:den>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2</m:t>
                                  </m:r>
                                </m:sub>
                              </m:sSub>
                            </m:den>
                          </m:f>
                          <m:r>
                            <a:rPr lang="en-US" sz="1200" b="0" i="1" smtClean="0">
                              <a:latin typeface="Cambria Math" panose="02040503050406030204" pitchFamily="18" charset="0"/>
                              <a:cs typeface="Times New Roman" panose="02020603050405020304" pitchFamily="18" charset="0"/>
                            </a:rPr>
                            <m:t>𝑐𝑜𝑣</m:t>
                          </m:r>
                          <m:r>
                            <a:rPr lang="en-US" sz="1200" b="0" i="1" smtClean="0">
                              <a:latin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1</m:t>
                              </m:r>
                            </m:sub>
                          </m:sSub>
                          <m:r>
                            <a:rPr lang="en-US" sz="1200" b="0" i="1" smtClean="0">
                              <a:latin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2</m:t>
                              </m:r>
                            </m:sub>
                          </m:sSub>
                          <m:r>
                            <a:rPr lang="en-US" sz="1200" b="0" i="1" smtClean="0">
                              <a:latin typeface="Cambria Math" panose="02040503050406030204" pitchFamily="18" charset="0"/>
                              <a:cs typeface="Times New Roman" panose="02020603050405020304" pitchFamily="18" charset="0"/>
                            </a:rPr>
                            <m:t>)</m:t>
                          </m:r>
                        </m:e>
                      </m:rad>
                    </m:oMath>
                  </m:oMathPara>
                </a14:m>
                <a:endParaRPr lang="en-US" sz="1200" dirty="0">
                  <a:latin typeface="Times New Roman" panose="02020603050405020304" pitchFamily="18" charset="0"/>
                  <a:cs typeface="Times New Roman" panose="02020603050405020304" pitchFamily="18" charset="0"/>
                </a:endParaRPr>
              </a:p>
              <a:p>
                <a14:m>
                  <m:oMath xmlns:m="http://schemas.openxmlformats.org/officeDocument/2006/math">
                    <m:f>
                      <m:fPr>
                        <m:ctrlPr>
                          <a:rPr lang="en-US" sz="120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1200" i="1">
                            <a:latin typeface="Cambria Math" panose="02040503050406030204" pitchFamily="18" charset="0"/>
                            <a:ea typeface="Cambria Math" panose="02040503050406030204" pitchFamily="18" charset="0"/>
                            <a:cs typeface="Times New Roman" panose="02020603050405020304" pitchFamily="18" charset="0"/>
                          </a:rPr>
                          <m:t>𝜕</m:t>
                        </m:r>
                        <m:r>
                          <a:rPr lang="en-US" sz="1200" i="1">
                            <a:latin typeface="Cambria Math" panose="02040503050406030204" pitchFamily="18" charset="0"/>
                            <a:ea typeface="Cambria Math" panose="02040503050406030204" pitchFamily="18" charset="0"/>
                            <a:cs typeface="Times New Roman" panose="02020603050405020304" pitchFamily="18" charset="0"/>
                          </a:rPr>
                          <m:t>𝑅𝑆</m:t>
                        </m:r>
                      </m:num>
                      <m:den>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1</m:t>
                            </m:r>
                          </m:sub>
                        </m:sSub>
                      </m:den>
                    </m:f>
                    <m:r>
                      <a:rPr lang="en-US" sz="1200" b="0" i="1" smtClean="0">
                        <a:latin typeface="Cambria Math" panose="02040503050406030204" pitchFamily="18" charset="0"/>
                        <a:cs typeface="Times New Roman" panose="02020603050405020304" pitchFamily="18" charset="0"/>
                      </a:rPr>
                      <m:t>=</m:t>
                    </m:r>
                    <m:r>
                      <a:rPr lang="en-US" sz="1200" i="1">
                        <a:latin typeface="Cambria Math" panose="02040503050406030204" pitchFamily="18" charset="0"/>
                        <a:ea typeface="Cambria Math" panose="02040503050406030204" pitchFamily="18" charset="0"/>
                        <a:cs typeface="Times New Roman" panose="02020603050405020304" pitchFamily="18" charset="0"/>
                      </a:rPr>
                      <m:t>𝜏</m:t>
                    </m:r>
                  </m:oMath>
                </a14:m>
                <a:r>
                  <a:rPr lang="en-US" sz="12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fPr>
                      <m:num>
                        <m:r>
                          <a:rPr lang="en-US" sz="1200" i="1">
                            <a:latin typeface="Cambria Math" panose="02040503050406030204" pitchFamily="18" charset="0"/>
                            <a:ea typeface="Cambria Math" panose="02040503050406030204" pitchFamily="18" charset="0"/>
                            <a:cs typeface="Times New Roman" panose="02020603050405020304" pitchFamily="18" charset="0"/>
                          </a:rPr>
                          <m:t>𝜕</m:t>
                        </m:r>
                        <m:r>
                          <a:rPr lang="en-US" sz="1200" i="1">
                            <a:latin typeface="Cambria Math" panose="02040503050406030204" pitchFamily="18" charset="0"/>
                            <a:ea typeface="Cambria Math" panose="02040503050406030204" pitchFamily="18" charset="0"/>
                            <a:cs typeface="Times New Roman" panose="02020603050405020304" pitchFamily="18" charset="0"/>
                          </a:rPr>
                          <m:t>𝑅𝑆</m:t>
                        </m:r>
                      </m:num>
                      <m:den>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2</m:t>
                            </m:r>
                          </m:sub>
                        </m:sSub>
                      </m:den>
                    </m:f>
                    <m:r>
                      <a:rPr lang="en-US" sz="1200" b="0" i="1" smtClean="0">
                        <a:latin typeface="Cambria Math" panose="02040503050406030204" pitchFamily="18" charset="0"/>
                        <a:cs typeface="Times New Roman" panose="02020603050405020304" pitchFamily="18" charset="0"/>
                      </a:rPr>
                      <m:t>=</m:t>
                    </m:r>
                    <m:sSup>
                      <m:sSup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1200" i="1">
                            <a:latin typeface="Cambria Math" panose="02040503050406030204" pitchFamily="18" charset="0"/>
                            <a:ea typeface="Cambria Math" panose="02040503050406030204" pitchFamily="18" charset="0"/>
                            <a:cs typeface="Times New Roman" panose="02020603050405020304" pitchFamily="18" charset="0"/>
                          </a:rPr>
                          <m:t>𝜏</m:t>
                        </m:r>
                      </m:e>
                      <m:sup>
                        <m:r>
                          <a:rPr lang="en-US" sz="1200" i="1">
                            <a:latin typeface="Cambria Math" panose="02040503050406030204" pitchFamily="18" charset="0"/>
                            <a:ea typeface="Cambria Math" panose="02040503050406030204" pitchFamily="18" charset="0"/>
                            <a:cs typeface="Times New Roman" panose="02020603050405020304" pitchFamily="18" charset="0"/>
                          </a:rPr>
                          <m:t>2</m:t>
                        </m:r>
                      </m:sup>
                    </m:sSup>
                  </m:oMath>
                </a14:m>
                <a:r>
                  <a:rPr lang="en-US" sz="1200" dirty="0">
                    <a:latin typeface="Times New Roman" panose="02020603050405020304" pitchFamily="18" charset="0"/>
                    <a:cs typeface="Times New Roman" panose="02020603050405020304" pitchFamily="18" charset="0"/>
                  </a:rPr>
                  <a:t>, </a:t>
                </a:r>
                <a14:m>
                  <m:oMath xmlns:m="http://schemas.openxmlformats.org/officeDocument/2006/math">
                    <m:r>
                      <a:rPr lang="en-US" sz="1200" i="1">
                        <a:latin typeface="Cambria Math" panose="02040503050406030204" pitchFamily="18" charset="0"/>
                        <a:cs typeface="Times New Roman" panose="02020603050405020304" pitchFamily="18" charset="0"/>
                      </a:rPr>
                      <m:t>𝑐𝑜𝑣</m:t>
                    </m:r>
                    <m:d>
                      <m:dPr>
                        <m:ctrlPr>
                          <a:rPr lang="en-US" sz="1200" i="1">
                            <a:latin typeface="Cambria Math" panose="02040503050406030204" pitchFamily="18" charset="0"/>
                            <a:cs typeface="Times New Roman" panose="02020603050405020304" pitchFamily="18" charset="0"/>
                          </a:rPr>
                        </m:ctrlPr>
                      </m:dPr>
                      <m:e>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1</m:t>
                            </m:r>
                          </m:sub>
                        </m:sSub>
                        <m:r>
                          <a:rPr lang="en-US" sz="1200" i="1">
                            <a:latin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2</m:t>
                            </m:r>
                          </m:sub>
                        </m:sSub>
                      </m:e>
                    </m:d>
                    <m:r>
                      <a:rPr lang="en-US" sz="1200" b="0" i="1" smtClean="0">
                        <a:latin typeface="Cambria Math" panose="02040503050406030204" pitchFamily="18" charset="0"/>
                        <a:cs typeface="Times New Roman" panose="02020603050405020304" pitchFamily="18" charset="0"/>
                      </a:rPr>
                      <m:t>=−0.778</m:t>
                    </m:r>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1</m:t>
                        </m:r>
                      </m:sub>
                    </m:sSub>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2</m:t>
                        </m:r>
                      </m:sub>
                    </m:sSub>
                  </m:oMath>
                </a14:m>
                <a:endParaRPr lang="en-US" sz="1200" dirty="0">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8F98AA72-0DE2-AFA1-FE5D-C07F8BC2FCCB}"/>
                  </a:ext>
                </a:extLst>
              </p:cNvPr>
              <p:cNvSpPr txBox="1">
                <a:spLocks noRot="1" noChangeAspect="1" noMove="1" noResize="1" noEditPoints="1" noAdjustHandles="1" noChangeArrowheads="1" noChangeShapeType="1" noTextEdit="1"/>
              </p:cNvSpPr>
              <p:nvPr/>
            </p:nvSpPr>
            <p:spPr>
              <a:xfrm>
                <a:off x="167833" y="589638"/>
                <a:ext cx="8808334" cy="1921039"/>
              </a:xfrm>
              <a:prstGeom prst="rect">
                <a:avLst/>
              </a:prstGeom>
              <a:blipFill>
                <a:blip r:embed="rId3"/>
                <a:stretch>
                  <a:fillRect l="-1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E81C410F-8B59-D9F7-DA2F-F45D0B878A16}"/>
                  </a:ext>
                </a:extLst>
              </p:cNvPr>
              <p:cNvGraphicFramePr>
                <a:graphicFrameLocks noGrp="1"/>
              </p:cNvGraphicFramePr>
              <p:nvPr>
                <p:extLst>
                  <p:ext uri="{D42A27DB-BD31-4B8C-83A1-F6EECF244321}">
                    <p14:modId xmlns:p14="http://schemas.microsoft.com/office/powerpoint/2010/main" val="3222116097"/>
                  </p:ext>
                </p:extLst>
              </p:nvPr>
            </p:nvGraphicFramePr>
            <p:xfrm>
              <a:off x="72736" y="2498368"/>
              <a:ext cx="4572000" cy="2148142"/>
            </p:xfrm>
            <a:graphic>
              <a:graphicData uri="http://schemas.openxmlformats.org/drawingml/2006/table">
                <a:tbl>
                  <a:tblPr firstRow="1" bandRow="1">
                    <a:tableStyleId>{284E427A-3D55-4303-BF80-6455036E1DE7}</a:tableStyleId>
                  </a:tblPr>
                  <a:tblGrid>
                    <a:gridCol w="1143000">
                      <a:extLst>
                        <a:ext uri="{9D8B030D-6E8A-4147-A177-3AD203B41FA5}">
                          <a16:colId xmlns:a16="http://schemas.microsoft.com/office/drawing/2014/main" val="3473799270"/>
                        </a:ext>
                      </a:extLst>
                    </a:gridCol>
                    <a:gridCol w="1143000">
                      <a:extLst>
                        <a:ext uri="{9D8B030D-6E8A-4147-A177-3AD203B41FA5}">
                          <a16:colId xmlns:a16="http://schemas.microsoft.com/office/drawing/2014/main" val="286901223"/>
                        </a:ext>
                      </a:extLst>
                    </a:gridCol>
                    <a:gridCol w="1143000">
                      <a:extLst>
                        <a:ext uri="{9D8B030D-6E8A-4147-A177-3AD203B41FA5}">
                          <a16:colId xmlns:a16="http://schemas.microsoft.com/office/drawing/2014/main" val="2288624734"/>
                        </a:ext>
                      </a:extLst>
                    </a:gridCol>
                    <a:gridCol w="1143000">
                      <a:extLst>
                        <a:ext uri="{9D8B030D-6E8A-4147-A177-3AD203B41FA5}">
                          <a16:colId xmlns:a16="http://schemas.microsoft.com/office/drawing/2014/main" val="1192491040"/>
                        </a:ext>
                      </a:extLst>
                    </a:gridCol>
                  </a:tblGrid>
                  <a:tr h="416170">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endParaRPr lang="en-US" sz="14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400" dirty="0"/>
                            <a:t>Value</a:t>
                          </a:r>
                          <a:endParaRPr lang="en-US" sz="14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400" dirty="0"/>
                            <a:t>Uncertainty</a:t>
                          </a:r>
                          <a:endParaRPr lang="en-US" sz="14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400" dirty="0"/>
                            <a:t>Uncertainty (%)</a:t>
                          </a:r>
                          <a:endParaRPr lang="en-US"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29199640"/>
                      </a:ext>
                    </a:extLst>
                  </a:tr>
                  <a:tr h="647613">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smtClean="0">
                                        <a:latin typeface="Cambria Math" panose="02040503050406030204" pitchFamily="18" charset="0"/>
                                      </a:rPr>
                                      <m:t>𝑅𝑆</m:t>
                                    </m:r>
                                  </m:e>
                                  <m:sub>
                                    <m:sSub>
                                      <m:sSubPr>
                                        <m:ctrlPr>
                                          <a:rPr lang="en-US" sz="1200" i="1" smtClean="0">
                                            <a:latin typeface="Cambria Math" panose="02040503050406030204" pitchFamily="18" charset="0"/>
                                          </a:rPr>
                                        </m:ctrlPr>
                                      </m:sSubPr>
                                      <m:e>
                                        <m:r>
                                          <a:rPr lang="en-US" sz="1200">
                                            <a:latin typeface="Cambria Math" panose="02040503050406030204" pitchFamily="18" charset="0"/>
                                          </a:rPr>
                                          <m:t> </m:t>
                                        </m:r>
                                        <m:r>
                                          <a:rPr lang="en-US" sz="1200">
                                            <a:latin typeface="Cambria Math" panose="02040503050406030204" pitchFamily="18" charset="0"/>
                                          </a:rPr>
                                          <m:t>𝜖</m:t>
                                        </m:r>
                                      </m:e>
                                      <m:sub>
                                        <m:r>
                                          <a:rPr lang="en-US" sz="1200">
                                            <a:latin typeface="Cambria Math" panose="02040503050406030204" pitchFamily="18" charset="0"/>
                                          </a:rPr>
                                          <m:t>1</m:t>
                                        </m:r>
                                      </m:sub>
                                    </m:sSub>
                                  </m:sub>
                                </m:sSub>
                                <m:r>
                                  <a:rPr lang="en-US" sz="1200" b="0" smtClean="0">
                                    <a:latin typeface="Cambria Math" panose="02040503050406030204" pitchFamily="18" charset="0"/>
                                  </a:rPr>
                                  <m:t>=</m:t>
                                </m:r>
                                <m:f>
                                  <m:fPr>
                                    <m:ctrlPr>
                                      <a:rPr lang="en-US" sz="1200" b="0" i="1" smtClean="0">
                                        <a:solidFill>
                                          <a:sysClr val="windowText" lastClr="000000"/>
                                        </a:solidFill>
                                        <a:latin typeface="Cambria Math" panose="02040503050406030204" pitchFamily="18" charset="0"/>
                                      </a:rPr>
                                    </m:ctrlPr>
                                  </m:fPr>
                                  <m:num>
                                    <m:sSup>
                                      <m:sSupPr>
                                        <m:ctrlPr>
                                          <a:rPr lang="en-US" sz="1200" b="0" i="1">
                                            <a:solidFill>
                                              <a:sysClr val="windowText" lastClr="000000"/>
                                            </a:solidFill>
                                            <a:latin typeface="Cambria Math" panose="02040503050406030204" pitchFamily="18" charset="0"/>
                                          </a:rPr>
                                        </m:ctrlPr>
                                      </m:sSupPr>
                                      <m:e>
                                        <m:d>
                                          <m:dPr>
                                            <m:ctrlPr>
                                              <a:rPr lang="en-US" sz="1200" b="0" i="1">
                                                <a:solidFill>
                                                  <a:sysClr val="windowText" lastClr="000000"/>
                                                </a:solidFill>
                                                <a:latin typeface="Cambria Math" panose="02040503050406030204" pitchFamily="18" charset="0"/>
                                              </a:rPr>
                                            </m:ctrlPr>
                                          </m:dPr>
                                          <m:e>
                                            <m:sSub>
                                              <m:sSubPr>
                                                <m:ctrlPr>
                                                  <a:rPr lang="en-US" sz="1200" b="0" i="1">
                                                    <a:solidFill>
                                                      <a:sysClr val="windowText" lastClr="000000"/>
                                                    </a:solidFill>
                                                    <a:latin typeface="Cambria Math" panose="02040503050406030204" pitchFamily="18" charset="0"/>
                                                  </a:rPr>
                                                </m:ctrlPr>
                                              </m:sSubPr>
                                              <m:e>
                                                <m:r>
                                                  <a:rPr lang="en-US" sz="1200" b="0">
                                                    <a:solidFill>
                                                      <a:sysClr val="windowText" lastClr="000000"/>
                                                    </a:solidFill>
                                                    <a:latin typeface="Cambria Math" panose="02040503050406030204" pitchFamily="18" charset="0"/>
                                                  </a:rPr>
                                                  <m:t>𝜇</m:t>
                                                </m:r>
                                              </m:e>
                                              <m:sub>
                                                <m:r>
                                                  <a:rPr lang="en-US" sz="1200" b="0">
                                                    <a:solidFill>
                                                      <a:sysClr val="windowText" lastClr="000000"/>
                                                    </a:solidFill>
                                                    <a:latin typeface="Cambria Math" panose="02040503050406030204" pitchFamily="18" charset="0"/>
                                                  </a:rPr>
                                                  <m:t>𝑝</m:t>
                                                </m:r>
                                              </m:sub>
                                            </m:sSub>
                                            <m:sSubSup>
                                              <m:sSubSupPr>
                                                <m:ctrlPr>
                                                  <a:rPr lang="en-US" sz="1200" b="0" i="1">
                                                    <a:solidFill>
                                                      <a:sysClr val="windowText" lastClr="000000"/>
                                                    </a:solidFill>
                                                    <a:latin typeface="Cambria Math" panose="02040503050406030204" pitchFamily="18" charset="0"/>
                                                  </a:rPr>
                                                </m:ctrlPr>
                                              </m:sSubSupPr>
                                              <m:e>
                                                <m:r>
                                                  <a:rPr lang="en-US" sz="1200" b="0">
                                                    <a:solidFill>
                                                      <a:sysClr val="windowText" lastClr="000000"/>
                                                    </a:solidFill>
                                                    <a:latin typeface="Cambria Math" panose="02040503050406030204" pitchFamily="18" charset="0"/>
                                                  </a:rPr>
                                                  <m:t>𝐺</m:t>
                                                </m:r>
                                              </m:e>
                                              <m:sub>
                                                <m:r>
                                                  <a:rPr lang="en-US" sz="1200" b="0">
                                                    <a:solidFill>
                                                      <a:sysClr val="windowText" lastClr="000000"/>
                                                    </a:solidFill>
                                                    <a:latin typeface="Cambria Math" panose="02040503050406030204" pitchFamily="18" charset="0"/>
                                                  </a:rPr>
                                                  <m:t>𝐸</m:t>
                                                </m:r>
                                              </m:sub>
                                              <m:sup>
                                                <m:r>
                                                  <a:rPr lang="en-US" sz="1200" b="0">
                                                    <a:solidFill>
                                                      <a:sysClr val="windowText" lastClr="000000"/>
                                                    </a:solidFill>
                                                    <a:latin typeface="Cambria Math" panose="02040503050406030204" pitchFamily="18" charset="0"/>
                                                  </a:rPr>
                                                  <m:t>𝑝</m:t>
                                                </m:r>
                                              </m:sup>
                                            </m:sSubSup>
                                          </m:e>
                                        </m:d>
                                      </m:e>
                                      <m:sup>
                                        <m:r>
                                          <a:rPr lang="en-US" sz="1200" b="0">
                                            <a:solidFill>
                                              <a:sysClr val="windowText" lastClr="000000"/>
                                            </a:solidFill>
                                            <a:latin typeface="Cambria Math" panose="02040503050406030204" pitchFamily="18" charset="0"/>
                                          </a:rPr>
                                          <m:t>2</m:t>
                                        </m:r>
                                      </m:sup>
                                    </m:sSup>
                                  </m:num>
                                  <m:den>
                                    <m:sSup>
                                      <m:sSupPr>
                                        <m:ctrlPr>
                                          <a:rPr lang="en-US" sz="1200" b="0" i="1">
                                            <a:solidFill>
                                              <a:sysClr val="windowText" lastClr="000000"/>
                                            </a:solidFill>
                                            <a:latin typeface="Cambria Math" panose="02040503050406030204" pitchFamily="18" charset="0"/>
                                          </a:rPr>
                                        </m:ctrlPr>
                                      </m:sSupPr>
                                      <m:e>
                                        <m:d>
                                          <m:dPr>
                                            <m:ctrlPr>
                                              <a:rPr lang="en-US" sz="1200" b="0" i="1">
                                                <a:solidFill>
                                                  <a:sysClr val="windowText" lastClr="000000"/>
                                                </a:solidFill>
                                                <a:latin typeface="Cambria Math" panose="02040503050406030204" pitchFamily="18" charset="0"/>
                                              </a:rPr>
                                            </m:ctrlPr>
                                          </m:dPr>
                                          <m:e>
                                            <m:sSubSup>
                                              <m:sSubSupPr>
                                                <m:ctrlPr>
                                                  <a:rPr lang="en-US" sz="1200" b="0" i="1">
                                                    <a:solidFill>
                                                      <a:sysClr val="windowText" lastClr="000000"/>
                                                    </a:solidFill>
                                                    <a:latin typeface="Cambria Math" panose="02040503050406030204" pitchFamily="18" charset="0"/>
                                                  </a:rPr>
                                                </m:ctrlPr>
                                              </m:sSubSupPr>
                                              <m:e>
                                                <m:r>
                                                  <a:rPr lang="en-US" sz="1200" b="0">
                                                    <a:solidFill>
                                                      <a:sysClr val="windowText" lastClr="000000"/>
                                                    </a:solidFill>
                                                    <a:latin typeface="Cambria Math" panose="02040503050406030204" pitchFamily="18" charset="0"/>
                                                  </a:rPr>
                                                  <m:t>𝐺</m:t>
                                                </m:r>
                                              </m:e>
                                              <m:sub>
                                                <m:r>
                                                  <a:rPr lang="en-US" sz="1200" b="0">
                                                    <a:solidFill>
                                                      <a:sysClr val="windowText" lastClr="000000"/>
                                                    </a:solidFill>
                                                    <a:latin typeface="Cambria Math" panose="02040503050406030204" pitchFamily="18" charset="0"/>
                                                  </a:rPr>
                                                  <m:t>𝑀</m:t>
                                                </m:r>
                                              </m:sub>
                                              <m:sup>
                                                <m:r>
                                                  <a:rPr lang="en-US" sz="1200" b="0">
                                                    <a:solidFill>
                                                      <a:sysClr val="windowText" lastClr="000000"/>
                                                    </a:solidFill>
                                                    <a:latin typeface="Cambria Math" panose="02040503050406030204" pitchFamily="18" charset="0"/>
                                                  </a:rPr>
                                                  <m:t>𝑝</m:t>
                                                </m:r>
                                              </m:sup>
                                            </m:sSubSup>
                                          </m:e>
                                        </m:d>
                                      </m:e>
                                      <m:sup>
                                        <m:r>
                                          <a:rPr lang="en-US" sz="1200" b="0">
                                            <a:solidFill>
                                              <a:sysClr val="windowText" lastClr="000000"/>
                                            </a:solidFill>
                                            <a:latin typeface="Cambria Math" panose="02040503050406030204" pitchFamily="18" charset="0"/>
                                          </a:rPr>
                                          <m:t>2</m:t>
                                        </m:r>
                                      </m:sup>
                                    </m:sSup>
                                  </m:den>
                                </m:f>
                              </m:oMath>
                            </m:oMathPara>
                          </a14:m>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0.6151</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0.10722</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17.4%</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76295498"/>
                      </a:ext>
                    </a:extLst>
                  </a:tr>
                  <a:tr h="661537">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14:m>
                            <m:oMathPara xmlns:m="http://schemas.openxmlformats.org/officeDocument/2006/math">
                              <m:oMathParaPr>
                                <m:jc m:val="centerGroup"/>
                              </m:oMathParaPr>
                              <m:oMath xmlns:m="http://schemas.openxmlformats.org/officeDocument/2006/math">
                                <m:sSubSup>
                                  <m:sSubSupPr>
                                    <m:ctrlPr>
                                      <a:rPr lang="en-US" sz="1200" i="1" smtClean="0">
                                        <a:latin typeface="Cambria Math" panose="02040503050406030204" pitchFamily="18" charset="0"/>
                                      </a:rPr>
                                    </m:ctrlPr>
                                  </m:sSubSupPr>
                                  <m:e>
                                    <m:r>
                                      <a:rPr lang="en-US" sz="1200" b="0" smtClean="0">
                                        <a:latin typeface="Cambria Math" panose="02040503050406030204" pitchFamily="18" charset="0"/>
                                      </a:rPr>
                                      <m:t>𝑆</m:t>
                                    </m:r>
                                  </m:e>
                                  <m:sub>
                                    <m:sSub>
                                      <m:sSubPr>
                                        <m:ctrlPr>
                                          <a:rPr lang="en-US" sz="1200" i="1">
                                            <a:latin typeface="Cambria Math" panose="02040503050406030204" pitchFamily="18" charset="0"/>
                                          </a:rPr>
                                        </m:ctrlPr>
                                      </m:sSubPr>
                                      <m:e>
                                        <m:r>
                                          <a:rPr lang="en-US" sz="1200">
                                            <a:latin typeface="Cambria Math" panose="02040503050406030204" pitchFamily="18" charset="0"/>
                                          </a:rPr>
                                          <m:t> </m:t>
                                        </m:r>
                                        <m:r>
                                          <a:rPr lang="en-US" sz="1200">
                                            <a:latin typeface="Cambria Math" panose="02040503050406030204" pitchFamily="18" charset="0"/>
                                          </a:rPr>
                                          <m:t>𝜖</m:t>
                                        </m:r>
                                      </m:e>
                                      <m:sub>
                                        <m:r>
                                          <a:rPr lang="en-US" sz="1200">
                                            <a:latin typeface="Cambria Math" panose="02040503050406030204" pitchFamily="18" charset="0"/>
                                          </a:rPr>
                                          <m:t>1</m:t>
                                        </m:r>
                                      </m:sub>
                                    </m:sSub>
                                  </m:sub>
                                  <m:sup>
                                    <m:r>
                                      <a:rPr lang="en-US" sz="1200" b="0" smtClean="0">
                                        <a:latin typeface="Cambria Math" panose="02040503050406030204" pitchFamily="18" charset="0"/>
                                      </a:rPr>
                                      <m:t>𝑝</m:t>
                                    </m:r>
                                  </m:sup>
                                </m:sSubSup>
                                <m:r>
                                  <a:rPr lang="en-US" sz="1200" b="0" smtClean="0">
                                    <a:latin typeface="Cambria Math" panose="02040503050406030204" pitchFamily="18" charset="0"/>
                                  </a:rPr>
                                  <m:t>=</m:t>
                                </m:r>
                                <m:f>
                                  <m:fPr>
                                    <m:ctrlPr>
                                      <a:rPr lang="en-US" sz="1200" b="0" i="1" smtClean="0">
                                        <a:solidFill>
                                          <a:sysClr val="windowText" lastClr="000000"/>
                                        </a:solidFill>
                                        <a:latin typeface="Cambria Math" panose="02040503050406030204" pitchFamily="18" charset="0"/>
                                      </a:rPr>
                                    </m:ctrlPr>
                                  </m:fPr>
                                  <m:num>
                                    <m:sSup>
                                      <m:sSupPr>
                                        <m:ctrlPr>
                                          <a:rPr lang="en-US" sz="1200" b="0" i="1">
                                            <a:solidFill>
                                              <a:sysClr val="windowText" lastClr="000000"/>
                                            </a:solidFill>
                                            <a:latin typeface="Cambria Math" panose="02040503050406030204" pitchFamily="18" charset="0"/>
                                          </a:rPr>
                                        </m:ctrlPr>
                                      </m:sSupPr>
                                      <m:e>
                                        <m:d>
                                          <m:dPr>
                                            <m:ctrlPr>
                                              <a:rPr lang="en-US" sz="1200" b="0" i="1">
                                                <a:solidFill>
                                                  <a:sysClr val="windowText" lastClr="000000"/>
                                                </a:solidFill>
                                                <a:latin typeface="Cambria Math" panose="02040503050406030204" pitchFamily="18" charset="0"/>
                                              </a:rPr>
                                            </m:ctrlPr>
                                          </m:dPr>
                                          <m:e>
                                            <m:sSubSup>
                                              <m:sSubSupPr>
                                                <m:ctrlPr>
                                                  <a:rPr lang="en-US" sz="1200" b="0" i="1">
                                                    <a:solidFill>
                                                      <a:sysClr val="windowText" lastClr="000000"/>
                                                    </a:solidFill>
                                                    <a:latin typeface="Cambria Math" panose="02040503050406030204" pitchFamily="18" charset="0"/>
                                                  </a:rPr>
                                                </m:ctrlPr>
                                              </m:sSubSupPr>
                                              <m:e>
                                                <m:r>
                                                  <a:rPr lang="en-US" sz="1200" b="0">
                                                    <a:solidFill>
                                                      <a:sysClr val="windowText" lastClr="000000"/>
                                                    </a:solidFill>
                                                    <a:latin typeface="Cambria Math" panose="02040503050406030204" pitchFamily="18" charset="0"/>
                                                  </a:rPr>
                                                  <m:t>𝐺</m:t>
                                                </m:r>
                                              </m:e>
                                              <m:sub>
                                                <m:r>
                                                  <a:rPr lang="en-US" sz="1200" b="0">
                                                    <a:solidFill>
                                                      <a:sysClr val="windowText" lastClr="000000"/>
                                                    </a:solidFill>
                                                    <a:latin typeface="Cambria Math" panose="02040503050406030204" pitchFamily="18" charset="0"/>
                                                  </a:rPr>
                                                  <m:t>𝐸</m:t>
                                                </m:r>
                                              </m:sub>
                                              <m:sup>
                                                <m:r>
                                                  <a:rPr lang="en-US" sz="1200" b="0">
                                                    <a:solidFill>
                                                      <a:sysClr val="windowText" lastClr="000000"/>
                                                    </a:solidFill>
                                                    <a:latin typeface="Cambria Math" panose="02040503050406030204" pitchFamily="18" charset="0"/>
                                                  </a:rPr>
                                                  <m:t>𝑝</m:t>
                                                </m:r>
                                              </m:sup>
                                            </m:sSubSup>
                                          </m:e>
                                        </m:d>
                                      </m:e>
                                      <m:sup>
                                        <m:r>
                                          <a:rPr lang="en-US" sz="1200" b="0">
                                            <a:solidFill>
                                              <a:sysClr val="windowText" lastClr="000000"/>
                                            </a:solidFill>
                                            <a:latin typeface="Cambria Math" panose="02040503050406030204" pitchFamily="18" charset="0"/>
                                          </a:rPr>
                                          <m:t>2</m:t>
                                        </m:r>
                                      </m:sup>
                                    </m:sSup>
                                  </m:num>
                                  <m:den>
                                    <m:sSub>
                                      <m:sSubPr>
                                        <m:ctrlPr>
                                          <a:rPr lang="en-US" sz="1200" i="1">
                                            <a:solidFill>
                                              <a:sysClr val="windowText" lastClr="000000"/>
                                            </a:solidFill>
                                            <a:latin typeface="Cambria Math" panose="02040503050406030204" pitchFamily="18" charset="0"/>
                                          </a:rPr>
                                        </m:ctrlPr>
                                      </m:sSubPr>
                                      <m:e>
                                        <m:r>
                                          <a:rPr lang="en-US" sz="1200">
                                            <a:solidFill>
                                              <a:sysClr val="windowText" lastClr="000000"/>
                                            </a:solidFill>
                                            <a:latin typeface="Cambria Math" panose="02040503050406030204" pitchFamily="18" charset="0"/>
                                          </a:rPr>
                                          <m:t>𝜏</m:t>
                                        </m:r>
                                      </m:e>
                                      <m:sub>
                                        <m:r>
                                          <a:rPr lang="en-US" sz="1200" b="0">
                                            <a:solidFill>
                                              <a:sysClr val="windowText" lastClr="000000"/>
                                            </a:solidFill>
                                            <a:latin typeface="Cambria Math" panose="02040503050406030204" pitchFamily="18" charset="0"/>
                                          </a:rPr>
                                          <m:t>𝑝</m:t>
                                        </m:r>
                                        <m:r>
                                          <a:rPr lang="en-US" sz="1200" b="0">
                                            <a:solidFill>
                                              <a:sysClr val="windowText" lastClr="000000"/>
                                            </a:solidFill>
                                            <a:latin typeface="Cambria Math" panose="02040503050406030204" pitchFamily="18" charset="0"/>
                                          </a:rPr>
                                          <m:t>, </m:t>
                                        </m:r>
                                        <m:sSub>
                                          <m:sSubPr>
                                            <m:ctrlPr>
                                              <a:rPr lang="en-US" sz="1200" b="0" i="1">
                                                <a:solidFill>
                                                  <a:sysClr val="windowText" lastClr="000000"/>
                                                </a:solidFill>
                                                <a:latin typeface="Cambria Math" panose="02040503050406030204" pitchFamily="18" charset="0"/>
                                              </a:rPr>
                                            </m:ctrlPr>
                                          </m:sSubPr>
                                          <m:e>
                                            <m:r>
                                              <a:rPr lang="en-US" sz="1200" b="0">
                                                <a:solidFill>
                                                  <a:sysClr val="windowText" lastClr="000000"/>
                                                </a:solidFill>
                                                <a:latin typeface="Cambria Math" panose="02040503050406030204" pitchFamily="18" charset="0"/>
                                              </a:rPr>
                                              <m:t>𝜖</m:t>
                                            </m:r>
                                          </m:e>
                                          <m:sub>
                                            <m:r>
                                              <a:rPr lang="en-US" sz="1200" b="0">
                                                <a:solidFill>
                                                  <a:sysClr val="windowText" lastClr="000000"/>
                                                </a:solidFill>
                                                <a:latin typeface="Cambria Math" panose="02040503050406030204" pitchFamily="18" charset="0"/>
                                              </a:rPr>
                                              <m:t>1</m:t>
                                            </m:r>
                                          </m:sub>
                                        </m:sSub>
                                      </m:sub>
                                    </m:sSub>
                                    <m:sSup>
                                      <m:sSupPr>
                                        <m:ctrlPr>
                                          <a:rPr lang="en-US" sz="1200" b="0" i="1">
                                            <a:solidFill>
                                              <a:sysClr val="windowText" lastClr="000000"/>
                                            </a:solidFill>
                                            <a:latin typeface="Cambria Math" panose="02040503050406030204" pitchFamily="18" charset="0"/>
                                          </a:rPr>
                                        </m:ctrlPr>
                                      </m:sSupPr>
                                      <m:e>
                                        <m:d>
                                          <m:dPr>
                                            <m:ctrlPr>
                                              <a:rPr lang="en-US" sz="1200" b="0" i="1">
                                                <a:solidFill>
                                                  <a:sysClr val="windowText" lastClr="000000"/>
                                                </a:solidFill>
                                                <a:latin typeface="Cambria Math" panose="02040503050406030204" pitchFamily="18" charset="0"/>
                                              </a:rPr>
                                            </m:ctrlPr>
                                          </m:dPr>
                                          <m:e>
                                            <m:sSubSup>
                                              <m:sSubSupPr>
                                                <m:ctrlPr>
                                                  <a:rPr lang="en-US" sz="1200" b="0" i="1">
                                                    <a:solidFill>
                                                      <a:sysClr val="windowText" lastClr="000000"/>
                                                    </a:solidFill>
                                                    <a:latin typeface="Cambria Math" panose="02040503050406030204" pitchFamily="18" charset="0"/>
                                                  </a:rPr>
                                                </m:ctrlPr>
                                              </m:sSubSupPr>
                                              <m:e>
                                                <m:r>
                                                  <a:rPr lang="en-US" sz="1200" b="0">
                                                    <a:solidFill>
                                                      <a:sysClr val="windowText" lastClr="000000"/>
                                                    </a:solidFill>
                                                    <a:latin typeface="Cambria Math" panose="02040503050406030204" pitchFamily="18" charset="0"/>
                                                  </a:rPr>
                                                  <m:t>𝐺</m:t>
                                                </m:r>
                                              </m:e>
                                              <m:sub>
                                                <m:r>
                                                  <a:rPr lang="en-US" sz="1200" b="0">
                                                    <a:solidFill>
                                                      <a:sysClr val="windowText" lastClr="000000"/>
                                                    </a:solidFill>
                                                    <a:latin typeface="Cambria Math" panose="02040503050406030204" pitchFamily="18" charset="0"/>
                                                  </a:rPr>
                                                  <m:t>𝑀</m:t>
                                                </m:r>
                                              </m:sub>
                                              <m:sup>
                                                <m:r>
                                                  <a:rPr lang="en-US" sz="1200" b="0">
                                                    <a:solidFill>
                                                      <a:sysClr val="windowText" lastClr="000000"/>
                                                    </a:solidFill>
                                                    <a:latin typeface="Cambria Math" panose="02040503050406030204" pitchFamily="18" charset="0"/>
                                                  </a:rPr>
                                                  <m:t>𝑝</m:t>
                                                </m:r>
                                              </m:sup>
                                            </m:sSubSup>
                                          </m:e>
                                        </m:d>
                                      </m:e>
                                      <m:sup>
                                        <m:r>
                                          <a:rPr lang="en-US" sz="1200" b="0">
                                            <a:solidFill>
                                              <a:sysClr val="windowText" lastClr="000000"/>
                                            </a:solidFill>
                                            <a:latin typeface="Cambria Math" panose="02040503050406030204" pitchFamily="18" charset="0"/>
                                          </a:rPr>
                                          <m:t>2</m:t>
                                        </m:r>
                                      </m:sup>
                                    </m:sSup>
                                  </m:den>
                                </m:f>
                              </m:oMath>
                            </m:oMathPara>
                          </a14:m>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0.06186</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0.01078</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17.4%</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545850479"/>
                      </a:ext>
                    </a:extLst>
                  </a:tr>
                </a:tbl>
              </a:graphicData>
            </a:graphic>
          </p:graphicFrame>
        </mc:Choice>
        <mc:Fallback xmlns="">
          <p:graphicFrame>
            <p:nvGraphicFramePr>
              <p:cNvPr id="9" name="Table 8">
                <a:extLst>
                  <a:ext uri="{FF2B5EF4-FFF2-40B4-BE49-F238E27FC236}">
                    <a16:creationId xmlns:a16="http://schemas.microsoft.com/office/drawing/2014/main" id="{E81C410F-8B59-D9F7-DA2F-F45D0B878A16}"/>
                  </a:ext>
                </a:extLst>
              </p:cNvPr>
              <p:cNvGraphicFramePr>
                <a:graphicFrameLocks noGrp="1"/>
              </p:cNvGraphicFramePr>
              <p:nvPr>
                <p:extLst>
                  <p:ext uri="{D42A27DB-BD31-4B8C-83A1-F6EECF244321}">
                    <p14:modId xmlns:p14="http://schemas.microsoft.com/office/powerpoint/2010/main" val="3222116097"/>
                  </p:ext>
                </p:extLst>
              </p:nvPr>
            </p:nvGraphicFramePr>
            <p:xfrm>
              <a:off x="72736" y="2498368"/>
              <a:ext cx="4572000" cy="2172209"/>
            </p:xfrm>
            <a:graphic>
              <a:graphicData uri="http://schemas.openxmlformats.org/drawingml/2006/table">
                <a:tbl>
                  <a:tblPr firstRow="1" bandRow="1">
                    <a:tableStyleId>{284E427A-3D55-4303-BF80-6455036E1DE7}</a:tableStyleId>
                  </a:tblPr>
                  <a:tblGrid>
                    <a:gridCol w="1143000">
                      <a:extLst>
                        <a:ext uri="{9D8B030D-6E8A-4147-A177-3AD203B41FA5}">
                          <a16:colId xmlns:a16="http://schemas.microsoft.com/office/drawing/2014/main" val="3473799270"/>
                        </a:ext>
                      </a:extLst>
                    </a:gridCol>
                    <a:gridCol w="1143000">
                      <a:extLst>
                        <a:ext uri="{9D8B030D-6E8A-4147-A177-3AD203B41FA5}">
                          <a16:colId xmlns:a16="http://schemas.microsoft.com/office/drawing/2014/main" val="286901223"/>
                        </a:ext>
                      </a:extLst>
                    </a:gridCol>
                    <a:gridCol w="1143000">
                      <a:extLst>
                        <a:ext uri="{9D8B030D-6E8A-4147-A177-3AD203B41FA5}">
                          <a16:colId xmlns:a16="http://schemas.microsoft.com/office/drawing/2014/main" val="2288624734"/>
                        </a:ext>
                      </a:extLst>
                    </a:gridCol>
                    <a:gridCol w="1143000">
                      <a:extLst>
                        <a:ext uri="{9D8B030D-6E8A-4147-A177-3AD203B41FA5}">
                          <a16:colId xmlns:a16="http://schemas.microsoft.com/office/drawing/2014/main" val="1192491040"/>
                        </a:ext>
                      </a:extLst>
                    </a:gridCol>
                  </a:tblGrid>
                  <a:tr h="518160">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endParaRPr lang="en-US" sz="14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400" dirty="0"/>
                            <a:t>Value</a:t>
                          </a:r>
                          <a:endParaRPr lang="en-US" sz="14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400" dirty="0"/>
                            <a:t>Uncertainty</a:t>
                          </a:r>
                          <a:endParaRPr lang="en-US" sz="14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400" dirty="0"/>
                            <a:t>Uncertainty (%)</a:t>
                          </a:r>
                          <a:endParaRPr lang="en-US"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29199640"/>
                      </a:ext>
                    </a:extLst>
                  </a:tr>
                  <a:tr h="820865">
                    <a:tc>
                      <a:txBody>
                        <a:bodyPr/>
                        <a:lstStyle/>
                        <a:p>
                          <a:endParaRPr lang="en-US"/>
                        </a:p>
                      </a:txBody>
                      <a:tcPr anchor="ctr">
                        <a:blipFill>
                          <a:blip r:embed="rId4"/>
                          <a:stretch>
                            <a:fillRect l="-4444" t="-66154" r="-306667" b="-110769"/>
                          </a:stretch>
                        </a:blipFill>
                      </a:tcP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0.6151</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0.10722</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17.4%</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76295498"/>
                      </a:ext>
                    </a:extLst>
                  </a:tr>
                  <a:tr h="833184">
                    <a:tc>
                      <a:txBody>
                        <a:bodyPr/>
                        <a:lstStyle/>
                        <a:p>
                          <a:endParaRPr lang="en-US"/>
                        </a:p>
                      </a:txBody>
                      <a:tcPr anchor="ctr">
                        <a:blipFill>
                          <a:blip r:embed="rId4"/>
                          <a:stretch>
                            <a:fillRect l="-4444" t="-163636" r="-306667" b="-9091"/>
                          </a:stretch>
                        </a:blipFill>
                      </a:tcP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0.06186</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0.01078</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17.4%</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54585047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4983E58A-A398-3318-A961-DD256E98F915}"/>
                  </a:ext>
                </a:extLst>
              </p:cNvPr>
              <p:cNvGraphicFramePr>
                <a:graphicFrameLocks noGrp="1"/>
              </p:cNvGraphicFramePr>
              <p:nvPr>
                <p:extLst>
                  <p:ext uri="{D42A27DB-BD31-4B8C-83A1-F6EECF244321}">
                    <p14:modId xmlns:p14="http://schemas.microsoft.com/office/powerpoint/2010/main" val="900375323"/>
                  </p:ext>
                </p:extLst>
              </p:nvPr>
            </p:nvGraphicFramePr>
            <p:xfrm>
              <a:off x="4737400" y="2504718"/>
              <a:ext cx="4333864" cy="2148142"/>
            </p:xfrm>
            <a:graphic>
              <a:graphicData uri="http://schemas.openxmlformats.org/drawingml/2006/table">
                <a:tbl>
                  <a:tblPr firstRow="1" bandRow="1">
                    <a:tableStyleId>{284E427A-3D55-4303-BF80-6455036E1DE7}</a:tableStyleId>
                  </a:tblPr>
                  <a:tblGrid>
                    <a:gridCol w="1083466">
                      <a:extLst>
                        <a:ext uri="{9D8B030D-6E8A-4147-A177-3AD203B41FA5}">
                          <a16:colId xmlns:a16="http://schemas.microsoft.com/office/drawing/2014/main" val="3473799270"/>
                        </a:ext>
                      </a:extLst>
                    </a:gridCol>
                    <a:gridCol w="1083466">
                      <a:extLst>
                        <a:ext uri="{9D8B030D-6E8A-4147-A177-3AD203B41FA5}">
                          <a16:colId xmlns:a16="http://schemas.microsoft.com/office/drawing/2014/main" val="286901223"/>
                        </a:ext>
                      </a:extLst>
                    </a:gridCol>
                    <a:gridCol w="1083466">
                      <a:extLst>
                        <a:ext uri="{9D8B030D-6E8A-4147-A177-3AD203B41FA5}">
                          <a16:colId xmlns:a16="http://schemas.microsoft.com/office/drawing/2014/main" val="2288624734"/>
                        </a:ext>
                      </a:extLst>
                    </a:gridCol>
                    <a:gridCol w="1083466">
                      <a:extLst>
                        <a:ext uri="{9D8B030D-6E8A-4147-A177-3AD203B41FA5}">
                          <a16:colId xmlns:a16="http://schemas.microsoft.com/office/drawing/2014/main" val="1192491040"/>
                        </a:ext>
                      </a:extLst>
                    </a:gridCol>
                  </a:tblGrid>
                  <a:tr h="466019">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200" dirty="0"/>
                            <a:t>Value</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200" dirty="0"/>
                            <a:t>Uncertainty</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200" dirty="0"/>
                            <a:t>Uncertainty (%)</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29199640"/>
                      </a:ext>
                    </a:extLst>
                  </a:tr>
                  <a:tr h="831924">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smtClean="0">
                                        <a:latin typeface="Cambria Math" panose="02040503050406030204" pitchFamily="18" charset="0"/>
                                      </a:rPr>
                                      <m:t>𝑅𝑆</m:t>
                                    </m:r>
                                  </m:e>
                                  <m:sub>
                                    <m:sSub>
                                      <m:sSubPr>
                                        <m:ctrlPr>
                                          <a:rPr lang="en-US" sz="1200" i="1" smtClean="0">
                                            <a:latin typeface="Cambria Math" panose="02040503050406030204" pitchFamily="18" charset="0"/>
                                          </a:rPr>
                                        </m:ctrlPr>
                                      </m:sSubPr>
                                      <m:e>
                                        <m:r>
                                          <a:rPr lang="en-US" sz="1200">
                                            <a:latin typeface="Cambria Math" panose="02040503050406030204" pitchFamily="18" charset="0"/>
                                          </a:rPr>
                                          <m:t> </m:t>
                                        </m:r>
                                        <m:r>
                                          <a:rPr lang="en-US" sz="1200">
                                            <a:latin typeface="Cambria Math" panose="02040503050406030204" pitchFamily="18" charset="0"/>
                                          </a:rPr>
                                          <m:t>𝜖</m:t>
                                        </m:r>
                                      </m:e>
                                      <m:sub>
                                        <m:r>
                                          <a:rPr lang="en-US" sz="1200" b="0" smtClean="0">
                                            <a:latin typeface="Cambria Math" panose="02040503050406030204" pitchFamily="18" charset="0"/>
                                          </a:rPr>
                                          <m:t>2</m:t>
                                        </m:r>
                                      </m:sub>
                                    </m:sSub>
                                  </m:sub>
                                </m:sSub>
                                <m:r>
                                  <a:rPr lang="en-US" sz="1200" b="0" smtClean="0">
                                    <a:latin typeface="Cambria Math" panose="02040503050406030204" pitchFamily="18" charset="0"/>
                                  </a:rPr>
                                  <m:t>=</m:t>
                                </m:r>
                                <m:f>
                                  <m:fPr>
                                    <m:ctrlPr>
                                      <a:rPr lang="en-US" sz="1200" b="0" i="1" smtClean="0">
                                        <a:solidFill>
                                          <a:sysClr val="windowText" lastClr="000000"/>
                                        </a:solidFill>
                                        <a:latin typeface="Cambria Math" panose="02040503050406030204" pitchFamily="18" charset="0"/>
                                      </a:rPr>
                                    </m:ctrlPr>
                                  </m:fPr>
                                  <m:num>
                                    <m:sSup>
                                      <m:sSupPr>
                                        <m:ctrlPr>
                                          <a:rPr lang="en-US" sz="1200" b="0" i="1">
                                            <a:solidFill>
                                              <a:sysClr val="windowText" lastClr="000000"/>
                                            </a:solidFill>
                                            <a:latin typeface="Cambria Math" panose="02040503050406030204" pitchFamily="18" charset="0"/>
                                          </a:rPr>
                                        </m:ctrlPr>
                                      </m:sSupPr>
                                      <m:e>
                                        <m:d>
                                          <m:dPr>
                                            <m:ctrlPr>
                                              <a:rPr lang="en-US" sz="1200" b="0" i="1">
                                                <a:solidFill>
                                                  <a:sysClr val="windowText" lastClr="000000"/>
                                                </a:solidFill>
                                                <a:latin typeface="Cambria Math" panose="02040503050406030204" pitchFamily="18" charset="0"/>
                                              </a:rPr>
                                            </m:ctrlPr>
                                          </m:dPr>
                                          <m:e>
                                            <m:sSub>
                                              <m:sSubPr>
                                                <m:ctrlPr>
                                                  <a:rPr lang="en-US" sz="1200" b="0" i="1">
                                                    <a:solidFill>
                                                      <a:sysClr val="windowText" lastClr="000000"/>
                                                    </a:solidFill>
                                                    <a:latin typeface="Cambria Math" panose="02040503050406030204" pitchFamily="18" charset="0"/>
                                                  </a:rPr>
                                                </m:ctrlPr>
                                              </m:sSubPr>
                                              <m:e>
                                                <m:r>
                                                  <a:rPr lang="en-US" sz="1200" b="0">
                                                    <a:solidFill>
                                                      <a:sysClr val="windowText" lastClr="000000"/>
                                                    </a:solidFill>
                                                    <a:latin typeface="Cambria Math" panose="02040503050406030204" pitchFamily="18" charset="0"/>
                                                  </a:rPr>
                                                  <m:t>𝜇</m:t>
                                                </m:r>
                                              </m:e>
                                              <m:sub>
                                                <m:r>
                                                  <a:rPr lang="en-US" sz="1200" b="0">
                                                    <a:solidFill>
                                                      <a:sysClr val="windowText" lastClr="000000"/>
                                                    </a:solidFill>
                                                    <a:latin typeface="Cambria Math" panose="02040503050406030204" pitchFamily="18" charset="0"/>
                                                  </a:rPr>
                                                  <m:t>𝑝</m:t>
                                                </m:r>
                                              </m:sub>
                                            </m:sSub>
                                            <m:sSubSup>
                                              <m:sSubSupPr>
                                                <m:ctrlPr>
                                                  <a:rPr lang="en-US" sz="1200" b="0" i="1">
                                                    <a:solidFill>
                                                      <a:sysClr val="windowText" lastClr="000000"/>
                                                    </a:solidFill>
                                                    <a:latin typeface="Cambria Math" panose="02040503050406030204" pitchFamily="18" charset="0"/>
                                                  </a:rPr>
                                                </m:ctrlPr>
                                              </m:sSubSupPr>
                                              <m:e>
                                                <m:r>
                                                  <a:rPr lang="en-US" sz="1200" b="0">
                                                    <a:solidFill>
                                                      <a:sysClr val="windowText" lastClr="000000"/>
                                                    </a:solidFill>
                                                    <a:latin typeface="Cambria Math" panose="02040503050406030204" pitchFamily="18" charset="0"/>
                                                  </a:rPr>
                                                  <m:t>𝐺</m:t>
                                                </m:r>
                                              </m:e>
                                              <m:sub>
                                                <m:r>
                                                  <a:rPr lang="en-US" sz="1200" b="0">
                                                    <a:solidFill>
                                                      <a:sysClr val="windowText" lastClr="000000"/>
                                                    </a:solidFill>
                                                    <a:latin typeface="Cambria Math" panose="02040503050406030204" pitchFamily="18" charset="0"/>
                                                  </a:rPr>
                                                  <m:t>𝐸</m:t>
                                                </m:r>
                                              </m:sub>
                                              <m:sup>
                                                <m:r>
                                                  <a:rPr lang="en-US" sz="1200" b="0">
                                                    <a:solidFill>
                                                      <a:sysClr val="windowText" lastClr="000000"/>
                                                    </a:solidFill>
                                                    <a:latin typeface="Cambria Math" panose="02040503050406030204" pitchFamily="18" charset="0"/>
                                                  </a:rPr>
                                                  <m:t>𝑝</m:t>
                                                </m:r>
                                              </m:sup>
                                            </m:sSubSup>
                                          </m:e>
                                        </m:d>
                                      </m:e>
                                      <m:sup>
                                        <m:r>
                                          <a:rPr lang="en-US" sz="1200" b="0">
                                            <a:solidFill>
                                              <a:sysClr val="windowText" lastClr="000000"/>
                                            </a:solidFill>
                                            <a:latin typeface="Cambria Math" panose="02040503050406030204" pitchFamily="18" charset="0"/>
                                          </a:rPr>
                                          <m:t>2</m:t>
                                        </m:r>
                                      </m:sup>
                                    </m:sSup>
                                  </m:num>
                                  <m:den>
                                    <m:sSup>
                                      <m:sSupPr>
                                        <m:ctrlPr>
                                          <a:rPr lang="en-US" sz="1200" b="0" i="1">
                                            <a:solidFill>
                                              <a:sysClr val="windowText" lastClr="000000"/>
                                            </a:solidFill>
                                            <a:latin typeface="Cambria Math" panose="02040503050406030204" pitchFamily="18" charset="0"/>
                                          </a:rPr>
                                        </m:ctrlPr>
                                      </m:sSupPr>
                                      <m:e>
                                        <m:d>
                                          <m:dPr>
                                            <m:ctrlPr>
                                              <a:rPr lang="en-US" sz="1200" b="0" i="1">
                                                <a:solidFill>
                                                  <a:sysClr val="windowText" lastClr="000000"/>
                                                </a:solidFill>
                                                <a:latin typeface="Cambria Math" panose="02040503050406030204" pitchFamily="18" charset="0"/>
                                              </a:rPr>
                                            </m:ctrlPr>
                                          </m:dPr>
                                          <m:e>
                                            <m:sSubSup>
                                              <m:sSubSupPr>
                                                <m:ctrlPr>
                                                  <a:rPr lang="en-US" sz="1200" b="0" i="1">
                                                    <a:solidFill>
                                                      <a:sysClr val="windowText" lastClr="000000"/>
                                                    </a:solidFill>
                                                    <a:latin typeface="Cambria Math" panose="02040503050406030204" pitchFamily="18" charset="0"/>
                                                  </a:rPr>
                                                </m:ctrlPr>
                                              </m:sSubSupPr>
                                              <m:e>
                                                <m:r>
                                                  <a:rPr lang="en-US" sz="1200" b="0">
                                                    <a:solidFill>
                                                      <a:sysClr val="windowText" lastClr="000000"/>
                                                    </a:solidFill>
                                                    <a:latin typeface="Cambria Math" panose="02040503050406030204" pitchFamily="18" charset="0"/>
                                                  </a:rPr>
                                                  <m:t>𝐺</m:t>
                                                </m:r>
                                              </m:e>
                                              <m:sub>
                                                <m:r>
                                                  <a:rPr lang="en-US" sz="1200" b="0">
                                                    <a:solidFill>
                                                      <a:sysClr val="windowText" lastClr="000000"/>
                                                    </a:solidFill>
                                                    <a:latin typeface="Cambria Math" panose="02040503050406030204" pitchFamily="18" charset="0"/>
                                                  </a:rPr>
                                                  <m:t>𝑀</m:t>
                                                </m:r>
                                              </m:sub>
                                              <m:sup>
                                                <m:r>
                                                  <a:rPr lang="en-US" sz="1200" b="0">
                                                    <a:solidFill>
                                                      <a:sysClr val="windowText" lastClr="000000"/>
                                                    </a:solidFill>
                                                    <a:latin typeface="Cambria Math" panose="02040503050406030204" pitchFamily="18" charset="0"/>
                                                  </a:rPr>
                                                  <m:t>𝑝</m:t>
                                                </m:r>
                                              </m:sup>
                                            </m:sSubSup>
                                          </m:e>
                                        </m:d>
                                      </m:e>
                                      <m:sup>
                                        <m:r>
                                          <a:rPr lang="en-US" sz="1200" b="0">
                                            <a:solidFill>
                                              <a:sysClr val="windowText" lastClr="000000"/>
                                            </a:solidFill>
                                            <a:latin typeface="Cambria Math" panose="02040503050406030204" pitchFamily="18" charset="0"/>
                                          </a:rPr>
                                          <m:t>2</m:t>
                                        </m:r>
                                      </m:sup>
                                    </m:sSup>
                                  </m:den>
                                </m:f>
                              </m:oMath>
                            </m:oMathPara>
                          </a14:m>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0.6156</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0.10674</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17.3%</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76295498"/>
                      </a:ext>
                    </a:extLst>
                  </a:tr>
                  <a:tr h="850199">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14:m>
                            <m:oMathPara xmlns:m="http://schemas.openxmlformats.org/officeDocument/2006/math">
                              <m:oMathParaPr>
                                <m:jc m:val="centerGroup"/>
                              </m:oMathParaPr>
                              <m:oMath xmlns:m="http://schemas.openxmlformats.org/officeDocument/2006/math">
                                <m:sSubSup>
                                  <m:sSubSupPr>
                                    <m:ctrlPr>
                                      <a:rPr lang="en-US" sz="1200" i="1" smtClean="0">
                                        <a:latin typeface="Cambria Math" panose="02040503050406030204" pitchFamily="18" charset="0"/>
                                      </a:rPr>
                                    </m:ctrlPr>
                                  </m:sSubSupPr>
                                  <m:e>
                                    <m:r>
                                      <a:rPr lang="en-US" sz="1200" b="0" smtClean="0">
                                        <a:latin typeface="Cambria Math" panose="02040503050406030204" pitchFamily="18" charset="0"/>
                                      </a:rPr>
                                      <m:t>𝑆</m:t>
                                    </m:r>
                                  </m:e>
                                  <m:sub>
                                    <m:sSub>
                                      <m:sSubPr>
                                        <m:ctrlPr>
                                          <a:rPr lang="en-US" sz="1200" i="1">
                                            <a:latin typeface="Cambria Math" panose="02040503050406030204" pitchFamily="18" charset="0"/>
                                          </a:rPr>
                                        </m:ctrlPr>
                                      </m:sSubPr>
                                      <m:e>
                                        <m:r>
                                          <a:rPr lang="en-US" sz="1200">
                                            <a:latin typeface="Cambria Math" panose="02040503050406030204" pitchFamily="18" charset="0"/>
                                          </a:rPr>
                                          <m:t> </m:t>
                                        </m:r>
                                        <m:r>
                                          <a:rPr lang="en-US" sz="1200">
                                            <a:latin typeface="Cambria Math" panose="02040503050406030204" pitchFamily="18" charset="0"/>
                                          </a:rPr>
                                          <m:t>𝜖</m:t>
                                        </m:r>
                                      </m:e>
                                      <m:sub>
                                        <m:r>
                                          <a:rPr lang="en-US" sz="1200" b="0" smtClean="0">
                                            <a:latin typeface="Cambria Math" panose="02040503050406030204" pitchFamily="18" charset="0"/>
                                          </a:rPr>
                                          <m:t>2</m:t>
                                        </m:r>
                                      </m:sub>
                                    </m:sSub>
                                  </m:sub>
                                  <m:sup>
                                    <m:r>
                                      <a:rPr lang="en-US" sz="1200" b="0" smtClean="0">
                                        <a:latin typeface="Cambria Math" panose="02040503050406030204" pitchFamily="18" charset="0"/>
                                      </a:rPr>
                                      <m:t>𝑝</m:t>
                                    </m:r>
                                  </m:sup>
                                </m:sSubSup>
                                <m:r>
                                  <a:rPr lang="en-US" sz="1200" b="0" smtClean="0">
                                    <a:latin typeface="Cambria Math" panose="02040503050406030204" pitchFamily="18" charset="0"/>
                                  </a:rPr>
                                  <m:t>=</m:t>
                                </m:r>
                                <m:f>
                                  <m:fPr>
                                    <m:ctrlPr>
                                      <a:rPr lang="en-US" sz="1200" b="0" i="1" smtClean="0">
                                        <a:solidFill>
                                          <a:sysClr val="windowText" lastClr="000000"/>
                                        </a:solidFill>
                                        <a:latin typeface="Cambria Math" panose="02040503050406030204" pitchFamily="18" charset="0"/>
                                      </a:rPr>
                                    </m:ctrlPr>
                                  </m:fPr>
                                  <m:num>
                                    <m:sSup>
                                      <m:sSupPr>
                                        <m:ctrlPr>
                                          <a:rPr lang="en-US" sz="1200" b="0" i="1">
                                            <a:solidFill>
                                              <a:sysClr val="windowText" lastClr="000000"/>
                                            </a:solidFill>
                                            <a:latin typeface="Cambria Math" panose="02040503050406030204" pitchFamily="18" charset="0"/>
                                          </a:rPr>
                                        </m:ctrlPr>
                                      </m:sSupPr>
                                      <m:e>
                                        <m:d>
                                          <m:dPr>
                                            <m:ctrlPr>
                                              <a:rPr lang="en-US" sz="1200" b="0" i="1">
                                                <a:solidFill>
                                                  <a:sysClr val="windowText" lastClr="000000"/>
                                                </a:solidFill>
                                                <a:latin typeface="Cambria Math" panose="02040503050406030204" pitchFamily="18" charset="0"/>
                                              </a:rPr>
                                            </m:ctrlPr>
                                          </m:dPr>
                                          <m:e>
                                            <m:sSubSup>
                                              <m:sSubSupPr>
                                                <m:ctrlPr>
                                                  <a:rPr lang="en-US" sz="1200" b="0" i="1">
                                                    <a:solidFill>
                                                      <a:sysClr val="windowText" lastClr="000000"/>
                                                    </a:solidFill>
                                                    <a:latin typeface="Cambria Math" panose="02040503050406030204" pitchFamily="18" charset="0"/>
                                                  </a:rPr>
                                                </m:ctrlPr>
                                              </m:sSubSupPr>
                                              <m:e>
                                                <m:r>
                                                  <a:rPr lang="en-US" sz="1200" b="0">
                                                    <a:solidFill>
                                                      <a:sysClr val="windowText" lastClr="000000"/>
                                                    </a:solidFill>
                                                    <a:latin typeface="Cambria Math" panose="02040503050406030204" pitchFamily="18" charset="0"/>
                                                  </a:rPr>
                                                  <m:t>𝐺</m:t>
                                                </m:r>
                                              </m:e>
                                              <m:sub>
                                                <m:r>
                                                  <a:rPr lang="en-US" sz="1200" b="0">
                                                    <a:solidFill>
                                                      <a:sysClr val="windowText" lastClr="000000"/>
                                                    </a:solidFill>
                                                    <a:latin typeface="Cambria Math" panose="02040503050406030204" pitchFamily="18" charset="0"/>
                                                  </a:rPr>
                                                  <m:t>𝐸</m:t>
                                                </m:r>
                                              </m:sub>
                                              <m:sup>
                                                <m:r>
                                                  <a:rPr lang="en-US" sz="1200" b="0">
                                                    <a:solidFill>
                                                      <a:sysClr val="windowText" lastClr="000000"/>
                                                    </a:solidFill>
                                                    <a:latin typeface="Cambria Math" panose="02040503050406030204" pitchFamily="18" charset="0"/>
                                                  </a:rPr>
                                                  <m:t>𝑝</m:t>
                                                </m:r>
                                              </m:sup>
                                            </m:sSubSup>
                                          </m:e>
                                        </m:d>
                                      </m:e>
                                      <m:sup>
                                        <m:r>
                                          <a:rPr lang="en-US" sz="1200" b="0">
                                            <a:solidFill>
                                              <a:sysClr val="windowText" lastClr="000000"/>
                                            </a:solidFill>
                                            <a:latin typeface="Cambria Math" panose="02040503050406030204" pitchFamily="18" charset="0"/>
                                          </a:rPr>
                                          <m:t>2</m:t>
                                        </m:r>
                                      </m:sup>
                                    </m:sSup>
                                  </m:num>
                                  <m:den>
                                    <m:sSub>
                                      <m:sSubPr>
                                        <m:ctrlPr>
                                          <a:rPr lang="en-US" sz="1200" i="1">
                                            <a:solidFill>
                                              <a:sysClr val="windowText" lastClr="000000"/>
                                            </a:solidFill>
                                            <a:latin typeface="Cambria Math" panose="02040503050406030204" pitchFamily="18" charset="0"/>
                                          </a:rPr>
                                        </m:ctrlPr>
                                      </m:sSubPr>
                                      <m:e>
                                        <m:r>
                                          <a:rPr lang="en-US" sz="1200">
                                            <a:solidFill>
                                              <a:sysClr val="windowText" lastClr="000000"/>
                                            </a:solidFill>
                                            <a:latin typeface="Cambria Math" panose="02040503050406030204" pitchFamily="18" charset="0"/>
                                          </a:rPr>
                                          <m:t>𝜏</m:t>
                                        </m:r>
                                      </m:e>
                                      <m:sub>
                                        <m:r>
                                          <a:rPr lang="en-US" sz="1200" b="0">
                                            <a:solidFill>
                                              <a:sysClr val="windowText" lastClr="000000"/>
                                            </a:solidFill>
                                            <a:latin typeface="Cambria Math" panose="02040503050406030204" pitchFamily="18" charset="0"/>
                                          </a:rPr>
                                          <m:t>𝑝</m:t>
                                        </m:r>
                                        <m:r>
                                          <a:rPr lang="en-US" sz="1200" b="0">
                                            <a:solidFill>
                                              <a:sysClr val="windowText" lastClr="000000"/>
                                            </a:solidFill>
                                            <a:latin typeface="Cambria Math" panose="02040503050406030204" pitchFamily="18" charset="0"/>
                                          </a:rPr>
                                          <m:t>, </m:t>
                                        </m:r>
                                        <m:sSub>
                                          <m:sSubPr>
                                            <m:ctrlPr>
                                              <a:rPr lang="en-US" sz="1200" b="0" i="1">
                                                <a:solidFill>
                                                  <a:sysClr val="windowText" lastClr="000000"/>
                                                </a:solidFill>
                                                <a:latin typeface="Cambria Math" panose="02040503050406030204" pitchFamily="18" charset="0"/>
                                              </a:rPr>
                                            </m:ctrlPr>
                                          </m:sSubPr>
                                          <m:e>
                                            <m:r>
                                              <a:rPr lang="en-US" sz="1200" b="0">
                                                <a:solidFill>
                                                  <a:sysClr val="windowText" lastClr="000000"/>
                                                </a:solidFill>
                                                <a:latin typeface="Cambria Math" panose="02040503050406030204" pitchFamily="18" charset="0"/>
                                              </a:rPr>
                                              <m:t>𝜖</m:t>
                                            </m:r>
                                          </m:e>
                                          <m:sub>
                                            <m:r>
                                              <a:rPr lang="en-US" sz="1200" b="0">
                                                <a:solidFill>
                                                  <a:sysClr val="windowText" lastClr="000000"/>
                                                </a:solidFill>
                                                <a:latin typeface="Cambria Math" panose="02040503050406030204" pitchFamily="18" charset="0"/>
                                              </a:rPr>
                                              <m:t>1</m:t>
                                            </m:r>
                                          </m:sub>
                                        </m:sSub>
                                      </m:sub>
                                    </m:sSub>
                                    <m:sSup>
                                      <m:sSupPr>
                                        <m:ctrlPr>
                                          <a:rPr lang="en-US" sz="1200" b="0" i="1">
                                            <a:solidFill>
                                              <a:sysClr val="windowText" lastClr="000000"/>
                                            </a:solidFill>
                                            <a:latin typeface="Cambria Math" panose="02040503050406030204" pitchFamily="18" charset="0"/>
                                          </a:rPr>
                                        </m:ctrlPr>
                                      </m:sSupPr>
                                      <m:e>
                                        <m:d>
                                          <m:dPr>
                                            <m:ctrlPr>
                                              <a:rPr lang="en-US" sz="1200" b="0" i="1">
                                                <a:solidFill>
                                                  <a:sysClr val="windowText" lastClr="000000"/>
                                                </a:solidFill>
                                                <a:latin typeface="Cambria Math" panose="02040503050406030204" pitchFamily="18" charset="0"/>
                                              </a:rPr>
                                            </m:ctrlPr>
                                          </m:dPr>
                                          <m:e>
                                            <m:sSubSup>
                                              <m:sSubSupPr>
                                                <m:ctrlPr>
                                                  <a:rPr lang="en-US" sz="1200" b="0" i="1">
                                                    <a:solidFill>
                                                      <a:sysClr val="windowText" lastClr="000000"/>
                                                    </a:solidFill>
                                                    <a:latin typeface="Cambria Math" panose="02040503050406030204" pitchFamily="18" charset="0"/>
                                                  </a:rPr>
                                                </m:ctrlPr>
                                              </m:sSubSupPr>
                                              <m:e>
                                                <m:r>
                                                  <a:rPr lang="en-US" sz="1200" b="0">
                                                    <a:solidFill>
                                                      <a:sysClr val="windowText" lastClr="000000"/>
                                                    </a:solidFill>
                                                    <a:latin typeface="Cambria Math" panose="02040503050406030204" pitchFamily="18" charset="0"/>
                                                  </a:rPr>
                                                  <m:t>𝐺</m:t>
                                                </m:r>
                                              </m:e>
                                              <m:sub>
                                                <m:r>
                                                  <a:rPr lang="en-US" sz="1200" b="0">
                                                    <a:solidFill>
                                                      <a:sysClr val="windowText" lastClr="000000"/>
                                                    </a:solidFill>
                                                    <a:latin typeface="Cambria Math" panose="02040503050406030204" pitchFamily="18" charset="0"/>
                                                  </a:rPr>
                                                  <m:t>𝑀</m:t>
                                                </m:r>
                                              </m:sub>
                                              <m:sup>
                                                <m:r>
                                                  <a:rPr lang="en-US" sz="1200" b="0">
                                                    <a:solidFill>
                                                      <a:sysClr val="windowText" lastClr="000000"/>
                                                    </a:solidFill>
                                                    <a:latin typeface="Cambria Math" panose="02040503050406030204" pitchFamily="18" charset="0"/>
                                                  </a:rPr>
                                                  <m:t>𝑝</m:t>
                                                </m:r>
                                              </m:sup>
                                            </m:sSubSup>
                                          </m:e>
                                        </m:d>
                                      </m:e>
                                      <m:sup>
                                        <m:r>
                                          <a:rPr lang="en-US" sz="1200" b="0">
                                            <a:solidFill>
                                              <a:sysClr val="windowText" lastClr="000000"/>
                                            </a:solidFill>
                                            <a:latin typeface="Cambria Math" panose="02040503050406030204" pitchFamily="18" charset="0"/>
                                          </a:rPr>
                                          <m:t>2</m:t>
                                        </m:r>
                                      </m:sup>
                                    </m:sSup>
                                  </m:den>
                                </m:f>
                              </m:oMath>
                            </m:oMathPara>
                          </a14:m>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0.06191</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0.01074</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17.3%</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545850479"/>
                      </a:ext>
                    </a:extLst>
                  </a:tr>
                </a:tbl>
              </a:graphicData>
            </a:graphic>
          </p:graphicFrame>
        </mc:Choice>
        <mc:Fallback xmlns="">
          <p:graphicFrame>
            <p:nvGraphicFramePr>
              <p:cNvPr id="10" name="Table 9">
                <a:extLst>
                  <a:ext uri="{FF2B5EF4-FFF2-40B4-BE49-F238E27FC236}">
                    <a16:creationId xmlns:a16="http://schemas.microsoft.com/office/drawing/2014/main" id="{4983E58A-A398-3318-A961-DD256E98F915}"/>
                  </a:ext>
                </a:extLst>
              </p:cNvPr>
              <p:cNvGraphicFramePr>
                <a:graphicFrameLocks noGrp="1"/>
              </p:cNvGraphicFramePr>
              <p:nvPr>
                <p:extLst>
                  <p:ext uri="{D42A27DB-BD31-4B8C-83A1-F6EECF244321}">
                    <p14:modId xmlns:p14="http://schemas.microsoft.com/office/powerpoint/2010/main" val="900375323"/>
                  </p:ext>
                </p:extLst>
              </p:nvPr>
            </p:nvGraphicFramePr>
            <p:xfrm>
              <a:off x="4737400" y="2504718"/>
              <a:ext cx="4333864" cy="2148142"/>
            </p:xfrm>
            <a:graphic>
              <a:graphicData uri="http://schemas.openxmlformats.org/drawingml/2006/table">
                <a:tbl>
                  <a:tblPr firstRow="1" bandRow="1">
                    <a:tableStyleId>{284E427A-3D55-4303-BF80-6455036E1DE7}</a:tableStyleId>
                  </a:tblPr>
                  <a:tblGrid>
                    <a:gridCol w="1083466">
                      <a:extLst>
                        <a:ext uri="{9D8B030D-6E8A-4147-A177-3AD203B41FA5}">
                          <a16:colId xmlns:a16="http://schemas.microsoft.com/office/drawing/2014/main" val="3473799270"/>
                        </a:ext>
                      </a:extLst>
                    </a:gridCol>
                    <a:gridCol w="1083466">
                      <a:extLst>
                        <a:ext uri="{9D8B030D-6E8A-4147-A177-3AD203B41FA5}">
                          <a16:colId xmlns:a16="http://schemas.microsoft.com/office/drawing/2014/main" val="286901223"/>
                        </a:ext>
                      </a:extLst>
                    </a:gridCol>
                    <a:gridCol w="1083466">
                      <a:extLst>
                        <a:ext uri="{9D8B030D-6E8A-4147-A177-3AD203B41FA5}">
                          <a16:colId xmlns:a16="http://schemas.microsoft.com/office/drawing/2014/main" val="2288624734"/>
                        </a:ext>
                      </a:extLst>
                    </a:gridCol>
                    <a:gridCol w="1083466">
                      <a:extLst>
                        <a:ext uri="{9D8B030D-6E8A-4147-A177-3AD203B41FA5}">
                          <a16:colId xmlns:a16="http://schemas.microsoft.com/office/drawing/2014/main" val="1192491040"/>
                        </a:ext>
                      </a:extLst>
                    </a:gridCol>
                  </a:tblGrid>
                  <a:tr h="466019">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200" dirty="0"/>
                            <a:t>Value</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200" dirty="0"/>
                            <a:t>Uncertainty</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200" dirty="0"/>
                            <a:t>Uncertainty (%)</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29199640"/>
                      </a:ext>
                    </a:extLst>
                  </a:tr>
                  <a:tr h="831924">
                    <a:tc>
                      <a:txBody>
                        <a:bodyPr/>
                        <a:lstStyle/>
                        <a:p>
                          <a:endParaRPr lang="en-US"/>
                        </a:p>
                      </a:txBody>
                      <a:tcPr anchor="ctr">
                        <a:blipFill>
                          <a:blip r:embed="rId5"/>
                          <a:stretch>
                            <a:fillRect l="-4651" t="-60606" r="-303488" b="-109091"/>
                          </a:stretch>
                        </a:blipFill>
                      </a:tcP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0.6156</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0.10674</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17.3%</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76295498"/>
                      </a:ext>
                    </a:extLst>
                  </a:tr>
                  <a:tr h="850199">
                    <a:tc>
                      <a:txBody>
                        <a:bodyPr/>
                        <a:lstStyle/>
                        <a:p>
                          <a:endParaRPr lang="en-US"/>
                        </a:p>
                      </a:txBody>
                      <a:tcPr anchor="ctr">
                        <a:blipFill>
                          <a:blip r:embed="rId5"/>
                          <a:stretch>
                            <a:fillRect l="-4651" t="-158209" r="-303488" b="-7463"/>
                          </a:stretch>
                        </a:blipFill>
                      </a:tcP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0.06191</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0.01074</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17.3%</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545850479"/>
                      </a:ext>
                    </a:extLst>
                  </a:tr>
                </a:tbl>
              </a:graphicData>
            </a:graphic>
          </p:graphicFrame>
        </mc:Fallback>
      </mc:AlternateContent>
      <p:sp>
        <p:nvSpPr>
          <p:cNvPr id="5" name="Slide Number Placeholder 4">
            <a:extLst>
              <a:ext uri="{FF2B5EF4-FFF2-40B4-BE49-F238E27FC236}">
                <a16:creationId xmlns:a16="http://schemas.microsoft.com/office/drawing/2014/main" id="{4F16D199-A881-D872-2324-A13EA48271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3317747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F9B2F-8C7C-0247-F61F-C99797F18738}"/>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25419434-C451-FCB2-152B-EE40CED11811}"/>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Rosenbluth Slope Uncertainty</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2650F50-C027-472A-6708-E64BB9C7AA50}"/>
                  </a:ext>
                </a:extLst>
              </p:cNvPr>
              <p:cNvSpPr txBox="1"/>
              <p:nvPr/>
            </p:nvSpPr>
            <p:spPr>
              <a:xfrm>
                <a:off x="1893766" y="983847"/>
                <a:ext cx="5356468" cy="3175806"/>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p>
                        <m:sSupPr>
                          <m:ctrlPr>
                            <a:rPr lang="en-US" sz="2000" b="0" i="1" smtClean="0">
                              <a:latin typeface="Cambria Math" panose="02040503050406030204" pitchFamily="18" charset="0"/>
                              <a:cs typeface="Times New Roman" panose="02020603050405020304" pitchFamily="18" charset="0"/>
                            </a:rPr>
                          </m:ctrlPr>
                        </m:sSupPr>
                        <m:e>
                          <m:r>
                            <a:rPr lang="en-US" sz="2000" b="0" i="1" smtClean="0">
                              <a:latin typeface="Cambria Math" panose="02040503050406030204" pitchFamily="18" charset="0"/>
                              <a:cs typeface="Times New Roman" panose="02020603050405020304" pitchFamily="18" charset="0"/>
                            </a:rPr>
                            <m:t>𝑆</m:t>
                          </m:r>
                        </m:e>
                        <m:sup>
                          <m:r>
                            <a:rPr lang="en-US" sz="2000" b="0" i="1" smtClean="0">
                              <a:latin typeface="Cambria Math" panose="02040503050406030204" pitchFamily="18" charset="0"/>
                              <a:cs typeface="Times New Roman" panose="02020603050405020304" pitchFamily="18" charset="0"/>
                            </a:rPr>
                            <m:t>𝑛</m:t>
                          </m:r>
                        </m:sup>
                      </m:sSup>
                      <m:r>
                        <a:rPr lang="en-US" sz="2000" b="0" i="1" smtClean="0">
                          <a:latin typeface="Cambria Math" panose="02040503050406030204" pitchFamily="18" charset="0"/>
                          <a:cs typeface="Times New Roman" panose="02020603050405020304" pitchFamily="18" charset="0"/>
                        </a:rPr>
                        <m:t>=</m:t>
                      </m:r>
                      <m:f>
                        <m:fPr>
                          <m:ctrlPr>
                            <a:rPr lang="en-US" sz="2000" i="1">
                              <a:solidFill>
                                <a:sysClr val="windowText" lastClr="000000"/>
                              </a:solidFill>
                              <a:latin typeface="Cambria Math" panose="02040503050406030204" pitchFamily="18" charset="0"/>
                              <a:ea typeface="Cambria Math" panose="02040503050406030204" pitchFamily="18" charset="0"/>
                            </a:rPr>
                          </m:ctrlPr>
                        </m:fPr>
                        <m:num>
                          <m:d>
                            <m:dPr>
                              <m:ctrlPr>
                                <a:rPr lang="en-US" sz="2000" i="1">
                                  <a:solidFill>
                                    <a:sysClr val="windowText" lastClr="000000"/>
                                  </a:solidFill>
                                  <a:latin typeface="Cambria Math" panose="02040503050406030204" pitchFamily="18" charset="0"/>
                                  <a:ea typeface="Cambria Math" panose="02040503050406030204" pitchFamily="18" charset="0"/>
                                </a:rPr>
                              </m:ctrlPr>
                            </m:dPr>
                            <m:e>
                              <m:r>
                                <a:rPr lang="en-US" sz="2000" i="1">
                                  <a:solidFill>
                                    <a:sysClr val="windowText" lastClr="000000"/>
                                  </a:solidFill>
                                  <a:latin typeface="Cambria Math" panose="02040503050406030204" pitchFamily="18" charset="0"/>
                                  <a:ea typeface="Cambria Math" panose="02040503050406030204" pitchFamily="18" charset="0"/>
                                </a:rPr>
                                <m:t>𝐴</m:t>
                              </m:r>
                              <m:r>
                                <a:rPr lang="en-US" sz="2000" i="1">
                                  <a:solidFill>
                                    <a:sysClr val="windowText" lastClr="000000"/>
                                  </a:solidFill>
                                  <a:latin typeface="Cambria Math" panose="02040503050406030204" pitchFamily="18" charset="0"/>
                                  <a:ea typeface="Cambria Math" panose="02040503050406030204" pitchFamily="18" charset="0"/>
                                </a:rPr>
                                <m:t>−</m:t>
                              </m:r>
                              <m:r>
                                <a:rPr lang="en-US" sz="2000" i="1">
                                  <a:solidFill>
                                    <a:sysClr val="windowText" lastClr="000000"/>
                                  </a:solidFill>
                                  <a:latin typeface="Cambria Math" panose="02040503050406030204" pitchFamily="18" charset="0"/>
                                  <a:ea typeface="Cambria Math" panose="02040503050406030204" pitchFamily="18" charset="0"/>
                                </a:rPr>
                                <m:t>𝐵</m:t>
                              </m:r>
                            </m:e>
                          </m:d>
                        </m:num>
                        <m:den>
                          <m:r>
                            <a:rPr lang="en-US" sz="2000" i="1">
                              <a:solidFill>
                                <a:sysClr val="windowText" lastClr="000000"/>
                              </a:solidFill>
                              <a:latin typeface="Cambria Math" panose="02040503050406030204" pitchFamily="18" charset="0"/>
                              <a:ea typeface="Cambria Math" panose="02040503050406030204" pitchFamily="18" charset="0"/>
                            </a:rPr>
                            <m:t>𝐵</m:t>
                          </m:r>
                          <m:r>
                            <m:rPr>
                              <m:sty m:val="p"/>
                            </m:rPr>
                            <a:rPr lang="el-GR" sz="2000" i="1">
                              <a:latin typeface="Cambria Math" panose="02040503050406030204" pitchFamily="18" charset="0"/>
                              <a:ea typeface="Cambria Math" panose="02040503050406030204" pitchFamily="18" charset="0"/>
                            </a:rPr>
                            <m:t>Δ</m:t>
                          </m:r>
                          <m:sSub>
                            <m:sSubPr>
                              <m:ctrlPr>
                                <a:rPr lang="el-GR" sz="2000" i="1">
                                  <a:latin typeface="Cambria Math" panose="02040503050406030204" pitchFamily="18" charset="0"/>
                                  <a:ea typeface="Cambria Math" panose="02040503050406030204" pitchFamily="18" charset="0"/>
                                </a:rPr>
                              </m:ctrlPr>
                            </m:sSubPr>
                            <m:e>
                              <m:r>
                                <a:rPr lang="el-GR" sz="2000" i="1">
                                  <a:latin typeface="Cambria Math" panose="02040503050406030204" pitchFamily="18" charset="0"/>
                                  <a:ea typeface="Cambria Math" panose="02040503050406030204" pitchFamily="18" charset="0"/>
                                </a:rPr>
                                <m:t>𝜖</m:t>
                              </m:r>
                            </m:e>
                            <m:sub>
                              <m:r>
                                <a:rPr lang="en-US" sz="2000" i="1">
                                  <a:latin typeface="Cambria Math" panose="02040503050406030204" pitchFamily="18" charset="0"/>
                                  <a:ea typeface="Cambria Math" panose="02040503050406030204" pitchFamily="18" charset="0"/>
                                </a:rPr>
                                <m:t>𝑛</m:t>
                              </m:r>
                            </m:sub>
                          </m:sSub>
                        </m:den>
                      </m:f>
                    </m:oMath>
                  </m:oMathPara>
                </a14:m>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
                    </m:oMathParaPr>
                    <m:oMath xmlns:m="http://schemas.openxmlformats.org/officeDocument/2006/math">
                      <m:r>
                        <a:rPr lang="en-US" sz="200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cs typeface="Times New Roman" panose="02020603050405020304" pitchFamily="18" charset="0"/>
                            </a:rPr>
                            <m:t>𝑆</m:t>
                          </m:r>
                        </m:e>
                        <m:sup>
                          <m:r>
                            <a:rPr lang="en-US" sz="2000" i="1">
                              <a:latin typeface="Cambria Math" panose="02040503050406030204" pitchFamily="18" charset="0"/>
                              <a:cs typeface="Times New Roman" panose="02020603050405020304" pitchFamily="18" charset="0"/>
                            </a:rPr>
                            <m:t>𝑛</m:t>
                          </m:r>
                        </m:sup>
                      </m:sSup>
                      <m:r>
                        <a:rPr lang="en-US" sz="2000" b="0" i="0" smtClean="0">
                          <a:latin typeface="Cambria Math" panose="02040503050406030204" pitchFamily="18" charset="0"/>
                          <a:cs typeface="Times New Roman" panose="02020603050405020304" pitchFamily="18" charset="0"/>
                        </a:rPr>
                        <m:t>=</m:t>
                      </m:r>
                      <m:rad>
                        <m:radPr>
                          <m:degHide m:val="on"/>
                          <m:ctrlPr>
                            <a:rPr lang="en-US" sz="2000" b="0" i="1" smtClean="0">
                              <a:latin typeface="Cambria Math" panose="02040503050406030204" pitchFamily="18" charset="0"/>
                              <a:cs typeface="Times New Roman" panose="02020603050405020304" pitchFamily="18" charset="0"/>
                            </a:rPr>
                          </m:ctrlPr>
                        </m:radPr>
                        <m:deg/>
                        <m:e>
                          <m:sSup>
                            <m:sSupPr>
                              <m:ctrlPr>
                                <a:rPr lang="en-US" sz="2000" b="0" i="1" smtClean="0">
                                  <a:latin typeface="Cambria Math" panose="02040503050406030204" pitchFamily="18" charset="0"/>
                                  <a:cs typeface="Times New Roman" panose="02020603050405020304" pitchFamily="18" charset="0"/>
                                </a:rPr>
                              </m:ctrlPr>
                            </m:sSupPr>
                            <m:e>
                              <m:d>
                                <m:dPr>
                                  <m:ctrlPr>
                                    <a:rPr lang="en-US" sz="2000" i="1">
                                      <a:latin typeface="Cambria Math" panose="02040503050406030204" pitchFamily="18" charset="0"/>
                                      <a:cs typeface="Times New Roman" panose="02020603050405020304" pitchFamily="18" charset="0"/>
                                    </a:rPr>
                                  </m:ctrlPr>
                                </m:dPr>
                                <m:e>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cs typeface="Times New Roman" panose="02020603050405020304" pitchFamily="18" charset="0"/>
                                            </a:rPr>
                                            <m:t>𝑆</m:t>
                                          </m:r>
                                        </m:e>
                                        <m:sup>
                                          <m:r>
                                            <a:rPr lang="en-US" sz="2000" i="1">
                                              <a:latin typeface="Cambria Math" panose="02040503050406030204" pitchFamily="18" charset="0"/>
                                              <a:cs typeface="Times New Roman" panose="02020603050405020304" pitchFamily="18" charset="0"/>
                                            </a:rPr>
                                            <m:t>𝑛</m:t>
                                          </m:r>
                                        </m:sup>
                                      </m:sSup>
                                    </m:num>
                                    <m:den>
                                      <m:r>
                                        <a:rPr lang="en-US" sz="2000" i="1">
                                          <a:latin typeface="Cambria Math" panose="02040503050406030204" pitchFamily="18" charset="0"/>
                                          <a:ea typeface="Cambria Math" panose="02040503050406030204" pitchFamily="18" charset="0"/>
                                          <a:cs typeface="Times New Roman" panose="02020603050405020304" pitchFamily="18" charset="0"/>
                                        </a:rPr>
                                        <m:t>𝜕</m:t>
                                      </m:r>
                                      <m:r>
                                        <a:rPr lang="en-US" sz="2000" i="1">
                                          <a:latin typeface="Cambria Math" panose="02040503050406030204" pitchFamily="18" charset="0"/>
                                          <a:ea typeface="Cambria Math" panose="02040503050406030204" pitchFamily="18" charset="0"/>
                                          <a:cs typeface="Times New Roman" panose="02020603050405020304" pitchFamily="18" charset="0"/>
                                        </a:rPr>
                                        <m:t>𝐴</m:t>
                                      </m:r>
                                    </m:den>
                                  </m:f>
                                  <m:r>
                                    <a:rPr lang="en-US" sz="2000" i="1">
                                      <a:latin typeface="Cambria Math" panose="02040503050406030204" pitchFamily="18" charset="0"/>
                                      <a:ea typeface="Cambria Math" panose="02040503050406030204" pitchFamily="18" charset="0"/>
                                      <a:cs typeface="Times New Roman" panose="02020603050405020304" pitchFamily="18" charset="0"/>
                                    </a:rPr>
                                    <m:t>∆</m:t>
                                  </m:r>
                                  <m:r>
                                    <a:rPr lang="en-US" sz="2000" i="1">
                                      <a:latin typeface="Cambria Math" panose="02040503050406030204" pitchFamily="18" charset="0"/>
                                      <a:ea typeface="Cambria Math" panose="02040503050406030204" pitchFamily="18" charset="0"/>
                                      <a:cs typeface="Times New Roman" panose="02020603050405020304" pitchFamily="18" charset="0"/>
                                    </a:rPr>
                                    <m:t>𝐴</m:t>
                                  </m:r>
                                </m:e>
                              </m:d>
                            </m:e>
                            <m:sup>
                              <m:r>
                                <a:rPr lang="en-US" sz="2000" b="0" i="1" smtClean="0">
                                  <a:latin typeface="Cambria Math" panose="02040503050406030204" pitchFamily="18" charset="0"/>
                                  <a:cs typeface="Times New Roman" panose="02020603050405020304" pitchFamily="18" charset="0"/>
                                </a:rPr>
                                <m:t>2</m:t>
                              </m:r>
                            </m:sup>
                          </m:sSup>
                          <m:r>
                            <a:rPr lang="en-US" sz="2000" b="0" i="1" smtClean="0">
                              <a:latin typeface="Cambria Math" panose="02040503050406030204" pitchFamily="18" charset="0"/>
                              <a:cs typeface="Times New Roman" panose="02020603050405020304" pitchFamily="18" charset="0"/>
                            </a:rPr>
                            <m:t>+</m:t>
                          </m:r>
                          <m:sSup>
                            <m:sSupPr>
                              <m:ctrlPr>
                                <a:rPr lang="en-US" sz="2000" i="1">
                                  <a:latin typeface="Cambria Math" panose="02040503050406030204" pitchFamily="18" charset="0"/>
                                  <a:cs typeface="Times New Roman" panose="02020603050405020304" pitchFamily="18" charset="0"/>
                                </a:rPr>
                              </m:ctrlPr>
                            </m:sSupPr>
                            <m:e>
                              <m:d>
                                <m:dPr>
                                  <m:ctrlPr>
                                    <a:rPr lang="en-US" sz="2000" i="1">
                                      <a:latin typeface="Cambria Math" panose="02040503050406030204" pitchFamily="18" charset="0"/>
                                      <a:cs typeface="Times New Roman" panose="02020603050405020304" pitchFamily="18" charset="0"/>
                                    </a:rPr>
                                  </m:ctrlPr>
                                </m:dPr>
                                <m:e>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cs typeface="Times New Roman" panose="02020603050405020304" pitchFamily="18" charset="0"/>
                                            </a:rPr>
                                            <m:t>𝑆</m:t>
                                          </m:r>
                                        </m:e>
                                        <m:sup>
                                          <m:r>
                                            <a:rPr lang="en-US" sz="2000" i="1">
                                              <a:latin typeface="Cambria Math" panose="02040503050406030204" pitchFamily="18" charset="0"/>
                                              <a:cs typeface="Times New Roman" panose="02020603050405020304" pitchFamily="18" charset="0"/>
                                            </a:rPr>
                                            <m:t>𝑛</m:t>
                                          </m:r>
                                        </m:sup>
                                      </m:sSup>
                                    </m:num>
                                    <m:den>
                                      <m:r>
                                        <a:rPr lang="en-US" sz="2000" i="1">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𝐵</m:t>
                                      </m:r>
                                    </m:den>
                                  </m:f>
                                  <m:r>
                                    <a:rPr lang="en-US" sz="2000" i="1">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𝐵</m:t>
                                  </m:r>
                                </m:e>
                              </m:d>
                            </m:e>
                            <m:sup>
                              <m:r>
                                <a:rPr lang="en-US" sz="2000" i="1">
                                  <a:latin typeface="Cambria Math" panose="02040503050406030204" pitchFamily="18" charset="0"/>
                                  <a:cs typeface="Times New Roman" panose="02020603050405020304" pitchFamily="18" charset="0"/>
                                </a:rPr>
                                <m:t>2</m:t>
                              </m:r>
                            </m:sup>
                          </m:sSup>
                        </m:e>
                      </m:rad>
                    </m:oMath>
                  </m:oMathPara>
                </a14:m>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
                    </m:oMathParaPr>
                    <m:oMath xmlns:m="http://schemas.openxmlformats.org/officeDocument/2006/math">
                      <m:r>
                        <a:rPr lang="en-US" sz="200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cs typeface="Times New Roman" panose="02020603050405020304" pitchFamily="18" charset="0"/>
                            </a:rPr>
                            <m:t>𝑆</m:t>
                          </m:r>
                        </m:e>
                        <m:sup>
                          <m:r>
                            <a:rPr lang="en-US" sz="2000" i="1">
                              <a:latin typeface="Cambria Math" panose="02040503050406030204" pitchFamily="18" charset="0"/>
                              <a:cs typeface="Times New Roman" panose="02020603050405020304" pitchFamily="18" charset="0"/>
                            </a:rPr>
                            <m:t>𝑛</m:t>
                          </m:r>
                        </m:sup>
                      </m:sSup>
                      <m:r>
                        <a:rPr lang="en-US" sz="2000" b="0" i="0" smtClean="0">
                          <a:latin typeface="Cambria Math" panose="02040503050406030204" pitchFamily="18" charset="0"/>
                          <a:cs typeface="Times New Roman" panose="02020603050405020304" pitchFamily="18" charset="0"/>
                        </a:rPr>
                        <m:t>=</m:t>
                      </m:r>
                      <m:rad>
                        <m:radPr>
                          <m:degHide m:val="on"/>
                          <m:ctrlPr>
                            <a:rPr lang="en-US" sz="2000" b="0" i="1" smtClean="0">
                              <a:latin typeface="Cambria Math" panose="02040503050406030204" pitchFamily="18" charset="0"/>
                              <a:cs typeface="Times New Roman" panose="02020603050405020304" pitchFamily="18" charset="0"/>
                            </a:rPr>
                          </m:ctrlPr>
                        </m:radPr>
                        <m:deg/>
                        <m:e>
                          <m:sSup>
                            <m:sSupPr>
                              <m:ctrlPr>
                                <a:rPr lang="en-US" sz="2000" b="0" i="1" smtClean="0">
                                  <a:latin typeface="Cambria Math" panose="02040503050406030204" pitchFamily="18" charset="0"/>
                                  <a:cs typeface="Times New Roman" panose="02020603050405020304" pitchFamily="18" charset="0"/>
                                </a:rPr>
                              </m:ctrlPr>
                            </m:sSupPr>
                            <m:e>
                              <m:d>
                                <m:dPr>
                                  <m:ctrlPr>
                                    <a:rPr lang="en-US" sz="2000" i="1">
                                      <a:latin typeface="Cambria Math" panose="02040503050406030204" pitchFamily="18" charset="0"/>
                                      <a:cs typeface="Times New Roman" panose="02020603050405020304" pitchFamily="18" charset="0"/>
                                    </a:rPr>
                                  </m:ctrlPr>
                                </m:dPr>
                                <m:e>
                                  <m:f>
                                    <m:fPr>
                                      <m:ctrlPr>
                                        <a:rPr lang="en-US" sz="2000" i="1">
                                          <a:solidFill>
                                            <a:sysClr val="windowText" lastClr="000000"/>
                                          </a:solidFill>
                                          <a:latin typeface="Cambria Math" panose="02040503050406030204" pitchFamily="18" charset="0"/>
                                          <a:ea typeface="Cambria Math" panose="02040503050406030204" pitchFamily="18" charset="0"/>
                                        </a:rPr>
                                      </m:ctrlPr>
                                    </m:fPr>
                                    <m:num>
                                      <m:r>
                                        <a:rPr lang="en-US" sz="2000" b="0" i="1" smtClean="0">
                                          <a:solidFill>
                                            <a:sysClr val="windowText" lastClr="000000"/>
                                          </a:solidFill>
                                          <a:latin typeface="Cambria Math" panose="02040503050406030204" pitchFamily="18" charset="0"/>
                                          <a:ea typeface="Cambria Math" panose="02040503050406030204" pitchFamily="18" charset="0"/>
                                        </a:rPr>
                                        <m:t>1</m:t>
                                      </m:r>
                                    </m:num>
                                    <m:den>
                                      <m:r>
                                        <a:rPr lang="en-US" sz="2000" i="1">
                                          <a:solidFill>
                                            <a:sysClr val="windowText" lastClr="000000"/>
                                          </a:solidFill>
                                          <a:latin typeface="Cambria Math" panose="02040503050406030204" pitchFamily="18" charset="0"/>
                                          <a:ea typeface="Cambria Math" panose="02040503050406030204" pitchFamily="18" charset="0"/>
                                        </a:rPr>
                                        <m:t>𝐵</m:t>
                                      </m:r>
                                      <m:r>
                                        <m:rPr>
                                          <m:sty m:val="p"/>
                                        </m:rPr>
                                        <a:rPr lang="el-GR" sz="2000" i="1">
                                          <a:latin typeface="Cambria Math" panose="02040503050406030204" pitchFamily="18" charset="0"/>
                                          <a:ea typeface="Cambria Math" panose="02040503050406030204" pitchFamily="18" charset="0"/>
                                        </a:rPr>
                                        <m:t>Δ</m:t>
                                      </m:r>
                                      <m:sSub>
                                        <m:sSubPr>
                                          <m:ctrlPr>
                                            <a:rPr lang="el-GR" sz="2000" i="1">
                                              <a:latin typeface="Cambria Math" panose="02040503050406030204" pitchFamily="18" charset="0"/>
                                              <a:ea typeface="Cambria Math" panose="02040503050406030204" pitchFamily="18" charset="0"/>
                                            </a:rPr>
                                          </m:ctrlPr>
                                        </m:sSubPr>
                                        <m:e>
                                          <m:r>
                                            <a:rPr lang="el-GR" sz="2000" i="1">
                                              <a:latin typeface="Cambria Math" panose="02040503050406030204" pitchFamily="18" charset="0"/>
                                              <a:ea typeface="Cambria Math" panose="02040503050406030204" pitchFamily="18" charset="0"/>
                                            </a:rPr>
                                            <m:t>𝜖</m:t>
                                          </m:r>
                                        </m:e>
                                        <m:sub>
                                          <m:r>
                                            <a:rPr lang="en-US" sz="2000" i="1">
                                              <a:latin typeface="Cambria Math" panose="02040503050406030204" pitchFamily="18" charset="0"/>
                                              <a:ea typeface="Cambria Math" panose="02040503050406030204" pitchFamily="18" charset="0"/>
                                            </a:rPr>
                                            <m:t>𝑛</m:t>
                                          </m:r>
                                        </m:sub>
                                      </m:sSub>
                                    </m:den>
                                  </m:f>
                                  <m:r>
                                    <a:rPr lang="en-US" sz="2000" i="1">
                                      <a:latin typeface="Cambria Math" panose="02040503050406030204" pitchFamily="18" charset="0"/>
                                      <a:ea typeface="Cambria Math" panose="02040503050406030204" pitchFamily="18" charset="0"/>
                                      <a:cs typeface="Times New Roman" panose="02020603050405020304" pitchFamily="18" charset="0"/>
                                    </a:rPr>
                                    <m:t>∆</m:t>
                                  </m:r>
                                  <m:r>
                                    <a:rPr lang="en-US" sz="2000" i="1">
                                      <a:latin typeface="Cambria Math" panose="02040503050406030204" pitchFamily="18" charset="0"/>
                                      <a:ea typeface="Cambria Math" panose="02040503050406030204" pitchFamily="18" charset="0"/>
                                      <a:cs typeface="Times New Roman" panose="02020603050405020304" pitchFamily="18" charset="0"/>
                                    </a:rPr>
                                    <m:t>𝐴</m:t>
                                  </m:r>
                                </m:e>
                              </m:d>
                            </m:e>
                            <m:sup>
                              <m:r>
                                <a:rPr lang="en-US" sz="2000" b="0" i="1" smtClean="0">
                                  <a:latin typeface="Cambria Math" panose="02040503050406030204" pitchFamily="18" charset="0"/>
                                  <a:cs typeface="Times New Roman" panose="02020603050405020304" pitchFamily="18" charset="0"/>
                                </a:rPr>
                                <m:t>2</m:t>
                              </m:r>
                            </m:sup>
                          </m:sSup>
                          <m:r>
                            <a:rPr lang="en-US" sz="2000" b="0" i="1" smtClean="0">
                              <a:latin typeface="Cambria Math" panose="02040503050406030204" pitchFamily="18" charset="0"/>
                              <a:cs typeface="Times New Roman" panose="02020603050405020304" pitchFamily="18" charset="0"/>
                            </a:rPr>
                            <m:t>+</m:t>
                          </m:r>
                          <m:sSup>
                            <m:sSupPr>
                              <m:ctrlPr>
                                <a:rPr lang="en-US" sz="2000" i="1">
                                  <a:latin typeface="Cambria Math" panose="02040503050406030204" pitchFamily="18" charset="0"/>
                                  <a:cs typeface="Times New Roman" panose="02020603050405020304" pitchFamily="18" charset="0"/>
                                </a:rPr>
                              </m:ctrlPr>
                            </m:sSupPr>
                            <m:e>
                              <m:d>
                                <m:dPr>
                                  <m:ctrlPr>
                                    <a:rPr lang="en-US" sz="2000" i="1">
                                      <a:latin typeface="Cambria Math" panose="02040503050406030204" pitchFamily="18" charset="0"/>
                                      <a:cs typeface="Times New Roman" panose="02020603050405020304" pitchFamily="18" charset="0"/>
                                    </a:rPr>
                                  </m:ctrlPr>
                                </m:dPr>
                                <m:e>
                                  <m:f>
                                    <m:fPr>
                                      <m:ctrlPr>
                                        <a:rPr lang="en-US" sz="2000" i="1">
                                          <a:solidFill>
                                            <a:sysClr val="windowText" lastClr="000000"/>
                                          </a:solidFill>
                                          <a:latin typeface="Cambria Math" panose="02040503050406030204" pitchFamily="18" charset="0"/>
                                          <a:ea typeface="Cambria Math" panose="02040503050406030204" pitchFamily="18" charset="0"/>
                                        </a:rPr>
                                      </m:ctrlPr>
                                    </m:fPr>
                                    <m:num>
                                      <m:r>
                                        <a:rPr lang="en-US" sz="2000" i="1">
                                          <a:solidFill>
                                            <a:sysClr val="windowText" lastClr="000000"/>
                                          </a:solidFill>
                                          <a:latin typeface="Cambria Math" panose="02040503050406030204" pitchFamily="18" charset="0"/>
                                          <a:ea typeface="Cambria Math" panose="02040503050406030204" pitchFamily="18" charset="0"/>
                                        </a:rPr>
                                        <m:t>−</m:t>
                                      </m:r>
                                      <m:r>
                                        <a:rPr lang="en-US" sz="2000" i="1">
                                          <a:solidFill>
                                            <a:sysClr val="windowText" lastClr="000000"/>
                                          </a:solidFill>
                                          <a:latin typeface="Cambria Math" panose="02040503050406030204" pitchFamily="18" charset="0"/>
                                          <a:ea typeface="Cambria Math" panose="02040503050406030204" pitchFamily="18" charset="0"/>
                                        </a:rPr>
                                        <m:t>𝐴</m:t>
                                      </m:r>
                                    </m:num>
                                    <m:den>
                                      <m:sSup>
                                        <m:sSupPr>
                                          <m:ctrlPr>
                                            <a:rPr lang="en-US" sz="2000" i="1">
                                              <a:solidFill>
                                                <a:sysClr val="windowText" lastClr="000000"/>
                                              </a:solidFill>
                                              <a:latin typeface="Cambria Math" panose="02040503050406030204" pitchFamily="18" charset="0"/>
                                              <a:ea typeface="Cambria Math" panose="02040503050406030204" pitchFamily="18" charset="0"/>
                                            </a:rPr>
                                          </m:ctrlPr>
                                        </m:sSupPr>
                                        <m:e>
                                          <m:r>
                                            <a:rPr lang="en-US" sz="2000" i="1">
                                              <a:solidFill>
                                                <a:sysClr val="windowText" lastClr="000000"/>
                                              </a:solidFill>
                                              <a:latin typeface="Cambria Math" panose="02040503050406030204" pitchFamily="18" charset="0"/>
                                              <a:ea typeface="Cambria Math" panose="02040503050406030204" pitchFamily="18" charset="0"/>
                                            </a:rPr>
                                            <m:t>𝐵</m:t>
                                          </m:r>
                                        </m:e>
                                        <m:sup>
                                          <m:r>
                                            <a:rPr lang="en-US" sz="2000" i="1">
                                              <a:solidFill>
                                                <a:sysClr val="windowText" lastClr="000000"/>
                                              </a:solidFill>
                                              <a:latin typeface="Cambria Math" panose="02040503050406030204" pitchFamily="18" charset="0"/>
                                              <a:ea typeface="Cambria Math" panose="02040503050406030204" pitchFamily="18" charset="0"/>
                                            </a:rPr>
                                            <m:t>2</m:t>
                                          </m:r>
                                        </m:sup>
                                      </m:sSup>
                                      <m:r>
                                        <m:rPr>
                                          <m:sty m:val="p"/>
                                        </m:rPr>
                                        <a:rPr lang="el-GR" sz="2000" i="1">
                                          <a:latin typeface="Cambria Math" panose="02040503050406030204" pitchFamily="18" charset="0"/>
                                          <a:ea typeface="Cambria Math" panose="02040503050406030204" pitchFamily="18" charset="0"/>
                                        </a:rPr>
                                        <m:t>Δ</m:t>
                                      </m:r>
                                      <m:sSub>
                                        <m:sSubPr>
                                          <m:ctrlPr>
                                            <a:rPr lang="el-GR" sz="2000" i="1">
                                              <a:latin typeface="Cambria Math" panose="02040503050406030204" pitchFamily="18" charset="0"/>
                                              <a:ea typeface="Cambria Math" panose="02040503050406030204" pitchFamily="18" charset="0"/>
                                            </a:rPr>
                                          </m:ctrlPr>
                                        </m:sSubPr>
                                        <m:e>
                                          <m:r>
                                            <a:rPr lang="el-GR" sz="2000" i="1">
                                              <a:latin typeface="Cambria Math" panose="02040503050406030204" pitchFamily="18" charset="0"/>
                                              <a:ea typeface="Cambria Math" panose="02040503050406030204" pitchFamily="18" charset="0"/>
                                            </a:rPr>
                                            <m:t>𝜖</m:t>
                                          </m:r>
                                        </m:e>
                                        <m:sub>
                                          <m:r>
                                            <a:rPr lang="en-US" sz="2000" i="1">
                                              <a:latin typeface="Cambria Math" panose="02040503050406030204" pitchFamily="18" charset="0"/>
                                              <a:ea typeface="Cambria Math" panose="02040503050406030204" pitchFamily="18" charset="0"/>
                                            </a:rPr>
                                            <m:t>𝑛</m:t>
                                          </m:r>
                                        </m:sub>
                                      </m:sSub>
                                    </m:den>
                                  </m:f>
                                  <m:r>
                                    <a:rPr lang="en-US" sz="2000" i="1">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𝐵</m:t>
                                  </m:r>
                                </m:e>
                              </m:d>
                            </m:e>
                            <m:sup>
                              <m:r>
                                <a:rPr lang="en-US" sz="2000" i="1">
                                  <a:latin typeface="Cambria Math" panose="02040503050406030204" pitchFamily="18" charset="0"/>
                                  <a:cs typeface="Times New Roman" panose="02020603050405020304" pitchFamily="18" charset="0"/>
                                </a:rPr>
                                <m:t>2</m:t>
                              </m:r>
                            </m:sup>
                          </m:sSup>
                        </m:e>
                      </m:rad>
                    </m:oMath>
                  </m:oMathPara>
                </a14:m>
                <a:endParaRPr lang="en-US" sz="2000" dirty="0">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22650F50-C027-472A-6708-E64BB9C7AA50}"/>
                  </a:ext>
                </a:extLst>
              </p:cNvPr>
              <p:cNvSpPr txBox="1">
                <a:spLocks noRot="1" noChangeAspect="1" noMove="1" noResize="1" noEditPoints="1" noAdjustHandles="1" noChangeArrowheads="1" noChangeShapeType="1" noTextEdit="1"/>
              </p:cNvSpPr>
              <p:nvPr/>
            </p:nvSpPr>
            <p:spPr>
              <a:xfrm>
                <a:off x="1893766" y="983847"/>
                <a:ext cx="5356468" cy="3175806"/>
              </a:xfrm>
              <a:prstGeom prst="rect">
                <a:avLst/>
              </a:prstGeom>
              <a:blipFill>
                <a:blip r:embed="rId3"/>
                <a:stretch>
                  <a:fillRect/>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6DDF58A7-A194-AC2C-CF0E-1D326BB308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1544272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73937-6968-D6D6-9991-2BF796D229A3}"/>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96077575-85BC-58F6-6E80-0D01BF22B188}"/>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Rosenbluth Slope Preliminary Result</a:t>
            </a:r>
          </a:p>
        </p:txBody>
      </p:sp>
      <p:pic>
        <p:nvPicPr>
          <p:cNvPr id="10" name="Picture 9" descr="A table with numbers and text&#10;&#10;AI-generated content may be incorrect.">
            <a:extLst>
              <a:ext uri="{FF2B5EF4-FFF2-40B4-BE49-F238E27FC236}">
                <a16:creationId xmlns:a16="http://schemas.microsoft.com/office/drawing/2014/main" id="{FBC28A17-2926-269B-9D72-1EF747D5584E}"/>
              </a:ext>
            </a:extLst>
          </p:cNvPr>
          <p:cNvPicPr>
            <a:picLocks noChangeAspect="1"/>
          </p:cNvPicPr>
          <p:nvPr/>
        </p:nvPicPr>
        <p:blipFill>
          <a:blip r:embed="rId3"/>
          <a:stretch>
            <a:fillRect/>
          </a:stretch>
        </p:blipFill>
        <p:spPr>
          <a:xfrm>
            <a:off x="457200" y="831535"/>
            <a:ext cx="8229600" cy="1257473"/>
          </a:xfrm>
          <a:prstGeom prst="rect">
            <a:avLst/>
          </a:prstGeom>
        </p:spPr>
      </p:pic>
      <p:pic>
        <p:nvPicPr>
          <p:cNvPr id="12" name="Picture 11" descr="A table with numbers and text&#10;&#10;AI-generated content may be incorrect.">
            <a:extLst>
              <a:ext uri="{FF2B5EF4-FFF2-40B4-BE49-F238E27FC236}">
                <a16:creationId xmlns:a16="http://schemas.microsoft.com/office/drawing/2014/main" id="{944EC846-D464-6491-693A-EA135F4B6ADC}"/>
              </a:ext>
            </a:extLst>
          </p:cNvPr>
          <p:cNvPicPr>
            <a:picLocks noChangeAspect="1"/>
          </p:cNvPicPr>
          <p:nvPr/>
        </p:nvPicPr>
        <p:blipFill>
          <a:blip r:embed="rId4"/>
          <a:stretch>
            <a:fillRect/>
          </a:stretch>
        </p:blipFill>
        <p:spPr>
          <a:xfrm>
            <a:off x="457200" y="2437037"/>
            <a:ext cx="8229600" cy="1817732"/>
          </a:xfrm>
          <a:prstGeom prst="rect">
            <a:avLst/>
          </a:prstGeom>
        </p:spPr>
      </p:pic>
      <p:sp>
        <p:nvSpPr>
          <p:cNvPr id="2" name="Slide Number Placeholder 1">
            <a:extLst>
              <a:ext uri="{FF2B5EF4-FFF2-40B4-BE49-F238E27FC236}">
                <a16:creationId xmlns:a16="http://schemas.microsoft.com/office/drawing/2014/main" id="{5EC6ED13-9530-7134-378B-22B396B45F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2738352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CE52C-C864-90D5-3B80-96B5E3A01CB7}"/>
            </a:ext>
          </a:extLst>
        </p:cNvPr>
        <p:cNvGrpSpPr/>
        <p:nvPr/>
      </p:nvGrpSpPr>
      <p:grpSpPr>
        <a:xfrm>
          <a:off x="0" y="0"/>
          <a:ext cx="0" cy="0"/>
          <a:chOff x="0" y="0"/>
          <a:chExt cx="0" cy="0"/>
        </a:xfrm>
      </p:grpSpPr>
      <p:pic>
        <p:nvPicPr>
          <p:cNvPr id="8" name="Picture 7" descr="A graph of a number of numbers&#10;&#10;AI-generated content may be incorrect.">
            <a:extLst>
              <a:ext uri="{FF2B5EF4-FFF2-40B4-BE49-F238E27FC236}">
                <a16:creationId xmlns:a16="http://schemas.microsoft.com/office/drawing/2014/main" id="{A4912562-03DA-1428-A42E-129B056DA7BE}"/>
              </a:ext>
            </a:extLst>
          </p:cNvPr>
          <p:cNvPicPr>
            <a:picLocks noChangeAspect="1"/>
          </p:cNvPicPr>
          <p:nvPr/>
        </p:nvPicPr>
        <p:blipFill>
          <a:blip r:embed="rId3"/>
          <a:stretch>
            <a:fillRect/>
          </a:stretch>
        </p:blipFill>
        <p:spPr>
          <a:xfrm>
            <a:off x="13733" y="634554"/>
            <a:ext cx="5252534" cy="3999088"/>
          </a:xfrm>
          <a:prstGeom prst="rect">
            <a:avLst/>
          </a:prstGeom>
        </p:spPr>
      </p:pic>
      <p:sp>
        <p:nvSpPr>
          <p:cNvPr id="5" name="Title 4">
            <a:extLst>
              <a:ext uri="{FF2B5EF4-FFF2-40B4-BE49-F238E27FC236}">
                <a16:creationId xmlns:a16="http://schemas.microsoft.com/office/drawing/2014/main" id="{D27990BA-7E3C-3430-0605-2CA73FDFC163}"/>
              </a:ext>
            </a:extLst>
          </p:cNvPr>
          <p:cNvSpPr>
            <a:spLocks noGrp="1"/>
          </p:cNvSpPr>
          <p:nvPr>
            <p:ph type="title"/>
          </p:nvPr>
        </p:nvSpPr>
        <p:spPr>
          <a:xfrm>
            <a:off x="2264270" y="102393"/>
            <a:ext cx="4615461"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TPE from Theory</a:t>
            </a:r>
          </a:p>
        </p:txBody>
      </p:sp>
      <p:sp>
        <p:nvSpPr>
          <p:cNvPr id="2" name="TextBox 1">
            <a:extLst>
              <a:ext uri="{FF2B5EF4-FFF2-40B4-BE49-F238E27FC236}">
                <a16:creationId xmlns:a16="http://schemas.microsoft.com/office/drawing/2014/main" id="{151451F9-2521-4632-F8ED-A75B88815485}"/>
              </a:ext>
            </a:extLst>
          </p:cNvPr>
          <p:cNvSpPr txBox="1"/>
          <p:nvPr/>
        </p:nvSpPr>
        <p:spPr>
          <a:xfrm>
            <a:off x="5781541" y="4252544"/>
            <a:ext cx="3240539"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Ref: P. Blunden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Two-photon exchange in elastic electron nucleon scattering</a:t>
            </a:r>
          </a:p>
        </p:txBody>
      </p:sp>
      <p:sp>
        <p:nvSpPr>
          <p:cNvPr id="11" name="TextBox 10">
            <a:extLst>
              <a:ext uri="{FF2B5EF4-FFF2-40B4-BE49-F238E27FC236}">
                <a16:creationId xmlns:a16="http://schemas.microsoft.com/office/drawing/2014/main" id="{F80EB13B-D269-21C8-04F8-EAB6DF481CD0}"/>
              </a:ext>
            </a:extLst>
          </p:cNvPr>
          <p:cNvSpPr txBox="1"/>
          <p:nvPr/>
        </p:nvSpPr>
        <p:spPr>
          <a:xfrm>
            <a:off x="5781541" y="1056458"/>
            <a:ext cx="32004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Calculates TPE contributions to the unpolarized cross-section by computing scattering amplitude for TPE diagrams.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For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4.5 (GeV/c)</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TPE correcting a Rosenbluth measurement could increase the neutron form factor ratio by 30%</a:t>
            </a:r>
          </a:p>
        </p:txBody>
      </p:sp>
      <p:sp>
        <p:nvSpPr>
          <p:cNvPr id="7" name="Slide Number Placeholder 6">
            <a:extLst>
              <a:ext uri="{FF2B5EF4-FFF2-40B4-BE49-F238E27FC236}">
                <a16:creationId xmlns:a16="http://schemas.microsoft.com/office/drawing/2014/main" id="{0A1D4D84-EE7B-EDD6-0447-4C205CB988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Tree>
    <p:extLst>
      <p:ext uri="{BB962C8B-B14F-4D97-AF65-F5344CB8AC3E}">
        <p14:creationId xmlns:p14="http://schemas.microsoft.com/office/powerpoint/2010/main" val="2602357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BFDD3-4423-262C-795E-32003A24FD28}"/>
            </a:ext>
          </a:extLst>
        </p:cNvPr>
        <p:cNvGrpSpPr/>
        <p:nvPr/>
      </p:nvGrpSpPr>
      <p:grpSpPr>
        <a:xfrm>
          <a:off x="0" y="0"/>
          <a:ext cx="0" cy="0"/>
          <a:chOff x="0" y="0"/>
          <a:chExt cx="0" cy="0"/>
        </a:xfrm>
      </p:grpSpPr>
      <p:pic>
        <p:nvPicPr>
          <p:cNvPr id="8" name="Picture 7" descr="A graph of a graph&#10;&#10;AI-generated content may be incorrect.">
            <a:extLst>
              <a:ext uri="{FF2B5EF4-FFF2-40B4-BE49-F238E27FC236}">
                <a16:creationId xmlns:a16="http://schemas.microsoft.com/office/drawing/2014/main" id="{F76FF606-65A8-2719-0A38-B557AAA84636}"/>
              </a:ext>
            </a:extLst>
          </p:cNvPr>
          <p:cNvPicPr>
            <a:picLocks noChangeAspect="1"/>
          </p:cNvPicPr>
          <p:nvPr/>
        </p:nvPicPr>
        <p:blipFill>
          <a:blip r:embed="rId3"/>
          <a:stretch>
            <a:fillRect/>
          </a:stretch>
        </p:blipFill>
        <p:spPr>
          <a:xfrm>
            <a:off x="198123" y="278695"/>
            <a:ext cx="5977343" cy="4391199"/>
          </a:xfrm>
          <a:prstGeom prst="rect">
            <a:avLst/>
          </a:prstGeom>
        </p:spPr>
      </p:pic>
      <p:sp>
        <p:nvSpPr>
          <p:cNvPr id="11" name="Title 4">
            <a:extLst>
              <a:ext uri="{FF2B5EF4-FFF2-40B4-BE49-F238E27FC236}">
                <a16:creationId xmlns:a16="http://schemas.microsoft.com/office/drawing/2014/main" id="{02AB179C-BDCA-3FE9-7D86-3F8EA7FC7706}"/>
              </a:ext>
            </a:extLst>
          </p:cNvPr>
          <p:cNvSpPr>
            <a:spLocks noGrp="1"/>
          </p:cNvSpPr>
          <p:nvPr>
            <p:ph type="title"/>
          </p:nvPr>
        </p:nvSpPr>
        <p:spPr>
          <a:xfrm>
            <a:off x="531223" y="102393"/>
            <a:ext cx="8081554"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Form Factor Ratio Preliminary Result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98F2DD0-72E2-26E9-7ACD-F464C7A3E70C}"/>
                  </a:ext>
                </a:extLst>
              </p:cNvPr>
              <p:cNvSpPr txBox="1"/>
              <p:nvPr/>
            </p:nvSpPr>
            <p:spPr>
              <a:xfrm>
                <a:off x="6255418" y="2530105"/>
                <a:ext cx="2357359" cy="873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𝑛</m:t>
                          </m:r>
                        </m:sub>
                      </m:sSub>
                      <m:f>
                        <m:fPr>
                          <m:ctrlPr>
                            <a:rPr lang="en-US" i="1" smtClean="0">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i="1">
                                  <a:latin typeface="Cambria Math" panose="02040503050406030204" pitchFamily="18" charset="0"/>
                                </a:rPr>
                                <m:t>𝐸</m:t>
                              </m:r>
                            </m:sub>
                            <m:sup>
                              <m:r>
                                <a:rPr lang="en-US" i="1">
                                  <a:latin typeface="Cambria Math" panose="02040503050406030204" pitchFamily="18" charset="0"/>
                                </a:rPr>
                                <m:t>𝑛</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b="0" i="1" smtClean="0">
                                  <a:latin typeface="Cambria Math" panose="02040503050406030204" pitchFamily="18" charset="0"/>
                                </a:rPr>
                                <m:t>𝑀</m:t>
                              </m:r>
                            </m:sub>
                            <m:sup>
                              <m:r>
                                <a:rPr lang="en-US" i="1">
                                  <a:latin typeface="Cambria Math" panose="02040503050406030204" pitchFamily="18" charset="0"/>
                                </a:rPr>
                                <m:t>𝑛</m:t>
                              </m:r>
                            </m:sup>
                          </m:sSubSup>
                        </m:den>
                      </m:f>
                      <m:r>
                        <a:rPr lang="en-US" b="0" i="1" smtClean="0">
                          <a:latin typeface="Cambria Math" panose="02040503050406030204" pitchFamily="18" charset="0"/>
                        </a:rPr>
                        <m:t>+</m:t>
                      </m:r>
                      <m:r>
                        <a:rPr lang="en-US" b="0" i="1" smtClean="0">
                          <a:latin typeface="Cambria Math" panose="02040503050406030204" pitchFamily="18" charset="0"/>
                        </a:rPr>
                        <m:t>𝑇𝑃𝐸</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0.867</m:t>
                      </m:r>
                      <m:r>
                        <a:rPr lang="en-US" b="0" i="1" smtClean="0">
                          <a:latin typeface="Cambria Math" panose="02040503050406030204" pitchFamily="18" charset="0"/>
                          <a:ea typeface="Cambria Math" panose="02040503050406030204" pitchFamily="18" charset="0"/>
                        </a:rPr>
                        <m:t>±0.160</m:t>
                      </m:r>
                    </m:oMath>
                  </m:oMathPara>
                </a14:m>
                <a:endParaRPr lang="en-US" dirty="0"/>
              </a:p>
            </p:txBody>
          </p:sp>
        </mc:Choice>
        <mc:Fallback xmlns="">
          <p:sp>
            <p:nvSpPr>
              <p:cNvPr id="13" name="TextBox 12">
                <a:extLst>
                  <a:ext uri="{FF2B5EF4-FFF2-40B4-BE49-F238E27FC236}">
                    <a16:creationId xmlns:a16="http://schemas.microsoft.com/office/drawing/2014/main" id="{D98F2DD0-72E2-26E9-7ACD-F464C7A3E70C}"/>
                  </a:ext>
                </a:extLst>
              </p:cNvPr>
              <p:cNvSpPr txBox="1">
                <a:spLocks noRot="1" noChangeAspect="1" noMove="1" noResize="1" noEditPoints="1" noAdjustHandles="1" noChangeArrowheads="1" noChangeShapeType="1" noTextEdit="1"/>
              </p:cNvSpPr>
              <p:nvPr/>
            </p:nvSpPr>
            <p:spPr>
              <a:xfrm>
                <a:off x="6255418" y="2530105"/>
                <a:ext cx="2357359" cy="873444"/>
              </a:xfrm>
              <a:prstGeom prst="rect">
                <a:avLst/>
              </a:prstGeom>
              <a:blipFill>
                <a:blip r:embed="rId4"/>
                <a:stretch>
                  <a:fillRect b="-724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CF5F2A5D-F6A8-CC4A-461B-B853FF32F288}"/>
              </a:ext>
            </a:extLst>
          </p:cNvPr>
          <p:cNvSpPr txBox="1"/>
          <p:nvPr/>
        </p:nvSpPr>
        <p:spPr>
          <a:xfrm>
            <a:off x="6175466" y="1552398"/>
            <a:ext cx="2647406"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Approximately TPE corrected based on Blunden et. al.</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4907FD0-9CA5-236C-4B33-BB3686A10370}"/>
                  </a:ext>
                </a:extLst>
              </p:cNvPr>
              <p:cNvSpPr txBox="1"/>
              <p:nvPr/>
            </p:nvSpPr>
            <p:spPr>
              <a:xfrm>
                <a:off x="6148251" y="1229006"/>
                <a:ext cx="264740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a:t>
                </a:r>
                <a14:m>
                  <m:oMath xmlns:m="http://schemas.openxmlformats.org/officeDocument/2006/math">
                    <m:sSup>
                      <m:sSupPr>
                        <m:ctrlPr>
                          <a:rPr lang="en-US"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𝑄</m:t>
                        </m:r>
                      </m:e>
                      <m:sup>
                        <m:r>
                          <a:rPr lang="en-US" b="0" i="1" smtClean="0">
                            <a:latin typeface="Cambria Math" panose="02040503050406030204" pitchFamily="18" charset="0"/>
                            <a:cs typeface="Times New Roman" panose="02020603050405020304" pitchFamily="18" charset="0"/>
                          </a:rPr>
                          <m:t>2</m:t>
                        </m:r>
                      </m:sup>
                    </m:sSup>
                    <m:r>
                      <a:rPr lang="en-US" b="0" i="1" smtClean="0">
                        <a:latin typeface="Cambria Math" panose="02040503050406030204" pitchFamily="18" charset="0"/>
                        <a:cs typeface="Times New Roman" panose="02020603050405020304" pitchFamily="18" charset="0"/>
                      </a:rPr>
                      <m:t>=4.48</m:t>
                    </m:r>
                  </m:oMath>
                </a14:m>
                <a:r>
                  <a:rPr lang="en-US" dirty="0">
                    <a:latin typeface="Times New Roman" panose="02020603050405020304" pitchFamily="18" charset="0"/>
                    <a:cs typeface="Times New Roman" panose="02020603050405020304" pitchFamily="18" charset="0"/>
                  </a:rPr>
                  <a:t> (GeV/c)</a:t>
                </a:r>
                <a:r>
                  <a:rPr lang="en-US" baseline="30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04907FD0-9CA5-236C-4B33-BB3686A10370}"/>
                  </a:ext>
                </a:extLst>
              </p:cNvPr>
              <p:cNvSpPr txBox="1">
                <a:spLocks noRot="1" noChangeAspect="1" noMove="1" noResize="1" noEditPoints="1" noAdjustHandles="1" noChangeArrowheads="1" noChangeShapeType="1" noTextEdit="1"/>
              </p:cNvSpPr>
              <p:nvPr/>
            </p:nvSpPr>
            <p:spPr>
              <a:xfrm>
                <a:off x="6148251" y="1229006"/>
                <a:ext cx="2647406" cy="369332"/>
              </a:xfrm>
              <a:prstGeom prst="rect">
                <a:avLst/>
              </a:prstGeom>
              <a:blipFill>
                <a:blip r:embed="rId5"/>
                <a:stretch>
                  <a:fillRect l="-1914" t="-6667" b="-23333"/>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455DFFD3-E432-8D4D-C5FD-B2B2E033C1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179273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FD39E-8E06-4D52-9EC5-301D9E1667EB}"/>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3171ACBD-030C-4A1D-6835-88B83442607A}"/>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TPE from Theory Expanded</a:t>
            </a:r>
          </a:p>
        </p:txBody>
      </p:sp>
      <p:pic>
        <p:nvPicPr>
          <p:cNvPr id="5" name="Picture 4" descr="A black text on a white background&#10;&#10;AI-generated content may be incorrect.">
            <a:extLst>
              <a:ext uri="{FF2B5EF4-FFF2-40B4-BE49-F238E27FC236}">
                <a16:creationId xmlns:a16="http://schemas.microsoft.com/office/drawing/2014/main" id="{52E1B8AA-3220-BFC4-385E-099B5B00D62E}"/>
              </a:ext>
            </a:extLst>
          </p:cNvPr>
          <p:cNvPicPr>
            <a:picLocks noChangeAspect="1"/>
          </p:cNvPicPr>
          <p:nvPr/>
        </p:nvPicPr>
        <p:blipFill>
          <a:blip r:embed="rId3"/>
          <a:stretch>
            <a:fillRect/>
          </a:stretch>
        </p:blipFill>
        <p:spPr>
          <a:xfrm>
            <a:off x="29755" y="648973"/>
            <a:ext cx="3223409" cy="1043367"/>
          </a:xfrm>
          <a:prstGeom prst="rect">
            <a:avLst/>
          </a:prstGeom>
        </p:spPr>
      </p:pic>
      <p:sp>
        <p:nvSpPr>
          <p:cNvPr id="7" name="TextBox 6">
            <a:extLst>
              <a:ext uri="{FF2B5EF4-FFF2-40B4-BE49-F238E27FC236}">
                <a16:creationId xmlns:a16="http://schemas.microsoft.com/office/drawing/2014/main" id="{30EA48DA-F3F9-C2D5-CC7A-EED1E17F489C}"/>
              </a:ext>
            </a:extLst>
          </p:cNvPr>
          <p:cNvSpPr txBox="1"/>
          <p:nvPr/>
        </p:nvSpPr>
        <p:spPr>
          <a:xfrm>
            <a:off x="5781541" y="4252544"/>
            <a:ext cx="3240539"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Ref: P. Blunden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Two-photon exchange in elastic electron nucleon scattering</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1C88CC0-3C4B-5882-95E0-DF84F79C439B}"/>
                  </a:ext>
                </a:extLst>
              </p:cNvPr>
              <p:cNvSpPr txBox="1"/>
              <p:nvPr/>
            </p:nvSpPr>
            <p:spPr>
              <a:xfrm>
                <a:off x="3253164" y="725864"/>
                <a:ext cx="2637674" cy="94551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TPE modification to the CS. Here </a:t>
                </a: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𝑀</m:t>
                        </m:r>
                      </m:e>
                      <m:sub>
                        <m:r>
                          <a:rPr lang="en-US" b="0" i="1" smtClean="0">
                            <a:latin typeface="Cambria Math" panose="02040503050406030204" pitchFamily="18" charset="0"/>
                            <a:cs typeface="Times New Roman" panose="02020603050405020304" pitchFamily="18" charset="0"/>
                          </a:rPr>
                          <m:t>0</m:t>
                        </m:r>
                      </m:sub>
                    </m:sSub>
                  </m:oMath>
                </a14:m>
                <a:r>
                  <a:rPr lang="en-US"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𝑀</m:t>
                        </m:r>
                      </m:e>
                      <m:sub>
                        <m:r>
                          <a:rPr lang="en-US" b="0" i="1" smtClean="0">
                            <a:latin typeface="Cambria Math" panose="02040503050406030204" pitchFamily="18" charset="0"/>
                            <a:cs typeface="Times New Roman" panose="02020603050405020304" pitchFamily="18" charset="0"/>
                          </a:rPr>
                          <m:t>2</m:t>
                        </m:r>
                        <m:r>
                          <a:rPr lang="en-US" b="0" i="1" smtClean="0">
                            <a:latin typeface="Cambria Math" panose="02040503050406030204" pitchFamily="18" charset="0"/>
                            <a:ea typeface="Cambria Math" panose="02040503050406030204" pitchFamily="18" charset="0"/>
                            <a:cs typeface="Times New Roman" panose="02020603050405020304" pitchFamily="18" charset="0"/>
                          </a:rPr>
                          <m:t>𝛾</m:t>
                        </m:r>
                      </m:sub>
                    </m:sSub>
                  </m:oMath>
                </a14:m>
                <a:r>
                  <a:rPr lang="en-US" dirty="0">
                    <a:latin typeface="Times New Roman" panose="02020603050405020304" pitchFamily="18" charset="0"/>
                    <a:cs typeface="Times New Roman" panose="02020603050405020304" pitchFamily="18" charset="0"/>
                  </a:rPr>
                  <a:t> are OPE and TPE amplitudes</a:t>
                </a:r>
              </a:p>
            </p:txBody>
          </p:sp>
        </mc:Choice>
        <mc:Fallback xmlns="">
          <p:sp>
            <p:nvSpPr>
              <p:cNvPr id="9" name="TextBox 8">
                <a:extLst>
                  <a:ext uri="{FF2B5EF4-FFF2-40B4-BE49-F238E27FC236}">
                    <a16:creationId xmlns:a16="http://schemas.microsoft.com/office/drawing/2014/main" id="{91C88CC0-3C4B-5882-95E0-DF84F79C439B}"/>
                  </a:ext>
                </a:extLst>
              </p:cNvPr>
              <p:cNvSpPr txBox="1">
                <a:spLocks noRot="1" noChangeAspect="1" noMove="1" noResize="1" noEditPoints="1" noAdjustHandles="1" noChangeArrowheads="1" noChangeShapeType="1" noTextEdit="1"/>
              </p:cNvSpPr>
              <p:nvPr/>
            </p:nvSpPr>
            <p:spPr>
              <a:xfrm>
                <a:off x="3253164" y="725864"/>
                <a:ext cx="2637674" cy="945515"/>
              </a:xfrm>
              <a:prstGeom prst="rect">
                <a:avLst/>
              </a:prstGeom>
              <a:blipFill>
                <a:blip r:embed="rId4"/>
                <a:stretch>
                  <a:fillRect l="-1923" t="-2667" r="-481" b="-8000"/>
                </a:stretch>
              </a:blipFill>
            </p:spPr>
            <p:txBody>
              <a:bodyPr/>
              <a:lstStyle/>
              <a:p>
                <a:r>
                  <a:rPr lang="en-US">
                    <a:noFill/>
                  </a:rPr>
                  <a:t> </a:t>
                </a:r>
              </a:p>
            </p:txBody>
          </p:sp>
        </mc:Fallback>
      </mc:AlternateContent>
      <p:pic>
        <p:nvPicPr>
          <p:cNvPr id="11" name="Picture 10" descr="A mathematical equation with a line and a plus and e&#10;&#10;AI-generated content may be incorrect.">
            <a:extLst>
              <a:ext uri="{FF2B5EF4-FFF2-40B4-BE49-F238E27FC236}">
                <a16:creationId xmlns:a16="http://schemas.microsoft.com/office/drawing/2014/main" id="{FC26932B-B589-B08B-DC9A-0B77CE830EAD}"/>
              </a:ext>
            </a:extLst>
          </p:cNvPr>
          <p:cNvPicPr>
            <a:picLocks noChangeAspect="1"/>
          </p:cNvPicPr>
          <p:nvPr/>
        </p:nvPicPr>
        <p:blipFill>
          <a:blip r:embed="rId5"/>
          <a:stretch>
            <a:fillRect/>
          </a:stretch>
        </p:blipFill>
        <p:spPr>
          <a:xfrm>
            <a:off x="149749" y="2007860"/>
            <a:ext cx="5703086" cy="112778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E0DC4E4-AC6A-0E5C-FCEB-8D8877C7104E}"/>
                  </a:ext>
                </a:extLst>
              </p:cNvPr>
              <p:cNvSpPr txBox="1"/>
              <p:nvPr/>
            </p:nvSpPr>
            <p:spPr>
              <a:xfrm>
                <a:off x="6167617" y="2098992"/>
                <a:ext cx="2637674"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Here </a:t>
                </a: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𝑁</m:t>
                        </m:r>
                      </m:e>
                      <m:sub>
                        <m:r>
                          <a:rPr lang="en-US" b="0" i="1" smtClean="0">
                            <a:latin typeface="Cambria Math" panose="02040503050406030204" pitchFamily="18" charset="0"/>
                            <a:cs typeface="Times New Roman" panose="02020603050405020304" pitchFamily="18" charset="0"/>
                          </a:rPr>
                          <m:t>𝑏𝑜𝑥</m:t>
                        </m:r>
                      </m:sub>
                    </m:sSub>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𝑁</m:t>
                        </m:r>
                      </m:e>
                      <m:sub>
                        <m:r>
                          <a:rPr lang="en-US" b="0" i="1" smtClean="0">
                            <a:latin typeface="Cambria Math" panose="02040503050406030204" pitchFamily="18" charset="0"/>
                            <a:cs typeface="Times New Roman" panose="02020603050405020304" pitchFamily="18" charset="0"/>
                          </a:rPr>
                          <m:t>𝑥</m:t>
                        </m:r>
                        <m:r>
                          <a:rPr lang="en-US" b="0" i="1" smtClean="0">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𝑏𝑜𝑥</m:t>
                        </m:r>
                      </m:sub>
                    </m:sSub>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𝐷</m:t>
                        </m:r>
                      </m:e>
                      <m:sub>
                        <m:r>
                          <a:rPr lang="en-US" i="1">
                            <a:latin typeface="Cambria Math" panose="02040503050406030204" pitchFamily="18" charset="0"/>
                            <a:cs typeface="Times New Roman" panose="02020603050405020304" pitchFamily="18" charset="0"/>
                          </a:rPr>
                          <m:t>𝑏𝑜𝑥</m:t>
                        </m:r>
                      </m:sub>
                    </m:sSub>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𝐷</m:t>
                        </m:r>
                      </m:e>
                      <m:sub>
                        <m:r>
                          <a:rPr lang="en-US" i="1">
                            <a:latin typeface="Cambria Math" panose="02040503050406030204" pitchFamily="18" charset="0"/>
                            <a:cs typeface="Times New Roman" panose="02020603050405020304" pitchFamily="18" charset="0"/>
                          </a:rPr>
                          <m:t>𝑥</m:t>
                        </m:r>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𝑏𝑜𝑥</m:t>
                        </m:r>
                      </m:sub>
                    </m:sSub>
                  </m:oMath>
                </a14:m>
                <a:r>
                  <a:rPr lang="en-US" dirty="0">
                    <a:latin typeface="Times New Roman" panose="02020603050405020304" pitchFamily="18" charset="0"/>
                    <a:cs typeface="Times New Roman" panose="02020603050405020304" pitchFamily="18" charset="0"/>
                  </a:rPr>
                  <a:t> are matrix elements and propagators, respectively. For TPE diagrams on slide 7 </a:t>
                </a:r>
              </a:p>
            </p:txBody>
          </p:sp>
        </mc:Choice>
        <mc:Fallback xmlns="">
          <p:sp>
            <p:nvSpPr>
              <p:cNvPr id="12" name="TextBox 11">
                <a:extLst>
                  <a:ext uri="{FF2B5EF4-FFF2-40B4-BE49-F238E27FC236}">
                    <a16:creationId xmlns:a16="http://schemas.microsoft.com/office/drawing/2014/main" id="{FE0DC4E4-AC6A-0E5C-FCEB-8D8877C7104E}"/>
                  </a:ext>
                </a:extLst>
              </p:cNvPr>
              <p:cNvSpPr txBox="1">
                <a:spLocks noRot="1" noChangeAspect="1" noMove="1" noResize="1" noEditPoints="1" noAdjustHandles="1" noChangeArrowheads="1" noChangeShapeType="1" noTextEdit="1"/>
              </p:cNvSpPr>
              <p:nvPr/>
            </p:nvSpPr>
            <p:spPr>
              <a:xfrm>
                <a:off x="6167617" y="2098992"/>
                <a:ext cx="2637674" cy="1477328"/>
              </a:xfrm>
              <a:prstGeom prst="rect">
                <a:avLst/>
              </a:prstGeom>
              <a:blipFill>
                <a:blip r:embed="rId6"/>
                <a:stretch>
                  <a:fillRect l="-1914" t="-1709" r="-1435"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63DDD7F-C0F9-E290-1E28-BA33A097B092}"/>
                  </a:ext>
                </a:extLst>
              </p:cNvPr>
              <p:cNvSpPr txBox="1"/>
              <p:nvPr/>
            </p:nvSpPr>
            <p:spPr>
              <a:xfrm>
                <a:off x="170580" y="3135640"/>
                <a:ext cx="2637674"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TPE amplitude contains finite and IR divergent terms, as well as FFs at the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𝛾</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𝑁𝑁</m:t>
                    </m:r>
                  </m:oMath>
                </a14:m>
                <a:r>
                  <a:rPr lang="en-US" dirty="0">
                    <a:latin typeface="Times New Roman" panose="02020603050405020304" pitchFamily="18" charset="0"/>
                    <a:cs typeface="Times New Roman" panose="02020603050405020304" pitchFamily="18" charset="0"/>
                  </a:rPr>
                  <a:t> vertices</a:t>
                </a:r>
              </a:p>
            </p:txBody>
          </p:sp>
        </mc:Choice>
        <mc:Fallback xmlns="">
          <p:sp>
            <p:nvSpPr>
              <p:cNvPr id="13" name="TextBox 12">
                <a:extLst>
                  <a:ext uri="{FF2B5EF4-FFF2-40B4-BE49-F238E27FC236}">
                    <a16:creationId xmlns:a16="http://schemas.microsoft.com/office/drawing/2014/main" id="{D63DDD7F-C0F9-E290-1E28-BA33A097B092}"/>
                  </a:ext>
                </a:extLst>
              </p:cNvPr>
              <p:cNvSpPr txBox="1">
                <a:spLocks noRot="1" noChangeAspect="1" noMove="1" noResize="1" noEditPoints="1" noAdjustHandles="1" noChangeArrowheads="1" noChangeShapeType="1" noTextEdit="1"/>
              </p:cNvSpPr>
              <p:nvPr/>
            </p:nvSpPr>
            <p:spPr>
              <a:xfrm>
                <a:off x="170580" y="3135640"/>
                <a:ext cx="2637674" cy="1477328"/>
              </a:xfrm>
              <a:prstGeom prst="rect">
                <a:avLst/>
              </a:prstGeom>
              <a:blipFill>
                <a:blip r:embed="rId7"/>
                <a:stretch>
                  <a:fillRect l="-1435" t="-1695" b="-5085"/>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AEF9E5E4-10FA-4908-B403-2BF91B8A8CC7}"/>
              </a:ext>
            </a:extLst>
          </p:cNvPr>
          <p:cNvSpPr txBox="1"/>
          <p:nvPr/>
        </p:nvSpPr>
        <p:spPr>
          <a:xfrm>
            <a:off x="2829085" y="3124471"/>
            <a:ext cx="2637674"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finite terms can be computed analytically</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There are no IR divergent terms for the neutron</a:t>
            </a:r>
          </a:p>
        </p:txBody>
      </p:sp>
      <p:sp>
        <p:nvSpPr>
          <p:cNvPr id="2" name="Slide Number Placeholder 1">
            <a:extLst>
              <a:ext uri="{FF2B5EF4-FFF2-40B4-BE49-F238E27FC236}">
                <a16:creationId xmlns:a16="http://schemas.microsoft.com/office/drawing/2014/main" id="{647920E5-AD08-968E-173D-846E1C8CC0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Tree>
    <p:extLst>
      <p:ext uri="{BB962C8B-B14F-4D97-AF65-F5344CB8AC3E}">
        <p14:creationId xmlns:p14="http://schemas.microsoft.com/office/powerpoint/2010/main" val="3377203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325C5-BD66-E0D7-FA40-71FE8C2E48AA}"/>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C212C9A3-9BCF-E3B8-E45F-ABB12843A184}"/>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TPE from Theory Expanded</a:t>
            </a:r>
          </a:p>
        </p:txBody>
      </p:sp>
      <p:sp>
        <p:nvSpPr>
          <p:cNvPr id="2" name="TextBox 1">
            <a:extLst>
              <a:ext uri="{FF2B5EF4-FFF2-40B4-BE49-F238E27FC236}">
                <a16:creationId xmlns:a16="http://schemas.microsoft.com/office/drawing/2014/main" id="{34C176A3-5BBD-F017-A083-6B9C6C0EDBA1}"/>
              </a:ext>
            </a:extLst>
          </p:cNvPr>
          <p:cNvSpPr txBox="1"/>
          <p:nvPr/>
        </p:nvSpPr>
        <p:spPr>
          <a:xfrm>
            <a:off x="5781541" y="4252544"/>
            <a:ext cx="3240539"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Ref: P. Blunden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Two-photon exchange in elastic electron nucleon scattering</a:t>
            </a:r>
          </a:p>
        </p:txBody>
      </p:sp>
      <p:pic>
        <p:nvPicPr>
          <p:cNvPr id="7" name="Picture 6" descr="A mathematical equation with numbers and symbols&#10;&#10;AI-generated content may be incorrect.">
            <a:extLst>
              <a:ext uri="{FF2B5EF4-FFF2-40B4-BE49-F238E27FC236}">
                <a16:creationId xmlns:a16="http://schemas.microsoft.com/office/drawing/2014/main" id="{F77BCD10-2EFE-16A9-70E8-EBD6F57A1B92}"/>
              </a:ext>
            </a:extLst>
          </p:cNvPr>
          <p:cNvPicPr>
            <a:picLocks noChangeAspect="1"/>
          </p:cNvPicPr>
          <p:nvPr/>
        </p:nvPicPr>
        <p:blipFill>
          <a:blip r:embed="rId3"/>
          <a:srcRect b="13679"/>
          <a:stretch>
            <a:fillRect/>
          </a:stretch>
        </p:blipFill>
        <p:spPr>
          <a:xfrm>
            <a:off x="203716" y="1374838"/>
            <a:ext cx="3066042" cy="1063849"/>
          </a:xfrm>
          <a:prstGeom prst="rect">
            <a:avLst/>
          </a:prstGeom>
        </p:spPr>
      </p:pic>
      <p:sp>
        <p:nvSpPr>
          <p:cNvPr id="9" name="TextBox 8">
            <a:extLst>
              <a:ext uri="{FF2B5EF4-FFF2-40B4-BE49-F238E27FC236}">
                <a16:creationId xmlns:a16="http://schemas.microsoft.com/office/drawing/2014/main" id="{CB5F6139-AB86-30EA-23AC-638139FF0854}"/>
              </a:ext>
            </a:extLst>
          </p:cNvPr>
          <p:cNvSpPr txBox="1"/>
          <p:nvPr/>
        </p:nvSpPr>
        <p:spPr>
          <a:xfrm>
            <a:off x="3253164" y="1451729"/>
            <a:ext cx="2637674"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FF functional form taken from older world data parameterization available when article published</a:t>
            </a:r>
          </a:p>
        </p:txBody>
      </p:sp>
      <p:pic>
        <p:nvPicPr>
          <p:cNvPr id="11" name="Picture 10" descr="A black and white number&#10;&#10;AI-generated content may be incorrect.">
            <a:extLst>
              <a:ext uri="{FF2B5EF4-FFF2-40B4-BE49-F238E27FC236}">
                <a16:creationId xmlns:a16="http://schemas.microsoft.com/office/drawing/2014/main" id="{6D39E7F3-574A-DCC7-126D-EBF09E2B6BB1}"/>
              </a:ext>
            </a:extLst>
          </p:cNvPr>
          <p:cNvPicPr>
            <a:picLocks noChangeAspect="1"/>
          </p:cNvPicPr>
          <p:nvPr/>
        </p:nvPicPr>
        <p:blipFill>
          <a:blip r:embed="rId4"/>
          <a:stretch>
            <a:fillRect/>
          </a:stretch>
        </p:blipFill>
        <p:spPr>
          <a:xfrm>
            <a:off x="334456" y="2750347"/>
            <a:ext cx="2637674" cy="348783"/>
          </a:xfrm>
          <a:prstGeom prst="rect">
            <a:avLst/>
          </a:prstGeom>
        </p:spPr>
      </p:pic>
      <p:grpSp>
        <p:nvGrpSpPr>
          <p:cNvPr id="18" name="Group 17">
            <a:extLst>
              <a:ext uri="{FF2B5EF4-FFF2-40B4-BE49-F238E27FC236}">
                <a16:creationId xmlns:a16="http://schemas.microsoft.com/office/drawing/2014/main" id="{98F0C470-3EB5-EDA3-EED6-3EF9B7D2318D}"/>
              </a:ext>
            </a:extLst>
          </p:cNvPr>
          <p:cNvGrpSpPr/>
          <p:nvPr/>
        </p:nvGrpSpPr>
        <p:grpSpPr>
          <a:xfrm>
            <a:off x="334456" y="3153601"/>
            <a:ext cx="2637674" cy="790163"/>
            <a:chOff x="1653293" y="3379324"/>
            <a:chExt cx="2637674" cy="790163"/>
          </a:xfrm>
        </p:grpSpPr>
        <p:pic>
          <p:nvPicPr>
            <p:cNvPr id="13" name="Picture 12" descr="A number and equal sign&#10;&#10;AI-generated content may be incorrect.">
              <a:extLst>
                <a:ext uri="{FF2B5EF4-FFF2-40B4-BE49-F238E27FC236}">
                  <a16:creationId xmlns:a16="http://schemas.microsoft.com/office/drawing/2014/main" id="{270F7B82-C670-55EE-0944-9C9CBF14A0BF}"/>
                </a:ext>
              </a:extLst>
            </p:cNvPr>
            <p:cNvPicPr>
              <a:picLocks noChangeAspect="1"/>
            </p:cNvPicPr>
            <p:nvPr/>
          </p:nvPicPr>
          <p:blipFill>
            <a:blip r:embed="rId5"/>
            <a:stretch>
              <a:fillRect/>
            </a:stretch>
          </p:blipFill>
          <p:spPr>
            <a:xfrm>
              <a:off x="1719655" y="3379324"/>
              <a:ext cx="1135881" cy="474107"/>
            </a:xfrm>
            <a:prstGeom prst="rect">
              <a:avLst/>
            </a:prstGeom>
          </p:spPr>
        </p:pic>
        <p:pic>
          <p:nvPicPr>
            <p:cNvPr id="15" name="Picture 14" descr="A black and white image of a symbol&#10;&#10;AI-generated content may be incorrect.">
              <a:extLst>
                <a:ext uri="{FF2B5EF4-FFF2-40B4-BE49-F238E27FC236}">
                  <a16:creationId xmlns:a16="http://schemas.microsoft.com/office/drawing/2014/main" id="{B1E88701-27B4-B588-77FB-E5A1FD3D1BE9}"/>
                </a:ext>
              </a:extLst>
            </p:cNvPr>
            <p:cNvPicPr>
              <a:picLocks noChangeAspect="1"/>
            </p:cNvPicPr>
            <p:nvPr/>
          </p:nvPicPr>
          <p:blipFill>
            <a:blip r:embed="rId6"/>
            <a:stretch>
              <a:fillRect/>
            </a:stretch>
          </p:blipFill>
          <p:spPr>
            <a:xfrm>
              <a:off x="2855536" y="3396534"/>
              <a:ext cx="1346538" cy="439686"/>
            </a:xfrm>
            <a:prstGeom prst="rect">
              <a:avLst/>
            </a:prstGeom>
          </p:spPr>
        </p:pic>
        <p:pic>
          <p:nvPicPr>
            <p:cNvPr id="17" name="Picture 16" descr="A black text on a white background&#10;&#10;AI-generated content may be incorrect.">
              <a:extLst>
                <a:ext uri="{FF2B5EF4-FFF2-40B4-BE49-F238E27FC236}">
                  <a16:creationId xmlns:a16="http://schemas.microsoft.com/office/drawing/2014/main" id="{52AE1C14-3617-1DBB-F55F-83A27D8A5343}"/>
                </a:ext>
              </a:extLst>
            </p:cNvPr>
            <p:cNvPicPr>
              <a:picLocks noChangeAspect="1"/>
            </p:cNvPicPr>
            <p:nvPr/>
          </p:nvPicPr>
          <p:blipFill>
            <a:blip r:embed="rId7"/>
            <a:stretch>
              <a:fillRect/>
            </a:stretch>
          </p:blipFill>
          <p:spPr>
            <a:xfrm>
              <a:off x="1653293" y="3776293"/>
              <a:ext cx="2637674" cy="393194"/>
            </a:xfrm>
            <a:prstGeom prst="rect">
              <a:avLst/>
            </a:prstGeom>
          </p:spPr>
        </p:pic>
      </p:grpSp>
      <p:sp>
        <p:nvSpPr>
          <p:cNvPr id="19" name="TextBox 18">
            <a:extLst>
              <a:ext uri="{FF2B5EF4-FFF2-40B4-BE49-F238E27FC236}">
                <a16:creationId xmlns:a16="http://schemas.microsoft.com/office/drawing/2014/main" id="{17C03F1B-5733-B630-33F5-484AD449E125}"/>
              </a:ext>
            </a:extLst>
          </p:cNvPr>
          <p:cNvSpPr txBox="1"/>
          <p:nvPr/>
        </p:nvSpPr>
        <p:spPr>
          <a:xfrm>
            <a:off x="3179223" y="3160747"/>
            <a:ext cx="263767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Normalization condition</a:t>
            </a:r>
          </a:p>
        </p:txBody>
      </p:sp>
      <p:pic>
        <p:nvPicPr>
          <p:cNvPr id="21" name="Picture 20" descr="A table with numbers and letters&#10;&#10;AI-generated content may be incorrect.">
            <a:extLst>
              <a:ext uri="{FF2B5EF4-FFF2-40B4-BE49-F238E27FC236}">
                <a16:creationId xmlns:a16="http://schemas.microsoft.com/office/drawing/2014/main" id="{DAB87CB8-866B-2235-EC93-D8B9B80975A3}"/>
              </a:ext>
            </a:extLst>
          </p:cNvPr>
          <p:cNvPicPr>
            <a:picLocks noChangeAspect="1"/>
          </p:cNvPicPr>
          <p:nvPr/>
        </p:nvPicPr>
        <p:blipFill>
          <a:blip r:embed="rId8"/>
          <a:stretch>
            <a:fillRect/>
          </a:stretch>
        </p:blipFill>
        <p:spPr>
          <a:xfrm>
            <a:off x="5904244" y="1319417"/>
            <a:ext cx="3239756" cy="2625168"/>
          </a:xfrm>
          <a:prstGeom prst="rect">
            <a:avLst/>
          </a:prstGeom>
        </p:spPr>
      </p:pic>
      <p:sp>
        <p:nvSpPr>
          <p:cNvPr id="5" name="Slide Number Placeholder 4">
            <a:extLst>
              <a:ext uri="{FF2B5EF4-FFF2-40B4-BE49-F238E27FC236}">
                <a16:creationId xmlns:a16="http://schemas.microsoft.com/office/drawing/2014/main" id="{13EC952B-8E14-C816-CAD6-AA439280AB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3014713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61794-BEBC-356D-5A78-039A105D191D}"/>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6EE99E65-BADC-9074-23EE-30A2C7E42F25}"/>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TPE from Theory Expanded</a:t>
            </a:r>
          </a:p>
        </p:txBody>
      </p:sp>
      <p:sp>
        <p:nvSpPr>
          <p:cNvPr id="2" name="TextBox 1">
            <a:extLst>
              <a:ext uri="{FF2B5EF4-FFF2-40B4-BE49-F238E27FC236}">
                <a16:creationId xmlns:a16="http://schemas.microsoft.com/office/drawing/2014/main" id="{E31C8A65-3185-B242-73FC-92F997519FDC}"/>
              </a:ext>
            </a:extLst>
          </p:cNvPr>
          <p:cNvSpPr txBox="1"/>
          <p:nvPr/>
        </p:nvSpPr>
        <p:spPr>
          <a:xfrm>
            <a:off x="5454944" y="4227817"/>
            <a:ext cx="3240539"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Ref: P. Blunden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Two-photon exchange in elastic electron nucleon scattering</a:t>
            </a:r>
          </a:p>
        </p:txBody>
      </p:sp>
      <p:pic>
        <p:nvPicPr>
          <p:cNvPr id="7" name="Picture 6" descr="A graph of a function&#10;&#10;AI-generated content may be incorrect.">
            <a:extLst>
              <a:ext uri="{FF2B5EF4-FFF2-40B4-BE49-F238E27FC236}">
                <a16:creationId xmlns:a16="http://schemas.microsoft.com/office/drawing/2014/main" id="{54BC95A6-140E-8C68-FE04-BB98E8FE368B}"/>
              </a:ext>
            </a:extLst>
          </p:cNvPr>
          <p:cNvPicPr>
            <a:picLocks noChangeAspect="1"/>
          </p:cNvPicPr>
          <p:nvPr/>
        </p:nvPicPr>
        <p:blipFill>
          <a:blip r:embed="rId3"/>
          <a:stretch>
            <a:fillRect/>
          </a:stretch>
        </p:blipFill>
        <p:spPr>
          <a:xfrm>
            <a:off x="121920" y="811049"/>
            <a:ext cx="5175315" cy="3788237"/>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B5782F1-45B0-5843-938F-26D95F8D2789}"/>
                  </a:ext>
                </a:extLst>
              </p:cNvPr>
              <p:cNvSpPr txBox="1"/>
              <p:nvPr/>
            </p:nvSpPr>
            <p:spPr>
              <a:xfrm>
                <a:off x="5128347" y="777159"/>
                <a:ext cx="3893732"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TPE contribution to the unpolarized electron-neutron elastic scattering cross-section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dot-dashed curve for </a:t>
                </a:r>
                <a14:m>
                  <m:oMath xmlns:m="http://schemas.openxmlformats.org/officeDocument/2006/math">
                    <m:sSup>
                      <m:sSupPr>
                        <m:ctrlPr>
                          <a:rPr lang="en-US" sz="1600" i="1" smtClean="0">
                            <a:latin typeface="Cambria Math" panose="02040503050406030204" pitchFamily="18" charset="0"/>
                            <a:cs typeface="Times New Roman" panose="02020603050405020304" pitchFamily="18" charset="0"/>
                          </a:rPr>
                        </m:ctrlPr>
                      </m:sSupPr>
                      <m:e>
                        <m:r>
                          <a:rPr lang="en-US" sz="1600" b="0" i="1" smtClean="0">
                            <a:latin typeface="Cambria Math" panose="02040503050406030204" pitchFamily="18" charset="0"/>
                            <a:cs typeface="Times New Roman" panose="02020603050405020304" pitchFamily="18" charset="0"/>
                          </a:rPr>
                          <m:t>𝑄</m:t>
                        </m:r>
                      </m:e>
                      <m:sup>
                        <m:r>
                          <a:rPr lang="en-US" sz="1600" b="0" i="1" smtClean="0">
                            <a:latin typeface="Cambria Math" panose="02040503050406030204" pitchFamily="18" charset="0"/>
                            <a:cs typeface="Times New Roman" panose="02020603050405020304" pitchFamily="18" charset="0"/>
                          </a:rPr>
                          <m:t>2</m:t>
                        </m:r>
                      </m:sup>
                    </m:sSup>
                    <m:r>
                      <a:rPr lang="en-US" sz="1600" b="0" i="1" smtClean="0">
                        <a:latin typeface="Cambria Math" panose="02040503050406030204" pitchFamily="18" charset="0"/>
                        <a:cs typeface="Times New Roman" panose="02020603050405020304" pitchFamily="18" charset="0"/>
                      </a:rPr>
                      <m:t>=6</m:t>
                    </m:r>
                  </m:oMath>
                </a14:m>
                <a:r>
                  <a:rPr lang="en-US" sz="1600" dirty="0">
                    <a:latin typeface="Times New Roman" panose="02020603050405020304" pitchFamily="18" charset="0"/>
                    <a:cs typeface="Times New Roman" panose="02020603050405020304" pitchFamily="18" charset="0"/>
                  </a:rPr>
                  <a:t> GeV</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comes from a particular older world data parameterization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other curves come from a different older world data parameterization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Magnitude of TPE contribution is approx. 3 times smaller than proton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Sign change is due to negative neutron anomalous magnetic moment</a:t>
                </a:r>
              </a:p>
            </p:txBody>
          </p:sp>
        </mc:Choice>
        <mc:Fallback xmlns="">
          <p:sp>
            <p:nvSpPr>
              <p:cNvPr id="9" name="TextBox 8">
                <a:extLst>
                  <a:ext uri="{FF2B5EF4-FFF2-40B4-BE49-F238E27FC236}">
                    <a16:creationId xmlns:a16="http://schemas.microsoft.com/office/drawing/2014/main" id="{4B5782F1-45B0-5843-938F-26D95F8D2789}"/>
                  </a:ext>
                </a:extLst>
              </p:cNvPr>
              <p:cNvSpPr txBox="1">
                <a:spLocks noRot="1" noChangeAspect="1" noMove="1" noResize="1" noEditPoints="1" noAdjustHandles="1" noChangeArrowheads="1" noChangeShapeType="1" noTextEdit="1"/>
              </p:cNvSpPr>
              <p:nvPr/>
            </p:nvSpPr>
            <p:spPr>
              <a:xfrm>
                <a:off x="5128347" y="777159"/>
                <a:ext cx="3893732" cy="3046988"/>
              </a:xfrm>
              <a:prstGeom prst="rect">
                <a:avLst/>
              </a:prstGeom>
              <a:blipFill>
                <a:blip r:embed="rId4"/>
                <a:stretch>
                  <a:fillRect l="-649" r="-1948" b="-2075"/>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924EF7B2-B37A-3578-9997-B57C49BC6C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extLst>
      <p:ext uri="{BB962C8B-B14F-4D97-AF65-F5344CB8AC3E}">
        <p14:creationId xmlns:p14="http://schemas.microsoft.com/office/powerpoint/2010/main" val="3277641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01AB5-C264-B39B-2FDC-C270DFBFBECC}"/>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C52F6617-1D41-A852-A5ED-5AB12EFF3FF5}"/>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TPE from Theory Expanded</a:t>
            </a:r>
          </a:p>
        </p:txBody>
      </p:sp>
      <p:pic>
        <p:nvPicPr>
          <p:cNvPr id="5" name="Picture 4" descr="A graph of a number of numbers&#10;&#10;AI-generated content may be incorrect.">
            <a:extLst>
              <a:ext uri="{FF2B5EF4-FFF2-40B4-BE49-F238E27FC236}">
                <a16:creationId xmlns:a16="http://schemas.microsoft.com/office/drawing/2014/main" id="{727E073A-E9D1-66DB-B628-92C208B89D06}"/>
              </a:ext>
            </a:extLst>
          </p:cNvPr>
          <p:cNvPicPr>
            <a:picLocks noChangeAspect="1"/>
          </p:cNvPicPr>
          <p:nvPr/>
        </p:nvPicPr>
        <p:blipFill>
          <a:blip r:embed="rId3"/>
          <a:stretch>
            <a:fillRect/>
          </a:stretch>
        </p:blipFill>
        <p:spPr>
          <a:xfrm>
            <a:off x="13733" y="634554"/>
            <a:ext cx="5223716" cy="397714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F1A2534-0A59-8D0E-5B89-111E3674512C}"/>
                  </a:ext>
                </a:extLst>
              </p:cNvPr>
              <p:cNvSpPr txBox="1"/>
              <p:nvPr/>
            </p:nvSpPr>
            <p:spPr>
              <a:xfrm>
                <a:off x="5781540" y="1124191"/>
                <a:ext cx="3200400"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Accounting for the </a:t>
                </a:r>
                <a14:m>
                  <m:oMath xmlns:m="http://schemas.openxmlformats.org/officeDocument/2006/math">
                    <m:r>
                      <a:rPr lang="en-US" sz="1600" i="1" smtClean="0">
                        <a:latin typeface="Cambria Math" panose="02040503050406030204" pitchFamily="18" charset="0"/>
                        <a:ea typeface="Cambria Math" panose="02040503050406030204" pitchFamily="18" charset="0"/>
                        <a:cs typeface="Times New Roman" panose="02020603050405020304" pitchFamily="18" charset="0"/>
                      </a:rPr>
                      <m:t>𝜖</m:t>
                    </m:r>
                  </m:oMath>
                </a14:m>
                <a:r>
                  <a:rPr lang="en-US" sz="1600" dirty="0">
                    <a:latin typeface="Times New Roman" panose="02020603050405020304" pitchFamily="18" charset="0"/>
                    <a:cs typeface="Times New Roman" panose="02020603050405020304" pitchFamily="18" charset="0"/>
                  </a:rPr>
                  <a:t> dependence, the correction is applied to the cross-section, reduced cross-section, and then the FF ratio.</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For 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TPE correcting a Rosenbluth measurement could increase the neutron form factor ratio by 30%</a:t>
                </a:r>
              </a:p>
            </p:txBody>
          </p:sp>
        </mc:Choice>
        <mc:Fallback xmlns="">
          <p:sp>
            <p:nvSpPr>
              <p:cNvPr id="7" name="TextBox 6">
                <a:extLst>
                  <a:ext uri="{FF2B5EF4-FFF2-40B4-BE49-F238E27FC236}">
                    <a16:creationId xmlns:a16="http://schemas.microsoft.com/office/drawing/2014/main" id="{DF1A2534-0A59-8D0E-5B89-111E3674512C}"/>
                  </a:ext>
                </a:extLst>
              </p:cNvPr>
              <p:cNvSpPr txBox="1">
                <a:spLocks noRot="1" noChangeAspect="1" noMove="1" noResize="1" noEditPoints="1" noAdjustHandles="1" noChangeArrowheads="1" noChangeShapeType="1" noTextEdit="1"/>
              </p:cNvSpPr>
              <p:nvPr/>
            </p:nvSpPr>
            <p:spPr>
              <a:xfrm>
                <a:off x="5781540" y="1124191"/>
                <a:ext cx="3200400" cy="2308324"/>
              </a:xfrm>
              <a:prstGeom prst="rect">
                <a:avLst/>
              </a:prstGeom>
              <a:blipFill>
                <a:blip r:embed="rId4"/>
                <a:stretch>
                  <a:fillRect l="-791" t="-546" b="-2732"/>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86CBC630-E23B-912B-E1DF-E9A26B50C235}"/>
              </a:ext>
            </a:extLst>
          </p:cNvPr>
          <p:cNvSpPr txBox="1"/>
          <p:nvPr/>
        </p:nvSpPr>
        <p:spPr>
          <a:xfrm>
            <a:off x="5761471" y="4150036"/>
            <a:ext cx="3240539"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Ref: P. Blunden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Two-photon exchange in elastic electron nucleon scattering</a:t>
            </a:r>
          </a:p>
        </p:txBody>
      </p:sp>
      <p:sp>
        <p:nvSpPr>
          <p:cNvPr id="9" name="Slide Number Placeholder 8">
            <a:extLst>
              <a:ext uri="{FF2B5EF4-FFF2-40B4-BE49-F238E27FC236}">
                <a16:creationId xmlns:a16="http://schemas.microsoft.com/office/drawing/2014/main" id="{5325C577-025F-531A-DFB6-9E901D84CE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spTree>
    <p:extLst>
      <p:ext uri="{BB962C8B-B14F-4D97-AF65-F5344CB8AC3E}">
        <p14:creationId xmlns:p14="http://schemas.microsoft.com/office/powerpoint/2010/main" val="109617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457200" y="15307"/>
            <a:ext cx="8229600" cy="621335"/>
          </a:xfrm>
        </p:spPr>
        <p:txBody>
          <a:bodyPr>
            <a:noAutofit/>
          </a:bodyPr>
          <a:lstStyle/>
          <a:p>
            <a:pPr algn="ctr"/>
            <a:r>
              <a:rPr lang="en-US" sz="3200" dirty="0">
                <a:latin typeface="Times New Roman" panose="02020603050405020304" pitchFamily="18" charset="0"/>
                <a:cs typeface="Times New Roman" panose="02020603050405020304" pitchFamily="18" charset="0"/>
              </a:rPr>
              <a:t>Two-Photon</a:t>
            </a:r>
            <a:r>
              <a:rPr lang="en-US" sz="3600" dirty="0">
                <a:latin typeface="Times New Roman" panose="02020603050405020304" pitchFamily="18" charset="0"/>
                <a:cs typeface="Times New Roman" panose="02020603050405020304" pitchFamily="18" charset="0"/>
              </a:rPr>
              <a:t> Exchange</a:t>
            </a:r>
          </a:p>
        </p:txBody>
      </p:sp>
      <p:sp>
        <p:nvSpPr>
          <p:cNvPr id="18" name="TextBox 17">
            <a:extLst>
              <a:ext uri="{FF2B5EF4-FFF2-40B4-BE49-F238E27FC236}">
                <a16:creationId xmlns:a16="http://schemas.microsoft.com/office/drawing/2014/main" id="{B6C5203A-02AA-24C9-111F-583EA9995C04}"/>
              </a:ext>
            </a:extLst>
          </p:cNvPr>
          <p:cNvSpPr txBox="1"/>
          <p:nvPr/>
        </p:nvSpPr>
        <p:spPr>
          <a:xfrm>
            <a:off x="345141" y="3406654"/>
            <a:ext cx="8453717"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Higher order diagrams, Two-Photon Exchange (TPE), contribute to the cross-section</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TPE diagrams are difficult to calculate</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Studying TPE effects provides insights into nucleon excitation</a:t>
            </a:r>
          </a:p>
        </p:txBody>
      </p:sp>
      <p:pic>
        <p:nvPicPr>
          <p:cNvPr id="4" name="Picture 3" descr="A black rectangular frame with white text&#10;&#10;AI-generated content may be incorrect.">
            <a:extLst>
              <a:ext uri="{FF2B5EF4-FFF2-40B4-BE49-F238E27FC236}">
                <a16:creationId xmlns:a16="http://schemas.microsoft.com/office/drawing/2014/main" id="{E2C07AD9-13E2-3476-2EDB-28908999EB23}"/>
              </a:ext>
            </a:extLst>
          </p:cNvPr>
          <p:cNvPicPr>
            <a:picLocks noChangeAspect="1"/>
          </p:cNvPicPr>
          <p:nvPr/>
        </p:nvPicPr>
        <p:blipFill>
          <a:blip r:embed="rId3"/>
          <a:stretch>
            <a:fillRect/>
          </a:stretch>
        </p:blipFill>
        <p:spPr>
          <a:xfrm>
            <a:off x="0" y="813516"/>
            <a:ext cx="9096025" cy="2265676"/>
          </a:xfrm>
          <a:prstGeom prst="rect">
            <a:avLst/>
          </a:prstGeom>
        </p:spPr>
      </p:pic>
      <p:sp>
        <p:nvSpPr>
          <p:cNvPr id="8" name="Slide Number Placeholder 7">
            <a:extLst>
              <a:ext uri="{FF2B5EF4-FFF2-40B4-BE49-F238E27FC236}">
                <a16:creationId xmlns:a16="http://schemas.microsoft.com/office/drawing/2014/main" id="{D1175B51-B954-8D18-DE6D-091BA48B6A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2750900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B5EB3-9DA3-1D15-7816-B547D662FA7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6636CB9-57D5-FBE9-EB0D-98407136EA6E}"/>
              </a:ext>
            </a:extLst>
          </p:cNvPr>
          <p:cNvSpPr>
            <a:spLocks noGrp="1"/>
          </p:cNvSpPr>
          <p:nvPr>
            <p:ph type="title"/>
          </p:nvPr>
        </p:nvSpPr>
        <p:spPr>
          <a:xfrm>
            <a:off x="247306" y="102393"/>
            <a:ext cx="8363294"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Improved Inelastic Background Systematic</a:t>
            </a:r>
          </a:p>
        </p:txBody>
      </p:sp>
      <p:sp>
        <p:nvSpPr>
          <p:cNvPr id="7" name="TextBox 6">
            <a:extLst>
              <a:ext uri="{FF2B5EF4-FFF2-40B4-BE49-F238E27FC236}">
                <a16:creationId xmlns:a16="http://schemas.microsoft.com/office/drawing/2014/main" id="{1D362D68-0870-1A8D-108C-7943AACD5829}"/>
              </a:ext>
            </a:extLst>
          </p:cNvPr>
          <p:cNvSpPr txBox="1"/>
          <p:nvPr/>
        </p:nvSpPr>
        <p:spPr>
          <a:xfrm>
            <a:off x="247305" y="4283281"/>
            <a:ext cx="4229790" cy="338554"/>
          </a:xfrm>
          <a:prstGeom prst="rect">
            <a:avLst/>
          </a:prstGeom>
          <a:noFill/>
        </p:spPr>
        <p:txBody>
          <a:bodyPr wrap="square">
            <a:spAutoFit/>
          </a:bodyPr>
          <a:lstStyle/>
          <a:p>
            <a:r>
              <a:rPr lang="en-US" sz="1600" dirty="0">
                <a:latin typeface="Times New Roman" panose="02020603050405020304" pitchFamily="18" charset="0"/>
                <a:cs typeface="Times New Roman" panose="02020603050405020304" pitchFamily="18" charset="0"/>
              </a:rPr>
              <a:t>Analysis Credit and Ref: P. Datta APS 2025 Talk</a:t>
            </a:r>
            <a:endParaRPr lang="en-US" sz="1600" i="1"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D7D1604B-6302-75AC-7BC7-A500079DA4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pic>
        <p:nvPicPr>
          <p:cNvPr id="3" name="Picture 2">
            <a:extLst>
              <a:ext uri="{FF2B5EF4-FFF2-40B4-BE49-F238E27FC236}">
                <a16:creationId xmlns:a16="http://schemas.microsoft.com/office/drawing/2014/main" id="{53541CF2-34CB-8340-D441-888E97AE63E4}"/>
              </a:ext>
            </a:extLst>
          </p:cNvPr>
          <p:cNvPicPr>
            <a:picLocks noChangeAspect="1"/>
          </p:cNvPicPr>
          <p:nvPr/>
        </p:nvPicPr>
        <p:blipFill>
          <a:blip r:embed="rId3"/>
          <a:stretch>
            <a:fillRect/>
          </a:stretch>
        </p:blipFill>
        <p:spPr>
          <a:xfrm>
            <a:off x="4477095" y="736600"/>
            <a:ext cx="4443008" cy="3823680"/>
          </a:xfrm>
          <a:prstGeom prst="rect">
            <a:avLst/>
          </a:prstGeom>
        </p:spPr>
      </p:pic>
      <p:sp>
        <p:nvSpPr>
          <p:cNvPr id="4" name="TextBox 3">
            <a:extLst>
              <a:ext uri="{FF2B5EF4-FFF2-40B4-BE49-F238E27FC236}">
                <a16:creationId xmlns:a16="http://schemas.microsoft.com/office/drawing/2014/main" id="{D3882972-46F7-A45D-39FA-B63686984AA5}"/>
              </a:ext>
            </a:extLst>
          </p:cNvPr>
          <p:cNvSpPr txBox="1"/>
          <p:nvPr/>
        </p:nvSpPr>
        <p:spPr>
          <a:xfrm>
            <a:off x="446280" y="1494278"/>
            <a:ext cx="3893732" cy="230832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Determination of Inelastic Background</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From MC </a:t>
            </a:r>
            <a:r>
              <a:rPr lang="en-US" sz="1600" dirty="0">
                <a:solidFill>
                  <a:schemeClr val="tx1"/>
                </a:solidFill>
                <a:latin typeface="Times New Roman" panose="02020603050405020304" pitchFamily="18" charset="0"/>
                <a:cs typeface="Times New Roman" panose="02020603050405020304" pitchFamily="18" charset="0"/>
              </a:rPr>
              <a:t>W</a:t>
            </a:r>
            <a:r>
              <a:rPr lang="en-US" sz="1600" baseline="30000" dirty="0">
                <a:solidFill>
                  <a:schemeClr val="tx1"/>
                </a:solidFill>
                <a:latin typeface="Times New Roman" panose="02020603050405020304" pitchFamily="18" charset="0"/>
                <a:cs typeface="Times New Roman" panose="02020603050405020304" pitchFamily="18" charset="0"/>
              </a:rPr>
              <a:t>2 </a:t>
            </a:r>
            <a:r>
              <a:rPr lang="en-US" sz="1600" dirty="0">
                <a:solidFill>
                  <a:schemeClr val="tx1"/>
                </a:solidFill>
                <a:latin typeface="Times New Roman" panose="02020603050405020304" pitchFamily="18" charset="0"/>
                <a:cs typeface="Times New Roman" panose="02020603050405020304" pitchFamily="18" charset="0"/>
              </a:rPr>
              <a:t>distributions of signal and MC inelastic generator events. Select events outside quasi-elastic peak</a:t>
            </a:r>
          </a:p>
          <a:p>
            <a:pPr marL="285750" indent="-285750">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Select out-of-time events</a:t>
            </a:r>
            <a:endParaRPr lang="en-US" sz="1600" baseline="30000"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Fit delta x distribution of selected background events</a:t>
            </a:r>
          </a:p>
          <a:p>
            <a:pPr marL="285750" indent="-285750">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Use background shape in Systematic uncertainty evaluation</a:t>
            </a:r>
          </a:p>
        </p:txBody>
      </p:sp>
    </p:spTree>
    <p:extLst>
      <p:ext uri="{BB962C8B-B14F-4D97-AF65-F5344CB8AC3E}">
        <p14:creationId xmlns:p14="http://schemas.microsoft.com/office/powerpoint/2010/main" val="2947960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B1075-BF00-A3D1-5BC9-48E7ABEF625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8751F29-ADEB-9882-BEA0-71042D24EDBB}"/>
              </a:ext>
            </a:extLst>
          </p:cNvPr>
          <p:cNvSpPr>
            <a:spLocks noGrp="1"/>
          </p:cNvSpPr>
          <p:nvPr>
            <p:ph type="title"/>
          </p:nvPr>
        </p:nvSpPr>
        <p:spPr>
          <a:xfrm>
            <a:off x="1613746" y="60060"/>
            <a:ext cx="5916507"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Systematic: Radiative Corrections</a:t>
            </a:r>
          </a:p>
        </p:txBody>
      </p:sp>
      <p:sp>
        <p:nvSpPr>
          <p:cNvPr id="2" name="Slide Number Placeholder 1">
            <a:extLst>
              <a:ext uri="{FF2B5EF4-FFF2-40B4-BE49-F238E27FC236}">
                <a16:creationId xmlns:a16="http://schemas.microsoft.com/office/drawing/2014/main" id="{74D49740-82A6-3F32-8513-72E61E13F5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pic>
        <p:nvPicPr>
          <p:cNvPr id="12" name="Picture 11">
            <a:extLst>
              <a:ext uri="{FF2B5EF4-FFF2-40B4-BE49-F238E27FC236}">
                <a16:creationId xmlns:a16="http://schemas.microsoft.com/office/drawing/2014/main" id="{6D6BECE5-5DC1-C55D-D630-929F16624B0D}"/>
              </a:ext>
            </a:extLst>
          </p:cNvPr>
          <p:cNvPicPr>
            <a:picLocks noChangeAspect="1"/>
          </p:cNvPicPr>
          <p:nvPr/>
        </p:nvPicPr>
        <p:blipFill>
          <a:blip r:embed="rId3"/>
          <a:stretch>
            <a:fillRect/>
          </a:stretch>
        </p:blipFill>
        <p:spPr>
          <a:xfrm>
            <a:off x="1833033" y="694646"/>
            <a:ext cx="5781887" cy="3968571"/>
          </a:xfrm>
          <a:prstGeom prst="rect">
            <a:avLst/>
          </a:prstGeom>
        </p:spPr>
      </p:pic>
      <p:sp>
        <p:nvSpPr>
          <p:cNvPr id="14" name="TextBox 13">
            <a:extLst>
              <a:ext uri="{FF2B5EF4-FFF2-40B4-BE49-F238E27FC236}">
                <a16:creationId xmlns:a16="http://schemas.microsoft.com/office/drawing/2014/main" id="{36306653-0BB1-6E32-3A31-277BB3946CE9}"/>
              </a:ext>
            </a:extLst>
          </p:cNvPr>
          <p:cNvSpPr txBox="1"/>
          <p:nvPr/>
        </p:nvSpPr>
        <p:spPr>
          <a:xfrm>
            <a:off x="0" y="1370748"/>
            <a:ext cx="2250361" cy="584775"/>
          </a:xfrm>
          <a:prstGeom prst="rect">
            <a:avLst/>
          </a:prstGeom>
          <a:noFill/>
        </p:spPr>
        <p:txBody>
          <a:bodyPr wrap="square">
            <a:spAutoFit/>
          </a:bodyPr>
          <a:lstStyle/>
          <a:p>
            <a:r>
              <a:rPr lang="en-US" sz="1600" dirty="0">
                <a:latin typeface="Times New Roman" panose="02020603050405020304" pitchFamily="18" charset="0"/>
                <a:cs typeface="Times New Roman" panose="02020603050405020304" pitchFamily="18" charset="0"/>
              </a:rPr>
              <a:t>Analysis Credit and Ref: P. Datta </a:t>
            </a:r>
            <a:endParaRPr lang="en-US"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1463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44D92-361B-648A-A819-B7AF5BAF278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77AEB83-9F5B-3F0D-7F82-DD714D187C32}"/>
              </a:ext>
            </a:extLst>
          </p:cNvPr>
          <p:cNvSpPr>
            <a:spLocks noGrp="1"/>
          </p:cNvSpPr>
          <p:nvPr>
            <p:ph type="title"/>
          </p:nvPr>
        </p:nvSpPr>
        <p:spPr>
          <a:xfrm>
            <a:off x="2423160" y="102393"/>
            <a:ext cx="4297681"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Future TPE Experiments</a:t>
            </a:r>
          </a:p>
        </p:txBody>
      </p:sp>
      <p:sp>
        <p:nvSpPr>
          <p:cNvPr id="7" name="TextBox 6">
            <a:extLst>
              <a:ext uri="{FF2B5EF4-FFF2-40B4-BE49-F238E27FC236}">
                <a16:creationId xmlns:a16="http://schemas.microsoft.com/office/drawing/2014/main" id="{C2C7041A-D2C0-B756-CDF6-81624472821F}"/>
              </a:ext>
            </a:extLst>
          </p:cNvPr>
          <p:cNvSpPr txBox="1"/>
          <p:nvPr/>
        </p:nvSpPr>
        <p:spPr>
          <a:xfrm>
            <a:off x="247305" y="3958735"/>
            <a:ext cx="4229790" cy="646331"/>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Ref: E. </a:t>
            </a:r>
            <a:r>
              <a:rPr lang="en-US" sz="1200" dirty="0" err="1">
                <a:latin typeface="Times New Roman" panose="02020603050405020304" pitchFamily="18" charset="0"/>
                <a:cs typeface="Times New Roman" panose="02020603050405020304" pitchFamily="18" charset="0"/>
              </a:rPr>
              <a:t>Fuchey</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Measurement of the Two-Photon Exchange Contribution in the Electron-Neutron and Positron-Neutron Elastic Scattering</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4335F17-1BEE-7ACA-4532-D710577B46ED}"/>
                  </a:ext>
                </a:extLst>
              </p:cNvPr>
              <p:cNvSpPr txBox="1"/>
              <p:nvPr/>
            </p:nvSpPr>
            <p:spPr>
              <a:xfrm>
                <a:off x="5350528" y="3963779"/>
                <a:ext cx="3488672" cy="477503"/>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Ref: J. </a:t>
                </a:r>
                <a:r>
                  <a:rPr lang="en-US" sz="1200" dirty="0" err="1">
                    <a:latin typeface="Times New Roman" panose="02020603050405020304" pitchFamily="18" charset="0"/>
                    <a:cs typeface="Times New Roman" panose="02020603050405020304" pitchFamily="18" charset="0"/>
                  </a:rPr>
                  <a:t>Bernaeur</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Determination of two-photon exchange via </a:t>
                </a:r>
                <a14:m>
                  <m:oMath xmlns:m="http://schemas.openxmlformats.org/officeDocument/2006/math">
                    <m:sSup>
                      <m:sSupPr>
                        <m:ctrlPr>
                          <a:rPr lang="en-US" sz="1200" i="1" smtClean="0">
                            <a:latin typeface="Cambria Math" panose="02040503050406030204" pitchFamily="18" charset="0"/>
                            <a:cs typeface="Times New Roman" panose="02020603050405020304" pitchFamily="18" charset="0"/>
                          </a:rPr>
                        </m:ctrlPr>
                      </m:sSupPr>
                      <m:e>
                        <m:r>
                          <a:rPr lang="en-US" sz="1200" b="0" i="1" smtClean="0">
                            <a:latin typeface="Cambria Math" panose="02040503050406030204" pitchFamily="18" charset="0"/>
                            <a:cs typeface="Times New Roman" panose="02020603050405020304" pitchFamily="18" charset="0"/>
                          </a:rPr>
                          <m:t>𝑒</m:t>
                        </m:r>
                      </m:e>
                      <m:sup>
                        <m:r>
                          <a:rPr lang="en-US" sz="1200" b="0" i="1" smtClean="0">
                            <a:latin typeface="Cambria Math" panose="02040503050406030204" pitchFamily="18" charset="0"/>
                            <a:cs typeface="Times New Roman" panose="02020603050405020304" pitchFamily="18" charset="0"/>
                          </a:rPr>
                          <m:t>+</m:t>
                        </m:r>
                      </m:sup>
                    </m:sSup>
                    <m:r>
                      <a:rPr lang="en-US" sz="1200" b="0" i="1" smtClean="0">
                        <a:latin typeface="Cambria Math" panose="02040503050406030204" pitchFamily="18" charset="0"/>
                        <a:cs typeface="Times New Roman" panose="02020603050405020304" pitchFamily="18" charset="0"/>
                      </a:rPr>
                      <m:t>𝑝</m:t>
                    </m:r>
                    <m:r>
                      <a:rPr lang="en-US" sz="1200" b="0" i="1" smtClean="0">
                        <a:latin typeface="Cambria Math" panose="02040503050406030204" pitchFamily="18" charset="0"/>
                        <a:cs typeface="Times New Roman" panose="02020603050405020304" pitchFamily="18" charset="0"/>
                      </a:rPr>
                      <m:t>/</m:t>
                    </m:r>
                    <m:sSup>
                      <m:sSupPr>
                        <m:ctrlPr>
                          <a:rPr lang="en-US" sz="1200" b="0" i="1" smtClean="0">
                            <a:latin typeface="Cambria Math" panose="02040503050406030204" pitchFamily="18" charset="0"/>
                            <a:cs typeface="Times New Roman" panose="02020603050405020304" pitchFamily="18" charset="0"/>
                          </a:rPr>
                        </m:ctrlPr>
                      </m:sSupPr>
                      <m:e>
                        <m:r>
                          <a:rPr lang="en-US" sz="1200" b="0" i="1" smtClean="0">
                            <a:latin typeface="Cambria Math" panose="02040503050406030204" pitchFamily="18" charset="0"/>
                            <a:cs typeface="Times New Roman" panose="02020603050405020304" pitchFamily="18" charset="0"/>
                          </a:rPr>
                          <m:t>𝑒</m:t>
                        </m:r>
                      </m:e>
                      <m:sup>
                        <m:r>
                          <a:rPr lang="en-US" sz="1200" b="0" i="1" smtClean="0">
                            <a:latin typeface="Cambria Math" panose="02040503050406030204" pitchFamily="18" charset="0"/>
                            <a:cs typeface="Times New Roman" panose="02020603050405020304" pitchFamily="18" charset="0"/>
                          </a:rPr>
                          <m:t>−</m:t>
                        </m:r>
                      </m:sup>
                    </m:sSup>
                    <m:r>
                      <a:rPr lang="en-US" sz="1200" b="0" i="1" smtClean="0">
                        <a:latin typeface="Cambria Math" panose="02040503050406030204" pitchFamily="18" charset="0"/>
                        <a:cs typeface="Times New Roman" panose="02020603050405020304" pitchFamily="18" charset="0"/>
                      </a:rPr>
                      <m:t>𝑝</m:t>
                    </m:r>
                  </m:oMath>
                </a14:m>
                <a:r>
                  <a:rPr lang="en-US" sz="1200" i="1" dirty="0">
                    <a:latin typeface="Times New Roman" panose="02020603050405020304" pitchFamily="18" charset="0"/>
                    <a:cs typeface="Times New Roman" panose="02020603050405020304" pitchFamily="18" charset="0"/>
                  </a:rPr>
                  <a:t> Scattering with CLAS12</a:t>
                </a:r>
              </a:p>
            </p:txBody>
          </p:sp>
        </mc:Choice>
        <mc:Fallback xmlns="">
          <p:sp>
            <p:nvSpPr>
              <p:cNvPr id="10" name="TextBox 9">
                <a:extLst>
                  <a:ext uri="{FF2B5EF4-FFF2-40B4-BE49-F238E27FC236}">
                    <a16:creationId xmlns:a16="http://schemas.microsoft.com/office/drawing/2014/main" id="{44335F17-1BEE-7ACA-4532-D710577B46ED}"/>
                  </a:ext>
                </a:extLst>
              </p:cNvPr>
              <p:cNvSpPr txBox="1">
                <a:spLocks noRot="1" noChangeAspect="1" noMove="1" noResize="1" noEditPoints="1" noAdjustHandles="1" noChangeArrowheads="1" noChangeShapeType="1" noTextEdit="1"/>
              </p:cNvSpPr>
              <p:nvPr/>
            </p:nvSpPr>
            <p:spPr>
              <a:xfrm>
                <a:off x="5350528" y="3963779"/>
                <a:ext cx="3488672" cy="477503"/>
              </a:xfrm>
              <a:prstGeom prst="rect">
                <a:avLst/>
              </a:prstGeom>
              <a:blipFill>
                <a:blip r:embed="rId3"/>
                <a:stretch>
                  <a:fillRect b="-5263"/>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58314C2D-BEA0-C881-CD1B-56C2BFEC95BE}"/>
              </a:ext>
            </a:extLst>
          </p:cNvPr>
          <p:cNvPicPr>
            <a:picLocks noChangeAspect="1"/>
          </p:cNvPicPr>
          <p:nvPr/>
        </p:nvPicPr>
        <p:blipFill>
          <a:blip r:embed="rId4"/>
          <a:stretch>
            <a:fillRect/>
          </a:stretch>
        </p:blipFill>
        <p:spPr>
          <a:xfrm>
            <a:off x="304800" y="954189"/>
            <a:ext cx="4114800" cy="2886775"/>
          </a:xfrm>
          <a:prstGeom prst="rect">
            <a:avLst/>
          </a:prstGeom>
        </p:spPr>
      </p:pic>
      <p:pic>
        <p:nvPicPr>
          <p:cNvPr id="13" name="Picture 12">
            <a:extLst>
              <a:ext uri="{FF2B5EF4-FFF2-40B4-BE49-F238E27FC236}">
                <a16:creationId xmlns:a16="http://schemas.microsoft.com/office/drawing/2014/main" id="{32E72F94-E95D-5D99-4296-EB54541646B4}"/>
              </a:ext>
            </a:extLst>
          </p:cNvPr>
          <p:cNvPicPr>
            <a:picLocks noChangeAspect="1"/>
          </p:cNvPicPr>
          <p:nvPr/>
        </p:nvPicPr>
        <p:blipFill>
          <a:blip r:embed="rId5"/>
          <a:stretch>
            <a:fillRect/>
          </a:stretch>
        </p:blipFill>
        <p:spPr>
          <a:xfrm>
            <a:off x="4724400" y="964584"/>
            <a:ext cx="4114800" cy="2865985"/>
          </a:xfrm>
          <a:prstGeom prst="rect">
            <a:avLst/>
          </a:prstGeom>
        </p:spPr>
      </p:pic>
      <p:sp>
        <p:nvSpPr>
          <p:cNvPr id="2" name="Slide Number Placeholder 1">
            <a:extLst>
              <a:ext uri="{FF2B5EF4-FFF2-40B4-BE49-F238E27FC236}">
                <a16:creationId xmlns:a16="http://schemas.microsoft.com/office/drawing/2014/main" id="{3E797001-8106-AD23-BAC1-A7D6374E76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spTree>
    <p:extLst>
      <p:ext uri="{BB962C8B-B14F-4D97-AF65-F5344CB8AC3E}">
        <p14:creationId xmlns:p14="http://schemas.microsoft.com/office/powerpoint/2010/main" val="1201695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1853334" y="26089"/>
            <a:ext cx="5437331" cy="628559"/>
          </a:xfrm>
        </p:spPr>
        <p:txBody>
          <a:bodyPr>
            <a:noAutofit/>
          </a:bodyPr>
          <a:lstStyle/>
          <a:p>
            <a:pPr algn="ctr"/>
            <a:r>
              <a:rPr lang="en-US" sz="3200" dirty="0">
                <a:latin typeface="Times New Roman" panose="02020603050405020304" pitchFamily="18" charset="0"/>
                <a:cs typeface="Times New Roman" panose="02020603050405020304" pitchFamily="18" charset="0"/>
              </a:rPr>
              <a:t>Nucleon Structure</a:t>
            </a:r>
          </a:p>
        </p:txBody>
      </p:sp>
      <p:pic>
        <p:nvPicPr>
          <p:cNvPr id="15" name="Picture 14" descr="A diagram of a model of a molecule&#10;&#10;Description automatically generated with medium confidence">
            <a:extLst>
              <a:ext uri="{FF2B5EF4-FFF2-40B4-BE49-F238E27FC236}">
                <a16:creationId xmlns:a16="http://schemas.microsoft.com/office/drawing/2014/main" id="{50CEADB9-BF55-D6D0-E767-FDF1C7CD2C2C}"/>
              </a:ext>
            </a:extLst>
          </p:cNvPr>
          <p:cNvPicPr>
            <a:picLocks noChangeAspect="1"/>
          </p:cNvPicPr>
          <p:nvPr/>
        </p:nvPicPr>
        <p:blipFill>
          <a:blip r:embed="rId3"/>
          <a:stretch>
            <a:fillRect/>
          </a:stretch>
        </p:blipFill>
        <p:spPr>
          <a:xfrm>
            <a:off x="1978" y="1761067"/>
            <a:ext cx="4552605" cy="2560840"/>
          </a:xfrm>
          <a:prstGeom prst="rect">
            <a:avLst/>
          </a:prstGeom>
        </p:spPr>
      </p:pic>
      <p:sp>
        <p:nvSpPr>
          <p:cNvPr id="16" name="TextBox 15">
            <a:extLst>
              <a:ext uri="{FF2B5EF4-FFF2-40B4-BE49-F238E27FC236}">
                <a16:creationId xmlns:a16="http://schemas.microsoft.com/office/drawing/2014/main" id="{A6915A35-9FCF-6A99-6421-C7EE5E868FFF}"/>
              </a:ext>
            </a:extLst>
          </p:cNvPr>
          <p:cNvSpPr txBox="1"/>
          <p:nvPr/>
        </p:nvSpPr>
        <p:spPr>
          <a:xfrm>
            <a:off x="60960" y="612081"/>
            <a:ext cx="8987246"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Hadrons (including protons and neutrons) have an internal structure!</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Not structureless point-like.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Complex internal structure of valence quarks, gluons, and quark-antiquark pairs.</a:t>
            </a:r>
          </a:p>
        </p:txBody>
      </p:sp>
      <p:sp>
        <p:nvSpPr>
          <p:cNvPr id="23" name="TextBox 22">
            <a:extLst>
              <a:ext uri="{FF2B5EF4-FFF2-40B4-BE49-F238E27FC236}">
                <a16:creationId xmlns:a16="http://schemas.microsoft.com/office/drawing/2014/main" id="{129E8054-D540-37C5-69BF-F91FF29EB63E}"/>
              </a:ext>
            </a:extLst>
          </p:cNvPr>
          <p:cNvSpPr txBox="1"/>
          <p:nvPr/>
        </p:nvSpPr>
        <p:spPr>
          <a:xfrm>
            <a:off x="4571999" y="1505252"/>
            <a:ext cx="4493623" cy="3354765"/>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Important Questions: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How are the charge and magnetization distributed inside a nucleon?</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How do emergent properties of the nucleon arise?</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How does the internal nucleon structure behave at different momentum transfer scales (non-perturbative vs. perturbative regimes)?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How do the gluon and quark-antiquark pairs contribute?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C0F33602-9789-0E9A-8858-3FD0AA8C44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spTree>
    <p:extLst>
      <p:ext uri="{BB962C8B-B14F-4D97-AF65-F5344CB8AC3E}">
        <p14:creationId xmlns:p14="http://schemas.microsoft.com/office/powerpoint/2010/main" val="1131108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1364448" y="102393"/>
            <a:ext cx="6415103" cy="629066"/>
          </a:xfrm>
        </p:spPr>
        <p:txBody>
          <a:bodyPr>
            <a:noAutofit/>
          </a:bodyPr>
          <a:lstStyle/>
          <a:p>
            <a:pPr algn="ctr"/>
            <a:r>
              <a:rPr lang="en-US" sz="3200" dirty="0" err="1">
                <a:latin typeface="Times New Roman" panose="02020603050405020304" pitchFamily="18" charset="0"/>
                <a:cs typeface="Times New Roman" panose="02020603050405020304" pitchFamily="18" charset="0"/>
              </a:rPr>
              <a:t>BigBite</a:t>
            </a:r>
            <a:r>
              <a:rPr lang="en-US" sz="3200" dirty="0">
                <a:latin typeface="Times New Roman" panose="02020603050405020304" pitchFamily="18" charset="0"/>
                <a:cs typeface="Times New Roman" panose="02020603050405020304" pitchFamily="18" charset="0"/>
              </a:rPr>
              <a:t> Spectrometer (Electron Arm)</a:t>
            </a:r>
          </a:p>
        </p:txBody>
      </p:sp>
      <p:pic>
        <p:nvPicPr>
          <p:cNvPr id="7" name="Picture 6" descr="A machine with many different colored parts&#10;&#10;Description automatically generated with medium confidence">
            <a:extLst>
              <a:ext uri="{FF2B5EF4-FFF2-40B4-BE49-F238E27FC236}">
                <a16:creationId xmlns:a16="http://schemas.microsoft.com/office/drawing/2014/main" id="{D65DE036-43CC-7C4D-2C14-CD1B9FE51707}"/>
              </a:ext>
            </a:extLst>
          </p:cNvPr>
          <p:cNvPicPr>
            <a:picLocks noChangeAspect="1"/>
          </p:cNvPicPr>
          <p:nvPr/>
        </p:nvPicPr>
        <p:blipFill>
          <a:blip r:embed="rId3"/>
          <a:stretch>
            <a:fillRect/>
          </a:stretch>
        </p:blipFill>
        <p:spPr>
          <a:xfrm>
            <a:off x="2966598" y="866503"/>
            <a:ext cx="5930900" cy="36195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C3141B0-DF4B-047A-B907-C8B0094CE5D6}"/>
                  </a:ext>
                </a:extLst>
              </p:cNvPr>
              <p:cNvSpPr txBox="1"/>
              <p:nvPr/>
            </p:nvSpPr>
            <p:spPr>
              <a:xfrm>
                <a:off x="145021" y="1106592"/>
                <a:ext cx="2821577" cy="3046988"/>
              </a:xfrm>
              <a:prstGeom prst="rect">
                <a:avLst/>
              </a:prstGeom>
              <a:noFill/>
            </p:spPr>
            <p:txBody>
              <a:bodyPr wrap="square" rtlCol="0">
                <a:spAutoFit/>
              </a:bodyPr>
              <a:lstStyle/>
              <a:p>
                <a:r>
                  <a:rPr lang="en-US" sz="1600" dirty="0" err="1">
                    <a:latin typeface="Times New Roman" panose="02020603050405020304" pitchFamily="18" charset="0"/>
                    <a:cs typeface="Times New Roman" panose="02020603050405020304" pitchFamily="18" charset="0"/>
                  </a:rPr>
                  <a:t>BigBite</a:t>
                </a:r>
                <a:r>
                  <a:rPr lang="en-US" sz="1600" dirty="0">
                    <a:latin typeface="Times New Roman" panose="02020603050405020304" pitchFamily="18" charset="0"/>
                    <a:cs typeface="Times New Roman" panose="02020603050405020304" pitchFamily="18" charset="0"/>
                  </a:rPr>
                  <a:t> Dipole Magnet: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1.2 T</a:t>
                </a:r>
                <a:r>
                  <a:rPr lang="en-US" sz="1600" dirty="0">
                    <a:ea typeface="Cambria Math" panose="02040503050406030204" pitchFamily="18" charset="0"/>
                  </a:rPr>
                  <a:t> </a:t>
                </a:r>
                <a14:m>
                  <m:oMath xmlns:m="http://schemas.openxmlformats.org/officeDocument/2006/math">
                    <m:r>
                      <a:rPr lang="en-US" sz="1600" i="1">
                        <a:latin typeface="Cambria Math" panose="02040503050406030204" pitchFamily="18" charset="0"/>
                        <a:ea typeface="Cambria Math" panose="02040503050406030204" pitchFamily="18" charset="0"/>
                      </a:rPr>
                      <m:t>∙ </m:t>
                    </m:r>
                  </m:oMath>
                </a14:m>
                <a:r>
                  <a:rPr lang="en-US" sz="1600" dirty="0">
                    <a:latin typeface="Times New Roman" panose="02020603050405020304" pitchFamily="18" charset="0"/>
                    <a:cs typeface="Times New Roman" panose="02020603050405020304" pitchFamily="18" charset="0"/>
                  </a:rPr>
                  <a:t>m</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53 </a:t>
                </a:r>
                <a:r>
                  <a:rPr lang="en-US" sz="1600" dirty="0" err="1">
                    <a:latin typeface="Times New Roman" panose="02020603050405020304" pitchFamily="18" charset="0"/>
                    <a:cs typeface="Times New Roman" panose="02020603050405020304" pitchFamily="18" charset="0"/>
                  </a:rPr>
                  <a:t>msr</a:t>
                </a:r>
                <a:r>
                  <a:rPr lang="en-US" sz="1600" dirty="0">
                    <a:latin typeface="Times New Roman" panose="02020603050405020304" pitchFamily="18" charset="0"/>
                    <a:cs typeface="Times New Roman" panose="02020603050405020304" pitchFamily="18" charset="0"/>
                  </a:rPr>
                  <a:t>, 1.6 m from target</a:t>
                </a:r>
              </a:p>
              <a:p>
                <a:r>
                  <a:rPr lang="en-US" sz="1600" dirty="0">
                    <a:latin typeface="Times New Roman" panose="02020603050405020304" pitchFamily="18" charset="0"/>
                    <a:cs typeface="Times New Roman" panose="02020603050405020304" pitchFamily="18" charset="0"/>
                  </a:rPr>
                  <a:t>Tracking:</a:t>
                </a:r>
              </a:p>
              <a:p>
                <a:r>
                  <a:rPr lang="en-US" sz="1600" dirty="0">
                    <a:solidFill>
                      <a:srgbClr val="FF0000"/>
                    </a:solidFill>
                    <a:latin typeface="Times New Roman" panose="02020603050405020304" pitchFamily="18" charset="0"/>
                    <a:cs typeface="Times New Roman" panose="02020603050405020304" pitchFamily="18" charset="0"/>
                  </a:rPr>
                  <a:t>Gas Electron Multiplier</a:t>
                </a:r>
              </a:p>
              <a:p>
                <a:r>
                  <a:rPr lang="en-US" sz="1600" dirty="0">
                    <a:latin typeface="Times New Roman" panose="02020603050405020304" pitchFamily="18" charset="0"/>
                    <a:cs typeface="Times New Roman" panose="02020603050405020304" pitchFamily="18" charset="0"/>
                  </a:rPr>
                  <a:t>Cherenkov Detector:</a:t>
                </a:r>
              </a:p>
              <a:p>
                <a:r>
                  <a:rPr lang="en-US" sz="1600" dirty="0">
                    <a:solidFill>
                      <a:srgbClr val="00FF55"/>
                    </a:solidFill>
                    <a:latin typeface="Times New Roman" panose="02020603050405020304" pitchFamily="18" charset="0"/>
                    <a:cs typeface="Times New Roman" panose="02020603050405020304" pitchFamily="18" charset="0"/>
                  </a:rPr>
                  <a:t>GRINCH</a:t>
                </a:r>
              </a:p>
              <a:p>
                <a:r>
                  <a:rPr lang="en-US" sz="1600" dirty="0">
                    <a:latin typeface="Times New Roman" panose="02020603050405020304" pitchFamily="18" charset="0"/>
                    <a:cs typeface="Times New Roman" panose="02020603050405020304" pitchFamily="18" charset="0"/>
                  </a:rPr>
                  <a:t>Scintillator Array:</a:t>
                </a:r>
              </a:p>
              <a:p>
                <a:r>
                  <a:rPr lang="en-US" sz="1600" dirty="0">
                    <a:solidFill>
                      <a:srgbClr val="FFC000"/>
                    </a:solidFill>
                    <a:latin typeface="Times New Roman" panose="02020603050405020304" pitchFamily="18" charset="0"/>
                    <a:cs typeface="Times New Roman" panose="02020603050405020304" pitchFamily="18" charset="0"/>
                  </a:rPr>
                  <a:t>Timing Hodoscope</a:t>
                </a:r>
              </a:p>
              <a:p>
                <a:r>
                  <a:rPr lang="en-US" sz="1600" dirty="0">
                    <a:latin typeface="Times New Roman" panose="02020603050405020304" pitchFamily="18" charset="0"/>
                    <a:cs typeface="Times New Roman" panose="02020603050405020304" pitchFamily="18" charset="0"/>
                  </a:rPr>
                  <a:t>Electron Calorimeter:</a:t>
                </a:r>
              </a:p>
              <a:p>
                <a:r>
                  <a:rPr lang="en-US" sz="1600" dirty="0" err="1">
                    <a:solidFill>
                      <a:srgbClr val="00B0F0"/>
                    </a:solidFill>
                    <a:latin typeface="Times New Roman" panose="02020603050405020304" pitchFamily="18" charset="0"/>
                    <a:cs typeface="Times New Roman" panose="02020603050405020304" pitchFamily="18" charset="0"/>
                  </a:rPr>
                  <a:t>BigBite</a:t>
                </a:r>
                <a:r>
                  <a:rPr lang="en-US" sz="1600" dirty="0">
                    <a:solidFill>
                      <a:srgbClr val="00B0F0"/>
                    </a:solidFill>
                    <a:latin typeface="Times New Roman" panose="02020603050405020304" pitchFamily="18" charset="0"/>
                    <a:cs typeface="Times New Roman" panose="02020603050405020304" pitchFamily="18" charset="0"/>
                  </a:rPr>
                  <a:t> Calorimeter (</a:t>
                </a:r>
                <a:r>
                  <a:rPr lang="en-US" sz="1600" dirty="0" err="1">
                    <a:solidFill>
                      <a:srgbClr val="00B0F0"/>
                    </a:solidFill>
                    <a:latin typeface="Times New Roman" panose="02020603050405020304" pitchFamily="18" charset="0"/>
                    <a:cs typeface="Times New Roman" panose="02020603050405020304" pitchFamily="18" charset="0"/>
                  </a:rPr>
                  <a:t>Preshower</a:t>
                </a:r>
                <a:r>
                  <a:rPr lang="en-US" sz="1600" dirty="0">
                    <a:solidFill>
                      <a:srgbClr val="00B0F0"/>
                    </a:solidFill>
                    <a:latin typeface="Times New Roman" panose="02020603050405020304" pitchFamily="18" charset="0"/>
                    <a:cs typeface="Times New Roman" panose="02020603050405020304" pitchFamily="18" charset="0"/>
                  </a:rPr>
                  <a:t> + Shower)</a:t>
                </a:r>
              </a:p>
            </p:txBody>
          </p:sp>
        </mc:Choice>
        <mc:Fallback xmlns="">
          <p:sp>
            <p:nvSpPr>
              <p:cNvPr id="11" name="TextBox 10">
                <a:extLst>
                  <a:ext uri="{FF2B5EF4-FFF2-40B4-BE49-F238E27FC236}">
                    <a16:creationId xmlns:a16="http://schemas.microsoft.com/office/drawing/2014/main" id="{8C3141B0-DF4B-047A-B907-C8B0094CE5D6}"/>
                  </a:ext>
                </a:extLst>
              </p:cNvPr>
              <p:cNvSpPr txBox="1">
                <a:spLocks noRot="1" noChangeAspect="1" noMove="1" noResize="1" noEditPoints="1" noAdjustHandles="1" noChangeArrowheads="1" noChangeShapeType="1" noTextEdit="1"/>
              </p:cNvSpPr>
              <p:nvPr/>
            </p:nvSpPr>
            <p:spPr>
              <a:xfrm>
                <a:off x="145021" y="1106592"/>
                <a:ext cx="2821577" cy="3046988"/>
              </a:xfrm>
              <a:prstGeom prst="rect">
                <a:avLst/>
              </a:prstGeom>
              <a:blipFill>
                <a:blip r:embed="rId4"/>
                <a:stretch>
                  <a:fillRect l="-1345" t="-833" r="-1345" b="-2083"/>
                </a:stretch>
              </a:blipFill>
            </p:spPr>
            <p:txBody>
              <a:bodyPr/>
              <a:lstStyle/>
              <a:p>
                <a:r>
                  <a:rPr lang="en-US">
                    <a:noFill/>
                  </a:rPr>
                  <a:t> </a:t>
                </a:r>
              </a:p>
            </p:txBody>
          </p:sp>
        </mc:Fallback>
      </mc:AlternateContent>
      <p:sp>
        <p:nvSpPr>
          <p:cNvPr id="8" name="Slide Number Placeholder 7">
            <a:extLst>
              <a:ext uri="{FF2B5EF4-FFF2-40B4-BE49-F238E27FC236}">
                <a16:creationId xmlns:a16="http://schemas.microsoft.com/office/drawing/2014/main" id="{11BB175D-4E46-FC06-46F1-290000849C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spTree>
    <p:extLst>
      <p:ext uri="{BB962C8B-B14F-4D97-AF65-F5344CB8AC3E}">
        <p14:creationId xmlns:p14="http://schemas.microsoft.com/office/powerpoint/2010/main" val="39435607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2195648" y="102393"/>
            <a:ext cx="4752703" cy="638752"/>
          </a:xfrm>
        </p:spPr>
        <p:txBody>
          <a:bodyPr>
            <a:noAutofit/>
          </a:bodyPr>
          <a:lstStyle/>
          <a:p>
            <a:pPr algn="ctr"/>
            <a:r>
              <a:rPr lang="en-US" sz="3200" dirty="0">
                <a:latin typeface="Times New Roman" panose="02020603050405020304" pitchFamily="18" charset="0"/>
                <a:cs typeface="Times New Roman" panose="02020603050405020304" pitchFamily="18" charset="0"/>
              </a:rPr>
              <a:t>Hadron Calorimeter (</a:t>
            </a:r>
            <a:r>
              <a:rPr lang="en-US" sz="3200" dirty="0" err="1">
                <a:latin typeface="Times New Roman" panose="02020603050405020304" pitchFamily="18" charset="0"/>
                <a:cs typeface="Times New Roman" panose="02020603050405020304" pitchFamily="18" charset="0"/>
              </a:rPr>
              <a:t>HCal</a:t>
            </a:r>
            <a:r>
              <a:rPr lang="en-US" sz="3200" dirty="0">
                <a:latin typeface="Times New Roman" panose="02020603050405020304" pitchFamily="18" charset="0"/>
                <a:cs typeface="Times New Roman" panose="02020603050405020304" pitchFamily="18" charset="0"/>
              </a:rPr>
              <a:t>)</a:t>
            </a:r>
          </a:p>
        </p:txBody>
      </p:sp>
      <p:pic>
        <p:nvPicPr>
          <p:cNvPr id="6" name="Picture 5" descr="A large white box on a blue platform&#10;&#10;Description automatically generated">
            <a:extLst>
              <a:ext uri="{FF2B5EF4-FFF2-40B4-BE49-F238E27FC236}">
                <a16:creationId xmlns:a16="http://schemas.microsoft.com/office/drawing/2014/main" id="{14A3B319-B218-71DE-706A-9AC875C3FBD5}"/>
              </a:ext>
            </a:extLst>
          </p:cNvPr>
          <p:cNvPicPr>
            <a:picLocks noChangeAspect="1"/>
          </p:cNvPicPr>
          <p:nvPr/>
        </p:nvPicPr>
        <p:blipFill>
          <a:blip r:embed="rId3"/>
          <a:stretch>
            <a:fillRect/>
          </a:stretch>
        </p:blipFill>
        <p:spPr>
          <a:xfrm>
            <a:off x="6213318" y="670561"/>
            <a:ext cx="2684180" cy="3578904"/>
          </a:xfrm>
          <a:prstGeom prst="rect">
            <a:avLst/>
          </a:prstGeom>
        </p:spPr>
      </p:pic>
      <p:pic>
        <p:nvPicPr>
          <p:cNvPr id="12" name="Picture 11" descr="A diagram of a light guide&#10;&#10;Description automatically generated">
            <a:extLst>
              <a:ext uri="{FF2B5EF4-FFF2-40B4-BE49-F238E27FC236}">
                <a16:creationId xmlns:a16="http://schemas.microsoft.com/office/drawing/2014/main" id="{BBD89CB6-B1D9-2905-BDE2-26BBCF8F017A}"/>
              </a:ext>
            </a:extLst>
          </p:cNvPr>
          <p:cNvPicPr>
            <a:picLocks noChangeAspect="1"/>
          </p:cNvPicPr>
          <p:nvPr/>
        </p:nvPicPr>
        <p:blipFill>
          <a:blip r:embed="rId4"/>
          <a:stretch>
            <a:fillRect/>
          </a:stretch>
        </p:blipFill>
        <p:spPr>
          <a:xfrm>
            <a:off x="3056708" y="1126205"/>
            <a:ext cx="2891090" cy="2891090"/>
          </a:xfrm>
          <a:prstGeom prst="rect">
            <a:avLst/>
          </a:prstGeom>
        </p:spPr>
      </p:pic>
      <p:sp>
        <p:nvSpPr>
          <p:cNvPr id="13" name="TextBox 12">
            <a:extLst>
              <a:ext uri="{FF2B5EF4-FFF2-40B4-BE49-F238E27FC236}">
                <a16:creationId xmlns:a16="http://schemas.microsoft.com/office/drawing/2014/main" id="{6A5B0E60-6F40-2A10-816E-6E94DFEF3D4A}"/>
              </a:ext>
            </a:extLst>
          </p:cNvPr>
          <p:cNvSpPr txBox="1"/>
          <p:nvPr/>
        </p:nvSpPr>
        <p:spPr>
          <a:xfrm>
            <a:off x="3122022" y="4080188"/>
            <a:ext cx="2760461"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Interior of an </a:t>
            </a:r>
            <a:r>
              <a:rPr lang="en-US" sz="1600" dirty="0" err="1">
                <a:latin typeface="Times New Roman" panose="02020603050405020304" pitchFamily="18" charset="0"/>
                <a:cs typeface="Times New Roman" panose="02020603050405020304" pitchFamily="18" charset="0"/>
              </a:rPr>
              <a:t>HCal</a:t>
            </a:r>
            <a:r>
              <a:rPr lang="en-US" sz="1600" dirty="0">
                <a:latin typeface="Times New Roman" panose="02020603050405020304" pitchFamily="18" charset="0"/>
                <a:cs typeface="Times New Roman" panose="02020603050405020304" pitchFamily="18" charset="0"/>
              </a:rPr>
              <a:t> module</a:t>
            </a:r>
          </a:p>
        </p:txBody>
      </p:sp>
      <p:sp>
        <p:nvSpPr>
          <p:cNvPr id="14" name="TextBox 13">
            <a:extLst>
              <a:ext uri="{FF2B5EF4-FFF2-40B4-BE49-F238E27FC236}">
                <a16:creationId xmlns:a16="http://schemas.microsoft.com/office/drawing/2014/main" id="{46419963-A7E4-6838-7582-6ABB7A503A5D}"/>
              </a:ext>
            </a:extLst>
          </p:cNvPr>
          <p:cNvSpPr txBox="1"/>
          <p:nvPr/>
        </p:nvSpPr>
        <p:spPr>
          <a:xfrm>
            <a:off x="6175177" y="4303662"/>
            <a:ext cx="2760461"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 side view of </a:t>
            </a:r>
            <a:r>
              <a:rPr lang="en-US" sz="1600" dirty="0" err="1">
                <a:latin typeface="Times New Roman" panose="02020603050405020304" pitchFamily="18" charset="0"/>
                <a:cs typeface="Times New Roman" panose="02020603050405020304" pitchFamily="18" charset="0"/>
              </a:rPr>
              <a:t>HCal</a:t>
            </a:r>
            <a:r>
              <a:rPr lang="en-US" sz="1600" dirty="0">
                <a:latin typeface="Times New Roman" panose="02020603050405020304" pitchFamily="18" charset="0"/>
                <a:cs typeface="Times New Roman" panose="02020603050405020304" pitchFamily="18" charset="0"/>
              </a:rPr>
              <a:t> in Hall A</a:t>
            </a:r>
          </a:p>
        </p:txBody>
      </p:sp>
      <p:sp>
        <p:nvSpPr>
          <p:cNvPr id="15" name="TextBox 14">
            <a:extLst>
              <a:ext uri="{FF2B5EF4-FFF2-40B4-BE49-F238E27FC236}">
                <a16:creationId xmlns:a16="http://schemas.microsoft.com/office/drawing/2014/main" id="{BDD13DAD-7CFB-CF13-8F13-80CB17CEE250}"/>
              </a:ext>
            </a:extLst>
          </p:cNvPr>
          <p:cNvSpPr txBox="1"/>
          <p:nvPr/>
        </p:nvSpPr>
        <p:spPr>
          <a:xfrm>
            <a:off x="32180" y="936519"/>
            <a:ext cx="2969623"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SBS magnet is a large dipole magnet </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One module consists of 40 layers of iron absorber and 40 layers scintillator.</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Hadronic showers are created in the iron absorbers and the energy is sampled by scintillators and guided to the PMTs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3-4 cm spatial resolution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30% energy resolution</a:t>
            </a:r>
          </a:p>
        </p:txBody>
      </p:sp>
      <p:cxnSp>
        <p:nvCxnSpPr>
          <p:cNvPr id="17" name="Straight Arrow Connector 16">
            <a:extLst>
              <a:ext uri="{FF2B5EF4-FFF2-40B4-BE49-F238E27FC236}">
                <a16:creationId xmlns:a16="http://schemas.microsoft.com/office/drawing/2014/main" id="{1AC6ED99-DEFF-32C7-7940-BF01AF171E82}"/>
              </a:ext>
            </a:extLst>
          </p:cNvPr>
          <p:cNvCxnSpPr/>
          <p:nvPr/>
        </p:nvCxnSpPr>
        <p:spPr>
          <a:xfrm flipV="1">
            <a:off x="6807200" y="795342"/>
            <a:ext cx="601133" cy="457200"/>
          </a:xfrm>
          <a:prstGeom prst="straightConnector1">
            <a:avLst/>
          </a:prstGeom>
          <a:ln>
            <a:solidFill>
              <a:srgbClr val="00FD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19B2B355-D657-64DF-FE5D-E1A6A14EC675}"/>
              </a:ext>
            </a:extLst>
          </p:cNvPr>
          <p:cNvCxnSpPr>
            <a:cxnSpLocks/>
          </p:cNvCxnSpPr>
          <p:nvPr/>
        </p:nvCxnSpPr>
        <p:spPr>
          <a:xfrm>
            <a:off x="6807200" y="1346200"/>
            <a:ext cx="0" cy="1464733"/>
          </a:xfrm>
          <a:prstGeom prst="straightConnector1">
            <a:avLst/>
          </a:prstGeom>
          <a:ln>
            <a:solidFill>
              <a:srgbClr val="00FD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59E40EEE-F25D-707F-A58F-63D85014B5B1}"/>
              </a:ext>
            </a:extLst>
          </p:cNvPr>
          <p:cNvSpPr txBox="1"/>
          <p:nvPr/>
        </p:nvSpPr>
        <p:spPr>
          <a:xfrm>
            <a:off x="6650363" y="680914"/>
            <a:ext cx="628823" cy="307777"/>
          </a:xfrm>
          <a:prstGeom prst="rect">
            <a:avLst/>
          </a:prstGeom>
          <a:noFill/>
        </p:spPr>
        <p:txBody>
          <a:bodyPr wrap="square" rtlCol="0">
            <a:spAutoFit/>
          </a:bodyPr>
          <a:lstStyle/>
          <a:p>
            <a:pPr algn="ctr"/>
            <a:r>
              <a:rPr lang="en-US" sz="1400" dirty="0">
                <a:solidFill>
                  <a:srgbClr val="00FDFF"/>
                </a:solidFill>
                <a:latin typeface="Times New Roman" panose="02020603050405020304" pitchFamily="18" charset="0"/>
                <a:cs typeface="Times New Roman" panose="02020603050405020304" pitchFamily="18" charset="0"/>
              </a:rPr>
              <a:t>1.8 m</a:t>
            </a:r>
          </a:p>
        </p:txBody>
      </p:sp>
      <p:sp>
        <p:nvSpPr>
          <p:cNvPr id="31" name="TextBox 30">
            <a:extLst>
              <a:ext uri="{FF2B5EF4-FFF2-40B4-BE49-F238E27FC236}">
                <a16:creationId xmlns:a16="http://schemas.microsoft.com/office/drawing/2014/main" id="{A39DBE66-EA2F-8AAE-30FE-E40CDB461EA5}"/>
              </a:ext>
            </a:extLst>
          </p:cNvPr>
          <p:cNvSpPr txBox="1"/>
          <p:nvPr/>
        </p:nvSpPr>
        <p:spPr>
          <a:xfrm>
            <a:off x="6057607" y="1922060"/>
            <a:ext cx="867772" cy="369332"/>
          </a:xfrm>
          <a:prstGeom prst="rect">
            <a:avLst/>
          </a:prstGeom>
          <a:noFill/>
        </p:spPr>
        <p:txBody>
          <a:bodyPr wrap="square">
            <a:spAutoFit/>
          </a:bodyPr>
          <a:lstStyle/>
          <a:p>
            <a:pPr algn="ctr"/>
            <a:r>
              <a:rPr lang="en-US" dirty="0">
                <a:solidFill>
                  <a:srgbClr val="00FDFF"/>
                </a:solidFill>
                <a:latin typeface="Times New Roman" panose="02020603050405020304" pitchFamily="18" charset="0"/>
                <a:cs typeface="Times New Roman" panose="02020603050405020304" pitchFamily="18" charset="0"/>
              </a:rPr>
              <a:t>3</a:t>
            </a:r>
            <a:r>
              <a:rPr lang="en-US" sz="1800" dirty="0">
                <a:solidFill>
                  <a:srgbClr val="00FDFF"/>
                </a:solidFill>
                <a:latin typeface="Times New Roman" panose="02020603050405020304" pitchFamily="18" charset="0"/>
                <a:cs typeface="Times New Roman" panose="02020603050405020304" pitchFamily="18" charset="0"/>
              </a:rPr>
              <a:t>.6 m</a:t>
            </a:r>
          </a:p>
        </p:txBody>
      </p:sp>
      <p:sp>
        <p:nvSpPr>
          <p:cNvPr id="8" name="Slide Number Placeholder 7">
            <a:extLst>
              <a:ext uri="{FF2B5EF4-FFF2-40B4-BE49-F238E27FC236}">
                <a16:creationId xmlns:a16="http://schemas.microsoft.com/office/drawing/2014/main" id="{D0DA4C2B-DD85-91FE-8A9E-657945650F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spTree>
    <p:extLst>
      <p:ext uri="{BB962C8B-B14F-4D97-AF65-F5344CB8AC3E}">
        <p14:creationId xmlns:p14="http://schemas.microsoft.com/office/powerpoint/2010/main" val="17495531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457200" y="47545"/>
            <a:ext cx="8229600" cy="621335"/>
          </a:xfrm>
        </p:spPr>
        <p:txBody>
          <a:bodyPr>
            <a:noAutofit/>
          </a:bodyPr>
          <a:lstStyle/>
          <a:p>
            <a:pPr algn="ctr"/>
            <a:r>
              <a:rPr lang="en-US" sz="3200" dirty="0">
                <a:latin typeface="Times New Roman" panose="02020603050405020304" pitchFamily="18" charset="0"/>
                <a:cs typeface="Times New Roman" panose="02020603050405020304" pitchFamily="18" charset="0"/>
              </a:rPr>
              <a:t>Quasi-Elastic Scattering</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F017B86-4120-03E3-E822-A4F347BAD1EE}"/>
                  </a:ext>
                </a:extLst>
              </p:cNvPr>
              <p:cNvSpPr txBox="1"/>
              <p:nvPr/>
            </p:nvSpPr>
            <p:spPr>
              <a:xfrm>
                <a:off x="122934" y="3801036"/>
                <a:ext cx="8774564"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SBS nucleon physics program focuses on quasi-elastic scattering.</a:t>
                </a:r>
              </a:p>
              <a:p>
                <a:pPr marL="285750" indent="-285750">
                  <a:buFont typeface="Arial" panose="020B0604020202020204" pitchFamily="34" charset="0"/>
                  <a:buChar char="•"/>
                </a:pPr>
                <a14:m>
                  <m:oMath xmlns:m="http://schemas.openxmlformats.org/officeDocument/2006/math">
                    <m:sSub>
                      <m:sSubPr>
                        <m:ctrlPr>
                          <a:rPr lang="en-US" sz="160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𝑀</m:t>
                        </m:r>
                      </m:e>
                      <m:sub>
                        <m:r>
                          <a:rPr lang="en-US" sz="1600" b="0" i="1" smtClean="0">
                            <a:latin typeface="Cambria Math" panose="02040503050406030204" pitchFamily="18" charset="0"/>
                            <a:cs typeface="Times New Roman" panose="02020603050405020304" pitchFamily="18" charset="0"/>
                          </a:rPr>
                          <m:t>𝑇</m:t>
                        </m:r>
                      </m:sub>
                    </m:sSub>
                  </m:oMath>
                </a14:m>
                <a:r>
                  <a:rPr lang="en-US" sz="1600" dirty="0">
                    <a:latin typeface="Times New Roman" panose="02020603050405020304" pitchFamily="18" charset="0"/>
                    <a:cs typeface="Times New Roman" panose="02020603050405020304" pitchFamily="18" charset="0"/>
                  </a:rPr>
                  <a:t> is mass of the target (deuterium)</a:t>
                </a:r>
              </a:p>
              <a:p>
                <a:pPr marL="285750" indent="-285750">
                  <a:buFont typeface="Arial" panose="020B0604020202020204" pitchFamily="34" charset="0"/>
                  <a:buChar char="•"/>
                </a:pPr>
                <a14:m>
                  <m:oMath xmlns:m="http://schemas.openxmlformats.org/officeDocument/2006/math">
                    <m:sSub>
                      <m:sSubPr>
                        <m:ctrlPr>
                          <a:rPr lang="en-US" sz="160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𝑀</m:t>
                        </m:r>
                      </m:e>
                      <m:sub>
                        <m:r>
                          <a:rPr lang="en-US" sz="1600" b="0" i="1" smtClean="0">
                            <a:latin typeface="Cambria Math" panose="02040503050406030204" pitchFamily="18" charset="0"/>
                            <a:cs typeface="Times New Roman" panose="02020603050405020304" pitchFamily="18" charset="0"/>
                          </a:rPr>
                          <m:t>𝑁</m:t>
                        </m:r>
                      </m:sub>
                    </m:sSub>
                  </m:oMath>
                </a14:m>
                <a:r>
                  <a:rPr lang="en-US" sz="1600" dirty="0">
                    <a:latin typeface="Times New Roman" panose="02020603050405020304" pitchFamily="18" charset="0"/>
                    <a:cs typeface="Times New Roman" panose="02020603050405020304" pitchFamily="18" charset="0"/>
                  </a:rPr>
                  <a:t> is mass of the nucleon</a:t>
                </a:r>
              </a:p>
            </p:txBody>
          </p:sp>
        </mc:Choice>
        <mc:Fallback xmlns="">
          <p:sp>
            <p:nvSpPr>
              <p:cNvPr id="27" name="TextBox 26">
                <a:extLst>
                  <a:ext uri="{FF2B5EF4-FFF2-40B4-BE49-F238E27FC236}">
                    <a16:creationId xmlns:a16="http://schemas.microsoft.com/office/drawing/2014/main" id="{8F017B86-4120-03E3-E822-A4F347BAD1EE}"/>
                  </a:ext>
                </a:extLst>
              </p:cNvPr>
              <p:cNvSpPr txBox="1">
                <a:spLocks noRot="1" noChangeAspect="1" noMove="1" noResize="1" noEditPoints="1" noAdjustHandles="1" noChangeArrowheads="1" noChangeShapeType="1" noTextEdit="1"/>
              </p:cNvSpPr>
              <p:nvPr/>
            </p:nvSpPr>
            <p:spPr>
              <a:xfrm>
                <a:off x="122934" y="3801036"/>
                <a:ext cx="8774564" cy="830997"/>
              </a:xfrm>
              <a:prstGeom prst="rect">
                <a:avLst/>
              </a:prstGeom>
              <a:blipFill>
                <a:blip r:embed="rId3"/>
                <a:stretch>
                  <a:fillRect l="-289" t="-1515" b="-9091"/>
                </a:stretch>
              </a:blipFill>
            </p:spPr>
            <p:txBody>
              <a:bodyPr/>
              <a:lstStyle/>
              <a:p>
                <a:r>
                  <a:rPr lang="en-US">
                    <a:noFill/>
                  </a:rPr>
                  <a:t> </a:t>
                </a:r>
              </a:p>
            </p:txBody>
          </p:sp>
        </mc:Fallback>
      </mc:AlternateContent>
      <p:pic>
        <p:nvPicPr>
          <p:cNvPr id="31" name="Picture 30" descr="A diagram of a dispersion&#10;&#10;Description automatically generated">
            <a:extLst>
              <a:ext uri="{FF2B5EF4-FFF2-40B4-BE49-F238E27FC236}">
                <a16:creationId xmlns:a16="http://schemas.microsoft.com/office/drawing/2014/main" id="{BB046832-5466-5EFF-FFE6-C039F1D7EF02}"/>
              </a:ext>
            </a:extLst>
          </p:cNvPr>
          <p:cNvPicPr>
            <a:picLocks noChangeAspect="1"/>
          </p:cNvPicPr>
          <p:nvPr/>
        </p:nvPicPr>
        <p:blipFill>
          <a:blip r:embed="rId4"/>
          <a:stretch>
            <a:fillRect/>
          </a:stretch>
        </p:blipFill>
        <p:spPr>
          <a:xfrm>
            <a:off x="37189" y="807395"/>
            <a:ext cx="9069622" cy="2978816"/>
          </a:xfrm>
          <a:prstGeom prst="rect">
            <a:avLst/>
          </a:prstGeom>
        </p:spPr>
      </p:pic>
      <p:sp>
        <p:nvSpPr>
          <p:cNvPr id="28" name="Rounded Rectangle 27">
            <a:extLst>
              <a:ext uri="{FF2B5EF4-FFF2-40B4-BE49-F238E27FC236}">
                <a16:creationId xmlns:a16="http://schemas.microsoft.com/office/drawing/2014/main" id="{9AC0BF00-DE49-7E81-21B5-D1C6165198AF}"/>
              </a:ext>
            </a:extLst>
          </p:cNvPr>
          <p:cNvSpPr/>
          <p:nvPr/>
        </p:nvSpPr>
        <p:spPr>
          <a:xfrm>
            <a:off x="3222811" y="698531"/>
            <a:ext cx="2698377" cy="3102505"/>
          </a:xfrm>
          <a:prstGeom prst="roundRect">
            <a:avLst/>
          </a:prstGeom>
          <a:noFill/>
          <a:ln w="381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70028B72-E72F-8D61-30E1-0700AFEDE0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spTree>
    <p:extLst>
      <p:ext uri="{BB962C8B-B14F-4D97-AF65-F5344CB8AC3E}">
        <p14:creationId xmlns:p14="http://schemas.microsoft.com/office/powerpoint/2010/main" val="32048663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457200" y="12746"/>
            <a:ext cx="8229600" cy="621335"/>
          </a:xfrm>
        </p:spPr>
        <p:txBody>
          <a:bodyPr>
            <a:noAutofit/>
          </a:bodyPr>
          <a:lstStyle/>
          <a:p>
            <a:pPr algn="ctr"/>
            <a:r>
              <a:rPr lang="en-US" sz="3200" dirty="0">
                <a:latin typeface="Times New Roman" panose="02020603050405020304" pitchFamily="18" charset="0"/>
                <a:cs typeface="Times New Roman" panose="02020603050405020304" pitchFamily="18" charset="0"/>
              </a:rPr>
              <a:t>Quasi-Elastic</a:t>
            </a:r>
            <a:r>
              <a:rPr lang="en-US" sz="3600" dirty="0">
                <a:latin typeface="Times New Roman" panose="02020603050405020304" pitchFamily="18" charset="0"/>
                <a:cs typeface="Times New Roman" panose="02020603050405020304" pitchFamily="18" charset="0"/>
              </a:rPr>
              <a:t> Scattering</a:t>
            </a:r>
          </a:p>
        </p:txBody>
      </p:sp>
      <p:pic>
        <p:nvPicPr>
          <p:cNvPr id="6" name="Picture 5" descr="A diagram of a graph&#10;&#10;Description automatically generated">
            <a:extLst>
              <a:ext uri="{FF2B5EF4-FFF2-40B4-BE49-F238E27FC236}">
                <a16:creationId xmlns:a16="http://schemas.microsoft.com/office/drawing/2014/main" id="{8F7621B5-9B04-5501-5913-64B225071784}"/>
              </a:ext>
            </a:extLst>
          </p:cNvPr>
          <p:cNvPicPr>
            <a:picLocks noChangeAspect="1"/>
          </p:cNvPicPr>
          <p:nvPr/>
        </p:nvPicPr>
        <p:blipFill>
          <a:blip r:embed="rId3"/>
          <a:stretch>
            <a:fillRect/>
          </a:stretch>
        </p:blipFill>
        <p:spPr>
          <a:xfrm>
            <a:off x="4006799" y="643791"/>
            <a:ext cx="4492166" cy="3995385"/>
          </a:xfrm>
          <a:prstGeom prst="rect">
            <a:avLst/>
          </a:prstGeom>
        </p:spPr>
      </p:pic>
      <p:sp>
        <p:nvSpPr>
          <p:cNvPr id="7" name="Rounded Rectangle 6">
            <a:extLst>
              <a:ext uri="{FF2B5EF4-FFF2-40B4-BE49-F238E27FC236}">
                <a16:creationId xmlns:a16="http://schemas.microsoft.com/office/drawing/2014/main" id="{4C61AD6D-4429-E2EE-71D5-5935C92FAC80}"/>
              </a:ext>
            </a:extLst>
          </p:cNvPr>
          <p:cNvSpPr/>
          <p:nvPr/>
        </p:nvSpPr>
        <p:spPr>
          <a:xfrm>
            <a:off x="6445091" y="3816021"/>
            <a:ext cx="977153" cy="439271"/>
          </a:xfrm>
          <a:prstGeom prst="round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B846003-C332-EADB-5DA6-C822F14AF968}"/>
              </a:ext>
            </a:extLst>
          </p:cNvPr>
          <p:cNvSpPr txBox="1"/>
          <p:nvPr/>
        </p:nvSpPr>
        <p:spPr>
          <a:xfrm>
            <a:off x="244095" y="1827242"/>
            <a:ext cx="3648636" cy="1754326"/>
          </a:xfrm>
          <a:prstGeom prst="rect">
            <a:avLst/>
          </a:prstGeom>
          <a:noFill/>
        </p:spPr>
        <p:txBody>
          <a:bodyPr wrap="square" rtlCol="0">
            <a:spAutoFit/>
          </a:bodyPr>
          <a:lstStyle/>
          <a:p>
            <a:pPr marL="285750" indent="-285750">
              <a:buFont typeface="Arial" panose="020B0604020202020204" pitchFamily="34" charset="0"/>
              <a:buChar char="•"/>
            </a:pPr>
            <a:r>
              <a:rPr lang="en-US" sz="1800" dirty="0" err="1">
                <a:latin typeface="Times New Roman" panose="02020603050405020304" pitchFamily="18" charset="0"/>
                <a:cs typeface="Times New Roman" panose="02020603050405020304" pitchFamily="18" charset="0"/>
              </a:rPr>
              <a:t>GMn</a:t>
            </a:r>
            <a:r>
              <a:rPr lang="en-US" sz="1800" dirty="0">
                <a:latin typeface="Times New Roman" panose="02020603050405020304" pitchFamily="18" charset="0"/>
                <a:cs typeface="Times New Roman" panose="02020603050405020304" pitchFamily="18" charset="0"/>
              </a:rPr>
              <a:t>, Q</a:t>
            </a:r>
            <a:r>
              <a:rPr lang="en-US" sz="1800" baseline="30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 = 3.0 – 13.5 (GeV/c)</a:t>
            </a:r>
            <a:r>
              <a:rPr lang="en-US" sz="1800" baseline="30000" dirty="0">
                <a:latin typeface="Times New Roman" panose="02020603050405020304" pitchFamily="18" charset="0"/>
                <a:cs typeface="Times New Roman" panose="02020603050405020304" pitchFamily="18" charset="0"/>
              </a:rPr>
              <a:t>2</a:t>
            </a:r>
            <a:endParaRPr lang="en-US" sz="1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err="1">
                <a:latin typeface="Times New Roman" panose="02020603050405020304" pitchFamily="18" charset="0"/>
                <a:cs typeface="Times New Roman" panose="02020603050405020304" pitchFamily="18" charset="0"/>
              </a:rPr>
              <a:t>nTPE</a:t>
            </a:r>
            <a:r>
              <a:rPr lang="en-US" sz="1800" dirty="0">
                <a:latin typeface="Times New Roman" panose="02020603050405020304" pitchFamily="18" charset="0"/>
                <a:cs typeface="Times New Roman" panose="02020603050405020304" pitchFamily="18" charset="0"/>
              </a:rPr>
              <a:t>, Q</a:t>
            </a:r>
            <a:r>
              <a:rPr lang="en-US" sz="1800" baseline="30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 = 4.5 (GeV/c)</a:t>
            </a:r>
            <a:r>
              <a:rPr lang="en-US" sz="1800" baseline="30000" dirty="0">
                <a:latin typeface="Times New Roman" panose="02020603050405020304" pitchFamily="18" charset="0"/>
                <a:cs typeface="Times New Roman" panose="02020603050405020304" pitchFamily="18" charset="0"/>
              </a:rPr>
              <a:t>2</a:t>
            </a:r>
            <a:endParaRPr lang="en-US" sz="1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Need many statistics and strong cuts on the electron arm to resolve the quasi-elastic peak above the inelastic background.</a:t>
            </a:r>
          </a:p>
        </p:txBody>
      </p:sp>
      <p:sp>
        <p:nvSpPr>
          <p:cNvPr id="11" name="TextBox 10">
            <a:extLst>
              <a:ext uri="{FF2B5EF4-FFF2-40B4-BE49-F238E27FC236}">
                <a16:creationId xmlns:a16="http://schemas.microsoft.com/office/drawing/2014/main" id="{2A92B90E-12E4-8132-3A37-8D91B510AE3C}"/>
              </a:ext>
            </a:extLst>
          </p:cNvPr>
          <p:cNvSpPr txBox="1"/>
          <p:nvPr/>
        </p:nvSpPr>
        <p:spPr>
          <a:xfrm>
            <a:off x="20829" y="4255292"/>
            <a:ext cx="4902558"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Diagram: </a:t>
            </a:r>
            <a:r>
              <a:rPr lang="en-US" sz="1200" dirty="0" err="1">
                <a:latin typeface="Times New Roman" panose="02020603050405020304" pitchFamily="18" charset="0"/>
                <a:cs typeface="Times New Roman" panose="02020603050405020304" pitchFamily="18" charset="0"/>
              </a:rPr>
              <a:t>Xiaochao</a:t>
            </a:r>
            <a:r>
              <a:rPr lang="en-US" sz="1200" dirty="0">
                <a:latin typeface="Times New Roman" panose="02020603050405020304" pitchFamily="18" charset="0"/>
                <a:cs typeface="Times New Roman" panose="02020603050405020304" pitchFamily="18" charset="0"/>
              </a:rPr>
              <a:t> Zheng, </a:t>
            </a:r>
            <a:r>
              <a:rPr lang="en-US" sz="1200" i="1" dirty="0">
                <a:latin typeface="Times New Roman" panose="02020603050405020304" pitchFamily="18" charset="0"/>
                <a:cs typeface="Times New Roman" panose="02020603050405020304" pitchFamily="18" charset="0"/>
              </a:rPr>
              <a:t>Precision Measurement of Neutron Spin Asymmetry A1n at Large </a:t>
            </a:r>
            <a:r>
              <a:rPr lang="en-US" sz="1200" i="1" dirty="0" err="1">
                <a:latin typeface="Times New Roman" panose="02020603050405020304" pitchFamily="18" charset="0"/>
                <a:cs typeface="Times New Roman" panose="02020603050405020304" pitchFamily="18" charset="0"/>
              </a:rPr>
              <a:t>x</a:t>
            </a:r>
            <a:r>
              <a:rPr lang="en-US" sz="1200" i="1" baseline="-25000" dirty="0" err="1">
                <a:latin typeface="Times New Roman" panose="02020603050405020304" pitchFamily="18" charset="0"/>
                <a:cs typeface="Times New Roman" panose="02020603050405020304" pitchFamily="18" charset="0"/>
              </a:rPr>
              <a:t>Bj</a:t>
            </a:r>
            <a:r>
              <a:rPr lang="en-US" sz="1200" i="1" dirty="0">
                <a:latin typeface="Times New Roman" panose="02020603050405020304" pitchFamily="18" charset="0"/>
                <a:cs typeface="Times New Roman" panose="02020603050405020304" pitchFamily="18" charset="0"/>
              </a:rPr>
              <a:t> Using CEBAF at 5.7 GeV </a:t>
            </a:r>
          </a:p>
        </p:txBody>
      </p:sp>
      <p:sp>
        <p:nvSpPr>
          <p:cNvPr id="12" name="TextBox 11">
            <a:extLst>
              <a:ext uri="{FF2B5EF4-FFF2-40B4-BE49-F238E27FC236}">
                <a16:creationId xmlns:a16="http://schemas.microsoft.com/office/drawing/2014/main" id="{CA0A835E-694F-2C6C-9D02-3D08B54CF927}"/>
              </a:ext>
            </a:extLst>
          </p:cNvPr>
          <p:cNvSpPr txBox="1"/>
          <p:nvPr/>
        </p:nvSpPr>
        <p:spPr>
          <a:xfrm>
            <a:off x="4114800" y="2070847"/>
            <a:ext cx="65" cy="276999"/>
          </a:xfrm>
          <a:prstGeom prst="rect">
            <a:avLst/>
          </a:prstGeom>
          <a:noFill/>
        </p:spPr>
        <p:txBody>
          <a:bodyPr wrap="none" lIns="0" tIns="0" rIns="0" bIns="0" rtlCol="0">
            <a:spAutoFit/>
          </a:bodyPr>
          <a:lstStyle/>
          <a:p>
            <a:endParaRPr lang="en-US" dirty="0"/>
          </a:p>
        </p:txBody>
      </p:sp>
      <p:sp>
        <p:nvSpPr>
          <p:cNvPr id="9" name="Slide Number Placeholder 8">
            <a:extLst>
              <a:ext uri="{FF2B5EF4-FFF2-40B4-BE49-F238E27FC236}">
                <a16:creationId xmlns:a16="http://schemas.microsoft.com/office/drawing/2014/main" id="{FA473FA2-9C92-1AC6-97E7-FFF89B0B68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spTree>
    <p:extLst>
      <p:ext uri="{BB962C8B-B14F-4D97-AF65-F5344CB8AC3E}">
        <p14:creationId xmlns:p14="http://schemas.microsoft.com/office/powerpoint/2010/main" val="162728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352697" y="210774"/>
                <a:ext cx="8438606" cy="786782"/>
              </a:xfrm>
            </p:spPr>
            <p:txBody>
              <a:bodyPr>
                <a:noAutofit/>
              </a:bodyPr>
              <a:lstStyle/>
              <a:p>
                <a:pPr algn="ctr"/>
                <a:r>
                  <a:rPr lang="en-US" sz="3200" dirty="0">
                    <a:latin typeface="Times New Roman" panose="02020603050405020304" pitchFamily="18" charset="0"/>
                    <a:cs typeface="Times New Roman" panose="02020603050405020304" pitchFamily="18" charset="0"/>
                  </a:rPr>
                  <a:t>Analysis Methods – Introducing </a:t>
                </a:r>
                <a:r>
                  <a:rPr lang="en-US" sz="3200" dirty="0" err="1">
                    <a:latin typeface="Times New Roman" panose="02020603050405020304" pitchFamily="18" charset="0"/>
                    <a:cs typeface="Times New Roman" panose="02020603050405020304" pitchFamily="18" charset="0"/>
                  </a:rPr>
                  <a:t>HCal</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l-GR" sz="3200" i="1">
                        <a:latin typeface="Cambria Math" panose="02040503050406030204" pitchFamily="18" charset="0"/>
                        <a:ea typeface="Cambria Math" panose="02040503050406030204" pitchFamily="18" charset="0"/>
                        <a:cs typeface="Times New Roman" panose="02020603050405020304" pitchFamily="18" charset="0"/>
                      </a:rPr>
                      <m:t>Δ</m:t>
                    </m:r>
                    <m:r>
                      <a:rPr lang="en-US" sz="3200" i="1">
                        <a:latin typeface="Cambria Math" panose="02040503050406030204" pitchFamily="18" charset="0"/>
                        <a:ea typeface="Cambria Math" panose="02040503050406030204" pitchFamily="18" charset="0"/>
                        <a:cs typeface="Times New Roman" panose="02020603050405020304" pitchFamily="18" charset="0"/>
                      </a:rPr>
                      <m:t>𝑥</m:t>
                    </m:r>
                  </m:oMath>
                </a14:m>
                <a:r>
                  <a:rPr lang="en-US" sz="3200" i="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and </a:t>
                </a:r>
                <a14:m>
                  <m:oMath xmlns:m="http://schemas.openxmlformats.org/officeDocument/2006/math">
                    <m:r>
                      <m:rPr>
                        <m:sty m:val="p"/>
                      </m:rPr>
                      <a:rPr lang="el-GR" sz="3200" i="1">
                        <a:latin typeface="Cambria Math" panose="02040503050406030204" pitchFamily="18" charset="0"/>
                        <a:ea typeface="Cambria Math" panose="02040503050406030204" pitchFamily="18" charset="0"/>
                        <a:cs typeface="Times New Roman" panose="02020603050405020304" pitchFamily="18" charset="0"/>
                      </a:rPr>
                      <m:t>Δ</m:t>
                    </m:r>
                    <m:r>
                      <a:rPr lang="en-US" sz="3200" b="0" i="1" smtClean="0">
                        <a:latin typeface="Cambria Math" panose="02040503050406030204" pitchFamily="18" charset="0"/>
                        <a:ea typeface="Cambria Math" panose="02040503050406030204" pitchFamily="18" charset="0"/>
                        <a:cs typeface="Times New Roman" panose="02020603050405020304" pitchFamily="18" charset="0"/>
                      </a:rPr>
                      <m:t>𝑦</m:t>
                    </m:r>
                  </m:oMath>
                </a14:m>
                <a:r>
                  <a:rPr lang="en-US" sz="3200" i="1" dirty="0">
                    <a:latin typeface="Times New Roman" panose="02020603050405020304" pitchFamily="18" charset="0"/>
                    <a:cs typeface="Times New Roman" panose="02020603050405020304" pitchFamily="18" charset="0"/>
                  </a:rPr>
                  <a:t> </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p>
            </p:txBody>
          </p:sp>
        </mc:Choice>
        <mc:Fallback xmlns="">
          <p:sp>
            <p:nvSpPr>
              <p:cNvPr id="5" name="Title 4">
                <a:extLst>
                  <a:ext uri="{FF2B5EF4-FFF2-40B4-BE49-F238E27FC236}">
                    <a16:creationId xmlns:a16="http://schemas.microsoft.com/office/drawing/2014/main" id="{887D45BA-7C67-A2ED-1700-F4B043F05F32}"/>
                  </a:ext>
                </a:extLst>
              </p:cNvPr>
              <p:cNvSpPr>
                <a:spLocks noGrp="1" noRot="1" noChangeAspect="1" noMove="1" noResize="1" noEditPoints="1" noAdjustHandles="1" noChangeArrowheads="1" noChangeShapeType="1" noTextEdit="1"/>
              </p:cNvSpPr>
              <p:nvPr>
                <p:ph type="title"/>
              </p:nvPr>
            </p:nvSpPr>
            <p:spPr>
              <a:xfrm>
                <a:off x="352697" y="210774"/>
                <a:ext cx="8438606" cy="786782"/>
              </a:xfrm>
              <a:blipFill>
                <a:blip r:embed="rId3"/>
                <a:stretch>
                  <a:fillRect l="-601" t="-4762"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EDEED1C-2BA7-B94E-565A-103CADFEF963}"/>
                  </a:ext>
                </a:extLst>
              </p:cNvPr>
              <p:cNvSpPr txBox="1"/>
              <p:nvPr/>
            </p:nvSpPr>
            <p:spPr>
              <a:xfrm>
                <a:off x="6104479" y="1671790"/>
                <a:ext cx="3039520"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Definition of </a:t>
                </a:r>
                <a14:m>
                  <m:oMath xmlns:m="http://schemas.openxmlformats.org/officeDocument/2006/math">
                    <m:r>
                      <m:rPr>
                        <m:sty m:val="p"/>
                      </m:rPr>
                      <a:rPr lang="el-GR" sz="1600" i="1">
                        <a:latin typeface="Cambria Math" panose="02040503050406030204" pitchFamily="18" charset="0"/>
                        <a:ea typeface="Cambria Math" panose="02040503050406030204" pitchFamily="18" charset="0"/>
                        <a:cs typeface="Times New Roman" panose="02020603050405020304" pitchFamily="18" charset="0"/>
                      </a:rPr>
                      <m:t>Δ</m:t>
                    </m:r>
                    <m:r>
                      <a:rPr lang="en-US" sz="1600" i="1">
                        <a:latin typeface="Cambria Math" panose="02040503050406030204" pitchFamily="18" charset="0"/>
                        <a:ea typeface="Cambria Math" panose="02040503050406030204" pitchFamily="18" charset="0"/>
                        <a:cs typeface="Times New Roman" panose="02020603050405020304" pitchFamily="18" charset="0"/>
                      </a:rPr>
                      <m:t>𝑥</m:t>
                    </m:r>
                  </m:oMath>
                </a14:m>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t>
                </a:r>
                <a14:m>
                  <m:oMath xmlns:m="http://schemas.openxmlformats.org/officeDocument/2006/math">
                    <m:r>
                      <m:rPr>
                        <m:sty m:val="p"/>
                      </m:rPr>
                      <a:rPr lang="el-GR" sz="1600" i="1">
                        <a:latin typeface="Cambria Math" panose="02040503050406030204" pitchFamily="18" charset="0"/>
                        <a:ea typeface="Cambria Math" panose="02040503050406030204" pitchFamily="18" charset="0"/>
                        <a:cs typeface="Times New Roman" panose="02020603050405020304" pitchFamily="18" charset="0"/>
                      </a:rPr>
                      <m:t>Δ</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𝑦</m:t>
                    </m:r>
                  </m:oMath>
                </a14:m>
                <a:r>
                  <a:rPr lang="en-US" sz="1600" dirty="0">
                    <a:latin typeface="Times New Roman" panose="02020603050405020304" pitchFamily="18" charset="0"/>
                    <a:cs typeface="Times New Roman" panose="02020603050405020304" pitchFamily="18" charset="0"/>
                  </a:rPr>
                  <a:t>): The difference between the observed and the expected nucleon (assuming neutron) position on </a:t>
                </a:r>
                <a:r>
                  <a:rPr lang="en-US" sz="1600" dirty="0" err="1">
                    <a:latin typeface="Times New Roman" panose="02020603050405020304" pitchFamily="18" charset="0"/>
                    <a:cs typeface="Times New Roman" panose="02020603050405020304" pitchFamily="18" charset="0"/>
                  </a:rPr>
                  <a:t>HCal</a:t>
                </a:r>
                <a:r>
                  <a:rPr lang="en-US" sz="1600" dirty="0">
                    <a:latin typeface="Times New Roman" panose="02020603050405020304" pitchFamily="18" charset="0"/>
                    <a:cs typeface="Times New Roman" panose="02020603050405020304" pitchFamily="18" charset="0"/>
                  </a:rPr>
                  <a:t> in the dispersive (non-dispersive) direction.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Used to separate neutrons and protons</a:t>
                </a:r>
              </a:p>
            </p:txBody>
          </p:sp>
        </mc:Choice>
        <mc:Fallback xmlns="">
          <p:sp>
            <p:nvSpPr>
              <p:cNvPr id="13" name="TextBox 12">
                <a:extLst>
                  <a:ext uri="{FF2B5EF4-FFF2-40B4-BE49-F238E27FC236}">
                    <a16:creationId xmlns:a16="http://schemas.microsoft.com/office/drawing/2014/main" id="{3EDEED1C-2BA7-B94E-565A-103CADFEF963}"/>
                  </a:ext>
                </a:extLst>
              </p:cNvPr>
              <p:cNvSpPr txBox="1">
                <a:spLocks noRot="1" noChangeAspect="1" noMove="1" noResize="1" noEditPoints="1" noAdjustHandles="1" noChangeArrowheads="1" noChangeShapeType="1" noTextEdit="1"/>
              </p:cNvSpPr>
              <p:nvPr/>
            </p:nvSpPr>
            <p:spPr>
              <a:xfrm>
                <a:off x="6104479" y="1671790"/>
                <a:ext cx="3039520" cy="2308324"/>
              </a:xfrm>
              <a:prstGeom prst="rect">
                <a:avLst/>
              </a:prstGeom>
              <a:blipFill>
                <a:blip r:embed="rId4"/>
                <a:stretch>
                  <a:fillRect l="-833" t="-546" b="-21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D6C99EE-662A-CC75-2F80-6E10432FB01A}"/>
                  </a:ext>
                </a:extLst>
              </p:cNvPr>
              <p:cNvSpPr txBox="1"/>
              <p:nvPr/>
            </p:nvSpPr>
            <p:spPr>
              <a:xfrm>
                <a:off x="3642659" y="3903459"/>
                <a:ext cx="2699657"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Conceptual diagram introducing </a:t>
                </a:r>
                <a:r>
                  <a:rPr lang="en-US" sz="1600" dirty="0" err="1">
                    <a:latin typeface="Times New Roman" panose="02020603050405020304" pitchFamily="18" charset="0"/>
                    <a:cs typeface="Times New Roman" panose="02020603050405020304" pitchFamily="18" charset="0"/>
                  </a:rPr>
                  <a:t>HCal</a:t>
                </a:r>
                <a:r>
                  <a:rPr lang="en-US" sz="16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l-GR" sz="1600" i="1" smtClean="0">
                        <a:latin typeface="Cambria Math" panose="02040503050406030204" pitchFamily="18" charset="0"/>
                        <a:ea typeface="Cambria Math" panose="02040503050406030204" pitchFamily="18" charset="0"/>
                        <a:cs typeface="Times New Roman" panose="02020603050405020304" pitchFamily="18" charset="0"/>
                      </a:rPr>
                      <m:t>Δ</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𝑥</m:t>
                    </m:r>
                  </m:oMath>
                </a14:m>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and </a:t>
                </a:r>
                <a14:m>
                  <m:oMath xmlns:m="http://schemas.openxmlformats.org/officeDocument/2006/math">
                    <m:r>
                      <m:rPr>
                        <m:sty m:val="p"/>
                      </m:rPr>
                      <a:rPr lang="el-GR" sz="1600" i="1">
                        <a:latin typeface="Cambria Math" panose="02040503050406030204" pitchFamily="18" charset="0"/>
                        <a:ea typeface="Cambria Math" panose="02040503050406030204" pitchFamily="18" charset="0"/>
                        <a:cs typeface="Times New Roman" panose="02020603050405020304" pitchFamily="18" charset="0"/>
                      </a:rPr>
                      <m:t>Δ</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𝑦</m:t>
                    </m:r>
                  </m:oMath>
                </a14:m>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variables. </a:t>
                </a:r>
              </a:p>
            </p:txBody>
          </p:sp>
        </mc:Choice>
        <mc:Fallback xmlns="">
          <p:sp>
            <p:nvSpPr>
              <p:cNvPr id="16" name="TextBox 15">
                <a:extLst>
                  <a:ext uri="{FF2B5EF4-FFF2-40B4-BE49-F238E27FC236}">
                    <a16:creationId xmlns:a16="http://schemas.microsoft.com/office/drawing/2014/main" id="{ED6C99EE-662A-CC75-2F80-6E10432FB01A}"/>
                  </a:ext>
                </a:extLst>
              </p:cNvPr>
              <p:cNvSpPr txBox="1">
                <a:spLocks noRot="1" noChangeAspect="1" noMove="1" noResize="1" noEditPoints="1" noAdjustHandles="1" noChangeArrowheads="1" noChangeShapeType="1" noTextEdit="1"/>
              </p:cNvSpPr>
              <p:nvPr/>
            </p:nvSpPr>
            <p:spPr>
              <a:xfrm>
                <a:off x="3642659" y="3903459"/>
                <a:ext cx="2699657" cy="830997"/>
              </a:xfrm>
              <a:prstGeom prst="rect">
                <a:avLst/>
              </a:prstGeom>
              <a:blipFill>
                <a:blip r:embed="rId5"/>
                <a:stretch>
                  <a:fillRect t="-3030" b="-9091"/>
                </a:stretch>
              </a:blipFill>
            </p:spPr>
            <p:txBody>
              <a:bodyPr/>
              <a:lstStyle/>
              <a:p>
                <a:r>
                  <a:rPr lang="en-US">
                    <a:noFill/>
                  </a:rPr>
                  <a:t> </a:t>
                </a:r>
              </a:p>
            </p:txBody>
          </p:sp>
        </mc:Fallback>
      </mc:AlternateContent>
      <p:pic>
        <p:nvPicPr>
          <p:cNvPr id="11" name="Picture 10" descr="A diagram of a square box with a red green and blue line&#10;&#10;AI-generated content may be incorrect.">
            <a:extLst>
              <a:ext uri="{FF2B5EF4-FFF2-40B4-BE49-F238E27FC236}">
                <a16:creationId xmlns:a16="http://schemas.microsoft.com/office/drawing/2014/main" id="{20973C95-1704-6EFD-9820-28C62AE6AD0E}"/>
              </a:ext>
            </a:extLst>
          </p:cNvPr>
          <p:cNvPicPr>
            <a:picLocks noChangeAspect="1"/>
          </p:cNvPicPr>
          <p:nvPr/>
        </p:nvPicPr>
        <p:blipFill>
          <a:blip r:embed="rId6"/>
          <a:stretch>
            <a:fillRect/>
          </a:stretch>
        </p:blipFill>
        <p:spPr>
          <a:xfrm>
            <a:off x="720947" y="847143"/>
            <a:ext cx="5163698" cy="3721142"/>
          </a:xfrm>
          <a:prstGeom prst="rect">
            <a:avLst/>
          </a:prstGeom>
        </p:spPr>
      </p:pic>
      <p:sp>
        <p:nvSpPr>
          <p:cNvPr id="7" name="Slide Number Placeholder 6">
            <a:extLst>
              <a:ext uri="{FF2B5EF4-FFF2-40B4-BE49-F238E27FC236}">
                <a16:creationId xmlns:a16="http://schemas.microsoft.com/office/drawing/2014/main" id="{EF0FD807-8D0C-38B2-1CF0-3AC9BB7837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spTree>
    <p:extLst>
      <p:ext uri="{BB962C8B-B14F-4D97-AF65-F5344CB8AC3E}">
        <p14:creationId xmlns:p14="http://schemas.microsoft.com/office/powerpoint/2010/main" val="1601411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A3B17-321B-7134-DE7A-EA7A9398FA3D}"/>
            </a:ext>
          </a:extLst>
        </p:cNvPr>
        <p:cNvGrpSpPr/>
        <p:nvPr/>
      </p:nvGrpSpPr>
      <p:grpSpPr>
        <a:xfrm>
          <a:off x="0" y="0"/>
          <a:ext cx="0" cy="0"/>
          <a:chOff x="0" y="0"/>
          <a:chExt cx="0" cy="0"/>
        </a:xfrm>
      </p:grpSpPr>
      <p:pic>
        <p:nvPicPr>
          <p:cNvPr id="10" name="Picture 9" descr="A graph of a function&#10;&#10;AI-generated content may be incorrect.">
            <a:extLst>
              <a:ext uri="{FF2B5EF4-FFF2-40B4-BE49-F238E27FC236}">
                <a16:creationId xmlns:a16="http://schemas.microsoft.com/office/drawing/2014/main" id="{1E47D7F6-739B-C725-3047-DDE15CCFEF48}"/>
              </a:ext>
            </a:extLst>
          </p:cNvPr>
          <p:cNvPicPr>
            <a:picLocks noChangeAspect="1"/>
          </p:cNvPicPr>
          <p:nvPr/>
        </p:nvPicPr>
        <p:blipFill>
          <a:blip r:embed="rId3"/>
          <a:stretch>
            <a:fillRect/>
          </a:stretch>
        </p:blipFill>
        <p:spPr>
          <a:xfrm>
            <a:off x="0" y="597031"/>
            <a:ext cx="5288812" cy="3949438"/>
          </a:xfrm>
          <a:prstGeom prst="rect">
            <a:avLst/>
          </a:prstGeom>
        </p:spPr>
      </p:pic>
      <p:sp>
        <p:nvSpPr>
          <p:cNvPr id="5" name="Title 4">
            <a:extLst>
              <a:ext uri="{FF2B5EF4-FFF2-40B4-BE49-F238E27FC236}">
                <a16:creationId xmlns:a16="http://schemas.microsoft.com/office/drawing/2014/main" id="{6D358C5F-844E-7713-97B3-C33C512BFDD4}"/>
              </a:ext>
            </a:extLst>
          </p:cNvPr>
          <p:cNvSpPr>
            <a:spLocks noGrp="1"/>
          </p:cNvSpPr>
          <p:nvPr>
            <p:ph type="title"/>
          </p:nvPr>
        </p:nvSpPr>
        <p:spPr>
          <a:xfrm>
            <a:off x="1910443" y="102393"/>
            <a:ext cx="5323115"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Data-Monte Carlo Comparison</a:t>
            </a:r>
          </a:p>
        </p:txBody>
      </p:sp>
      <p:sp>
        <p:nvSpPr>
          <p:cNvPr id="2" name="TextBox 1">
            <a:extLst>
              <a:ext uri="{FF2B5EF4-FFF2-40B4-BE49-F238E27FC236}">
                <a16:creationId xmlns:a16="http://schemas.microsoft.com/office/drawing/2014/main" id="{10669D53-4B40-2669-2E8C-BC59E4243456}"/>
              </a:ext>
            </a:extLst>
          </p:cNvPr>
          <p:cNvSpPr txBox="1"/>
          <p:nvPr/>
        </p:nvSpPr>
        <p:spPr>
          <a:xfrm>
            <a:off x="263066" y="268787"/>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4654E9D9-575E-6187-8780-7587ED8F3DDF}"/>
              </a:ext>
            </a:extLst>
          </p:cNvPr>
          <p:cNvGrpSpPr/>
          <p:nvPr/>
        </p:nvGrpSpPr>
        <p:grpSpPr>
          <a:xfrm>
            <a:off x="5083098" y="597031"/>
            <a:ext cx="4060902" cy="4339906"/>
            <a:chOff x="5083098" y="931817"/>
            <a:chExt cx="4060902" cy="4339906"/>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B481EE1-0232-F4BB-811B-B636604FA161}"/>
                    </a:ext>
                  </a:extLst>
                </p:cNvPr>
                <p:cNvSpPr txBox="1"/>
                <p:nvPr/>
              </p:nvSpPr>
              <p:spPr>
                <a:xfrm>
                  <a:off x="5083098" y="931817"/>
                  <a:ext cx="3956400" cy="433990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Fit Equation:</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Fit Parameters:</a:t>
                  </a:r>
                </a:p>
                <a:p>
                  <a:pPr marL="800100" lvl="1" indent="-342900">
                    <a:buFont typeface="+mj-lt"/>
                    <a:buAutoNum type="arabicPeriod"/>
                  </a:pP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𝑓</m:t>
                          </m:r>
                        </m:e>
                        <m:sub>
                          <m:r>
                            <a:rPr lang="en-US" i="1">
                              <a:latin typeface="Cambria Math" panose="02040503050406030204" pitchFamily="18" charset="0"/>
                            </a:rPr>
                            <m:t>𝑠𝑓</m:t>
                          </m:r>
                        </m:sub>
                        <m:sup>
                          <m:r>
                            <a:rPr lang="en-US" i="1">
                              <a:latin typeface="Cambria Math" panose="02040503050406030204" pitchFamily="18" charset="0"/>
                            </a:rPr>
                            <m:t>𝑝</m:t>
                          </m:r>
                        </m:sup>
                      </m:sSubSup>
                      <m:r>
                        <a:rPr lang="en-US" i="1">
                          <a:latin typeface="Cambria Math" panose="02040503050406030204" pitchFamily="18" charset="0"/>
                        </a:rPr>
                        <m:t> </m:t>
                      </m:r>
                    </m:oMath>
                  </a14:m>
                  <a:r>
                    <a:rPr lang="en-US" dirty="0">
                      <a:latin typeface="Times New Roman" panose="02020603050405020304" pitchFamily="18" charset="0"/>
                      <a:cs typeface="Times New Roman" panose="02020603050405020304" pitchFamily="18" charset="0"/>
                    </a:rPr>
                    <a:t>- proton scale factor</a:t>
                  </a:r>
                </a:p>
                <a:p>
                  <a:pPr marL="800100" lvl="1" indent="-342900">
                    <a:buFont typeface="+mj-lt"/>
                    <a:buAutoNum type="arabicPeriod"/>
                  </a:pP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𝑠𝑓</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sup>
                      </m:sSubSup>
                      <m:r>
                        <a:rPr lang="en-US" i="1">
                          <a:latin typeface="Cambria Math" panose="02040503050406030204" pitchFamily="18" charset="0"/>
                        </a:rPr>
                        <m:t> </m:t>
                      </m:r>
                    </m:oMath>
                  </a14:m>
                  <a:r>
                    <a:rPr lang="en-US" dirty="0">
                      <a:latin typeface="Times New Roman" panose="02020603050405020304" pitchFamily="18" charset="0"/>
                      <a:cs typeface="Times New Roman" panose="02020603050405020304" pitchFamily="18" charset="0"/>
                    </a:rPr>
                    <a:t>- ratio of neutron to proton scale factors</a:t>
                  </a:r>
                </a:p>
                <a:p>
                  <a:pPr marL="800100" lvl="1" indent="-342900">
                    <a:buFont typeface="+mj-lt"/>
                    <a:buAutoNum type="arabicPeriod"/>
                  </a:pP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𝛿</m:t>
                          </m:r>
                        </m:e>
                        <m:sub>
                          <m:r>
                            <a:rPr lang="en-US" i="1">
                              <a:latin typeface="Cambria Math" panose="02040503050406030204" pitchFamily="18" charset="0"/>
                              <a:cs typeface="Times New Roman" panose="02020603050405020304" pitchFamily="18" charset="0"/>
                            </a:rPr>
                            <m:t>𝑛</m:t>
                          </m:r>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𝑝</m:t>
                          </m:r>
                          <m:r>
                            <a:rPr lang="en-US" i="1">
                              <a:latin typeface="Cambria Math" panose="02040503050406030204" pitchFamily="18" charset="0"/>
                              <a:cs typeface="Times New Roman" panose="02020603050405020304" pitchFamily="18" charset="0"/>
                            </a:rPr>
                            <m:t>)</m:t>
                          </m:r>
                        </m:sub>
                      </m:sSub>
                    </m:oMath>
                  </a14:m>
                  <a:r>
                    <a:rPr lang="en-US" dirty="0">
                      <a:latin typeface="Times New Roman" panose="02020603050405020304" pitchFamily="18" charset="0"/>
                      <a:cs typeface="Times New Roman" panose="02020603050405020304" pitchFamily="18" charset="0"/>
                    </a:rPr>
                    <a:t>- neutron (proton) centroid shift parameters</a:t>
                  </a:r>
                </a:p>
                <a:p>
                  <a:pPr marL="800100" lvl="1" indent="-342900">
                    <a:buFont typeface="+mj-lt"/>
                    <a:buAutoNum type="arabicPeriod"/>
                  </a:pP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𝑓</m:t>
                          </m:r>
                        </m:e>
                        <m:sub>
                          <m:r>
                            <a:rPr lang="en-US" i="1">
                              <a:latin typeface="Cambria Math" panose="02040503050406030204" pitchFamily="18" charset="0"/>
                              <a:cs typeface="Times New Roman" panose="02020603050405020304" pitchFamily="18" charset="0"/>
                            </a:rPr>
                            <m:t>𝑏𝑘𝑔𝑑</m:t>
                          </m:r>
                        </m:sub>
                      </m:sSub>
                    </m:oMath>
                  </a14:m>
                  <a:r>
                    <a:rPr lang="en-US" dirty="0">
                      <a:latin typeface="Times New Roman" panose="02020603050405020304" pitchFamily="18" charset="0"/>
                      <a:cs typeface="Times New Roman" panose="02020603050405020304" pitchFamily="18" charset="0"/>
                    </a:rPr>
                    <a:t>- parameters associated with the background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Interpretation: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𝑠𝑓</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sup>
                      </m:sSubSup>
                    </m:oMath>
                  </a14:m>
                  <a:r>
                    <a:rPr lang="en-US" dirty="0">
                      <a:latin typeface="Times New Roman" panose="02020603050405020304" pitchFamily="18" charset="0"/>
                      <a:cs typeface="Times New Roman" panose="02020603050405020304" pitchFamily="18" charset="0"/>
                    </a:rPr>
                    <a:t> quantifies the relative scaling of the neutron to proton quasi-elastic scattering cross-section as modeled by the simulation and as observed in data.</a:t>
                  </a:r>
                </a:p>
                <a:p>
                  <a:pPr marL="457200" lvl="1"/>
                  <a:endParaRPr lang="en-US" dirty="0">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0B481EE1-0232-F4BB-811B-B636604FA161}"/>
                    </a:ext>
                  </a:extLst>
                </p:cNvPr>
                <p:cNvSpPr txBox="1">
                  <a:spLocks noRot="1" noChangeAspect="1" noMove="1" noResize="1" noEditPoints="1" noAdjustHandles="1" noChangeArrowheads="1" noChangeShapeType="1" noTextEdit="1"/>
                </p:cNvSpPr>
                <p:nvPr/>
              </p:nvSpPr>
              <p:spPr>
                <a:xfrm>
                  <a:off x="5083098" y="931817"/>
                  <a:ext cx="3956400" cy="4339906"/>
                </a:xfrm>
                <a:prstGeom prst="rect">
                  <a:avLst/>
                </a:prstGeom>
                <a:blipFill>
                  <a:blip r:embed="rId4"/>
                  <a:stretch>
                    <a:fillRect l="-321" t="-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6B58127-40EA-E897-0E35-96B2958EB49F}"/>
                    </a:ext>
                  </a:extLst>
                </p:cNvPr>
                <p:cNvSpPr txBox="1"/>
                <p:nvPr/>
              </p:nvSpPr>
              <p:spPr>
                <a:xfrm>
                  <a:off x="5288812" y="1280003"/>
                  <a:ext cx="3855188" cy="10600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A04FA"/>
                                </a:solidFill>
                                <a:latin typeface="Cambria Math" panose="02040503050406030204" pitchFamily="18" charset="0"/>
                              </a:rPr>
                            </m:ctrlPr>
                          </m:sSubPr>
                          <m:e>
                            <m:r>
                              <a:rPr lang="en-US" b="0" i="1" smtClean="0">
                                <a:solidFill>
                                  <a:srgbClr val="FA04FA"/>
                                </a:solidFill>
                                <a:latin typeface="Cambria Math" panose="02040503050406030204" pitchFamily="18" charset="0"/>
                              </a:rPr>
                              <m:t>𝑓</m:t>
                            </m:r>
                          </m:e>
                          <m:sub>
                            <m:r>
                              <a:rPr lang="en-US" b="0" i="1" smtClean="0">
                                <a:solidFill>
                                  <a:srgbClr val="FA04FA"/>
                                </a:solidFill>
                                <a:latin typeface="Cambria Math" panose="02040503050406030204" pitchFamily="18" charset="0"/>
                              </a:rPr>
                              <m:t>𝑡𝑜𝑡𝑎𝑙</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𝑠𝑓</m:t>
                            </m:r>
                          </m:sub>
                          <m:sup>
                            <m:r>
                              <a:rPr lang="en-US" b="0" i="1" smtClean="0">
                                <a:latin typeface="Cambria Math" panose="02040503050406030204" pitchFamily="18" charset="0"/>
                              </a:rPr>
                              <m:t>𝑝</m:t>
                            </m:r>
                          </m:sup>
                        </m:sSubSup>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𝑅</m:t>
                                </m:r>
                              </m:e>
                              <m:sub>
                                <m:r>
                                  <a:rPr lang="en-US" b="0" i="1" smtClean="0">
                                    <a:latin typeface="Cambria Math" panose="02040503050406030204" pitchFamily="18" charset="0"/>
                                  </a:rPr>
                                  <m:t>𝑠𝑓</m:t>
                                </m:r>
                              </m:sub>
                              <m:sup>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sup>
                            </m:sSubSup>
                            <m:sSup>
                              <m:sSupPr>
                                <m:ctrlPr>
                                  <a:rPr lang="en-US" b="0" i="1" smtClean="0">
                                    <a:solidFill>
                                      <a:srgbClr val="0400FF"/>
                                    </a:solidFill>
                                    <a:latin typeface="Cambria Math" panose="02040503050406030204" pitchFamily="18" charset="0"/>
                                  </a:rPr>
                                </m:ctrlPr>
                              </m:sSupPr>
                              <m:e>
                                <m:r>
                                  <a:rPr lang="en-US" b="0" i="1" smtClean="0">
                                    <a:solidFill>
                                      <a:srgbClr val="0400FF"/>
                                    </a:solidFill>
                                    <a:latin typeface="Cambria Math" panose="02040503050406030204" pitchFamily="18" charset="0"/>
                                  </a:rPr>
                                  <m:t>h</m:t>
                                </m:r>
                              </m:e>
                              <m:sup>
                                <m:r>
                                  <a:rPr lang="en-US" b="0" i="1" smtClean="0">
                                    <a:solidFill>
                                      <a:srgbClr val="0400FF"/>
                                    </a:solidFill>
                                    <a:latin typeface="Cambria Math" panose="02040503050406030204" pitchFamily="18" charset="0"/>
                                  </a:rPr>
                                  <m:t>𝑛</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rPr>
                                      <m:t>𝑛</m:t>
                                    </m:r>
                                  </m:sub>
                                </m:sSub>
                              </m:e>
                            </m:d>
                            <m:r>
                              <a:rPr lang="en-US" b="0" i="1" smtClean="0">
                                <a:latin typeface="Cambria Math" panose="02040503050406030204" pitchFamily="18" charset="0"/>
                              </a:rPr>
                              <m:t>+</m:t>
                            </m:r>
                            <m:sSup>
                              <m:sSupPr>
                                <m:ctrlPr>
                                  <a:rPr lang="en-US" i="1" smtClean="0">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h</m:t>
                                </m:r>
                              </m:e>
                              <m:sup>
                                <m:r>
                                  <a:rPr lang="en-US" b="0" i="1" smtClean="0">
                                    <a:solidFill>
                                      <a:srgbClr val="FF0000"/>
                                    </a:solidFill>
                                    <a:latin typeface="Cambria Math" panose="02040503050406030204" pitchFamily="18" charset="0"/>
                                  </a:rPr>
                                  <m:t>𝑝</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ea typeface="Cambria Math" panose="02040503050406030204" pitchFamily="18" charset="0"/>
                                      </a:rPr>
                                      <m:t>𝑝</m:t>
                                    </m:r>
                                  </m:sub>
                                </m:sSub>
                              </m:e>
                            </m:d>
                          </m:e>
                        </m:d>
                        <m:r>
                          <a:rPr lang="en-US" b="0" i="1" smtClean="0">
                            <a:latin typeface="Cambria Math" panose="02040503050406030204" pitchFamily="18" charset="0"/>
                          </a:rPr>
                          <m:t>+</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𝑓</m:t>
                            </m:r>
                          </m:e>
                          <m:sub>
                            <m:r>
                              <a:rPr lang="en-US" b="0" i="1" smtClean="0">
                                <a:solidFill>
                                  <a:srgbClr val="00B050"/>
                                </a:solidFill>
                                <a:latin typeface="Cambria Math" panose="02040503050406030204" pitchFamily="18" charset="0"/>
                              </a:rPr>
                              <m:t>𝑏𝑘𝑔𝑑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m:oMathPara>
                  </a14:m>
                  <a:endParaRPr lang="en-US" dirty="0"/>
                </a:p>
              </p:txBody>
            </p:sp>
          </mc:Choice>
          <mc:Fallback xmlns="">
            <p:sp>
              <p:nvSpPr>
                <p:cNvPr id="7" name="TextBox 6">
                  <a:extLst>
                    <a:ext uri="{FF2B5EF4-FFF2-40B4-BE49-F238E27FC236}">
                      <a16:creationId xmlns:a16="http://schemas.microsoft.com/office/drawing/2014/main" id="{06B58127-40EA-E897-0E35-96B2958EB49F}"/>
                    </a:ext>
                  </a:extLst>
                </p:cNvPr>
                <p:cNvSpPr txBox="1">
                  <a:spLocks noRot="1" noChangeAspect="1" noMove="1" noResize="1" noEditPoints="1" noAdjustHandles="1" noChangeArrowheads="1" noChangeShapeType="1" noTextEdit="1"/>
                </p:cNvSpPr>
                <p:nvPr/>
              </p:nvSpPr>
              <p:spPr>
                <a:xfrm>
                  <a:off x="5288812" y="1280003"/>
                  <a:ext cx="3855188" cy="1060034"/>
                </a:xfrm>
                <a:prstGeom prst="rect">
                  <a:avLst/>
                </a:prstGeom>
                <a:blipFill>
                  <a:blip r:embed="rId5"/>
                  <a:stretch>
                    <a:fillRect l="-2303" t="-1190" b="-7143"/>
                  </a:stretch>
                </a:blipFill>
              </p:spPr>
              <p:txBody>
                <a:bodyPr/>
                <a:lstStyle/>
                <a:p>
                  <a:r>
                    <a:rPr lang="en-US">
                      <a:noFill/>
                    </a:rPr>
                    <a:t> </a:t>
                  </a:r>
                </a:p>
              </p:txBody>
            </p:sp>
          </mc:Fallback>
        </mc:AlternateContent>
      </p:grpSp>
      <p:sp>
        <p:nvSpPr>
          <p:cNvPr id="9" name="Rounded Rectangle 8">
            <a:extLst>
              <a:ext uri="{FF2B5EF4-FFF2-40B4-BE49-F238E27FC236}">
                <a16:creationId xmlns:a16="http://schemas.microsoft.com/office/drawing/2014/main" id="{DDEF7ADB-3F7B-9C81-6CF6-7425CD65F4E9}"/>
              </a:ext>
            </a:extLst>
          </p:cNvPr>
          <p:cNvSpPr/>
          <p:nvPr/>
        </p:nvSpPr>
        <p:spPr>
          <a:xfrm>
            <a:off x="5515897" y="2271878"/>
            <a:ext cx="3523601" cy="539055"/>
          </a:xfrm>
          <a:prstGeom prst="round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E24AA136-F743-F6A6-1375-01F83DA35F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spTree>
    <p:extLst>
      <p:ext uri="{BB962C8B-B14F-4D97-AF65-F5344CB8AC3E}">
        <p14:creationId xmlns:p14="http://schemas.microsoft.com/office/powerpoint/2010/main" val="1529647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0" y="102393"/>
            <a:ext cx="914400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Nucleon Electromagnetic Form Factor World Data</a:t>
            </a:r>
          </a:p>
        </p:txBody>
      </p:sp>
      <p:pic>
        <p:nvPicPr>
          <p:cNvPr id="4" name="Picture 3" descr="A diagram of a graph&#10;&#10;Description automatically generated with medium confidence">
            <a:extLst>
              <a:ext uri="{FF2B5EF4-FFF2-40B4-BE49-F238E27FC236}">
                <a16:creationId xmlns:a16="http://schemas.microsoft.com/office/drawing/2014/main" id="{77DDD63C-3133-7757-CAF6-23C31A093B51}"/>
              </a:ext>
            </a:extLst>
          </p:cNvPr>
          <p:cNvPicPr>
            <a:picLocks noChangeAspect="1"/>
          </p:cNvPicPr>
          <p:nvPr/>
        </p:nvPicPr>
        <p:blipFill>
          <a:blip r:embed="rId3"/>
          <a:stretch>
            <a:fillRect/>
          </a:stretch>
        </p:blipFill>
        <p:spPr>
          <a:xfrm>
            <a:off x="402711" y="861355"/>
            <a:ext cx="3971352" cy="2893040"/>
          </a:xfrm>
          <a:prstGeom prst="rect">
            <a:avLst/>
          </a:prstGeom>
        </p:spPr>
      </p:pic>
      <p:pic>
        <p:nvPicPr>
          <p:cNvPr id="9" name="Picture 8" descr="A graph showing the number of objects in the same direction&#10;&#10;Description automatically generated with medium confidence">
            <a:extLst>
              <a:ext uri="{FF2B5EF4-FFF2-40B4-BE49-F238E27FC236}">
                <a16:creationId xmlns:a16="http://schemas.microsoft.com/office/drawing/2014/main" id="{7345076B-F018-4C7C-0CE4-1F2E4274C0E5}"/>
              </a:ext>
            </a:extLst>
          </p:cNvPr>
          <p:cNvPicPr>
            <a:picLocks noChangeAspect="1"/>
          </p:cNvPicPr>
          <p:nvPr/>
        </p:nvPicPr>
        <p:blipFill>
          <a:blip r:embed="rId4"/>
          <a:stretch>
            <a:fillRect/>
          </a:stretch>
        </p:blipFill>
        <p:spPr>
          <a:xfrm>
            <a:off x="4776774" y="837896"/>
            <a:ext cx="3964515" cy="2975576"/>
          </a:xfrm>
          <a:prstGeom prst="rect">
            <a:avLst/>
          </a:prstGeom>
        </p:spPr>
      </p:pic>
      <p:pic>
        <p:nvPicPr>
          <p:cNvPr id="13" name="Picture 12" descr="A group of text on a white background&#10;&#10;Description automatically generated">
            <a:extLst>
              <a:ext uri="{FF2B5EF4-FFF2-40B4-BE49-F238E27FC236}">
                <a16:creationId xmlns:a16="http://schemas.microsoft.com/office/drawing/2014/main" id="{12D8DD09-E5A9-2090-4ABA-317413BBF9CA}"/>
              </a:ext>
            </a:extLst>
          </p:cNvPr>
          <p:cNvPicPr>
            <a:picLocks noChangeAspect="1"/>
          </p:cNvPicPr>
          <p:nvPr/>
        </p:nvPicPr>
        <p:blipFill>
          <a:blip r:embed="rId5"/>
          <a:srcRect t="52172"/>
          <a:stretch/>
        </p:blipFill>
        <p:spPr>
          <a:xfrm>
            <a:off x="848100" y="3728685"/>
            <a:ext cx="3539274" cy="965195"/>
          </a:xfrm>
          <a:prstGeom prst="rect">
            <a:avLst/>
          </a:prstGeom>
        </p:spPr>
      </p:pic>
      <p:sp>
        <p:nvSpPr>
          <p:cNvPr id="14" name="TextBox 13">
            <a:extLst>
              <a:ext uri="{FF2B5EF4-FFF2-40B4-BE49-F238E27FC236}">
                <a16:creationId xmlns:a16="http://schemas.microsoft.com/office/drawing/2014/main" id="{F87D1020-1D11-E648-BD39-F267DA708BF6}"/>
              </a:ext>
            </a:extLst>
          </p:cNvPr>
          <p:cNvSpPr txBox="1"/>
          <p:nvPr/>
        </p:nvSpPr>
        <p:spPr>
          <a:xfrm>
            <a:off x="4718171" y="4453483"/>
            <a:ext cx="4354111"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Plots: Franz Gross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50 Years of Quantum Chromodynamics</a:t>
            </a:r>
          </a:p>
        </p:txBody>
      </p:sp>
      <p:sp>
        <p:nvSpPr>
          <p:cNvPr id="3" name="TextBox 2">
            <a:extLst>
              <a:ext uri="{FF2B5EF4-FFF2-40B4-BE49-F238E27FC236}">
                <a16:creationId xmlns:a16="http://schemas.microsoft.com/office/drawing/2014/main" id="{07253806-DF9B-6F10-9BA3-94AED944B707}"/>
              </a:ext>
            </a:extLst>
          </p:cNvPr>
          <p:cNvSpPr txBox="1"/>
          <p:nvPr/>
        </p:nvSpPr>
        <p:spPr>
          <a:xfrm>
            <a:off x="1163242" y="566053"/>
            <a:ext cx="2898648" cy="400110"/>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Proton:</a:t>
            </a:r>
          </a:p>
        </p:txBody>
      </p:sp>
      <p:sp>
        <p:nvSpPr>
          <p:cNvPr id="6" name="TextBox 5">
            <a:extLst>
              <a:ext uri="{FF2B5EF4-FFF2-40B4-BE49-F238E27FC236}">
                <a16:creationId xmlns:a16="http://schemas.microsoft.com/office/drawing/2014/main" id="{4E62AE2E-A071-2436-8227-8CA3D5BCCAF3}"/>
              </a:ext>
            </a:extLst>
          </p:cNvPr>
          <p:cNvSpPr txBox="1"/>
          <p:nvPr/>
        </p:nvSpPr>
        <p:spPr>
          <a:xfrm>
            <a:off x="5477691" y="566053"/>
            <a:ext cx="2898648" cy="400110"/>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Neutron:</a:t>
            </a:r>
          </a:p>
        </p:txBody>
      </p:sp>
      <p:pic>
        <p:nvPicPr>
          <p:cNvPr id="7" name="Picture 6" descr="A screenshot of a computer&#10;&#10;AI-generated content may be incorrect.">
            <a:extLst>
              <a:ext uri="{FF2B5EF4-FFF2-40B4-BE49-F238E27FC236}">
                <a16:creationId xmlns:a16="http://schemas.microsoft.com/office/drawing/2014/main" id="{F94CAFE1-8968-8D35-B0E2-09540255EA6A}"/>
              </a:ext>
            </a:extLst>
          </p:cNvPr>
          <p:cNvPicPr>
            <a:picLocks noChangeAspect="1"/>
          </p:cNvPicPr>
          <p:nvPr/>
        </p:nvPicPr>
        <p:blipFill>
          <a:blip r:embed="rId6"/>
          <a:srcRect b="66856"/>
          <a:stretch>
            <a:fillRect/>
          </a:stretch>
        </p:blipFill>
        <p:spPr>
          <a:xfrm>
            <a:off x="5462056" y="3728685"/>
            <a:ext cx="2833844" cy="712628"/>
          </a:xfrm>
          <a:prstGeom prst="rect">
            <a:avLst/>
          </a:prstGeom>
        </p:spPr>
      </p:pic>
      <p:sp>
        <p:nvSpPr>
          <p:cNvPr id="10" name="Slide Number Placeholder 9">
            <a:extLst>
              <a:ext uri="{FF2B5EF4-FFF2-40B4-BE49-F238E27FC236}">
                <a16:creationId xmlns:a16="http://schemas.microsoft.com/office/drawing/2014/main" id="{DBFB6055-2791-CB46-9C92-F9DC087C41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Tree>
    <p:extLst>
      <p:ext uri="{BB962C8B-B14F-4D97-AF65-F5344CB8AC3E}">
        <p14:creationId xmlns:p14="http://schemas.microsoft.com/office/powerpoint/2010/main" val="836008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1EE92-3621-28E7-5BBA-68F8930628DE}"/>
            </a:ext>
          </a:extLst>
        </p:cNvPr>
        <p:cNvGrpSpPr/>
        <p:nvPr/>
      </p:nvGrpSpPr>
      <p:grpSpPr>
        <a:xfrm>
          <a:off x="0" y="0"/>
          <a:ext cx="0" cy="0"/>
          <a:chOff x="0" y="0"/>
          <a:chExt cx="0" cy="0"/>
        </a:xfrm>
      </p:grpSpPr>
      <p:pic>
        <p:nvPicPr>
          <p:cNvPr id="11" name="Picture 10" descr="A graph of a function&#10;&#10;AI-generated content may be incorrect.">
            <a:extLst>
              <a:ext uri="{FF2B5EF4-FFF2-40B4-BE49-F238E27FC236}">
                <a16:creationId xmlns:a16="http://schemas.microsoft.com/office/drawing/2014/main" id="{AC24EDE3-B9C7-26D9-0199-4695AE693A8B}"/>
              </a:ext>
            </a:extLst>
          </p:cNvPr>
          <p:cNvPicPr>
            <a:picLocks noChangeAspect="1"/>
          </p:cNvPicPr>
          <p:nvPr/>
        </p:nvPicPr>
        <p:blipFill>
          <a:blip r:embed="rId3"/>
          <a:stretch>
            <a:fillRect/>
          </a:stretch>
        </p:blipFill>
        <p:spPr>
          <a:xfrm>
            <a:off x="0" y="500536"/>
            <a:ext cx="4802963" cy="3586629"/>
          </a:xfrm>
          <a:prstGeom prst="rect">
            <a:avLst/>
          </a:prstGeom>
        </p:spPr>
      </p:pic>
      <p:sp>
        <p:nvSpPr>
          <p:cNvPr id="5" name="Title 4">
            <a:extLst>
              <a:ext uri="{FF2B5EF4-FFF2-40B4-BE49-F238E27FC236}">
                <a16:creationId xmlns:a16="http://schemas.microsoft.com/office/drawing/2014/main" id="{A38F464C-28E7-11E8-66A1-D0CAE81BD464}"/>
              </a:ext>
            </a:extLst>
          </p:cNvPr>
          <p:cNvSpPr>
            <a:spLocks noGrp="1"/>
          </p:cNvSpPr>
          <p:nvPr>
            <p:ph type="title"/>
          </p:nvPr>
        </p:nvSpPr>
        <p:spPr>
          <a:xfrm>
            <a:off x="1910442" y="63349"/>
            <a:ext cx="5323115"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Data-Monte Carlo Comparison</a:t>
            </a:r>
          </a:p>
        </p:txBody>
      </p:sp>
      <p:sp>
        <p:nvSpPr>
          <p:cNvPr id="2" name="TextBox 1">
            <a:extLst>
              <a:ext uri="{FF2B5EF4-FFF2-40B4-BE49-F238E27FC236}">
                <a16:creationId xmlns:a16="http://schemas.microsoft.com/office/drawing/2014/main" id="{5B616235-60CC-1128-B039-E6EC6EB1AB20}"/>
              </a:ext>
            </a:extLst>
          </p:cNvPr>
          <p:cNvSpPr txBox="1"/>
          <p:nvPr/>
        </p:nvSpPr>
        <p:spPr>
          <a:xfrm>
            <a:off x="263066" y="268787"/>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2935007-9C71-C349-25C6-30A2EA9E359D}"/>
                  </a:ext>
                </a:extLst>
              </p:cNvPr>
              <p:cNvSpPr txBox="1"/>
              <p:nvPr/>
            </p:nvSpPr>
            <p:spPr>
              <a:xfrm>
                <a:off x="4741463" y="563142"/>
                <a:ext cx="4279695" cy="267682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Simulation:</a:t>
                </a:r>
              </a:p>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𝑠𝑖𝑚</m:t>
                          </m:r>
                        </m:sub>
                        <m:sup>
                          <m:r>
                            <a:rPr lang="en-US" i="1">
                              <a:latin typeface="Cambria Math" panose="02040503050406030204" pitchFamily="18" charset="0"/>
                            </a:rPr>
                            <m:t>′</m:t>
                          </m:r>
                        </m:sup>
                      </m:sSubSup>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rPr>
                                            <m:t>𝑑</m:t>
                                          </m:r>
                                          <m:r>
                                            <m:rPr>
                                              <m:sty m:val="p"/>
                                            </m:rPr>
                                            <a:rPr lang="el-GR" i="1">
                                              <a:latin typeface="Cambria Math" panose="02040503050406030204" pitchFamily="18" charset="0"/>
                                              <a:ea typeface="Cambria Math" panose="02040503050406030204" pitchFamily="18" charset="0"/>
                                            </a:rPr>
                                            <m:t>Ω</m:t>
                                          </m:r>
                                        </m:den>
                                      </m:f>
                                    </m:e>
                                  </m:d>
                                </m:e>
                              </m:d>
                            </m:e>
                            <m:sub>
                              <m:r>
                                <a:rPr lang="en-US" i="1">
                                  <a:latin typeface="Cambria Math" panose="02040503050406030204" pitchFamily="18" charset="0"/>
                                </a:rPr>
                                <m:t>𝑛</m:t>
                              </m:r>
                              <m:d>
                                <m:dPr>
                                  <m:ctrlPr>
                                    <a:rPr lang="en-US" i="1">
                                      <a:latin typeface="Cambria Math" panose="02040503050406030204" pitchFamily="18" charset="0"/>
                                    </a:rPr>
                                  </m:ctrlPr>
                                </m:dPr>
                                <m:e>
                                  <m:r>
                                    <a:rPr lang="en-US" i="1">
                                      <a:latin typeface="Cambria Math" panose="02040503050406030204" pitchFamily="18" charset="0"/>
                                    </a:rPr>
                                    <m:t>𝑒</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rPr>
                                <m:t>𝑠𝑖𝑚</m:t>
                              </m:r>
                            </m:sub>
                          </m:sSub>
                        </m:num>
                        <m:den>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rPr>
                                            <m:t>𝑑</m:t>
                                          </m:r>
                                          <m:r>
                                            <m:rPr>
                                              <m:sty m:val="p"/>
                                            </m:rPr>
                                            <a:rPr lang="el-GR" i="1">
                                              <a:latin typeface="Cambria Math" panose="02040503050406030204" pitchFamily="18" charset="0"/>
                                              <a:ea typeface="Cambria Math" panose="02040503050406030204" pitchFamily="18" charset="0"/>
                                            </a:rPr>
                                            <m:t>Ω</m:t>
                                          </m:r>
                                        </m:den>
                                      </m:f>
                                    </m:e>
                                  </m:d>
                                </m:e>
                              </m:d>
                            </m:e>
                            <m:sub>
                              <m:r>
                                <a:rPr lang="en-US" i="1">
                                  <a:latin typeface="Cambria Math" panose="02040503050406030204" pitchFamily="18" charset="0"/>
                                  <a:ea typeface="Cambria Math" panose="02040503050406030204" pitchFamily="18" charset="0"/>
                                </a:rPr>
                                <m:t>𝑝</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rPr>
                                    <m:t>𝑒</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rPr>
                                <m:t>𝑠𝑖𝑚</m:t>
                              </m:r>
                            </m:sub>
                          </m:sSub>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𝑠𝑖𝑚</m:t>
                          </m:r>
                        </m:sub>
                      </m:sSub>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𝑛𝑢𝑐</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𝑠𝑖𝑚</m:t>
                          </m:r>
                        </m:sub>
                        <m:sup>
                          <m:r>
                            <a:rPr lang="en-US" i="1">
                              <a:latin typeface="Cambria Math" panose="02040503050406030204" pitchFamily="18" charset="0"/>
                              <a:ea typeface="Cambria Math" panose="02040503050406030204" pitchFamily="18" charset="0"/>
                            </a:rPr>
                            <m:t>−1</m:t>
                          </m:r>
                        </m:sup>
                      </m:sSubSup>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𝑅𝐶</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𝑠𝑖𝑚</m:t>
                          </m:r>
                        </m:sub>
                        <m:sup>
                          <m:r>
                            <a:rPr lang="en-US" i="1">
                              <a:latin typeface="Cambria Math" panose="02040503050406030204" pitchFamily="18" charset="0"/>
                              <a:ea typeface="Cambria Math" panose="02040503050406030204" pitchFamily="18" charset="0"/>
                            </a:rPr>
                            <m:t>−1</m:t>
                          </m:r>
                        </m:sup>
                      </m:sSubSup>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𝐷𝑒𝑡</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𝑠𝑖𝑚</m:t>
                          </m:r>
                        </m:sub>
                        <m:sup>
                          <m:r>
                            <a:rPr lang="en-US" i="1">
                              <a:latin typeface="Cambria Math" panose="02040503050406030204" pitchFamily="18" charset="0"/>
                              <a:ea typeface="Cambria Math" panose="02040503050406030204" pitchFamily="18" charset="0"/>
                            </a:rPr>
                            <m:t>−1</m:t>
                          </m:r>
                        </m:sup>
                      </m:sSubSup>
                    </m:oMath>
                  </m:oMathPara>
                </a14:m>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Extraction: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Claim:</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Simulation consistently replicates nuclear, radiative, and detector effects that are present in the experimental data.</a:t>
                </a:r>
              </a:p>
              <a:p>
                <a:r>
                  <a:rPr lang="en-US" dirty="0">
                    <a:latin typeface="Times New Roman" panose="02020603050405020304" pitchFamily="18" charset="0"/>
                    <a:cs typeface="Times New Roman" panose="02020603050405020304" pitchFamily="18" charset="0"/>
                  </a:rPr>
                  <a:t>Implication:</a:t>
                </a:r>
              </a:p>
            </p:txBody>
          </p:sp>
        </mc:Choice>
        <mc:Fallback xmlns="">
          <p:sp>
            <p:nvSpPr>
              <p:cNvPr id="3" name="TextBox 2">
                <a:extLst>
                  <a:ext uri="{FF2B5EF4-FFF2-40B4-BE49-F238E27FC236}">
                    <a16:creationId xmlns:a16="http://schemas.microsoft.com/office/drawing/2014/main" id="{A2935007-9C71-C349-25C6-30A2EA9E359D}"/>
                  </a:ext>
                </a:extLst>
              </p:cNvPr>
              <p:cNvSpPr txBox="1">
                <a:spLocks noRot="1" noChangeAspect="1" noMove="1" noResize="1" noEditPoints="1" noAdjustHandles="1" noChangeArrowheads="1" noChangeShapeType="1" noTextEdit="1"/>
              </p:cNvSpPr>
              <p:nvPr/>
            </p:nvSpPr>
            <p:spPr>
              <a:xfrm>
                <a:off x="4741463" y="563142"/>
                <a:ext cx="4279695" cy="2676823"/>
              </a:xfrm>
              <a:prstGeom prst="rect">
                <a:avLst/>
              </a:prstGeom>
              <a:blipFill>
                <a:blip r:embed="rId4"/>
                <a:stretch>
                  <a:fillRect l="-296" t="-15166" b="-14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30CDE01-5172-F19D-A3FB-D5CAC673762F}"/>
                  </a:ext>
                </a:extLst>
              </p:cNvPr>
              <p:cNvSpPr txBox="1"/>
              <p:nvPr/>
            </p:nvSpPr>
            <p:spPr>
              <a:xfrm>
                <a:off x="4755765" y="1855624"/>
                <a:ext cx="4430627" cy="2949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sSup>
                        <m:sSupPr>
                          <m:ctrlPr>
                            <a:rPr lang="en-US" i="1" smtClean="0">
                              <a:latin typeface="Cambria Math" panose="02040503050406030204" pitchFamily="18" charset="0"/>
                            </a:rPr>
                          </m:ctrlPr>
                        </m:sSupPr>
                        <m:e>
                          <m:r>
                            <a:rPr lang="en-US" i="1">
                              <a:latin typeface="Cambria Math" panose="02040503050406030204" pitchFamily="18" charset="0"/>
                            </a:rPr>
                            <m:t>𝑅</m:t>
                          </m:r>
                        </m:e>
                        <m:sup>
                          <m:r>
                            <a:rPr lang="en-US" i="1">
                              <a:latin typeface="Cambria Math" panose="02040503050406030204" pitchFamily="18" charset="0"/>
                            </a:rPr>
                            <m:t>′</m:t>
                          </m:r>
                        </m:sup>
                      </m:sSup>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𝑛𝑢𝑐</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𝑅𝐶</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𝑑𝑒𝑡</m:t>
                          </m:r>
                        </m:sub>
                      </m:sSub>
                      <m:r>
                        <a:rPr lang="en-US" b="0" i="1"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𝑠𝑓</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sup>
                      </m:sSubSup>
                      <m:r>
                        <a:rPr lang="en-US" i="1"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𝑠𝑖𝑚</m:t>
                          </m:r>
                        </m:sub>
                        <m:sup>
                          <m:r>
                            <a:rPr lang="en-US" i="1">
                              <a:latin typeface="Cambria Math" panose="02040503050406030204" pitchFamily="18" charset="0"/>
                            </a:rPr>
                            <m:t>′</m:t>
                          </m:r>
                        </m:sup>
                      </m:sSubSup>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𝑛𝑢𝑐</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𝑠𝑖𝑚</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𝑅𝐶</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𝑠𝑖𝑚</m:t>
                          </m:r>
                        </m:sub>
                      </m:sSub>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𝑑𝑒𝑡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𝑠𝑖𝑚</m:t>
                          </m:r>
                        </m:sub>
                      </m:sSub>
                    </m:oMath>
                  </m:oMathPara>
                </a14:m>
                <a:endParaRPr lang="en-US" dirty="0"/>
              </a:p>
            </p:txBody>
          </p:sp>
        </mc:Choice>
        <mc:Fallback xmlns="">
          <p:sp>
            <p:nvSpPr>
              <p:cNvPr id="14" name="TextBox 13">
                <a:extLst>
                  <a:ext uri="{FF2B5EF4-FFF2-40B4-BE49-F238E27FC236}">
                    <a16:creationId xmlns:a16="http://schemas.microsoft.com/office/drawing/2014/main" id="{F30CDE01-5172-F19D-A3FB-D5CAC673762F}"/>
                  </a:ext>
                </a:extLst>
              </p:cNvPr>
              <p:cNvSpPr txBox="1">
                <a:spLocks noRot="1" noChangeAspect="1" noMove="1" noResize="1" noEditPoints="1" noAdjustHandles="1" noChangeArrowheads="1" noChangeShapeType="1" noTextEdit="1"/>
              </p:cNvSpPr>
              <p:nvPr/>
            </p:nvSpPr>
            <p:spPr>
              <a:xfrm>
                <a:off x="4755765" y="1855624"/>
                <a:ext cx="4430627" cy="294953"/>
              </a:xfrm>
              <a:prstGeom prst="rect">
                <a:avLst/>
              </a:prstGeom>
              <a:blipFill>
                <a:blip r:embed="rId5"/>
                <a:stretch>
                  <a:fillRect l="-286" b="-2000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D3697AF-25F5-C1F7-786D-01FEAE69F921}"/>
              </a:ext>
            </a:extLst>
          </p:cNvPr>
          <p:cNvSpPr txBox="1"/>
          <p:nvPr/>
        </p:nvSpPr>
        <p:spPr>
          <a:xfrm>
            <a:off x="4114800" y="2116183"/>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A604AA-0967-5731-C6DB-39E5C2DFFD58}"/>
                  </a:ext>
                </a:extLst>
              </p:cNvPr>
              <p:cNvSpPr txBox="1"/>
              <p:nvPr/>
            </p:nvSpPr>
            <p:spPr>
              <a:xfrm>
                <a:off x="5211557" y="3142625"/>
                <a:ext cx="1013419" cy="528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𝑛𝑢𝑐</m:t>
                              </m:r>
                            </m:sub>
                          </m:sSub>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𝑛𝑢𝑐</m:t>
                              </m:r>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𝑠𝑖𝑚</m:t>
                              </m:r>
                            </m:sub>
                          </m:sSub>
                        </m:den>
                      </m:f>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m:t>
                      </m:r>
                    </m:oMath>
                  </m:oMathPara>
                </a14:m>
                <a:endParaRPr lang="en-US" sz="1600" dirty="0"/>
              </a:p>
            </p:txBody>
          </p:sp>
        </mc:Choice>
        <mc:Fallback xmlns="">
          <p:sp>
            <p:nvSpPr>
              <p:cNvPr id="7" name="TextBox 6">
                <a:extLst>
                  <a:ext uri="{FF2B5EF4-FFF2-40B4-BE49-F238E27FC236}">
                    <a16:creationId xmlns:a16="http://schemas.microsoft.com/office/drawing/2014/main" id="{65A604AA-0967-5731-C6DB-39E5C2DFFD58}"/>
                  </a:ext>
                </a:extLst>
              </p:cNvPr>
              <p:cNvSpPr txBox="1">
                <a:spLocks noRot="1" noChangeAspect="1" noMove="1" noResize="1" noEditPoints="1" noAdjustHandles="1" noChangeArrowheads="1" noChangeShapeType="1" noTextEdit="1"/>
              </p:cNvSpPr>
              <p:nvPr/>
            </p:nvSpPr>
            <p:spPr>
              <a:xfrm>
                <a:off x="5211557" y="3142625"/>
                <a:ext cx="1013419" cy="528543"/>
              </a:xfrm>
              <a:prstGeom prst="rect">
                <a:avLst/>
              </a:prstGeom>
              <a:blipFill>
                <a:blip r:embed="rId6"/>
                <a:stretch>
                  <a:fillRect l="-6173" t="-2381" r="-3704"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B8A92C8-9DF9-B2B1-A5AB-77A6C5EFD07A}"/>
                  </a:ext>
                </a:extLst>
              </p:cNvPr>
              <p:cNvSpPr txBox="1"/>
              <p:nvPr/>
            </p:nvSpPr>
            <p:spPr>
              <a:xfrm>
                <a:off x="6463187" y="3142625"/>
                <a:ext cx="933461" cy="528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𝑅𝐶</m:t>
                              </m:r>
                            </m:sub>
                          </m:sSub>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𝑅𝐶</m:t>
                              </m:r>
                              <m:r>
                                <a:rPr lang="en-US" sz="1600" i="1">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𝑠𝑖𝑚</m:t>
                              </m:r>
                            </m:sub>
                          </m:sSub>
                        </m:den>
                      </m:f>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m:t>
                      </m:r>
                    </m:oMath>
                  </m:oMathPara>
                </a14:m>
                <a:endParaRPr lang="en-US" sz="1600" dirty="0"/>
              </a:p>
            </p:txBody>
          </p:sp>
        </mc:Choice>
        <mc:Fallback xmlns="">
          <p:sp>
            <p:nvSpPr>
              <p:cNvPr id="12" name="TextBox 11">
                <a:extLst>
                  <a:ext uri="{FF2B5EF4-FFF2-40B4-BE49-F238E27FC236}">
                    <a16:creationId xmlns:a16="http://schemas.microsoft.com/office/drawing/2014/main" id="{BB8A92C8-9DF9-B2B1-A5AB-77A6C5EFD07A}"/>
                  </a:ext>
                </a:extLst>
              </p:cNvPr>
              <p:cNvSpPr txBox="1">
                <a:spLocks noRot="1" noChangeAspect="1" noMove="1" noResize="1" noEditPoints="1" noAdjustHandles="1" noChangeArrowheads="1" noChangeShapeType="1" noTextEdit="1"/>
              </p:cNvSpPr>
              <p:nvPr/>
            </p:nvSpPr>
            <p:spPr>
              <a:xfrm>
                <a:off x="6463187" y="3142625"/>
                <a:ext cx="933461" cy="528543"/>
              </a:xfrm>
              <a:prstGeom prst="rect">
                <a:avLst/>
              </a:prstGeom>
              <a:blipFill>
                <a:blip r:embed="rId7"/>
                <a:stretch>
                  <a:fillRect l="-5333" t="-2381" r="-4000"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762A040-96EC-844E-733E-ACD3B06E7957}"/>
                  </a:ext>
                </a:extLst>
              </p:cNvPr>
              <p:cNvSpPr txBox="1"/>
              <p:nvPr/>
            </p:nvSpPr>
            <p:spPr>
              <a:xfrm>
                <a:off x="7627101" y="3142625"/>
                <a:ext cx="985463" cy="528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𝑑𝑒𝑡</m:t>
                              </m:r>
                            </m:sub>
                          </m:sSub>
                        </m:num>
                        <m:den>
                          <m:sSub>
                            <m:sSubPr>
                              <m:ctrlPr>
                                <a:rPr lang="en-US" sz="160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𝑑𝑒𝑡</m:t>
                              </m:r>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𝑠𝑖𝑚</m:t>
                              </m:r>
                            </m:sub>
                          </m:sSub>
                        </m:den>
                      </m:f>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m:t>
                      </m:r>
                    </m:oMath>
                  </m:oMathPara>
                </a14:m>
                <a:endParaRPr lang="en-US" sz="1600" dirty="0"/>
              </a:p>
            </p:txBody>
          </p:sp>
        </mc:Choice>
        <mc:Fallback xmlns="">
          <p:sp>
            <p:nvSpPr>
              <p:cNvPr id="13" name="TextBox 12">
                <a:extLst>
                  <a:ext uri="{FF2B5EF4-FFF2-40B4-BE49-F238E27FC236}">
                    <a16:creationId xmlns:a16="http://schemas.microsoft.com/office/drawing/2014/main" id="{6762A040-96EC-844E-733E-ACD3B06E7957}"/>
                  </a:ext>
                </a:extLst>
              </p:cNvPr>
              <p:cNvSpPr txBox="1">
                <a:spLocks noRot="1" noChangeAspect="1" noMove="1" noResize="1" noEditPoints="1" noAdjustHandles="1" noChangeArrowheads="1" noChangeShapeType="1" noTextEdit="1"/>
              </p:cNvSpPr>
              <p:nvPr/>
            </p:nvSpPr>
            <p:spPr>
              <a:xfrm>
                <a:off x="7627101" y="3142625"/>
                <a:ext cx="985463" cy="528543"/>
              </a:xfrm>
              <a:prstGeom prst="rect">
                <a:avLst/>
              </a:prstGeom>
              <a:blipFill>
                <a:blip r:embed="rId8"/>
                <a:stretch>
                  <a:fillRect l="-6329" t="-2381" r="-3797"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7EE1F63-21C8-BC8E-F207-1721F6A22DF8}"/>
                  </a:ext>
                </a:extLst>
              </p:cNvPr>
              <p:cNvSpPr txBox="1"/>
              <p:nvPr/>
            </p:nvSpPr>
            <p:spPr>
              <a:xfrm>
                <a:off x="5673913" y="3671168"/>
                <a:ext cx="3048094" cy="10761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600" i="1" smtClean="0">
                              <a:latin typeface="Cambria Math" panose="02040503050406030204" pitchFamily="18" charset="0"/>
                            </a:rPr>
                          </m:ctrlPr>
                        </m:sSupPr>
                        <m:e>
                          <m:r>
                            <a:rPr lang="en-US" sz="1600" i="1">
                              <a:latin typeface="Cambria Math" panose="02040503050406030204" pitchFamily="18" charset="0"/>
                            </a:rPr>
                            <m:t>𝑅</m:t>
                          </m:r>
                        </m:e>
                        <m:sup>
                          <m:r>
                            <a:rPr lang="en-US" sz="1600" i="1">
                              <a:latin typeface="Cambria Math" panose="02040503050406030204" pitchFamily="18" charset="0"/>
                            </a:rPr>
                            <m:t>′</m:t>
                          </m:r>
                        </m:sup>
                      </m:sSup>
                      <m:r>
                        <a:rPr lang="en-US" sz="1600" i="1">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d>
                                <m:dPr>
                                  <m:begChr m:val=""/>
                                  <m:endChr m:val="|"/>
                                  <m:ctrlPr>
                                    <a:rPr lang="en-US" sz="1600" i="1">
                                      <a:latin typeface="Cambria Math" panose="02040503050406030204" pitchFamily="18" charset="0"/>
                                    </a:rPr>
                                  </m:ctrlPr>
                                </m:d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𝑑</m:t>
                                          </m:r>
                                          <m:r>
                                            <a:rPr lang="en-US" sz="1600" i="1">
                                              <a:latin typeface="Cambria Math" panose="02040503050406030204" pitchFamily="18" charset="0"/>
                                              <a:ea typeface="Cambria Math" panose="02040503050406030204" pitchFamily="18" charset="0"/>
                                            </a:rPr>
                                            <m:t>𝜎</m:t>
                                          </m:r>
                                        </m:num>
                                        <m:den>
                                          <m:r>
                                            <a:rPr lang="en-US" sz="1600" i="1">
                                              <a:latin typeface="Cambria Math" panose="02040503050406030204" pitchFamily="18" charset="0"/>
                                            </a:rPr>
                                            <m:t>𝑑</m:t>
                                          </m:r>
                                          <m:r>
                                            <m:rPr>
                                              <m:sty m:val="p"/>
                                            </m:rPr>
                                            <a:rPr lang="el-GR" sz="1600" i="1">
                                              <a:latin typeface="Cambria Math" panose="02040503050406030204" pitchFamily="18" charset="0"/>
                                              <a:ea typeface="Cambria Math" panose="02040503050406030204" pitchFamily="18" charset="0"/>
                                            </a:rPr>
                                            <m:t>Ω</m:t>
                                          </m:r>
                                        </m:den>
                                      </m:f>
                                    </m:e>
                                  </m:d>
                                </m:e>
                              </m:d>
                            </m:e>
                            <m:sub>
                              <m:r>
                                <a:rPr lang="en-US" sz="1600" i="1">
                                  <a:latin typeface="Cambria Math" panose="02040503050406030204" pitchFamily="18" charset="0"/>
                                </a:rPr>
                                <m:t>𝑛</m:t>
                              </m:r>
                              <m:d>
                                <m:dPr>
                                  <m:ctrlPr>
                                    <a:rPr lang="en-US" sz="1600" i="1">
                                      <a:latin typeface="Cambria Math" panose="02040503050406030204" pitchFamily="18" charset="0"/>
                                    </a:rPr>
                                  </m:ctrlPr>
                                </m:dPr>
                                <m:e>
                                  <m:r>
                                    <a:rPr lang="en-US" sz="1600" i="1">
                                      <a:latin typeface="Cambria Math" panose="02040503050406030204" pitchFamily="18" charset="0"/>
                                    </a:rPr>
                                    <m:t>𝑒</m:t>
                                  </m:r>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m:t>
                                      </m:r>
                                    </m:sup>
                                  </m:sSup>
                                </m:e>
                              </m:d>
                            </m:sub>
                          </m:sSub>
                        </m:num>
                        <m:den>
                          <m:sSub>
                            <m:sSubPr>
                              <m:ctrlPr>
                                <a:rPr lang="en-US" sz="1600" i="1">
                                  <a:latin typeface="Cambria Math" panose="02040503050406030204" pitchFamily="18" charset="0"/>
                                </a:rPr>
                              </m:ctrlPr>
                            </m:sSubPr>
                            <m:e>
                              <m:d>
                                <m:dPr>
                                  <m:begChr m:val=""/>
                                  <m:endChr m:val="|"/>
                                  <m:ctrlPr>
                                    <a:rPr lang="en-US" sz="1600" i="1">
                                      <a:latin typeface="Cambria Math" panose="02040503050406030204" pitchFamily="18" charset="0"/>
                                    </a:rPr>
                                  </m:ctrlPr>
                                </m:d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𝑑</m:t>
                                          </m:r>
                                          <m:r>
                                            <a:rPr lang="en-US" sz="1600" i="1">
                                              <a:latin typeface="Cambria Math" panose="02040503050406030204" pitchFamily="18" charset="0"/>
                                              <a:ea typeface="Cambria Math" panose="02040503050406030204" pitchFamily="18" charset="0"/>
                                            </a:rPr>
                                            <m:t>𝜎</m:t>
                                          </m:r>
                                        </m:num>
                                        <m:den>
                                          <m:r>
                                            <a:rPr lang="en-US" sz="1600" i="1">
                                              <a:latin typeface="Cambria Math" panose="02040503050406030204" pitchFamily="18" charset="0"/>
                                            </a:rPr>
                                            <m:t>𝑑</m:t>
                                          </m:r>
                                          <m:r>
                                            <m:rPr>
                                              <m:sty m:val="p"/>
                                            </m:rPr>
                                            <a:rPr lang="el-GR" sz="1600" i="1">
                                              <a:latin typeface="Cambria Math" panose="02040503050406030204" pitchFamily="18" charset="0"/>
                                              <a:ea typeface="Cambria Math" panose="02040503050406030204" pitchFamily="18" charset="0"/>
                                            </a:rPr>
                                            <m:t>Ω</m:t>
                                          </m:r>
                                        </m:den>
                                      </m:f>
                                    </m:e>
                                  </m:d>
                                </m:e>
                              </m:d>
                            </m:e>
                            <m:sub>
                              <m:r>
                                <a:rPr lang="en-US" sz="1600" i="1">
                                  <a:latin typeface="Cambria Math" panose="02040503050406030204" pitchFamily="18" charset="0"/>
                                  <a:ea typeface="Cambria Math" panose="02040503050406030204" pitchFamily="18" charset="0"/>
                                </a:rPr>
                                <m:t>𝑝</m:t>
                              </m:r>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rPr>
                                    <m:t>𝑒</m:t>
                                  </m:r>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m:t>
                                      </m:r>
                                    </m:sup>
                                  </m:sSup>
                                </m:e>
                              </m:d>
                            </m:sub>
                          </m:sSub>
                        </m:den>
                      </m:f>
                      <m:r>
                        <a:rPr lang="en-US" sz="1600" b="0" i="1" smtClean="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𝑅</m:t>
                          </m:r>
                        </m:e>
                        <m:sub>
                          <m:r>
                            <a:rPr lang="en-US" sz="1600" i="1">
                              <a:latin typeface="Cambria Math" panose="02040503050406030204" pitchFamily="18" charset="0"/>
                            </a:rPr>
                            <m:t>𝑠𝑓</m:t>
                          </m:r>
                        </m:sub>
                        <m:sup>
                          <m:r>
                            <a:rPr lang="en-US" sz="1600" i="1">
                              <a:latin typeface="Cambria Math" panose="02040503050406030204" pitchFamily="18" charset="0"/>
                            </a:rPr>
                            <m:t>𝑛</m:t>
                          </m:r>
                          <m:r>
                            <a:rPr lang="en-US" sz="1600" i="1">
                              <a:latin typeface="Cambria Math" panose="02040503050406030204" pitchFamily="18" charset="0"/>
                            </a:rPr>
                            <m:t>/</m:t>
                          </m:r>
                          <m:r>
                            <a:rPr lang="en-US" sz="1600" i="1">
                              <a:latin typeface="Cambria Math" panose="02040503050406030204" pitchFamily="18" charset="0"/>
                            </a:rPr>
                            <m:t>𝑝</m:t>
                          </m:r>
                        </m:sup>
                      </m:sSubSup>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𝑅</m:t>
                          </m:r>
                        </m:e>
                        <m:sub>
                          <m:r>
                            <a:rPr lang="en-US" sz="1600" i="1">
                              <a:latin typeface="Cambria Math" panose="02040503050406030204" pitchFamily="18" charset="0"/>
                            </a:rPr>
                            <m:t>𝑠𝑖𝑚</m:t>
                          </m:r>
                        </m:sub>
                        <m:sup>
                          <m:r>
                            <a:rPr lang="en-US" sz="1600" i="1">
                              <a:latin typeface="Cambria Math" panose="02040503050406030204" pitchFamily="18" charset="0"/>
                            </a:rPr>
                            <m:t>′</m:t>
                          </m:r>
                        </m:sup>
                      </m:sSubSup>
                    </m:oMath>
                  </m:oMathPara>
                </a14:m>
                <a:endParaRPr lang="en-US" sz="1600" dirty="0"/>
              </a:p>
            </p:txBody>
          </p:sp>
        </mc:Choice>
        <mc:Fallback xmlns="">
          <p:sp>
            <p:nvSpPr>
              <p:cNvPr id="16" name="TextBox 15">
                <a:extLst>
                  <a:ext uri="{FF2B5EF4-FFF2-40B4-BE49-F238E27FC236}">
                    <a16:creationId xmlns:a16="http://schemas.microsoft.com/office/drawing/2014/main" id="{07EE1F63-21C8-BC8E-F207-1721F6A22DF8}"/>
                  </a:ext>
                </a:extLst>
              </p:cNvPr>
              <p:cNvSpPr txBox="1">
                <a:spLocks noRot="1" noChangeAspect="1" noMove="1" noResize="1" noEditPoints="1" noAdjustHandles="1" noChangeArrowheads="1" noChangeShapeType="1" noTextEdit="1"/>
              </p:cNvSpPr>
              <p:nvPr/>
            </p:nvSpPr>
            <p:spPr>
              <a:xfrm>
                <a:off x="5673913" y="3671168"/>
                <a:ext cx="3048094" cy="1076192"/>
              </a:xfrm>
              <a:prstGeom prst="rect">
                <a:avLst/>
              </a:prstGeom>
              <a:blipFill>
                <a:blip r:embed="rId9"/>
                <a:stretch>
                  <a:fillRect t="-65116" b="-95349"/>
                </a:stretch>
              </a:blipFill>
            </p:spPr>
            <p:txBody>
              <a:bodyPr/>
              <a:lstStyle/>
              <a:p>
                <a:r>
                  <a:rPr lang="en-US">
                    <a:noFill/>
                  </a:rPr>
                  <a:t> </a:t>
                </a:r>
              </a:p>
            </p:txBody>
          </p:sp>
        </mc:Fallback>
      </mc:AlternateContent>
      <p:sp>
        <p:nvSpPr>
          <p:cNvPr id="15" name="Slide Number Placeholder 14">
            <a:extLst>
              <a:ext uri="{FF2B5EF4-FFF2-40B4-BE49-F238E27FC236}">
                <a16:creationId xmlns:a16="http://schemas.microsoft.com/office/drawing/2014/main" id="{B9565976-DA4C-E696-378A-2403EBF880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sp>
        <p:nvSpPr>
          <p:cNvPr id="4" name="TextBox 3">
            <a:extLst>
              <a:ext uri="{FF2B5EF4-FFF2-40B4-BE49-F238E27FC236}">
                <a16:creationId xmlns:a16="http://schemas.microsoft.com/office/drawing/2014/main" id="{1CB0D441-9AE9-7129-79CB-9D4D5BD0787D}"/>
              </a:ext>
            </a:extLst>
          </p:cNvPr>
          <p:cNvSpPr txBox="1"/>
          <p:nvPr/>
        </p:nvSpPr>
        <p:spPr>
          <a:xfrm>
            <a:off x="122842" y="4019231"/>
            <a:ext cx="5550741" cy="73866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Sources of Systematic Uncertainty:</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Cut Stability</a:t>
            </a:r>
          </a:p>
          <a:p>
            <a:pPr marL="28575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HCal</a:t>
            </a:r>
            <a:r>
              <a:rPr lang="en-US" dirty="0">
                <a:latin typeface="Times New Roman" panose="02020603050405020304" pitchFamily="18" charset="0"/>
                <a:cs typeface="Times New Roman" panose="02020603050405020304" pitchFamily="18" charset="0"/>
              </a:rPr>
              <a:t> Nucleon Detection Efficiency</a:t>
            </a:r>
          </a:p>
        </p:txBody>
      </p:sp>
      <p:sp>
        <p:nvSpPr>
          <p:cNvPr id="9" name="TextBox 8">
            <a:extLst>
              <a:ext uri="{FF2B5EF4-FFF2-40B4-BE49-F238E27FC236}">
                <a16:creationId xmlns:a16="http://schemas.microsoft.com/office/drawing/2014/main" id="{38D36BB5-A3A5-3CD7-D43F-AD2BB4AD0D00}"/>
              </a:ext>
            </a:extLst>
          </p:cNvPr>
          <p:cNvSpPr txBox="1"/>
          <p:nvPr/>
        </p:nvSpPr>
        <p:spPr>
          <a:xfrm>
            <a:off x="3105935" y="4207008"/>
            <a:ext cx="2329665" cy="307777"/>
          </a:xfrm>
          <a:prstGeom prst="rect">
            <a:avLst/>
          </a:prstGeom>
          <a:no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Inelastic Background</a:t>
            </a:r>
          </a:p>
        </p:txBody>
      </p:sp>
    </p:spTree>
    <p:extLst>
      <p:ext uri="{BB962C8B-B14F-4D97-AF65-F5344CB8AC3E}">
        <p14:creationId xmlns:p14="http://schemas.microsoft.com/office/powerpoint/2010/main" val="3730471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790302" y="12746"/>
            <a:ext cx="7563395"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Neutron Rosenbluth Slope Technique</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6B02131-44DA-5123-1ACD-C64DA74EF4B3}"/>
                  </a:ext>
                </a:extLst>
              </p:cNvPr>
              <p:cNvSpPr txBox="1"/>
              <p:nvPr/>
            </p:nvSpPr>
            <p:spPr>
              <a:xfrm>
                <a:off x="152400" y="684089"/>
                <a:ext cx="8745098" cy="3945119"/>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Goal: </a:t>
                </a:r>
                <a:r>
                  <a:rPr lang="en-US" dirty="0">
                    <a:latin typeface="Times New Roman" panose="02020603050405020304" pitchFamily="18" charset="0"/>
                    <a:cs typeface="Times New Roman" panose="02020603050405020304" pitchFamily="18" charset="0"/>
                  </a:rPr>
                  <a:t>Extract neutron Rosenbluth Slope, </a:t>
                </a:r>
                <a14:m>
                  <m:oMath xmlns:m="http://schemas.openxmlformats.org/officeDocument/2006/math">
                    <m:sSup>
                      <m:sSupPr>
                        <m:ctrlPr>
                          <a:rPr lang="en-US"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𝑆</m:t>
                        </m:r>
                      </m:e>
                      <m:sup>
                        <m:r>
                          <a:rPr lang="en-US" b="0" i="1" smtClean="0">
                            <a:latin typeface="Cambria Math" panose="02040503050406030204" pitchFamily="18" charset="0"/>
                            <a:cs typeface="Times New Roman" panose="02020603050405020304" pitchFamily="18" charset="0"/>
                          </a:rPr>
                          <m:t>𝑛</m:t>
                        </m:r>
                      </m:sup>
                    </m:sSup>
                    <m:r>
                      <a:rPr lang="en-US" b="0" i="1" smtClean="0">
                        <a:latin typeface="Cambria Math" panose="02040503050406030204" pitchFamily="18" charset="0"/>
                        <a:cs typeface="Times New Roman" panose="02020603050405020304" pitchFamily="18" charset="0"/>
                      </a:rPr>
                      <m:t>=</m:t>
                    </m:r>
                    <m:f>
                      <m:fPr>
                        <m:type m:val="lin"/>
                        <m:ctrlPr>
                          <a:rPr lang="en-US" b="0" i="1" smtClean="0">
                            <a:latin typeface="Cambria Math" panose="02040503050406030204" pitchFamily="18" charset="0"/>
                            <a:cs typeface="Times New Roman" panose="02020603050405020304" pitchFamily="18" charset="0"/>
                          </a:rPr>
                        </m:ctrlPr>
                      </m:fPr>
                      <m:num>
                        <m:sSup>
                          <m:sSupPr>
                            <m:ctrlPr>
                              <a:rPr lang="en-US" b="0" i="1" smtClean="0">
                                <a:latin typeface="Cambria Math" panose="02040503050406030204" pitchFamily="18" charset="0"/>
                                <a:cs typeface="Times New Roman" panose="02020603050405020304" pitchFamily="18" charset="0"/>
                              </a:rPr>
                            </m:ctrlPr>
                          </m:sSupPr>
                          <m:e>
                            <m:d>
                              <m:dPr>
                                <m:ctrlPr>
                                  <a:rPr lang="en-US" i="1">
                                    <a:latin typeface="Cambria Math" panose="02040503050406030204" pitchFamily="18" charset="0"/>
                                    <a:cs typeface="Times New Roman" panose="02020603050405020304" pitchFamily="18" charset="0"/>
                                  </a:rPr>
                                </m:ctrlPr>
                              </m:dPr>
                              <m:e>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𝐺</m:t>
                                    </m:r>
                                  </m:e>
                                  <m:sub>
                                    <m:r>
                                      <a:rPr lang="en-US" i="1">
                                        <a:latin typeface="Cambria Math" panose="02040503050406030204" pitchFamily="18" charset="0"/>
                                        <a:cs typeface="Times New Roman" panose="02020603050405020304" pitchFamily="18" charset="0"/>
                                      </a:rPr>
                                      <m:t>𝐸</m:t>
                                    </m:r>
                                  </m:sub>
                                  <m:sup>
                                    <m:r>
                                      <a:rPr lang="en-US" i="1">
                                        <a:latin typeface="Cambria Math" panose="02040503050406030204" pitchFamily="18" charset="0"/>
                                        <a:cs typeface="Times New Roman" panose="02020603050405020304" pitchFamily="18" charset="0"/>
                                      </a:rPr>
                                      <m:t>𝑛</m:t>
                                    </m:r>
                                  </m:sup>
                                </m:sSubSup>
                              </m:e>
                            </m:d>
                          </m:e>
                          <m:sup>
                            <m:r>
                              <a:rPr lang="en-US" b="0" i="1" smtClean="0">
                                <a:latin typeface="Cambria Math" panose="02040503050406030204" pitchFamily="18" charset="0"/>
                                <a:cs typeface="Times New Roman" panose="02020603050405020304" pitchFamily="18" charset="0"/>
                              </a:rPr>
                              <m:t>2</m:t>
                            </m:r>
                          </m:sup>
                        </m:sSup>
                      </m:num>
                      <m:den>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ea typeface="Cambria Math" panose="02040503050406030204" pitchFamily="18" charset="0"/>
                                <a:cs typeface="Times New Roman" panose="02020603050405020304" pitchFamily="18" charset="0"/>
                              </a:rPr>
                              <m:t>𝜏</m:t>
                            </m:r>
                          </m:e>
                          <m:sub>
                            <m:r>
                              <a:rPr lang="en-US" b="0" i="1" smtClean="0">
                                <a:latin typeface="Cambria Math" panose="02040503050406030204" pitchFamily="18" charset="0"/>
                                <a:cs typeface="Times New Roman" panose="02020603050405020304" pitchFamily="18" charset="0"/>
                              </a:rPr>
                              <m:t>𝑛</m:t>
                            </m:r>
                          </m:sub>
                        </m:sSub>
                        <m:sSup>
                          <m:sSupPr>
                            <m:ctrlPr>
                              <a:rPr lang="en-US" i="1">
                                <a:latin typeface="Cambria Math" panose="02040503050406030204" pitchFamily="18" charset="0"/>
                                <a:cs typeface="Times New Roman" panose="02020603050405020304" pitchFamily="18" charset="0"/>
                              </a:rPr>
                            </m:ctrlPr>
                          </m:sSupPr>
                          <m:e>
                            <m:d>
                              <m:dPr>
                                <m:ctrlPr>
                                  <a:rPr lang="en-US" i="1">
                                    <a:latin typeface="Cambria Math" panose="02040503050406030204" pitchFamily="18" charset="0"/>
                                    <a:cs typeface="Times New Roman" panose="02020603050405020304" pitchFamily="18" charset="0"/>
                                  </a:rPr>
                                </m:ctrlPr>
                              </m:dPr>
                              <m:e>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𝐺</m:t>
                                    </m:r>
                                  </m:e>
                                  <m:sub>
                                    <m:r>
                                      <a:rPr lang="en-US" b="0" i="1" smtClean="0">
                                        <a:latin typeface="Cambria Math" panose="02040503050406030204" pitchFamily="18" charset="0"/>
                                        <a:cs typeface="Times New Roman" panose="02020603050405020304" pitchFamily="18" charset="0"/>
                                      </a:rPr>
                                      <m:t>𝑀</m:t>
                                    </m:r>
                                  </m:sub>
                                  <m:sup>
                                    <m:r>
                                      <a:rPr lang="en-US" i="1">
                                        <a:latin typeface="Cambria Math" panose="02040503050406030204" pitchFamily="18" charset="0"/>
                                        <a:cs typeface="Times New Roman" panose="02020603050405020304" pitchFamily="18" charset="0"/>
                                      </a:rPr>
                                      <m:t>𝑛</m:t>
                                    </m:r>
                                  </m:sup>
                                </m:sSubSup>
                              </m:e>
                            </m:d>
                          </m:e>
                          <m:sup>
                            <m:r>
                              <a:rPr lang="en-US" i="1">
                                <a:latin typeface="Cambria Math" panose="02040503050406030204" pitchFamily="18" charset="0"/>
                                <a:cs typeface="Times New Roman" panose="02020603050405020304" pitchFamily="18" charset="0"/>
                              </a:rPr>
                              <m:t>2</m:t>
                            </m:r>
                          </m:sup>
                        </m:sSup>
                      </m:den>
                    </m:f>
                  </m:oMath>
                </a14:m>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Consider 2 kinematics with same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-value and with different values of </a:t>
                </a:r>
                <a14:m>
                  <m:oMath xmlns:m="http://schemas.openxmlformats.org/officeDocument/2006/math">
                    <m:r>
                      <a:rPr lang="en-US" sz="1800" i="1" smtClean="0">
                        <a:latin typeface="Cambria Math" panose="02040503050406030204" pitchFamily="18" charset="0"/>
                        <a:ea typeface="Cambria Math" panose="02040503050406030204" pitchFamily="18" charset="0"/>
                      </a:rPr>
                      <m:t>𝜖</m:t>
                    </m:r>
                  </m:oMath>
                </a14:m>
                <a:r>
                  <a:rPr lang="en-US" b="1"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Consider 2 elastic neutron-to-proton cross-section ratios.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Combine the Ratio Method with a Rosenbluth Technique.</a:t>
                </a:r>
              </a:p>
              <a:p>
                <a:endParaRPr lang="en-US"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𝑅</m:t>
                          </m:r>
                        </m:e>
                        <m: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rPr>
                                <m:t>1</m:t>
                              </m:r>
                            </m:sub>
                          </m:sSub>
                        </m:sub>
                        <m:sup>
                          <m:r>
                            <a:rPr lang="en-US" sz="1600" b="0" i="1" smtClean="0">
                              <a:latin typeface="Cambria Math" panose="02040503050406030204" pitchFamily="18" charset="0"/>
                            </a:rPr>
                            <m:t>′</m:t>
                          </m:r>
                        </m:sup>
                      </m:sSubSup>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𝑅</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sub>
                          </m:sSub>
                        </m:sub>
                      </m:sSub>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𝑛𝑢𝑐</m:t>
                          </m:r>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sub>
                          </m:sSub>
                        </m:sub>
                        <m:sup>
                          <m:r>
                            <a:rPr lang="en-US" sz="1600" i="1">
                              <a:latin typeface="Cambria Math" panose="02040503050406030204" pitchFamily="18" charset="0"/>
                              <a:ea typeface="Cambria Math" panose="02040503050406030204" pitchFamily="18" charset="0"/>
                            </a:rPr>
                            <m:t>−1</m:t>
                          </m:r>
                        </m:sup>
                      </m:sSub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𝑅𝐶</m:t>
                          </m:r>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sub>
                          </m:sSub>
                        </m:sub>
                        <m:sup>
                          <m:r>
                            <a:rPr lang="en-US" sz="1600" i="1">
                              <a:latin typeface="Cambria Math" panose="02040503050406030204" pitchFamily="18" charset="0"/>
                              <a:ea typeface="Cambria Math" panose="02040503050406030204" pitchFamily="18" charset="0"/>
                            </a:rPr>
                            <m:t>−1</m:t>
                          </m:r>
                        </m:sup>
                      </m:sSub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𝐷𝑒𝑡</m:t>
                          </m:r>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sub>
                          </m:sSub>
                        </m:sub>
                        <m:sup>
                          <m:r>
                            <a:rPr lang="en-US" sz="1600" i="1">
                              <a:latin typeface="Cambria Math" panose="02040503050406030204" pitchFamily="18" charset="0"/>
                              <a:ea typeface="Cambria Math" panose="02040503050406030204" pitchFamily="18" charset="0"/>
                            </a:rPr>
                            <m:t>−1</m:t>
                          </m:r>
                        </m:sup>
                      </m:sSubSup>
                      <m:r>
                        <a:rPr lang="en-US" sz="1600" b="0" i="1" smtClean="0">
                          <a:latin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r>
                                            <a:rPr lang="en-US" sz="1600" i="1">
                                              <a:latin typeface="Cambria Math" panose="02040503050406030204" pitchFamily="18" charset="0"/>
                                            </a:rPr>
                                            <m:t>𝑛</m:t>
                                          </m:r>
                                        </m:sub>
                                      </m:sSub>
                                    </m:sub>
                                  </m:sSub>
                                  <m:r>
                                    <a:rPr lang="en-US" sz="1600" i="1">
                                      <a:latin typeface="Cambria Math" panose="02040503050406030204" pitchFamily="18" charset="0"/>
                                      <a:ea typeface="Cambria Math" panose="02040503050406030204" pitchFamily="18" charset="0"/>
                                    </a:rPr>
                                    <m:t>𝜎</m:t>
                                  </m:r>
                                </m:e>
                                <m:sub>
                                  <m:r>
                                    <m:rPr>
                                      <m:sty m:val="p"/>
                                    </m:rPr>
                                    <a:rPr lang="en-US" sz="1600">
                                      <a:latin typeface="Cambria Math" panose="02040503050406030204" pitchFamily="18" charset="0"/>
                                    </a:rPr>
                                    <m:t>Mott</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r>
                                    <a:rPr lang="en-US" sz="1600" i="1">
                                      <a:latin typeface="Cambria Math" panose="02040503050406030204" pitchFamily="18" charset="0"/>
                                    </a:rPr>
                                    <m:t>𝑛</m:t>
                                  </m:r>
                                </m:sub>
                              </m:sSub>
                              <m:d>
                                <m:dPr>
                                  <m:ctrlPr>
                                    <a:rPr lang="en-US" sz="1600" i="1">
                                      <a:latin typeface="Cambria Math" panose="02040503050406030204" pitchFamily="18" charset="0"/>
                                    </a:rPr>
                                  </m:ctrlPr>
                                </m:dPr>
                                <m:e>
                                  <m:r>
                                    <a:rPr lang="en-US" sz="1600" i="1">
                                      <a:latin typeface="Cambria Math" panose="02040503050406030204" pitchFamily="18" charset="0"/>
                                    </a:rPr>
                                    <m:t>1+</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r>
                                            <a:rPr lang="en-US" sz="1600" i="1">
                                              <a:latin typeface="Cambria Math" panose="02040503050406030204" pitchFamily="18" charset="0"/>
                                            </a:rPr>
                                            <m:t>𝑛</m:t>
                                          </m:r>
                                        </m:sub>
                                      </m:sSub>
                                    </m:sub>
                                  </m:sSub>
                                </m:e>
                              </m:d>
                            </m:den>
                          </m:f>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r>
                                    <a:rPr lang="en-US" sz="1600" i="1">
                                      <a:latin typeface="Cambria Math" panose="02040503050406030204" pitchFamily="18" charset="0"/>
                                    </a:rPr>
                                    <m:t>𝑛</m:t>
                                  </m:r>
                                </m:sub>
                              </m:sSub>
                              <m:sSubSup>
                                <m:sSubSupPr>
                                  <m:ctrlPr>
                                    <a:rPr lang="en-US" sz="1600" i="1" smtClean="0">
                                      <a:latin typeface="Cambria Math" panose="02040503050406030204" pitchFamily="18" charset="0"/>
                                    </a:rPr>
                                  </m:ctrlPr>
                                </m:sSubSupPr>
                                <m:e>
                                  <m:r>
                                    <a:rPr lang="en-US" sz="1600" i="1" smtClean="0">
                                      <a:latin typeface="Cambria Math" panose="02040503050406030204" pitchFamily="18" charset="0"/>
                                      <a:ea typeface="Cambria Math" panose="02040503050406030204" pitchFamily="18" charset="0"/>
                                    </a:rPr>
                                    <m:t>𝜎</m:t>
                                  </m:r>
                                </m:e>
                                <m:sub>
                                  <m:r>
                                    <a:rPr lang="en-US" sz="1600" b="0" i="1" smtClean="0">
                                      <a:latin typeface="Cambria Math" panose="02040503050406030204" pitchFamily="18" charset="0"/>
                                    </a:rPr>
                                    <m:t>𝐿</m:t>
                                  </m:r>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sub>
                                  </m:sSub>
                                </m:sub>
                                <m:sup>
                                  <m:r>
                                    <a:rPr lang="en-US" sz="1600" b="0" i="1" smtClean="0">
                                      <a:latin typeface="Cambria Math" panose="02040503050406030204" pitchFamily="18" charset="0"/>
                                    </a:rPr>
                                    <m:t>𝑛</m:t>
                                  </m:r>
                                </m:sup>
                              </m:sSubSup>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𝜎</m:t>
                                  </m:r>
                                </m:e>
                                <m:sub>
                                  <m:r>
                                    <a:rPr lang="en-US" sz="1600" b="0" i="1" smtClean="0">
                                      <a:latin typeface="Cambria Math" panose="02040503050406030204" pitchFamily="18" charset="0"/>
                                      <a:ea typeface="Cambria Math" panose="02040503050406030204" pitchFamily="18" charset="0"/>
                                    </a:rPr>
                                    <m:t>𝑇</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sub>
                                  </m:sSub>
                                </m:sub>
                                <m:sup>
                                  <m:r>
                                    <a:rPr lang="en-US" sz="1600" i="1">
                                      <a:latin typeface="Cambria Math" panose="02040503050406030204" pitchFamily="18" charset="0"/>
                                    </a:rPr>
                                    <m:t>𝑛</m:t>
                                  </m:r>
                                </m:sup>
                              </m:sSubSup>
                            </m:e>
                          </m:d>
                        </m:num>
                        <m:den>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r>
                                            <a:rPr lang="en-US" sz="1600" i="1">
                                              <a:latin typeface="Cambria Math" panose="02040503050406030204" pitchFamily="18" charset="0"/>
                                            </a:rPr>
                                            <m:t>𝑝</m:t>
                                          </m:r>
                                        </m:sub>
                                      </m:sSub>
                                    </m:sub>
                                  </m:sSub>
                                  <m:r>
                                    <a:rPr lang="en-US" sz="1600" i="1">
                                      <a:latin typeface="Cambria Math" panose="02040503050406030204" pitchFamily="18" charset="0"/>
                                      <a:ea typeface="Cambria Math" panose="02040503050406030204" pitchFamily="18" charset="0"/>
                                    </a:rPr>
                                    <m:t>𝜎</m:t>
                                  </m:r>
                                </m:e>
                                <m:sub>
                                  <m:r>
                                    <m:rPr>
                                      <m:sty m:val="p"/>
                                    </m:rPr>
                                    <a:rPr lang="en-US" sz="1600">
                                      <a:latin typeface="Cambria Math" panose="02040503050406030204" pitchFamily="18" charset="0"/>
                                    </a:rPr>
                                    <m:t>Mott</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r>
                                    <a:rPr lang="en-US" sz="1600" i="1">
                                      <a:latin typeface="Cambria Math" panose="02040503050406030204" pitchFamily="18" charset="0"/>
                                    </a:rPr>
                                    <m:t>𝑝</m:t>
                                  </m:r>
                                </m:sub>
                              </m:sSub>
                              <m:d>
                                <m:dPr>
                                  <m:ctrlPr>
                                    <a:rPr lang="en-US" sz="1600" i="1">
                                      <a:latin typeface="Cambria Math" panose="02040503050406030204" pitchFamily="18" charset="0"/>
                                    </a:rPr>
                                  </m:ctrlPr>
                                </m:dPr>
                                <m:e>
                                  <m:r>
                                    <a:rPr lang="en-US" sz="1600" i="1">
                                      <a:latin typeface="Cambria Math" panose="02040503050406030204" pitchFamily="18" charset="0"/>
                                    </a:rPr>
                                    <m:t>1+</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r>
                                            <a:rPr lang="en-US" sz="1600" i="1">
                                              <a:latin typeface="Cambria Math" panose="02040503050406030204" pitchFamily="18" charset="0"/>
                                            </a:rPr>
                                            <m:t>𝑝</m:t>
                                          </m:r>
                                        </m:sub>
                                      </m:sSub>
                                    </m:sub>
                                  </m:sSub>
                                </m:e>
                              </m:d>
                            </m:den>
                          </m:f>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r>
                                    <a:rPr lang="en-US" sz="1600" b="0" i="1" smtClean="0">
                                      <a:latin typeface="Cambria Math" panose="02040503050406030204" pitchFamily="18" charset="0"/>
                                    </a:rPr>
                                    <m:t>𝑝</m:t>
                                  </m:r>
                                </m:sub>
                              </m:sSub>
                              <m:sSubSup>
                                <m:sSubSupPr>
                                  <m:ctrlPr>
                                    <a:rPr lang="en-US" sz="1600" i="1">
                                      <a:latin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rPr>
                                    <m:t>𝐿</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sub>
                                  </m:sSub>
                                </m:sub>
                                <m:sup>
                                  <m:r>
                                    <a:rPr lang="en-US" sz="1600" b="0" i="1" smtClean="0">
                                      <a:latin typeface="Cambria Math" panose="02040503050406030204" pitchFamily="18" charset="0"/>
                                    </a:rPr>
                                    <m:t>𝑝</m:t>
                                  </m:r>
                                </m:sup>
                              </m:sSubSup>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ea typeface="Cambria Math" panose="02040503050406030204" pitchFamily="18" charset="0"/>
                                    </a:rPr>
                                    <m:t>𝑇</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sub>
                                  </m:sSub>
                                </m:sub>
                                <m:sup>
                                  <m:r>
                                    <a:rPr lang="en-US" sz="1600" b="0" i="1" smtClean="0">
                                      <a:latin typeface="Cambria Math" panose="02040503050406030204" pitchFamily="18" charset="0"/>
                                    </a:rPr>
                                    <m:t>𝑝</m:t>
                                  </m:r>
                                </m:sup>
                              </m:sSubSup>
                            </m:e>
                          </m:d>
                        </m:den>
                      </m:f>
                    </m:oMath>
                  </m:oMathPara>
                </a14:m>
                <a:endParaRPr lang="en-US" sz="1600" b="1"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𝑅</m:t>
                          </m:r>
                        </m:e>
                        <m: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sub>
                          </m:sSub>
                        </m:sub>
                        <m:sup>
                          <m:r>
                            <a:rPr lang="en-US" sz="1600" b="0" i="1" smtClean="0">
                              <a:latin typeface="Cambria Math" panose="02040503050406030204" pitchFamily="18" charset="0"/>
                            </a:rPr>
                            <m:t>′</m:t>
                          </m:r>
                        </m:sup>
                      </m:sSubSup>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𝑅</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sub>
                          </m:sSub>
                        </m:sub>
                      </m:sSub>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𝑛𝑢𝑐</m:t>
                          </m:r>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sub>
                          </m:sSub>
                        </m:sub>
                        <m:sup>
                          <m:r>
                            <a:rPr lang="en-US" sz="1600" i="1">
                              <a:latin typeface="Cambria Math" panose="02040503050406030204" pitchFamily="18" charset="0"/>
                              <a:ea typeface="Cambria Math" panose="02040503050406030204" pitchFamily="18" charset="0"/>
                            </a:rPr>
                            <m:t>−1</m:t>
                          </m:r>
                        </m:sup>
                      </m:sSub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𝑅𝐶</m:t>
                          </m:r>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sub>
                          </m:sSub>
                        </m:sub>
                        <m:sup>
                          <m:r>
                            <a:rPr lang="en-US" sz="1600" i="1">
                              <a:latin typeface="Cambria Math" panose="02040503050406030204" pitchFamily="18" charset="0"/>
                              <a:ea typeface="Cambria Math" panose="02040503050406030204" pitchFamily="18" charset="0"/>
                            </a:rPr>
                            <m:t>−1</m:t>
                          </m:r>
                        </m:sup>
                      </m:sSub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𝐷𝑒𝑡</m:t>
                          </m:r>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sub>
                          </m:sSub>
                        </m:sub>
                        <m:sup>
                          <m:r>
                            <a:rPr lang="en-US" sz="1600" i="1">
                              <a:latin typeface="Cambria Math" panose="02040503050406030204" pitchFamily="18" charset="0"/>
                              <a:ea typeface="Cambria Math" panose="02040503050406030204" pitchFamily="18" charset="0"/>
                            </a:rPr>
                            <m:t>−1</m:t>
                          </m:r>
                        </m:sup>
                      </m:sSubSup>
                      <m:r>
                        <a:rPr lang="en-US" sz="1600" b="0" i="1" smtClean="0">
                          <a:latin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r>
                                            <a:rPr lang="en-US" sz="1600" i="1">
                                              <a:latin typeface="Cambria Math" panose="02040503050406030204" pitchFamily="18" charset="0"/>
                                            </a:rPr>
                                            <m:t>,</m:t>
                                          </m:r>
                                          <m:r>
                                            <a:rPr lang="en-US" sz="1600" i="1">
                                              <a:latin typeface="Cambria Math" panose="02040503050406030204" pitchFamily="18" charset="0"/>
                                            </a:rPr>
                                            <m:t>𝑛</m:t>
                                          </m:r>
                                        </m:sub>
                                      </m:sSub>
                                    </m:sub>
                                  </m:sSub>
                                  <m:r>
                                    <a:rPr lang="en-US" sz="1600" i="1">
                                      <a:latin typeface="Cambria Math" panose="02040503050406030204" pitchFamily="18" charset="0"/>
                                      <a:ea typeface="Cambria Math" panose="02040503050406030204" pitchFamily="18" charset="0"/>
                                    </a:rPr>
                                    <m:t>𝜎</m:t>
                                  </m:r>
                                </m:e>
                                <m:sub>
                                  <m:r>
                                    <m:rPr>
                                      <m:sty m:val="p"/>
                                    </m:rPr>
                                    <a:rPr lang="en-US" sz="1600">
                                      <a:latin typeface="Cambria Math" panose="02040503050406030204" pitchFamily="18" charset="0"/>
                                    </a:rPr>
                                    <m:t>Mott</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r>
                                    <a:rPr lang="en-US" sz="1600" i="1">
                                      <a:latin typeface="Cambria Math" panose="02040503050406030204" pitchFamily="18" charset="0"/>
                                    </a:rPr>
                                    <m:t>,</m:t>
                                  </m:r>
                                  <m:r>
                                    <a:rPr lang="en-US" sz="1600" i="1">
                                      <a:latin typeface="Cambria Math" panose="02040503050406030204" pitchFamily="18" charset="0"/>
                                    </a:rPr>
                                    <m:t>𝑛</m:t>
                                  </m:r>
                                </m:sub>
                              </m:sSub>
                              <m:d>
                                <m:dPr>
                                  <m:ctrlPr>
                                    <a:rPr lang="en-US" sz="1600" i="1">
                                      <a:latin typeface="Cambria Math" panose="02040503050406030204" pitchFamily="18" charset="0"/>
                                    </a:rPr>
                                  </m:ctrlPr>
                                </m:dPr>
                                <m:e>
                                  <m:r>
                                    <a:rPr lang="en-US" sz="1600" i="1">
                                      <a:latin typeface="Cambria Math" panose="02040503050406030204" pitchFamily="18" charset="0"/>
                                    </a:rPr>
                                    <m:t>1+</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r>
                                            <a:rPr lang="en-US" sz="1600" i="1">
                                              <a:latin typeface="Cambria Math" panose="02040503050406030204" pitchFamily="18" charset="0"/>
                                            </a:rPr>
                                            <m:t>,</m:t>
                                          </m:r>
                                          <m:r>
                                            <a:rPr lang="en-US" sz="1600" i="1">
                                              <a:latin typeface="Cambria Math" panose="02040503050406030204" pitchFamily="18" charset="0"/>
                                            </a:rPr>
                                            <m:t>𝑛</m:t>
                                          </m:r>
                                        </m:sub>
                                      </m:sSub>
                                    </m:sub>
                                  </m:sSub>
                                </m:e>
                              </m:d>
                            </m:den>
                          </m:f>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r>
                                    <a:rPr lang="en-US" sz="1600" i="1">
                                      <a:latin typeface="Cambria Math" panose="02040503050406030204" pitchFamily="18" charset="0"/>
                                    </a:rPr>
                                    <m:t>,</m:t>
                                  </m:r>
                                  <m:r>
                                    <a:rPr lang="en-US" sz="1600" i="1">
                                      <a:latin typeface="Cambria Math" panose="02040503050406030204" pitchFamily="18" charset="0"/>
                                    </a:rPr>
                                    <m:t>𝑛</m:t>
                                  </m:r>
                                </m:sub>
                              </m:sSub>
                              <m:sSubSup>
                                <m:sSubSupPr>
                                  <m:ctrlPr>
                                    <a:rPr lang="en-US" sz="1600" i="1" smtClean="0">
                                      <a:latin typeface="Cambria Math" panose="02040503050406030204" pitchFamily="18" charset="0"/>
                                    </a:rPr>
                                  </m:ctrlPr>
                                </m:sSubSupPr>
                                <m:e>
                                  <m:r>
                                    <a:rPr lang="en-US" sz="1600" i="1" smtClean="0">
                                      <a:latin typeface="Cambria Math" panose="02040503050406030204" pitchFamily="18" charset="0"/>
                                      <a:ea typeface="Cambria Math" panose="02040503050406030204" pitchFamily="18" charset="0"/>
                                    </a:rPr>
                                    <m:t>𝜎</m:t>
                                  </m:r>
                                </m:e>
                                <m:sub>
                                  <m:r>
                                    <a:rPr lang="en-US" sz="1600" b="0" i="1" smtClean="0">
                                      <a:latin typeface="Cambria Math" panose="02040503050406030204" pitchFamily="18" charset="0"/>
                                    </a:rPr>
                                    <m:t>𝐿</m:t>
                                  </m:r>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sub>
                                  </m:sSub>
                                </m:sub>
                                <m:sup>
                                  <m:r>
                                    <a:rPr lang="en-US" sz="1600" b="0" i="1" smtClean="0">
                                      <a:latin typeface="Cambria Math" panose="02040503050406030204" pitchFamily="18" charset="0"/>
                                    </a:rPr>
                                    <m:t>𝑛</m:t>
                                  </m:r>
                                </m:sup>
                              </m:sSubSup>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𝜎</m:t>
                                  </m:r>
                                </m:e>
                                <m:sub>
                                  <m:r>
                                    <a:rPr lang="en-US" sz="1600" b="0" i="1" smtClean="0">
                                      <a:latin typeface="Cambria Math" panose="02040503050406030204" pitchFamily="18" charset="0"/>
                                      <a:ea typeface="Cambria Math" panose="02040503050406030204" pitchFamily="18" charset="0"/>
                                    </a:rPr>
                                    <m:t>𝑇</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sub>
                                  </m:sSub>
                                </m:sub>
                                <m:sup>
                                  <m:r>
                                    <a:rPr lang="en-US" sz="1600" i="1">
                                      <a:latin typeface="Cambria Math" panose="02040503050406030204" pitchFamily="18" charset="0"/>
                                    </a:rPr>
                                    <m:t>𝑛</m:t>
                                  </m:r>
                                </m:sup>
                              </m:sSubSup>
                            </m:e>
                          </m:d>
                        </m:num>
                        <m:den>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r>
                                            <a:rPr lang="en-US" sz="1600" i="1">
                                              <a:latin typeface="Cambria Math" panose="02040503050406030204" pitchFamily="18" charset="0"/>
                                            </a:rPr>
                                            <m:t>,</m:t>
                                          </m:r>
                                          <m:r>
                                            <a:rPr lang="en-US" sz="1600" i="1">
                                              <a:latin typeface="Cambria Math" panose="02040503050406030204" pitchFamily="18" charset="0"/>
                                            </a:rPr>
                                            <m:t>𝑝</m:t>
                                          </m:r>
                                        </m:sub>
                                      </m:sSub>
                                    </m:sub>
                                  </m:sSub>
                                  <m:r>
                                    <a:rPr lang="en-US" sz="1600" i="1">
                                      <a:latin typeface="Cambria Math" panose="02040503050406030204" pitchFamily="18" charset="0"/>
                                      <a:ea typeface="Cambria Math" panose="02040503050406030204" pitchFamily="18" charset="0"/>
                                    </a:rPr>
                                    <m:t>𝜎</m:t>
                                  </m:r>
                                </m:e>
                                <m:sub>
                                  <m:r>
                                    <m:rPr>
                                      <m:sty m:val="p"/>
                                    </m:rPr>
                                    <a:rPr lang="en-US" sz="1600">
                                      <a:latin typeface="Cambria Math" panose="02040503050406030204" pitchFamily="18" charset="0"/>
                                    </a:rPr>
                                    <m:t>Mott</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r>
                                    <a:rPr lang="en-US" sz="1600" i="1">
                                      <a:latin typeface="Cambria Math" panose="02040503050406030204" pitchFamily="18" charset="0"/>
                                    </a:rPr>
                                    <m:t>,</m:t>
                                  </m:r>
                                  <m:r>
                                    <a:rPr lang="en-US" sz="1600" i="1">
                                      <a:latin typeface="Cambria Math" panose="02040503050406030204" pitchFamily="18" charset="0"/>
                                    </a:rPr>
                                    <m:t>𝑝</m:t>
                                  </m:r>
                                </m:sub>
                              </m:sSub>
                              <m:d>
                                <m:dPr>
                                  <m:ctrlPr>
                                    <a:rPr lang="en-US" sz="1600" i="1">
                                      <a:latin typeface="Cambria Math" panose="02040503050406030204" pitchFamily="18" charset="0"/>
                                    </a:rPr>
                                  </m:ctrlPr>
                                </m:dPr>
                                <m:e>
                                  <m:r>
                                    <a:rPr lang="en-US" sz="1600" i="1">
                                      <a:latin typeface="Cambria Math" panose="02040503050406030204" pitchFamily="18" charset="0"/>
                                    </a:rPr>
                                    <m:t>1+</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r>
                                            <a:rPr lang="en-US" sz="1600" i="1">
                                              <a:latin typeface="Cambria Math" panose="02040503050406030204" pitchFamily="18" charset="0"/>
                                            </a:rPr>
                                            <m:t>,</m:t>
                                          </m:r>
                                          <m:r>
                                            <a:rPr lang="en-US" sz="1600" i="1">
                                              <a:latin typeface="Cambria Math" panose="02040503050406030204" pitchFamily="18" charset="0"/>
                                            </a:rPr>
                                            <m:t>𝑝</m:t>
                                          </m:r>
                                        </m:sub>
                                      </m:sSub>
                                    </m:sub>
                                  </m:sSub>
                                </m:e>
                              </m:d>
                            </m:den>
                          </m:f>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r>
                                    <a:rPr lang="en-US" sz="1600" i="1">
                                      <a:latin typeface="Cambria Math" panose="02040503050406030204" pitchFamily="18" charset="0"/>
                                    </a:rPr>
                                    <m:t>,</m:t>
                                  </m:r>
                                  <m:r>
                                    <a:rPr lang="en-US" sz="1600" b="0" i="1" smtClean="0">
                                      <a:latin typeface="Cambria Math" panose="02040503050406030204" pitchFamily="18" charset="0"/>
                                    </a:rPr>
                                    <m:t>𝑝</m:t>
                                  </m:r>
                                </m:sub>
                              </m:sSub>
                              <m:sSubSup>
                                <m:sSubSupPr>
                                  <m:ctrlPr>
                                    <a:rPr lang="en-US" sz="1600" i="1">
                                      <a:latin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rPr>
                                    <m:t>𝐿</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sub>
                                  </m:sSub>
                                </m:sub>
                                <m:sup>
                                  <m:r>
                                    <a:rPr lang="en-US" sz="1600" b="0" i="1" smtClean="0">
                                      <a:latin typeface="Cambria Math" panose="02040503050406030204" pitchFamily="18" charset="0"/>
                                    </a:rPr>
                                    <m:t>𝑝</m:t>
                                  </m:r>
                                </m:sup>
                              </m:sSubSup>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ea typeface="Cambria Math" panose="02040503050406030204" pitchFamily="18" charset="0"/>
                                    </a:rPr>
                                    <m:t>𝑇</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sub>
                                  </m:sSub>
                                </m:sub>
                                <m:sup>
                                  <m:r>
                                    <a:rPr lang="en-US" sz="1600" b="0" i="1" smtClean="0">
                                      <a:latin typeface="Cambria Math" panose="02040503050406030204" pitchFamily="18" charset="0"/>
                                    </a:rPr>
                                    <m:t>𝑝</m:t>
                                  </m:r>
                                </m:sup>
                              </m:sSubSup>
                            </m:e>
                          </m:d>
                        </m:den>
                      </m:f>
                    </m:oMath>
                  </m:oMathPara>
                </a14:m>
                <a:endParaRPr lang="en-US" sz="1600" b="1" dirty="0">
                  <a:latin typeface="Times New Roman" panose="02020603050405020304" pitchFamily="18"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E6B02131-44DA-5123-1ACD-C64DA74EF4B3}"/>
                  </a:ext>
                </a:extLst>
              </p:cNvPr>
              <p:cNvSpPr txBox="1">
                <a:spLocks noRot="1" noChangeAspect="1" noMove="1" noResize="1" noEditPoints="1" noAdjustHandles="1" noChangeArrowheads="1" noChangeShapeType="1" noTextEdit="1"/>
              </p:cNvSpPr>
              <p:nvPr/>
            </p:nvSpPr>
            <p:spPr>
              <a:xfrm>
                <a:off x="152400" y="684089"/>
                <a:ext cx="8745098" cy="3945119"/>
              </a:xfrm>
              <a:prstGeom prst="rect">
                <a:avLst/>
              </a:prstGeom>
              <a:blipFill>
                <a:blip r:embed="rId3"/>
                <a:stretch>
                  <a:fillRect l="-435" t="-1057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6E85414-276E-057F-FD17-168AE500AB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spTree>
    <p:extLst>
      <p:ext uri="{BB962C8B-B14F-4D97-AF65-F5344CB8AC3E}">
        <p14:creationId xmlns:p14="http://schemas.microsoft.com/office/powerpoint/2010/main" val="31106268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790302" y="12746"/>
            <a:ext cx="7563395"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Neutron Rosenbluth Slope Technique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CE19D9A-AEBB-669E-1353-9407624ACCFB}"/>
                  </a:ext>
                </a:extLst>
              </p:cNvPr>
              <p:cNvSpPr txBox="1"/>
              <p:nvPr/>
            </p:nvSpPr>
            <p:spPr>
              <a:xfrm>
                <a:off x="313509" y="529045"/>
                <a:ext cx="8583989" cy="280717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Physics Result: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Consider ‘super-ratio’ of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𝑅</m:t>
                        </m:r>
                      </m:e>
                      <m:sup>
                        <m:r>
                          <a:rPr lang="en-US" sz="1800" b="0" i="1" smtClean="0">
                            <a:latin typeface="Cambria Math" panose="02040503050406030204" pitchFamily="18" charset="0"/>
                          </a:rPr>
                          <m:t>′</m:t>
                        </m:r>
                      </m:sup>
                    </m:sSup>
                  </m:oMath>
                </a14:m>
                <a:r>
                  <a:rPr lang="en-US" dirty="0">
                    <a:latin typeface="Times New Roman" panose="02020603050405020304" pitchFamily="18" charset="0"/>
                    <a:cs typeface="Times New Roman" panose="02020603050405020304" pitchFamily="18" charset="0"/>
                  </a:rPr>
                  <a:t> for two different values of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Define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sup>
                    </m:sSup>
                    <m:r>
                      <a:rPr lang="en-US" b="0" i="1" smtClean="0">
                        <a:latin typeface="Cambria Math" panose="02040503050406030204" pitchFamily="18" charset="0"/>
                      </a:rPr>
                      <m:t>=</m:t>
                    </m:r>
                    <m:f>
                      <m:fPr>
                        <m:type m:val="lin"/>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𝐺</m:t>
                                    </m:r>
                                  </m:e>
                                  <m:sub>
                                    <m:r>
                                      <a:rPr lang="en-US" b="0" i="1" smtClean="0">
                                        <a:latin typeface="Cambria Math" panose="02040503050406030204" pitchFamily="18" charset="0"/>
                                      </a:rPr>
                                      <m:t>𝐸</m:t>
                                    </m:r>
                                  </m:sub>
                                  <m:sup>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sup>
                                </m:sSubSup>
                              </m:e>
                            </m:d>
                          </m:e>
                          <m:sup>
                            <m:r>
                              <a:rPr lang="en-US" b="0" i="1" smtClean="0">
                                <a:latin typeface="Cambria Math" panose="02040503050406030204" pitchFamily="18" charset="0"/>
                              </a:rPr>
                              <m:t>2</m:t>
                            </m:r>
                          </m:sup>
                        </m:s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sub>
                        </m:sSub>
                      </m:den>
                    </m:f>
                    <m:sSup>
                      <m:sSupPr>
                        <m:ctrlPr>
                          <a:rPr lang="en-US" i="1">
                            <a:latin typeface="Cambria Math" panose="02040503050406030204" pitchFamily="18" charset="0"/>
                          </a:rPr>
                        </m:ctrlPr>
                      </m:sSupPr>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b="0" i="1" smtClean="0">
                                    <a:latin typeface="Cambria Math" panose="02040503050406030204" pitchFamily="18" charset="0"/>
                                  </a:rPr>
                                  <m:t>𝑀</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up>
                            </m:sSubSup>
                          </m:e>
                        </m:d>
                      </m:e>
                      <m:sup>
                        <m:r>
                          <a:rPr lang="en-US" i="1">
                            <a:latin typeface="Cambria Math" panose="02040503050406030204" pitchFamily="18" charset="0"/>
                          </a:rPr>
                          <m:t>2</m:t>
                        </m:r>
                      </m:sup>
                    </m:sSup>
                  </m:oMath>
                </a14:m>
                <a:r>
                  <a:rPr lang="en-US" dirty="0">
                    <a:latin typeface="Times New Roman" panose="02020603050405020304" pitchFamily="18" charset="0"/>
                    <a:cs typeface="Times New Roman" panose="02020603050405020304" pitchFamily="18" charset="0"/>
                  </a:rPr>
                  <a:t>and </a:t>
                </a:r>
                <a14:m>
                  <m:oMath xmlns:m="http://schemas.openxmlformats.org/officeDocument/2006/math">
                    <m:r>
                      <m:rPr>
                        <m:sty m:val="p"/>
                      </m:rPr>
                      <a:rPr lang="el-GR" i="1">
                        <a:latin typeface="Cambria Math" panose="02040503050406030204" pitchFamily="18" charset="0"/>
                        <a:ea typeface="Cambria Math" panose="02040503050406030204" pitchFamily="18" charset="0"/>
                      </a:rPr>
                      <m:t>Δ</m:t>
                    </m:r>
                    <m:r>
                      <a:rPr lang="el-GR" i="1">
                        <a:latin typeface="Cambria Math" panose="02040503050406030204" pitchFamily="18" charset="0"/>
                        <a:ea typeface="Cambria Math" panose="02040503050406030204" pitchFamily="18" charset="0"/>
                      </a:rPr>
                      <m:t>𝜖</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𝑛</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rPr>
                          <m:t>,</m:t>
                        </m:r>
                        <m:r>
                          <a:rPr lang="en-US" i="1">
                            <a:latin typeface="Cambria Math" panose="02040503050406030204" pitchFamily="18" charset="0"/>
                          </a:rPr>
                          <m:t>𝑛</m:t>
                        </m:r>
                      </m:sub>
                    </m:sSub>
                  </m:oMath>
                </a14:m>
                <a:r>
                  <a:rPr lang="en-US" dirty="0"/>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ea typeface="Cambria Math" panose="02040503050406030204" pitchFamily="18" charset="0"/>
                            </a:rPr>
                          </m:ctrlPr>
                        </m:fPr>
                        <m:num>
                          <m:sSubSup>
                            <m:sSubSupPr>
                              <m:ctrlPr>
                                <a:rPr lang="en-US" sz="2400" i="1">
                                  <a:latin typeface="Cambria Math" panose="02040503050406030204" pitchFamily="18" charset="0"/>
                                </a:rPr>
                              </m:ctrlPr>
                            </m:sSubSupPr>
                            <m:e>
                              <m:r>
                                <a:rPr lang="en-US" sz="2400" i="1">
                                  <a:latin typeface="Cambria Math" panose="02040503050406030204" pitchFamily="18" charset="0"/>
                                </a:rPr>
                                <m:t>𝑅</m:t>
                              </m:r>
                            </m:e>
                            <m:sub>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m:t>
                                  </m:r>
                                </m:e>
                                <m:sub>
                                  <m:r>
                                    <a:rPr lang="en-US" sz="2400" i="1">
                                      <a:latin typeface="Cambria Math" panose="02040503050406030204" pitchFamily="18" charset="0"/>
                                    </a:rPr>
                                    <m:t>1</m:t>
                                  </m:r>
                                </m:sub>
                              </m:sSub>
                            </m:sub>
                            <m:sup>
                              <m:r>
                                <a:rPr lang="en-US" sz="2400" i="1">
                                  <a:latin typeface="Cambria Math" panose="02040503050406030204" pitchFamily="18" charset="0"/>
                                </a:rPr>
                                <m:t>′</m:t>
                              </m:r>
                            </m:sup>
                          </m:sSubSup>
                        </m:num>
                        <m:den>
                          <m:sSubSup>
                            <m:sSubSupPr>
                              <m:ctrlPr>
                                <a:rPr lang="en-US" sz="2400" i="1">
                                  <a:latin typeface="Cambria Math" panose="02040503050406030204" pitchFamily="18" charset="0"/>
                                </a:rPr>
                              </m:ctrlPr>
                            </m:sSubSupPr>
                            <m:e>
                              <m:r>
                                <a:rPr lang="en-US" sz="2400" i="1">
                                  <a:latin typeface="Cambria Math" panose="02040503050406030204" pitchFamily="18" charset="0"/>
                                </a:rPr>
                                <m:t>𝑅</m:t>
                              </m:r>
                            </m:e>
                            <m:sub>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m:t>
                                  </m:r>
                                </m:e>
                                <m:sub>
                                  <m:r>
                                    <a:rPr lang="en-US" sz="2400" i="1">
                                      <a:latin typeface="Cambria Math" panose="02040503050406030204" pitchFamily="18" charset="0"/>
                                      <a:ea typeface="Cambria Math" panose="02040503050406030204" pitchFamily="18" charset="0"/>
                                    </a:rPr>
                                    <m:t>2</m:t>
                                  </m:r>
                                </m:sub>
                              </m:sSub>
                            </m:sub>
                            <m:sup>
                              <m:r>
                                <a:rPr lang="en-US" sz="2400" i="1">
                                  <a:latin typeface="Cambria Math" panose="02040503050406030204" pitchFamily="18" charset="0"/>
                                </a:rPr>
                                <m:t>′</m:t>
                              </m:r>
                            </m:sup>
                          </m:sSubSup>
                        </m:den>
                      </m:f>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𝐵</m:t>
                      </m:r>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m:t>
                              </m:r>
                            </m:e>
                            <m:sub>
                              <m:r>
                                <a:rPr lang="en-US" sz="2400" i="1">
                                  <a:latin typeface="Cambria Math" panose="02040503050406030204" pitchFamily="18" charset="0"/>
                                  <a:ea typeface="Cambria Math" panose="02040503050406030204" pitchFamily="18" charset="0"/>
                                </a:rPr>
                                <m:t>1</m:t>
                              </m:r>
                              <m:r>
                                <a:rPr lang="en-US" sz="2400" i="1">
                                  <a:latin typeface="Cambria Math" panose="02040503050406030204" pitchFamily="18" charset="0"/>
                                </a:rPr>
                                <m:t>,</m:t>
                              </m:r>
                              <m:r>
                                <a:rPr lang="en-US" sz="2400" b="0" i="1" smtClean="0">
                                  <a:latin typeface="Cambria Math" panose="02040503050406030204" pitchFamily="18" charset="0"/>
                                </a:rPr>
                                <m:t>𝑛</m:t>
                              </m:r>
                            </m:sub>
                          </m:sSub>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𝑆</m:t>
                              </m:r>
                            </m:e>
                            <m:sub>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m:t>
                                  </m:r>
                                </m:e>
                                <m:sub>
                                  <m:r>
                                    <a:rPr lang="en-US" sz="2400" b="0" i="1" smtClean="0">
                                      <a:latin typeface="Cambria Math" panose="02040503050406030204" pitchFamily="18" charset="0"/>
                                      <a:ea typeface="Cambria Math" panose="02040503050406030204" pitchFamily="18" charset="0"/>
                                    </a:rPr>
                                    <m:t>1</m:t>
                                  </m:r>
                                </m:sub>
                              </m:sSub>
                            </m:sub>
                            <m:sup>
                              <m:r>
                                <a:rPr lang="en-US" sz="2400" b="0" i="1" smtClean="0">
                                  <a:latin typeface="Cambria Math" panose="02040503050406030204" pitchFamily="18" charset="0"/>
                                  <a:ea typeface="Cambria Math" panose="02040503050406030204" pitchFamily="18" charset="0"/>
                                </a:rPr>
                                <m:t>𝑛</m:t>
                              </m:r>
                            </m:sup>
                          </m:sSubSup>
                        </m:num>
                        <m:den>
                          <m:r>
                            <a:rPr lang="en-US" sz="2400" i="1">
                              <a:latin typeface="Cambria Math" panose="02040503050406030204" pitchFamily="18" charset="0"/>
                              <a:ea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m:t>
                              </m:r>
                            </m:e>
                            <m:sub>
                              <m:r>
                                <a:rPr lang="en-US" sz="2400" b="0" i="1" smtClean="0">
                                  <a:latin typeface="Cambria Math" panose="02040503050406030204" pitchFamily="18" charset="0"/>
                                  <a:ea typeface="Cambria Math" panose="02040503050406030204" pitchFamily="18" charset="0"/>
                                </a:rPr>
                                <m:t>2</m:t>
                              </m:r>
                              <m:r>
                                <a:rPr lang="en-US" sz="2400" i="1">
                                  <a:latin typeface="Cambria Math" panose="02040503050406030204" pitchFamily="18" charset="0"/>
                                </a:rPr>
                                <m:t>,</m:t>
                              </m:r>
                              <m:r>
                                <a:rPr lang="en-US" sz="2400" i="1">
                                  <a:latin typeface="Cambria Math" panose="02040503050406030204" pitchFamily="18" charset="0"/>
                                </a:rPr>
                                <m:t>𝑛</m:t>
                              </m:r>
                            </m:sub>
                          </m:sSub>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𝑆</m:t>
                              </m:r>
                            </m:e>
                            <m:sub>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m:t>
                                  </m:r>
                                </m:e>
                                <m:sub>
                                  <m:r>
                                    <a:rPr lang="en-US" sz="2400" b="0" i="1" smtClean="0">
                                      <a:latin typeface="Cambria Math" panose="02040503050406030204" pitchFamily="18" charset="0"/>
                                      <a:ea typeface="Cambria Math" panose="02040503050406030204" pitchFamily="18" charset="0"/>
                                    </a:rPr>
                                    <m:t>2</m:t>
                                  </m:r>
                                </m:sub>
                              </m:sSub>
                            </m:sub>
                            <m:sup>
                              <m:r>
                                <a:rPr lang="en-US" sz="2400" i="1">
                                  <a:latin typeface="Cambria Math" panose="02040503050406030204" pitchFamily="18" charset="0"/>
                                  <a:ea typeface="Cambria Math" panose="02040503050406030204" pitchFamily="18" charset="0"/>
                                </a:rPr>
                                <m:t>𝑛</m:t>
                              </m:r>
                            </m:sup>
                          </m:sSubSup>
                        </m:den>
                      </m:f>
                    </m:oMath>
                  </m:oMathPara>
                </a14:m>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6CE19D9A-AEBB-669E-1353-9407624ACCFB}"/>
                  </a:ext>
                </a:extLst>
              </p:cNvPr>
              <p:cNvSpPr txBox="1">
                <a:spLocks noRot="1" noChangeAspect="1" noMove="1" noResize="1" noEditPoints="1" noAdjustHandles="1" noChangeArrowheads="1" noChangeShapeType="1" noTextEdit="1"/>
              </p:cNvSpPr>
              <p:nvPr/>
            </p:nvSpPr>
            <p:spPr>
              <a:xfrm>
                <a:off x="313509" y="529045"/>
                <a:ext cx="8583989" cy="2807179"/>
              </a:xfrm>
              <a:prstGeom prst="rect">
                <a:avLst/>
              </a:prstGeom>
              <a:blipFill>
                <a:blip r:embed="rId3"/>
                <a:stretch>
                  <a:fillRect l="-591" t="-901"/>
                </a:stretch>
              </a:blipFill>
            </p:spPr>
            <p:txBody>
              <a:bodyPr/>
              <a:lstStyle/>
              <a:p>
                <a:r>
                  <a:rPr lang="en-US">
                    <a:noFill/>
                  </a:rPr>
                  <a:t> </a:t>
                </a:r>
              </a:p>
            </p:txBody>
          </p:sp>
        </mc:Fallback>
      </mc:AlternateContent>
      <p:sp>
        <p:nvSpPr>
          <p:cNvPr id="22" name="Rounded Rectangle 21">
            <a:extLst>
              <a:ext uri="{FF2B5EF4-FFF2-40B4-BE49-F238E27FC236}">
                <a16:creationId xmlns:a16="http://schemas.microsoft.com/office/drawing/2014/main" id="{C23C715E-AD62-96EC-E3CF-D5324E9FFB6D}"/>
              </a:ext>
            </a:extLst>
          </p:cNvPr>
          <p:cNvSpPr/>
          <p:nvPr/>
        </p:nvSpPr>
        <p:spPr>
          <a:xfrm>
            <a:off x="3228436" y="1803594"/>
            <a:ext cx="537806" cy="992777"/>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3" name="TextBox 22">
            <a:extLst>
              <a:ext uri="{FF2B5EF4-FFF2-40B4-BE49-F238E27FC236}">
                <a16:creationId xmlns:a16="http://schemas.microsoft.com/office/drawing/2014/main" id="{DD1F8E94-011B-016F-859E-706B59485B36}"/>
              </a:ext>
            </a:extLst>
          </p:cNvPr>
          <p:cNvSpPr txBox="1"/>
          <p:nvPr/>
        </p:nvSpPr>
        <p:spPr>
          <a:xfrm>
            <a:off x="1170547" y="2299983"/>
            <a:ext cx="1644470" cy="400110"/>
          </a:xfrm>
          <a:prstGeom prst="rect">
            <a:avLst/>
          </a:prstGeom>
          <a:noFill/>
          <a:ln>
            <a:noFill/>
          </a:ln>
        </p:spPr>
        <p:txBody>
          <a:bodyPr wrap="square" rtlCol="0">
            <a:spAutoFit/>
          </a:bodyPr>
          <a:lstStyle/>
          <a:p>
            <a:pPr algn="ctr"/>
            <a:r>
              <a:rPr lang="en-US" sz="2000" dirty="0">
                <a:solidFill>
                  <a:srgbClr val="FF0000"/>
                </a:solidFill>
                <a:latin typeface="Times New Roman" panose="02020603050405020304" pitchFamily="18" charset="0"/>
                <a:cs typeface="Times New Roman" panose="02020603050405020304" pitchFamily="18" charset="0"/>
              </a:rPr>
              <a:t>Super-Ratio</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5DD3D0C-7CF3-66CA-9463-BA7ECE45C7DB}"/>
                  </a:ext>
                </a:extLst>
              </p:cNvPr>
              <p:cNvSpPr txBox="1"/>
              <p:nvPr/>
            </p:nvSpPr>
            <p:spPr>
              <a:xfrm>
                <a:off x="2743205" y="3541452"/>
                <a:ext cx="4688335" cy="10846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𝐵</m:t>
                      </m:r>
                      <m:r>
                        <a:rPr lang="en-US" sz="1400" b="0" i="1" smtClean="0">
                          <a:latin typeface="Cambria Math" panose="02040503050406030204" pitchFamily="18" charset="0"/>
                        </a:rPr>
                        <m:t>=</m:t>
                      </m:r>
                      <m:f>
                        <m:fPr>
                          <m:ctrlPr>
                            <a:rPr lang="en-US" sz="1400" i="1">
                              <a:latin typeface="Cambria Math" panose="02040503050406030204" pitchFamily="18" charset="0"/>
                              <a:ea typeface="Cambria Math" panose="02040503050406030204" pitchFamily="18" charset="0"/>
                            </a:rPr>
                          </m:ctrlPr>
                        </m:fPr>
                        <m:num>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𝑛</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𝑛</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𝑛</m:t>
                                          </m:r>
                                        </m:sub>
                                      </m:sSub>
                                    </m:sub>
                                  </m:sSub>
                                </m:e>
                              </m:d>
                            </m:den>
                          </m:f>
                        </m:num>
                        <m:den>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𝑝</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𝑝</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𝑝</m:t>
                                          </m:r>
                                        </m:sub>
                                      </m:sSub>
                                    </m:sub>
                                  </m:sSub>
                                </m:e>
                              </m:d>
                            </m:den>
                          </m:f>
                        </m:den>
                      </m:f>
                      <m:f>
                        <m:fPr>
                          <m:ctrlPr>
                            <a:rPr lang="en-US" sz="1400" i="1">
                              <a:latin typeface="Cambria Math" panose="02040503050406030204" pitchFamily="18" charset="0"/>
                              <a:ea typeface="Cambria Math" panose="02040503050406030204" pitchFamily="18" charset="0"/>
                            </a:rPr>
                          </m:ctrlPr>
                        </m:fPr>
                        <m:num>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sub>
                                  </m:sSub>
                                </m:e>
                              </m:d>
                            </m:den>
                          </m:f>
                        </m:num>
                        <m:den>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𝑛</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𝑛</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𝑛</m:t>
                                          </m:r>
                                        </m:sub>
                                      </m:sSub>
                                    </m:sub>
                                  </m:sSub>
                                </m:e>
                              </m:d>
                            </m:den>
                          </m:f>
                        </m:den>
                      </m:f>
                      <m:f>
                        <m:fPr>
                          <m:ctrlPr>
                            <a:rPr lang="en-US" sz="1400" i="1" smtClean="0">
                              <a:latin typeface="Cambria Math" panose="02040503050406030204" pitchFamily="18" charset="0"/>
                            </a:rPr>
                          </m:ctrlPr>
                        </m:fPr>
                        <m:num>
                          <m:sSubSup>
                            <m:sSubSupPr>
                              <m:ctrlPr>
                                <a:rPr lang="en-US" sz="1400" i="1" smtClean="0">
                                  <a:latin typeface="Cambria Math" panose="02040503050406030204" pitchFamily="18" charset="0"/>
                                </a:rPr>
                              </m:ctrlPr>
                            </m:sSubSupPr>
                            <m:e>
                              <m:d>
                                <m:dPr>
                                  <m:ctrlPr>
                                    <a:rPr lang="en-US" sz="1400" i="1" smtClean="0">
                                      <a:latin typeface="Cambria Math" panose="02040503050406030204" pitchFamily="18" charset="0"/>
                                    </a:rPr>
                                  </m:ctrlPr>
                                </m:dPr>
                                <m:e>
                                  <m:sSubSup>
                                    <m:sSubSupPr>
                                      <m:ctrlPr>
                                        <a:rPr lang="en-US" sz="1400" i="1" smtClean="0">
                                          <a:latin typeface="Cambria Math" panose="02040503050406030204" pitchFamily="18" charset="0"/>
                                        </a:rPr>
                                      </m:ctrlPr>
                                    </m:sSubSupPr>
                                    <m:e>
                                      <m:r>
                                        <a:rPr lang="en-US" sz="1400" b="0" i="1" smtClean="0">
                                          <a:latin typeface="Cambria Math" panose="02040503050406030204" pitchFamily="18" charset="0"/>
                                        </a:rPr>
                                        <m:t>𝐺</m:t>
                                      </m:r>
                                    </m:e>
                                    <m:sub>
                                      <m:r>
                                        <a:rPr lang="en-US" sz="1400" b="0" i="1" smtClean="0">
                                          <a:latin typeface="Cambria Math" panose="02040503050406030204" pitchFamily="18" charset="0"/>
                                        </a:rPr>
                                        <m:t>𝑀</m:t>
                                      </m:r>
                                    </m:sub>
                                    <m:sup>
                                      <m:r>
                                        <a:rPr lang="en-US" sz="1400" b="0" i="1" smtClean="0">
                                          <a:latin typeface="Cambria Math" panose="02040503050406030204" pitchFamily="18" charset="0"/>
                                        </a:rPr>
                                        <m:t>𝑛</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sub>
                              </m:sSub>
                            </m:sub>
                            <m:sup>
                              <m:r>
                                <a:rPr lang="en-US" sz="1400" b="0" i="1" smtClean="0">
                                  <a:latin typeface="Cambria Math" panose="02040503050406030204" pitchFamily="18" charset="0"/>
                                </a:rPr>
                                <m:t>2</m:t>
                              </m:r>
                            </m:sup>
                          </m:sSubSup>
                        </m:num>
                        <m:den>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b="0" i="1" smtClean="0">
                                          <a:latin typeface="Cambria Math" panose="02040503050406030204" pitchFamily="18" charset="0"/>
                                        </a:rPr>
                                        <m:t>𝑝</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sub>
                              </m:sSub>
                            </m:sub>
                            <m:sup>
                              <m:r>
                                <a:rPr lang="en-US" sz="1400" i="1">
                                  <a:latin typeface="Cambria Math" panose="02040503050406030204" pitchFamily="18" charset="0"/>
                                </a:rPr>
                                <m:t>2</m:t>
                              </m:r>
                            </m:sup>
                          </m:sSubSup>
                        </m:den>
                      </m:f>
                      <m:f>
                        <m:fPr>
                          <m:ctrlPr>
                            <a:rPr lang="en-US" sz="1400" i="1" smtClean="0">
                              <a:latin typeface="Cambria Math" panose="02040503050406030204" pitchFamily="18" charset="0"/>
                            </a:rPr>
                          </m:ctrlPr>
                        </m:fPr>
                        <m:num>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𝑝</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b="0" i="1" smtClean="0">
                                      <a:latin typeface="Cambria Math" panose="02040503050406030204" pitchFamily="18" charset="0"/>
                                      <a:ea typeface="Cambria Math" panose="02040503050406030204" pitchFamily="18" charset="0"/>
                                    </a:rPr>
                                    <m:t>2</m:t>
                                  </m:r>
                                </m:sub>
                              </m:sSub>
                            </m:sub>
                            <m:sup>
                              <m:r>
                                <a:rPr lang="en-US" sz="1400" i="1">
                                  <a:latin typeface="Cambria Math" panose="02040503050406030204" pitchFamily="18" charset="0"/>
                                </a:rPr>
                                <m:t>2</m:t>
                              </m:r>
                            </m:sup>
                          </m:sSubSup>
                        </m:num>
                        <m:den>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𝑛</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b="0" i="1" smtClean="0">
                                      <a:latin typeface="Cambria Math" panose="02040503050406030204" pitchFamily="18" charset="0"/>
                                      <a:ea typeface="Cambria Math" panose="02040503050406030204" pitchFamily="18" charset="0"/>
                                    </a:rPr>
                                    <m:t>2</m:t>
                                  </m:r>
                                </m:sub>
                              </m:sSub>
                            </m:sub>
                            <m:sup>
                              <m:r>
                                <a:rPr lang="en-US" sz="1400" i="1">
                                  <a:latin typeface="Cambria Math" panose="02040503050406030204" pitchFamily="18" charset="0"/>
                                </a:rPr>
                                <m:t>2</m:t>
                              </m:r>
                            </m:sup>
                          </m:sSubSup>
                        </m:den>
                      </m:f>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𝑆</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sub>
                              </m:sSub>
                            </m:sub>
                            <m:sup>
                              <m:r>
                                <a:rPr lang="en-US" sz="1400" i="1">
                                  <a:latin typeface="Cambria Math" panose="02040503050406030204" pitchFamily="18" charset="0"/>
                                  <a:ea typeface="Cambria Math" panose="02040503050406030204" pitchFamily="18" charset="0"/>
                                </a:rPr>
                                <m:t>𝑝</m:t>
                              </m:r>
                            </m:sup>
                          </m:sSubSup>
                        </m:num>
                        <m:den>
                          <m:r>
                            <a:rPr lang="en-US" sz="1400" i="1">
                              <a:latin typeface="Cambria Math" panose="02040503050406030204" pitchFamily="18" charset="0"/>
                              <a:ea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1</m:t>
                              </m:r>
                              <m:r>
                                <a:rPr lang="en-US" sz="1400" i="1">
                                  <a:latin typeface="Cambria Math" panose="02040503050406030204" pitchFamily="18" charset="0"/>
                                </a:rPr>
                                <m:t>,</m:t>
                              </m:r>
                              <m:r>
                                <a:rPr lang="en-US" sz="1400" i="1">
                                  <a:latin typeface="Cambria Math" panose="02040503050406030204" pitchFamily="18" charset="0"/>
                                </a:rPr>
                                <m:t>𝑝</m:t>
                              </m:r>
                            </m:sub>
                          </m:sSub>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𝑆</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1</m:t>
                                  </m:r>
                                </m:sub>
                              </m:sSub>
                            </m:sub>
                            <m:sup>
                              <m:r>
                                <a:rPr lang="en-US" sz="1400" i="1">
                                  <a:latin typeface="Cambria Math" panose="02040503050406030204" pitchFamily="18" charset="0"/>
                                  <a:ea typeface="Cambria Math" panose="02040503050406030204" pitchFamily="18" charset="0"/>
                                </a:rPr>
                                <m:t>𝑝</m:t>
                              </m:r>
                            </m:sup>
                          </m:sSubSup>
                        </m:den>
                      </m:f>
                    </m:oMath>
                  </m:oMathPara>
                </a14:m>
                <a:endParaRPr lang="en-US" sz="1400" dirty="0"/>
              </a:p>
            </p:txBody>
          </p:sp>
        </mc:Choice>
        <mc:Fallback xmlns="">
          <p:sp>
            <p:nvSpPr>
              <p:cNvPr id="6" name="TextBox 5">
                <a:extLst>
                  <a:ext uri="{FF2B5EF4-FFF2-40B4-BE49-F238E27FC236}">
                    <a16:creationId xmlns:a16="http://schemas.microsoft.com/office/drawing/2014/main" id="{C5DD3D0C-7CF3-66CA-9463-BA7ECE45C7DB}"/>
                  </a:ext>
                </a:extLst>
              </p:cNvPr>
              <p:cNvSpPr txBox="1">
                <a:spLocks noRot="1" noChangeAspect="1" noMove="1" noResize="1" noEditPoints="1" noAdjustHandles="1" noChangeArrowheads="1" noChangeShapeType="1" noTextEdit="1"/>
              </p:cNvSpPr>
              <p:nvPr/>
            </p:nvSpPr>
            <p:spPr>
              <a:xfrm>
                <a:off x="2743205" y="3541452"/>
                <a:ext cx="4688335" cy="1084656"/>
              </a:xfrm>
              <a:prstGeom prst="rect">
                <a:avLst/>
              </a:prstGeom>
              <a:blipFill>
                <a:blip r:embed="rId4"/>
                <a:stretch>
                  <a:fillRect l="-270" t="-1149" b="-1149"/>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533F1B99-E289-371C-09D1-2BBF69F7B99B}"/>
              </a:ext>
            </a:extLst>
          </p:cNvPr>
          <p:cNvSpPr txBox="1"/>
          <p:nvPr/>
        </p:nvSpPr>
        <p:spPr>
          <a:xfrm>
            <a:off x="2743205" y="3110704"/>
            <a:ext cx="3266245" cy="400110"/>
          </a:xfrm>
          <a:prstGeom prst="rect">
            <a:avLst/>
          </a:prstGeom>
          <a:noFill/>
        </p:spPr>
        <p:txBody>
          <a:bodyPr wrap="square" rtlCol="0">
            <a:spAutoFit/>
          </a:bodyPr>
          <a:lstStyle/>
          <a:p>
            <a:pPr algn="ctr"/>
            <a:r>
              <a:rPr lang="en-US" sz="2000" dirty="0">
                <a:solidFill>
                  <a:srgbClr val="7030A0"/>
                </a:solidFill>
                <a:latin typeface="Times New Roman" panose="02020603050405020304" pitchFamily="18" charset="0"/>
                <a:cs typeface="Times New Roman" panose="02020603050405020304" pitchFamily="18" charset="0"/>
              </a:rPr>
              <a:t>From Kinematic Information</a:t>
            </a:r>
          </a:p>
        </p:txBody>
      </p:sp>
      <p:sp>
        <p:nvSpPr>
          <p:cNvPr id="9" name="TextBox 8">
            <a:extLst>
              <a:ext uri="{FF2B5EF4-FFF2-40B4-BE49-F238E27FC236}">
                <a16:creationId xmlns:a16="http://schemas.microsoft.com/office/drawing/2014/main" id="{4ED9DF66-D227-70A0-096D-4D8AC9DC7A86}"/>
              </a:ext>
            </a:extLst>
          </p:cNvPr>
          <p:cNvSpPr txBox="1"/>
          <p:nvPr/>
        </p:nvSpPr>
        <p:spPr>
          <a:xfrm>
            <a:off x="7153482" y="3541452"/>
            <a:ext cx="1897372" cy="1015663"/>
          </a:xfrm>
          <a:prstGeom prst="rect">
            <a:avLst/>
          </a:prstGeom>
          <a:noFill/>
        </p:spPr>
        <p:txBody>
          <a:bodyPr wrap="square" rtlCol="0">
            <a:spAutoFit/>
          </a:bodyPr>
          <a:lstStyle/>
          <a:p>
            <a:pPr algn="ctr"/>
            <a:r>
              <a:rPr lang="en-US" sz="2000" dirty="0">
                <a:solidFill>
                  <a:srgbClr val="00B050"/>
                </a:solidFill>
                <a:latin typeface="Times New Roman" panose="02020603050405020304" pitchFamily="18" charset="0"/>
                <a:cs typeface="Times New Roman" panose="02020603050405020304" pitchFamily="18" charset="0"/>
              </a:rPr>
              <a:t>From Global Form Factor Analysis.</a:t>
            </a:r>
          </a:p>
        </p:txBody>
      </p:sp>
      <p:sp>
        <p:nvSpPr>
          <p:cNvPr id="10" name="Rounded Rectangle 9">
            <a:extLst>
              <a:ext uri="{FF2B5EF4-FFF2-40B4-BE49-F238E27FC236}">
                <a16:creationId xmlns:a16="http://schemas.microsoft.com/office/drawing/2014/main" id="{7B100172-AEC7-7C5D-82E4-4299173BE74D}"/>
              </a:ext>
            </a:extLst>
          </p:cNvPr>
          <p:cNvSpPr/>
          <p:nvPr/>
        </p:nvSpPr>
        <p:spPr>
          <a:xfrm>
            <a:off x="3065182" y="3508134"/>
            <a:ext cx="2342604" cy="1125980"/>
          </a:xfrm>
          <a:prstGeom prst="roundRect">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0E48A95-B1B4-8DC7-2DDC-13D777E4210E}"/>
              </a:ext>
            </a:extLst>
          </p:cNvPr>
          <p:cNvSpPr/>
          <p:nvPr/>
        </p:nvSpPr>
        <p:spPr>
          <a:xfrm>
            <a:off x="5441654" y="3552313"/>
            <a:ext cx="1989886" cy="1054983"/>
          </a:xfrm>
          <a:prstGeom prst="round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68A5223B-1321-6FE4-9EC4-057C74DB74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spTree>
    <p:extLst>
      <p:ext uri="{BB962C8B-B14F-4D97-AF65-F5344CB8AC3E}">
        <p14:creationId xmlns:p14="http://schemas.microsoft.com/office/powerpoint/2010/main" val="8202460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935F4B-01F1-E2EC-7F70-D3AFC0101A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sp>
        <p:nvSpPr>
          <p:cNvPr id="4" name="Title 4">
            <a:extLst>
              <a:ext uri="{FF2B5EF4-FFF2-40B4-BE49-F238E27FC236}">
                <a16:creationId xmlns:a16="http://schemas.microsoft.com/office/drawing/2014/main" id="{558BDFA5-1771-D705-3C25-690C4197A5A2}"/>
              </a:ext>
            </a:extLst>
          </p:cNvPr>
          <p:cNvSpPr>
            <a:spLocks noGrp="1"/>
          </p:cNvSpPr>
          <p:nvPr>
            <p:ph type="title"/>
          </p:nvPr>
        </p:nvSpPr>
        <p:spPr>
          <a:xfrm>
            <a:off x="790302" y="12746"/>
            <a:ext cx="7563395"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Neutron Rosenbluth Slope Technique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61F8431-F564-5CDC-D660-34330669AEA7}"/>
                  </a:ext>
                </a:extLst>
              </p:cNvPr>
              <p:cNvSpPr txBox="1"/>
              <p:nvPr/>
            </p:nvSpPr>
            <p:spPr>
              <a:xfrm>
                <a:off x="2743205" y="3541452"/>
                <a:ext cx="4688335" cy="10846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𝐵</m:t>
                      </m:r>
                      <m:r>
                        <a:rPr lang="en-US" sz="1400" b="0" i="1" smtClean="0">
                          <a:latin typeface="Cambria Math" panose="02040503050406030204" pitchFamily="18" charset="0"/>
                        </a:rPr>
                        <m:t>=</m:t>
                      </m:r>
                      <m:f>
                        <m:fPr>
                          <m:ctrlPr>
                            <a:rPr lang="en-US" sz="1400" i="1">
                              <a:latin typeface="Cambria Math" panose="02040503050406030204" pitchFamily="18" charset="0"/>
                              <a:ea typeface="Cambria Math" panose="02040503050406030204" pitchFamily="18" charset="0"/>
                            </a:rPr>
                          </m:ctrlPr>
                        </m:fPr>
                        <m:num>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𝑛</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𝑛</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𝑛</m:t>
                                          </m:r>
                                        </m:sub>
                                      </m:sSub>
                                    </m:sub>
                                  </m:sSub>
                                </m:e>
                              </m:d>
                            </m:den>
                          </m:f>
                        </m:num>
                        <m:den>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𝑝</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𝑝</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𝑝</m:t>
                                          </m:r>
                                        </m:sub>
                                      </m:sSub>
                                    </m:sub>
                                  </m:sSub>
                                </m:e>
                              </m:d>
                            </m:den>
                          </m:f>
                        </m:den>
                      </m:f>
                      <m:f>
                        <m:fPr>
                          <m:ctrlPr>
                            <a:rPr lang="en-US" sz="1400" i="1">
                              <a:latin typeface="Cambria Math" panose="02040503050406030204" pitchFamily="18" charset="0"/>
                              <a:ea typeface="Cambria Math" panose="02040503050406030204" pitchFamily="18" charset="0"/>
                            </a:rPr>
                          </m:ctrlPr>
                        </m:fPr>
                        <m:num>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sub>
                                  </m:sSub>
                                </m:e>
                              </m:d>
                            </m:den>
                          </m:f>
                        </m:num>
                        <m:den>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𝑛</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𝑛</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𝑛</m:t>
                                          </m:r>
                                        </m:sub>
                                      </m:sSub>
                                    </m:sub>
                                  </m:sSub>
                                </m:e>
                              </m:d>
                            </m:den>
                          </m:f>
                        </m:den>
                      </m:f>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𝑛</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sub>
                              </m:sSub>
                            </m:sub>
                            <m:sup>
                              <m:r>
                                <a:rPr lang="en-US" sz="1400" i="1">
                                  <a:latin typeface="Cambria Math" panose="02040503050406030204" pitchFamily="18" charset="0"/>
                                </a:rPr>
                                <m:t>2</m:t>
                              </m:r>
                            </m:sup>
                          </m:sSubSup>
                        </m:num>
                        <m:den>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𝑝</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sub>
                              </m:sSub>
                            </m:sub>
                            <m:sup>
                              <m:r>
                                <a:rPr lang="en-US" sz="1400" i="1">
                                  <a:latin typeface="Cambria Math" panose="02040503050406030204" pitchFamily="18" charset="0"/>
                                </a:rPr>
                                <m:t>2</m:t>
                              </m:r>
                            </m:sup>
                          </m:sSubSup>
                        </m:den>
                      </m:f>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𝑝</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sub>
                              </m:sSub>
                            </m:sub>
                            <m:sup>
                              <m:r>
                                <a:rPr lang="en-US" sz="1400" i="1">
                                  <a:latin typeface="Cambria Math" panose="02040503050406030204" pitchFamily="18" charset="0"/>
                                </a:rPr>
                                <m:t>2</m:t>
                              </m:r>
                            </m:sup>
                          </m:sSubSup>
                        </m:num>
                        <m:den>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𝑛</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sub>
                              </m:sSub>
                            </m:sub>
                            <m:sup>
                              <m:r>
                                <a:rPr lang="en-US" sz="1400" i="1">
                                  <a:latin typeface="Cambria Math" panose="02040503050406030204" pitchFamily="18" charset="0"/>
                                </a:rPr>
                                <m:t>2</m:t>
                              </m:r>
                            </m:sup>
                          </m:sSubSup>
                        </m:den>
                      </m:f>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𝑆</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sub>
                              </m:sSub>
                            </m:sub>
                            <m:sup>
                              <m:r>
                                <a:rPr lang="en-US" sz="1400" i="1">
                                  <a:latin typeface="Cambria Math" panose="02040503050406030204" pitchFamily="18" charset="0"/>
                                  <a:ea typeface="Cambria Math" panose="02040503050406030204" pitchFamily="18" charset="0"/>
                                </a:rPr>
                                <m:t>𝑝</m:t>
                              </m:r>
                            </m:sup>
                          </m:sSubSup>
                        </m:num>
                        <m:den>
                          <m:r>
                            <a:rPr lang="en-US" sz="1400" i="1">
                              <a:latin typeface="Cambria Math" panose="02040503050406030204" pitchFamily="18" charset="0"/>
                              <a:ea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1</m:t>
                              </m:r>
                              <m:r>
                                <a:rPr lang="en-US" sz="1400" i="1">
                                  <a:latin typeface="Cambria Math" panose="02040503050406030204" pitchFamily="18" charset="0"/>
                                </a:rPr>
                                <m:t>,</m:t>
                              </m:r>
                              <m:r>
                                <a:rPr lang="en-US" sz="1400" i="1">
                                  <a:latin typeface="Cambria Math" panose="02040503050406030204" pitchFamily="18" charset="0"/>
                                </a:rPr>
                                <m:t>𝑝</m:t>
                              </m:r>
                            </m:sub>
                          </m:sSub>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𝑆</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1</m:t>
                                  </m:r>
                                </m:sub>
                              </m:sSub>
                            </m:sub>
                            <m:sup>
                              <m:r>
                                <a:rPr lang="en-US" sz="1400" i="1">
                                  <a:latin typeface="Cambria Math" panose="02040503050406030204" pitchFamily="18" charset="0"/>
                                  <a:ea typeface="Cambria Math" panose="02040503050406030204" pitchFamily="18" charset="0"/>
                                </a:rPr>
                                <m:t>𝑝</m:t>
                              </m:r>
                            </m:sup>
                          </m:sSubSup>
                        </m:den>
                      </m:f>
                    </m:oMath>
                  </m:oMathPara>
                </a14:m>
                <a:endParaRPr lang="en-US" sz="1400" dirty="0"/>
              </a:p>
            </p:txBody>
          </p:sp>
        </mc:Choice>
        <mc:Fallback xmlns="">
          <p:sp>
            <p:nvSpPr>
              <p:cNvPr id="5" name="TextBox 4">
                <a:extLst>
                  <a:ext uri="{FF2B5EF4-FFF2-40B4-BE49-F238E27FC236}">
                    <a16:creationId xmlns:a16="http://schemas.microsoft.com/office/drawing/2014/main" id="{861F8431-F564-5CDC-D660-34330669AEA7}"/>
                  </a:ext>
                </a:extLst>
              </p:cNvPr>
              <p:cNvSpPr txBox="1">
                <a:spLocks noRot="1" noChangeAspect="1" noMove="1" noResize="1" noEditPoints="1" noAdjustHandles="1" noChangeArrowheads="1" noChangeShapeType="1" noTextEdit="1"/>
              </p:cNvSpPr>
              <p:nvPr/>
            </p:nvSpPr>
            <p:spPr>
              <a:xfrm>
                <a:off x="2743205" y="3541452"/>
                <a:ext cx="4688335" cy="1084656"/>
              </a:xfrm>
              <a:prstGeom prst="rect">
                <a:avLst/>
              </a:prstGeom>
              <a:blipFill>
                <a:blip r:embed="rId2"/>
                <a:stretch>
                  <a:fillRect l="-270" t="-1149" b="-11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0EE887D-5769-9421-E1F8-D900ACA73EF9}"/>
                  </a:ext>
                </a:extLst>
              </p:cNvPr>
              <p:cNvSpPr txBox="1"/>
              <p:nvPr/>
            </p:nvSpPr>
            <p:spPr>
              <a:xfrm>
                <a:off x="313509" y="529045"/>
                <a:ext cx="8583989" cy="271343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Physics Result: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Consider ‘super-ratio’ of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𝑅</m:t>
                        </m:r>
                      </m:e>
                      <m:sup>
                        <m:r>
                          <a:rPr lang="en-US" sz="1800" b="0" i="1" smtClean="0">
                            <a:latin typeface="Cambria Math" panose="02040503050406030204" pitchFamily="18" charset="0"/>
                          </a:rPr>
                          <m:t>′</m:t>
                        </m:r>
                      </m:sup>
                    </m:sSup>
                  </m:oMath>
                </a14:m>
                <a:r>
                  <a:rPr lang="en-US" dirty="0">
                    <a:latin typeface="Times New Roman" panose="02020603050405020304" pitchFamily="18" charset="0"/>
                    <a:cs typeface="Times New Roman" panose="02020603050405020304" pitchFamily="18" charset="0"/>
                  </a:rPr>
                  <a:t> for two different values of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Define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up>
                    </m:sSup>
                    <m:r>
                      <a:rPr lang="en-US" i="1">
                        <a:latin typeface="Cambria Math" panose="02040503050406030204" pitchFamily="18" charset="0"/>
                      </a:rPr>
                      <m:t>=</m:t>
                    </m:r>
                    <m:f>
                      <m:fPr>
                        <m:type m:val="lin"/>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i="1">
                                        <a:latin typeface="Cambria Math" panose="02040503050406030204" pitchFamily="18" charset="0"/>
                                      </a:rPr>
                                      <m:t>𝐸</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up>
                                </m:sSubSup>
                              </m:e>
                            </m:d>
                          </m:e>
                          <m:sup>
                            <m:r>
                              <a:rPr lang="en-US" i="1">
                                <a:latin typeface="Cambria Math" panose="02040503050406030204" pitchFamily="18" charset="0"/>
                              </a:rPr>
                              <m:t>2</m:t>
                            </m:r>
                          </m:sup>
                        </m:sSup>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ub>
                        </m:sSub>
                      </m:den>
                    </m:f>
                    <m:sSup>
                      <m:sSupPr>
                        <m:ctrlPr>
                          <a:rPr lang="en-US" i="1">
                            <a:latin typeface="Cambria Math" panose="02040503050406030204" pitchFamily="18" charset="0"/>
                          </a:rPr>
                        </m:ctrlPr>
                      </m:sSupPr>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i="1">
                                    <a:latin typeface="Cambria Math" panose="02040503050406030204" pitchFamily="18" charset="0"/>
                                  </a:rPr>
                                  <m:t>𝑀</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up>
                            </m:sSubSup>
                          </m:e>
                        </m:d>
                      </m:e>
                      <m:sup>
                        <m:r>
                          <a:rPr lang="en-US" i="1">
                            <a:latin typeface="Cambria Math" panose="02040503050406030204" pitchFamily="18" charset="0"/>
                          </a:rPr>
                          <m:t>2</m:t>
                        </m:r>
                      </m:sup>
                    </m:sSup>
                  </m:oMath>
                </a14:m>
                <a:r>
                  <a:rPr lang="en-US" dirty="0">
                    <a:latin typeface="Times New Roman" panose="02020603050405020304" pitchFamily="18" charset="0"/>
                    <a:cs typeface="Times New Roman" panose="02020603050405020304" pitchFamily="18" charset="0"/>
                  </a:rPr>
                  <a:t>and </a:t>
                </a:r>
                <a14:m>
                  <m:oMath xmlns:m="http://schemas.openxmlformats.org/officeDocument/2006/math">
                    <m:r>
                      <m:rPr>
                        <m:sty m:val="p"/>
                      </m:rPr>
                      <a:rPr lang="el-GR" i="1">
                        <a:latin typeface="Cambria Math" panose="02040503050406030204" pitchFamily="18" charset="0"/>
                        <a:ea typeface="Cambria Math" panose="02040503050406030204" pitchFamily="18" charset="0"/>
                      </a:rPr>
                      <m:t>Δ</m:t>
                    </m:r>
                    <m:r>
                      <a:rPr lang="el-GR" i="1">
                        <a:latin typeface="Cambria Math" panose="02040503050406030204" pitchFamily="18" charset="0"/>
                        <a:ea typeface="Cambria Math" panose="02040503050406030204" pitchFamily="18" charset="0"/>
                      </a:rPr>
                      <m:t>𝜖</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𝑛</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rPr>
                          <m:t>,</m:t>
                        </m:r>
                        <m:r>
                          <a:rPr lang="en-US" i="1">
                            <a:latin typeface="Cambria Math" panose="02040503050406030204" pitchFamily="18" charset="0"/>
                          </a:rPr>
                          <m:t>𝑛</m:t>
                        </m:r>
                      </m:sub>
                    </m:sSub>
                  </m:oMath>
                </a14:m>
                <a:r>
                  <a:rPr lang="en-US" dirty="0"/>
                  <a:t>.</a:t>
                </a:r>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𝑆</m:t>
                          </m:r>
                        </m:e>
                        <m:sup>
                          <m:r>
                            <a:rPr lang="en-US" sz="2000" b="0" i="1" smtClean="0">
                              <a:latin typeface="Cambria Math" panose="02040503050406030204" pitchFamily="18" charset="0"/>
                            </a:rPr>
                            <m:t>𝑛</m:t>
                          </m:r>
                        </m:sup>
                      </m:sSup>
                      <m:r>
                        <a:rPr lang="en-US" sz="2000" b="0" i="1" smtClean="0">
                          <a:latin typeface="Cambria Math" panose="02040503050406030204" pitchFamily="18" charset="0"/>
                        </a:rPr>
                        <m:t>=</m:t>
                      </m:r>
                      <m:f>
                        <m:fPr>
                          <m:ctrlPr>
                            <a:rPr lang="en-US" sz="2000" i="1" smtClean="0">
                              <a:latin typeface="Cambria Math" panose="02040503050406030204" pitchFamily="18" charset="0"/>
                              <a:ea typeface="Cambria Math" panose="02040503050406030204" pitchFamily="18" charset="0"/>
                            </a:rPr>
                          </m:ctrlPr>
                        </m:fPr>
                        <m:num>
                          <m:d>
                            <m:dPr>
                              <m:ctrlPr>
                                <a:rPr lang="en-US" sz="2000" i="1" smtClean="0">
                                  <a:latin typeface="Cambria Math" panose="02040503050406030204" pitchFamily="18" charset="0"/>
                                  <a:ea typeface="Cambria Math" panose="02040503050406030204" pitchFamily="18" charset="0"/>
                                </a:rPr>
                              </m:ctrlPr>
                            </m:dPr>
                            <m:e>
                              <m:f>
                                <m:fPr>
                                  <m:ctrlPr>
                                    <a:rPr lang="en-US" sz="2000" i="1">
                                      <a:latin typeface="Cambria Math" panose="02040503050406030204" pitchFamily="18" charset="0"/>
                                      <a:ea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rPr>
                                        <m:t>𝑅</m:t>
                                      </m:r>
                                    </m:e>
                                    <m: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𝜖</m:t>
                                          </m:r>
                                        </m:e>
                                        <m:sub>
                                          <m:r>
                                            <a:rPr lang="en-US" sz="2000" i="1">
                                              <a:latin typeface="Cambria Math" panose="02040503050406030204" pitchFamily="18" charset="0"/>
                                            </a:rPr>
                                            <m:t>1</m:t>
                                          </m:r>
                                        </m:sub>
                                      </m:sSub>
                                    </m:sub>
                                    <m:sup>
                                      <m:r>
                                        <a:rPr lang="en-US" sz="2000" i="1">
                                          <a:latin typeface="Cambria Math" panose="02040503050406030204" pitchFamily="18" charset="0"/>
                                        </a:rPr>
                                        <m:t>′</m:t>
                                      </m:r>
                                    </m:sup>
                                  </m:sSubSup>
                                </m:num>
                                <m:den>
                                  <m:sSubSup>
                                    <m:sSubSupPr>
                                      <m:ctrlPr>
                                        <a:rPr lang="en-US" sz="2000" i="1">
                                          <a:latin typeface="Cambria Math" panose="02040503050406030204" pitchFamily="18" charset="0"/>
                                        </a:rPr>
                                      </m:ctrlPr>
                                    </m:sSubSupPr>
                                    <m:e>
                                      <m:r>
                                        <a:rPr lang="en-US" sz="2000" i="1">
                                          <a:latin typeface="Cambria Math" panose="02040503050406030204" pitchFamily="18" charset="0"/>
                                        </a:rPr>
                                        <m:t>𝑅</m:t>
                                      </m:r>
                                    </m:e>
                                    <m: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𝜖</m:t>
                                          </m:r>
                                        </m:e>
                                        <m:sub>
                                          <m:r>
                                            <a:rPr lang="en-US" sz="2000" i="1">
                                              <a:latin typeface="Cambria Math" panose="02040503050406030204" pitchFamily="18" charset="0"/>
                                              <a:ea typeface="Cambria Math" panose="02040503050406030204" pitchFamily="18" charset="0"/>
                                            </a:rPr>
                                            <m:t>2</m:t>
                                          </m:r>
                                        </m:sub>
                                      </m:sSub>
                                    </m:sub>
                                    <m:sup>
                                      <m:r>
                                        <a:rPr lang="en-US" sz="2000" i="1">
                                          <a:latin typeface="Cambria Math" panose="02040503050406030204" pitchFamily="18" charset="0"/>
                                        </a:rPr>
                                        <m:t>′</m:t>
                                      </m:r>
                                    </m:sup>
                                  </m:sSubSup>
                                </m:den>
                              </m:f>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𝐵</m:t>
                              </m:r>
                            </m:e>
                          </m:d>
                        </m:num>
                        <m:den>
                          <m:r>
                            <m:rPr>
                              <m:sty m:val="p"/>
                            </m:rPr>
                            <a:rPr lang="el-GR" sz="2000" i="1" smtClean="0">
                              <a:latin typeface="Cambria Math" panose="02040503050406030204" pitchFamily="18" charset="0"/>
                              <a:ea typeface="Cambria Math" panose="02040503050406030204" pitchFamily="18" charset="0"/>
                            </a:rPr>
                            <m:t>Δ</m:t>
                          </m:r>
                          <m:r>
                            <a:rPr lang="el-GR" sz="2000" i="1" smtClean="0">
                              <a:latin typeface="Cambria Math" panose="02040503050406030204" pitchFamily="18" charset="0"/>
                              <a:ea typeface="Cambria Math" panose="02040503050406030204" pitchFamily="18" charset="0"/>
                            </a:rPr>
                            <m:t>𝜖</m:t>
                          </m:r>
                          <m:r>
                            <a:rPr lang="el-GR"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𝐵</m:t>
                          </m:r>
                        </m:den>
                      </m:f>
                      <m:r>
                        <a:rPr lang="en-US" sz="2000" i="1">
                          <a:latin typeface="Cambria Math" panose="02040503050406030204" pitchFamily="18" charset="0"/>
                          <a:ea typeface="Cambria Math" panose="02040503050406030204" pitchFamily="18" charset="0"/>
                        </a:rPr>
                        <m:t>≃</m:t>
                      </m:r>
                      <m:f>
                        <m:fPr>
                          <m:ctrlPr>
                            <a:rPr lang="en-US" sz="2000" i="1" smtClean="0">
                              <a:latin typeface="Cambria Math" panose="02040503050406030204" pitchFamily="18" charset="0"/>
                              <a:ea typeface="Cambria Math" panose="02040503050406030204" pitchFamily="18" charset="0"/>
                            </a:rPr>
                          </m:ctrlPr>
                        </m:fPr>
                        <m:num>
                          <m:sSup>
                            <m:sSupPr>
                              <m:ctrlPr>
                                <a:rPr lang="en-US" sz="2000" i="1">
                                  <a:latin typeface="Cambria Math" panose="02040503050406030204" pitchFamily="18" charset="0"/>
                                  <a:cs typeface="Times New Roman" panose="02020603050405020304" pitchFamily="18" charset="0"/>
                                </a:rPr>
                              </m:ctrlPr>
                            </m:sSupPr>
                            <m:e>
                              <m:d>
                                <m:dPr>
                                  <m:ctrlPr>
                                    <a:rPr lang="en-US" sz="2000" i="1">
                                      <a:latin typeface="Cambria Math" panose="02040503050406030204" pitchFamily="18" charset="0"/>
                                      <a:cs typeface="Times New Roman" panose="02020603050405020304" pitchFamily="18" charset="0"/>
                                    </a:rPr>
                                  </m:ctrlPr>
                                </m:dPr>
                                <m:e>
                                  <m:sSubSup>
                                    <m:sSubSupPr>
                                      <m:ctrlPr>
                                        <a:rPr lang="en-US" sz="2000" i="1">
                                          <a:latin typeface="Cambria Math" panose="02040503050406030204" pitchFamily="18" charset="0"/>
                                          <a:cs typeface="Times New Roman" panose="02020603050405020304" pitchFamily="18" charset="0"/>
                                        </a:rPr>
                                      </m:ctrlPr>
                                    </m:sSubSupPr>
                                    <m:e>
                                      <m:r>
                                        <a:rPr lang="en-US" sz="2000" i="1">
                                          <a:latin typeface="Cambria Math" panose="02040503050406030204" pitchFamily="18" charset="0"/>
                                          <a:cs typeface="Times New Roman" panose="02020603050405020304" pitchFamily="18" charset="0"/>
                                        </a:rPr>
                                        <m:t>𝐺</m:t>
                                      </m:r>
                                    </m:e>
                                    <m:sub>
                                      <m:r>
                                        <a:rPr lang="en-US" sz="2000" i="1">
                                          <a:latin typeface="Cambria Math" panose="02040503050406030204" pitchFamily="18" charset="0"/>
                                          <a:cs typeface="Times New Roman" panose="02020603050405020304" pitchFamily="18" charset="0"/>
                                        </a:rPr>
                                        <m:t>𝐸</m:t>
                                      </m:r>
                                    </m:sub>
                                    <m:sup>
                                      <m:r>
                                        <a:rPr lang="en-US" sz="2000" i="1">
                                          <a:latin typeface="Cambria Math" panose="02040503050406030204" pitchFamily="18" charset="0"/>
                                          <a:cs typeface="Times New Roman" panose="02020603050405020304" pitchFamily="18" charset="0"/>
                                        </a:rPr>
                                        <m:t>𝑛</m:t>
                                      </m:r>
                                    </m:sup>
                                  </m:sSubSup>
                                </m:e>
                              </m:d>
                            </m:e>
                            <m:sup>
                              <m:r>
                                <a:rPr lang="en-US" sz="2000" i="1">
                                  <a:latin typeface="Cambria Math" panose="02040503050406030204" pitchFamily="18" charset="0"/>
                                  <a:cs typeface="Times New Roman" panose="02020603050405020304" pitchFamily="18" charset="0"/>
                                </a:rPr>
                                <m:t>2</m:t>
                              </m:r>
                            </m:sup>
                          </m:sSup>
                        </m:num>
                        <m:den>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panose="02040503050406030204" pitchFamily="18" charset="0"/>
                                  <a:ea typeface="Cambria Math" panose="02040503050406030204" pitchFamily="18" charset="0"/>
                                  <a:cs typeface="Times New Roman" panose="02020603050405020304" pitchFamily="18" charset="0"/>
                                </a:rPr>
                                <m:t>𝜏</m:t>
                              </m:r>
                            </m:e>
                            <m:sub>
                              <m:r>
                                <a:rPr lang="en-US" sz="2000" i="1">
                                  <a:latin typeface="Cambria Math" panose="02040503050406030204" pitchFamily="18" charset="0"/>
                                  <a:cs typeface="Times New Roman" panose="02020603050405020304" pitchFamily="18" charset="0"/>
                                </a:rPr>
                                <m:t>𝑛</m:t>
                              </m:r>
                            </m:sub>
                          </m:sSub>
                          <m:sSup>
                            <m:sSupPr>
                              <m:ctrlPr>
                                <a:rPr lang="en-US" sz="2000" i="1">
                                  <a:latin typeface="Cambria Math" panose="02040503050406030204" pitchFamily="18" charset="0"/>
                                  <a:cs typeface="Times New Roman" panose="02020603050405020304" pitchFamily="18" charset="0"/>
                                </a:rPr>
                              </m:ctrlPr>
                            </m:sSupPr>
                            <m:e>
                              <m:d>
                                <m:dPr>
                                  <m:ctrlPr>
                                    <a:rPr lang="en-US" sz="2000" i="1">
                                      <a:latin typeface="Cambria Math" panose="02040503050406030204" pitchFamily="18" charset="0"/>
                                      <a:cs typeface="Times New Roman" panose="02020603050405020304" pitchFamily="18" charset="0"/>
                                    </a:rPr>
                                  </m:ctrlPr>
                                </m:dPr>
                                <m:e>
                                  <m:sSubSup>
                                    <m:sSubSupPr>
                                      <m:ctrlPr>
                                        <a:rPr lang="en-US" sz="2000" i="1">
                                          <a:latin typeface="Cambria Math" panose="02040503050406030204" pitchFamily="18" charset="0"/>
                                          <a:cs typeface="Times New Roman" panose="02020603050405020304" pitchFamily="18" charset="0"/>
                                        </a:rPr>
                                      </m:ctrlPr>
                                    </m:sSubSupPr>
                                    <m:e>
                                      <m:r>
                                        <a:rPr lang="en-US" sz="2000" i="1">
                                          <a:latin typeface="Cambria Math" panose="02040503050406030204" pitchFamily="18" charset="0"/>
                                          <a:cs typeface="Times New Roman" panose="02020603050405020304" pitchFamily="18" charset="0"/>
                                        </a:rPr>
                                        <m:t>𝐺</m:t>
                                      </m:r>
                                    </m:e>
                                    <m:sub>
                                      <m:r>
                                        <a:rPr lang="en-US" sz="2000" i="1">
                                          <a:latin typeface="Cambria Math" panose="02040503050406030204" pitchFamily="18" charset="0"/>
                                          <a:cs typeface="Times New Roman" panose="02020603050405020304" pitchFamily="18" charset="0"/>
                                        </a:rPr>
                                        <m:t>𝑀</m:t>
                                      </m:r>
                                    </m:sub>
                                    <m:sup>
                                      <m:r>
                                        <a:rPr lang="en-US" sz="2000" i="1">
                                          <a:latin typeface="Cambria Math" panose="02040503050406030204" pitchFamily="18" charset="0"/>
                                          <a:cs typeface="Times New Roman" panose="02020603050405020304" pitchFamily="18" charset="0"/>
                                        </a:rPr>
                                        <m:t>𝑛</m:t>
                                      </m:r>
                                    </m:sup>
                                  </m:sSubSup>
                                </m:e>
                              </m:d>
                            </m:e>
                            <m:sup>
                              <m:r>
                                <a:rPr lang="en-US" sz="2000" i="1">
                                  <a:latin typeface="Cambria Math" panose="02040503050406030204" pitchFamily="18" charset="0"/>
                                  <a:cs typeface="Times New Roman" panose="02020603050405020304" pitchFamily="18" charset="0"/>
                                </a:rPr>
                                <m:t>2</m:t>
                              </m:r>
                            </m:sup>
                          </m:sSup>
                        </m:den>
                      </m:f>
                    </m:oMath>
                  </m:oMathPara>
                </a14:m>
                <a:endParaRPr lang="en-US" sz="2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p:txBody>
          </p:sp>
        </mc:Choice>
        <mc:Fallback xmlns="">
          <p:sp>
            <p:nvSpPr>
              <p:cNvPr id="6" name="TextBox 5">
                <a:extLst>
                  <a:ext uri="{FF2B5EF4-FFF2-40B4-BE49-F238E27FC236}">
                    <a16:creationId xmlns:a16="http://schemas.microsoft.com/office/drawing/2014/main" id="{50EE887D-5769-9421-E1F8-D900ACA73EF9}"/>
                  </a:ext>
                </a:extLst>
              </p:cNvPr>
              <p:cNvSpPr txBox="1">
                <a:spLocks noRot="1" noChangeAspect="1" noMove="1" noResize="1" noEditPoints="1" noAdjustHandles="1" noChangeArrowheads="1" noChangeShapeType="1" noTextEdit="1"/>
              </p:cNvSpPr>
              <p:nvPr/>
            </p:nvSpPr>
            <p:spPr>
              <a:xfrm>
                <a:off x="313509" y="529045"/>
                <a:ext cx="8583989" cy="2713435"/>
              </a:xfrm>
              <a:prstGeom prst="rect">
                <a:avLst/>
              </a:prstGeom>
              <a:blipFill>
                <a:blip r:embed="rId3"/>
                <a:stretch>
                  <a:fillRect l="-148" t="-46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F921227C-A9FC-13D3-03A2-CA862BEB9C8D}"/>
              </a:ext>
            </a:extLst>
          </p:cNvPr>
          <p:cNvSpPr txBox="1"/>
          <p:nvPr/>
        </p:nvSpPr>
        <p:spPr>
          <a:xfrm>
            <a:off x="861227" y="1786418"/>
            <a:ext cx="1337234" cy="954107"/>
          </a:xfrm>
          <a:prstGeom prst="rect">
            <a:avLst/>
          </a:prstGeom>
          <a:noFill/>
          <a:ln>
            <a:noFill/>
          </a:ln>
        </p:spPr>
        <p:txBody>
          <a:bodyPr wrap="square" rtlCol="0">
            <a:spAutoFit/>
          </a:bodyPr>
          <a:lstStyle/>
          <a:p>
            <a:pPr algn="ctr"/>
            <a:r>
              <a:rPr lang="en-US" sz="2800" dirty="0">
                <a:solidFill>
                  <a:srgbClr val="FFC000"/>
                </a:solidFill>
                <a:latin typeface="Times New Roman" panose="02020603050405020304" pitchFamily="18" charset="0"/>
                <a:cs typeface="Times New Roman" panose="02020603050405020304" pitchFamily="18" charset="0"/>
              </a:rPr>
              <a:t>Physics Result!</a:t>
            </a:r>
          </a:p>
        </p:txBody>
      </p:sp>
      <p:sp>
        <p:nvSpPr>
          <p:cNvPr id="8" name="Rounded Rectangle 7">
            <a:extLst>
              <a:ext uri="{FF2B5EF4-FFF2-40B4-BE49-F238E27FC236}">
                <a16:creationId xmlns:a16="http://schemas.microsoft.com/office/drawing/2014/main" id="{7C7993F1-1B4B-E8E8-C96A-8D9FC54E09A6}"/>
              </a:ext>
            </a:extLst>
          </p:cNvPr>
          <p:cNvSpPr/>
          <p:nvPr/>
        </p:nvSpPr>
        <p:spPr>
          <a:xfrm>
            <a:off x="3020046" y="2075513"/>
            <a:ext cx="436878" cy="481106"/>
          </a:xfrm>
          <a:prstGeom prst="round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EFCDCEE-9260-8E99-A389-7043E05CC3D6}"/>
              </a:ext>
            </a:extLst>
          </p:cNvPr>
          <p:cNvSpPr txBox="1"/>
          <p:nvPr/>
        </p:nvSpPr>
        <p:spPr>
          <a:xfrm>
            <a:off x="6208370" y="1543453"/>
            <a:ext cx="1337234" cy="707886"/>
          </a:xfrm>
          <a:prstGeom prst="rect">
            <a:avLst/>
          </a:prstGeom>
          <a:noFill/>
        </p:spPr>
        <p:txBody>
          <a:bodyPr wrap="square" rtlCol="0">
            <a:spAutoFit/>
          </a:bodyPr>
          <a:lstStyle/>
          <a:p>
            <a:pPr algn="ctr"/>
            <a:r>
              <a:rPr lang="en-US" sz="2000" dirty="0">
                <a:solidFill>
                  <a:srgbClr val="FF0000"/>
                </a:solidFill>
                <a:latin typeface="Times New Roman" panose="02020603050405020304" pitchFamily="18" charset="0"/>
                <a:cs typeface="Times New Roman" panose="02020603050405020304" pitchFamily="18" charset="0"/>
              </a:rPr>
              <a:t>From Data Extraction</a:t>
            </a:r>
          </a:p>
        </p:txBody>
      </p:sp>
      <p:sp>
        <p:nvSpPr>
          <p:cNvPr id="10" name="Rounded Rectangle 9">
            <a:extLst>
              <a:ext uri="{FF2B5EF4-FFF2-40B4-BE49-F238E27FC236}">
                <a16:creationId xmlns:a16="http://schemas.microsoft.com/office/drawing/2014/main" id="{670D3C1F-BDF5-192F-58A6-388372E01395}"/>
              </a:ext>
            </a:extLst>
          </p:cNvPr>
          <p:cNvSpPr/>
          <p:nvPr/>
        </p:nvSpPr>
        <p:spPr>
          <a:xfrm>
            <a:off x="3771156" y="1553040"/>
            <a:ext cx="522514" cy="783637"/>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D70B161-3477-7A53-AAFA-CE9CB9E2434E}"/>
              </a:ext>
            </a:extLst>
          </p:cNvPr>
          <p:cNvSpPr/>
          <p:nvPr/>
        </p:nvSpPr>
        <p:spPr>
          <a:xfrm>
            <a:off x="3065182" y="3508134"/>
            <a:ext cx="2342604" cy="1125980"/>
          </a:xfrm>
          <a:prstGeom prst="roundRect">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56E753B-EEC6-615C-5921-ACEB04B87A8B}"/>
              </a:ext>
            </a:extLst>
          </p:cNvPr>
          <p:cNvSpPr/>
          <p:nvPr/>
        </p:nvSpPr>
        <p:spPr>
          <a:xfrm>
            <a:off x="3967276" y="2384068"/>
            <a:ext cx="317685" cy="334718"/>
          </a:xfrm>
          <a:prstGeom prst="roundRect">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0108A60-619F-D019-8141-EFC00BD899F0}"/>
              </a:ext>
            </a:extLst>
          </p:cNvPr>
          <p:cNvSpPr txBox="1"/>
          <p:nvPr/>
        </p:nvSpPr>
        <p:spPr>
          <a:xfrm>
            <a:off x="2743205" y="3110704"/>
            <a:ext cx="3266245" cy="400110"/>
          </a:xfrm>
          <a:prstGeom prst="rect">
            <a:avLst/>
          </a:prstGeom>
          <a:noFill/>
        </p:spPr>
        <p:txBody>
          <a:bodyPr wrap="square" rtlCol="0">
            <a:spAutoFit/>
          </a:bodyPr>
          <a:lstStyle/>
          <a:p>
            <a:pPr algn="ctr"/>
            <a:r>
              <a:rPr lang="en-US" sz="2000" dirty="0">
                <a:solidFill>
                  <a:srgbClr val="7030A0"/>
                </a:solidFill>
                <a:latin typeface="Times New Roman" panose="02020603050405020304" pitchFamily="18" charset="0"/>
                <a:cs typeface="Times New Roman" panose="02020603050405020304" pitchFamily="18" charset="0"/>
              </a:rPr>
              <a:t>From Kinematic Information</a:t>
            </a:r>
          </a:p>
        </p:txBody>
      </p:sp>
      <p:sp>
        <p:nvSpPr>
          <p:cNvPr id="14" name="Rounded Rectangle 13">
            <a:extLst>
              <a:ext uri="{FF2B5EF4-FFF2-40B4-BE49-F238E27FC236}">
                <a16:creationId xmlns:a16="http://schemas.microsoft.com/office/drawing/2014/main" id="{8CA8C4CF-C0A1-EA09-003A-FEE960753775}"/>
              </a:ext>
            </a:extLst>
          </p:cNvPr>
          <p:cNvSpPr/>
          <p:nvPr/>
        </p:nvSpPr>
        <p:spPr>
          <a:xfrm>
            <a:off x="5441654" y="3552313"/>
            <a:ext cx="1989886" cy="1054983"/>
          </a:xfrm>
          <a:prstGeom prst="round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FE4E9B6-8250-EC42-AAEB-400DE456E3FE}"/>
              </a:ext>
            </a:extLst>
          </p:cNvPr>
          <p:cNvSpPr txBox="1"/>
          <p:nvPr/>
        </p:nvSpPr>
        <p:spPr>
          <a:xfrm>
            <a:off x="7153482" y="3541452"/>
            <a:ext cx="1897372" cy="1015663"/>
          </a:xfrm>
          <a:prstGeom prst="rect">
            <a:avLst/>
          </a:prstGeom>
          <a:noFill/>
        </p:spPr>
        <p:txBody>
          <a:bodyPr wrap="square" rtlCol="0">
            <a:spAutoFit/>
          </a:bodyPr>
          <a:lstStyle/>
          <a:p>
            <a:pPr algn="ctr"/>
            <a:r>
              <a:rPr lang="en-US" sz="2000" dirty="0">
                <a:solidFill>
                  <a:srgbClr val="00B050"/>
                </a:solidFill>
                <a:latin typeface="Times New Roman" panose="02020603050405020304" pitchFamily="18" charset="0"/>
                <a:cs typeface="Times New Roman" panose="02020603050405020304" pitchFamily="18" charset="0"/>
              </a:rPr>
              <a:t>From Global Form Factor Analysis.</a:t>
            </a:r>
          </a:p>
        </p:txBody>
      </p:sp>
    </p:spTree>
    <p:extLst>
      <p:ext uri="{BB962C8B-B14F-4D97-AF65-F5344CB8AC3E}">
        <p14:creationId xmlns:p14="http://schemas.microsoft.com/office/powerpoint/2010/main" val="19169317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7E46C-24AC-0D27-C027-6C46E53FD2C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1D0F20E-E5F1-BE35-41D4-030757E12386}"/>
              </a:ext>
            </a:extLst>
          </p:cNvPr>
          <p:cNvSpPr>
            <a:spLocks noGrp="1"/>
          </p:cNvSpPr>
          <p:nvPr>
            <p:ph type="title"/>
          </p:nvPr>
        </p:nvSpPr>
        <p:spPr>
          <a:xfrm>
            <a:off x="2350770" y="102393"/>
            <a:ext cx="444246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Event Selection Criteria</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241C3BD-1686-8E07-C4BF-00415FFC8658}"/>
                  </a:ext>
                </a:extLst>
              </p:cNvPr>
              <p:cNvSpPr txBox="1"/>
              <p:nvPr/>
            </p:nvSpPr>
            <p:spPr>
              <a:xfrm>
                <a:off x="348805" y="678471"/>
                <a:ext cx="4442459" cy="2862322"/>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Good Electron Cuts </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Track Quality</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No. of GEM Layers with Hits</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Track </a:t>
                </a:r>
                <a14:m>
                  <m:oMath xmlns:m="http://schemas.openxmlformats.org/officeDocument/2006/math">
                    <m:sSup>
                      <m:sSupPr>
                        <m:ctrlPr>
                          <a:rPr lang="en-US" sz="2000" i="1" smtClean="0">
                            <a:latin typeface="Cambria Math" panose="02040503050406030204" pitchFamily="18" charset="0"/>
                            <a:cs typeface="Times New Roman" panose="02020603050405020304" pitchFamily="18" charset="0"/>
                          </a:rPr>
                        </m:ctrlPr>
                      </m:sSupPr>
                      <m:e>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𝜒</m:t>
                        </m:r>
                      </m:e>
                      <m:sup>
                        <m:r>
                          <a:rPr lang="en-US" sz="2000" b="0" i="1" smtClean="0">
                            <a:latin typeface="Cambria Math" panose="02040503050406030204" pitchFamily="18" charset="0"/>
                            <a:cs typeface="Times New Roman" panose="02020603050405020304" pitchFamily="18" charset="0"/>
                          </a:rPr>
                          <m:t>2</m:t>
                        </m:r>
                      </m:sup>
                    </m:sSup>
                    <m:r>
                      <a:rPr lang="en-US" sz="2000" b="0" i="1" smtClean="0">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cs typeface="Times New Roman" panose="02020603050405020304" pitchFamily="18" charset="0"/>
                      </a:rPr>
                      <m:t>𝑛𝑑𝑓</m:t>
                    </m:r>
                  </m:oMath>
                </a14:m>
                <a:endParaRPr lang="en-US" sz="20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Vertex Z position</a:t>
                </a:r>
              </a:p>
              <a:p>
                <a:pPr marL="800100" lvl="1" indent="-342900">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BigBite</a:t>
                </a:r>
                <a:r>
                  <a:rPr lang="en-US" sz="2000" dirty="0">
                    <a:latin typeface="Times New Roman" panose="02020603050405020304" pitchFamily="18" charset="0"/>
                    <a:cs typeface="Times New Roman" panose="02020603050405020304" pitchFamily="18" charset="0"/>
                  </a:rPr>
                  <a:t> Optics Validity</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PID</a:t>
                </a:r>
              </a:p>
              <a:p>
                <a:pPr marL="800100" lvl="1" indent="-342900">
                  <a:buFont typeface="Arial" panose="020B0604020202020204" pitchFamily="34" charset="0"/>
                  <a:buChar char="•"/>
                </a:pPr>
                <a:r>
                  <a:rPr lang="en-US" sz="2000" dirty="0" err="1">
                    <a:solidFill>
                      <a:srgbClr val="FF0000"/>
                    </a:solidFill>
                    <a:latin typeface="Times New Roman" panose="02020603050405020304" pitchFamily="18" charset="0"/>
                    <a:cs typeface="Times New Roman" panose="02020603050405020304" pitchFamily="18" charset="0"/>
                  </a:rPr>
                  <a:t>Preshower</a:t>
                </a:r>
                <a:r>
                  <a:rPr lang="en-US" sz="2000" dirty="0">
                    <a:solidFill>
                      <a:srgbClr val="FF0000"/>
                    </a:solidFill>
                    <a:latin typeface="Times New Roman" panose="02020603050405020304" pitchFamily="18" charset="0"/>
                    <a:cs typeface="Times New Roman" panose="02020603050405020304" pitchFamily="18" charset="0"/>
                  </a:rPr>
                  <a:t> Energy</a:t>
                </a:r>
              </a:p>
              <a:p>
                <a:pPr marL="800100" lvl="1" indent="-342900">
                  <a:buFont typeface="Arial" panose="020B0604020202020204" pitchFamily="34" charset="0"/>
                  <a:buChar char="•"/>
                </a:pPr>
                <a14:m>
                  <m:oMath xmlns:m="http://schemas.openxmlformats.org/officeDocument/2006/math">
                    <m:sSub>
                      <m:sSubPr>
                        <m:ctrlPr>
                          <a:rPr lang="en-US" sz="200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𝐸</m:t>
                        </m:r>
                      </m:e>
                      <m:sub>
                        <m:r>
                          <a:rPr lang="en-US" sz="2000" b="0" i="1" smtClean="0">
                            <a:latin typeface="Cambria Math" panose="02040503050406030204" pitchFamily="18" charset="0"/>
                            <a:cs typeface="Times New Roman" panose="02020603050405020304" pitchFamily="18" charset="0"/>
                          </a:rPr>
                          <m:t>𝐵𝐵𝐶𝑎𝑙</m:t>
                        </m:r>
                      </m:sub>
                    </m:sSub>
                    <m:r>
                      <a:rPr lang="en-US" sz="2000" b="0" i="1" smtClean="0">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cs typeface="Times New Roman" panose="02020603050405020304" pitchFamily="18" charset="0"/>
                      </a:rPr>
                      <m:t>𝑝</m:t>
                    </m:r>
                  </m:oMath>
                </a14:m>
                <a:endParaRPr lang="en-US" sz="2000" dirty="0">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0241C3BD-1686-8E07-C4BF-00415FFC8658}"/>
                  </a:ext>
                </a:extLst>
              </p:cNvPr>
              <p:cNvSpPr txBox="1">
                <a:spLocks noRot="1" noChangeAspect="1" noMove="1" noResize="1" noEditPoints="1" noAdjustHandles="1" noChangeArrowheads="1" noChangeShapeType="1" noTextEdit="1"/>
              </p:cNvSpPr>
              <p:nvPr/>
            </p:nvSpPr>
            <p:spPr>
              <a:xfrm>
                <a:off x="348805" y="678471"/>
                <a:ext cx="4442459" cy="2862322"/>
              </a:xfrm>
              <a:prstGeom prst="rect">
                <a:avLst/>
              </a:prstGeom>
              <a:blipFill>
                <a:blip r:embed="rId3"/>
                <a:stretch>
                  <a:fillRect l="-1140" t="-1327" b="-2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889FC89-EC50-6790-1A1F-3522C2558AF3}"/>
                  </a:ext>
                </a:extLst>
              </p:cNvPr>
              <p:cNvSpPr txBox="1"/>
              <p:nvPr/>
            </p:nvSpPr>
            <p:spPr>
              <a:xfrm>
                <a:off x="5140069" y="1140136"/>
                <a:ext cx="3655126" cy="1938992"/>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Quasi-Elastic Event Cuts</a:t>
                </a:r>
              </a:p>
              <a:p>
                <a:pPr marL="342900" indent="-342900">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HCal</a:t>
                </a:r>
                <a:r>
                  <a:rPr lang="en-US" sz="2000" dirty="0">
                    <a:latin typeface="Times New Roman" panose="02020603050405020304" pitchFamily="18" charset="0"/>
                    <a:cs typeface="Times New Roman" panose="02020603050405020304" pitchFamily="18" charset="0"/>
                  </a:rPr>
                  <a:t> Cluster Energy</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Coincidence Time</a:t>
                </a:r>
              </a:p>
              <a:p>
                <a:pPr marL="342900" indent="-342900">
                  <a:buFont typeface="Arial" panose="020B0604020202020204" pitchFamily="34" charset="0"/>
                  <a:buChar char="•"/>
                </a:pPr>
                <a:r>
                  <a:rPr lang="en-US" sz="2000" dirty="0">
                    <a:solidFill>
                      <a:srgbClr val="FF0000"/>
                    </a:solidFill>
                    <a:latin typeface="Times New Roman" panose="02020603050405020304" pitchFamily="18" charset="0"/>
                    <a:cs typeface="Times New Roman" panose="02020603050405020304" pitchFamily="18" charset="0"/>
                  </a:rPr>
                  <a:t>W</a:t>
                </a:r>
                <a:r>
                  <a:rPr lang="en-US" sz="2000" baseline="30000" dirty="0">
                    <a:solidFill>
                      <a:srgbClr val="FF0000"/>
                    </a:solidFill>
                    <a:latin typeface="Times New Roman" panose="02020603050405020304" pitchFamily="18" charset="0"/>
                    <a:cs typeface="Times New Roman" panose="02020603050405020304" pitchFamily="18" charset="0"/>
                  </a:rPr>
                  <a:t>2</a:t>
                </a:r>
              </a:p>
              <a:p>
                <a:pPr marL="342900" indent="-342900">
                  <a:buFont typeface="Arial" panose="020B0604020202020204" pitchFamily="34" charset="0"/>
                  <a:buChar char="•"/>
                </a:pPr>
                <a14:m>
                  <m:oMath xmlns:m="http://schemas.openxmlformats.org/officeDocument/2006/math">
                    <m:r>
                      <a:rPr lang="el-GR" sz="2000" b="0" i="1" smtClean="0">
                        <a:latin typeface="Cambria Math" panose="02040503050406030204" pitchFamily="18" charset="0"/>
                        <a:ea typeface="Cambria Math" panose="02040503050406030204" pitchFamily="18" charset="0"/>
                        <a:cs typeface="Times New Roman" panose="02020603050405020304" pitchFamily="18" charset="0"/>
                      </a:rPr>
                      <m:t>𝛥</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𝑦</m:t>
                    </m:r>
                  </m:oMath>
                </a14:m>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Fiducial</a:t>
                </a:r>
              </a:p>
            </p:txBody>
          </p:sp>
        </mc:Choice>
        <mc:Fallback xmlns="">
          <p:sp>
            <p:nvSpPr>
              <p:cNvPr id="8" name="TextBox 7">
                <a:extLst>
                  <a:ext uri="{FF2B5EF4-FFF2-40B4-BE49-F238E27FC236}">
                    <a16:creationId xmlns:a16="http://schemas.microsoft.com/office/drawing/2014/main" id="{6889FC89-EC50-6790-1A1F-3522C2558AF3}"/>
                  </a:ext>
                </a:extLst>
              </p:cNvPr>
              <p:cNvSpPr txBox="1">
                <a:spLocks noRot="1" noChangeAspect="1" noMove="1" noResize="1" noEditPoints="1" noAdjustHandles="1" noChangeArrowheads="1" noChangeShapeType="1" noTextEdit="1"/>
              </p:cNvSpPr>
              <p:nvPr/>
            </p:nvSpPr>
            <p:spPr>
              <a:xfrm>
                <a:off x="5140069" y="1140136"/>
                <a:ext cx="3655126" cy="1938992"/>
              </a:xfrm>
              <a:prstGeom prst="rect">
                <a:avLst/>
              </a:prstGeom>
              <a:blipFill>
                <a:blip r:embed="rId4"/>
                <a:stretch>
                  <a:fillRect l="-1384" t="-1299"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AB62E72-1632-9998-EE58-DCE305DA8C02}"/>
                  </a:ext>
                </a:extLst>
              </p:cNvPr>
              <p:cNvSpPr txBox="1"/>
              <p:nvPr/>
            </p:nvSpPr>
            <p:spPr>
              <a:xfrm>
                <a:off x="1075770" y="3591051"/>
                <a:ext cx="6992460" cy="112934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Cut regions were optimized</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Systematic effects on </a:t>
                </a:r>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𝑅</m:t>
                        </m:r>
                      </m:e>
                      <m:sub>
                        <m:r>
                          <a:rPr lang="en-US" sz="2000" i="1">
                            <a:latin typeface="Cambria Math" panose="02040503050406030204" pitchFamily="18" charset="0"/>
                          </a:rPr>
                          <m:t>𝑠𝑓</m:t>
                        </m:r>
                      </m:sub>
                      <m:sup>
                        <m:r>
                          <a:rPr lang="en-US" sz="2000" i="1">
                            <a:latin typeface="Cambria Math" panose="02040503050406030204" pitchFamily="18" charset="0"/>
                          </a:rPr>
                          <m:t>𝑛</m:t>
                        </m:r>
                        <m:r>
                          <a:rPr lang="en-US" sz="2000" i="1">
                            <a:latin typeface="Cambria Math" panose="02040503050406030204" pitchFamily="18" charset="0"/>
                          </a:rPr>
                          <m:t>/</m:t>
                        </m:r>
                        <m:r>
                          <a:rPr lang="en-US" sz="2000" i="1">
                            <a:latin typeface="Cambria Math" panose="02040503050406030204" pitchFamily="18" charset="0"/>
                          </a:rPr>
                          <m:t>𝑝</m:t>
                        </m:r>
                      </m:sup>
                    </m:sSubSup>
                  </m:oMath>
                </a14:m>
                <a:r>
                  <a:rPr lang="en-US" sz="2000" dirty="0">
                    <a:latin typeface="Times New Roman" panose="02020603050405020304" pitchFamily="18" charset="0"/>
                    <a:cs typeface="Times New Roman" panose="02020603050405020304" pitchFamily="18" charset="0"/>
                  </a:rPr>
                  <a:t>due to cut sensitivity were quantified</a:t>
                </a:r>
              </a:p>
            </p:txBody>
          </p:sp>
        </mc:Choice>
        <mc:Fallback xmlns="">
          <p:sp>
            <p:nvSpPr>
              <p:cNvPr id="10" name="TextBox 9">
                <a:extLst>
                  <a:ext uri="{FF2B5EF4-FFF2-40B4-BE49-F238E27FC236}">
                    <a16:creationId xmlns:a16="http://schemas.microsoft.com/office/drawing/2014/main" id="{DAB62E72-1632-9998-EE58-DCE305DA8C02}"/>
                  </a:ext>
                </a:extLst>
              </p:cNvPr>
              <p:cNvSpPr txBox="1">
                <a:spLocks noRot="1" noChangeAspect="1" noMove="1" noResize="1" noEditPoints="1" noAdjustHandles="1" noChangeArrowheads="1" noChangeShapeType="1" noTextEdit="1"/>
              </p:cNvSpPr>
              <p:nvPr/>
            </p:nvSpPr>
            <p:spPr>
              <a:xfrm>
                <a:off x="1075770" y="3591051"/>
                <a:ext cx="6992460" cy="1129348"/>
              </a:xfrm>
              <a:prstGeom prst="rect">
                <a:avLst/>
              </a:prstGeom>
              <a:blipFill>
                <a:blip r:embed="rId5"/>
                <a:stretch>
                  <a:fillRect l="-725" t="-2222" b="-8889"/>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E7FD1AA7-493E-737A-6749-03BD38E886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spTree>
    <p:extLst>
      <p:ext uri="{BB962C8B-B14F-4D97-AF65-F5344CB8AC3E}">
        <p14:creationId xmlns:p14="http://schemas.microsoft.com/office/powerpoint/2010/main" val="2812622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BD8CB-1E3E-2166-5B8E-FBC3DA2F26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534FEAD-18AD-FA3D-F28C-5AEFFF81363F}"/>
              </a:ext>
            </a:extLst>
          </p:cNvPr>
          <p:cNvSpPr>
            <a:spLocks noGrp="1"/>
          </p:cNvSpPr>
          <p:nvPr>
            <p:ph type="title"/>
          </p:nvPr>
        </p:nvSpPr>
        <p:spPr>
          <a:xfrm>
            <a:off x="1714500" y="102393"/>
            <a:ext cx="5715000" cy="546580"/>
          </a:xfrm>
        </p:spPr>
        <p:txBody>
          <a:bodyPr>
            <a:noAutofit/>
          </a:bodyPr>
          <a:lstStyle/>
          <a:p>
            <a:pPr algn="ctr"/>
            <a:r>
              <a:rPr lang="en-US" sz="3200" dirty="0" err="1">
                <a:latin typeface="Times New Roman" panose="02020603050405020304" pitchFamily="18" charset="0"/>
                <a:cs typeface="Times New Roman" panose="02020603050405020304" pitchFamily="18" charset="0"/>
              </a:rPr>
              <a:t>Preshower</a:t>
            </a:r>
            <a:r>
              <a:rPr lang="en-US" sz="3200" dirty="0">
                <a:latin typeface="Times New Roman" panose="02020603050405020304" pitchFamily="18" charset="0"/>
                <a:cs typeface="Times New Roman" panose="02020603050405020304" pitchFamily="18" charset="0"/>
              </a:rPr>
              <a:t> Energy (PID cut)</a:t>
            </a:r>
          </a:p>
        </p:txBody>
      </p:sp>
      <p:sp>
        <p:nvSpPr>
          <p:cNvPr id="7" name="TextBox 6">
            <a:extLst>
              <a:ext uri="{FF2B5EF4-FFF2-40B4-BE49-F238E27FC236}">
                <a16:creationId xmlns:a16="http://schemas.microsoft.com/office/drawing/2014/main" id="{1B34DF22-09A8-C53D-CEA4-51895B89EBE8}"/>
              </a:ext>
            </a:extLst>
          </p:cNvPr>
          <p:cNvSpPr txBox="1"/>
          <p:nvPr/>
        </p:nvSpPr>
        <p:spPr>
          <a:xfrm>
            <a:off x="263066" y="300055"/>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pic>
        <p:nvPicPr>
          <p:cNvPr id="11" name="Picture 10" descr="A graph of a graph showing a curve&#10;&#10;AI-generated content may be incorrect.">
            <a:extLst>
              <a:ext uri="{FF2B5EF4-FFF2-40B4-BE49-F238E27FC236}">
                <a16:creationId xmlns:a16="http://schemas.microsoft.com/office/drawing/2014/main" id="{279FACFC-0024-5CB6-54FD-CC7DF090CA4A}"/>
              </a:ext>
            </a:extLst>
          </p:cNvPr>
          <p:cNvPicPr>
            <a:picLocks noChangeAspect="1"/>
          </p:cNvPicPr>
          <p:nvPr/>
        </p:nvPicPr>
        <p:blipFill>
          <a:blip r:embed="rId3"/>
          <a:stretch>
            <a:fillRect/>
          </a:stretch>
        </p:blipFill>
        <p:spPr>
          <a:xfrm>
            <a:off x="891225" y="667632"/>
            <a:ext cx="7361550" cy="3992826"/>
          </a:xfrm>
          <a:prstGeom prst="rect">
            <a:avLst/>
          </a:prstGeom>
        </p:spPr>
      </p:pic>
      <p:sp>
        <p:nvSpPr>
          <p:cNvPr id="8" name="Slide Number Placeholder 7">
            <a:extLst>
              <a:ext uri="{FF2B5EF4-FFF2-40B4-BE49-F238E27FC236}">
                <a16:creationId xmlns:a16="http://schemas.microsoft.com/office/drawing/2014/main" id="{761BB1A0-473E-58C5-091B-3FB7D886A0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p:spTree>
    <p:extLst>
      <p:ext uri="{BB962C8B-B14F-4D97-AF65-F5344CB8AC3E}">
        <p14:creationId xmlns:p14="http://schemas.microsoft.com/office/powerpoint/2010/main" val="21662496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CA8E1-E6AC-4748-8B7E-66E010433FB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a:extLst>
                  <a:ext uri="{FF2B5EF4-FFF2-40B4-BE49-F238E27FC236}">
                    <a16:creationId xmlns:a16="http://schemas.microsoft.com/office/drawing/2014/main" id="{CE6D1A95-1B0E-A5FE-3E02-1D99C1FB3FCF}"/>
                  </a:ext>
                </a:extLst>
              </p:cNvPr>
              <p:cNvSpPr>
                <a:spLocks noGrp="1"/>
              </p:cNvSpPr>
              <p:nvPr>
                <p:ph type="title"/>
              </p:nvPr>
            </p:nvSpPr>
            <p:spPr>
              <a:xfrm>
                <a:off x="1685108" y="41113"/>
                <a:ext cx="5773783"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Extracted </a:t>
                </a:r>
                <a14:m>
                  <m:oMath xmlns:m="http://schemas.openxmlformats.org/officeDocument/2006/math">
                    <m:sSubSup>
                      <m:sSubSupPr>
                        <m:ctrlPr>
                          <a:rPr lang="en-US" sz="3200" i="1">
                            <a:latin typeface="Cambria Math" panose="02040503050406030204" pitchFamily="18" charset="0"/>
                          </a:rPr>
                        </m:ctrlPr>
                      </m:sSubSupPr>
                      <m:e>
                        <m:r>
                          <a:rPr lang="en-US" sz="3200" i="1">
                            <a:latin typeface="Cambria Math" panose="02040503050406030204" pitchFamily="18" charset="0"/>
                          </a:rPr>
                          <m:t>𝑅</m:t>
                        </m:r>
                      </m:e>
                      <m:sub>
                        <m:r>
                          <a:rPr lang="en-US" sz="3200" i="1">
                            <a:latin typeface="Cambria Math" panose="02040503050406030204" pitchFamily="18" charset="0"/>
                          </a:rPr>
                          <m:t>𝑠𝑓</m:t>
                        </m:r>
                      </m:sub>
                      <m:sup>
                        <m:r>
                          <a:rPr lang="en-US" sz="3200" i="1">
                            <a:latin typeface="Cambria Math" panose="02040503050406030204" pitchFamily="18" charset="0"/>
                          </a:rPr>
                          <m:t>𝑛</m:t>
                        </m:r>
                        <m:r>
                          <a:rPr lang="en-US" sz="3200" i="1">
                            <a:latin typeface="Cambria Math" panose="02040503050406030204" pitchFamily="18" charset="0"/>
                          </a:rPr>
                          <m:t>/</m:t>
                        </m:r>
                        <m:r>
                          <a:rPr lang="en-US" sz="3200" i="1">
                            <a:latin typeface="Cambria Math" panose="02040503050406030204" pitchFamily="18" charset="0"/>
                          </a:rPr>
                          <m:t>𝑝</m:t>
                        </m:r>
                      </m:sup>
                    </m:sSubSup>
                  </m:oMath>
                </a14:m>
                <a:r>
                  <a:rPr lang="en-US" sz="3200" dirty="0">
                    <a:latin typeface="Times New Roman" panose="02020603050405020304" pitchFamily="18" charset="0"/>
                    <a:cs typeface="Times New Roman" panose="02020603050405020304" pitchFamily="18" charset="0"/>
                  </a:rPr>
                  <a:t> Values</a:t>
                </a:r>
              </a:p>
            </p:txBody>
          </p:sp>
        </mc:Choice>
        <mc:Fallback xmlns="">
          <p:sp>
            <p:nvSpPr>
              <p:cNvPr id="5" name="Title 4">
                <a:extLst>
                  <a:ext uri="{FF2B5EF4-FFF2-40B4-BE49-F238E27FC236}">
                    <a16:creationId xmlns:a16="http://schemas.microsoft.com/office/drawing/2014/main" id="{CE6D1A95-1B0E-A5FE-3E02-1D99C1FB3FCF}"/>
                  </a:ext>
                </a:extLst>
              </p:cNvPr>
              <p:cNvSpPr>
                <a:spLocks noGrp="1" noRot="1" noChangeAspect="1" noMove="1" noResize="1" noEditPoints="1" noAdjustHandles="1" noChangeArrowheads="1" noChangeShapeType="1" noTextEdit="1"/>
              </p:cNvSpPr>
              <p:nvPr>
                <p:ph type="title"/>
              </p:nvPr>
            </p:nvSpPr>
            <p:spPr>
              <a:xfrm>
                <a:off x="1685108" y="41113"/>
                <a:ext cx="5773783" cy="546580"/>
              </a:xfrm>
              <a:blipFill>
                <a:blip r:embed="rId3"/>
                <a:stretch>
                  <a:fillRect b="-63636"/>
                </a:stretch>
              </a:blipFill>
            </p:spPr>
            <p:txBody>
              <a:bodyPr/>
              <a:lstStyle/>
              <a:p>
                <a:r>
                  <a:rPr lang="en-US">
                    <a:noFill/>
                  </a:rPr>
                  <a:t> </a:t>
                </a:r>
              </a:p>
            </p:txBody>
          </p:sp>
        </mc:Fallback>
      </mc:AlternateContent>
      <p:pic>
        <p:nvPicPr>
          <p:cNvPr id="9" name="Picture 8" descr="A white background with black numbers and symbols&#10;&#10;AI-generated content may be incorrect.">
            <a:extLst>
              <a:ext uri="{FF2B5EF4-FFF2-40B4-BE49-F238E27FC236}">
                <a16:creationId xmlns:a16="http://schemas.microsoft.com/office/drawing/2014/main" id="{5E6F3786-B3B2-74CD-92D1-632CA0D38350}"/>
              </a:ext>
            </a:extLst>
          </p:cNvPr>
          <p:cNvPicPr>
            <a:picLocks noChangeAspect="1"/>
          </p:cNvPicPr>
          <p:nvPr/>
        </p:nvPicPr>
        <p:blipFill>
          <a:blip r:embed="rId4"/>
          <a:stretch>
            <a:fillRect/>
          </a:stretch>
        </p:blipFill>
        <p:spPr>
          <a:xfrm>
            <a:off x="1371600" y="844252"/>
            <a:ext cx="6400800" cy="1293779"/>
          </a:xfrm>
          <a:prstGeom prst="rect">
            <a:avLst/>
          </a:prstGeom>
        </p:spPr>
      </p:pic>
      <p:pic>
        <p:nvPicPr>
          <p:cNvPr id="11" name="Picture 10" descr="A table with numbers and symbols&#10;&#10;AI-generated content may be incorrect.">
            <a:extLst>
              <a:ext uri="{FF2B5EF4-FFF2-40B4-BE49-F238E27FC236}">
                <a16:creationId xmlns:a16="http://schemas.microsoft.com/office/drawing/2014/main" id="{C1A6D344-1B5D-70E9-3DBA-DE7E0CE1D38C}"/>
              </a:ext>
            </a:extLst>
          </p:cNvPr>
          <p:cNvPicPr>
            <a:picLocks noChangeAspect="1"/>
          </p:cNvPicPr>
          <p:nvPr/>
        </p:nvPicPr>
        <p:blipFill>
          <a:blip r:embed="rId5"/>
          <a:stretch>
            <a:fillRect/>
          </a:stretch>
        </p:blipFill>
        <p:spPr>
          <a:xfrm>
            <a:off x="1371600" y="2136708"/>
            <a:ext cx="6400800" cy="1449421"/>
          </a:xfrm>
          <a:prstGeom prst="rect">
            <a:avLst/>
          </a:prstGeom>
        </p:spPr>
      </p:pic>
      <p:pic>
        <p:nvPicPr>
          <p:cNvPr id="15" name="Picture 14" descr="A screenshot of a computer&#10;&#10;AI-generated content may be incorrect.">
            <a:extLst>
              <a:ext uri="{FF2B5EF4-FFF2-40B4-BE49-F238E27FC236}">
                <a16:creationId xmlns:a16="http://schemas.microsoft.com/office/drawing/2014/main" id="{71F66224-ECD1-A680-8CDF-060F720787C9}"/>
              </a:ext>
            </a:extLst>
          </p:cNvPr>
          <p:cNvPicPr>
            <a:picLocks noChangeAspect="1"/>
          </p:cNvPicPr>
          <p:nvPr/>
        </p:nvPicPr>
        <p:blipFill>
          <a:blip r:embed="rId6"/>
          <a:stretch>
            <a:fillRect/>
          </a:stretch>
        </p:blipFill>
        <p:spPr>
          <a:xfrm>
            <a:off x="1371600" y="3624134"/>
            <a:ext cx="6400800" cy="1068404"/>
          </a:xfrm>
          <a:prstGeom prst="rect">
            <a:avLst/>
          </a:prstGeom>
        </p:spPr>
      </p:pic>
      <p:sp>
        <p:nvSpPr>
          <p:cNvPr id="2" name="Slide Number Placeholder 1">
            <a:extLst>
              <a:ext uri="{FF2B5EF4-FFF2-40B4-BE49-F238E27FC236}">
                <a16:creationId xmlns:a16="http://schemas.microsoft.com/office/drawing/2014/main" id="{47F11344-E25F-DC63-18F0-964E3C8F7B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spTree>
    <p:extLst>
      <p:ext uri="{BB962C8B-B14F-4D97-AF65-F5344CB8AC3E}">
        <p14:creationId xmlns:p14="http://schemas.microsoft.com/office/powerpoint/2010/main" val="2991651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30094-A8DD-703F-61FC-DA11B677B89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a:extLst>
                  <a:ext uri="{FF2B5EF4-FFF2-40B4-BE49-F238E27FC236}">
                    <a16:creationId xmlns:a16="http://schemas.microsoft.com/office/drawing/2014/main" id="{09933F3B-96AA-BBB7-B1DE-9922B5BB146C}"/>
                  </a:ext>
                </a:extLst>
              </p:cNvPr>
              <p:cNvSpPr>
                <a:spLocks noGrp="1"/>
              </p:cNvSpPr>
              <p:nvPr>
                <p:ph type="title"/>
              </p:nvPr>
            </p:nvSpPr>
            <p:spPr>
              <a:xfrm>
                <a:off x="1685109" y="102393"/>
                <a:ext cx="5773783"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Extracted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i="1">
                            <a:latin typeface="Cambria Math" panose="02040503050406030204" pitchFamily="18" charset="0"/>
                          </a:rPr>
                          <m:t>′</m:t>
                        </m:r>
                      </m:sup>
                    </m:sSup>
                  </m:oMath>
                </a14:m>
                <a:r>
                  <a:rPr lang="en-US" sz="3200" dirty="0">
                    <a:latin typeface="Times New Roman" panose="02020603050405020304" pitchFamily="18" charset="0"/>
                    <a:cs typeface="Times New Roman" panose="02020603050405020304" pitchFamily="18" charset="0"/>
                  </a:rPr>
                  <a:t> Values</a:t>
                </a:r>
              </a:p>
            </p:txBody>
          </p:sp>
        </mc:Choice>
        <mc:Fallback xmlns="">
          <p:sp>
            <p:nvSpPr>
              <p:cNvPr id="5" name="Title 4">
                <a:extLst>
                  <a:ext uri="{FF2B5EF4-FFF2-40B4-BE49-F238E27FC236}">
                    <a16:creationId xmlns:a16="http://schemas.microsoft.com/office/drawing/2014/main" id="{09933F3B-96AA-BBB7-B1DE-9922B5BB146C}"/>
                  </a:ext>
                </a:extLst>
              </p:cNvPr>
              <p:cNvSpPr>
                <a:spLocks noGrp="1" noRot="1" noChangeAspect="1" noMove="1" noResize="1" noEditPoints="1" noAdjustHandles="1" noChangeArrowheads="1" noChangeShapeType="1" noTextEdit="1"/>
              </p:cNvSpPr>
              <p:nvPr>
                <p:ph type="title"/>
              </p:nvPr>
            </p:nvSpPr>
            <p:spPr>
              <a:xfrm>
                <a:off x="1685109" y="102393"/>
                <a:ext cx="5773783" cy="546580"/>
              </a:xfrm>
              <a:blipFill>
                <a:blip r:embed="rId3"/>
                <a:stretch>
                  <a:fillRect t="-6977" b="-51163"/>
                </a:stretch>
              </a:blipFill>
            </p:spPr>
            <p:txBody>
              <a:bodyPr/>
              <a:lstStyle/>
              <a:p>
                <a:r>
                  <a:rPr lang="en-US">
                    <a:noFill/>
                  </a:rPr>
                  <a:t> </a:t>
                </a:r>
              </a:p>
            </p:txBody>
          </p:sp>
        </mc:Fallback>
      </mc:AlternateContent>
      <p:pic>
        <p:nvPicPr>
          <p:cNvPr id="7" name="Picture 6" descr="A screenshot of a computer&#10;&#10;AI-generated content may be incorrect.">
            <a:extLst>
              <a:ext uri="{FF2B5EF4-FFF2-40B4-BE49-F238E27FC236}">
                <a16:creationId xmlns:a16="http://schemas.microsoft.com/office/drawing/2014/main" id="{899B1A0E-3064-23FE-AB93-C8FDA1F4C8A6}"/>
              </a:ext>
            </a:extLst>
          </p:cNvPr>
          <p:cNvPicPr>
            <a:picLocks noChangeAspect="1"/>
          </p:cNvPicPr>
          <p:nvPr/>
        </p:nvPicPr>
        <p:blipFill>
          <a:blip r:embed="rId4"/>
          <a:stretch>
            <a:fillRect/>
          </a:stretch>
        </p:blipFill>
        <p:spPr>
          <a:xfrm>
            <a:off x="914400" y="2329646"/>
            <a:ext cx="7315200" cy="1256258"/>
          </a:xfrm>
          <a:prstGeom prst="rect">
            <a:avLst/>
          </a:prstGeom>
        </p:spPr>
      </p:pic>
      <p:pic>
        <p:nvPicPr>
          <p:cNvPr id="13" name="Picture 12" descr="A screenshot of a math equation&#10;&#10;AI-generated content may be incorrect.">
            <a:extLst>
              <a:ext uri="{FF2B5EF4-FFF2-40B4-BE49-F238E27FC236}">
                <a16:creationId xmlns:a16="http://schemas.microsoft.com/office/drawing/2014/main" id="{471FA45E-FC91-E35D-6D41-829976ABE7E7}"/>
              </a:ext>
            </a:extLst>
          </p:cNvPr>
          <p:cNvPicPr>
            <a:picLocks noChangeAspect="1"/>
          </p:cNvPicPr>
          <p:nvPr/>
        </p:nvPicPr>
        <p:blipFill>
          <a:blip r:embed="rId5"/>
          <a:stretch>
            <a:fillRect/>
          </a:stretch>
        </p:blipFill>
        <p:spPr>
          <a:xfrm>
            <a:off x="914400" y="720129"/>
            <a:ext cx="7315200" cy="1356313"/>
          </a:xfrm>
          <a:prstGeom prst="rect">
            <a:avLst/>
          </a:prstGeom>
        </p:spPr>
      </p:pic>
      <p:sp>
        <p:nvSpPr>
          <p:cNvPr id="2" name="Slide Number Placeholder 1">
            <a:extLst>
              <a:ext uri="{FF2B5EF4-FFF2-40B4-BE49-F238E27FC236}">
                <a16:creationId xmlns:a16="http://schemas.microsoft.com/office/drawing/2014/main" id="{28CA856A-B62D-14A9-F3F8-E99748E124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spTree>
    <p:extLst>
      <p:ext uri="{BB962C8B-B14F-4D97-AF65-F5344CB8AC3E}">
        <p14:creationId xmlns:p14="http://schemas.microsoft.com/office/powerpoint/2010/main" val="37678290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E92B7-A72E-3F62-FFF4-B6C8008BB03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795663E-49A4-ADAC-8C94-FFE46B0BDF8D}"/>
              </a:ext>
            </a:extLst>
          </p:cNvPr>
          <p:cNvSpPr>
            <a:spLocks noGrp="1"/>
          </p:cNvSpPr>
          <p:nvPr>
            <p:ph type="title"/>
          </p:nvPr>
        </p:nvSpPr>
        <p:spPr>
          <a:xfrm>
            <a:off x="0" y="102393"/>
            <a:ext cx="914400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Rosenbluth Separation Technique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94AD4A0-7D65-97C3-6663-FEA70C16E5DC}"/>
                  </a:ext>
                </a:extLst>
              </p:cNvPr>
              <p:cNvSpPr txBox="1"/>
              <p:nvPr/>
            </p:nvSpPr>
            <p:spPr>
              <a:xfrm>
                <a:off x="4848184" y="1435478"/>
                <a:ext cx="3743450" cy="22725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𝜎</m:t>
                          </m:r>
                        </m:e>
                        <m:sub>
                          <m:r>
                            <a:rPr lang="en-US" sz="2400" b="0" i="1" smtClean="0">
                              <a:latin typeface="Cambria Math" panose="02040503050406030204" pitchFamily="18" charset="0"/>
                            </a:rPr>
                            <m:t>𝑅</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𝜖</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𝜏</m:t>
                              </m:r>
                            </m:e>
                          </m:d>
                        </m:num>
                        <m:den>
                          <m:r>
                            <a:rPr lang="en-US" sz="2400" b="0" i="1" smtClean="0">
                              <a:latin typeface="Cambria Math" panose="02040503050406030204" pitchFamily="18" charset="0"/>
                              <a:ea typeface="Cambria Math" panose="02040503050406030204" pitchFamily="18" charset="0"/>
                            </a:rPr>
                            <m:t>𝜏</m:t>
                          </m:r>
                        </m:den>
                      </m:f>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𝐸</m:t>
                          </m:r>
                        </m:num>
                        <m:den>
                          <m:r>
                            <a:rPr lang="en-US" sz="2400" b="0" i="1" smtClean="0">
                              <a:latin typeface="Cambria Math" panose="02040503050406030204" pitchFamily="18" charset="0"/>
                            </a:rPr>
                            <m:t>𝐸</m:t>
                          </m:r>
                          <m:r>
                            <a:rPr lang="en-US" sz="2400" b="0" i="1" smtClean="0">
                              <a:latin typeface="Cambria Math" panose="02040503050406030204" pitchFamily="18" charset="0"/>
                            </a:rPr>
                            <m:t>′</m:t>
                          </m:r>
                        </m:den>
                      </m:f>
                      <m:f>
                        <m:fPr>
                          <m:type m:val="lin"/>
                          <m:ctrlPr>
                            <a:rPr lang="en-US" sz="2400" b="0" i="1" smtClean="0">
                              <a:latin typeface="Cambria Math" panose="02040503050406030204" pitchFamily="18" charset="0"/>
                            </a:rPr>
                          </m:ctrlPr>
                        </m:fPr>
                        <m:num>
                          <m:f>
                            <m:fPr>
                              <m:ctrlPr>
                                <a:rPr lang="en-US" sz="2400" i="1">
                                  <a:latin typeface="Cambria Math" panose="02040503050406030204" pitchFamily="18" charset="0"/>
                                </a:rPr>
                              </m:ctrlPr>
                            </m:fPr>
                            <m:num>
                              <m:r>
                                <a:rPr lang="en-US" sz="2400" i="1">
                                  <a:latin typeface="Cambria Math" panose="02040503050406030204" pitchFamily="18" charset="0"/>
                                </a:rPr>
                                <m:t>𝑑</m:t>
                              </m:r>
                              <m:r>
                                <a:rPr lang="en-US" sz="2400" i="1">
                                  <a:latin typeface="Cambria Math" panose="02040503050406030204" pitchFamily="18" charset="0"/>
                                  <a:ea typeface="Cambria Math" panose="02040503050406030204" pitchFamily="18" charset="0"/>
                                </a:rPr>
                                <m:t>𝜎</m:t>
                              </m:r>
                            </m:num>
                            <m:den>
                              <m:r>
                                <a:rPr lang="en-US" sz="2400" i="1">
                                  <a:latin typeface="Cambria Math" panose="02040503050406030204" pitchFamily="18" charset="0"/>
                                </a:rPr>
                                <m:t>𝑑</m:t>
                              </m:r>
                              <m:r>
                                <m:rPr>
                                  <m:sty m:val="p"/>
                                </m:rPr>
                                <a:rPr lang="el-GR" sz="2400" i="1">
                                  <a:latin typeface="Cambria Math" panose="02040503050406030204" pitchFamily="18" charset="0"/>
                                  <a:ea typeface="Cambria Math" panose="02040503050406030204" pitchFamily="18" charset="0"/>
                                </a:rPr>
                                <m:t>Ω</m:t>
                              </m:r>
                            </m:den>
                          </m:f>
                        </m:num>
                        <m:den>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m:rPr>
                                  <m:sty m:val="p"/>
                                </m:rPr>
                                <a:rPr lang="en-US" sz="2400">
                                  <a:latin typeface="Cambria Math" panose="02040503050406030204" pitchFamily="18" charset="0"/>
                                </a:rPr>
                                <m:t>Mott</m:t>
                              </m:r>
                            </m:sub>
                          </m:sSub>
                        </m:den>
                      </m:f>
                      <m:r>
                        <a:rPr lang="en-US" sz="2400" b="0" i="1" smtClean="0">
                          <a:latin typeface="Cambria Math" panose="02040503050406030204" pitchFamily="18" charset="0"/>
                        </a:rPr>
                        <m:t>=</m:t>
                      </m:r>
                      <m:sSubSup>
                        <m:sSubSupPr>
                          <m:ctrlPr>
                            <a:rPr lang="en-US" sz="2400" i="1">
                              <a:latin typeface="Cambria Math" panose="02040503050406030204" pitchFamily="18" charset="0"/>
                            </a:rPr>
                          </m:ctrlPr>
                        </m:sSubSupPr>
                        <m:e>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𝜖</m:t>
                              </m:r>
                            </m:num>
                            <m:den>
                              <m:r>
                                <a:rPr lang="en-US" sz="2400" i="1">
                                  <a:latin typeface="Cambria Math" panose="02040503050406030204" pitchFamily="18" charset="0"/>
                                  <a:ea typeface="Cambria Math" panose="02040503050406030204" pitchFamily="18" charset="0"/>
                                </a:rPr>
                                <m:t>𝜏</m:t>
                              </m:r>
                            </m:den>
                          </m:f>
                          <m:r>
                            <a:rPr lang="en-US" sz="2400" i="1">
                              <a:latin typeface="Cambria Math" panose="02040503050406030204" pitchFamily="18" charset="0"/>
                            </a:rPr>
                            <m:t>𝐺</m:t>
                          </m:r>
                        </m:e>
                        <m:sub>
                          <m:r>
                            <a:rPr lang="en-US" sz="2400" i="1">
                              <a:latin typeface="Cambria Math" panose="02040503050406030204" pitchFamily="18" charset="0"/>
                            </a:rPr>
                            <m:t>𝐸</m:t>
                          </m:r>
                        </m:sub>
                        <m:sup>
                          <m:r>
                            <a:rPr lang="en-US" sz="2400" i="1">
                              <a:latin typeface="Cambria Math" panose="02040503050406030204" pitchFamily="18" charset="0"/>
                            </a:rPr>
                            <m:t>2</m:t>
                          </m:r>
                        </m:sup>
                      </m:sSubSup>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𝑄</m:t>
                              </m:r>
                            </m:e>
                            <m:sup>
                              <m:r>
                                <a:rPr lang="en-US" sz="2400" i="1">
                                  <a:latin typeface="Cambria Math" panose="02040503050406030204" pitchFamily="18" charset="0"/>
                                </a:rPr>
                                <m:t>2</m:t>
                              </m:r>
                            </m:sup>
                          </m:sSup>
                        </m:e>
                      </m:d>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𝐺</m:t>
                          </m:r>
                        </m:e>
                        <m:sub>
                          <m:r>
                            <a:rPr lang="en-US" sz="2400" i="1">
                              <a:latin typeface="Cambria Math" panose="02040503050406030204" pitchFamily="18" charset="0"/>
                            </a:rPr>
                            <m:t>𝑀</m:t>
                          </m:r>
                        </m:sub>
                        <m:sup>
                          <m:r>
                            <a:rPr lang="en-US" sz="2400" i="1">
                              <a:latin typeface="Cambria Math" panose="02040503050406030204" pitchFamily="18" charset="0"/>
                            </a:rPr>
                            <m:t>2</m:t>
                          </m:r>
                        </m:sup>
                      </m:sSubSup>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𝑄</m:t>
                              </m:r>
                            </m:e>
                            <m:sup>
                              <m:r>
                                <a:rPr lang="en-US" sz="2400" i="1">
                                  <a:latin typeface="Cambria Math" panose="02040503050406030204" pitchFamily="18" charset="0"/>
                                </a:rPr>
                                <m:t>2</m:t>
                              </m:r>
                            </m:sup>
                          </m:sSup>
                        </m:e>
                      </m:d>
                      <m:r>
                        <a:rPr lang="en-US" sz="2400" b="0" i="1" smtClean="0">
                          <a:latin typeface="Cambria Math" panose="02040503050406030204" pitchFamily="18" charset="0"/>
                        </a:rPr>
                        <m:t>=</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𝜖𝜎</m:t>
                          </m:r>
                        </m:e>
                        <m:sub>
                          <m:r>
                            <a:rPr lang="en-US" sz="2400" i="1">
                              <a:latin typeface="Cambria Math" panose="02040503050406030204" pitchFamily="18" charset="0"/>
                              <a:ea typeface="Cambria Math" panose="02040503050406030204" pitchFamily="18" charset="0"/>
                            </a:rPr>
                            <m:t>𝐿</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𝑇</m:t>
                          </m:r>
                        </m:sub>
                      </m:sSub>
                      <m:r>
                        <a:rPr lang="en-US" sz="2400" i="1">
                          <a:latin typeface="Cambria Math" panose="02040503050406030204" pitchFamily="18" charset="0"/>
                          <a:ea typeface="Cambria Math" panose="02040503050406030204" pitchFamily="18" charset="0"/>
                        </a:rPr>
                        <m:t>)</m:t>
                      </m:r>
                    </m:oMath>
                  </m:oMathPara>
                </a14:m>
                <a:endParaRPr lang="en-US" sz="2400" dirty="0"/>
              </a:p>
              <a:p>
                <a:endParaRPr lang="en-US" b="0" i="1" dirty="0">
                  <a:latin typeface="Cambria Math" panose="02040503050406030204" pitchFamily="18" charset="0"/>
                </a:endParaRPr>
              </a:p>
              <a:p>
                <a:endParaRPr lang="en-US" dirty="0"/>
              </a:p>
            </p:txBody>
          </p:sp>
        </mc:Choice>
        <mc:Fallback xmlns="">
          <p:sp>
            <p:nvSpPr>
              <p:cNvPr id="10" name="TextBox 9">
                <a:extLst>
                  <a:ext uri="{FF2B5EF4-FFF2-40B4-BE49-F238E27FC236}">
                    <a16:creationId xmlns:a16="http://schemas.microsoft.com/office/drawing/2014/main" id="{694AD4A0-7D65-97C3-6663-FEA70C16E5DC}"/>
                  </a:ext>
                </a:extLst>
              </p:cNvPr>
              <p:cNvSpPr txBox="1">
                <a:spLocks noRot="1" noChangeAspect="1" noMove="1" noResize="1" noEditPoints="1" noAdjustHandles="1" noChangeArrowheads="1" noChangeShapeType="1" noTextEdit="1"/>
              </p:cNvSpPr>
              <p:nvPr/>
            </p:nvSpPr>
            <p:spPr>
              <a:xfrm>
                <a:off x="4848184" y="1435478"/>
                <a:ext cx="3743450" cy="2272545"/>
              </a:xfrm>
              <a:prstGeom prst="rect">
                <a:avLst/>
              </a:prstGeom>
              <a:blipFill>
                <a:blip r:embed="rId3"/>
                <a:stretch>
                  <a:fillRect t="-26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3350922-693C-E981-8DDF-433175EB6FD8}"/>
                  </a:ext>
                </a:extLst>
              </p:cNvPr>
              <p:cNvSpPr txBox="1"/>
              <p:nvPr/>
            </p:nvSpPr>
            <p:spPr>
              <a:xfrm>
                <a:off x="152400" y="1435478"/>
                <a:ext cx="4695784" cy="1477328"/>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Fixed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oMath>
                </a14:m>
                <a:r>
                  <a:rPr lang="en-US" sz="1800" dirty="0">
                    <a:latin typeface="Times New Roman" panose="02020603050405020304" pitchFamily="18" charset="0"/>
                    <a:cs typeface="Times New Roman" panose="02020603050405020304" pitchFamily="18" charset="0"/>
                  </a:rPr>
                  <a:t>-value</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Vary electron beam energy and scattering angle, to make measurements at different </a:t>
                </a:r>
                <a14:m>
                  <m:oMath xmlns:m="http://schemas.openxmlformats.org/officeDocument/2006/math">
                    <m:r>
                      <a:rPr lang="en-US" sz="1800" i="1">
                        <a:latin typeface="Cambria Math" panose="02040503050406030204" pitchFamily="18" charset="0"/>
                        <a:ea typeface="Cambria Math" panose="02040503050406030204" pitchFamily="18" charset="0"/>
                      </a:rPr>
                      <m:t>𝜖</m:t>
                    </m:r>
                  </m:oMath>
                </a14:m>
                <a:r>
                  <a:rPr lang="en-US" sz="1800" dirty="0">
                    <a:latin typeface="Times New Roman" panose="02020603050405020304" pitchFamily="18" charset="0"/>
                    <a:cs typeface="Times New Roman" panose="02020603050405020304" pitchFamily="18" charset="0"/>
                  </a:rPr>
                  <a:t> values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Reduced cross-section linear dependence in </a:t>
                </a:r>
                <a14:m>
                  <m:oMath xmlns:m="http://schemas.openxmlformats.org/officeDocument/2006/math">
                    <m:r>
                      <a:rPr lang="en-US" sz="1800" i="1">
                        <a:latin typeface="Cambria Math" panose="02040503050406030204" pitchFamily="18" charset="0"/>
                        <a:ea typeface="Cambria Math" panose="02040503050406030204" pitchFamily="18" charset="0"/>
                      </a:rPr>
                      <m:t>𝜖</m:t>
                    </m:r>
                  </m:oMath>
                </a14:m>
                <a:endParaRPr lang="en-US" sz="1800" dirty="0">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63350922-693C-E981-8DDF-433175EB6FD8}"/>
                  </a:ext>
                </a:extLst>
              </p:cNvPr>
              <p:cNvSpPr txBox="1">
                <a:spLocks noRot="1" noChangeAspect="1" noMove="1" noResize="1" noEditPoints="1" noAdjustHandles="1" noChangeArrowheads="1" noChangeShapeType="1" noTextEdit="1"/>
              </p:cNvSpPr>
              <p:nvPr/>
            </p:nvSpPr>
            <p:spPr>
              <a:xfrm>
                <a:off x="152400" y="1435478"/>
                <a:ext cx="4695784" cy="1477328"/>
              </a:xfrm>
              <a:prstGeom prst="rect">
                <a:avLst/>
              </a:prstGeom>
              <a:blipFill>
                <a:blip r:embed="rId4"/>
                <a:stretch>
                  <a:fillRect l="-811" t="-1695" b="-5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52C4AFE-A17E-D832-332E-251E23AE05BC}"/>
                  </a:ext>
                </a:extLst>
              </p:cNvPr>
              <p:cNvSpPr txBox="1"/>
              <p:nvPr/>
            </p:nvSpPr>
            <p:spPr>
              <a:xfrm>
                <a:off x="2700275" y="3873663"/>
                <a:ext cx="3743450" cy="650178"/>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Rosenbluth Slope</a:t>
                </a:r>
              </a:p>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cs typeface="Times New Roman" panose="02020603050405020304" pitchFamily="18" charset="0"/>
                        </a:rPr>
                        <m:t>𝑆</m:t>
                      </m:r>
                      <m:r>
                        <a:rPr lang="en-US" sz="1800" b="0" i="1" smtClean="0">
                          <a:latin typeface="Cambria Math" panose="02040503050406030204" pitchFamily="18" charset="0"/>
                          <a:cs typeface="Times New Roman" panose="02020603050405020304" pitchFamily="18" charset="0"/>
                        </a:rPr>
                        <m:t>=</m:t>
                      </m:r>
                      <m:f>
                        <m:fPr>
                          <m:type m:val="lin"/>
                          <m:ctrlPr>
                            <a:rPr lang="en-US" sz="1800" b="0" i="1" smtClean="0">
                              <a:latin typeface="Cambria Math" panose="02040503050406030204" pitchFamily="18" charset="0"/>
                              <a:cs typeface="Times New Roman" panose="02020603050405020304" pitchFamily="18" charset="0"/>
                            </a:rPr>
                          </m:ctrlPr>
                        </m:fPr>
                        <m:num>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ea typeface="Cambria Math" panose="02040503050406030204" pitchFamily="18" charset="0"/>
                                </a:rPr>
                                <m:t>𝐿</m:t>
                              </m:r>
                            </m:sub>
                          </m:sSub>
                        </m:num>
                        <m:den>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ea typeface="Cambria Math" panose="02040503050406030204" pitchFamily="18" charset="0"/>
                                </a:rPr>
                                <m:t>𝑇</m:t>
                              </m:r>
                            </m:sub>
                          </m:sSub>
                        </m:den>
                      </m:f>
                      <m:r>
                        <a:rPr lang="en-US" sz="1800" b="0" i="1" smtClean="0">
                          <a:latin typeface="Cambria Math" panose="02040503050406030204" pitchFamily="18" charset="0"/>
                          <a:cs typeface="Times New Roman" panose="02020603050405020304" pitchFamily="18" charset="0"/>
                        </a:rPr>
                        <m:t>=</m:t>
                      </m:r>
                      <m:f>
                        <m:fPr>
                          <m:type m:val="lin"/>
                          <m:ctrlPr>
                            <a:rPr lang="en-US" sz="1800" b="0" i="1" smtClean="0">
                              <a:latin typeface="Cambria Math" panose="02040503050406030204" pitchFamily="18" charset="0"/>
                              <a:cs typeface="Times New Roman" panose="020206030504050203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𝐸</m:t>
                              </m:r>
                            </m:sub>
                            <m:sup>
                              <m:r>
                                <a:rPr lang="en-US" sz="1800" i="1">
                                  <a:latin typeface="Cambria Math" panose="02040503050406030204" pitchFamily="18" charset="0"/>
                                </a:rPr>
                                <m:t>2</m:t>
                              </m:r>
                            </m:sup>
                          </m:sSubSup>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e>
                          </m:d>
                        </m:num>
                        <m:den>
                          <m:r>
                            <a:rPr lang="en-US" sz="1800" b="0" i="1" smtClean="0">
                              <a:latin typeface="Cambria Math" panose="02040503050406030204" pitchFamily="18" charset="0"/>
                              <a:ea typeface="Cambria Math" panose="02040503050406030204" pitchFamily="18" charset="0"/>
                              <a:cs typeface="Times New Roman" panose="02020603050405020304" pitchFamily="18" charset="0"/>
                            </a:rPr>
                            <m:t>𝜏</m:t>
                          </m:r>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𝑀</m:t>
                              </m:r>
                            </m:sub>
                            <m:sup>
                              <m:r>
                                <a:rPr lang="en-US" sz="1800" i="1">
                                  <a:latin typeface="Cambria Math" panose="02040503050406030204" pitchFamily="18" charset="0"/>
                                </a:rPr>
                                <m:t>2</m:t>
                              </m:r>
                            </m:sup>
                          </m:sSubSup>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e>
                          </m:d>
                        </m:den>
                      </m:f>
                    </m:oMath>
                  </m:oMathPara>
                </a14:m>
                <a:endParaRPr lang="en-US" sz="1800" dirty="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E52C4AFE-A17E-D832-332E-251E23AE05BC}"/>
                  </a:ext>
                </a:extLst>
              </p:cNvPr>
              <p:cNvSpPr txBox="1">
                <a:spLocks noRot="1" noChangeAspect="1" noMove="1" noResize="1" noEditPoints="1" noAdjustHandles="1" noChangeArrowheads="1" noChangeShapeType="1" noTextEdit="1"/>
              </p:cNvSpPr>
              <p:nvPr/>
            </p:nvSpPr>
            <p:spPr>
              <a:xfrm>
                <a:off x="2700275" y="3873663"/>
                <a:ext cx="3743450" cy="650178"/>
              </a:xfrm>
              <a:prstGeom prst="rect">
                <a:avLst/>
              </a:prstGeom>
              <a:blipFill>
                <a:blip r:embed="rId5"/>
                <a:stretch>
                  <a:fillRect l="-1351" t="-20755" b="-943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D532162-9CC1-5F69-F695-EEA8893839B9}"/>
                  </a:ext>
                </a:extLst>
              </p:cNvPr>
              <p:cNvSpPr txBox="1"/>
              <p:nvPr/>
            </p:nvSpPr>
            <p:spPr>
              <a:xfrm>
                <a:off x="783267" y="3276205"/>
                <a:ext cx="31884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𝜖</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1+2</m:t>
                              </m:r>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1+</m:t>
                                  </m:r>
                                  <m:r>
                                    <a:rPr lang="en-US" sz="1800" i="1">
                                      <a:latin typeface="Cambria Math" panose="02040503050406030204" pitchFamily="18" charset="0"/>
                                      <a:ea typeface="Cambria Math" panose="02040503050406030204" pitchFamily="18" charset="0"/>
                                    </a:rPr>
                                    <m:t>𝜏</m:t>
                                  </m:r>
                                </m:e>
                              </m:d>
                              <m:func>
                                <m:funcPr>
                                  <m:ctrlPr>
                                    <a:rPr lang="en-US" sz="1800" i="1">
                                      <a:latin typeface="Cambria Math" panose="02040503050406030204" pitchFamily="18" charset="0"/>
                                      <a:ea typeface="Cambria Math" panose="02040503050406030204" pitchFamily="18" charset="0"/>
                                    </a:rPr>
                                  </m:ctrlPr>
                                </m:funcPr>
                                <m:fName>
                                  <m:sSup>
                                    <m:sSupPr>
                                      <m:ctrlPr>
                                        <a:rPr lang="en-US" sz="1800" i="1">
                                          <a:latin typeface="Cambria Math" panose="02040503050406030204" pitchFamily="18" charset="0"/>
                                          <a:ea typeface="Cambria Math" panose="02040503050406030204" pitchFamily="18" charset="0"/>
                                        </a:rPr>
                                      </m:ctrlPr>
                                    </m:sSupPr>
                                    <m:e>
                                      <m:r>
                                        <m:rPr>
                                          <m:sty m:val="p"/>
                                        </m:rPr>
                                        <a:rPr lang="en-US" sz="1800">
                                          <a:latin typeface="Cambria Math" panose="02040503050406030204" pitchFamily="18" charset="0"/>
                                          <a:ea typeface="Cambria Math" panose="02040503050406030204" pitchFamily="18" charset="0"/>
                                        </a:rPr>
                                        <m:t>tan</m:t>
                                      </m:r>
                                    </m:e>
                                    <m:sup>
                                      <m:r>
                                        <a:rPr lang="en-US" sz="1800" i="1">
                                          <a:latin typeface="Cambria Math" panose="02040503050406030204" pitchFamily="18" charset="0"/>
                                          <a:ea typeface="Cambria Math" panose="02040503050406030204" pitchFamily="18" charset="0"/>
                                        </a:rPr>
                                        <m:t>2</m:t>
                                      </m:r>
                                    </m:sup>
                                  </m:sSup>
                                </m:fName>
                                <m:e>
                                  <m:d>
                                    <m:dPr>
                                      <m:ctrlPr>
                                        <a:rPr lang="en-US" sz="1800" i="1">
                                          <a:latin typeface="Cambria Math" panose="02040503050406030204" pitchFamily="18" charset="0"/>
                                        </a:rPr>
                                      </m:ctrlPr>
                                    </m:dPr>
                                    <m:e>
                                      <m:f>
                                        <m:fPr>
                                          <m:type m:val="lin"/>
                                          <m:ctrlPr>
                                            <a:rPr lang="en-US" sz="1800" i="1">
                                              <a:latin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𝜃</m:t>
                                          </m:r>
                                        </m:num>
                                        <m:den>
                                          <m:r>
                                            <a:rPr lang="en-US" sz="1800" i="1">
                                              <a:latin typeface="Cambria Math" panose="02040503050406030204" pitchFamily="18" charset="0"/>
                                            </a:rPr>
                                            <m:t>2</m:t>
                                          </m:r>
                                        </m:den>
                                      </m:f>
                                    </m:e>
                                  </m:d>
                                </m:e>
                              </m:func>
                            </m:e>
                          </m:d>
                        </m:e>
                        <m:sup>
                          <m:r>
                            <a:rPr lang="en-US" sz="1800" b="0" i="1" smtClean="0">
                              <a:latin typeface="Cambria Math" panose="02040503050406030204" pitchFamily="18" charset="0"/>
                              <a:ea typeface="Cambria Math" panose="02040503050406030204" pitchFamily="18" charset="0"/>
                            </a:rPr>
                            <m:t>−1</m:t>
                          </m:r>
                        </m:sup>
                      </m:sSup>
                    </m:oMath>
                  </m:oMathPara>
                </a14:m>
                <a:endParaRPr lang="en-US" sz="1800" dirty="0"/>
              </a:p>
            </p:txBody>
          </p:sp>
        </mc:Choice>
        <mc:Fallback xmlns="">
          <p:sp>
            <p:nvSpPr>
              <p:cNvPr id="2" name="TextBox 1">
                <a:extLst>
                  <a:ext uri="{FF2B5EF4-FFF2-40B4-BE49-F238E27FC236}">
                    <a16:creationId xmlns:a16="http://schemas.microsoft.com/office/drawing/2014/main" id="{CD532162-9CC1-5F69-F695-EEA8893839B9}"/>
                  </a:ext>
                </a:extLst>
              </p:cNvPr>
              <p:cNvSpPr txBox="1">
                <a:spLocks noRot="1" noChangeAspect="1" noMove="1" noResize="1" noEditPoints="1" noAdjustHandles="1" noChangeArrowheads="1" noChangeShapeType="1" noTextEdit="1"/>
              </p:cNvSpPr>
              <p:nvPr/>
            </p:nvSpPr>
            <p:spPr>
              <a:xfrm>
                <a:off x="783267" y="3276205"/>
                <a:ext cx="3188437" cy="276999"/>
              </a:xfrm>
              <a:prstGeom prst="rect">
                <a:avLst/>
              </a:prstGeom>
              <a:blipFill>
                <a:blip r:embed="rId6"/>
                <a:stretch>
                  <a:fillRect l="-397" t="-156522" b="-239130"/>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7442F1D3-E1C4-EED5-9CE0-EC55A589AF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spTree>
    <p:extLst>
      <p:ext uri="{BB962C8B-B14F-4D97-AF65-F5344CB8AC3E}">
        <p14:creationId xmlns:p14="http://schemas.microsoft.com/office/powerpoint/2010/main" val="37428433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9F2E1-E3E7-CF3A-666D-82F9AA32017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E9CE717-E898-DE0C-503A-59CAC9F4F445}"/>
              </a:ext>
            </a:extLst>
          </p:cNvPr>
          <p:cNvSpPr>
            <a:spLocks noGrp="1"/>
          </p:cNvSpPr>
          <p:nvPr>
            <p:ph type="title"/>
          </p:nvPr>
        </p:nvSpPr>
        <p:spPr>
          <a:xfrm>
            <a:off x="0" y="102393"/>
            <a:ext cx="914400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Rosenbluth Separation Technique</a:t>
            </a:r>
          </a:p>
        </p:txBody>
      </p:sp>
      <p:pic>
        <p:nvPicPr>
          <p:cNvPr id="8" name="Picture 7" descr="A graph of a function&#10;&#10;AI-generated content may be incorrect.">
            <a:extLst>
              <a:ext uri="{FF2B5EF4-FFF2-40B4-BE49-F238E27FC236}">
                <a16:creationId xmlns:a16="http://schemas.microsoft.com/office/drawing/2014/main" id="{0D9463ED-9ACD-8235-8133-DF58A36B1C1A}"/>
              </a:ext>
            </a:extLst>
          </p:cNvPr>
          <p:cNvPicPr>
            <a:picLocks noChangeAspect="1"/>
          </p:cNvPicPr>
          <p:nvPr/>
        </p:nvPicPr>
        <p:blipFill>
          <a:blip r:embed="rId3"/>
          <a:stretch>
            <a:fillRect/>
          </a:stretch>
        </p:blipFill>
        <p:spPr>
          <a:xfrm>
            <a:off x="3872000" y="1258215"/>
            <a:ext cx="5207726" cy="2627070"/>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866245B-32A3-F358-3893-7F95A3F973C0}"/>
                  </a:ext>
                </a:extLst>
              </p:cNvPr>
              <p:cNvSpPr txBox="1"/>
              <p:nvPr/>
            </p:nvSpPr>
            <p:spPr>
              <a:xfrm>
                <a:off x="64275" y="1435478"/>
                <a:ext cx="3743450" cy="22725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𝜎</m:t>
                          </m:r>
                        </m:e>
                        <m:sub>
                          <m:r>
                            <a:rPr lang="en-US" sz="2400" b="0" i="1" smtClean="0">
                              <a:latin typeface="Cambria Math" panose="02040503050406030204" pitchFamily="18" charset="0"/>
                            </a:rPr>
                            <m:t>𝑅</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𝜖</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𝜏</m:t>
                              </m:r>
                            </m:e>
                          </m:d>
                        </m:num>
                        <m:den>
                          <m:r>
                            <a:rPr lang="en-US" sz="2400" b="0" i="1" smtClean="0">
                              <a:latin typeface="Cambria Math" panose="02040503050406030204" pitchFamily="18" charset="0"/>
                              <a:ea typeface="Cambria Math" panose="02040503050406030204" pitchFamily="18" charset="0"/>
                            </a:rPr>
                            <m:t>𝜏</m:t>
                          </m:r>
                        </m:den>
                      </m:f>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𝐸</m:t>
                          </m:r>
                        </m:num>
                        <m:den>
                          <m:r>
                            <a:rPr lang="en-US" sz="2400" b="0" i="1" smtClean="0">
                              <a:latin typeface="Cambria Math" panose="02040503050406030204" pitchFamily="18" charset="0"/>
                            </a:rPr>
                            <m:t>𝐸</m:t>
                          </m:r>
                          <m:r>
                            <a:rPr lang="en-US" sz="2400" b="0" i="1" smtClean="0">
                              <a:latin typeface="Cambria Math" panose="02040503050406030204" pitchFamily="18" charset="0"/>
                            </a:rPr>
                            <m:t>′</m:t>
                          </m:r>
                        </m:den>
                      </m:f>
                      <m:f>
                        <m:fPr>
                          <m:type m:val="lin"/>
                          <m:ctrlPr>
                            <a:rPr lang="en-US" sz="2400" b="0" i="1" smtClean="0">
                              <a:latin typeface="Cambria Math" panose="02040503050406030204" pitchFamily="18" charset="0"/>
                            </a:rPr>
                          </m:ctrlPr>
                        </m:fPr>
                        <m:num>
                          <m:f>
                            <m:fPr>
                              <m:ctrlPr>
                                <a:rPr lang="en-US" sz="2400" i="1">
                                  <a:latin typeface="Cambria Math" panose="02040503050406030204" pitchFamily="18" charset="0"/>
                                </a:rPr>
                              </m:ctrlPr>
                            </m:fPr>
                            <m:num>
                              <m:r>
                                <a:rPr lang="en-US" sz="2400" i="1">
                                  <a:latin typeface="Cambria Math" panose="02040503050406030204" pitchFamily="18" charset="0"/>
                                </a:rPr>
                                <m:t>𝑑</m:t>
                              </m:r>
                              <m:r>
                                <a:rPr lang="en-US" sz="2400" i="1">
                                  <a:latin typeface="Cambria Math" panose="02040503050406030204" pitchFamily="18" charset="0"/>
                                  <a:ea typeface="Cambria Math" panose="02040503050406030204" pitchFamily="18" charset="0"/>
                                </a:rPr>
                                <m:t>𝜎</m:t>
                              </m:r>
                            </m:num>
                            <m:den>
                              <m:r>
                                <a:rPr lang="en-US" sz="2400" i="1">
                                  <a:latin typeface="Cambria Math" panose="02040503050406030204" pitchFamily="18" charset="0"/>
                                </a:rPr>
                                <m:t>𝑑</m:t>
                              </m:r>
                              <m:r>
                                <m:rPr>
                                  <m:sty m:val="p"/>
                                </m:rPr>
                                <a:rPr lang="el-GR" sz="2400" i="1">
                                  <a:latin typeface="Cambria Math" panose="02040503050406030204" pitchFamily="18" charset="0"/>
                                  <a:ea typeface="Cambria Math" panose="02040503050406030204" pitchFamily="18" charset="0"/>
                                </a:rPr>
                                <m:t>Ω</m:t>
                              </m:r>
                            </m:den>
                          </m:f>
                        </m:num>
                        <m:den>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m:rPr>
                                  <m:sty m:val="p"/>
                                </m:rPr>
                                <a:rPr lang="en-US" sz="2400">
                                  <a:latin typeface="Cambria Math" panose="02040503050406030204" pitchFamily="18" charset="0"/>
                                </a:rPr>
                                <m:t>Mott</m:t>
                              </m:r>
                            </m:sub>
                          </m:sSub>
                        </m:den>
                      </m:f>
                      <m:r>
                        <a:rPr lang="en-US" sz="2400" b="0" i="1" smtClean="0">
                          <a:latin typeface="Cambria Math" panose="02040503050406030204" pitchFamily="18" charset="0"/>
                        </a:rPr>
                        <m:t>=</m:t>
                      </m:r>
                      <m:sSubSup>
                        <m:sSubSupPr>
                          <m:ctrlPr>
                            <a:rPr lang="en-US" sz="2400" i="1">
                              <a:latin typeface="Cambria Math" panose="02040503050406030204" pitchFamily="18" charset="0"/>
                            </a:rPr>
                          </m:ctrlPr>
                        </m:sSubSupPr>
                        <m:e>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𝜖</m:t>
                              </m:r>
                            </m:num>
                            <m:den>
                              <m:r>
                                <a:rPr lang="en-US" sz="2400" i="1">
                                  <a:latin typeface="Cambria Math" panose="02040503050406030204" pitchFamily="18" charset="0"/>
                                  <a:ea typeface="Cambria Math" panose="02040503050406030204" pitchFamily="18" charset="0"/>
                                </a:rPr>
                                <m:t>𝜏</m:t>
                              </m:r>
                            </m:den>
                          </m:f>
                          <m:r>
                            <a:rPr lang="en-US" sz="2400" i="1">
                              <a:latin typeface="Cambria Math" panose="02040503050406030204" pitchFamily="18" charset="0"/>
                            </a:rPr>
                            <m:t>𝐺</m:t>
                          </m:r>
                        </m:e>
                        <m:sub>
                          <m:r>
                            <a:rPr lang="en-US" sz="2400" i="1">
                              <a:latin typeface="Cambria Math" panose="02040503050406030204" pitchFamily="18" charset="0"/>
                            </a:rPr>
                            <m:t>𝐸</m:t>
                          </m:r>
                        </m:sub>
                        <m:sup>
                          <m:r>
                            <a:rPr lang="en-US" sz="2400" i="1">
                              <a:latin typeface="Cambria Math" panose="02040503050406030204" pitchFamily="18" charset="0"/>
                            </a:rPr>
                            <m:t>2</m:t>
                          </m:r>
                        </m:sup>
                      </m:sSubSup>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𝑄</m:t>
                              </m:r>
                            </m:e>
                            <m:sup>
                              <m:r>
                                <a:rPr lang="en-US" sz="2400" i="1">
                                  <a:latin typeface="Cambria Math" panose="02040503050406030204" pitchFamily="18" charset="0"/>
                                </a:rPr>
                                <m:t>2</m:t>
                              </m:r>
                            </m:sup>
                          </m:sSup>
                        </m:e>
                      </m:d>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𝐺</m:t>
                          </m:r>
                        </m:e>
                        <m:sub>
                          <m:r>
                            <a:rPr lang="en-US" sz="2400" i="1">
                              <a:latin typeface="Cambria Math" panose="02040503050406030204" pitchFamily="18" charset="0"/>
                            </a:rPr>
                            <m:t>𝑀</m:t>
                          </m:r>
                        </m:sub>
                        <m:sup>
                          <m:r>
                            <a:rPr lang="en-US" sz="2400" i="1">
                              <a:latin typeface="Cambria Math" panose="02040503050406030204" pitchFamily="18" charset="0"/>
                            </a:rPr>
                            <m:t>2</m:t>
                          </m:r>
                        </m:sup>
                      </m:sSubSup>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𝑄</m:t>
                              </m:r>
                            </m:e>
                            <m:sup>
                              <m:r>
                                <a:rPr lang="en-US" sz="2400" i="1">
                                  <a:latin typeface="Cambria Math" panose="02040503050406030204" pitchFamily="18" charset="0"/>
                                </a:rPr>
                                <m:t>2</m:t>
                              </m:r>
                            </m:sup>
                          </m:sSup>
                        </m:e>
                      </m:d>
                      <m:r>
                        <a:rPr lang="en-US" sz="2400" b="0" i="1" smtClean="0">
                          <a:latin typeface="Cambria Math" panose="02040503050406030204" pitchFamily="18" charset="0"/>
                        </a:rPr>
                        <m:t>=</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𝜖𝜎</m:t>
                          </m:r>
                        </m:e>
                        <m:sub>
                          <m:r>
                            <a:rPr lang="en-US" sz="2400" i="1">
                              <a:latin typeface="Cambria Math" panose="02040503050406030204" pitchFamily="18" charset="0"/>
                              <a:ea typeface="Cambria Math" panose="02040503050406030204" pitchFamily="18" charset="0"/>
                            </a:rPr>
                            <m:t>𝐿</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𝑇</m:t>
                          </m:r>
                        </m:sub>
                      </m:sSub>
                      <m:r>
                        <a:rPr lang="en-US" sz="2400" i="1">
                          <a:latin typeface="Cambria Math" panose="02040503050406030204" pitchFamily="18" charset="0"/>
                          <a:ea typeface="Cambria Math" panose="02040503050406030204" pitchFamily="18" charset="0"/>
                        </a:rPr>
                        <m:t>)</m:t>
                      </m:r>
                    </m:oMath>
                  </m:oMathPara>
                </a14:m>
                <a:endParaRPr lang="en-US" sz="2400" dirty="0"/>
              </a:p>
              <a:p>
                <a:endParaRPr lang="en-US" b="0" i="1" dirty="0">
                  <a:latin typeface="Cambria Math" panose="02040503050406030204" pitchFamily="18" charset="0"/>
                </a:endParaRPr>
              </a:p>
              <a:p>
                <a:endParaRPr lang="en-US" dirty="0"/>
              </a:p>
            </p:txBody>
          </p:sp>
        </mc:Choice>
        <mc:Fallback xmlns="">
          <p:sp>
            <p:nvSpPr>
              <p:cNvPr id="19" name="TextBox 18">
                <a:extLst>
                  <a:ext uri="{FF2B5EF4-FFF2-40B4-BE49-F238E27FC236}">
                    <a16:creationId xmlns:a16="http://schemas.microsoft.com/office/drawing/2014/main" id="{1866245B-32A3-F358-3893-7F95A3F973C0}"/>
                  </a:ext>
                </a:extLst>
              </p:cNvPr>
              <p:cNvSpPr txBox="1">
                <a:spLocks noRot="1" noChangeAspect="1" noMove="1" noResize="1" noEditPoints="1" noAdjustHandles="1" noChangeArrowheads="1" noChangeShapeType="1" noTextEdit="1"/>
              </p:cNvSpPr>
              <p:nvPr/>
            </p:nvSpPr>
            <p:spPr>
              <a:xfrm>
                <a:off x="64275" y="1435478"/>
                <a:ext cx="3743450" cy="2272545"/>
              </a:xfrm>
              <a:prstGeom prst="rect">
                <a:avLst/>
              </a:prstGeom>
              <a:blipFill>
                <a:blip r:embed="rId4"/>
                <a:stretch>
                  <a:fillRect t="-26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43A47D1-086F-A070-8224-3804EA8DD33F}"/>
                  </a:ext>
                </a:extLst>
              </p:cNvPr>
              <p:cNvSpPr txBox="1"/>
              <p:nvPr/>
            </p:nvSpPr>
            <p:spPr>
              <a:xfrm>
                <a:off x="2700275" y="3885285"/>
                <a:ext cx="3743450" cy="650178"/>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Rosenbluth Slope</a:t>
                </a:r>
              </a:p>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cs typeface="Times New Roman" panose="02020603050405020304" pitchFamily="18" charset="0"/>
                        </a:rPr>
                        <m:t>𝑆</m:t>
                      </m:r>
                      <m:r>
                        <a:rPr lang="en-US" sz="1800" b="0" i="1" smtClean="0">
                          <a:latin typeface="Cambria Math" panose="02040503050406030204" pitchFamily="18" charset="0"/>
                          <a:cs typeface="Times New Roman" panose="02020603050405020304" pitchFamily="18" charset="0"/>
                        </a:rPr>
                        <m:t>=</m:t>
                      </m:r>
                      <m:f>
                        <m:fPr>
                          <m:type m:val="lin"/>
                          <m:ctrlPr>
                            <a:rPr lang="en-US" sz="1800" b="0" i="1" smtClean="0">
                              <a:latin typeface="Cambria Math" panose="02040503050406030204" pitchFamily="18" charset="0"/>
                              <a:cs typeface="Times New Roman" panose="02020603050405020304" pitchFamily="18" charset="0"/>
                            </a:rPr>
                          </m:ctrlPr>
                        </m:fPr>
                        <m:num>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ea typeface="Cambria Math" panose="02040503050406030204" pitchFamily="18" charset="0"/>
                                </a:rPr>
                                <m:t>𝐿</m:t>
                              </m:r>
                            </m:sub>
                          </m:sSub>
                        </m:num>
                        <m:den>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ea typeface="Cambria Math" panose="02040503050406030204" pitchFamily="18" charset="0"/>
                                </a:rPr>
                                <m:t>𝑇</m:t>
                              </m:r>
                            </m:sub>
                          </m:sSub>
                        </m:den>
                      </m:f>
                      <m:r>
                        <a:rPr lang="en-US" sz="1800" b="0" i="1" smtClean="0">
                          <a:latin typeface="Cambria Math" panose="02040503050406030204" pitchFamily="18" charset="0"/>
                          <a:cs typeface="Times New Roman" panose="02020603050405020304" pitchFamily="18" charset="0"/>
                        </a:rPr>
                        <m:t>=</m:t>
                      </m:r>
                      <m:f>
                        <m:fPr>
                          <m:type m:val="lin"/>
                          <m:ctrlPr>
                            <a:rPr lang="en-US" sz="1800" b="0" i="1" smtClean="0">
                              <a:latin typeface="Cambria Math" panose="02040503050406030204" pitchFamily="18" charset="0"/>
                              <a:cs typeface="Times New Roman" panose="020206030504050203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𝐸</m:t>
                              </m:r>
                            </m:sub>
                            <m:sup>
                              <m:r>
                                <a:rPr lang="en-US" sz="1800" i="1">
                                  <a:latin typeface="Cambria Math" panose="02040503050406030204" pitchFamily="18" charset="0"/>
                                </a:rPr>
                                <m:t>2</m:t>
                              </m:r>
                            </m:sup>
                          </m:sSubSup>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e>
                          </m:d>
                        </m:num>
                        <m:den>
                          <m:r>
                            <a:rPr lang="en-US" sz="1800" b="0" i="1" smtClean="0">
                              <a:latin typeface="Cambria Math" panose="02040503050406030204" pitchFamily="18" charset="0"/>
                              <a:ea typeface="Cambria Math" panose="02040503050406030204" pitchFamily="18" charset="0"/>
                              <a:cs typeface="Times New Roman" panose="02020603050405020304" pitchFamily="18" charset="0"/>
                            </a:rPr>
                            <m:t>𝜏</m:t>
                          </m:r>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𝑀</m:t>
                              </m:r>
                            </m:sub>
                            <m:sup>
                              <m:r>
                                <a:rPr lang="en-US" sz="1800" i="1">
                                  <a:latin typeface="Cambria Math" panose="02040503050406030204" pitchFamily="18" charset="0"/>
                                </a:rPr>
                                <m:t>2</m:t>
                              </m:r>
                            </m:sup>
                          </m:sSubSup>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e>
                          </m:d>
                        </m:den>
                      </m:f>
                    </m:oMath>
                  </m:oMathPara>
                </a14:m>
                <a:endParaRPr lang="en-US" sz="1800" dirty="0">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C43A47D1-086F-A070-8224-3804EA8DD33F}"/>
                  </a:ext>
                </a:extLst>
              </p:cNvPr>
              <p:cNvSpPr txBox="1">
                <a:spLocks noRot="1" noChangeAspect="1" noMove="1" noResize="1" noEditPoints="1" noAdjustHandles="1" noChangeArrowheads="1" noChangeShapeType="1" noTextEdit="1"/>
              </p:cNvSpPr>
              <p:nvPr/>
            </p:nvSpPr>
            <p:spPr>
              <a:xfrm>
                <a:off x="2700275" y="3885285"/>
                <a:ext cx="3743450" cy="650178"/>
              </a:xfrm>
              <a:prstGeom prst="rect">
                <a:avLst/>
              </a:prstGeom>
              <a:blipFill>
                <a:blip r:embed="rId5"/>
                <a:stretch>
                  <a:fillRect l="-1351" t="-20755" b="-9434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774DBA0-55B4-3B7C-D677-C35AAF804A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spTree>
    <p:extLst>
      <p:ext uri="{BB962C8B-B14F-4D97-AF65-F5344CB8AC3E}">
        <p14:creationId xmlns:p14="http://schemas.microsoft.com/office/powerpoint/2010/main" val="3105114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3E556-058C-427D-ACD9-61C03F59647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E51BAF-3032-CB48-81A1-7A8B0AEF655C}"/>
              </a:ext>
            </a:extLst>
          </p:cNvPr>
          <p:cNvSpPr>
            <a:spLocks noGrp="1"/>
          </p:cNvSpPr>
          <p:nvPr>
            <p:ph type="title"/>
          </p:nvPr>
        </p:nvSpPr>
        <p:spPr>
          <a:xfrm>
            <a:off x="0" y="102393"/>
            <a:ext cx="914400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Proton Form Factor Ratio World Data Discrepancy</a:t>
            </a:r>
          </a:p>
        </p:txBody>
      </p:sp>
      <p:sp>
        <p:nvSpPr>
          <p:cNvPr id="14" name="TextBox 13">
            <a:extLst>
              <a:ext uri="{FF2B5EF4-FFF2-40B4-BE49-F238E27FC236}">
                <a16:creationId xmlns:a16="http://schemas.microsoft.com/office/drawing/2014/main" id="{9D98E184-EA0E-816C-319B-48638C65F1FE}"/>
              </a:ext>
            </a:extLst>
          </p:cNvPr>
          <p:cNvSpPr txBox="1"/>
          <p:nvPr/>
        </p:nvSpPr>
        <p:spPr>
          <a:xfrm>
            <a:off x="4718171" y="4435581"/>
            <a:ext cx="4354111"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Plots: Franz Gross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50 Years of Quantum Chromodynamics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61160FD-DD25-A488-D9D5-5E17BD905608}"/>
                  </a:ext>
                </a:extLst>
              </p:cNvPr>
              <p:cNvSpPr txBox="1"/>
              <p:nvPr/>
            </p:nvSpPr>
            <p:spPr>
              <a:xfrm>
                <a:off x="4718171" y="1272426"/>
                <a:ext cx="3918214" cy="2084289"/>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Primary Methods</a:t>
                </a:r>
              </a:p>
              <a:p>
                <a:pPr marL="800100" lvl="1" indent="-342900">
                  <a:buFont typeface="+mj-lt"/>
                  <a:buAutoNum type="arabicPeriod"/>
                </a:pPr>
                <a:r>
                  <a:rPr lang="en-US" sz="1800" dirty="0">
                    <a:solidFill>
                      <a:srgbClr val="92D050"/>
                    </a:solidFill>
                    <a:latin typeface="Times New Roman" panose="02020603050405020304" pitchFamily="18" charset="0"/>
                    <a:cs typeface="Times New Roman" panose="02020603050405020304" pitchFamily="18" charset="0"/>
                  </a:rPr>
                  <a:t>Rosenbluth Separation (RS)</a:t>
                </a:r>
              </a:p>
              <a:p>
                <a:pPr marL="800100" lvl="1" indent="-342900">
                  <a:buFont typeface="+mj-lt"/>
                  <a:buAutoNum type="arabicPeriod"/>
                </a:pPr>
                <a:r>
                  <a:rPr lang="en-US" sz="1800" dirty="0">
                    <a:solidFill>
                      <a:srgbClr val="0070C0"/>
                    </a:solidFill>
                    <a:latin typeface="Times New Roman" panose="02020603050405020304" pitchFamily="18" charset="0"/>
                    <a:cs typeface="Times New Roman" panose="02020603050405020304" pitchFamily="18" charset="0"/>
                  </a:rPr>
                  <a:t>Polarization Transfer (PT)</a:t>
                </a:r>
              </a:p>
              <a:p>
                <a:pPr marL="285750" indent="-285750">
                  <a:buFont typeface="Arial" panose="020B0604020202020204" pitchFamily="34" charset="0"/>
                  <a:buChar char="•"/>
                </a:pPr>
                <a14:m>
                  <m:oMath xmlns:m="http://schemas.openxmlformats.org/officeDocument/2006/math">
                    <m:f>
                      <m:fPr>
                        <m:type m:val="lin"/>
                        <m:ctrlPr>
                          <a:rPr lang="en-US" sz="1800" i="1" smtClean="0">
                            <a:latin typeface="Cambria Math" panose="020405030504060302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𝐸</m:t>
                            </m:r>
                          </m:sub>
                          <m:sup>
                            <m:r>
                              <a:rPr lang="en-US" sz="1800" i="1">
                                <a:latin typeface="Cambria Math" panose="02040503050406030204" pitchFamily="18" charset="0"/>
                              </a:rPr>
                              <m:t>𝑝</m:t>
                            </m:r>
                          </m:sup>
                        </m:sSubSup>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b="0" i="1" smtClean="0">
                                <a:latin typeface="Cambria Math" panose="02040503050406030204" pitchFamily="18" charset="0"/>
                              </a:rPr>
                              <m:t>𝑀</m:t>
                            </m:r>
                          </m:sub>
                          <m:sup>
                            <m:r>
                              <a:rPr lang="en-US" sz="1800" i="1">
                                <a:latin typeface="Cambria Math" panose="02040503050406030204" pitchFamily="18" charset="0"/>
                              </a:rPr>
                              <m:t>𝑝</m:t>
                            </m:r>
                          </m:sup>
                        </m:sSubSup>
                      </m:den>
                    </m:f>
                  </m:oMath>
                </a14:m>
                <a:r>
                  <a:rPr lang="en-US" sz="1800" dirty="0">
                    <a:latin typeface="Times New Roman" panose="02020603050405020304" pitchFamily="18" charset="0"/>
                    <a:cs typeface="Times New Roman" panose="02020603050405020304" pitchFamily="18" charset="0"/>
                  </a:rPr>
                  <a:t> from </a:t>
                </a:r>
                <a:r>
                  <a:rPr lang="en-US" sz="1800" dirty="0">
                    <a:solidFill>
                      <a:srgbClr val="92D050"/>
                    </a:solidFill>
                    <a:latin typeface="Times New Roman" panose="02020603050405020304" pitchFamily="18" charset="0"/>
                    <a:cs typeface="Times New Roman" panose="02020603050405020304" pitchFamily="18" charset="0"/>
                  </a:rPr>
                  <a:t>RS</a:t>
                </a:r>
                <a:r>
                  <a:rPr lang="en-US" sz="1800" dirty="0">
                    <a:latin typeface="Times New Roman" panose="02020603050405020304" pitchFamily="18" charset="0"/>
                    <a:cs typeface="Times New Roman" panose="02020603050405020304" pitchFamily="18" charset="0"/>
                  </a:rPr>
                  <a:t> consistent with 1.0</a:t>
                </a:r>
              </a:p>
              <a:p>
                <a:pPr marL="285750" indent="-285750">
                  <a:buFont typeface="Arial" panose="020B0604020202020204" pitchFamily="34" charset="0"/>
                  <a:buChar char="•"/>
                </a:pPr>
                <a14:m>
                  <m:oMath xmlns:m="http://schemas.openxmlformats.org/officeDocument/2006/math">
                    <m:f>
                      <m:fPr>
                        <m:type m:val="lin"/>
                        <m:ctrlPr>
                          <a:rPr lang="en-US" sz="1800" i="1" smtClean="0">
                            <a:latin typeface="Cambria Math" panose="020405030504060302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𝐸</m:t>
                            </m:r>
                          </m:sub>
                          <m:sup>
                            <m:r>
                              <a:rPr lang="en-US" sz="1800" i="1">
                                <a:latin typeface="Cambria Math" panose="02040503050406030204" pitchFamily="18" charset="0"/>
                              </a:rPr>
                              <m:t>𝑝</m:t>
                            </m:r>
                          </m:sup>
                        </m:sSubSup>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b="0" i="1" smtClean="0">
                                <a:latin typeface="Cambria Math" panose="02040503050406030204" pitchFamily="18" charset="0"/>
                              </a:rPr>
                              <m:t>𝑀</m:t>
                            </m:r>
                          </m:sub>
                          <m:sup>
                            <m:r>
                              <a:rPr lang="en-US" sz="1800" i="1">
                                <a:latin typeface="Cambria Math" panose="02040503050406030204" pitchFamily="18" charset="0"/>
                              </a:rPr>
                              <m:t>𝑝</m:t>
                            </m:r>
                          </m:sup>
                        </m:sSubSup>
                      </m:den>
                    </m:f>
                  </m:oMath>
                </a14:m>
                <a:r>
                  <a:rPr lang="en-US" sz="1800" dirty="0">
                    <a:latin typeface="Times New Roman" panose="02020603050405020304" pitchFamily="18" charset="0"/>
                    <a:cs typeface="Times New Roman" panose="02020603050405020304" pitchFamily="18" charset="0"/>
                  </a:rPr>
                  <a:t> from </a:t>
                </a:r>
                <a:r>
                  <a:rPr lang="en-US" sz="1800" dirty="0">
                    <a:solidFill>
                      <a:srgbClr val="0070C0"/>
                    </a:solidFill>
                    <a:latin typeface="Times New Roman" panose="02020603050405020304" pitchFamily="18" charset="0"/>
                    <a:cs typeface="Times New Roman" panose="02020603050405020304" pitchFamily="18" charset="0"/>
                  </a:rPr>
                  <a:t>PT</a:t>
                </a:r>
                <a:r>
                  <a:rPr lang="en-US" sz="1800" dirty="0">
                    <a:latin typeface="Times New Roman" panose="02020603050405020304" pitchFamily="18" charset="0"/>
                    <a:cs typeface="Times New Roman" panose="02020603050405020304" pitchFamily="18" charset="0"/>
                  </a:rPr>
                  <a:t> disagrees by 3-4 sigma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Possible Solution: TPE effects</a:t>
                </a:r>
              </a:p>
            </p:txBody>
          </p:sp>
        </mc:Choice>
        <mc:Fallback xmlns="">
          <p:sp>
            <p:nvSpPr>
              <p:cNvPr id="11" name="TextBox 10">
                <a:extLst>
                  <a:ext uri="{FF2B5EF4-FFF2-40B4-BE49-F238E27FC236}">
                    <a16:creationId xmlns:a16="http://schemas.microsoft.com/office/drawing/2014/main" id="{461160FD-DD25-A488-D9D5-5E17BD905608}"/>
                  </a:ext>
                </a:extLst>
              </p:cNvPr>
              <p:cNvSpPr txBox="1">
                <a:spLocks noRot="1" noChangeAspect="1" noMove="1" noResize="1" noEditPoints="1" noAdjustHandles="1" noChangeArrowheads="1" noChangeShapeType="1" noTextEdit="1"/>
              </p:cNvSpPr>
              <p:nvPr/>
            </p:nvSpPr>
            <p:spPr>
              <a:xfrm>
                <a:off x="4718171" y="1272426"/>
                <a:ext cx="3918214" cy="2084289"/>
              </a:xfrm>
              <a:prstGeom prst="rect">
                <a:avLst/>
              </a:prstGeom>
              <a:blipFill>
                <a:blip r:embed="rId3"/>
                <a:stretch>
                  <a:fillRect l="-968" t="-1818" b="-13333"/>
                </a:stretch>
              </a:blipFill>
            </p:spPr>
            <p:txBody>
              <a:bodyPr/>
              <a:lstStyle/>
              <a:p>
                <a:r>
                  <a:rPr lang="en-US">
                    <a:noFill/>
                  </a:rPr>
                  <a:t> </a:t>
                </a:r>
              </a:p>
            </p:txBody>
          </p:sp>
        </mc:Fallback>
      </mc:AlternateContent>
      <p:pic>
        <p:nvPicPr>
          <p:cNvPr id="2" name="Picture 1" descr="A screenshot of a computer&#10;&#10;AI-generated content may be incorrect.">
            <a:extLst>
              <a:ext uri="{FF2B5EF4-FFF2-40B4-BE49-F238E27FC236}">
                <a16:creationId xmlns:a16="http://schemas.microsoft.com/office/drawing/2014/main" id="{07C24808-279D-FE86-1E91-544651694878}"/>
              </a:ext>
            </a:extLst>
          </p:cNvPr>
          <p:cNvPicPr>
            <a:picLocks noChangeAspect="1"/>
          </p:cNvPicPr>
          <p:nvPr/>
        </p:nvPicPr>
        <p:blipFill>
          <a:blip r:embed="rId4"/>
          <a:srcRect b="66856"/>
          <a:stretch>
            <a:fillRect/>
          </a:stretch>
        </p:blipFill>
        <p:spPr>
          <a:xfrm>
            <a:off x="5260356" y="3708000"/>
            <a:ext cx="2833844" cy="712628"/>
          </a:xfrm>
          <a:prstGeom prst="rect">
            <a:avLst/>
          </a:prstGeom>
        </p:spPr>
      </p:pic>
      <p:pic>
        <p:nvPicPr>
          <p:cNvPr id="9" name="Picture 8" descr="A diagram of a graph&#10;&#10;Description automatically generated with medium confidence">
            <a:extLst>
              <a:ext uri="{FF2B5EF4-FFF2-40B4-BE49-F238E27FC236}">
                <a16:creationId xmlns:a16="http://schemas.microsoft.com/office/drawing/2014/main" id="{A068D77A-6288-B711-FC20-B59B7CDC920F}"/>
              </a:ext>
            </a:extLst>
          </p:cNvPr>
          <p:cNvPicPr>
            <a:picLocks noChangeAspect="1"/>
          </p:cNvPicPr>
          <p:nvPr/>
        </p:nvPicPr>
        <p:blipFill>
          <a:blip r:embed="rId5"/>
          <a:stretch>
            <a:fillRect/>
          </a:stretch>
        </p:blipFill>
        <p:spPr>
          <a:xfrm>
            <a:off x="402711" y="861355"/>
            <a:ext cx="3971352" cy="2893040"/>
          </a:xfrm>
          <a:prstGeom prst="rect">
            <a:avLst/>
          </a:prstGeom>
        </p:spPr>
      </p:pic>
      <p:sp>
        <p:nvSpPr>
          <p:cNvPr id="10" name="TextBox 9">
            <a:extLst>
              <a:ext uri="{FF2B5EF4-FFF2-40B4-BE49-F238E27FC236}">
                <a16:creationId xmlns:a16="http://schemas.microsoft.com/office/drawing/2014/main" id="{1D1651C1-1540-A2A9-25A0-DE3D6768AC6F}"/>
              </a:ext>
            </a:extLst>
          </p:cNvPr>
          <p:cNvSpPr txBox="1"/>
          <p:nvPr/>
        </p:nvSpPr>
        <p:spPr>
          <a:xfrm>
            <a:off x="1163242" y="566053"/>
            <a:ext cx="2898648" cy="400110"/>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Proton:</a:t>
            </a:r>
          </a:p>
        </p:txBody>
      </p:sp>
      <p:cxnSp>
        <p:nvCxnSpPr>
          <p:cNvPr id="4" name="Straight Arrow Connector 3">
            <a:extLst>
              <a:ext uri="{FF2B5EF4-FFF2-40B4-BE49-F238E27FC236}">
                <a16:creationId xmlns:a16="http://schemas.microsoft.com/office/drawing/2014/main" id="{754B1980-EE18-1495-8976-5E58BB975FEA}"/>
              </a:ext>
            </a:extLst>
          </p:cNvPr>
          <p:cNvCxnSpPr>
            <a:cxnSpLocks/>
          </p:cNvCxnSpPr>
          <p:nvPr/>
        </p:nvCxnSpPr>
        <p:spPr>
          <a:xfrm>
            <a:off x="1029971" y="1480457"/>
            <a:ext cx="3141435" cy="0"/>
          </a:xfrm>
          <a:prstGeom prst="straightConnector1">
            <a:avLst/>
          </a:prstGeom>
          <a:ln w="5715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FBB774E-6DFB-7252-0288-79A56E9E1121}"/>
              </a:ext>
            </a:extLst>
          </p:cNvPr>
          <p:cNvCxnSpPr>
            <a:cxnSpLocks/>
          </p:cNvCxnSpPr>
          <p:nvPr/>
        </p:nvCxnSpPr>
        <p:spPr>
          <a:xfrm>
            <a:off x="1029971" y="1593669"/>
            <a:ext cx="3141435" cy="1489165"/>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descr="A group of text on a white background&#10;&#10;Description automatically generated">
            <a:extLst>
              <a:ext uri="{FF2B5EF4-FFF2-40B4-BE49-F238E27FC236}">
                <a16:creationId xmlns:a16="http://schemas.microsoft.com/office/drawing/2014/main" id="{85132138-178D-3A1C-82C9-BD350D3556BF}"/>
              </a:ext>
            </a:extLst>
          </p:cNvPr>
          <p:cNvPicPr>
            <a:picLocks noChangeAspect="1"/>
          </p:cNvPicPr>
          <p:nvPr/>
        </p:nvPicPr>
        <p:blipFill>
          <a:blip r:embed="rId6"/>
          <a:srcRect t="52172"/>
          <a:stretch/>
        </p:blipFill>
        <p:spPr>
          <a:xfrm>
            <a:off x="848100" y="3728685"/>
            <a:ext cx="3539274" cy="965195"/>
          </a:xfrm>
          <a:prstGeom prst="rect">
            <a:avLst/>
          </a:prstGeom>
        </p:spPr>
      </p:pic>
      <p:sp>
        <p:nvSpPr>
          <p:cNvPr id="18" name="Slide Number Placeholder 17">
            <a:extLst>
              <a:ext uri="{FF2B5EF4-FFF2-40B4-BE49-F238E27FC236}">
                <a16:creationId xmlns:a16="http://schemas.microsoft.com/office/drawing/2014/main" id="{E94D46E6-57AA-3606-CB18-7128CE87BD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3653793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3843595" y="102393"/>
            <a:ext cx="1456811" cy="629066"/>
          </a:xfrm>
        </p:spPr>
        <p:txBody>
          <a:bodyPr>
            <a:noAutofit/>
          </a:bodyPr>
          <a:lstStyle/>
          <a:p>
            <a:pPr algn="ctr"/>
            <a:r>
              <a:rPr lang="en-US" sz="3200" dirty="0">
                <a:latin typeface="Times New Roman" panose="02020603050405020304" pitchFamily="18" charset="0"/>
                <a:cs typeface="Times New Roman" panose="02020603050405020304" pitchFamily="18" charset="0"/>
              </a:rPr>
              <a:t>Targets</a:t>
            </a:r>
          </a:p>
        </p:txBody>
      </p:sp>
      <p:pic>
        <p:nvPicPr>
          <p:cNvPr id="10" name="Picture 9" descr="A machine with many metal pipes&#10;&#10;Description automatically generated with medium confidence">
            <a:extLst>
              <a:ext uri="{FF2B5EF4-FFF2-40B4-BE49-F238E27FC236}">
                <a16:creationId xmlns:a16="http://schemas.microsoft.com/office/drawing/2014/main" id="{10DD4FF6-515D-DAEC-4C59-37DFCE4F4026}"/>
              </a:ext>
            </a:extLst>
          </p:cNvPr>
          <p:cNvPicPr>
            <a:picLocks noChangeAspect="1"/>
          </p:cNvPicPr>
          <p:nvPr/>
        </p:nvPicPr>
        <p:blipFill>
          <a:blip r:embed="rId2"/>
          <a:stretch>
            <a:fillRect/>
          </a:stretch>
        </p:blipFill>
        <p:spPr>
          <a:xfrm>
            <a:off x="3433581" y="844731"/>
            <a:ext cx="2446746" cy="3262328"/>
          </a:xfrm>
          <a:prstGeom prst="rect">
            <a:avLst/>
          </a:prstGeom>
        </p:spPr>
      </p:pic>
      <p:pic>
        <p:nvPicPr>
          <p:cNvPr id="12" name="Picture 11">
            <a:extLst>
              <a:ext uri="{FF2B5EF4-FFF2-40B4-BE49-F238E27FC236}">
                <a16:creationId xmlns:a16="http://schemas.microsoft.com/office/drawing/2014/main" id="{53EFD14C-5D04-39AD-40F2-BCA1792B3F94}"/>
              </a:ext>
            </a:extLst>
          </p:cNvPr>
          <p:cNvPicPr>
            <a:picLocks noChangeAspect="1"/>
          </p:cNvPicPr>
          <p:nvPr/>
        </p:nvPicPr>
        <p:blipFill>
          <a:blip r:embed="rId3"/>
          <a:stretch>
            <a:fillRect/>
          </a:stretch>
        </p:blipFill>
        <p:spPr>
          <a:xfrm rot="5400000">
            <a:off x="5958007" y="1252522"/>
            <a:ext cx="3262328" cy="2446746"/>
          </a:xfrm>
          <a:prstGeom prst="rect">
            <a:avLst/>
          </a:prstGeom>
        </p:spPr>
      </p:pic>
      <p:sp>
        <p:nvSpPr>
          <p:cNvPr id="13" name="TextBox 12">
            <a:extLst>
              <a:ext uri="{FF2B5EF4-FFF2-40B4-BE49-F238E27FC236}">
                <a16:creationId xmlns:a16="http://schemas.microsoft.com/office/drawing/2014/main" id="{D1647975-FE2D-F89A-4328-7B1FCCFADB95}"/>
              </a:ext>
            </a:extLst>
          </p:cNvPr>
          <p:cNvSpPr txBox="1"/>
          <p:nvPr/>
        </p:nvSpPr>
        <p:spPr>
          <a:xfrm>
            <a:off x="3409162" y="4143196"/>
            <a:ext cx="2316480" cy="58477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Target ladder with </a:t>
            </a:r>
            <a:r>
              <a:rPr lang="en-US" sz="1600" dirty="0" err="1">
                <a:latin typeface="Times New Roman" panose="02020603050405020304" pitchFamily="18" charset="0"/>
                <a:cs typeface="Times New Roman" panose="02020603050405020304" pitchFamily="18" charset="0"/>
              </a:rPr>
              <a:t>cryotarget</a:t>
            </a:r>
            <a:r>
              <a:rPr lang="en-US" sz="1600" dirty="0">
                <a:latin typeface="Times New Roman" panose="02020603050405020304" pitchFamily="18" charset="0"/>
                <a:cs typeface="Times New Roman" panose="02020603050405020304" pitchFamily="18" charset="0"/>
              </a:rPr>
              <a:t> cells.</a:t>
            </a:r>
          </a:p>
        </p:txBody>
      </p:sp>
      <p:sp>
        <p:nvSpPr>
          <p:cNvPr id="14" name="TextBox 13">
            <a:extLst>
              <a:ext uri="{FF2B5EF4-FFF2-40B4-BE49-F238E27FC236}">
                <a16:creationId xmlns:a16="http://schemas.microsoft.com/office/drawing/2014/main" id="{F9D4C5B7-E7D8-5A0D-06A2-283A398ECE29}"/>
              </a:ext>
            </a:extLst>
          </p:cNvPr>
          <p:cNvSpPr txBox="1"/>
          <p:nvPr/>
        </p:nvSpPr>
        <p:spPr>
          <a:xfrm>
            <a:off x="6508411" y="4143196"/>
            <a:ext cx="2156618"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Target ladder showing solid foil targets.</a:t>
            </a:r>
          </a:p>
        </p:txBody>
      </p:sp>
      <p:sp>
        <p:nvSpPr>
          <p:cNvPr id="15" name="TextBox 14">
            <a:extLst>
              <a:ext uri="{FF2B5EF4-FFF2-40B4-BE49-F238E27FC236}">
                <a16:creationId xmlns:a16="http://schemas.microsoft.com/office/drawing/2014/main" id="{A16C5E9E-151B-8D7A-42F4-C5EC6EA31E82}"/>
              </a:ext>
            </a:extLst>
          </p:cNvPr>
          <p:cNvSpPr txBox="1"/>
          <p:nvPr/>
        </p:nvSpPr>
        <p:spPr>
          <a:xfrm>
            <a:off x="203784" y="705272"/>
            <a:ext cx="3152503" cy="384720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Cryogenic Targets: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Liquid Hydrogen</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19 Kelvin</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Proton Source</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Used for apparatus calibrations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Liquid Deuterium</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22 Kelvin</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Proton and Neutron Source</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Used for production data</a:t>
            </a:r>
          </a:p>
          <a:p>
            <a:r>
              <a:rPr lang="en-US" b="1" dirty="0">
                <a:latin typeface="Times New Roman" panose="02020603050405020304" pitchFamily="18" charset="0"/>
                <a:cs typeface="Times New Roman" panose="02020603050405020304" pitchFamily="18" charset="0"/>
              </a:rPr>
              <a:t>Solid Targets: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Used for calibrations, systematics, and optics studies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Include dummy, carbon hole, and optics foil targets</a:t>
            </a:r>
          </a:p>
        </p:txBody>
      </p:sp>
      <p:sp>
        <p:nvSpPr>
          <p:cNvPr id="6" name="Slide Number Placeholder 5">
            <a:extLst>
              <a:ext uri="{FF2B5EF4-FFF2-40B4-BE49-F238E27FC236}">
                <a16:creationId xmlns:a16="http://schemas.microsoft.com/office/drawing/2014/main" id="{54C5C752-1FD2-7028-1384-F6F5C16210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spTree>
    <p:extLst>
      <p:ext uri="{BB962C8B-B14F-4D97-AF65-F5344CB8AC3E}">
        <p14:creationId xmlns:p14="http://schemas.microsoft.com/office/powerpoint/2010/main" val="21532715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457200" y="61566"/>
            <a:ext cx="8229600" cy="638752"/>
          </a:xfrm>
        </p:spPr>
        <p:txBody>
          <a:bodyPr>
            <a:normAutofit fontScale="90000"/>
          </a:bodyPr>
          <a:lstStyle/>
          <a:p>
            <a:r>
              <a:rPr lang="en-US" sz="3200" dirty="0">
                <a:latin typeface="Times New Roman" panose="02020603050405020304" pitchFamily="18" charset="0"/>
                <a:cs typeface="Times New Roman" panose="02020603050405020304" pitchFamily="18" charset="0"/>
              </a:rPr>
              <a:t>Gas Electron Multiplier (GEM)</a:t>
            </a:r>
          </a:p>
        </p:txBody>
      </p:sp>
      <p:sp>
        <p:nvSpPr>
          <p:cNvPr id="16" name="Content Placeholder 2">
            <a:extLst>
              <a:ext uri="{FF2B5EF4-FFF2-40B4-BE49-F238E27FC236}">
                <a16:creationId xmlns:a16="http://schemas.microsoft.com/office/drawing/2014/main" id="{5036AE62-C178-8F42-68C4-4CC0CF9BF553}"/>
              </a:ext>
            </a:extLst>
          </p:cNvPr>
          <p:cNvSpPr txBox="1">
            <a:spLocks/>
          </p:cNvSpPr>
          <p:nvPr/>
        </p:nvSpPr>
        <p:spPr>
          <a:xfrm>
            <a:off x="695506" y="2474783"/>
            <a:ext cx="2219016" cy="3640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latin typeface="Times New Roman" panose="02020603050405020304" pitchFamily="18" charset="0"/>
                <a:cs typeface="Times New Roman" panose="02020603050405020304" pitchFamily="18" charset="0"/>
              </a:rPr>
              <a:t>Diagram of a typical GEM electrode</a:t>
            </a:r>
          </a:p>
        </p:txBody>
      </p:sp>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8A411B5A-B659-9FE2-28C7-3E65D663DEE5}"/>
                  </a:ext>
                </a:extLst>
              </p:cNvPr>
              <p:cNvSpPr txBox="1">
                <a:spLocks/>
              </p:cNvSpPr>
              <p:nvPr/>
            </p:nvSpPr>
            <p:spPr>
              <a:xfrm>
                <a:off x="246502" y="2897258"/>
                <a:ext cx="5291372" cy="18569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Times New Roman" panose="02020603050405020304" pitchFamily="18" charset="0"/>
                    <a:cs typeface="Times New Roman" panose="02020603050405020304" pitchFamily="18" charset="0"/>
                  </a:rPr>
                  <a:t>Type of gaseous ionization detector, reliant on electron avalanche and a subclass of detectors known as Micro-Pattern Gas Detectors (MPGDs).</a:t>
                </a:r>
              </a:p>
              <a:p>
                <a:r>
                  <a:rPr lang="en-US" sz="1400" dirty="0">
                    <a:latin typeface="Times New Roman" panose="02020603050405020304" pitchFamily="18" charset="0"/>
                    <a:cs typeface="Times New Roman" panose="02020603050405020304" pitchFamily="18" charset="0"/>
                  </a:rPr>
                  <a:t>Used as tracking detectors, preamplification, drift chambers, time projection chambers, radio imaging.</a:t>
                </a:r>
              </a:p>
              <a:p>
                <a:r>
                  <a:rPr lang="en-US" sz="1400" dirty="0">
                    <a:latin typeface="Times New Roman" panose="02020603050405020304" pitchFamily="18" charset="0"/>
                    <a:cs typeface="Times New Roman" panose="02020603050405020304" pitchFamily="18" charset="0"/>
                  </a:rPr>
                  <a:t>Triple GEM detector effective gains typically are 10</a:t>
                </a:r>
                <a:r>
                  <a:rPr lang="en-US" sz="1400" baseline="30000" dirty="0">
                    <a:latin typeface="Times New Roman" panose="02020603050405020304" pitchFamily="18" charset="0"/>
                    <a:cs typeface="Times New Roman" panose="02020603050405020304" pitchFamily="18" charset="0"/>
                  </a:rPr>
                  <a:t>4 </a:t>
                </a:r>
                <a:r>
                  <a:rPr lang="en-US" sz="1400" dirty="0">
                    <a:latin typeface="Times New Roman" panose="02020603050405020304" pitchFamily="18" charset="0"/>
                    <a:cs typeface="Times New Roman" panose="02020603050405020304" pitchFamily="18" charset="0"/>
                  </a:rPr>
                  <a:t>or 10</a:t>
                </a:r>
                <a:r>
                  <a:rPr lang="en-US" sz="1400" baseline="30000" dirty="0">
                    <a:latin typeface="Times New Roman" panose="02020603050405020304" pitchFamily="18" charset="0"/>
                    <a:cs typeface="Times New Roman" panose="02020603050405020304" pitchFamily="18" charset="0"/>
                  </a:rPr>
                  <a:t>5 </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~100 </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r>
                      <m:rPr>
                        <m:sty m:val="p"/>
                      </m:rPr>
                      <a:rPr lang="en-US" sz="1400" b="0" i="0" smtClean="0">
                        <a:latin typeface="Cambria Math" panose="02040503050406030204" pitchFamily="18" charset="0"/>
                        <a:ea typeface="Cambria Math" panose="02040503050406030204" pitchFamily="18" charset="0"/>
                      </a:rPr>
                      <m:t>m</m:t>
                    </m:r>
                  </m:oMath>
                </a14:m>
                <a:r>
                  <a:rPr lang="en-US" sz="1400" dirty="0">
                    <a:latin typeface="Times New Roman" panose="02020603050405020304" pitchFamily="18" charset="0"/>
                    <a:cs typeface="Times New Roman" panose="02020603050405020304" pitchFamily="18" charset="0"/>
                  </a:rPr>
                  <a:t> spatial resolution and 100-500 kHz/cm</a:t>
                </a:r>
                <a:r>
                  <a:rPr lang="en-US" sz="1400" baseline="30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 particle rate.</a:t>
                </a:r>
              </a:p>
            </p:txBody>
          </p:sp>
        </mc:Choice>
        <mc:Fallback xmlns="">
          <p:sp>
            <p:nvSpPr>
              <p:cNvPr id="17" name="Content Placeholder 2">
                <a:extLst>
                  <a:ext uri="{FF2B5EF4-FFF2-40B4-BE49-F238E27FC236}">
                    <a16:creationId xmlns:a16="http://schemas.microsoft.com/office/drawing/2014/main" id="{8A411B5A-B659-9FE2-28C7-3E65D663DEE5}"/>
                  </a:ext>
                </a:extLst>
              </p:cNvPr>
              <p:cNvSpPr txBox="1">
                <a:spLocks noRot="1" noChangeAspect="1" noMove="1" noResize="1" noEditPoints="1" noAdjustHandles="1" noChangeArrowheads="1" noChangeShapeType="1" noTextEdit="1"/>
              </p:cNvSpPr>
              <p:nvPr/>
            </p:nvSpPr>
            <p:spPr>
              <a:xfrm>
                <a:off x="246502" y="2897258"/>
                <a:ext cx="5291372" cy="1856924"/>
              </a:xfrm>
              <a:prstGeom prst="rect">
                <a:avLst/>
              </a:prstGeom>
              <a:blipFill>
                <a:blip r:embed="rId2"/>
                <a:stretch>
                  <a:fillRect l="-240" t="-2041" b="-1361"/>
                </a:stretch>
              </a:blipFill>
            </p:spPr>
            <p:txBody>
              <a:bodyPr/>
              <a:lstStyle/>
              <a:p>
                <a:r>
                  <a:rPr lang="en-US">
                    <a:noFill/>
                  </a:rPr>
                  <a:t> </a:t>
                </a:r>
              </a:p>
            </p:txBody>
          </p:sp>
        </mc:Fallback>
      </mc:AlternateContent>
      <p:pic>
        <p:nvPicPr>
          <p:cNvPr id="18" name="Picture 17" descr="A picture containing kitchenware&#10;&#10;Description automatically generated">
            <a:extLst>
              <a:ext uri="{FF2B5EF4-FFF2-40B4-BE49-F238E27FC236}">
                <a16:creationId xmlns:a16="http://schemas.microsoft.com/office/drawing/2014/main" id="{9EE7941A-0C1A-2C03-033A-ABDAA84636EE}"/>
              </a:ext>
            </a:extLst>
          </p:cNvPr>
          <p:cNvPicPr>
            <a:picLocks noChangeAspect="1"/>
          </p:cNvPicPr>
          <p:nvPr/>
        </p:nvPicPr>
        <p:blipFill>
          <a:blip r:embed="rId3"/>
          <a:stretch>
            <a:fillRect/>
          </a:stretch>
        </p:blipFill>
        <p:spPr>
          <a:xfrm>
            <a:off x="733884" y="584943"/>
            <a:ext cx="2180637" cy="1921303"/>
          </a:xfrm>
          <a:prstGeom prst="rect">
            <a:avLst/>
          </a:prstGeom>
        </p:spPr>
      </p:pic>
      <p:pic>
        <p:nvPicPr>
          <p:cNvPr id="19" name="Picture 18" descr="A picture containing text, kitchenware, computer&#10;&#10;Description automatically generated">
            <a:extLst>
              <a:ext uri="{FF2B5EF4-FFF2-40B4-BE49-F238E27FC236}">
                <a16:creationId xmlns:a16="http://schemas.microsoft.com/office/drawing/2014/main" id="{5C15DA5B-D961-581C-1D6E-69A2220AABC8}"/>
              </a:ext>
            </a:extLst>
          </p:cNvPr>
          <p:cNvPicPr>
            <a:picLocks noChangeAspect="1"/>
          </p:cNvPicPr>
          <p:nvPr/>
        </p:nvPicPr>
        <p:blipFill>
          <a:blip r:embed="rId4"/>
          <a:stretch>
            <a:fillRect/>
          </a:stretch>
        </p:blipFill>
        <p:spPr>
          <a:xfrm>
            <a:off x="3450804" y="713399"/>
            <a:ext cx="1930319" cy="1792847"/>
          </a:xfrm>
          <a:prstGeom prst="rect">
            <a:avLst/>
          </a:prstGeom>
        </p:spPr>
      </p:pic>
      <p:pic>
        <p:nvPicPr>
          <p:cNvPr id="20" name="Picture 19" descr="Diagram&#10;&#10;Description automatically generated">
            <a:extLst>
              <a:ext uri="{FF2B5EF4-FFF2-40B4-BE49-F238E27FC236}">
                <a16:creationId xmlns:a16="http://schemas.microsoft.com/office/drawing/2014/main" id="{A37530F6-F87E-0499-3123-186A71BEBEA8}"/>
              </a:ext>
            </a:extLst>
          </p:cNvPr>
          <p:cNvPicPr>
            <a:picLocks noChangeAspect="1"/>
          </p:cNvPicPr>
          <p:nvPr/>
        </p:nvPicPr>
        <p:blipFill>
          <a:blip r:embed="rId5"/>
          <a:srcRect b="4338"/>
          <a:stretch/>
        </p:blipFill>
        <p:spPr>
          <a:xfrm>
            <a:off x="5830338" y="345497"/>
            <a:ext cx="1807083" cy="1981989"/>
          </a:xfrm>
          <a:prstGeom prst="rect">
            <a:avLst/>
          </a:prstGeom>
        </p:spPr>
      </p:pic>
      <p:sp>
        <p:nvSpPr>
          <p:cNvPr id="22" name="Content Placeholder 2">
            <a:extLst>
              <a:ext uri="{FF2B5EF4-FFF2-40B4-BE49-F238E27FC236}">
                <a16:creationId xmlns:a16="http://schemas.microsoft.com/office/drawing/2014/main" id="{300D751C-CD52-5E9B-1F49-FDCCC2594A9D}"/>
              </a:ext>
            </a:extLst>
          </p:cNvPr>
          <p:cNvSpPr txBox="1">
            <a:spLocks/>
          </p:cNvSpPr>
          <p:nvPr/>
        </p:nvSpPr>
        <p:spPr>
          <a:xfrm>
            <a:off x="3054934" y="2474783"/>
            <a:ext cx="2722059" cy="3640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latin typeface="Times New Roman" panose="02020603050405020304" pitchFamily="18" charset="0"/>
                <a:cs typeface="Times New Roman" panose="02020603050405020304" pitchFamily="18" charset="0"/>
              </a:rPr>
              <a:t>Diagram of a single GEM detector with Cartesian readout</a:t>
            </a:r>
          </a:p>
        </p:txBody>
      </p:sp>
      <p:sp>
        <p:nvSpPr>
          <p:cNvPr id="23" name="Content Placeholder 2">
            <a:extLst>
              <a:ext uri="{FF2B5EF4-FFF2-40B4-BE49-F238E27FC236}">
                <a16:creationId xmlns:a16="http://schemas.microsoft.com/office/drawing/2014/main" id="{E3CA9A47-DBCB-76C7-3430-81D1E4B44864}"/>
              </a:ext>
            </a:extLst>
          </p:cNvPr>
          <p:cNvSpPr txBox="1">
            <a:spLocks/>
          </p:cNvSpPr>
          <p:nvPr/>
        </p:nvSpPr>
        <p:spPr>
          <a:xfrm>
            <a:off x="7541263" y="1000037"/>
            <a:ext cx="1513840" cy="3640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latin typeface="Times New Roman" panose="02020603050405020304" pitchFamily="18" charset="0"/>
                <a:cs typeface="Times New Roman" panose="02020603050405020304" pitchFamily="18" charset="0"/>
              </a:rPr>
              <a:t>Electric Field in the region of the holes of a GEM electrode</a:t>
            </a:r>
          </a:p>
        </p:txBody>
      </p:sp>
      <p:sp>
        <p:nvSpPr>
          <p:cNvPr id="24" name="Content Placeholder 2">
            <a:extLst>
              <a:ext uri="{FF2B5EF4-FFF2-40B4-BE49-F238E27FC236}">
                <a16:creationId xmlns:a16="http://schemas.microsoft.com/office/drawing/2014/main" id="{222E8D83-7B52-2B77-B51D-8E62B9D7D6DB}"/>
              </a:ext>
            </a:extLst>
          </p:cNvPr>
          <p:cNvSpPr txBox="1">
            <a:spLocks/>
          </p:cNvSpPr>
          <p:nvPr/>
        </p:nvSpPr>
        <p:spPr>
          <a:xfrm>
            <a:off x="7793394" y="3228970"/>
            <a:ext cx="1350606" cy="3640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latin typeface="Times New Roman" panose="02020603050405020304" pitchFamily="18" charset="0"/>
                <a:cs typeface="Times New Roman" panose="02020603050405020304" pitchFamily="18" charset="0"/>
              </a:rPr>
              <a:t>Diagram of a triple GEM detector</a:t>
            </a:r>
          </a:p>
        </p:txBody>
      </p:sp>
      <p:pic>
        <p:nvPicPr>
          <p:cNvPr id="13" name="Picture 12" descr="Diagram of a diagram showing a variety of particles&#10;&#10;Description automatically generated with medium confidence">
            <a:extLst>
              <a:ext uri="{FF2B5EF4-FFF2-40B4-BE49-F238E27FC236}">
                <a16:creationId xmlns:a16="http://schemas.microsoft.com/office/drawing/2014/main" id="{8AE7DF68-7B36-5621-2996-58BD789F806B}"/>
              </a:ext>
            </a:extLst>
          </p:cNvPr>
          <p:cNvPicPr>
            <a:picLocks noChangeAspect="1"/>
          </p:cNvPicPr>
          <p:nvPr/>
        </p:nvPicPr>
        <p:blipFill>
          <a:blip r:embed="rId6"/>
          <a:stretch>
            <a:fillRect/>
          </a:stretch>
        </p:blipFill>
        <p:spPr>
          <a:xfrm>
            <a:off x="5679120" y="2391088"/>
            <a:ext cx="2224330" cy="2158042"/>
          </a:xfrm>
          <a:prstGeom prst="rect">
            <a:avLst/>
          </a:prstGeom>
        </p:spPr>
      </p:pic>
      <p:sp>
        <p:nvSpPr>
          <p:cNvPr id="6" name="Slide Number Placeholder 5">
            <a:extLst>
              <a:ext uri="{FF2B5EF4-FFF2-40B4-BE49-F238E27FC236}">
                <a16:creationId xmlns:a16="http://schemas.microsoft.com/office/drawing/2014/main" id="{4DA5A426-F924-79C3-DAB7-04EF024513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spTree>
    <p:extLst>
      <p:ext uri="{BB962C8B-B14F-4D97-AF65-F5344CB8AC3E}">
        <p14:creationId xmlns:p14="http://schemas.microsoft.com/office/powerpoint/2010/main" val="19586087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457200" y="24442"/>
            <a:ext cx="822960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GEM Detectors for SBS Program</a:t>
            </a:r>
          </a:p>
        </p:txBody>
      </p:sp>
      <p:sp>
        <p:nvSpPr>
          <p:cNvPr id="2" name="Content Placeholder 2">
            <a:extLst>
              <a:ext uri="{FF2B5EF4-FFF2-40B4-BE49-F238E27FC236}">
                <a16:creationId xmlns:a16="http://schemas.microsoft.com/office/drawing/2014/main" id="{920960CF-CE09-821C-7BA5-0C14A4B8F230}"/>
              </a:ext>
            </a:extLst>
          </p:cNvPr>
          <p:cNvSpPr txBox="1">
            <a:spLocks/>
          </p:cNvSpPr>
          <p:nvPr/>
        </p:nvSpPr>
        <p:spPr>
          <a:xfrm>
            <a:off x="-87494" y="2758794"/>
            <a:ext cx="2869285" cy="488214"/>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Times New Roman" panose="02020603050405020304" pitchFamily="18" charset="0"/>
                <a:cs typeface="Times New Roman" panose="02020603050405020304" pitchFamily="18" charset="0"/>
              </a:rPr>
              <a:t>INFN XY-GEM Layer schematic and picture with RF shielding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AE53C03-6A0C-F8FB-311B-23598C6828C1}"/>
                  </a:ext>
                </a:extLst>
              </p:cNvPr>
              <p:cNvSpPr txBox="1">
                <a:spLocks/>
              </p:cNvSpPr>
              <p:nvPr/>
            </p:nvSpPr>
            <p:spPr>
              <a:xfrm>
                <a:off x="6185814" y="1898058"/>
                <a:ext cx="2869285" cy="255317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imes New Roman" panose="02020603050405020304" pitchFamily="18" charset="0"/>
                    <a:cs typeface="Times New Roman" panose="02020603050405020304" pitchFamily="18" charset="0"/>
                  </a:rPr>
                  <a:t>4 INFN GEM layers prepared for SBS program</a:t>
                </a:r>
              </a:p>
              <a:p>
                <a:r>
                  <a:rPr lang="en-US" sz="1800" dirty="0">
                    <a:latin typeface="Times New Roman" panose="02020603050405020304" pitchFamily="18" charset="0"/>
                    <a:cs typeface="Times New Roman" panose="02020603050405020304" pitchFamily="18" charset="0"/>
                  </a:rPr>
                  <a:t>4 UVA UV-GEM layers prepared for SBS program</a:t>
                </a:r>
              </a:p>
              <a:p>
                <a:r>
                  <a:rPr lang="en-US" sz="1800" dirty="0">
                    <a:latin typeface="Times New Roman" panose="02020603050405020304" pitchFamily="18" charset="0"/>
                    <a:cs typeface="Times New Roman" panose="02020603050405020304" pitchFamily="18" charset="0"/>
                  </a:rPr>
                  <a:t>11 UVA XY-GEM layers prepared for SBS program</a:t>
                </a:r>
              </a:p>
              <a:p>
                <a:r>
                  <a:rPr lang="en-US" sz="1800" dirty="0">
                    <a:latin typeface="Times New Roman" panose="02020603050405020304" pitchFamily="18" charset="0"/>
                    <a:cs typeface="Times New Roman" panose="02020603050405020304" pitchFamily="18" charset="0"/>
                  </a:rPr>
                  <a:t>2 INFN GEM layers operated during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𝑀</m:t>
                        </m:r>
                      </m:sub>
                      <m:sup>
                        <m:r>
                          <a:rPr lang="en-US" sz="1800" i="1">
                            <a:latin typeface="Cambria Math" panose="02040503050406030204" pitchFamily="18" charset="0"/>
                          </a:rPr>
                          <m:t>𝑛</m:t>
                        </m:r>
                      </m:sup>
                    </m:sSubSup>
                  </m:oMath>
                </a14:m>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2 UVA UV-GEM layers operated during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𝑀</m:t>
                        </m:r>
                      </m:sub>
                      <m:sup>
                        <m:r>
                          <a:rPr lang="en-US" sz="1800" i="1">
                            <a:latin typeface="Cambria Math" panose="02040503050406030204" pitchFamily="18" charset="0"/>
                          </a:rPr>
                          <m:t>𝑛</m:t>
                        </m:r>
                      </m:sup>
                    </m:sSubSup>
                  </m:oMath>
                </a14:m>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2 more UVA UV-GEM layers moved to </a:t>
                </a:r>
                <a:r>
                  <a:rPr lang="en-US" sz="1800" dirty="0" err="1">
                    <a:latin typeface="Times New Roman" panose="02020603050405020304" pitchFamily="18" charset="0"/>
                    <a:cs typeface="Times New Roman" panose="02020603050405020304" pitchFamily="18" charset="0"/>
                  </a:rPr>
                  <a:t>BigBite</a:t>
                </a:r>
                <a:r>
                  <a:rPr lang="en-US" sz="1800" dirty="0">
                    <a:latin typeface="Times New Roman" panose="02020603050405020304" pitchFamily="18" charset="0"/>
                    <a:cs typeface="Times New Roman" panose="02020603050405020304" pitchFamily="18" charset="0"/>
                  </a:rPr>
                  <a:t> during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𝑀</m:t>
                        </m:r>
                      </m:sub>
                      <m:sup>
                        <m:r>
                          <a:rPr lang="en-US" sz="1800" i="1">
                            <a:latin typeface="Cambria Math" panose="02040503050406030204" pitchFamily="18" charset="0"/>
                          </a:rPr>
                          <m:t>𝑛</m:t>
                        </m:r>
                      </m:sup>
                    </m:sSubSup>
                  </m:oMath>
                </a14:m>
                <a:endParaRPr lang="en-US" sz="1800"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0AE53C03-6A0C-F8FB-311B-23598C6828C1}"/>
                  </a:ext>
                </a:extLst>
              </p:cNvPr>
              <p:cNvSpPr txBox="1">
                <a:spLocks noRot="1" noChangeAspect="1" noMove="1" noResize="1" noEditPoints="1" noAdjustHandles="1" noChangeArrowheads="1" noChangeShapeType="1" noTextEdit="1"/>
              </p:cNvSpPr>
              <p:nvPr/>
            </p:nvSpPr>
            <p:spPr>
              <a:xfrm>
                <a:off x="6185814" y="1898058"/>
                <a:ext cx="2869285" cy="2553178"/>
              </a:xfrm>
              <a:prstGeom prst="rect">
                <a:avLst/>
              </a:prstGeom>
              <a:blipFill>
                <a:blip r:embed="rId3"/>
                <a:stretch>
                  <a:fillRect l="-442" t="-2970" r="-1770" b="-990"/>
                </a:stretch>
              </a:blipFill>
            </p:spPr>
            <p:txBody>
              <a:bodyPr/>
              <a:lstStyle/>
              <a:p>
                <a:r>
                  <a:rPr lang="en-US">
                    <a:noFill/>
                  </a:rPr>
                  <a:t> </a:t>
                </a:r>
              </a:p>
            </p:txBody>
          </p:sp>
        </mc:Fallback>
      </mc:AlternateContent>
      <p:pic>
        <p:nvPicPr>
          <p:cNvPr id="8" name="Content Placeholder 6">
            <a:extLst>
              <a:ext uri="{FF2B5EF4-FFF2-40B4-BE49-F238E27FC236}">
                <a16:creationId xmlns:a16="http://schemas.microsoft.com/office/drawing/2014/main" id="{C0C02949-E72F-8B77-CB45-0646526FE0A6}"/>
              </a:ext>
            </a:extLst>
          </p:cNvPr>
          <p:cNvPicPr/>
          <p:nvPr/>
        </p:nvPicPr>
        <p:blipFill rotWithShape="1">
          <a:blip r:embed="rId4"/>
          <a:srcRect t="11091" r="75742"/>
          <a:stretch/>
        </p:blipFill>
        <p:spPr>
          <a:xfrm>
            <a:off x="1" y="559899"/>
            <a:ext cx="999270" cy="2297787"/>
          </a:xfrm>
          <a:prstGeom prst="rect">
            <a:avLst/>
          </a:prstGeom>
          <a:ln>
            <a:noFill/>
          </a:ln>
        </p:spPr>
      </p:pic>
      <p:pic>
        <p:nvPicPr>
          <p:cNvPr id="9" name="Content Placeholder 6">
            <a:extLst>
              <a:ext uri="{FF2B5EF4-FFF2-40B4-BE49-F238E27FC236}">
                <a16:creationId xmlns:a16="http://schemas.microsoft.com/office/drawing/2014/main" id="{72ECBE94-D15F-87F0-1159-EF9AAAE4C38B}"/>
              </a:ext>
            </a:extLst>
          </p:cNvPr>
          <p:cNvPicPr/>
          <p:nvPr/>
        </p:nvPicPr>
        <p:blipFill rotWithShape="1">
          <a:blip r:embed="rId4"/>
          <a:srcRect l="75741"/>
          <a:stretch/>
        </p:blipFill>
        <p:spPr>
          <a:xfrm rot="16200000">
            <a:off x="1058920" y="2094300"/>
            <a:ext cx="1396690" cy="3514530"/>
          </a:xfrm>
          <a:prstGeom prst="rect">
            <a:avLst/>
          </a:prstGeom>
          <a:ln>
            <a:noFill/>
          </a:ln>
        </p:spPr>
      </p:pic>
      <p:pic>
        <p:nvPicPr>
          <p:cNvPr id="10" name="Picture 9" descr="A picture containing cart&#10;&#10;Description automatically generated">
            <a:extLst>
              <a:ext uri="{FF2B5EF4-FFF2-40B4-BE49-F238E27FC236}">
                <a16:creationId xmlns:a16="http://schemas.microsoft.com/office/drawing/2014/main" id="{A6EA4186-F391-A515-ED5F-B5C11EC71801}"/>
              </a:ext>
            </a:extLst>
          </p:cNvPr>
          <p:cNvPicPr>
            <a:picLocks noChangeAspect="1"/>
          </p:cNvPicPr>
          <p:nvPr/>
        </p:nvPicPr>
        <p:blipFill>
          <a:blip r:embed="rId5"/>
          <a:stretch>
            <a:fillRect/>
          </a:stretch>
        </p:blipFill>
        <p:spPr>
          <a:xfrm rot="5400000">
            <a:off x="672948" y="914039"/>
            <a:ext cx="2217505" cy="1503751"/>
          </a:xfrm>
          <a:prstGeom prst="rect">
            <a:avLst/>
          </a:prstGeom>
        </p:spPr>
      </p:pic>
      <p:pic>
        <p:nvPicPr>
          <p:cNvPr id="11" name="Picture 10" descr="A picture containing text, indoor, worktable&#10;&#10;Description automatically generated">
            <a:extLst>
              <a:ext uri="{FF2B5EF4-FFF2-40B4-BE49-F238E27FC236}">
                <a16:creationId xmlns:a16="http://schemas.microsoft.com/office/drawing/2014/main" id="{93590A4A-B4FF-AE6D-62F5-A7073C941BC5}"/>
              </a:ext>
            </a:extLst>
          </p:cNvPr>
          <p:cNvPicPr>
            <a:picLocks noChangeAspect="1"/>
          </p:cNvPicPr>
          <p:nvPr/>
        </p:nvPicPr>
        <p:blipFill>
          <a:blip r:embed="rId6"/>
          <a:stretch>
            <a:fillRect/>
          </a:stretch>
        </p:blipFill>
        <p:spPr>
          <a:xfrm>
            <a:off x="3414815" y="3293685"/>
            <a:ext cx="2695323" cy="1100964"/>
          </a:xfrm>
          <a:prstGeom prst="rect">
            <a:avLst/>
          </a:prstGeom>
        </p:spPr>
      </p:pic>
      <p:pic>
        <p:nvPicPr>
          <p:cNvPr id="12" name="Picture 11" descr="A picture containing indoor, music&#10;&#10;Description automatically generated">
            <a:extLst>
              <a:ext uri="{FF2B5EF4-FFF2-40B4-BE49-F238E27FC236}">
                <a16:creationId xmlns:a16="http://schemas.microsoft.com/office/drawing/2014/main" id="{75683EBE-3620-3A3B-3913-D0ADA5D98A70}"/>
              </a:ext>
            </a:extLst>
          </p:cNvPr>
          <p:cNvPicPr>
            <a:picLocks noChangeAspect="1"/>
          </p:cNvPicPr>
          <p:nvPr/>
        </p:nvPicPr>
        <p:blipFill>
          <a:blip r:embed="rId7"/>
          <a:stretch>
            <a:fillRect/>
          </a:stretch>
        </p:blipFill>
        <p:spPr>
          <a:xfrm>
            <a:off x="2812345" y="1613607"/>
            <a:ext cx="2778013" cy="1197495"/>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A561918D-6534-90AB-16AD-9A7FF702D34B}"/>
              </a:ext>
            </a:extLst>
          </p:cNvPr>
          <p:cNvPicPr>
            <a:picLocks noChangeAspect="1"/>
          </p:cNvPicPr>
          <p:nvPr/>
        </p:nvPicPr>
        <p:blipFill>
          <a:blip r:embed="rId8"/>
          <a:stretch>
            <a:fillRect/>
          </a:stretch>
        </p:blipFill>
        <p:spPr>
          <a:xfrm>
            <a:off x="2677202" y="569790"/>
            <a:ext cx="3067768" cy="1096124"/>
          </a:xfrm>
          <a:prstGeom prst="rect">
            <a:avLst/>
          </a:prstGeom>
        </p:spPr>
      </p:pic>
      <p:pic>
        <p:nvPicPr>
          <p:cNvPr id="14" name="Picture 13" descr="Shape&#10;&#10;Description automatically generated">
            <a:extLst>
              <a:ext uri="{FF2B5EF4-FFF2-40B4-BE49-F238E27FC236}">
                <a16:creationId xmlns:a16="http://schemas.microsoft.com/office/drawing/2014/main" id="{E7283E66-30C3-200C-98BC-B4B904FBE7DE}"/>
              </a:ext>
            </a:extLst>
          </p:cNvPr>
          <p:cNvPicPr>
            <a:picLocks noChangeAspect="1"/>
          </p:cNvPicPr>
          <p:nvPr/>
        </p:nvPicPr>
        <p:blipFill>
          <a:blip r:embed="rId9"/>
          <a:stretch>
            <a:fillRect/>
          </a:stretch>
        </p:blipFill>
        <p:spPr>
          <a:xfrm>
            <a:off x="6323131" y="621822"/>
            <a:ext cx="2029543" cy="1096124"/>
          </a:xfrm>
          <a:prstGeom prst="rect">
            <a:avLst/>
          </a:prstGeom>
        </p:spPr>
      </p:pic>
      <p:sp>
        <p:nvSpPr>
          <p:cNvPr id="15" name="Content Placeholder 2">
            <a:extLst>
              <a:ext uri="{FF2B5EF4-FFF2-40B4-BE49-F238E27FC236}">
                <a16:creationId xmlns:a16="http://schemas.microsoft.com/office/drawing/2014/main" id="{EE1692E9-2A4E-42EF-19AA-76506117EA07}"/>
              </a:ext>
            </a:extLst>
          </p:cNvPr>
          <p:cNvSpPr txBox="1">
            <a:spLocks/>
          </p:cNvSpPr>
          <p:nvPr/>
        </p:nvSpPr>
        <p:spPr>
          <a:xfrm>
            <a:off x="15905" y="4403814"/>
            <a:ext cx="6033414" cy="48821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Times New Roman" panose="02020603050405020304" pitchFamily="18" charset="0"/>
                <a:cs typeface="Times New Roman" panose="02020603050405020304" pitchFamily="18" charset="0"/>
              </a:rPr>
              <a:t>UVA XY-GEM Layer schematic and picture without RF shielding</a:t>
            </a:r>
          </a:p>
        </p:txBody>
      </p:sp>
      <p:sp>
        <p:nvSpPr>
          <p:cNvPr id="16" name="Content Placeholder 2">
            <a:extLst>
              <a:ext uri="{FF2B5EF4-FFF2-40B4-BE49-F238E27FC236}">
                <a16:creationId xmlns:a16="http://schemas.microsoft.com/office/drawing/2014/main" id="{FD0BC2B3-3A86-7D74-0847-38AAA8B3C2AE}"/>
              </a:ext>
            </a:extLst>
          </p:cNvPr>
          <p:cNvSpPr txBox="1">
            <a:spLocks/>
          </p:cNvSpPr>
          <p:nvPr/>
        </p:nvSpPr>
        <p:spPr>
          <a:xfrm>
            <a:off x="2950403" y="2862152"/>
            <a:ext cx="3067768" cy="48821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Times New Roman" panose="02020603050405020304" pitchFamily="18" charset="0"/>
                <a:cs typeface="Times New Roman" panose="02020603050405020304" pitchFamily="18" charset="0"/>
              </a:rPr>
              <a:t>UVA UV-GEM Layer schematic and picture with RF shielding</a:t>
            </a:r>
          </a:p>
        </p:txBody>
      </p:sp>
      <p:sp>
        <p:nvSpPr>
          <p:cNvPr id="17" name="Slide Number Placeholder 16">
            <a:extLst>
              <a:ext uri="{FF2B5EF4-FFF2-40B4-BE49-F238E27FC236}">
                <a16:creationId xmlns:a16="http://schemas.microsoft.com/office/drawing/2014/main" id="{5CDA91B7-41AB-85C5-ADE5-206B61DE0D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spTree>
    <p:extLst>
      <p:ext uri="{BB962C8B-B14F-4D97-AF65-F5344CB8AC3E}">
        <p14:creationId xmlns:p14="http://schemas.microsoft.com/office/powerpoint/2010/main" val="10617380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599AF-13EE-0842-04AF-F8BB5C1329E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A937DA1-F8DA-E8B0-295C-B79C16893069}"/>
              </a:ext>
            </a:extLst>
          </p:cNvPr>
          <p:cNvSpPr>
            <a:spLocks noGrp="1"/>
          </p:cNvSpPr>
          <p:nvPr>
            <p:ph type="title"/>
          </p:nvPr>
        </p:nvSpPr>
        <p:spPr>
          <a:xfrm>
            <a:off x="1442205" y="93249"/>
            <a:ext cx="6259589" cy="504845"/>
          </a:xfrm>
        </p:spPr>
        <p:txBody>
          <a:bodyPr>
            <a:noAutofit/>
          </a:bodyPr>
          <a:lstStyle/>
          <a:p>
            <a:pPr algn="ctr"/>
            <a:r>
              <a:rPr lang="en-US" sz="3200" dirty="0">
                <a:latin typeface="Times New Roman" panose="02020603050405020304" pitchFamily="18" charset="0"/>
                <a:cs typeface="Times New Roman" panose="02020603050405020304" pitchFamily="18" charset="0"/>
              </a:rPr>
              <a:t>GEM DAQ Electronics</a:t>
            </a:r>
          </a:p>
        </p:txBody>
      </p:sp>
      <p:pic>
        <p:nvPicPr>
          <p:cNvPr id="4" name="Picture 3" descr="A green and gold circuit board&#10;&#10;Description automatically generated">
            <a:extLst>
              <a:ext uri="{FF2B5EF4-FFF2-40B4-BE49-F238E27FC236}">
                <a16:creationId xmlns:a16="http://schemas.microsoft.com/office/drawing/2014/main" id="{A62D5694-C458-DD2D-F507-15DC6ADF096D}"/>
              </a:ext>
            </a:extLst>
          </p:cNvPr>
          <p:cNvPicPr>
            <a:picLocks noChangeAspect="1"/>
          </p:cNvPicPr>
          <p:nvPr/>
        </p:nvPicPr>
        <p:blipFill>
          <a:blip r:embed="rId2"/>
          <a:stretch>
            <a:fillRect/>
          </a:stretch>
        </p:blipFill>
        <p:spPr>
          <a:xfrm>
            <a:off x="849420" y="718242"/>
            <a:ext cx="848236" cy="1296344"/>
          </a:xfrm>
          <a:prstGeom prst="rect">
            <a:avLst/>
          </a:prstGeom>
          <a:ln>
            <a:solidFill>
              <a:schemeClr val="accent1"/>
            </a:solidFill>
          </a:ln>
        </p:spPr>
      </p:pic>
      <p:pic>
        <p:nvPicPr>
          <p:cNvPr id="7" name="Picture 6" descr="A group of green circuit boards with red wires&#10;&#10;Description automatically generated">
            <a:extLst>
              <a:ext uri="{FF2B5EF4-FFF2-40B4-BE49-F238E27FC236}">
                <a16:creationId xmlns:a16="http://schemas.microsoft.com/office/drawing/2014/main" id="{F370B98A-B2F4-6EB4-84D4-1113B1D9BE13}"/>
              </a:ext>
            </a:extLst>
          </p:cNvPr>
          <p:cNvPicPr>
            <a:picLocks noChangeAspect="1"/>
          </p:cNvPicPr>
          <p:nvPr/>
        </p:nvPicPr>
        <p:blipFill>
          <a:blip r:embed="rId3"/>
          <a:stretch>
            <a:fillRect/>
          </a:stretch>
        </p:blipFill>
        <p:spPr>
          <a:xfrm>
            <a:off x="287099" y="2619555"/>
            <a:ext cx="1971425" cy="1639103"/>
          </a:xfrm>
          <a:prstGeom prst="rect">
            <a:avLst/>
          </a:prstGeom>
          <a:ln>
            <a:solidFill>
              <a:schemeClr val="accent1"/>
            </a:solidFill>
          </a:ln>
        </p:spPr>
      </p:pic>
      <p:sp>
        <p:nvSpPr>
          <p:cNvPr id="16" name="TextBox 15">
            <a:extLst>
              <a:ext uri="{FF2B5EF4-FFF2-40B4-BE49-F238E27FC236}">
                <a16:creationId xmlns:a16="http://schemas.microsoft.com/office/drawing/2014/main" id="{C5934485-6569-1058-4CA4-674275BD9954}"/>
              </a:ext>
            </a:extLst>
          </p:cNvPr>
          <p:cNvSpPr txBox="1"/>
          <p:nvPr/>
        </p:nvSpPr>
        <p:spPr>
          <a:xfrm>
            <a:off x="171061" y="2040901"/>
            <a:ext cx="2201442" cy="584775"/>
          </a:xfrm>
          <a:prstGeom prst="rect">
            <a:avLst/>
          </a:prstGeom>
          <a:noFill/>
          <a:ln>
            <a:no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INFN Analog Pipeline Voltage (APV25) Card </a:t>
            </a:r>
          </a:p>
        </p:txBody>
      </p:sp>
      <p:sp>
        <p:nvSpPr>
          <p:cNvPr id="17" name="TextBox 16">
            <a:extLst>
              <a:ext uri="{FF2B5EF4-FFF2-40B4-BE49-F238E27FC236}">
                <a16:creationId xmlns:a16="http://schemas.microsoft.com/office/drawing/2014/main" id="{C0062A8C-B22A-6924-957B-ABC303987B20}"/>
              </a:ext>
            </a:extLst>
          </p:cNvPr>
          <p:cNvSpPr txBox="1"/>
          <p:nvPr/>
        </p:nvSpPr>
        <p:spPr>
          <a:xfrm>
            <a:off x="171061" y="4312811"/>
            <a:ext cx="2201442" cy="338554"/>
          </a:xfrm>
          <a:prstGeom prst="rect">
            <a:avLst/>
          </a:prstGeom>
          <a:noFill/>
          <a:ln>
            <a:no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UVA APV25 Card </a:t>
            </a:r>
          </a:p>
        </p:txBody>
      </p:sp>
      <p:sp>
        <p:nvSpPr>
          <p:cNvPr id="18" name="Rounded Rectangle 17">
            <a:extLst>
              <a:ext uri="{FF2B5EF4-FFF2-40B4-BE49-F238E27FC236}">
                <a16:creationId xmlns:a16="http://schemas.microsoft.com/office/drawing/2014/main" id="{B0E6A9DC-E4F6-42C4-D8F1-EFAAE7F153FF}"/>
              </a:ext>
            </a:extLst>
          </p:cNvPr>
          <p:cNvSpPr/>
          <p:nvPr/>
        </p:nvSpPr>
        <p:spPr>
          <a:xfrm>
            <a:off x="171061" y="668866"/>
            <a:ext cx="2201442" cy="3966249"/>
          </a:xfrm>
          <a:prstGeom prst="round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3878D7E5-E80F-01F0-1E69-20737EAEADD6}"/>
              </a:ext>
            </a:extLst>
          </p:cNvPr>
          <p:cNvGrpSpPr/>
          <p:nvPr/>
        </p:nvGrpSpPr>
        <p:grpSpPr>
          <a:xfrm>
            <a:off x="3089204" y="934539"/>
            <a:ext cx="2041602" cy="3274423"/>
            <a:chOff x="3346430" y="940525"/>
            <a:chExt cx="2041602" cy="3274423"/>
          </a:xfrm>
        </p:grpSpPr>
        <p:sp>
          <p:nvSpPr>
            <p:cNvPr id="19" name="TextBox 18">
              <a:extLst>
                <a:ext uri="{FF2B5EF4-FFF2-40B4-BE49-F238E27FC236}">
                  <a16:creationId xmlns:a16="http://schemas.microsoft.com/office/drawing/2014/main" id="{30EB0405-AA1B-A918-1AB3-E6DAEC3D6E86}"/>
                </a:ext>
              </a:extLst>
            </p:cNvPr>
            <p:cNvSpPr txBox="1"/>
            <p:nvPr/>
          </p:nvSpPr>
          <p:spPr>
            <a:xfrm>
              <a:off x="3346430" y="3564591"/>
              <a:ext cx="2041602"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Multi Purpose Digitizer (MPD)</a:t>
              </a:r>
            </a:p>
          </p:txBody>
        </p:sp>
        <p:grpSp>
          <p:nvGrpSpPr>
            <p:cNvPr id="28" name="Group 27">
              <a:extLst>
                <a:ext uri="{FF2B5EF4-FFF2-40B4-BE49-F238E27FC236}">
                  <a16:creationId xmlns:a16="http://schemas.microsoft.com/office/drawing/2014/main" id="{DCA09785-933D-F332-C9BC-AB9F1C13F16F}"/>
                </a:ext>
              </a:extLst>
            </p:cNvPr>
            <p:cNvGrpSpPr/>
            <p:nvPr/>
          </p:nvGrpSpPr>
          <p:grpSpPr>
            <a:xfrm>
              <a:off x="3548625" y="940525"/>
              <a:ext cx="1637212" cy="3274423"/>
              <a:chOff x="3548625" y="940525"/>
              <a:chExt cx="1637212" cy="3274423"/>
            </a:xfrm>
          </p:grpSpPr>
          <p:pic>
            <p:nvPicPr>
              <p:cNvPr id="13" name="Picture 12" descr="A close-up of a circuit board&#10;&#10;Description automatically generated">
                <a:extLst>
                  <a:ext uri="{FF2B5EF4-FFF2-40B4-BE49-F238E27FC236}">
                    <a16:creationId xmlns:a16="http://schemas.microsoft.com/office/drawing/2014/main" id="{54E9D1B1-35CC-0EF2-962E-16101032CD0A}"/>
                  </a:ext>
                </a:extLst>
              </p:cNvPr>
              <p:cNvPicPr>
                <a:picLocks noChangeAspect="1"/>
              </p:cNvPicPr>
              <p:nvPr/>
            </p:nvPicPr>
            <p:blipFill>
              <a:blip r:embed="rId4"/>
              <a:stretch>
                <a:fillRect/>
              </a:stretch>
            </p:blipFill>
            <p:spPr>
              <a:xfrm>
                <a:off x="3694176" y="1071154"/>
                <a:ext cx="1346111" cy="2463472"/>
              </a:xfrm>
              <a:prstGeom prst="rect">
                <a:avLst/>
              </a:prstGeom>
            </p:spPr>
          </p:pic>
          <p:sp>
            <p:nvSpPr>
              <p:cNvPr id="20" name="Rounded Rectangle 19">
                <a:extLst>
                  <a:ext uri="{FF2B5EF4-FFF2-40B4-BE49-F238E27FC236}">
                    <a16:creationId xmlns:a16="http://schemas.microsoft.com/office/drawing/2014/main" id="{230ED334-4580-F883-85AD-61BCD7980BEF}"/>
                  </a:ext>
                </a:extLst>
              </p:cNvPr>
              <p:cNvSpPr/>
              <p:nvPr/>
            </p:nvSpPr>
            <p:spPr>
              <a:xfrm>
                <a:off x="3548625" y="940525"/>
                <a:ext cx="1637212" cy="3274423"/>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9" name="Group 28">
            <a:extLst>
              <a:ext uri="{FF2B5EF4-FFF2-40B4-BE49-F238E27FC236}">
                <a16:creationId xmlns:a16="http://schemas.microsoft.com/office/drawing/2014/main" id="{44406AE9-B3FB-60E9-0779-2055C58D6B0E}"/>
              </a:ext>
            </a:extLst>
          </p:cNvPr>
          <p:cNvGrpSpPr/>
          <p:nvPr/>
        </p:nvGrpSpPr>
        <p:grpSpPr>
          <a:xfrm>
            <a:off x="5699986" y="753008"/>
            <a:ext cx="3197512" cy="1757122"/>
            <a:chOff x="5712823" y="757646"/>
            <a:chExt cx="3344091" cy="1814104"/>
          </a:xfrm>
        </p:grpSpPr>
        <p:pic>
          <p:nvPicPr>
            <p:cNvPr id="15" name="Picture 14" descr="A computer screen shot of a computer&#10;&#10;Description automatically generated">
              <a:extLst>
                <a:ext uri="{FF2B5EF4-FFF2-40B4-BE49-F238E27FC236}">
                  <a16:creationId xmlns:a16="http://schemas.microsoft.com/office/drawing/2014/main" id="{68ECCBC6-421C-5C83-FC19-FBC21F43F742}"/>
                </a:ext>
              </a:extLst>
            </p:cNvPr>
            <p:cNvPicPr>
              <a:picLocks noChangeAspect="1"/>
            </p:cNvPicPr>
            <p:nvPr/>
          </p:nvPicPr>
          <p:blipFill>
            <a:blip r:embed="rId5"/>
            <a:srcRect l="38207"/>
            <a:stretch/>
          </p:blipFill>
          <p:spPr>
            <a:xfrm>
              <a:off x="5892376" y="823848"/>
              <a:ext cx="2984985" cy="1393454"/>
            </a:xfrm>
            <a:prstGeom prst="rect">
              <a:avLst/>
            </a:prstGeom>
          </p:spPr>
        </p:pic>
        <p:sp>
          <p:nvSpPr>
            <p:cNvPr id="21" name="Rounded Rectangle 20">
              <a:extLst>
                <a:ext uri="{FF2B5EF4-FFF2-40B4-BE49-F238E27FC236}">
                  <a16:creationId xmlns:a16="http://schemas.microsoft.com/office/drawing/2014/main" id="{A3EA4FFD-42C1-DC3E-55E5-6AE97358129D}"/>
                </a:ext>
              </a:extLst>
            </p:cNvPr>
            <p:cNvSpPr/>
            <p:nvPr/>
          </p:nvSpPr>
          <p:spPr>
            <a:xfrm>
              <a:off x="5712823" y="757646"/>
              <a:ext cx="3344091" cy="1814104"/>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2858F8A-E3BF-3409-D4EE-E75D9F94D8F7}"/>
                </a:ext>
              </a:extLst>
            </p:cNvPr>
            <p:cNvSpPr txBox="1"/>
            <p:nvPr/>
          </p:nvSpPr>
          <p:spPr>
            <a:xfrm>
              <a:off x="5987182" y="2161457"/>
              <a:ext cx="2795372" cy="349533"/>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VXS Trigger Processor (VTP)</a:t>
              </a:r>
            </a:p>
          </p:txBody>
        </p:sp>
      </p:grpSp>
      <p:grpSp>
        <p:nvGrpSpPr>
          <p:cNvPr id="30" name="Group 29">
            <a:extLst>
              <a:ext uri="{FF2B5EF4-FFF2-40B4-BE49-F238E27FC236}">
                <a16:creationId xmlns:a16="http://schemas.microsoft.com/office/drawing/2014/main" id="{C3CE0D68-A225-65DF-AB32-362447694A5C}"/>
              </a:ext>
            </a:extLst>
          </p:cNvPr>
          <p:cNvGrpSpPr/>
          <p:nvPr/>
        </p:nvGrpSpPr>
        <p:grpSpPr>
          <a:xfrm>
            <a:off x="5796181" y="3750201"/>
            <a:ext cx="3005122" cy="880430"/>
            <a:chOff x="5892376" y="3750201"/>
            <a:chExt cx="3005122" cy="900298"/>
          </a:xfrm>
        </p:grpSpPr>
        <p:sp>
          <p:nvSpPr>
            <p:cNvPr id="23" name="Rounded Rectangle 22">
              <a:extLst>
                <a:ext uri="{FF2B5EF4-FFF2-40B4-BE49-F238E27FC236}">
                  <a16:creationId xmlns:a16="http://schemas.microsoft.com/office/drawing/2014/main" id="{A88401EF-D8D8-8FBA-041E-752AFED35362}"/>
                </a:ext>
              </a:extLst>
            </p:cNvPr>
            <p:cNvSpPr/>
            <p:nvPr/>
          </p:nvSpPr>
          <p:spPr>
            <a:xfrm>
              <a:off x="5892376" y="3750201"/>
              <a:ext cx="3005122" cy="900298"/>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F1BF6A5-ED01-0B21-4F46-ABF28DC0AD10}"/>
                </a:ext>
              </a:extLst>
            </p:cNvPr>
            <p:cNvSpPr txBox="1"/>
            <p:nvPr/>
          </p:nvSpPr>
          <p:spPr>
            <a:xfrm>
              <a:off x="6092057" y="3969518"/>
              <a:ext cx="260576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CODA3 Platform</a:t>
              </a:r>
            </a:p>
          </p:txBody>
        </p:sp>
      </p:grpSp>
      <p:cxnSp>
        <p:nvCxnSpPr>
          <p:cNvPr id="36" name="Straight Arrow Connector 35">
            <a:extLst>
              <a:ext uri="{FF2B5EF4-FFF2-40B4-BE49-F238E27FC236}">
                <a16:creationId xmlns:a16="http://schemas.microsoft.com/office/drawing/2014/main" id="{0BD7A89C-DB36-50F2-2D10-84AA054401DA}"/>
              </a:ext>
            </a:extLst>
          </p:cNvPr>
          <p:cNvCxnSpPr>
            <a:cxnSpLocks/>
            <a:stCxn id="18" idx="3"/>
            <a:endCxn id="20" idx="1"/>
          </p:cNvCxnSpPr>
          <p:nvPr/>
        </p:nvCxnSpPr>
        <p:spPr>
          <a:xfrm flipV="1">
            <a:off x="2372503" y="2571751"/>
            <a:ext cx="918896" cy="80240"/>
          </a:xfrm>
          <a:prstGeom prst="straightConnector1">
            <a:avLst/>
          </a:prstGeom>
          <a:ln w="57150">
            <a:solidFill>
              <a:schemeClr val="accent1"/>
            </a:solidFill>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EB4DEE3F-9FDA-EFA8-EC44-DAF4BE627742}"/>
              </a:ext>
            </a:extLst>
          </p:cNvPr>
          <p:cNvCxnSpPr>
            <a:stCxn id="20" idx="3"/>
            <a:endCxn id="21" idx="1"/>
          </p:cNvCxnSpPr>
          <p:nvPr/>
        </p:nvCxnSpPr>
        <p:spPr>
          <a:xfrm flipV="1">
            <a:off x="4928611" y="1631569"/>
            <a:ext cx="771375" cy="94018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024E60B2-E87D-A77D-191A-DE4B3F3832BB}"/>
              </a:ext>
            </a:extLst>
          </p:cNvPr>
          <p:cNvCxnSpPr>
            <a:stCxn id="21" idx="2"/>
            <a:endCxn id="23" idx="0"/>
          </p:cNvCxnSpPr>
          <p:nvPr/>
        </p:nvCxnSpPr>
        <p:spPr>
          <a:xfrm>
            <a:off x="7298742" y="2510130"/>
            <a:ext cx="0" cy="1240071"/>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A742AF60-4996-F9F1-3988-3387C6D69650}"/>
              </a:ext>
            </a:extLst>
          </p:cNvPr>
          <p:cNvSpPr txBox="1"/>
          <p:nvPr/>
        </p:nvSpPr>
        <p:spPr>
          <a:xfrm>
            <a:off x="2455885" y="2810934"/>
            <a:ext cx="740229" cy="1077218"/>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10 or 20 m</a:t>
            </a:r>
          </a:p>
          <a:p>
            <a:r>
              <a:rPr lang="en-US" sz="1600" dirty="0">
                <a:latin typeface="Times New Roman" panose="02020603050405020304" pitchFamily="18" charset="0"/>
                <a:cs typeface="Times New Roman" panose="02020603050405020304" pitchFamily="18" charset="0"/>
              </a:rPr>
              <a:t>HDMI Cables</a:t>
            </a:r>
          </a:p>
        </p:txBody>
      </p:sp>
      <p:sp>
        <p:nvSpPr>
          <p:cNvPr id="42" name="TextBox 41">
            <a:extLst>
              <a:ext uri="{FF2B5EF4-FFF2-40B4-BE49-F238E27FC236}">
                <a16:creationId xmlns:a16="http://schemas.microsoft.com/office/drawing/2014/main" id="{79632411-764C-3AAF-09F2-8C59E8B7EA11}"/>
              </a:ext>
            </a:extLst>
          </p:cNvPr>
          <p:cNvSpPr txBox="1"/>
          <p:nvPr/>
        </p:nvSpPr>
        <p:spPr>
          <a:xfrm>
            <a:off x="5011994" y="2399268"/>
            <a:ext cx="740229" cy="1077218"/>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Long Fiber </a:t>
            </a:r>
            <a:r>
              <a:rPr lang="en-US" sz="1600" dirty="0" err="1">
                <a:latin typeface="Times New Roman" panose="02020603050405020304" pitchFamily="18" charset="0"/>
                <a:cs typeface="Times New Roman" panose="02020603050405020304" pitchFamily="18" charset="0"/>
              </a:rPr>
              <a:t>OpticCables</a:t>
            </a:r>
            <a:endParaRPr lang="en-US" sz="1600" dirty="0">
              <a:latin typeface="Times New Roman" panose="02020603050405020304" pitchFamily="18"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F1281A75-36CE-4B92-E6A2-3CC614A2F4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spTree>
    <p:extLst>
      <p:ext uri="{BB962C8B-B14F-4D97-AF65-F5344CB8AC3E}">
        <p14:creationId xmlns:p14="http://schemas.microsoft.com/office/powerpoint/2010/main" val="13415222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457200" y="102393"/>
            <a:ext cx="8229600" cy="557030"/>
          </a:xfrm>
        </p:spPr>
        <p:txBody>
          <a:bodyPr>
            <a:noAutofit/>
          </a:bodyPr>
          <a:lstStyle/>
          <a:p>
            <a:pPr algn="ctr"/>
            <a:r>
              <a:rPr lang="en-US" sz="3200" dirty="0">
                <a:latin typeface="Times New Roman" panose="02020603050405020304" pitchFamily="18" charset="0"/>
                <a:cs typeface="Times New Roman" panose="02020603050405020304" pitchFamily="18" charset="0"/>
              </a:rPr>
              <a:t>Gas </a:t>
            </a:r>
            <a:r>
              <a:rPr lang="en-US" sz="3200" dirty="0" err="1">
                <a:latin typeface="Times New Roman" panose="02020603050405020304" pitchFamily="18" charset="0"/>
                <a:cs typeface="Times New Roman" panose="02020603050405020304" pitchFamily="18" charset="0"/>
              </a:rPr>
              <a:t>RINg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CHerenkov</a:t>
            </a:r>
            <a:r>
              <a:rPr lang="en-US" sz="3200" dirty="0">
                <a:latin typeface="Times New Roman" panose="02020603050405020304" pitchFamily="18" charset="0"/>
                <a:cs typeface="Times New Roman" panose="02020603050405020304" pitchFamily="18" charset="0"/>
              </a:rPr>
              <a:t> (GRINCH)</a:t>
            </a:r>
          </a:p>
        </p:txBody>
      </p:sp>
      <p:pic>
        <p:nvPicPr>
          <p:cNvPr id="6" name="Picture 5" descr="A metal door with a clear glass door&#10;&#10;Description automatically generated with medium confidence">
            <a:extLst>
              <a:ext uri="{FF2B5EF4-FFF2-40B4-BE49-F238E27FC236}">
                <a16:creationId xmlns:a16="http://schemas.microsoft.com/office/drawing/2014/main" id="{C33F276D-1590-CF97-514E-6AC2D9AF7CD6}"/>
              </a:ext>
            </a:extLst>
          </p:cNvPr>
          <p:cNvPicPr>
            <a:picLocks noChangeAspect="1"/>
          </p:cNvPicPr>
          <p:nvPr/>
        </p:nvPicPr>
        <p:blipFill>
          <a:blip r:embed="rId2"/>
          <a:stretch>
            <a:fillRect/>
          </a:stretch>
        </p:blipFill>
        <p:spPr>
          <a:xfrm>
            <a:off x="7468827" y="633389"/>
            <a:ext cx="1576936" cy="3583039"/>
          </a:xfrm>
          <a:prstGeom prst="rect">
            <a:avLst/>
          </a:prstGeom>
        </p:spPr>
      </p:pic>
      <p:pic>
        <p:nvPicPr>
          <p:cNvPr id="10" name="Picture 9" descr="A large machine with wires and cables&#10;&#10;Description automatically generated">
            <a:extLst>
              <a:ext uri="{FF2B5EF4-FFF2-40B4-BE49-F238E27FC236}">
                <a16:creationId xmlns:a16="http://schemas.microsoft.com/office/drawing/2014/main" id="{B60C86B6-7FAE-E750-E5CD-3CDA64315F6F}"/>
              </a:ext>
            </a:extLst>
          </p:cNvPr>
          <p:cNvPicPr>
            <a:picLocks noChangeAspect="1"/>
          </p:cNvPicPr>
          <p:nvPr/>
        </p:nvPicPr>
        <p:blipFill>
          <a:blip r:embed="rId3"/>
          <a:stretch>
            <a:fillRect/>
          </a:stretch>
        </p:blipFill>
        <p:spPr>
          <a:xfrm>
            <a:off x="2945880" y="842520"/>
            <a:ext cx="4185684" cy="3273842"/>
          </a:xfrm>
          <a:prstGeom prst="rect">
            <a:avLst/>
          </a:prstGeom>
        </p:spPr>
      </p:pic>
      <p:sp>
        <p:nvSpPr>
          <p:cNvPr id="11" name="TextBox 10">
            <a:extLst>
              <a:ext uri="{FF2B5EF4-FFF2-40B4-BE49-F238E27FC236}">
                <a16:creationId xmlns:a16="http://schemas.microsoft.com/office/drawing/2014/main" id="{A24A3B91-40EC-6B0F-ADD9-417CFA25A729}"/>
              </a:ext>
            </a:extLst>
          </p:cNvPr>
          <p:cNvSpPr txBox="1"/>
          <p:nvPr/>
        </p:nvSpPr>
        <p:spPr>
          <a:xfrm>
            <a:off x="2945880" y="4100893"/>
            <a:ext cx="4185684"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GRINCH in the </a:t>
            </a:r>
            <a:r>
              <a:rPr lang="en-US" sz="1600" dirty="0" err="1">
                <a:latin typeface="Times New Roman" panose="02020603050405020304" pitchFamily="18" charset="0"/>
                <a:cs typeface="Times New Roman" panose="02020603050405020304" pitchFamily="18" charset="0"/>
              </a:rPr>
              <a:t>BigBite</a:t>
            </a:r>
            <a:r>
              <a:rPr lang="en-US" sz="1600" dirty="0">
                <a:latin typeface="Times New Roman" panose="02020603050405020304" pitchFamily="18" charset="0"/>
                <a:cs typeface="Times New Roman" panose="02020603050405020304" pitchFamily="18" charset="0"/>
              </a:rPr>
              <a:t> Spectrometer in Hall A</a:t>
            </a:r>
          </a:p>
        </p:txBody>
      </p:sp>
      <p:sp>
        <p:nvSpPr>
          <p:cNvPr id="14" name="TextBox 13">
            <a:extLst>
              <a:ext uri="{FF2B5EF4-FFF2-40B4-BE49-F238E27FC236}">
                <a16:creationId xmlns:a16="http://schemas.microsoft.com/office/drawing/2014/main" id="{0633BA78-CBF9-48E3-3853-8AB398CD1BE3}"/>
              </a:ext>
            </a:extLst>
          </p:cNvPr>
          <p:cNvSpPr txBox="1"/>
          <p:nvPr/>
        </p:nvSpPr>
        <p:spPr>
          <a:xfrm>
            <a:off x="7300922" y="4169642"/>
            <a:ext cx="1912747"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Cylindrical Mirrors Inside GRINCH</a:t>
            </a:r>
          </a:p>
        </p:txBody>
      </p:sp>
      <p:sp>
        <p:nvSpPr>
          <p:cNvPr id="15" name="TextBox 14">
            <a:extLst>
              <a:ext uri="{FF2B5EF4-FFF2-40B4-BE49-F238E27FC236}">
                <a16:creationId xmlns:a16="http://schemas.microsoft.com/office/drawing/2014/main" id="{D70E77AB-2E88-95F8-7569-9358B22B7DEE}"/>
              </a:ext>
            </a:extLst>
          </p:cNvPr>
          <p:cNvSpPr txBox="1"/>
          <p:nvPr/>
        </p:nvSpPr>
        <p:spPr>
          <a:xfrm>
            <a:off x="60960" y="1171366"/>
            <a:ext cx="2884920"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PID for electrons and </a:t>
            </a:r>
            <a:r>
              <a:rPr lang="en-US" sz="1600" dirty="0" err="1">
                <a:latin typeface="Times New Roman" panose="02020603050405020304" pitchFamily="18" charset="0"/>
                <a:cs typeface="Times New Roman" panose="02020603050405020304" pitchFamily="18" charset="0"/>
              </a:rPr>
              <a:t>pions</a:t>
            </a: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510 one-inch PMTs in a honeycomb array</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4 highly reflective cylindrical mirrors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Filled with heavy gas: C</a:t>
            </a:r>
            <a:r>
              <a:rPr lang="en-US" sz="1600" baseline="-25000" dirty="0">
                <a:latin typeface="Times New Roman" panose="02020603050405020304" pitchFamily="18" charset="0"/>
                <a:cs typeface="Times New Roman" panose="02020603050405020304" pitchFamily="18" charset="0"/>
              </a:rPr>
              <a:t>4</a:t>
            </a:r>
            <a:r>
              <a:rPr lang="en-US" sz="1600" dirty="0">
                <a:latin typeface="Times New Roman" panose="02020603050405020304" pitchFamily="18" charset="0"/>
                <a:cs typeface="Times New Roman" panose="02020603050405020304" pitchFamily="18" charset="0"/>
              </a:rPr>
              <a:t>F</a:t>
            </a:r>
            <a:r>
              <a:rPr lang="en-US" sz="1600" baseline="-25000" dirty="0">
                <a:latin typeface="Times New Roman" panose="02020603050405020304" pitchFamily="18" charset="0"/>
                <a:cs typeface="Times New Roman" panose="02020603050405020304" pitchFamily="18" charset="0"/>
              </a:rPr>
              <a:t>8</a:t>
            </a: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Pion Threshold of 2.7 GeV</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NINO front-end cards instrumented for data collection in high-background environment </a:t>
            </a:r>
          </a:p>
        </p:txBody>
      </p:sp>
      <p:sp>
        <p:nvSpPr>
          <p:cNvPr id="7" name="Slide Number Placeholder 6">
            <a:extLst>
              <a:ext uri="{FF2B5EF4-FFF2-40B4-BE49-F238E27FC236}">
                <a16:creationId xmlns:a16="http://schemas.microsoft.com/office/drawing/2014/main" id="{96D5D8FD-8134-F3DD-8117-3E6010A354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spTree>
    <p:extLst>
      <p:ext uri="{BB962C8B-B14F-4D97-AF65-F5344CB8AC3E}">
        <p14:creationId xmlns:p14="http://schemas.microsoft.com/office/powerpoint/2010/main" val="33580149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1626577" y="102393"/>
            <a:ext cx="5890846" cy="557030"/>
          </a:xfrm>
        </p:spPr>
        <p:txBody>
          <a:bodyPr>
            <a:noAutofit/>
          </a:bodyPr>
          <a:lstStyle/>
          <a:p>
            <a:pPr algn="ctr"/>
            <a:r>
              <a:rPr lang="en-US" sz="3200" dirty="0">
                <a:latin typeface="Times New Roman" panose="02020603050405020304" pitchFamily="18" charset="0"/>
                <a:cs typeface="Times New Roman" panose="02020603050405020304" pitchFamily="18" charset="0"/>
              </a:rPr>
              <a:t>Timing Hodoscope</a:t>
            </a:r>
          </a:p>
        </p:txBody>
      </p:sp>
      <p:pic>
        <p:nvPicPr>
          <p:cNvPr id="4" name="Picture 3" descr="A black and grey bars&#10;&#10;Description automatically generated with medium confidence">
            <a:extLst>
              <a:ext uri="{FF2B5EF4-FFF2-40B4-BE49-F238E27FC236}">
                <a16:creationId xmlns:a16="http://schemas.microsoft.com/office/drawing/2014/main" id="{2AF49E13-D07C-60DD-2CF2-A863311C3E38}"/>
              </a:ext>
            </a:extLst>
          </p:cNvPr>
          <p:cNvPicPr>
            <a:picLocks noChangeAspect="1"/>
          </p:cNvPicPr>
          <p:nvPr/>
        </p:nvPicPr>
        <p:blipFill>
          <a:blip r:embed="rId2"/>
          <a:stretch>
            <a:fillRect/>
          </a:stretch>
        </p:blipFill>
        <p:spPr>
          <a:xfrm rot="5400000" flipH="1">
            <a:off x="5840565" y="1809515"/>
            <a:ext cx="3403096" cy="1116640"/>
          </a:xfrm>
          <a:prstGeom prst="rect">
            <a:avLst/>
          </a:prstGeom>
        </p:spPr>
      </p:pic>
      <p:pic>
        <p:nvPicPr>
          <p:cNvPr id="7" name="Picture 6" descr="A close-up of a machine&#10;&#10;Description automatically generated">
            <a:extLst>
              <a:ext uri="{FF2B5EF4-FFF2-40B4-BE49-F238E27FC236}">
                <a16:creationId xmlns:a16="http://schemas.microsoft.com/office/drawing/2014/main" id="{472D178E-5D85-475D-D8F6-32E3243DF70F}"/>
              </a:ext>
            </a:extLst>
          </p:cNvPr>
          <p:cNvPicPr>
            <a:picLocks noChangeAspect="1"/>
          </p:cNvPicPr>
          <p:nvPr/>
        </p:nvPicPr>
        <p:blipFill>
          <a:blip r:embed="rId3"/>
          <a:stretch>
            <a:fillRect/>
          </a:stretch>
        </p:blipFill>
        <p:spPr>
          <a:xfrm>
            <a:off x="3553967" y="846667"/>
            <a:ext cx="2438382" cy="3251176"/>
          </a:xfrm>
          <a:prstGeom prst="rect">
            <a:avLst/>
          </a:prstGeom>
        </p:spPr>
      </p:pic>
      <p:sp>
        <p:nvSpPr>
          <p:cNvPr id="11" name="TextBox 10">
            <a:extLst>
              <a:ext uri="{FF2B5EF4-FFF2-40B4-BE49-F238E27FC236}">
                <a16:creationId xmlns:a16="http://schemas.microsoft.com/office/drawing/2014/main" id="{9023F87B-1BA2-9C35-4D87-C9B45FE732E0}"/>
              </a:ext>
            </a:extLst>
          </p:cNvPr>
          <p:cNvSpPr txBox="1"/>
          <p:nvPr/>
        </p:nvSpPr>
        <p:spPr>
          <a:xfrm>
            <a:off x="3368293" y="4097843"/>
            <a:ext cx="2809730"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Zoom-in of Timing Hodoscope in </a:t>
            </a:r>
            <a:r>
              <a:rPr lang="en-US" sz="1600" dirty="0" err="1">
                <a:latin typeface="Times New Roman" panose="02020603050405020304" pitchFamily="18" charset="0"/>
                <a:cs typeface="Times New Roman" panose="02020603050405020304" pitchFamily="18" charset="0"/>
              </a:rPr>
              <a:t>BigBite</a:t>
            </a:r>
            <a:r>
              <a:rPr lang="en-US" sz="1600" dirty="0">
                <a:latin typeface="Times New Roman" panose="02020603050405020304" pitchFamily="18" charset="0"/>
                <a:cs typeface="Times New Roman" panose="02020603050405020304" pitchFamily="18" charset="0"/>
              </a:rPr>
              <a:t> Spectrometer</a:t>
            </a:r>
          </a:p>
        </p:txBody>
      </p:sp>
      <p:sp>
        <p:nvSpPr>
          <p:cNvPr id="12" name="TextBox 11">
            <a:extLst>
              <a:ext uri="{FF2B5EF4-FFF2-40B4-BE49-F238E27FC236}">
                <a16:creationId xmlns:a16="http://schemas.microsoft.com/office/drawing/2014/main" id="{88312C72-9DE2-F149-CAA3-480D17F1ECDC}"/>
              </a:ext>
            </a:extLst>
          </p:cNvPr>
          <p:cNvSpPr txBox="1"/>
          <p:nvPr/>
        </p:nvSpPr>
        <p:spPr>
          <a:xfrm>
            <a:off x="6460613" y="4025798"/>
            <a:ext cx="2163001"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Top-View of Scintillator Bar Types</a:t>
            </a:r>
          </a:p>
        </p:txBody>
      </p:sp>
      <p:sp>
        <p:nvSpPr>
          <p:cNvPr id="14" name="TextBox 13">
            <a:extLst>
              <a:ext uri="{FF2B5EF4-FFF2-40B4-BE49-F238E27FC236}">
                <a16:creationId xmlns:a16="http://schemas.microsoft.com/office/drawing/2014/main" id="{5091D0AE-88AB-9B0E-FF13-9FBAA592FADC}"/>
              </a:ext>
            </a:extLst>
          </p:cNvPr>
          <p:cNvSpPr txBox="1"/>
          <p:nvPr/>
        </p:nvSpPr>
        <p:spPr>
          <a:xfrm>
            <a:off x="0" y="928652"/>
            <a:ext cx="3368293"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High precision timing reference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90 plastic scintillators with light guides and PMTs on each end</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Alternated straight and curved light guides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Located between </a:t>
            </a:r>
            <a:r>
              <a:rPr lang="en-US" sz="1600" dirty="0" err="1">
                <a:latin typeface="Times New Roman" panose="02020603050405020304" pitchFamily="18" charset="0"/>
                <a:cs typeface="Times New Roman" panose="02020603050405020304" pitchFamily="18" charset="0"/>
              </a:rPr>
              <a:t>Preshower</a:t>
            </a:r>
            <a:r>
              <a:rPr lang="en-US" sz="1600" dirty="0">
                <a:latin typeface="Times New Roman" panose="02020603050405020304" pitchFamily="18" charset="0"/>
                <a:cs typeface="Times New Roman" panose="02020603050405020304" pitchFamily="18" charset="0"/>
              </a:rPr>
              <a:t> and Shower</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~60 </a:t>
            </a:r>
            <a:r>
              <a:rPr lang="en-US" sz="1600" dirty="0" err="1">
                <a:latin typeface="Times New Roman" panose="02020603050405020304" pitchFamily="18" charset="0"/>
                <a:cs typeface="Times New Roman" panose="02020603050405020304" pitchFamily="18" charset="0"/>
              </a:rPr>
              <a:t>ps</a:t>
            </a:r>
            <a:r>
              <a:rPr lang="en-US" sz="1600" dirty="0">
                <a:latin typeface="Times New Roman" panose="02020603050405020304" pitchFamily="18" charset="0"/>
                <a:cs typeface="Times New Roman" panose="02020603050405020304" pitchFamily="18" charset="0"/>
              </a:rPr>
              <a:t> timing resolution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~5 cm spatial resolution</a:t>
            </a:r>
          </a:p>
        </p:txBody>
      </p:sp>
      <p:sp>
        <p:nvSpPr>
          <p:cNvPr id="24" name="TextBox 23">
            <a:extLst>
              <a:ext uri="{FF2B5EF4-FFF2-40B4-BE49-F238E27FC236}">
                <a16:creationId xmlns:a16="http://schemas.microsoft.com/office/drawing/2014/main" id="{A93CC6D6-8AF3-AFD6-95E9-B23D2D7438D1}"/>
              </a:ext>
            </a:extLst>
          </p:cNvPr>
          <p:cNvSpPr txBox="1"/>
          <p:nvPr/>
        </p:nvSpPr>
        <p:spPr>
          <a:xfrm>
            <a:off x="77064" y="3902686"/>
            <a:ext cx="3302000" cy="830997"/>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Diagram: Ralph </a:t>
            </a:r>
            <a:r>
              <a:rPr lang="en-US" sz="1200" dirty="0" err="1">
                <a:latin typeface="Times New Roman" panose="02020603050405020304" pitchFamily="18" charset="0"/>
                <a:cs typeface="Times New Roman" panose="02020603050405020304" pitchFamily="18" charset="0"/>
              </a:rPr>
              <a:t>Marinaro</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Performance and Commissioning of the </a:t>
            </a:r>
            <a:r>
              <a:rPr lang="en-US" sz="1200" i="1" dirty="0" err="1">
                <a:latin typeface="Times New Roman" panose="02020603050405020304" pitchFamily="18" charset="0"/>
                <a:cs typeface="Times New Roman" panose="02020603050405020304" pitchFamily="18" charset="0"/>
              </a:rPr>
              <a:t>BigBite</a:t>
            </a:r>
            <a:r>
              <a:rPr lang="en-US" sz="1200" i="1" dirty="0">
                <a:latin typeface="Times New Roman" panose="02020603050405020304" pitchFamily="18" charset="0"/>
                <a:cs typeface="Times New Roman" panose="02020603050405020304" pitchFamily="18" charset="0"/>
              </a:rPr>
              <a:t> Timing Hodoscope for Nucleon Form Factor Measurements at Jefferson Lab.</a:t>
            </a:r>
          </a:p>
        </p:txBody>
      </p:sp>
      <p:sp>
        <p:nvSpPr>
          <p:cNvPr id="8" name="Slide Number Placeholder 7">
            <a:extLst>
              <a:ext uri="{FF2B5EF4-FFF2-40B4-BE49-F238E27FC236}">
                <a16:creationId xmlns:a16="http://schemas.microsoft.com/office/drawing/2014/main" id="{7C13451F-3853-9B1D-3A3C-061576BF0E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a:p>
        </p:txBody>
      </p:sp>
    </p:spTree>
    <p:extLst>
      <p:ext uri="{BB962C8B-B14F-4D97-AF65-F5344CB8AC3E}">
        <p14:creationId xmlns:p14="http://schemas.microsoft.com/office/powerpoint/2010/main" val="12639021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1883228" y="102393"/>
            <a:ext cx="5377544" cy="629066"/>
          </a:xfrm>
        </p:spPr>
        <p:txBody>
          <a:bodyPr>
            <a:noAutofit/>
          </a:bodyPr>
          <a:lstStyle/>
          <a:p>
            <a:pPr algn="ctr"/>
            <a:r>
              <a:rPr lang="en-US" sz="3200" dirty="0" err="1">
                <a:latin typeface="Times New Roman" panose="02020603050405020304" pitchFamily="18" charset="0"/>
                <a:cs typeface="Times New Roman" panose="02020603050405020304" pitchFamily="18" charset="0"/>
              </a:rPr>
              <a:t>BigBite</a:t>
            </a:r>
            <a:r>
              <a:rPr lang="en-US" sz="3200" dirty="0">
                <a:latin typeface="Times New Roman" panose="02020603050405020304" pitchFamily="18" charset="0"/>
                <a:cs typeface="Times New Roman" panose="02020603050405020304" pitchFamily="18" charset="0"/>
              </a:rPr>
              <a:t> Calorimeter (</a:t>
            </a:r>
            <a:r>
              <a:rPr lang="en-US" sz="3200" dirty="0" err="1">
                <a:latin typeface="Times New Roman" panose="02020603050405020304" pitchFamily="18" charset="0"/>
                <a:cs typeface="Times New Roman" panose="02020603050405020304" pitchFamily="18" charset="0"/>
              </a:rPr>
              <a:t>BBCal</a:t>
            </a:r>
            <a:r>
              <a:rPr lang="en-US" sz="32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9C0EE83-32B3-1306-C743-F44461E0EC09}"/>
                  </a:ext>
                </a:extLst>
              </p:cNvPr>
              <p:cNvSpPr txBox="1"/>
              <p:nvPr/>
            </p:nvSpPr>
            <p:spPr>
              <a:xfrm>
                <a:off x="4338514" y="606410"/>
                <a:ext cx="4676504" cy="3339376"/>
              </a:xfrm>
              <a:prstGeom prst="rect">
                <a:avLst/>
              </a:prstGeom>
              <a:noFill/>
            </p:spPr>
            <p:txBody>
              <a:bodyPr wrap="square" rtlCol="0">
                <a:spAutoFit/>
              </a:bodyPr>
              <a:lstStyle/>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 </a:t>
                </a:r>
                <a:r>
                  <a:rPr lang="en-US" sz="1500" dirty="0" err="1">
                    <a:solidFill>
                      <a:srgbClr val="FD01EF"/>
                    </a:solidFill>
                    <a:latin typeface="Times New Roman" panose="02020603050405020304" pitchFamily="18" charset="0"/>
                    <a:cs typeface="Times New Roman" panose="02020603050405020304" pitchFamily="18" charset="0"/>
                  </a:rPr>
                  <a:t>Preshower</a:t>
                </a:r>
                <a:r>
                  <a:rPr lang="en-US" sz="1500" dirty="0">
                    <a:latin typeface="Times New Roman" panose="02020603050405020304" pitchFamily="18" charset="0"/>
                    <a:cs typeface="Times New Roman" panose="02020603050405020304" pitchFamily="18" charset="0"/>
                  </a:rPr>
                  <a:t> and </a:t>
                </a:r>
                <a:r>
                  <a:rPr lang="en-US" sz="1500" dirty="0">
                    <a:solidFill>
                      <a:srgbClr val="0400FF"/>
                    </a:solidFill>
                    <a:latin typeface="Times New Roman" panose="02020603050405020304" pitchFamily="18" charset="0"/>
                    <a:cs typeface="Times New Roman" panose="02020603050405020304" pitchFamily="18" charset="0"/>
                  </a:rPr>
                  <a:t>Shower</a:t>
                </a:r>
                <a:r>
                  <a:rPr lang="en-US" sz="1500" dirty="0">
                    <a:latin typeface="Times New Roman" panose="02020603050405020304" pitchFamily="18" charset="0"/>
                    <a:cs typeface="Times New Roman" panose="02020603050405020304" pitchFamily="18" charset="0"/>
                  </a:rPr>
                  <a:t> together sample the total energy and position of the scattered electron.</a:t>
                </a:r>
              </a:p>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Electron induces electromagnetic shower in the lead-glass blocks. Light is collected with </a:t>
                </a:r>
                <a:r>
                  <a:rPr lang="en-US" sz="1500" dirty="0" err="1">
                    <a:latin typeface="Times New Roman" panose="02020603050405020304" pitchFamily="18" charset="0"/>
                    <a:cs typeface="Times New Roman" panose="02020603050405020304" pitchFamily="18" charset="0"/>
                  </a:rPr>
                  <a:t>PMTs.</a:t>
                </a:r>
                <a:endParaRPr lang="en-US" sz="15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500" dirty="0" err="1">
                    <a:solidFill>
                      <a:srgbClr val="FD01EF"/>
                    </a:solidFill>
                    <a:latin typeface="Times New Roman" panose="02020603050405020304" pitchFamily="18" charset="0"/>
                    <a:cs typeface="Times New Roman" panose="02020603050405020304" pitchFamily="18" charset="0"/>
                  </a:rPr>
                  <a:t>Preshower</a:t>
                </a:r>
                <a:endParaRPr lang="en-US" sz="1500" dirty="0">
                  <a:solidFill>
                    <a:srgbClr val="FD01EF"/>
                  </a:solidFill>
                  <a:latin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US" sz="1300" dirty="0">
                    <a:latin typeface="Times New Roman" panose="02020603050405020304" pitchFamily="18" charset="0"/>
                    <a:cs typeface="Times New Roman" panose="02020603050405020304" pitchFamily="18" charset="0"/>
                  </a:rPr>
                  <a:t>52 lead-glass blocks perpendicular to </a:t>
                </a:r>
                <a14:m>
                  <m:oMath xmlns:m="http://schemas.openxmlformats.org/officeDocument/2006/math">
                    <m:r>
                      <a:rPr lang="en-US" sz="1300" b="0" i="1" smtClean="0">
                        <a:latin typeface="Cambria Math" panose="02040503050406030204" pitchFamily="18" charset="0"/>
                      </a:rPr>
                      <m:t>𝑒</m:t>
                    </m:r>
                    <m:r>
                      <a:rPr lang="en-US" sz="1300" b="0" i="1" smtClean="0">
                        <a:latin typeface="Cambria Math" panose="02040503050406030204" pitchFamily="18" charset="0"/>
                      </a:rPr>
                      <m:t>′</m:t>
                    </m:r>
                  </m:oMath>
                </a14:m>
                <a:r>
                  <a:rPr lang="en-US" sz="1300" dirty="0">
                    <a:latin typeface="Times New Roman" panose="02020603050405020304" pitchFamily="18" charset="0"/>
                    <a:cs typeface="Times New Roman" panose="02020603050405020304" pitchFamily="18" charset="0"/>
                  </a:rPr>
                  <a:t> track</a:t>
                </a:r>
              </a:p>
              <a:p>
                <a:pPr marL="742950" lvl="1" indent="-285750">
                  <a:buFont typeface="Courier New" panose="02070309020205020404" pitchFamily="49" charset="0"/>
                  <a:buChar char="o"/>
                </a:pPr>
                <a:r>
                  <a:rPr lang="en-US" sz="1300" dirty="0" err="1">
                    <a:latin typeface="Times New Roman" panose="02020603050405020304" pitchFamily="18" charset="0"/>
                    <a:cs typeface="Times New Roman" panose="02020603050405020304" pitchFamily="18" charset="0"/>
                  </a:rPr>
                  <a:t>Pions</a:t>
                </a:r>
                <a:r>
                  <a:rPr lang="en-US" sz="1300" dirty="0">
                    <a:latin typeface="Times New Roman" panose="02020603050405020304" pitchFamily="18" charset="0"/>
                    <a:cs typeface="Times New Roman" panose="02020603050405020304" pitchFamily="18" charset="0"/>
                  </a:rPr>
                  <a:t> leave a lower energy signal, ~200 MeV/c</a:t>
                </a:r>
                <a:r>
                  <a:rPr lang="en-US" sz="1300" baseline="30000" dirty="0">
                    <a:latin typeface="Times New Roman" panose="02020603050405020304" pitchFamily="18" charset="0"/>
                    <a:cs typeface="Times New Roman" panose="02020603050405020304" pitchFamily="18" charset="0"/>
                  </a:rPr>
                  <a:t>2</a:t>
                </a:r>
                <a:endParaRPr lang="en-US" sz="13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500" dirty="0">
                    <a:solidFill>
                      <a:srgbClr val="0400FF"/>
                    </a:solidFill>
                    <a:latin typeface="Times New Roman" panose="02020603050405020304" pitchFamily="18" charset="0"/>
                    <a:cs typeface="Times New Roman" panose="02020603050405020304" pitchFamily="18" charset="0"/>
                  </a:rPr>
                  <a:t>Shower</a:t>
                </a:r>
              </a:p>
              <a:p>
                <a:pPr marL="742950" lvl="1" indent="-285750">
                  <a:buFont typeface="Courier New" panose="02070309020205020404" pitchFamily="49" charset="0"/>
                  <a:buChar char="o"/>
                </a:pPr>
                <a:r>
                  <a:rPr lang="en-US" sz="1300" dirty="0">
                    <a:latin typeface="Times New Roman" panose="02020603050405020304" pitchFamily="18" charset="0"/>
                    <a:cs typeface="Times New Roman" panose="02020603050405020304" pitchFamily="18" charset="0"/>
                  </a:rPr>
                  <a:t>189</a:t>
                </a:r>
                <a:r>
                  <a:rPr lang="en-US" sz="1300" dirty="0">
                    <a:solidFill>
                      <a:srgbClr val="0400FF"/>
                    </a:solidFill>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lead-glass blocks parallel to </a:t>
                </a:r>
                <a14:m>
                  <m:oMath xmlns:m="http://schemas.openxmlformats.org/officeDocument/2006/math">
                    <m:r>
                      <a:rPr lang="en-US" sz="1300" b="0" i="1" smtClean="0">
                        <a:latin typeface="Cambria Math" panose="02040503050406030204" pitchFamily="18" charset="0"/>
                      </a:rPr>
                      <m:t>𝑒</m:t>
                    </m:r>
                    <m:r>
                      <a:rPr lang="en-US" sz="1300" b="0" i="1" smtClean="0">
                        <a:latin typeface="Cambria Math" panose="02040503050406030204" pitchFamily="18" charset="0"/>
                      </a:rPr>
                      <m:t>′</m:t>
                    </m:r>
                  </m:oMath>
                </a14:m>
                <a:r>
                  <a:rPr lang="en-US" sz="1300" dirty="0">
                    <a:latin typeface="Times New Roman" panose="02020603050405020304" pitchFamily="18" charset="0"/>
                    <a:cs typeface="Times New Roman" panose="02020603050405020304" pitchFamily="18" charset="0"/>
                  </a:rPr>
                  <a:t> track</a:t>
                </a:r>
              </a:p>
              <a:p>
                <a:pPr marL="742950" lvl="1" indent="-285750">
                  <a:buFont typeface="Courier New" panose="02070309020205020404" pitchFamily="49" charset="0"/>
                  <a:buChar char="o"/>
                </a:pPr>
                <a:r>
                  <a:rPr lang="en-US" sz="1300" dirty="0">
                    <a:latin typeface="Times New Roman" panose="02020603050405020304" pitchFamily="18" charset="0"/>
                    <a:cs typeface="Times New Roman" panose="02020603050405020304" pitchFamily="18" charset="0"/>
                  </a:rPr>
                  <a:t>Electrons deposit remaining energy</a:t>
                </a:r>
              </a:p>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Provides single-arm trigger.</a:t>
                </a:r>
              </a:p>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Allows for energy measurement, constraints on track search region, and pion rejection.</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09C0EE83-32B3-1306-C743-F44461E0EC09}"/>
                  </a:ext>
                </a:extLst>
              </p:cNvPr>
              <p:cNvSpPr txBox="1">
                <a:spLocks noRot="1" noChangeAspect="1" noMove="1" noResize="1" noEditPoints="1" noAdjustHandles="1" noChangeArrowheads="1" noChangeShapeType="1" noTextEdit="1"/>
              </p:cNvSpPr>
              <p:nvPr/>
            </p:nvSpPr>
            <p:spPr>
              <a:xfrm>
                <a:off x="4338514" y="606410"/>
                <a:ext cx="4676504" cy="3339376"/>
              </a:xfrm>
              <a:prstGeom prst="rect">
                <a:avLst/>
              </a:prstGeom>
              <a:blipFill>
                <a:blip r:embed="rId2"/>
                <a:stretch>
                  <a:fillRect l="-542" t="-37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D4B7D1F-6FA0-8BCA-5E13-3031432DAB42}"/>
              </a:ext>
            </a:extLst>
          </p:cNvPr>
          <p:cNvSpPr txBox="1"/>
          <p:nvPr/>
        </p:nvSpPr>
        <p:spPr>
          <a:xfrm>
            <a:off x="412507" y="4111979"/>
            <a:ext cx="3511851" cy="584775"/>
          </a:xfrm>
          <a:prstGeom prst="rect">
            <a:avLst/>
          </a:prstGeom>
          <a:noFill/>
        </p:spPr>
        <p:txBody>
          <a:bodyPr wrap="square" rtlCol="0">
            <a:spAutoFit/>
          </a:bodyPr>
          <a:lstStyle/>
          <a:p>
            <a:pPr algn="ctr"/>
            <a:r>
              <a:rPr lang="en-US" sz="1600" dirty="0" err="1">
                <a:latin typeface="Times New Roman" panose="02020603050405020304" pitchFamily="18" charset="0"/>
                <a:cs typeface="Times New Roman" panose="02020603050405020304" pitchFamily="18" charset="0"/>
              </a:rPr>
              <a:t>BBCal</a:t>
            </a:r>
            <a:r>
              <a:rPr lang="en-US" sz="1600" dirty="0">
                <a:latin typeface="Times New Roman" panose="02020603050405020304" pitchFamily="18" charset="0"/>
                <a:cs typeface="Times New Roman" panose="02020603050405020304" pitchFamily="18" charset="0"/>
              </a:rPr>
              <a:t> in </a:t>
            </a:r>
            <a:r>
              <a:rPr lang="en-US" sz="1600" dirty="0" err="1">
                <a:latin typeface="Times New Roman" panose="02020603050405020304" pitchFamily="18" charset="0"/>
                <a:cs typeface="Times New Roman" panose="02020603050405020304" pitchFamily="18" charset="0"/>
              </a:rPr>
              <a:t>BigBite</a:t>
            </a:r>
            <a:r>
              <a:rPr lang="en-US" sz="1600" dirty="0">
                <a:latin typeface="Times New Roman" panose="02020603050405020304" pitchFamily="18" charset="0"/>
                <a:cs typeface="Times New Roman" panose="02020603050405020304" pitchFamily="18" charset="0"/>
              </a:rPr>
              <a:t> Spectrometer, composed of </a:t>
            </a:r>
            <a:r>
              <a:rPr lang="en-US" sz="1600" dirty="0" err="1">
                <a:solidFill>
                  <a:srgbClr val="FD01EF"/>
                </a:solidFill>
                <a:latin typeface="Times New Roman" panose="02020603050405020304" pitchFamily="18" charset="0"/>
                <a:cs typeface="Times New Roman" panose="02020603050405020304" pitchFamily="18" charset="0"/>
              </a:rPr>
              <a:t>Preshower</a:t>
            </a:r>
            <a:r>
              <a:rPr lang="en-US" sz="1600" dirty="0">
                <a:solidFill>
                  <a:srgbClr val="00FDFF"/>
                </a:solidFill>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and </a:t>
            </a:r>
            <a:r>
              <a:rPr lang="en-US" sz="1600" dirty="0">
                <a:solidFill>
                  <a:srgbClr val="0400FF"/>
                </a:solidFill>
                <a:latin typeface="Times New Roman" panose="02020603050405020304" pitchFamily="18" charset="0"/>
                <a:cs typeface="Times New Roman" panose="02020603050405020304" pitchFamily="18" charset="0"/>
              </a:rPr>
              <a:t>Shower</a:t>
            </a:r>
            <a:r>
              <a:rPr lang="en-US" sz="1600" dirty="0">
                <a:latin typeface="Times New Roman" panose="02020603050405020304" pitchFamily="18" charset="0"/>
                <a:cs typeface="Times New Roman" panose="02020603050405020304" pitchFamily="18" charset="0"/>
              </a:rPr>
              <a:t>.</a:t>
            </a:r>
            <a:endParaRPr lang="en-US" sz="1600" dirty="0">
              <a:solidFill>
                <a:srgbClr val="00FDFF"/>
              </a:solidFill>
              <a:latin typeface="Times New Roman" panose="02020603050405020304" pitchFamily="18" charset="0"/>
              <a:cs typeface="Times New Roman" panose="02020603050405020304" pitchFamily="18" charset="0"/>
            </a:endParaRPr>
          </a:p>
        </p:txBody>
      </p:sp>
      <p:pic>
        <p:nvPicPr>
          <p:cNvPr id="20" name="Picture 19" descr="A large machine with many wires&#10;&#10;Description automatically generated">
            <a:extLst>
              <a:ext uri="{FF2B5EF4-FFF2-40B4-BE49-F238E27FC236}">
                <a16:creationId xmlns:a16="http://schemas.microsoft.com/office/drawing/2014/main" id="{4B994947-9A8C-FD1F-6805-BBE1299F3AF5}"/>
              </a:ext>
            </a:extLst>
          </p:cNvPr>
          <p:cNvPicPr>
            <a:picLocks noChangeAspect="1"/>
          </p:cNvPicPr>
          <p:nvPr/>
        </p:nvPicPr>
        <p:blipFill>
          <a:blip r:embed="rId3"/>
          <a:stretch>
            <a:fillRect/>
          </a:stretch>
        </p:blipFill>
        <p:spPr>
          <a:xfrm>
            <a:off x="128982" y="804064"/>
            <a:ext cx="4200418" cy="3235309"/>
          </a:xfrm>
          <a:prstGeom prst="rect">
            <a:avLst/>
          </a:prstGeom>
        </p:spPr>
      </p:pic>
      <p:pic>
        <p:nvPicPr>
          <p:cNvPr id="22" name="Picture 21" descr="A diagram of a rectangular object&#10;&#10;Description automatically generated">
            <a:extLst>
              <a:ext uri="{FF2B5EF4-FFF2-40B4-BE49-F238E27FC236}">
                <a16:creationId xmlns:a16="http://schemas.microsoft.com/office/drawing/2014/main" id="{C721A8CE-8C9E-E06D-8262-00089DEAF78C}"/>
              </a:ext>
            </a:extLst>
          </p:cNvPr>
          <p:cNvPicPr>
            <a:picLocks noChangeAspect="1"/>
          </p:cNvPicPr>
          <p:nvPr/>
        </p:nvPicPr>
        <p:blipFill>
          <a:blip r:embed="rId4"/>
          <a:stretch>
            <a:fillRect/>
          </a:stretch>
        </p:blipFill>
        <p:spPr>
          <a:xfrm>
            <a:off x="5056416" y="3525526"/>
            <a:ext cx="3456540" cy="1152178"/>
          </a:xfrm>
          <a:prstGeom prst="rect">
            <a:avLst/>
          </a:prstGeom>
        </p:spPr>
      </p:pic>
      <p:sp>
        <p:nvSpPr>
          <p:cNvPr id="6" name="Slide Number Placeholder 5">
            <a:extLst>
              <a:ext uri="{FF2B5EF4-FFF2-40B4-BE49-F238E27FC236}">
                <a16:creationId xmlns:a16="http://schemas.microsoft.com/office/drawing/2014/main" id="{C41A9336-6854-F424-7FCD-A8FB5D8FBB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a:p>
        </p:txBody>
      </p:sp>
    </p:spTree>
    <p:extLst>
      <p:ext uri="{BB962C8B-B14F-4D97-AF65-F5344CB8AC3E}">
        <p14:creationId xmlns:p14="http://schemas.microsoft.com/office/powerpoint/2010/main" val="428497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2183675" y="91575"/>
            <a:ext cx="4776651" cy="557030"/>
          </a:xfrm>
        </p:spPr>
        <p:txBody>
          <a:bodyPr>
            <a:noAutofit/>
          </a:bodyPr>
          <a:lstStyle/>
          <a:p>
            <a:pPr algn="ctr"/>
            <a:r>
              <a:rPr lang="en-US" sz="3200" dirty="0">
                <a:latin typeface="Times New Roman" panose="02020603050405020304" pitchFamily="18" charset="0"/>
                <a:cs typeface="Times New Roman" panose="02020603050405020304" pitchFamily="18" charset="0"/>
              </a:rPr>
              <a:t>Super </a:t>
            </a:r>
            <a:r>
              <a:rPr lang="en-US" sz="3200" dirty="0" err="1">
                <a:latin typeface="Times New Roman" panose="02020603050405020304" pitchFamily="18" charset="0"/>
                <a:cs typeface="Times New Roman" panose="02020603050405020304" pitchFamily="18" charset="0"/>
              </a:rPr>
              <a:t>BigBite</a:t>
            </a:r>
            <a:r>
              <a:rPr lang="en-US" sz="3200" dirty="0">
                <a:latin typeface="Times New Roman" panose="02020603050405020304" pitchFamily="18" charset="0"/>
                <a:cs typeface="Times New Roman" panose="02020603050405020304" pitchFamily="18" charset="0"/>
              </a:rPr>
              <a:t> Magnet</a:t>
            </a:r>
          </a:p>
        </p:txBody>
      </p:sp>
      <p:pic>
        <p:nvPicPr>
          <p:cNvPr id="11" name="Picture 10" descr="A large machine with many wires&#10;&#10;Description automatically generated">
            <a:extLst>
              <a:ext uri="{FF2B5EF4-FFF2-40B4-BE49-F238E27FC236}">
                <a16:creationId xmlns:a16="http://schemas.microsoft.com/office/drawing/2014/main" id="{FFEBB32E-0F8B-B929-4F26-0024F5EE28CD}"/>
              </a:ext>
            </a:extLst>
          </p:cNvPr>
          <p:cNvPicPr>
            <a:picLocks noChangeAspect="1"/>
          </p:cNvPicPr>
          <p:nvPr/>
        </p:nvPicPr>
        <p:blipFill>
          <a:blip r:embed="rId2"/>
          <a:stretch>
            <a:fillRect/>
          </a:stretch>
        </p:blipFill>
        <p:spPr>
          <a:xfrm>
            <a:off x="274385" y="648424"/>
            <a:ext cx="2743472" cy="3657962"/>
          </a:xfrm>
          <a:prstGeom prst="rect">
            <a:avLst/>
          </a:prstGeom>
        </p:spPr>
      </p:pic>
      <p:pic>
        <p:nvPicPr>
          <p:cNvPr id="13" name="Picture 12" descr="A large machine with copper pipes&#10;&#10;Description automatically generated">
            <a:extLst>
              <a:ext uri="{FF2B5EF4-FFF2-40B4-BE49-F238E27FC236}">
                <a16:creationId xmlns:a16="http://schemas.microsoft.com/office/drawing/2014/main" id="{785A150D-1F9D-1070-9847-D723B9B6F8B3}"/>
              </a:ext>
            </a:extLst>
          </p:cNvPr>
          <p:cNvPicPr>
            <a:picLocks noChangeAspect="1"/>
          </p:cNvPicPr>
          <p:nvPr/>
        </p:nvPicPr>
        <p:blipFill>
          <a:blip r:embed="rId3"/>
          <a:stretch>
            <a:fillRect/>
          </a:stretch>
        </p:blipFill>
        <p:spPr>
          <a:xfrm>
            <a:off x="3380142" y="648605"/>
            <a:ext cx="2743200" cy="3657600"/>
          </a:xfrm>
          <a:prstGeom prst="rect">
            <a:avLst/>
          </a:prstGeom>
        </p:spPr>
      </p:pic>
      <p:sp>
        <p:nvSpPr>
          <p:cNvPr id="14" name="TextBox 13">
            <a:extLst>
              <a:ext uri="{FF2B5EF4-FFF2-40B4-BE49-F238E27FC236}">
                <a16:creationId xmlns:a16="http://schemas.microsoft.com/office/drawing/2014/main" id="{375AB652-E7FB-DB48-7F48-22435F38403A}"/>
              </a:ext>
            </a:extLst>
          </p:cNvPr>
          <p:cNvSpPr txBox="1"/>
          <p:nvPr/>
        </p:nvSpPr>
        <p:spPr>
          <a:xfrm>
            <a:off x="472674" y="4246715"/>
            <a:ext cx="2346895"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Side View of SBS Magnet</a:t>
            </a:r>
          </a:p>
        </p:txBody>
      </p:sp>
      <p:sp>
        <p:nvSpPr>
          <p:cNvPr id="15" name="TextBox 14">
            <a:extLst>
              <a:ext uri="{FF2B5EF4-FFF2-40B4-BE49-F238E27FC236}">
                <a16:creationId xmlns:a16="http://schemas.microsoft.com/office/drawing/2014/main" id="{2397B1A1-B850-340F-0A83-4FB96321594F}"/>
              </a:ext>
            </a:extLst>
          </p:cNvPr>
          <p:cNvSpPr txBox="1"/>
          <p:nvPr/>
        </p:nvSpPr>
        <p:spPr>
          <a:xfrm>
            <a:off x="3201648" y="4269902"/>
            <a:ext cx="3100187"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Downstream View of SBS Magnet</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D64AFA9-E3F0-04F8-A4A7-65BD72256156}"/>
                  </a:ext>
                </a:extLst>
              </p:cNvPr>
              <p:cNvSpPr txBox="1"/>
              <p:nvPr/>
            </p:nvSpPr>
            <p:spPr>
              <a:xfrm>
                <a:off x="6218162" y="1540698"/>
                <a:ext cx="2830286"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Dipole magnet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Deflects positively charged particles, differentiating between scattered protons and neutrons.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100 tons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1.3 T</a:t>
                </a:r>
                <a:r>
                  <a:rPr lang="en-US" sz="1600" dirty="0">
                    <a:ea typeface="Cambria Math" panose="02040503050406030204" pitchFamily="18" charset="0"/>
                  </a:rPr>
                  <a:t> </a:t>
                </a:r>
                <a14:m>
                  <m:oMath xmlns:m="http://schemas.openxmlformats.org/officeDocument/2006/math">
                    <m:r>
                      <a:rPr lang="en-US" sz="1600" i="1">
                        <a:latin typeface="Cambria Math" panose="02040503050406030204" pitchFamily="18" charset="0"/>
                        <a:ea typeface="Cambria Math" panose="02040503050406030204" pitchFamily="18" charset="0"/>
                      </a:rPr>
                      <m:t>∙ </m:t>
                    </m:r>
                  </m:oMath>
                </a14:m>
                <a:r>
                  <a:rPr lang="en-US" sz="1600" dirty="0">
                    <a:latin typeface="Times New Roman" panose="02020603050405020304" pitchFamily="18" charset="0"/>
                    <a:cs typeface="Times New Roman" panose="02020603050405020304" pitchFamily="18" charset="0"/>
                  </a:rPr>
                  <a:t>m</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2.1 kA excitation current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35 </a:t>
                </a:r>
                <a:r>
                  <a:rPr lang="en-US" sz="1600" dirty="0" err="1">
                    <a:latin typeface="Times New Roman" panose="02020603050405020304" pitchFamily="18" charset="0"/>
                    <a:cs typeface="Times New Roman" panose="02020603050405020304" pitchFamily="18" charset="0"/>
                  </a:rPr>
                  <a:t>msr</a:t>
                </a:r>
                <a:r>
                  <a:rPr lang="en-US" sz="1600" dirty="0">
                    <a:latin typeface="Times New Roman" panose="02020603050405020304" pitchFamily="18" charset="0"/>
                    <a:cs typeface="Times New Roman" panose="02020603050405020304" pitchFamily="18" charset="0"/>
                  </a:rPr>
                  <a:t>, 2.25 m from target</a:t>
                </a:r>
              </a:p>
            </p:txBody>
          </p:sp>
        </mc:Choice>
        <mc:Fallback xmlns="">
          <p:sp>
            <p:nvSpPr>
              <p:cNvPr id="17" name="TextBox 16">
                <a:extLst>
                  <a:ext uri="{FF2B5EF4-FFF2-40B4-BE49-F238E27FC236}">
                    <a16:creationId xmlns:a16="http://schemas.microsoft.com/office/drawing/2014/main" id="{8D64AFA9-E3F0-04F8-A4A7-65BD72256156}"/>
                  </a:ext>
                </a:extLst>
              </p:cNvPr>
              <p:cNvSpPr txBox="1">
                <a:spLocks noRot="1" noChangeAspect="1" noMove="1" noResize="1" noEditPoints="1" noAdjustHandles="1" noChangeArrowheads="1" noChangeShapeType="1" noTextEdit="1"/>
              </p:cNvSpPr>
              <p:nvPr/>
            </p:nvSpPr>
            <p:spPr>
              <a:xfrm>
                <a:off x="6218162" y="1540698"/>
                <a:ext cx="2830286" cy="2308324"/>
              </a:xfrm>
              <a:prstGeom prst="rect">
                <a:avLst/>
              </a:prstGeom>
              <a:blipFill>
                <a:blip r:embed="rId4"/>
                <a:stretch>
                  <a:fillRect l="-893" t="-549" b="-2747"/>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A841D6DC-9FB4-ABAA-3EF0-8CFF696DFE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67</a:t>
            </a:fld>
            <a:endParaRPr lang="en"/>
          </a:p>
        </p:txBody>
      </p:sp>
    </p:spTree>
    <p:extLst>
      <p:ext uri="{BB962C8B-B14F-4D97-AF65-F5344CB8AC3E}">
        <p14:creationId xmlns:p14="http://schemas.microsoft.com/office/powerpoint/2010/main" val="32152200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69DDB-787D-337F-D83C-6F82F7325599}"/>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7541A671-BDC8-747B-3E2A-3BC9D117E098}"/>
              </a:ext>
            </a:extLst>
          </p:cNvPr>
          <p:cNvSpPr>
            <a:spLocks noGrp="1"/>
          </p:cNvSpPr>
          <p:nvPr>
            <p:ph type="title"/>
          </p:nvPr>
        </p:nvSpPr>
        <p:spPr>
          <a:xfrm>
            <a:off x="0" y="102393"/>
            <a:ext cx="914400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Theta Scattered Electron Distributions (after all cuts)</a:t>
            </a:r>
          </a:p>
        </p:txBody>
      </p:sp>
      <p:grpSp>
        <p:nvGrpSpPr>
          <p:cNvPr id="2" name="Group 1">
            <a:extLst>
              <a:ext uri="{FF2B5EF4-FFF2-40B4-BE49-F238E27FC236}">
                <a16:creationId xmlns:a16="http://schemas.microsoft.com/office/drawing/2014/main" id="{CABC895E-2312-72D9-F4AE-CB1174250737}"/>
              </a:ext>
            </a:extLst>
          </p:cNvPr>
          <p:cNvGrpSpPr/>
          <p:nvPr/>
        </p:nvGrpSpPr>
        <p:grpSpPr>
          <a:xfrm>
            <a:off x="4424160" y="648267"/>
            <a:ext cx="4473338" cy="3421261"/>
            <a:chOff x="6661776" y="3859365"/>
            <a:chExt cx="5680829" cy="3776820"/>
          </a:xfrm>
        </p:grpSpPr>
        <p:pic>
          <p:nvPicPr>
            <p:cNvPr id="5" name="Picture 4" descr="A graph of a graph&#10;&#10;AI-generated content may be incorrect.">
              <a:extLst>
                <a:ext uri="{FF2B5EF4-FFF2-40B4-BE49-F238E27FC236}">
                  <a16:creationId xmlns:a16="http://schemas.microsoft.com/office/drawing/2014/main" id="{516971F5-54E7-F1E6-8BE5-22405E46D161}"/>
                </a:ext>
              </a:extLst>
            </p:cNvPr>
            <p:cNvPicPr>
              <a:picLocks noChangeAspect="1"/>
            </p:cNvPicPr>
            <p:nvPr/>
          </p:nvPicPr>
          <p:blipFill>
            <a:blip r:embed="rId3"/>
            <a:stretch>
              <a:fillRect/>
            </a:stretch>
          </p:blipFill>
          <p:spPr>
            <a:xfrm>
              <a:off x="6661776" y="4825775"/>
              <a:ext cx="5680829" cy="2810410"/>
            </a:xfrm>
            <a:prstGeom prst="rect">
              <a:avLst/>
            </a:prstGeom>
          </p:spPr>
        </p:pic>
        <p:sp>
          <p:nvSpPr>
            <p:cNvPr id="7" name="Rectangle 6">
              <a:extLst>
                <a:ext uri="{FF2B5EF4-FFF2-40B4-BE49-F238E27FC236}">
                  <a16:creationId xmlns:a16="http://schemas.microsoft.com/office/drawing/2014/main" id="{51C4E082-DF51-B35F-BCC5-AC65F165371A}"/>
                </a:ext>
              </a:extLst>
            </p:cNvPr>
            <p:cNvSpPr/>
            <p:nvPr/>
          </p:nvSpPr>
          <p:spPr>
            <a:xfrm>
              <a:off x="6933235" y="3859365"/>
              <a:ext cx="3796497" cy="280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A54CFA2B-F9C1-3F85-62A2-72BBF4C7990F}"/>
              </a:ext>
            </a:extLst>
          </p:cNvPr>
          <p:cNvGrpSpPr/>
          <p:nvPr/>
        </p:nvGrpSpPr>
        <p:grpSpPr>
          <a:xfrm>
            <a:off x="0" y="1445004"/>
            <a:ext cx="4488892" cy="2624524"/>
            <a:chOff x="405547" y="3958661"/>
            <a:chExt cx="5635681" cy="2788074"/>
          </a:xfrm>
        </p:grpSpPr>
        <p:pic>
          <p:nvPicPr>
            <p:cNvPr id="10" name="Picture 9" descr="A graph of a graph&#10;&#10;AI-generated content may be incorrect.">
              <a:extLst>
                <a:ext uri="{FF2B5EF4-FFF2-40B4-BE49-F238E27FC236}">
                  <a16:creationId xmlns:a16="http://schemas.microsoft.com/office/drawing/2014/main" id="{BC110D74-F42C-DCEA-649D-F7639F6A55B5}"/>
                </a:ext>
              </a:extLst>
            </p:cNvPr>
            <p:cNvPicPr>
              <a:picLocks noChangeAspect="1"/>
            </p:cNvPicPr>
            <p:nvPr/>
          </p:nvPicPr>
          <p:blipFill>
            <a:blip r:embed="rId4"/>
            <a:stretch>
              <a:fillRect/>
            </a:stretch>
          </p:blipFill>
          <p:spPr>
            <a:xfrm>
              <a:off x="405547" y="3958661"/>
              <a:ext cx="5635681" cy="2788074"/>
            </a:xfrm>
            <a:prstGeom prst="rect">
              <a:avLst/>
            </a:prstGeom>
          </p:spPr>
        </p:pic>
        <p:sp>
          <p:nvSpPr>
            <p:cNvPr id="11" name="Rectangle 10">
              <a:extLst>
                <a:ext uri="{FF2B5EF4-FFF2-40B4-BE49-F238E27FC236}">
                  <a16:creationId xmlns:a16="http://schemas.microsoft.com/office/drawing/2014/main" id="{8F435A21-AF57-F1C9-9792-2B03F2AA6DBC}"/>
                </a:ext>
              </a:extLst>
            </p:cNvPr>
            <p:cNvSpPr/>
            <p:nvPr/>
          </p:nvSpPr>
          <p:spPr>
            <a:xfrm>
              <a:off x="1226916" y="3979237"/>
              <a:ext cx="3831221" cy="161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EC6E2167-F7C9-BECE-A5AB-84838261E7B9}"/>
              </a:ext>
            </a:extLst>
          </p:cNvPr>
          <p:cNvSpPr txBox="1"/>
          <p:nvPr/>
        </p:nvSpPr>
        <p:spPr>
          <a:xfrm>
            <a:off x="300942" y="671332"/>
            <a:ext cx="1189105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Extraction Theta Scattered Electron values SBS-8: 0.4619 , SBS-9: 0.8506 </a:t>
            </a:r>
          </a:p>
        </p:txBody>
      </p:sp>
      <p:sp>
        <p:nvSpPr>
          <p:cNvPr id="13" name="TextBox 12">
            <a:extLst>
              <a:ext uri="{FF2B5EF4-FFF2-40B4-BE49-F238E27FC236}">
                <a16:creationId xmlns:a16="http://schemas.microsoft.com/office/drawing/2014/main" id="{910DE3A6-E192-F720-1F06-B1ADA4E23ED2}"/>
              </a:ext>
            </a:extLst>
          </p:cNvPr>
          <p:cNvSpPr txBox="1"/>
          <p:nvPr/>
        </p:nvSpPr>
        <p:spPr>
          <a:xfrm>
            <a:off x="1110277" y="1405143"/>
            <a:ext cx="18288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SBS-8 70%</a:t>
            </a:r>
          </a:p>
        </p:txBody>
      </p:sp>
      <p:sp>
        <p:nvSpPr>
          <p:cNvPr id="14" name="TextBox 13">
            <a:extLst>
              <a:ext uri="{FF2B5EF4-FFF2-40B4-BE49-F238E27FC236}">
                <a16:creationId xmlns:a16="http://schemas.microsoft.com/office/drawing/2014/main" id="{A7250F22-ABC7-F8F9-3E34-324E296A685D}"/>
              </a:ext>
            </a:extLst>
          </p:cNvPr>
          <p:cNvSpPr txBox="1"/>
          <p:nvPr/>
        </p:nvSpPr>
        <p:spPr>
          <a:xfrm>
            <a:off x="5583615" y="1309629"/>
            <a:ext cx="18288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SBS-9 70%</a:t>
            </a:r>
          </a:p>
        </p:txBody>
      </p:sp>
      <p:sp>
        <p:nvSpPr>
          <p:cNvPr id="15" name="Slide Number Placeholder 14">
            <a:extLst>
              <a:ext uri="{FF2B5EF4-FFF2-40B4-BE49-F238E27FC236}">
                <a16:creationId xmlns:a16="http://schemas.microsoft.com/office/drawing/2014/main" id="{4A92C59C-1668-2C58-919F-A3BDBF2B57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68</a:t>
            </a:fld>
            <a:endParaRPr lang="en"/>
          </a:p>
        </p:txBody>
      </p:sp>
    </p:spTree>
    <p:extLst>
      <p:ext uri="{BB962C8B-B14F-4D97-AF65-F5344CB8AC3E}">
        <p14:creationId xmlns:p14="http://schemas.microsoft.com/office/powerpoint/2010/main" val="3112866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2EED-0389-FE89-D3E0-B8C753B1C17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itle 4">
                <a:extLst>
                  <a:ext uri="{FF2B5EF4-FFF2-40B4-BE49-F238E27FC236}">
                    <a16:creationId xmlns:a16="http://schemas.microsoft.com/office/drawing/2014/main" id="{3EED657B-AD5C-1CB5-39DE-A794F837F1C0}"/>
                  </a:ext>
                </a:extLst>
              </p:cNvPr>
              <p:cNvSpPr>
                <a:spLocks noGrp="1"/>
              </p:cNvSpPr>
              <p:nvPr>
                <p:ph type="title"/>
              </p:nvPr>
            </p:nvSpPr>
            <p:spPr>
              <a:xfrm>
                <a:off x="669471" y="102393"/>
                <a:ext cx="7805058" cy="546580"/>
              </a:xfrm>
            </p:spPr>
            <p:txBody>
              <a:bodyPr>
                <a:noAutofit/>
              </a:bodyPr>
              <a:lstStyle/>
              <a:p>
                <a:pPr algn="ctr"/>
                <a14:m>
                  <m:oMath xmlns:m="http://schemas.openxmlformats.org/officeDocument/2006/math">
                    <m:sSup>
                      <m:sSupPr>
                        <m:ctrlPr>
                          <a:rPr lang="en-US" sz="3200" i="1">
                            <a:latin typeface="Cambria Math" panose="02040503050406030204" pitchFamily="18" charset="0"/>
                            <a:cs typeface="Times New Roman" panose="02020603050405020304" pitchFamily="18" charset="0"/>
                          </a:rPr>
                        </m:ctrlPr>
                      </m:sSupPr>
                      <m:e>
                        <m:r>
                          <a:rPr lang="en-US" sz="3200" i="1">
                            <a:latin typeface="Cambria Math" panose="02040503050406030204" pitchFamily="18" charset="0"/>
                            <a:cs typeface="Times New Roman" panose="02020603050405020304" pitchFamily="18" charset="0"/>
                          </a:rPr>
                          <m:t>𝑄</m:t>
                        </m:r>
                      </m:e>
                      <m:sup>
                        <m:r>
                          <a:rPr lang="en-US" sz="3200" i="1">
                            <a:latin typeface="Cambria Math" panose="02040503050406030204" pitchFamily="18" charset="0"/>
                            <a:cs typeface="Times New Roman" panose="02020603050405020304" pitchFamily="18" charset="0"/>
                          </a:rPr>
                          <m:t>2</m:t>
                        </m:r>
                      </m:sup>
                    </m:sSup>
                  </m:oMath>
                </a14:m>
                <a:r>
                  <a:rPr lang="en-US" sz="3200" dirty="0">
                    <a:latin typeface="Times New Roman" panose="02020603050405020304" pitchFamily="18" charset="0"/>
                    <a:cs typeface="Times New Roman" panose="02020603050405020304" pitchFamily="18" charset="0"/>
                  </a:rPr>
                  <a:t> Distributions (after all cuts)</a:t>
                </a:r>
              </a:p>
            </p:txBody>
          </p:sp>
        </mc:Choice>
        <mc:Fallback xmlns="">
          <p:sp>
            <p:nvSpPr>
              <p:cNvPr id="8" name="Title 4">
                <a:extLst>
                  <a:ext uri="{FF2B5EF4-FFF2-40B4-BE49-F238E27FC236}">
                    <a16:creationId xmlns:a16="http://schemas.microsoft.com/office/drawing/2014/main" id="{3EED657B-AD5C-1CB5-39DE-A794F837F1C0}"/>
                  </a:ext>
                </a:extLst>
              </p:cNvPr>
              <p:cNvSpPr>
                <a:spLocks noGrp="1" noRot="1" noChangeAspect="1" noMove="1" noResize="1" noEditPoints="1" noAdjustHandles="1" noChangeArrowheads="1" noChangeShapeType="1" noTextEdit="1"/>
              </p:cNvSpPr>
              <p:nvPr>
                <p:ph type="title"/>
              </p:nvPr>
            </p:nvSpPr>
            <p:spPr>
              <a:xfrm>
                <a:off x="669471" y="102393"/>
                <a:ext cx="7805058" cy="546580"/>
              </a:xfrm>
              <a:blipFill>
                <a:blip r:embed="rId3"/>
                <a:stretch>
                  <a:fillRect t="-6977" b="-51163"/>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D2BB9773-F686-8A4E-8ED7-0A6C62E82CD5}"/>
              </a:ext>
            </a:extLst>
          </p:cNvPr>
          <p:cNvGrpSpPr/>
          <p:nvPr/>
        </p:nvGrpSpPr>
        <p:grpSpPr>
          <a:xfrm>
            <a:off x="25316" y="1401768"/>
            <a:ext cx="4519990" cy="2339964"/>
            <a:chOff x="33967" y="3916390"/>
            <a:chExt cx="5946034" cy="2941610"/>
          </a:xfrm>
        </p:grpSpPr>
        <p:pic>
          <p:nvPicPr>
            <p:cNvPr id="5" name="Picture 4" descr="A graph of a graph showing a curve&#10;&#10;AI-generated content may be incorrect.">
              <a:extLst>
                <a:ext uri="{FF2B5EF4-FFF2-40B4-BE49-F238E27FC236}">
                  <a16:creationId xmlns:a16="http://schemas.microsoft.com/office/drawing/2014/main" id="{B3F39A9E-7E42-5396-BD33-BEBEACCC0C85}"/>
                </a:ext>
              </a:extLst>
            </p:cNvPr>
            <p:cNvPicPr>
              <a:picLocks noChangeAspect="1"/>
            </p:cNvPicPr>
            <p:nvPr/>
          </p:nvPicPr>
          <p:blipFill>
            <a:blip r:embed="rId4"/>
            <a:stretch>
              <a:fillRect/>
            </a:stretch>
          </p:blipFill>
          <p:spPr>
            <a:xfrm>
              <a:off x="33967" y="3916390"/>
              <a:ext cx="5946034" cy="2941610"/>
            </a:xfrm>
            <a:prstGeom prst="rect">
              <a:avLst/>
            </a:prstGeom>
          </p:spPr>
        </p:pic>
        <p:sp>
          <p:nvSpPr>
            <p:cNvPr id="7" name="Rectangle 6">
              <a:extLst>
                <a:ext uri="{FF2B5EF4-FFF2-40B4-BE49-F238E27FC236}">
                  <a16:creationId xmlns:a16="http://schemas.microsoft.com/office/drawing/2014/main" id="{68FC9F05-76F8-68F6-DD64-0A3557EEB532}"/>
                </a:ext>
              </a:extLst>
            </p:cNvPr>
            <p:cNvSpPr/>
            <p:nvPr/>
          </p:nvSpPr>
          <p:spPr>
            <a:xfrm>
              <a:off x="2204978" y="3941967"/>
              <a:ext cx="1458410" cy="2232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C231191D-771D-42CB-84C9-9231CB54CD75}"/>
              </a:ext>
            </a:extLst>
          </p:cNvPr>
          <p:cNvSpPr txBox="1"/>
          <p:nvPr/>
        </p:nvSpPr>
        <p:spPr>
          <a:xfrm>
            <a:off x="1315570" y="1237448"/>
            <a:ext cx="18288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SBS-8 70%</a:t>
            </a:r>
          </a:p>
        </p:txBody>
      </p:sp>
      <p:grpSp>
        <p:nvGrpSpPr>
          <p:cNvPr id="10" name="Group 9">
            <a:extLst>
              <a:ext uri="{FF2B5EF4-FFF2-40B4-BE49-F238E27FC236}">
                <a16:creationId xmlns:a16="http://schemas.microsoft.com/office/drawing/2014/main" id="{D6BE0540-A666-5688-CDE1-3934D672D76D}"/>
              </a:ext>
            </a:extLst>
          </p:cNvPr>
          <p:cNvGrpSpPr/>
          <p:nvPr/>
        </p:nvGrpSpPr>
        <p:grpSpPr>
          <a:xfrm>
            <a:off x="4409308" y="1237448"/>
            <a:ext cx="4709376" cy="2589597"/>
            <a:chOff x="5951894" y="3996492"/>
            <a:chExt cx="5666582" cy="2867543"/>
          </a:xfrm>
        </p:grpSpPr>
        <p:pic>
          <p:nvPicPr>
            <p:cNvPr id="11" name="Picture 10" descr="A graph of a graph&#10;&#10;AI-generated content may be incorrect.">
              <a:extLst>
                <a:ext uri="{FF2B5EF4-FFF2-40B4-BE49-F238E27FC236}">
                  <a16:creationId xmlns:a16="http://schemas.microsoft.com/office/drawing/2014/main" id="{B1342AE3-8CFF-8B47-11A6-F8A4A7EDBEA1}"/>
                </a:ext>
              </a:extLst>
            </p:cNvPr>
            <p:cNvPicPr>
              <a:picLocks noChangeAspect="1"/>
            </p:cNvPicPr>
            <p:nvPr/>
          </p:nvPicPr>
          <p:blipFill>
            <a:blip r:embed="rId5"/>
            <a:stretch>
              <a:fillRect/>
            </a:stretch>
          </p:blipFill>
          <p:spPr>
            <a:xfrm>
              <a:off x="5951894" y="4060673"/>
              <a:ext cx="5666582" cy="2803362"/>
            </a:xfrm>
            <a:prstGeom prst="rect">
              <a:avLst/>
            </a:prstGeom>
          </p:spPr>
        </p:pic>
        <p:sp>
          <p:nvSpPr>
            <p:cNvPr id="12" name="Rectangle 11">
              <a:extLst>
                <a:ext uri="{FF2B5EF4-FFF2-40B4-BE49-F238E27FC236}">
                  <a16:creationId xmlns:a16="http://schemas.microsoft.com/office/drawing/2014/main" id="{E66D5E5E-6E4D-20C0-EC37-CBCE7BDFE82F}"/>
                </a:ext>
              </a:extLst>
            </p:cNvPr>
            <p:cNvSpPr/>
            <p:nvPr/>
          </p:nvSpPr>
          <p:spPr>
            <a:xfrm>
              <a:off x="8079129" y="3996492"/>
              <a:ext cx="1261641" cy="275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93410E86-16D5-46D0-A2AC-43C64468CA72}"/>
              </a:ext>
            </a:extLst>
          </p:cNvPr>
          <p:cNvSpPr txBox="1"/>
          <p:nvPr/>
        </p:nvSpPr>
        <p:spPr>
          <a:xfrm>
            <a:off x="5780219" y="1141587"/>
            <a:ext cx="18288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SBS-9 70%</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99435AA-1F6C-5FD1-FF4B-511BDA40C8CF}"/>
                  </a:ext>
                </a:extLst>
              </p:cNvPr>
              <p:cNvSpPr txBox="1"/>
              <p:nvPr/>
            </p:nvSpPr>
            <p:spPr>
              <a:xfrm>
                <a:off x="300942" y="671332"/>
                <a:ext cx="807187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Extraction </a:t>
                </a:r>
                <a14:m>
                  <m:oMath xmlns:m="http://schemas.openxmlformats.org/officeDocument/2006/math">
                    <m:sSup>
                      <m:sSupPr>
                        <m:ctrlPr>
                          <a:rPr lang="en-US" sz="1800" i="1" smtClean="0">
                            <a:latin typeface="Cambria Math" panose="02040503050406030204" pitchFamily="18" charset="0"/>
                            <a:cs typeface="Times New Roman" panose="02020603050405020304" pitchFamily="18" charset="0"/>
                          </a:rPr>
                        </m:ctrlPr>
                      </m:sSupPr>
                      <m:e>
                        <m:r>
                          <a:rPr lang="en-US" sz="1800" b="0" i="1" smtClean="0">
                            <a:latin typeface="Cambria Math" panose="02040503050406030204" pitchFamily="18" charset="0"/>
                            <a:cs typeface="Times New Roman" panose="02020603050405020304" pitchFamily="18" charset="0"/>
                          </a:rPr>
                          <m:t>𝑄</m:t>
                        </m:r>
                      </m:e>
                      <m:sup>
                        <m:r>
                          <a:rPr lang="en-US" sz="1800" b="0" i="1" smtClean="0">
                            <a:latin typeface="Cambria Math" panose="02040503050406030204" pitchFamily="18" charset="0"/>
                            <a:cs typeface="Times New Roman" panose="02020603050405020304" pitchFamily="18" charset="0"/>
                          </a:rPr>
                          <m:t>2</m:t>
                        </m:r>
                      </m:sup>
                    </m:sSup>
                  </m:oMath>
                </a14:m>
                <a:r>
                  <a:rPr lang="en-US" dirty="0">
                    <a:latin typeface="Times New Roman" panose="02020603050405020304" pitchFamily="18" charset="0"/>
                    <a:cs typeface="Times New Roman" panose="02020603050405020304" pitchFamily="18" charset="0"/>
                  </a:rPr>
                  <a:t> values SBS-8: 4.48, SBS-9: 4.476 </a:t>
                </a:r>
              </a:p>
            </p:txBody>
          </p:sp>
        </mc:Choice>
        <mc:Fallback xmlns="">
          <p:sp>
            <p:nvSpPr>
              <p:cNvPr id="14" name="TextBox 13">
                <a:extLst>
                  <a:ext uri="{FF2B5EF4-FFF2-40B4-BE49-F238E27FC236}">
                    <a16:creationId xmlns:a16="http://schemas.microsoft.com/office/drawing/2014/main" id="{C99435AA-1F6C-5FD1-FF4B-511BDA40C8CF}"/>
                  </a:ext>
                </a:extLst>
              </p:cNvPr>
              <p:cNvSpPr txBox="1">
                <a:spLocks noRot="1" noChangeAspect="1" noMove="1" noResize="1" noEditPoints="1" noAdjustHandles="1" noChangeArrowheads="1" noChangeShapeType="1" noTextEdit="1"/>
              </p:cNvSpPr>
              <p:nvPr/>
            </p:nvSpPr>
            <p:spPr>
              <a:xfrm>
                <a:off x="300942" y="671332"/>
                <a:ext cx="8071877" cy="369332"/>
              </a:xfrm>
              <a:prstGeom prst="rect">
                <a:avLst/>
              </a:prstGeom>
              <a:blipFill>
                <a:blip r:embed="rId6"/>
                <a:stretch>
                  <a:fillRect l="-628" t="-6452" b="-19355"/>
                </a:stretch>
              </a:blipFill>
            </p:spPr>
            <p:txBody>
              <a:bodyPr/>
              <a:lstStyle/>
              <a:p>
                <a:r>
                  <a:rPr lang="en-US">
                    <a:noFill/>
                  </a:rPr>
                  <a:t> </a:t>
                </a:r>
              </a:p>
            </p:txBody>
          </p:sp>
        </mc:Fallback>
      </mc:AlternateContent>
      <p:sp>
        <p:nvSpPr>
          <p:cNvPr id="15" name="Slide Number Placeholder 14">
            <a:extLst>
              <a:ext uri="{FF2B5EF4-FFF2-40B4-BE49-F238E27FC236}">
                <a16:creationId xmlns:a16="http://schemas.microsoft.com/office/drawing/2014/main" id="{393A81C7-8AAC-763C-C740-ED31B016328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69</a:t>
            </a:fld>
            <a:endParaRPr lang="en"/>
          </a:p>
        </p:txBody>
      </p:sp>
    </p:spTree>
    <p:extLst>
      <p:ext uri="{BB962C8B-B14F-4D97-AF65-F5344CB8AC3E}">
        <p14:creationId xmlns:p14="http://schemas.microsoft.com/office/powerpoint/2010/main" val="1282175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2E823-B65F-0647-28A5-5BB99DC9F87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77E4162-CB3F-B252-9BBC-179353052674}"/>
              </a:ext>
            </a:extLst>
          </p:cNvPr>
          <p:cNvSpPr>
            <a:spLocks noGrp="1"/>
          </p:cNvSpPr>
          <p:nvPr>
            <p:ph type="title"/>
          </p:nvPr>
        </p:nvSpPr>
        <p:spPr>
          <a:xfrm>
            <a:off x="0" y="102393"/>
            <a:ext cx="914400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Form Factor Ratio World Data</a:t>
            </a:r>
          </a:p>
        </p:txBody>
      </p:sp>
      <p:sp>
        <p:nvSpPr>
          <p:cNvPr id="14" name="TextBox 13">
            <a:extLst>
              <a:ext uri="{FF2B5EF4-FFF2-40B4-BE49-F238E27FC236}">
                <a16:creationId xmlns:a16="http://schemas.microsoft.com/office/drawing/2014/main" id="{1B8EB479-46C0-99EB-0FA5-DB51E74477E3}"/>
              </a:ext>
            </a:extLst>
          </p:cNvPr>
          <p:cNvSpPr txBox="1"/>
          <p:nvPr/>
        </p:nvSpPr>
        <p:spPr>
          <a:xfrm>
            <a:off x="4718171" y="4435581"/>
            <a:ext cx="4354111"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Plots: Franz Gross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50 Years of Quantum Chromodynamics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98F2155-554D-D5AD-889F-DE40A80FE792}"/>
                  </a:ext>
                </a:extLst>
              </p:cNvPr>
              <p:cNvSpPr txBox="1"/>
              <p:nvPr/>
            </p:nvSpPr>
            <p:spPr>
              <a:xfrm>
                <a:off x="4718171" y="1587020"/>
                <a:ext cx="3918214" cy="1477328"/>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f>
                      <m:fPr>
                        <m:type m:val="lin"/>
                        <m:ctrlPr>
                          <a:rPr lang="en-US" sz="1800" i="1" smtClean="0">
                            <a:latin typeface="Cambria Math" panose="020405030504060302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𝐸</m:t>
                            </m:r>
                          </m:sub>
                          <m:sup>
                            <m:r>
                              <a:rPr lang="en-US" sz="1800" b="0" i="1" smtClean="0">
                                <a:latin typeface="Cambria Math" panose="02040503050406030204" pitchFamily="18" charset="0"/>
                              </a:rPr>
                              <m:t>𝑛</m:t>
                            </m:r>
                          </m:sup>
                        </m:sSubSup>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𝑀</m:t>
                            </m:r>
                          </m:sub>
                          <m:sup>
                            <m:r>
                              <a:rPr lang="en-US" sz="1800" b="0" i="1" smtClean="0">
                                <a:latin typeface="Cambria Math" panose="02040503050406030204" pitchFamily="18" charset="0"/>
                              </a:rPr>
                              <m:t>𝑛</m:t>
                            </m:r>
                          </m:sup>
                        </m:sSubSup>
                      </m:den>
                    </m:f>
                  </m:oMath>
                </a14:m>
                <a:r>
                  <a:rPr lang="en-US" sz="1800" dirty="0">
                    <a:latin typeface="Times New Roman" panose="02020603050405020304" pitchFamily="18" charset="0"/>
                    <a:cs typeface="Times New Roman" panose="02020603050405020304" pitchFamily="18" charset="0"/>
                  </a:rPr>
                  <a:t> only from PT data</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TPE Effects on the neutron not yet experimentally established</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a:t>
                </a:r>
                <a:r>
                  <a:rPr lang="en-US" sz="1800" dirty="0" err="1">
                    <a:latin typeface="Times New Roman" panose="02020603050405020304" pitchFamily="18" charset="0"/>
                    <a:cs typeface="Times New Roman" panose="02020603050405020304" pitchFamily="18" charset="0"/>
                  </a:rPr>
                  <a:t>nTPE</a:t>
                </a:r>
                <a:r>
                  <a:rPr lang="en-US" sz="1800" dirty="0">
                    <a:latin typeface="Times New Roman" panose="02020603050405020304" pitchFamily="18" charset="0"/>
                    <a:cs typeface="Times New Roman" panose="02020603050405020304" pitchFamily="18" charset="0"/>
                  </a:rPr>
                  <a:t> experiment is first extraction of </a:t>
                </a:r>
                <a14:m>
                  <m:oMath xmlns:m="http://schemas.openxmlformats.org/officeDocument/2006/math">
                    <m:f>
                      <m:fPr>
                        <m:type m:val="lin"/>
                        <m:ctrlPr>
                          <a:rPr lang="en-US" sz="1800" i="1">
                            <a:latin typeface="Cambria Math" panose="020405030504060302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𝐸</m:t>
                            </m:r>
                          </m:sub>
                          <m:sup>
                            <m:r>
                              <a:rPr lang="en-US" sz="1800" i="1">
                                <a:latin typeface="Cambria Math" panose="02040503050406030204" pitchFamily="18" charset="0"/>
                              </a:rPr>
                              <m:t>𝑛</m:t>
                            </m:r>
                          </m:sup>
                        </m:sSubSup>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𝑀</m:t>
                            </m:r>
                          </m:sub>
                          <m:sup>
                            <m:r>
                              <a:rPr lang="en-US" sz="1800" i="1">
                                <a:latin typeface="Cambria Math" panose="02040503050406030204" pitchFamily="18" charset="0"/>
                              </a:rPr>
                              <m:t>𝑛</m:t>
                            </m:r>
                          </m:sup>
                        </m:sSubSup>
                      </m:den>
                    </m:f>
                  </m:oMath>
                </a14:m>
                <a:r>
                  <a:rPr lang="en-US" sz="1800" dirty="0">
                    <a:latin typeface="Times New Roman" panose="02020603050405020304" pitchFamily="18" charset="0"/>
                    <a:cs typeface="Times New Roman" panose="02020603050405020304" pitchFamily="18" charset="0"/>
                  </a:rPr>
                  <a:t> from RS </a:t>
                </a:r>
              </a:p>
            </p:txBody>
          </p:sp>
        </mc:Choice>
        <mc:Fallback xmlns="">
          <p:sp>
            <p:nvSpPr>
              <p:cNvPr id="11" name="TextBox 10">
                <a:extLst>
                  <a:ext uri="{FF2B5EF4-FFF2-40B4-BE49-F238E27FC236}">
                    <a16:creationId xmlns:a16="http://schemas.microsoft.com/office/drawing/2014/main" id="{098F2155-554D-D5AD-889F-DE40A80FE792}"/>
                  </a:ext>
                </a:extLst>
              </p:cNvPr>
              <p:cNvSpPr txBox="1">
                <a:spLocks noRot="1" noChangeAspect="1" noMove="1" noResize="1" noEditPoints="1" noAdjustHandles="1" noChangeArrowheads="1" noChangeShapeType="1" noTextEdit="1"/>
              </p:cNvSpPr>
              <p:nvPr/>
            </p:nvSpPr>
            <p:spPr>
              <a:xfrm>
                <a:off x="4718171" y="1587020"/>
                <a:ext cx="3918214" cy="1477328"/>
              </a:xfrm>
              <a:prstGeom prst="rect">
                <a:avLst/>
              </a:prstGeom>
              <a:blipFill>
                <a:blip r:embed="rId3"/>
                <a:stretch>
                  <a:fillRect l="-968" t="-27966" b="-41525"/>
                </a:stretch>
              </a:blipFill>
            </p:spPr>
            <p:txBody>
              <a:bodyPr/>
              <a:lstStyle/>
              <a:p>
                <a:r>
                  <a:rPr lang="en-US">
                    <a:noFill/>
                  </a:rPr>
                  <a:t> </a:t>
                </a:r>
              </a:p>
            </p:txBody>
          </p:sp>
        </mc:Fallback>
      </mc:AlternateContent>
      <p:pic>
        <p:nvPicPr>
          <p:cNvPr id="2" name="Picture 1" descr="A screenshot of a computer&#10;&#10;AI-generated content may be incorrect.">
            <a:extLst>
              <a:ext uri="{FF2B5EF4-FFF2-40B4-BE49-F238E27FC236}">
                <a16:creationId xmlns:a16="http://schemas.microsoft.com/office/drawing/2014/main" id="{5F9D01B2-2841-94A7-1CAD-CB6AA9E5A3E0}"/>
              </a:ext>
            </a:extLst>
          </p:cNvPr>
          <p:cNvPicPr>
            <a:picLocks noChangeAspect="1"/>
          </p:cNvPicPr>
          <p:nvPr/>
        </p:nvPicPr>
        <p:blipFill>
          <a:blip r:embed="rId4"/>
          <a:srcRect b="66856"/>
          <a:stretch>
            <a:fillRect/>
          </a:stretch>
        </p:blipFill>
        <p:spPr>
          <a:xfrm>
            <a:off x="5260356" y="3708000"/>
            <a:ext cx="2833844" cy="712628"/>
          </a:xfrm>
          <a:prstGeom prst="rect">
            <a:avLst/>
          </a:prstGeom>
        </p:spPr>
      </p:pic>
      <p:pic>
        <p:nvPicPr>
          <p:cNvPr id="4" name="Picture 3" descr="A graph showing the number of objects in the same direction&#10;&#10;Description automatically generated with medium confidence">
            <a:extLst>
              <a:ext uri="{FF2B5EF4-FFF2-40B4-BE49-F238E27FC236}">
                <a16:creationId xmlns:a16="http://schemas.microsoft.com/office/drawing/2014/main" id="{A169E9FB-8C54-CCDE-A191-4EEB5CB5DE60}"/>
              </a:ext>
            </a:extLst>
          </p:cNvPr>
          <p:cNvPicPr>
            <a:picLocks noChangeAspect="1"/>
          </p:cNvPicPr>
          <p:nvPr/>
        </p:nvPicPr>
        <p:blipFill>
          <a:blip r:embed="rId5"/>
          <a:stretch>
            <a:fillRect/>
          </a:stretch>
        </p:blipFill>
        <p:spPr>
          <a:xfrm>
            <a:off x="535688" y="837896"/>
            <a:ext cx="3964515" cy="2975576"/>
          </a:xfrm>
          <a:prstGeom prst="rect">
            <a:avLst/>
          </a:prstGeom>
        </p:spPr>
      </p:pic>
      <p:sp>
        <p:nvSpPr>
          <p:cNvPr id="12" name="TextBox 11">
            <a:extLst>
              <a:ext uri="{FF2B5EF4-FFF2-40B4-BE49-F238E27FC236}">
                <a16:creationId xmlns:a16="http://schemas.microsoft.com/office/drawing/2014/main" id="{1522BE65-1786-7B47-6B02-1F3CC97E03A6}"/>
              </a:ext>
            </a:extLst>
          </p:cNvPr>
          <p:cNvSpPr txBox="1"/>
          <p:nvPr/>
        </p:nvSpPr>
        <p:spPr>
          <a:xfrm>
            <a:off x="1236605" y="566053"/>
            <a:ext cx="2898648" cy="400110"/>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Neutron:</a:t>
            </a:r>
          </a:p>
        </p:txBody>
      </p:sp>
      <p:pic>
        <p:nvPicPr>
          <p:cNvPr id="9" name="Picture 8" descr="A group of text on a white background&#10;&#10;Description automatically generated">
            <a:extLst>
              <a:ext uri="{FF2B5EF4-FFF2-40B4-BE49-F238E27FC236}">
                <a16:creationId xmlns:a16="http://schemas.microsoft.com/office/drawing/2014/main" id="{6D3D6B68-45C0-18A4-0613-6BF489295987}"/>
              </a:ext>
            </a:extLst>
          </p:cNvPr>
          <p:cNvPicPr>
            <a:picLocks noChangeAspect="1"/>
          </p:cNvPicPr>
          <p:nvPr/>
        </p:nvPicPr>
        <p:blipFill>
          <a:blip r:embed="rId6"/>
          <a:srcRect t="52172"/>
          <a:stretch/>
        </p:blipFill>
        <p:spPr>
          <a:xfrm>
            <a:off x="848100" y="3728685"/>
            <a:ext cx="3539274" cy="965195"/>
          </a:xfrm>
          <a:prstGeom prst="rect">
            <a:avLst/>
          </a:prstGeom>
        </p:spPr>
      </p:pic>
      <p:sp>
        <p:nvSpPr>
          <p:cNvPr id="15" name="Slide Number Placeholder 14">
            <a:extLst>
              <a:ext uri="{FF2B5EF4-FFF2-40B4-BE49-F238E27FC236}">
                <a16:creationId xmlns:a16="http://schemas.microsoft.com/office/drawing/2014/main" id="{D0416867-EC72-863F-06D3-9C3B08E9E0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14966729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0E462-3ED0-C8DF-AD0D-A504B16B1A37}"/>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BFD8BF3B-0484-097F-B357-88F42D4F01FF}"/>
              </a:ext>
            </a:extLst>
          </p:cNvPr>
          <p:cNvSpPr>
            <a:spLocks noGrp="1"/>
          </p:cNvSpPr>
          <p:nvPr>
            <p:ph type="title"/>
          </p:nvPr>
        </p:nvSpPr>
        <p:spPr>
          <a:xfrm>
            <a:off x="0" y="102393"/>
            <a:ext cx="9144000" cy="546580"/>
          </a:xfrm>
        </p:spPr>
        <p:txBody>
          <a:bodyPr>
            <a:noAutofit/>
          </a:bodyPr>
          <a:lstStyle/>
          <a:p>
            <a:pPr algn="ctr"/>
            <a:r>
              <a:rPr lang="en-US" sz="2800" dirty="0">
                <a:latin typeface="Times New Roman" panose="02020603050405020304" pitchFamily="18" charset="0"/>
                <a:cs typeface="Times New Roman" panose="02020603050405020304" pitchFamily="18" charset="0"/>
              </a:rPr>
              <a:t>Scattered Nucleon Momentum Distributions (after all cuts)</a:t>
            </a:r>
          </a:p>
        </p:txBody>
      </p:sp>
      <p:grpSp>
        <p:nvGrpSpPr>
          <p:cNvPr id="14" name="Group 13">
            <a:extLst>
              <a:ext uri="{FF2B5EF4-FFF2-40B4-BE49-F238E27FC236}">
                <a16:creationId xmlns:a16="http://schemas.microsoft.com/office/drawing/2014/main" id="{9F96DC82-C8FB-23E4-5A20-1F5AF59DCC34}"/>
              </a:ext>
            </a:extLst>
          </p:cNvPr>
          <p:cNvGrpSpPr/>
          <p:nvPr/>
        </p:nvGrpSpPr>
        <p:grpSpPr>
          <a:xfrm>
            <a:off x="4783642" y="1358082"/>
            <a:ext cx="4360358" cy="2427335"/>
            <a:chOff x="6034168" y="3900982"/>
            <a:chExt cx="5710378" cy="2839783"/>
          </a:xfrm>
        </p:grpSpPr>
        <p:pic>
          <p:nvPicPr>
            <p:cNvPr id="15" name="Picture 14" descr="A graph of a number of cut&#10;&#10;AI-generated content may be incorrect.">
              <a:extLst>
                <a:ext uri="{FF2B5EF4-FFF2-40B4-BE49-F238E27FC236}">
                  <a16:creationId xmlns:a16="http://schemas.microsoft.com/office/drawing/2014/main" id="{E295B27D-D963-51B6-67C2-40A719273E43}"/>
                </a:ext>
              </a:extLst>
            </p:cNvPr>
            <p:cNvPicPr>
              <a:picLocks noChangeAspect="1"/>
            </p:cNvPicPr>
            <p:nvPr/>
          </p:nvPicPr>
          <p:blipFill>
            <a:blip r:embed="rId3"/>
            <a:stretch>
              <a:fillRect/>
            </a:stretch>
          </p:blipFill>
          <p:spPr>
            <a:xfrm>
              <a:off x="6034168" y="3915737"/>
              <a:ext cx="5710378" cy="2825028"/>
            </a:xfrm>
            <a:prstGeom prst="rect">
              <a:avLst/>
            </a:prstGeom>
          </p:spPr>
        </p:pic>
        <p:sp>
          <p:nvSpPr>
            <p:cNvPr id="16" name="Rectangle 15">
              <a:extLst>
                <a:ext uri="{FF2B5EF4-FFF2-40B4-BE49-F238E27FC236}">
                  <a16:creationId xmlns:a16="http://schemas.microsoft.com/office/drawing/2014/main" id="{FFA4EDA2-F71B-88F7-D49C-9A004DDCD471}"/>
                </a:ext>
              </a:extLst>
            </p:cNvPr>
            <p:cNvSpPr/>
            <p:nvPr/>
          </p:nvSpPr>
          <p:spPr>
            <a:xfrm>
              <a:off x="7720314" y="3900982"/>
              <a:ext cx="2278284" cy="2423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DC1525ED-831A-B6FC-064F-8744241C1682}"/>
              </a:ext>
            </a:extLst>
          </p:cNvPr>
          <p:cNvGrpSpPr/>
          <p:nvPr/>
        </p:nvGrpSpPr>
        <p:grpSpPr>
          <a:xfrm>
            <a:off x="0" y="1277419"/>
            <a:ext cx="4783251" cy="2479936"/>
            <a:chOff x="476516" y="3900982"/>
            <a:chExt cx="5619484" cy="2908369"/>
          </a:xfrm>
        </p:grpSpPr>
        <p:pic>
          <p:nvPicPr>
            <p:cNvPr id="18" name="Picture 17" descr="A graph of a nuclear mass&#10;&#10;AI-generated content may be incorrect.">
              <a:extLst>
                <a:ext uri="{FF2B5EF4-FFF2-40B4-BE49-F238E27FC236}">
                  <a16:creationId xmlns:a16="http://schemas.microsoft.com/office/drawing/2014/main" id="{7979D29F-6BBF-0639-3D54-16725B48698E}"/>
                </a:ext>
              </a:extLst>
            </p:cNvPr>
            <p:cNvPicPr>
              <a:picLocks noChangeAspect="1"/>
            </p:cNvPicPr>
            <p:nvPr/>
          </p:nvPicPr>
          <p:blipFill>
            <a:blip r:embed="rId4"/>
            <a:stretch>
              <a:fillRect/>
            </a:stretch>
          </p:blipFill>
          <p:spPr>
            <a:xfrm>
              <a:off x="476516" y="4029289"/>
              <a:ext cx="5619484" cy="2780062"/>
            </a:xfrm>
            <a:prstGeom prst="rect">
              <a:avLst/>
            </a:prstGeom>
          </p:spPr>
        </p:pic>
        <p:sp>
          <p:nvSpPr>
            <p:cNvPr id="19" name="Rectangle 18">
              <a:extLst>
                <a:ext uri="{FF2B5EF4-FFF2-40B4-BE49-F238E27FC236}">
                  <a16:creationId xmlns:a16="http://schemas.microsoft.com/office/drawing/2014/main" id="{D83F07AC-E260-1466-3E77-3D536CB82F08}"/>
                </a:ext>
              </a:extLst>
            </p:cNvPr>
            <p:cNvSpPr/>
            <p:nvPr/>
          </p:nvSpPr>
          <p:spPr>
            <a:xfrm>
              <a:off x="2106592" y="3900982"/>
              <a:ext cx="2222340"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B8D97D0F-F417-775C-EF45-0FF1D0184C34}"/>
              </a:ext>
            </a:extLst>
          </p:cNvPr>
          <p:cNvSpPr txBox="1"/>
          <p:nvPr/>
        </p:nvSpPr>
        <p:spPr>
          <a:xfrm>
            <a:off x="1206485" y="1177480"/>
            <a:ext cx="18288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SBS-8 70%</a:t>
            </a:r>
          </a:p>
        </p:txBody>
      </p:sp>
      <p:sp>
        <p:nvSpPr>
          <p:cNvPr id="21" name="TextBox 20">
            <a:extLst>
              <a:ext uri="{FF2B5EF4-FFF2-40B4-BE49-F238E27FC236}">
                <a16:creationId xmlns:a16="http://schemas.microsoft.com/office/drawing/2014/main" id="{879F4C16-F260-115F-309A-734759D3E10F}"/>
              </a:ext>
            </a:extLst>
          </p:cNvPr>
          <p:cNvSpPr txBox="1"/>
          <p:nvPr/>
        </p:nvSpPr>
        <p:spPr>
          <a:xfrm>
            <a:off x="5933921" y="1186028"/>
            <a:ext cx="18288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SBS-9 70%</a:t>
            </a:r>
          </a:p>
        </p:txBody>
      </p:sp>
      <p:sp>
        <p:nvSpPr>
          <p:cNvPr id="22" name="TextBox 21">
            <a:extLst>
              <a:ext uri="{FF2B5EF4-FFF2-40B4-BE49-F238E27FC236}">
                <a16:creationId xmlns:a16="http://schemas.microsoft.com/office/drawing/2014/main" id="{2B869A24-ED4A-F5B6-CA73-46D2198DD32F}"/>
              </a:ext>
            </a:extLst>
          </p:cNvPr>
          <p:cNvSpPr txBox="1"/>
          <p:nvPr/>
        </p:nvSpPr>
        <p:spPr>
          <a:xfrm>
            <a:off x="300942" y="671332"/>
            <a:ext cx="779949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Extraction </a:t>
            </a:r>
            <a:r>
              <a:rPr lang="en-US" sz="1800" dirty="0">
                <a:latin typeface="Times New Roman" panose="02020603050405020304" pitchFamily="18" charset="0"/>
                <a:cs typeface="Times New Roman" panose="02020603050405020304" pitchFamily="18" charset="0"/>
              </a:rPr>
              <a:t>Scattered Nucleon Momentum </a:t>
            </a:r>
            <a:r>
              <a:rPr lang="en-US" dirty="0">
                <a:latin typeface="Times New Roman" panose="02020603050405020304" pitchFamily="18" charset="0"/>
                <a:cs typeface="Times New Roman" panose="02020603050405020304" pitchFamily="18" charset="0"/>
              </a:rPr>
              <a:t>values SBS-8: 3.19 , SBS-9: 3.19 </a:t>
            </a:r>
          </a:p>
        </p:txBody>
      </p:sp>
      <p:sp>
        <p:nvSpPr>
          <p:cNvPr id="2" name="Slide Number Placeholder 1">
            <a:extLst>
              <a:ext uri="{FF2B5EF4-FFF2-40B4-BE49-F238E27FC236}">
                <a16:creationId xmlns:a16="http://schemas.microsoft.com/office/drawing/2014/main" id="{D0009A74-FC76-6F8C-9FE4-54BE4AFE1C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70</a:t>
            </a:fld>
            <a:endParaRPr lang="en"/>
          </a:p>
        </p:txBody>
      </p:sp>
    </p:spTree>
    <p:extLst>
      <p:ext uri="{BB962C8B-B14F-4D97-AF65-F5344CB8AC3E}">
        <p14:creationId xmlns:p14="http://schemas.microsoft.com/office/powerpoint/2010/main" val="34759455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A6F36-3DF4-17C5-36C5-A65FC8BDA52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itle 4">
                <a:extLst>
                  <a:ext uri="{FF2B5EF4-FFF2-40B4-BE49-F238E27FC236}">
                    <a16:creationId xmlns:a16="http://schemas.microsoft.com/office/drawing/2014/main" id="{2FA8EB82-E7D5-B67E-258D-1E08513EF859}"/>
                  </a:ext>
                </a:extLst>
              </p:cNvPr>
              <p:cNvSpPr>
                <a:spLocks noGrp="1"/>
              </p:cNvSpPr>
              <p:nvPr>
                <p:ph type="title"/>
              </p:nvPr>
            </p:nvSpPr>
            <p:spPr>
              <a:xfrm>
                <a:off x="669471" y="102393"/>
                <a:ext cx="7805058" cy="546580"/>
              </a:xfrm>
            </p:spPr>
            <p:txBody>
              <a:bodyPr>
                <a:noAutofit/>
              </a:bodyPr>
              <a:lstStyle/>
              <a:p>
                <a:pPr algn="ctr"/>
                <a14:m>
                  <m:oMath xmlns:m="http://schemas.openxmlformats.org/officeDocument/2006/math">
                    <m:r>
                      <a:rPr lang="en-US" sz="3200" i="1">
                        <a:latin typeface="Cambria Math" panose="02040503050406030204" pitchFamily="18" charset="0"/>
                        <a:ea typeface="Cambria Math" panose="02040503050406030204" pitchFamily="18" charset="0"/>
                        <a:cs typeface="Times New Roman" panose="02020603050405020304" pitchFamily="18" charset="0"/>
                      </a:rPr>
                      <m:t>𝜖</m:t>
                    </m:r>
                  </m:oMath>
                </a14:m>
                <a:r>
                  <a:rPr lang="en-US" sz="3200" dirty="0">
                    <a:latin typeface="Times New Roman" panose="02020603050405020304" pitchFamily="18" charset="0"/>
                    <a:cs typeface="Times New Roman" panose="02020603050405020304" pitchFamily="18" charset="0"/>
                  </a:rPr>
                  <a:t> Distributions (after all cuts)</a:t>
                </a:r>
              </a:p>
            </p:txBody>
          </p:sp>
        </mc:Choice>
        <mc:Fallback xmlns="">
          <p:sp>
            <p:nvSpPr>
              <p:cNvPr id="8" name="Title 4">
                <a:extLst>
                  <a:ext uri="{FF2B5EF4-FFF2-40B4-BE49-F238E27FC236}">
                    <a16:creationId xmlns:a16="http://schemas.microsoft.com/office/drawing/2014/main" id="{2FA8EB82-E7D5-B67E-258D-1E08513EF859}"/>
                  </a:ext>
                </a:extLst>
              </p:cNvPr>
              <p:cNvSpPr>
                <a:spLocks noGrp="1" noRot="1" noChangeAspect="1" noMove="1" noResize="1" noEditPoints="1" noAdjustHandles="1" noChangeArrowheads="1" noChangeShapeType="1" noTextEdit="1"/>
              </p:cNvSpPr>
              <p:nvPr>
                <p:ph type="title"/>
              </p:nvPr>
            </p:nvSpPr>
            <p:spPr>
              <a:xfrm>
                <a:off x="669471" y="102393"/>
                <a:ext cx="7805058" cy="546580"/>
              </a:xfrm>
              <a:blipFill>
                <a:blip r:embed="rId3"/>
                <a:stretch>
                  <a:fillRect t="-6977" b="-51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AE99C24-3871-9A78-A641-2C09BE562184}"/>
                  </a:ext>
                </a:extLst>
              </p:cNvPr>
              <p:cNvSpPr txBox="1"/>
              <p:nvPr/>
            </p:nvSpPr>
            <p:spPr>
              <a:xfrm>
                <a:off x="300942" y="671332"/>
                <a:ext cx="712714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Extraction </a:t>
                </a:r>
                <a14:m>
                  <m:oMath xmlns:m="http://schemas.openxmlformats.org/officeDocument/2006/math">
                    <m:r>
                      <a:rPr lang="en-US" sz="1800" i="1" smtClean="0">
                        <a:latin typeface="Cambria Math" panose="02040503050406030204" pitchFamily="18" charset="0"/>
                        <a:ea typeface="Cambria Math" panose="02040503050406030204" pitchFamily="18" charset="0"/>
                        <a:cs typeface="Times New Roman" panose="02020603050405020304" pitchFamily="18" charset="0"/>
                      </a:rPr>
                      <m:t>𝜖</m:t>
                    </m:r>
                  </m:oMath>
                </a14:m>
                <a:r>
                  <a:rPr lang="en-US" dirty="0">
                    <a:latin typeface="Times New Roman" panose="02020603050405020304" pitchFamily="18" charset="0"/>
                    <a:cs typeface="Times New Roman" panose="02020603050405020304" pitchFamily="18" charset="0"/>
                  </a:rPr>
                  <a:t> values (neutrons) SBS-8: 0.79925 , SBS-9: 0.51802 </a:t>
                </a:r>
              </a:p>
            </p:txBody>
          </p:sp>
        </mc:Choice>
        <mc:Fallback xmlns="">
          <p:sp>
            <p:nvSpPr>
              <p:cNvPr id="2" name="TextBox 1">
                <a:extLst>
                  <a:ext uri="{FF2B5EF4-FFF2-40B4-BE49-F238E27FC236}">
                    <a16:creationId xmlns:a16="http://schemas.microsoft.com/office/drawing/2014/main" id="{BAE99C24-3871-9A78-A641-2C09BE562184}"/>
                  </a:ext>
                </a:extLst>
              </p:cNvPr>
              <p:cNvSpPr txBox="1">
                <a:spLocks noRot="1" noChangeAspect="1" noMove="1" noResize="1" noEditPoints="1" noAdjustHandles="1" noChangeArrowheads="1" noChangeShapeType="1" noTextEdit="1"/>
              </p:cNvSpPr>
              <p:nvPr/>
            </p:nvSpPr>
            <p:spPr>
              <a:xfrm>
                <a:off x="300942" y="671332"/>
                <a:ext cx="7127147" cy="369332"/>
              </a:xfrm>
              <a:prstGeom prst="rect">
                <a:avLst/>
              </a:prstGeom>
              <a:blipFill>
                <a:blip r:embed="rId4"/>
                <a:stretch>
                  <a:fillRect l="-710" t="-6452" b="-19355"/>
                </a:stretch>
              </a:blipFill>
            </p:spPr>
            <p:txBody>
              <a:bodyPr/>
              <a:lstStyle/>
              <a:p>
                <a:r>
                  <a:rPr lang="en-US">
                    <a:noFill/>
                  </a:rPr>
                  <a:t> </a:t>
                </a:r>
              </a:p>
            </p:txBody>
          </p:sp>
        </mc:Fallback>
      </mc:AlternateContent>
      <p:pic>
        <p:nvPicPr>
          <p:cNvPr id="10" name="Picture 9" descr="A graph with a line graph&#10;&#10;AI-generated content may be incorrect.">
            <a:extLst>
              <a:ext uri="{FF2B5EF4-FFF2-40B4-BE49-F238E27FC236}">
                <a16:creationId xmlns:a16="http://schemas.microsoft.com/office/drawing/2014/main" id="{910665A7-77CE-727F-C1A7-9D4C176FF8C9}"/>
              </a:ext>
            </a:extLst>
          </p:cNvPr>
          <p:cNvPicPr>
            <a:picLocks noChangeAspect="1"/>
          </p:cNvPicPr>
          <p:nvPr/>
        </p:nvPicPr>
        <p:blipFill>
          <a:blip r:embed="rId5"/>
          <a:stretch>
            <a:fillRect/>
          </a:stretch>
        </p:blipFill>
        <p:spPr>
          <a:xfrm>
            <a:off x="0" y="1723703"/>
            <a:ext cx="4371753" cy="2084025"/>
          </a:xfrm>
          <a:prstGeom prst="rect">
            <a:avLst/>
          </a:prstGeom>
        </p:spPr>
      </p:pic>
      <p:pic>
        <p:nvPicPr>
          <p:cNvPr id="12" name="Picture 11" descr="A graph of a graph&#10;&#10;AI-generated content may be incorrect.">
            <a:extLst>
              <a:ext uri="{FF2B5EF4-FFF2-40B4-BE49-F238E27FC236}">
                <a16:creationId xmlns:a16="http://schemas.microsoft.com/office/drawing/2014/main" id="{39B4699A-21AB-242F-68F1-5F84DA0653B6}"/>
              </a:ext>
            </a:extLst>
          </p:cNvPr>
          <p:cNvPicPr>
            <a:picLocks noChangeAspect="1"/>
          </p:cNvPicPr>
          <p:nvPr/>
        </p:nvPicPr>
        <p:blipFill>
          <a:blip r:embed="rId6"/>
          <a:stretch>
            <a:fillRect/>
          </a:stretch>
        </p:blipFill>
        <p:spPr>
          <a:xfrm>
            <a:off x="4480999" y="1654283"/>
            <a:ext cx="4663001" cy="2222864"/>
          </a:xfrm>
          <a:prstGeom prst="rect">
            <a:avLst/>
          </a:prstGeom>
        </p:spPr>
      </p:pic>
      <p:sp>
        <p:nvSpPr>
          <p:cNvPr id="13" name="Rectangle 12">
            <a:extLst>
              <a:ext uri="{FF2B5EF4-FFF2-40B4-BE49-F238E27FC236}">
                <a16:creationId xmlns:a16="http://schemas.microsoft.com/office/drawing/2014/main" id="{6058C840-9A30-6279-8466-A5F0F65920D1}"/>
              </a:ext>
            </a:extLst>
          </p:cNvPr>
          <p:cNvSpPr/>
          <p:nvPr/>
        </p:nvSpPr>
        <p:spPr>
          <a:xfrm>
            <a:off x="1780036" y="1735601"/>
            <a:ext cx="568053" cy="1276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0960D500-EB53-F794-96BD-BB72FED29F93}"/>
              </a:ext>
            </a:extLst>
          </p:cNvPr>
          <p:cNvSpPr/>
          <p:nvPr/>
        </p:nvSpPr>
        <p:spPr>
          <a:xfrm>
            <a:off x="6528472" y="1654283"/>
            <a:ext cx="568053" cy="1276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D9239098-654E-76F0-DFB7-CB47A1EF601F}"/>
              </a:ext>
            </a:extLst>
          </p:cNvPr>
          <p:cNvSpPr txBox="1"/>
          <p:nvPr/>
        </p:nvSpPr>
        <p:spPr>
          <a:xfrm>
            <a:off x="1206485" y="1505467"/>
            <a:ext cx="18288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SBS-8 70%</a:t>
            </a:r>
          </a:p>
        </p:txBody>
      </p:sp>
      <p:sp>
        <p:nvSpPr>
          <p:cNvPr id="16" name="TextBox 15">
            <a:extLst>
              <a:ext uri="{FF2B5EF4-FFF2-40B4-BE49-F238E27FC236}">
                <a16:creationId xmlns:a16="http://schemas.microsoft.com/office/drawing/2014/main" id="{6F2DE8AD-BA57-DA2C-8AD1-91455AC6A01A}"/>
              </a:ext>
            </a:extLst>
          </p:cNvPr>
          <p:cNvSpPr txBox="1"/>
          <p:nvPr/>
        </p:nvSpPr>
        <p:spPr>
          <a:xfrm>
            <a:off x="5933921" y="1514015"/>
            <a:ext cx="18288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SBS-9 70%</a:t>
            </a:r>
          </a:p>
        </p:txBody>
      </p:sp>
      <p:sp>
        <p:nvSpPr>
          <p:cNvPr id="5" name="Slide Number Placeholder 4">
            <a:extLst>
              <a:ext uri="{FF2B5EF4-FFF2-40B4-BE49-F238E27FC236}">
                <a16:creationId xmlns:a16="http://schemas.microsoft.com/office/drawing/2014/main" id="{23877127-0A31-B245-43D2-748197B702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71</a:t>
            </a:fld>
            <a:endParaRPr lang="en"/>
          </a:p>
        </p:txBody>
      </p:sp>
    </p:spTree>
    <p:extLst>
      <p:ext uri="{BB962C8B-B14F-4D97-AF65-F5344CB8AC3E}">
        <p14:creationId xmlns:p14="http://schemas.microsoft.com/office/powerpoint/2010/main" val="4045143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0ABC1-7953-3915-9BC9-566EF523F3F0}"/>
            </a:ext>
          </a:extLst>
        </p:cNvPr>
        <p:cNvGrpSpPr/>
        <p:nvPr/>
      </p:nvGrpSpPr>
      <p:grpSpPr>
        <a:xfrm>
          <a:off x="0" y="0"/>
          <a:ext cx="0" cy="0"/>
          <a:chOff x="0" y="0"/>
          <a:chExt cx="0" cy="0"/>
        </a:xfrm>
      </p:grpSpPr>
      <p:pic>
        <p:nvPicPr>
          <p:cNvPr id="22" name="Picture 21" descr="A black text on a white background&#10;&#10;AI-generated content may be incorrect.">
            <a:extLst>
              <a:ext uri="{FF2B5EF4-FFF2-40B4-BE49-F238E27FC236}">
                <a16:creationId xmlns:a16="http://schemas.microsoft.com/office/drawing/2014/main" id="{6FF21670-B490-F354-1E2B-46D847EF6A91}"/>
              </a:ext>
            </a:extLst>
          </p:cNvPr>
          <p:cNvPicPr>
            <a:picLocks noChangeAspect="1"/>
          </p:cNvPicPr>
          <p:nvPr/>
        </p:nvPicPr>
        <p:blipFill>
          <a:blip r:embed="rId3"/>
          <a:stretch>
            <a:fillRect/>
          </a:stretch>
        </p:blipFill>
        <p:spPr>
          <a:xfrm>
            <a:off x="4780722" y="3688772"/>
            <a:ext cx="3856383" cy="1009389"/>
          </a:xfrm>
          <a:prstGeom prst="rect">
            <a:avLst/>
          </a:prstGeom>
        </p:spPr>
      </p:pic>
      <mc:AlternateContent xmlns:mc="http://schemas.openxmlformats.org/markup-compatibility/2006" xmlns:a14="http://schemas.microsoft.com/office/drawing/2010/main">
        <mc:Choice Requires="a14">
          <p:sp>
            <p:nvSpPr>
              <p:cNvPr id="7" name="Title 4">
                <a:extLst>
                  <a:ext uri="{FF2B5EF4-FFF2-40B4-BE49-F238E27FC236}">
                    <a16:creationId xmlns:a16="http://schemas.microsoft.com/office/drawing/2014/main" id="{D55FB979-F911-59AB-621D-3CF698DC75E0}"/>
                  </a:ext>
                </a:extLst>
              </p:cNvPr>
              <p:cNvSpPr>
                <a:spLocks noGrp="1"/>
              </p:cNvSpPr>
              <p:nvPr>
                <p:ph type="title"/>
              </p:nvPr>
            </p:nvSpPr>
            <p:spPr>
              <a:xfrm>
                <a:off x="352697" y="210774"/>
                <a:ext cx="8438606" cy="786782"/>
              </a:xfrm>
            </p:spPr>
            <p:txBody>
              <a:bodyPr>
                <a:noAutofit/>
              </a:bodyPr>
              <a:lstStyle/>
              <a:p>
                <a:pPr algn="ctr"/>
                <a:r>
                  <a:rPr lang="en-US" sz="3200" dirty="0">
                    <a:latin typeface="Times New Roman" panose="02020603050405020304" pitchFamily="18" charset="0"/>
                    <a:cs typeface="Times New Roman" panose="02020603050405020304" pitchFamily="18" charset="0"/>
                  </a:rPr>
                  <a:t>Analysis Methods – Introducing </a:t>
                </a:r>
                <a:r>
                  <a:rPr lang="en-US" sz="3200" dirty="0" err="1">
                    <a:latin typeface="Times New Roman" panose="02020603050405020304" pitchFamily="18" charset="0"/>
                    <a:cs typeface="Times New Roman" panose="02020603050405020304" pitchFamily="18" charset="0"/>
                  </a:rPr>
                  <a:t>HCal</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l-GR" sz="3200" i="1">
                        <a:latin typeface="Cambria Math" panose="02040503050406030204" pitchFamily="18" charset="0"/>
                        <a:ea typeface="Cambria Math" panose="02040503050406030204" pitchFamily="18" charset="0"/>
                        <a:cs typeface="Times New Roman" panose="02020603050405020304" pitchFamily="18" charset="0"/>
                      </a:rPr>
                      <m:t>Δ</m:t>
                    </m:r>
                    <m:r>
                      <a:rPr lang="en-US" sz="3200" i="1">
                        <a:latin typeface="Cambria Math" panose="02040503050406030204" pitchFamily="18" charset="0"/>
                        <a:ea typeface="Cambria Math" panose="02040503050406030204" pitchFamily="18" charset="0"/>
                        <a:cs typeface="Times New Roman" panose="02020603050405020304" pitchFamily="18" charset="0"/>
                      </a:rPr>
                      <m:t>𝑥</m:t>
                    </m:r>
                  </m:oMath>
                </a14:m>
                <a:r>
                  <a:rPr lang="en-US" sz="3200" i="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and </a:t>
                </a:r>
                <a14:m>
                  <m:oMath xmlns:m="http://schemas.openxmlformats.org/officeDocument/2006/math">
                    <m:r>
                      <m:rPr>
                        <m:sty m:val="p"/>
                      </m:rPr>
                      <a:rPr lang="el-GR" sz="3200" i="1">
                        <a:latin typeface="Cambria Math" panose="02040503050406030204" pitchFamily="18" charset="0"/>
                        <a:ea typeface="Cambria Math" panose="02040503050406030204" pitchFamily="18" charset="0"/>
                        <a:cs typeface="Times New Roman" panose="02020603050405020304" pitchFamily="18" charset="0"/>
                      </a:rPr>
                      <m:t>Δ</m:t>
                    </m:r>
                    <m:r>
                      <a:rPr lang="en-US" sz="3200" b="0" i="1" smtClean="0">
                        <a:latin typeface="Cambria Math" panose="02040503050406030204" pitchFamily="18" charset="0"/>
                        <a:ea typeface="Cambria Math" panose="02040503050406030204" pitchFamily="18" charset="0"/>
                        <a:cs typeface="Times New Roman" panose="02020603050405020304" pitchFamily="18" charset="0"/>
                      </a:rPr>
                      <m:t>𝑦</m:t>
                    </m:r>
                  </m:oMath>
                </a14:m>
                <a:r>
                  <a:rPr lang="en-US" sz="3200" i="1" dirty="0">
                    <a:latin typeface="Times New Roman" panose="02020603050405020304" pitchFamily="18" charset="0"/>
                    <a:cs typeface="Times New Roman" panose="02020603050405020304" pitchFamily="18" charset="0"/>
                  </a:rPr>
                  <a:t> </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p>
            </p:txBody>
          </p:sp>
        </mc:Choice>
        <mc:Fallback xmlns="">
          <p:sp>
            <p:nvSpPr>
              <p:cNvPr id="7" name="Title 4">
                <a:extLst>
                  <a:ext uri="{FF2B5EF4-FFF2-40B4-BE49-F238E27FC236}">
                    <a16:creationId xmlns:a16="http://schemas.microsoft.com/office/drawing/2014/main" id="{D55FB979-F911-59AB-621D-3CF698DC75E0}"/>
                  </a:ext>
                </a:extLst>
              </p:cNvPr>
              <p:cNvSpPr>
                <a:spLocks noGrp="1" noRot="1" noChangeAspect="1" noMove="1" noResize="1" noEditPoints="1" noAdjustHandles="1" noChangeArrowheads="1" noChangeShapeType="1" noTextEdit="1"/>
              </p:cNvSpPr>
              <p:nvPr>
                <p:ph type="title"/>
              </p:nvPr>
            </p:nvSpPr>
            <p:spPr>
              <a:xfrm>
                <a:off x="352697" y="210774"/>
                <a:ext cx="8438606" cy="786782"/>
              </a:xfrm>
              <a:blipFill>
                <a:blip r:embed="rId4"/>
                <a:stretch>
                  <a:fillRect l="-601" t="-4762" b="-4762"/>
                </a:stretch>
              </a:blipFill>
            </p:spPr>
            <p:txBody>
              <a:bodyPr/>
              <a:lstStyle/>
              <a:p>
                <a:r>
                  <a:rPr lang="en-US">
                    <a:noFill/>
                  </a:rPr>
                  <a:t> </a:t>
                </a:r>
              </a:p>
            </p:txBody>
          </p:sp>
        </mc:Fallback>
      </mc:AlternateContent>
      <p:pic>
        <p:nvPicPr>
          <p:cNvPr id="10" name="Picture 9" descr="A diagram of a diagram of a diagram&#10;&#10;AI-generated content may be incorrect.">
            <a:extLst>
              <a:ext uri="{FF2B5EF4-FFF2-40B4-BE49-F238E27FC236}">
                <a16:creationId xmlns:a16="http://schemas.microsoft.com/office/drawing/2014/main" id="{DDBC4199-6674-93C0-0641-0EFCBF2CB681}"/>
              </a:ext>
            </a:extLst>
          </p:cNvPr>
          <p:cNvPicPr>
            <a:picLocks noChangeAspect="1"/>
          </p:cNvPicPr>
          <p:nvPr/>
        </p:nvPicPr>
        <p:blipFill>
          <a:blip r:embed="rId5"/>
          <a:stretch>
            <a:fillRect/>
          </a:stretch>
        </p:blipFill>
        <p:spPr>
          <a:xfrm>
            <a:off x="0" y="1028332"/>
            <a:ext cx="3856383" cy="3086836"/>
          </a:xfrm>
          <a:prstGeom prst="rect">
            <a:avLst/>
          </a:prstGeom>
        </p:spPr>
      </p:pic>
      <p:pic>
        <p:nvPicPr>
          <p:cNvPr id="12" name="Picture 11" descr="A close up of a text&#10;&#10;AI-generated content may be incorrect.">
            <a:extLst>
              <a:ext uri="{FF2B5EF4-FFF2-40B4-BE49-F238E27FC236}">
                <a16:creationId xmlns:a16="http://schemas.microsoft.com/office/drawing/2014/main" id="{82CCF427-AC8B-3A2E-561D-E01AC8AE1DCD}"/>
              </a:ext>
            </a:extLst>
          </p:cNvPr>
          <p:cNvPicPr>
            <a:picLocks noChangeAspect="1"/>
          </p:cNvPicPr>
          <p:nvPr/>
        </p:nvPicPr>
        <p:blipFill>
          <a:blip r:embed="rId6"/>
          <a:stretch>
            <a:fillRect/>
          </a:stretch>
        </p:blipFill>
        <p:spPr>
          <a:xfrm>
            <a:off x="5115063" y="723423"/>
            <a:ext cx="3187700" cy="749300"/>
          </a:xfrm>
          <a:prstGeom prst="rect">
            <a:avLst/>
          </a:prstGeom>
        </p:spPr>
      </p:pic>
      <p:pic>
        <p:nvPicPr>
          <p:cNvPr id="14" name="Picture 13" descr="A black text with a white background&#10;&#10;AI-generated content may be incorrect.">
            <a:extLst>
              <a:ext uri="{FF2B5EF4-FFF2-40B4-BE49-F238E27FC236}">
                <a16:creationId xmlns:a16="http://schemas.microsoft.com/office/drawing/2014/main" id="{CFBE13C1-F55B-DD83-DCF4-1481BFB1DCAF}"/>
              </a:ext>
            </a:extLst>
          </p:cNvPr>
          <p:cNvPicPr>
            <a:picLocks noChangeAspect="1"/>
          </p:cNvPicPr>
          <p:nvPr/>
        </p:nvPicPr>
        <p:blipFill>
          <a:blip r:embed="rId7"/>
          <a:stretch>
            <a:fillRect/>
          </a:stretch>
        </p:blipFill>
        <p:spPr>
          <a:xfrm>
            <a:off x="5115063" y="1251044"/>
            <a:ext cx="3187700" cy="749300"/>
          </a:xfrm>
          <a:prstGeom prst="rect">
            <a:avLst/>
          </a:prstGeom>
        </p:spPr>
      </p:pic>
      <p:pic>
        <p:nvPicPr>
          <p:cNvPr id="16" name="Picture 15" descr="A black text on a white background&#10;&#10;AI-generated content may be incorrect.">
            <a:extLst>
              <a:ext uri="{FF2B5EF4-FFF2-40B4-BE49-F238E27FC236}">
                <a16:creationId xmlns:a16="http://schemas.microsoft.com/office/drawing/2014/main" id="{C813C6DF-6971-9479-FE09-0F38DB53C872}"/>
              </a:ext>
            </a:extLst>
          </p:cNvPr>
          <p:cNvPicPr>
            <a:picLocks noChangeAspect="1"/>
          </p:cNvPicPr>
          <p:nvPr/>
        </p:nvPicPr>
        <p:blipFill>
          <a:blip r:embed="rId8"/>
          <a:stretch>
            <a:fillRect/>
          </a:stretch>
        </p:blipFill>
        <p:spPr>
          <a:xfrm>
            <a:off x="4447761" y="1916734"/>
            <a:ext cx="4522304" cy="655016"/>
          </a:xfrm>
          <a:prstGeom prst="rect">
            <a:avLst/>
          </a:prstGeom>
        </p:spPr>
      </p:pic>
      <p:pic>
        <p:nvPicPr>
          <p:cNvPr id="18" name="Picture 17" descr="A black text with a white background&#10;&#10;AI-generated content may be incorrect.">
            <a:extLst>
              <a:ext uri="{FF2B5EF4-FFF2-40B4-BE49-F238E27FC236}">
                <a16:creationId xmlns:a16="http://schemas.microsoft.com/office/drawing/2014/main" id="{FD2569FA-D0D8-0F53-91B2-6A94392CC76F}"/>
              </a:ext>
            </a:extLst>
          </p:cNvPr>
          <p:cNvPicPr>
            <a:picLocks noChangeAspect="1"/>
          </p:cNvPicPr>
          <p:nvPr/>
        </p:nvPicPr>
        <p:blipFill>
          <a:blip r:embed="rId9"/>
          <a:stretch>
            <a:fillRect/>
          </a:stretch>
        </p:blipFill>
        <p:spPr>
          <a:xfrm>
            <a:off x="4447762" y="2555877"/>
            <a:ext cx="4522303" cy="655016"/>
          </a:xfrm>
          <a:prstGeom prst="rect">
            <a:avLst/>
          </a:prstGeom>
        </p:spPr>
      </p:pic>
      <p:pic>
        <p:nvPicPr>
          <p:cNvPr id="20" name="Picture 19" descr="A math symbols with a plus and a cross&#10;&#10;AI-generated content may be incorrect.">
            <a:extLst>
              <a:ext uri="{FF2B5EF4-FFF2-40B4-BE49-F238E27FC236}">
                <a16:creationId xmlns:a16="http://schemas.microsoft.com/office/drawing/2014/main" id="{0B3513B0-9950-BA6B-A125-266A25D0A607}"/>
              </a:ext>
            </a:extLst>
          </p:cNvPr>
          <p:cNvPicPr>
            <a:picLocks noChangeAspect="1"/>
          </p:cNvPicPr>
          <p:nvPr/>
        </p:nvPicPr>
        <p:blipFill>
          <a:blip r:embed="rId10"/>
          <a:stretch>
            <a:fillRect/>
          </a:stretch>
        </p:blipFill>
        <p:spPr>
          <a:xfrm>
            <a:off x="4615964" y="3058096"/>
            <a:ext cx="4185898" cy="736315"/>
          </a:xfrm>
          <a:prstGeom prst="rect">
            <a:avLst/>
          </a:prstGeom>
        </p:spPr>
      </p:pic>
      <p:pic>
        <p:nvPicPr>
          <p:cNvPr id="24" name="Picture 23">
            <a:extLst>
              <a:ext uri="{FF2B5EF4-FFF2-40B4-BE49-F238E27FC236}">
                <a16:creationId xmlns:a16="http://schemas.microsoft.com/office/drawing/2014/main" id="{4D4B00C6-EA97-E48F-553D-3A5F9B6ED81F}"/>
              </a:ext>
            </a:extLst>
          </p:cNvPr>
          <p:cNvPicPr>
            <a:picLocks noChangeAspect="1"/>
          </p:cNvPicPr>
          <p:nvPr/>
        </p:nvPicPr>
        <p:blipFill>
          <a:blip r:embed="rId11"/>
          <a:stretch>
            <a:fillRect/>
          </a:stretch>
        </p:blipFill>
        <p:spPr>
          <a:xfrm>
            <a:off x="0" y="4083548"/>
            <a:ext cx="4671839" cy="564572"/>
          </a:xfrm>
          <a:prstGeom prst="rect">
            <a:avLst/>
          </a:prstGeom>
        </p:spPr>
      </p:pic>
      <p:sp>
        <p:nvSpPr>
          <p:cNvPr id="2" name="Slide Number Placeholder 1">
            <a:extLst>
              <a:ext uri="{FF2B5EF4-FFF2-40B4-BE49-F238E27FC236}">
                <a16:creationId xmlns:a16="http://schemas.microsoft.com/office/drawing/2014/main" id="{14B38742-7B9B-7F6E-F9C5-42ADE42C0E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72</a:t>
            </a:fld>
            <a:endParaRPr lang="en"/>
          </a:p>
        </p:txBody>
      </p:sp>
    </p:spTree>
    <p:extLst>
      <p:ext uri="{BB962C8B-B14F-4D97-AF65-F5344CB8AC3E}">
        <p14:creationId xmlns:p14="http://schemas.microsoft.com/office/powerpoint/2010/main" val="29910266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59D69-7850-1ECE-FE03-034A1AD22DA9}"/>
            </a:ext>
          </a:extLst>
        </p:cNvPr>
        <p:cNvGrpSpPr/>
        <p:nvPr/>
      </p:nvGrpSpPr>
      <p:grpSpPr>
        <a:xfrm>
          <a:off x="0" y="0"/>
          <a:ext cx="0" cy="0"/>
          <a:chOff x="0" y="0"/>
          <a:chExt cx="0" cy="0"/>
        </a:xfrm>
      </p:grpSpPr>
      <p:pic>
        <p:nvPicPr>
          <p:cNvPr id="8" name="Picture 7" descr="A diagram of a mathematical equation&#10;&#10;AI-generated content may be incorrect.">
            <a:extLst>
              <a:ext uri="{FF2B5EF4-FFF2-40B4-BE49-F238E27FC236}">
                <a16:creationId xmlns:a16="http://schemas.microsoft.com/office/drawing/2014/main" id="{D05AE4E4-1C5E-1E7E-A275-6D08023D23EA}"/>
              </a:ext>
            </a:extLst>
          </p:cNvPr>
          <p:cNvPicPr>
            <a:picLocks noChangeAspect="1"/>
          </p:cNvPicPr>
          <p:nvPr/>
        </p:nvPicPr>
        <p:blipFill>
          <a:blip r:embed="rId2"/>
          <a:stretch>
            <a:fillRect/>
          </a:stretch>
        </p:blipFill>
        <p:spPr>
          <a:xfrm>
            <a:off x="-17417" y="827314"/>
            <a:ext cx="5880204" cy="3792241"/>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303FE15-7D3D-E2EB-B177-4329737331BA}"/>
                  </a:ext>
                </a:extLst>
              </p:cNvPr>
              <p:cNvSpPr txBox="1"/>
              <p:nvPr/>
            </p:nvSpPr>
            <p:spPr>
              <a:xfrm>
                <a:off x="5845313" y="1369443"/>
                <a:ext cx="3298687" cy="28782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Definition of </a:t>
                </a:r>
                <a14:m>
                  <m:oMath xmlns:m="http://schemas.openxmlformats.org/officeDocument/2006/math">
                    <m:r>
                      <m:rPr>
                        <m:sty m:val="p"/>
                      </m:rPr>
                      <a:rPr lang="el-GR" sz="1600" i="1">
                        <a:latin typeface="Cambria Math" panose="02040503050406030204" pitchFamily="18" charset="0"/>
                        <a:ea typeface="Cambria Math" panose="02040503050406030204" pitchFamily="18" charset="0"/>
                        <a:cs typeface="Times New Roman" panose="02020603050405020304" pitchFamily="18" charset="0"/>
                      </a:rPr>
                      <m:t>Δ</m:t>
                    </m:r>
                    <m:r>
                      <a:rPr lang="en-US" sz="1600" i="1">
                        <a:latin typeface="Cambria Math" panose="02040503050406030204" pitchFamily="18" charset="0"/>
                        <a:ea typeface="Cambria Math" panose="02040503050406030204" pitchFamily="18" charset="0"/>
                        <a:cs typeface="Times New Roman" panose="02020603050405020304" pitchFamily="18" charset="0"/>
                      </a:rPr>
                      <m:t>𝑥</m:t>
                    </m:r>
                  </m:oMath>
                </a14:m>
                <a:r>
                  <a:rPr lang="en-US" sz="1600" dirty="0">
                    <a:latin typeface="Times New Roman" panose="02020603050405020304" pitchFamily="18" charset="0"/>
                    <a:cs typeface="Times New Roman" panose="02020603050405020304" pitchFamily="18" charset="0"/>
                  </a:rPr>
                  <a:t>: The difference between the observed (</a:t>
                </a:r>
                <a14:m>
                  <m:oMath xmlns:m="http://schemas.openxmlformats.org/officeDocument/2006/math">
                    <m:sSubSup>
                      <m:sSubSupPr>
                        <m:ctrlPr>
                          <a:rPr lang="en-US" sz="1600" i="1" smtClean="0">
                            <a:solidFill>
                              <a:srgbClr val="FF0000"/>
                            </a:solidFill>
                            <a:latin typeface="Cambria Math" panose="02040503050406030204" pitchFamily="18" charset="0"/>
                          </a:rPr>
                        </m:ctrlPr>
                      </m:sSubSupPr>
                      <m:e>
                        <m:r>
                          <a:rPr lang="en-US" sz="1600" i="1">
                            <a:solidFill>
                              <a:srgbClr val="FF0000"/>
                            </a:solidFill>
                            <a:latin typeface="Cambria Math" panose="02040503050406030204" pitchFamily="18" charset="0"/>
                          </a:rPr>
                          <m:t>𝑥</m:t>
                        </m:r>
                      </m:e>
                      <m:sub>
                        <m:r>
                          <a:rPr lang="en-US" sz="1600" i="1">
                            <a:solidFill>
                              <a:srgbClr val="FF0000"/>
                            </a:solidFill>
                            <a:latin typeface="Cambria Math" panose="02040503050406030204" pitchFamily="18" charset="0"/>
                          </a:rPr>
                          <m:t>𝐻𝐶𝐴𝐿</m:t>
                        </m:r>
                      </m:sub>
                      <m:sup>
                        <m:r>
                          <a:rPr lang="en-US" sz="1600" i="1">
                            <a:solidFill>
                              <a:srgbClr val="FF0000"/>
                            </a:solidFill>
                            <a:latin typeface="Cambria Math" panose="02040503050406030204" pitchFamily="18" charset="0"/>
                          </a:rPr>
                          <m:t>𝑜𝑏𝑠</m:t>
                        </m:r>
                      </m:sup>
                    </m:sSubSup>
                  </m:oMath>
                </a14:m>
                <a:r>
                  <a:rPr lang="en-US" sz="1600" dirty="0">
                    <a:latin typeface="Times New Roman" panose="02020603050405020304" pitchFamily="18" charset="0"/>
                    <a:cs typeface="Times New Roman" panose="02020603050405020304" pitchFamily="18" charset="0"/>
                  </a:rPr>
                  <a:t>) and the expected (</a:t>
                </a:r>
                <a14:m>
                  <m:oMath xmlns:m="http://schemas.openxmlformats.org/officeDocument/2006/math">
                    <m:sSubSup>
                      <m:sSubSupPr>
                        <m:ctrlPr>
                          <a:rPr lang="en-US" sz="1600" i="1" smtClean="0">
                            <a:solidFill>
                              <a:srgbClr val="0400FF"/>
                            </a:solidFill>
                            <a:latin typeface="Cambria Math" panose="02040503050406030204" pitchFamily="18" charset="0"/>
                          </a:rPr>
                        </m:ctrlPr>
                      </m:sSubSupPr>
                      <m:e>
                        <m:r>
                          <a:rPr lang="en-US" sz="1600" i="1">
                            <a:solidFill>
                              <a:srgbClr val="0400FF"/>
                            </a:solidFill>
                            <a:latin typeface="Cambria Math" panose="02040503050406030204" pitchFamily="18" charset="0"/>
                          </a:rPr>
                          <m:t>𝑥</m:t>
                        </m:r>
                      </m:e>
                      <m:sub>
                        <m:r>
                          <a:rPr lang="en-US" sz="1600" i="1">
                            <a:solidFill>
                              <a:srgbClr val="0400FF"/>
                            </a:solidFill>
                            <a:latin typeface="Cambria Math" panose="02040503050406030204" pitchFamily="18" charset="0"/>
                          </a:rPr>
                          <m:t>𝐻𝐶𝐴𝐿</m:t>
                        </m:r>
                      </m:sub>
                      <m:sup>
                        <m:r>
                          <a:rPr lang="en-US" sz="1600" i="1">
                            <a:solidFill>
                              <a:srgbClr val="0400FF"/>
                            </a:solidFill>
                            <a:latin typeface="Cambria Math" panose="02040503050406030204" pitchFamily="18" charset="0"/>
                          </a:rPr>
                          <m:t>𝑒𝑥𝑝</m:t>
                        </m:r>
                      </m:sup>
                    </m:sSubSup>
                  </m:oMath>
                </a14:m>
                <a:r>
                  <a:rPr lang="en-US" sz="1600" dirty="0">
                    <a:latin typeface="Times New Roman" panose="02020603050405020304" pitchFamily="18" charset="0"/>
                    <a:cs typeface="Times New Roman" panose="02020603050405020304" pitchFamily="18" charset="0"/>
                  </a:rPr>
                  <a:t>) nucleon position on </a:t>
                </a:r>
                <a:r>
                  <a:rPr lang="en-US" sz="1600" dirty="0" err="1">
                    <a:latin typeface="Times New Roman" panose="02020603050405020304" pitchFamily="18" charset="0"/>
                    <a:cs typeface="Times New Roman" panose="02020603050405020304" pitchFamily="18" charset="0"/>
                  </a:rPr>
                  <a:t>HCal</a:t>
                </a:r>
                <a:r>
                  <a:rPr lang="en-US" sz="1600" dirty="0">
                    <a:latin typeface="Times New Roman" panose="02020603050405020304" pitchFamily="18" charset="0"/>
                    <a:cs typeface="Times New Roman" panose="02020603050405020304" pitchFamily="18" charset="0"/>
                  </a:rPr>
                  <a:t> in the vertical (dispersive) direction.</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Definition of </a:t>
                </a:r>
                <a14:m>
                  <m:oMath xmlns:m="http://schemas.openxmlformats.org/officeDocument/2006/math">
                    <m:r>
                      <m:rPr>
                        <m:sty m:val="p"/>
                      </m:rPr>
                      <a:rPr lang="el-GR" sz="1600" i="1">
                        <a:latin typeface="Cambria Math" panose="02040503050406030204" pitchFamily="18" charset="0"/>
                        <a:ea typeface="Cambria Math" panose="02040503050406030204" pitchFamily="18" charset="0"/>
                        <a:cs typeface="Times New Roman" panose="02020603050405020304" pitchFamily="18" charset="0"/>
                      </a:rPr>
                      <m:t>Δ</m:t>
                    </m:r>
                    <m:r>
                      <a:rPr lang="en-US" sz="1600" i="1">
                        <a:latin typeface="Cambria Math" panose="02040503050406030204" pitchFamily="18" charset="0"/>
                        <a:ea typeface="Cambria Math" panose="02040503050406030204" pitchFamily="18" charset="0"/>
                        <a:cs typeface="Times New Roman" panose="02020603050405020304" pitchFamily="18" charset="0"/>
                      </a:rPr>
                      <m:t>𝑦</m:t>
                    </m:r>
                  </m:oMath>
                </a14:m>
                <a:r>
                  <a:rPr lang="en-US" sz="1600" dirty="0">
                    <a:latin typeface="Times New Roman" panose="02020603050405020304" pitchFamily="18" charset="0"/>
                    <a:cs typeface="Times New Roman" panose="02020603050405020304" pitchFamily="18" charset="0"/>
                  </a:rPr>
                  <a:t>: The difference between the observed (</a:t>
                </a:r>
                <a14:m>
                  <m:oMath xmlns:m="http://schemas.openxmlformats.org/officeDocument/2006/math">
                    <m:sSubSup>
                      <m:sSubSupPr>
                        <m:ctrlPr>
                          <a:rPr lang="en-US" sz="1600" i="1" smtClean="0">
                            <a:solidFill>
                              <a:srgbClr val="FF0000"/>
                            </a:solidFill>
                            <a:latin typeface="Cambria Math" panose="02040503050406030204" pitchFamily="18" charset="0"/>
                          </a:rPr>
                        </m:ctrlPr>
                      </m:sSubSupPr>
                      <m:e>
                        <m:r>
                          <a:rPr lang="en-US" sz="1600" i="1">
                            <a:solidFill>
                              <a:srgbClr val="FF0000"/>
                            </a:solidFill>
                            <a:latin typeface="Cambria Math" panose="02040503050406030204" pitchFamily="18" charset="0"/>
                          </a:rPr>
                          <m:t>𝑦</m:t>
                        </m:r>
                      </m:e>
                      <m:sub>
                        <m:r>
                          <a:rPr lang="en-US" sz="1600" i="1">
                            <a:solidFill>
                              <a:srgbClr val="FF0000"/>
                            </a:solidFill>
                            <a:latin typeface="Cambria Math" panose="02040503050406030204" pitchFamily="18" charset="0"/>
                          </a:rPr>
                          <m:t>𝐻𝐶𝐴𝐿</m:t>
                        </m:r>
                      </m:sub>
                      <m:sup>
                        <m:r>
                          <a:rPr lang="en-US" sz="1600" i="1">
                            <a:solidFill>
                              <a:srgbClr val="FF0000"/>
                            </a:solidFill>
                            <a:latin typeface="Cambria Math" panose="02040503050406030204" pitchFamily="18" charset="0"/>
                          </a:rPr>
                          <m:t>𝑜𝑏𝑠</m:t>
                        </m:r>
                      </m:sup>
                    </m:sSubSup>
                  </m:oMath>
                </a14:m>
                <a:r>
                  <a:rPr lang="en-US" sz="1600" dirty="0">
                    <a:latin typeface="Times New Roman" panose="02020603050405020304" pitchFamily="18" charset="0"/>
                    <a:cs typeface="Times New Roman" panose="02020603050405020304" pitchFamily="18" charset="0"/>
                  </a:rPr>
                  <a:t>) and the expected (</a:t>
                </a:r>
                <a14:m>
                  <m:oMath xmlns:m="http://schemas.openxmlformats.org/officeDocument/2006/math">
                    <m:sSubSup>
                      <m:sSubSupPr>
                        <m:ctrlPr>
                          <a:rPr lang="en-US" sz="1600" i="1" smtClean="0">
                            <a:solidFill>
                              <a:srgbClr val="0400FF"/>
                            </a:solidFill>
                            <a:latin typeface="Cambria Math" panose="02040503050406030204" pitchFamily="18" charset="0"/>
                          </a:rPr>
                        </m:ctrlPr>
                      </m:sSubSupPr>
                      <m:e>
                        <m:r>
                          <a:rPr lang="en-US" sz="1600" i="1">
                            <a:solidFill>
                              <a:srgbClr val="0400FF"/>
                            </a:solidFill>
                            <a:latin typeface="Cambria Math" panose="02040503050406030204" pitchFamily="18" charset="0"/>
                          </a:rPr>
                          <m:t>𝑦</m:t>
                        </m:r>
                      </m:e>
                      <m:sub>
                        <m:r>
                          <a:rPr lang="en-US" sz="1600" i="1">
                            <a:solidFill>
                              <a:srgbClr val="0400FF"/>
                            </a:solidFill>
                            <a:latin typeface="Cambria Math" panose="02040503050406030204" pitchFamily="18" charset="0"/>
                          </a:rPr>
                          <m:t>𝐻𝐶𝐴𝐿</m:t>
                        </m:r>
                      </m:sub>
                      <m:sup>
                        <m:r>
                          <a:rPr lang="en-US" sz="1600" i="1">
                            <a:solidFill>
                              <a:srgbClr val="0400FF"/>
                            </a:solidFill>
                            <a:latin typeface="Cambria Math" panose="02040503050406030204" pitchFamily="18" charset="0"/>
                          </a:rPr>
                          <m:t>𝑒𝑥𝑝</m:t>
                        </m:r>
                      </m:sup>
                    </m:sSubSup>
                  </m:oMath>
                </a14:m>
                <a:r>
                  <a:rPr lang="en-US" sz="1600" dirty="0">
                    <a:latin typeface="Times New Roman" panose="02020603050405020304" pitchFamily="18" charset="0"/>
                    <a:cs typeface="Times New Roman" panose="02020603050405020304" pitchFamily="18" charset="0"/>
                  </a:rPr>
                  <a:t>) nucleon position on </a:t>
                </a:r>
                <a:r>
                  <a:rPr lang="en-US" sz="1600" dirty="0" err="1">
                    <a:latin typeface="Times New Roman" panose="02020603050405020304" pitchFamily="18" charset="0"/>
                    <a:cs typeface="Times New Roman" panose="02020603050405020304" pitchFamily="18" charset="0"/>
                  </a:rPr>
                  <a:t>HCal</a:t>
                </a:r>
                <a:r>
                  <a:rPr lang="en-US" sz="1600" dirty="0">
                    <a:latin typeface="Times New Roman" panose="02020603050405020304" pitchFamily="18" charset="0"/>
                    <a:cs typeface="Times New Roman" panose="02020603050405020304" pitchFamily="18" charset="0"/>
                  </a:rPr>
                  <a:t> in the horizontal (non-dispersive) direction.</a:t>
                </a:r>
              </a:p>
            </p:txBody>
          </p:sp>
        </mc:Choice>
        <mc:Fallback xmlns="">
          <p:sp>
            <p:nvSpPr>
              <p:cNvPr id="13" name="TextBox 12">
                <a:extLst>
                  <a:ext uri="{FF2B5EF4-FFF2-40B4-BE49-F238E27FC236}">
                    <a16:creationId xmlns:a16="http://schemas.microsoft.com/office/drawing/2014/main" id="{A303FE15-7D3D-E2EB-B177-4329737331BA}"/>
                  </a:ext>
                </a:extLst>
              </p:cNvPr>
              <p:cNvSpPr txBox="1">
                <a:spLocks noRot="1" noChangeAspect="1" noMove="1" noResize="1" noEditPoints="1" noAdjustHandles="1" noChangeArrowheads="1" noChangeShapeType="1" noTextEdit="1"/>
              </p:cNvSpPr>
              <p:nvPr/>
            </p:nvSpPr>
            <p:spPr>
              <a:xfrm>
                <a:off x="5845313" y="1369443"/>
                <a:ext cx="3298687" cy="2878224"/>
              </a:xfrm>
              <a:prstGeom prst="rect">
                <a:avLst/>
              </a:prstGeom>
              <a:blipFill>
                <a:blip r:embed="rId3"/>
                <a:stretch>
                  <a:fillRect l="-769" t="-881" r="-1538" b="-1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itle 4">
                <a:extLst>
                  <a:ext uri="{FF2B5EF4-FFF2-40B4-BE49-F238E27FC236}">
                    <a16:creationId xmlns:a16="http://schemas.microsoft.com/office/drawing/2014/main" id="{40D19367-6464-738B-1623-0C47454008FB}"/>
                  </a:ext>
                </a:extLst>
              </p:cNvPr>
              <p:cNvSpPr>
                <a:spLocks noGrp="1"/>
              </p:cNvSpPr>
              <p:nvPr>
                <p:ph type="title"/>
              </p:nvPr>
            </p:nvSpPr>
            <p:spPr>
              <a:xfrm>
                <a:off x="352697" y="210774"/>
                <a:ext cx="8438606" cy="786782"/>
              </a:xfrm>
            </p:spPr>
            <p:txBody>
              <a:bodyPr>
                <a:noAutofit/>
              </a:bodyPr>
              <a:lstStyle/>
              <a:p>
                <a:pPr algn="ctr"/>
                <a:r>
                  <a:rPr lang="en-US" sz="3200" dirty="0">
                    <a:latin typeface="Times New Roman" panose="02020603050405020304" pitchFamily="18" charset="0"/>
                    <a:cs typeface="Times New Roman" panose="02020603050405020304" pitchFamily="18" charset="0"/>
                  </a:rPr>
                  <a:t>Analysis Methods – Introducing </a:t>
                </a:r>
                <a:r>
                  <a:rPr lang="en-US" sz="3200" dirty="0" err="1">
                    <a:latin typeface="Times New Roman" panose="02020603050405020304" pitchFamily="18" charset="0"/>
                    <a:cs typeface="Times New Roman" panose="02020603050405020304" pitchFamily="18" charset="0"/>
                  </a:rPr>
                  <a:t>HCal</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l-GR" sz="3200" i="1">
                        <a:latin typeface="Cambria Math" panose="02040503050406030204" pitchFamily="18" charset="0"/>
                        <a:ea typeface="Cambria Math" panose="02040503050406030204" pitchFamily="18" charset="0"/>
                        <a:cs typeface="Times New Roman" panose="02020603050405020304" pitchFamily="18" charset="0"/>
                      </a:rPr>
                      <m:t>Δ</m:t>
                    </m:r>
                    <m:r>
                      <a:rPr lang="en-US" sz="3200" i="1">
                        <a:latin typeface="Cambria Math" panose="02040503050406030204" pitchFamily="18" charset="0"/>
                        <a:ea typeface="Cambria Math" panose="02040503050406030204" pitchFamily="18" charset="0"/>
                        <a:cs typeface="Times New Roman" panose="02020603050405020304" pitchFamily="18" charset="0"/>
                      </a:rPr>
                      <m:t>𝑥</m:t>
                    </m:r>
                  </m:oMath>
                </a14:m>
                <a:r>
                  <a:rPr lang="en-US" sz="3200" i="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and </a:t>
                </a:r>
                <a14:m>
                  <m:oMath xmlns:m="http://schemas.openxmlformats.org/officeDocument/2006/math">
                    <m:r>
                      <m:rPr>
                        <m:sty m:val="p"/>
                      </m:rPr>
                      <a:rPr lang="el-GR" sz="3200" i="1">
                        <a:latin typeface="Cambria Math" panose="02040503050406030204" pitchFamily="18" charset="0"/>
                        <a:ea typeface="Cambria Math" panose="02040503050406030204" pitchFamily="18" charset="0"/>
                        <a:cs typeface="Times New Roman" panose="02020603050405020304" pitchFamily="18" charset="0"/>
                      </a:rPr>
                      <m:t>Δ</m:t>
                    </m:r>
                    <m:r>
                      <a:rPr lang="en-US" sz="3200" b="0" i="1" smtClean="0">
                        <a:latin typeface="Cambria Math" panose="02040503050406030204" pitchFamily="18" charset="0"/>
                        <a:ea typeface="Cambria Math" panose="02040503050406030204" pitchFamily="18" charset="0"/>
                        <a:cs typeface="Times New Roman" panose="02020603050405020304" pitchFamily="18" charset="0"/>
                      </a:rPr>
                      <m:t>𝑦</m:t>
                    </m:r>
                  </m:oMath>
                </a14:m>
                <a:r>
                  <a:rPr lang="en-US" sz="3200"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mc:Choice>
        <mc:Fallback xmlns="">
          <p:sp>
            <p:nvSpPr>
              <p:cNvPr id="11" name="Title 4">
                <a:extLst>
                  <a:ext uri="{FF2B5EF4-FFF2-40B4-BE49-F238E27FC236}">
                    <a16:creationId xmlns:a16="http://schemas.microsoft.com/office/drawing/2014/main" id="{40D19367-6464-738B-1623-0C47454008FB}"/>
                  </a:ext>
                </a:extLst>
              </p:cNvPr>
              <p:cNvSpPr>
                <a:spLocks noGrp="1" noRot="1" noChangeAspect="1" noMove="1" noResize="1" noEditPoints="1" noAdjustHandles="1" noChangeArrowheads="1" noChangeShapeType="1" noTextEdit="1"/>
              </p:cNvSpPr>
              <p:nvPr>
                <p:ph type="title"/>
              </p:nvPr>
            </p:nvSpPr>
            <p:spPr>
              <a:xfrm>
                <a:off x="352697" y="210774"/>
                <a:ext cx="8438606" cy="786782"/>
              </a:xfrm>
              <a:blipFill>
                <a:blip r:embed="rId4"/>
                <a:stretch>
                  <a:fillRect l="-601" t="-4762"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DF172AF-D8B2-E4DA-8408-0288DAE03AE1}"/>
                  </a:ext>
                </a:extLst>
              </p:cNvPr>
              <p:cNvSpPr txBox="1"/>
              <p:nvPr/>
            </p:nvSpPr>
            <p:spPr>
              <a:xfrm>
                <a:off x="3349662" y="3900518"/>
                <a:ext cx="2699657"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Conceptual diagram introducing </a:t>
                </a:r>
                <a:r>
                  <a:rPr lang="en-US" sz="1600" dirty="0" err="1">
                    <a:latin typeface="Times New Roman" panose="02020603050405020304" pitchFamily="18" charset="0"/>
                    <a:cs typeface="Times New Roman" panose="02020603050405020304" pitchFamily="18" charset="0"/>
                  </a:rPr>
                  <a:t>HCal</a:t>
                </a:r>
                <a:r>
                  <a:rPr lang="en-US" sz="16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l-GR" sz="1600" i="1" smtClean="0">
                        <a:latin typeface="Cambria Math" panose="02040503050406030204" pitchFamily="18" charset="0"/>
                        <a:ea typeface="Cambria Math" panose="02040503050406030204" pitchFamily="18" charset="0"/>
                        <a:cs typeface="Times New Roman" panose="02020603050405020304" pitchFamily="18" charset="0"/>
                      </a:rPr>
                      <m:t>Δ</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𝑥</m:t>
                    </m:r>
                  </m:oMath>
                </a14:m>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and </a:t>
                </a:r>
                <a14:m>
                  <m:oMath xmlns:m="http://schemas.openxmlformats.org/officeDocument/2006/math">
                    <m:r>
                      <m:rPr>
                        <m:sty m:val="p"/>
                      </m:rPr>
                      <a:rPr lang="el-GR" sz="1600" i="1">
                        <a:latin typeface="Cambria Math" panose="02040503050406030204" pitchFamily="18" charset="0"/>
                        <a:ea typeface="Cambria Math" panose="02040503050406030204" pitchFamily="18" charset="0"/>
                        <a:cs typeface="Times New Roman" panose="02020603050405020304" pitchFamily="18" charset="0"/>
                      </a:rPr>
                      <m:t>Δ</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𝑦</m:t>
                    </m:r>
                  </m:oMath>
                </a14:m>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variables. </a:t>
                </a:r>
              </a:p>
            </p:txBody>
          </p:sp>
        </mc:Choice>
        <mc:Fallback xmlns="">
          <p:sp>
            <p:nvSpPr>
              <p:cNvPr id="12" name="TextBox 11">
                <a:extLst>
                  <a:ext uri="{FF2B5EF4-FFF2-40B4-BE49-F238E27FC236}">
                    <a16:creationId xmlns:a16="http://schemas.microsoft.com/office/drawing/2014/main" id="{BDF172AF-D8B2-E4DA-8408-0288DAE03AE1}"/>
                  </a:ext>
                </a:extLst>
              </p:cNvPr>
              <p:cNvSpPr txBox="1">
                <a:spLocks noRot="1" noChangeAspect="1" noMove="1" noResize="1" noEditPoints="1" noAdjustHandles="1" noChangeArrowheads="1" noChangeShapeType="1" noTextEdit="1"/>
              </p:cNvSpPr>
              <p:nvPr/>
            </p:nvSpPr>
            <p:spPr>
              <a:xfrm>
                <a:off x="3349662" y="3900518"/>
                <a:ext cx="2699657" cy="830997"/>
              </a:xfrm>
              <a:prstGeom prst="rect">
                <a:avLst/>
              </a:prstGeom>
              <a:blipFill>
                <a:blip r:embed="rId5"/>
                <a:stretch>
                  <a:fillRect t="-3030" b="-9091"/>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ECADD8AF-F08C-3E6A-7C90-6C8EDD4828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73</a:t>
            </a:fld>
            <a:endParaRPr lang="en"/>
          </a:p>
        </p:txBody>
      </p:sp>
    </p:spTree>
    <p:extLst>
      <p:ext uri="{BB962C8B-B14F-4D97-AF65-F5344CB8AC3E}">
        <p14:creationId xmlns:p14="http://schemas.microsoft.com/office/powerpoint/2010/main" val="8278894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2B5AE-C52D-186D-3D8B-E689C43F9278}"/>
            </a:ext>
          </a:extLst>
        </p:cNvPr>
        <p:cNvGrpSpPr/>
        <p:nvPr/>
      </p:nvGrpSpPr>
      <p:grpSpPr>
        <a:xfrm>
          <a:off x="0" y="0"/>
          <a:ext cx="0" cy="0"/>
          <a:chOff x="0" y="0"/>
          <a:chExt cx="0" cy="0"/>
        </a:xfrm>
      </p:grpSpPr>
      <p:pic>
        <p:nvPicPr>
          <p:cNvPr id="5" name="Picture 4" descr="A graph with numbers and lines&#10;&#10;AI-generated content may be incorrect.">
            <a:extLst>
              <a:ext uri="{FF2B5EF4-FFF2-40B4-BE49-F238E27FC236}">
                <a16:creationId xmlns:a16="http://schemas.microsoft.com/office/drawing/2014/main" id="{FBA5C3C1-95CE-502C-0CB5-4E6CC35993A8}"/>
              </a:ext>
            </a:extLst>
          </p:cNvPr>
          <p:cNvPicPr>
            <a:picLocks noChangeAspect="1"/>
          </p:cNvPicPr>
          <p:nvPr/>
        </p:nvPicPr>
        <p:blipFill>
          <a:blip r:embed="rId3"/>
          <a:stretch>
            <a:fillRect/>
          </a:stretch>
        </p:blipFill>
        <p:spPr>
          <a:xfrm>
            <a:off x="555925" y="254874"/>
            <a:ext cx="8032150" cy="4356551"/>
          </a:xfrm>
          <a:prstGeom prst="rect">
            <a:avLst/>
          </a:prstGeom>
        </p:spPr>
      </p:pic>
      <p:sp>
        <p:nvSpPr>
          <p:cNvPr id="10" name="TextBox 9">
            <a:extLst>
              <a:ext uri="{FF2B5EF4-FFF2-40B4-BE49-F238E27FC236}">
                <a16:creationId xmlns:a16="http://schemas.microsoft.com/office/drawing/2014/main" id="{0829BD07-A853-C0B2-509A-9C3E8091C954}"/>
              </a:ext>
            </a:extLst>
          </p:cNvPr>
          <p:cNvSpPr txBox="1"/>
          <p:nvPr/>
        </p:nvSpPr>
        <p:spPr>
          <a:xfrm>
            <a:off x="263066" y="176542"/>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A5167A3-AE21-0BE8-198B-B0FAD864C2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74</a:t>
            </a:fld>
            <a:endParaRPr lang="en"/>
          </a:p>
        </p:txBody>
      </p:sp>
    </p:spTree>
    <p:extLst>
      <p:ext uri="{BB962C8B-B14F-4D97-AF65-F5344CB8AC3E}">
        <p14:creationId xmlns:p14="http://schemas.microsoft.com/office/powerpoint/2010/main" val="9363013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68532-B53E-E9B5-BC2C-C1E90418B571}"/>
            </a:ext>
          </a:extLst>
        </p:cNvPr>
        <p:cNvGrpSpPr/>
        <p:nvPr/>
      </p:nvGrpSpPr>
      <p:grpSpPr>
        <a:xfrm>
          <a:off x="0" y="0"/>
          <a:ext cx="0" cy="0"/>
          <a:chOff x="0" y="0"/>
          <a:chExt cx="0" cy="0"/>
        </a:xfrm>
      </p:grpSpPr>
      <p:pic>
        <p:nvPicPr>
          <p:cNvPr id="9" name="Picture 8" descr="A graph of a function&#10;&#10;AI-generated content may be incorrect.">
            <a:extLst>
              <a:ext uri="{FF2B5EF4-FFF2-40B4-BE49-F238E27FC236}">
                <a16:creationId xmlns:a16="http://schemas.microsoft.com/office/drawing/2014/main" id="{1FB71019-03E8-00BD-055C-FE2F979B959D}"/>
              </a:ext>
            </a:extLst>
          </p:cNvPr>
          <p:cNvPicPr>
            <a:picLocks noChangeAspect="1"/>
          </p:cNvPicPr>
          <p:nvPr/>
        </p:nvPicPr>
        <p:blipFill>
          <a:blip r:embed="rId3"/>
          <a:stretch>
            <a:fillRect/>
          </a:stretch>
        </p:blipFill>
        <p:spPr>
          <a:xfrm>
            <a:off x="478723" y="192065"/>
            <a:ext cx="8186553" cy="4440297"/>
          </a:xfrm>
          <a:prstGeom prst="rect">
            <a:avLst/>
          </a:prstGeom>
        </p:spPr>
      </p:pic>
      <p:sp>
        <p:nvSpPr>
          <p:cNvPr id="10" name="TextBox 9">
            <a:extLst>
              <a:ext uri="{FF2B5EF4-FFF2-40B4-BE49-F238E27FC236}">
                <a16:creationId xmlns:a16="http://schemas.microsoft.com/office/drawing/2014/main" id="{822794EC-0F0D-A2DA-A447-07A00A5CDC02}"/>
              </a:ext>
            </a:extLst>
          </p:cNvPr>
          <p:cNvSpPr txBox="1"/>
          <p:nvPr/>
        </p:nvSpPr>
        <p:spPr>
          <a:xfrm>
            <a:off x="273004" y="155606"/>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F4A860F-F150-C0A0-077D-9D369210C5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75</a:t>
            </a:fld>
            <a:endParaRPr lang="en"/>
          </a:p>
        </p:txBody>
      </p:sp>
    </p:spTree>
    <p:extLst>
      <p:ext uri="{BB962C8B-B14F-4D97-AF65-F5344CB8AC3E}">
        <p14:creationId xmlns:p14="http://schemas.microsoft.com/office/powerpoint/2010/main" val="19257600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548E6-7914-13F6-0095-64ACDFA094EF}"/>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029C04EE-D687-FB97-25F6-D344441E7EC4}"/>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Optics Validity Cuts</a:t>
            </a:r>
          </a:p>
        </p:txBody>
      </p:sp>
      <p:pic>
        <p:nvPicPr>
          <p:cNvPr id="11" name="Picture 10" descr="A comparison of a blue and yellow gradient&#10;&#10;AI-generated content may be incorrect.">
            <a:extLst>
              <a:ext uri="{FF2B5EF4-FFF2-40B4-BE49-F238E27FC236}">
                <a16:creationId xmlns:a16="http://schemas.microsoft.com/office/drawing/2014/main" id="{E5D2EACC-8029-D98B-18CF-7BE60137C657}"/>
              </a:ext>
            </a:extLst>
          </p:cNvPr>
          <p:cNvPicPr>
            <a:picLocks noChangeAspect="1"/>
          </p:cNvPicPr>
          <p:nvPr/>
        </p:nvPicPr>
        <p:blipFill>
          <a:blip r:embed="rId3"/>
          <a:stretch>
            <a:fillRect/>
          </a:stretch>
        </p:blipFill>
        <p:spPr>
          <a:xfrm>
            <a:off x="34042" y="966966"/>
            <a:ext cx="9075916" cy="3209569"/>
          </a:xfrm>
          <a:prstGeom prst="rect">
            <a:avLst/>
          </a:prstGeom>
        </p:spPr>
      </p:pic>
      <p:sp>
        <p:nvSpPr>
          <p:cNvPr id="12" name="TextBox 11">
            <a:extLst>
              <a:ext uri="{FF2B5EF4-FFF2-40B4-BE49-F238E27FC236}">
                <a16:creationId xmlns:a16="http://schemas.microsoft.com/office/drawing/2014/main" id="{E752638C-6AB3-0A2B-B4C9-65432BF89277}"/>
              </a:ext>
            </a:extLst>
          </p:cNvPr>
          <p:cNvSpPr txBox="1"/>
          <p:nvPr/>
        </p:nvSpPr>
        <p:spPr>
          <a:xfrm>
            <a:off x="288466" y="736169"/>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2771980F-6DFC-AB37-E5B7-E68D40069A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76</a:t>
            </a:fld>
            <a:endParaRPr lang="en"/>
          </a:p>
        </p:txBody>
      </p:sp>
    </p:spTree>
    <p:extLst>
      <p:ext uri="{BB962C8B-B14F-4D97-AF65-F5344CB8AC3E}">
        <p14:creationId xmlns:p14="http://schemas.microsoft.com/office/powerpoint/2010/main" val="8785406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0B6D9-82AB-EC2D-26F8-6755326024EF}"/>
            </a:ext>
          </a:extLst>
        </p:cNvPr>
        <p:cNvGrpSpPr/>
        <p:nvPr/>
      </p:nvGrpSpPr>
      <p:grpSpPr>
        <a:xfrm>
          <a:off x="0" y="0"/>
          <a:ext cx="0" cy="0"/>
          <a:chOff x="0" y="0"/>
          <a:chExt cx="0" cy="0"/>
        </a:xfrm>
      </p:grpSpPr>
      <p:pic>
        <p:nvPicPr>
          <p:cNvPr id="9" name="Picture 8" descr="A graph of a normal distribution&#10;&#10;AI-generated content may be incorrect.">
            <a:extLst>
              <a:ext uri="{FF2B5EF4-FFF2-40B4-BE49-F238E27FC236}">
                <a16:creationId xmlns:a16="http://schemas.microsoft.com/office/drawing/2014/main" id="{EC25DBD3-860D-CAF4-E693-29685108DEC2}"/>
              </a:ext>
            </a:extLst>
          </p:cNvPr>
          <p:cNvPicPr>
            <a:picLocks noChangeAspect="1"/>
          </p:cNvPicPr>
          <p:nvPr/>
        </p:nvPicPr>
        <p:blipFill>
          <a:blip r:embed="rId3"/>
          <a:stretch>
            <a:fillRect/>
          </a:stretch>
        </p:blipFill>
        <p:spPr>
          <a:xfrm>
            <a:off x="273326" y="26374"/>
            <a:ext cx="8597348" cy="4663108"/>
          </a:xfrm>
          <a:prstGeom prst="rect">
            <a:avLst/>
          </a:prstGeom>
        </p:spPr>
      </p:pic>
      <p:sp>
        <p:nvSpPr>
          <p:cNvPr id="10" name="TextBox 9">
            <a:extLst>
              <a:ext uri="{FF2B5EF4-FFF2-40B4-BE49-F238E27FC236}">
                <a16:creationId xmlns:a16="http://schemas.microsoft.com/office/drawing/2014/main" id="{0300A19E-6316-BD67-395C-FFC3ACDBD847}"/>
              </a:ext>
            </a:extLst>
          </p:cNvPr>
          <p:cNvSpPr txBox="1"/>
          <p:nvPr/>
        </p:nvSpPr>
        <p:spPr>
          <a:xfrm>
            <a:off x="1197345" y="-8010"/>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377CC12-3361-C181-69BA-9E13212E77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77</a:t>
            </a:fld>
            <a:endParaRPr lang="en"/>
          </a:p>
        </p:txBody>
      </p:sp>
    </p:spTree>
    <p:extLst>
      <p:ext uri="{BB962C8B-B14F-4D97-AF65-F5344CB8AC3E}">
        <p14:creationId xmlns:p14="http://schemas.microsoft.com/office/powerpoint/2010/main" val="3920548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302FA-E1DB-1573-805B-A0232CADBBC1}"/>
            </a:ext>
          </a:extLst>
        </p:cNvPr>
        <p:cNvGrpSpPr/>
        <p:nvPr/>
      </p:nvGrpSpPr>
      <p:grpSpPr>
        <a:xfrm>
          <a:off x="0" y="0"/>
          <a:ext cx="0" cy="0"/>
          <a:chOff x="0" y="0"/>
          <a:chExt cx="0" cy="0"/>
        </a:xfrm>
      </p:grpSpPr>
      <p:pic>
        <p:nvPicPr>
          <p:cNvPr id="9" name="Picture 8" descr="A graph with a line&#10;&#10;AI-generated content may be incorrect.">
            <a:extLst>
              <a:ext uri="{FF2B5EF4-FFF2-40B4-BE49-F238E27FC236}">
                <a16:creationId xmlns:a16="http://schemas.microsoft.com/office/drawing/2014/main" id="{478AE04F-E748-9040-C455-D2641FA2FE18}"/>
              </a:ext>
            </a:extLst>
          </p:cNvPr>
          <p:cNvPicPr>
            <a:picLocks noChangeAspect="1"/>
          </p:cNvPicPr>
          <p:nvPr/>
        </p:nvPicPr>
        <p:blipFill>
          <a:blip r:embed="rId3"/>
          <a:stretch>
            <a:fillRect/>
          </a:stretch>
        </p:blipFill>
        <p:spPr>
          <a:xfrm>
            <a:off x="184638" y="84890"/>
            <a:ext cx="8528222" cy="4604592"/>
          </a:xfrm>
          <a:prstGeom prst="rect">
            <a:avLst/>
          </a:prstGeom>
        </p:spPr>
      </p:pic>
      <p:sp>
        <p:nvSpPr>
          <p:cNvPr id="10" name="TextBox 9">
            <a:extLst>
              <a:ext uri="{FF2B5EF4-FFF2-40B4-BE49-F238E27FC236}">
                <a16:creationId xmlns:a16="http://schemas.microsoft.com/office/drawing/2014/main" id="{A66E124E-C59E-BA68-7545-E74252EE7605}"/>
              </a:ext>
            </a:extLst>
          </p:cNvPr>
          <p:cNvSpPr txBox="1"/>
          <p:nvPr/>
        </p:nvSpPr>
        <p:spPr>
          <a:xfrm>
            <a:off x="232134" y="79229"/>
            <a:ext cx="1749066"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E513C87B-59FC-8FF2-9759-5B78F4C0DD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78</a:t>
            </a:fld>
            <a:endParaRPr lang="en"/>
          </a:p>
        </p:txBody>
      </p:sp>
    </p:spTree>
    <p:extLst>
      <p:ext uri="{BB962C8B-B14F-4D97-AF65-F5344CB8AC3E}">
        <p14:creationId xmlns:p14="http://schemas.microsoft.com/office/powerpoint/2010/main" val="39473248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3FFE8-8B80-99C7-D563-F9CBA1410069}"/>
            </a:ext>
          </a:extLst>
        </p:cNvPr>
        <p:cNvGrpSpPr/>
        <p:nvPr/>
      </p:nvGrpSpPr>
      <p:grpSpPr>
        <a:xfrm>
          <a:off x="0" y="0"/>
          <a:ext cx="0" cy="0"/>
          <a:chOff x="0" y="0"/>
          <a:chExt cx="0" cy="0"/>
        </a:xfrm>
      </p:grpSpPr>
      <p:pic>
        <p:nvPicPr>
          <p:cNvPr id="5" name="Picture 4" descr="A graph with a blue line&#10;&#10;AI-generated content may be incorrect.">
            <a:extLst>
              <a:ext uri="{FF2B5EF4-FFF2-40B4-BE49-F238E27FC236}">
                <a16:creationId xmlns:a16="http://schemas.microsoft.com/office/drawing/2014/main" id="{AD37ED74-12BC-3862-88A9-3FB07FAAB557}"/>
              </a:ext>
            </a:extLst>
          </p:cNvPr>
          <p:cNvPicPr>
            <a:picLocks noChangeAspect="1"/>
          </p:cNvPicPr>
          <p:nvPr/>
        </p:nvPicPr>
        <p:blipFill>
          <a:blip r:embed="rId3"/>
          <a:stretch>
            <a:fillRect/>
          </a:stretch>
        </p:blipFill>
        <p:spPr>
          <a:xfrm>
            <a:off x="1" y="1267156"/>
            <a:ext cx="4572000" cy="2438110"/>
          </a:xfrm>
          <a:prstGeom prst="rect">
            <a:avLst/>
          </a:prstGeom>
        </p:spPr>
      </p:pic>
      <p:pic>
        <p:nvPicPr>
          <p:cNvPr id="12" name="Picture 11" descr="A graph with a blue line&#10;&#10;AI-generated content may be incorrect.">
            <a:extLst>
              <a:ext uri="{FF2B5EF4-FFF2-40B4-BE49-F238E27FC236}">
                <a16:creationId xmlns:a16="http://schemas.microsoft.com/office/drawing/2014/main" id="{C3140BDF-FCEC-2A57-2B5A-B88C306722A2}"/>
              </a:ext>
            </a:extLst>
          </p:cNvPr>
          <p:cNvPicPr>
            <a:picLocks noChangeAspect="1"/>
          </p:cNvPicPr>
          <p:nvPr/>
        </p:nvPicPr>
        <p:blipFill>
          <a:blip r:embed="rId4"/>
          <a:stretch>
            <a:fillRect/>
          </a:stretch>
        </p:blipFill>
        <p:spPr>
          <a:xfrm>
            <a:off x="4492486" y="1232690"/>
            <a:ext cx="4651514" cy="2507042"/>
          </a:xfrm>
          <a:prstGeom prst="rect">
            <a:avLst/>
          </a:prstGeom>
        </p:spPr>
      </p:pic>
      <p:sp>
        <p:nvSpPr>
          <p:cNvPr id="13" name="TextBox 12">
            <a:extLst>
              <a:ext uri="{FF2B5EF4-FFF2-40B4-BE49-F238E27FC236}">
                <a16:creationId xmlns:a16="http://schemas.microsoft.com/office/drawing/2014/main" id="{3929FD6F-1303-3AF1-D38E-AC878B554A7B}"/>
              </a:ext>
            </a:extLst>
          </p:cNvPr>
          <p:cNvSpPr txBox="1"/>
          <p:nvPr/>
        </p:nvSpPr>
        <p:spPr>
          <a:xfrm>
            <a:off x="263066" y="354899"/>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641B247-8D5A-3DAD-6D1F-C5CBF4A73387}"/>
              </a:ext>
            </a:extLst>
          </p:cNvPr>
          <p:cNvSpPr txBox="1"/>
          <p:nvPr/>
        </p:nvSpPr>
        <p:spPr>
          <a:xfrm>
            <a:off x="5650585" y="788208"/>
            <a:ext cx="2431944"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All Other Cuts Applied</a:t>
            </a:r>
          </a:p>
        </p:txBody>
      </p:sp>
      <p:sp>
        <p:nvSpPr>
          <p:cNvPr id="15" name="TextBox 14">
            <a:extLst>
              <a:ext uri="{FF2B5EF4-FFF2-40B4-BE49-F238E27FC236}">
                <a16:creationId xmlns:a16="http://schemas.microsoft.com/office/drawing/2014/main" id="{586B38A7-A334-0A40-06B6-7E96A354507A}"/>
              </a:ext>
            </a:extLst>
          </p:cNvPr>
          <p:cNvSpPr txBox="1"/>
          <p:nvPr/>
        </p:nvSpPr>
        <p:spPr>
          <a:xfrm>
            <a:off x="1263882" y="842977"/>
            <a:ext cx="199496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No Cuts Applied</a:t>
            </a:r>
          </a:p>
        </p:txBody>
      </p:sp>
      <p:sp>
        <p:nvSpPr>
          <p:cNvPr id="2" name="Slide Number Placeholder 1">
            <a:extLst>
              <a:ext uri="{FF2B5EF4-FFF2-40B4-BE49-F238E27FC236}">
                <a16:creationId xmlns:a16="http://schemas.microsoft.com/office/drawing/2014/main" id="{2916BE19-E92F-E867-5378-F7C1D331F1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79</a:t>
            </a:fld>
            <a:endParaRPr lang="en"/>
          </a:p>
        </p:txBody>
      </p:sp>
    </p:spTree>
    <p:extLst>
      <p:ext uri="{BB962C8B-B14F-4D97-AF65-F5344CB8AC3E}">
        <p14:creationId xmlns:p14="http://schemas.microsoft.com/office/powerpoint/2010/main" val="939726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9636-0681-472A-3896-F5B6F65896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96D870-983C-41EA-095A-4141E375E237}"/>
              </a:ext>
            </a:extLst>
          </p:cNvPr>
          <p:cNvSpPr>
            <a:spLocks noGrp="1"/>
          </p:cNvSpPr>
          <p:nvPr>
            <p:ph type="title"/>
          </p:nvPr>
        </p:nvSpPr>
        <p:spPr/>
        <p:txBody>
          <a:bodyPr>
            <a:noAutofit/>
          </a:bodyPr>
          <a:lstStyle/>
          <a:p>
            <a:pPr algn="ctr"/>
            <a:r>
              <a:rPr lang="en-US" sz="3200" dirty="0"/>
              <a:t>Neutron Rosenbluth Slope Measurement Checklist</a:t>
            </a:r>
          </a:p>
        </p:txBody>
      </p:sp>
      <p:sp>
        <p:nvSpPr>
          <p:cNvPr id="3" name="Slide Number Placeholder 2">
            <a:extLst>
              <a:ext uri="{FF2B5EF4-FFF2-40B4-BE49-F238E27FC236}">
                <a16:creationId xmlns:a16="http://schemas.microsoft.com/office/drawing/2014/main" id="{E6589066-9A8B-CBF0-6D73-FFBCFEEB79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4" name="TextBox 3">
            <a:extLst>
              <a:ext uri="{FF2B5EF4-FFF2-40B4-BE49-F238E27FC236}">
                <a16:creationId xmlns:a16="http://schemas.microsoft.com/office/drawing/2014/main" id="{536DE3F7-951D-C543-A84A-4CE8D2A5C2C2}"/>
              </a:ext>
            </a:extLst>
          </p:cNvPr>
          <p:cNvSpPr txBox="1"/>
          <p:nvPr/>
        </p:nvSpPr>
        <p:spPr>
          <a:xfrm>
            <a:off x="579120" y="802035"/>
            <a:ext cx="7985760" cy="3539430"/>
          </a:xfrm>
          <a:prstGeom prst="rect">
            <a:avLst/>
          </a:prstGeom>
          <a:noFill/>
        </p:spPr>
        <p:txBody>
          <a:bodyPr wrap="square" rtlCol="0">
            <a:spAutoFit/>
          </a:bodyPr>
          <a:lstStyle/>
          <a:p>
            <a:pPr marL="342900" indent="-342900">
              <a:buFont typeface="+mj-lt"/>
              <a:buAutoNum type="arabicPeriod"/>
            </a:pPr>
            <a:r>
              <a:rPr lang="en-US" sz="3200" dirty="0">
                <a:latin typeface="Times New Roman" panose="02020603050405020304" pitchFamily="18" charset="0"/>
                <a:cs typeface="Times New Roman" panose="02020603050405020304" pitchFamily="18" charset="0"/>
              </a:rPr>
              <a:t>High intensity electron beam.</a:t>
            </a:r>
          </a:p>
          <a:p>
            <a:pPr marL="342900" indent="-342900">
              <a:buFont typeface="+mj-lt"/>
              <a:buAutoNum type="arabicPeriod"/>
            </a:pPr>
            <a:r>
              <a:rPr lang="en-US" sz="3200" dirty="0">
                <a:latin typeface="Times New Roman" panose="02020603050405020304" pitchFamily="18" charset="0"/>
                <a:cs typeface="Times New Roman" panose="02020603050405020304" pitchFamily="18" charset="0"/>
              </a:rPr>
              <a:t>Source of protons and neutrons.</a:t>
            </a:r>
          </a:p>
          <a:p>
            <a:pPr marL="342900" indent="-342900">
              <a:buFont typeface="+mj-lt"/>
              <a:buAutoNum type="arabicPeriod"/>
            </a:pPr>
            <a:r>
              <a:rPr lang="en-US" sz="3200" dirty="0">
                <a:latin typeface="Times New Roman" panose="02020603050405020304" pitchFamily="18" charset="0"/>
                <a:cs typeface="Times New Roman" panose="02020603050405020304" pitchFamily="18" charset="0"/>
              </a:rPr>
              <a:t>Simultaneous detection of scattered electron and scattered nucleon.</a:t>
            </a:r>
          </a:p>
          <a:p>
            <a:pPr marL="342900" indent="-342900">
              <a:buFont typeface="+mj-lt"/>
              <a:buAutoNum type="arabicPeriod"/>
            </a:pPr>
            <a:r>
              <a:rPr lang="en-US" sz="3200" dirty="0">
                <a:latin typeface="Times New Roman" panose="02020603050405020304" pitchFamily="18" charset="0"/>
                <a:cs typeface="Times New Roman" panose="02020603050405020304" pitchFamily="18" charset="0"/>
              </a:rPr>
              <a:t>Two separate neutron-to-proton cross-section ratio measurements at the same Q</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with different values of epsilon.</a:t>
            </a:r>
          </a:p>
        </p:txBody>
      </p:sp>
    </p:spTree>
    <p:extLst>
      <p:ext uri="{BB962C8B-B14F-4D97-AF65-F5344CB8AC3E}">
        <p14:creationId xmlns:p14="http://schemas.microsoft.com/office/powerpoint/2010/main" val="16631635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2F4F4-4503-08D5-25D3-E81F4C5F7C67}"/>
            </a:ext>
          </a:extLst>
        </p:cNvPr>
        <p:cNvGrpSpPr/>
        <p:nvPr/>
      </p:nvGrpSpPr>
      <p:grpSpPr>
        <a:xfrm>
          <a:off x="0" y="0"/>
          <a:ext cx="0" cy="0"/>
          <a:chOff x="0" y="0"/>
          <a:chExt cx="0" cy="0"/>
        </a:xfrm>
      </p:grpSpPr>
      <p:pic>
        <p:nvPicPr>
          <p:cNvPr id="5" name="Picture 4" descr="A graph of a normal distribution&#10;&#10;AI-generated content may be incorrect.">
            <a:extLst>
              <a:ext uri="{FF2B5EF4-FFF2-40B4-BE49-F238E27FC236}">
                <a16:creationId xmlns:a16="http://schemas.microsoft.com/office/drawing/2014/main" id="{3DD2A496-F096-04E3-53D0-8B3C9B301C96}"/>
              </a:ext>
            </a:extLst>
          </p:cNvPr>
          <p:cNvPicPr>
            <a:picLocks noChangeAspect="1"/>
          </p:cNvPicPr>
          <p:nvPr/>
        </p:nvPicPr>
        <p:blipFill>
          <a:blip r:embed="rId3"/>
          <a:stretch>
            <a:fillRect/>
          </a:stretch>
        </p:blipFill>
        <p:spPr>
          <a:xfrm>
            <a:off x="146642" y="102393"/>
            <a:ext cx="8850716" cy="4509308"/>
          </a:xfrm>
          <a:prstGeom prst="rect">
            <a:avLst/>
          </a:prstGeom>
        </p:spPr>
      </p:pic>
      <p:sp>
        <p:nvSpPr>
          <p:cNvPr id="12" name="TextBox 11">
            <a:extLst>
              <a:ext uri="{FF2B5EF4-FFF2-40B4-BE49-F238E27FC236}">
                <a16:creationId xmlns:a16="http://schemas.microsoft.com/office/drawing/2014/main" id="{9E348A1C-5618-5E3F-9C6C-3E57BA230729}"/>
              </a:ext>
            </a:extLst>
          </p:cNvPr>
          <p:cNvSpPr txBox="1"/>
          <p:nvPr/>
        </p:nvSpPr>
        <p:spPr>
          <a:xfrm>
            <a:off x="263066" y="140196"/>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D21C1B17-BB46-3B16-1834-3548AFC389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80</a:t>
            </a:fld>
            <a:endParaRPr lang="en"/>
          </a:p>
        </p:txBody>
      </p:sp>
    </p:spTree>
    <p:extLst>
      <p:ext uri="{BB962C8B-B14F-4D97-AF65-F5344CB8AC3E}">
        <p14:creationId xmlns:p14="http://schemas.microsoft.com/office/powerpoint/2010/main" val="3941581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F5F4E-00E1-225E-2C0C-72F802E0ED75}"/>
            </a:ext>
          </a:extLst>
        </p:cNvPr>
        <p:cNvGrpSpPr/>
        <p:nvPr/>
      </p:nvGrpSpPr>
      <p:grpSpPr>
        <a:xfrm>
          <a:off x="0" y="0"/>
          <a:ext cx="0" cy="0"/>
          <a:chOff x="0" y="0"/>
          <a:chExt cx="0" cy="0"/>
        </a:xfrm>
      </p:grpSpPr>
      <p:pic>
        <p:nvPicPr>
          <p:cNvPr id="9" name="Picture 8" descr="A graph of a graph of a graph of a graph of a graph of a graph of a graph of a graph of a graph of a graph of a graph of a graph of a graph of&#10;&#10;AI-generated content may be incorrect.">
            <a:extLst>
              <a:ext uri="{FF2B5EF4-FFF2-40B4-BE49-F238E27FC236}">
                <a16:creationId xmlns:a16="http://schemas.microsoft.com/office/drawing/2014/main" id="{A26DB905-072B-705D-D18D-73DB001F4509}"/>
              </a:ext>
            </a:extLst>
          </p:cNvPr>
          <p:cNvPicPr>
            <a:picLocks noChangeAspect="1"/>
          </p:cNvPicPr>
          <p:nvPr/>
        </p:nvPicPr>
        <p:blipFill>
          <a:blip r:embed="rId3"/>
          <a:stretch>
            <a:fillRect/>
          </a:stretch>
        </p:blipFill>
        <p:spPr>
          <a:xfrm>
            <a:off x="1401369" y="0"/>
            <a:ext cx="6341262" cy="4661239"/>
          </a:xfrm>
          <a:prstGeom prst="rect">
            <a:avLst/>
          </a:prstGeom>
        </p:spPr>
      </p:pic>
      <p:sp>
        <p:nvSpPr>
          <p:cNvPr id="10" name="TextBox 9">
            <a:extLst>
              <a:ext uri="{FF2B5EF4-FFF2-40B4-BE49-F238E27FC236}">
                <a16:creationId xmlns:a16="http://schemas.microsoft.com/office/drawing/2014/main" id="{9A8E651C-DA3C-4B40-4002-D3787636D8A5}"/>
              </a:ext>
            </a:extLst>
          </p:cNvPr>
          <p:cNvSpPr txBox="1"/>
          <p:nvPr/>
        </p:nvSpPr>
        <p:spPr>
          <a:xfrm>
            <a:off x="263066" y="113768"/>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9FF2500-73DA-5B52-60DB-4FB044BFE6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81</a:t>
            </a:fld>
            <a:endParaRPr lang="en"/>
          </a:p>
        </p:txBody>
      </p:sp>
    </p:spTree>
    <p:extLst>
      <p:ext uri="{BB962C8B-B14F-4D97-AF65-F5344CB8AC3E}">
        <p14:creationId xmlns:p14="http://schemas.microsoft.com/office/powerpoint/2010/main" val="18681947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graph of a graph of a graph of a graph of a graph of a graph of a graph of a graph of a graph of a graph of a graph of a graph of&#10;&#10;AI-generated content may be incorrect.">
            <a:extLst>
              <a:ext uri="{FF2B5EF4-FFF2-40B4-BE49-F238E27FC236}">
                <a16:creationId xmlns:a16="http://schemas.microsoft.com/office/drawing/2014/main" id="{74A484EA-892D-DA8A-6D95-6FF246E5A56F}"/>
              </a:ext>
            </a:extLst>
          </p:cNvPr>
          <p:cNvPicPr>
            <a:picLocks noChangeAspect="1"/>
          </p:cNvPicPr>
          <p:nvPr/>
        </p:nvPicPr>
        <p:blipFill>
          <a:blip r:embed="rId3"/>
          <a:stretch>
            <a:fillRect/>
          </a:stretch>
        </p:blipFill>
        <p:spPr>
          <a:xfrm>
            <a:off x="2866306" y="174372"/>
            <a:ext cx="5942966" cy="4515110"/>
          </a:xfrm>
          <a:prstGeom prst="rect">
            <a:avLst/>
          </a:prstGeom>
        </p:spPr>
      </p:pic>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3251868" y="21901"/>
            <a:ext cx="2640265" cy="786782"/>
          </a:xfrm>
        </p:spPr>
        <p:txBody>
          <a:bodyPr>
            <a:normAutofit/>
          </a:bodyPr>
          <a:lstStyle/>
          <a:p>
            <a:pPr algn="ctr"/>
            <a:r>
              <a:rPr lang="en-US" sz="3200" dirty="0">
                <a:latin typeface="Times New Roman" panose="02020603050405020304" pitchFamily="18" charset="0"/>
                <a:cs typeface="Times New Roman" panose="02020603050405020304" pitchFamily="18" charset="0"/>
              </a:rPr>
              <a:t>Fiducial Cut</a:t>
            </a:r>
          </a:p>
        </p:txBody>
      </p:sp>
      <p:sp>
        <p:nvSpPr>
          <p:cNvPr id="4" name="TextBox 3">
            <a:extLst>
              <a:ext uri="{FF2B5EF4-FFF2-40B4-BE49-F238E27FC236}">
                <a16:creationId xmlns:a16="http://schemas.microsoft.com/office/drawing/2014/main" id="{7CB4F76E-7778-384F-C708-05D9159915AE}"/>
              </a:ext>
            </a:extLst>
          </p:cNvPr>
          <p:cNvSpPr txBox="1"/>
          <p:nvPr/>
        </p:nvSpPr>
        <p:spPr>
          <a:xfrm>
            <a:off x="334728" y="350582"/>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BA1EECA-0506-8E70-E32B-73EA03FF4927}"/>
              </a:ext>
            </a:extLst>
          </p:cNvPr>
          <p:cNvSpPr txBox="1"/>
          <p:nvPr/>
        </p:nvSpPr>
        <p:spPr>
          <a:xfrm>
            <a:off x="270852" y="1345447"/>
            <a:ext cx="2640264" cy="267765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For a given electron event, the Fiducial Cut ensures the event is in the acceptance for both a scattered neutron and proton.</a:t>
            </a:r>
          </a:p>
        </p:txBody>
      </p:sp>
      <p:sp>
        <p:nvSpPr>
          <p:cNvPr id="7" name="Slide Number Placeholder 6">
            <a:extLst>
              <a:ext uri="{FF2B5EF4-FFF2-40B4-BE49-F238E27FC236}">
                <a16:creationId xmlns:a16="http://schemas.microsoft.com/office/drawing/2014/main" id="{2B2882DD-C02A-779D-5E90-BCFF755265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82</a:t>
            </a:fld>
            <a:endParaRPr lang="en"/>
          </a:p>
        </p:txBody>
      </p:sp>
    </p:spTree>
    <p:extLst>
      <p:ext uri="{BB962C8B-B14F-4D97-AF65-F5344CB8AC3E}">
        <p14:creationId xmlns:p14="http://schemas.microsoft.com/office/powerpoint/2010/main" val="13261095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71898-3275-1552-4F8E-3DEDE7B18F20}"/>
            </a:ext>
          </a:extLst>
        </p:cNvPr>
        <p:cNvGrpSpPr/>
        <p:nvPr/>
      </p:nvGrpSpPr>
      <p:grpSpPr>
        <a:xfrm>
          <a:off x="0" y="0"/>
          <a:ext cx="0" cy="0"/>
          <a:chOff x="0" y="0"/>
          <a:chExt cx="0" cy="0"/>
        </a:xfrm>
      </p:grpSpPr>
      <p:pic>
        <p:nvPicPr>
          <p:cNvPr id="11" name="Picture 10" descr="A table with numbers and text&#10;&#10;AI-generated content may be incorrect.">
            <a:extLst>
              <a:ext uri="{FF2B5EF4-FFF2-40B4-BE49-F238E27FC236}">
                <a16:creationId xmlns:a16="http://schemas.microsoft.com/office/drawing/2014/main" id="{22DAF117-3E55-720E-1FC3-7752DE251524}"/>
              </a:ext>
            </a:extLst>
          </p:cNvPr>
          <p:cNvPicPr>
            <a:picLocks noChangeAspect="1"/>
          </p:cNvPicPr>
          <p:nvPr/>
        </p:nvPicPr>
        <p:blipFill>
          <a:blip r:embed="rId3"/>
          <a:stretch>
            <a:fillRect/>
          </a:stretch>
        </p:blipFill>
        <p:spPr>
          <a:xfrm>
            <a:off x="215570" y="180174"/>
            <a:ext cx="8712860" cy="4527025"/>
          </a:xfrm>
          <a:prstGeom prst="rect">
            <a:avLst/>
          </a:prstGeom>
        </p:spPr>
      </p:pic>
      <p:sp>
        <p:nvSpPr>
          <p:cNvPr id="2" name="Slide Number Placeholder 1">
            <a:extLst>
              <a:ext uri="{FF2B5EF4-FFF2-40B4-BE49-F238E27FC236}">
                <a16:creationId xmlns:a16="http://schemas.microsoft.com/office/drawing/2014/main" id="{E66556C1-32A0-E8AE-9D19-7E72DEDE0D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83</a:t>
            </a:fld>
            <a:endParaRPr lang="en"/>
          </a:p>
        </p:txBody>
      </p:sp>
    </p:spTree>
    <p:extLst>
      <p:ext uri="{BB962C8B-B14F-4D97-AF65-F5344CB8AC3E}">
        <p14:creationId xmlns:p14="http://schemas.microsoft.com/office/powerpoint/2010/main" val="15006136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17C6E-F3EF-6E60-454D-33315D8A3BFC}"/>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1DFCB513-EE09-1B63-C93A-8C41E64C147C}"/>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Correlated Cut Variables Pt 1</a:t>
            </a:r>
          </a:p>
        </p:txBody>
      </p:sp>
      <p:pic>
        <p:nvPicPr>
          <p:cNvPr id="13" name="Picture 12" descr="A comparison of a graph&#10;&#10;AI-generated content may be incorrect.">
            <a:extLst>
              <a:ext uri="{FF2B5EF4-FFF2-40B4-BE49-F238E27FC236}">
                <a16:creationId xmlns:a16="http://schemas.microsoft.com/office/drawing/2014/main" id="{072F772F-9264-5547-8345-467AEAAABCBB}"/>
              </a:ext>
            </a:extLst>
          </p:cNvPr>
          <p:cNvPicPr>
            <a:picLocks noChangeAspect="1"/>
          </p:cNvPicPr>
          <p:nvPr/>
        </p:nvPicPr>
        <p:blipFill>
          <a:blip r:embed="rId3"/>
          <a:stretch>
            <a:fillRect/>
          </a:stretch>
        </p:blipFill>
        <p:spPr>
          <a:xfrm>
            <a:off x="58783" y="776721"/>
            <a:ext cx="9026435" cy="3590059"/>
          </a:xfrm>
          <a:prstGeom prst="rect">
            <a:avLst/>
          </a:prstGeom>
        </p:spPr>
      </p:pic>
      <p:sp>
        <p:nvSpPr>
          <p:cNvPr id="2" name="Slide Number Placeholder 1">
            <a:extLst>
              <a:ext uri="{FF2B5EF4-FFF2-40B4-BE49-F238E27FC236}">
                <a16:creationId xmlns:a16="http://schemas.microsoft.com/office/drawing/2014/main" id="{73A0EC5D-B89E-C25B-61C9-3B84CF9DE6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84</a:t>
            </a:fld>
            <a:endParaRPr lang="en"/>
          </a:p>
        </p:txBody>
      </p:sp>
    </p:spTree>
    <p:extLst>
      <p:ext uri="{BB962C8B-B14F-4D97-AF65-F5344CB8AC3E}">
        <p14:creationId xmlns:p14="http://schemas.microsoft.com/office/powerpoint/2010/main" val="27915285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26984-C977-A06A-0333-92FEE1D0016E}"/>
            </a:ext>
          </a:extLst>
        </p:cNvPr>
        <p:cNvGrpSpPr/>
        <p:nvPr/>
      </p:nvGrpSpPr>
      <p:grpSpPr>
        <a:xfrm>
          <a:off x="0" y="0"/>
          <a:ext cx="0" cy="0"/>
          <a:chOff x="0" y="0"/>
          <a:chExt cx="0" cy="0"/>
        </a:xfrm>
      </p:grpSpPr>
      <p:pic>
        <p:nvPicPr>
          <p:cNvPr id="5" name="Picture 4" descr="A blue and yellow gradient with red lines&#10;&#10;AI-generated content may be incorrect.">
            <a:extLst>
              <a:ext uri="{FF2B5EF4-FFF2-40B4-BE49-F238E27FC236}">
                <a16:creationId xmlns:a16="http://schemas.microsoft.com/office/drawing/2014/main" id="{80A4FFE8-76B5-FB4F-C4E8-AF025E2A66F9}"/>
              </a:ext>
            </a:extLst>
          </p:cNvPr>
          <p:cNvPicPr>
            <a:picLocks noChangeAspect="1"/>
          </p:cNvPicPr>
          <p:nvPr/>
        </p:nvPicPr>
        <p:blipFill>
          <a:blip r:embed="rId3"/>
          <a:stretch>
            <a:fillRect/>
          </a:stretch>
        </p:blipFill>
        <p:spPr>
          <a:xfrm>
            <a:off x="1679665" y="445696"/>
            <a:ext cx="5784671" cy="4252109"/>
          </a:xfrm>
          <a:prstGeom prst="rect">
            <a:avLst/>
          </a:prstGeom>
        </p:spPr>
      </p:pic>
      <p:sp>
        <p:nvSpPr>
          <p:cNvPr id="8" name="Title 4">
            <a:extLst>
              <a:ext uri="{FF2B5EF4-FFF2-40B4-BE49-F238E27FC236}">
                <a16:creationId xmlns:a16="http://schemas.microsoft.com/office/drawing/2014/main" id="{00B76717-A445-F383-D594-46A8631E2250}"/>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Correlated Cut Variables Pt 2</a:t>
            </a:r>
          </a:p>
        </p:txBody>
      </p:sp>
      <p:sp>
        <p:nvSpPr>
          <p:cNvPr id="2" name="Slide Number Placeholder 1">
            <a:extLst>
              <a:ext uri="{FF2B5EF4-FFF2-40B4-BE49-F238E27FC236}">
                <a16:creationId xmlns:a16="http://schemas.microsoft.com/office/drawing/2014/main" id="{9C168347-EA70-56C1-0C1F-9B0FD76716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85</a:t>
            </a:fld>
            <a:endParaRPr lang="en"/>
          </a:p>
        </p:txBody>
      </p:sp>
    </p:spTree>
    <p:extLst>
      <p:ext uri="{BB962C8B-B14F-4D97-AF65-F5344CB8AC3E}">
        <p14:creationId xmlns:p14="http://schemas.microsoft.com/office/powerpoint/2010/main" val="41956451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33471-1131-DA0B-5722-189A439A9674}"/>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21396908-C49B-B1B8-7975-259BE3B3CED4}"/>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Cut Region Optimization</a:t>
            </a:r>
          </a:p>
        </p:txBody>
      </p:sp>
      <p:pic>
        <p:nvPicPr>
          <p:cNvPr id="5" name="Picture 4" descr="A graph of a graph of a graph of a graph of a graph of a graph of a graph of a graph of a graph of a graph of a graph of a graph of a graph of&#10;&#10;AI-generated content may be incorrect.">
            <a:extLst>
              <a:ext uri="{FF2B5EF4-FFF2-40B4-BE49-F238E27FC236}">
                <a16:creationId xmlns:a16="http://schemas.microsoft.com/office/drawing/2014/main" id="{F1AB10C3-20BF-D63B-9DAA-FDE81637CDF0}"/>
              </a:ext>
            </a:extLst>
          </p:cNvPr>
          <p:cNvPicPr>
            <a:picLocks noChangeAspect="1"/>
          </p:cNvPicPr>
          <p:nvPr/>
        </p:nvPicPr>
        <p:blipFill>
          <a:blip r:embed="rId3"/>
          <a:stretch>
            <a:fillRect/>
          </a:stretch>
        </p:blipFill>
        <p:spPr>
          <a:xfrm>
            <a:off x="84483" y="746911"/>
            <a:ext cx="8975035" cy="3649678"/>
          </a:xfrm>
          <a:prstGeom prst="rect">
            <a:avLst/>
          </a:prstGeom>
        </p:spPr>
      </p:pic>
      <p:sp>
        <p:nvSpPr>
          <p:cNvPr id="2" name="Slide Number Placeholder 1">
            <a:extLst>
              <a:ext uri="{FF2B5EF4-FFF2-40B4-BE49-F238E27FC236}">
                <a16:creationId xmlns:a16="http://schemas.microsoft.com/office/drawing/2014/main" id="{2F545FDF-D2BB-4D3A-D7EA-A3A8CB7680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86</a:t>
            </a:fld>
            <a:endParaRPr lang="en"/>
          </a:p>
        </p:txBody>
      </p:sp>
    </p:spTree>
    <p:extLst>
      <p:ext uri="{BB962C8B-B14F-4D97-AF65-F5344CB8AC3E}">
        <p14:creationId xmlns:p14="http://schemas.microsoft.com/office/powerpoint/2010/main" val="39770312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F7034-FAAA-DBB9-A87A-4440A53A9325}"/>
            </a:ext>
          </a:extLst>
        </p:cNvPr>
        <p:cNvGrpSpPr/>
        <p:nvPr/>
      </p:nvGrpSpPr>
      <p:grpSpPr>
        <a:xfrm>
          <a:off x="0" y="0"/>
          <a:ext cx="0" cy="0"/>
          <a:chOff x="0" y="0"/>
          <a:chExt cx="0" cy="0"/>
        </a:xfrm>
      </p:grpSpPr>
      <p:pic>
        <p:nvPicPr>
          <p:cNvPr id="9" name="Picture 8" descr="A graph with blue and green lines&#10;&#10;AI-generated content may be incorrect.">
            <a:extLst>
              <a:ext uri="{FF2B5EF4-FFF2-40B4-BE49-F238E27FC236}">
                <a16:creationId xmlns:a16="http://schemas.microsoft.com/office/drawing/2014/main" id="{BE0F9686-66FD-22CB-A150-B8474F44BF63}"/>
              </a:ext>
            </a:extLst>
          </p:cNvPr>
          <p:cNvPicPr>
            <a:picLocks noChangeAspect="1"/>
          </p:cNvPicPr>
          <p:nvPr/>
        </p:nvPicPr>
        <p:blipFill>
          <a:blip r:embed="rId3"/>
          <a:stretch>
            <a:fillRect/>
          </a:stretch>
        </p:blipFill>
        <p:spPr>
          <a:xfrm>
            <a:off x="1595299" y="305614"/>
            <a:ext cx="5953401" cy="4383868"/>
          </a:xfrm>
          <a:prstGeom prst="rect">
            <a:avLst/>
          </a:prstGeom>
        </p:spPr>
      </p:pic>
      <p:sp>
        <p:nvSpPr>
          <p:cNvPr id="8" name="Title 4">
            <a:extLst>
              <a:ext uri="{FF2B5EF4-FFF2-40B4-BE49-F238E27FC236}">
                <a16:creationId xmlns:a16="http://schemas.microsoft.com/office/drawing/2014/main" id="{8AC91181-1987-9166-3985-3A53A3686CCC}"/>
              </a:ext>
            </a:extLst>
          </p:cNvPr>
          <p:cNvSpPr>
            <a:spLocks noGrp="1"/>
          </p:cNvSpPr>
          <p:nvPr>
            <p:ph type="title"/>
          </p:nvPr>
        </p:nvSpPr>
        <p:spPr>
          <a:xfrm>
            <a:off x="669470" y="28191"/>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Cut Region Optimization</a:t>
            </a:r>
          </a:p>
        </p:txBody>
      </p:sp>
      <p:sp>
        <p:nvSpPr>
          <p:cNvPr id="2" name="Slide Number Placeholder 1">
            <a:extLst>
              <a:ext uri="{FF2B5EF4-FFF2-40B4-BE49-F238E27FC236}">
                <a16:creationId xmlns:a16="http://schemas.microsoft.com/office/drawing/2014/main" id="{0DD73B53-ED4A-5438-BA42-1BFC915E26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87</a:t>
            </a:fld>
            <a:endParaRPr lang="en"/>
          </a:p>
        </p:txBody>
      </p:sp>
    </p:spTree>
    <p:extLst>
      <p:ext uri="{BB962C8B-B14F-4D97-AF65-F5344CB8AC3E}">
        <p14:creationId xmlns:p14="http://schemas.microsoft.com/office/powerpoint/2010/main" val="13660746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3D9D7-4BF2-8A01-3720-25E6DAA7FDFD}"/>
            </a:ext>
          </a:extLst>
        </p:cNvPr>
        <p:cNvGrpSpPr/>
        <p:nvPr/>
      </p:nvGrpSpPr>
      <p:grpSpPr>
        <a:xfrm>
          <a:off x="0" y="0"/>
          <a:ext cx="0" cy="0"/>
          <a:chOff x="0" y="0"/>
          <a:chExt cx="0" cy="0"/>
        </a:xfrm>
      </p:grpSpPr>
      <p:pic>
        <p:nvPicPr>
          <p:cNvPr id="9" name="Picture 8" descr="A table of numbers and symbols&#10;&#10;AI-generated content may be incorrect.">
            <a:extLst>
              <a:ext uri="{FF2B5EF4-FFF2-40B4-BE49-F238E27FC236}">
                <a16:creationId xmlns:a16="http://schemas.microsoft.com/office/drawing/2014/main" id="{A3968B85-A48A-42D5-6F43-07692C8437B5}"/>
              </a:ext>
            </a:extLst>
          </p:cNvPr>
          <p:cNvPicPr>
            <a:picLocks noChangeAspect="1"/>
          </p:cNvPicPr>
          <p:nvPr/>
        </p:nvPicPr>
        <p:blipFill>
          <a:blip r:embed="rId3"/>
          <a:stretch>
            <a:fillRect/>
          </a:stretch>
        </p:blipFill>
        <p:spPr>
          <a:xfrm>
            <a:off x="685800" y="229432"/>
            <a:ext cx="7772400" cy="4460050"/>
          </a:xfrm>
          <a:prstGeom prst="rect">
            <a:avLst/>
          </a:prstGeom>
        </p:spPr>
      </p:pic>
      <p:sp>
        <p:nvSpPr>
          <p:cNvPr id="2" name="Slide Number Placeholder 1">
            <a:extLst>
              <a:ext uri="{FF2B5EF4-FFF2-40B4-BE49-F238E27FC236}">
                <a16:creationId xmlns:a16="http://schemas.microsoft.com/office/drawing/2014/main" id="{BCC5D68F-F5F4-C687-99D3-3817BA31FC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88</a:t>
            </a:fld>
            <a:endParaRPr lang="en"/>
          </a:p>
        </p:txBody>
      </p:sp>
    </p:spTree>
    <p:extLst>
      <p:ext uri="{BB962C8B-B14F-4D97-AF65-F5344CB8AC3E}">
        <p14:creationId xmlns:p14="http://schemas.microsoft.com/office/powerpoint/2010/main" val="11653866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D44A3-7200-0A91-90E7-C5A72110380A}"/>
            </a:ext>
          </a:extLst>
        </p:cNvPr>
        <p:cNvGrpSpPr/>
        <p:nvPr/>
      </p:nvGrpSpPr>
      <p:grpSpPr>
        <a:xfrm>
          <a:off x="0" y="0"/>
          <a:ext cx="0" cy="0"/>
          <a:chOff x="0" y="0"/>
          <a:chExt cx="0" cy="0"/>
        </a:xfrm>
      </p:grpSpPr>
      <p:pic>
        <p:nvPicPr>
          <p:cNvPr id="5" name="Picture 4" descr="A graph of a function&#10;&#10;AI-generated content may be incorrect.">
            <a:extLst>
              <a:ext uri="{FF2B5EF4-FFF2-40B4-BE49-F238E27FC236}">
                <a16:creationId xmlns:a16="http://schemas.microsoft.com/office/drawing/2014/main" id="{27233A8D-A920-3CBA-7058-EB8E162C51EB}"/>
              </a:ext>
            </a:extLst>
          </p:cNvPr>
          <p:cNvPicPr>
            <a:picLocks noChangeAspect="1"/>
          </p:cNvPicPr>
          <p:nvPr/>
        </p:nvPicPr>
        <p:blipFill>
          <a:blip r:embed="rId3"/>
          <a:stretch>
            <a:fillRect/>
          </a:stretch>
        </p:blipFill>
        <p:spPr>
          <a:xfrm>
            <a:off x="633886" y="506306"/>
            <a:ext cx="7876228" cy="4130888"/>
          </a:xfrm>
          <a:prstGeom prst="rect">
            <a:avLst/>
          </a:prstGeom>
        </p:spPr>
      </p:pic>
      <p:sp>
        <p:nvSpPr>
          <p:cNvPr id="8" name="Title 4">
            <a:extLst>
              <a:ext uri="{FF2B5EF4-FFF2-40B4-BE49-F238E27FC236}">
                <a16:creationId xmlns:a16="http://schemas.microsoft.com/office/drawing/2014/main" id="{8A44282E-3CA5-120A-85B4-2C767EF7D194}"/>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Cut Systematic One Boundary</a:t>
            </a:r>
          </a:p>
        </p:txBody>
      </p:sp>
      <p:sp>
        <p:nvSpPr>
          <p:cNvPr id="2" name="Slide Number Placeholder 1">
            <a:extLst>
              <a:ext uri="{FF2B5EF4-FFF2-40B4-BE49-F238E27FC236}">
                <a16:creationId xmlns:a16="http://schemas.microsoft.com/office/drawing/2014/main" id="{FF121884-0E1B-229E-0D67-F5499065D7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89</a:t>
            </a:fld>
            <a:endParaRPr lang="en"/>
          </a:p>
        </p:txBody>
      </p:sp>
    </p:spTree>
    <p:extLst>
      <p:ext uri="{BB962C8B-B14F-4D97-AF65-F5344CB8AC3E}">
        <p14:creationId xmlns:p14="http://schemas.microsoft.com/office/powerpoint/2010/main" val="94826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6E19A-F655-D749-BE4A-6F3CDF2489A6}"/>
            </a:ext>
          </a:extLst>
        </p:cNvPr>
        <p:cNvGrpSpPr/>
        <p:nvPr/>
      </p:nvGrpSpPr>
      <p:grpSpPr>
        <a:xfrm>
          <a:off x="0" y="0"/>
          <a:ext cx="0" cy="0"/>
          <a:chOff x="0" y="0"/>
          <a:chExt cx="0" cy="0"/>
        </a:xfrm>
      </p:grpSpPr>
      <p:pic>
        <p:nvPicPr>
          <p:cNvPr id="15" name="Picture 14" descr="A high angle view of a factory&#10;&#10;AI-generated content may be incorrect.">
            <a:extLst>
              <a:ext uri="{FF2B5EF4-FFF2-40B4-BE49-F238E27FC236}">
                <a16:creationId xmlns:a16="http://schemas.microsoft.com/office/drawing/2014/main" id="{C1C8E664-EA6F-7F8E-451C-00E8206A176A}"/>
              </a:ext>
            </a:extLst>
          </p:cNvPr>
          <p:cNvPicPr>
            <a:picLocks noChangeAspect="1"/>
          </p:cNvPicPr>
          <p:nvPr/>
        </p:nvPicPr>
        <p:blipFill>
          <a:blip r:embed="rId3"/>
          <a:stretch>
            <a:fillRect/>
          </a:stretch>
        </p:blipFill>
        <p:spPr>
          <a:xfrm>
            <a:off x="4301066" y="283377"/>
            <a:ext cx="4669257" cy="4370832"/>
          </a:xfrm>
          <a:prstGeom prst="rect">
            <a:avLst/>
          </a:prstGeom>
        </p:spPr>
      </p:pic>
      <p:pic>
        <p:nvPicPr>
          <p:cNvPr id="2" name="Picture 1" descr="Logo, company name&#10;&#10;Description automatically generated">
            <a:extLst>
              <a:ext uri="{FF2B5EF4-FFF2-40B4-BE49-F238E27FC236}">
                <a16:creationId xmlns:a16="http://schemas.microsoft.com/office/drawing/2014/main" id="{FF12AAEB-C6A3-B190-146D-C9EF9DBBCF5C}"/>
              </a:ext>
            </a:extLst>
          </p:cNvPr>
          <p:cNvPicPr>
            <a:picLocks noChangeAspect="1"/>
          </p:cNvPicPr>
          <p:nvPr/>
        </p:nvPicPr>
        <p:blipFill>
          <a:blip r:embed="rId4"/>
          <a:stretch>
            <a:fillRect/>
          </a:stretch>
        </p:blipFill>
        <p:spPr>
          <a:xfrm>
            <a:off x="7671531" y="274575"/>
            <a:ext cx="1298792" cy="901400"/>
          </a:xfrm>
          <a:prstGeom prst="rect">
            <a:avLst/>
          </a:prstGeom>
        </p:spPr>
      </p:pic>
      <p:sp>
        <p:nvSpPr>
          <p:cNvPr id="5" name="Title 4">
            <a:extLst>
              <a:ext uri="{FF2B5EF4-FFF2-40B4-BE49-F238E27FC236}">
                <a16:creationId xmlns:a16="http://schemas.microsoft.com/office/drawing/2014/main" id="{4D881773-813B-4E7B-4BF0-0F283711A0B5}"/>
              </a:ext>
            </a:extLst>
          </p:cNvPr>
          <p:cNvSpPr>
            <a:spLocks noGrp="1"/>
          </p:cNvSpPr>
          <p:nvPr>
            <p:ph type="title"/>
          </p:nvPr>
        </p:nvSpPr>
        <p:spPr>
          <a:xfrm>
            <a:off x="0" y="203622"/>
            <a:ext cx="4301067" cy="919784"/>
          </a:xfrm>
        </p:spPr>
        <p:txBody>
          <a:bodyPr>
            <a:noAutofit/>
          </a:bodyPr>
          <a:lstStyle/>
          <a:p>
            <a:pPr algn="ctr"/>
            <a:r>
              <a:rPr lang="en-US" sz="2800" dirty="0">
                <a:latin typeface="Times New Roman" panose="02020603050405020304" pitchFamily="18" charset="0"/>
                <a:cs typeface="Times New Roman" panose="02020603050405020304" pitchFamily="18" charset="0"/>
              </a:rPr>
              <a:t>Super </a:t>
            </a:r>
            <a:r>
              <a:rPr lang="en-US" sz="2800" dirty="0" err="1">
                <a:latin typeface="Times New Roman" panose="02020603050405020304" pitchFamily="18" charset="0"/>
                <a:cs typeface="Times New Roman" panose="02020603050405020304" pitchFamily="18" charset="0"/>
              </a:rPr>
              <a:t>BigBite</a:t>
            </a:r>
            <a:r>
              <a:rPr lang="en-US" sz="2800" dirty="0">
                <a:latin typeface="Times New Roman" panose="02020603050405020304" pitchFamily="18" charset="0"/>
                <a:cs typeface="Times New Roman" panose="02020603050405020304" pitchFamily="18" charset="0"/>
              </a:rPr>
              <a:t> Spectrometer (SBS) Apparatus in Hall A</a:t>
            </a:r>
          </a:p>
        </p:txBody>
      </p:sp>
      <p:sp>
        <p:nvSpPr>
          <p:cNvPr id="12" name="TextBox 11">
            <a:extLst>
              <a:ext uri="{FF2B5EF4-FFF2-40B4-BE49-F238E27FC236}">
                <a16:creationId xmlns:a16="http://schemas.microsoft.com/office/drawing/2014/main" id="{712286BD-3690-67D4-54B1-3986BBB9F204}"/>
              </a:ext>
            </a:extLst>
          </p:cNvPr>
          <p:cNvSpPr txBox="1"/>
          <p:nvPr/>
        </p:nvSpPr>
        <p:spPr>
          <a:xfrm>
            <a:off x="64831" y="1910030"/>
            <a:ext cx="4301067"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Liquid Deuterium target - source for protons and neutrons</a:t>
            </a:r>
          </a:p>
          <a:p>
            <a:pPr marL="285750" indent="-285750">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BigBite</a:t>
            </a:r>
            <a:r>
              <a:rPr lang="en-US" sz="2000" dirty="0">
                <a:latin typeface="Times New Roman" panose="02020603050405020304" pitchFamily="18" charset="0"/>
                <a:cs typeface="Times New Roman" panose="02020603050405020304" pitchFamily="18" charset="0"/>
              </a:rPr>
              <a:t> Spectrometer – electron arm</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SBS Magnet + </a:t>
            </a:r>
            <a:r>
              <a:rPr lang="en-US" sz="2000" dirty="0" err="1">
                <a:latin typeface="Times New Roman" panose="02020603050405020304" pitchFamily="18" charset="0"/>
                <a:cs typeface="Times New Roman" panose="02020603050405020304" pitchFamily="18" charset="0"/>
              </a:rPr>
              <a:t>HCal</a:t>
            </a:r>
            <a:r>
              <a:rPr lang="en-US" sz="2000" dirty="0">
                <a:latin typeface="Times New Roman" panose="02020603050405020304" pitchFamily="18" charset="0"/>
                <a:cs typeface="Times New Roman" panose="02020603050405020304" pitchFamily="18" charset="0"/>
              </a:rPr>
              <a:t> – hadron arm</a:t>
            </a:r>
          </a:p>
        </p:txBody>
      </p:sp>
      <p:sp>
        <p:nvSpPr>
          <p:cNvPr id="4" name="Slide Number Placeholder 3">
            <a:extLst>
              <a:ext uri="{FF2B5EF4-FFF2-40B4-BE49-F238E27FC236}">
                <a16:creationId xmlns:a16="http://schemas.microsoft.com/office/drawing/2014/main" id="{E8A6C0C2-0C5F-0B02-F9A6-B9C17149D8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8793001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3ECEB-67E5-C640-8B6D-2A4BB4B3A83E}"/>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47705BE4-B1F5-758A-A6EB-E456C4D23EF5}"/>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Cut Systematic Two Separate Boundary</a:t>
            </a:r>
          </a:p>
        </p:txBody>
      </p:sp>
      <p:pic>
        <p:nvPicPr>
          <p:cNvPr id="5" name="Picture 4" descr="A graph and diagram of a graph&#10;&#10;AI-generated content may be incorrect.">
            <a:extLst>
              <a:ext uri="{FF2B5EF4-FFF2-40B4-BE49-F238E27FC236}">
                <a16:creationId xmlns:a16="http://schemas.microsoft.com/office/drawing/2014/main" id="{AA396494-C0BE-FA57-BB81-ED8AB0FD5563}"/>
              </a:ext>
            </a:extLst>
          </p:cNvPr>
          <p:cNvPicPr>
            <a:picLocks noChangeAspect="1"/>
          </p:cNvPicPr>
          <p:nvPr/>
        </p:nvPicPr>
        <p:blipFill>
          <a:blip r:embed="rId3"/>
          <a:stretch>
            <a:fillRect/>
          </a:stretch>
        </p:blipFill>
        <p:spPr>
          <a:xfrm>
            <a:off x="747209" y="648973"/>
            <a:ext cx="7649581" cy="4005964"/>
          </a:xfrm>
          <a:prstGeom prst="rect">
            <a:avLst/>
          </a:prstGeom>
        </p:spPr>
      </p:pic>
      <p:sp>
        <p:nvSpPr>
          <p:cNvPr id="2" name="Slide Number Placeholder 1">
            <a:extLst>
              <a:ext uri="{FF2B5EF4-FFF2-40B4-BE49-F238E27FC236}">
                <a16:creationId xmlns:a16="http://schemas.microsoft.com/office/drawing/2014/main" id="{D3A4B91E-9FBB-6B4D-B0FD-DDE1188E87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90</a:t>
            </a:fld>
            <a:endParaRPr lang="en"/>
          </a:p>
        </p:txBody>
      </p:sp>
    </p:spTree>
    <p:extLst>
      <p:ext uri="{BB962C8B-B14F-4D97-AF65-F5344CB8AC3E}">
        <p14:creationId xmlns:p14="http://schemas.microsoft.com/office/powerpoint/2010/main" val="27626918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5243D-7EA7-A790-EA6A-8164DB379391}"/>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77B49EBB-6CE4-3434-A558-BCBA2C6B76A7}"/>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Cut Systematic Two Boundary Symmetric</a:t>
            </a:r>
          </a:p>
        </p:txBody>
      </p:sp>
      <p:pic>
        <p:nvPicPr>
          <p:cNvPr id="5" name="Picture 4" descr="A graph of a function&#10;&#10;AI-generated content may be incorrect.">
            <a:extLst>
              <a:ext uri="{FF2B5EF4-FFF2-40B4-BE49-F238E27FC236}">
                <a16:creationId xmlns:a16="http://schemas.microsoft.com/office/drawing/2014/main" id="{24EF15BC-A7EF-CF5B-C2E9-BF1DB60F9983}"/>
              </a:ext>
            </a:extLst>
          </p:cNvPr>
          <p:cNvPicPr>
            <a:picLocks noChangeAspect="1"/>
          </p:cNvPicPr>
          <p:nvPr/>
        </p:nvPicPr>
        <p:blipFill>
          <a:blip r:embed="rId3"/>
          <a:stretch>
            <a:fillRect/>
          </a:stretch>
        </p:blipFill>
        <p:spPr>
          <a:xfrm>
            <a:off x="866834" y="681492"/>
            <a:ext cx="7410332" cy="3975471"/>
          </a:xfrm>
          <a:prstGeom prst="rect">
            <a:avLst/>
          </a:prstGeom>
        </p:spPr>
      </p:pic>
      <p:sp>
        <p:nvSpPr>
          <p:cNvPr id="2" name="Slide Number Placeholder 1">
            <a:extLst>
              <a:ext uri="{FF2B5EF4-FFF2-40B4-BE49-F238E27FC236}">
                <a16:creationId xmlns:a16="http://schemas.microsoft.com/office/drawing/2014/main" id="{E6EED85C-F88A-B9E8-1DE2-03A000D19A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91</a:t>
            </a:fld>
            <a:endParaRPr lang="en"/>
          </a:p>
        </p:txBody>
      </p:sp>
    </p:spTree>
    <p:extLst>
      <p:ext uri="{BB962C8B-B14F-4D97-AF65-F5344CB8AC3E}">
        <p14:creationId xmlns:p14="http://schemas.microsoft.com/office/powerpoint/2010/main" val="29191108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52666-8721-00CB-7774-23A48CEB6279}"/>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EDEBA81A-7800-103F-276F-97B431120194}"/>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Proton Relative Rate Information</a:t>
            </a:r>
          </a:p>
        </p:txBody>
      </p:sp>
      <p:pic>
        <p:nvPicPr>
          <p:cNvPr id="5" name="Picture 4" descr="A graph of a function&#10;&#10;AI-generated content may be incorrect.">
            <a:extLst>
              <a:ext uri="{FF2B5EF4-FFF2-40B4-BE49-F238E27FC236}">
                <a16:creationId xmlns:a16="http://schemas.microsoft.com/office/drawing/2014/main" id="{562C15DE-ECAF-0B1B-243F-6C6DB8FCF4B3}"/>
              </a:ext>
            </a:extLst>
          </p:cNvPr>
          <p:cNvPicPr>
            <a:picLocks noChangeAspect="1"/>
          </p:cNvPicPr>
          <p:nvPr/>
        </p:nvPicPr>
        <p:blipFill>
          <a:blip r:embed="rId3"/>
          <a:stretch>
            <a:fillRect/>
          </a:stretch>
        </p:blipFill>
        <p:spPr>
          <a:xfrm>
            <a:off x="177657" y="956071"/>
            <a:ext cx="8788685" cy="1615679"/>
          </a:xfrm>
          <a:prstGeom prst="rect">
            <a:avLst/>
          </a:prstGeom>
        </p:spPr>
      </p:pic>
      <p:sp>
        <p:nvSpPr>
          <p:cNvPr id="7" name="TextBox 6">
            <a:extLst>
              <a:ext uri="{FF2B5EF4-FFF2-40B4-BE49-F238E27FC236}">
                <a16:creationId xmlns:a16="http://schemas.microsoft.com/office/drawing/2014/main" id="{5AA60DE7-C352-5D76-B1C3-136E05D8FE08}"/>
              </a:ext>
            </a:extLst>
          </p:cNvPr>
          <p:cNvSpPr txBox="1"/>
          <p:nvPr/>
        </p:nvSpPr>
        <p:spPr>
          <a:xfrm>
            <a:off x="3574518" y="648973"/>
            <a:ext cx="199496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Data</a:t>
            </a:r>
          </a:p>
        </p:txBody>
      </p:sp>
      <p:pic>
        <p:nvPicPr>
          <p:cNvPr id="10" name="Picture 9" descr="A graph of a function&#10;&#10;AI-generated content may be incorrect.">
            <a:extLst>
              <a:ext uri="{FF2B5EF4-FFF2-40B4-BE49-F238E27FC236}">
                <a16:creationId xmlns:a16="http://schemas.microsoft.com/office/drawing/2014/main" id="{44AD701E-1B57-C8CA-4840-8A63895393F8}"/>
              </a:ext>
            </a:extLst>
          </p:cNvPr>
          <p:cNvPicPr>
            <a:picLocks noChangeAspect="1"/>
          </p:cNvPicPr>
          <p:nvPr/>
        </p:nvPicPr>
        <p:blipFill>
          <a:blip r:embed="rId4"/>
          <a:stretch>
            <a:fillRect/>
          </a:stretch>
        </p:blipFill>
        <p:spPr>
          <a:xfrm>
            <a:off x="126564" y="2916120"/>
            <a:ext cx="8890869" cy="1615679"/>
          </a:xfrm>
          <a:prstGeom prst="rect">
            <a:avLst/>
          </a:prstGeom>
        </p:spPr>
      </p:pic>
      <p:sp>
        <p:nvSpPr>
          <p:cNvPr id="11" name="TextBox 10">
            <a:extLst>
              <a:ext uri="{FF2B5EF4-FFF2-40B4-BE49-F238E27FC236}">
                <a16:creationId xmlns:a16="http://schemas.microsoft.com/office/drawing/2014/main" id="{6D123109-A823-6D2C-8B2C-A23C959E7A81}"/>
              </a:ext>
            </a:extLst>
          </p:cNvPr>
          <p:cNvSpPr txBox="1"/>
          <p:nvPr/>
        </p:nvSpPr>
        <p:spPr>
          <a:xfrm>
            <a:off x="3574518" y="2509516"/>
            <a:ext cx="199496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MC</a:t>
            </a:r>
          </a:p>
        </p:txBody>
      </p:sp>
      <p:sp>
        <p:nvSpPr>
          <p:cNvPr id="2" name="Slide Number Placeholder 1">
            <a:extLst>
              <a:ext uri="{FF2B5EF4-FFF2-40B4-BE49-F238E27FC236}">
                <a16:creationId xmlns:a16="http://schemas.microsoft.com/office/drawing/2014/main" id="{0DF1D10B-66CD-C091-7A72-BFDD12D69C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92</a:t>
            </a:fld>
            <a:endParaRPr lang="en"/>
          </a:p>
        </p:txBody>
      </p:sp>
    </p:spTree>
    <p:extLst>
      <p:ext uri="{BB962C8B-B14F-4D97-AF65-F5344CB8AC3E}">
        <p14:creationId xmlns:p14="http://schemas.microsoft.com/office/powerpoint/2010/main" val="33946240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9502F-BA9E-71F6-C580-4A801AA990A7}"/>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60D4197C-C2A5-961B-3775-47BA01E055C7}"/>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Proton Relative Rate Information</a:t>
            </a:r>
          </a:p>
        </p:txBody>
      </p:sp>
      <p:sp>
        <p:nvSpPr>
          <p:cNvPr id="7" name="TextBox 6">
            <a:extLst>
              <a:ext uri="{FF2B5EF4-FFF2-40B4-BE49-F238E27FC236}">
                <a16:creationId xmlns:a16="http://schemas.microsoft.com/office/drawing/2014/main" id="{DE4C2A02-14CF-DE64-7235-44BB8AC447BA}"/>
              </a:ext>
            </a:extLst>
          </p:cNvPr>
          <p:cNvSpPr txBox="1"/>
          <p:nvPr/>
        </p:nvSpPr>
        <p:spPr>
          <a:xfrm>
            <a:off x="3574518" y="648973"/>
            <a:ext cx="199496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Data Combined</a:t>
            </a:r>
          </a:p>
        </p:txBody>
      </p:sp>
      <p:pic>
        <p:nvPicPr>
          <p:cNvPr id="9" name="Picture 8" descr="A graph of a graph&#10;&#10;AI-generated content may be incorrect.">
            <a:extLst>
              <a:ext uri="{FF2B5EF4-FFF2-40B4-BE49-F238E27FC236}">
                <a16:creationId xmlns:a16="http://schemas.microsoft.com/office/drawing/2014/main" id="{D69793E7-FA43-D007-BCDD-74D3A80F68B1}"/>
              </a:ext>
            </a:extLst>
          </p:cNvPr>
          <p:cNvPicPr>
            <a:picLocks noChangeAspect="1"/>
          </p:cNvPicPr>
          <p:nvPr/>
        </p:nvPicPr>
        <p:blipFill>
          <a:blip r:embed="rId3"/>
          <a:stretch>
            <a:fillRect/>
          </a:stretch>
        </p:blipFill>
        <p:spPr>
          <a:xfrm>
            <a:off x="73388" y="1114321"/>
            <a:ext cx="8849344" cy="1639794"/>
          </a:xfrm>
          <a:prstGeom prst="rect">
            <a:avLst/>
          </a:prstGeom>
        </p:spPr>
      </p:pic>
      <p:sp>
        <p:nvSpPr>
          <p:cNvPr id="2" name="Slide Number Placeholder 1">
            <a:extLst>
              <a:ext uri="{FF2B5EF4-FFF2-40B4-BE49-F238E27FC236}">
                <a16:creationId xmlns:a16="http://schemas.microsoft.com/office/drawing/2014/main" id="{A9D5A436-61DC-3E88-AD41-51440BBCD4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93</a:t>
            </a:fld>
            <a:endParaRPr lang="en"/>
          </a:p>
        </p:txBody>
      </p:sp>
    </p:spTree>
    <p:extLst>
      <p:ext uri="{BB962C8B-B14F-4D97-AF65-F5344CB8AC3E}">
        <p14:creationId xmlns:p14="http://schemas.microsoft.com/office/powerpoint/2010/main" val="15991922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DF85C-3034-B000-7A2B-379AF32D7427}"/>
            </a:ext>
          </a:extLst>
        </p:cNvPr>
        <p:cNvGrpSpPr/>
        <p:nvPr/>
      </p:nvGrpSpPr>
      <p:grpSpPr>
        <a:xfrm>
          <a:off x="0" y="0"/>
          <a:ext cx="0" cy="0"/>
          <a:chOff x="0" y="0"/>
          <a:chExt cx="0" cy="0"/>
        </a:xfrm>
      </p:grpSpPr>
      <p:pic>
        <p:nvPicPr>
          <p:cNvPr id="9" name="Picture 8" descr="A close-up of a graph&#10;&#10;AI-generated content may be incorrect.">
            <a:extLst>
              <a:ext uri="{FF2B5EF4-FFF2-40B4-BE49-F238E27FC236}">
                <a16:creationId xmlns:a16="http://schemas.microsoft.com/office/drawing/2014/main" id="{6CF1702A-DDC4-CAE0-77BB-78856425658F}"/>
              </a:ext>
            </a:extLst>
          </p:cNvPr>
          <p:cNvPicPr>
            <a:picLocks noChangeAspect="1"/>
          </p:cNvPicPr>
          <p:nvPr/>
        </p:nvPicPr>
        <p:blipFill>
          <a:blip r:embed="rId3"/>
          <a:stretch>
            <a:fillRect/>
          </a:stretch>
        </p:blipFill>
        <p:spPr>
          <a:xfrm>
            <a:off x="838317" y="1951385"/>
            <a:ext cx="6781681" cy="2660316"/>
          </a:xfrm>
          <a:prstGeom prst="rect">
            <a:avLst/>
          </a:prstGeom>
        </p:spPr>
      </p:pic>
      <p:sp>
        <p:nvSpPr>
          <p:cNvPr id="8" name="Title 4">
            <a:extLst>
              <a:ext uri="{FF2B5EF4-FFF2-40B4-BE49-F238E27FC236}">
                <a16:creationId xmlns:a16="http://schemas.microsoft.com/office/drawing/2014/main" id="{CF79FF4C-30F3-89D6-E5F5-F424516D8FB8}"/>
              </a:ext>
            </a:extLst>
          </p:cNvPr>
          <p:cNvSpPr>
            <a:spLocks noGrp="1"/>
          </p:cNvSpPr>
          <p:nvPr>
            <p:ph type="title"/>
          </p:nvPr>
        </p:nvSpPr>
        <p:spPr>
          <a:xfrm>
            <a:off x="669471" y="102393"/>
            <a:ext cx="7805058" cy="546580"/>
          </a:xfrm>
        </p:spPr>
        <p:txBody>
          <a:bodyPr>
            <a:noAutofit/>
          </a:bodyPr>
          <a:lstStyle/>
          <a:p>
            <a:pPr algn="ctr"/>
            <a:r>
              <a:rPr lang="en-US" sz="3200" dirty="0" err="1">
                <a:latin typeface="Times New Roman" panose="02020603050405020304" pitchFamily="18" charset="0"/>
                <a:cs typeface="Times New Roman" panose="02020603050405020304" pitchFamily="18" charset="0"/>
              </a:rPr>
              <a:t>HCal</a:t>
            </a:r>
            <a:r>
              <a:rPr lang="en-US" sz="3200" dirty="0">
                <a:latin typeface="Times New Roman" panose="02020603050405020304" pitchFamily="18" charset="0"/>
                <a:cs typeface="Times New Roman" panose="02020603050405020304" pitchFamily="18" charset="0"/>
              </a:rPr>
              <a:t> Non-uniformity Systematic</a:t>
            </a:r>
          </a:p>
        </p:txBody>
      </p:sp>
      <p:pic>
        <p:nvPicPr>
          <p:cNvPr id="5" name="Picture 4" descr="A table with numbers and letters&#10;&#10;AI-generated content may be incorrect.">
            <a:extLst>
              <a:ext uri="{FF2B5EF4-FFF2-40B4-BE49-F238E27FC236}">
                <a16:creationId xmlns:a16="http://schemas.microsoft.com/office/drawing/2014/main" id="{E16143E9-40AA-6EBB-D40A-BF35D9B8DFDF}"/>
              </a:ext>
            </a:extLst>
          </p:cNvPr>
          <p:cNvPicPr>
            <a:picLocks noChangeAspect="1"/>
          </p:cNvPicPr>
          <p:nvPr/>
        </p:nvPicPr>
        <p:blipFill>
          <a:blip r:embed="rId4"/>
          <a:stretch>
            <a:fillRect/>
          </a:stretch>
        </p:blipFill>
        <p:spPr>
          <a:xfrm>
            <a:off x="1573290" y="654479"/>
            <a:ext cx="5311737" cy="1220741"/>
          </a:xfrm>
          <a:prstGeom prst="rect">
            <a:avLst/>
          </a:prstGeom>
        </p:spPr>
      </p:pic>
      <p:sp>
        <p:nvSpPr>
          <p:cNvPr id="2" name="Slide Number Placeholder 1">
            <a:extLst>
              <a:ext uri="{FF2B5EF4-FFF2-40B4-BE49-F238E27FC236}">
                <a16:creationId xmlns:a16="http://schemas.microsoft.com/office/drawing/2014/main" id="{AAF74C4E-822A-E25A-2473-08E956E859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94</a:t>
            </a:fld>
            <a:endParaRPr lang="en"/>
          </a:p>
        </p:txBody>
      </p:sp>
    </p:spTree>
    <p:extLst>
      <p:ext uri="{BB962C8B-B14F-4D97-AF65-F5344CB8AC3E}">
        <p14:creationId xmlns:p14="http://schemas.microsoft.com/office/powerpoint/2010/main" val="31339488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60743-B6A7-844C-802C-56E6F13D3518}"/>
            </a:ext>
          </a:extLst>
        </p:cNvPr>
        <p:cNvGrpSpPr/>
        <p:nvPr/>
      </p:nvGrpSpPr>
      <p:grpSpPr>
        <a:xfrm>
          <a:off x="0" y="0"/>
          <a:ext cx="0" cy="0"/>
          <a:chOff x="0" y="0"/>
          <a:chExt cx="0" cy="0"/>
        </a:xfrm>
      </p:grpSpPr>
      <p:pic>
        <p:nvPicPr>
          <p:cNvPr id="9" name="Picture 8" descr="A red and pink image with a square in the middle&#10;&#10;AI-generated content may be incorrect.">
            <a:extLst>
              <a:ext uri="{FF2B5EF4-FFF2-40B4-BE49-F238E27FC236}">
                <a16:creationId xmlns:a16="http://schemas.microsoft.com/office/drawing/2014/main" id="{D69F5E32-0FAE-7396-5A34-0C936025D992}"/>
              </a:ext>
            </a:extLst>
          </p:cNvPr>
          <p:cNvPicPr>
            <a:picLocks noChangeAspect="1"/>
          </p:cNvPicPr>
          <p:nvPr/>
        </p:nvPicPr>
        <p:blipFill>
          <a:blip r:embed="rId3"/>
          <a:stretch>
            <a:fillRect/>
          </a:stretch>
        </p:blipFill>
        <p:spPr>
          <a:xfrm>
            <a:off x="3137442" y="2503139"/>
            <a:ext cx="2869115" cy="2107006"/>
          </a:xfrm>
          <a:prstGeom prst="rect">
            <a:avLst/>
          </a:prstGeom>
        </p:spPr>
      </p:pic>
      <p:pic>
        <p:nvPicPr>
          <p:cNvPr id="5" name="Picture 4" descr="A screenshot of a graph&#10;&#10;AI-generated content may be incorrect.">
            <a:extLst>
              <a:ext uri="{FF2B5EF4-FFF2-40B4-BE49-F238E27FC236}">
                <a16:creationId xmlns:a16="http://schemas.microsoft.com/office/drawing/2014/main" id="{6D214196-0503-C6EE-D331-67424F3AD3FA}"/>
              </a:ext>
            </a:extLst>
          </p:cNvPr>
          <p:cNvPicPr>
            <a:picLocks noChangeAspect="1"/>
          </p:cNvPicPr>
          <p:nvPr/>
        </p:nvPicPr>
        <p:blipFill>
          <a:blip r:embed="rId4"/>
          <a:stretch>
            <a:fillRect/>
          </a:stretch>
        </p:blipFill>
        <p:spPr>
          <a:xfrm>
            <a:off x="2056798" y="648973"/>
            <a:ext cx="5030404" cy="1854166"/>
          </a:xfrm>
          <a:prstGeom prst="rect">
            <a:avLst/>
          </a:prstGeom>
        </p:spPr>
      </p:pic>
      <p:sp>
        <p:nvSpPr>
          <p:cNvPr id="8" name="Title 4">
            <a:extLst>
              <a:ext uri="{FF2B5EF4-FFF2-40B4-BE49-F238E27FC236}">
                <a16:creationId xmlns:a16="http://schemas.microsoft.com/office/drawing/2014/main" id="{76162336-646E-4523-5D98-4D6CC515222F}"/>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SBS-9 Proton Relative Rate</a:t>
            </a:r>
          </a:p>
        </p:txBody>
      </p:sp>
      <p:sp>
        <p:nvSpPr>
          <p:cNvPr id="2" name="Slide Number Placeholder 1">
            <a:extLst>
              <a:ext uri="{FF2B5EF4-FFF2-40B4-BE49-F238E27FC236}">
                <a16:creationId xmlns:a16="http://schemas.microsoft.com/office/drawing/2014/main" id="{8E4C3546-3457-1DF6-5BBC-F181876953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95</a:t>
            </a:fld>
            <a:endParaRPr lang="en"/>
          </a:p>
        </p:txBody>
      </p:sp>
    </p:spTree>
    <p:extLst>
      <p:ext uri="{BB962C8B-B14F-4D97-AF65-F5344CB8AC3E}">
        <p14:creationId xmlns:p14="http://schemas.microsoft.com/office/powerpoint/2010/main" val="7457956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DC642-A958-7741-72D0-F4665DF436E9}"/>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B3D16E81-1A2A-5DD3-881C-7C50AD3C6E3F}"/>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Spot Cuts for </a:t>
            </a:r>
            <a:r>
              <a:rPr lang="en-US" sz="3200" dirty="0" err="1">
                <a:latin typeface="Times New Roman" panose="02020603050405020304" pitchFamily="18" charset="0"/>
                <a:cs typeface="Times New Roman" panose="02020603050405020304" pitchFamily="18" charset="0"/>
              </a:rPr>
              <a:t>HCal</a:t>
            </a:r>
            <a:r>
              <a:rPr lang="en-US" sz="3200" dirty="0">
                <a:latin typeface="Times New Roman" panose="02020603050405020304" pitchFamily="18" charset="0"/>
                <a:cs typeface="Times New Roman" panose="02020603050405020304" pitchFamily="18" charset="0"/>
              </a:rPr>
              <a:t> Non-uniformity</a:t>
            </a:r>
          </a:p>
        </p:txBody>
      </p:sp>
      <p:pic>
        <p:nvPicPr>
          <p:cNvPr id="5" name="Picture 4" descr="A screenshot of a graph&#10;&#10;AI-generated content may be incorrect.">
            <a:extLst>
              <a:ext uri="{FF2B5EF4-FFF2-40B4-BE49-F238E27FC236}">
                <a16:creationId xmlns:a16="http://schemas.microsoft.com/office/drawing/2014/main" id="{35DE5031-2823-6434-04CA-95638A0629EA}"/>
              </a:ext>
            </a:extLst>
          </p:cNvPr>
          <p:cNvPicPr>
            <a:picLocks noChangeAspect="1"/>
          </p:cNvPicPr>
          <p:nvPr/>
        </p:nvPicPr>
        <p:blipFill>
          <a:blip r:embed="rId3"/>
          <a:stretch>
            <a:fillRect/>
          </a:stretch>
        </p:blipFill>
        <p:spPr>
          <a:xfrm>
            <a:off x="2049616" y="648973"/>
            <a:ext cx="5032264" cy="1881570"/>
          </a:xfrm>
          <a:prstGeom prst="rect">
            <a:avLst/>
          </a:prstGeom>
        </p:spPr>
      </p:pic>
      <p:pic>
        <p:nvPicPr>
          <p:cNvPr id="10" name="Picture 9" descr="A graph of a graph of a graph&#10;&#10;AI-generated content may be incorrect.">
            <a:extLst>
              <a:ext uri="{FF2B5EF4-FFF2-40B4-BE49-F238E27FC236}">
                <a16:creationId xmlns:a16="http://schemas.microsoft.com/office/drawing/2014/main" id="{451897F1-CA8F-B523-CA50-98FEA574084B}"/>
              </a:ext>
            </a:extLst>
          </p:cNvPr>
          <p:cNvPicPr>
            <a:picLocks noChangeAspect="1"/>
          </p:cNvPicPr>
          <p:nvPr/>
        </p:nvPicPr>
        <p:blipFill>
          <a:blip r:embed="rId4"/>
          <a:stretch>
            <a:fillRect/>
          </a:stretch>
        </p:blipFill>
        <p:spPr>
          <a:xfrm>
            <a:off x="2049616" y="2708118"/>
            <a:ext cx="5019761" cy="1881570"/>
          </a:xfrm>
          <a:prstGeom prst="rect">
            <a:avLst/>
          </a:prstGeom>
        </p:spPr>
      </p:pic>
      <p:sp>
        <p:nvSpPr>
          <p:cNvPr id="11" name="TextBox 10">
            <a:extLst>
              <a:ext uri="{FF2B5EF4-FFF2-40B4-BE49-F238E27FC236}">
                <a16:creationId xmlns:a16="http://schemas.microsoft.com/office/drawing/2014/main" id="{DE3EC246-A7B9-431C-810A-E2DF4168CD31}"/>
              </a:ext>
            </a:extLst>
          </p:cNvPr>
          <p:cNvSpPr txBox="1"/>
          <p:nvPr/>
        </p:nvSpPr>
        <p:spPr>
          <a:xfrm>
            <a:off x="-39144" y="1478721"/>
            <a:ext cx="199496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SBS-8</a:t>
            </a:r>
          </a:p>
        </p:txBody>
      </p:sp>
      <p:sp>
        <p:nvSpPr>
          <p:cNvPr id="12" name="TextBox 11">
            <a:extLst>
              <a:ext uri="{FF2B5EF4-FFF2-40B4-BE49-F238E27FC236}">
                <a16:creationId xmlns:a16="http://schemas.microsoft.com/office/drawing/2014/main" id="{1F448BBD-3E4C-5101-CD53-7C35123A4F41}"/>
              </a:ext>
            </a:extLst>
          </p:cNvPr>
          <p:cNvSpPr txBox="1"/>
          <p:nvPr/>
        </p:nvSpPr>
        <p:spPr>
          <a:xfrm>
            <a:off x="-39144" y="3464237"/>
            <a:ext cx="199496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SBS-9</a:t>
            </a:r>
          </a:p>
        </p:txBody>
      </p:sp>
      <p:sp>
        <p:nvSpPr>
          <p:cNvPr id="2" name="Slide Number Placeholder 1">
            <a:extLst>
              <a:ext uri="{FF2B5EF4-FFF2-40B4-BE49-F238E27FC236}">
                <a16:creationId xmlns:a16="http://schemas.microsoft.com/office/drawing/2014/main" id="{A484726E-A961-A34A-A227-A8CF0DEAEE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96</a:t>
            </a:fld>
            <a:endParaRPr lang="en"/>
          </a:p>
        </p:txBody>
      </p:sp>
    </p:spTree>
    <p:extLst>
      <p:ext uri="{BB962C8B-B14F-4D97-AF65-F5344CB8AC3E}">
        <p14:creationId xmlns:p14="http://schemas.microsoft.com/office/powerpoint/2010/main" val="17172892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6DE78-750B-58B8-8910-B7DA18CAB761}"/>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1B886D85-1664-DB9F-0DFF-91DFF62A018E}"/>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SBS-8 and SBS-9 Comparison</a:t>
            </a:r>
          </a:p>
        </p:txBody>
      </p:sp>
      <p:pic>
        <p:nvPicPr>
          <p:cNvPr id="5" name="Picture 4" descr="A graph of a graph&#10;&#10;AI-generated content may be incorrect.">
            <a:extLst>
              <a:ext uri="{FF2B5EF4-FFF2-40B4-BE49-F238E27FC236}">
                <a16:creationId xmlns:a16="http://schemas.microsoft.com/office/drawing/2014/main" id="{C0E489A5-F394-03E0-214B-786D8E7FC8C3}"/>
              </a:ext>
            </a:extLst>
          </p:cNvPr>
          <p:cNvPicPr>
            <a:picLocks noChangeAspect="1"/>
          </p:cNvPicPr>
          <p:nvPr/>
        </p:nvPicPr>
        <p:blipFill>
          <a:blip r:embed="rId3"/>
          <a:stretch>
            <a:fillRect/>
          </a:stretch>
        </p:blipFill>
        <p:spPr>
          <a:xfrm>
            <a:off x="0" y="1149700"/>
            <a:ext cx="4498060" cy="3320833"/>
          </a:xfrm>
          <a:prstGeom prst="rect">
            <a:avLst/>
          </a:prstGeom>
        </p:spPr>
      </p:pic>
      <p:pic>
        <p:nvPicPr>
          <p:cNvPr id="9" name="Picture 8" descr="A graph of a graph&#10;&#10;AI-generated content may be incorrect.">
            <a:extLst>
              <a:ext uri="{FF2B5EF4-FFF2-40B4-BE49-F238E27FC236}">
                <a16:creationId xmlns:a16="http://schemas.microsoft.com/office/drawing/2014/main" id="{6A0489E9-BD51-4D8F-3EEA-3B58D5487434}"/>
              </a:ext>
            </a:extLst>
          </p:cNvPr>
          <p:cNvPicPr>
            <a:picLocks noChangeAspect="1"/>
          </p:cNvPicPr>
          <p:nvPr/>
        </p:nvPicPr>
        <p:blipFill>
          <a:blip r:embed="rId4"/>
          <a:stretch>
            <a:fillRect/>
          </a:stretch>
        </p:blipFill>
        <p:spPr>
          <a:xfrm>
            <a:off x="4498060" y="1149700"/>
            <a:ext cx="4608943" cy="3390694"/>
          </a:xfrm>
          <a:prstGeom prst="rect">
            <a:avLst/>
          </a:prstGeom>
        </p:spPr>
      </p:pic>
      <p:sp>
        <p:nvSpPr>
          <p:cNvPr id="10" name="TextBox 9">
            <a:extLst>
              <a:ext uri="{FF2B5EF4-FFF2-40B4-BE49-F238E27FC236}">
                <a16:creationId xmlns:a16="http://schemas.microsoft.com/office/drawing/2014/main" id="{29CA9A64-C84A-D967-B97B-19B27F03EDA5}"/>
              </a:ext>
            </a:extLst>
          </p:cNvPr>
          <p:cNvSpPr txBox="1"/>
          <p:nvPr/>
        </p:nvSpPr>
        <p:spPr>
          <a:xfrm>
            <a:off x="5623901" y="932768"/>
            <a:ext cx="199496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proton</a:t>
            </a:r>
          </a:p>
        </p:txBody>
      </p:sp>
      <p:sp>
        <p:nvSpPr>
          <p:cNvPr id="11" name="TextBox 10">
            <a:extLst>
              <a:ext uri="{FF2B5EF4-FFF2-40B4-BE49-F238E27FC236}">
                <a16:creationId xmlns:a16="http://schemas.microsoft.com/office/drawing/2014/main" id="{EE961E23-BCF1-170A-6470-D0AFA4890195}"/>
              </a:ext>
            </a:extLst>
          </p:cNvPr>
          <p:cNvSpPr txBox="1"/>
          <p:nvPr/>
        </p:nvSpPr>
        <p:spPr>
          <a:xfrm>
            <a:off x="1257988" y="932768"/>
            <a:ext cx="199496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neutron</a:t>
            </a:r>
          </a:p>
        </p:txBody>
      </p:sp>
      <p:sp>
        <p:nvSpPr>
          <p:cNvPr id="2" name="Slide Number Placeholder 1">
            <a:extLst>
              <a:ext uri="{FF2B5EF4-FFF2-40B4-BE49-F238E27FC236}">
                <a16:creationId xmlns:a16="http://schemas.microsoft.com/office/drawing/2014/main" id="{987A8A61-4C69-A0D1-1A8D-8AE70919BB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97</a:t>
            </a:fld>
            <a:endParaRPr lang="en"/>
          </a:p>
        </p:txBody>
      </p:sp>
    </p:spTree>
    <p:extLst>
      <p:ext uri="{BB962C8B-B14F-4D97-AF65-F5344CB8AC3E}">
        <p14:creationId xmlns:p14="http://schemas.microsoft.com/office/powerpoint/2010/main" val="30340705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B31CB-E51C-265C-97F0-0994F643545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A5D0DB2-A1E3-11C2-9AB1-B0E7EFB1BF43}"/>
              </a:ext>
            </a:extLst>
          </p:cNvPr>
          <p:cNvSpPr>
            <a:spLocks noGrp="1"/>
          </p:cNvSpPr>
          <p:nvPr>
            <p:ph type="title"/>
          </p:nvPr>
        </p:nvSpPr>
        <p:spPr>
          <a:xfrm>
            <a:off x="634757" y="86253"/>
            <a:ext cx="7874486" cy="786782"/>
          </a:xfrm>
        </p:spPr>
        <p:txBody>
          <a:bodyPr>
            <a:normAutofit/>
          </a:bodyPr>
          <a:lstStyle/>
          <a:p>
            <a:pPr algn="ctr"/>
            <a:r>
              <a:rPr lang="en-US" sz="3200" dirty="0">
                <a:latin typeface="Times New Roman" panose="02020603050405020304" pitchFamily="18" charset="0"/>
                <a:cs typeface="Times New Roman" panose="02020603050405020304" pitchFamily="18" charset="0"/>
              </a:rPr>
              <a:t>Detection Efficiency (MC)</a:t>
            </a:r>
          </a:p>
        </p:txBody>
      </p:sp>
      <p:sp>
        <p:nvSpPr>
          <p:cNvPr id="4" name="TextBox 3">
            <a:extLst>
              <a:ext uri="{FF2B5EF4-FFF2-40B4-BE49-F238E27FC236}">
                <a16:creationId xmlns:a16="http://schemas.microsoft.com/office/drawing/2014/main" id="{F4CC1F42-3C0B-85DD-1900-ED0914D6B6A5}"/>
              </a:ext>
            </a:extLst>
          </p:cNvPr>
          <p:cNvSpPr txBox="1"/>
          <p:nvPr/>
        </p:nvSpPr>
        <p:spPr>
          <a:xfrm>
            <a:off x="5266275" y="871090"/>
            <a:ext cx="3631223" cy="38164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Method:</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Simulate, digitize, replay protons and neutrons separately, with momentum 1-9 GeV. Throw flat and populate 1000 events/channel.</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Get energy spectra vs nucleon momentum. Fit each peak to determine mean E for p bin.</a:t>
            </a:r>
          </a:p>
          <a:p>
            <a:pPr marL="285750" indent="-285750">
              <a:buFont typeface="Arial" panose="020B0604020202020204" pitchFamily="34" charset="0"/>
              <a:buChar char="•"/>
            </a:pPr>
            <a:r>
              <a:rPr lang="en-US" sz="1600" dirty="0">
                <a:solidFill>
                  <a:srgbClr val="00B050"/>
                </a:solidFill>
                <a:latin typeface="Times New Roman" panose="02020603050405020304" pitchFamily="18" charset="0"/>
                <a:cs typeface="Times New Roman" panose="02020603050405020304" pitchFamily="18" charset="0"/>
              </a:rPr>
              <a:t>Total:</a:t>
            </a:r>
            <a:r>
              <a:rPr lang="en-US" sz="1600" dirty="0">
                <a:latin typeface="Times New Roman" panose="02020603050405020304" pitchFamily="18" charset="0"/>
                <a:cs typeface="Times New Roman" panose="02020603050405020304" pitchFamily="18" charset="0"/>
              </a:rPr>
              <a:t> Populate energy per p bin regardless. </a:t>
            </a:r>
          </a:p>
          <a:p>
            <a:pPr marL="285750" indent="-285750">
              <a:buFont typeface="Arial" panose="020B0604020202020204" pitchFamily="34" charset="0"/>
              <a:buChar char="•"/>
            </a:pPr>
            <a:r>
              <a:rPr lang="en-US" sz="1600" dirty="0">
                <a:solidFill>
                  <a:srgbClr val="0070C0"/>
                </a:solidFill>
                <a:latin typeface="Times New Roman" panose="02020603050405020304" pitchFamily="18" charset="0"/>
                <a:cs typeface="Times New Roman" panose="02020603050405020304" pitchFamily="18" charset="0"/>
              </a:rPr>
              <a:t>Pass:</a:t>
            </a:r>
            <a:r>
              <a:rPr lang="en-US" sz="1600" dirty="0">
                <a:latin typeface="Times New Roman" panose="02020603050405020304" pitchFamily="18" charset="0"/>
                <a:cs typeface="Times New Roman" panose="02020603050405020304" pitchFamily="18" charset="0"/>
              </a:rPr>
              <a:t> Separately populate energy per p bin &gt; </a:t>
            </a:r>
            <a:r>
              <a:rPr lang="en-US" sz="1600" dirty="0" err="1">
                <a:latin typeface="Times New Roman" panose="02020603050405020304" pitchFamily="18" charset="0"/>
                <a:cs typeface="Times New Roman" panose="02020603050405020304" pitchFamily="18" charset="0"/>
              </a:rPr>
              <a:t>E</a:t>
            </a:r>
            <a:r>
              <a:rPr lang="en-US" sz="1600" baseline="-25000" dirty="0" err="1">
                <a:latin typeface="Times New Roman" panose="02020603050405020304" pitchFamily="18" charset="0"/>
                <a:cs typeface="Times New Roman" panose="02020603050405020304" pitchFamily="18" charset="0"/>
              </a:rPr>
              <a:t>mean</a:t>
            </a:r>
            <a:r>
              <a:rPr lang="en-US" sz="1600" dirty="0">
                <a:latin typeface="Times New Roman" panose="02020603050405020304" pitchFamily="18" charset="0"/>
                <a:cs typeface="Times New Roman" panose="02020603050405020304" pitchFamily="18" charset="0"/>
              </a:rPr>
              <a:t>/4.</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By looping over p bins, evaluate the integral of energy histograms so Efficiency = </a:t>
            </a:r>
            <a:r>
              <a:rPr lang="en-US" sz="1600" dirty="0">
                <a:solidFill>
                  <a:srgbClr val="0070C0"/>
                </a:solidFill>
                <a:latin typeface="Times New Roman" panose="02020603050405020304" pitchFamily="18" charset="0"/>
                <a:cs typeface="Times New Roman" panose="02020603050405020304" pitchFamily="18" charset="0"/>
              </a:rPr>
              <a:t>Pass</a:t>
            </a:r>
            <a:r>
              <a:rPr lang="en-US" sz="1600" dirty="0">
                <a:latin typeface="Times New Roman" panose="02020603050405020304" pitchFamily="18" charset="0"/>
                <a:cs typeface="Times New Roman" panose="02020603050405020304" pitchFamily="18" charset="0"/>
              </a:rPr>
              <a:t> / </a:t>
            </a:r>
            <a:r>
              <a:rPr lang="en-US" sz="1600" dirty="0">
                <a:solidFill>
                  <a:srgbClr val="00B050"/>
                </a:solidFill>
                <a:latin typeface="Times New Roman" panose="02020603050405020304" pitchFamily="18" charset="0"/>
                <a:cs typeface="Times New Roman" panose="02020603050405020304" pitchFamily="18" charset="0"/>
              </a:rPr>
              <a:t>Total</a:t>
            </a:r>
            <a:r>
              <a:rPr lang="en-US" sz="1600" dirty="0">
                <a:latin typeface="Times New Roman" panose="02020603050405020304" pitchFamily="18" charset="0"/>
                <a:cs typeface="Times New Roman" panose="02020603050405020304" pitchFamily="18" charset="0"/>
              </a:rPr>
              <a:t>.</a:t>
            </a:r>
          </a:p>
        </p:txBody>
      </p:sp>
      <p:pic>
        <p:nvPicPr>
          <p:cNvPr id="6" name="Picture 5" descr="A collage of graphs&#10;&#10;Description automatically generated">
            <a:extLst>
              <a:ext uri="{FF2B5EF4-FFF2-40B4-BE49-F238E27FC236}">
                <a16:creationId xmlns:a16="http://schemas.microsoft.com/office/drawing/2014/main" id="{FE9B93C7-146D-4E36-42CA-83CC893213BE}"/>
              </a:ext>
            </a:extLst>
          </p:cNvPr>
          <p:cNvPicPr>
            <a:picLocks noChangeAspect="1"/>
          </p:cNvPicPr>
          <p:nvPr/>
        </p:nvPicPr>
        <p:blipFill rotWithShape="1">
          <a:blip r:embed="rId3"/>
          <a:srcRect l="2100" r="52306" b="51233"/>
          <a:stretch/>
        </p:blipFill>
        <p:spPr>
          <a:xfrm>
            <a:off x="193114" y="716294"/>
            <a:ext cx="4963641" cy="3971226"/>
          </a:xfrm>
          <a:prstGeom prst="rect">
            <a:avLst/>
          </a:prstGeom>
        </p:spPr>
      </p:pic>
      <p:sp>
        <p:nvSpPr>
          <p:cNvPr id="7" name="Slide Number Placeholder 6">
            <a:extLst>
              <a:ext uri="{FF2B5EF4-FFF2-40B4-BE49-F238E27FC236}">
                <a16:creationId xmlns:a16="http://schemas.microsoft.com/office/drawing/2014/main" id="{10C68574-43C5-6842-315C-5096D8EC54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98</a:t>
            </a:fld>
            <a:endParaRPr lang="en"/>
          </a:p>
        </p:txBody>
      </p:sp>
    </p:spTree>
    <p:extLst>
      <p:ext uri="{BB962C8B-B14F-4D97-AF65-F5344CB8AC3E}">
        <p14:creationId xmlns:p14="http://schemas.microsoft.com/office/powerpoint/2010/main" val="29989708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574C7-D21A-861D-F492-D91EEB10437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80389D9-FDAC-B8E6-9553-4C3030EB2C3A}"/>
              </a:ext>
            </a:extLst>
          </p:cNvPr>
          <p:cNvSpPr>
            <a:spLocks noGrp="1"/>
          </p:cNvSpPr>
          <p:nvPr>
            <p:ph type="title"/>
          </p:nvPr>
        </p:nvSpPr>
        <p:spPr>
          <a:xfrm>
            <a:off x="634757" y="86253"/>
            <a:ext cx="7874486" cy="786782"/>
          </a:xfrm>
        </p:spPr>
        <p:txBody>
          <a:bodyPr>
            <a:normAutofit/>
          </a:bodyPr>
          <a:lstStyle/>
          <a:p>
            <a:r>
              <a:rPr lang="en-US" sz="3200" dirty="0">
                <a:latin typeface="Times New Roman" panose="02020603050405020304" pitchFamily="18" charset="0"/>
                <a:cs typeface="Times New Roman" panose="02020603050405020304" pitchFamily="18" charset="0"/>
              </a:rPr>
              <a:t>Detection Efficiency (MC)</a:t>
            </a:r>
          </a:p>
        </p:txBody>
      </p:sp>
      <p:graphicFrame>
        <p:nvGraphicFramePr>
          <p:cNvPr id="4" name="Table 3">
            <a:extLst>
              <a:ext uri="{FF2B5EF4-FFF2-40B4-BE49-F238E27FC236}">
                <a16:creationId xmlns:a16="http://schemas.microsoft.com/office/drawing/2014/main" id="{8D13173B-3D8E-D995-3062-ABCD9720D8C3}"/>
              </a:ext>
            </a:extLst>
          </p:cNvPr>
          <p:cNvGraphicFramePr>
            <a:graphicFrameLocks noGrp="1"/>
          </p:cNvGraphicFramePr>
          <p:nvPr>
            <p:extLst>
              <p:ext uri="{D42A27DB-BD31-4B8C-83A1-F6EECF244321}">
                <p14:modId xmlns:p14="http://schemas.microsoft.com/office/powerpoint/2010/main" val="2908380304"/>
              </p:ext>
            </p:extLst>
          </p:nvPr>
        </p:nvGraphicFramePr>
        <p:xfrm>
          <a:off x="5318276" y="539882"/>
          <a:ext cx="3579222" cy="4017481"/>
        </p:xfrm>
        <a:graphic>
          <a:graphicData uri="http://schemas.openxmlformats.org/drawingml/2006/table">
            <a:tbl>
              <a:tblPr firstRow="1" bandRow="1">
                <a:tableStyleId>{21E4AEA4-8DFA-4A89-87EB-49C32662AFE0}</a:tableStyleId>
              </a:tblPr>
              <a:tblGrid>
                <a:gridCol w="1001487">
                  <a:extLst>
                    <a:ext uri="{9D8B030D-6E8A-4147-A177-3AD203B41FA5}">
                      <a16:colId xmlns:a16="http://schemas.microsoft.com/office/drawing/2014/main" val="405127807"/>
                    </a:ext>
                  </a:extLst>
                </a:gridCol>
                <a:gridCol w="1280160">
                  <a:extLst>
                    <a:ext uri="{9D8B030D-6E8A-4147-A177-3AD203B41FA5}">
                      <a16:colId xmlns:a16="http://schemas.microsoft.com/office/drawing/2014/main" val="2741631189"/>
                    </a:ext>
                  </a:extLst>
                </a:gridCol>
                <a:gridCol w="1297575">
                  <a:extLst>
                    <a:ext uri="{9D8B030D-6E8A-4147-A177-3AD203B41FA5}">
                      <a16:colId xmlns:a16="http://schemas.microsoft.com/office/drawing/2014/main" val="953183925"/>
                    </a:ext>
                  </a:extLst>
                </a:gridCol>
              </a:tblGrid>
              <a:tr h="897829">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sz="1600" dirty="0"/>
                        <a:t>Proton Efficiency</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r>
                        <a:rPr lang="en-US" sz="1600" dirty="0"/>
                        <a:t>Neutron Efficiency</a:t>
                      </a: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60624797"/>
                  </a:ext>
                </a:extLst>
              </a:tr>
              <a:tr h="519942">
                <a:tc>
                  <a:txBody>
                    <a:bodyPr/>
                    <a:lstStyle/>
                    <a:p>
                      <a:pPr algn="ctr"/>
                      <a:r>
                        <a:rPr lang="en-US" dirty="0"/>
                        <a:t>SBS4</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96.6%</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95.6%</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10402526"/>
                  </a:ext>
                </a:extLst>
              </a:tr>
              <a:tr h="519942">
                <a:tc>
                  <a:txBody>
                    <a:bodyPr/>
                    <a:lstStyle/>
                    <a:p>
                      <a:pPr algn="ctr"/>
                      <a:r>
                        <a:rPr lang="en-US" dirty="0"/>
                        <a:t>SBS8</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97.8%</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96.7%</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9365834"/>
                  </a:ext>
                </a:extLst>
              </a:tr>
              <a:tr h="519942">
                <a:tc>
                  <a:txBody>
                    <a:bodyPr/>
                    <a:lstStyle/>
                    <a:p>
                      <a:pPr algn="ctr"/>
                      <a:r>
                        <a:rPr lang="en-US" dirty="0"/>
                        <a:t>SBS9</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97.8%</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96.7%</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42970742"/>
                  </a:ext>
                </a:extLst>
              </a:tr>
              <a:tr h="519942">
                <a:tc>
                  <a:txBody>
                    <a:bodyPr/>
                    <a:lstStyle/>
                    <a:p>
                      <a:pPr algn="ctr"/>
                      <a:r>
                        <a:rPr lang="en-US" dirty="0"/>
                        <a:t>SBS14</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97.9%</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96.9%</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21054098"/>
                  </a:ext>
                </a:extLst>
              </a:tr>
              <a:tr h="519942">
                <a:tc>
                  <a:txBody>
                    <a:bodyPr/>
                    <a:lstStyle/>
                    <a:p>
                      <a:pPr algn="ctr"/>
                      <a:r>
                        <a:rPr lang="en-US" dirty="0"/>
                        <a:t>SBS7</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96.7%</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96.5%</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87541353"/>
                  </a:ext>
                </a:extLst>
              </a:tr>
              <a:tr h="519942">
                <a:tc>
                  <a:txBody>
                    <a:bodyPr/>
                    <a:lstStyle/>
                    <a:p>
                      <a:pPr algn="ctr"/>
                      <a:r>
                        <a:rPr lang="en-US" dirty="0"/>
                        <a:t>SBS11</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94.9%</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96.0%</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31807398"/>
                  </a:ext>
                </a:extLst>
              </a:tr>
            </a:tbl>
          </a:graphicData>
        </a:graphic>
      </p:graphicFrame>
      <p:sp>
        <p:nvSpPr>
          <p:cNvPr id="6" name="TextBox 5">
            <a:extLst>
              <a:ext uri="{FF2B5EF4-FFF2-40B4-BE49-F238E27FC236}">
                <a16:creationId xmlns:a16="http://schemas.microsoft.com/office/drawing/2014/main" id="{7EBCAF5D-C6F3-BE06-AB40-744786B58417}"/>
              </a:ext>
            </a:extLst>
          </p:cNvPr>
          <p:cNvSpPr txBox="1"/>
          <p:nvPr/>
        </p:nvSpPr>
        <p:spPr>
          <a:xfrm rot="252111">
            <a:off x="5520875" y="2567540"/>
            <a:ext cx="3174023" cy="707886"/>
          </a:xfrm>
          <a:prstGeom prst="rect">
            <a:avLst/>
          </a:prstGeom>
          <a:noFill/>
        </p:spPr>
        <p:txBody>
          <a:bodyPr wrap="square" rtlCol="0">
            <a:spAutoFit/>
          </a:bodyPr>
          <a:lstStyle/>
          <a:p>
            <a:pPr algn="ctr"/>
            <a:r>
              <a:rPr lang="en-US" sz="4000" dirty="0">
                <a:solidFill>
                  <a:schemeClr val="accent3">
                    <a:lumMod val="75000"/>
                  </a:schemeClr>
                </a:solidFill>
              </a:rPr>
              <a:t>Preliminary</a:t>
            </a:r>
          </a:p>
        </p:txBody>
      </p:sp>
      <p:pic>
        <p:nvPicPr>
          <p:cNvPr id="7" name="Picture 6" descr="A collage of graphs&#10;&#10;Description automatically generated">
            <a:extLst>
              <a:ext uri="{FF2B5EF4-FFF2-40B4-BE49-F238E27FC236}">
                <a16:creationId xmlns:a16="http://schemas.microsoft.com/office/drawing/2014/main" id="{FA1F0AD9-7EAF-639B-788D-65E473D7EC14}"/>
              </a:ext>
            </a:extLst>
          </p:cNvPr>
          <p:cNvPicPr>
            <a:picLocks noChangeAspect="1"/>
          </p:cNvPicPr>
          <p:nvPr/>
        </p:nvPicPr>
        <p:blipFill rotWithShape="1">
          <a:blip r:embed="rId2"/>
          <a:srcRect l="2100" r="52306" b="51233"/>
          <a:stretch/>
        </p:blipFill>
        <p:spPr>
          <a:xfrm>
            <a:off x="183402" y="586137"/>
            <a:ext cx="4963641" cy="3971226"/>
          </a:xfrm>
          <a:prstGeom prst="rect">
            <a:avLst/>
          </a:prstGeom>
        </p:spPr>
      </p:pic>
      <p:sp>
        <p:nvSpPr>
          <p:cNvPr id="9" name="Slide Number Placeholder 8">
            <a:extLst>
              <a:ext uri="{FF2B5EF4-FFF2-40B4-BE49-F238E27FC236}">
                <a16:creationId xmlns:a16="http://schemas.microsoft.com/office/drawing/2014/main" id="{40BA56F0-0A80-EA65-E30F-1B5513EB8A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99</a:t>
            </a:fld>
            <a:endParaRPr lang="en"/>
          </a:p>
        </p:txBody>
      </p:sp>
    </p:spTree>
    <p:extLst>
      <p:ext uri="{BB962C8B-B14F-4D97-AF65-F5344CB8AC3E}">
        <p14:creationId xmlns:p14="http://schemas.microsoft.com/office/powerpoint/2010/main" val="798822328"/>
      </p:ext>
    </p:extLst>
  </p:cSld>
  <p:clrMapOvr>
    <a:masterClrMapping/>
  </p:clrMapOvr>
</p:sld>
</file>

<file path=ppt/theme/theme1.xml><?xml version="1.0" encoding="utf-8"?>
<a:theme xmlns:a="http://schemas.openxmlformats.org/drawingml/2006/main" name="W&amp;M JLab">
  <a:themeElements>
    <a:clrScheme name="Simple Light">
      <a:dk1>
        <a:srgbClr val="000000"/>
      </a:dk1>
      <a:lt1>
        <a:srgbClr val="FFFFFF"/>
      </a:lt1>
      <a:dk2>
        <a:srgbClr val="105444"/>
      </a:dk2>
      <a:lt2>
        <a:srgbClr val="9D8F2B"/>
      </a:lt2>
      <a:accent1>
        <a:srgbClr val="B6925A"/>
      </a:accent1>
      <a:accent2>
        <a:srgbClr val="AD172B"/>
      </a:accent2>
      <a:accent3>
        <a:srgbClr val="DC8883"/>
      </a:accent3>
      <a:accent4>
        <a:srgbClr val="31643C"/>
      </a:accent4>
      <a:accent5>
        <a:srgbClr val="C0A471"/>
      </a:accent5>
      <a:accent6>
        <a:srgbClr val="800000"/>
      </a:accent6>
      <a:hlink>
        <a:srgbClr val="0D56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10988</TotalTime>
  <Words>10569</Words>
  <Application>Microsoft Macintosh PowerPoint</Application>
  <PresentationFormat>On-screen Show (16:9)</PresentationFormat>
  <Paragraphs>1199</Paragraphs>
  <Slides>103</Slides>
  <Notes>90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103</vt:i4>
      </vt:variant>
    </vt:vector>
  </HeadingPairs>
  <TitlesOfParts>
    <vt:vector size="108" baseType="lpstr">
      <vt:lpstr>Arial</vt:lpstr>
      <vt:lpstr>Cambria Math</vt:lpstr>
      <vt:lpstr>Courier New</vt:lpstr>
      <vt:lpstr>Times New Roman</vt:lpstr>
      <vt:lpstr>W&amp;M JLab</vt:lpstr>
      <vt:lpstr>Analysis Status of the SBS Neutron Two-Photon Exchange Experiment</vt:lpstr>
      <vt:lpstr>Outline</vt:lpstr>
      <vt:lpstr>Nucleon Elastic Electromagnetic Form Factors</vt:lpstr>
      <vt:lpstr>Two-Photon Exchange</vt:lpstr>
      <vt:lpstr>Nucleon Electromagnetic Form Factor World Data</vt:lpstr>
      <vt:lpstr>Proton Form Factor Ratio World Data Discrepancy</vt:lpstr>
      <vt:lpstr>Neutron Form Factor Ratio World Data</vt:lpstr>
      <vt:lpstr>Neutron Rosenbluth Slope Measurement Checklist</vt:lpstr>
      <vt:lpstr>Super BigBite Spectrometer (SBS) Apparatus in Hall A</vt:lpstr>
      <vt:lpstr>SBS nTPE and GMn experiments</vt:lpstr>
      <vt:lpstr>The Ratio Method</vt:lpstr>
      <vt:lpstr>Neutron Rosenbluth Slope Technique</vt:lpstr>
      <vt:lpstr>Analysis Overview</vt:lpstr>
      <vt:lpstr>Analysis Methods – Introducing HCal Δx and Δy   </vt:lpstr>
      <vt:lpstr>Data-Monte Carlo Comparison</vt:lpstr>
      <vt:lpstr>Data-Monte Carlo Comparison</vt:lpstr>
      <vt:lpstr>Data-Monte Carlo Comparison</vt:lpstr>
      <vt:lpstr>Event Selection Criteria</vt:lpstr>
      <vt:lpstr>Invariant Mass Squared (W2)</vt:lpstr>
      <vt:lpstr>HCal Non-Uniformity in Real Data</vt:lpstr>
      <vt:lpstr>Position-Dependent Efficiency Correction to MC</vt:lpstr>
      <vt:lpstr>Proton and Neutron Relative-Rate Comparisons</vt:lpstr>
      <vt:lpstr>Inelastic Background</vt:lpstr>
      <vt:lpstr>Neutron Rosenbluth Slope Preliminary Result</vt:lpstr>
      <vt:lpstr>Neutron Form Factor Ratio Preliminary Result</vt:lpstr>
      <vt:lpstr>Outlook</vt:lpstr>
      <vt:lpstr>Thank You!</vt:lpstr>
      <vt:lpstr>Backup</vt:lpstr>
      <vt:lpstr>Super-Ratio A</vt:lpstr>
      <vt:lpstr>B term</vt:lpstr>
      <vt:lpstr>Determination Proton Rosenbluth Slope for B</vt:lpstr>
      <vt:lpstr>Neutron Rosenbluth Slope Uncertainty</vt:lpstr>
      <vt:lpstr>Neutron Rosenbluth Slope Preliminary Result</vt:lpstr>
      <vt:lpstr>Neutron TPE from Theory</vt:lpstr>
      <vt:lpstr>Neutron Form Factor Ratio Preliminary Result</vt:lpstr>
      <vt:lpstr>Neutron TPE from Theory Expanded</vt:lpstr>
      <vt:lpstr>Neutron TPE from Theory Expanded</vt:lpstr>
      <vt:lpstr>Neutron TPE from Theory Expanded</vt:lpstr>
      <vt:lpstr>Neutron TPE from Theory Expanded</vt:lpstr>
      <vt:lpstr>Improved Inelastic Background Systematic</vt:lpstr>
      <vt:lpstr>Systematic: Radiative Corrections</vt:lpstr>
      <vt:lpstr>Future TPE Experiments</vt:lpstr>
      <vt:lpstr>Nucleon Structure</vt:lpstr>
      <vt:lpstr>BigBite Spectrometer (Electron Arm)</vt:lpstr>
      <vt:lpstr>Hadron Calorimeter (HCal)</vt:lpstr>
      <vt:lpstr>Quasi-Elastic Scattering</vt:lpstr>
      <vt:lpstr>Quasi-Elastic Scattering</vt:lpstr>
      <vt:lpstr>Analysis Methods – Introducing HCal Δx and Δy   </vt:lpstr>
      <vt:lpstr>Data-Monte Carlo Comparison</vt:lpstr>
      <vt:lpstr>Data-Monte Carlo Comparison</vt:lpstr>
      <vt:lpstr>Neutron Rosenbluth Slope Technique</vt:lpstr>
      <vt:lpstr>Neutron Rosenbluth Slope Technique</vt:lpstr>
      <vt:lpstr>Neutron Rosenbluth Slope Technique</vt:lpstr>
      <vt:lpstr>Event Selection Criteria</vt:lpstr>
      <vt:lpstr>Preshower Energy (PID cut)</vt:lpstr>
      <vt:lpstr>Extracted R_sf^(n/p) Values</vt:lpstr>
      <vt:lpstr>Extracted R^′ Values</vt:lpstr>
      <vt:lpstr>Rosenbluth Separation Technique</vt:lpstr>
      <vt:lpstr>Rosenbluth Separation Technique</vt:lpstr>
      <vt:lpstr>Targets</vt:lpstr>
      <vt:lpstr>Gas Electron Multiplier (GEM)</vt:lpstr>
      <vt:lpstr>GEM Detectors for SBS Program</vt:lpstr>
      <vt:lpstr>GEM DAQ Electronics</vt:lpstr>
      <vt:lpstr>Gas RINg CHerenkov (GRINCH)</vt:lpstr>
      <vt:lpstr>Timing Hodoscope</vt:lpstr>
      <vt:lpstr>BigBite Calorimeter (BBCal)</vt:lpstr>
      <vt:lpstr>Super BigBite Magnet</vt:lpstr>
      <vt:lpstr>Theta Scattered Electron Distributions (after all cuts)</vt:lpstr>
      <vt:lpstr>Q^2 Distributions (after all cuts)</vt:lpstr>
      <vt:lpstr>Scattered Nucleon Momentum Distributions (after all cuts)</vt:lpstr>
      <vt:lpstr>ϵ Distributions (after all cuts)</vt:lpstr>
      <vt:lpstr>Analysis Methods – Introducing HCal Δx and Δy   </vt:lpstr>
      <vt:lpstr>Analysis Methods – Introducing HCal Δx and Δy </vt:lpstr>
      <vt:lpstr>PowerPoint Presentation</vt:lpstr>
      <vt:lpstr>PowerPoint Presentation</vt:lpstr>
      <vt:lpstr>Optics Validity Cuts</vt:lpstr>
      <vt:lpstr>PowerPoint Presentation</vt:lpstr>
      <vt:lpstr>PowerPoint Presentation</vt:lpstr>
      <vt:lpstr>PowerPoint Presentation</vt:lpstr>
      <vt:lpstr>PowerPoint Presentation</vt:lpstr>
      <vt:lpstr>PowerPoint Presentation</vt:lpstr>
      <vt:lpstr>Fiducial Cut</vt:lpstr>
      <vt:lpstr>PowerPoint Presentation</vt:lpstr>
      <vt:lpstr>Correlated Cut Variables Pt 1</vt:lpstr>
      <vt:lpstr>Correlated Cut Variables Pt 2</vt:lpstr>
      <vt:lpstr>Cut Region Optimization</vt:lpstr>
      <vt:lpstr>Cut Region Optimization</vt:lpstr>
      <vt:lpstr>PowerPoint Presentation</vt:lpstr>
      <vt:lpstr>Cut Systematic One Boundary</vt:lpstr>
      <vt:lpstr>Cut Systematic Two Separate Boundary</vt:lpstr>
      <vt:lpstr>Cut Systematic Two Boundary Symmetric</vt:lpstr>
      <vt:lpstr>Proton Relative Rate Information</vt:lpstr>
      <vt:lpstr>Proton Relative Rate Information</vt:lpstr>
      <vt:lpstr>HCal Non-uniformity Systematic</vt:lpstr>
      <vt:lpstr>SBS-9 Proton Relative Rate</vt:lpstr>
      <vt:lpstr>Spot Cuts for HCal Non-uniformity</vt:lpstr>
      <vt:lpstr>SBS-8 and SBS-9 Comparison</vt:lpstr>
      <vt:lpstr>Detection Efficiency (MC)</vt:lpstr>
      <vt:lpstr>Detection Efficiency (MC)</vt:lpstr>
      <vt:lpstr>Coincidence Time Anti-cut</vt:lpstr>
      <vt:lpstr>W^2 anti-cut</vt:lpstr>
      <vt:lpstr>Inelastic Background Systematic</vt:lpstr>
      <vt:lpstr>Weighted Mean SBS-8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Ezekiel Wertz</cp:lastModifiedBy>
  <cp:revision>68</cp:revision>
  <dcterms:modified xsi:type="dcterms:W3CDTF">2026-02-27T15:41:46Z</dcterms:modified>
</cp:coreProperties>
</file>