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94" r:id="rId2"/>
    <p:sldId id="1616" r:id="rId3"/>
    <p:sldId id="1664" r:id="rId4"/>
    <p:sldId id="1668" r:id="rId5"/>
    <p:sldId id="1667" r:id="rId6"/>
    <p:sldId id="1666" r:id="rId7"/>
    <p:sldId id="1662" r:id="rId8"/>
    <p:sldId id="16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72CAE-D940-9035-24FC-D1C7B90ECCD0}" v="221" dt="2026-01-30T19:09:46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Clarke" userId="S::cameronc@jlab.org::c5966f35-bff9-468d-a230-0a10ba000996" providerId="AD" clId="Web-{5C60E595-034D-0D8C-8BFB-DEA6E50AC42C}"/>
    <pc:docChg chg="delSld modSld">
      <pc:chgData name="Cameron Clarke" userId="S::cameronc@jlab.org::c5966f35-bff9-468d-a230-0a10ba000996" providerId="AD" clId="Web-{5C60E595-034D-0D8C-8BFB-DEA6E50AC42C}" dt="2026-01-20T14:00:48.074" v="866" actId="20577"/>
      <pc:docMkLst>
        <pc:docMk/>
      </pc:docMkLst>
      <pc:sldChg chg="modSp">
        <pc:chgData name="Cameron Clarke" userId="S::cameronc@jlab.org::c5966f35-bff9-468d-a230-0a10ba000996" providerId="AD" clId="Web-{5C60E595-034D-0D8C-8BFB-DEA6E50AC42C}" dt="2026-01-20T14:00:48.074" v="866" actId="20577"/>
        <pc:sldMkLst>
          <pc:docMk/>
          <pc:sldMk cId="487253870" sldId="1594"/>
        </pc:sldMkLst>
        <pc:spChg chg="mod">
          <ac:chgData name="Cameron Clarke" userId="S::cameronc@jlab.org::c5966f35-bff9-468d-a230-0a10ba000996" providerId="AD" clId="Web-{5C60E595-034D-0D8C-8BFB-DEA6E50AC42C}" dt="2026-01-20T14:00:48.074" v="866" actId="20577"/>
          <ac:spMkLst>
            <pc:docMk/>
            <pc:sldMk cId="487253870" sldId="1594"/>
            <ac:spMk id="5" creationId="{54CE447F-AB1F-E7DB-D650-6ECF96E4F485}"/>
          </ac:spMkLst>
        </pc:spChg>
      </pc:sldChg>
      <pc:sldChg chg="addSp delSp modSp">
        <pc:chgData name="Cameron Clarke" userId="S::cameronc@jlab.org::c5966f35-bff9-468d-a230-0a10ba000996" providerId="AD" clId="Web-{5C60E595-034D-0D8C-8BFB-DEA6E50AC42C}" dt="2026-01-20T14:00:21.496" v="861" actId="20577"/>
        <pc:sldMkLst>
          <pc:docMk/>
          <pc:sldMk cId="2437211273" sldId="1616"/>
        </pc:sldMkLst>
        <pc:spChg chg="mod">
          <ac:chgData name="Cameron Clarke" userId="S::cameronc@jlab.org::c5966f35-bff9-468d-a230-0a10ba000996" providerId="AD" clId="Web-{5C60E595-034D-0D8C-8BFB-DEA6E50AC42C}" dt="2026-01-20T13:47:07.116" v="350" actId="20577"/>
          <ac:spMkLst>
            <pc:docMk/>
            <pc:sldMk cId="2437211273" sldId="1616"/>
            <ac:spMk id="2" creationId="{00000000-0000-0000-0000-000000000000}"/>
          </ac:spMkLst>
        </pc:spChg>
        <pc:spChg chg="mod">
          <ac:chgData name="Cameron Clarke" userId="S::cameronc@jlab.org::c5966f35-bff9-468d-a230-0a10ba000996" providerId="AD" clId="Web-{5C60E595-034D-0D8C-8BFB-DEA6E50AC42C}" dt="2026-01-20T13:53:54.080" v="687" actId="20577"/>
          <ac:spMkLst>
            <pc:docMk/>
            <pc:sldMk cId="2437211273" sldId="1616"/>
            <ac:spMk id="12" creationId="{22383DAF-18A6-EE42-99C4-5930097C31B0}"/>
          </ac:spMkLst>
        </pc:spChg>
        <pc:spChg chg="mod topLvl">
          <ac:chgData name="Cameron Clarke" userId="S::cameronc@jlab.org::c5966f35-bff9-468d-a230-0a10ba000996" providerId="AD" clId="Web-{5C60E595-034D-0D8C-8BFB-DEA6E50AC42C}" dt="2026-01-20T14:00:11.074" v="859" actId="20577"/>
          <ac:spMkLst>
            <pc:docMk/>
            <pc:sldMk cId="2437211273" sldId="1616"/>
            <ac:spMk id="29" creationId="{7A0BFC1C-AACA-6A9C-DB18-525D58743AAD}"/>
          </ac:spMkLst>
        </pc:spChg>
        <pc:spChg chg="mod">
          <ac:chgData name="Cameron Clarke" userId="S::cameronc@jlab.org::c5966f35-bff9-468d-a230-0a10ba000996" providerId="AD" clId="Web-{5C60E595-034D-0D8C-8BFB-DEA6E50AC42C}" dt="2026-01-20T14:00:18.277" v="860" actId="20577"/>
          <ac:spMkLst>
            <pc:docMk/>
            <pc:sldMk cId="2437211273" sldId="1616"/>
            <ac:spMk id="36" creationId="{662DA13F-7DCF-C891-C756-55123F23457F}"/>
          </ac:spMkLst>
        </pc:spChg>
        <pc:spChg chg="mod">
          <ac:chgData name="Cameron Clarke" userId="S::cameronc@jlab.org::c5966f35-bff9-468d-a230-0a10ba000996" providerId="AD" clId="Web-{5C60E595-034D-0D8C-8BFB-DEA6E50AC42C}" dt="2026-01-20T14:00:21.496" v="861" actId="20577"/>
          <ac:spMkLst>
            <pc:docMk/>
            <pc:sldMk cId="2437211273" sldId="1616"/>
            <ac:spMk id="39" creationId="{F4B549B3-ED55-E997-0C89-1FD2BC474FB8}"/>
          </ac:spMkLst>
        </pc:spChg>
        <pc:picChg chg="add mod">
          <ac:chgData name="Cameron Clarke" userId="S::cameronc@jlab.org::c5966f35-bff9-468d-a230-0a10ba000996" providerId="AD" clId="Web-{5C60E595-034D-0D8C-8BFB-DEA6E50AC42C}" dt="2026-01-20T13:56:49.858" v="799" actId="1076"/>
          <ac:picMkLst>
            <pc:docMk/>
            <pc:sldMk cId="2437211273" sldId="1616"/>
            <ac:picMk id="3" creationId="{7B4D7B2C-E4AE-F60E-5895-B21700E88984}"/>
          </ac:picMkLst>
        </pc:picChg>
        <pc:picChg chg="add mod">
          <ac:chgData name="Cameron Clarke" userId="S::cameronc@jlab.org::c5966f35-bff9-468d-a230-0a10ba000996" providerId="AD" clId="Web-{5C60E595-034D-0D8C-8BFB-DEA6E50AC42C}" dt="2026-01-20T13:56:49.873" v="800" actId="1076"/>
          <ac:picMkLst>
            <pc:docMk/>
            <pc:sldMk cId="2437211273" sldId="1616"/>
            <ac:picMk id="5" creationId="{00EE2A3B-7B6A-4FD6-AEF6-78B7FD904E30}"/>
          </ac:picMkLst>
        </pc:picChg>
        <pc:picChg chg="add mod">
          <ac:chgData name="Cameron Clarke" userId="S::cameronc@jlab.org::c5966f35-bff9-468d-a230-0a10ba000996" providerId="AD" clId="Web-{5C60E595-034D-0D8C-8BFB-DEA6E50AC42C}" dt="2026-01-20T13:59:55.965" v="846" actId="1076"/>
          <ac:picMkLst>
            <pc:docMk/>
            <pc:sldMk cId="2437211273" sldId="1616"/>
            <ac:picMk id="6" creationId="{F32A0250-0DA5-9516-7D67-04F37650AFC3}"/>
          </ac:picMkLst>
        </pc:picChg>
      </pc:sldChg>
      <pc:sldChg chg="addSp delSp modSp">
        <pc:chgData name="Cameron Clarke" userId="S::cameronc@jlab.org::c5966f35-bff9-468d-a230-0a10ba000996" providerId="AD" clId="Web-{5C60E595-034D-0D8C-8BFB-DEA6E50AC42C}" dt="2026-01-20T13:44:11.633" v="195" actId="20577"/>
        <pc:sldMkLst>
          <pc:docMk/>
          <pc:sldMk cId="1535461931" sldId="1664"/>
        </pc:sldMkLst>
        <pc:spChg chg="mod">
          <ac:chgData name="Cameron Clarke" userId="S::cameronc@jlab.org::c5966f35-bff9-468d-a230-0a10ba000996" providerId="AD" clId="Web-{5C60E595-034D-0D8C-8BFB-DEA6E50AC42C}" dt="2026-01-20T13:44:11.633" v="195" actId="20577"/>
          <ac:spMkLst>
            <pc:docMk/>
            <pc:sldMk cId="1535461931" sldId="1664"/>
            <ac:spMk id="12" creationId="{22383DAF-18A6-EE42-99C4-5930097C31B0}"/>
          </ac:spMkLst>
        </pc:spChg>
        <pc:picChg chg="add mod">
          <ac:chgData name="Cameron Clarke" userId="S::cameronc@jlab.org::c5966f35-bff9-468d-a230-0a10ba000996" providerId="AD" clId="Web-{5C60E595-034D-0D8C-8BFB-DEA6E50AC42C}" dt="2026-01-20T13:43:28.617" v="135" actId="1076"/>
          <ac:picMkLst>
            <pc:docMk/>
            <pc:sldMk cId="1535461931" sldId="1664"/>
            <ac:picMk id="4" creationId="{261D4845-1CB0-034A-3E99-1B1B91F93A02}"/>
          </ac:picMkLst>
        </pc:picChg>
      </pc:sldChg>
      <pc:sldChg chg="modSp">
        <pc:chgData name="Cameron Clarke" userId="S::cameronc@jlab.org::c5966f35-bff9-468d-a230-0a10ba000996" providerId="AD" clId="Web-{5C60E595-034D-0D8C-8BFB-DEA6E50AC42C}" dt="2026-01-20T13:50:45.708" v="574"/>
        <pc:sldMkLst>
          <pc:docMk/>
          <pc:sldMk cId="2782636860" sldId="1667"/>
        </pc:sldMkLst>
        <pc:graphicFrameChg chg="mod modGraphic">
          <ac:chgData name="Cameron Clarke" userId="S::cameronc@jlab.org::c5966f35-bff9-468d-a230-0a10ba000996" providerId="AD" clId="Web-{5C60E595-034D-0D8C-8BFB-DEA6E50AC42C}" dt="2026-01-20T13:50:45.708" v="574"/>
          <ac:graphicFrameMkLst>
            <pc:docMk/>
            <pc:sldMk cId="2782636860" sldId="1667"/>
            <ac:graphicFrameMk id="3" creationId="{67E456B3-60A4-9581-9A72-3B96DA10DDC7}"/>
          </ac:graphicFrameMkLst>
        </pc:graphicFrameChg>
      </pc:sldChg>
    </pc:docChg>
  </pc:docChgLst>
  <pc:docChgLst>
    <pc:chgData name="Cameron Clarke" userId="S::cameronc@jlab.org::c5966f35-bff9-468d-a230-0a10ba000996" providerId="AD" clId="Web-{44372CAE-D940-9035-24FC-D1C7B90ECCD0}"/>
    <pc:docChg chg="modSld">
      <pc:chgData name="Cameron Clarke" userId="S::cameronc@jlab.org::c5966f35-bff9-468d-a230-0a10ba000996" providerId="AD" clId="Web-{44372CAE-D940-9035-24FC-D1C7B90ECCD0}" dt="2026-01-30T19:09:46.814" v="127" actId="14100"/>
      <pc:docMkLst>
        <pc:docMk/>
      </pc:docMkLst>
      <pc:sldChg chg="modSp">
        <pc:chgData name="Cameron Clarke" userId="S::cameronc@jlab.org::c5966f35-bff9-468d-a230-0a10ba000996" providerId="AD" clId="Web-{44372CAE-D940-9035-24FC-D1C7B90ECCD0}" dt="2026-01-30T19:05:35.972" v="106" actId="20577"/>
        <pc:sldMkLst>
          <pc:docMk/>
          <pc:sldMk cId="2437211273" sldId="1616"/>
        </pc:sldMkLst>
        <pc:spChg chg="mod">
          <ac:chgData name="Cameron Clarke" userId="S::cameronc@jlab.org::c5966f35-bff9-468d-a230-0a10ba000996" providerId="AD" clId="Web-{44372CAE-D940-9035-24FC-D1C7B90ECCD0}" dt="2026-01-30T19:05:35.972" v="106" actId="20577"/>
          <ac:spMkLst>
            <pc:docMk/>
            <pc:sldMk cId="2437211273" sldId="1616"/>
            <ac:spMk id="12" creationId="{22383DAF-18A6-EE42-99C4-5930097C31B0}"/>
          </ac:spMkLst>
        </pc:spChg>
        <pc:spChg chg="mod">
          <ac:chgData name="Cameron Clarke" userId="S::cameronc@jlab.org::c5966f35-bff9-468d-a230-0a10ba000996" providerId="AD" clId="Web-{44372CAE-D940-9035-24FC-D1C7B90ECCD0}" dt="2026-01-30T19:03:25.458" v="2" actId="1076"/>
          <ac:spMkLst>
            <pc:docMk/>
            <pc:sldMk cId="2437211273" sldId="1616"/>
            <ac:spMk id="29" creationId="{7A0BFC1C-AACA-6A9C-DB18-525D58743AAD}"/>
          </ac:spMkLst>
        </pc:spChg>
        <pc:spChg chg="mod">
          <ac:chgData name="Cameron Clarke" userId="S::cameronc@jlab.org::c5966f35-bff9-468d-a230-0a10ba000996" providerId="AD" clId="Web-{44372CAE-D940-9035-24FC-D1C7B90ECCD0}" dt="2026-01-30T19:03:25.474" v="3" actId="1076"/>
          <ac:spMkLst>
            <pc:docMk/>
            <pc:sldMk cId="2437211273" sldId="1616"/>
            <ac:spMk id="36" creationId="{662DA13F-7DCF-C891-C756-55123F23457F}"/>
          </ac:spMkLst>
        </pc:spChg>
        <pc:spChg chg="mod">
          <ac:chgData name="Cameron Clarke" userId="S::cameronc@jlab.org::c5966f35-bff9-468d-a230-0a10ba000996" providerId="AD" clId="Web-{44372CAE-D940-9035-24FC-D1C7B90ECCD0}" dt="2026-01-30T19:03:25.489" v="4" actId="1076"/>
          <ac:spMkLst>
            <pc:docMk/>
            <pc:sldMk cId="2437211273" sldId="1616"/>
            <ac:spMk id="39" creationId="{F4B549B3-ED55-E997-0C89-1FD2BC474FB8}"/>
          </ac:spMkLst>
        </pc:spChg>
        <pc:picChg chg="mod">
          <ac:chgData name="Cameron Clarke" userId="S::cameronc@jlab.org::c5966f35-bff9-468d-a230-0a10ba000996" providerId="AD" clId="Web-{44372CAE-D940-9035-24FC-D1C7B90ECCD0}" dt="2026-01-30T19:03:25.505" v="5" actId="1076"/>
          <ac:picMkLst>
            <pc:docMk/>
            <pc:sldMk cId="2437211273" sldId="1616"/>
            <ac:picMk id="3" creationId="{7B4D7B2C-E4AE-F60E-5895-B21700E88984}"/>
          </ac:picMkLst>
        </pc:picChg>
        <pc:picChg chg="mod">
          <ac:chgData name="Cameron Clarke" userId="S::cameronc@jlab.org::c5966f35-bff9-468d-a230-0a10ba000996" providerId="AD" clId="Web-{44372CAE-D940-9035-24FC-D1C7B90ECCD0}" dt="2026-01-30T19:03:25.536" v="6" actId="1076"/>
          <ac:picMkLst>
            <pc:docMk/>
            <pc:sldMk cId="2437211273" sldId="1616"/>
            <ac:picMk id="5" creationId="{00EE2A3B-7B6A-4FD6-AEF6-78B7FD904E30}"/>
          </ac:picMkLst>
        </pc:picChg>
        <pc:picChg chg="mod">
          <ac:chgData name="Cameron Clarke" userId="S::cameronc@jlab.org::c5966f35-bff9-468d-a230-0a10ba000996" providerId="AD" clId="Web-{44372CAE-D940-9035-24FC-D1C7B90ECCD0}" dt="2026-01-30T19:03:25.552" v="7" actId="1076"/>
          <ac:picMkLst>
            <pc:docMk/>
            <pc:sldMk cId="2437211273" sldId="1616"/>
            <ac:picMk id="6" creationId="{F32A0250-0DA5-9516-7D67-04F37650AFC3}"/>
          </ac:picMkLst>
        </pc:picChg>
      </pc:sldChg>
      <pc:sldChg chg="modSp">
        <pc:chgData name="Cameron Clarke" userId="S::cameronc@jlab.org::c5966f35-bff9-468d-a230-0a10ba000996" providerId="AD" clId="Web-{44372CAE-D940-9035-24FC-D1C7B90ECCD0}" dt="2026-01-30T19:09:46.814" v="127" actId="14100"/>
        <pc:sldMkLst>
          <pc:docMk/>
          <pc:sldMk cId="1535461931" sldId="1664"/>
        </pc:sldMkLst>
        <pc:spChg chg="mod">
          <ac:chgData name="Cameron Clarke" userId="S::cameronc@jlab.org::c5966f35-bff9-468d-a230-0a10ba000996" providerId="AD" clId="Web-{44372CAE-D940-9035-24FC-D1C7B90ECCD0}" dt="2026-01-30T19:09:40.002" v="125" actId="1076"/>
          <ac:spMkLst>
            <pc:docMk/>
            <pc:sldMk cId="1535461931" sldId="1664"/>
            <ac:spMk id="12" creationId="{22383DAF-18A6-EE42-99C4-5930097C31B0}"/>
          </ac:spMkLst>
        </pc:spChg>
        <pc:picChg chg="mod">
          <ac:chgData name="Cameron Clarke" userId="S::cameronc@jlab.org::c5966f35-bff9-468d-a230-0a10ba000996" providerId="AD" clId="Web-{44372CAE-D940-9035-24FC-D1C7B90ECCD0}" dt="2026-01-30T19:09:46.814" v="127" actId="14100"/>
          <ac:picMkLst>
            <pc:docMk/>
            <pc:sldMk cId="1535461931" sldId="1664"/>
            <ac:picMk id="4" creationId="{261D4845-1CB0-034A-3E99-1B1B91F93A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Autofit/>
          </a:bodyPr>
          <a:lstStyle>
            <a:lvl1pPr>
              <a:defRPr sz="3200" b="1" cap="small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200" b="1" cap="small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75623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cap="small" baseline="0" dirty="0">
                <a:latin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June 15,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875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54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Friday, January 30, 2026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2AE593-F099-D3D4-83CC-3121BC9F4147}"/>
              </a:ext>
            </a:extLst>
          </p:cNvPr>
          <p:cNvGrpSpPr/>
          <p:nvPr/>
        </p:nvGrpSpPr>
        <p:grpSpPr>
          <a:xfrm>
            <a:off x="-108639" y="5541924"/>
            <a:ext cx="4950700" cy="662178"/>
            <a:chOff x="-318397" y="5467932"/>
            <a:chExt cx="4950700" cy="6621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12A649-2966-3702-DE42-320FEE926C50}"/>
                </a:ext>
              </a:extLst>
            </p:cNvPr>
            <p:cNvSpPr txBox="1"/>
            <p:nvPr/>
          </p:nvSpPr>
          <p:spPr>
            <a:xfrm>
              <a:off x="73134" y="5760778"/>
              <a:ext cx="455916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</a:rPr>
                <a:t>Radiation Detector &amp; Imaging (RD&amp;I) Group</a:t>
              </a:r>
              <a:endParaRPr lang="en-US" dirty="0">
                <a:solidFill>
                  <a:srgbClr val="C00000"/>
                </a:solidFill>
                <a:cs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D8BC2A-A860-E54C-B905-221D42106C80}"/>
                </a:ext>
              </a:extLst>
            </p:cNvPr>
            <p:cNvSpPr txBox="1"/>
            <p:nvPr/>
          </p:nvSpPr>
          <p:spPr>
            <a:xfrm>
              <a:off x="-318397" y="5467932"/>
              <a:ext cx="4709636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dirty="0">
                  <a:cs typeface="Calibri" panose="020F0502020204030204"/>
                </a:rPr>
                <a:t>Cameron Clarke, BRIC</a:t>
              </a:r>
              <a:r>
                <a:rPr lang="en-US" dirty="0">
                  <a:solidFill>
                    <a:srgbClr val="000000"/>
                  </a:solidFill>
                  <a:cs typeface="Calibri"/>
                </a:rPr>
                <a:t> Staff Scientist</a:t>
              </a:r>
            </a:p>
          </p:txBody>
        </p:sp>
      </p:grpSp>
      <p:pic>
        <p:nvPicPr>
          <p:cNvPr id="3" name="Picture 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5319286D-0A7B-6A63-015F-DE2049DA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6336923"/>
            <a:ext cx="6362700" cy="518280"/>
          </a:xfrm>
          <a:prstGeom prst="rect">
            <a:avLst/>
          </a:prstGeom>
        </p:spPr>
      </p:pic>
      <p:sp>
        <p:nvSpPr>
          <p:cNvPr id="12" name="TextBox 53">
            <a:extLst>
              <a:ext uri="{FF2B5EF4-FFF2-40B4-BE49-F238E27FC236}">
                <a16:creationId xmlns:a16="http://schemas.microsoft.com/office/drawing/2014/main" id="{8037A235-D6E9-C0ED-5974-776A3A2C0E62}"/>
              </a:ext>
            </a:extLst>
          </p:cNvPr>
          <p:cNvSpPr/>
          <p:nvPr/>
        </p:nvSpPr>
        <p:spPr>
          <a:xfrm>
            <a:off x="685800" y="18968760"/>
            <a:ext cx="180612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Standard Phototube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388C0E16-AA0D-EBB2-290B-54CA230F944C}"/>
              </a:ext>
            </a:extLst>
          </p:cNvPr>
          <p:cNvSpPr/>
          <p:nvPr/>
        </p:nvSpPr>
        <p:spPr>
          <a:xfrm>
            <a:off x="2492280" y="19589760"/>
            <a:ext cx="180612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Position sensitive phototube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55">
            <a:extLst>
              <a:ext uri="{FF2B5EF4-FFF2-40B4-BE49-F238E27FC236}">
                <a16:creationId xmlns:a16="http://schemas.microsoft.com/office/drawing/2014/main" id="{732FA883-C061-0EE0-DB83-7BA424462B9C}"/>
              </a:ext>
            </a:extLst>
          </p:cNvPr>
          <p:cNvSpPr/>
          <p:nvPr/>
        </p:nvSpPr>
        <p:spPr>
          <a:xfrm>
            <a:off x="4694040" y="19998000"/>
            <a:ext cx="18057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 err="1">
                <a:solidFill>
                  <a:srgbClr val="FF0000"/>
                </a:solidFill>
                <a:latin typeface="Chalkboard"/>
              </a:rPr>
              <a:t>SiPM</a:t>
            </a: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 array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3C29EE29-55D1-8284-703C-B6F07AC80D25}"/>
              </a:ext>
            </a:extLst>
          </p:cNvPr>
          <p:cNvSpPr/>
          <p:nvPr/>
        </p:nvSpPr>
        <p:spPr>
          <a:xfrm>
            <a:off x="828675" y="19111635"/>
            <a:ext cx="180612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Standard Phototube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D11CE3E6-FEEC-B2A7-6A36-F7208A1733A2}"/>
              </a:ext>
            </a:extLst>
          </p:cNvPr>
          <p:cNvSpPr/>
          <p:nvPr/>
        </p:nvSpPr>
        <p:spPr>
          <a:xfrm>
            <a:off x="2635155" y="19732635"/>
            <a:ext cx="180612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Position sensitive phototube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55">
            <a:extLst>
              <a:ext uri="{FF2B5EF4-FFF2-40B4-BE49-F238E27FC236}">
                <a16:creationId xmlns:a16="http://schemas.microsoft.com/office/drawing/2014/main" id="{5B10E3E8-4A8E-0F9B-4520-D93C7ED41CC0}"/>
              </a:ext>
            </a:extLst>
          </p:cNvPr>
          <p:cNvSpPr/>
          <p:nvPr/>
        </p:nvSpPr>
        <p:spPr>
          <a:xfrm>
            <a:off x="4836915" y="20140875"/>
            <a:ext cx="18057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 err="1">
                <a:solidFill>
                  <a:srgbClr val="FF0000"/>
                </a:solidFill>
                <a:latin typeface="Chalkboard"/>
              </a:rPr>
              <a:t>SiPM</a:t>
            </a: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 array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53">
            <a:extLst>
              <a:ext uri="{FF2B5EF4-FFF2-40B4-BE49-F238E27FC236}">
                <a16:creationId xmlns:a16="http://schemas.microsoft.com/office/drawing/2014/main" id="{249A6D09-7AE4-3121-D46C-ACEC5E65FFC0}"/>
              </a:ext>
            </a:extLst>
          </p:cNvPr>
          <p:cNvSpPr/>
          <p:nvPr/>
        </p:nvSpPr>
        <p:spPr>
          <a:xfrm>
            <a:off x="971550" y="19254510"/>
            <a:ext cx="180612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Standard Phototube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54">
            <a:extLst>
              <a:ext uri="{FF2B5EF4-FFF2-40B4-BE49-F238E27FC236}">
                <a16:creationId xmlns:a16="http://schemas.microsoft.com/office/drawing/2014/main" id="{1523774A-08F5-D258-29AC-B8DCAD1096AD}"/>
              </a:ext>
            </a:extLst>
          </p:cNvPr>
          <p:cNvSpPr/>
          <p:nvPr/>
        </p:nvSpPr>
        <p:spPr>
          <a:xfrm>
            <a:off x="2778030" y="19875510"/>
            <a:ext cx="180612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Position sensitive phototube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55">
            <a:extLst>
              <a:ext uri="{FF2B5EF4-FFF2-40B4-BE49-F238E27FC236}">
                <a16:creationId xmlns:a16="http://schemas.microsoft.com/office/drawing/2014/main" id="{C72C92C3-6773-461C-ED37-E93AAD4BD83C}"/>
              </a:ext>
            </a:extLst>
          </p:cNvPr>
          <p:cNvSpPr/>
          <p:nvPr/>
        </p:nvSpPr>
        <p:spPr>
          <a:xfrm>
            <a:off x="4979790" y="20283750"/>
            <a:ext cx="18057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 err="1">
                <a:solidFill>
                  <a:srgbClr val="FF0000"/>
                </a:solidFill>
                <a:latin typeface="Chalkboard"/>
              </a:rPr>
              <a:t>SiPM</a:t>
            </a: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 array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1815BF-F500-CF9C-9FBD-B41B6B0F55E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85800" y="15087600"/>
            <a:ext cx="8458200" cy="574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53">
            <a:extLst>
              <a:ext uri="{FF2B5EF4-FFF2-40B4-BE49-F238E27FC236}">
                <a16:creationId xmlns:a16="http://schemas.microsoft.com/office/drawing/2014/main" id="{6B31617B-C076-25B9-6921-3A77FF46DA70}"/>
              </a:ext>
            </a:extLst>
          </p:cNvPr>
          <p:cNvSpPr/>
          <p:nvPr/>
        </p:nvSpPr>
        <p:spPr>
          <a:xfrm>
            <a:off x="685800" y="18968760"/>
            <a:ext cx="180612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Standard Phototube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Box 54">
            <a:extLst>
              <a:ext uri="{FF2B5EF4-FFF2-40B4-BE49-F238E27FC236}">
                <a16:creationId xmlns:a16="http://schemas.microsoft.com/office/drawing/2014/main" id="{36CB1E8B-FA27-D1FE-15C1-A335AF8E5C67}"/>
              </a:ext>
            </a:extLst>
          </p:cNvPr>
          <p:cNvSpPr/>
          <p:nvPr/>
        </p:nvSpPr>
        <p:spPr>
          <a:xfrm>
            <a:off x="2492280" y="19589760"/>
            <a:ext cx="180612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Position sensitive phototube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55">
            <a:extLst>
              <a:ext uri="{FF2B5EF4-FFF2-40B4-BE49-F238E27FC236}">
                <a16:creationId xmlns:a16="http://schemas.microsoft.com/office/drawing/2014/main" id="{C20BED66-3412-044F-8C9B-A52075810289}"/>
              </a:ext>
            </a:extLst>
          </p:cNvPr>
          <p:cNvSpPr/>
          <p:nvPr/>
        </p:nvSpPr>
        <p:spPr>
          <a:xfrm>
            <a:off x="4694040" y="19998000"/>
            <a:ext cx="180576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>
              <a:lnSpc>
                <a:spcPct val="100000"/>
              </a:lnSpc>
            </a:pPr>
            <a:r>
              <a:rPr lang="en-US" sz="2400" b="1" strike="noStrike" spc="-1" err="1">
                <a:solidFill>
                  <a:srgbClr val="FF0000"/>
                </a:solidFill>
                <a:latin typeface="Chalkboard"/>
              </a:rPr>
              <a:t>SiPM</a:t>
            </a:r>
            <a:r>
              <a:rPr lang="en-US" sz="2400" b="1" strike="noStrike" spc="-1">
                <a:solidFill>
                  <a:srgbClr val="FF0000"/>
                </a:solidFill>
                <a:latin typeface="Chalkboard"/>
              </a:rPr>
              <a:t> array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674AFF-041A-9A7F-242E-54460E4FC7E9}"/>
              </a:ext>
            </a:extLst>
          </p:cNvPr>
          <p:cNvSpPr txBox="1"/>
          <p:nvPr/>
        </p:nvSpPr>
        <p:spPr>
          <a:xfrm>
            <a:off x="121294" y="246642"/>
            <a:ext cx="1195345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a typeface="+mn-lt"/>
                <a:cs typeface="+mn-lt"/>
              </a:rPr>
              <a:t>Streaming Readout PET</a:t>
            </a:r>
            <a:endParaRPr lang="en-US" sz="4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447F-AB1F-E7DB-D650-6ECF96E4F485}"/>
              </a:ext>
            </a:extLst>
          </p:cNvPr>
          <p:cNvSpPr txBox="1"/>
          <p:nvPr/>
        </p:nvSpPr>
        <p:spPr>
          <a:xfrm>
            <a:off x="3366710" y="1484558"/>
            <a:ext cx="54716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cs typeface="Calibri" panose="020F0502020204030204"/>
              </a:rPr>
              <a:t>LDRD Q1 Report – January 21, 2026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725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" y="138415"/>
            <a:ext cx="12188322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Q1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>
                <a:latin typeface="Arial"/>
                <a:cs typeface="Arial"/>
              </a:rPr>
              <a:t>Accomplished Goals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0" y="832907"/>
            <a:ext cx="6382076" cy="5872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dirty="0"/>
              <a:t>A) Detector prototype development</a:t>
            </a:r>
            <a:endParaRPr lang="en-US" sz="2000"/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dirty="0"/>
              <a:t>Front end boards in hand and scalers tested 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dirty="0"/>
              <a:t>3D printed housings, cooling, and assembly</a:t>
            </a:r>
            <a:endParaRPr lang="en-US"/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dirty="0"/>
              <a:t>Synch distribution board received, in progress</a:t>
            </a:r>
          </a:p>
          <a:p>
            <a:pPr lvl="1">
              <a:spcAft>
                <a:spcPts val="500"/>
              </a:spcAft>
            </a:pPr>
            <a:endParaRPr lang="en-US" dirty="0"/>
          </a:p>
          <a:p>
            <a:pPr>
              <a:spcAft>
                <a:spcPts val="500"/>
              </a:spcAft>
            </a:pPr>
            <a:r>
              <a:rPr lang="en-US" sz="2000" dirty="0"/>
              <a:t>B) SRO data processing system development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dirty="0"/>
              <a:t>Successfully factorized analysis into ERSAP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dirty="0"/>
              <a:t>Multi-node horizontal parallelization added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dirty="0"/>
              <a:t>Delayed synch distribution board procurement has </a:t>
            </a:r>
            <a:r>
              <a:rPr lang="en-US" u="sng" dirty="0"/>
              <a:t>delayed Q1 SRO system integration step</a:t>
            </a:r>
          </a:p>
          <a:p>
            <a:pPr lvl="1">
              <a:spcAft>
                <a:spcPts val="500"/>
              </a:spcAft>
            </a:pPr>
            <a:endParaRPr lang="en-US" dirty="0"/>
          </a:p>
          <a:p>
            <a:pPr>
              <a:spcAft>
                <a:spcPts val="500"/>
              </a:spcAft>
            </a:pPr>
            <a:r>
              <a:rPr lang="en-US" sz="2000" dirty="0"/>
              <a:t>C) Broader scope project work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dirty="0"/>
              <a:t>2nd provisional patent filed, IEEE RT Abstract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dirty="0"/>
              <a:t>Contract P.R. placed with UMAB PET facility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dirty="0"/>
              <a:t>Trained to use NERSC Spin and Perlmutter</a:t>
            </a:r>
            <a:br>
              <a:rPr lang="en-US" dirty="0"/>
            </a:br>
            <a:endParaRPr lang="en-US" sz="800"/>
          </a:p>
          <a:p>
            <a:pPr>
              <a:spcAft>
                <a:spcPts val="500"/>
              </a:spcAft>
            </a:pPr>
            <a:r>
              <a:rPr lang="en-US" u="sng" dirty="0"/>
              <a:t>ISP Challenge: EPSCI's Mike Goodrich</a:t>
            </a:r>
            <a:br>
              <a:rPr lang="en-US" u="sng" dirty="0"/>
            </a:br>
            <a:r>
              <a:rPr lang="en-US" u="sng" dirty="0"/>
              <a:t>Solution: NERSC support and re-allocate FTE as </a:t>
            </a:r>
            <a:r>
              <a:rPr lang="en-US" u="sng" err="1"/>
              <a:t>AmSC</a:t>
            </a:r>
            <a:r>
              <a:rPr lang="en-US" u="sng" dirty="0"/>
              <a:t> settles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60CEC-1156-2767-4BC7-B56F4CA69712}"/>
              </a:ext>
            </a:extLst>
          </p:cNvPr>
          <p:cNvSpPr txBox="1">
            <a:spLocks/>
          </p:cNvSpPr>
          <p:nvPr/>
        </p:nvSpPr>
        <p:spPr>
          <a:xfrm>
            <a:off x="11731742" y="6554779"/>
            <a:ext cx="452550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0BFC1C-AACA-6A9C-DB18-525D58743AAD}"/>
              </a:ext>
            </a:extLst>
          </p:cNvPr>
          <p:cNvSpPr txBox="1"/>
          <p:nvPr/>
        </p:nvSpPr>
        <p:spPr>
          <a:xfrm>
            <a:off x="6629672" y="4249828"/>
            <a:ext cx="51294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/>
              <a:t>Updated streaming architecture for multi-node horizontal scaling</a:t>
            </a:r>
            <a:endParaRPr lang="en-US" sz="1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2DA13F-7DCF-C891-C756-55123F23457F}"/>
              </a:ext>
            </a:extLst>
          </p:cNvPr>
          <p:cNvSpPr txBox="1"/>
          <p:nvPr/>
        </p:nvSpPr>
        <p:spPr>
          <a:xfrm>
            <a:off x="6581718" y="828640"/>
            <a:ext cx="2480998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ea typeface="+mn-lt"/>
                <a:cs typeface="+mn-lt"/>
              </a:rPr>
              <a:t>FY 2025 Starting Points</a:t>
            </a: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endParaRPr lang="en-US" sz="14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Front-end boards in-hand and testing underway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B549B3-ED55-E997-0C89-1FD2BC474FB8}"/>
              </a:ext>
            </a:extLst>
          </p:cNvPr>
          <p:cNvSpPr txBox="1"/>
          <p:nvPr/>
        </p:nvSpPr>
        <p:spPr>
          <a:xfrm>
            <a:off x="9827697" y="793470"/>
            <a:ext cx="222308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ea typeface="+mn-lt"/>
                <a:cs typeface="+mn-lt"/>
              </a:rPr>
              <a:t>FY 26 Q1 Implementation Progress</a:t>
            </a:r>
            <a:endParaRPr lang="en-US" dirty="0">
              <a:ea typeface="+mn-lt"/>
              <a:cs typeface="+mn-lt"/>
            </a:endParaRPr>
          </a:p>
          <a:p>
            <a:pPr algn="ctr"/>
            <a:endParaRPr lang="en-US" sz="1400" b="1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SD Board in-hand and firmware on-track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D7B2C-E4AE-F60E-5895-B21700E8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309" y="1277817"/>
            <a:ext cx="3161596" cy="2274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E2A3B-7B6A-4FD6-AEF6-78B7FD904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810" y="1277816"/>
            <a:ext cx="2378039" cy="2274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A0250-0DA5-9516-7D67-04F37650A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795" y="4489801"/>
            <a:ext cx="5131267" cy="23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1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" y="240539"/>
            <a:ext cx="12188322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Spending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317170" y="958313"/>
            <a:ext cx="11695039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000" b="1" dirty="0"/>
              <a:t>Spending is generally on target</a:t>
            </a:r>
            <a:r>
              <a:rPr lang="en-US" sz="2000" dirty="0"/>
              <a:t> </a:t>
            </a:r>
            <a:r>
              <a:rPr lang="en-US" sz="2000" dirty="0">
                <a:ea typeface="+mn-lt"/>
                <a:cs typeface="+mn-lt"/>
              </a:rPr>
              <a:t>– electronics finalized, software on track, UMAB contract P.R. placed</a:t>
            </a:r>
            <a:endParaRPr lang="en-US" sz="2000" u="sng" dirty="0">
              <a:ea typeface="+mn-lt"/>
              <a:cs typeface="+mn-lt"/>
            </a:endParaRPr>
          </a:p>
          <a:p>
            <a:pPr marL="914400" lvl="1" indent="-457200">
              <a:buAutoNum type="arabicParenR"/>
            </a:pPr>
            <a:r>
              <a:rPr lang="en-US" dirty="0"/>
              <a:t>Labor:            Spent ~$24k on labor</a:t>
            </a:r>
          </a:p>
          <a:p>
            <a:pPr marL="914400" lvl="1" indent="-457200">
              <a:buAutoNum type="arabicParenR"/>
            </a:pPr>
            <a:r>
              <a:rPr lang="en-US" dirty="0"/>
              <a:t>Equipment: Spent ~$12k on signal/synchronization distribution board procurement delayed from last year</a:t>
            </a:r>
          </a:p>
          <a:p>
            <a:pPr marL="914400" lvl="1" indent="-457200">
              <a:buAutoNum type="arabicParenR"/>
            </a:pPr>
            <a:r>
              <a:rPr lang="en-US" dirty="0"/>
              <a:t>Travel:            Cancelled IEEE meeting attendance, retracted 2 papers, due to government shutdown chaos</a:t>
            </a:r>
          </a:p>
          <a:p>
            <a:pPr marL="914400" lvl="1" indent="-457200">
              <a:buAutoNum type="arabicParenR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6120F-4427-A5E9-70BB-D567B6C1FDBB}"/>
              </a:ext>
            </a:extLst>
          </p:cNvPr>
          <p:cNvSpPr txBox="1">
            <a:spLocks/>
          </p:cNvSpPr>
          <p:nvPr/>
        </p:nvSpPr>
        <p:spPr>
          <a:xfrm>
            <a:off x="11731742" y="6554779"/>
            <a:ext cx="452550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D4845-1CB0-034A-3E99-1B1B91F9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165" y="2193485"/>
            <a:ext cx="7089471" cy="46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" y="240539"/>
            <a:ext cx="12188322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Backups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6120F-4427-A5E9-70BB-D567B6C1FDBB}"/>
              </a:ext>
            </a:extLst>
          </p:cNvPr>
          <p:cNvSpPr txBox="1">
            <a:spLocks/>
          </p:cNvSpPr>
          <p:nvPr/>
        </p:nvSpPr>
        <p:spPr>
          <a:xfrm>
            <a:off x="11731742" y="6554779"/>
            <a:ext cx="452550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" y="240539"/>
            <a:ext cx="12188322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Deliverables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01425" cy="16645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>
                <a:ea typeface="+mn-lt"/>
                <a:cs typeface="+mn-lt"/>
              </a:rPr>
              <a:t>Deliverables – milestones and timeline:</a:t>
            </a:r>
          </a:p>
          <a:p>
            <a:pPr marL="342900" indent="-342900">
              <a:buFont typeface="Wingdings"/>
              <a:buChar char="§"/>
            </a:pPr>
            <a:r>
              <a:rPr lang="en-US" sz="2000"/>
              <a:t>Three primary aims</a:t>
            </a:r>
          </a:p>
          <a:p>
            <a:pPr marL="914400" lvl="1" indent="-457200">
              <a:buAutoNum type="arabicParenR"/>
            </a:pPr>
            <a:r>
              <a:rPr lang="en-US"/>
              <a:t>Implement ERSAP to existing SRO PET detectors, DAQ, and analysis system in FY 25</a:t>
            </a:r>
          </a:p>
          <a:p>
            <a:pPr marL="914400" lvl="1" indent="-457200">
              <a:buAutoNum type="arabicParenR"/>
            </a:pPr>
            <a:r>
              <a:rPr lang="en-US"/>
              <a:t>Design and build improved version of modular PETIROC ASIC PET detectors in FY 25</a:t>
            </a:r>
          </a:p>
          <a:p>
            <a:pPr marL="914400" lvl="1" indent="-457200">
              <a:buAutoNum type="arabicParenR"/>
            </a:pPr>
            <a:r>
              <a:rPr lang="en-US"/>
              <a:t>Deploy detector array, perform imaging and parallelized scaling tests with distributed computing in FY 26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E456B3-60A4-9581-9A72-3B96DA10D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94194"/>
              </p:ext>
            </p:extLst>
          </p:nvPr>
        </p:nvGraphicFramePr>
        <p:xfrm>
          <a:off x="406400" y="2861733"/>
          <a:ext cx="11474662" cy="344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1">
                  <a:extLst>
                    <a:ext uri="{9D8B030D-6E8A-4147-A177-3AD203B41FA5}">
                      <a16:colId xmlns:a16="http://schemas.microsoft.com/office/drawing/2014/main" val="4183790970"/>
                    </a:ext>
                  </a:extLst>
                </a:gridCol>
                <a:gridCol w="4267198">
                  <a:extLst>
                    <a:ext uri="{9D8B030D-6E8A-4147-A177-3AD203B41FA5}">
                      <a16:colId xmlns:a16="http://schemas.microsoft.com/office/drawing/2014/main" val="385680336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94541174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1274872249"/>
                    </a:ext>
                  </a:extLst>
                </a:gridCol>
                <a:gridCol w="4580466">
                  <a:extLst>
                    <a:ext uri="{9D8B030D-6E8A-4147-A177-3AD203B41FA5}">
                      <a16:colId xmlns:a16="http://schemas.microsoft.com/office/drawing/2014/main" val="1412603014"/>
                    </a:ext>
                  </a:extLst>
                </a:gridCol>
                <a:gridCol w="965847">
                  <a:extLst>
                    <a:ext uri="{9D8B030D-6E8A-4147-A177-3AD203B41FA5}">
                      <a16:colId xmlns:a16="http://schemas.microsoft.com/office/drawing/2014/main" val="1104081936"/>
                    </a:ext>
                  </a:extLst>
                </a:gridCol>
              </a:tblGrid>
              <a:tr h="397933"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>
                          <a:latin typeface="Aptos"/>
                        </a:rPr>
                        <a:t>Year 1</a:t>
                      </a:r>
                      <a:endParaRPr lang="en-US" dirty="0">
                        <a:latin typeface="Apto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ptos"/>
                        </a:rPr>
                        <a:t>Year 2</a:t>
                      </a:r>
                      <a:endParaRPr lang="en-US" dirty="0">
                        <a:latin typeface="Apto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latin typeface="Apto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7027137"/>
                  </a:ext>
                </a:extLst>
              </a:tr>
              <a:tr h="1523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ptos"/>
                        </a:rPr>
                        <a:t>1)</a:t>
                      </a:r>
                      <a:endParaRPr lang="en-US" dirty="0">
                        <a:latin typeface="Apto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latin typeface="Aptos"/>
                        </a:rPr>
                        <a:t>Implement ERSAP in FY 25:</a:t>
                      </a:r>
                      <a:endParaRPr lang="en-US" dirty="0">
                        <a:latin typeface="Apto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/>
                        <a:t>(✔) </a:t>
                      </a:r>
                      <a:r>
                        <a:rPr lang="en-US" sz="1100" b="0" i="0" u="none" strike="noStrike" noProof="0" dirty="0">
                          <a:latin typeface="Aptos"/>
                        </a:rPr>
                        <a:t>Implement FPGA based PETIROC signal digitization </a:t>
                      </a:r>
                      <a:endParaRPr lang="en-US" dirty="0">
                        <a:latin typeface="Apto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/>
                        <a:t>(✔) </a:t>
                      </a:r>
                      <a:r>
                        <a:rPr lang="en-US" sz="1100" b="0" i="0" u="none" strike="noStrike" noProof="0" dirty="0">
                          <a:latin typeface="Aptos"/>
                        </a:rPr>
                        <a:t>Factorize analysis components into ERSAP microservices</a:t>
                      </a:r>
                      <a:endParaRPr lang="en-US" dirty="0">
                        <a:latin typeface="Apto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>
                          <a:latin typeface="Aptos"/>
                        </a:rPr>
                        <a:t>(✔)</a:t>
                      </a:r>
                      <a:r>
                        <a:rPr lang="en-US" sz="1100" b="0" i="0" u="none" strike="noStrike" noProof="0" dirty="0"/>
                        <a:t> </a:t>
                      </a:r>
                      <a:r>
                        <a:rPr lang="en-US" sz="1100" b="0" i="0" u="none" strike="noStrike" noProof="0" dirty="0">
                          <a:latin typeface="Aptos"/>
                        </a:rPr>
                        <a:t>Reproduce old system performance with ERSAP system</a:t>
                      </a:r>
                      <a:endParaRPr lang="en-US" dirty="0">
                        <a:latin typeface="Apto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/>
                        <a:t>(✔) </a:t>
                      </a:r>
                      <a:r>
                        <a:rPr lang="en-US" sz="1100" b="0" i="0" u="none" strike="noStrike" noProof="0" dirty="0">
                          <a:latin typeface="Aptos"/>
                        </a:rPr>
                        <a:t>Vertical multi-threaded, horizontal multi-node scaling</a:t>
                      </a:r>
                      <a:endParaRPr lang="en-US" dirty="0">
                        <a:latin typeface="Apto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latin typeface="Aptos"/>
                        </a:rPr>
                        <a:t>FY 2025:</a:t>
                      </a:r>
                      <a:endParaRPr lang="en-US" dirty="0">
                        <a:latin typeface="Aptos"/>
                      </a:endParaRP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1100" dirty="0">
                          <a:latin typeface="Aptos"/>
                        </a:rPr>
                        <a:t>Month 3</a:t>
                      </a:r>
                      <a:endParaRPr lang="en-US" dirty="0">
                        <a:latin typeface="Aptos"/>
                      </a:endParaRP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1100" dirty="0">
                          <a:latin typeface="Aptos"/>
                        </a:rPr>
                        <a:t>Month 6</a:t>
                      </a:r>
                      <a:endParaRPr lang="en-US" dirty="0">
                        <a:latin typeface="Aptos"/>
                      </a:endParaRP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1100" dirty="0">
                          <a:latin typeface="Aptos"/>
                        </a:rPr>
                        <a:t>Month 9</a:t>
                      </a:r>
                      <a:endParaRPr lang="en-US" dirty="0">
                        <a:latin typeface="Aptos"/>
                      </a:endParaRP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1100" dirty="0">
                          <a:latin typeface="Aptos"/>
                        </a:rPr>
                        <a:t>Month 12</a:t>
                      </a:r>
                      <a:endParaRPr lang="en-US" dirty="0">
                        <a:latin typeface="Apto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ptos"/>
                        </a:rPr>
                        <a:t>3)</a:t>
                      </a:r>
                      <a:endParaRPr lang="en-US" dirty="0">
                        <a:latin typeface="Apto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latin typeface="Aptos"/>
                        </a:rPr>
                        <a:t>Deploy detector array, imaging and parallelized scaling tests in FY 26: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/>
                        <a:t>(✔) </a:t>
                      </a:r>
                      <a:r>
                        <a:rPr lang="en-US" sz="1100" b="0" i="0" u="none" strike="noStrike" noProof="0" dirty="0">
                          <a:latin typeface="Aptos"/>
                        </a:rPr>
                        <a:t>Procure and test new detector front-ends 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/>
                        <a:t>(O ) </a:t>
                      </a:r>
                      <a:r>
                        <a:rPr lang="en-US" sz="1100" b="0" i="0" u="none" strike="noStrike" noProof="0" dirty="0">
                          <a:latin typeface="Aptos"/>
                        </a:rPr>
                        <a:t>Integrate modular 8-detector array with new SRO system 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>
                          <a:latin typeface="Aptos"/>
                        </a:rPr>
                        <a:t>Verify detector and imaging performance for new system</a:t>
                      </a:r>
                      <a:endParaRPr lang="en-US" dirty="0">
                        <a:latin typeface="Apto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>
                          <a:latin typeface="Aptos"/>
                        </a:rPr>
                        <a:t>Deploy the system and perform phantom imaging tests at UMAB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>
                          <a:latin typeface="Aptos"/>
                        </a:rPr>
                        <a:t>NERSC streaming with JIRIAF control plane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>
                          <a:latin typeface="Aptos"/>
                        </a:rPr>
                        <a:t>Finalize reports on local and farm streaming scalability tests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FY 2026: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marL="171450" lvl="0" indent="-1714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Month 3</a:t>
                      </a:r>
                    </a:p>
                    <a:p>
                      <a:pPr marL="171450" lvl="0" indent="-1714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Month 3</a:t>
                      </a:r>
                    </a:p>
                    <a:p>
                      <a:pPr marL="171450" lvl="0" indent="-1714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Month 6</a:t>
                      </a:r>
                    </a:p>
                    <a:p>
                      <a:pPr marL="171450" lvl="0" indent="-1714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Month 6</a:t>
                      </a:r>
                    </a:p>
                    <a:p>
                      <a:pPr marL="171450" lvl="0" indent="-1714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Month 9</a:t>
                      </a:r>
                    </a:p>
                    <a:p>
                      <a:pPr marL="171450" lvl="0" indent="-1714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Month 12</a:t>
                      </a:r>
                      <a:endParaRPr lang="en-US" sz="1100" dirty="0">
                        <a:latin typeface="Apto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32358"/>
                  </a:ext>
                </a:extLst>
              </a:tr>
              <a:tr h="1523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ptos"/>
                        </a:rPr>
                        <a:t>2)</a:t>
                      </a:r>
                      <a:endParaRPr lang="en-US" dirty="0">
                        <a:latin typeface="Apto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latin typeface="Aptos"/>
                        </a:rPr>
                        <a:t>Design and build modular PETIROC ASIC PET detectors in FY 25:</a:t>
                      </a:r>
                      <a:endParaRPr lang="en-US" dirty="0">
                        <a:latin typeface="Apto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/>
                        <a:t>(✔) </a:t>
                      </a:r>
                      <a:r>
                        <a:rPr lang="en-US" sz="1100" b="0" i="0" u="none" strike="noStrike" noProof="0" dirty="0">
                          <a:latin typeface="Aptos"/>
                        </a:rPr>
                        <a:t>Optimize FPGA multi-detector readout firmware</a:t>
                      </a:r>
                      <a:endParaRPr lang="en-US" dirty="0">
                        <a:latin typeface="Apto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/>
                        <a:t>(✔) </a:t>
                      </a:r>
                      <a:r>
                        <a:rPr lang="en-US" sz="1100" b="0" i="0" u="none" strike="noStrike" noProof="0" dirty="0">
                          <a:latin typeface="Aptos"/>
                        </a:rPr>
                        <a:t>Optimize detector power supply and readout cabling</a:t>
                      </a:r>
                      <a:endParaRPr lang="en-US" sz="1100" dirty="0">
                        <a:latin typeface="Apto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>
                          <a:latin typeface="Aptos"/>
                        </a:rPr>
                        <a:t>(✔)</a:t>
                      </a:r>
                      <a:r>
                        <a:rPr lang="en-US" sz="1100" b="0" i="0" u="none" strike="noStrike" noProof="0" dirty="0"/>
                        <a:t> </a:t>
                      </a:r>
                      <a:r>
                        <a:rPr lang="en-US" sz="1100" b="0" i="0" u="none" strike="noStrike" noProof="0" dirty="0">
                          <a:latin typeface="Aptos"/>
                        </a:rPr>
                        <a:t>Design and order new PETIROC modular detector PCBs</a:t>
                      </a:r>
                      <a:endParaRPr lang="en-US" sz="1100" dirty="0">
                        <a:latin typeface="Aptos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•"/>
                      </a:pPr>
                      <a:r>
                        <a:rPr lang="en-US" sz="1100" b="0" i="0" u="none" strike="noStrike" noProof="0" dirty="0"/>
                        <a:t>(✔) </a:t>
                      </a:r>
                      <a:r>
                        <a:rPr lang="en-US" sz="1100" b="0" i="0" u="none" strike="noStrike" noProof="0" dirty="0">
                          <a:latin typeface="Aptos"/>
                        </a:rPr>
                        <a:t>Get electronics parts, build, and test 8 new detectors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latin typeface="Aptos"/>
                        </a:rPr>
                        <a:t>FY 2025:</a:t>
                      </a:r>
                      <a:endParaRPr lang="en-US" dirty="0">
                        <a:latin typeface="Aptos"/>
                      </a:endParaRP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1100" dirty="0">
                          <a:latin typeface="Aptos"/>
                        </a:rPr>
                        <a:t>Month 3</a:t>
                      </a:r>
                      <a:endParaRPr lang="en-US" dirty="0">
                        <a:latin typeface="Aptos"/>
                      </a:endParaRP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1100" dirty="0">
                          <a:latin typeface="Aptos"/>
                        </a:rPr>
                        <a:t>Month 3</a:t>
                      </a:r>
                      <a:endParaRPr lang="en-US" dirty="0">
                        <a:latin typeface="Aptos"/>
                      </a:endParaRP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1100" dirty="0">
                          <a:latin typeface="Aptos"/>
                        </a:rPr>
                        <a:t>Month 6</a:t>
                      </a:r>
                      <a:endParaRPr lang="en-US" dirty="0">
                        <a:latin typeface="Aptos"/>
                      </a:endParaRPr>
                    </a:p>
                    <a:p>
                      <a:pPr marL="171450" lvl="0" indent="-171450" algn="l">
                        <a:buFont typeface="Arial"/>
                        <a:buChar char="•"/>
                      </a:pPr>
                      <a:r>
                        <a:rPr lang="en-US" sz="1100" dirty="0">
                          <a:latin typeface="Aptos"/>
                        </a:rPr>
                        <a:t>Month 12</a:t>
                      </a:r>
                      <a:endParaRPr lang="en-US" dirty="0">
                        <a:latin typeface="Apto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390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6120F-4427-A5E9-70BB-D567B6C1FDBB}"/>
              </a:ext>
            </a:extLst>
          </p:cNvPr>
          <p:cNvSpPr txBox="1">
            <a:spLocks/>
          </p:cNvSpPr>
          <p:nvPr/>
        </p:nvSpPr>
        <p:spPr>
          <a:xfrm>
            <a:off x="11731742" y="6554779"/>
            <a:ext cx="452550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" y="138415"/>
            <a:ext cx="12188322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Detector Prototype Development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7096451" cy="33727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400" dirty="0"/>
              <a:t>Designed concept for v2.0 front end layout</a:t>
            </a:r>
            <a:endParaRPr lang="en-US" dirty="0"/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Modular detector design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Aiming for 4-side </a:t>
            </a:r>
            <a:r>
              <a:rPr lang="en-US" sz="2000" dirty="0" err="1"/>
              <a:t>buttable</a:t>
            </a:r>
            <a:endParaRPr lang="en-US" sz="2000" dirty="0"/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 err="1"/>
              <a:t>SiPM</a:t>
            </a:r>
            <a:r>
              <a:rPr lang="en-US" sz="2000" dirty="0"/>
              <a:t> and scintillator separated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Flex cable permits multiple orientations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&amp; permits thermal and optical isolation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USB-C connector simplifies connections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Communication board (not shown)</a:t>
            </a:r>
            <a:br>
              <a:rPr lang="en-US" sz="2000" dirty="0"/>
            </a:br>
            <a:r>
              <a:rPr lang="en-US" sz="2000" dirty="0"/>
              <a:t>synchronizes and powers all detectors 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60CEC-1156-2767-4BC7-B56F4CA69712}"/>
              </a:ext>
            </a:extLst>
          </p:cNvPr>
          <p:cNvSpPr txBox="1">
            <a:spLocks/>
          </p:cNvSpPr>
          <p:nvPr/>
        </p:nvSpPr>
        <p:spPr>
          <a:xfrm>
            <a:off x="11731742" y="6554779"/>
            <a:ext cx="452550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0414FF-0321-7C22-DBC0-668E707CA9E1}"/>
              </a:ext>
            </a:extLst>
          </p:cNvPr>
          <p:cNvGrpSpPr/>
          <p:nvPr/>
        </p:nvGrpSpPr>
        <p:grpSpPr>
          <a:xfrm>
            <a:off x="5414855" y="2279774"/>
            <a:ext cx="6864265" cy="3969280"/>
            <a:chOff x="4252217" y="1957692"/>
            <a:chExt cx="6864265" cy="39692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A00155-EFB5-5B66-1A92-8751D6B73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6185" y="1957692"/>
              <a:ext cx="5981700" cy="2764261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61C5B49-DAF2-487E-89E4-4DB8C119D5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1385" y="4589276"/>
              <a:ext cx="488867" cy="659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3712E4C0-14DE-813D-A2A0-6F0959718C35}"/>
                </a:ext>
              </a:extLst>
            </p:cNvPr>
            <p:cNvSpPr txBox="1"/>
            <p:nvPr/>
          </p:nvSpPr>
          <p:spPr>
            <a:xfrm>
              <a:off x="7305671" y="5280641"/>
              <a:ext cx="2107869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2x PETIROC ASICs</a:t>
              </a:r>
            </a:p>
            <a:p>
              <a:r>
                <a:rPr lang="en-US" dirty="0"/>
                <a:t>(64 channels)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1DA8C2F-AB52-F596-334C-1781AAE794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0208" y="4153848"/>
              <a:ext cx="622719" cy="11378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7EEA3E86-B07E-CFB9-DC19-896116FA11B4}"/>
                </a:ext>
              </a:extLst>
            </p:cNvPr>
            <p:cNvSpPr txBox="1"/>
            <p:nvPr/>
          </p:nvSpPr>
          <p:spPr>
            <a:xfrm>
              <a:off x="5237078" y="5280640"/>
              <a:ext cx="2107869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/>
                <a:t>Artix</a:t>
              </a:r>
              <a:r>
                <a:rPr lang="en-US" dirty="0"/>
                <a:t> </a:t>
              </a:r>
              <a:r>
                <a:rPr lang="en-US" dirty="0" err="1"/>
                <a:t>Ultrascale</a:t>
              </a:r>
              <a:r>
                <a:rPr lang="en-US" dirty="0"/>
                <a:t>+</a:t>
              </a:r>
            </a:p>
            <a:p>
              <a:r>
                <a:rPr lang="en-US" dirty="0"/>
                <a:t>AU15P FPGA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D88E87B-C83F-4814-8D4C-B233D73230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251" y="3183317"/>
              <a:ext cx="465851" cy="459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E054D843-AA31-D66B-BECD-63B5915AC713}"/>
                </a:ext>
              </a:extLst>
            </p:cNvPr>
            <p:cNvSpPr txBox="1"/>
            <p:nvPr/>
          </p:nvSpPr>
          <p:spPr>
            <a:xfrm>
              <a:off x="5928683" y="2500039"/>
              <a:ext cx="2770907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USB-C</a:t>
              </a:r>
            </a:p>
            <a:p>
              <a:r>
                <a:rPr lang="en-US" dirty="0"/>
                <a:t>(power &amp; communication)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B39400-1551-FE8A-5D71-25E1C5451381}"/>
                </a:ext>
              </a:extLst>
            </p:cNvPr>
            <p:cNvCxnSpPr/>
            <p:nvPr/>
          </p:nvCxnSpPr>
          <p:spPr>
            <a:xfrm>
              <a:off x="9817685" y="2126928"/>
              <a:ext cx="774879" cy="4421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1363A81-8842-4B51-EC73-FA307F6797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19232" y="2732368"/>
              <a:ext cx="491543" cy="19661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B17D1F8-FE1F-EE42-19F8-A8C9BB28BF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8470" y="4838064"/>
              <a:ext cx="5100033" cy="4078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04FDE9-C6A0-045B-BC20-373BE456DD96}"/>
                </a:ext>
              </a:extLst>
            </p:cNvPr>
            <p:cNvSpPr txBox="1"/>
            <p:nvPr/>
          </p:nvSpPr>
          <p:spPr>
            <a:xfrm>
              <a:off x="10107348" y="2085348"/>
              <a:ext cx="849809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/>
                <a:t>~25.8mm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2F0111-6F0A-9B51-BE84-56A48044064F}"/>
                </a:ext>
              </a:extLst>
            </p:cNvPr>
            <p:cNvSpPr txBox="1"/>
            <p:nvPr/>
          </p:nvSpPr>
          <p:spPr>
            <a:xfrm>
              <a:off x="10266673" y="4144308"/>
              <a:ext cx="849809" cy="27699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/>
                <a:t>~25.8mm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6F0C92-BFA0-4918-32FD-585D53C77378}"/>
                </a:ext>
              </a:extLst>
            </p:cNvPr>
            <p:cNvSpPr txBox="1"/>
            <p:nvPr/>
          </p:nvSpPr>
          <p:spPr>
            <a:xfrm>
              <a:off x="4252217" y="4633351"/>
              <a:ext cx="849809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/>
                <a:t>&gt;75mm</a:t>
              </a:r>
            </a:p>
            <a:p>
              <a:r>
                <a:rPr lang="en-US" sz="1200" b="1" dirty="0"/>
                <a:t>&lt;125mm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474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" y="138415"/>
            <a:ext cx="12188322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SRO Platform Development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464203" cy="5716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400" dirty="0"/>
              <a:t>Explored SRO analysis architecture options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Event-based </a:t>
            </a:r>
            <a:br>
              <a:rPr lang="en-US" sz="2000" dirty="0"/>
            </a:br>
            <a:r>
              <a:rPr lang="en-US" sz="2000" dirty="0"/>
              <a:t>processing from FPGA</a:t>
            </a:r>
            <a:endParaRPr lang="en-US" sz="2400" dirty="0"/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Time-windowing at </a:t>
            </a:r>
            <a:br>
              <a:rPr lang="en-US" sz="2000" dirty="0"/>
            </a:br>
            <a:r>
              <a:rPr lang="en-US" sz="2000" dirty="0"/>
              <a:t>singles or geometry </a:t>
            </a:r>
            <a:br>
              <a:rPr lang="en-US" sz="2000" dirty="0"/>
            </a:br>
            <a:r>
              <a:rPr lang="en-US" sz="2000" dirty="0"/>
              <a:t>processor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Potential for time-</a:t>
            </a:r>
            <a:br>
              <a:rPr lang="en-US" sz="2000" dirty="0"/>
            </a:br>
            <a:r>
              <a:rPr lang="en-US" sz="2000" dirty="0"/>
              <a:t>windowing in the FPGA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Updated diagram for </a:t>
            </a:r>
            <a:br>
              <a:rPr lang="en-US" sz="2000" dirty="0"/>
            </a:br>
            <a:r>
              <a:rPr lang="en-US" sz="2000" dirty="0"/>
              <a:t>one potential architecture</a:t>
            </a:r>
          </a:p>
          <a:p>
            <a:pPr marL="1257300" lvl="2" indent="-342900">
              <a:spcAft>
                <a:spcPts val="500"/>
              </a:spcAft>
              <a:buFont typeface="Arial"/>
              <a:buChar char="•"/>
            </a:pPr>
            <a:r>
              <a:rPr lang="en-US" sz="1600" dirty="0"/>
              <a:t>All time-interleaving in a</a:t>
            </a:r>
            <a:br>
              <a:rPr lang="en-US" sz="1600" dirty="0"/>
            </a:br>
            <a:r>
              <a:rPr lang="en-US" sz="1600" dirty="0"/>
              <a:t>single actor option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endParaRPr lang="en-US" sz="2000" dirty="0"/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400" dirty="0"/>
              <a:t>Finalized ERSAP-based software development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Completed GitLab CD/CI implementation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000" dirty="0"/>
              <a:t>Finished converting </a:t>
            </a:r>
            <a:r>
              <a:rPr lang="en-US" sz="2000" dirty="0" err="1"/>
              <a:t>KMax</a:t>
            </a:r>
            <a:r>
              <a:rPr lang="en-US" sz="2000" dirty="0"/>
              <a:t> singles and geometry processors into ERSAP actors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60CEC-1156-2767-4BC7-B56F4CA69712}"/>
              </a:ext>
            </a:extLst>
          </p:cNvPr>
          <p:cNvSpPr txBox="1">
            <a:spLocks/>
          </p:cNvSpPr>
          <p:nvPr/>
        </p:nvSpPr>
        <p:spPr>
          <a:xfrm>
            <a:off x="11731742" y="6554779"/>
            <a:ext cx="452550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9760E-6F67-1179-2681-AFDE8037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277" y="1476585"/>
            <a:ext cx="7786040" cy="38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0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" y="138415"/>
            <a:ext cx="12188322" cy="487490"/>
          </a:xfrm>
        </p:spPr>
        <p:txBody>
          <a:bodyPr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Summary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83DAF-18A6-EE42-99C4-5930097C31B0}"/>
              </a:ext>
            </a:extLst>
          </p:cNvPr>
          <p:cNvSpPr txBox="1"/>
          <p:nvPr/>
        </p:nvSpPr>
        <p:spPr>
          <a:xfrm>
            <a:off x="495300" y="1057274"/>
            <a:ext cx="11079275" cy="23185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3200" dirty="0"/>
              <a:t>We are on track to meeting deliverable goals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400"/>
              <a:t>SRO platform development is proven, under iterative refinement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400"/>
              <a:t>Detector front-end design work is underway, finishing up the details now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400" dirty="0"/>
              <a:t>Sub-contracted imaging studies are on track for FY26</a:t>
            </a:r>
          </a:p>
          <a:p>
            <a:pPr marL="800100" lvl="1" indent="-342900">
              <a:spcAft>
                <a:spcPts val="500"/>
              </a:spcAft>
              <a:buFont typeface="Arial"/>
              <a:buChar char="•"/>
            </a:pPr>
            <a:r>
              <a:rPr lang="en-US" sz="2400" dirty="0"/>
              <a:t>Talks at conferences are being planed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60CEC-1156-2767-4BC7-B56F4CA69712}"/>
              </a:ext>
            </a:extLst>
          </p:cNvPr>
          <p:cNvSpPr txBox="1">
            <a:spLocks/>
          </p:cNvSpPr>
          <p:nvPr/>
        </p:nvSpPr>
        <p:spPr>
          <a:xfrm>
            <a:off x="11731742" y="6554779"/>
            <a:ext cx="452550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5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Q1 Accomplished Goals</vt:lpstr>
      <vt:lpstr>Spending</vt:lpstr>
      <vt:lpstr>Backups</vt:lpstr>
      <vt:lpstr>Deliverables</vt:lpstr>
      <vt:lpstr>Detector Prototype Development</vt:lpstr>
      <vt:lpstr>SRO Platform Development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716</cp:revision>
  <dcterms:created xsi:type="dcterms:W3CDTF">2024-07-15T18:25:29Z</dcterms:created>
  <dcterms:modified xsi:type="dcterms:W3CDTF">2026-01-30T19:09:50Z</dcterms:modified>
</cp:coreProperties>
</file>