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</p:sldMasterIdLst>
  <p:notesMasterIdLst>
    <p:notesMasterId r:id="rId20"/>
  </p:notesMasterIdLst>
  <p:sldIdLst>
    <p:sldId id="289" r:id="rId5"/>
    <p:sldId id="290" r:id="rId6"/>
    <p:sldId id="303" r:id="rId7"/>
    <p:sldId id="307" r:id="rId8"/>
    <p:sldId id="318" r:id="rId9"/>
    <p:sldId id="338" r:id="rId10"/>
    <p:sldId id="337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E6F1C-22CF-4AF9-AA75-16F9242AFB6B}" v="7" dt="2026-02-19T19:34:5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6575"/>
  </p:normalViewPr>
  <p:slideViewPr>
    <p:cSldViewPr snapToGrid="0">
      <p:cViewPr varScale="1">
        <p:scale>
          <a:sx n="107" d="100"/>
          <a:sy n="107" d="100"/>
        </p:scale>
        <p:origin x="13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s Dehmelt" userId="31944b7d-2ec0-400d-8c69-902537211a8b" providerId="ADAL" clId="{E3E7CC7D-87B6-4502-A555-BF58C30E328A}"/>
    <pc:docChg chg="undo custSel addSld delSld modSld">
      <pc:chgData name="Klaus Dehmelt" userId="31944b7d-2ec0-400d-8c69-902537211a8b" providerId="ADAL" clId="{E3E7CC7D-87B6-4502-A555-BF58C30E328A}" dt="2026-02-19T20:26:59.566" v="234" actId="947"/>
      <pc:docMkLst>
        <pc:docMk/>
      </pc:docMkLst>
      <pc:sldChg chg="del">
        <pc:chgData name="Klaus Dehmelt" userId="31944b7d-2ec0-400d-8c69-902537211a8b" providerId="ADAL" clId="{E3E7CC7D-87B6-4502-A555-BF58C30E328A}" dt="2026-02-19T18:36:48.457" v="0" actId="47"/>
        <pc:sldMkLst>
          <pc:docMk/>
          <pc:sldMk cId="3860473000" sldId="280"/>
        </pc:sldMkLst>
      </pc:sldChg>
      <pc:sldChg chg="modSp del mod">
        <pc:chgData name="Klaus Dehmelt" userId="31944b7d-2ec0-400d-8c69-902537211a8b" providerId="ADAL" clId="{E3E7CC7D-87B6-4502-A555-BF58C30E328A}" dt="2026-02-19T19:43:56.617" v="136" actId="47"/>
        <pc:sldMkLst>
          <pc:docMk/>
          <pc:sldMk cId="4192958415" sldId="308"/>
        </pc:sldMkLst>
        <pc:spChg chg="mod">
          <ac:chgData name="Klaus Dehmelt" userId="31944b7d-2ec0-400d-8c69-902537211a8b" providerId="ADAL" clId="{E3E7CC7D-87B6-4502-A555-BF58C30E328A}" dt="2026-02-19T18:42:51.098" v="76" actId="403"/>
          <ac:spMkLst>
            <pc:docMk/>
            <pc:sldMk cId="4192958415" sldId="308"/>
            <ac:spMk id="10" creationId="{5598E5D6-0016-32E8-5497-53E3A746A905}"/>
          </ac:spMkLst>
        </pc:spChg>
      </pc:sldChg>
      <pc:sldChg chg="modSp mod">
        <pc:chgData name="Klaus Dehmelt" userId="31944b7d-2ec0-400d-8c69-902537211a8b" providerId="ADAL" clId="{E3E7CC7D-87B6-4502-A555-BF58C30E328A}" dt="2026-02-19T19:47:09.416" v="172" actId="20577"/>
        <pc:sldMkLst>
          <pc:docMk/>
          <pc:sldMk cId="4192958415" sldId="330"/>
        </pc:sldMkLst>
        <pc:spChg chg="mod">
          <ac:chgData name="Klaus Dehmelt" userId="31944b7d-2ec0-400d-8c69-902537211a8b" providerId="ADAL" clId="{E3E7CC7D-87B6-4502-A555-BF58C30E328A}" dt="2026-02-19T19:47:09.416" v="172" actId="20577"/>
          <ac:spMkLst>
            <pc:docMk/>
            <pc:sldMk cId="4192958415" sldId="330"/>
            <ac:spMk id="10" creationId="{5598E5D6-0016-32E8-5497-53E3A746A905}"/>
          </ac:spMkLst>
        </pc:spChg>
      </pc:sldChg>
      <pc:sldChg chg="modSp mod">
        <pc:chgData name="Klaus Dehmelt" userId="31944b7d-2ec0-400d-8c69-902537211a8b" providerId="ADAL" clId="{E3E7CC7D-87B6-4502-A555-BF58C30E328A}" dt="2026-02-19T20:23:00.484" v="230" actId="20577"/>
        <pc:sldMkLst>
          <pc:docMk/>
          <pc:sldMk cId="4192958415" sldId="332"/>
        </pc:sldMkLst>
        <pc:spChg chg="mod">
          <ac:chgData name="Klaus Dehmelt" userId="31944b7d-2ec0-400d-8c69-902537211a8b" providerId="ADAL" clId="{E3E7CC7D-87B6-4502-A555-BF58C30E328A}" dt="2026-02-19T20:23:00.484" v="230" actId="20577"/>
          <ac:spMkLst>
            <pc:docMk/>
            <pc:sldMk cId="4192958415" sldId="332"/>
            <ac:spMk id="10" creationId="{5598E5D6-0016-32E8-5497-53E3A746A905}"/>
          </ac:spMkLst>
        </pc:spChg>
      </pc:sldChg>
      <pc:sldChg chg="modSp mod">
        <pc:chgData name="Klaus Dehmelt" userId="31944b7d-2ec0-400d-8c69-902537211a8b" providerId="ADAL" clId="{E3E7CC7D-87B6-4502-A555-BF58C30E328A}" dt="2026-02-19T20:26:59.566" v="234" actId="947"/>
        <pc:sldMkLst>
          <pc:docMk/>
          <pc:sldMk cId="4192958415" sldId="333"/>
        </pc:sldMkLst>
        <pc:spChg chg="mod">
          <ac:chgData name="Klaus Dehmelt" userId="31944b7d-2ec0-400d-8c69-902537211a8b" providerId="ADAL" clId="{E3E7CC7D-87B6-4502-A555-BF58C30E328A}" dt="2026-02-19T20:26:59.566" v="234" actId="947"/>
          <ac:spMkLst>
            <pc:docMk/>
            <pc:sldMk cId="4192958415" sldId="333"/>
            <ac:spMk id="10" creationId="{5598E5D6-0016-32E8-5497-53E3A746A905}"/>
          </ac:spMkLst>
        </pc:spChg>
      </pc:sldChg>
      <pc:sldChg chg="modSp add mod">
        <pc:chgData name="Klaus Dehmelt" userId="31944b7d-2ec0-400d-8c69-902537211a8b" providerId="ADAL" clId="{E3E7CC7D-87B6-4502-A555-BF58C30E328A}" dt="2026-02-19T20:20:25.684" v="194" actId="20577"/>
        <pc:sldMkLst>
          <pc:docMk/>
          <pc:sldMk cId="3018113773" sldId="337"/>
        </pc:sldMkLst>
        <pc:spChg chg="mod">
          <ac:chgData name="Klaus Dehmelt" userId="31944b7d-2ec0-400d-8c69-902537211a8b" providerId="ADAL" clId="{E3E7CC7D-87B6-4502-A555-BF58C30E328A}" dt="2026-02-19T20:20:25.684" v="194" actId="20577"/>
          <ac:spMkLst>
            <pc:docMk/>
            <pc:sldMk cId="3018113773" sldId="337"/>
            <ac:spMk id="10" creationId="{2FBD2B12-F6C5-DC32-A59D-8352CDE6197A}"/>
          </ac:spMkLst>
        </pc:spChg>
      </pc:sldChg>
      <pc:sldChg chg="addSp delSp modSp add mod modClrScheme modAnim chgLayout">
        <pc:chgData name="Klaus Dehmelt" userId="31944b7d-2ec0-400d-8c69-902537211a8b" providerId="ADAL" clId="{E3E7CC7D-87B6-4502-A555-BF58C30E328A}" dt="2026-02-19T18:47:25.362" v="119" actId="14100"/>
        <pc:sldMkLst>
          <pc:docMk/>
          <pc:sldMk cId="3216747001" sldId="338"/>
        </pc:sldMkLst>
        <pc:spChg chg="add del mod">
          <ac:chgData name="Klaus Dehmelt" userId="31944b7d-2ec0-400d-8c69-902537211a8b" providerId="ADAL" clId="{E3E7CC7D-87B6-4502-A555-BF58C30E328A}" dt="2026-02-19T18:44:50.469" v="110" actId="478"/>
          <ac:spMkLst>
            <pc:docMk/>
            <pc:sldMk cId="3216747001" sldId="338"/>
            <ac:spMk id="3" creationId="{5AB49D51-A990-C654-961E-990F6E5B4287}"/>
          </ac:spMkLst>
        </pc:spChg>
        <pc:spChg chg="mod">
          <ac:chgData name="Klaus Dehmelt" userId="31944b7d-2ec0-400d-8c69-902537211a8b" providerId="ADAL" clId="{E3E7CC7D-87B6-4502-A555-BF58C30E328A}" dt="2026-02-19T18:45:14.899" v="113" actId="26606"/>
          <ac:spMkLst>
            <pc:docMk/>
            <pc:sldMk cId="3216747001" sldId="338"/>
            <ac:spMk id="5" creationId="{113BA1C9-ABC9-07DC-99B2-2B7D45E5B3D9}"/>
          </ac:spMkLst>
        </pc:spChg>
        <pc:spChg chg="mod ord">
          <ac:chgData name="Klaus Dehmelt" userId="31944b7d-2ec0-400d-8c69-902537211a8b" providerId="ADAL" clId="{E3E7CC7D-87B6-4502-A555-BF58C30E328A}" dt="2026-02-19T18:45:14.899" v="113" actId="26606"/>
          <ac:spMkLst>
            <pc:docMk/>
            <pc:sldMk cId="3216747001" sldId="338"/>
            <ac:spMk id="6" creationId="{6930B69C-77D2-9233-85B8-783A60DD9522}"/>
          </ac:spMkLst>
        </pc:spChg>
        <pc:spChg chg="mod">
          <ac:chgData name="Klaus Dehmelt" userId="31944b7d-2ec0-400d-8c69-902537211a8b" providerId="ADAL" clId="{E3E7CC7D-87B6-4502-A555-BF58C30E328A}" dt="2026-02-19T18:45:14.899" v="113" actId="26606"/>
          <ac:spMkLst>
            <pc:docMk/>
            <pc:sldMk cId="3216747001" sldId="338"/>
            <ac:spMk id="7" creationId="{E693A9BB-AB06-A591-DB7C-AA15D29273ED}"/>
          </ac:spMkLst>
        </pc:spChg>
        <pc:spChg chg="del">
          <ac:chgData name="Klaus Dehmelt" userId="31944b7d-2ec0-400d-8c69-902537211a8b" providerId="ADAL" clId="{E3E7CC7D-87B6-4502-A555-BF58C30E328A}" dt="2026-02-19T18:43:09.793" v="78" actId="478"/>
          <ac:spMkLst>
            <pc:docMk/>
            <pc:sldMk cId="3216747001" sldId="338"/>
            <ac:spMk id="10" creationId="{4910BC8B-F751-0D80-DA36-AA0CE1BCEF2A}"/>
          </ac:spMkLst>
        </pc:spChg>
        <pc:spChg chg="add mod">
          <ac:chgData name="Klaus Dehmelt" userId="31944b7d-2ec0-400d-8c69-902537211a8b" providerId="ADAL" clId="{E3E7CC7D-87B6-4502-A555-BF58C30E328A}" dt="2026-02-19T18:47:25.362" v="119" actId="14100"/>
          <ac:spMkLst>
            <pc:docMk/>
            <pc:sldMk cId="3216747001" sldId="338"/>
            <ac:spMk id="11" creationId="{2AE32A75-7877-0072-1608-68F73F28A266}"/>
          </ac:spMkLst>
        </pc:spChg>
        <pc:spChg chg="add del mod">
          <ac:chgData name="Klaus Dehmelt" userId="31944b7d-2ec0-400d-8c69-902537211a8b" providerId="ADAL" clId="{E3E7CC7D-87B6-4502-A555-BF58C30E328A}" dt="2026-02-19T18:45:13.403" v="112" actId="26606"/>
          <ac:spMkLst>
            <pc:docMk/>
            <pc:sldMk cId="3216747001" sldId="338"/>
            <ac:spMk id="13" creationId="{CAABB3F0-4F15-04D1-1732-7D41C2F5D7C8}"/>
          </ac:spMkLst>
        </pc:spChg>
        <pc:picChg chg="add mod ord">
          <ac:chgData name="Klaus Dehmelt" userId="31944b7d-2ec0-400d-8c69-902537211a8b" providerId="ADAL" clId="{E3E7CC7D-87B6-4502-A555-BF58C30E328A}" dt="2026-02-19T18:45:14.899" v="113" actId="26606"/>
          <ac:picMkLst>
            <pc:docMk/>
            <pc:sldMk cId="3216747001" sldId="338"/>
            <ac:picMk id="8" creationId="{69509090-B332-01ED-752B-C7607AE619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2/19/2026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4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7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6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50877-33D6-7AAF-4C98-D56B1C1F5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CE5DB-31DC-36B3-0F8A-D2DF8166C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D1908-EC4D-8AB1-D0E9-D555A3B6F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1BB9-89EF-8C33-32D0-15B37316D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8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ED9D-2B46-D65B-BD10-0FE66F70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1B875-74D1-F776-B9DB-D79550E81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1D2AD9-0320-6E6A-B465-D2C463A7F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0E357-B073-2246-0ECC-DCEA4A8E9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  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Logo, company name  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SoLID SDD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  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2125014"/>
            <a:ext cx="8155761" cy="919032"/>
          </a:xfrm>
        </p:spPr>
        <p:txBody>
          <a:bodyPr>
            <a:noAutofit/>
          </a:bodyPr>
          <a:lstStyle/>
          <a:p>
            <a:r>
              <a:rPr lang="en-US" sz="3200" dirty="0"/>
              <a:t>SoLID as a Self-Driving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r>
              <a:rPr lang="en-US" dirty="0"/>
              <a:t>SoLID Collaboration Meeting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19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K. Dehmelt (TJNAF)</a:t>
            </a:r>
          </a:p>
          <a:p>
            <a:r>
              <a:rPr lang="en-US" dirty="0"/>
              <a:t>On behalf of the SoLID Collaboration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E357F8-9C0A-56CF-DAFD-2EB5C8D3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for SoLID Subsystems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Tracking — Graph Neural Networks (GNNs) for multi-track reconstruction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GEM tracker with multi-track events/beam crossing at design luminosity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GNN processes hit graphs; expected 20-40% improvement in tracking efficiency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Calorimeter — Convolutional Neural Networks (CNN) - based cluster reconstruction and particle identification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ECal/SPD: CNNs suppress hadronic punch-through, improve e/π separation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2-5× background rejection improvement over classical algorithms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Cherenkov Detectors — Waveform ML for RICH/MRPC signals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RICH and MRPC: DNN waveform classifiers for pion/kaon/proton separation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Anomaly Detection — Autoencoders for unsupervised data quality monitoring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Latent-space anomaly scoring flags subsystem failures without labeled training data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EA77-F998-1ED2-000A-D2467197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01E089-844B-BD3D-8435-8E3C9ADA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Performance Gains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Trigger efficiency: +10–50% for physics signals vs. classical Level-1 triggers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GNN-based online track seeding reduces ghost tracks and improves L1 accept rate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Adaptive prescale algorithms maintain physics throughput as luminosity fluctuates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Background rejection: 2–5× improvement in signal-to-background ratios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ECal CNN cuts hadronic contamination in SIDIS pion sample by factor ~3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PVDIS: Improved π/e separation critical for 10</a:t>
            </a:r>
            <a:r>
              <a:rPr lang="en-US" sz="1700" baseline="30000" dirty="0"/>
              <a:t>-4</a:t>
            </a:r>
            <a:r>
              <a:rPr lang="en-US" sz="1700" dirty="0"/>
              <a:t> asymmetry precision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Detector livetime: +15–25% via predictive maintenance and adaptive HV control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Autoencoder anomaly detection flags failing channels minutes faster than human shifts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Calibration cadence: 3–10× faster constants updates vs. offline-only workflows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Online gain corrections reduce systematic uncertainties in SIDIS cross-sections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17FF-980B-5B3C-B867-B2D0C7F4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630A4C-7E3C-24A0-7BE5-46D260A8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Training Strategy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Training corpora built from three complementary sources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GEANT4 Monte Carlo simulations of full SoLID geometry with realistic beam conditions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Real detector data with validated reconstruction (iterative bootstrapping)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Transfer learning from existing JLab Hall B/C AI models and CLAS12 datasets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Domain adaptation techniques bridge simulation-to-real gaps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Adversarial domain adaptation and CycleGAN-style sim-to-data transfer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Continuous model validation against blinded physics benchmark datasets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Active learning and continual learning pipelines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Uncertainty quantification (Bayesian NNs, MC Dropout) guides new data labeling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Incremental model updates avoid catastrophic forgetting as detector conditions evolve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6F37-039A-6BB2-D350-7713D7C1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1423C3-AAB2-5DB3-B771-85C8BEB4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Four near-term pilots to validate the self-driving concept before full deployment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000" b="1" dirty="0"/>
              <a:t>Pilot 1: Calorimeter Clustering CNN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Train on GEANT4 SoLID ECal sim; benchmark vs. sliding-window algorithm; target: &gt;95% cluster efficiency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000" b="1" dirty="0"/>
              <a:t>Pilot 2: GNN-Based Online Tracker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Implement edge-classification GNN on GPU farm; test on GEM strip hits; target: 30% track efficiency gain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000" b="1" dirty="0"/>
              <a:t>Pilot 3: Autoencoder Anomaly Detector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Train on nominal detector data; inject synthetic faults; target: &lt;2-minute fault detection latency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000" b="1" dirty="0"/>
              <a:t>Pilot 4: Adaptive Trigger Prescaler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RL agent controlling prescale factors; reward = physics throughput; target: +15% rare trigger livetime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1291-66B2-3B11-EFE0-0533D7B5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FB2B76-DAAC-5808-98FF-4CC16B99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Infrastructure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FPGA trigger boards with on-chip ML inference capability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Xilinx Alveo U250 or equivalent; hls4ml toolchain for model deployment on FPGAs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10 Gbps optical links from detector readout to online computing farm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GPU computing cluster for real-time online reconstruction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~100 NVIDIA A100/H100 GPUs for Tiers 1–3 processing at 10 MHz event rate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Integration with JLab’s CODA (CEBAF Online Data Acquisition) framework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MLOps pipeline for model versioning, deployment, and monitoring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MLflow + Kubeflow for experiment tracking; automated rollback on performance regression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Human-in-the-loop interfaces at critical decision boundaries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Shift monitoring dashboards with explainability overlays (SHAP, GradCAM)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700" dirty="0"/>
              <a:t>Model changes above threshold require shift crew approval before deployment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8F64A-88C0-CFE2-004C-D79D86C7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B6262E-9AA4-98C1-63E7-6513A3AA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5F7EA-5BCD-85FD-E5B2-793B23BC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645763"/>
          </a:xfrm>
        </p:spPr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200" b="1" dirty="0"/>
              <a:t>SoLID as a Self-Driving Detector is a transformative vision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7-tier latency architecture from μs FPGAs to multi-week foundation model retraining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GNNs, CNNs, autoencoders, and RL agents deployed across all subsystems</a:t>
            </a:r>
          </a:p>
          <a:p>
            <a:pPr marL="285750" indent="-285750">
              <a:buFont typeface="Courier New"/>
              <a:buChar char="o"/>
            </a:pPr>
            <a:r>
              <a:rPr lang="en-US" sz="2200" b="1" dirty="0"/>
              <a:t>Expected physics impact is significant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10–50% trigger efficiency gain; 2–5× background rejection; 3–10× faster calibration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Directly benefits SIDIS TMD, PVDIS electroweak, and J/Ψ gluonic form factor programs</a:t>
            </a:r>
          </a:p>
          <a:p>
            <a:pPr marL="285750" indent="-285750">
              <a:buFont typeface="Courier New"/>
              <a:buChar char="o"/>
            </a:pPr>
            <a:r>
              <a:rPr lang="en-US" sz="2200" b="1" dirty="0"/>
              <a:t>Near-term roadmap: four pilot projects in 2025–2026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ECal CNN, GNN tracker, autoencoder anomaly detector, adaptive prescaler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Collaborate with JLab AI task force; leverage existing Hall B/C ML investments</a:t>
            </a:r>
          </a:p>
          <a:p>
            <a:pPr marL="285750" indent="-285750">
              <a:buFont typeface="Courier New"/>
              <a:buChar char="o"/>
            </a:pPr>
            <a:r>
              <a:rPr lang="en-US" sz="2200" b="1" dirty="0"/>
              <a:t>SoLID SDD: a model for intelligent detectors at the EIC and beyond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3D84-DFD8-8904-1FFF-95FB8316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F3E12-F44D-305C-A600-D9930C1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Apparatus in Hall A – Around CLEO-II Magnet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81B7A-AADC-7BCC-4A38-DFC3B0AB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" y="2461200"/>
            <a:ext cx="4977865" cy="288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2742C-7277-AC4C-09C2-8F6C28140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79" y="2306570"/>
            <a:ext cx="5404104" cy="31947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43A103-BFCA-4444-BD86-7236666D4851}"/>
              </a:ext>
            </a:extLst>
          </p:cNvPr>
          <p:cNvGrpSpPr/>
          <p:nvPr/>
        </p:nvGrpSpPr>
        <p:grpSpPr>
          <a:xfrm>
            <a:off x="5287253" y="3736485"/>
            <a:ext cx="4784059" cy="1516082"/>
            <a:chOff x="5386836" y="3736485"/>
            <a:chExt cx="4784059" cy="15160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2FFA02-C5C4-1F9D-DC91-8DCDE1F10D2C}"/>
                </a:ext>
              </a:extLst>
            </p:cNvPr>
            <p:cNvSpPr/>
            <p:nvPr/>
          </p:nvSpPr>
          <p:spPr>
            <a:xfrm rot="18971766">
              <a:off x="7383821" y="3866428"/>
              <a:ext cx="2787074" cy="1386139"/>
            </a:xfrm>
            <a:prstGeom prst="ellipse">
              <a:avLst/>
            </a:prstGeom>
            <a:solidFill>
              <a:schemeClr val="accent1">
                <a:alpha val="38528"/>
              </a:schemeClr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F3542AC-6B99-E131-9442-6FE6D37B30CB}"/>
                </a:ext>
              </a:extLst>
            </p:cNvPr>
            <p:cNvSpPr/>
            <p:nvPr/>
          </p:nvSpPr>
          <p:spPr>
            <a:xfrm rot="786736">
              <a:off x="5386836" y="3736485"/>
              <a:ext cx="2586991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C9AF233F-3C68-D9F6-49E3-9F0CB4540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319" y="1973361"/>
            <a:ext cx="6147518" cy="369594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C1A3EC-E2CD-0E90-874A-19DA6F99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476322-F408-DDB8-51A4-A9C986F6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Apparatus</a:t>
            </a:r>
          </a:p>
        </p:txBody>
      </p:sp>
      <p:pic>
        <p:nvPicPr>
          <p:cNvPr id="11" name="Picture 6" descr="https://solid.jlab.org/rc_images/solidsidishe3detector.png">
            <a:extLst>
              <a:ext uri="{FF2B5EF4-FFF2-40B4-BE49-F238E27FC236}">
                <a16:creationId xmlns:a16="http://schemas.microsoft.com/office/drawing/2014/main" id="{AE154D6E-9D7A-A70B-A6F5-8EDB2536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4" y="1026187"/>
            <a:ext cx="702945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olid.jlab.org/rc_images/solidsidisnh3detectorlarger.png">
            <a:extLst>
              <a:ext uri="{FF2B5EF4-FFF2-40B4-BE49-F238E27FC236}">
                <a16:creationId xmlns:a16="http://schemas.microsoft.com/office/drawing/2014/main" id="{C1599CD5-740D-31BE-FEBE-12DA0707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4" y="1035712"/>
            <a:ext cx="70294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olid.jlab.org/rc_images/solidjpsidetector.png">
            <a:extLst>
              <a:ext uri="{FF2B5EF4-FFF2-40B4-BE49-F238E27FC236}">
                <a16:creationId xmlns:a16="http://schemas.microsoft.com/office/drawing/2014/main" id="{90976421-EE5E-89BB-7E39-3A33A5C8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3" y="1137996"/>
            <a:ext cx="7056451" cy="52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olid.jlab.org/rc_images/solidpvdisdetector.png">
            <a:extLst>
              <a:ext uri="{FF2B5EF4-FFF2-40B4-BE49-F238E27FC236}">
                <a16:creationId xmlns:a16="http://schemas.microsoft.com/office/drawing/2014/main" id="{10E0E7AA-1E99-E890-C460-F9DA1929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11" y="1106881"/>
            <a:ext cx="7393933" cy="52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4320-7490-3B96-B776-66893E8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031241-8A1F-6AA1-55AF-2B2A8566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F29DF3-1D7B-4325-E508-4EDA9E5E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0" y="1474802"/>
            <a:ext cx="10316539" cy="4472422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89A172E-C821-9E7F-3590-69B3BAAB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/>
          <a:lstStyle/>
          <a:p>
            <a:r>
              <a:rPr lang="en-US" dirty="0"/>
              <a:t>SoLID – The Apparatus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508C3-E457-90C5-873B-9DDC26CC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EC32C-60F0-2F7B-C33D-A87DBBEE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8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– The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1EEC-5FB6-D3A9-F9D3-82563BD3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9" y="1252831"/>
            <a:ext cx="10688542" cy="515564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0EB91-E459-198B-2A5E-8BA8BE0C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77238-EBD7-686D-557E-13EE6650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5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826D-9FA8-3F16-B515-AC38B5DAA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 4">
            <a:hlinkClick r:id="" action="ppaction://media"/>
            <a:extLst>
              <a:ext uri="{FF2B5EF4-FFF2-40B4-BE49-F238E27FC236}">
                <a16:creationId xmlns:a16="http://schemas.microsoft.com/office/drawing/2014/main" id="{69509090-B332-01ED-752B-C7607AE619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6796" y="1237367"/>
            <a:ext cx="5945204" cy="3344176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3BA1C9-ABC9-07DC-99B2-2B7D45E5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rmAutofit/>
          </a:bodyPr>
          <a:lstStyle/>
          <a:p>
            <a:r>
              <a:rPr lang="en-US" sz="2700"/>
              <a:t>What is a Self-Driving Detector?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E32A75-7877-0072-1608-68F73F28A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937703" cy="489143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/>
              <a:t>What if your particle detector… could drive itself?</a:t>
            </a:r>
            <a:r>
              <a:rPr lang="en-US" sz="1400" dirty="0"/>
              <a:t> </a:t>
            </a:r>
            <a:r>
              <a:rPr lang="en-US" sz="1600" dirty="0"/>
              <a:t>Introducing the world’s first self-driving detector.</a:t>
            </a: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/>
              <a:t>By day, it’s SoLID — a powerful scientific instrument inside Jefferson Lab’s Hall A.</a:t>
            </a:r>
            <a:endParaRPr lang="en-US" sz="1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But after hours? It transforms.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SoLID and endcap deploy autonomous mobility mode.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No steering wheel. No driver. Just pure detector intelligence.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Equipped with advanced navigation, precision alignment, and absolutely zero regard for lab traffic laws.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Watch as they cruise effortlessly around the hall…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Avoiding beamlines. Respecting spectrometers. Parallel parking like pros.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Then — mission complete.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They return to their original coordinates.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Reassemble.</a:t>
            </a:r>
            <a:endParaRPr lang="en-US" sz="16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200" dirty="0"/>
              <a:t>And resume discovering the secrets of the universe.</a:t>
            </a: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/>
              <a:t>Because why just detect particles … when you can drive yourself to them?</a:t>
            </a: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/>
              <a:t>Self-Driving Detector™.</a:t>
            </a:r>
            <a:r>
              <a:rPr lang="en-US" sz="1400" dirty="0"/>
              <a:t> </a:t>
            </a:r>
            <a:r>
              <a:rPr lang="en-US" sz="1600" dirty="0"/>
              <a:t>Science. But make it autonomous.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93A9BB-AB06-A591-DB7C-AA15D292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SoLID SDD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B69C-77D2-9233-85B8-783A60DD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D1BE87E-F0DE-A44C-894B-E142BEB21E4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217C-6222-BD6C-8A75-68FFA6B1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BFDB5E-9757-ECCC-357C-7F80FC4E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Self-Driving Detector?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BD2B12-F6C5-DC32-A59D-8352CDE61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/>
              <a:buChar char="o"/>
            </a:pPr>
            <a:r>
              <a:rPr lang="en-US" sz="2200" b="1" dirty="0"/>
              <a:t>Vision: A detector that continuously adapts and optimizes itself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Closed-loop intelligence: data acquisition, processing, and control form a self-correcting feedback loop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ML-driven decisions at every scale: from nanosecond trigger logic to multi-day calibration cycles</a:t>
            </a:r>
          </a:p>
          <a:p>
            <a:pPr marL="285750" indent="-285750">
              <a:buFont typeface="Courier New"/>
              <a:buChar char="o"/>
            </a:pPr>
            <a:r>
              <a:rPr lang="en-US" sz="2200" b="1" dirty="0"/>
              <a:t>Seven automation tiers with increasing latency and intelligence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Tier 1 (μs): FPGA-based trigger primitives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…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Tier 7 (days): global model retraining and physics-quality feedback</a:t>
            </a:r>
          </a:p>
          <a:p>
            <a:pPr marL="285750" indent="-285750">
              <a:buFont typeface="Courier New"/>
              <a:buChar char="o"/>
            </a:pPr>
            <a:r>
              <a:rPr lang="en-US" sz="2200" b="1" dirty="0"/>
              <a:t>Inspired by autonomous vehicles - applied to nuclear physics detectors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Human oversight retained at all critical decision points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Builds on JLab AI/ML foundation: Hall B/C track reconstruction, waveform ML, GNN-based PID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F2803-B1BC-E764-E395-C9E62E76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FE3E32-8F9C-3EA1-5291-074BE99D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1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Physics Program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Six PAC-approved “A”-rated experiments in Hall A at Jefferson Lab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3 SIDIS experiments: 3D nucleon structure via TMDs and Collins/Sivers functions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PVDIS experiment: parity-violating DIS probing electroweak physics and BSM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J/Ψ threshold production: gluonic gravitational form factors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1 Beam-Normal asymmetry A</a:t>
            </a:r>
            <a:r>
              <a:rPr lang="en-US" sz="1800" baseline="-25000" dirty="0"/>
              <a:t>n</a:t>
            </a:r>
            <a:r>
              <a:rPr lang="en-US" sz="1800" dirty="0"/>
              <a:t> (test beyond parton model)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Plus 2 conditional approval Plus 6 run-group experiments (3-D and spin structure) Plus 1 Endorsed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High luminosity frontier: L ~ 10</a:t>
            </a:r>
            <a:r>
              <a:rPr lang="en-US" sz="2200" b="1" baseline="30000" dirty="0"/>
              <a:t>37</a:t>
            </a:r>
            <a:r>
              <a:rPr lang="en-US" sz="2200" b="1" dirty="0"/>
              <a:t> cm</a:t>
            </a:r>
            <a:r>
              <a:rPr lang="en-US" sz="2200" b="1" baseline="30000" dirty="0"/>
              <a:t>-2</a:t>
            </a:r>
            <a:r>
              <a:rPr lang="en-US" sz="2200" b="1" dirty="0"/>
              <a:t> s</a:t>
            </a:r>
            <a:r>
              <a:rPr lang="en-US" sz="2200" b="1" baseline="30000" dirty="0"/>
              <a:t>-1</a:t>
            </a:r>
            <a:r>
              <a:rPr lang="en-US" sz="2200" b="1" dirty="0"/>
              <a:t> with large acceptance at 1 - 7 GeV/c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Multi-track environment at up to 100 kHz DAQ rate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~50 TB/day raw data volume requiring intelligent online reduction</a:t>
            </a:r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SoLID’s complexity makes it an ideal testbed for AI-driven detector control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800" dirty="0"/>
              <a:t>High occupancy, large data rates, multi-subsystem correlations demand automation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9F2D4-05EE-FF62-455E-F861557E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1B6812-9A9A-C69A-AB2A-F0E84F4D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7-Tier Latency Architecture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8E5D6-0016-32E8-5497-53E3A746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Seven tiers map AI/ML roles to time scales of detector operation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1 (μs): FPGA-based ML trigger primitives — calorimeter clustering, GEM hit patterns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2 (ms): GPU online tracking with GNNs, real-time PID, fast calibration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3 (seconds): Data quality monitoring, anomaly detection, prescale optimization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4 (minutes): Adaptive trigger menus, occupancy-based rate control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5 (hours): Calibration updates — HV, alignment, gain corrections via ML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6 (days): Full calibration campaigns, systematic uncertainty estimation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Tier 7 (weeks/months): Foundation model retraining on accumulated physics data</a:t>
            </a:r>
            <a:endParaRPr lang="en-US" sz="1700" dirty="0"/>
          </a:p>
          <a:p>
            <a:pPr marL="285750" lvl="0" indent="-285750">
              <a:buFont typeface="Courier New"/>
              <a:buChar char="o"/>
            </a:pPr>
            <a:r>
              <a:rPr lang="en-US" sz="2200" b="1" dirty="0"/>
              <a:t>Human oversight required at each tier boundary; all AI actions are logged and auditable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68CA-B0EB-2545-1BB5-FCA2B14F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D422A2-6126-2C4B-550A-A5B9B694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SoLID SDD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8415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26a30e-e30c-49d2-b28e-4b15466de7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CE15F5A724E4995E449CDD4BB4BEB" ma:contentTypeVersion="14" ma:contentTypeDescription="Create a new document." ma:contentTypeScope="" ma:versionID="3742517f4d8ea0c0f7fa2c848517d3c9">
  <xsd:schema xmlns:xsd="http://www.w3.org/2001/XMLSchema" xmlns:xs="http://www.w3.org/2001/XMLSchema" xmlns:p="http://schemas.microsoft.com/office/2006/metadata/properties" xmlns:ns3="2626a30e-e30c-49d2-b28e-4b15466de7c6" xmlns:ns4="77586f14-e94f-440a-8709-25c562d20f3f" targetNamespace="http://schemas.microsoft.com/office/2006/metadata/properties" ma:root="true" ma:fieldsID="c6aed80b5cb2f7b947f8555b754936a2" ns3:_="" ns4:_="">
    <xsd:import namespace="2626a30e-e30c-49d2-b28e-4b15466de7c6"/>
    <xsd:import namespace="77586f14-e94f-440a-8709-25c562d20f3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a30e-e30c-49d2-b28e-4b15466de7c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86f14-e94f-440a-8709-25c562d20f3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FBB26-56DD-4039-A8D4-E63CBA2F0B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CF9DF-7427-45A3-970D-A039646314B0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77586f14-e94f-440a-8709-25c562d20f3f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2626a30e-e30c-49d2-b28e-4b15466de7c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E64F37-EE88-4897-BFD8-391D32657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6a30e-e30c-49d2-b28e-4b15466de7c6"/>
    <ds:schemaRef ds:uri="77586f14-e94f-440a-8709-25c562d20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ppt2E72.tmp</Template>
  <TotalTime>1259</TotalTime>
  <Words>1418</Words>
  <Application>Microsoft Office PowerPoint</Application>
  <PresentationFormat>Widescreen</PresentationFormat>
  <Paragraphs>168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Courier New</vt:lpstr>
      <vt:lpstr>Arial</vt:lpstr>
      <vt:lpstr>Jefferson Lab Theme 1</vt:lpstr>
      <vt:lpstr>SoLID as a Self-Driving Detector</vt:lpstr>
      <vt:lpstr>Proposed Apparatus in Hall A – Around CLEO-II Magnet</vt:lpstr>
      <vt:lpstr>SoLID – The Apparatus</vt:lpstr>
      <vt:lpstr>SoLID – The Apparatus</vt:lpstr>
      <vt:lpstr>SoLID – The Experiments</vt:lpstr>
      <vt:lpstr>What is a Self-Driving Detector?</vt:lpstr>
      <vt:lpstr>What is a Self-Driving Detector?</vt:lpstr>
      <vt:lpstr>SoLID Physics Program</vt:lpstr>
      <vt:lpstr>The 7-Tier Latency Architecture</vt:lpstr>
      <vt:lpstr>ML Models for SoLID Subsystems</vt:lpstr>
      <vt:lpstr>Expected Performance Gains</vt:lpstr>
      <vt:lpstr>Data and Training Strategy</vt:lpstr>
      <vt:lpstr>Pilot Projects</vt:lpstr>
      <vt:lpstr>Engineering Infrastructure</vt:lpstr>
      <vt:lpstr>Summary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Drewery</dc:creator>
  <cp:lastModifiedBy>Klaus Dehmelt</cp:lastModifiedBy>
  <cp:revision>5</cp:revision>
  <cp:lastPrinted>2024-11-21T18:51:38Z</cp:lastPrinted>
  <dcterms:created xsi:type="dcterms:W3CDTF">2025-03-12T19:30:16Z</dcterms:created>
  <dcterms:modified xsi:type="dcterms:W3CDTF">2026-02-19T20:27:06Z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0x0101008FCCE15F5A724E4995E449CDD4BB4BEB</vt:lpwstr>
  </property>
</Properties>
</file>