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5" r:id="rId2"/>
    <p:sldId id="388" r:id="rId3"/>
    <p:sldId id="437" r:id="rId4"/>
    <p:sldId id="499" r:id="rId5"/>
    <p:sldId id="259" r:id="rId6"/>
    <p:sldId id="504" r:id="rId7"/>
    <p:sldId id="500" r:id="rId8"/>
    <p:sldId id="502" r:id="rId9"/>
    <p:sldId id="503" r:id="rId10"/>
    <p:sldId id="375" r:id="rId11"/>
    <p:sldId id="485" r:id="rId12"/>
    <p:sldId id="489" r:id="rId13"/>
    <p:sldId id="507" r:id="rId14"/>
    <p:sldId id="508" r:id="rId15"/>
    <p:sldId id="338" r:id="rId16"/>
    <p:sldId id="411" r:id="rId17"/>
    <p:sldId id="394" r:id="rId18"/>
    <p:sldId id="263" r:id="rId19"/>
    <p:sldId id="265" r:id="rId20"/>
    <p:sldId id="413" r:id="rId21"/>
    <p:sldId id="407" r:id="rId22"/>
    <p:sldId id="409" r:id="rId23"/>
    <p:sldId id="506" r:id="rId24"/>
    <p:sldId id="41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 zhou" initials="lz" lastIdx="1" clrIdx="0"/>
  <p:cmAuthor id="2" name="ZhouYi" initials="Z" lastIdx="16" clrIdx="1"/>
  <p:cmAuthor id="3" name="思齐 何" initials="思齐" lastIdx="2" clrIdx="2">
    <p:extLst>
      <p:ext uri="{19B8F6BF-5375-455C-9EA6-DF929625EA0E}">
        <p15:presenceInfo xmlns:p15="http://schemas.microsoft.com/office/powerpoint/2012/main" userId="c26301ce65be7e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2D050"/>
    <a:srgbClr val="00B050"/>
    <a:srgbClr val="00B0F0"/>
    <a:srgbClr val="EC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3939" autoAdjust="0"/>
  </p:normalViewPr>
  <p:slideViewPr>
    <p:cSldViewPr snapToGrid="0">
      <p:cViewPr varScale="1">
        <p:scale>
          <a:sx n="127" d="100"/>
          <a:sy n="127" d="100"/>
        </p:scale>
        <p:origin x="25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172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DF647-ADFE-4DFA-889F-DAAEE28856D3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9702E-334E-4B71-B0FE-D246CC100F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CEA01-9870-2F2F-C676-AC3B826C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64FF11-3375-BC0D-D830-B9D898399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FBF08F-505F-7D9A-1563-6E91CF0AF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031914-C4D3-EC11-F4DA-E8DFC58CD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393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52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362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712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54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67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1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3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9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90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E1A1-EFC9-B445-249E-8146A6F53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50901B-77F6-F66F-7C90-19562F7B3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8467CF1-BF42-ED5A-0160-66439DE2A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3DF2C3-1B5D-4961-F1CD-F7DE47727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448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9799F-8E72-D0AA-334F-073E1BD60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6B31D7-C354-8E3C-E123-696033C76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46DC0D-7404-8BF4-B03F-522ADC81D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092BEC-5B25-1A85-3D07-1896C368F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88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661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596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3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A06121D-FBCC-49ED-AD52-FF6716A4A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995" r="218"/>
          <a:stretch/>
        </p:blipFill>
        <p:spPr>
          <a:xfrm>
            <a:off x="1079500" y="1564639"/>
            <a:ext cx="10132060" cy="5116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290" y="1052513"/>
            <a:ext cx="12081194" cy="341312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9790" y="76200"/>
            <a:ext cx="76200" cy="6400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F2ABE7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636615" y="6324600"/>
            <a:ext cx="360362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269991BF-E30C-45A0-A276-14E4E81C5DF7}" type="slidenum">
              <a:rPr lang="en-US" altLang="zh-CN" sz="1400" b="1" i="1" smtClean="0">
                <a:solidFill>
                  <a:srgbClr val="801EFF"/>
                </a:solidFill>
                <a:latin typeface="Times" panose="02020603050405020304" pitchFamily="18" charset="0"/>
              </a:rPr>
              <a:t>‹#›</a:t>
            </a:fld>
            <a:endParaRPr lang="en-US" altLang="zh-CN" sz="1400" b="1" i="1" dirty="0">
              <a:solidFill>
                <a:srgbClr val="801EFF"/>
              </a:solidFill>
              <a:latin typeface="Times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049240" y="76200"/>
            <a:ext cx="9477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indico.cern.ch/event/1273825/timetable/#20230621.detaile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91" y="1535403"/>
            <a:ext cx="11383241" cy="1893597"/>
          </a:xfrm>
        </p:spPr>
        <p:txBody>
          <a:bodyPr>
            <a:noAutofit/>
          </a:bodyPr>
          <a:lstStyle/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detectors</a:t>
            </a:r>
            <a:endParaRPr lang="zh-CN" altLang="zh-C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906959"/>
            <a:ext cx="9144000" cy="946943"/>
          </a:xfrm>
        </p:spPr>
        <p:txBody>
          <a:bodyPr/>
          <a:lstStyle/>
          <a:p>
            <a:r>
              <a:rPr lang="zh-CN" altLang="en-US" dirty="0"/>
              <a:t>　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UTSC-MPGD Group</a:t>
            </a:r>
          </a:p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there are questions, please contact :</a:t>
            </a:r>
          </a:p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 Zhou,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zhouyi@cern.ch</a:t>
            </a:r>
            <a:endParaRPr lang="en-US" altLang="zh-CN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2B347C3E-A4C4-4556-A09A-835D14E9962C}"/>
              </a:ext>
            </a:extLst>
          </p:cNvPr>
          <p:cNvSpPr txBox="1">
            <a:spLocks/>
          </p:cNvSpPr>
          <p:nvPr/>
        </p:nvSpPr>
        <p:spPr>
          <a:xfrm>
            <a:off x="1587211" y="6144640"/>
            <a:ext cx="9144000" cy="3996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　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20-02-2026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6"/>
    </mc:Choice>
    <mc:Fallback xmlns="">
      <p:transition spd="slow" advTm="562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表, 折线图&#10;&#10;AI 生成的内容可能不正确。">
            <a:extLst>
              <a:ext uri="{FF2B5EF4-FFF2-40B4-BE49-F238E27FC236}">
                <a16:creationId xmlns:a16="http://schemas.microsoft.com/office/drawing/2014/main" id="{51BA7DF3-521D-4901-A4ED-AFC2EE39C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1" t="3491" r="3863" b="4759"/>
          <a:stretch/>
        </p:blipFill>
        <p:spPr>
          <a:xfrm>
            <a:off x="3888375" y="1487305"/>
            <a:ext cx="3014007" cy="238011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DE58082-35EB-4006-AD44-31B7728CA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5" t="4529" r="4104" b="4759"/>
          <a:stretch/>
        </p:blipFill>
        <p:spPr>
          <a:xfrm>
            <a:off x="696744" y="1487306"/>
            <a:ext cx="3021257" cy="238011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AA2341-B6ED-4B0A-A97B-C0F149C50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43" y="1577447"/>
            <a:ext cx="3495235" cy="262040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DCB79A0-BE68-4523-B5BC-C105E3361B3E}"/>
              </a:ext>
            </a:extLst>
          </p:cNvPr>
          <p:cNvSpPr txBox="1"/>
          <p:nvPr/>
        </p:nvSpPr>
        <p:spPr>
          <a:xfrm>
            <a:off x="6924728" y="4619236"/>
            <a:ext cx="452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Spatial Resolution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52μm</a:t>
            </a:r>
            <a:r>
              <a:rPr lang="zh-CN" altLang="en-US" sz="1600" b="1" dirty="0">
                <a:solidFill>
                  <a:prstClr val="black"/>
                </a:solidFill>
                <a:latin typeface="Calibri"/>
                <a:ea typeface="微软雅黑"/>
              </a:rPr>
              <a:t> </a:t>
            </a: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微软雅黑"/>
              </a:rPr>
              <a:t>to</a:t>
            </a:r>
            <a:r>
              <a:rPr lang="zh-CN" altLang="en-US" sz="1600" b="1" dirty="0">
                <a:solidFill>
                  <a:prstClr val="black"/>
                </a:solidFill>
                <a:latin typeface="Calibri"/>
                <a:ea typeface="微软雅黑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78μm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微软雅黑"/>
              </a:rPr>
              <a:t>                             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(small bending on sector4)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微软雅黑"/>
              </a:rPr>
              <a:t>Detection </a:t>
            </a:r>
            <a:r>
              <a:rPr lang="en-US" altLang="zh-CN" sz="1600" b="1" dirty="0">
                <a:solidFill>
                  <a:srgbClr val="FF0000"/>
                </a:solidFill>
                <a:latin typeface="Calibri"/>
                <a:ea typeface="微软雅黑"/>
              </a:rPr>
              <a:t>Efficiency</a:t>
            </a:r>
            <a:r>
              <a:rPr lang="zh-CN" altLang="en-US" sz="1600" b="1" dirty="0">
                <a:solidFill>
                  <a:prstClr val="black"/>
                </a:solidFill>
                <a:latin typeface="Calibri"/>
                <a:ea typeface="微软雅黑"/>
              </a:rPr>
              <a:t>：</a:t>
            </a:r>
            <a:r>
              <a:rPr lang="zh-CN" altLang="en-US" sz="1600" b="1" dirty="0">
                <a:solidFill>
                  <a:prstClr val="black"/>
                </a:solidFill>
                <a:latin typeface="Calibri"/>
                <a:ea typeface="微软雅黑"/>
                <a:sym typeface="Symbol" panose="05050102010706020507" pitchFamily="18" charset="2"/>
              </a:rPr>
              <a:t></a:t>
            </a: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微软雅黑"/>
              </a:rPr>
              <a:t>95%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E69E87C-6FE4-4153-83AB-2C1231FDCA20}"/>
              </a:ext>
            </a:extLst>
          </p:cNvPr>
          <p:cNvSpPr txBox="1"/>
          <p:nvPr/>
        </p:nvSpPr>
        <p:spPr>
          <a:xfrm>
            <a:off x="6902382" y="4318887"/>
            <a:ext cx="1597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91B67EC-914B-4AED-8521-9C66F28FCD27}"/>
              </a:ext>
            </a:extLst>
          </p:cNvPr>
          <p:cNvSpPr txBox="1"/>
          <p:nvPr/>
        </p:nvSpPr>
        <p:spPr>
          <a:xfrm>
            <a:off x="6945010" y="5946706"/>
            <a:ext cx="378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Spatial Resolution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50μm to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53μm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微软雅黑"/>
              </a:rPr>
              <a:t>Detection </a:t>
            </a:r>
            <a:r>
              <a:rPr lang="en-US" altLang="zh-CN" sz="1600" b="1" dirty="0">
                <a:solidFill>
                  <a:srgbClr val="FF0000"/>
                </a:solidFill>
                <a:latin typeface="Calibri"/>
                <a:ea typeface="微软雅黑"/>
              </a:rPr>
              <a:t>Efficiency</a:t>
            </a:r>
            <a:r>
              <a:rPr lang="zh-CN" altLang="en-US" sz="1600" b="1" dirty="0">
                <a:solidFill>
                  <a:prstClr val="black"/>
                </a:solidFill>
                <a:latin typeface="Calibri"/>
                <a:ea typeface="微软雅黑"/>
              </a:rPr>
              <a:t>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lang="en-US" altLang="zh-CN" sz="1600" b="1" dirty="0">
                <a:solidFill>
                  <a:prstClr val="black"/>
                </a:solidFill>
                <a:latin typeface="Calibri"/>
                <a:ea typeface="微软雅黑"/>
              </a:rPr>
              <a:t>96%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DE84CDC-FD0D-4097-892A-C503928A0D7F}"/>
              </a:ext>
            </a:extLst>
          </p:cNvPr>
          <p:cNvSpPr txBox="1"/>
          <p:nvPr/>
        </p:nvSpPr>
        <p:spPr>
          <a:xfrm>
            <a:off x="6924728" y="5502286"/>
            <a:ext cx="468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Pion 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(Ultra High Rate: ~1.73MHz/cm</a:t>
            </a:r>
            <a:r>
              <a:rPr kumimoji="1"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9A64DA5-19BC-4D12-9125-33333654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99" y="3827894"/>
            <a:ext cx="3156607" cy="215772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696F39-5CC0-454D-97D9-33881CACF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651" y="3867415"/>
            <a:ext cx="2690086" cy="233464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89F860E7-8E51-464F-8B70-FC2D6EDD8584}"/>
              </a:ext>
            </a:extLst>
          </p:cNvPr>
          <p:cNvSpPr txBox="1"/>
          <p:nvPr/>
        </p:nvSpPr>
        <p:spPr>
          <a:xfrm>
            <a:off x="2462213" y="5564472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50μm</a:t>
            </a:r>
            <a:endParaRPr lang="zh-CN" altLang="en-US" b="1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E15AC18-7814-4735-90DD-0844C7734155}"/>
              </a:ext>
            </a:extLst>
          </p:cNvPr>
          <p:cNvSpPr txBox="1"/>
          <p:nvPr/>
        </p:nvSpPr>
        <p:spPr>
          <a:xfrm>
            <a:off x="2514601" y="4450006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  <a:sym typeface="Symbol" panose="05050102010706020507" pitchFamily="18" charset="2"/>
              </a:rPr>
              <a:t>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53μm</a:t>
            </a:r>
            <a:endParaRPr lang="zh-CN" altLang="en-US" b="1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EF8F9DF-6F67-4D61-8C11-0800D78A0F8B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100cm × 50cm: New beam test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18625DF-7582-4EF1-B9D1-A24F7C6EF096}"/>
              </a:ext>
            </a:extLst>
          </p:cNvPr>
          <p:cNvSpPr txBox="1"/>
          <p:nvPr/>
        </p:nvSpPr>
        <p:spPr>
          <a:xfrm>
            <a:off x="8959713" y="369402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2025.11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2FBD07E-A86B-48A7-809B-421B432D9801}"/>
              </a:ext>
            </a:extLst>
          </p:cNvPr>
          <p:cNvSpPr txBox="1"/>
          <p:nvPr/>
        </p:nvSpPr>
        <p:spPr>
          <a:xfrm>
            <a:off x="761817" y="6142769"/>
            <a:ext cx="378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Work gas: Ar:CF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:CO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/45:40:15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APV25 + SRS +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mmDAQ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DFCD197-45A4-467D-8157-159E3CB27613}"/>
              </a:ext>
            </a:extLst>
          </p:cNvPr>
          <p:cNvSpPr txBox="1"/>
          <p:nvPr/>
        </p:nvSpPr>
        <p:spPr>
          <a:xfrm>
            <a:off x="2492736" y="2088154"/>
            <a:ext cx="900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9A80489-48F4-41C4-AD19-0A1FBD36FDA3}"/>
              </a:ext>
            </a:extLst>
          </p:cNvPr>
          <p:cNvSpPr txBox="1"/>
          <p:nvPr/>
        </p:nvSpPr>
        <p:spPr>
          <a:xfrm>
            <a:off x="5598579" y="2088154"/>
            <a:ext cx="868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068BDE6-F4A9-4357-81D2-1DB5B04AD46B}"/>
              </a:ext>
            </a:extLst>
          </p:cNvPr>
          <p:cNvSpPr txBox="1"/>
          <p:nvPr/>
        </p:nvSpPr>
        <p:spPr>
          <a:xfrm>
            <a:off x="933855" y="4197851"/>
            <a:ext cx="868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BE64D18-B747-4B01-923F-A83B474F5EBA}"/>
              </a:ext>
            </a:extLst>
          </p:cNvPr>
          <p:cNvSpPr txBox="1"/>
          <p:nvPr/>
        </p:nvSpPr>
        <p:spPr>
          <a:xfrm>
            <a:off x="933855" y="5317620"/>
            <a:ext cx="868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Pion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3537090-C8C9-40B2-BD95-12B24C39C8E9}"/>
              </a:ext>
            </a:extLst>
          </p:cNvPr>
          <p:cNvSpPr txBox="1"/>
          <p:nvPr/>
        </p:nvSpPr>
        <p:spPr>
          <a:xfrm>
            <a:off x="4376885" y="4269412"/>
            <a:ext cx="868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676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89925545-1451-47F3-A4CC-BB100949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The low-mass Cylindrical μRGroove</a:t>
            </a:r>
            <a:endParaRPr kumimoji="1" lang="en-US" altLang="zh-CN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329B62-EA25-91EE-1D24-FE98F2DAD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03" y="1662047"/>
            <a:ext cx="3165645" cy="190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C838D7-CB83-43B0-977C-FC84C2BC3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59" y="1665364"/>
            <a:ext cx="3037638" cy="19850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64D536-D306-491A-85C0-4D6E1888C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5" y="1752935"/>
            <a:ext cx="3354627" cy="180988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CEF88C0-709B-43C1-BE2D-26BCF733C517}"/>
              </a:ext>
            </a:extLst>
          </p:cNvPr>
          <p:cNvSpPr txBox="1"/>
          <p:nvPr/>
        </p:nvSpPr>
        <p:spPr>
          <a:xfrm>
            <a:off x="917057" y="3838615"/>
            <a:ext cx="6493565" cy="199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 1</a:t>
            </a:r>
            <a:r>
              <a:rPr lang="en-US" altLang="zh-CN" sz="2400" b="1" kern="100" baseline="300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C-</a:t>
            </a:r>
            <a:r>
              <a:rPr lang="en-US" altLang="zh-CN" sz="2400" b="1" kern="100" dirty="0" err="1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μRGroove</a:t>
            </a: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prototype</a:t>
            </a:r>
            <a:r>
              <a:rPr lang="en-US" altLang="zh-CN" sz="2400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2400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b="1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Size of active area: </a:t>
            </a:r>
            <a:r>
              <a:rPr lang="en-US" altLang="zh-CN" b="1" kern="100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D=131.0mm, L=100.0mm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Material budget of active area:</a:t>
            </a:r>
            <a:r>
              <a:rPr lang="zh-CN" altLang="en-US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~0.23%</a:t>
            </a:r>
            <a:r>
              <a:rPr lang="zh-CN" altLang="en-US" b="1" kern="100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b="1" kern="100" baseline="-25000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0</a:t>
            </a:r>
            <a:endParaRPr lang="en-US" altLang="zh-CN" b="1" kern="100" dirty="0">
              <a:solidFill>
                <a:srgbClr val="FF0000"/>
              </a:solidFill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Out cylinder is drift and inner is </a:t>
            </a:r>
            <a:r>
              <a:rPr lang="en-US" altLang="zh-CN" b="1" kern="100" dirty="0" err="1">
                <a:ea typeface="等线" panose="02010600030101010101" pitchFamily="2" charset="-122"/>
                <a:cs typeface="Times New Roman" panose="02020603050405020304" pitchFamily="18" charset="0"/>
              </a:rPr>
              <a:t>μRGroove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-PCB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Detachable mechanical design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8EF1BA5-7782-4155-9907-E4FBF5FC46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05" y="3766097"/>
            <a:ext cx="2124590" cy="28530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8395D4B-D065-424B-94A0-43E6970EC42F}"/>
              </a:ext>
            </a:extLst>
          </p:cNvPr>
          <p:cNvSpPr txBox="1"/>
          <p:nvPr/>
        </p:nvSpPr>
        <p:spPr>
          <a:xfrm>
            <a:off x="7494377" y="4029039"/>
            <a:ext cx="119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Prototype 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E6CC55-00D1-4E11-8EE3-92F950F21D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6" y="1957626"/>
            <a:ext cx="1613478" cy="8343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AC696A-6D8F-4C42-A396-8D9BA4C37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339" y="2064845"/>
            <a:ext cx="1163118" cy="727093"/>
          </a:xfrm>
          <a:prstGeom prst="rect">
            <a:avLst/>
          </a:prstGeom>
        </p:spPr>
      </p:pic>
      <p:sp>
        <p:nvSpPr>
          <p:cNvPr id="15" name="箭头: 右 14">
            <a:extLst>
              <a:ext uri="{FF2B5EF4-FFF2-40B4-BE49-F238E27FC236}">
                <a16:creationId xmlns:a16="http://schemas.microsoft.com/office/drawing/2014/main" id="{76AC1594-B1A0-407C-A7A9-FB5AB226FEF4}"/>
              </a:ext>
            </a:extLst>
          </p:cNvPr>
          <p:cNvSpPr/>
          <p:nvPr/>
        </p:nvSpPr>
        <p:spPr>
          <a:xfrm>
            <a:off x="4377994" y="2879203"/>
            <a:ext cx="469127" cy="2981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6E5D1A9-1621-4B1E-9754-093A87D66DB6}"/>
              </a:ext>
            </a:extLst>
          </p:cNvPr>
          <p:cNvSpPr txBox="1"/>
          <p:nvPr/>
        </p:nvSpPr>
        <p:spPr>
          <a:xfrm>
            <a:off x="9040505" y="4607173"/>
            <a:ext cx="27187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</a:rPr>
              <a:t>2021.09 - 2024.05:</a:t>
            </a:r>
            <a:r>
              <a:rPr lang="zh-CN" altLang="en-US" b="1" dirty="0">
                <a:solidFill>
                  <a:srgbClr val="00B050"/>
                </a:solidFill>
              </a:rPr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design and production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</a:rPr>
              <a:t>2024.07</a:t>
            </a:r>
            <a:r>
              <a:rPr lang="zh-CN" altLang="en-US" b="1" dirty="0">
                <a:solidFill>
                  <a:srgbClr val="00B050"/>
                </a:solidFill>
              </a:rPr>
              <a:t>：</a:t>
            </a:r>
            <a:r>
              <a:rPr lang="en-US" altLang="zh-CN" b="1" dirty="0">
                <a:solidFill>
                  <a:srgbClr val="00B050"/>
                </a:solidFill>
              </a:rPr>
              <a:t>Beam test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</a:rPr>
              <a:t>2024.11:  1</a:t>
            </a:r>
            <a:r>
              <a:rPr lang="en-US" altLang="zh-CN" b="1" baseline="30000" dirty="0">
                <a:solidFill>
                  <a:srgbClr val="00B050"/>
                </a:solidFill>
              </a:rPr>
              <a:t>st</a:t>
            </a:r>
            <a:r>
              <a:rPr lang="en-US" altLang="zh-CN" b="1" dirty="0">
                <a:solidFill>
                  <a:srgbClr val="00B050"/>
                </a:solidFill>
              </a:rPr>
              <a:t> beam test under magnetic field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803260-D453-4E63-83CF-D868D59E6940}"/>
              </a:ext>
            </a:extLst>
          </p:cNvPr>
          <p:cNvSpPr txBox="1"/>
          <p:nvPr/>
        </p:nvSpPr>
        <p:spPr>
          <a:xfrm>
            <a:off x="650375" y="6007556"/>
            <a:ext cx="5722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One of the options for STCF inner tracker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8EC851A-07F7-E2E4-39B7-85EDD8A7FD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1" y="4283924"/>
            <a:ext cx="3466553" cy="22564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F9B724A-22B2-B119-C28F-5481C32AC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6" b="13035"/>
          <a:stretch>
            <a:fillRect/>
          </a:stretch>
        </p:blipFill>
        <p:spPr>
          <a:xfrm>
            <a:off x="1062504" y="1534427"/>
            <a:ext cx="3427516" cy="26592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 in magnet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F769E34-4DAA-4D5D-B593-5A938828E5A6}"/>
              </a:ext>
            </a:extLst>
          </p:cNvPr>
          <p:cNvSpPr txBox="1"/>
          <p:nvPr/>
        </p:nvSpPr>
        <p:spPr>
          <a:xfrm>
            <a:off x="4589048" y="4422137"/>
            <a:ext cx="7582162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Goliath magnet at SPS-H4, </a:t>
            </a:r>
            <a:r>
              <a:rPr lang="en-US" altLang="zh-CN" dirty="0">
                <a:solidFill>
                  <a:srgbClr val="FF0000"/>
                </a:solidFill>
              </a:rPr>
              <a:t>B = 1T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Trackers: </a:t>
            </a:r>
            <a:r>
              <a:rPr lang="en-US" altLang="zh-CN" dirty="0" err="1"/>
              <a:t>μRGroove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Ar</a:t>
            </a:r>
            <a:r>
              <a:rPr lang="en-US" altLang="zh-CN" dirty="0"/>
              <a:t>/iC</a:t>
            </a:r>
            <a:r>
              <a:rPr lang="en-US" altLang="zh-CN" baseline="-25000" dirty="0"/>
              <a:t>4</a:t>
            </a:r>
            <a:r>
              <a:rPr lang="en-US" altLang="zh-CN" dirty="0"/>
              <a:t>H</a:t>
            </a:r>
            <a:r>
              <a:rPr lang="en-US" altLang="zh-CN" baseline="-25000" dirty="0"/>
              <a:t>10</a:t>
            </a:r>
            <a:r>
              <a:rPr lang="en-US" altLang="zh-CN" dirty="0"/>
              <a:t>(98/2),</a:t>
            </a:r>
            <a:r>
              <a:rPr lang="zh-CN" altLang="en-US" dirty="0"/>
              <a:t> </a:t>
            </a:r>
            <a:r>
              <a:rPr lang="en-US" altLang="zh-CN" dirty="0"/>
              <a:t>3kV/cm</a:t>
            </a:r>
            <a:r>
              <a:rPr lang="zh-CN" altLang="en-US" dirty="0"/>
              <a:t> </a:t>
            </a:r>
            <a:r>
              <a:rPr lang="en-US" altLang="zh-CN" dirty="0"/>
              <a:t>drift</a:t>
            </a:r>
            <a:r>
              <a:rPr lang="zh-CN" altLang="en-US" dirty="0"/>
              <a:t> </a:t>
            </a:r>
            <a:r>
              <a:rPr lang="en-US" altLang="zh-CN" dirty="0"/>
              <a:t>field, Lorentz angle:</a:t>
            </a:r>
            <a:r>
              <a:rPr lang="zh-CN" altLang="en-US" dirty="0"/>
              <a:t> </a:t>
            </a:r>
            <a:r>
              <a:rPr lang="en-US" altLang="zh-CN" dirty="0"/>
              <a:t>~6°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c-</a:t>
            </a:r>
            <a:r>
              <a:rPr lang="en-US" altLang="zh-CN" dirty="0" err="1"/>
              <a:t>μRGroove</a:t>
            </a:r>
            <a:r>
              <a:rPr lang="en-US" altLang="zh-CN" dirty="0"/>
              <a:t>: </a:t>
            </a:r>
            <a:r>
              <a:rPr lang="en-US" altLang="zh-CN" dirty="0" err="1"/>
              <a:t>Ar</a:t>
            </a:r>
            <a:r>
              <a:rPr lang="en-US" altLang="zh-CN" dirty="0"/>
              <a:t>/CF</a:t>
            </a:r>
            <a:r>
              <a:rPr lang="en-US" altLang="zh-CN" baseline="-25000" dirty="0"/>
              <a:t>4</a:t>
            </a:r>
            <a:r>
              <a:rPr lang="en-US" altLang="zh-CN" dirty="0"/>
              <a:t>/CO</a:t>
            </a:r>
            <a:r>
              <a:rPr lang="en-US" altLang="zh-CN" baseline="-25000" dirty="0"/>
              <a:t>2</a:t>
            </a:r>
            <a:r>
              <a:rPr lang="en-US" altLang="zh-CN" dirty="0"/>
              <a:t>(45/40/15), 0.5kV/cm drift field, Lorentz angle: ~22°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APV25 + SRS + </a:t>
            </a:r>
            <a:r>
              <a:rPr lang="en-US" altLang="zh-CN" dirty="0" err="1"/>
              <a:t>mmDAQ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804900-5CEB-4CBD-B7A0-3860867F34FC}"/>
              </a:ext>
            </a:extLst>
          </p:cNvPr>
          <p:cNvSpPr txBox="1"/>
          <p:nvPr/>
        </p:nvSpPr>
        <p:spPr>
          <a:xfrm>
            <a:off x="1159219" y="1624723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2025. 07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3F8DA0C-3689-0B0C-86F4-DEB8723EA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82" y="1624723"/>
            <a:ext cx="6129632" cy="241439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0549C77-428E-BFFE-19DF-DC0D34254E38}"/>
              </a:ext>
            </a:extLst>
          </p:cNvPr>
          <p:cNvSpPr txBox="1"/>
          <p:nvPr/>
        </p:nvSpPr>
        <p:spPr>
          <a:xfrm>
            <a:off x="5186282" y="1720446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 = 1T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DFFE1D-C912-5341-06B3-A00DD78A0A52}"/>
              </a:ext>
            </a:extLst>
          </p:cNvPr>
          <p:cNvSpPr txBox="1"/>
          <p:nvPr/>
        </p:nvSpPr>
        <p:spPr>
          <a:xfrm>
            <a:off x="2635995" y="5000821"/>
            <a:ext cx="133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/>
              <a:t>Slimulatoin@B</a:t>
            </a:r>
            <a:r>
              <a:rPr lang="en-US" altLang="zh-CN" sz="1200" dirty="0"/>
              <a:t>=1T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52773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resolution @B = 0T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B774DBE-F120-4B65-BB61-ACE0C3AD6644}"/>
              </a:ext>
            </a:extLst>
          </p:cNvPr>
          <p:cNvSpPr txBox="1"/>
          <p:nvPr/>
        </p:nvSpPr>
        <p:spPr>
          <a:xfrm>
            <a:off x="139080" y="1599878"/>
            <a:ext cx="2901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 = 0T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84B5390-3FEE-5958-68DB-2B3227176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2" y="3280881"/>
            <a:ext cx="3998509" cy="3444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8FA552-0706-CFE8-1429-E1A5B1C2C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06" y="1784544"/>
            <a:ext cx="5615302" cy="227355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D1F2A54-7C4A-D896-7C1E-A7420BC12CA4}"/>
              </a:ext>
            </a:extLst>
          </p:cNvPr>
          <p:cNvSpPr txBox="1"/>
          <p:nvPr/>
        </p:nvSpPr>
        <p:spPr>
          <a:xfrm>
            <a:off x="5664550" y="4232954"/>
            <a:ext cx="6601022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Tracker: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sigma of Tracker2 is ~148μm,</a:t>
            </a:r>
            <a:r>
              <a:rPr lang="zh-CN" altLang="en-US" dirty="0"/>
              <a:t> </a:t>
            </a:r>
            <a:r>
              <a:rPr lang="en-US" altLang="zh-CN" dirty="0"/>
              <a:t>So that its </a:t>
            </a:r>
            <a:r>
              <a:rPr lang="en-US" altLang="zh-CN" dirty="0">
                <a:solidFill>
                  <a:srgbClr val="FF0000"/>
                </a:solidFill>
              </a:rPr>
              <a:t>resolution</a:t>
            </a:r>
            <a:r>
              <a:rPr lang="en-US" altLang="zh-CN" dirty="0"/>
              <a:t> is ~115μm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Track error is ~66μm</a:t>
            </a:r>
          </a:p>
          <a:p>
            <a:r>
              <a:rPr lang="en-US" altLang="zh-CN" dirty="0"/>
              <a:t>c-</a:t>
            </a:r>
            <a:r>
              <a:rPr lang="en-US" altLang="zh-CN" dirty="0" err="1"/>
              <a:t>μRGroove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Sigma: </a:t>
            </a:r>
            <a:r>
              <a:rPr lang="en-US" altLang="zh-CN" dirty="0" err="1"/>
              <a:t>μTPC</a:t>
            </a:r>
            <a:r>
              <a:rPr lang="en-US" altLang="zh-CN" dirty="0"/>
              <a:t> (23°) ~120μm, CC (0°)</a:t>
            </a:r>
            <a:r>
              <a:rPr lang="zh-CN" altLang="en-US" dirty="0"/>
              <a:t> </a:t>
            </a:r>
            <a:r>
              <a:rPr lang="en-US" altLang="zh-CN" dirty="0"/>
              <a:t>~92μm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Resolution without track error: </a:t>
            </a:r>
            <a:r>
              <a:rPr lang="en-US" altLang="zh-CN" dirty="0" err="1"/>
              <a:t>μTPC</a:t>
            </a:r>
            <a:r>
              <a:rPr lang="en-US" altLang="zh-CN" dirty="0"/>
              <a:t> (23°) ~100μm, CC (0°) 64μm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8E4A0FA-306D-CB56-01FF-190CC59A094A}"/>
              </a:ext>
            </a:extLst>
          </p:cNvPr>
          <p:cNvSpPr txBox="1"/>
          <p:nvPr/>
        </p:nvSpPr>
        <p:spPr>
          <a:xfrm>
            <a:off x="6950419" y="3347738"/>
            <a:ext cx="22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/>
              <a:t>Alignment of trackers</a:t>
            </a:r>
            <a:endParaRPr lang="zh-CN" altLang="en-US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C53F4-339F-AF91-DA6A-D141A1784C51}"/>
              </a:ext>
            </a:extLst>
          </p:cNvPr>
          <p:cNvSpPr txBox="1"/>
          <p:nvPr/>
        </p:nvSpPr>
        <p:spPr>
          <a:xfrm>
            <a:off x="657616" y="2024881"/>
            <a:ext cx="511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Methods for </a:t>
            </a:r>
            <a:r>
              <a:rPr lang="en-US" altLang="zh-CN" dirty="0"/>
              <a:t>c-</a:t>
            </a:r>
            <a:r>
              <a:rPr lang="en-US" altLang="zh-CN" dirty="0" err="1"/>
              <a:t>μRGroove</a:t>
            </a:r>
            <a:r>
              <a:rPr lang="en-US" altLang="zh-CN" dirty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Charge centroid (CC) for tracks at small angles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Micro-Time projection chamber (</a:t>
            </a:r>
            <a:r>
              <a:rPr lang="en-US" altLang="zh-CN" dirty="0" err="1"/>
              <a:t>μTPC</a:t>
            </a:r>
            <a:r>
              <a:rPr lang="en-US" altLang="zh-CN" dirty="0"/>
              <a:t>) for tracks at big 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3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98CDB-8DEB-751B-9C43-A58FB5A6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A2B275A-D3D6-126A-73D3-9C1601F5ED9B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resolution @B = 1T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3AF4903-644F-7D1F-66F5-8E67163D254F}"/>
              </a:ext>
            </a:extLst>
          </p:cNvPr>
          <p:cNvSpPr txBox="1"/>
          <p:nvPr/>
        </p:nvSpPr>
        <p:spPr>
          <a:xfrm>
            <a:off x="139080" y="1599878"/>
            <a:ext cx="2901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 = 1T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1B77F7-7290-7AF7-0E13-A60918EF1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2" y="3059991"/>
            <a:ext cx="4290715" cy="3657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0A72D4-B19E-1361-9BCF-3A671F46A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08" y="1509500"/>
            <a:ext cx="6014269" cy="244792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9649646-A389-2F5F-8E8F-E6829063B5EC}"/>
              </a:ext>
            </a:extLst>
          </p:cNvPr>
          <p:cNvSpPr txBox="1"/>
          <p:nvPr/>
        </p:nvSpPr>
        <p:spPr>
          <a:xfrm>
            <a:off x="5141135" y="4001567"/>
            <a:ext cx="677574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Tracker: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sigma of Tracker2 is ~217μm,</a:t>
            </a:r>
            <a:r>
              <a:rPr lang="zh-CN" altLang="en-US" dirty="0"/>
              <a:t> </a:t>
            </a:r>
            <a:r>
              <a:rPr lang="en-US" altLang="zh-CN" dirty="0"/>
              <a:t>So that its resolution is ~169μm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Track error is ~98μm</a:t>
            </a:r>
          </a:p>
          <a:p>
            <a:r>
              <a:rPr lang="en-US" altLang="zh-CN" dirty="0"/>
              <a:t>c-</a:t>
            </a:r>
            <a:r>
              <a:rPr lang="en-US" altLang="zh-CN" dirty="0" err="1"/>
              <a:t>μRGroove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Lorentz angle ~23°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Sigma: </a:t>
            </a:r>
            <a:r>
              <a:rPr lang="en-US" altLang="zh-CN" dirty="0" err="1"/>
              <a:t>μTPC</a:t>
            </a:r>
            <a:r>
              <a:rPr lang="en-US" altLang="zh-CN" dirty="0"/>
              <a:t> (0°) ~160μm, CC (Theta – Lorentz angle = 0°)</a:t>
            </a:r>
            <a:r>
              <a:rPr lang="zh-CN" altLang="en-US" dirty="0"/>
              <a:t> </a:t>
            </a:r>
            <a:r>
              <a:rPr lang="en-US" altLang="zh-CN" dirty="0"/>
              <a:t>~125μm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Resolution without track error:</a:t>
            </a:r>
            <a:r>
              <a:rPr lang="zh-CN" altLang="en-US" dirty="0"/>
              <a:t> </a:t>
            </a:r>
            <a:r>
              <a:rPr lang="en-US" altLang="zh-CN" dirty="0" err="1"/>
              <a:t>μTPC</a:t>
            </a:r>
            <a:r>
              <a:rPr lang="en-US" altLang="zh-CN" dirty="0"/>
              <a:t> ~127μm, CC ~78μm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4278C8D-99A3-2AA2-B7C9-293F67CC20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00" y="1509500"/>
            <a:ext cx="3481277" cy="1576298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46E29EC6-3EEB-22F3-657D-FCB948B74F7E}"/>
              </a:ext>
            </a:extLst>
          </p:cNvPr>
          <p:cNvSpPr/>
          <p:nvPr/>
        </p:nvSpPr>
        <p:spPr>
          <a:xfrm rot="18399147">
            <a:off x="1194747" y="3049028"/>
            <a:ext cx="1210540" cy="120941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535C2CC4-9D23-1B50-1F75-A3AE9D074967}"/>
              </a:ext>
            </a:extLst>
          </p:cNvPr>
          <p:cNvSpPr/>
          <p:nvPr/>
        </p:nvSpPr>
        <p:spPr>
          <a:xfrm rot="16200000" flipV="1">
            <a:off x="4043115" y="3644329"/>
            <a:ext cx="1366421" cy="119465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2948AE8C-E054-EF34-303D-432DA811FFE9}"/>
              </a:ext>
            </a:extLst>
          </p:cNvPr>
          <p:cNvSpPr/>
          <p:nvPr/>
        </p:nvSpPr>
        <p:spPr>
          <a:xfrm>
            <a:off x="1246910" y="3640424"/>
            <a:ext cx="326235" cy="3262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3422B99-C6C1-1AA8-4672-EBC6E4E89725}"/>
              </a:ext>
            </a:extLst>
          </p:cNvPr>
          <p:cNvSpPr/>
          <p:nvPr/>
        </p:nvSpPr>
        <p:spPr>
          <a:xfrm>
            <a:off x="4569164" y="4473171"/>
            <a:ext cx="326235" cy="326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E208DB-0503-4DBC-9335-09A241C7A4D9}"/>
              </a:ext>
            </a:extLst>
          </p:cNvPr>
          <p:cNvSpPr txBox="1"/>
          <p:nvPr/>
        </p:nvSpPr>
        <p:spPr>
          <a:xfrm>
            <a:off x="7044671" y="3261856"/>
            <a:ext cx="22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/>
              <a:t>Alignment of trackers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63993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156474"/>
            <a:ext cx="10868696" cy="854683"/>
          </a:xfrm>
        </p:spPr>
        <p:txBody>
          <a:bodyPr>
            <a:noAutofit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BAFFF0-BCBF-4DBB-B7DC-13673FCFB3D2}"/>
              </a:ext>
            </a:extLst>
          </p:cNvPr>
          <p:cNvSpPr txBox="1"/>
          <p:nvPr/>
        </p:nvSpPr>
        <p:spPr>
          <a:xfrm>
            <a:off x="461741" y="1561657"/>
            <a:ext cx="1126851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50cm×50cm planar </a:t>
            </a:r>
            <a:r>
              <a:rPr lang="en-US" altLang="zh-CN" sz="2400" b="1" dirty="0" err="1"/>
              <a:t>μRGroove</a:t>
            </a:r>
            <a:endParaRPr lang="en-US" altLang="zh-CN" sz="2400" b="1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Pretty gain uniformity: better than 7%.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Rate capability: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300kHz/cm</a:t>
            </a:r>
            <a:r>
              <a:rPr lang="en-US" altLang="zh-CN" sz="2400" b="1" baseline="30000" dirty="0"/>
              <a:t>2</a:t>
            </a:r>
            <a:r>
              <a:rPr lang="en-US" altLang="zh-CN" sz="2400" b="1" dirty="0"/>
              <a:t>@8mm diameter@8.1keV X-ray.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New beam test: Spatial resolution is ~60μm.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100cm×50cm planar </a:t>
            </a:r>
            <a:r>
              <a:rPr lang="en-US" altLang="zh-CN" sz="2400" b="1" dirty="0" err="1"/>
              <a:t>μRGroove</a:t>
            </a:r>
            <a:endParaRPr lang="en-US" altLang="zh-CN" sz="2400" b="1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Efficiency is  &gt; 96%.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Spatial resolution is better than 60μm(except the bending area).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Cylindrical </a:t>
            </a:r>
            <a:r>
              <a:rPr lang="en-US" altLang="zh-CN" sz="2400" b="1" dirty="0" err="1"/>
              <a:t>μRGroove</a:t>
            </a:r>
            <a:endParaRPr lang="en-US" altLang="zh-CN" sz="2400" b="1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/>
              <a:t>Lorentz angle is ~ 23° @1T @Ar/CF4/CO2(45/40/15), 0.5kV/cm drift field.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 Spatial resolution @0T: μTPC (23°) ~100μm, CC (0°) ~64μm (track error deducted).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 Spatial resolution @1T: μTPC (0°) ~127μm, CC</a:t>
            </a:r>
            <a:r>
              <a:rPr lang="en-US" altLang="zh-CN" sz="2400" dirty="0"/>
              <a:t> </a:t>
            </a:r>
            <a:r>
              <a:rPr lang="en-US" altLang="zh-CN" sz="2400" b="1" dirty="0"/>
              <a:t>(Theta – Lorentz angle = 0°) ~78μm (track error deducted).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269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2"/>
    </mc:Choice>
    <mc:Fallback xmlns="">
      <p:transition spd="slow" advTm="332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156474"/>
            <a:ext cx="10868696" cy="854683"/>
          </a:xfrm>
        </p:spPr>
        <p:txBody>
          <a:bodyPr>
            <a:noAutofit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BAFFF0-BCBF-4DBB-B7DC-13673FCFB3D2}"/>
              </a:ext>
            </a:extLst>
          </p:cNvPr>
          <p:cNvSpPr txBox="1"/>
          <p:nvPr/>
        </p:nvSpPr>
        <p:spPr>
          <a:xfrm>
            <a:off x="861828" y="1832593"/>
            <a:ext cx="104030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Detailed test of 100cm×50cm </a:t>
            </a:r>
            <a:r>
              <a:rPr lang="en-US" altLang="zh-CN" sz="2400" b="1" dirty="0" err="1"/>
              <a:t>μRGroove</a:t>
            </a:r>
            <a:r>
              <a:rPr lang="en-US" altLang="zh-CN" sz="2400" b="1" dirty="0"/>
              <a:t>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Develop </a:t>
            </a:r>
            <a:r>
              <a:rPr lang="en-US" altLang="zh-CN" sz="2400" b="1" dirty="0" err="1"/>
              <a:t>μTPC</a:t>
            </a:r>
            <a:r>
              <a:rPr lang="en-US" altLang="zh-CN" sz="2400" b="1" dirty="0"/>
              <a:t> algorithm based on several beam tests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Analyze new beam data of large area </a:t>
            </a:r>
            <a:r>
              <a:rPr lang="en-US" altLang="zh-CN" sz="2400" b="1" dirty="0" err="1"/>
              <a:t>μRGrooves</a:t>
            </a:r>
            <a:endParaRPr lang="en-US" altLang="zh-CN" sz="2400" b="1" dirty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Optimize the detector structure,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such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groove structure and readout, etc. </a:t>
            </a:r>
          </a:p>
        </p:txBody>
      </p:sp>
    </p:spTree>
    <p:extLst>
      <p:ext uri="{BB962C8B-B14F-4D97-AF65-F5344CB8AC3E}">
        <p14:creationId xmlns:p14="http://schemas.microsoft.com/office/powerpoint/2010/main" val="8547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2"/>
    </mc:Choice>
    <mc:Fallback xmlns="">
      <p:transition spd="slow" advTm="332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373ECA-E300-428A-9E1F-D350521B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531F4-5D73-4D7C-9856-3289C7914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85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id="{DCE11916-04C2-4E9B-BECA-2BEE1BCAF1E4}"/>
              </a:ext>
            </a:extLst>
          </p:cNvPr>
          <p:cNvGraphicFramePr>
            <a:graphicFrameLocks noGrp="1"/>
          </p:cNvGraphicFramePr>
          <p:nvPr/>
        </p:nvGraphicFramePr>
        <p:xfrm>
          <a:off x="730738" y="2141415"/>
          <a:ext cx="5236502" cy="228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4053369454"/>
                    </a:ext>
                  </a:extLst>
                </a:gridCol>
                <a:gridCol w="1578902">
                  <a:extLst>
                    <a:ext uri="{9D8B030D-6E8A-4147-A177-3AD203B41FA5}">
                      <a16:colId xmlns:a16="http://schemas.microsoft.com/office/drawing/2014/main" val="3517444933"/>
                    </a:ext>
                  </a:extLst>
                </a:gridCol>
              </a:tblGrid>
              <a:tr h="367315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Test setups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Signal gain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335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Full size connected</a:t>
                      </a:r>
                      <a:r>
                        <a:rPr lang="zh-CN" altLang="en-US" dirty="0"/>
                        <a:t>；</a:t>
                      </a:r>
                      <a:endParaRPr lang="en-US" altLang="zh-CN" dirty="0"/>
                    </a:p>
                    <a:p>
                      <a:pPr algn="l"/>
                      <a:r>
                        <a:rPr lang="en-US" altLang="zh-CN" dirty="0"/>
                        <a:t>Bottom is readout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1749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36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Central 10cm×10cm area connected</a:t>
                      </a:r>
                    </a:p>
                    <a:p>
                      <a:pPr algn="l"/>
                      <a:r>
                        <a:rPr lang="en-US" altLang="zh-CN" dirty="0"/>
                        <a:t>Bottom is readout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1872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980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Central 10cm×10cm area connected</a:t>
                      </a:r>
                    </a:p>
                    <a:p>
                      <a:pPr algn="l"/>
                      <a:r>
                        <a:rPr lang="en-US" altLang="zh-CN" dirty="0"/>
                        <a:t>Top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is readout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1905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55683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FFC5B9A5-4CD2-41B1-9B9D-BFC217D2D708}"/>
              </a:ext>
            </a:extLst>
          </p:cNvPr>
          <p:cNvSpPr txBox="1"/>
          <p:nvPr/>
        </p:nvSpPr>
        <p:spPr>
          <a:xfrm>
            <a:off x="691661" y="4990115"/>
            <a:ext cx="449642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X"/>
            </a:pPr>
            <a:r>
              <a:rPr lang="en-US" altLang="zh-CN" dirty="0"/>
              <a:t>By reducing the connected area, the signal gain only increased by 7%.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Under the same setups, the top and bottom maintain similar amplitudes.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EEBA1C-3E5A-44B8-8F00-EAF354B7F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0487" y="2333789"/>
            <a:ext cx="2155729" cy="16167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4CFA02-58DD-40A9-8C25-38CC6B5AB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044" y="2333789"/>
            <a:ext cx="2155728" cy="16167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13C27AB-11BE-40A6-9531-D55D9045F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1600" y="2333789"/>
            <a:ext cx="2155728" cy="161679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2EB0645-1E16-4025-AEF9-958EFFFD0424}"/>
              </a:ext>
            </a:extLst>
          </p:cNvPr>
          <p:cNvSpPr txBox="1"/>
          <p:nvPr/>
        </p:nvSpPr>
        <p:spPr>
          <a:xfrm>
            <a:off x="6224762" y="5104362"/>
            <a:ext cx="547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Capacitance measurement: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small </a:t>
            </a:r>
            <a:r>
              <a:rPr lang="en-US" altLang="zh-CN" dirty="0" err="1"/>
              <a:t>μRGroove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5 × 5 cm connected: </a:t>
            </a:r>
            <a:r>
              <a:rPr lang="en-US" altLang="zh-CN" dirty="0">
                <a:solidFill>
                  <a:srgbClr val="FF0000"/>
                </a:solidFill>
              </a:rPr>
              <a:t>1.53 </a:t>
            </a:r>
            <a:r>
              <a:rPr lang="en-US" altLang="zh-CN" dirty="0" err="1">
                <a:solidFill>
                  <a:srgbClr val="FF0000"/>
                </a:solidFill>
              </a:rPr>
              <a:t>nF</a:t>
            </a:r>
            <a:endParaRPr lang="en-US" altLang="zh-CN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Large </a:t>
            </a:r>
            <a:r>
              <a:rPr lang="en-US" altLang="zh-CN" dirty="0" err="1"/>
              <a:t>μRGroove</a:t>
            </a:r>
            <a:r>
              <a:rPr lang="en-US" altLang="zh-CN" dirty="0"/>
              <a:t>, 5 × 5 cm connected : </a:t>
            </a:r>
            <a:r>
              <a:rPr lang="en-US" altLang="zh-CN" dirty="0">
                <a:solidFill>
                  <a:srgbClr val="FF0000"/>
                </a:solidFill>
              </a:rPr>
              <a:t>7.66 </a:t>
            </a:r>
            <a:r>
              <a:rPr lang="en-US" altLang="zh-CN" dirty="0" err="1">
                <a:solidFill>
                  <a:srgbClr val="FF0000"/>
                </a:solidFill>
              </a:rPr>
              <a:t>nF</a:t>
            </a:r>
            <a:endParaRPr lang="en-US" altLang="zh-CN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Large </a:t>
            </a:r>
            <a:r>
              <a:rPr lang="en-US" altLang="zh-CN" dirty="0" err="1"/>
              <a:t>μRGroove</a:t>
            </a:r>
            <a:r>
              <a:rPr lang="en-US" altLang="zh-CN" dirty="0"/>
              <a:t>, 45 × 50 cm connected : </a:t>
            </a:r>
            <a:r>
              <a:rPr lang="en-US" altLang="zh-CN" dirty="0">
                <a:solidFill>
                  <a:srgbClr val="FF0000"/>
                </a:solidFill>
              </a:rPr>
              <a:t>9.02 </a:t>
            </a:r>
            <a:r>
              <a:rPr lang="en-US" altLang="zh-CN" dirty="0" err="1">
                <a:solidFill>
                  <a:srgbClr val="FF0000"/>
                </a:solidFill>
              </a:rPr>
              <a:t>nF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E78B89-DA4C-4373-9D6C-BEA846A79D65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capacitance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E87275-7010-43BA-8AD8-25AF5166B6F4}"/>
              </a:ext>
            </a:extLst>
          </p:cNvPr>
          <p:cNvSpPr txBox="1"/>
          <p:nvPr/>
        </p:nvSpPr>
        <p:spPr>
          <a:xfrm>
            <a:off x="304681" y="1610781"/>
            <a:ext cx="5662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highlight>
                  <a:srgbClr val="FFFF00"/>
                </a:highlight>
              </a:rPr>
              <a:t>Irradiated area:</a:t>
            </a:r>
            <a:r>
              <a:rPr lang="zh-CN" altLang="en-US" sz="2000" dirty="0">
                <a:highlight>
                  <a:srgbClr val="FFFF00"/>
                </a:highlight>
              </a:rPr>
              <a:t> </a:t>
            </a:r>
            <a:r>
              <a:rPr lang="en-US" altLang="zh-CN" sz="2000" dirty="0">
                <a:highlight>
                  <a:srgbClr val="FFFF00"/>
                </a:highlight>
              </a:rPr>
              <a:t>(6,5)</a:t>
            </a:r>
            <a:r>
              <a:rPr lang="zh-CN" altLang="en-US" sz="2000" dirty="0">
                <a:highlight>
                  <a:srgbClr val="FFFF00"/>
                </a:highlight>
              </a:rPr>
              <a:t>，</a:t>
            </a:r>
            <a:r>
              <a:rPr lang="en-US" altLang="zh-CN" sz="2000" dirty="0">
                <a:highlight>
                  <a:srgbClr val="FFFF00"/>
                </a:highlight>
              </a:rPr>
              <a:t>DLC: 415 V; Drift: -500 V</a:t>
            </a:r>
            <a:endParaRPr lang="zh-CN" altLang="en-US" sz="2000" dirty="0"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8E1101-542F-4AED-8BA1-A3D4FB7EC51F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.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812EB4-6828-4910-9419-9F8835C7A103}"/>
              </a:ext>
            </a:extLst>
          </p:cNvPr>
          <p:cNvSpPr txBox="1"/>
          <p:nvPr/>
        </p:nvSpPr>
        <p:spPr>
          <a:xfrm>
            <a:off x="6472439" y="2010891"/>
            <a:ext cx="1511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Small </a:t>
            </a:r>
            <a:r>
              <a:rPr lang="en-US" altLang="zh-CN" sz="1600" dirty="0" err="1">
                <a:highlight>
                  <a:srgbClr val="FFFF00"/>
                </a:highlight>
              </a:rPr>
              <a:t>μRGroove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C9F707E-0539-4A84-9A34-C5E5F5342B2E}"/>
              </a:ext>
            </a:extLst>
          </p:cNvPr>
          <p:cNvSpPr txBox="1"/>
          <p:nvPr/>
        </p:nvSpPr>
        <p:spPr>
          <a:xfrm>
            <a:off x="8115692" y="2050836"/>
            <a:ext cx="1716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5×5cm connected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D018AD-E194-409D-B3CF-123145AFFB12}"/>
              </a:ext>
            </a:extLst>
          </p:cNvPr>
          <p:cNvSpPr txBox="1"/>
          <p:nvPr/>
        </p:nvSpPr>
        <p:spPr>
          <a:xfrm>
            <a:off x="9782306" y="2050836"/>
            <a:ext cx="1924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45×50cm connected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BB33B66-1E58-4147-BDAA-27243C96702C}"/>
              </a:ext>
            </a:extLst>
          </p:cNvPr>
          <p:cNvSpPr txBox="1"/>
          <p:nvPr/>
        </p:nvSpPr>
        <p:spPr>
          <a:xfrm>
            <a:off x="6224762" y="4458031"/>
            <a:ext cx="5716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It is necessary to determine the effect of capacitance by comparing with a small-area </a:t>
            </a:r>
            <a:r>
              <a:rPr lang="en-US" altLang="zh-CN" dirty="0" err="1"/>
              <a:t>μRGroove</a:t>
            </a:r>
            <a:r>
              <a:rPr lang="en-US" altLang="zh-C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51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D24D779-B00A-47C9-BA85-DC19DD7A6098}"/>
              </a:ext>
            </a:extLst>
          </p:cNvPr>
          <p:cNvGraphicFramePr>
            <a:graphicFrameLocks noGrp="1"/>
          </p:cNvGraphicFramePr>
          <p:nvPr/>
        </p:nvGraphicFramePr>
        <p:xfrm>
          <a:off x="564105" y="3710254"/>
          <a:ext cx="611566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083">
                  <a:extLst>
                    <a:ext uri="{9D8B030D-6E8A-4147-A177-3AD203B41FA5}">
                      <a16:colId xmlns:a16="http://schemas.microsoft.com/office/drawing/2014/main" val="4107934638"/>
                    </a:ext>
                  </a:extLst>
                </a:gridCol>
                <a:gridCol w="1543538">
                  <a:extLst>
                    <a:ext uri="{9D8B030D-6E8A-4147-A177-3AD203B41FA5}">
                      <a16:colId xmlns:a16="http://schemas.microsoft.com/office/drawing/2014/main" val="1751251297"/>
                    </a:ext>
                  </a:extLst>
                </a:gridCol>
                <a:gridCol w="1199662">
                  <a:extLst>
                    <a:ext uri="{9D8B030D-6E8A-4147-A177-3AD203B41FA5}">
                      <a16:colId xmlns:a16="http://schemas.microsoft.com/office/drawing/2014/main" val="4133826484"/>
                    </a:ext>
                  </a:extLst>
                </a:gridCol>
                <a:gridCol w="957383">
                  <a:extLst>
                    <a:ext uri="{9D8B030D-6E8A-4147-A177-3AD203B41FA5}">
                      <a16:colId xmlns:a16="http://schemas.microsoft.com/office/drawing/2014/main" val="1642767688"/>
                    </a:ext>
                  </a:extLst>
                </a:gridCol>
              </a:tblGrid>
              <a:tr h="344858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Test setups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i="1" dirty="0"/>
                        <a:t>“Current gain”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Signal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err="1"/>
                        <a:t>G</a:t>
                      </a:r>
                      <a:r>
                        <a:rPr lang="en-US" altLang="zh-CN" baseline="-25000" dirty="0" err="1"/>
                        <a:t>sig</a:t>
                      </a:r>
                      <a:r>
                        <a:rPr lang="en-US" altLang="zh-CN" baseline="0" dirty="0"/>
                        <a:t>/</a:t>
                      </a:r>
                      <a:r>
                        <a:rPr lang="en-US" altLang="zh-CN" baseline="0" dirty="0" err="1"/>
                        <a:t>G</a:t>
                      </a:r>
                      <a:r>
                        <a:rPr lang="en-US" altLang="zh-CN" baseline="-25000" dirty="0" err="1"/>
                        <a:t>cur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Large </a:t>
                      </a:r>
                      <a:r>
                        <a:rPr lang="en-US" altLang="zh-CN" dirty="0" err="1"/>
                        <a:t>μRGroove</a:t>
                      </a:r>
                      <a:endParaRPr lang="en-US" altLang="zh-CN" dirty="0"/>
                    </a:p>
                    <a:p>
                      <a:pPr algn="l"/>
                      <a:r>
                        <a:rPr lang="en-US" altLang="zh-CN" dirty="0"/>
                        <a:t>5×5cm (6,5) connected</a:t>
                      </a:r>
                      <a:r>
                        <a:rPr lang="zh-CN" altLang="en-US" dirty="0"/>
                        <a:t>；</a:t>
                      </a:r>
                      <a:endParaRPr lang="en-US" altLang="zh-CN" dirty="0"/>
                    </a:p>
                    <a:p>
                      <a:pPr algn="l"/>
                      <a:r>
                        <a:rPr lang="en-US" altLang="zh-CN" dirty="0"/>
                        <a:t>Top readout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7573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2139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3.54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2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Small </a:t>
                      </a:r>
                      <a:r>
                        <a:rPr lang="en-US" altLang="zh-CN" dirty="0" err="1"/>
                        <a:t>μRGroove</a:t>
                      </a:r>
                      <a:endParaRPr lang="en-US" altLang="zh-CN" dirty="0"/>
                    </a:p>
                    <a:p>
                      <a:pPr algn="l"/>
                      <a:r>
                        <a:rPr lang="en-US" altLang="zh-CN" dirty="0"/>
                        <a:t>5×5cm connected</a:t>
                      </a:r>
                    </a:p>
                    <a:p>
                      <a:pPr algn="l"/>
                      <a:r>
                        <a:rPr lang="en-US" altLang="zh-CN" dirty="0"/>
                        <a:t>Top readout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8914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5079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1.76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365788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D4DC0EF5-CF21-4F26-AD7C-574837461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1" t="2911" r="9023" b="4310"/>
          <a:stretch/>
        </p:blipFill>
        <p:spPr>
          <a:xfrm>
            <a:off x="7867631" y="1432096"/>
            <a:ext cx="3027016" cy="25262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AFD17D3-C3D4-452A-97D3-22A9C0724AB2}"/>
              </a:ext>
            </a:extLst>
          </p:cNvPr>
          <p:cNvSpPr txBox="1"/>
          <p:nvPr/>
        </p:nvSpPr>
        <p:spPr>
          <a:xfrm>
            <a:off x="342606" y="317638"/>
            <a:ext cx="11423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check between large and small detectors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0E9738-A9CA-4E55-945B-E540E421F657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5" y="1586227"/>
            <a:ext cx="6362695" cy="18798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8EFF8F1-AD0F-4934-905A-3104FBC2A0C2}"/>
              </a:ext>
            </a:extLst>
          </p:cNvPr>
          <p:cNvSpPr/>
          <p:nvPr/>
        </p:nvSpPr>
        <p:spPr>
          <a:xfrm>
            <a:off x="3673231" y="2360246"/>
            <a:ext cx="292994" cy="156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6BCB98F-DD93-4322-BAB2-F6BD04AA2375}"/>
              </a:ext>
            </a:extLst>
          </p:cNvPr>
          <p:cNvSpPr txBox="1"/>
          <p:nvPr/>
        </p:nvSpPr>
        <p:spPr>
          <a:xfrm>
            <a:off x="3082132" y="236024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5mm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24014E-DA5F-4569-A14F-9E5389B74604}"/>
              </a:ext>
            </a:extLst>
          </p:cNvPr>
          <p:cNvSpPr txBox="1"/>
          <p:nvPr/>
        </p:nvSpPr>
        <p:spPr>
          <a:xfrm>
            <a:off x="6959598" y="3896983"/>
            <a:ext cx="5056555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The difference in current gain between the large and small detectors is relatively minor, where the difference in signal gain is substantial.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This suggests that the electron multiplication is likely similar, but the reduced signal result from insufficient matching capacitance in the </a:t>
            </a:r>
            <a:r>
              <a:rPr lang="en-US" altLang="zh-CN" i="1" dirty="0"/>
              <a:t>ORTEC</a:t>
            </a:r>
            <a:r>
              <a:rPr lang="en-US" altLang="zh-CN" dirty="0"/>
              <a:t> preamplifier.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656ED2-F40C-4755-AE0E-4FC754BC22F8}"/>
              </a:ext>
            </a:extLst>
          </p:cNvPr>
          <p:cNvSpPr txBox="1"/>
          <p:nvPr/>
        </p:nvSpPr>
        <p:spPr>
          <a:xfrm>
            <a:off x="379858" y="6105690"/>
            <a:ext cx="74877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B0F0"/>
                </a:solidFill>
              </a:rPr>
              <a:t>“Current gain” </a:t>
            </a:r>
            <a:r>
              <a:rPr lang="en-US" altLang="zh-CN" sz="1600" dirty="0">
                <a:solidFill>
                  <a:srgbClr val="00B0F0"/>
                </a:solidFill>
              </a:rPr>
              <a:t>refers to the </a:t>
            </a:r>
            <a:r>
              <a:rPr lang="en-US" altLang="zh-CN" sz="1600" i="1" dirty="0">
                <a:solidFill>
                  <a:srgbClr val="00B0F0"/>
                </a:solidFill>
              </a:rPr>
              <a:t>“gain”</a:t>
            </a:r>
            <a:r>
              <a:rPr lang="en-US" altLang="zh-CN" sz="1600" dirty="0">
                <a:solidFill>
                  <a:srgbClr val="00B0F0"/>
                </a:solidFill>
              </a:rPr>
              <a:t> based on the current read out from the top electrode. </a:t>
            </a:r>
          </a:p>
          <a:p>
            <a:r>
              <a:rPr lang="en-US" altLang="zh-CN" sz="1600" dirty="0">
                <a:solidFill>
                  <a:srgbClr val="00B0F0"/>
                </a:solidFill>
              </a:rPr>
              <a:t> Although it’s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not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the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total current on the DLC, it is still suitable for comparative analysis.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6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2867" y="1620464"/>
            <a:ext cx="9499689" cy="4277109"/>
          </a:xfrm>
        </p:spPr>
        <p:txBody>
          <a:bodyPr/>
          <a:lstStyle/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area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50cm×50cm detector</a:t>
            </a:r>
          </a:p>
          <a:p>
            <a:pPr lvl="1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100cm×50cm detector</a:t>
            </a:r>
          </a:p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 of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Cylindrical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@ 1Tesla</a:t>
            </a:r>
          </a:p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&amp; Outlook 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71AE03F-2E54-4590-8601-E3A4FAF2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Outline  </a:t>
            </a:r>
            <a:r>
              <a:rPr kumimoji="1" lang="en-US" altLang="zh-CN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0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5" y="317638"/>
            <a:ext cx="105884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533BCEA-1E78-47DE-B802-DEF10A466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" y="1520791"/>
            <a:ext cx="5369457" cy="33600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069D179-AFE0-4E4B-8C28-1EA52CDC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4" y="4977594"/>
            <a:ext cx="5369457" cy="14320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A934A9-EC74-4BDF-810D-AC42F9BCF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13" y="1463834"/>
            <a:ext cx="2704710" cy="36062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F40CF5-9C8F-4E83-AEB6-FC5D22C97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86" y="1463834"/>
            <a:ext cx="2704710" cy="360777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1C90A00-4C4A-4FD9-B757-454AA62A1CBC}"/>
              </a:ext>
            </a:extLst>
          </p:cNvPr>
          <p:cNvSpPr txBox="1"/>
          <p:nvPr/>
        </p:nvSpPr>
        <p:spPr>
          <a:xfrm>
            <a:off x="6683934" y="5258640"/>
            <a:ext cx="50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LM 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Drift </a:t>
            </a:r>
            <a:r>
              <a:rPr lang="en-US" altLang="zh-CN" sz="28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GND </a:t>
            </a:r>
            <a:r>
              <a:rPr lang="en-US" altLang="zh-CN" sz="28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are both made</a:t>
            </a:r>
            <a:endParaRPr lang="zh-CN" altLang="en-US" sz="28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CBF37D4-F80B-4E2E-9727-696CCFBCE7AC}"/>
              </a:ext>
            </a:extLst>
          </p:cNvPr>
          <p:cNvCxnSpPr>
            <a:cxnSpLocks/>
          </p:cNvCxnSpPr>
          <p:nvPr/>
        </p:nvCxnSpPr>
        <p:spPr>
          <a:xfrm>
            <a:off x="6081247" y="3075963"/>
            <a:ext cx="1248391" cy="474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C6BF40BD-AA8D-49A7-8A2A-D0905D51CE77}"/>
              </a:ext>
            </a:extLst>
          </p:cNvPr>
          <p:cNvSpPr/>
          <p:nvPr/>
        </p:nvSpPr>
        <p:spPr>
          <a:xfrm>
            <a:off x="476451" y="1463834"/>
            <a:ext cx="5619548" cy="3478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97EB84A-D6A6-4330-A91F-3880BBA17521}"/>
              </a:ext>
            </a:extLst>
          </p:cNvPr>
          <p:cNvSpPr txBox="1"/>
          <p:nvPr/>
        </p:nvSpPr>
        <p:spPr>
          <a:xfrm>
            <a:off x="7926404" y="5902815"/>
            <a:ext cx="390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i="0">
                <a:solidFill>
                  <a:srgbClr val="202020"/>
                </a:solidFill>
                <a:effectLst/>
                <a:hlinkClick r:id="rId7"/>
              </a:rPr>
              <a:t>Zhou Lin, RD51 Collaboration Meeting, 21/06/2023</a:t>
            </a:r>
            <a:endParaRPr lang="zh-CN" altLang="en-US" sz="14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55E5C6-00BF-7520-8715-EA00DF7F0617}"/>
              </a:ext>
            </a:extLst>
          </p:cNvPr>
          <p:cNvSpPr txBox="1"/>
          <p:nvPr/>
        </p:nvSpPr>
        <p:spPr>
          <a:xfrm>
            <a:off x="612644" y="6409654"/>
            <a:ext cx="324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DLC: Diamond Like Carbon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72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Manufacture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DA8A2BD0-F5FB-42B6-80EC-72086E6F8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23257" r="4525" b="24154"/>
          <a:stretch/>
        </p:blipFill>
        <p:spPr>
          <a:xfrm>
            <a:off x="485823" y="1524600"/>
            <a:ext cx="3269251" cy="2107307"/>
          </a:xfrm>
          <a:prstGeom prst="rect">
            <a:avLst/>
          </a:prstGeom>
        </p:spPr>
      </p:pic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5DD350DF-6951-4FC9-92EF-99C5A7974915}"/>
              </a:ext>
            </a:extLst>
          </p:cNvPr>
          <p:cNvCxnSpPr>
            <a:cxnSpLocks/>
          </p:cNvCxnSpPr>
          <p:nvPr/>
        </p:nvCxnSpPr>
        <p:spPr>
          <a:xfrm>
            <a:off x="2836285" y="1852084"/>
            <a:ext cx="1304955" cy="27377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2D8E8A7F-91C5-4660-8325-CF6B0DB75B9B}"/>
              </a:ext>
            </a:extLst>
          </p:cNvPr>
          <p:cNvCxnSpPr>
            <a:cxnSpLocks/>
          </p:cNvCxnSpPr>
          <p:nvPr/>
        </p:nvCxnSpPr>
        <p:spPr>
          <a:xfrm>
            <a:off x="2105079" y="3247976"/>
            <a:ext cx="860919" cy="75789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02A107C3-4317-4F9F-927C-699F699A3EA7}"/>
              </a:ext>
            </a:extLst>
          </p:cNvPr>
          <p:cNvSpPr/>
          <p:nvPr/>
        </p:nvSpPr>
        <p:spPr>
          <a:xfrm>
            <a:off x="4143918" y="1740701"/>
            <a:ext cx="7428964" cy="205950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4985975-8902-4D85-9C16-6EA5667D799E}"/>
              </a:ext>
            </a:extLst>
          </p:cNvPr>
          <p:cNvSpPr txBox="1"/>
          <p:nvPr/>
        </p:nvSpPr>
        <p:spPr>
          <a:xfrm>
            <a:off x="4785195" y="3463308"/>
            <a:ext cx="1704346" cy="40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Drift electrode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A791359-BC3A-49E7-9F3F-EC987D3492A8}"/>
              </a:ext>
            </a:extLst>
          </p:cNvPr>
          <p:cNvSpPr txBox="1"/>
          <p:nvPr/>
        </p:nvSpPr>
        <p:spPr>
          <a:xfrm>
            <a:off x="7251371" y="3463308"/>
            <a:ext cx="1659220" cy="40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Rohacell</a:t>
            </a:r>
            <a:r>
              <a:rPr lang="en-US" altLang="zh-CN" dirty="0"/>
              <a:t> foam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5045C5A-212E-4471-A47B-389FD435144A}"/>
              </a:ext>
            </a:extLst>
          </p:cNvPr>
          <p:cNvSpPr txBox="1"/>
          <p:nvPr/>
        </p:nvSpPr>
        <p:spPr>
          <a:xfrm>
            <a:off x="9781259" y="3461437"/>
            <a:ext cx="137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Kapton/GND</a:t>
            </a:r>
            <a:endParaRPr lang="zh-CN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69CCBBB-0EEB-447C-B12F-E2422F1B4F52}"/>
              </a:ext>
            </a:extLst>
          </p:cNvPr>
          <p:cNvSpPr/>
          <p:nvPr/>
        </p:nvSpPr>
        <p:spPr>
          <a:xfrm>
            <a:off x="1491274" y="4019960"/>
            <a:ext cx="10081608" cy="221838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7A139A8-D161-422A-9B9C-6A239E5DAF96}"/>
              </a:ext>
            </a:extLst>
          </p:cNvPr>
          <p:cNvSpPr txBox="1"/>
          <p:nvPr/>
        </p:nvSpPr>
        <p:spPr>
          <a:xfrm>
            <a:off x="2105079" y="5888861"/>
            <a:ext cx="137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Kapton/GND</a:t>
            </a:r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EA10211F-37E9-4C17-BB63-844F1638AC4C}"/>
              </a:ext>
            </a:extLst>
          </p:cNvPr>
          <p:cNvSpPr txBox="1"/>
          <p:nvPr/>
        </p:nvSpPr>
        <p:spPr>
          <a:xfrm>
            <a:off x="4601123" y="5885015"/>
            <a:ext cx="1659220" cy="40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Rohacell</a:t>
            </a:r>
            <a:r>
              <a:rPr lang="en-US" altLang="zh-CN" dirty="0"/>
              <a:t> foam</a:t>
            </a:r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477DD52-2B90-47B8-96B7-5256EFF05FFC}"/>
              </a:ext>
            </a:extLst>
          </p:cNvPr>
          <p:cNvSpPr txBox="1"/>
          <p:nvPr/>
        </p:nvSpPr>
        <p:spPr>
          <a:xfrm>
            <a:off x="7176346" y="5888861"/>
            <a:ext cx="12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 strip film</a:t>
            </a:r>
            <a:endParaRPr lang="zh-CN" alt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F941E6E-1C94-41ED-AF78-8B40847BB2BF}"/>
              </a:ext>
            </a:extLst>
          </p:cNvPr>
          <p:cNvSpPr txBox="1"/>
          <p:nvPr/>
        </p:nvSpPr>
        <p:spPr>
          <a:xfrm>
            <a:off x="9501939" y="5902787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Det.&amp;U-strip</a:t>
            </a:r>
            <a:r>
              <a:rPr lang="en-US" altLang="zh-CN" dirty="0"/>
              <a:t> film</a:t>
            </a:r>
            <a:endParaRPr lang="zh-CN" altLang="en-US" dirty="0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335B50DD-AE40-49E6-A10F-8D0AAF2DA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57" y="1838942"/>
            <a:ext cx="2242654" cy="168199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0D412B13-BDA8-473F-BB34-AFBEFD365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24" y="1852084"/>
            <a:ext cx="2242653" cy="168199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C1BCDAE-54CD-4CC5-B87B-0A5ED1D71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80" y="1843562"/>
            <a:ext cx="2236493" cy="167737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023D1FB9-4055-40E8-A403-9A1ABA526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15" y="4225625"/>
            <a:ext cx="2318306" cy="1738730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B3C8DB45-DD50-4079-BD79-7FC762C431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0" y="4230879"/>
            <a:ext cx="2318306" cy="1738730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5F192991-ED75-4EDC-8591-563AF469F9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79" y="4225624"/>
            <a:ext cx="2325592" cy="1744194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A1B76479-43BF-4AAB-972A-309BC2DA9F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73" y="4228520"/>
            <a:ext cx="2318306" cy="17387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A152928-0C8A-4514-9FF2-01E4BD83A03B}"/>
              </a:ext>
            </a:extLst>
          </p:cNvPr>
          <p:cNvSpPr txBox="1"/>
          <p:nvPr/>
        </p:nvSpPr>
        <p:spPr>
          <a:xfrm>
            <a:off x="910028" y="6309529"/>
            <a:ext cx="557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FF0000"/>
                </a:solidFill>
              </a:rPr>
              <a:t>Total material budget: ~0.23%X</a:t>
            </a:r>
            <a:r>
              <a:rPr lang="en-US" altLang="zh-CN" sz="2400" b="1" baseline="-25000" dirty="0">
                <a:solidFill>
                  <a:srgbClr val="FF0000"/>
                </a:solidFill>
              </a:rPr>
              <a:t>0</a:t>
            </a:r>
            <a:endParaRPr lang="zh-CN" alt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Electrodes design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0007172-5FF9-4218-8841-2F00D2064DD2}"/>
              </a:ext>
            </a:extLst>
          </p:cNvPr>
          <p:cNvGrpSpPr/>
          <p:nvPr/>
        </p:nvGrpSpPr>
        <p:grpSpPr>
          <a:xfrm>
            <a:off x="466740" y="1738475"/>
            <a:ext cx="3357791" cy="4328424"/>
            <a:chOff x="5998860" y="1686848"/>
            <a:chExt cx="3357791" cy="432842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321E56F-1FB1-4D88-83B5-43D37878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860" y="1686848"/>
              <a:ext cx="3357791" cy="432842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11980ED-48E1-400E-9DA7-99C3EE9D5684}"/>
                </a:ext>
              </a:extLst>
            </p:cNvPr>
            <p:cNvSpPr txBox="1"/>
            <p:nvPr/>
          </p:nvSpPr>
          <p:spPr>
            <a:xfrm>
              <a:off x="6412130" y="2167296"/>
              <a:ext cx="24439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zh-CN" sz="1800" b="1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μ</a:t>
              </a:r>
              <a:r>
                <a:rPr lang="en-US" altLang="zh-CN" sz="1800" b="1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RGroove/U Strips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6272FBC-A211-4A60-A592-5DF11BC9F80C}"/>
              </a:ext>
            </a:extLst>
          </p:cNvPr>
          <p:cNvGrpSpPr/>
          <p:nvPr/>
        </p:nvGrpSpPr>
        <p:grpSpPr>
          <a:xfrm>
            <a:off x="4026231" y="1738475"/>
            <a:ext cx="2552179" cy="4351773"/>
            <a:chOff x="9558351" y="1686848"/>
            <a:chExt cx="2552179" cy="435177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745058-7FBA-419E-8B1A-E9931138B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8351" y="1686848"/>
              <a:ext cx="2350479" cy="4351773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0AAB90E-B5FE-47DB-91B1-21A78BB7C793}"/>
                </a:ext>
              </a:extLst>
            </p:cNvPr>
            <p:cNvSpPr txBox="1"/>
            <p:nvPr/>
          </p:nvSpPr>
          <p:spPr>
            <a:xfrm>
              <a:off x="9666589" y="2167296"/>
              <a:ext cx="24439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V Strips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4BCE859-84DE-4CBE-9A17-6A176C5EF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948" y="2416417"/>
            <a:ext cx="5556281" cy="15533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7023DC-EF18-4AF1-B2FB-489308B6D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1" y="4972700"/>
            <a:ext cx="5556828" cy="10941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976C0DE-B855-4984-BCAE-9365B3D499F9}"/>
              </a:ext>
            </a:extLst>
          </p:cNvPr>
          <p:cNvSpPr txBox="1"/>
          <p:nvPr/>
        </p:nvSpPr>
        <p:spPr>
          <a:xfrm>
            <a:off x="8703807" y="1818813"/>
            <a:ext cx="2807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 stack of </a:t>
            </a:r>
            <a:r>
              <a:rPr lang="el-GR" altLang="zh-CN" sz="20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000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RGroove</a:t>
            </a:r>
            <a:endParaRPr lang="zh-CN" alt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A5E03A-9BF1-4134-9CF0-E4FD25F392EB}"/>
              </a:ext>
            </a:extLst>
          </p:cNvPr>
          <p:cNvSpPr txBox="1"/>
          <p:nvPr/>
        </p:nvSpPr>
        <p:spPr>
          <a:xfrm>
            <a:off x="8703807" y="4572590"/>
            <a:ext cx="2771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 stack of V readout</a:t>
            </a:r>
            <a:endParaRPr lang="zh-CN" alt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3ECA4E-06D8-4455-A9FC-8940A7E756CE}"/>
              </a:ext>
            </a:extLst>
          </p:cNvPr>
          <p:cNvSpPr txBox="1"/>
          <p:nvPr/>
        </p:nvSpPr>
        <p:spPr>
          <a:xfrm>
            <a:off x="466740" y="6066899"/>
            <a:ext cx="6453922" cy="73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U/V 2D strip-readout, p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itch of U strips is 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0.4mm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Pitch of V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 strips is 0.8mm,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angel between UV is 15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zh-CN" altLang="zh-CN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8485A-5927-5919-4E33-4163F33CD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85" y="1426717"/>
            <a:ext cx="10381806" cy="51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1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and energy spectrum measurement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B8EBEF-35A3-4468-8845-3CB697F87805}"/>
              </a:ext>
            </a:extLst>
          </p:cNvPr>
          <p:cNvSpPr txBox="1"/>
          <p:nvPr/>
        </p:nvSpPr>
        <p:spPr>
          <a:xfrm>
            <a:off x="493244" y="1522606"/>
            <a:ext cx="436970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b="1" dirty="0"/>
              <a:t>Setup</a:t>
            </a:r>
            <a:r>
              <a:rPr lang="zh-CN" altLang="en-US" sz="2400" b="1" dirty="0"/>
              <a:t>：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Gas: Ar:iC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H</a:t>
            </a:r>
            <a:r>
              <a:rPr lang="en-US" altLang="zh-CN" b="1" baseline="-25000" dirty="0"/>
              <a:t>10</a:t>
            </a:r>
            <a:r>
              <a:rPr lang="en-US" altLang="zh-CN" b="1" dirty="0"/>
              <a:t>/95:5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Source: </a:t>
            </a:r>
            <a:r>
              <a:rPr lang="en-US" altLang="zh-CN" b="1" baseline="30000" dirty="0"/>
              <a:t>55</a:t>
            </a:r>
            <a:r>
              <a:rPr lang="en-US" altLang="zh-CN" b="1" dirty="0"/>
              <a:t>Fe</a:t>
            </a:r>
            <a:endParaRPr lang="en-US" altLang="zh-CN" b="1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Readout from X strips (cathode)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V strips are grounded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Ortec142AH/671 + MCA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Gain measured by signal amplitude spectrum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D178D0-836C-4011-A2EB-4BFCB2B58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1" t="10768" r="11085" b="4729"/>
          <a:stretch/>
        </p:blipFill>
        <p:spPr>
          <a:xfrm>
            <a:off x="8633004" y="1635288"/>
            <a:ext cx="3479796" cy="269425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E9F383E-71E1-4CB6-89DB-192D0ECDDD76}"/>
              </a:ext>
            </a:extLst>
          </p:cNvPr>
          <p:cNvSpPr txBox="1"/>
          <p:nvPr/>
        </p:nvSpPr>
        <p:spPr>
          <a:xfrm>
            <a:off x="5698837" y="4270153"/>
            <a:ext cx="565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Energy resolution: </a:t>
            </a:r>
            <a:r>
              <a:rPr lang="en-US" altLang="zh-CN" b="1" dirty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en-US" altLang="zh-CN" b="1" dirty="0">
                <a:solidFill>
                  <a:srgbClr val="FF0000"/>
                </a:solidFill>
              </a:rPr>
              <a:t>26%;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Effective gain: 4000~10000;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Similar signal amplitude on X&amp;V readout strips;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Good stability if the humidity can keep low enough;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B4D1E16-8A75-4329-89E8-EFC845385C69}"/>
              </a:ext>
            </a:extLst>
          </p:cNvPr>
          <p:cNvGrpSpPr>
            <a:grpSpLocks noChangeAspect="1"/>
          </p:cNvGrpSpPr>
          <p:nvPr/>
        </p:nvGrpSpPr>
        <p:grpSpPr>
          <a:xfrm>
            <a:off x="4922208" y="1711033"/>
            <a:ext cx="3667708" cy="2114116"/>
            <a:chOff x="610298" y="3679576"/>
            <a:chExt cx="5071365" cy="292320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F27753F-734D-418B-AAFB-8E57210D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98" y="3679576"/>
              <a:ext cx="5071365" cy="2923203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291D1D4B-DB83-457C-A321-E185DC50D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6"/>
            <a:stretch/>
          </p:blipFill>
          <p:spPr>
            <a:xfrm>
              <a:off x="2863780" y="3936437"/>
              <a:ext cx="1974209" cy="1164202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531C26E-A17A-4B0D-9ED5-B2AD25C5E0DB}"/>
                </a:ext>
              </a:extLst>
            </p:cNvPr>
            <p:cNvSpPr txBox="1"/>
            <p:nvPr/>
          </p:nvSpPr>
          <p:spPr>
            <a:xfrm>
              <a:off x="2962082" y="5229143"/>
              <a:ext cx="1974209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~1h@gain :</a:t>
              </a:r>
              <a:r>
                <a:rPr lang="zh-CN" altLang="en-US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en-US" altLang="zh-CN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5100</a:t>
              </a:r>
            </a:p>
          </p:txBody>
        </p:sp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2E556EB5-467C-4B49-A248-965966B7D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37" y="5386265"/>
            <a:ext cx="582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66700" indent="-266700" eaLnBrk="1" hangingPunct="1">
              <a:buFont typeface="微软雅黑" panose="020B0503020204020204" pitchFamily="34" charset="-122"/>
              <a:buChar char="×"/>
            </a:pPr>
            <a:r>
              <a:rPr lang="en-US" altLang="zh-CN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3 sectors not work (8 sectors in total);</a:t>
            </a:r>
          </a:p>
          <a:p>
            <a:pPr marL="266700" indent="-266700" eaLnBrk="1" hangingPunct="1">
              <a:buFont typeface="微软雅黑" panose="020B0503020204020204" pitchFamily="34" charset="-122"/>
              <a:buChar char="×"/>
              <a:tabLst>
                <a:tab pos="266700" algn="l"/>
              </a:tabLst>
            </a:pPr>
            <a:r>
              <a:rPr lang="en-US" altLang="zh-CN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Bad gain uniformity, caused by the gas(flow);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EF39EE-EA92-42BC-C37F-A0F5AB944D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5" y="4062761"/>
            <a:ext cx="3061855" cy="22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>
            <a:extLst>
              <a:ext uri="{FF2B5EF4-FFF2-40B4-BE49-F238E27FC236}">
                <a16:creationId xmlns:a16="http://schemas.microsoft.com/office/drawing/2014/main" id="{3472043E-169F-424A-AF4F-882C4EFE8FEF}"/>
              </a:ext>
            </a:extLst>
          </p:cNvPr>
          <p:cNvSpPr txBox="1"/>
          <p:nvPr/>
        </p:nvSpPr>
        <p:spPr>
          <a:xfrm>
            <a:off x="64732" y="4159465"/>
            <a:ext cx="56018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Decoupled X&amp;Y readout strips, avoided induced charge sharing effect, increased signal amplitude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Easier to process due to its open geometry 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Easy clean, important for the end user.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Lower material budget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06A432-40A7-892A-A4F6-61BC8AFFA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3" y="1908153"/>
            <a:ext cx="3354627" cy="1809881"/>
          </a:xfrm>
          <a:prstGeom prst="rect">
            <a:avLst/>
          </a:prstGeom>
        </p:spPr>
      </p:pic>
      <p:sp>
        <p:nvSpPr>
          <p:cNvPr id="45" name="Rectangle 2">
            <a:extLst>
              <a:ext uri="{FF2B5EF4-FFF2-40B4-BE49-F238E27FC236}">
                <a16:creationId xmlns:a16="http://schemas.microsoft.com/office/drawing/2014/main" id="{3EBCCBFA-FEC2-4C2E-9CDF-84A6C0726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1837080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 marL="0"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Light" panose="020B0300000000000000" pitchFamily="34" charset="-128"/>
                <a:cs typeface="+mj-cs"/>
              </a:rPr>
              <a:t>micro-Resistive Groove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C7755E72-096C-4048-A2A0-13EB99F74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2010" r="8368" b="14435"/>
          <a:stretch/>
        </p:blipFill>
        <p:spPr>
          <a:xfrm>
            <a:off x="3448949" y="2332558"/>
            <a:ext cx="2196691" cy="1099542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DC1EF557-89D8-4DD2-B19E-307462C37F37}"/>
              </a:ext>
            </a:extLst>
          </p:cNvPr>
          <p:cNvSpPr txBox="1"/>
          <p:nvPr/>
        </p:nvSpPr>
        <p:spPr>
          <a:xfrm>
            <a:off x="2795522" y="2269197"/>
            <a:ext cx="1144402" cy="364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highlight>
                  <a:srgbClr val="FFFF00"/>
                </a:highlight>
              </a:rPr>
              <a:t>μRGroove</a:t>
            </a:r>
            <a:endParaRPr lang="zh-CN" altLang="en-US" sz="2000" b="1" dirty="0">
              <a:highlight>
                <a:srgbClr val="FFFF00"/>
              </a:highligh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C4ED284-715C-400E-843A-3540B12A43F5}"/>
              </a:ext>
            </a:extLst>
          </p:cNvPr>
          <p:cNvSpPr/>
          <p:nvPr/>
        </p:nvSpPr>
        <p:spPr>
          <a:xfrm>
            <a:off x="523768" y="1754418"/>
            <a:ext cx="5255732" cy="422283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BB9ECB6-C3DD-4188-86D2-902400D568A3}"/>
              </a:ext>
            </a:extLst>
          </p:cNvPr>
          <p:cNvGrpSpPr/>
          <p:nvPr/>
        </p:nvGrpSpPr>
        <p:grpSpPr>
          <a:xfrm>
            <a:off x="5755651" y="3912792"/>
            <a:ext cx="3873334" cy="1631109"/>
            <a:chOff x="-1207322" y="1488678"/>
            <a:chExt cx="12564292" cy="5141639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0E164DFC-32F0-48B8-8E61-9A91A0ACC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511" y="1488678"/>
              <a:ext cx="7330209" cy="5141639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556ADCA-C296-474B-84B4-809E0BA40CBE}"/>
                </a:ext>
              </a:extLst>
            </p:cNvPr>
            <p:cNvSpPr txBox="1"/>
            <p:nvPr/>
          </p:nvSpPr>
          <p:spPr>
            <a:xfrm>
              <a:off x="8654411" y="2377439"/>
              <a:ext cx="2702559" cy="962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Drift HV</a:t>
              </a:r>
              <a:endParaRPr lang="zh-CN" altLang="en-US" sz="1200" dirty="0"/>
            </a:p>
          </p:txBody>
        </p: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80E1DC39-648A-4261-9E32-D936C3DAD0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92160" y="2377440"/>
              <a:ext cx="1157021" cy="1689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9A33523C-8C11-4EE1-A34F-0F970BFF3891}"/>
                </a:ext>
              </a:extLst>
            </p:cNvPr>
            <p:cNvSpPr txBox="1"/>
            <p:nvPr/>
          </p:nvSpPr>
          <p:spPr>
            <a:xfrm>
              <a:off x="3235961" y="1696719"/>
              <a:ext cx="2702559" cy="962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DLC HV</a:t>
              </a:r>
              <a:endParaRPr lang="zh-CN" altLang="en-US" sz="1200" dirty="0"/>
            </a:p>
          </p:txBody>
        </p: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3E1CE1D7-A095-4A83-AD14-25502DCB64F2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V="1">
              <a:off x="5938520" y="2021855"/>
              <a:ext cx="1165558" cy="155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73001BA8-BF7F-4642-A97F-A82C860B230C}"/>
                </a:ext>
              </a:extLst>
            </p:cNvPr>
            <p:cNvSpPr txBox="1"/>
            <p:nvPr/>
          </p:nvSpPr>
          <p:spPr>
            <a:xfrm>
              <a:off x="-1207322" y="4402585"/>
              <a:ext cx="2893144" cy="962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V readout</a:t>
              </a:r>
              <a:endParaRPr lang="zh-CN" altLang="en-US" sz="1200" dirty="0"/>
            </a:p>
          </p:txBody>
        </p: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F80F7BE8-1D1E-4C22-B690-017539688B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8920" y="4089400"/>
              <a:ext cx="1717040" cy="5943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81CB5C6-88D1-4019-89D4-D89B1ADA83F1}"/>
                </a:ext>
              </a:extLst>
            </p:cNvPr>
            <p:cNvSpPr txBox="1"/>
            <p:nvPr/>
          </p:nvSpPr>
          <p:spPr>
            <a:xfrm>
              <a:off x="-507557" y="5374059"/>
              <a:ext cx="3125981" cy="962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U readout</a:t>
              </a:r>
              <a:endParaRPr lang="zh-CN" altLang="en-US" sz="1200" dirty="0"/>
            </a:p>
          </p:txBody>
        </p: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B67AF971-046A-422E-B085-F2A5559EB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8640" y="5001121"/>
              <a:ext cx="1894840" cy="6866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D98E445D-0C68-4FBB-8A1D-5D607FDA66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5965"/>
          <a:stretch/>
        </p:blipFill>
        <p:spPr>
          <a:xfrm>
            <a:off x="9601789" y="3686133"/>
            <a:ext cx="2231580" cy="2480503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5259F6AB-C007-4992-8F9F-DAC46324FB8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296618" y="2620647"/>
            <a:ext cx="832242" cy="826894"/>
          </a:xfrm>
          <a:prstGeom prst="rect">
            <a:avLst/>
          </a:prstGeom>
        </p:spPr>
      </p:pic>
      <p:grpSp>
        <p:nvGrpSpPr>
          <p:cNvPr id="62" name="组合 61">
            <a:extLst>
              <a:ext uri="{FF2B5EF4-FFF2-40B4-BE49-F238E27FC236}">
                <a16:creationId xmlns:a16="http://schemas.microsoft.com/office/drawing/2014/main" id="{58F6179A-3BEA-4E67-B1DC-060472A13391}"/>
              </a:ext>
            </a:extLst>
          </p:cNvPr>
          <p:cNvGrpSpPr/>
          <p:nvPr/>
        </p:nvGrpSpPr>
        <p:grpSpPr>
          <a:xfrm>
            <a:off x="6096000" y="1620483"/>
            <a:ext cx="2304533" cy="1773513"/>
            <a:chOff x="7384324" y="3474679"/>
            <a:chExt cx="3976784" cy="3060437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05F5EDC-F3B9-4136-833F-88BB6136F0E4}"/>
                </a:ext>
              </a:extLst>
            </p:cNvPr>
            <p:cNvGrpSpPr/>
            <p:nvPr/>
          </p:nvGrpSpPr>
          <p:grpSpPr>
            <a:xfrm>
              <a:off x="7384324" y="3474679"/>
              <a:ext cx="3976784" cy="2490708"/>
              <a:chOff x="7094510" y="3596876"/>
              <a:chExt cx="3976784" cy="2490708"/>
            </a:xfrm>
          </p:grpSpPr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E0733AC9-3EDC-4EA7-B40B-7F19FC87ECF9}"/>
                  </a:ext>
                </a:extLst>
              </p:cNvPr>
              <p:cNvGrpSpPr/>
              <p:nvPr/>
            </p:nvGrpSpPr>
            <p:grpSpPr>
              <a:xfrm>
                <a:off x="7094510" y="3596876"/>
                <a:ext cx="3976784" cy="2490708"/>
                <a:chOff x="7119574" y="1510482"/>
                <a:chExt cx="6440537" cy="4033786"/>
              </a:xfrm>
            </p:grpSpPr>
            <p:pic>
              <p:nvPicPr>
                <p:cNvPr id="68" name="图片 67">
                  <a:extLst>
                    <a:ext uri="{FF2B5EF4-FFF2-40B4-BE49-F238E27FC236}">
                      <a16:creationId xmlns:a16="http://schemas.microsoft.com/office/drawing/2014/main" id="{97D204CB-958D-4B70-929A-414D46F3B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19574" y="2050792"/>
                  <a:ext cx="4863380" cy="3493476"/>
                </a:xfrm>
                <a:prstGeom prst="rect">
                  <a:avLst/>
                </a:prstGeom>
              </p:spPr>
            </p:pic>
            <p:cxnSp>
              <p:nvCxnSpPr>
                <p:cNvPr id="69" name="直接箭头连接符 68">
                  <a:extLst>
                    <a:ext uri="{FF2B5EF4-FFF2-40B4-BE49-F238E27FC236}">
                      <a16:creationId xmlns:a16="http://schemas.microsoft.com/office/drawing/2014/main" id="{C087E6A2-62D4-41F3-A96A-D3494EA195C8}"/>
                    </a:ext>
                  </a:extLst>
                </p:cNvPr>
                <p:cNvCxnSpPr>
                  <a:cxnSpLocks/>
                  <a:stCxn id="70" idx="2"/>
                </p:cNvCxnSpPr>
                <p:nvPr/>
              </p:nvCxnSpPr>
              <p:spPr>
                <a:xfrm>
                  <a:off x="8793416" y="2456647"/>
                  <a:ext cx="717923" cy="77682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00EB0816-4691-49A4-8539-FF422FF7B4BF}"/>
                    </a:ext>
                  </a:extLst>
                </p:cNvPr>
                <p:cNvSpPr txBox="1"/>
                <p:nvPr/>
              </p:nvSpPr>
              <p:spPr>
                <a:xfrm>
                  <a:off x="7588291" y="1510482"/>
                  <a:ext cx="2410247" cy="946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Drift</a:t>
                  </a:r>
                  <a:endParaRPr lang="en-US" altLang="zh-CN" sz="16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71" name="直接箭头连接符 70">
                  <a:extLst>
                    <a:ext uri="{FF2B5EF4-FFF2-40B4-BE49-F238E27FC236}">
                      <a16:creationId xmlns:a16="http://schemas.microsoft.com/office/drawing/2014/main" id="{E5FF00D9-4E9B-4015-A941-3A0D468A3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87054" y="2271006"/>
                  <a:ext cx="154303" cy="47597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F539605B-2FA4-4069-8B52-F661548BCC0F}"/>
                    </a:ext>
                  </a:extLst>
                </p:cNvPr>
                <p:cNvSpPr txBox="1"/>
                <p:nvPr/>
              </p:nvSpPr>
              <p:spPr>
                <a:xfrm>
                  <a:off x="10502849" y="1549250"/>
                  <a:ext cx="3057262" cy="946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 err="1"/>
                    <a:t>μRGroove</a:t>
                  </a:r>
                  <a:endParaRPr lang="en-US" altLang="zh-CN" sz="1600" dirty="0"/>
                </a:p>
              </p:txBody>
            </p:sp>
          </p:grp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90468AE-35B8-48B7-B0FC-A9E1DEDBB17D}"/>
                  </a:ext>
                </a:extLst>
              </p:cNvPr>
              <p:cNvSpPr/>
              <p:nvPr/>
            </p:nvSpPr>
            <p:spPr>
              <a:xfrm>
                <a:off x="7189012" y="4063943"/>
                <a:ext cx="1698066" cy="19733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5D72ABFC-F706-44FD-9AB2-20249FAED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4" t="3217" r="11514"/>
            <a:stretch/>
          </p:blipFill>
          <p:spPr>
            <a:xfrm>
              <a:off x="9607198" y="5292996"/>
              <a:ext cx="1264639" cy="1242120"/>
            </a:xfrm>
            <a:prstGeom prst="rect">
              <a:avLst/>
            </a:prstGeom>
          </p:spPr>
        </p:pic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CCC0717C-60F2-4D88-B512-BFA3BD21A835}"/>
                </a:ext>
              </a:extLst>
            </p:cNvPr>
            <p:cNvCxnSpPr>
              <a:cxnSpLocks/>
            </p:cNvCxnSpPr>
            <p:nvPr/>
          </p:nvCxnSpPr>
          <p:spPr>
            <a:xfrm>
              <a:off x="8734024" y="5573242"/>
              <a:ext cx="829434" cy="45397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图片 72">
            <a:extLst>
              <a:ext uri="{FF2B5EF4-FFF2-40B4-BE49-F238E27FC236}">
                <a16:creationId xmlns:a16="http://schemas.microsoft.com/office/drawing/2014/main" id="{F2D90C69-ADF2-4829-8FF5-5B7765C8B384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8288560" y="1739327"/>
            <a:ext cx="837160" cy="826894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A122B1A4-CAD2-427A-991C-B69704AD36D8}"/>
              </a:ext>
            </a:extLst>
          </p:cNvPr>
          <p:cNvSpPr txBox="1"/>
          <p:nvPr/>
        </p:nvSpPr>
        <p:spPr>
          <a:xfrm>
            <a:off x="6908849" y="2401014"/>
            <a:ext cx="154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Small prototype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2616E129-ECB1-4E87-8BBE-C9ACB155D540}"/>
              </a:ext>
            </a:extLst>
          </p:cNvPr>
          <p:cNvSpPr txBox="1"/>
          <p:nvPr/>
        </p:nvSpPr>
        <p:spPr>
          <a:xfrm>
            <a:off x="6745722" y="5662005"/>
            <a:ext cx="1969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Cylindrical </a:t>
            </a:r>
            <a:r>
              <a:rPr lang="en-US" altLang="zh-CN" sz="1600" b="1" dirty="0" err="1">
                <a:highlight>
                  <a:srgbClr val="FFFF00"/>
                </a:highlight>
              </a:rPr>
              <a:t>μRGroove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461D47-B917-61DA-DA90-2808AC9FF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9382500" y="1739327"/>
            <a:ext cx="2433161" cy="1824042"/>
          </a:xfrm>
          <a:prstGeom prst="rect">
            <a:avLst/>
          </a:prstGeom>
        </p:spPr>
      </p:pic>
      <p:sp>
        <p:nvSpPr>
          <p:cNvPr id="118" name="文本框 117">
            <a:extLst>
              <a:ext uri="{FF2B5EF4-FFF2-40B4-BE49-F238E27FC236}">
                <a16:creationId xmlns:a16="http://schemas.microsoft.com/office/drawing/2014/main" id="{A1F8AB16-C2A0-4EA0-B55A-E03B0A5342B4}"/>
              </a:ext>
            </a:extLst>
          </p:cNvPr>
          <p:cNvSpPr txBox="1"/>
          <p:nvPr/>
        </p:nvSpPr>
        <p:spPr>
          <a:xfrm>
            <a:off x="10015926" y="3453203"/>
            <a:ext cx="1286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</a:rPr>
              <a:t>Large area</a:t>
            </a:r>
            <a:endParaRPr lang="zh-CN" altLang="en-US" sz="2000" b="1" dirty="0">
              <a:highlight>
                <a:srgbClr val="FF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37825BB-027F-647A-374C-CA85C78C47FA}"/>
              </a:ext>
            </a:extLst>
          </p:cNvPr>
          <p:cNvSpPr txBox="1"/>
          <p:nvPr/>
        </p:nvSpPr>
        <p:spPr>
          <a:xfrm>
            <a:off x="444479" y="6156966"/>
            <a:ext cx="7672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i="0" dirty="0">
                <a:solidFill>
                  <a:srgbClr val="0F1115"/>
                </a:solidFill>
                <a:effectLst/>
                <a:latin typeface="quote-cjk-patch"/>
              </a:rPr>
              <a:t>Suitable </a:t>
            </a:r>
            <a:r>
              <a:rPr lang="en-US" altLang="zh-CN" sz="2000" b="1" dirty="0">
                <a:solidFill>
                  <a:srgbClr val="0F1115"/>
                </a:solidFill>
                <a:latin typeface="quote-cjk-patch"/>
              </a:rPr>
              <a:t>for cylindrical geometry and l</a:t>
            </a:r>
            <a:r>
              <a:rPr lang="en-US" altLang="zh-CN" sz="2000" b="1" i="0" dirty="0">
                <a:solidFill>
                  <a:srgbClr val="0F1115"/>
                </a:solidFill>
                <a:effectLst/>
                <a:latin typeface="quote-cjk-patch"/>
              </a:rPr>
              <a:t>arge-area tracking </a:t>
            </a:r>
            <a:r>
              <a:rPr lang="en-US" altLang="zh-CN" sz="2000" b="1" dirty="0">
                <a:solidFill>
                  <a:srgbClr val="0F1115"/>
                </a:solidFill>
                <a:latin typeface="quote-cjk-patch"/>
              </a:rPr>
              <a:t>application.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955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93"/>
    </mc:Choice>
    <mc:Fallback xmlns="">
      <p:transition spd="slow" advTm="1050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D94F008-02AA-2883-3666-29DCD867C5EB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Large-area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C9AB732-21B2-3797-8009-E86C29644080}"/>
              </a:ext>
            </a:extLst>
          </p:cNvPr>
          <p:cNvGrpSpPr/>
          <p:nvPr/>
        </p:nvGrpSpPr>
        <p:grpSpPr>
          <a:xfrm>
            <a:off x="2828615" y="2068434"/>
            <a:ext cx="2687967" cy="3938992"/>
            <a:chOff x="4007403" y="362078"/>
            <a:chExt cx="4216059" cy="61782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3F0EE69-D430-AFEC-41E8-13BA9AEC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7" t="5280" r="8623" b="4631"/>
            <a:stretch>
              <a:fillRect/>
            </a:stretch>
          </p:blipFill>
          <p:spPr>
            <a:xfrm>
              <a:off x="4007403" y="362078"/>
              <a:ext cx="4216059" cy="6178284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CA45AE8-E499-1AFD-8124-8B94E058E539}"/>
                </a:ext>
              </a:extLst>
            </p:cNvPr>
            <p:cNvSpPr txBox="1"/>
            <p:nvPr/>
          </p:nvSpPr>
          <p:spPr>
            <a:xfrm rot="21326942">
              <a:off x="5450147" y="3081813"/>
              <a:ext cx="1330567" cy="482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highlight>
                    <a:srgbClr val="92D050"/>
                  </a:highlight>
                </a:rPr>
                <a:t>A4 paper</a:t>
              </a:r>
              <a:endParaRPr lang="zh-CN" altLang="en-US" sz="1400" dirty="0">
                <a:highlight>
                  <a:srgbClr val="92D050"/>
                </a:highlight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075EA48-64D8-D639-F2C3-483BE6320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5965"/>
          <a:stretch/>
        </p:blipFill>
        <p:spPr>
          <a:xfrm>
            <a:off x="531032" y="2068434"/>
            <a:ext cx="2231580" cy="2480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F14F85-F0F2-7096-BE6B-61F34240A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20" y="1981844"/>
            <a:ext cx="2311634" cy="14471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EB1E5C-EF24-BCCB-B1BE-9CC1E6772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20" y="1901591"/>
            <a:ext cx="1926021" cy="193044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91EA2C3-8E55-41A5-3979-73176BE9CEA6}"/>
              </a:ext>
            </a:extLst>
          </p:cNvPr>
          <p:cNvGrpSpPr/>
          <p:nvPr/>
        </p:nvGrpSpPr>
        <p:grpSpPr>
          <a:xfrm>
            <a:off x="7258151" y="2405745"/>
            <a:ext cx="3133286" cy="1919762"/>
            <a:chOff x="1377649" y="2051358"/>
            <a:chExt cx="6557798" cy="401795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BB8CBF2-FE67-C021-7E09-2130DE8D4E65}"/>
                </a:ext>
              </a:extLst>
            </p:cNvPr>
            <p:cNvGrpSpPr/>
            <p:nvPr/>
          </p:nvGrpSpPr>
          <p:grpSpPr>
            <a:xfrm>
              <a:off x="1854240" y="2051358"/>
              <a:ext cx="2802307" cy="717305"/>
              <a:chOff x="1968836" y="2385995"/>
              <a:chExt cx="2391826" cy="612234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72D2328-A60C-FE83-9E52-B81937647579}"/>
                  </a:ext>
                </a:extLst>
              </p:cNvPr>
              <p:cNvSpPr/>
              <p:nvPr/>
            </p:nvSpPr>
            <p:spPr>
              <a:xfrm>
                <a:off x="1968836" y="2385995"/>
                <a:ext cx="454830" cy="612234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6FD9A0BB-A707-908C-AD97-E7C9254AE031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>
                <a:off x="2423666" y="2692113"/>
                <a:ext cx="1936996" cy="0"/>
              </a:xfrm>
              <a:prstGeom prst="straightConnector1">
                <a:avLst/>
              </a:prstGeom>
              <a:ln w="38100">
                <a:solidFill>
                  <a:srgbClr val="00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2BD1B5C-8C89-CC10-C663-83330D6C0CE5}"/>
                </a:ext>
              </a:extLst>
            </p:cNvPr>
            <p:cNvSpPr txBox="1"/>
            <p:nvPr/>
          </p:nvSpPr>
          <p:spPr>
            <a:xfrm>
              <a:off x="1377649" y="4974245"/>
              <a:ext cx="6557798" cy="1095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 readout strips are replaced by a PEP GND line in each 128 readout strips;</a:t>
              </a:r>
              <a:endParaRPr lang="zh-CN" altLang="zh-CN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868CA389-9B30-6A76-F07D-5A1B1B66D976}"/>
              </a:ext>
            </a:extLst>
          </p:cNvPr>
          <p:cNvSpPr txBox="1"/>
          <p:nvPr/>
        </p:nvSpPr>
        <p:spPr>
          <a:xfrm>
            <a:off x="637028" y="4767329"/>
            <a:ext cx="2348343" cy="1067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b="1" dirty="0"/>
              <a:t>Active area: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/>
              <a:t>50 cm × 50 cm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dirty="0"/>
              <a:t>100 cm × 50 cm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A5579E0-995E-9827-5138-7C3B5067ADE3}"/>
              </a:ext>
            </a:extLst>
          </p:cNvPr>
          <p:cNvSpPr txBox="1"/>
          <p:nvPr/>
        </p:nvSpPr>
        <p:spPr>
          <a:xfrm>
            <a:off x="6335849" y="4673754"/>
            <a:ext cx="4926511" cy="1399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b="1" dirty="0"/>
              <a:t>PEP fast grounding line, divided into 10/20 sub-regions of 5 × 10 cm each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b="1" dirty="0"/>
              <a:t>Dead Area (TOP): 2/128 = 1.5625%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b="1" dirty="0"/>
              <a:t>Simple structure, easy installation</a:t>
            </a:r>
            <a:endParaRPr lang="zh-CN" altLang="zh-CN" sz="1800" b="1" kern="100" dirty="0">
              <a:solidFill>
                <a:srgbClr val="00B0F0"/>
              </a:solidFill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1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492F67AD-5E43-4F2E-913E-DC5B2D8D5800}"/>
              </a:ext>
            </a:extLst>
          </p:cNvPr>
          <p:cNvSpPr txBox="1"/>
          <p:nvPr/>
        </p:nvSpPr>
        <p:spPr>
          <a:xfrm>
            <a:off x="682628" y="5052652"/>
            <a:ext cx="52961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/>
              <a:t>The signal gain is relatively low (&lt;3000) due to insufficient matching capacitance of ORTEC</a:t>
            </a:r>
            <a:r>
              <a:rPr lang="en-US" altLang="zh-CN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/>
              <a:t>The Gas gain is similar with that in small </a:t>
            </a:r>
            <a:r>
              <a:rPr lang="en-US" altLang="zh-CN" b="1" dirty="0" err="1"/>
              <a:t>μRGroove</a:t>
            </a:r>
            <a:r>
              <a:rPr lang="en-US" altLang="zh-CN" b="1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 </a:t>
            </a:r>
            <a:r>
              <a:rPr lang="en-US" altLang="zh-CN" b="1" dirty="0"/>
              <a:t>Pretty uniformity, approximately 7%.</a:t>
            </a:r>
            <a:r>
              <a:rPr lang="zh-CN" altLang="en-US" b="1" dirty="0"/>
              <a:t>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1FA893-463A-46D0-9AE6-6CC7720BF9AA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 × 50cm: Signal gain and uniformity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7D1468-56D5-4200-A104-FB406AAFD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"/>
          <a:stretch/>
        </p:blipFill>
        <p:spPr>
          <a:xfrm>
            <a:off x="5978770" y="1797809"/>
            <a:ext cx="5296142" cy="438220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6537092-EFE0-4369-8C38-8833D9F3AD07}"/>
              </a:ext>
            </a:extLst>
          </p:cNvPr>
          <p:cNvSpPr txBox="1"/>
          <p:nvPr/>
        </p:nvSpPr>
        <p:spPr>
          <a:xfrm>
            <a:off x="6861740" y="1490511"/>
            <a:ext cx="413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highlight>
                  <a:srgbClr val="FFFF00"/>
                </a:highlight>
              </a:rPr>
              <a:t>Ar</a:t>
            </a:r>
            <a:r>
              <a:rPr lang="en-US" altLang="zh-CN" dirty="0">
                <a:highlight>
                  <a:srgbClr val="FFFF00"/>
                </a:highlight>
              </a:rPr>
              <a:t>/iso-C</a:t>
            </a:r>
            <a:r>
              <a:rPr lang="en-US" altLang="zh-CN" baseline="-25000" dirty="0">
                <a:highlight>
                  <a:srgbClr val="FFFF00"/>
                </a:highlight>
              </a:rPr>
              <a:t>4</a:t>
            </a:r>
            <a:r>
              <a:rPr lang="en-US" altLang="zh-CN" dirty="0">
                <a:highlight>
                  <a:srgbClr val="FFFF00"/>
                </a:highlight>
              </a:rPr>
              <a:t>H</a:t>
            </a:r>
            <a:r>
              <a:rPr lang="en-US" altLang="zh-CN" baseline="-25000" dirty="0">
                <a:highlight>
                  <a:srgbClr val="FFFF00"/>
                </a:highlight>
              </a:rPr>
              <a:t>10 </a:t>
            </a:r>
            <a:r>
              <a:rPr lang="en-US" altLang="zh-CN" dirty="0">
                <a:highlight>
                  <a:srgbClr val="FFFF00"/>
                </a:highlight>
              </a:rPr>
              <a:t>(95/5), DLC: 415V, Drift -500V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BC654A-99D2-35AC-ECF1-2A266184E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8" y="1453267"/>
            <a:ext cx="4703195" cy="35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3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390EB20-8FDF-44DC-9989-54B7F1BDF506}"/>
              </a:ext>
            </a:extLst>
          </p:cNvPr>
          <p:cNvSpPr txBox="1"/>
          <p:nvPr/>
        </p:nvSpPr>
        <p:spPr>
          <a:xfrm>
            <a:off x="342605" y="317638"/>
            <a:ext cx="105539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 × 50cm: Rate capability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D63BCF-50C9-4A8F-A713-3E129063505D}"/>
              </a:ext>
            </a:extLst>
          </p:cNvPr>
          <p:cNvSpPr txBox="1"/>
          <p:nvPr/>
        </p:nvSpPr>
        <p:spPr>
          <a:xfrm>
            <a:off x="6008437" y="2409920"/>
            <a:ext cx="5501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Read out the current from the top electrode and calculate the “current gain” to obtain the G/G₀ curve.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Scan different irradiation spot diameters.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For an </a:t>
            </a:r>
            <a:r>
              <a:rPr lang="en-US" altLang="zh-CN" b="1" dirty="0">
                <a:solidFill>
                  <a:srgbClr val="FF0000"/>
                </a:solidFill>
              </a:rPr>
              <a:t>8 mm </a:t>
            </a:r>
            <a:r>
              <a:rPr lang="en-US" altLang="zh-CN" dirty="0"/>
              <a:t>irradiation diameter with </a:t>
            </a:r>
            <a:r>
              <a:rPr lang="en-US" altLang="zh-CN" b="1" dirty="0">
                <a:solidFill>
                  <a:srgbClr val="FF0000"/>
                </a:solidFill>
              </a:rPr>
              <a:t>8.1 keV X-rays</a:t>
            </a:r>
            <a:r>
              <a:rPr lang="en-US" altLang="zh-CN" dirty="0"/>
              <a:t>, the counting rate capability (at 90%) is approximately </a:t>
            </a:r>
            <a:r>
              <a:rPr lang="en-US" altLang="zh-CN" b="1" dirty="0">
                <a:solidFill>
                  <a:srgbClr val="FF0000"/>
                </a:solidFill>
              </a:rPr>
              <a:t>300 kHz/cm²</a:t>
            </a:r>
            <a:r>
              <a:rPr lang="en-US" altLang="zh-CN" dirty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By converting the energy deposition to that of a </a:t>
            </a:r>
            <a:r>
              <a:rPr lang="en-US" altLang="zh-CN" b="1" dirty="0">
                <a:solidFill>
                  <a:srgbClr val="FF0000"/>
                </a:solidFill>
              </a:rPr>
              <a:t>MIP</a:t>
            </a:r>
            <a:r>
              <a:rPr lang="en-US" altLang="zh-CN" dirty="0"/>
              <a:t>, the corresponding counting rate capability is about </a:t>
            </a:r>
            <a:r>
              <a:rPr lang="en-US" altLang="zh-CN" b="1" dirty="0">
                <a:solidFill>
                  <a:srgbClr val="FF0000"/>
                </a:solidFill>
              </a:rPr>
              <a:t>2.4 MHz/cm²</a:t>
            </a:r>
            <a:r>
              <a:rPr lang="en-US" altLang="zh-CN" dirty="0"/>
              <a:t>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9B780E-7620-4C12-93BB-3B8DE0AA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9" y="1912427"/>
            <a:ext cx="5280564" cy="404197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B1AAA54-0BBF-4D33-8AEE-232166459351}"/>
              </a:ext>
            </a:extLst>
          </p:cNvPr>
          <p:cNvSpPr txBox="1"/>
          <p:nvPr/>
        </p:nvSpPr>
        <p:spPr>
          <a:xfrm>
            <a:off x="3100754" y="4466878"/>
            <a:ext cx="21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Irradiated area: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(6,5)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02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2FD6C-F639-5B9F-7F9C-3C52780D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4C0D61C-9D38-A9F9-9D5E-4DAE6416320F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 × 50cm: spatial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efficency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06E13B0-12AE-03CF-68BF-C3BF5899A4EC}"/>
              </a:ext>
            </a:extLst>
          </p:cNvPr>
          <p:cNvSpPr txBox="1"/>
          <p:nvPr/>
        </p:nvSpPr>
        <p:spPr>
          <a:xfrm>
            <a:off x="878165" y="5617032"/>
            <a:ext cx="292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SPS-H4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150GeV/c muon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APV25 + SRS +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mmDAQ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574837A-D5E2-BB5B-6CF0-D88252278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C0E5CA5-C10E-4FE1-6615-0391B7DAF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7D8159-9022-F7C1-D15B-DFC8662BC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49" y="1875691"/>
            <a:ext cx="2635128" cy="35135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1813478-CD64-B4C2-A888-ADF98443DF8C}"/>
              </a:ext>
            </a:extLst>
          </p:cNvPr>
          <p:cNvSpPr txBox="1"/>
          <p:nvPr/>
        </p:nvSpPr>
        <p:spPr>
          <a:xfrm>
            <a:off x="2520443" y="482496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2024.04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5E9C76-0B19-B145-F51A-22E8498B0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0"/>
          <a:stretch>
            <a:fillRect/>
          </a:stretch>
        </p:blipFill>
        <p:spPr>
          <a:xfrm>
            <a:off x="8520236" y="1915060"/>
            <a:ext cx="3103980" cy="28070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586899-9E36-49EA-7F02-8D2D399C2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4" y="1765301"/>
            <a:ext cx="4480560" cy="3429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07F6458-6C25-D204-9237-650356283E59}"/>
              </a:ext>
            </a:extLst>
          </p:cNvPr>
          <p:cNvSpPr txBox="1"/>
          <p:nvPr/>
        </p:nvSpPr>
        <p:spPr>
          <a:xfrm>
            <a:off x="4352495" y="5463144"/>
            <a:ext cx="7015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Work gas: </a:t>
            </a:r>
            <a:r>
              <a:rPr lang="en-US" altLang="zh-CN" b="1" u="sng" dirty="0" err="1">
                <a:solidFill>
                  <a:srgbClr val="00B050"/>
                </a:solidFill>
              </a:rPr>
              <a:t>Ar</a:t>
            </a:r>
            <a:r>
              <a:rPr lang="en-US" altLang="zh-CN" b="1" u="sng" dirty="0">
                <a:solidFill>
                  <a:srgbClr val="00B050"/>
                </a:solidFill>
              </a:rPr>
              <a:t>/iC</a:t>
            </a:r>
            <a:r>
              <a:rPr lang="en-US" altLang="zh-CN" b="1" u="sng" baseline="-25000" dirty="0">
                <a:solidFill>
                  <a:srgbClr val="00B050"/>
                </a:solidFill>
              </a:rPr>
              <a:t>4</a:t>
            </a:r>
            <a:r>
              <a:rPr lang="en-US" altLang="zh-CN" b="1" u="sng" dirty="0">
                <a:solidFill>
                  <a:srgbClr val="00B050"/>
                </a:solidFill>
              </a:rPr>
              <a:t>H</a:t>
            </a:r>
            <a:r>
              <a:rPr lang="en-US" altLang="zh-CN" b="1" u="sng" baseline="-25000" dirty="0">
                <a:solidFill>
                  <a:srgbClr val="00B050"/>
                </a:solidFill>
              </a:rPr>
              <a:t>10</a:t>
            </a:r>
            <a:r>
              <a:rPr lang="en-US" altLang="zh-CN" b="1" u="sng" dirty="0">
                <a:solidFill>
                  <a:srgbClr val="00B050"/>
                </a:solidFill>
              </a:rPr>
              <a:t>(90/10)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The combined </a:t>
            </a:r>
            <a:r>
              <a:rPr lang="en-US" altLang="zh-CN" b="1" dirty="0">
                <a:solidFill>
                  <a:srgbClr val="FF0000"/>
                </a:solidFill>
              </a:rPr>
              <a:t>efficiency</a:t>
            </a:r>
            <a:r>
              <a:rPr lang="en-US" altLang="zh-CN" b="1" dirty="0"/>
              <a:t> is &gt;96%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Spatial </a:t>
            </a:r>
            <a:r>
              <a:rPr lang="en-US" altLang="zh-CN" b="1" dirty="0">
                <a:solidFill>
                  <a:srgbClr val="FF0000"/>
                </a:solidFill>
              </a:rPr>
              <a:t>resolution</a:t>
            </a:r>
            <a:r>
              <a:rPr lang="en-US" altLang="zh-CN" b="1" dirty="0"/>
              <a:t> is ~93μm for X readout and ~81μm for Y readout</a:t>
            </a:r>
          </a:p>
        </p:txBody>
      </p:sp>
    </p:spTree>
    <p:extLst>
      <p:ext uri="{BB962C8B-B14F-4D97-AF65-F5344CB8AC3E}">
        <p14:creationId xmlns:p14="http://schemas.microsoft.com/office/powerpoint/2010/main" val="35122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45C74-0EA1-24D6-5E47-D4CBB8AA7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8A5D0C-A8A0-0350-DFDE-80848799733B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 × 50cm: New beam test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57CEE-739A-C0AA-211E-398B8B88E581}"/>
              </a:ext>
            </a:extLst>
          </p:cNvPr>
          <p:cNvSpPr txBox="1"/>
          <p:nvPr/>
        </p:nvSpPr>
        <p:spPr>
          <a:xfrm>
            <a:off x="679643" y="5078423"/>
            <a:ext cx="312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SPS-H4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150GeV/c muon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APV25 + SRS +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mmDAQ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</a:rPr>
              <a:t>Rotatable around the X-axis</a:t>
            </a:r>
            <a:endParaRPr lang="en-US" altLang="zh-CN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CB67AFA-14C7-125D-A0BB-E210C82B6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35F4E86-08C1-C06A-D65B-5E77F0DDA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F384B4-1527-0ECF-AB4E-D7F528B96A2B}"/>
              </a:ext>
            </a:extLst>
          </p:cNvPr>
          <p:cNvSpPr txBox="1"/>
          <p:nvPr/>
        </p:nvSpPr>
        <p:spPr>
          <a:xfrm>
            <a:off x="4787155" y="4510319"/>
            <a:ext cx="7204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Work gas: </a:t>
            </a:r>
            <a:r>
              <a:rPr lang="en-US" altLang="zh-CN" b="1" u="sng" dirty="0">
                <a:solidFill>
                  <a:srgbClr val="00B050"/>
                </a:solidFill>
              </a:rPr>
              <a:t>Ar:CF</a:t>
            </a:r>
            <a:r>
              <a:rPr lang="en-US" altLang="zh-CN" b="1" u="sng" baseline="-25000" dirty="0">
                <a:solidFill>
                  <a:srgbClr val="00B050"/>
                </a:solidFill>
              </a:rPr>
              <a:t>4</a:t>
            </a:r>
            <a:r>
              <a:rPr lang="en-US" altLang="zh-CN" b="1" u="sng" dirty="0">
                <a:solidFill>
                  <a:srgbClr val="00B050"/>
                </a:solidFill>
              </a:rPr>
              <a:t>:CO</a:t>
            </a:r>
            <a:r>
              <a:rPr lang="en-US" altLang="zh-CN" b="1" u="sng" baseline="-25000" dirty="0">
                <a:solidFill>
                  <a:srgbClr val="00B050"/>
                </a:solidFill>
              </a:rPr>
              <a:t>2</a:t>
            </a:r>
            <a:r>
              <a:rPr lang="en-US" altLang="zh-CN" b="1" u="sng" dirty="0">
                <a:solidFill>
                  <a:srgbClr val="00B050"/>
                </a:solidFill>
              </a:rPr>
              <a:t>/45:40:15</a:t>
            </a:r>
            <a:r>
              <a:rPr lang="en-US" altLang="zh-CN" b="1" dirty="0"/>
              <a:t>.</a:t>
            </a:r>
            <a:r>
              <a:rPr lang="zh-CN" altLang="en-US" b="1" dirty="0"/>
              <a:t> </a:t>
            </a:r>
            <a:r>
              <a:rPr lang="en-US" altLang="zh-CN" b="1" dirty="0"/>
              <a:t>Better</a:t>
            </a:r>
            <a:r>
              <a:rPr lang="zh-CN" altLang="en-US" b="1" dirty="0"/>
              <a:t> </a:t>
            </a:r>
            <a:r>
              <a:rPr lang="en-US" altLang="zh-CN" b="1" dirty="0"/>
              <a:t>gas</a:t>
            </a:r>
            <a:r>
              <a:rPr lang="zh-CN" altLang="en-US" b="1" dirty="0"/>
              <a:t> </a:t>
            </a:r>
            <a:r>
              <a:rPr lang="en-US" altLang="zh-CN" b="1" dirty="0"/>
              <a:t>parameters</a:t>
            </a:r>
            <a:r>
              <a:rPr lang="zh-CN" altLang="en-US" b="1" dirty="0"/>
              <a:t> </a:t>
            </a:r>
            <a:r>
              <a:rPr lang="en-US" altLang="zh-CN" b="1" dirty="0"/>
              <a:t>but</a:t>
            </a:r>
            <a:r>
              <a:rPr lang="zh-CN" altLang="en-US" b="1" dirty="0"/>
              <a:t> </a:t>
            </a:r>
            <a:r>
              <a:rPr lang="en-US" altLang="zh-CN" b="1" dirty="0"/>
              <a:t>smaller</a:t>
            </a:r>
            <a:r>
              <a:rPr lang="zh-CN" altLang="en-US" b="1" dirty="0"/>
              <a:t> </a:t>
            </a:r>
            <a:r>
              <a:rPr lang="en-US" altLang="zh-CN" b="1" dirty="0"/>
              <a:t>gain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The </a:t>
            </a:r>
            <a:r>
              <a:rPr lang="en-US" altLang="zh-CN" b="1" dirty="0">
                <a:solidFill>
                  <a:srgbClr val="FF0000"/>
                </a:solidFill>
              </a:rPr>
              <a:t>efficiency</a:t>
            </a:r>
            <a:r>
              <a:rPr lang="en-US" altLang="zh-CN" b="1" dirty="0"/>
              <a:t> is &gt;95%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Spatial </a:t>
            </a:r>
            <a:r>
              <a:rPr lang="en-US" altLang="zh-CN" b="1" dirty="0">
                <a:solidFill>
                  <a:srgbClr val="FF0000"/>
                </a:solidFill>
              </a:rPr>
              <a:t>resolution</a:t>
            </a:r>
            <a:r>
              <a:rPr lang="en-US" altLang="zh-CN" b="1" dirty="0"/>
              <a:t> is ~56μm for X readout and ~62μm for Y readout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384005-E89E-0643-9AD5-5D343927F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6" y="1915060"/>
            <a:ext cx="3964294" cy="297205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3A1975E-6E77-5568-0ED9-17DEE89EA605}"/>
              </a:ext>
            </a:extLst>
          </p:cNvPr>
          <p:cNvSpPr txBox="1"/>
          <p:nvPr/>
        </p:nvSpPr>
        <p:spPr>
          <a:xfrm>
            <a:off x="2915680" y="419509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2025.11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496A53-CF23-4AC3-CC18-BBEF50F25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90" y="1893959"/>
            <a:ext cx="3856020" cy="23011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7C29D1-C27E-1A80-2537-8730DEAC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610" y="1940917"/>
            <a:ext cx="3739160" cy="22072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BA57809-F6C2-1942-1CE5-E8A0CE228AFA}"/>
              </a:ext>
            </a:extLst>
          </p:cNvPr>
          <p:cNvSpPr txBox="1"/>
          <p:nvPr/>
        </p:nvSpPr>
        <p:spPr>
          <a:xfrm>
            <a:off x="4297201" y="5818910"/>
            <a:ext cx="7504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quote-cjk-patch"/>
              </a:rPr>
              <a:t>Better resolution is related to gas parameters such as smaller gas diffusion.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</a:rPr>
              <a:t>More </a:t>
            </a:r>
            <a:r>
              <a:rPr lang="en-US" altLang="zh-CN" b="1" dirty="0" err="1">
                <a:solidFill>
                  <a:srgbClr val="0070C0"/>
                </a:solidFill>
              </a:rPr>
              <a:t>μTPC</a:t>
            </a:r>
            <a:r>
              <a:rPr lang="en-US" altLang="zh-CN" b="1" dirty="0">
                <a:solidFill>
                  <a:srgbClr val="0070C0"/>
                </a:solidFill>
              </a:rPr>
              <a:t>-related analyses are underway.</a:t>
            </a:r>
            <a:endParaRPr lang="en-US" altLang="zh-CN" b="1" i="0" dirty="0">
              <a:solidFill>
                <a:srgbClr val="0070C0"/>
              </a:solidFill>
              <a:effectLst/>
              <a:latin typeface="quote-cjk-patch"/>
            </a:endParaRPr>
          </a:p>
        </p:txBody>
      </p:sp>
    </p:spTree>
    <p:extLst>
      <p:ext uri="{BB962C8B-B14F-4D97-AF65-F5344CB8AC3E}">
        <p14:creationId xmlns:p14="http://schemas.microsoft.com/office/powerpoint/2010/main" val="12645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9F86417-D3CA-43E1-7386-9D3BD0758B18}"/>
              </a:ext>
            </a:extLst>
          </p:cNvPr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100cm × 50cm: spatial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efficency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25EA0D-AFC7-91E4-2C55-5A23188C3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>
            <a:fillRect/>
          </a:stretch>
        </p:blipFill>
        <p:spPr>
          <a:xfrm>
            <a:off x="685822" y="1643740"/>
            <a:ext cx="2375711" cy="17852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BF45EE-4FE8-0BB5-52B3-C75A6A631F2A}"/>
              </a:ext>
            </a:extLst>
          </p:cNvPr>
          <p:cNvSpPr txBox="1"/>
          <p:nvPr/>
        </p:nvSpPr>
        <p:spPr>
          <a:xfrm>
            <a:off x="501095" y="5463143"/>
            <a:ext cx="3122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SPS-H4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150GeV/c muon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APV25 + SRS +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mmDAQ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85572F2-BC45-5481-167C-580479FF0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37" y="1604415"/>
            <a:ext cx="4716863" cy="36098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985AED-07A6-26ED-D349-07E112E27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33" y="1604415"/>
            <a:ext cx="4716864" cy="36098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372565-2A2F-CDF6-6453-BB62AF628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9" r="100"/>
          <a:stretch>
            <a:fillRect/>
          </a:stretch>
        </p:blipFill>
        <p:spPr>
          <a:xfrm>
            <a:off x="685822" y="3429001"/>
            <a:ext cx="2375711" cy="178526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3F61F37-9315-79E4-CC84-7D7407C9BF5A}"/>
              </a:ext>
            </a:extLst>
          </p:cNvPr>
          <p:cNvSpPr txBox="1"/>
          <p:nvPr/>
        </p:nvSpPr>
        <p:spPr>
          <a:xfrm>
            <a:off x="3817874" y="5131135"/>
            <a:ext cx="7204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Work gas: Ar:CF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:CO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/45:40:15.</a:t>
            </a:r>
            <a:r>
              <a:rPr lang="zh-CN" altLang="en-US" b="1" dirty="0"/>
              <a:t> </a:t>
            </a:r>
            <a:endParaRPr lang="en-US" altLang="zh-CN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The efficiency is &gt;96%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Spatial resolution is ~90μm for X readout and ~80μm for Y readout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B3A8154-BA93-A28F-5B33-4DD633FD561D}"/>
              </a:ext>
            </a:extLst>
          </p:cNvPr>
          <p:cNvSpPr txBox="1"/>
          <p:nvPr/>
        </p:nvSpPr>
        <p:spPr>
          <a:xfrm>
            <a:off x="3817873" y="6303349"/>
            <a:ext cx="7930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</a:rPr>
              <a:t>More detailed tests about uniformity and rate capability are ongoing</a:t>
            </a:r>
            <a:endParaRPr lang="en-US" altLang="zh-CN" b="1" i="0" dirty="0">
              <a:solidFill>
                <a:srgbClr val="0070C0"/>
              </a:solidFill>
              <a:effectLst/>
              <a:latin typeface="quote-cjk-patch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EAE872-84D6-0FDC-6440-20E1FA6CCCE4}"/>
              </a:ext>
            </a:extLst>
          </p:cNvPr>
          <p:cNvSpPr txBox="1"/>
          <p:nvPr/>
        </p:nvSpPr>
        <p:spPr>
          <a:xfrm>
            <a:off x="1873677" y="450169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2025.07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74932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6b6d17f1-756f-459c-b9fc-4bd0def0f59f"/>
  <p:tag name="COMMONDATA" val="eyJoZGlkIjoiNDA5NjI5OTNhZDVmNTA4MjI5ZjRiNWEyOTg2ZTI3N2QifQ==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43584</TotalTime>
  <Words>1545</Words>
  <Application>Microsoft Macintosh PowerPoint</Application>
  <PresentationFormat>Widescreen</PresentationFormat>
  <Paragraphs>257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微软雅黑</vt:lpstr>
      <vt:lpstr>quote-cjk-patch</vt:lpstr>
      <vt:lpstr>Times</vt:lpstr>
      <vt:lpstr>Yu Gothic UI Light</vt:lpstr>
      <vt:lpstr>Arial</vt:lpstr>
      <vt:lpstr>Calibri</vt:lpstr>
      <vt:lpstr>Symbol</vt:lpstr>
      <vt:lpstr>Wingdings</vt:lpstr>
      <vt:lpstr>主题1</vt:lpstr>
      <vt:lpstr>Development of μRGroove detectors</vt:lpstr>
      <vt:lpstr>Outline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low-mass Cylindrical μRGroove</vt:lpstr>
      <vt:lpstr>PowerPoint Presentation</vt:lpstr>
      <vt:lpstr>PowerPoint Presentation</vt:lpstr>
      <vt:lpstr>PowerPoint Presentation</vt:lpstr>
      <vt:lpstr>Summary </vt:lpstr>
      <vt:lpstr>Outlook </vt:lpstr>
      <vt:lpstr>Backup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Bosons</dc:creator>
  <cp:lastModifiedBy>Zhihong Ye</cp:lastModifiedBy>
  <cp:revision>685</cp:revision>
  <dcterms:created xsi:type="dcterms:W3CDTF">2023-06-16T09:24:00Z</dcterms:created>
  <dcterms:modified xsi:type="dcterms:W3CDTF">2026-02-20T12:36:29Z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FC4776AA159F4671A39716E7B8E0F316_12</vt:lpwstr>
  </property>
  <property fmtid="{D5CDD505-2E9C-101B-9397-08002B2CF9AE}" pid="3" name="KSOProductBuildVer">
    <vt:lpwstr>2052-11.1.0.14036</vt:lpwstr>
  </property>
</Properties>
</file>