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8"/>
  </p:notesMasterIdLst>
  <p:sldIdLst>
    <p:sldId id="297" r:id="rId2"/>
    <p:sldId id="321" r:id="rId3"/>
    <p:sldId id="259" r:id="rId4"/>
    <p:sldId id="258" r:id="rId5"/>
    <p:sldId id="313" r:id="rId6"/>
    <p:sldId id="304" r:id="rId7"/>
    <p:sldId id="322" r:id="rId8"/>
    <p:sldId id="300" r:id="rId9"/>
    <p:sldId id="308" r:id="rId10"/>
    <p:sldId id="301" r:id="rId11"/>
    <p:sldId id="305" r:id="rId12"/>
    <p:sldId id="309" r:id="rId13"/>
    <p:sldId id="314" r:id="rId14"/>
    <p:sldId id="310" r:id="rId15"/>
    <p:sldId id="302" r:id="rId16"/>
    <p:sldId id="312" r:id="rId17"/>
    <p:sldId id="303" r:id="rId18"/>
    <p:sldId id="324" r:id="rId19"/>
    <p:sldId id="323" r:id="rId20"/>
    <p:sldId id="306" r:id="rId21"/>
    <p:sldId id="307" r:id="rId22"/>
    <p:sldId id="316" r:id="rId23"/>
    <p:sldId id="320" r:id="rId24"/>
    <p:sldId id="317" r:id="rId25"/>
    <p:sldId id="318" r:id="rId26"/>
    <p:sldId id="319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342"/>
    <p:restoredTop sz="93711"/>
  </p:normalViewPr>
  <p:slideViewPr>
    <p:cSldViewPr snapToGrid="0">
      <p:cViewPr varScale="1">
        <p:scale>
          <a:sx n="126" d="100"/>
          <a:sy n="126" d="100"/>
        </p:scale>
        <p:origin x="384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022F18-811F-3040-9649-586C69275264}" type="datetimeFigureOut">
              <a:rPr lang="en-US" smtClean="0"/>
              <a:t>6/22/26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FDF3E5-BB3B-8043-97A6-14FC2552B6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4902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271180-FD41-0743-BF7F-7C4363FAF67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349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The plots here on the right are a little hard to read, but they show: </a:t>
            </a:r>
            <a:br>
              <a:rPr lang="en-US">
                <a:ea typeface="Calibri"/>
                <a:cs typeface="+mn-lt"/>
              </a:rPr>
            </a:br>
            <a:br>
              <a:rPr lang="en-US">
                <a:ea typeface="Calibri"/>
                <a:cs typeface="+mn-lt"/>
              </a:rPr>
            </a:br>
            <a:r>
              <a:rPr lang="en-US">
                <a:ea typeface="Calibri"/>
                <a:cs typeface="Calibri"/>
              </a:rPr>
              <a:t>UPPER LEFT: the two pion invariant mass for an hour of data taking. The bump in the histogram sits at the rho mass region.</a:t>
            </a:r>
            <a:endParaRPr lang="en-US"/>
          </a:p>
          <a:p>
            <a:r>
              <a:rPr lang="en-US">
                <a:ea typeface="Calibri"/>
                <a:cs typeface="Calibri"/>
              </a:rPr>
              <a:t>LOWER LEFT:  Rho meson event count as a function of electron beam current from CEBAF. </a:t>
            </a:r>
          </a:p>
          <a:p>
            <a:endParaRPr lang="en-US">
              <a:ea typeface="Calibri"/>
              <a:cs typeface="Calibri"/>
            </a:endParaRPr>
          </a:p>
          <a:p>
            <a:r>
              <a:rPr lang="en-US">
                <a:ea typeface="Calibri"/>
                <a:cs typeface="Calibri"/>
              </a:rPr>
              <a:t>UPPER RIGHT: three pion invariant mass for an hour of data taking. The bump in the histogram sits at the eta mass region.</a:t>
            </a:r>
          </a:p>
          <a:p>
            <a:r>
              <a:rPr lang="en-US">
                <a:ea typeface="Calibri"/>
                <a:cs typeface="Calibri"/>
              </a:rPr>
              <a:t>LOWER RIGHT: the number of eta's decaying to 3 neutral pions as a function of electron beam current from CEBAF. </a:t>
            </a:r>
            <a:br>
              <a:rPr lang="en-US">
                <a:ea typeface="Calibri"/>
                <a:cs typeface="Calibri"/>
              </a:rPr>
            </a:br>
            <a:endParaRPr lang="en-US">
              <a:ea typeface="Calibri"/>
              <a:cs typeface="Calibri"/>
            </a:endParaRPr>
          </a:p>
          <a:p>
            <a:r>
              <a:rPr lang="en-US">
                <a:ea typeface="Calibri"/>
                <a:cs typeface="+mn-lt"/>
              </a:rPr>
              <a:t>Since we want the most statistics for measuring a cross section, the beam current selection matters. This is what kind of informs the multi-objective nature of this problem – if we change our minds and want to measure rho as opposed to eta, we would need to modify the beam current to account for running at 500 nA, we'd see a lot less rho mesons. Hopefully that makes sense.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FDF3E5-BB3B-8043-97A6-14FC2552B6C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5633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F24CFE-4BCA-CF6C-3DB8-A545FE6134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78BBE4F-788A-480F-F9C8-EE23EEF98B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229531-71F3-0161-3CF0-3171169335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10130-23B8-474F-B429-4D32A1EDA1DF}" type="datetime1">
              <a:rPr lang="en-US" smtClean="0"/>
              <a:t>6/22/26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B6ECBE-C6A5-9844-0FBD-D4919E9DC9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AI/ML Activities at Jefferson Lab | JLUO Meeting 2026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97EAA9-4C19-24CA-0B00-51A23134A1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01CCC-E300-F448-ABAB-388820E3AF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9946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264768-589E-F349-AB5A-9702963601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3EF1661-8FA4-5348-E32A-211B339330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2135D5-8E3D-9A55-8378-C5DB53703E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21782-0D75-B44F-9AB7-3BA9BE4970B9}" type="datetime1">
              <a:rPr lang="en-US" smtClean="0"/>
              <a:t>6/22/26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4EDE3C-2C18-9426-5C6D-67FDEF196D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AI/ML Activities at Jefferson Lab | JLUO Meeting 2026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59C8E0-F1E0-DE91-D651-436C05259D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01CCC-E300-F448-ABAB-388820E3AF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6410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1C8E5B2-313A-C511-413D-1C41361E52B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BA1381-8632-1C85-AC94-3A4284F30F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717CC4-0616-5717-FA0C-29B2177724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F138E-F902-5943-BBAF-72368140BC55}" type="datetime1">
              <a:rPr lang="en-US" smtClean="0"/>
              <a:t>6/22/26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28248C-77FA-AC7D-E942-EE5BFECA18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AI/ML Activities at Jefferson Lab | JLUO Meeting 2026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FA5D15-020F-F9D1-9C46-FD5A13E08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01CCC-E300-F448-ABAB-388820E3AF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6798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3EDB6A-3DD8-546C-16C9-43EE8603CC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743200" cy="365125"/>
          </a:xfrm>
        </p:spPr>
        <p:txBody>
          <a:bodyPr/>
          <a:lstStyle/>
          <a:p>
            <a:fld id="{8DF5F063-764E-0043-9332-215039127173}" type="datetime1">
              <a:rPr lang="en-US" smtClean="0"/>
              <a:t>6/22/26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CC046A-BE32-5AF1-3AFD-FE6A9650E4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24400" y="6492875"/>
            <a:ext cx="2743200" cy="365125"/>
          </a:xfrm>
        </p:spPr>
        <p:txBody>
          <a:bodyPr/>
          <a:lstStyle>
            <a:lvl1pPr algn="ctr">
              <a:defRPr/>
            </a:lvl1pPr>
          </a:lstStyle>
          <a:p>
            <a:fld id="{9D4A7A37-2045-4249-82B7-2BBF8902774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C49F9F1-56B6-7CF4-F114-819DC97E81B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6FE060B-A4DD-E7F2-F201-72CA5EB73B2E}"/>
              </a:ext>
            </a:extLst>
          </p:cNvPr>
          <p:cNvCxnSpPr>
            <a:cxnSpLocks/>
          </p:cNvCxnSpPr>
          <p:nvPr userDrawn="1"/>
        </p:nvCxnSpPr>
        <p:spPr>
          <a:xfrm>
            <a:off x="388883" y="767255"/>
            <a:ext cx="11414234" cy="0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1">
            <a:extLst>
              <a:ext uri="{FF2B5EF4-FFF2-40B4-BE49-F238E27FC236}">
                <a16:creationId xmlns:a16="http://schemas.microsoft.com/office/drawing/2014/main" id="{A0F8FB38-9320-8685-CB0D-DA91D3AD12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535" y="241739"/>
            <a:ext cx="10515600" cy="767254"/>
          </a:xfrm>
        </p:spPr>
        <p:txBody>
          <a:bodyPr>
            <a:normAutofit/>
          </a:bodyPr>
          <a:lstStyle>
            <a:lvl1pPr>
              <a:defRPr sz="2800">
                <a:latin typeface="DM Serif Display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033874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5D48F8-C54E-81C6-4CF0-7C8077213C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2A6584-FF67-991D-A5C6-A1B319322A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EA26C2-5B82-7EAA-03FB-B70B4A8EF9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7BFAC-8967-8D4B-ABCD-F97010073888}" type="datetime1">
              <a:rPr lang="en-US" smtClean="0"/>
              <a:t>6/22/26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F7E18C-CB84-C3AB-D525-59A02DF912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AI/ML Activities at Jefferson Lab | JLUO Meeting 2026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401AEA-9F4B-884B-21E5-7DED4B1F4E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01CCC-E300-F448-ABAB-388820E3AF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6659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C0BABB-6F51-7EEA-F3F2-2B9A5AA0E0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C5E1B-A839-48D1-067F-7510B4F17A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92ABCC-EDFF-BC6B-6F6B-93870AB579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3F65A-D11A-CE47-B8F6-535FB48540E3}" type="datetime1">
              <a:rPr lang="en-US" smtClean="0"/>
              <a:t>6/22/26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B75441-0B0B-4BCF-8FCF-05A6207756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AI/ML Activities at Jefferson Lab | JLUO Meeting 2026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8803E0-5C1E-9609-59F7-41234C8B1B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01CCC-E300-F448-ABAB-388820E3AF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8871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F43AE6-29CE-EB86-1489-1D03E2A657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3016CA-6FDE-4687-94BA-C4B64E7744B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822DD8F-F4DD-4153-5FF8-815001E034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E5E6E4-4B08-CD92-2507-048B8AC563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BE7DE-16E4-A040-B5BB-D4D913684472}" type="datetime1">
              <a:rPr lang="en-US" smtClean="0"/>
              <a:t>6/22/26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48810A-7AF9-2CAE-DF2E-10D41AABE3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AI/ML Activities at Jefferson Lab | JLUO Meeting 2026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862A5E-46F2-EB8F-065F-9B829DAD55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01CCC-E300-F448-ABAB-388820E3AF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3137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5F123F-A9EC-CB46-89FF-5210E9F79B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63C06B-9576-F8BB-2B9B-574EA631E8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49730FE-624B-B3AD-0F39-8DEAB19FB6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AEFA6F-D6DC-581E-37DE-50D2CB11677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C3A1D01-0F18-6D93-10BC-5BD857C9F83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E898433-E6B1-106A-6210-57D4E06284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6934B-EB91-5F44-9BDE-1AD0AF4C6F4A}" type="datetime1">
              <a:rPr lang="en-US" smtClean="0"/>
              <a:t>6/22/26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870B44A-1524-CBDD-B5FD-0633359A5C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AI/ML Activities at Jefferson Lab | JLUO Meeting 2026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99F0164-8D29-2201-A88E-5A002E34FF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01CCC-E300-F448-ABAB-388820E3AF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94534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C59A0D-9C65-8137-8235-D1D3FCE799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8C75D48-24B2-C4ED-9093-FB95B92EE0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D4C67-7133-FD43-A118-4EAD33C37873}" type="datetime1">
              <a:rPr lang="en-US" smtClean="0"/>
              <a:t>6/22/26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A8EA6C0-B90B-E0F3-3758-14E9374B0A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AI/ML Activities at Jefferson Lab | JLUO Meeting 2026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40CF2C-67D5-756D-41EA-6DD79C9003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01CCC-E300-F448-ABAB-388820E3AF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0094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BC5D4B6-90C9-8E25-3949-28A073D492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3E29D-2C79-8049-8BE6-330271729E4B}" type="datetime1">
              <a:rPr lang="en-US" smtClean="0"/>
              <a:t>6/22/26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7552282-1871-0941-62E2-ED284BC84F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AI/ML Activities at Jefferson Lab | JLUO Meeting 2026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BDAA11-5E62-8076-11A3-2C949F24B4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01CCC-E300-F448-ABAB-388820E3AF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2633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5CCD55-F360-DFE8-C456-DCB64A29C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35C500-3D8B-F407-F068-D1720D3653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9E82680-580A-7285-60D0-7E95C40A01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0425C9-B134-1910-59DF-2A1E74C1A7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B0B69-C86B-7442-AF98-2B3946D962F8}" type="datetime1">
              <a:rPr lang="en-US" smtClean="0"/>
              <a:t>6/22/26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3A618A-EDAD-C53E-A35D-5879AE8D38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AI/ML Activities at Jefferson Lab | JLUO Meeting 2026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C454CE-57AE-C7B5-2DE4-3166195D15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01CCC-E300-F448-ABAB-388820E3AF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7927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5CA336-8436-D17E-C041-6BB3B91FB7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729FAD7-EB2C-3536-725B-3C61145C1B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B45B61B-2F7E-848A-1DEA-69DEF3A6CD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EED931-F025-A3A9-0CDB-E8A5C73CAC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C0197-7F29-3142-B5F2-872B1AC0577C}" type="datetime1">
              <a:rPr lang="en-US" smtClean="0"/>
              <a:t>6/22/26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FB8633-1A99-3ECA-6B56-04FC5D0BE3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AI/ML Activities at Jefferson Lab | JLUO Meeting 2026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881BA7-78F3-6DF8-76BE-B240AB9CBF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01CCC-E300-F448-ABAB-388820E3AF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3384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80F9108-6664-A9E4-7D9F-AEBB0F1313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AD9F73-EB32-0B84-68F0-4352449586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26794F-1887-37E9-7C0D-E5B6D72CF80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E55D54-9C97-A042-A99A-0A1A8F79B065}" type="datetime1">
              <a:rPr lang="en-US" smtClean="0"/>
              <a:t>6/22/26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F77A3B-442B-6C75-C9F0-4D96CD7C44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AI/ML Activities at Jefferson Lab | JLUO Meeting 2026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6F71A8-4BEA-E95A-4A6B-6F06AA7FF0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F01CCC-E300-F448-ABAB-388820E3AF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52341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pages.jlab.org/datascience/smocs_docs/" TargetMode="External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Relationship Id="rId4" Type="http://schemas.openxmlformats.org/officeDocument/2006/relationships/hyperlink" Target="mailto:armenk@jlab.org" TargetMode="Externa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41.png"/><Relationship Id="rId7" Type="http://schemas.openxmlformats.org/officeDocument/2006/relationships/image" Target="../media/image4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4.svg"/><Relationship Id="rId5" Type="http://schemas.openxmlformats.org/officeDocument/2006/relationships/image" Target="../media/image43.png"/><Relationship Id="rId4" Type="http://schemas.openxmlformats.org/officeDocument/2006/relationships/image" Target="../media/image42.png"/><Relationship Id="rId9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https://clasweb.jlab.org/wiki/index.php/CLAS12_AI_Group#tab=CLAS12_AI_2FML_Group" TargetMode="Externa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17" Type="http://schemas.openxmlformats.org/officeDocument/2006/relationships/image" Target="../media/image27.jpeg"/><Relationship Id="rId2" Type="http://schemas.openxmlformats.org/officeDocument/2006/relationships/hyperlink" Target="mailto:Kishan@jlab.org" TargetMode="External"/><Relationship Id="rId16" Type="http://schemas.openxmlformats.org/officeDocument/2006/relationships/image" Target="../media/image26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5" Type="http://schemas.openxmlformats.org/officeDocument/2006/relationships/image" Target="../media/image25.jpe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image" Target="../media/image24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34" descr="A close-up of a machine&#10;&#10;Description automatically generated with low confidence">
            <a:extLst>
              <a:ext uri="{FF2B5EF4-FFF2-40B4-BE49-F238E27FC236}">
                <a16:creationId xmlns:a16="http://schemas.microsoft.com/office/drawing/2014/main" id="{023198EC-9600-3B78-9755-1319DB7E4B9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387975" y="0"/>
            <a:ext cx="6804025" cy="68580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5417A86-0EA3-CBB1-7B02-841C5211D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7A37-2045-4249-82B7-2BBF89027747}" type="slidenum">
              <a:rPr lang="en-US" smtClean="0"/>
              <a:t>1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5CD52F-6935-270F-74A8-C4D2C031243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8026400" cy="686000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99A2588-A597-3DE5-C821-2FD11B57242E}"/>
              </a:ext>
            </a:extLst>
          </p:cNvPr>
          <p:cNvSpPr txBox="1"/>
          <p:nvPr/>
        </p:nvSpPr>
        <p:spPr>
          <a:xfrm>
            <a:off x="493298" y="1439805"/>
            <a:ext cx="540966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DM Serif Display" pitchFamily="2" charset="0"/>
              </a:rPr>
              <a:t>AI/ML Activities at Jefferson Lab: </a:t>
            </a:r>
          </a:p>
          <a:p>
            <a:r>
              <a:rPr lang="en-US" sz="4800" dirty="0">
                <a:latin typeface="DM Serif Display" pitchFamily="2" charset="0"/>
              </a:rPr>
              <a:t>An Overview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E33B7B9-F072-16E4-5EA1-34DBFD56CC7F}"/>
              </a:ext>
            </a:extLst>
          </p:cNvPr>
          <p:cNvSpPr txBox="1"/>
          <p:nvPr/>
        </p:nvSpPr>
        <p:spPr>
          <a:xfrm>
            <a:off x="493298" y="4094316"/>
            <a:ext cx="6100548" cy="12311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2000" b="0" i="0" u="none" strike="noStrike" dirty="0">
                <a:solidFill>
                  <a:srgbClr val="000000"/>
                </a:solidFill>
                <a:effectLst/>
                <a:latin typeface="Book Antiqua" panose="02040602050305030304" pitchFamily="18" charset="0"/>
              </a:rPr>
              <a:t>Kishan Rajput</a:t>
            </a:r>
            <a:endParaRPr lang="en-US" sz="2000" b="0" dirty="0">
              <a:effectLst/>
              <a:latin typeface="Book Antiqua" panose="02040602050305030304" pitchFamily="18" charset="0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b="0" i="0" u="none" strike="noStrike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Book Antiqua" panose="02040602050305030304" pitchFamily="18" charset="0"/>
              </a:rPr>
              <a:t>Staff Scientist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Book Antiqua" panose="02040602050305030304" pitchFamily="18" charset="0"/>
              </a:rPr>
              <a:t>Data and Computational Science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Book Antiqua" panose="02040602050305030304" pitchFamily="18" charset="0"/>
              </a:rPr>
              <a:t>Jefferson Lab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C033256F-C4B3-09B4-54FD-608A3A38C7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026401" y="6435407"/>
            <a:ext cx="4114800" cy="365125"/>
          </a:xfrm>
        </p:spPr>
        <p:txBody>
          <a:bodyPr/>
          <a:lstStyle/>
          <a:p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AI/ML Activities at Jefferson Lab | JLUO Meeting 2026</a:t>
            </a:r>
          </a:p>
        </p:txBody>
      </p:sp>
    </p:spTree>
    <p:extLst>
      <p:ext uri="{BB962C8B-B14F-4D97-AF65-F5344CB8AC3E}">
        <p14:creationId xmlns:p14="http://schemas.microsoft.com/office/powerpoint/2010/main" val="16177770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E26C855-9DAB-A696-3CEA-A99EA753E0B7}"/>
              </a:ext>
            </a:extLst>
          </p:cNvPr>
          <p:cNvCxnSpPr>
            <a:cxnSpLocks/>
          </p:cNvCxnSpPr>
          <p:nvPr/>
        </p:nvCxnSpPr>
        <p:spPr>
          <a:xfrm>
            <a:off x="388883" y="767255"/>
            <a:ext cx="11414234" cy="0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0C24D953-DA58-71ED-5FCD-A573C323AD14}"/>
              </a:ext>
            </a:extLst>
          </p:cNvPr>
          <p:cNvSpPr txBox="1"/>
          <p:nvPr/>
        </p:nvSpPr>
        <p:spPr>
          <a:xfrm>
            <a:off x="504496" y="331865"/>
            <a:ext cx="834486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latin typeface="DM Serif Display" pitchFamily="2" charset="0"/>
              </a:rPr>
              <a:t>AI Optimized Polarization </a:t>
            </a:r>
            <a:endParaRPr lang="en-US" sz="2800" dirty="0"/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5D7DF257-CABB-6EEA-9352-54818C8B0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7A37-2045-4249-82B7-2BBF89027747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2" name="Footer Placeholder 8">
            <a:extLst>
              <a:ext uri="{FF2B5EF4-FFF2-40B4-BE49-F238E27FC236}">
                <a16:creationId xmlns:a16="http://schemas.microsoft.com/office/drawing/2014/main" id="{25A9CE8A-6036-C02E-9BF4-4092F990E705}"/>
              </a:ext>
            </a:extLst>
          </p:cNvPr>
          <p:cNvSpPr txBox="1">
            <a:spLocks/>
          </p:cNvSpPr>
          <p:nvPr/>
        </p:nvSpPr>
        <p:spPr>
          <a:xfrm>
            <a:off x="101600" y="6550767"/>
            <a:ext cx="53340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bg2">
                    <a:lumMod val="75000"/>
                  </a:schemeClr>
                </a:solidFill>
                <a:latin typeface="Chakra Petch" pitchFamily="2" charset="-34"/>
                <a:cs typeface="Chakra Petch" pitchFamily="2" charset="-34"/>
              </a:rPr>
              <a:t>AI/ML Activities at Jefferson Lab | JLUO Meeting 2026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850C38B-CB82-448C-F1D6-984DFCBC68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496" y="801265"/>
            <a:ext cx="6705887" cy="262773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74C28FF-EB9A-7C2E-1207-0537ACC0734B}"/>
              </a:ext>
            </a:extLst>
          </p:cNvPr>
          <p:cNvSpPr txBox="1"/>
          <p:nvPr/>
        </p:nvSpPr>
        <p:spPr>
          <a:xfrm>
            <a:off x="213361" y="3595260"/>
            <a:ext cx="1197863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effectLst/>
                <a:latin typeface="Book Antiqua" panose="02040602050305030304" pitchFamily="18" charset="0"/>
              </a:rPr>
              <a:t>The optimal polarization decreases due to the electron beam from CEBAF creating additional radicals, requiring adjustments from the shift crew.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effectLst/>
                <a:latin typeface="Book Antiqua" panose="02040602050305030304" pitchFamily="18" charset="0"/>
              </a:rPr>
              <a:t>Shift crews are responsible for maximizing polarization, by continuously adjusting the</a:t>
            </a:r>
            <a:r>
              <a:rPr lang="en-US" sz="1400" dirty="0">
                <a:solidFill>
                  <a:srgbClr val="000000"/>
                </a:solidFill>
                <a:latin typeface="Book Antiqua" panose="02040602050305030304" pitchFamily="18" charset="0"/>
              </a:rPr>
              <a:t> </a:t>
            </a:r>
            <a:r>
              <a:rPr lang="en-US" sz="1400" dirty="0">
                <a:solidFill>
                  <a:srgbClr val="000000"/>
                </a:solidFill>
                <a:effectLst/>
                <a:latin typeface="Book Antiqua" panose="02040602050305030304" pitchFamily="18" charset="0"/>
              </a:rPr>
              <a:t>microwave frequency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0F4C22E-DD73-55A8-7240-F22928757B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01604" y="868679"/>
            <a:ext cx="3785345" cy="2628911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73F214A-8A23-0EA6-3A2A-6528153548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50898" y="4210444"/>
            <a:ext cx="2923502" cy="231443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1E00D64-E308-BEA8-CB20-D90008DDBB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37822" y="4210444"/>
            <a:ext cx="3448315" cy="230119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9E4B43A-6FA3-ACDC-699F-D35AB3530E94}"/>
              </a:ext>
            </a:extLst>
          </p:cNvPr>
          <p:cNvSpPr txBox="1"/>
          <p:nvPr/>
        </p:nvSpPr>
        <p:spPr>
          <a:xfrm>
            <a:off x="504074" y="4767498"/>
            <a:ext cx="380136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effectLst/>
                <a:latin typeface="Book Antiqua" panose="02040602050305030304" pitchFamily="18" charset="0"/>
              </a:rPr>
              <a:t>With a surrogate model trained on</a:t>
            </a:r>
          </a:p>
          <a:p>
            <a:r>
              <a:rPr lang="en-US" dirty="0">
                <a:solidFill>
                  <a:srgbClr val="000000"/>
                </a:solidFill>
                <a:effectLst/>
                <a:latin typeface="Book Antiqua" panose="02040602050305030304" pitchFamily="18" charset="0"/>
              </a:rPr>
              <a:t>a single sample (P07), the RL agent</a:t>
            </a:r>
          </a:p>
          <a:p>
            <a:r>
              <a:rPr lang="en-US" dirty="0">
                <a:solidFill>
                  <a:srgbClr val="000000"/>
                </a:solidFill>
                <a:effectLst/>
                <a:latin typeface="Book Antiqua" panose="02040602050305030304" pitchFamily="18" charset="0"/>
              </a:rPr>
              <a:t>is able to closely reproduce human</a:t>
            </a:r>
          </a:p>
          <a:p>
            <a:r>
              <a:rPr lang="en-US" dirty="0">
                <a:solidFill>
                  <a:srgbClr val="000000"/>
                </a:solidFill>
                <a:effectLst/>
                <a:latin typeface="Book Antiqua" panose="02040602050305030304" pitchFamily="18" charset="0"/>
              </a:rPr>
              <a:t>operation.</a:t>
            </a:r>
          </a:p>
        </p:txBody>
      </p:sp>
    </p:spTree>
    <p:extLst>
      <p:ext uri="{BB962C8B-B14F-4D97-AF65-F5344CB8AC3E}">
        <p14:creationId xmlns:p14="http://schemas.microsoft.com/office/powerpoint/2010/main" val="1151288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E26C855-9DAB-A696-3CEA-A99EA753E0B7}"/>
              </a:ext>
            </a:extLst>
          </p:cNvPr>
          <p:cNvCxnSpPr>
            <a:cxnSpLocks/>
          </p:cNvCxnSpPr>
          <p:nvPr/>
        </p:nvCxnSpPr>
        <p:spPr>
          <a:xfrm>
            <a:off x="388883" y="767255"/>
            <a:ext cx="11414234" cy="0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0C24D953-DA58-71ED-5FCD-A573C323AD14}"/>
              </a:ext>
            </a:extLst>
          </p:cNvPr>
          <p:cNvSpPr txBox="1"/>
          <p:nvPr/>
        </p:nvSpPr>
        <p:spPr>
          <a:xfrm>
            <a:off x="504496" y="331865"/>
            <a:ext cx="834486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latin typeface="DM Serif Display" pitchFamily="2" charset="0"/>
              </a:rPr>
              <a:t>AI Optimized Polarization</a:t>
            </a:r>
            <a:endParaRPr lang="en-US" sz="2800" dirty="0"/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5D7DF257-CABB-6EEA-9352-54818C8B0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7A37-2045-4249-82B7-2BBF89027747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2" name="Footer Placeholder 8">
            <a:extLst>
              <a:ext uri="{FF2B5EF4-FFF2-40B4-BE49-F238E27FC236}">
                <a16:creationId xmlns:a16="http://schemas.microsoft.com/office/drawing/2014/main" id="{25A9CE8A-6036-C02E-9BF4-4092F990E705}"/>
              </a:ext>
            </a:extLst>
          </p:cNvPr>
          <p:cNvSpPr txBox="1">
            <a:spLocks/>
          </p:cNvSpPr>
          <p:nvPr/>
        </p:nvSpPr>
        <p:spPr>
          <a:xfrm>
            <a:off x="101600" y="6550767"/>
            <a:ext cx="53340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bg2">
                    <a:lumMod val="75000"/>
                  </a:schemeClr>
                </a:solidFill>
                <a:latin typeface="Chakra Petch" pitchFamily="2" charset="-34"/>
                <a:cs typeface="Chakra Petch" pitchFamily="2" charset="-34"/>
              </a:rPr>
              <a:t>AI/ML Activities at Jefferson Lab | JLUO Meeting 2026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0153B77-773D-69CD-0AA6-4C403725B7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5600" y="855085"/>
            <a:ext cx="6057167" cy="547981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E1DEB81-C232-23AF-8D6E-3AE705E1830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28168" y="1162786"/>
            <a:ext cx="4280864" cy="3191604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E6E2F21-CFB8-95CA-F466-C209793419D8}"/>
              </a:ext>
            </a:extLst>
          </p:cNvPr>
          <p:cNvSpPr txBox="1"/>
          <p:nvPr/>
        </p:nvSpPr>
        <p:spPr>
          <a:xfrm>
            <a:off x="628168" y="4621642"/>
            <a:ext cx="409623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/>
            <a:r>
              <a:rPr lang="en-US" b="0" i="0" u="none" strike="noStrike" dirty="0">
                <a:solidFill>
                  <a:srgbClr val="000000"/>
                </a:solidFill>
                <a:effectLst/>
                <a:latin typeface="Book Antiqua" panose="02040602050305030304" pitchFamily="18" charset="0"/>
              </a:rPr>
              <a:t>With a surrogate model trained on​</a:t>
            </a:r>
            <a:r>
              <a:rPr lang="en-US" b="0" i="0" dirty="0">
                <a:effectLst/>
                <a:latin typeface="Book Antiqua" panose="02040602050305030304" pitchFamily="18" charset="0"/>
              </a:rPr>
              <a:t>​</a:t>
            </a:r>
            <a:endParaRPr lang="en-US" b="0" i="0" dirty="0">
              <a:effectLst/>
            </a:endParaRPr>
          </a:p>
          <a:p>
            <a:pPr algn="l" rtl="0" fontAlgn="base"/>
            <a:r>
              <a:rPr lang="en-US" b="0" i="0" u="none" strike="noStrike" dirty="0">
                <a:solidFill>
                  <a:srgbClr val="000000"/>
                </a:solidFill>
                <a:effectLst/>
                <a:latin typeface="Book Antiqua" panose="02040602050305030304" pitchFamily="18" charset="0"/>
              </a:rPr>
              <a:t>multiple samples, the RL agent​</a:t>
            </a:r>
            <a:r>
              <a:rPr lang="en-US" b="0" i="0" dirty="0">
                <a:effectLst/>
                <a:latin typeface="Book Antiqua" panose="02040602050305030304" pitchFamily="18" charset="0"/>
              </a:rPr>
              <a:t>​</a:t>
            </a:r>
            <a:endParaRPr lang="en-US" b="0" i="0" dirty="0">
              <a:effectLst/>
            </a:endParaRPr>
          </a:p>
          <a:p>
            <a:pPr algn="l" rtl="0" fontAlgn="base"/>
            <a:r>
              <a:rPr lang="en-US" b="0" i="0" u="none" strike="noStrike" dirty="0">
                <a:solidFill>
                  <a:srgbClr val="000000"/>
                </a:solidFill>
                <a:effectLst/>
                <a:latin typeface="Book Antiqua" panose="02040602050305030304" pitchFamily="18" charset="0"/>
              </a:rPr>
              <a:t>is able to out-perform human​</a:t>
            </a:r>
            <a:r>
              <a:rPr lang="en-US" b="0" i="0" dirty="0">
                <a:effectLst/>
                <a:latin typeface="Book Antiqua" panose="02040602050305030304" pitchFamily="18" charset="0"/>
              </a:rPr>
              <a:t>​</a:t>
            </a:r>
            <a:endParaRPr lang="en-US" b="0" i="0" dirty="0">
              <a:effectLst/>
            </a:endParaRPr>
          </a:p>
          <a:p>
            <a:pPr algn="l" rtl="0" fontAlgn="base"/>
            <a:r>
              <a:rPr lang="en-US" b="0" i="0" u="none" strike="noStrike" dirty="0">
                <a:solidFill>
                  <a:srgbClr val="000000"/>
                </a:solidFill>
                <a:effectLst/>
                <a:latin typeface="Book Antiqua" panose="02040602050305030304" pitchFamily="18" charset="0"/>
              </a:rPr>
              <a:t>operation.</a:t>
            </a:r>
            <a:r>
              <a:rPr lang="en-US" b="0" i="0" dirty="0">
                <a:effectLst/>
                <a:latin typeface="Book Antiqua" panose="02040602050305030304" pitchFamily="18" charset="0"/>
              </a:rPr>
              <a:t>​</a:t>
            </a:r>
            <a:endParaRPr lang="en-US" b="0" i="0" dirty="0">
              <a:effectLst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EC380FC4-3818-9C12-113C-2B4642178AC0}"/>
              </a:ext>
            </a:extLst>
          </p:cNvPr>
          <p:cNvSpPr/>
          <p:nvPr/>
        </p:nvSpPr>
        <p:spPr>
          <a:xfrm>
            <a:off x="388883" y="6112587"/>
            <a:ext cx="3022532" cy="365125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  <a:latin typeface="Book Antiqua" panose="02040602050305030304" pitchFamily="18" charset="0"/>
              </a:rPr>
              <a:t>POC: Torri </a:t>
            </a:r>
            <a:r>
              <a:rPr lang="en-US" sz="1200" dirty="0" err="1">
                <a:solidFill>
                  <a:schemeClr val="tx1"/>
                </a:solidFill>
                <a:latin typeface="Book Antiqua" panose="02040602050305030304" pitchFamily="18" charset="0"/>
              </a:rPr>
              <a:t>Jeske</a:t>
            </a:r>
            <a:r>
              <a:rPr lang="en-US" sz="1200" dirty="0">
                <a:solidFill>
                  <a:schemeClr val="tx1"/>
                </a:solidFill>
                <a:latin typeface="Book Antiqua" panose="02040602050305030304" pitchFamily="18" charset="0"/>
              </a:rPr>
              <a:t> (</a:t>
            </a:r>
            <a:r>
              <a:rPr lang="en-US" sz="1200" dirty="0" err="1">
                <a:solidFill>
                  <a:schemeClr val="tx1"/>
                </a:solidFill>
                <a:latin typeface="Book Antiqua" panose="02040602050305030304" pitchFamily="18" charset="0"/>
              </a:rPr>
              <a:t>roark@jlab.org</a:t>
            </a:r>
            <a:r>
              <a:rPr lang="en-US" sz="1200" dirty="0">
                <a:solidFill>
                  <a:schemeClr val="tx1"/>
                </a:solidFill>
                <a:latin typeface="Book Antiqua" panose="0204060205030503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8933641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E26C855-9DAB-A696-3CEA-A99EA753E0B7}"/>
              </a:ext>
            </a:extLst>
          </p:cNvPr>
          <p:cNvCxnSpPr>
            <a:cxnSpLocks/>
          </p:cNvCxnSpPr>
          <p:nvPr/>
        </p:nvCxnSpPr>
        <p:spPr>
          <a:xfrm>
            <a:off x="388883" y="767255"/>
            <a:ext cx="11414234" cy="0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0C24D953-DA58-71ED-5FCD-A573C323AD14}"/>
              </a:ext>
            </a:extLst>
          </p:cNvPr>
          <p:cNvSpPr txBox="1"/>
          <p:nvPr/>
        </p:nvSpPr>
        <p:spPr>
          <a:xfrm>
            <a:off x="504496" y="331865"/>
            <a:ext cx="834486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latin typeface="DM Serif Display" pitchFamily="2" charset="0"/>
              </a:rPr>
              <a:t>SMOCS</a:t>
            </a:r>
            <a:endParaRPr lang="en-US" sz="2800" dirty="0"/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5D7DF257-CABB-6EEA-9352-54818C8B0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7A37-2045-4249-82B7-2BBF89027747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2" name="Footer Placeholder 8">
            <a:extLst>
              <a:ext uri="{FF2B5EF4-FFF2-40B4-BE49-F238E27FC236}">
                <a16:creationId xmlns:a16="http://schemas.microsoft.com/office/drawing/2014/main" id="{25A9CE8A-6036-C02E-9BF4-4092F990E705}"/>
              </a:ext>
            </a:extLst>
          </p:cNvPr>
          <p:cNvSpPr txBox="1">
            <a:spLocks/>
          </p:cNvSpPr>
          <p:nvPr/>
        </p:nvSpPr>
        <p:spPr>
          <a:xfrm>
            <a:off x="101600" y="6550767"/>
            <a:ext cx="53340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bg2">
                    <a:lumMod val="75000"/>
                  </a:schemeClr>
                </a:solidFill>
                <a:latin typeface="Chakra Petch" pitchFamily="2" charset="-34"/>
                <a:cs typeface="Chakra Petch" pitchFamily="2" charset="-34"/>
              </a:rPr>
              <a:t>AI/ML Activities at Jefferson Lab | JLUO Meeting 2026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6CB1271-7022-312F-F0EE-778839539E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6799" y="1467531"/>
            <a:ext cx="5259056" cy="458618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4DBDF5A-10A4-098C-0E74-09A9C5CCD77B}"/>
              </a:ext>
            </a:extLst>
          </p:cNvPr>
          <p:cNvSpPr txBox="1"/>
          <p:nvPr/>
        </p:nvSpPr>
        <p:spPr>
          <a:xfrm>
            <a:off x="504495" y="912276"/>
            <a:ext cx="1129862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  <a:effectLst/>
                <a:latin typeface="Book Antiqua" panose="02040602050305030304" pitchFamily="18" charset="0"/>
              </a:rPr>
              <a:t>Kafka-based distributed data streaming platform designed for real time data streaming, processing, ML model training/inference, and controls, originally designed for accelerator and industrial applications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387F76F-F923-5CA5-480F-7A931DA2AC56}"/>
              </a:ext>
            </a:extLst>
          </p:cNvPr>
          <p:cNvSpPr/>
          <p:nvPr/>
        </p:nvSpPr>
        <p:spPr>
          <a:xfrm>
            <a:off x="2674815" y="2815741"/>
            <a:ext cx="1108461" cy="188976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Your complex System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87D64BF4-E9FC-1626-67C5-56859E66F299}"/>
              </a:ext>
            </a:extLst>
          </p:cNvPr>
          <p:cNvCxnSpPr>
            <a:stCxn id="6" idx="3"/>
            <a:endCxn id="3" idx="1"/>
          </p:cNvCxnSpPr>
          <p:nvPr/>
        </p:nvCxnSpPr>
        <p:spPr>
          <a:xfrm>
            <a:off x="3783276" y="3760621"/>
            <a:ext cx="223523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Elbow Connector 14">
            <a:extLst>
              <a:ext uri="{FF2B5EF4-FFF2-40B4-BE49-F238E27FC236}">
                <a16:creationId xmlns:a16="http://schemas.microsoft.com/office/drawing/2014/main" id="{9E4C5562-EB2C-B09B-3339-0522AEFB3A52}"/>
              </a:ext>
            </a:extLst>
          </p:cNvPr>
          <p:cNvCxnSpPr>
            <a:cxnSpLocks/>
          </p:cNvCxnSpPr>
          <p:nvPr/>
        </p:nvCxnSpPr>
        <p:spPr>
          <a:xfrm rot="10800000">
            <a:off x="3229047" y="4685978"/>
            <a:ext cx="2463290" cy="559502"/>
          </a:xfrm>
          <a:prstGeom prst="bentConnector2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35E6C3FE-6A72-599D-208C-DB90414F3078}"/>
              </a:ext>
            </a:extLst>
          </p:cNvPr>
          <p:cNvSpPr txBox="1"/>
          <p:nvPr/>
        </p:nvSpPr>
        <p:spPr>
          <a:xfrm>
            <a:off x="5801359" y="6045010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u="sng" dirty="0">
                <a:latin typeface="Book Antiqua" panose="02040602050305030304" pitchFamily="18" charset="0"/>
              </a:rPr>
              <a:t>Documentation:</a:t>
            </a:r>
            <a:r>
              <a:rPr lang="en-US" sz="1200" dirty="0">
                <a:latin typeface="Book Antiqua" panose="02040602050305030304" pitchFamily="18" charset="0"/>
              </a:rPr>
              <a:t> </a:t>
            </a:r>
            <a:r>
              <a:rPr lang="en-US" sz="1200" dirty="0">
                <a:latin typeface="Book Antiqua" panose="02040602050305030304" pitchFamily="18" charset="0"/>
                <a:hlinkClick r:id="rId3"/>
              </a:rPr>
              <a:t>https://pages.jlab.org/datascience/smocs_docs/</a:t>
            </a:r>
            <a:r>
              <a:rPr lang="en-US" sz="1200" dirty="0">
                <a:latin typeface="Book Antiqua" panose="02040602050305030304" pitchFamily="18" charset="0"/>
              </a:rPr>
              <a:t> </a:t>
            </a: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34C62EAB-4921-66DA-5FC0-8DB47D5B5C40}"/>
              </a:ext>
            </a:extLst>
          </p:cNvPr>
          <p:cNvSpPr/>
          <p:nvPr/>
        </p:nvSpPr>
        <p:spPr>
          <a:xfrm>
            <a:off x="388882" y="5945725"/>
            <a:ext cx="3541279" cy="531988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  <a:latin typeface="Book Antiqua" panose="02040602050305030304" pitchFamily="18" charset="0"/>
              </a:rPr>
              <a:t>POC: Armen Kasparian (</a:t>
            </a:r>
            <a:r>
              <a:rPr lang="en-US" sz="1200" dirty="0">
                <a:solidFill>
                  <a:schemeClr val="tx1"/>
                </a:solidFill>
                <a:latin typeface="Book Antiqua" panose="02040602050305030304" pitchFamily="18" charset="0"/>
                <a:hlinkClick r:id="rId4"/>
              </a:rPr>
              <a:t>armenk@jlab.org</a:t>
            </a:r>
            <a:r>
              <a:rPr lang="en-US" sz="1200" dirty="0">
                <a:solidFill>
                  <a:schemeClr val="tx1"/>
                </a:solidFill>
                <a:latin typeface="Book Antiqua" panose="02040602050305030304" pitchFamily="18" charset="0"/>
              </a:rPr>
              <a:t>) &amp; Kishan Rajput (</a:t>
            </a:r>
            <a:r>
              <a:rPr lang="en-US" sz="1200" dirty="0" err="1">
                <a:solidFill>
                  <a:schemeClr val="tx1"/>
                </a:solidFill>
                <a:latin typeface="Book Antiqua" panose="02040602050305030304" pitchFamily="18" charset="0"/>
              </a:rPr>
              <a:t>Kishan@jlab.org</a:t>
            </a:r>
            <a:r>
              <a:rPr lang="en-US" sz="1200" dirty="0">
                <a:solidFill>
                  <a:schemeClr val="tx1"/>
                </a:solidFill>
                <a:latin typeface="Book Antiqua" panose="02040602050305030304" pitchFamily="18" charset="0"/>
              </a:rPr>
              <a:t>)  </a:t>
            </a:r>
          </a:p>
        </p:txBody>
      </p:sp>
    </p:spTree>
    <p:extLst>
      <p:ext uri="{BB962C8B-B14F-4D97-AF65-F5344CB8AC3E}">
        <p14:creationId xmlns:p14="http://schemas.microsoft.com/office/powerpoint/2010/main" val="36088100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E26C855-9DAB-A696-3CEA-A99EA753E0B7}"/>
              </a:ext>
            </a:extLst>
          </p:cNvPr>
          <p:cNvCxnSpPr>
            <a:cxnSpLocks/>
          </p:cNvCxnSpPr>
          <p:nvPr/>
        </p:nvCxnSpPr>
        <p:spPr>
          <a:xfrm>
            <a:off x="388883" y="767255"/>
            <a:ext cx="11414234" cy="0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0C24D953-DA58-71ED-5FCD-A573C323AD14}"/>
              </a:ext>
            </a:extLst>
          </p:cNvPr>
          <p:cNvSpPr txBox="1"/>
          <p:nvPr/>
        </p:nvSpPr>
        <p:spPr>
          <a:xfrm>
            <a:off x="504496" y="331865"/>
            <a:ext cx="896462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2800">
                <a:latin typeface="DM Serif Display" pitchFamily="2" charset="0"/>
              </a:rPr>
              <a:t>CEAC: </a:t>
            </a:r>
            <a:r>
              <a:rPr lang="en-US" sz="2800">
                <a:solidFill>
                  <a:srgbClr val="000000"/>
                </a:solidFill>
                <a:effectLst/>
                <a:latin typeface="DM Serif Display" pitchFamily="2" charset="0"/>
              </a:rPr>
              <a:t>Coupling Experiments to Accelerator Controls</a:t>
            </a:r>
            <a:endParaRPr lang="en-US" sz="2800">
              <a:latin typeface="DM Serif Display" pitchFamily="2" charset="0"/>
            </a:endParaRP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5D7DF257-CABB-6EEA-9352-54818C8B0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7A37-2045-4249-82B7-2BBF89027747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2" name="Footer Placeholder 8">
            <a:extLst>
              <a:ext uri="{FF2B5EF4-FFF2-40B4-BE49-F238E27FC236}">
                <a16:creationId xmlns:a16="http://schemas.microsoft.com/office/drawing/2014/main" id="{25A9CE8A-6036-C02E-9BF4-4092F990E705}"/>
              </a:ext>
            </a:extLst>
          </p:cNvPr>
          <p:cNvSpPr txBox="1">
            <a:spLocks/>
          </p:cNvSpPr>
          <p:nvPr/>
        </p:nvSpPr>
        <p:spPr>
          <a:xfrm>
            <a:off x="101600" y="6550767"/>
            <a:ext cx="53340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>
                <a:solidFill>
                  <a:schemeClr val="bg2">
                    <a:lumMod val="75000"/>
                  </a:schemeClr>
                </a:solidFill>
                <a:latin typeface="Chakra Petch" pitchFamily="2" charset="-34"/>
                <a:cs typeface="Chakra Petch" pitchFamily="2" charset="-34"/>
              </a:rPr>
              <a:t>AI/ML Activities at Jefferson Lab | JLUO Meeting 2026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48BD04F-FB56-20E2-72BC-F804283771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5575" y="1409700"/>
            <a:ext cx="6708775" cy="38131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E31736B-72F3-F9AE-FE38-ED69A98B03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5800" y="2081213"/>
            <a:ext cx="4067175" cy="17526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F39756B-F352-66EF-E9EE-E87122EC9012}"/>
              </a:ext>
            </a:extLst>
          </p:cNvPr>
          <p:cNvSpPr txBox="1"/>
          <p:nvPr/>
        </p:nvSpPr>
        <p:spPr>
          <a:xfrm>
            <a:off x="390525" y="1343847"/>
            <a:ext cx="4838700" cy="369331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latin typeface="Book Antiqua"/>
                <a:ea typeface="Calibri"/>
                <a:cs typeface="Calibri"/>
              </a:rPr>
              <a:t>Couple real-time calibration, reconstruction, and physics analysis to accelerator and detector controls so that the experiment automatically minimizes its measurement uncertainty during data taking.</a:t>
            </a:r>
          </a:p>
          <a:p>
            <a:endParaRPr lang="en-US">
              <a:latin typeface="Book Antiqua"/>
              <a:ea typeface="Calibri"/>
              <a:cs typeface="Calibri"/>
            </a:endParaRPr>
          </a:p>
          <a:p>
            <a:r>
              <a:rPr lang="en-US">
                <a:latin typeface="Book Antiqua"/>
                <a:ea typeface="Calibri"/>
                <a:cs typeface="Calibri"/>
              </a:rPr>
              <a:t>Two experiments are targeted:</a:t>
            </a:r>
          </a:p>
          <a:p>
            <a:pPr marL="285750" indent="-285750">
              <a:buFont typeface="Arial"/>
              <a:buChar char="•"/>
            </a:pPr>
            <a:r>
              <a:rPr lang="en-US">
                <a:latin typeface="Book Antiqua"/>
                <a:ea typeface="Calibri"/>
                <a:cs typeface="Calibri"/>
              </a:rPr>
              <a:t>Cross-section measurements with GlueX</a:t>
            </a:r>
          </a:p>
          <a:p>
            <a:pPr marL="742950" lvl="1" indent="-285750">
              <a:buFont typeface="Arial"/>
              <a:buChar char="•"/>
            </a:pPr>
            <a:r>
              <a:rPr lang="en-US">
                <a:latin typeface="Book Antiqua"/>
                <a:ea typeface="Calibri"/>
                <a:cs typeface="Calibri"/>
              </a:rPr>
              <a:t>Large detector, modest beam parameters</a:t>
            </a:r>
          </a:p>
          <a:p>
            <a:pPr marL="285750" indent="-285750">
              <a:buFont typeface="Arial"/>
              <a:buChar char="•"/>
            </a:pPr>
            <a:r>
              <a:rPr lang="en-US">
                <a:latin typeface="Book Antiqua"/>
                <a:ea typeface="Calibri"/>
                <a:cs typeface="Calibri"/>
              </a:rPr>
              <a:t>Asymmetry measurements with MOLLER</a:t>
            </a:r>
          </a:p>
          <a:p>
            <a:pPr marL="742950" lvl="1" indent="-285750">
              <a:buFont typeface="Arial"/>
              <a:buChar char="•"/>
            </a:pPr>
            <a:r>
              <a:rPr lang="en-US">
                <a:latin typeface="Book Antiqua"/>
                <a:ea typeface="Calibri"/>
                <a:cs typeface="Calibri"/>
              </a:rPr>
              <a:t>Simpler detector, larger number of beam parameters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A14EE982-E40E-9E9C-630C-E84BBC4FD1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253662" y="5818187"/>
            <a:ext cx="1006475" cy="6000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CB77FDB-CA41-EFF6-A02F-2C9E3A8A9A4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01424" y="5762625"/>
            <a:ext cx="1025451" cy="5969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359F505-EC84-658A-323F-EC3F9F94F24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58925" y="6010275"/>
            <a:ext cx="1027201" cy="6985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75DFF62-9F14-F717-9B9E-B93E990BA93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401175" y="5902325"/>
            <a:ext cx="850900" cy="914400"/>
          </a:xfrm>
          <a:prstGeom prst="rect">
            <a:avLst/>
          </a:prstGeom>
        </p:spPr>
      </p:pic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70A4ECE9-94D2-5134-E17B-37F5D4315B3E}"/>
              </a:ext>
            </a:extLst>
          </p:cNvPr>
          <p:cNvSpPr/>
          <p:nvPr/>
        </p:nvSpPr>
        <p:spPr>
          <a:xfrm>
            <a:off x="393489" y="6037485"/>
            <a:ext cx="3092872" cy="365126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  <a:latin typeface="Book Antiqua" panose="02040602050305030304" pitchFamily="18" charset="0"/>
              </a:rPr>
              <a:t>POC: David Lawrence (</a:t>
            </a:r>
            <a:r>
              <a:rPr lang="en-US" sz="1200" dirty="0" err="1">
                <a:solidFill>
                  <a:schemeClr val="tx1"/>
                </a:solidFill>
                <a:latin typeface="Book Antiqua" panose="02040602050305030304" pitchFamily="18" charset="0"/>
              </a:rPr>
              <a:t>davidl@jlab.org</a:t>
            </a:r>
            <a:r>
              <a:rPr lang="en-US" sz="1200" dirty="0">
                <a:solidFill>
                  <a:schemeClr val="tx1"/>
                </a:solidFill>
                <a:latin typeface="Book Antiqua" panose="02040602050305030304" pitchFamily="18" charset="0"/>
              </a:rPr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19122409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E26C855-9DAB-A696-3CEA-A99EA753E0B7}"/>
              </a:ext>
            </a:extLst>
          </p:cNvPr>
          <p:cNvCxnSpPr>
            <a:cxnSpLocks/>
          </p:cNvCxnSpPr>
          <p:nvPr/>
        </p:nvCxnSpPr>
        <p:spPr>
          <a:xfrm>
            <a:off x="388883" y="767255"/>
            <a:ext cx="11414234" cy="0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0C24D953-DA58-71ED-5FCD-A573C323AD14}"/>
              </a:ext>
            </a:extLst>
          </p:cNvPr>
          <p:cNvSpPr txBox="1"/>
          <p:nvPr/>
        </p:nvSpPr>
        <p:spPr>
          <a:xfrm>
            <a:off x="504496" y="331865"/>
            <a:ext cx="896462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latin typeface="DM Serif Display" pitchFamily="2" charset="0"/>
              </a:rPr>
              <a:t>CEAC: </a:t>
            </a:r>
            <a:r>
              <a:rPr lang="en-US" sz="2800" dirty="0">
                <a:solidFill>
                  <a:srgbClr val="000000"/>
                </a:solidFill>
                <a:effectLst/>
                <a:latin typeface="DM Serif Display" pitchFamily="2" charset="0"/>
              </a:rPr>
              <a:t>Coupling Experiments to Accelerator Controls</a:t>
            </a:r>
            <a:endParaRPr lang="en-US" sz="2800" dirty="0">
              <a:latin typeface="DM Serif Display" pitchFamily="2" charset="0"/>
            </a:endParaRP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5D7DF257-CABB-6EEA-9352-54818C8B0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7A37-2045-4249-82B7-2BBF89027747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2" name="Footer Placeholder 8">
            <a:extLst>
              <a:ext uri="{FF2B5EF4-FFF2-40B4-BE49-F238E27FC236}">
                <a16:creationId xmlns:a16="http://schemas.microsoft.com/office/drawing/2014/main" id="{25A9CE8A-6036-C02E-9BF4-4092F990E705}"/>
              </a:ext>
            </a:extLst>
          </p:cNvPr>
          <p:cNvSpPr txBox="1">
            <a:spLocks/>
          </p:cNvSpPr>
          <p:nvPr/>
        </p:nvSpPr>
        <p:spPr>
          <a:xfrm>
            <a:off x="101600" y="6550767"/>
            <a:ext cx="53340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bg2">
                    <a:lumMod val="75000"/>
                  </a:schemeClr>
                </a:solidFill>
                <a:latin typeface="Chakra Petch" pitchFamily="2" charset="-34"/>
                <a:cs typeface="Chakra Petch" pitchFamily="2" charset="-34"/>
              </a:rPr>
              <a:t>AI/ML Activities at Jefferson Lab | JLUO Meeting 2026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3AA5E9D-7153-E5E1-1EE7-34C15F4C53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00" y="825148"/>
            <a:ext cx="5616599" cy="538806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5286AAE-B6A7-FE50-CBED-C1813D5971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0905" y="3278004"/>
            <a:ext cx="5829037" cy="307504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6A7B8351-D226-C81F-4972-96BA94B3A34B}"/>
              </a:ext>
            </a:extLst>
          </p:cNvPr>
          <p:cNvCxnSpPr>
            <a:endCxn id="4" idx="1"/>
          </p:cNvCxnSpPr>
          <p:nvPr/>
        </p:nvCxnSpPr>
        <p:spPr>
          <a:xfrm>
            <a:off x="5618480" y="4815525"/>
            <a:ext cx="452425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F7080E8F-07DF-7227-515B-3D7D9691B934}"/>
              </a:ext>
            </a:extLst>
          </p:cNvPr>
          <p:cNvSpPr txBox="1"/>
          <p:nvPr/>
        </p:nvSpPr>
        <p:spPr>
          <a:xfrm>
            <a:off x="6070905" y="1086789"/>
            <a:ext cx="6121095" cy="19595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</a:pPr>
            <a:r>
              <a:rPr lang="en-US" sz="1400" b="1" u="sng" dirty="0">
                <a:solidFill>
                  <a:srgbClr val="000000"/>
                </a:solidFill>
                <a:effectLst/>
                <a:latin typeface="Book Antiqua" panose="02040602050305030304" pitchFamily="18" charset="0"/>
              </a:rPr>
              <a:t>SMOCS as Infrastructure for Online Calibrations</a:t>
            </a:r>
          </a:p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00000"/>
                </a:solidFill>
                <a:effectLst/>
                <a:latin typeface="Book Antiqua" panose="02040602050305030304" pitchFamily="18" charset="0"/>
              </a:rPr>
              <a:t>Calibrations are currently done on a run-by-run basis for each detector subsystem.</a:t>
            </a:r>
          </a:p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00000"/>
                </a:solidFill>
                <a:effectLst/>
                <a:latin typeface="Book Antiqua" panose="02040602050305030304" pitchFamily="18" charset="0"/>
              </a:rPr>
              <a:t>The CEAC</a:t>
            </a:r>
            <a:r>
              <a:rPr lang="en-US" sz="1200" dirty="0">
                <a:solidFill>
                  <a:srgbClr val="000000"/>
                </a:solidFill>
                <a:latin typeface="Book Antiqua" panose="02040602050305030304" pitchFamily="18" charset="0"/>
              </a:rPr>
              <a:t> </a:t>
            </a:r>
            <a:r>
              <a:rPr lang="en-US" sz="1200" dirty="0">
                <a:solidFill>
                  <a:srgbClr val="000000"/>
                </a:solidFill>
                <a:effectLst/>
                <a:latin typeface="Book Antiqua" panose="02040602050305030304" pitchFamily="18" charset="0"/>
              </a:rPr>
              <a:t>project requires fast, more frequent online calibrations for many of the </a:t>
            </a:r>
            <a:r>
              <a:rPr lang="en-US" sz="1200" dirty="0" err="1">
                <a:solidFill>
                  <a:srgbClr val="000000"/>
                </a:solidFill>
                <a:effectLst/>
                <a:latin typeface="Book Antiqua" panose="02040602050305030304" pitchFamily="18" charset="0"/>
              </a:rPr>
              <a:t>GlueX</a:t>
            </a:r>
            <a:r>
              <a:rPr lang="en-US" sz="1200" dirty="0">
                <a:solidFill>
                  <a:srgbClr val="000000"/>
                </a:solidFill>
                <a:latin typeface="Book Antiqua" panose="02040602050305030304" pitchFamily="18" charset="0"/>
              </a:rPr>
              <a:t> </a:t>
            </a:r>
            <a:r>
              <a:rPr lang="en-US" sz="1200" dirty="0">
                <a:solidFill>
                  <a:srgbClr val="000000"/>
                </a:solidFill>
                <a:effectLst/>
                <a:latin typeface="Book Antiqua" panose="02040602050305030304" pitchFamily="18" charset="0"/>
              </a:rPr>
              <a:t>detector components</a:t>
            </a:r>
            <a:r>
              <a:rPr lang="en-US" sz="1400" dirty="0">
                <a:solidFill>
                  <a:srgbClr val="000000"/>
                </a:solidFill>
                <a:effectLst/>
                <a:latin typeface="Book Antiqua" panose="02040602050305030304" pitchFamily="18" charset="0"/>
              </a:rPr>
              <a:t>.</a:t>
            </a:r>
          </a:p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00000"/>
                </a:solidFill>
                <a:effectLst/>
                <a:latin typeface="Book Antiqua" panose="02040602050305030304" pitchFamily="18" charset="0"/>
              </a:rPr>
              <a:t>For the drift chambers, we can use linear and Gaussian process regression to calibrate the gain drifts associated wit h changes in the atmospheric pressure.</a:t>
            </a:r>
          </a:p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endParaRPr lang="en-US" sz="1200" dirty="0">
              <a:solidFill>
                <a:srgbClr val="000000"/>
              </a:solidFill>
              <a:effectLst/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4054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E26C855-9DAB-A696-3CEA-A99EA753E0B7}"/>
              </a:ext>
            </a:extLst>
          </p:cNvPr>
          <p:cNvCxnSpPr>
            <a:cxnSpLocks/>
          </p:cNvCxnSpPr>
          <p:nvPr/>
        </p:nvCxnSpPr>
        <p:spPr>
          <a:xfrm>
            <a:off x="388883" y="767255"/>
            <a:ext cx="11414234" cy="0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0C24D953-DA58-71ED-5FCD-A573C323AD14}"/>
              </a:ext>
            </a:extLst>
          </p:cNvPr>
          <p:cNvSpPr txBox="1"/>
          <p:nvPr/>
        </p:nvSpPr>
        <p:spPr>
          <a:xfrm>
            <a:off x="504496" y="331865"/>
            <a:ext cx="834486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latin typeface="DM Serif Display" pitchFamily="2" charset="0"/>
              </a:rPr>
              <a:t>Hydra </a:t>
            </a:r>
            <a:endParaRPr lang="en-US" sz="2800" dirty="0"/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5D7DF257-CABB-6EEA-9352-54818C8B0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7A37-2045-4249-82B7-2BBF89027747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2" name="Footer Placeholder 8">
            <a:extLst>
              <a:ext uri="{FF2B5EF4-FFF2-40B4-BE49-F238E27FC236}">
                <a16:creationId xmlns:a16="http://schemas.microsoft.com/office/drawing/2014/main" id="{25A9CE8A-6036-C02E-9BF4-4092F990E705}"/>
              </a:ext>
            </a:extLst>
          </p:cNvPr>
          <p:cNvSpPr txBox="1">
            <a:spLocks/>
          </p:cNvSpPr>
          <p:nvPr/>
        </p:nvSpPr>
        <p:spPr>
          <a:xfrm>
            <a:off x="101600" y="6550767"/>
            <a:ext cx="53340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bg2">
                    <a:lumMod val="75000"/>
                  </a:schemeClr>
                </a:solidFill>
                <a:latin typeface="Chakra Petch" pitchFamily="2" charset="-34"/>
                <a:cs typeface="Chakra Petch" pitchFamily="2" charset="-34"/>
              </a:rPr>
              <a:t>AI/ML Activities at Jefferson Lab | JLUO Meeting 2026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BA638D9-68C2-DFA0-5F57-DD6D4ADA69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00" y="3020402"/>
            <a:ext cx="9953997" cy="326063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A2061A6-517F-ECBC-A500-4FC40A388DB2}"/>
              </a:ext>
            </a:extLst>
          </p:cNvPr>
          <p:cNvSpPr txBox="1"/>
          <p:nvPr/>
        </p:nvSpPr>
        <p:spPr>
          <a:xfrm>
            <a:off x="10139680" y="3127226"/>
            <a:ext cx="2052320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200" b="1" i="0" u="none" strike="noStrike" dirty="0">
                <a:solidFill>
                  <a:srgbClr val="2F6CA1"/>
                </a:solidFill>
                <a:effectLst/>
                <a:latin typeface="Book Antiqua" panose="02040602050305030304" pitchFamily="18" charset="0"/>
              </a:rPr>
              <a:t>DB-RAG: Talk to Your Database in Plain English</a:t>
            </a:r>
            <a:endParaRPr lang="en-US" sz="1200" dirty="0">
              <a:effectLst/>
              <a:latin typeface="Book Antiqua" panose="02040602050305030304" pitchFamily="18" charset="0"/>
            </a:endParaRPr>
          </a:p>
          <a:p>
            <a:pPr rtl="0" fontAlgn="base">
              <a:spcBef>
                <a:spcPts val="0"/>
              </a:spcBef>
              <a:spcAft>
                <a:spcPts val="0"/>
              </a:spcAft>
            </a:pPr>
            <a:r>
              <a:rPr lang="en-US" sz="1200" b="0" i="0" u="none" strike="noStrike" dirty="0">
                <a:solidFill>
                  <a:srgbClr val="000000"/>
                </a:solidFill>
                <a:effectLst/>
                <a:latin typeface="Book Antiqua" panose="02040602050305030304" pitchFamily="18" charset="0"/>
              </a:rPr>
              <a:t>A </a:t>
            </a:r>
            <a:r>
              <a:rPr lang="en-US" sz="1200" b="0" i="0" u="sng" strike="noStrike" dirty="0">
                <a:solidFill>
                  <a:srgbClr val="000000"/>
                </a:solidFill>
                <a:effectLst/>
                <a:latin typeface="Book Antiqua" panose="02040602050305030304" pitchFamily="18" charset="0"/>
              </a:rPr>
              <a:t>RAG-powered interface</a:t>
            </a:r>
            <a:r>
              <a:rPr lang="en-US" sz="1200" b="0" i="0" u="none" strike="noStrike" dirty="0">
                <a:solidFill>
                  <a:srgbClr val="000000"/>
                </a:solidFill>
                <a:effectLst/>
                <a:latin typeface="Book Antiqua" panose="02040602050305030304" pitchFamily="18" charset="0"/>
              </a:rPr>
              <a:t> that converts natural language questions into SQL queries using database schema context.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</a:pPr>
            <a:r>
              <a:rPr lang="en-US" sz="1200" b="0" i="0" u="none" strike="noStrike" dirty="0">
                <a:solidFill>
                  <a:srgbClr val="000000"/>
                </a:solidFill>
                <a:effectLst/>
                <a:latin typeface="Book Antiqua" panose="02040602050305030304" pitchFamily="18" charset="0"/>
              </a:rPr>
              <a:t>Workflow:</a:t>
            </a:r>
          </a:p>
          <a:p>
            <a:pPr marL="742950" lvl="1" indent="-285750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200" b="0" i="0" u="none" strike="noStrike" dirty="0">
                <a:solidFill>
                  <a:srgbClr val="000000"/>
                </a:solidFill>
                <a:effectLst/>
                <a:latin typeface="Book Antiqua" panose="02040602050305030304" pitchFamily="18" charset="0"/>
              </a:rPr>
              <a:t>Ask in plain English</a:t>
            </a:r>
          </a:p>
          <a:p>
            <a:pPr marL="742950" lvl="1" indent="-285750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200" b="0" i="0" u="none" strike="noStrike" dirty="0">
                <a:solidFill>
                  <a:srgbClr val="000000"/>
                </a:solidFill>
                <a:effectLst/>
                <a:latin typeface="Book Antiqua" panose="02040602050305030304" pitchFamily="18" charset="0"/>
              </a:rPr>
              <a:t>SQL generated automatically</a:t>
            </a:r>
          </a:p>
          <a:p>
            <a:pPr marL="742950" lvl="1" indent="-285750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200" b="0" i="0" u="none" strike="noStrike" dirty="0">
                <a:solidFill>
                  <a:srgbClr val="000000"/>
                </a:solidFill>
                <a:effectLst/>
                <a:latin typeface="Book Antiqua" panose="02040602050305030304" pitchFamily="18" charset="0"/>
              </a:rPr>
              <a:t>Preview results</a:t>
            </a:r>
          </a:p>
          <a:p>
            <a:pPr marL="742950" lvl="1" indent="-285750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200" b="0" i="0" u="none" strike="noStrike" dirty="0">
                <a:solidFill>
                  <a:srgbClr val="000000"/>
                </a:solidFill>
                <a:effectLst/>
                <a:latin typeface="Book Antiqua" panose="02040602050305030304" pitchFamily="18" charset="0"/>
              </a:rPr>
              <a:t>Export CSV</a:t>
            </a:r>
            <a:endParaRPr lang="en-US" sz="1200" dirty="0">
              <a:solidFill>
                <a:srgbClr val="000000"/>
              </a:solidFill>
              <a:latin typeface="Book Antiqua" panose="02040602050305030304" pitchFamily="18" charset="0"/>
            </a:endParaRPr>
          </a:p>
          <a:p>
            <a:pPr fontAlgn="base"/>
            <a:r>
              <a:rPr lang="en-US" sz="1200" b="1" i="0" u="none" strike="noStrike" dirty="0">
                <a:solidFill>
                  <a:srgbClr val="000000"/>
                </a:solidFill>
                <a:effectLst/>
                <a:latin typeface="Book Antiqua" panose="02040602050305030304" pitchFamily="18" charset="0"/>
              </a:rPr>
              <a:t>From question to CSV — no SQL required.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C3686CB-D82D-EAC9-B654-C8CED99F70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9397" y="851169"/>
            <a:ext cx="6903720" cy="212004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44D4B61-27F1-630C-2098-0BA442198B15}"/>
              </a:ext>
            </a:extLst>
          </p:cNvPr>
          <p:cNvSpPr txBox="1"/>
          <p:nvPr/>
        </p:nvSpPr>
        <p:spPr>
          <a:xfrm>
            <a:off x="377954" y="999658"/>
            <a:ext cx="4281969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/>
            <a:r>
              <a:rPr lang="en-US" sz="1600" b="0" i="0" u="none" strike="noStrike" dirty="0">
                <a:solidFill>
                  <a:srgbClr val="000000"/>
                </a:solidFill>
                <a:effectLst/>
                <a:latin typeface="Book Antiqua" panose="02040602050305030304" pitchFamily="18" charset="0"/>
              </a:rPr>
              <a:t>Framework for organizing, training, and deploying models on image-based data</a:t>
            </a:r>
            <a:r>
              <a:rPr lang="en-US" sz="1600" b="0" i="0" dirty="0">
                <a:effectLst/>
                <a:latin typeface="Book Antiqua" panose="02040602050305030304" pitchFamily="18" charset="0"/>
              </a:rPr>
              <a:t>​</a:t>
            </a:r>
            <a:endParaRPr lang="en-US" sz="1600" b="0" i="0" dirty="0">
              <a:effectLst/>
              <a:latin typeface="Arial" panose="020B0604020202020204" pitchFamily="34" charset="0"/>
            </a:endParaRP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en-US" sz="1600" b="0" i="0" u="none" strike="noStrike" dirty="0">
                <a:solidFill>
                  <a:srgbClr val="000000"/>
                </a:solidFill>
                <a:effectLst/>
                <a:latin typeface="Book Antiqua" panose="02040602050305030304" pitchFamily="18" charset="0"/>
              </a:rPr>
              <a:t>Computer vision for online data quality monitoring</a:t>
            </a:r>
            <a:r>
              <a:rPr lang="en-US" sz="1600" b="0" i="0" dirty="0">
                <a:effectLst/>
                <a:latin typeface="Book Antiqua" panose="02040602050305030304" pitchFamily="18" charset="0"/>
              </a:rPr>
              <a:t>​</a:t>
            </a:r>
            <a:endParaRPr lang="en-US" sz="1600" b="0" i="0" dirty="0">
              <a:effectLst/>
              <a:latin typeface="Arial" panose="020B0604020202020204" pitchFamily="34" charset="0"/>
            </a:endParaRP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en-US" sz="1600" b="0" i="0" u="none" strike="noStrike" dirty="0">
                <a:solidFill>
                  <a:srgbClr val="000000"/>
                </a:solidFill>
                <a:effectLst/>
                <a:latin typeface="Book Antiqua" panose="02040602050305030304" pitchFamily="18" charset="0"/>
              </a:rPr>
              <a:t>Unsupervised techniques for automated labeling, clustering, and anomaly detection</a:t>
            </a:r>
            <a:r>
              <a:rPr lang="en-US" sz="1600" b="0" i="0" dirty="0">
                <a:effectLst/>
                <a:latin typeface="Book Antiqua" panose="02040602050305030304" pitchFamily="18" charset="0"/>
              </a:rPr>
              <a:t>​</a:t>
            </a:r>
            <a:endParaRPr lang="en-US" sz="1600" b="0" i="0" dirty="0">
              <a:effectLst/>
              <a:latin typeface="Arial" panose="020B0604020202020204" pitchFamily="34" charset="0"/>
            </a:endParaRP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F17B6042-0E2E-31F3-ACC2-F88C716E3917}"/>
              </a:ext>
            </a:extLst>
          </p:cNvPr>
          <p:cNvSpPr/>
          <p:nvPr/>
        </p:nvSpPr>
        <p:spPr>
          <a:xfrm>
            <a:off x="6884378" y="6330231"/>
            <a:ext cx="3086099" cy="365125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  <a:latin typeface="Book Antiqua" panose="02040602050305030304" pitchFamily="18" charset="0"/>
              </a:rPr>
              <a:t>POC: Thomas Britton (</a:t>
            </a:r>
            <a:r>
              <a:rPr lang="en-US" sz="1200" dirty="0" err="1">
                <a:solidFill>
                  <a:schemeClr val="tx1"/>
                </a:solidFill>
                <a:latin typeface="Book Antiqua" panose="02040602050305030304" pitchFamily="18" charset="0"/>
              </a:rPr>
              <a:t>tbritton@jlab.org</a:t>
            </a:r>
            <a:r>
              <a:rPr lang="en-US" sz="1200" dirty="0">
                <a:solidFill>
                  <a:schemeClr val="tx1"/>
                </a:solidFill>
                <a:latin typeface="Book Antiqua" panose="0204060205030503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480497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E26C855-9DAB-A696-3CEA-A99EA753E0B7}"/>
              </a:ext>
            </a:extLst>
          </p:cNvPr>
          <p:cNvCxnSpPr>
            <a:cxnSpLocks/>
          </p:cNvCxnSpPr>
          <p:nvPr/>
        </p:nvCxnSpPr>
        <p:spPr>
          <a:xfrm>
            <a:off x="388883" y="767255"/>
            <a:ext cx="11414234" cy="0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0C24D953-DA58-71ED-5FCD-A573C323AD14}"/>
              </a:ext>
            </a:extLst>
          </p:cNvPr>
          <p:cNvSpPr txBox="1"/>
          <p:nvPr/>
        </p:nvSpPr>
        <p:spPr>
          <a:xfrm>
            <a:off x="504496" y="331865"/>
            <a:ext cx="1092550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latin typeface="DM Serif Display" pitchFamily="2" charset="0"/>
              </a:rPr>
              <a:t>SAGIPS: Scalable Asynchronous Generative Inverse Problem Solver</a:t>
            </a:r>
            <a:endParaRPr lang="en-US" sz="2800" dirty="0"/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5D7DF257-CABB-6EEA-9352-54818C8B0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7A37-2045-4249-82B7-2BBF89027747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2" name="Footer Placeholder 8">
            <a:extLst>
              <a:ext uri="{FF2B5EF4-FFF2-40B4-BE49-F238E27FC236}">
                <a16:creationId xmlns:a16="http://schemas.microsoft.com/office/drawing/2014/main" id="{25A9CE8A-6036-C02E-9BF4-4092F990E705}"/>
              </a:ext>
            </a:extLst>
          </p:cNvPr>
          <p:cNvSpPr txBox="1">
            <a:spLocks/>
          </p:cNvSpPr>
          <p:nvPr/>
        </p:nvSpPr>
        <p:spPr>
          <a:xfrm>
            <a:off x="101600" y="6550767"/>
            <a:ext cx="53340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bg2">
                    <a:lumMod val="75000"/>
                  </a:schemeClr>
                </a:solidFill>
                <a:latin typeface="Chakra Petch" pitchFamily="2" charset="-34"/>
                <a:cs typeface="Chakra Petch" pitchFamily="2" charset="-34"/>
              </a:rPr>
              <a:t>AI/ML Activities at Jefferson Lab | JLUO Meeting 2026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84C3CFB-A6F0-F7A8-25FB-9402719FF923}"/>
              </a:ext>
            </a:extLst>
          </p:cNvPr>
          <p:cNvSpPr txBox="1"/>
          <p:nvPr/>
        </p:nvSpPr>
        <p:spPr>
          <a:xfrm>
            <a:off x="7142767" y="971216"/>
            <a:ext cx="5049233" cy="212365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600" dirty="0" err="1">
                <a:latin typeface="Book Antiqua" panose="02040602050305030304" pitchFamily="18" charset="0"/>
              </a:rPr>
              <a:t>QuantOm</a:t>
            </a:r>
            <a:r>
              <a:rPr lang="en-US" sz="1600" dirty="0">
                <a:latin typeface="Book Antiqua" panose="02040602050305030304" pitchFamily="18" charset="0"/>
              </a:rPr>
              <a:t>: Nuclear Tomography --&gt; Extract 3D image of the proton from nuclear scattering data</a:t>
            </a:r>
          </a:p>
          <a:p>
            <a:pPr marL="285750" indent="-285750">
              <a:spcAft>
                <a:spcPts val="800"/>
              </a:spcAft>
              <a:buFont typeface="Wingdings"/>
              <a:buChar char="§"/>
            </a:pPr>
            <a:r>
              <a:rPr lang="en-US" sz="1600" dirty="0">
                <a:latin typeface="Book Antiqua" panose="02040602050305030304" pitchFamily="18" charset="0"/>
              </a:rPr>
              <a:t>Analysis of synthesized scattering data on Aurora</a:t>
            </a:r>
          </a:p>
          <a:p>
            <a:pPr marL="285750" indent="-285750">
              <a:spcAft>
                <a:spcPts val="800"/>
              </a:spcAft>
              <a:buFont typeface="Wingdings"/>
              <a:buChar char="§"/>
            </a:pPr>
            <a:r>
              <a:rPr lang="en-US" sz="1600" dirty="0">
                <a:latin typeface="Book Antiqua" panose="02040602050305030304" pitchFamily="18" charset="0"/>
              </a:rPr>
              <a:t>SAGIPS successfully recovered input distributions, utilizing multiple Aurora GPU nodes. </a:t>
            </a:r>
          </a:p>
          <a:p>
            <a:pPr marL="285750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n-US" sz="1600" dirty="0">
              <a:latin typeface="Book Antiqua" panose="0204060205030503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47506E1-70F6-2CDF-3A8F-C37B138CCA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3202" y="2919046"/>
            <a:ext cx="4556798" cy="336986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41EEC0F-A0E3-E8E8-A691-6E16B45B7B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114" y="855085"/>
            <a:ext cx="6638271" cy="261095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7D992A2-3500-9A0F-D33B-E8BD79A984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0" y="3710472"/>
            <a:ext cx="5608211" cy="2537970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37872499-C295-6B2F-0AB7-81F2C7AF4F78}"/>
              </a:ext>
            </a:extLst>
          </p:cNvPr>
          <p:cNvSpPr/>
          <p:nvPr/>
        </p:nvSpPr>
        <p:spPr>
          <a:xfrm>
            <a:off x="6370211" y="6329914"/>
            <a:ext cx="3541279" cy="371687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  <a:latin typeface="Book Antiqua" panose="02040602050305030304" pitchFamily="18" charset="0"/>
              </a:rPr>
              <a:t>POC: Daniel Lersch (</a:t>
            </a:r>
            <a:r>
              <a:rPr lang="en-US" sz="1200" dirty="0" err="1">
                <a:solidFill>
                  <a:schemeClr val="tx1"/>
                </a:solidFill>
                <a:latin typeface="Book Antiqua" panose="02040602050305030304" pitchFamily="18" charset="0"/>
              </a:rPr>
              <a:t>dlersch@jlab.org</a:t>
            </a:r>
            <a:r>
              <a:rPr lang="en-US" sz="1200" dirty="0">
                <a:solidFill>
                  <a:schemeClr val="tx1"/>
                </a:solidFill>
                <a:latin typeface="Book Antiqua" panose="0204060205030503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327838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E26C855-9DAB-A696-3CEA-A99EA753E0B7}"/>
              </a:ext>
            </a:extLst>
          </p:cNvPr>
          <p:cNvCxnSpPr>
            <a:cxnSpLocks/>
          </p:cNvCxnSpPr>
          <p:nvPr/>
        </p:nvCxnSpPr>
        <p:spPr>
          <a:xfrm>
            <a:off x="388883" y="767255"/>
            <a:ext cx="11414234" cy="0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0C24D953-DA58-71ED-5FCD-A573C323AD14}"/>
              </a:ext>
            </a:extLst>
          </p:cNvPr>
          <p:cNvSpPr txBox="1"/>
          <p:nvPr/>
        </p:nvSpPr>
        <p:spPr>
          <a:xfrm>
            <a:off x="504496" y="331865"/>
            <a:ext cx="834486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latin typeface="DM Serif Display" pitchFamily="2" charset="0"/>
              </a:rPr>
              <a:t>AI/ML for Nuclear Theory</a:t>
            </a:r>
            <a:endParaRPr lang="en-US" sz="2800" dirty="0"/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5D7DF257-CABB-6EEA-9352-54818C8B0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7A37-2045-4249-82B7-2BBF89027747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2" name="Footer Placeholder 8">
            <a:extLst>
              <a:ext uri="{FF2B5EF4-FFF2-40B4-BE49-F238E27FC236}">
                <a16:creationId xmlns:a16="http://schemas.microsoft.com/office/drawing/2014/main" id="{25A9CE8A-6036-C02E-9BF4-4092F990E705}"/>
              </a:ext>
            </a:extLst>
          </p:cNvPr>
          <p:cNvSpPr txBox="1">
            <a:spLocks/>
          </p:cNvSpPr>
          <p:nvPr/>
        </p:nvSpPr>
        <p:spPr>
          <a:xfrm>
            <a:off x="101600" y="6550767"/>
            <a:ext cx="53340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bg2">
                    <a:lumMod val="75000"/>
                  </a:schemeClr>
                </a:solidFill>
                <a:latin typeface="Chakra Petch" pitchFamily="2" charset="-34"/>
                <a:cs typeface="Chakra Petch" pitchFamily="2" charset="-34"/>
              </a:rPr>
              <a:t>AI/ML Activities at Jefferson Lab | JLUO Meeting 2026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CCFF262-DFB3-B1D2-A853-39E02DCF8F65}"/>
              </a:ext>
            </a:extLst>
          </p:cNvPr>
          <p:cNvSpPr txBox="1"/>
          <p:nvPr/>
        </p:nvSpPr>
        <p:spPr>
          <a:xfrm>
            <a:off x="388883" y="1020862"/>
            <a:ext cx="5791200" cy="47602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500"/>
              </a:spcAft>
            </a:pPr>
            <a:r>
              <a:rPr lang="en-US" sz="1800" b="1" i="0" u="none" strike="noStrike" dirty="0">
                <a:solidFill>
                  <a:srgbClr val="595959"/>
                </a:solidFill>
                <a:effectLst/>
                <a:latin typeface="Book Antiqua" panose="02040602050305030304" pitchFamily="18" charset="0"/>
              </a:rPr>
              <a:t>Simulation based inference (SBI) for </a:t>
            </a:r>
            <a:r>
              <a:rPr lang="en-US" sz="1800" b="1" i="0" u="none" strike="noStrike" dirty="0" err="1">
                <a:solidFill>
                  <a:srgbClr val="595959"/>
                </a:solidFill>
                <a:effectLst/>
                <a:latin typeface="Book Antiqua" panose="02040602050305030304" pitchFamily="18" charset="0"/>
              </a:rPr>
              <a:t>femtoscale</a:t>
            </a:r>
            <a:r>
              <a:rPr lang="en-US" sz="1800" b="1" i="0" u="none" strike="noStrike" dirty="0">
                <a:solidFill>
                  <a:srgbClr val="595959"/>
                </a:solidFill>
                <a:effectLst/>
                <a:latin typeface="Book Antiqua" panose="02040602050305030304" pitchFamily="18" charset="0"/>
              </a:rPr>
              <a:t> imaging</a:t>
            </a:r>
            <a:endParaRPr lang="en-US" dirty="0">
              <a:effectLst/>
              <a:latin typeface="Book Antiqua" panose="02040602050305030304" pitchFamily="18" charset="0"/>
            </a:endParaRPr>
          </a:p>
          <a:p>
            <a:pPr rtl="0" fontAlgn="base"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1800" b="0" i="0" u="none" strike="noStrike" dirty="0">
                <a:solidFill>
                  <a:srgbClr val="595959"/>
                </a:solidFill>
                <a:effectLst/>
                <a:latin typeface="Book Antiqua" panose="02040602050305030304" pitchFamily="18" charset="0"/>
              </a:rPr>
              <a:t>Combines theory and experimental simulations to reconstruct PDFs, TMDs and GPDs at event level data reconstruction of PDFs, TMDs</a:t>
            </a:r>
          </a:p>
          <a:p>
            <a:pPr rtl="0" fontAlgn="base"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1800" b="0" i="0" u="none" strike="noStrike" dirty="0">
                <a:solidFill>
                  <a:srgbClr val="595959"/>
                </a:solidFill>
                <a:effectLst/>
                <a:latin typeface="Book Antiqua" panose="02040602050305030304" pitchFamily="18" charset="0"/>
              </a:rPr>
              <a:t>Supported by SciDAC-5</a:t>
            </a:r>
          </a:p>
          <a:p>
            <a:pPr rtl="0">
              <a:spcBef>
                <a:spcPts val="0"/>
              </a:spcBef>
              <a:spcAft>
                <a:spcPts val="500"/>
              </a:spcAft>
            </a:pPr>
            <a:br>
              <a:rPr lang="en-US" dirty="0">
                <a:latin typeface="Book Antiqua" panose="02040602050305030304" pitchFamily="18" charset="0"/>
              </a:rPr>
            </a:br>
            <a:r>
              <a:rPr lang="en-US" sz="1800" b="1" i="0" u="none" strike="noStrike" dirty="0">
                <a:solidFill>
                  <a:srgbClr val="595959"/>
                </a:solidFill>
                <a:effectLst/>
                <a:latin typeface="Book Antiqua" panose="02040602050305030304" pitchFamily="18" charset="0"/>
              </a:rPr>
              <a:t>Norm Flows for QCD global analysis </a:t>
            </a:r>
            <a:endParaRPr lang="en-US" dirty="0">
              <a:effectLst/>
              <a:latin typeface="Book Antiqua" panose="02040602050305030304" pitchFamily="18" charset="0"/>
            </a:endParaRPr>
          </a:p>
          <a:p>
            <a:pPr rtl="0" fontAlgn="base"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1800" b="0" i="0" u="none" strike="noStrike" dirty="0">
                <a:solidFill>
                  <a:srgbClr val="595959"/>
                </a:solidFill>
                <a:effectLst/>
                <a:latin typeface="Book Antiqua" panose="02040602050305030304" pitchFamily="18" charset="0"/>
              </a:rPr>
              <a:t>Gen AI approach for Bayesian inference with classical non-differentiable global analysis toolkits </a:t>
            </a:r>
          </a:p>
          <a:p>
            <a:pPr rtl="0" fontAlgn="base"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1800" b="0" i="0" u="none" strike="noStrike" dirty="0">
                <a:solidFill>
                  <a:srgbClr val="595959"/>
                </a:solidFill>
                <a:effectLst/>
                <a:latin typeface="Book Antiqua" panose="02040602050305030304" pitchFamily="18" charset="0"/>
              </a:rPr>
              <a:t>Supported by LDRD 25</a:t>
            </a:r>
          </a:p>
          <a:p>
            <a:pPr rtl="0">
              <a:spcBef>
                <a:spcPts val="0"/>
              </a:spcBef>
              <a:spcAft>
                <a:spcPts val="500"/>
              </a:spcAft>
            </a:pPr>
            <a:br>
              <a:rPr lang="en-US" dirty="0">
                <a:latin typeface="Book Antiqua" panose="02040602050305030304" pitchFamily="18" charset="0"/>
              </a:rPr>
            </a:br>
            <a:r>
              <a:rPr lang="en-US" sz="1800" b="1" i="0" u="none" strike="noStrike" dirty="0">
                <a:solidFill>
                  <a:srgbClr val="595959"/>
                </a:solidFill>
                <a:effectLst/>
                <a:latin typeface="Book Antiqua" panose="02040602050305030304" pitchFamily="18" charset="0"/>
              </a:rPr>
              <a:t>Norm Flows for pixel based GPD reconstruction </a:t>
            </a:r>
            <a:r>
              <a:rPr lang="en-US" sz="1800" b="0" i="0" u="none" strike="noStrike" dirty="0">
                <a:solidFill>
                  <a:srgbClr val="595959"/>
                </a:solidFill>
                <a:effectLst/>
                <a:latin typeface="Book Antiqua" panose="02040602050305030304" pitchFamily="18" charset="0"/>
              </a:rPr>
              <a:t> </a:t>
            </a:r>
            <a:endParaRPr lang="en-US" dirty="0">
              <a:effectLst/>
              <a:latin typeface="Book Antiqua" panose="02040602050305030304" pitchFamily="18" charset="0"/>
            </a:endParaRPr>
          </a:p>
          <a:p>
            <a:pPr rtl="0" fontAlgn="base"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1800" b="0" i="0" u="none" strike="noStrike" dirty="0">
                <a:solidFill>
                  <a:srgbClr val="595959"/>
                </a:solidFill>
                <a:effectLst/>
                <a:latin typeface="Book Antiqua" panose="02040602050305030304" pitchFamily="18" charset="0"/>
              </a:rPr>
              <a:t>NF based Bayesian inference of GPD reconstruction </a:t>
            </a:r>
          </a:p>
          <a:p>
            <a:pPr rtl="0" fontAlgn="base"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1800" b="0" i="0" u="none" strike="noStrike" dirty="0">
                <a:solidFill>
                  <a:srgbClr val="595959"/>
                </a:solidFill>
                <a:effectLst/>
                <a:latin typeface="Book Antiqua" panose="02040602050305030304" pitchFamily="18" charset="0"/>
              </a:rPr>
              <a:t>Supported by LDRD 24-25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4E22D06-5E6C-1CE5-1C7A-69B7B5DB6333}"/>
              </a:ext>
            </a:extLst>
          </p:cNvPr>
          <p:cNvSpPr txBox="1"/>
          <p:nvPr/>
        </p:nvSpPr>
        <p:spPr>
          <a:xfrm>
            <a:off x="6197600" y="1035884"/>
            <a:ext cx="5791200" cy="44832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500"/>
              </a:spcAft>
            </a:pPr>
            <a:r>
              <a:rPr lang="en-US" sz="1800" b="1" i="0" u="none" strike="noStrike" dirty="0">
                <a:solidFill>
                  <a:srgbClr val="595959"/>
                </a:solidFill>
                <a:effectLst/>
                <a:latin typeface="Book Antiqua" panose="02040602050305030304" pitchFamily="18" charset="0"/>
              </a:rPr>
              <a:t>SBI4EIC </a:t>
            </a:r>
            <a:endParaRPr lang="en-US" dirty="0">
              <a:effectLst/>
              <a:latin typeface="Book Antiqua" panose="02040602050305030304" pitchFamily="18" charset="0"/>
            </a:endParaRPr>
          </a:p>
          <a:p>
            <a:pPr rtl="0" fontAlgn="base"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1800" b="0" i="0" u="none" strike="noStrike" dirty="0">
                <a:solidFill>
                  <a:srgbClr val="595959"/>
                </a:solidFill>
                <a:effectLst/>
                <a:latin typeface="Book Antiqua" panose="02040602050305030304" pitchFamily="18" charset="0"/>
              </a:rPr>
              <a:t>Conditional flow matching diffusion large scale model for EIC physics inference</a:t>
            </a:r>
          </a:p>
          <a:p>
            <a:pPr rtl="0" fontAlgn="base"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1800" b="0" i="0" u="none" strike="noStrike" dirty="0">
                <a:solidFill>
                  <a:srgbClr val="595959"/>
                </a:solidFill>
                <a:effectLst/>
                <a:latin typeface="Book Antiqua" panose="02040602050305030304" pitchFamily="18" charset="0"/>
              </a:rPr>
              <a:t>Supported under NESAP program </a:t>
            </a:r>
          </a:p>
          <a:p>
            <a:pPr rtl="0">
              <a:spcBef>
                <a:spcPts val="0"/>
              </a:spcBef>
              <a:spcAft>
                <a:spcPts val="500"/>
              </a:spcAft>
            </a:pPr>
            <a:br>
              <a:rPr lang="en-US" dirty="0">
                <a:latin typeface="Book Antiqua" panose="02040602050305030304" pitchFamily="18" charset="0"/>
              </a:rPr>
            </a:br>
            <a:r>
              <a:rPr lang="en-US" sz="1800" b="1" i="0" u="none" strike="noStrike" dirty="0">
                <a:solidFill>
                  <a:srgbClr val="595959"/>
                </a:solidFill>
                <a:effectLst/>
                <a:latin typeface="Book Antiqua" panose="02040602050305030304" pitchFamily="18" charset="0"/>
              </a:rPr>
              <a:t>Quantum state representation via ANN</a:t>
            </a:r>
            <a:endParaRPr lang="en-US" dirty="0">
              <a:effectLst/>
              <a:latin typeface="Book Antiqua" panose="02040602050305030304" pitchFamily="18" charset="0"/>
            </a:endParaRPr>
          </a:p>
          <a:p>
            <a:pPr rtl="0" fontAlgn="base"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1800" b="0" i="0" u="none" strike="noStrike" dirty="0">
                <a:solidFill>
                  <a:srgbClr val="595959"/>
                </a:solidFill>
                <a:effectLst/>
                <a:latin typeface="Book Antiqua" panose="02040602050305030304" pitchFamily="18" charset="0"/>
              </a:rPr>
              <a:t>ANN representation of quantum field theory wave functional built on </a:t>
            </a:r>
            <a:r>
              <a:rPr lang="en-US" sz="1800" b="0" i="0" u="none" strike="noStrike" dirty="0" err="1">
                <a:solidFill>
                  <a:srgbClr val="595959"/>
                </a:solidFill>
                <a:effectLst/>
                <a:latin typeface="Book Antiqua" panose="02040602050305030304" pitchFamily="18" charset="0"/>
              </a:rPr>
              <a:t>hamiltonian</a:t>
            </a:r>
            <a:r>
              <a:rPr lang="en-US" sz="1800" b="0" i="0" u="none" strike="noStrike" dirty="0">
                <a:solidFill>
                  <a:srgbClr val="595959"/>
                </a:solidFill>
                <a:effectLst/>
                <a:latin typeface="Book Antiqua" panose="02040602050305030304" pitchFamily="18" charset="0"/>
              </a:rPr>
              <a:t> formalism.</a:t>
            </a:r>
          </a:p>
          <a:p>
            <a:pPr rtl="0" fontAlgn="base"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1800" b="0" i="0" u="none" strike="noStrike" dirty="0">
                <a:solidFill>
                  <a:srgbClr val="595959"/>
                </a:solidFill>
                <a:effectLst/>
                <a:latin typeface="Book Antiqua" panose="02040602050305030304" pitchFamily="18" charset="0"/>
              </a:rPr>
              <a:t>Supported by theory.</a:t>
            </a:r>
          </a:p>
          <a:p>
            <a:pPr rtl="0">
              <a:spcBef>
                <a:spcPts val="0"/>
              </a:spcBef>
              <a:spcAft>
                <a:spcPts val="500"/>
              </a:spcAft>
            </a:pPr>
            <a:br>
              <a:rPr lang="en-US" dirty="0">
                <a:latin typeface="Book Antiqua" panose="02040602050305030304" pitchFamily="18" charset="0"/>
              </a:rPr>
            </a:br>
            <a:r>
              <a:rPr lang="en-US" sz="1800" b="1" i="0" u="none" strike="noStrike" dirty="0">
                <a:solidFill>
                  <a:srgbClr val="595959"/>
                </a:solidFill>
                <a:effectLst/>
                <a:latin typeface="Book Antiqua" panose="02040602050305030304" pitchFamily="18" charset="0"/>
              </a:rPr>
              <a:t>Science Apps with AI agents  </a:t>
            </a:r>
            <a:r>
              <a:rPr lang="en-US" sz="1800" b="0" i="0" u="none" strike="noStrike" dirty="0">
                <a:solidFill>
                  <a:srgbClr val="595959"/>
                </a:solidFill>
                <a:effectLst/>
                <a:latin typeface="Book Antiqua" panose="02040602050305030304" pitchFamily="18" charset="0"/>
              </a:rPr>
              <a:t> </a:t>
            </a:r>
            <a:endParaRPr lang="en-US" dirty="0">
              <a:effectLst/>
              <a:latin typeface="Book Antiqua" panose="02040602050305030304" pitchFamily="18" charset="0"/>
            </a:endParaRPr>
          </a:p>
          <a:p>
            <a:pPr rtl="0" fontAlgn="base"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1800" b="0" i="0" u="none" strike="noStrike" dirty="0" err="1">
                <a:solidFill>
                  <a:srgbClr val="595959"/>
                </a:solidFill>
                <a:effectLst/>
                <a:latin typeface="Book Antiqua" panose="02040602050305030304" pitchFamily="18" charset="0"/>
              </a:rPr>
              <a:t>AmSC</a:t>
            </a:r>
            <a:r>
              <a:rPr lang="en-US" sz="1800" b="0" i="0" u="none" strike="noStrike" dirty="0">
                <a:solidFill>
                  <a:srgbClr val="595959"/>
                </a:solidFill>
                <a:effectLst/>
                <a:latin typeface="Book Antiqua" panose="02040602050305030304" pitchFamily="18" charset="0"/>
              </a:rPr>
              <a:t> funded project of science apps (QCD global analysis, SBI4EIC, LQCD) with AI agents  </a:t>
            </a:r>
          </a:p>
          <a:p>
            <a:pPr rtl="0" fontAlgn="base"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1800" b="0" i="0" u="none" strike="noStrike" dirty="0">
                <a:solidFill>
                  <a:srgbClr val="595959"/>
                </a:solidFill>
                <a:effectLst/>
                <a:latin typeface="Book Antiqua" panose="02040602050305030304" pitchFamily="18" charset="0"/>
              </a:rPr>
              <a:t>Supported by </a:t>
            </a:r>
            <a:r>
              <a:rPr lang="en-US" sz="1800" b="0" i="0" u="none" strike="noStrike" dirty="0" err="1">
                <a:solidFill>
                  <a:srgbClr val="595959"/>
                </a:solidFill>
                <a:effectLst/>
                <a:latin typeface="Book Antiqua" panose="02040602050305030304" pitchFamily="18" charset="0"/>
              </a:rPr>
              <a:t>AmSC</a:t>
            </a:r>
            <a:r>
              <a:rPr lang="en-US" sz="1800" b="0" i="0" u="none" strike="noStrike" dirty="0">
                <a:solidFill>
                  <a:srgbClr val="595959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en-US" sz="1800" b="0" i="0" u="none" strike="noStrike" dirty="0" err="1">
                <a:solidFill>
                  <a:srgbClr val="595959"/>
                </a:solidFill>
                <a:effectLst/>
                <a:latin typeface="Book Antiqua" panose="02040602050305030304" pitchFamily="18" charset="0"/>
              </a:rPr>
              <a:t>FemtoMind</a:t>
            </a:r>
            <a:r>
              <a:rPr lang="en-US" sz="1800" b="0" i="0" u="none" strike="noStrike" dirty="0">
                <a:solidFill>
                  <a:srgbClr val="595959"/>
                </a:solidFill>
                <a:effectLst/>
                <a:latin typeface="Book Antiqua" panose="02040602050305030304" pitchFamily="18" charset="0"/>
              </a:rPr>
              <a:t> project.</a:t>
            </a:r>
          </a:p>
        </p:txBody>
      </p:sp>
    </p:spTree>
    <p:extLst>
      <p:ext uri="{BB962C8B-B14F-4D97-AF65-F5344CB8AC3E}">
        <p14:creationId xmlns:p14="http://schemas.microsoft.com/office/powerpoint/2010/main" val="29061036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E26C855-9DAB-A696-3CEA-A99EA753E0B7}"/>
              </a:ext>
            </a:extLst>
          </p:cNvPr>
          <p:cNvCxnSpPr>
            <a:cxnSpLocks/>
          </p:cNvCxnSpPr>
          <p:nvPr/>
        </p:nvCxnSpPr>
        <p:spPr>
          <a:xfrm>
            <a:off x="388883" y="767255"/>
            <a:ext cx="11414234" cy="0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0C24D953-DA58-71ED-5FCD-A573C323AD14}"/>
              </a:ext>
            </a:extLst>
          </p:cNvPr>
          <p:cNvSpPr txBox="1"/>
          <p:nvPr/>
        </p:nvSpPr>
        <p:spPr>
          <a:xfrm>
            <a:off x="504496" y="331865"/>
            <a:ext cx="834486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latin typeface="DM Serif Display" pitchFamily="2" charset="0"/>
              </a:rPr>
              <a:t>Other AI/ML Activities</a:t>
            </a:r>
            <a:endParaRPr lang="en-US" sz="2800" dirty="0"/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5D7DF257-CABB-6EEA-9352-54818C8B0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7A37-2045-4249-82B7-2BBF89027747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2" name="Footer Placeholder 8">
            <a:extLst>
              <a:ext uri="{FF2B5EF4-FFF2-40B4-BE49-F238E27FC236}">
                <a16:creationId xmlns:a16="http://schemas.microsoft.com/office/drawing/2014/main" id="{25A9CE8A-6036-C02E-9BF4-4092F990E705}"/>
              </a:ext>
            </a:extLst>
          </p:cNvPr>
          <p:cNvSpPr txBox="1">
            <a:spLocks/>
          </p:cNvSpPr>
          <p:nvPr/>
        </p:nvSpPr>
        <p:spPr>
          <a:xfrm>
            <a:off x="101600" y="6550767"/>
            <a:ext cx="53340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bg2">
                    <a:lumMod val="75000"/>
                  </a:schemeClr>
                </a:solidFill>
                <a:latin typeface="Chakra Petch" pitchFamily="2" charset="-34"/>
                <a:cs typeface="Chakra Petch" pitchFamily="2" charset="-34"/>
              </a:rPr>
              <a:t>AI/ML Activities at Jefferson Lab | JLUO Meeting 2026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F3A9230-C3A0-59F6-8576-A67D3E6C3FE2}"/>
              </a:ext>
            </a:extLst>
          </p:cNvPr>
          <p:cNvSpPr txBox="1"/>
          <p:nvPr/>
        </p:nvSpPr>
        <p:spPr>
          <a:xfrm>
            <a:off x="388883" y="1202646"/>
            <a:ext cx="10276186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300"/>
              </a:spcAft>
            </a:pPr>
            <a:r>
              <a:rPr lang="en-US" sz="1100" dirty="0">
                <a:latin typeface="Book Antiqua" panose="02040602050305030304" pitchFamily="18" charset="0"/>
              </a:rPr>
              <a:t>2026-present: ALHADIN </a:t>
            </a:r>
            <a:r>
              <a:rPr lang="en-US" sz="1100" dirty="0" err="1">
                <a:latin typeface="Book Antiqua" panose="02040602050305030304" pitchFamily="18" charset="0"/>
              </a:rPr>
              <a:t>Genisis</a:t>
            </a:r>
            <a:r>
              <a:rPr lang="en-US" sz="1100" dirty="0">
                <a:latin typeface="Book Antiqua" panose="02040602050305030304" pitchFamily="18" charset="0"/>
              </a:rPr>
              <a:t> Proposal, LLMs for hadronic data mining and preservation (M. </a:t>
            </a:r>
            <a:r>
              <a:rPr lang="en-US" sz="1100" dirty="0" err="1">
                <a:latin typeface="Book Antiqua" panose="02040602050305030304" pitchFamily="18" charset="0"/>
              </a:rPr>
              <a:t>Battaglieri</a:t>
            </a:r>
            <a:r>
              <a:rPr lang="en-US" sz="1100" dirty="0">
                <a:latin typeface="Book Antiqua" panose="02040602050305030304" pitchFamily="18" charset="0"/>
              </a:rPr>
              <a:t>) </a:t>
            </a:r>
          </a:p>
          <a:p>
            <a:pPr>
              <a:spcAft>
                <a:spcPts val="300"/>
              </a:spcAft>
            </a:pPr>
            <a:r>
              <a:rPr lang="en-US" sz="1100" dirty="0">
                <a:latin typeface="Book Antiqua" panose="02040602050305030304" pitchFamily="18" charset="0"/>
              </a:rPr>
              <a:t>2026-present: MLPs for ALERT track finding (M. </a:t>
            </a:r>
            <a:r>
              <a:rPr lang="en-US" sz="1100" dirty="0" err="1">
                <a:latin typeface="Book Antiqua" panose="02040602050305030304" pitchFamily="18" charset="0"/>
              </a:rPr>
              <a:t>Ouillon</a:t>
            </a:r>
            <a:r>
              <a:rPr lang="en-US" sz="1100" dirty="0">
                <a:latin typeface="Book Antiqua" panose="02040602050305030304" pitchFamily="18" charset="0"/>
              </a:rPr>
              <a:t>) </a:t>
            </a:r>
          </a:p>
          <a:p>
            <a:pPr>
              <a:spcAft>
                <a:spcPts val="300"/>
              </a:spcAft>
            </a:pPr>
            <a:r>
              <a:rPr lang="en-US" sz="1100" dirty="0">
                <a:latin typeface="Book Antiqua" panose="02040602050305030304" pitchFamily="18" charset="0"/>
              </a:rPr>
              <a:t>2026-present: ALERT particle identification with MLPs (U. Weerasinghe) </a:t>
            </a:r>
          </a:p>
          <a:p>
            <a:pPr>
              <a:spcAft>
                <a:spcPts val="300"/>
              </a:spcAft>
            </a:pPr>
            <a:r>
              <a:rPr lang="en-US" sz="1100" dirty="0">
                <a:latin typeface="Book Antiqua" panose="02040602050305030304" pitchFamily="18" charset="0"/>
              </a:rPr>
              <a:t>2026: Kaon contamination reduction with Random Forest decision trees (C. </a:t>
            </a:r>
            <a:r>
              <a:rPr lang="en-US" sz="1100" dirty="0" err="1">
                <a:latin typeface="Book Antiqua" panose="02040602050305030304" pitchFamily="18" charset="0"/>
              </a:rPr>
              <a:t>Pecar</a:t>
            </a:r>
            <a:r>
              <a:rPr lang="en-US" sz="1100" dirty="0">
                <a:latin typeface="Book Antiqua" panose="02040602050305030304" pitchFamily="18" charset="0"/>
              </a:rPr>
              <a:t>) </a:t>
            </a:r>
          </a:p>
          <a:p>
            <a:pPr>
              <a:spcAft>
                <a:spcPts val="300"/>
              </a:spcAft>
            </a:pPr>
            <a:r>
              <a:rPr lang="en-US" sz="1100" dirty="0">
                <a:latin typeface="Book Antiqua" panose="02040602050305030304" pitchFamily="18" charset="0"/>
              </a:rPr>
              <a:t>2026: RICH particle identification with GNNs (R. Milton) </a:t>
            </a:r>
          </a:p>
          <a:p>
            <a:pPr>
              <a:spcAft>
                <a:spcPts val="300"/>
              </a:spcAft>
            </a:pPr>
            <a:r>
              <a:rPr lang="en-US" sz="1100" dirty="0">
                <a:latin typeface="Book Antiqua" panose="02040602050305030304" pitchFamily="18" charset="0"/>
              </a:rPr>
              <a:t>2026-present: µCLAS12 absorber energy loss estimation based on MLPs (T. Cao) · 2026: Fast CLAS12 electromagnetic showers with generative models (C. Fanelli) </a:t>
            </a:r>
          </a:p>
          <a:p>
            <a:pPr>
              <a:spcAft>
                <a:spcPts val="300"/>
              </a:spcAft>
            </a:pPr>
            <a:r>
              <a:rPr lang="en-US" sz="1100" dirty="0">
                <a:latin typeface="Book Antiqua" panose="02040602050305030304" pitchFamily="18" charset="0"/>
              </a:rPr>
              <a:t>2025-present: </a:t>
            </a:r>
            <a:r>
              <a:rPr lang="en-US" sz="1100" dirty="0" err="1">
                <a:latin typeface="Book Antiqua" panose="02040602050305030304" pitchFamily="18" charset="0"/>
              </a:rPr>
              <a:t>AiDAPT</a:t>
            </a:r>
            <a:r>
              <a:rPr lang="en-US" sz="1100" dirty="0">
                <a:latin typeface="Book Antiqua" panose="02040602050305030304" pitchFamily="18" charset="0"/>
              </a:rPr>
              <a:t>, AI for Data Analysis and Preservation with GANs (M. </a:t>
            </a:r>
            <a:r>
              <a:rPr lang="en-US" sz="1100" dirty="0" err="1">
                <a:latin typeface="Book Antiqua" panose="02040602050305030304" pitchFamily="18" charset="0"/>
              </a:rPr>
              <a:t>Battaglieri</a:t>
            </a:r>
            <a:r>
              <a:rPr lang="en-US" sz="1100" dirty="0">
                <a:latin typeface="Book Antiqua" panose="02040602050305030304" pitchFamily="18" charset="0"/>
              </a:rPr>
              <a:t>) </a:t>
            </a:r>
          </a:p>
          <a:p>
            <a:pPr>
              <a:spcAft>
                <a:spcPts val="300"/>
              </a:spcAft>
            </a:pPr>
            <a:r>
              <a:rPr lang="en-US" sz="1100" dirty="0">
                <a:latin typeface="Book Antiqua" panose="02040602050305030304" pitchFamily="18" charset="0"/>
              </a:rPr>
              <a:t>2025: CLAS12 central neutron/photon identification with MLPs and BDTs (N. </a:t>
            </a:r>
            <a:r>
              <a:rPr lang="en-US" sz="1100" dirty="0" err="1">
                <a:latin typeface="Book Antiqua" panose="02040602050305030304" pitchFamily="18" charset="0"/>
              </a:rPr>
              <a:t>Pilleux</a:t>
            </a:r>
            <a:r>
              <a:rPr lang="en-US" sz="1100" dirty="0">
                <a:latin typeface="Book Antiqua" panose="02040602050305030304" pitchFamily="18" charset="0"/>
              </a:rPr>
              <a:t>) </a:t>
            </a:r>
          </a:p>
          <a:p>
            <a:pPr>
              <a:spcAft>
                <a:spcPts val="300"/>
              </a:spcAft>
            </a:pPr>
            <a:r>
              <a:rPr lang="en-US" sz="1100" dirty="0">
                <a:latin typeface="Book Antiqua" panose="02040602050305030304" pitchFamily="18" charset="0"/>
              </a:rPr>
              <a:t>2025: GNNs for hyperon extraction and vertexing (M. McEneaney) </a:t>
            </a:r>
          </a:p>
          <a:p>
            <a:pPr>
              <a:spcAft>
                <a:spcPts val="300"/>
              </a:spcAft>
            </a:pPr>
            <a:r>
              <a:rPr lang="en-US" sz="1100" dirty="0">
                <a:latin typeface="Book Antiqua" panose="02040602050305030304" pitchFamily="18" charset="0"/>
              </a:rPr>
              <a:t>2025: Neural networks for DVCS form factor extraction (Y. Wang) </a:t>
            </a:r>
          </a:p>
          <a:p>
            <a:pPr>
              <a:spcAft>
                <a:spcPts val="300"/>
              </a:spcAft>
            </a:pPr>
            <a:r>
              <a:rPr lang="en-US" sz="1100" dirty="0">
                <a:latin typeface="Book Antiqua" panose="02040602050305030304" pitchFamily="18" charset="0"/>
              </a:rPr>
              <a:t>2025: RGM Neural Network-based neutron identification in the CLAS12 central detector (N. Wright) </a:t>
            </a:r>
          </a:p>
          <a:p>
            <a:pPr>
              <a:spcAft>
                <a:spcPts val="300"/>
              </a:spcAft>
            </a:pPr>
            <a:r>
              <a:rPr lang="en-US" sz="1100" dirty="0">
                <a:latin typeface="Book Antiqua" panose="02040602050305030304" pitchFamily="18" charset="0"/>
              </a:rPr>
              <a:t>2025-present: GNNs for CLAS12 central hit denoising (R. Tyson) </a:t>
            </a:r>
          </a:p>
          <a:p>
            <a:pPr>
              <a:spcAft>
                <a:spcPts val="300"/>
              </a:spcAft>
            </a:pPr>
            <a:r>
              <a:rPr lang="en-US" sz="1100" dirty="0">
                <a:latin typeface="Book Antiqua" panose="02040602050305030304" pitchFamily="18" charset="0"/>
              </a:rPr>
              <a:t>2025-present: CLAS12 and µCLAS12 forward track finding based on Multi-Layer Perceptron networks (T. Cao) </a:t>
            </a:r>
          </a:p>
          <a:p>
            <a:pPr>
              <a:spcAft>
                <a:spcPts val="300"/>
              </a:spcAft>
            </a:pPr>
            <a:r>
              <a:rPr lang="en-US" sz="1100" dirty="0">
                <a:latin typeface="Book Antiqua" panose="02040602050305030304" pitchFamily="18" charset="0"/>
              </a:rPr>
              <a:t>2025-present: CLAS12 and µCLAS12 forward, hit-based track fitting based on Transformer networks (T. Cao) </a:t>
            </a:r>
          </a:p>
          <a:p>
            <a:pPr>
              <a:spcAft>
                <a:spcPts val="300"/>
              </a:spcAft>
            </a:pPr>
            <a:r>
              <a:rPr lang="en-US" sz="1100" dirty="0">
                <a:latin typeface="Book Antiqua" panose="02040602050305030304" pitchFamily="18" charset="0"/>
              </a:rPr>
              <a:t>2025: Object condensation for CLAS12 forward calorimeter clustering (G. </a:t>
            </a:r>
            <a:r>
              <a:rPr lang="en-US" sz="1100" dirty="0" err="1">
                <a:latin typeface="Book Antiqua" panose="02040602050305030304" pitchFamily="18" charset="0"/>
              </a:rPr>
              <a:t>Matousek</a:t>
            </a:r>
            <a:r>
              <a:rPr lang="en-US" sz="1100" dirty="0">
                <a:latin typeface="Book Antiqua" panose="02040602050305030304" pitchFamily="18" charset="0"/>
              </a:rPr>
              <a:t>) </a:t>
            </a:r>
          </a:p>
          <a:p>
            <a:pPr>
              <a:spcAft>
                <a:spcPts val="300"/>
              </a:spcAft>
            </a:pPr>
            <a:r>
              <a:rPr lang="en-US" sz="1100" dirty="0">
                <a:latin typeface="Book Antiqua" panose="02040602050305030304" pitchFamily="18" charset="0"/>
              </a:rPr>
              <a:t>2024-present: CLAS12 lepton identification with TMVA (M. Tenorio-Pita) </a:t>
            </a:r>
          </a:p>
          <a:p>
            <a:pPr>
              <a:spcAft>
                <a:spcPts val="300"/>
              </a:spcAft>
            </a:pPr>
            <a:r>
              <a:rPr lang="en-US" sz="1100" dirty="0">
                <a:latin typeface="Book Antiqua" panose="02040602050305030304" pitchFamily="18" charset="0"/>
              </a:rPr>
              <a:t>2024: Dilepton background modeling with Boosted Decision Trees (P. </a:t>
            </a:r>
            <a:r>
              <a:rPr lang="en-US" sz="1100" dirty="0" err="1">
                <a:latin typeface="Book Antiqua" panose="02040602050305030304" pitchFamily="18" charset="0"/>
              </a:rPr>
              <a:t>Chatagnon</a:t>
            </a:r>
            <a:r>
              <a:rPr lang="en-US" sz="1100" dirty="0">
                <a:latin typeface="Book Antiqua" panose="02040602050305030304" pitchFamily="18" charset="0"/>
              </a:rPr>
              <a:t>) </a:t>
            </a:r>
          </a:p>
          <a:p>
            <a:pPr>
              <a:spcAft>
                <a:spcPts val="300"/>
              </a:spcAft>
            </a:pPr>
            <a:r>
              <a:rPr lang="en-US" sz="1100" dirty="0">
                <a:latin typeface="Book Antiqua" panose="02040602050305030304" pitchFamily="18" charset="0"/>
              </a:rPr>
              <a:t>2024: CLAS12 forward photon classification with gradient BDTs (G. </a:t>
            </a:r>
            <a:r>
              <a:rPr lang="en-US" sz="1100" dirty="0" err="1">
                <a:latin typeface="Book Antiqua" panose="02040602050305030304" pitchFamily="18" charset="0"/>
              </a:rPr>
              <a:t>Matousek</a:t>
            </a:r>
            <a:r>
              <a:rPr lang="en-US" sz="1100" dirty="0">
                <a:latin typeface="Book Antiqua" panose="02040602050305030304" pitchFamily="18" charset="0"/>
              </a:rPr>
              <a:t>) </a:t>
            </a:r>
          </a:p>
          <a:p>
            <a:pPr>
              <a:spcAft>
                <a:spcPts val="300"/>
              </a:spcAft>
            </a:pPr>
            <a:r>
              <a:rPr lang="en-US" sz="1100" dirty="0">
                <a:latin typeface="Book Antiqua" panose="02040602050305030304" pitchFamily="18" charset="0"/>
              </a:rPr>
              <a:t>2024: Converting </a:t>
            </a:r>
            <a:r>
              <a:rPr lang="en-US" sz="1100" dirty="0" err="1">
                <a:latin typeface="Book Antiqua" panose="02040602050305030304" pitchFamily="18" charset="0"/>
              </a:rPr>
              <a:t>sWeights</a:t>
            </a:r>
            <a:r>
              <a:rPr lang="en-US" sz="1100" dirty="0">
                <a:latin typeface="Book Antiqua" panose="02040602050305030304" pitchFamily="18" charset="0"/>
              </a:rPr>
              <a:t> to Probabilities with Density Ratios (D. Glazier) </a:t>
            </a:r>
          </a:p>
          <a:p>
            <a:pPr>
              <a:spcAft>
                <a:spcPts val="300"/>
              </a:spcAft>
            </a:pPr>
            <a:r>
              <a:rPr lang="en-US" sz="1100" dirty="0">
                <a:latin typeface="Book Antiqua" panose="02040602050305030304" pitchFamily="18" charset="0"/>
              </a:rPr>
              <a:t>2024: Detector pulse compression using AI/ML (F. Rossi) </a:t>
            </a:r>
          </a:p>
          <a:p>
            <a:pPr>
              <a:spcAft>
                <a:spcPts val="300"/>
              </a:spcAft>
            </a:pPr>
            <a:r>
              <a:rPr lang="en-US" sz="1100" dirty="0">
                <a:latin typeface="Book Antiqua" panose="02040602050305030304" pitchFamily="18" charset="0"/>
              </a:rPr>
              <a:t>2022-present: Hydra online data quality monitoring (T. </a:t>
            </a:r>
            <a:r>
              <a:rPr lang="en-US" sz="1100" dirty="0" err="1">
                <a:latin typeface="Book Antiqua" panose="02040602050305030304" pitchFamily="18" charset="0"/>
              </a:rPr>
              <a:t>Jeske</a:t>
            </a:r>
            <a:r>
              <a:rPr lang="en-US" sz="1100" dirty="0">
                <a:latin typeface="Book Antiqua" panose="02040602050305030304" pitchFamily="18" charset="0"/>
              </a:rPr>
              <a:t>) </a:t>
            </a:r>
          </a:p>
          <a:p>
            <a:pPr>
              <a:spcAft>
                <a:spcPts val="300"/>
              </a:spcAft>
            </a:pPr>
            <a:r>
              <a:rPr lang="en-US" sz="1100" dirty="0">
                <a:latin typeface="Book Antiqua" panose="02040602050305030304" pitchFamily="18" charset="0"/>
              </a:rPr>
              <a:t>2022-present: </a:t>
            </a:r>
            <a:r>
              <a:rPr lang="en-US" sz="1100" dirty="0" err="1">
                <a:latin typeface="Book Antiqua" panose="02040602050305030304" pitchFamily="18" charset="0"/>
              </a:rPr>
              <a:t>macparticles</a:t>
            </a:r>
            <a:r>
              <a:rPr lang="en-US" sz="1100" dirty="0">
                <a:latin typeface="Book Antiqua" panose="02040602050305030304" pitchFamily="18" charset="0"/>
              </a:rPr>
              <a:t>: fast simulations with neural networks and decision trees (D. Glazier) </a:t>
            </a:r>
          </a:p>
          <a:p>
            <a:pPr>
              <a:spcAft>
                <a:spcPts val="300"/>
              </a:spcAft>
            </a:pPr>
            <a:r>
              <a:rPr lang="en-US" sz="1100" dirty="0">
                <a:latin typeface="Book Antiqua" panose="02040602050305030304" pitchFamily="18" charset="0"/>
              </a:rPr>
              <a:t>2021-present: CLAS12 forward hit denoising based on Convolutional Auto-Encoders (R. Tyson)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D12C9D2-9716-0934-FAED-AA196DE977A1}"/>
              </a:ext>
            </a:extLst>
          </p:cNvPr>
          <p:cNvSpPr txBox="1"/>
          <p:nvPr/>
        </p:nvSpPr>
        <p:spPr>
          <a:xfrm>
            <a:off x="388883" y="912977"/>
            <a:ext cx="82205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Book Antiqua" panose="02040602050305030304" pitchFamily="18" charset="0"/>
              </a:rPr>
              <a:t>CLAS 12 AI working group: </a:t>
            </a:r>
            <a:r>
              <a:rPr lang="en-US" sz="1000" dirty="0">
                <a:latin typeface="Book Antiqua" panose="02040602050305030304" pitchFamily="18" charset="0"/>
                <a:hlinkClick r:id="rId2"/>
              </a:rPr>
              <a:t>https://clasweb.jlab.org/wiki/index.php/CLAS12_AI_Group#tab=CLAS12_AI_2FML_Group</a:t>
            </a:r>
            <a:r>
              <a:rPr lang="en-US" sz="1000" dirty="0">
                <a:latin typeface="Book Antiqua" panose="0204060205030503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527340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87CA7C53-A85C-36A8-13FD-5380974F5F4D}"/>
              </a:ext>
            </a:extLst>
          </p:cNvPr>
          <p:cNvSpPr txBox="1"/>
          <p:nvPr/>
        </p:nvSpPr>
        <p:spPr>
          <a:xfrm>
            <a:off x="504497" y="331865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2800" b="0" i="0" u="none" strike="noStrike" dirty="0">
                <a:effectLst/>
                <a:latin typeface="DM Serif Display" pitchFamily="2" charset="0"/>
              </a:rPr>
              <a:t>Outline</a:t>
            </a:r>
            <a:endParaRPr lang="en-US" sz="28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4CB9C0C-4AA8-4D0D-014C-368EE9E933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7A37-2045-4249-82B7-2BBF89027747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9D37D20-86BD-3FF7-A182-9EB6AE0D6568}"/>
              </a:ext>
            </a:extLst>
          </p:cNvPr>
          <p:cNvSpPr txBox="1"/>
          <p:nvPr/>
        </p:nvSpPr>
        <p:spPr>
          <a:xfrm>
            <a:off x="519794" y="1429918"/>
            <a:ext cx="7959230" cy="45550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2">
                    <a:lumMod val="90000"/>
                  </a:schemeClr>
                </a:solidFill>
                <a:latin typeface="DM Serif Display" pitchFamily="2" charset="0"/>
              </a:rPr>
              <a:t>Overview of AI/ML Capabilities (Data and Computational Science)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2">
                    <a:lumMod val="90000"/>
                  </a:schemeClr>
                </a:solidFill>
                <a:latin typeface="Book Antiqua" panose="02040602050305030304" pitchFamily="18" charset="0"/>
              </a:rPr>
              <a:t>Uncertainty quantification for ML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2">
                    <a:lumMod val="90000"/>
                  </a:schemeClr>
                </a:solidFill>
                <a:latin typeface="Book Antiqua" panose="02040602050305030304" pitchFamily="18" charset="0"/>
              </a:rPr>
              <a:t>Reinforcement Learning based optimization and Control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2">
                    <a:lumMod val="90000"/>
                  </a:schemeClr>
                </a:solidFill>
                <a:latin typeface="Book Antiqua" panose="02040602050305030304" pitchFamily="18" charset="0"/>
              </a:rPr>
              <a:t>Collaborators and Sponsors</a:t>
            </a:r>
          </a:p>
          <a:p>
            <a:pPr lvl="1"/>
            <a:endParaRPr lang="en-US" sz="2000" dirty="0">
              <a:latin typeface="Book Antiqua" panose="0204060205030503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2">
                    <a:lumMod val="90000"/>
                  </a:schemeClr>
                </a:solidFill>
                <a:latin typeface="DM Serif Display" pitchFamily="2" charset="0"/>
              </a:rPr>
              <a:t>AI/ML Activities in Experimental Halls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2">
                    <a:lumMod val="90000"/>
                  </a:schemeClr>
                </a:solidFill>
                <a:latin typeface="Book Antiqua" panose="02040602050305030304" pitchFamily="18" charset="0"/>
              </a:rPr>
              <a:t>AI assisted tracking and FPGA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2">
                    <a:lumMod val="90000"/>
                  </a:schemeClr>
                </a:solidFill>
                <a:latin typeface="Book Antiqua" panose="02040602050305030304" pitchFamily="18" charset="0"/>
              </a:rPr>
              <a:t>AI optimized Polarization, Coupling Experiments to Accelerator Controls, and SMOCS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2">
                    <a:lumMod val="90000"/>
                  </a:schemeClr>
                </a:solidFill>
                <a:latin typeface="Book Antiqua" panose="02040602050305030304" pitchFamily="18" charset="0"/>
              </a:rPr>
              <a:t>Inverse Problem Solvers and HAIDIS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2">
                    <a:lumMod val="90000"/>
                  </a:schemeClr>
                </a:solidFill>
                <a:latin typeface="Book Antiqua" panose="02040602050305030304" pitchFamily="18" charset="0"/>
              </a:rPr>
              <a:t>Many other activities</a:t>
            </a:r>
          </a:p>
          <a:p>
            <a:pPr lvl="1"/>
            <a:endParaRPr lang="en-US" sz="2000" dirty="0">
              <a:latin typeface="DM Serif Display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DM Serif Display" pitchFamily="2" charset="0"/>
              </a:rPr>
              <a:t>AI/ML Activities at CEBAF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400" dirty="0">
                <a:latin typeface="Book Antiqua" panose="02040602050305030304" pitchFamily="18" charset="0"/>
              </a:rPr>
              <a:t>AI ready data and Agentic AI to help operations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bg2">
                  <a:lumMod val="90000"/>
                </a:schemeClr>
              </a:solidFill>
              <a:latin typeface="Book Antiqua" panose="02040602050305030304" pitchFamily="18" charset="0"/>
            </a:endParaRPr>
          </a:p>
          <a:p>
            <a:pPr lvl="1"/>
            <a:endParaRPr lang="en-US" sz="1400" dirty="0">
              <a:solidFill>
                <a:schemeClr val="bg2">
                  <a:lumMod val="90000"/>
                </a:schemeClr>
              </a:solidFill>
              <a:latin typeface="Book Antiqua" panose="0204060205030503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2">
                    <a:lumMod val="90000"/>
                  </a:schemeClr>
                </a:solidFill>
                <a:latin typeface="DM Serif Display" pitchFamily="2" charset="0"/>
              </a:rPr>
              <a:t>Conclusion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2">
                    <a:lumMod val="90000"/>
                  </a:schemeClr>
                </a:solidFill>
                <a:latin typeface="Book Antiqua" panose="02040602050305030304" pitchFamily="18" charset="0"/>
              </a:rPr>
              <a:t>References, and point of contacts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  <a:latin typeface="Book Antiqua" panose="02040602050305030304" pitchFamily="18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A4260ED-7A26-9D7E-1BC0-E1E2BC0C0B0B}"/>
              </a:ext>
            </a:extLst>
          </p:cNvPr>
          <p:cNvCxnSpPr>
            <a:cxnSpLocks/>
          </p:cNvCxnSpPr>
          <p:nvPr/>
        </p:nvCxnSpPr>
        <p:spPr>
          <a:xfrm>
            <a:off x="388883" y="2607427"/>
            <a:ext cx="11414234" cy="0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C842C75-532B-96E9-6805-751B65AD3EFF}"/>
              </a:ext>
            </a:extLst>
          </p:cNvPr>
          <p:cNvCxnSpPr>
            <a:cxnSpLocks/>
          </p:cNvCxnSpPr>
          <p:nvPr/>
        </p:nvCxnSpPr>
        <p:spPr>
          <a:xfrm>
            <a:off x="388883" y="4027200"/>
            <a:ext cx="11414234" cy="0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7D99A42-FE60-ECF9-F99B-B1843D6CD44D}"/>
              </a:ext>
            </a:extLst>
          </p:cNvPr>
          <p:cNvCxnSpPr>
            <a:cxnSpLocks/>
          </p:cNvCxnSpPr>
          <p:nvPr/>
        </p:nvCxnSpPr>
        <p:spPr>
          <a:xfrm>
            <a:off x="388883" y="4920054"/>
            <a:ext cx="11414234" cy="0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ooter Placeholder 8">
            <a:extLst>
              <a:ext uri="{FF2B5EF4-FFF2-40B4-BE49-F238E27FC236}">
                <a16:creationId xmlns:a16="http://schemas.microsoft.com/office/drawing/2014/main" id="{E29F0DB4-BEC3-0C08-5C13-CA0863C5751A}"/>
              </a:ext>
            </a:extLst>
          </p:cNvPr>
          <p:cNvSpPr txBox="1">
            <a:spLocks/>
          </p:cNvSpPr>
          <p:nvPr/>
        </p:nvSpPr>
        <p:spPr>
          <a:xfrm>
            <a:off x="101600" y="6550767"/>
            <a:ext cx="53340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bg2">
                    <a:lumMod val="75000"/>
                  </a:schemeClr>
                </a:solidFill>
                <a:latin typeface="Chakra Petch" pitchFamily="2" charset="-34"/>
                <a:cs typeface="Chakra Petch" pitchFamily="2" charset="-34"/>
              </a:rPr>
              <a:t>AI/ML Activities at Jefferson Lab | JLUO Meeting 2026</a:t>
            </a:r>
          </a:p>
        </p:txBody>
      </p:sp>
    </p:spTree>
    <p:extLst>
      <p:ext uri="{BB962C8B-B14F-4D97-AF65-F5344CB8AC3E}">
        <p14:creationId xmlns:p14="http://schemas.microsoft.com/office/powerpoint/2010/main" val="26210516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E26C855-9DAB-A696-3CEA-A99EA753E0B7}"/>
              </a:ext>
            </a:extLst>
          </p:cNvPr>
          <p:cNvCxnSpPr>
            <a:cxnSpLocks/>
          </p:cNvCxnSpPr>
          <p:nvPr/>
        </p:nvCxnSpPr>
        <p:spPr>
          <a:xfrm>
            <a:off x="388883" y="767255"/>
            <a:ext cx="11414234" cy="0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0C24D953-DA58-71ED-5FCD-A573C323AD14}"/>
              </a:ext>
            </a:extLst>
          </p:cNvPr>
          <p:cNvSpPr txBox="1"/>
          <p:nvPr/>
        </p:nvSpPr>
        <p:spPr>
          <a:xfrm>
            <a:off x="504496" y="331865"/>
            <a:ext cx="834486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latin typeface="DM Serif Display" pitchFamily="2" charset="0"/>
              </a:rPr>
              <a:t>AI for Science and Technology</a:t>
            </a:r>
            <a:endParaRPr lang="en-US" sz="2800" dirty="0"/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5D7DF257-CABB-6EEA-9352-54818C8B0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7A37-2045-4249-82B7-2BBF89027747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2" name="Footer Placeholder 8">
            <a:extLst>
              <a:ext uri="{FF2B5EF4-FFF2-40B4-BE49-F238E27FC236}">
                <a16:creationId xmlns:a16="http://schemas.microsoft.com/office/drawing/2014/main" id="{25A9CE8A-6036-C02E-9BF4-4092F990E705}"/>
              </a:ext>
            </a:extLst>
          </p:cNvPr>
          <p:cNvSpPr txBox="1">
            <a:spLocks/>
          </p:cNvSpPr>
          <p:nvPr/>
        </p:nvSpPr>
        <p:spPr>
          <a:xfrm>
            <a:off x="101600" y="6550767"/>
            <a:ext cx="53340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bg2">
                    <a:lumMod val="75000"/>
                  </a:schemeClr>
                </a:solidFill>
                <a:latin typeface="Chakra Petch" pitchFamily="2" charset="-34"/>
                <a:cs typeface="Chakra Petch" pitchFamily="2" charset="-34"/>
              </a:rPr>
              <a:t>AI/ML Activities at Jefferson Lab | JLUO Meeting 2026</a:t>
            </a:r>
          </a:p>
        </p:txBody>
      </p:sp>
      <p:sp>
        <p:nvSpPr>
          <p:cNvPr id="21" name="Google Shape;202;p21">
            <a:extLst>
              <a:ext uri="{FF2B5EF4-FFF2-40B4-BE49-F238E27FC236}">
                <a16:creationId xmlns:a16="http://schemas.microsoft.com/office/drawing/2014/main" id="{C4B696C2-11C9-3F75-198F-7BF139C3A463}"/>
              </a:ext>
            </a:extLst>
          </p:cNvPr>
          <p:cNvSpPr txBox="1"/>
          <p:nvPr/>
        </p:nvSpPr>
        <p:spPr>
          <a:xfrm>
            <a:off x="966327" y="986700"/>
            <a:ext cx="10732200" cy="7335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-US" sz="200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Jefferson Lab is a </a:t>
            </a:r>
            <a:r>
              <a:rPr lang="en-US" sz="2000" b="1" i="0" u="none" strike="noStrike" cap="none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recognized leader </a:t>
            </a:r>
            <a:r>
              <a:rPr lang="en-US" sz="200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at the intersection of AI and Nuclear Physics.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dirty="0"/>
          </a:p>
        </p:txBody>
      </p:sp>
      <p:sp>
        <p:nvSpPr>
          <p:cNvPr id="22" name="Google Shape;203;p21">
            <a:extLst>
              <a:ext uri="{FF2B5EF4-FFF2-40B4-BE49-F238E27FC236}">
                <a16:creationId xmlns:a16="http://schemas.microsoft.com/office/drawing/2014/main" id="{58A8B7D7-FC9F-18B9-42BD-C4FF0B2EEB47}"/>
              </a:ext>
            </a:extLst>
          </p:cNvPr>
          <p:cNvSpPr txBox="1"/>
          <p:nvPr/>
        </p:nvSpPr>
        <p:spPr>
          <a:xfrm>
            <a:off x="966327" y="1954129"/>
            <a:ext cx="10732200" cy="5826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-US" sz="200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Jefferson Lab is an </a:t>
            </a:r>
            <a:r>
              <a:rPr lang="en-US" sz="2000" b="1" i="0" u="none" strike="noStrike" cap="none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innovative adapter </a:t>
            </a:r>
            <a:r>
              <a:rPr lang="en-US" sz="200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of specific AI technologies relevant to our mission.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" name="Google Shape;208;p21">
            <a:extLst>
              <a:ext uri="{FF2B5EF4-FFF2-40B4-BE49-F238E27FC236}">
                <a16:creationId xmlns:a16="http://schemas.microsoft.com/office/drawing/2014/main" id="{8F53354E-FD16-53A1-BD2C-60D53BA8D3CE}"/>
              </a:ext>
            </a:extLst>
          </p:cNvPr>
          <p:cNvSpPr txBox="1"/>
          <p:nvPr/>
        </p:nvSpPr>
        <p:spPr>
          <a:xfrm rot="-5400000">
            <a:off x="-217975" y="1465050"/>
            <a:ext cx="1539300" cy="5826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Current State</a:t>
            </a:r>
            <a:endParaRPr sz="18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67C16C06-3488-A124-F8DC-49076C2553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375" y="2976583"/>
            <a:ext cx="5715000" cy="283930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3BC5BF2-90E7-C5C8-372E-0C8C5EBFCF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2760" y="2976583"/>
            <a:ext cx="5715000" cy="2856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2364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E26C855-9DAB-A696-3CEA-A99EA753E0B7}"/>
              </a:ext>
            </a:extLst>
          </p:cNvPr>
          <p:cNvCxnSpPr>
            <a:cxnSpLocks/>
          </p:cNvCxnSpPr>
          <p:nvPr/>
        </p:nvCxnSpPr>
        <p:spPr>
          <a:xfrm>
            <a:off x="388883" y="767255"/>
            <a:ext cx="11414234" cy="0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0C24D953-DA58-71ED-5FCD-A573C323AD14}"/>
              </a:ext>
            </a:extLst>
          </p:cNvPr>
          <p:cNvSpPr txBox="1"/>
          <p:nvPr/>
        </p:nvSpPr>
        <p:spPr>
          <a:xfrm>
            <a:off x="504496" y="331865"/>
            <a:ext cx="834486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latin typeface="DM Serif Display" pitchFamily="2" charset="0"/>
              </a:rPr>
              <a:t>AI Ready Data for CEBAF / UITF</a:t>
            </a:r>
            <a:endParaRPr lang="en-US" sz="2800" dirty="0"/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5D7DF257-CABB-6EEA-9352-54818C8B0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7A37-2045-4249-82B7-2BBF89027747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2" name="Footer Placeholder 8">
            <a:extLst>
              <a:ext uri="{FF2B5EF4-FFF2-40B4-BE49-F238E27FC236}">
                <a16:creationId xmlns:a16="http://schemas.microsoft.com/office/drawing/2014/main" id="{25A9CE8A-6036-C02E-9BF4-4092F990E705}"/>
              </a:ext>
            </a:extLst>
          </p:cNvPr>
          <p:cNvSpPr txBox="1">
            <a:spLocks/>
          </p:cNvSpPr>
          <p:nvPr/>
        </p:nvSpPr>
        <p:spPr>
          <a:xfrm>
            <a:off x="101600" y="6550767"/>
            <a:ext cx="53340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bg2">
                    <a:lumMod val="75000"/>
                  </a:schemeClr>
                </a:solidFill>
                <a:latin typeface="Chakra Petch" pitchFamily="2" charset="-34"/>
                <a:cs typeface="Chakra Petch" pitchFamily="2" charset="-34"/>
              </a:rPr>
              <a:t>AI/ML Activities at Jefferson Lab | JLUO Meeting 2026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7FF297B-BE7B-FA91-A64A-AD8B75B0BB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312" y="1035591"/>
            <a:ext cx="10983686" cy="4426955"/>
          </a:xfrm>
          <a:prstGeom prst="rect">
            <a:avLst/>
          </a:prstGeom>
        </p:spPr>
      </p:pic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91F2D33C-726C-7F01-E803-1027F3ACC2AF}"/>
              </a:ext>
            </a:extLst>
          </p:cNvPr>
          <p:cNvSpPr/>
          <p:nvPr/>
        </p:nvSpPr>
        <p:spPr>
          <a:xfrm>
            <a:off x="303519" y="5820813"/>
            <a:ext cx="3195819" cy="371687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  <a:latin typeface="Book Antiqua" panose="02040602050305030304" pitchFamily="18" charset="0"/>
              </a:rPr>
              <a:t>POC: Todd </a:t>
            </a:r>
            <a:r>
              <a:rPr lang="en-US" sz="1200" dirty="0" err="1">
                <a:solidFill>
                  <a:schemeClr val="tx1"/>
                </a:solidFill>
                <a:latin typeface="Book Antiqua" panose="02040602050305030304" pitchFamily="18" charset="0"/>
              </a:rPr>
              <a:t>Satogata</a:t>
            </a:r>
            <a:r>
              <a:rPr lang="en-US" sz="1200" dirty="0">
                <a:solidFill>
                  <a:schemeClr val="tx1"/>
                </a:solidFill>
                <a:latin typeface="Book Antiqua" panose="02040602050305030304" pitchFamily="18" charset="0"/>
              </a:rPr>
              <a:t> (</a:t>
            </a:r>
            <a:r>
              <a:rPr lang="en-US" sz="1200" dirty="0" err="1">
                <a:solidFill>
                  <a:schemeClr val="tx1"/>
                </a:solidFill>
                <a:latin typeface="Book Antiqua" panose="02040602050305030304" pitchFamily="18" charset="0"/>
              </a:rPr>
              <a:t>satogata@jlab.org</a:t>
            </a:r>
            <a:r>
              <a:rPr lang="en-US" sz="1200" dirty="0">
                <a:solidFill>
                  <a:schemeClr val="tx1"/>
                </a:solidFill>
                <a:latin typeface="Book Antiqua" panose="0204060205030503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186567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E26C855-9DAB-A696-3CEA-A99EA753E0B7}"/>
              </a:ext>
            </a:extLst>
          </p:cNvPr>
          <p:cNvCxnSpPr>
            <a:cxnSpLocks/>
          </p:cNvCxnSpPr>
          <p:nvPr/>
        </p:nvCxnSpPr>
        <p:spPr>
          <a:xfrm>
            <a:off x="388883" y="767255"/>
            <a:ext cx="11414234" cy="0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0C24D953-DA58-71ED-5FCD-A573C323AD14}"/>
              </a:ext>
            </a:extLst>
          </p:cNvPr>
          <p:cNvSpPr txBox="1"/>
          <p:nvPr/>
        </p:nvSpPr>
        <p:spPr>
          <a:xfrm>
            <a:off x="504496" y="331865"/>
            <a:ext cx="834486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latin typeface="DM Serif Display" pitchFamily="2" charset="0"/>
              </a:rPr>
              <a:t>Agentic AI for Accelerators</a:t>
            </a:r>
            <a:endParaRPr lang="en-US" sz="2800" dirty="0"/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5D7DF257-CABB-6EEA-9352-54818C8B0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7A37-2045-4249-82B7-2BBF89027747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2" name="Footer Placeholder 8">
            <a:extLst>
              <a:ext uri="{FF2B5EF4-FFF2-40B4-BE49-F238E27FC236}">
                <a16:creationId xmlns:a16="http://schemas.microsoft.com/office/drawing/2014/main" id="{25A9CE8A-6036-C02E-9BF4-4092F990E705}"/>
              </a:ext>
            </a:extLst>
          </p:cNvPr>
          <p:cNvSpPr txBox="1">
            <a:spLocks/>
          </p:cNvSpPr>
          <p:nvPr/>
        </p:nvSpPr>
        <p:spPr>
          <a:xfrm>
            <a:off x="101600" y="6550767"/>
            <a:ext cx="53340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bg2">
                    <a:lumMod val="75000"/>
                  </a:schemeClr>
                </a:solidFill>
                <a:latin typeface="Chakra Petch" pitchFamily="2" charset="-34"/>
                <a:cs typeface="Chakra Petch" pitchFamily="2" charset="-34"/>
              </a:rPr>
              <a:t>AI/ML Activities at Jefferson Lab | JLUO Meeting 2026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28FE6AA1-640C-D35F-CDF5-17D5C50EDB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3942" y="907718"/>
            <a:ext cx="807713" cy="807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9440F08-1EBE-6A1D-18BC-A2D21B629C86}"/>
              </a:ext>
            </a:extLst>
          </p:cNvPr>
          <p:cNvSpPr txBox="1"/>
          <p:nvPr/>
        </p:nvSpPr>
        <p:spPr>
          <a:xfrm>
            <a:off x="504496" y="1962681"/>
            <a:ext cx="578497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i="0" u="none" strike="noStrike" dirty="0">
                <a:effectLst/>
                <a:latin typeface="Chakra Petch" pitchFamily="2" charset="-34"/>
                <a:cs typeface="Chakra Petch" pitchFamily="2" charset="-34"/>
              </a:rPr>
              <a:t>PROMPT: </a:t>
            </a:r>
            <a:r>
              <a:rPr lang="en-US" sz="1200" b="0" i="0" u="none" strike="noStrike" dirty="0">
                <a:effectLst/>
                <a:latin typeface="Chakra Petch" pitchFamily="2" charset="-34"/>
                <a:cs typeface="Chakra Petch" pitchFamily="2" charset="-34"/>
              </a:rPr>
              <a:t>“Vary the integrated field of MLHM501H.BDL and MLHM501V.BDL in a 3 by 3 grid scan from their baseline values in steps of 10, e.g. for each setpoint of MLHM501H.BDL, scan three steps of MLHM501V.BDL. Before each setpoint, ask for verification. Wait 7 seconds for signals to settle and record the measured horizontal and vertical beam positions from BPM IPMM505. Return corrector values to their baseline values. Plot X vs Y for all 9 points.</a:t>
            </a:r>
            <a:endParaRPr lang="en-US" sz="1200" dirty="0">
              <a:latin typeface="Chakra Petch" pitchFamily="2" charset="-34"/>
              <a:cs typeface="Chakra Petch" pitchFamily="2" charset="-34"/>
            </a:endParaRPr>
          </a:p>
        </p:txBody>
      </p:sp>
      <p:pic>
        <p:nvPicPr>
          <p:cNvPr id="4100" name="Picture 4">
            <a:extLst>
              <a:ext uri="{FF2B5EF4-FFF2-40B4-BE49-F238E27FC236}">
                <a16:creationId xmlns:a16="http://schemas.microsoft.com/office/drawing/2014/main" id="{1B675BE6-7AAD-BB5D-715C-8B988CCAE9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1913" y="3416692"/>
            <a:ext cx="568517" cy="735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>
            <a:extLst>
              <a:ext uri="{FF2B5EF4-FFF2-40B4-BE49-F238E27FC236}">
                <a16:creationId xmlns:a16="http://schemas.microsoft.com/office/drawing/2014/main" id="{E319862B-CE24-8CCF-8D2B-AC503C9F6F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681" y="4725271"/>
            <a:ext cx="5784979" cy="1619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>
            <a:extLst>
              <a:ext uri="{FF2B5EF4-FFF2-40B4-BE49-F238E27FC236}">
                <a16:creationId xmlns:a16="http://schemas.microsoft.com/office/drawing/2014/main" id="{2A91FCFF-17D6-F8CE-F0B3-6B0DE668F2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4671" y="1830872"/>
            <a:ext cx="5784980" cy="4604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C6BAF404-2F9F-6771-3F61-D7A1F7B0EDEC}"/>
              </a:ext>
            </a:extLst>
          </p:cNvPr>
          <p:cNvCxnSpPr>
            <a:stCxn id="4098" idx="2"/>
            <a:endCxn id="6" idx="0"/>
          </p:cNvCxnSpPr>
          <p:nvPr/>
        </p:nvCxnSpPr>
        <p:spPr>
          <a:xfrm flipH="1">
            <a:off x="3396986" y="1715431"/>
            <a:ext cx="813" cy="24725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C398099-2E4E-0C20-B860-8F28EA2E5E9D}"/>
              </a:ext>
            </a:extLst>
          </p:cNvPr>
          <p:cNvCxnSpPr/>
          <p:nvPr/>
        </p:nvCxnSpPr>
        <p:spPr>
          <a:xfrm flipH="1">
            <a:off x="3396172" y="3127247"/>
            <a:ext cx="813" cy="24725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840BC8F2-0622-F3E1-3579-C70F77BB7EAD}"/>
              </a:ext>
            </a:extLst>
          </p:cNvPr>
          <p:cNvCxnSpPr>
            <a:cxnSpLocks/>
            <a:stCxn id="4100" idx="3"/>
          </p:cNvCxnSpPr>
          <p:nvPr/>
        </p:nvCxnSpPr>
        <p:spPr>
          <a:xfrm>
            <a:off x="3680430" y="3784218"/>
            <a:ext cx="2878632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4DE3510A-0E5C-6498-583F-8424768ADC98}"/>
              </a:ext>
            </a:extLst>
          </p:cNvPr>
          <p:cNvCxnSpPr>
            <a:cxnSpLocks/>
            <a:stCxn id="4100" idx="2"/>
            <a:endCxn id="4102" idx="0"/>
          </p:cNvCxnSpPr>
          <p:nvPr/>
        </p:nvCxnSpPr>
        <p:spPr>
          <a:xfrm flipH="1">
            <a:off x="3396171" y="4151744"/>
            <a:ext cx="1" cy="573527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B6C12432-99B3-8057-1658-870848837FBF}"/>
              </a:ext>
            </a:extLst>
          </p:cNvPr>
          <p:cNvSpPr/>
          <p:nvPr/>
        </p:nvSpPr>
        <p:spPr>
          <a:xfrm>
            <a:off x="200351" y="6150134"/>
            <a:ext cx="3195819" cy="371687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  <a:latin typeface="Book Antiqua" panose="02040602050305030304" pitchFamily="18" charset="0"/>
              </a:rPr>
              <a:t>POC: Chris Tennant (</a:t>
            </a:r>
            <a:r>
              <a:rPr lang="en-US" sz="1200" dirty="0" err="1">
                <a:solidFill>
                  <a:schemeClr val="tx1"/>
                </a:solidFill>
                <a:latin typeface="Book Antiqua" panose="02040602050305030304" pitchFamily="18" charset="0"/>
              </a:rPr>
              <a:t>tennant@jlab.org</a:t>
            </a:r>
            <a:r>
              <a:rPr lang="en-US" sz="1200" dirty="0">
                <a:solidFill>
                  <a:schemeClr val="tx1"/>
                </a:solidFill>
                <a:latin typeface="Book Antiqua" panose="0204060205030503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1465796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E26C855-9DAB-A696-3CEA-A99EA753E0B7}"/>
              </a:ext>
            </a:extLst>
          </p:cNvPr>
          <p:cNvCxnSpPr>
            <a:cxnSpLocks/>
          </p:cNvCxnSpPr>
          <p:nvPr/>
        </p:nvCxnSpPr>
        <p:spPr>
          <a:xfrm>
            <a:off x="388883" y="767255"/>
            <a:ext cx="11414234" cy="0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0C24D953-DA58-71ED-5FCD-A573C323AD14}"/>
              </a:ext>
            </a:extLst>
          </p:cNvPr>
          <p:cNvSpPr txBox="1"/>
          <p:nvPr/>
        </p:nvSpPr>
        <p:spPr>
          <a:xfrm>
            <a:off x="504496" y="331865"/>
            <a:ext cx="834486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latin typeface="DM Serif Display" pitchFamily="2" charset="0"/>
              </a:rPr>
              <a:t>Conclusion | Strategic Areas of AI at Jefferson Lab </a:t>
            </a:r>
            <a:endParaRPr lang="en-US" sz="2800" dirty="0"/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5D7DF257-CABB-6EEA-9352-54818C8B0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7A37-2045-4249-82B7-2BBF89027747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2" name="Footer Placeholder 8">
            <a:extLst>
              <a:ext uri="{FF2B5EF4-FFF2-40B4-BE49-F238E27FC236}">
                <a16:creationId xmlns:a16="http://schemas.microsoft.com/office/drawing/2014/main" id="{25A9CE8A-6036-C02E-9BF4-4092F990E705}"/>
              </a:ext>
            </a:extLst>
          </p:cNvPr>
          <p:cNvSpPr txBox="1">
            <a:spLocks/>
          </p:cNvSpPr>
          <p:nvPr/>
        </p:nvSpPr>
        <p:spPr>
          <a:xfrm>
            <a:off x="101600" y="6550767"/>
            <a:ext cx="53340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bg2">
                    <a:lumMod val="75000"/>
                  </a:schemeClr>
                </a:solidFill>
                <a:latin typeface="Chakra Petch" pitchFamily="2" charset="-34"/>
                <a:cs typeface="Chakra Petch" pitchFamily="2" charset="-34"/>
              </a:rPr>
              <a:t>AI/ML Activities at Jefferson Lab | JLUO Meeting 2026</a:t>
            </a:r>
          </a:p>
        </p:txBody>
      </p:sp>
      <p:pic>
        <p:nvPicPr>
          <p:cNvPr id="4" name="Picture 3" descr="Timeline&#10;&#10;AI-generated content may be incorrect.">
            <a:extLst>
              <a:ext uri="{FF2B5EF4-FFF2-40B4-BE49-F238E27FC236}">
                <a16:creationId xmlns:a16="http://schemas.microsoft.com/office/drawing/2014/main" id="{5906D470-C58B-762F-565E-3DAA9BCD06C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04496" y="986669"/>
            <a:ext cx="822960" cy="5017479"/>
          </a:xfrm>
          <a:prstGeom prst="rect">
            <a:avLst/>
          </a:prstGeom>
        </p:spPr>
      </p:pic>
      <p:sp>
        <p:nvSpPr>
          <p:cNvPr id="5" name="Google Shape;233;p24">
            <a:extLst>
              <a:ext uri="{FF2B5EF4-FFF2-40B4-BE49-F238E27FC236}">
                <a16:creationId xmlns:a16="http://schemas.microsoft.com/office/drawing/2014/main" id="{5B69BD31-B7A9-ADF4-D06E-5253B82AE52B}"/>
              </a:ext>
            </a:extLst>
          </p:cNvPr>
          <p:cNvSpPr txBox="1">
            <a:spLocks/>
          </p:cNvSpPr>
          <p:nvPr/>
        </p:nvSpPr>
        <p:spPr>
          <a:xfrm>
            <a:off x="1443781" y="948360"/>
            <a:ext cx="10253939" cy="7218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683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－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－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buSzPts val="1800"/>
              <a:buFont typeface="Arial"/>
              <a:buNone/>
            </a:pPr>
            <a:r>
              <a:rPr lang="en-US" sz="1600" b="1" dirty="0">
                <a:solidFill>
                  <a:schemeClr val="accent1"/>
                </a:solidFill>
                <a:latin typeface="Book Antiqua" panose="02040602050305030304" pitchFamily="18" charset="0"/>
                <a:ea typeface="Calibri"/>
                <a:cs typeface="Calibri"/>
              </a:rPr>
              <a:t>Data as a Catalyst for AI Innovation</a:t>
            </a:r>
            <a:r>
              <a:rPr lang="en-US" sz="1600" dirty="0">
                <a:latin typeface="Book Antiqua" panose="02040602050305030304" pitchFamily="18" charset="0"/>
                <a:ea typeface="Calibri"/>
                <a:cs typeface="Calibri"/>
              </a:rPr>
              <a:t>: Connecting AI with the discovery potential of data </a:t>
            </a:r>
            <a:r>
              <a:rPr lang="en-US" sz="1600" dirty="0">
                <a:latin typeface="Book Antiqua" panose="02040602050305030304" pitchFamily="18" charset="0"/>
                <a:ea typeface="Calibri"/>
              </a:rPr>
              <a:t>through FAIR data integration, governance, and stewardship for broader impact and innovation. </a:t>
            </a:r>
          </a:p>
        </p:txBody>
      </p:sp>
      <p:sp>
        <p:nvSpPr>
          <p:cNvPr id="6" name="Google Shape;233;p24">
            <a:extLst>
              <a:ext uri="{FF2B5EF4-FFF2-40B4-BE49-F238E27FC236}">
                <a16:creationId xmlns:a16="http://schemas.microsoft.com/office/drawing/2014/main" id="{45C7E91F-C6BA-9E11-0724-D4706E940525}"/>
              </a:ext>
            </a:extLst>
          </p:cNvPr>
          <p:cNvSpPr txBox="1">
            <a:spLocks/>
          </p:cNvSpPr>
          <p:nvPr/>
        </p:nvSpPr>
        <p:spPr>
          <a:xfrm>
            <a:off x="1443780" y="1783029"/>
            <a:ext cx="10253939" cy="7218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683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－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－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buSzPts val="1800"/>
              <a:buNone/>
            </a:pPr>
            <a:r>
              <a:rPr lang="en-US" sz="1600" b="1" dirty="0" err="1">
                <a:solidFill>
                  <a:schemeClr val="accent1"/>
                </a:solidFill>
                <a:latin typeface="Book Antiqua" panose="02040602050305030304" pitchFamily="18" charset="0"/>
                <a:ea typeface="Calibri"/>
                <a:cs typeface="Calibri"/>
              </a:rPr>
              <a:t>Femtoscale</a:t>
            </a:r>
            <a:r>
              <a:rPr lang="en-US" sz="1600" b="1" dirty="0">
                <a:solidFill>
                  <a:schemeClr val="accent1"/>
                </a:solidFill>
                <a:latin typeface="Book Antiqua" panose="02040602050305030304" pitchFamily="18" charset="0"/>
                <a:ea typeface="Calibri"/>
                <a:cs typeface="Calibri"/>
              </a:rPr>
              <a:t> Imaging</a:t>
            </a:r>
            <a:r>
              <a:rPr lang="en-US" sz="1600" dirty="0">
                <a:latin typeface="Book Antiqua" panose="02040602050305030304" pitchFamily="18" charset="0"/>
                <a:ea typeface="Calibri"/>
                <a:cs typeface="Calibri"/>
              </a:rPr>
              <a:t>: </a:t>
            </a:r>
            <a:r>
              <a:rPr lang="en-US" sz="1600" dirty="0">
                <a:latin typeface="Book Antiqua" panose="02040602050305030304" pitchFamily="18" charset="0"/>
                <a:ea typeface="Calibri"/>
              </a:rPr>
              <a:t>Advancing nuclear physics through AI-driven </a:t>
            </a:r>
            <a:r>
              <a:rPr lang="en-US" sz="1600" dirty="0" err="1">
                <a:latin typeface="Book Antiqua" panose="02040602050305030304" pitchFamily="18" charset="0"/>
                <a:ea typeface="Calibri"/>
              </a:rPr>
              <a:t>femtoscale</a:t>
            </a:r>
            <a:r>
              <a:rPr lang="en-US" sz="1600" dirty="0">
                <a:latin typeface="Book Antiqua" panose="02040602050305030304" pitchFamily="18" charset="0"/>
                <a:ea typeface="Calibri"/>
              </a:rPr>
              <a:t> imaging, bridging complex data analysis with nuclear theory to image quarks, gluons, and their interactions. </a:t>
            </a:r>
          </a:p>
        </p:txBody>
      </p:sp>
      <p:sp>
        <p:nvSpPr>
          <p:cNvPr id="7" name="Google Shape;233;p24">
            <a:extLst>
              <a:ext uri="{FF2B5EF4-FFF2-40B4-BE49-F238E27FC236}">
                <a16:creationId xmlns:a16="http://schemas.microsoft.com/office/drawing/2014/main" id="{932A9F2F-54FC-2B36-F804-36A6B0770AB6}"/>
              </a:ext>
            </a:extLst>
          </p:cNvPr>
          <p:cNvSpPr txBox="1">
            <a:spLocks/>
          </p:cNvSpPr>
          <p:nvPr/>
        </p:nvSpPr>
        <p:spPr>
          <a:xfrm>
            <a:off x="1443780" y="2582832"/>
            <a:ext cx="10253939" cy="8346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683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－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－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buSzPts val="1800"/>
              <a:buNone/>
            </a:pPr>
            <a:r>
              <a:rPr lang="en-US" sz="1600" b="1" dirty="0">
                <a:solidFill>
                  <a:schemeClr val="accent1"/>
                </a:solidFill>
                <a:latin typeface="Book Antiqua" panose="02040602050305030304" pitchFamily="18" charset="0"/>
                <a:ea typeface="Calibri"/>
                <a:cs typeface="Calibri"/>
                <a:sym typeface="Calibri"/>
              </a:rPr>
              <a:t>Integrated Compute-Detector Systems for Streaming Data</a:t>
            </a:r>
            <a:r>
              <a:rPr lang="en-US" sz="1600" dirty="0">
                <a:latin typeface="Book Antiqua" panose="02040602050305030304" pitchFamily="18" charset="0"/>
                <a:ea typeface="Calibri"/>
                <a:cs typeface="Calibri"/>
                <a:sym typeface="Calibri"/>
              </a:rPr>
              <a:t>: </a:t>
            </a:r>
            <a:r>
              <a:rPr lang="en-US" sz="1600" dirty="0">
                <a:latin typeface="Book Antiqua" panose="02040602050305030304" pitchFamily="18" charset="0"/>
                <a:ea typeface="Calibri"/>
                <a:sym typeface="Calibri"/>
              </a:rPr>
              <a:t>Integrating large-scale detector systems, AI, and computing for seamless data processing—from detector readout to nuclear physics analysis—enabling rapid insights and next-generation experimentation </a:t>
            </a:r>
          </a:p>
        </p:txBody>
      </p:sp>
      <p:sp>
        <p:nvSpPr>
          <p:cNvPr id="8" name="Google Shape;233;p24">
            <a:extLst>
              <a:ext uri="{FF2B5EF4-FFF2-40B4-BE49-F238E27FC236}">
                <a16:creationId xmlns:a16="http://schemas.microsoft.com/office/drawing/2014/main" id="{33AA93E4-625A-14E1-8028-BF2395659501}"/>
              </a:ext>
            </a:extLst>
          </p:cNvPr>
          <p:cNvSpPr txBox="1">
            <a:spLocks/>
          </p:cNvSpPr>
          <p:nvPr/>
        </p:nvSpPr>
        <p:spPr>
          <a:xfrm>
            <a:off x="1443780" y="3495409"/>
            <a:ext cx="10253943" cy="7218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683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－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－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buSzPts val="1800"/>
              <a:buNone/>
            </a:pPr>
            <a:r>
              <a:rPr lang="en-US" sz="1600" b="1" dirty="0">
                <a:solidFill>
                  <a:schemeClr val="accent1"/>
                </a:solidFill>
                <a:latin typeface="Book Antiqua" panose="02040602050305030304" pitchFamily="18" charset="0"/>
                <a:ea typeface="Calibri"/>
                <a:cs typeface="Calibri"/>
                <a:sym typeface="Calibri"/>
              </a:rPr>
              <a:t>HPDF: Multiscale Data Management Orchestration</a:t>
            </a:r>
            <a:r>
              <a:rPr lang="en-US" sz="1600" dirty="0">
                <a:latin typeface="Book Antiqua" panose="02040602050305030304" pitchFamily="18" charset="0"/>
                <a:ea typeface="Calibri"/>
                <a:cs typeface="Calibri"/>
                <a:sym typeface="Calibri"/>
              </a:rPr>
              <a:t>: </a:t>
            </a:r>
            <a:r>
              <a:rPr lang="en-US" sz="1600" dirty="0">
                <a:latin typeface="Book Antiqua" panose="02040602050305030304" pitchFamily="18" charset="0"/>
                <a:ea typeface="Calibri"/>
                <a:sym typeface="Calibri"/>
              </a:rPr>
              <a:t>Using AI to create user-centered and optimized tools for distributed workflows and data management. </a:t>
            </a:r>
            <a:endParaRPr lang="en-US" sz="1600" dirty="0">
              <a:latin typeface="Book Antiqua" panose="02040602050305030304" pitchFamily="18" charset="0"/>
              <a:ea typeface="Calibri"/>
            </a:endParaRPr>
          </a:p>
        </p:txBody>
      </p:sp>
      <p:sp>
        <p:nvSpPr>
          <p:cNvPr id="10" name="Google Shape;233;p24">
            <a:extLst>
              <a:ext uri="{FF2B5EF4-FFF2-40B4-BE49-F238E27FC236}">
                <a16:creationId xmlns:a16="http://schemas.microsoft.com/office/drawing/2014/main" id="{30CB571F-63D8-4007-75FF-2D58C4A65145}"/>
              </a:ext>
            </a:extLst>
          </p:cNvPr>
          <p:cNvSpPr txBox="1">
            <a:spLocks/>
          </p:cNvSpPr>
          <p:nvPr/>
        </p:nvSpPr>
        <p:spPr>
          <a:xfrm>
            <a:off x="1443779" y="4373106"/>
            <a:ext cx="10253939" cy="7218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683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－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－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88900" indent="0">
              <a:buNone/>
            </a:pPr>
            <a:r>
              <a:rPr lang="en-US" sz="1600" b="1" dirty="0">
                <a:solidFill>
                  <a:schemeClr val="accent1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Reconfigurable Optimization and Design</a:t>
            </a:r>
            <a:r>
              <a:rPr lang="en-US" sz="1600" dirty="0">
                <a:latin typeface="Book Antiqua" panose="02040602050305030304" pitchFamily="18" charset="0"/>
                <a:cs typeface="Calibri" panose="020F0502020204030204" pitchFamily="34" charset="0"/>
              </a:rPr>
              <a:t>: Adapt and optimize computing hardware resources based on user-specific needs. </a:t>
            </a:r>
          </a:p>
        </p:txBody>
      </p:sp>
      <p:sp>
        <p:nvSpPr>
          <p:cNvPr id="11" name="Google Shape;233;p24">
            <a:extLst>
              <a:ext uri="{FF2B5EF4-FFF2-40B4-BE49-F238E27FC236}">
                <a16:creationId xmlns:a16="http://schemas.microsoft.com/office/drawing/2014/main" id="{3668CB02-8612-4018-2F50-A6B916D247DF}"/>
              </a:ext>
            </a:extLst>
          </p:cNvPr>
          <p:cNvSpPr txBox="1">
            <a:spLocks/>
          </p:cNvSpPr>
          <p:nvPr/>
        </p:nvSpPr>
        <p:spPr>
          <a:xfrm>
            <a:off x="1443780" y="5156204"/>
            <a:ext cx="10253939" cy="7218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683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－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－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buSzPts val="1800"/>
              <a:buNone/>
            </a:pPr>
            <a:r>
              <a:rPr lang="en-US" sz="1600" b="1" dirty="0">
                <a:solidFill>
                  <a:schemeClr val="accent1"/>
                </a:solidFill>
                <a:latin typeface="Book Antiqua" panose="02040602050305030304" pitchFamily="18" charset="0"/>
                <a:ea typeface="Calibri"/>
                <a:cs typeface="Calibri"/>
              </a:rPr>
              <a:t>Autonomous Accelerator Operations</a:t>
            </a:r>
            <a:r>
              <a:rPr lang="en-US" sz="1600" dirty="0">
                <a:latin typeface="Book Antiqua" panose="02040602050305030304" pitchFamily="18" charset="0"/>
                <a:ea typeface="Calibri"/>
                <a:cs typeface="Calibri"/>
              </a:rPr>
              <a:t>: </a:t>
            </a:r>
            <a:r>
              <a:rPr lang="en-US" sz="1600" dirty="0">
                <a:latin typeface="Book Antiqua" panose="02040602050305030304" pitchFamily="18" charset="0"/>
                <a:ea typeface="Calibri"/>
              </a:rPr>
              <a:t>Boosting facility efficiency and reliability through AI-driven optimization and control, enabling adaptive, autonomous operations for next-generation accelerator performance. </a:t>
            </a:r>
          </a:p>
        </p:txBody>
      </p:sp>
    </p:spTree>
    <p:extLst>
      <p:ext uri="{BB962C8B-B14F-4D97-AF65-F5344CB8AC3E}">
        <p14:creationId xmlns:p14="http://schemas.microsoft.com/office/powerpoint/2010/main" val="4832782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BFFA65D-BFB9-A675-30D6-FBDE1B5EB30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latin typeface="DM Serif Display" pitchFamily="2" charset="0"/>
              </a:rPr>
              <a:t>Backup</a:t>
            </a:r>
          </a:p>
        </p:txBody>
      </p:sp>
    </p:spTree>
    <p:extLst>
      <p:ext uri="{BB962C8B-B14F-4D97-AF65-F5344CB8AC3E}">
        <p14:creationId xmlns:p14="http://schemas.microsoft.com/office/powerpoint/2010/main" val="19276481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E26C855-9DAB-A696-3CEA-A99EA753E0B7}"/>
              </a:ext>
            </a:extLst>
          </p:cNvPr>
          <p:cNvCxnSpPr>
            <a:cxnSpLocks/>
          </p:cNvCxnSpPr>
          <p:nvPr/>
        </p:nvCxnSpPr>
        <p:spPr>
          <a:xfrm>
            <a:off x="388883" y="767255"/>
            <a:ext cx="11414234" cy="0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0C24D953-DA58-71ED-5FCD-A573C323AD14}"/>
              </a:ext>
            </a:extLst>
          </p:cNvPr>
          <p:cNvSpPr txBox="1"/>
          <p:nvPr/>
        </p:nvSpPr>
        <p:spPr>
          <a:xfrm>
            <a:off x="504496" y="331865"/>
            <a:ext cx="834486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latin typeface="DM Serif Display" pitchFamily="2" charset="0"/>
              </a:rPr>
              <a:t>Backup | Genesis Mission </a:t>
            </a:r>
            <a:endParaRPr lang="en-US" sz="2800" dirty="0"/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5D7DF257-CABB-6EEA-9352-54818C8B0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7A37-2045-4249-82B7-2BBF89027747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2" name="Footer Placeholder 8">
            <a:extLst>
              <a:ext uri="{FF2B5EF4-FFF2-40B4-BE49-F238E27FC236}">
                <a16:creationId xmlns:a16="http://schemas.microsoft.com/office/drawing/2014/main" id="{25A9CE8A-6036-C02E-9BF4-4092F990E705}"/>
              </a:ext>
            </a:extLst>
          </p:cNvPr>
          <p:cNvSpPr txBox="1">
            <a:spLocks/>
          </p:cNvSpPr>
          <p:nvPr/>
        </p:nvSpPr>
        <p:spPr>
          <a:xfrm>
            <a:off x="101600" y="6550767"/>
            <a:ext cx="53340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bg2">
                    <a:lumMod val="75000"/>
                  </a:schemeClr>
                </a:solidFill>
                <a:latin typeface="Chakra Petch" pitchFamily="2" charset="-34"/>
                <a:cs typeface="Chakra Petch" pitchFamily="2" charset="-34"/>
              </a:rPr>
              <a:t>AI/ML Activities at Jefferson Lab | JLUO Meeting 2026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F9C909E4-4D52-840A-E6C9-472A2035B026}"/>
              </a:ext>
            </a:extLst>
          </p:cNvPr>
          <p:cNvSpPr/>
          <p:nvPr/>
        </p:nvSpPr>
        <p:spPr>
          <a:xfrm>
            <a:off x="1049701" y="1569558"/>
            <a:ext cx="2959589" cy="694592"/>
          </a:xfrm>
          <a:prstGeom prst="round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Models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5E60F571-7DF4-BF43-8698-235C65CA0611}"/>
              </a:ext>
            </a:extLst>
          </p:cNvPr>
          <p:cNvSpPr/>
          <p:nvPr/>
        </p:nvSpPr>
        <p:spPr>
          <a:xfrm>
            <a:off x="1049702" y="2873500"/>
            <a:ext cx="2959589" cy="694592"/>
          </a:xfrm>
          <a:prstGeom prst="round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Infrastructure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0F7E411E-6396-E986-E02A-CC8779D3C34E}"/>
              </a:ext>
            </a:extLst>
          </p:cNvPr>
          <p:cNvSpPr/>
          <p:nvPr/>
        </p:nvSpPr>
        <p:spPr>
          <a:xfrm>
            <a:off x="1049701" y="4176475"/>
            <a:ext cx="2959589" cy="694592"/>
          </a:xfrm>
          <a:prstGeom prst="round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Data</a:t>
            </a:r>
          </a:p>
        </p:txBody>
      </p:sp>
      <p:sp>
        <p:nvSpPr>
          <p:cNvPr id="6" name="Left-Right Arrow 5">
            <a:extLst>
              <a:ext uri="{FF2B5EF4-FFF2-40B4-BE49-F238E27FC236}">
                <a16:creationId xmlns:a16="http://schemas.microsoft.com/office/drawing/2014/main" id="{89466DBC-45A0-B4F0-F848-A4E298732F67}"/>
              </a:ext>
            </a:extLst>
          </p:cNvPr>
          <p:cNvSpPr/>
          <p:nvPr/>
        </p:nvSpPr>
        <p:spPr>
          <a:xfrm rot="16200000">
            <a:off x="2163517" y="3652475"/>
            <a:ext cx="608383" cy="439616"/>
          </a:xfrm>
          <a:prstGeom prst="leftRightArrow">
            <a:avLst/>
          </a:prstGeom>
          <a:solidFill>
            <a:schemeClr val="accent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Left-Right Arrow 6">
            <a:extLst>
              <a:ext uri="{FF2B5EF4-FFF2-40B4-BE49-F238E27FC236}">
                <a16:creationId xmlns:a16="http://schemas.microsoft.com/office/drawing/2014/main" id="{63E1EB86-9A6D-B2C5-9355-72E38EC52F3C}"/>
              </a:ext>
            </a:extLst>
          </p:cNvPr>
          <p:cNvSpPr/>
          <p:nvPr/>
        </p:nvSpPr>
        <p:spPr>
          <a:xfrm rot="16200000">
            <a:off x="2163516" y="2349392"/>
            <a:ext cx="608383" cy="439616"/>
          </a:xfrm>
          <a:prstGeom prst="leftRightArrow">
            <a:avLst/>
          </a:prstGeom>
          <a:solidFill>
            <a:schemeClr val="accent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1B96A72-42AE-CB16-9847-FB03B9E542BB}"/>
              </a:ext>
            </a:extLst>
          </p:cNvPr>
          <p:cNvSpPr txBox="1"/>
          <p:nvPr/>
        </p:nvSpPr>
        <p:spPr>
          <a:xfrm>
            <a:off x="4425058" y="1521331"/>
            <a:ext cx="726264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600" b="1" u="sng" dirty="0">
                <a:solidFill>
                  <a:schemeClr val="accent6"/>
                </a:solidFill>
                <a:effectLst/>
                <a:latin typeface="Book Antiqua" panose="02040602050305030304" pitchFamily="18" charset="0"/>
              </a:rPr>
              <a:t>Model Consortium</a:t>
            </a:r>
          </a:p>
          <a:p>
            <a:pPr marL="285750" indent="-285750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6"/>
                </a:solidFill>
                <a:latin typeface="Book Antiqua" panose="02040602050305030304" pitchFamily="18" charset="0"/>
              </a:rPr>
              <a:t>BASE-SAFE</a:t>
            </a:r>
            <a:endParaRPr lang="en-US" sz="1600" b="0" i="0" u="none" strike="noStrike" dirty="0">
              <a:solidFill>
                <a:schemeClr val="accent6"/>
              </a:solidFill>
              <a:effectLst/>
              <a:latin typeface="Book Antiqua" panose="0204060205030503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4F733B9-897F-F9F9-9F32-E4EC7525B171}"/>
              </a:ext>
            </a:extLst>
          </p:cNvPr>
          <p:cNvSpPr txBox="1"/>
          <p:nvPr/>
        </p:nvSpPr>
        <p:spPr>
          <a:xfrm>
            <a:off x="4425058" y="3051519"/>
            <a:ext cx="726264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600" b="1" u="sng" dirty="0">
                <a:solidFill>
                  <a:schemeClr val="accent1"/>
                </a:solidFill>
                <a:effectLst/>
                <a:latin typeface="Book Antiqua" panose="02040602050305030304" pitchFamily="18" charset="0"/>
              </a:rPr>
              <a:t>American Science Cloud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49D890D-9393-C6DF-72F3-371494F87A56}"/>
              </a:ext>
            </a:extLst>
          </p:cNvPr>
          <p:cNvSpPr txBox="1"/>
          <p:nvPr/>
        </p:nvSpPr>
        <p:spPr>
          <a:xfrm>
            <a:off x="4425058" y="4335486"/>
            <a:ext cx="726264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600" b="1" u="sng" dirty="0">
                <a:solidFill>
                  <a:schemeClr val="accent2"/>
                </a:solidFill>
                <a:effectLst/>
                <a:latin typeface="Book Antiqua" panose="02040602050305030304" pitchFamily="18" charset="0"/>
              </a:rPr>
              <a:t>Nuclear Physics AI Ready Data (NARAD)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0B2B44E-AB3F-1B23-D2FB-11EECD99FDC3}"/>
              </a:ext>
            </a:extLst>
          </p:cNvPr>
          <p:cNvSpPr txBox="1"/>
          <p:nvPr/>
        </p:nvSpPr>
        <p:spPr>
          <a:xfrm>
            <a:off x="1547319" y="5411152"/>
            <a:ext cx="92608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Book Antiqua" panose="02040602050305030304" pitchFamily="18" charset="0"/>
              </a:rPr>
              <a:t>Jefferson Lab submitted or partnered on around 60 proposals for recent Genesis RFA call</a:t>
            </a:r>
          </a:p>
        </p:txBody>
      </p:sp>
    </p:spTree>
    <p:extLst>
      <p:ext uri="{BB962C8B-B14F-4D97-AF65-F5344CB8AC3E}">
        <p14:creationId xmlns:p14="http://schemas.microsoft.com/office/powerpoint/2010/main" val="40329725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E26C855-9DAB-A696-3CEA-A99EA753E0B7}"/>
              </a:ext>
            </a:extLst>
          </p:cNvPr>
          <p:cNvCxnSpPr>
            <a:cxnSpLocks/>
          </p:cNvCxnSpPr>
          <p:nvPr/>
        </p:nvCxnSpPr>
        <p:spPr>
          <a:xfrm>
            <a:off x="388883" y="767255"/>
            <a:ext cx="11414234" cy="0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0C24D953-DA58-71ED-5FCD-A573C323AD14}"/>
              </a:ext>
            </a:extLst>
          </p:cNvPr>
          <p:cNvSpPr txBox="1"/>
          <p:nvPr/>
        </p:nvSpPr>
        <p:spPr>
          <a:xfrm>
            <a:off x="504496" y="331865"/>
            <a:ext cx="834486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latin typeface="DM Serif Display" pitchFamily="2" charset="0"/>
              </a:rPr>
              <a:t>Backup | NP Demonstrator</a:t>
            </a:r>
            <a:endParaRPr lang="en-US" sz="2800" dirty="0"/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5D7DF257-CABB-6EEA-9352-54818C8B0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7A37-2045-4249-82B7-2BBF89027747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2" name="Footer Placeholder 8">
            <a:extLst>
              <a:ext uri="{FF2B5EF4-FFF2-40B4-BE49-F238E27FC236}">
                <a16:creationId xmlns:a16="http://schemas.microsoft.com/office/drawing/2014/main" id="{25A9CE8A-6036-C02E-9BF4-4092F990E705}"/>
              </a:ext>
            </a:extLst>
          </p:cNvPr>
          <p:cNvSpPr txBox="1">
            <a:spLocks/>
          </p:cNvSpPr>
          <p:nvPr/>
        </p:nvSpPr>
        <p:spPr>
          <a:xfrm>
            <a:off x="101600" y="6550767"/>
            <a:ext cx="53340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bg2">
                    <a:lumMod val="75000"/>
                  </a:schemeClr>
                </a:solidFill>
                <a:latin typeface="Chakra Petch" pitchFamily="2" charset="-34"/>
                <a:cs typeface="Chakra Petch" pitchFamily="2" charset="-34"/>
              </a:rPr>
              <a:t>AI/ML Activities at Jefferson Lab | JLUO Meeting 2026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7C60C3A-1A45-58D4-2B3C-76E7EACB7B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117" y="855085"/>
            <a:ext cx="10767242" cy="5349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49556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E26C855-9DAB-A696-3CEA-A99EA753E0B7}"/>
              </a:ext>
            </a:extLst>
          </p:cNvPr>
          <p:cNvCxnSpPr>
            <a:cxnSpLocks/>
          </p:cNvCxnSpPr>
          <p:nvPr/>
        </p:nvCxnSpPr>
        <p:spPr>
          <a:xfrm>
            <a:off x="388883" y="767255"/>
            <a:ext cx="11414234" cy="0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0C24D953-DA58-71ED-5FCD-A573C323AD14}"/>
              </a:ext>
            </a:extLst>
          </p:cNvPr>
          <p:cNvSpPr txBox="1"/>
          <p:nvPr/>
        </p:nvSpPr>
        <p:spPr>
          <a:xfrm>
            <a:off x="504496" y="331865"/>
            <a:ext cx="834486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latin typeface="DM Serif Display" pitchFamily="2" charset="0"/>
              </a:rPr>
              <a:t>Backup | NP Demonstrator</a:t>
            </a:r>
            <a:endParaRPr lang="en-US" sz="2800" dirty="0"/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5D7DF257-CABB-6EEA-9352-54818C8B0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7A37-2045-4249-82B7-2BBF89027747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2" name="Footer Placeholder 8">
            <a:extLst>
              <a:ext uri="{FF2B5EF4-FFF2-40B4-BE49-F238E27FC236}">
                <a16:creationId xmlns:a16="http://schemas.microsoft.com/office/drawing/2014/main" id="{25A9CE8A-6036-C02E-9BF4-4092F990E705}"/>
              </a:ext>
            </a:extLst>
          </p:cNvPr>
          <p:cNvSpPr txBox="1">
            <a:spLocks/>
          </p:cNvSpPr>
          <p:nvPr/>
        </p:nvSpPr>
        <p:spPr>
          <a:xfrm>
            <a:off x="101600" y="6550767"/>
            <a:ext cx="53340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bg2">
                    <a:lumMod val="75000"/>
                  </a:schemeClr>
                </a:solidFill>
                <a:latin typeface="Chakra Petch" pitchFamily="2" charset="-34"/>
                <a:cs typeface="Chakra Petch" pitchFamily="2" charset="-34"/>
              </a:rPr>
              <a:t>AI/ML Activities at Jefferson Lab | JLUO Meeting 2026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83A320D-405D-4C2E-A6F1-41EB7EB691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883" y="855085"/>
            <a:ext cx="11067494" cy="5505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4756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87CA7C53-A85C-36A8-13FD-5380974F5F4D}"/>
              </a:ext>
            </a:extLst>
          </p:cNvPr>
          <p:cNvSpPr txBox="1"/>
          <p:nvPr/>
        </p:nvSpPr>
        <p:spPr>
          <a:xfrm>
            <a:off x="504497" y="331865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2800" b="0" i="0" u="none" strike="noStrike" dirty="0">
                <a:effectLst/>
                <a:latin typeface="DM Serif Display" pitchFamily="2" charset="0"/>
              </a:rPr>
              <a:t>Outline</a:t>
            </a:r>
            <a:endParaRPr lang="en-US" sz="28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4CB9C0C-4AA8-4D0D-014C-368EE9E933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7A37-2045-4249-82B7-2BBF89027747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9D37D20-86BD-3FF7-A182-9EB6AE0D6568}"/>
              </a:ext>
            </a:extLst>
          </p:cNvPr>
          <p:cNvSpPr txBox="1"/>
          <p:nvPr/>
        </p:nvSpPr>
        <p:spPr>
          <a:xfrm>
            <a:off x="519794" y="1429918"/>
            <a:ext cx="7959230" cy="45550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DM Serif Display" pitchFamily="2" charset="0"/>
              </a:rPr>
              <a:t>Overview of AI/ML Capabilities (Data and Computational Science)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Book Antiqua" panose="02040602050305030304" pitchFamily="18" charset="0"/>
              </a:rPr>
              <a:t>Uncertainty quantification for ML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Book Antiqua" panose="02040602050305030304" pitchFamily="18" charset="0"/>
              </a:rPr>
              <a:t>Reinforcement Learning based optimization and Control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Book Antiqua" panose="02040602050305030304" pitchFamily="18" charset="0"/>
              </a:rPr>
              <a:t>Collaborators and Sponsors</a:t>
            </a:r>
          </a:p>
          <a:p>
            <a:pPr lvl="1"/>
            <a:endParaRPr lang="en-US" sz="2000" dirty="0">
              <a:latin typeface="Book Antiqua" panose="0204060205030503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DM Serif Display" pitchFamily="2" charset="0"/>
              </a:rPr>
              <a:t>AI/ML Activities in Experimental Halls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Book Antiqua" panose="02040602050305030304" pitchFamily="18" charset="0"/>
              </a:rPr>
              <a:t>AI assisted tracking and FPGA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Book Antiqua" panose="02040602050305030304" pitchFamily="18" charset="0"/>
              </a:rPr>
              <a:t>AI optimized Polarization, Coupling Experiments to Accelerator Controls, and SMOCS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Book Antiqua" panose="02040602050305030304" pitchFamily="18" charset="0"/>
              </a:rPr>
              <a:t>Inverse Problem Solvers and HAIDIS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Book Antiqua" panose="02040602050305030304" pitchFamily="18" charset="0"/>
              </a:rPr>
              <a:t>Many other activities</a:t>
            </a:r>
          </a:p>
          <a:p>
            <a:pPr lvl="1"/>
            <a:endParaRPr lang="en-US" sz="2000" dirty="0">
              <a:latin typeface="DM Serif Display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DM Serif Display" pitchFamily="2" charset="0"/>
              </a:rPr>
              <a:t>AI/ML Activities at CEBAF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Book Antiqua" panose="02040602050305030304" pitchFamily="18" charset="0"/>
              </a:rPr>
              <a:t>AI ready data and Agentic AI to help operations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latin typeface="Book Antiqua" panose="02040602050305030304" pitchFamily="18" charset="0"/>
            </a:endParaRPr>
          </a:p>
          <a:p>
            <a:pPr lvl="1"/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latin typeface="Book Antiqua" panose="0204060205030503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DM Serif Display" pitchFamily="2" charset="0"/>
              </a:rPr>
              <a:t>Conclusion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Book Antiqua" panose="02040602050305030304" pitchFamily="18" charset="0"/>
              </a:rPr>
              <a:t>References, and point of contacts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  <a:latin typeface="Book Antiqua" panose="02040602050305030304" pitchFamily="18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A4260ED-7A26-9D7E-1BC0-E1E2BC0C0B0B}"/>
              </a:ext>
            </a:extLst>
          </p:cNvPr>
          <p:cNvCxnSpPr>
            <a:cxnSpLocks/>
          </p:cNvCxnSpPr>
          <p:nvPr/>
        </p:nvCxnSpPr>
        <p:spPr>
          <a:xfrm>
            <a:off x="388883" y="2607427"/>
            <a:ext cx="11414234" cy="0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C842C75-532B-96E9-6805-751B65AD3EFF}"/>
              </a:ext>
            </a:extLst>
          </p:cNvPr>
          <p:cNvCxnSpPr>
            <a:cxnSpLocks/>
          </p:cNvCxnSpPr>
          <p:nvPr/>
        </p:nvCxnSpPr>
        <p:spPr>
          <a:xfrm>
            <a:off x="388883" y="4027200"/>
            <a:ext cx="11414234" cy="0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7D99A42-FE60-ECF9-F99B-B1843D6CD44D}"/>
              </a:ext>
            </a:extLst>
          </p:cNvPr>
          <p:cNvCxnSpPr>
            <a:cxnSpLocks/>
          </p:cNvCxnSpPr>
          <p:nvPr/>
        </p:nvCxnSpPr>
        <p:spPr>
          <a:xfrm>
            <a:off x="388883" y="4920054"/>
            <a:ext cx="11414234" cy="0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ooter Placeholder 8">
            <a:extLst>
              <a:ext uri="{FF2B5EF4-FFF2-40B4-BE49-F238E27FC236}">
                <a16:creationId xmlns:a16="http://schemas.microsoft.com/office/drawing/2014/main" id="{E29F0DB4-BEC3-0C08-5C13-CA0863C5751A}"/>
              </a:ext>
            </a:extLst>
          </p:cNvPr>
          <p:cNvSpPr txBox="1">
            <a:spLocks/>
          </p:cNvSpPr>
          <p:nvPr/>
        </p:nvSpPr>
        <p:spPr>
          <a:xfrm>
            <a:off x="101600" y="6550767"/>
            <a:ext cx="53340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bg2">
                    <a:lumMod val="75000"/>
                  </a:schemeClr>
                </a:solidFill>
                <a:latin typeface="Chakra Petch" pitchFamily="2" charset="-34"/>
                <a:cs typeface="Chakra Petch" pitchFamily="2" charset="-34"/>
              </a:rPr>
              <a:t>AI/ML Activities at Jefferson Lab | JLUO Meeting 2026</a:t>
            </a:r>
          </a:p>
        </p:txBody>
      </p:sp>
    </p:spTree>
    <p:extLst>
      <p:ext uri="{BB962C8B-B14F-4D97-AF65-F5344CB8AC3E}">
        <p14:creationId xmlns:p14="http://schemas.microsoft.com/office/powerpoint/2010/main" val="22658080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E26C855-9DAB-A696-3CEA-A99EA753E0B7}"/>
              </a:ext>
            </a:extLst>
          </p:cNvPr>
          <p:cNvCxnSpPr>
            <a:cxnSpLocks/>
          </p:cNvCxnSpPr>
          <p:nvPr/>
        </p:nvCxnSpPr>
        <p:spPr>
          <a:xfrm>
            <a:off x="388883" y="767255"/>
            <a:ext cx="11414234" cy="0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>
            <a:extLst>
              <a:ext uri="{FF2B5EF4-FFF2-40B4-BE49-F238E27FC236}">
                <a16:creationId xmlns:a16="http://schemas.microsoft.com/office/drawing/2014/main" id="{64F2E925-66A4-C803-7D17-0322FD9FCF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236" y="1392947"/>
            <a:ext cx="3188465" cy="3846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0920603F-108B-C312-C555-8B4B80F0C0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089" y="2191885"/>
            <a:ext cx="399394" cy="713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94A7E9F1-6A2E-E468-CBB5-FE1C30F148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089" y="3704027"/>
            <a:ext cx="399394" cy="713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BE98B5F-F136-5304-130E-31C4BE59C4A5}"/>
              </a:ext>
            </a:extLst>
          </p:cNvPr>
          <p:cNvSpPr txBox="1"/>
          <p:nvPr/>
        </p:nvSpPr>
        <p:spPr>
          <a:xfrm>
            <a:off x="4372304" y="1034438"/>
            <a:ext cx="726264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600" b="1" i="0" u="sng" dirty="0">
                <a:solidFill>
                  <a:srgbClr val="0B5394"/>
                </a:solidFill>
                <a:effectLst/>
                <a:latin typeface="Book Antiqua" panose="02040602050305030304" pitchFamily="18" charset="0"/>
              </a:rPr>
              <a:t>Focused Methods &amp; Algorithms</a:t>
            </a:r>
            <a:endParaRPr lang="en-US" sz="1600" b="0" dirty="0">
              <a:effectLst/>
              <a:latin typeface="Book Antiqua" panose="02040602050305030304" pitchFamily="18" charset="0"/>
            </a:endParaRPr>
          </a:p>
          <a:p>
            <a:pPr marL="285750" indent="-285750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b="0" i="0" u="none" strike="noStrike" dirty="0">
                <a:solidFill>
                  <a:srgbClr val="0B5394"/>
                </a:solidFill>
                <a:effectLst/>
                <a:latin typeface="Book Antiqua" panose="02040602050305030304" pitchFamily="18" charset="0"/>
              </a:rPr>
              <a:t>Scalable Machine Learning</a:t>
            </a:r>
          </a:p>
          <a:p>
            <a:pPr marL="285750" indent="-285750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B5394"/>
                </a:solidFill>
                <a:latin typeface="Book Antiqua" panose="02040602050305030304" pitchFamily="18" charset="0"/>
              </a:rPr>
              <a:t>Optimization and Controls</a:t>
            </a:r>
            <a:endParaRPr lang="en-US" sz="1600" b="0" i="0" u="none" strike="noStrike" dirty="0">
              <a:solidFill>
                <a:srgbClr val="0B5394"/>
              </a:solidFill>
              <a:effectLst/>
              <a:latin typeface="Book Antiqua" panose="02040602050305030304" pitchFamily="18" charset="0"/>
            </a:endParaRPr>
          </a:p>
          <a:p>
            <a:pPr marL="285750" indent="-285750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b="0" i="0" u="none" strike="noStrike" dirty="0">
                <a:solidFill>
                  <a:srgbClr val="0B5394"/>
                </a:solidFill>
                <a:effectLst/>
                <a:latin typeface="Book Antiqua" panose="02040602050305030304" pitchFamily="18" charset="0"/>
              </a:rPr>
              <a:t>Uncertainty Quantification </a:t>
            </a:r>
            <a:r>
              <a:rPr lang="en-US" sz="1600" dirty="0">
                <a:solidFill>
                  <a:srgbClr val="0B5394"/>
                </a:solidFill>
                <a:latin typeface="Book Antiqua" panose="02040602050305030304" pitchFamily="18" charset="0"/>
              </a:rPr>
              <a:t>for Machine Learning</a:t>
            </a:r>
            <a:endParaRPr lang="en-US" sz="1600" b="0" i="0" u="none" strike="noStrike" dirty="0">
              <a:solidFill>
                <a:srgbClr val="0B5394"/>
              </a:solidFill>
              <a:effectLst/>
              <a:latin typeface="Book Antiqua" panose="02040602050305030304" pitchFamily="18" charset="0"/>
            </a:endParaRPr>
          </a:p>
          <a:p>
            <a:pPr marL="285750" indent="-285750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b="0" i="0" u="none" strike="noStrike" dirty="0">
                <a:solidFill>
                  <a:srgbClr val="0B5394"/>
                </a:solidFill>
                <a:effectLst/>
                <a:latin typeface="Book Antiqua" panose="02040602050305030304" pitchFamily="18" charset="0"/>
              </a:rPr>
              <a:t>Continual and Online Learning</a:t>
            </a:r>
          </a:p>
          <a:p>
            <a:pPr marL="285750" indent="-285750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b="0" i="0" u="none" strike="noStrike" dirty="0">
                <a:solidFill>
                  <a:srgbClr val="0B5394"/>
                </a:solidFill>
                <a:effectLst/>
                <a:latin typeface="Book Antiqua" panose="02040602050305030304" pitchFamily="18" charset="0"/>
              </a:rPr>
              <a:t>Graph Neural Networks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C24D953-DA58-71ED-5FCD-A573C323AD14}"/>
              </a:ext>
            </a:extLst>
          </p:cNvPr>
          <p:cNvSpPr txBox="1"/>
          <p:nvPr/>
        </p:nvSpPr>
        <p:spPr>
          <a:xfrm>
            <a:off x="504497" y="331865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latin typeface="DM Serif Display" pitchFamily="2" charset="0"/>
              </a:rPr>
              <a:t>Data Science </a:t>
            </a:r>
            <a:r>
              <a:rPr lang="en-US" sz="2800" b="0" i="0" u="none" strike="noStrike" dirty="0">
                <a:effectLst/>
                <a:latin typeface="DM Serif Display" pitchFamily="2" charset="0"/>
              </a:rPr>
              <a:t>Research Pillars</a:t>
            </a:r>
            <a:endParaRPr lang="en-US" sz="2800" dirty="0"/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5D7DF257-CABB-6EEA-9352-54818C8B0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7A37-2045-4249-82B7-2BBF89027747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6B9C3C2-C6F9-1B24-2704-42E0BDFF8F7F}"/>
              </a:ext>
            </a:extLst>
          </p:cNvPr>
          <p:cNvSpPr txBox="1"/>
          <p:nvPr/>
        </p:nvSpPr>
        <p:spPr>
          <a:xfrm>
            <a:off x="4362144" y="2716011"/>
            <a:ext cx="733622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800" b="1" i="0" u="sng" dirty="0">
                <a:solidFill>
                  <a:srgbClr val="38761D"/>
                </a:solidFill>
                <a:effectLst/>
                <a:latin typeface="Book Antiqua" panose="02040602050305030304" pitchFamily="18" charset="0"/>
              </a:rPr>
              <a:t>Infrastructure Efforts</a:t>
            </a:r>
            <a:endParaRPr lang="en-US" sz="1800" b="0" dirty="0">
              <a:effectLst/>
              <a:latin typeface="Book Antiqua" panose="02040602050305030304" pitchFamily="18" charset="0"/>
            </a:endParaRPr>
          </a:p>
          <a:p>
            <a:pPr marL="285750" indent="-285750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b="0" i="0" u="none" strike="noStrike" dirty="0">
                <a:solidFill>
                  <a:srgbClr val="38761D"/>
                </a:solidFill>
                <a:effectLst/>
                <a:latin typeface="Book Antiqua" panose="02040602050305030304" pitchFamily="18" charset="0"/>
              </a:rPr>
              <a:t>Scientific Optimization and Control Toolkit (SOCT)</a:t>
            </a:r>
          </a:p>
          <a:p>
            <a:pPr marL="285750" indent="-285750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38761D"/>
                </a:solidFill>
                <a:latin typeface="Book Antiqua" panose="02040602050305030304" pitchFamily="18" charset="0"/>
              </a:rPr>
              <a:t>Scalable Asynchronous Inverse Problem Solver (SAGIPS)</a:t>
            </a:r>
            <a:endParaRPr lang="en-US" sz="1800" b="0" i="0" u="none" strike="noStrike" dirty="0">
              <a:solidFill>
                <a:srgbClr val="38761D"/>
              </a:solidFill>
              <a:effectLst/>
              <a:latin typeface="Book Antiqua" panose="02040602050305030304" pitchFamily="18" charset="0"/>
            </a:endParaRPr>
          </a:p>
          <a:p>
            <a:pPr marL="285750" indent="-285750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38761D"/>
                </a:solidFill>
                <a:latin typeface="Book Antiqua" panose="02040602050305030304" pitchFamily="18" charset="0"/>
              </a:rPr>
              <a:t>S</a:t>
            </a:r>
            <a:r>
              <a:rPr lang="en-US" sz="1800" b="0" i="0" u="none" strike="noStrike" dirty="0">
                <a:solidFill>
                  <a:srgbClr val="38761D"/>
                </a:solidFill>
                <a:effectLst/>
                <a:latin typeface="Book Antiqua" panose="02040602050305030304" pitchFamily="18" charset="0"/>
              </a:rPr>
              <a:t>treaming Monitoring Optimization and Controls System (SMOCS)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5647A12-A04B-3A45-2C36-C4853FB0664F}"/>
              </a:ext>
            </a:extLst>
          </p:cNvPr>
          <p:cNvSpPr txBox="1"/>
          <p:nvPr/>
        </p:nvSpPr>
        <p:spPr>
          <a:xfrm>
            <a:off x="4372304" y="4281890"/>
            <a:ext cx="609600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800" b="1" i="0" u="sng" dirty="0">
                <a:solidFill>
                  <a:srgbClr val="B45F06"/>
                </a:solidFill>
                <a:effectLst/>
                <a:latin typeface="Book Antiqua" panose="02040602050305030304" pitchFamily="18" charset="0"/>
              </a:rPr>
              <a:t>Applications</a:t>
            </a:r>
            <a:endParaRPr lang="en-US" sz="1800" b="0" dirty="0">
              <a:effectLst/>
              <a:latin typeface="Book Antiqua" panose="02040602050305030304" pitchFamily="18" charset="0"/>
            </a:endParaRP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1800" b="0" i="0" u="none" strike="noStrike" dirty="0">
                <a:solidFill>
                  <a:srgbClr val="B45F06"/>
                </a:solidFill>
                <a:effectLst/>
                <a:latin typeface="Book Antiqua" panose="02040602050305030304" pitchFamily="18" charset="0"/>
              </a:rPr>
              <a:t>Experimental </a:t>
            </a:r>
            <a:r>
              <a:rPr lang="en-US" dirty="0">
                <a:solidFill>
                  <a:srgbClr val="B45F06"/>
                </a:solidFill>
                <a:latin typeface="Book Antiqua" panose="02040602050305030304" pitchFamily="18" charset="0"/>
              </a:rPr>
              <a:t>and Theoretical </a:t>
            </a:r>
            <a:r>
              <a:rPr lang="en-US" sz="1800" b="0" i="0" u="none" strike="noStrike" dirty="0">
                <a:solidFill>
                  <a:srgbClr val="B45F06"/>
                </a:solidFill>
                <a:effectLst/>
                <a:latin typeface="Book Antiqua" panose="02040602050305030304" pitchFamily="18" charset="0"/>
              </a:rPr>
              <a:t>Nuclear Physics</a:t>
            </a:r>
          </a:p>
          <a:p>
            <a:pPr marL="285750" indent="-285750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b="0" i="0" u="none" strike="noStrike" dirty="0">
                <a:solidFill>
                  <a:srgbClr val="B45F06"/>
                </a:solidFill>
                <a:effectLst/>
                <a:latin typeface="Book Antiqua" panose="02040602050305030304" pitchFamily="18" charset="0"/>
              </a:rPr>
              <a:t>Particle Accelerators (NP, HEP, BES)</a:t>
            </a:r>
          </a:p>
          <a:p>
            <a:pPr marL="285750" indent="-285750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b="0" i="0" u="none" strike="noStrike" dirty="0">
                <a:solidFill>
                  <a:srgbClr val="B45F06"/>
                </a:solidFill>
                <a:effectLst/>
                <a:latin typeface="Book Antiqua" panose="02040602050305030304" pitchFamily="18" charset="0"/>
              </a:rPr>
              <a:t>Fusion (DIII-D)</a:t>
            </a:r>
          </a:p>
          <a:p>
            <a:pPr marL="285750" indent="-285750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B45F06"/>
                </a:solidFill>
                <a:latin typeface="Book Antiqua" panose="02040602050305030304" pitchFamily="18" charset="0"/>
              </a:rPr>
              <a:t>Health and Climate</a:t>
            </a:r>
            <a:endParaRPr lang="en-US" sz="1800" b="0" i="0" u="none" strike="noStrike" dirty="0">
              <a:solidFill>
                <a:srgbClr val="B45F06"/>
              </a:solidFill>
              <a:effectLst/>
              <a:latin typeface="Book Antiqua" panose="02040602050305030304" pitchFamily="18" charset="0"/>
            </a:endParaRPr>
          </a:p>
        </p:txBody>
      </p:sp>
      <p:sp>
        <p:nvSpPr>
          <p:cNvPr id="2" name="Footer Placeholder 8">
            <a:extLst>
              <a:ext uri="{FF2B5EF4-FFF2-40B4-BE49-F238E27FC236}">
                <a16:creationId xmlns:a16="http://schemas.microsoft.com/office/drawing/2014/main" id="{25A9CE8A-6036-C02E-9BF4-4092F990E705}"/>
              </a:ext>
            </a:extLst>
          </p:cNvPr>
          <p:cNvSpPr txBox="1">
            <a:spLocks/>
          </p:cNvSpPr>
          <p:nvPr/>
        </p:nvSpPr>
        <p:spPr>
          <a:xfrm>
            <a:off x="101600" y="6550767"/>
            <a:ext cx="53340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bg2">
                    <a:lumMod val="75000"/>
                  </a:schemeClr>
                </a:solidFill>
                <a:latin typeface="Chakra Petch" pitchFamily="2" charset="-34"/>
                <a:cs typeface="Chakra Petch" pitchFamily="2" charset="-34"/>
              </a:rPr>
              <a:t>AI/ML Activities at Jefferson Lab | JLUO Meeting 2026</a:t>
            </a:r>
          </a:p>
        </p:txBody>
      </p:sp>
    </p:spTree>
    <p:extLst>
      <p:ext uri="{BB962C8B-B14F-4D97-AF65-F5344CB8AC3E}">
        <p14:creationId xmlns:p14="http://schemas.microsoft.com/office/powerpoint/2010/main" val="5646861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E26C855-9DAB-A696-3CEA-A99EA753E0B7}"/>
              </a:ext>
            </a:extLst>
          </p:cNvPr>
          <p:cNvCxnSpPr>
            <a:cxnSpLocks/>
          </p:cNvCxnSpPr>
          <p:nvPr/>
        </p:nvCxnSpPr>
        <p:spPr>
          <a:xfrm>
            <a:off x="388883" y="767255"/>
            <a:ext cx="11414234" cy="0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0C24D953-DA58-71ED-5FCD-A573C323AD14}"/>
              </a:ext>
            </a:extLst>
          </p:cNvPr>
          <p:cNvSpPr txBox="1"/>
          <p:nvPr/>
        </p:nvSpPr>
        <p:spPr>
          <a:xfrm>
            <a:off x="504497" y="331865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2800" b="0" i="0" u="none" strike="noStrike" dirty="0">
                <a:effectLst/>
                <a:latin typeface="DM Serif Display" pitchFamily="2" charset="0"/>
              </a:rPr>
              <a:t>Core ML Capabilities</a:t>
            </a:r>
            <a:endParaRPr lang="en-US" sz="2800" dirty="0"/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5D7DF257-CABB-6EEA-9352-54818C8B0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7A37-2045-4249-82B7-2BBF89027747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2" name="Footer Placeholder 8">
            <a:extLst>
              <a:ext uri="{FF2B5EF4-FFF2-40B4-BE49-F238E27FC236}">
                <a16:creationId xmlns:a16="http://schemas.microsoft.com/office/drawing/2014/main" id="{25A9CE8A-6036-C02E-9BF4-4092F990E705}"/>
              </a:ext>
            </a:extLst>
          </p:cNvPr>
          <p:cNvSpPr txBox="1">
            <a:spLocks/>
          </p:cNvSpPr>
          <p:nvPr/>
        </p:nvSpPr>
        <p:spPr>
          <a:xfrm>
            <a:off x="101600" y="6550767"/>
            <a:ext cx="53340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bg2">
                    <a:lumMod val="75000"/>
                  </a:schemeClr>
                </a:solidFill>
                <a:latin typeface="Chakra Petch" pitchFamily="2" charset="-34"/>
                <a:cs typeface="Chakra Petch" pitchFamily="2" charset="-34"/>
              </a:rPr>
              <a:t>AI/ML Activities at Jefferson Lab | JLUO Meeting 2026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9EC27EEB-6ACE-8BB3-05C4-52F6C95048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883" y="1290475"/>
            <a:ext cx="6096000" cy="1869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A5DBD21-2A06-44B2-F9A8-299DA6B8A048}"/>
              </a:ext>
            </a:extLst>
          </p:cNvPr>
          <p:cNvSpPr txBox="1"/>
          <p:nvPr/>
        </p:nvSpPr>
        <p:spPr>
          <a:xfrm>
            <a:off x="512685" y="1048757"/>
            <a:ext cx="29241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C00000"/>
                </a:solidFill>
                <a:latin typeface="Book Antiqua" panose="02040602050305030304" pitchFamily="18" charset="0"/>
                <a:cs typeface="Chakra Petch" pitchFamily="2" charset="-34"/>
              </a:rPr>
              <a:t>Uncertainty Quantification for ML</a:t>
            </a:r>
          </a:p>
        </p:txBody>
      </p:sp>
      <p:pic>
        <p:nvPicPr>
          <p:cNvPr id="5124" name="Picture 4">
            <a:extLst>
              <a:ext uri="{FF2B5EF4-FFF2-40B4-BE49-F238E27FC236}">
                <a16:creationId xmlns:a16="http://schemas.microsoft.com/office/drawing/2014/main" id="{FA147160-2AC1-4BC3-CE78-6747BB2558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7174" y="1235988"/>
            <a:ext cx="3973695" cy="2335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1CB7B4D-E21C-364D-5E78-BA25149B25EA}"/>
              </a:ext>
            </a:extLst>
          </p:cNvPr>
          <p:cNvSpPr txBox="1"/>
          <p:nvPr/>
        </p:nvSpPr>
        <p:spPr>
          <a:xfrm>
            <a:off x="7540669" y="982698"/>
            <a:ext cx="37208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C00000"/>
                </a:solidFill>
                <a:latin typeface="Book Antiqua" panose="02040602050305030304" pitchFamily="18" charset="0"/>
                <a:cs typeface="Chakra Petch" pitchFamily="2" charset="-34"/>
              </a:rPr>
              <a:t>Continual Learning for drifting data streams</a:t>
            </a:r>
          </a:p>
        </p:txBody>
      </p:sp>
      <p:pic>
        <p:nvPicPr>
          <p:cNvPr id="5126" name="Picture 6">
            <a:extLst>
              <a:ext uri="{FF2B5EF4-FFF2-40B4-BE49-F238E27FC236}">
                <a16:creationId xmlns:a16="http://schemas.microsoft.com/office/drawing/2014/main" id="{188E53A4-2BD5-30AA-042C-C09A38C6A2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883" y="3722562"/>
            <a:ext cx="3479732" cy="2526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C99F7EF-A68D-5CC3-89D4-940C1549DFEA}"/>
              </a:ext>
            </a:extLst>
          </p:cNvPr>
          <p:cNvSpPr txBox="1"/>
          <p:nvPr/>
        </p:nvSpPr>
        <p:spPr>
          <a:xfrm>
            <a:off x="628299" y="3461096"/>
            <a:ext cx="23246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C00000"/>
                </a:solidFill>
                <a:latin typeface="Book Antiqua" panose="02040602050305030304" pitchFamily="18" charset="0"/>
                <a:cs typeface="Chakra Petch" pitchFamily="2" charset="-34"/>
              </a:rPr>
              <a:t>Scalable Machine Learning</a:t>
            </a:r>
          </a:p>
        </p:txBody>
      </p:sp>
      <p:pic>
        <p:nvPicPr>
          <p:cNvPr id="8" name="Picture 10" descr="Diagram, timeline&#10;&#10;Description automatically generated">
            <a:extLst>
              <a:ext uri="{FF2B5EF4-FFF2-40B4-BE49-F238E27FC236}">
                <a16:creationId xmlns:a16="http://schemas.microsoft.com/office/drawing/2014/main" id="{89E2E122-A54D-52FF-EFB6-9EC7FEEF05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75508" y="4147032"/>
            <a:ext cx="4047879" cy="172827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41D57B4-1157-3DF6-9297-94E661D57BE0}"/>
              </a:ext>
            </a:extLst>
          </p:cNvPr>
          <p:cNvSpPr txBox="1"/>
          <p:nvPr/>
        </p:nvSpPr>
        <p:spPr>
          <a:xfrm>
            <a:off x="4275508" y="3881267"/>
            <a:ext cx="41456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C00000"/>
                </a:solidFill>
                <a:latin typeface="Book Antiqua" panose="02040602050305030304" pitchFamily="18" charset="0"/>
                <a:cs typeface="Chakra Petch" pitchFamily="2" charset="-34"/>
              </a:rPr>
              <a:t>Reinforcement Learning based Optimization and Controls</a:t>
            </a:r>
          </a:p>
        </p:txBody>
      </p:sp>
      <p:pic>
        <p:nvPicPr>
          <p:cNvPr id="5128" name="Picture 8" descr="Graph neural networks at the Large Hadron Collider | Nature Reviews Physics">
            <a:extLst>
              <a:ext uri="{FF2B5EF4-FFF2-40B4-BE49-F238E27FC236}">
                <a16:creationId xmlns:a16="http://schemas.microsoft.com/office/drawing/2014/main" id="{A1A38615-986D-8BA0-BC83-284415F2BB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14"/>
          <a:stretch/>
        </p:blipFill>
        <p:spPr bwMode="auto">
          <a:xfrm>
            <a:off x="8828088" y="4317716"/>
            <a:ext cx="2885050" cy="1728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E9C9026-C09B-6272-5EBB-3E009ECB8832}"/>
              </a:ext>
            </a:extLst>
          </p:cNvPr>
          <p:cNvSpPr txBox="1"/>
          <p:nvPr/>
        </p:nvSpPr>
        <p:spPr>
          <a:xfrm>
            <a:off x="8986349" y="3924240"/>
            <a:ext cx="30426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C00000"/>
                </a:solidFill>
                <a:latin typeface="Book Antiqua" panose="02040602050305030304" pitchFamily="18" charset="0"/>
                <a:cs typeface="Chakra Petch" pitchFamily="2" charset="-34"/>
              </a:rPr>
              <a:t>Graph Neural Networks</a:t>
            </a:r>
          </a:p>
        </p:txBody>
      </p:sp>
    </p:spTree>
    <p:extLst>
      <p:ext uri="{BB962C8B-B14F-4D97-AF65-F5344CB8AC3E}">
        <p14:creationId xmlns:p14="http://schemas.microsoft.com/office/powerpoint/2010/main" val="738377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1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E26C855-9DAB-A696-3CEA-A99EA753E0B7}"/>
              </a:ext>
            </a:extLst>
          </p:cNvPr>
          <p:cNvCxnSpPr>
            <a:cxnSpLocks/>
          </p:cNvCxnSpPr>
          <p:nvPr/>
        </p:nvCxnSpPr>
        <p:spPr>
          <a:xfrm>
            <a:off x="388883" y="767255"/>
            <a:ext cx="11414234" cy="0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0C24D953-DA58-71ED-5FCD-A573C323AD14}"/>
              </a:ext>
            </a:extLst>
          </p:cNvPr>
          <p:cNvSpPr txBox="1"/>
          <p:nvPr/>
        </p:nvSpPr>
        <p:spPr>
          <a:xfrm>
            <a:off x="504496" y="331865"/>
            <a:ext cx="834486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latin typeface="DM Serif Display" pitchFamily="2" charset="0"/>
              </a:rPr>
              <a:t>DS Projects (with Collaborators)</a:t>
            </a:r>
            <a:endParaRPr lang="en-US" sz="2800" dirty="0"/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5D7DF257-CABB-6EEA-9352-54818C8B0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7A37-2045-4249-82B7-2BBF89027747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2" name="Footer Placeholder 8">
            <a:extLst>
              <a:ext uri="{FF2B5EF4-FFF2-40B4-BE49-F238E27FC236}">
                <a16:creationId xmlns:a16="http://schemas.microsoft.com/office/drawing/2014/main" id="{25A9CE8A-6036-C02E-9BF4-4092F990E705}"/>
              </a:ext>
            </a:extLst>
          </p:cNvPr>
          <p:cNvSpPr txBox="1">
            <a:spLocks/>
          </p:cNvSpPr>
          <p:nvPr/>
        </p:nvSpPr>
        <p:spPr>
          <a:xfrm>
            <a:off x="101600" y="6550767"/>
            <a:ext cx="53340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bg2">
                    <a:lumMod val="75000"/>
                  </a:schemeClr>
                </a:solidFill>
                <a:latin typeface="Chakra Petch" pitchFamily="2" charset="-34"/>
                <a:cs typeface="Chakra Petch" pitchFamily="2" charset="-34"/>
              </a:rPr>
              <a:t>AI/ML Activities at Jefferson Lab | JLUO Meeting 2026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35BD4FE-86A3-A530-6D0A-7F0508636909}"/>
              </a:ext>
            </a:extLst>
          </p:cNvPr>
          <p:cNvSpPr txBox="1"/>
          <p:nvPr/>
        </p:nvSpPr>
        <p:spPr>
          <a:xfrm>
            <a:off x="504496" y="912977"/>
            <a:ext cx="8185254" cy="55092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600" u="sng" dirty="0">
                <a:latin typeface="Book Antiqua" panose="02040602050305030304" pitchFamily="18" charset="0"/>
              </a:rPr>
              <a:t>AI for Science and Technology: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Book Antiqua" panose="02040602050305030304" pitchFamily="18" charset="0"/>
              </a:rPr>
              <a:t>AI for improved accelerator operation: </a:t>
            </a:r>
            <a:r>
              <a:rPr lang="en-US" sz="1600" dirty="0" err="1">
                <a:latin typeface="Book Antiqua" panose="02040602050305030304" pitchFamily="18" charset="0"/>
              </a:rPr>
              <a:t>Jlab</a:t>
            </a:r>
            <a:r>
              <a:rPr lang="en-US" sz="1600" dirty="0">
                <a:latin typeface="Book Antiqua" panose="02040602050305030304" pitchFamily="18" charset="0"/>
              </a:rPr>
              <a:t>, SNS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Book Antiqua" panose="02040602050305030304" pitchFamily="18" charset="0"/>
              </a:rPr>
              <a:t>Uncertainty Aware Online Learning for Fusion: </a:t>
            </a:r>
            <a:r>
              <a:rPr lang="en-US" sz="1600" dirty="0" err="1">
                <a:latin typeface="Book Antiqua" panose="02040602050305030304" pitchFamily="18" charset="0"/>
              </a:rPr>
              <a:t>Jlab</a:t>
            </a:r>
            <a:r>
              <a:rPr lang="en-US" sz="1600" dirty="0">
                <a:latin typeface="Book Antiqua" panose="02040602050305030304" pitchFamily="18" charset="0"/>
              </a:rPr>
              <a:t>, DIII-D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Book Antiqua" panose="02040602050305030304" pitchFamily="18" charset="0"/>
              </a:rPr>
              <a:t>Hardware Aware AI for accelerator operations: SLAC, FNAL, ANL, PNNL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Book Antiqua" panose="02040602050305030304" pitchFamily="18" charset="0"/>
              </a:rPr>
              <a:t>Towards Self-driving Scientific User Facilities: </a:t>
            </a:r>
            <a:r>
              <a:rPr lang="en-US" sz="1600" dirty="0" err="1">
                <a:latin typeface="Book Antiqua" panose="02040602050305030304" pitchFamily="18" charset="0"/>
              </a:rPr>
              <a:t>Jlab</a:t>
            </a:r>
            <a:r>
              <a:rPr lang="en-US" sz="1600" dirty="0">
                <a:latin typeface="Book Antiqua" panose="02040602050305030304" pitchFamily="18" charset="0"/>
              </a:rPr>
              <a:t>, SLAC, ANL, FRIB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Book Antiqua" panose="02040602050305030304" pitchFamily="18" charset="0"/>
              </a:rPr>
              <a:t>AI based Digital Twin for BNL Hadron Accelerator: </a:t>
            </a:r>
            <a:r>
              <a:rPr lang="en-US" sz="1600" dirty="0" err="1">
                <a:latin typeface="Book Antiqua" panose="02040602050305030304" pitchFamily="18" charset="0"/>
              </a:rPr>
              <a:t>Jlab</a:t>
            </a:r>
            <a:r>
              <a:rPr lang="en-US" sz="1600" dirty="0">
                <a:latin typeface="Book Antiqua" panose="02040602050305030304" pitchFamily="18" charset="0"/>
              </a:rPr>
              <a:t>, BNL, Cornell, SLAC, FNAL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Book Antiqua" panose="02040602050305030304" pitchFamily="18" charset="0"/>
              </a:rPr>
              <a:t>AI based controls for compact accelerators: </a:t>
            </a:r>
            <a:r>
              <a:rPr lang="en-US" sz="1600" dirty="0" err="1">
                <a:latin typeface="Book Antiqua" panose="02040602050305030304" pitchFamily="18" charset="0"/>
              </a:rPr>
              <a:t>Jlab</a:t>
            </a:r>
            <a:r>
              <a:rPr lang="en-US" sz="1600" dirty="0">
                <a:latin typeface="Book Antiqua" panose="02040602050305030304" pitchFamily="18" charset="0"/>
              </a:rPr>
              <a:t>, FNAL, FSU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 err="1">
                <a:latin typeface="Book Antiqua" panose="02040602050305030304" pitchFamily="18" charset="0"/>
              </a:rPr>
              <a:t>QuantOm</a:t>
            </a:r>
            <a:r>
              <a:rPr lang="en-US" sz="1600" dirty="0">
                <a:latin typeface="Book Antiqua" panose="02040602050305030304" pitchFamily="18" charset="0"/>
              </a:rPr>
              <a:t>: </a:t>
            </a:r>
            <a:r>
              <a:rPr lang="en-US" sz="1600" dirty="0" err="1">
                <a:latin typeface="Book Antiqua" panose="02040602050305030304" pitchFamily="18" charset="0"/>
              </a:rPr>
              <a:t>Jlab</a:t>
            </a:r>
            <a:r>
              <a:rPr lang="en-US" sz="1600" dirty="0">
                <a:latin typeface="Book Antiqua" panose="02040602050305030304" pitchFamily="18" charset="0"/>
              </a:rPr>
              <a:t>, ANL, ODU, Vtech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Book Antiqua" panose="02040602050305030304" pitchFamily="18" charset="0"/>
              </a:rPr>
              <a:t>American Science Cloud: </a:t>
            </a:r>
            <a:r>
              <a:rPr lang="en-US" sz="1600" dirty="0" err="1">
                <a:latin typeface="Book Antiqua" panose="02040602050305030304" pitchFamily="18" charset="0"/>
              </a:rPr>
              <a:t>Jlab</a:t>
            </a:r>
            <a:r>
              <a:rPr lang="en-US" sz="1600" dirty="0">
                <a:latin typeface="Book Antiqua" panose="02040602050305030304" pitchFamily="18" charset="0"/>
              </a:rPr>
              <a:t>, BNL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Book Antiqua" panose="02040602050305030304" pitchFamily="18" charset="0"/>
              </a:rPr>
              <a:t>Genesis Model Consortium: </a:t>
            </a:r>
            <a:r>
              <a:rPr lang="en-US" sz="1600" dirty="0" err="1">
                <a:latin typeface="Book Antiqua" panose="02040602050305030304" pitchFamily="18" charset="0"/>
              </a:rPr>
              <a:t>Jlab</a:t>
            </a:r>
            <a:r>
              <a:rPr lang="en-US" sz="1600" dirty="0">
                <a:latin typeface="Book Antiqua" panose="02040602050305030304" pitchFamily="18" charset="0"/>
              </a:rPr>
              <a:t>, PNNL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Book Antiqua" panose="02040602050305030304" pitchFamily="18" charset="0"/>
              </a:rPr>
              <a:t>AI Optimized Polarization: </a:t>
            </a:r>
            <a:r>
              <a:rPr lang="en-US" sz="1600" dirty="0" err="1">
                <a:latin typeface="Book Antiqua" panose="02040602050305030304" pitchFamily="18" charset="0"/>
              </a:rPr>
              <a:t>Jlab</a:t>
            </a:r>
            <a:endParaRPr lang="en-US" sz="1600" dirty="0">
              <a:latin typeface="Book Antiqua" panose="02040602050305030304" pitchFamily="18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Book Antiqua" panose="02040602050305030304" pitchFamily="18" charset="0"/>
              </a:rPr>
              <a:t>Coupling Experiments to Accelerator Controls: </a:t>
            </a:r>
            <a:r>
              <a:rPr lang="en-US" sz="1600" dirty="0" err="1">
                <a:latin typeface="Book Antiqua" panose="02040602050305030304" pitchFamily="18" charset="0"/>
              </a:rPr>
              <a:t>Jlab</a:t>
            </a:r>
            <a:r>
              <a:rPr lang="en-US" sz="1600" dirty="0">
                <a:latin typeface="Book Antiqua" panose="02040602050305030304" pitchFamily="18" charset="0"/>
              </a:rPr>
              <a:t>, W&amp;M, FSU, UVA, CMU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Book Antiqua" panose="02040602050305030304" pitchFamily="18" charset="0"/>
              </a:rPr>
              <a:t>AI Assisted charged particle tracking: </a:t>
            </a:r>
            <a:r>
              <a:rPr lang="en-US" sz="1600" dirty="0" err="1">
                <a:latin typeface="Book Antiqua" panose="02040602050305030304" pitchFamily="18" charset="0"/>
              </a:rPr>
              <a:t>JLab</a:t>
            </a:r>
            <a:endParaRPr lang="en-US" sz="1600" dirty="0">
              <a:latin typeface="Book Antiqua" panose="02040602050305030304" pitchFamily="18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 dirty="0">
              <a:latin typeface="Book Antiqua" panose="02040602050305030304" pitchFamily="18" charset="0"/>
            </a:endParaRPr>
          </a:p>
          <a:p>
            <a:pPr>
              <a:spcAft>
                <a:spcPts val="600"/>
              </a:spcAft>
            </a:pPr>
            <a:r>
              <a:rPr lang="en-US" sz="1600" u="sng" dirty="0">
                <a:latin typeface="Book Antiqua" panose="02040602050305030304" pitchFamily="18" charset="0"/>
              </a:rPr>
              <a:t>AI for health and Climate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Book Antiqua" panose="02040602050305030304" pitchFamily="18" charset="0"/>
              </a:rPr>
              <a:t>AI for Healthcare: </a:t>
            </a:r>
            <a:r>
              <a:rPr lang="en-US" sz="1600" dirty="0" err="1">
                <a:latin typeface="Book Antiqua" panose="02040602050305030304" pitchFamily="18" charset="0"/>
              </a:rPr>
              <a:t>Jlab</a:t>
            </a:r>
            <a:r>
              <a:rPr lang="en-US" sz="1600" dirty="0">
                <a:latin typeface="Book Antiqua" panose="02040602050305030304" pitchFamily="18" charset="0"/>
              </a:rPr>
              <a:t>, ODU (EVMS)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Book Antiqua" panose="02040602050305030304" pitchFamily="18" charset="0"/>
              </a:rPr>
              <a:t>AI for regional Flood modeling and mitigation: </a:t>
            </a:r>
            <a:r>
              <a:rPr lang="en-US" sz="1600" dirty="0" err="1">
                <a:latin typeface="Book Antiqua" panose="02040602050305030304" pitchFamily="18" charset="0"/>
              </a:rPr>
              <a:t>Jlab</a:t>
            </a:r>
            <a:r>
              <a:rPr lang="en-US" sz="1600" dirty="0">
                <a:latin typeface="Book Antiqua" panose="02040602050305030304" pitchFamily="18" charset="0"/>
              </a:rPr>
              <a:t>, ODU, UVA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E09BC150-D0FD-C68C-F41F-E9F4942D36A9}"/>
              </a:ext>
            </a:extLst>
          </p:cNvPr>
          <p:cNvSpPr/>
          <p:nvPr/>
        </p:nvSpPr>
        <p:spPr>
          <a:xfrm>
            <a:off x="8849359" y="5812717"/>
            <a:ext cx="3279047" cy="556056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  <a:latin typeface="Book Antiqua" panose="02040602050305030304" pitchFamily="18" charset="0"/>
              </a:rPr>
              <a:t>POC: Kishan Rajput (</a:t>
            </a:r>
            <a:r>
              <a:rPr lang="en-US" sz="1200" dirty="0">
                <a:solidFill>
                  <a:schemeClr val="tx1"/>
                </a:solidFill>
                <a:latin typeface="Book Antiqua" panose="02040602050305030304" pitchFamily="18" charset="0"/>
                <a:hlinkClick r:id="rId2"/>
              </a:rPr>
              <a:t>Kishan@jlab.org</a:t>
            </a:r>
            <a:r>
              <a:rPr lang="en-US" sz="1200" dirty="0">
                <a:solidFill>
                  <a:schemeClr val="tx1"/>
                </a:solidFill>
                <a:latin typeface="Book Antiqua" panose="02040602050305030304" pitchFamily="18" charset="0"/>
              </a:rPr>
              <a:t>) &amp; Daniel Lersch (</a:t>
            </a:r>
            <a:r>
              <a:rPr lang="en-US" sz="1200" dirty="0" err="1">
                <a:solidFill>
                  <a:schemeClr val="tx1"/>
                </a:solidFill>
                <a:latin typeface="Book Antiqua" panose="02040602050305030304" pitchFamily="18" charset="0"/>
              </a:rPr>
              <a:t>dlersch@jlab.org</a:t>
            </a:r>
            <a:r>
              <a:rPr lang="en-US" sz="1200" dirty="0">
                <a:solidFill>
                  <a:schemeClr val="tx1"/>
                </a:solidFill>
                <a:latin typeface="Book Antiqua" panose="02040602050305030304" pitchFamily="18" charset="0"/>
              </a:rPr>
              <a:t>)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4B45F409-356E-D4D9-676F-F3877B6DD5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6582" y="962649"/>
            <a:ext cx="1941159" cy="474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6CFC64A8-0F63-CBA0-34E0-E4494F0D45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2667" y="3882970"/>
            <a:ext cx="1610139" cy="617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3BE3A01-A5B6-E077-C712-D8D9A9981B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2511" y="1674438"/>
            <a:ext cx="1506423" cy="378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69007C90-814C-4041-A513-BBE6817BF2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3904" y="3184025"/>
            <a:ext cx="2372361" cy="395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0">
            <a:extLst>
              <a:ext uri="{FF2B5EF4-FFF2-40B4-BE49-F238E27FC236}">
                <a16:creationId xmlns:a16="http://schemas.microsoft.com/office/drawing/2014/main" id="{5BD7A3D1-EA0C-FF9B-71E9-0FE0E07B7A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0256" y="833496"/>
            <a:ext cx="780584" cy="767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2">
            <a:extLst>
              <a:ext uri="{FF2B5EF4-FFF2-40B4-BE49-F238E27FC236}">
                <a16:creationId xmlns:a16="http://schemas.microsoft.com/office/drawing/2014/main" id="{9A6D76EF-61E0-1B41-197C-CF32FC8F22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6454" y="4659060"/>
            <a:ext cx="958345" cy="958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4">
            <a:extLst>
              <a:ext uri="{FF2B5EF4-FFF2-40B4-BE49-F238E27FC236}">
                <a16:creationId xmlns:a16="http://schemas.microsoft.com/office/drawing/2014/main" id="{680F9C89-D0AF-38F8-C1CE-B2F58C7AE4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566" y="1729816"/>
            <a:ext cx="1085965" cy="841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6">
            <a:extLst>
              <a:ext uri="{FF2B5EF4-FFF2-40B4-BE49-F238E27FC236}">
                <a16:creationId xmlns:a16="http://schemas.microsoft.com/office/drawing/2014/main" id="{311124CF-834A-D3EA-F4EC-60410F30E7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5508" y="1095191"/>
            <a:ext cx="1549923" cy="414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8">
            <a:extLst>
              <a:ext uri="{FF2B5EF4-FFF2-40B4-BE49-F238E27FC236}">
                <a16:creationId xmlns:a16="http://schemas.microsoft.com/office/drawing/2014/main" id="{CB474AA0-9FE7-0502-A8C9-CB75C95910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9243" y="3741584"/>
            <a:ext cx="1227322" cy="700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2">
            <a:extLst>
              <a:ext uri="{FF2B5EF4-FFF2-40B4-BE49-F238E27FC236}">
                <a16:creationId xmlns:a16="http://schemas.microsoft.com/office/drawing/2014/main" id="{AE7AB43D-898B-C498-BE91-88B6508072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4567" y="2183541"/>
            <a:ext cx="1126208" cy="700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4">
            <a:extLst>
              <a:ext uri="{FF2B5EF4-FFF2-40B4-BE49-F238E27FC236}">
                <a16:creationId xmlns:a16="http://schemas.microsoft.com/office/drawing/2014/main" id="{FCEB3532-87B6-72E3-9FFF-0C1B8C81F2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4752" y="1999174"/>
            <a:ext cx="1361266" cy="480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Facility for Rare Isotope Beams (@MSU.FRIB) • Facebook">
            <a:extLst>
              <a:ext uri="{FF2B5EF4-FFF2-40B4-BE49-F238E27FC236}">
                <a16:creationId xmlns:a16="http://schemas.microsoft.com/office/drawing/2014/main" id="{E5235DDC-3498-4E1B-AF38-7D6A769542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8882" y="2807015"/>
            <a:ext cx="1126209" cy="1126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Florida State rolls out new logos, part of ongoing ...">
            <a:extLst>
              <a:ext uri="{FF2B5EF4-FFF2-40B4-BE49-F238E27FC236}">
                <a16:creationId xmlns:a16="http://schemas.microsoft.com/office/drawing/2014/main" id="{78052A56-3313-FB2B-748F-E08A958A67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3032" y="3875670"/>
            <a:ext cx="1224707" cy="702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E049D3D-F561-5552-E32B-F47AEDFEED1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344137" y="4788730"/>
            <a:ext cx="1027201" cy="6985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84659F5-73AF-62F0-6B85-D02D33FD3D8A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783032" y="4752007"/>
            <a:ext cx="8509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1591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87CA7C53-A85C-36A8-13FD-5380974F5F4D}"/>
              </a:ext>
            </a:extLst>
          </p:cNvPr>
          <p:cNvSpPr txBox="1"/>
          <p:nvPr/>
        </p:nvSpPr>
        <p:spPr>
          <a:xfrm>
            <a:off x="504497" y="331865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2800" b="0" i="0" u="none" strike="noStrike" dirty="0">
                <a:effectLst/>
                <a:latin typeface="DM Serif Display" pitchFamily="2" charset="0"/>
              </a:rPr>
              <a:t>Outline</a:t>
            </a:r>
            <a:endParaRPr lang="en-US" sz="28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4CB9C0C-4AA8-4D0D-014C-368EE9E933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7A37-2045-4249-82B7-2BBF89027747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9D37D20-86BD-3FF7-A182-9EB6AE0D6568}"/>
              </a:ext>
            </a:extLst>
          </p:cNvPr>
          <p:cNvSpPr txBox="1"/>
          <p:nvPr/>
        </p:nvSpPr>
        <p:spPr>
          <a:xfrm>
            <a:off x="519794" y="1429918"/>
            <a:ext cx="7959230" cy="45550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2">
                    <a:lumMod val="90000"/>
                  </a:schemeClr>
                </a:solidFill>
                <a:latin typeface="DM Serif Display" pitchFamily="2" charset="0"/>
              </a:rPr>
              <a:t>Overview of AI/ML Capabilities (Data and Computational Science)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2">
                    <a:lumMod val="90000"/>
                  </a:schemeClr>
                </a:solidFill>
                <a:latin typeface="Book Antiqua" panose="02040602050305030304" pitchFamily="18" charset="0"/>
              </a:rPr>
              <a:t>Uncertainty quantification for ML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2">
                    <a:lumMod val="90000"/>
                  </a:schemeClr>
                </a:solidFill>
                <a:latin typeface="Book Antiqua" panose="02040602050305030304" pitchFamily="18" charset="0"/>
              </a:rPr>
              <a:t>Reinforcement Learning based optimization and Control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2">
                    <a:lumMod val="90000"/>
                  </a:schemeClr>
                </a:solidFill>
                <a:latin typeface="Book Antiqua" panose="02040602050305030304" pitchFamily="18" charset="0"/>
              </a:rPr>
              <a:t>Collaborators and Sponsors</a:t>
            </a:r>
          </a:p>
          <a:p>
            <a:pPr lvl="1"/>
            <a:endParaRPr lang="en-US" sz="2000" dirty="0">
              <a:latin typeface="Book Antiqua" panose="0204060205030503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DM Serif Display" pitchFamily="2" charset="0"/>
              </a:rPr>
              <a:t>AI/ML Activities in Experimental Halls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Book Antiqua" panose="02040602050305030304" pitchFamily="18" charset="0"/>
              </a:rPr>
              <a:t>AI assisted tracking and FPGA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Book Antiqua" panose="02040602050305030304" pitchFamily="18" charset="0"/>
              </a:rPr>
              <a:t>AI optimized Polarization, Coupling Experiments to Accelerator Controls, and SMOCS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Book Antiqua" panose="02040602050305030304" pitchFamily="18" charset="0"/>
              </a:rPr>
              <a:t>Inverse Problem Solvers and HAIDIS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Book Antiqua" panose="02040602050305030304" pitchFamily="18" charset="0"/>
              </a:rPr>
              <a:t>Many other activities</a:t>
            </a:r>
          </a:p>
          <a:p>
            <a:pPr lvl="1"/>
            <a:endParaRPr lang="en-US" sz="2000" dirty="0">
              <a:latin typeface="DM Serif Display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2">
                    <a:lumMod val="90000"/>
                  </a:schemeClr>
                </a:solidFill>
                <a:latin typeface="DM Serif Display" pitchFamily="2" charset="0"/>
              </a:rPr>
              <a:t>AI/ML Activities at CEBAF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2">
                    <a:lumMod val="90000"/>
                  </a:schemeClr>
                </a:solidFill>
                <a:latin typeface="Book Antiqua" panose="02040602050305030304" pitchFamily="18" charset="0"/>
              </a:rPr>
              <a:t>AI ready data and Agentic AI to help operations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bg2">
                  <a:lumMod val="90000"/>
                </a:schemeClr>
              </a:solidFill>
              <a:latin typeface="Book Antiqua" panose="02040602050305030304" pitchFamily="18" charset="0"/>
            </a:endParaRPr>
          </a:p>
          <a:p>
            <a:pPr lvl="1"/>
            <a:endParaRPr lang="en-US" sz="1400" dirty="0">
              <a:solidFill>
                <a:schemeClr val="bg2">
                  <a:lumMod val="90000"/>
                </a:schemeClr>
              </a:solidFill>
              <a:latin typeface="Book Antiqua" panose="0204060205030503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2">
                    <a:lumMod val="90000"/>
                  </a:schemeClr>
                </a:solidFill>
                <a:latin typeface="DM Serif Display" pitchFamily="2" charset="0"/>
              </a:rPr>
              <a:t>Conclusion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2">
                    <a:lumMod val="90000"/>
                  </a:schemeClr>
                </a:solidFill>
                <a:latin typeface="Book Antiqua" panose="02040602050305030304" pitchFamily="18" charset="0"/>
              </a:rPr>
              <a:t>References, and point of contacts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  <a:latin typeface="Book Antiqua" panose="02040602050305030304" pitchFamily="18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A4260ED-7A26-9D7E-1BC0-E1E2BC0C0B0B}"/>
              </a:ext>
            </a:extLst>
          </p:cNvPr>
          <p:cNvCxnSpPr>
            <a:cxnSpLocks/>
          </p:cNvCxnSpPr>
          <p:nvPr/>
        </p:nvCxnSpPr>
        <p:spPr>
          <a:xfrm>
            <a:off x="388883" y="2607427"/>
            <a:ext cx="11414234" cy="0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C842C75-532B-96E9-6805-751B65AD3EFF}"/>
              </a:ext>
            </a:extLst>
          </p:cNvPr>
          <p:cNvCxnSpPr>
            <a:cxnSpLocks/>
          </p:cNvCxnSpPr>
          <p:nvPr/>
        </p:nvCxnSpPr>
        <p:spPr>
          <a:xfrm>
            <a:off x="388883" y="4027200"/>
            <a:ext cx="11414234" cy="0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7D99A42-FE60-ECF9-F99B-B1843D6CD44D}"/>
              </a:ext>
            </a:extLst>
          </p:cNvPr>
          <p:cNvCxnSpPr>
            <a:cxnSpLocks/>
          </p:cNvCxnSpPr>
          <p:nvPr/>
        </p:nvCxnSpPr>
        <p:spPr>
          <a:xfrm>
            <a:off x="388883" y="4920054"/>
            <a:ext cx="11414234" cy="0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ooter Placeholder 8">
            <a:extLst>
              <a:ext uri="{FF2B5EF4-FFF2-40B4-BE49-F238E27FC236}">
                <a16:creationId xmlns:a16="http://schemas.microsoft.com/office/drawing/2014/main" id="{E29F0DB4-BEC3-0C08-5C13-CA0863C5751A}"/>
              </a:ext>
            </a:extLst>
          </p:cNvPr>
          <p:cNvSpPr txBox="1">
            <a:spLocks/>
          </p:cNvSpPr>
          <p:nvPr/>
        </p:nvSpPr>
        <p:spPr>
          <a:xfrm>
            <a:off x="101600" y="6550767"/>
            <a:ext cx="53340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bg2">
                    <a:lumMod val="75000"/>
                  </a:schemeClr>
                </a:solidFill>
                <a:latin typeface="Chakra Petch" pitchFamily="2" charset="-34"/>
                <a:cs typeface="Chakra Petch" pitchFamily="2" charset="-34"/>
              </a:rPr>
              <a:t>AI/ML Activities at Jefferson Lab | JLUO Meeting 2026</a:t>
            </a:r>
          </a:p>
        </p:txBody>
      </p:sp>
    </p:spTree>
    <p:extLst>
      <p:ext uri="{BB962C8B-B14F-4D97-AF65-F5344CB8AC3E}">
        <p14:creationId xmlns:p14="http://schemas.microsoft.com/office/powerpoint/2010/main" val="38843618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E26C855-9DAB-A696-3CEA-A99EA753E0B7}"/>
              </a:ext>
            </a:extLst>
          </p:cNvPr>
          <p:cNvCxnSpPr>
            <a:cxnSpLocks/>
          </p:cNvCxnSpPr>
          <p:nvPr/>
        </p:nvCxnSpPr>
        <p:spPr>
          <a:xfrm>
            <a:off x="388883" y="767255"/>
            <a:ext cx="11414234" cy="0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0C24D953-DA58-71ED-5FCD-A573C323AD14}"/>
              </a:ext>
            </a:extLst>
          </p:cNvPr>
          <p:cNvSpPr txBox="1"/>
          <p:nvPr/>
        </p:nvSpPr>
        <p:spPr>
          <a:xfrm>
            <a:off x="504496" y="331865"/>
            <a:ext cx="834486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latin typeface="DM Serif Display" pitchFamily="2" charset="0"/>
              </a:rPr>
              <a:t>A</a:t>
            </a:r>
            <a:r>
              <a:rPr lang="en-US" sz="2800" b="0" i="0" u="none" strike="noStrike" dirty="0">
                <a:effectLst/>
                <a:latin typeface="DM Serif Display" pitchFamily="2" charset="0"/>
              </a:rPr>
              <a:t>I Assisted Tracking for FDC -- </a:t>
            </a:r>
            <a:r>
              <a:rPr lang="en-US" sz="2800" b="0" i="0" u="none" strike="noStrike" dirty="0" err="1">
                <a:effectLst/>
                <a:latin typeface="DM Serif Display" pitchFamily="2" charset="0"/>
              </a:rPr>
              <a:t>GlueX</a:t>
            </a:r>
            <a:endParaRPr lang="en-US" sz="2800" dirty="0"/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5D7DF257-CABB-6EEA-9352-54818C8B0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7A37-2045-4249-82B7-2BBF89027747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2" name="Footer Placeholder 8">
            <a:extLst>
              <a:ext uri="{FF2B5EF4-FFF2-40B4-BE49-F238E27FC236}">
                <a16:creationId xmlns:a16="http://schemas.microsoft.com/office/drawing/2014/main" id="{25A9CE8A-6036-C02E-9BF4-4092F990E705}"/>
              </a:ext>
            </a:extLst>
          </p:cNvPr>
          <p:cNvSpPr txBox="1">
            <a:spLocks/>
          </p:cNvSpPr>
          <p:nvPr/>
        </p:nvSpPr>
        <p:spPr>
          <a:xfrm>
            <a:off x="101600" y="6550767"/>
            <a:ext cx="53340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bg2">
                    <a:lumMod val="75000"/>
                  </a:schemeClr>
                </a:solidFill>
                <a:latin typeface="Chakra Petch" pitchFamily="2" charset="-34"/>
                <a:cs typeface="Chakra Petch" pitchFamily="2" charset="-34"/>
              </a:rPr>
              <a:t>AI/ML Activities at Jefferson Lab | JLUO Meeting 2026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F22D896-0F91-ABE6-9950-AB3A8AD67A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0671" y="1202646"/>
            <a:ext cx="8470658" cy="137941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4C839848-D02A-0203-3BA4-D8E52E9E3BE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45488" y="2929626"/>
                <a:ext cx="3940404" cy="2923399"/>
              </a:xfrm>
              <a:prstGeom prst="rect">
                <a:avLst/>
              </a:prstGeom>
            </p:spPr>
            <p:txBody>
              <a:bodyPr vert="horz" lIns="91440" tIns="45720" rIns="91440" bIns="45720" rtlCol="0" anchor="t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20204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smtClean="0">
                          <a:latin typeface="Cambria Math" panose="02040503050406030204" pitchFamily="18" charset="0"/>
                        </a:rPr>
                        <m:t>𝑃𝑢𝑟𝑖𝑡𝑦</m:t>
                      </m:r>
                      <m:r>
                        <a:rPr lang="en-US" sz="120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200" i="1">
                              <a:latin typeface="Cambria Math" panose="02040503050406030204" pitchFamily="18" charset="0"/>
                            </a:rPr>
                            <m:t>𝑇𝑟𝑢𝑒</m:t>
                          </m:r>
                          <m:r>
                            <a:rPr lang="en-US" sz="1200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200" i="1">
                              <a:latin typeface="Cambria Math" panose="02040503050406030204" pitchFamily="18" charset="0"/>
                            </a:rPr>
                            <m:t>𝑃𝑜𝑠𝑖𝑡𝑖𝑣𝑒</m:t>
                          </m:r>
                        </m:num>
                        <m:den>
                          <m:r>
                            <a:rPr lang="en-US" sz="1200" i="1">
                              <a:latin typeface="Cambria Math" panose="02040503050406030204" pitchFamily="18" charset="0"/>
                            </a:rPr>
                            <m:t>𝑁𝑢𝑚𝑏𝑒𝑟</m:t>
                          </m:r>
                          <m:r>
                            <a:rPr lang="en-US" sz="1200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200" i="1">
                              <a:latin typeface="Cambria Math" panose="02040503050406030204" pitchFamily="18" charset="0"/>
                            </a:rPr>
                            <m:t>𝑜𝑓</m:t>
                          </m:r>
                          <m:r>
                            <a:rPr lang="en-US" sz="1200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200" i="1">
                              <a:latin typeface="Cambria Math" panose="02040503050406030204" pitchFamily="18" charset="0"/>
                            </a:rPr>
                            <m:t>𝑃𝑟𝑒𝑑𝑖𝑐𝑡𝑖𝑜𝑛𝑠</m:t>
                          </m:r>
                        </m:den>
                      </m:f>
                    </m:oMath>
                  </m:oMathPara>
                </a14:m>
                <a:endParaRPr lang="en-US" sz="1200" dirty="0">
                  <a:latin typeface="Book Antiqua" panose="02040602050305030304" pitchFamily="18" charset="0"/>
                </a:endParaRPr>
              </a:p>
              <a:p>
                <a:pPr marL="0" indent="0">
                  <a:buFont typeface="Arial" panose="020B0604020202020204" pitchFamily="34" charset="0"/>
                  <a:buNone/>
                </a:pPr>
                <a:endParaRPr lang="en-US" sz="1200" i="1" dirty="0">
                  <a:latin typeface="Book Antiqua" panose="02040602050305030304" pitchFamily="18" charset="0"/>
                </a:endParaRPr>
              </a:p>
              <a:p>
                <a:pPr marL="0" indent="0">
                  <a:buFont typeface="Arial" panose="020B0604020202020204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>
                          <a:latin typeface="Cambria Math" panose="02040503050406030204" pitchFamily="18" charset="0"/>
                        </a:rPr>
                        <m:t>𝐸𝑓𝑓𝑖𝑐𝑖𝑒𝑛𝑐𝑦</m:t>
                      </m:r>
                      <m:r>
                        <a:rPr lang="en-US" sz="12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200" i="1">
                              <a:latin typeface="Cambria Math" panose="02040503050406030204" pitchFamily="18" charset="0"/>
                            </a:rPr>
                            <m:t>𝑇𝑟𝑢𝑒</m:t>
                          </m:r>
                          <m:r>
                            <a:rPr lang="en-US" sz="1200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200" i="1">
                              <a:latin typeface="Cambria Math" panose="02040503050406030204" pitchFamily="18" charset="0"/>
                            </a:rPr>
                            <m:t>𝑃𝑜𝑠𝑖𝑡𝑖𝑣𝑒</m:t>
                          </m:r>
                        </m:num>
                        <m:den>
                          <m:r>
                            <a:rPr lang="en-US" sz="1200" i="1">
                              <a:latin typeface="Cambria Math" panose="02040503050406030204" pitchFamily="18" charset="0"/>
                            </a:rPr>
                            <m:t>𝑁𝑢𝑚𝑏𝑒𝑟</m:t>
                          </m:r>
                          <m:r>
                            <a:rPr lang="en-US" sz="1200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200" i="1">
                              <a:latin typeface="Cambria Math" panose="02040503050406030204" pitchFamily="18" charset="0"/>
                            </a:rPr>
                            <m:t>𝑜𝑓</m:t>
                          </m:r>
                          <m:r>
                            <a:rPr lang="en-US" sz="1200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200" i="1">
                              <a:latin typeface="Cambria Math" panose="02040503050406030204" pitchFamily="18" charset="0"/>
                            </a:rPr>
                            <m:t>𝑇𝑟𝑢𝑒</m:t>
                          </m:r>
                          <m:r>
                            <a:rPr lang="en-US" sz="1200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200" i="1">
                              <a:latin typeface="Cambria Math" panose="02040503050406030204" pitchFamily="18" charset="0"/>
                            </a:rPr>
                            <m:t>𝐸𝑑𝑔𝑒𝑠</m:t>
                          </m:r>
                        </m:den>
                      </m:f>
                    </m:oMath>
                  </m:oMathPara>
                </a14:m>
                <a:endParaRPr lang="en-US" sz="1200" dirty="0">
                  <a:latin typeface="Book Antiqua" panose="02040602050305030304" pitchFamily="18" charset="0"/>
                </a:endParaRPr>
              </a:p>
              <a:p>
                <a:endParaRPr lang="en-US" sz="1200" b="1" dirty="0">
                  <a:latin typeface="Book Antiqua" panose="02040602050305030304" pitchFamily="18" charset="0"/>
                </a:endParaRPr>
              </a:p>
              <a:p>
                <a:r>
                  <a:rPr lang="en-US" sz="1200" dirty="0">
                    <a:latin typeface="Book Antiqua" panose="02040602050305030304" pitchFamily="18" charset="0"/>
                  </a:rPr>
                  <a:t>ML provides </a:t>
                </a:r>
                <a:r>
                  <a:rPr lang="en-US" sz="1100" b="1" dirty="0">
                    <a:latin typeface="Book Antiqua" panose="02040602050305030304" pitchFamily="18" charset="0"/>
                  </a:rPr>
                  <a:t>~ 7.5% increase in efficiency</a:t>
                </a:r>
                <a:r>
                  <a:rPr lang="en-US" sz="1100" dirty="0">
                    <a:latin typeface="Book Antiqua" panose="02040602050305030304" pitchFamily="18" charset="0"/>
                  </a:rPr>
                  <a:t> at a fixed purity compared to traditional method</a:t>
                </a:r>
              </a:p>
              <a:p>
                <a:r>
                  <a:rPr lang="en-US" sz="1300" dirty="0">
                    <a:latin typeface="Book Antiqua" panose="02040602050305030304" pitchFamily="18" charset="0"/>
                  </a:rPr>
                  <a:t>ML is roughly </a:t>
                </a:r>
                <a:r>
                  <a:rPr lang="en-US" sz="1300" b="1" dirty="0">
                    <a:latin typeface="Book Antiqua" panose="02040602050305030304" pitchFamily="18" charset="0"/>
                  </a:rPr>
                  <a:t>5x faster </a:t>
                </a:r>
                <a:r>
                  <a:rPr lang="en-US" sz="1300" dirty="0">
                    <a:latin typeface="Book Antiqua" panose="02040602050305030304" pitchFamily="18" charset="0"/>
                  </a:rPr>
                  <a:t>in inference per event (152 </a:t>
                </a:r>
                <a14:m>
                  <m:oMath xmlns:m="http://schemas.openxmlformats.org/officeDocument/2006/math">
                    <m:r>
                      <a:rPr lang="en-US" sz="13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  <m:r>
                      <a:rPr lang="en-US" sz="13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𝑠</m:t>
                    </m:r>
                  </m:oMath>
                </a14:m>
                <a:r>
                  <a:rPr lang="en-US" sz="1300" dirty="0">
                    <a:latin typeface="Book Antiqua" panose="02040602050305030304" pitchFamily="18" charset="0"/>
                  </a:rPr>
                  <a:t> with traditional method vs 28 </a:t>
                </a:r>
                <a14:m>
                  <m:oMath xmlns:m="http://schemas.openxmlformats.org/officeDocument/2006/math">
                    <m:r>
                      <a:rPr lang="en-US" sz="13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  <m:r>
                      <a:rPr lang="en-US" sz="13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𝑠</m:t>
                    </m:r>
                  </m:oMath>
                </a14:m>
                <a:r>
                  <a:rPr lang="en-US" sz="1300" dirty="0">
                    <a:latin typeface="Book Antiqua" panose="02040602050305030304" pitchFamily="18" charset="0"/>
                  </a:rPr>
                  <a:t>)</a:t>
                </a:r>
              </a:p>
              <a:p>
                <a:r>
                  <a:rPr lang="en-US" sz="1300" dirty="0">
                    <a:latin typeface="Book Antiqua" panose="02040602050305030304" pitchFamily="18" charset="0"/>
                  </a:rPr>
                  <a:t>FPGA inferences are 50x faster (2.5 </a:t>
                </a:r>
                <a14:m>
                  <m:oMath xmlns:m="http://schemas.openxmlformats.org/officeDocument/2006/math">
                    <m:r>
                      <a:rPr lang="en-US" sz="13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  <m:r>
                      <a:rPr lang="en-US" sz="13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𝑠</m:t>
                    </m:r>
                  </m:oMath>
                </a14:m>
                <a:r>
                  <a:rPr lang="en-US" sz="1300" dirty="0">
                    <a:latin typeface="Book Antiqua" panose="02040602050305030304" pitchFamily="18" charset="0"/>
                  </a:rPr>
                  <a:t>) at a slight reduction in efficiency</a:t>
                </a:r>
              </a:p>
            </p:txBody>
          </p:sp>
        </mc:Choice>
        <mc:Fallback xmlns=""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4C839848-D02A-0203-3BA4-D8E52E9E3B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488" y="2929626"/>
                <a:ext cx="3940404" cy="2923399"/>
              </a:xfrm>
              <a:prstGeom prst="rect">
                <a:avLst/>
              </a:prstGeom>
              <a:blipFill>
                <a:blip r:embed="rId3"/>
                <a:stretch>
                  <a:fillRect t="-4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9371FAE2-85A6-D823-DF7A-185466EE8D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41396" y="3231066"/>
            <a:ext cx="3897865" cy="29233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C700791-C486-DE6C-77CE-3911CDF276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39261" y="3292692"/>
            <a:ext cx="4029844" cy="2861773"/>
          </a:xfrm>
          <a:prstGeom prst="rect">
            <a:avLst/>
          </a:prstGeom>
        </p:spPr>
      </p:pic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637DE408-80E4-520A-C5E0-3F68FBDA5F3D}"/>
              </a:ext>
            </a:extLst>
          </p:cNvPr>
          <p:cNvSpPr/>
          <p:nvPr/>
        </p:nvSpPr>
        <p:spPr>
          <a:xfrm>
            <a:off x="255461" y="5796560"/>
            <a:ext cx="3618502" cy="556056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  <a:latin typeface="Book Antiqua" panose="02040602050305030304" pitchFamily="18" charset="0"/>
              </a:rPr>
              <a:t>POC: Ahmed Mohammed (</a:t>
            </a:r>
            <a:r>
              <a:rPr lang="en-US" sz="1200" dirty="0" err="1">
                <a:solidFill>
                  <a:schemeClr val="tx1"/>
                </a:solidFill>
                <a:latin typeface="Book Antiqua" panose="02040602050305030304" pitchFamily="18" charset="0"/>
              </a:rPr>
              <a:t>ahmedm@jlab.org</a:t>
            </a:r>
            <a:r>
              <a:rPr lang="en-US" sz="1200" dirty="0">
                <a:solidFill>
                  <a:schemeClr val="tx1"/>
                </a:solidFill>
                <a:latin typeface="Book Antiqua" panose="02040602050305030304" pitchFamily="18" charset="0"/>
              </a:rPr>
              <a:t>) &amp;</a:t>
            </a:r>
          </a:p>
          <a:p>
            <a:pPr algn="ctr"/>
            <a:r>
              <a:rPr lang="en-US" sz="1200" dirty="0">
                <a:solidFill>
                  <a:schemeClr val="tx1"/>
                </a:solidFill>
                <a:latin typeface="Book Antiqua" panose="02040602050305030304" pitchFamily="18" charset="0"/>
              </a:rPr>
              <a:t>Kishan Rajput (</a:t>
            </a:r>
            <a:r>
              <a:rPr lang="en-US" sz="1200" dirty="0" err="1">
                <a:solidFill>
                  <a:schemeClr val="tx1"/>
                </a:solidFill>
                <a:latin typeface="Book Antiqua" panose="02040602050305030304" pitchFamily="18" charset="0"/>
              </a:rPr>
              <a:t>Kishan@jlab.org</a:t>
            </a:r>
            <a:r>
              <a:rPr lang="en-US" sz="1200" dirty="0">
                <a:solidFill>
                  <a:schemeClr val="tx1"/>
                </a:solidFill>
                <a:latin typeface="Book Antiqua" panose="0204060205030503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479045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E26C855-9DAB-A696-3CEA-A99EA753E0B7}"/>
              </a:ext>
            </a:extLst>
          </p:cNvPr>
          <p:cNvCxnSpPr>
            <a:cxnSpLocks/>
          </p:cNvCxnSpPr>
          <p:nvPr/>
        </p:nvCxnSpPr>
        <p:spPr>
          <a:xfrm>
            <a:off x="388883" y="767255"/>
            <a:ext cx="11414234" cy="0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0C24D953-DA58-71ED-5FCD-A573C323AD14}"/>
              </a:ext>
            </a:extLst>
          </p:cNvPr>
          <p:cNvSpPr txBox="1"/>
          <p:nvPr/>
        </p:nvSpPr>
        <p:spPr>
          <a:xfrm>
            <a:off x="504496" y="331865"/>
            <a:ext cx="834486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latin typeface="DM Serif Display" pitchFamily="2" charset="0"/>
              </a:rPr>
              <a:t>A</a:t>
            </a:r>
            <a:r>
              <a:rPr lang="en-US" sz="2800" b="0" i="0" u="none" strike="noStrike" dirty="0">
                <a:effectLst/>
                <a:latin typeface="DM Serif Display" pitchFamily="2" charset="0"/>
              </a:rPr>
              <a:t>I Assisted Tracking on FPGA</a:t>
            </a:r>
            <a:endParaRPr lang="en-US" sz="2800" dirty="0"/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5D7DF257-CABB-6EEA-9352-54818C8B0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7A37-2045-4249-82B7-2BBF89027747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2" name="Footer Placeholder 8">
            <a:extLst>
              <a:ext uri="{FF2B5EF4-FFF2-40B4-BE49-F238E27FC236}">
                <a16:creationId xmlns:a16="http://schemas.microsoft.com/office/drawing/2014/main" id="{25A9CE8A-6036-C02E-9BF4-4092F990E705}"/>
              </a:ext>
            </a:extLst>
          </p:cNvPr>
          <p:cNvSpPr txBox="1">
            <a:spLocks/>
          </p:cNvSpPr>
          <p:nvPr/>
        </p:nvSpPr>
        <p:spPr>
          <a:xfrm>
            <a:off x="101600" y="6550767"/>
            <a:ext cx="53340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bg2">
                    <a:lumMod val="75000"/>
                  </a:schemeClr>
                </a:solidFill>
                <a:latin typeface="Chakra Petch" pitchFamily="2" charset="-34"/>
                <a:cs typeface="Chakra Petch" pitchFamily="2" charset="-34"/>
              </a:rPr>
              <a:t>AI/ML Activities at Jefferson Lab | JLUO Meeting 2026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6DF09C0-6D75-FAD2-7036-F016191579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883" y="969618"/>
            <a:ext cx="6977465" cy="2631501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D36F3B92-DDB0-8C56-95DB-95D19B8A0043}"/>
              </a:ext>
            </a:extLst>
          </p:cNvPr>
          <p:cNvSpPr/>
          <p:nvPr/>
        </p:nvSpPr>
        <p:spPr>
          <a:xfrm>
            <a:off x="2479248" y="1941310"/>
            <a:ext cx="1197205" cy="764183"/>
          </a:xfrm>
          <a:prstGeom prst="ellipse">
            <a:avLst/>
          </a:prstGeom>
          <a:noFill/>
          <a:ln w="19050">
            <a:solidFill>
              <a:srgbClr val="FF0000"/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95E25A-0D1B-9ED7-CA81-3BF23859F91E}"/>
              </a:ext>
            </a:extLst>
          </p:cNvPr>
          <p:cNvSpPr txBox="1"/>
          <p:nvPr/>
        </p:nvSpPr>
        <p:spPr>
          <a:xfrm>
            <a:off x="7467600" y="1070059"/>
            <a:ext cx="4561001" cy="18917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latin typeface="Book Antiqua" panose="02040602050305030304" pitchFamily="18" charset="0"/>
              </a:rPr>
              <a:t>Graph Neural Network for track finding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Book Antiqua" panose="02040602050305030304" pitchFamily="18" charset="0"/>
              </a:rPr>
              <a:t>In this case we have a straight track segments, with a quite narrow angular distribution ~15 degree.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Book Antiqua" panose="02040602050305030304" pitchFamily="18" charset="0"/>
              </a:rPr>
              <a:t>FPGA takes about 3 microseconds per event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latin typeface="Book Antiqua" panose="02040602050305030304" pitchFamily="18" charset="0"/>
              </a:rPr>
              <a:t>Recurrent Neural Networks/LSTM for track fitting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latin typeface="Book Antiqua" panose="02040602050305030304" pitchFamily="18" charset="0"/>
              </a:rPr>
              <a:t>PID based on measuring ionization along the track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2B77983-0C7C-FB73-F5D9-CEDD6A5199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428" y="3677186"/>
            <a:ext cx="5003948" cy="2530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7C65882-AC18-7DD9-76D9-A1757CF144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9365" y="3679825"/>
            <a:ext cx="5423752" cy="2631501"/>
          </a:xfrm>
          <a:prstGeom prst="rect">
            <a:avLst/>
          </a:prstGeom>
        </p:spPr>
      </p:pic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D5F30020-7D74-B2AE-2E28-3AF4FBD156AC}"/>
              </a:ext>
            </a:extLst>
          </p:cNvPr>
          <p:cNvSpPr/>
          <p:nvPr/>
        </p:nvSpPr>
        <p:spPr>
          <a:xfrm>
            <a:off x="233484" y="6184868"/>
            <a:ext cx="3056379" cy="330968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  <a:latin typeface="Book Antiqua" panose="02040602050305030304" pitchFamily="18" charset="0"/>
              </a:rPr>
              <a:t>POC: Sergey </a:t>
            </a:r>
            <a:r>
              <a:rPr lang="en-US" sz="1200" dirty="0" err="1">
                <a:solidFill>
                  <a:schemeClr val="tx1"/>
                </a:solidFill>
                <a:latin typeface="Book Antiqua" panose="02040602050305030304" pitchFamily="18" charset="0"/>
              </a:rPr>
              <a:t>Furletov</a:t>
            </a:r>
            <a:r>
              <a:rPr lang="en-US" sz="1200" dirty="0">
                <a:solidFill>
                  <a:schemeClr val="tx1"/>
                </a:solidFill>
                <a:latin typeface="Book Antiqua" panose="02040602050305030304" pitchFamily="18" charset="0"/>
              </a:rPr>
              <a:t> (</a:t>
            </a:r>
            <a:r>
              <a:rPr lang="en-US" sz="1200" dirty="0" err="1">
                <a:solidFill>
                  <a:schemeClr val="tx1"/>
                </a:solidFill>
                <a:latin typeface="Book Antiqua" panose="02040602050305030304" pitchFamily="18" charset="0"/>
              </a:rPr>
              <a:t>furletov@jlab.org</a:t>
            </a:r>
            <a:r>
              <a:rPr lang="en-US" sz="1200" dirty="0">
                <a:solidFill>
                  <a:schemeClr val="tx1"/>
                </a:solidFill>
                <a:latin typeface="Book Antiqua" panose="0204060205030503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06089527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7047</TotalTime>
  <Words>2557</Words>
  <Application>Microsoft Macintosh PowerPoint</Application>
  <PresentationFormat>Widescreen</PresentationFormat>
  <Paragraphs>298</Paragraphs>
  <Slides>26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5" baseType="lpstr">
      <vt:lpstr>Arial</vt:lpstr>
      <vt:lpstr>Book Antiqua</vt:lpstr>
      <vt:lpstr>Calibri</vt:lpstr>
      <vt:lpstr>Calibri Light</vt:lpstr>
      <vt:lpstr>Cambria Math</vt:lpstr>
      <vt:lpstr>Chakra Petch</vt:lpstr>
      <vt:lpstr>DM Serif Display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Rajput, Kishansingh</dc:creator>
  <cp:lastModifiedBy>Rajput, Kishansingh</cp:lastModifiedBy>
  <cp:revision>155</cp:revision>
  <dcterms:created xsi:type="dcterms:W3CDTF">2026-06-18T15:59:44Z</dcterms:created>
  <dcterms:modified xsi:type="dcterms:W3CDTF">2026-06-23T17:08:51Z</dcterms:modified>
</cp:coreProperties>
</file>