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0" r:id="rId4"/>
  </p:sldMasterIdLst>
  <p:notesMasterIdLst>
    <p:notesMasterId r:id="rId41"/>
  </p:notesMasterIdLst>
  <p:sldIdLst>
    <p:sldId id="292" r:id="rId5"/>
    <p:sldId id="259" r:id="rId6"/>
    <p:sldId id="269" r:id="rId7"/>
    <p:sldId id="257" r:id="rId8"/>
    <p:sldId id="276" r:id="rId9"/>
    <p:sldId id="267" r:id="rId10"/>
    <p:sldId id="2147483644" r:id="rId11"/>
    <p:sldId id="286" r:id="rId12"/>
    <p:sldId id="287" r:id="rId13"/>
    <p:sldId id="271" r:id="rId14"/>
    <p:sldId id="262" r:id="rId15"/>
    <p:sldId id="283" r:id="rId16"/>
    <p:sldId id="285" r:id="rId17"/>
    <p:sldId id="2147483645" r:id="rId18"/>
    <p:sldId id="270" r:id="rId19"/>
    <p:sldId id="2147483646" r:id="rId20"/>
    <p:sldId id="256" r:id="rId21"/>
    <p:sldId id="2147483647" r:id="rId22"/>
    <p:sldId id="288" r:id="rId23"/>
    <p:sldId id="268" r:id="rId24"/>
    <p:sldId id="300" r:id="rId25"/>
    <p:sldId id="296" r:id="rId26"/>
    <p:sldId id="275" r:id="rId27"/>
    <p:sldId id="273" r:id="rId28"/>
    <p:sldId id="289" r:id="rId29"/>
    <p:sldId id="291" r:id="rId30"/>
    <p:sldId id="290" r:id="rId31"/>
    <p:sldId id="264" r:id="rId32"/>
    <p:sldId id="265" r:id="rId33"/>
    <p:sldId id="278" r:id="rId34"/>
    <p:sldId id="302" r:id="rId35"/>
    <p:sldId id="304" r:id="rId36"/>
    <p:sldId id="303" r:id="rId37"/>
    <p:sldId id="293" r:id="rId38"/>
    <p:sldId id="274" r:id="rId39"/>
    <p:sldId id="27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F39100-607A-4F1D-9DDB-C1C844A32B40}">
          <p14:sldIdLst>
            <p14:sldId id="292"/>
            <p14:sldId id="259"/>
            <p14:sldId id="269"/>
            <p14:sldId id="257"/>
            <p14:sldId id="276"/>
          </p14:sldIdLst>
        </p14:section>
        <p14:section name="Motivating Factors" id="{CCA86123-0575-42EC-8745-45CC9DAC87DD}">
          <p14:sldIdLst>
            <p14:sldId id="267"/>
            <p14:sldId id="2147483644"/>
            <p14:sldId id="286"/>
            <p14:sldId id="287"/>
            <p14:sldId id="271"/>
            <p14:sldId id="262"/>
            <p14:sldId id="283"/>
            <p14:sldId id="285"/>
            <p14:sldId id="2147483645"/>
          </p14:sldIdLst>
        </p14:section>
        <p14:section name="FAIR and AI Ready Data" id="{E40D789A-0EAB-40EB-9A7C-15DCEA4B0A45}">
          <p14:sldIdLst>
            <p14:sldId id="270"/>
            <p14:sldId id="2147483646"/>
            <p14:sldId id="256"/>
            <p14:sldId id="2147483647"/>
            <p14:sldId id="288"/>
          </p14:sldIdLst>
        </p14:section>
        <p14:section name="FAIR4RS" id="{E2391A18-13F6-460F-8E37-1E63C2B1C2F3}">
          <p14:sldIdLst>
            <p14:sldId id="268"/>
            <p14:sldId id="300"/>
            <p14:sldId id="296"/>
          </p14:sldIdLst>
        </p14:section>
        <p14:section name="Layers of Data Management" id="{786F88A3-178F-4864-AB72-214A56CED720}">
          <p14:sldIdLst>
            <p14:sldId id="275"/>
            <p14:sldId id="273"/>
            <p14:sldId id="289"/>
            <p14:sldId id="291"/>
            <p14:sldId id="290"/>
            <p14:sldId id="264"/>
            <p14:sldId id="265"/>
            <p14:sldId id="278"/>
            <p14:sldId id="302"/>
            <p14:sldId id="304"/>
            <p14:sldId id="303"/>
            <p14:sldId id="293"/>
          </p14:sldIdLst>
        </p14:section>
        <p14:section name="IntrotoCDO" id="{67DA3F64-DAD3-4108-A90E-240052AC44B7}">
          <p14:sldIdLst>
            <p14:sldId id="274"/>
            <p14:sldId id="2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8C9102-A27B-C7B9-554C-7DE2D95FE1FA}" name="Laura Biven" initials="LB" userId="S::biven@jlab.org::a83f4f61-3080-4401-a078-50989fb5a491" providerId="AD"/>
  <p188:author id="{7E9D933E-9981-F635-06AE-FC8B715B3790}" name="Casey Morean" initials="CM" userId="S::cmorean@jlab.org::5586e6b0-13ce-463b-9584-513d68329daf" providerId="AD"/>
  <p188:author id="{551C915B-D64F-61E1-5D68-3BCAF086C39E}" name="Kim Edwards" initials="KE" userId="S::kindrew@jlab.org::8abbaeaf-d381-4d97-afa5-50e9bfca770b" providerId="AD"/>
  <p188:author id="{13FA3E90-83FD-F8DA-0758-D7AEADAE3D5C}" name="Diana McSpadden" initials="DM" userId="S::dianam@jlab.org::9191568e-006d-4f23-918a-8fdb27aadd0d" providerId="AD"/>
  <p188:author id="{3BE8C9AB-83F5-CCEC-0B9C-110A3770F961}" name="Anil Panta" initials="AP" userId="S::panta@jlab.org::610a85df-e319-479a-83cc-f99211ca6324" providerId="AD"/>
  <p188:author id="{A0C435D0-DEA4-0138-834C-AA7E2CC26159}" name="Antypas, Katerina B." initials="AKB" userId="S::7832706513@nsf.gov::4ea63584-33dc-4190-9b81-cbabf3271381" providerId="AD"/>
  <p188:author id="{70E9D7D8-C3BF-2AD4-6C6F-EF1C061C63A7}" name="DeBlanc-Knowles, Tess" initials="TD" userId="S::7298986187@nsf.gov::357de3f1-1be7-4c67-bffc-d0458dce6ef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6F7"/>
    <a:srgbClr val="19568B"/>
    <a:srgbClr val="CDD5DD"/>
    <a:srgbClr val="5C72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D55A50-82D2-4CE8-9EA0-1521C44B4C93}" v="41" dt="2026-06-23T11:35:46.4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86" autoAdjust="0"/>
    <p:restoredTop sz="67843" autoAdjust="0"/>
  </p:normalViewPr>
  <p:slideViewPr>
    <p:cSldViewPr snapToGrid="0">
      <p:cViewPr varScale="1">
        <p:scale>
          <a:sx n="48" d="100"/>
          <a:sy n="48" d="100"/>
        </p:scale>
        <p:origin x="1613" y="269"/>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DDC30C42-F1EA-EA44-9613-5E7947EE8325}" type="datetimeFigureOut">
              <a:rPr lang="en-US" smtClean="0"/>
              <a:pPr/>
              <a:t>6/23/2026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93BBF43-A868-D94C-A9CC-39C296714D2B}" type="slidenum">
              <a:rPr lang="en-US" smtClean="0"/>
              <a:pPr/>
              <a:t>‹#›</a:t>
            </a:fld>
            <a:endParaRPr lang="en-US"/>
          </a:p>
        </p:txBody>
      </p:sp>
    </p:spTree>
    <p:extLst>
      <p:ext uri="{BB962C8B-B14F-4D97-AF65-F5344CB8AC3E}">
        <p14:creationId xmlns:p14="http://schemas.microsoft.com/office/powerpoint/2010/main" val="385567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B70B3-A8D2-382F-AFA4-508A6B6CF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CE99B-9481-9BC7-4EBF-EE3F3CCA4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8B758E-DF06-4B53-8244-72F31F7395D9}"/>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https://www.jlab.org/jluo2026</a:t>
            </a:r>
          </a:p>
          <a:p>
            <a:r>
              <a:rPr lang="en-US" dirty="0">
                <a:latin typeface="Arial" panose="020B0604020202020204" pitchFamily="34" charset="0"/>
                <a:cs typeface="Arial" panose="020B0604020202020204" pitchFamily="34" charset="0"/>
              </a:rPr>
              <a:t>https://indico.jlab.org/event/1000/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1:45:  -- 25 mins</a:t>
            </a:r>
          </a:p>
          <a:p>
            <a:r>
              <a:rPr lang="en-US" sz="1200" b="1" i="0" kern="1200" dirty="0">
                <a:solidFill>
                  <a:schemeClr val="tx1"/>
                </a:solidFill>
                <a:effectLst/>
                <a:latin typeface="Arial" panose="020B0604020202020204" pitchFamily="34" charset="0"/>
                <a:ea typeface="+mn-ea"/>
                <a:cs typeface="+mn-cs"/>
              </a:rPr>
              <a:t>Data management and stewardship</a:t>
            </a:r>
            <a:endParaRPr lang="en-US" sz="1200" b="0" i="0" kern="1200" dirty="0">
              <a:solidFill>
                <a:schemeClr val="tx1"/>
              </a:solidFill>
              <a:effectLst/>
              <a:latin typeface="Arial" panose="020B0604020202020204" pitchFamily="34" charset="0"/>
              <a:ea typeface="+mn-ea"/>
              <a:cs typeface="+mn-cs"/>
            </a:endParaRPr>
          </a:p>
          <a:p>
            <a:r>
              <a:rPr lang="en-US" sz="1200" b="1" i="0" kern="1200" dirty="0">
                <a:solidFill>
                  <a:schemeClr val="tx1"/>
                </a:solidFill>
                <a:effectLst/>
                <a:latin typeface="Arial" panose="020B0604020202020204" pitchFamily="34" charset="0"/>
                <a:ea typeface="+mn-ea"/>
                <a:cs typeface="+mn-cs"/>
              </a:rPr>
              <a:t>Speaker</a:t>
            </a:r>
            <a:r>
              <a:rPr lang="en-US" sz="1200" b="0" i="0" kern="1200" dirty="0">
                <a:solidFill>
                  <a:schemeClr val="tx1"/>
                </a:solidFill>
                <a:effectLst/>
                <a:latin typeface="Arial" panose="020B0604020202020204" pitchFamily="34" charset="0"/>
                <a:ea typeface="+mn-ea"/>
                <a:cs typeface="+mn-cs"/>
              </a:rPr>
              <a:t>: Laura Biven</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2604D8E-ADD7-92A1-C489-6C4B92236ADF}"/>
              </a:ext>
            </a:extLst>
          </p:cNvPr>
          <p:cNvSpPr>
            <a:spLocks noGrp="1"/>
          </p:cNvSpPr>
          <p:nvPr>
            <p:ph type="sldNum" sz="quarter" idx="5"/>
          </p:nvPr>
        </p:nvSpPr>
        <p:spPr/>
        <p:txBody>
          <a:bodyPr/>
          <a:lstStyle/>
          <a:p>
            <a:fld id="{493BBF43-A868-D94C-A9CC-39C296714D2B}" type="slidenum">
              <a:rPr lang="en-US" smtClean="0"/>
              <a:t>1</a:t>
            </a:fld>
            <a:endParaRPr lang="en-US"/>
          </a:p>
        </p:txBody>
      </p:sp>
    </p:spTree>
    <p:extLst>
      <p:ext uri="{BB962C8B-B14F-4D97-AF65-F5344CB8AC3E}">
        <p14:creationId xmlns:p14="http://schemas.microsoft.com/office/powerpoint/2010/main" val="1789729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0E69D-2350-676D-3B3A-44FCB142E0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891D7-F6FF-CBF7-79B8-5ECE7B1F3E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62DBA-3E8B-DA37-3C99-49EDFC287864}"/>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B3B0D5E6-D9C4-34AC-C01D-A328D184297C}"/>
              </a:ext>
            </a:extLst>
          </p:cNvPr>
          <p:cNvSpPr>
            <a:spLocks noGrp="1"/>
          </p:cNvSpPr>
          <p:nvPr>
            <p:ph type="sldNum" sz="quarter" idx="5"/>
          </p:nvPr>
        </p:nvSpPr>
        <p:spPr/>
        <p:txBody>
          <a:bodyPr/>
          <a:lstStyle/>
          <a:p>
            <a:fld id="{493BBF43-A868-D94C-A9CC-39C296714D2B}" type="slidenum">
              <a:rPr lang="en-US" smtClean="0"/>
              <a:pPr/>
              <a:t>22</a:t>
            </a:fld>
            <a:endParaRPr lang="en-US"/>
          </a:p>
        </p:txBody>
      </p:sp>
    </p:spTree>
    <p:extLst>
      <p:ext uri="{BB962C8B-B14F-4D97-AF65-F5344CB8AC3E}">
        <p14:creationId xmlns:p14="http://schemas.microsoft.com/office/powerpoint/2010/main" val="29353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9D0BE-2F0B-28D3-E8FD-3C63E8E3D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9DD6B4-EA3B-FC09-2556-34221BF920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6B346-DC75-EA6A-6E4A-59CEFD650AE1}"/>
              </a:ext>
            </a:extLst>
          </p:cNvPr>
          <p:cNvSpPr>
            <a:spLocks noGrp="1"/>
          </p:cNvSpPr>
          <p:nvPr>
            <p:ph type="body" idx="1"/>
          </p:nvPr>
        </p:nvSpPr>
        <p:spPr/>
        <p:txBody>
          <a:bodyPr/>
          <a:lstStyle/>
          <a:p>
            <a:pPr algn="l">
              <a:buFont typeface="Arial" panose="020B0604020202020204" pitchFamily="34" charset="0"/>
              <a:buNone/>
            </a:pPr>
            <a:endParaRPr lang="en-US">
              <a:latin typeface="Arial" panose="020B0604020202020204" pitchFamily="34" charset="0"/>
              <a:cs typeface="Arial" panose="020B0604020202020204" pitchFamily="34" charset="0"/>
            </a:endParaRPr>
          </a:p>
          <a:p>
            <a:pPr algn="l">
              <a:buFont typeface="Arial" panose="020B0604020202020204" pitchFamily="34" charset="0"/>
              <a:buNone/>
            </a:pPr>
            <a:endParaRPr lang="en-US" b="0" i="0" u="none" strike="noStrike">
              <a:solidFill>
                <a:srgbClr val="000000"/>
              </a:solidFill>
              <a:effectLst/>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D2704257-BB78-C991-B867-16FF663F7763}"/>
              </a:ext>
            </a:extLst>
          </p:cNvPr>
          <p:cNvSpPr>
            <a:spLocks noGrp="1"/>
          </p:cNvSpPr>
          <p:nvPr>
            <p:ph type="sldNum" sz="quarter" idx="5"/>
          </p:nvPr>
        </p:nvSpPr>
        <p:spPr/>
        <p:txBody>
          <a:bodyPr/>
          <a:lstStyle/>
          <a:p>
            <a:fld id="{493BBF43-A868-D94C-A9CC-39C296714D2B}" type="slidenum">
              <a:rPr lang="en-US" smtClean="0"/>
              <a:t>4</a:t>
            </a:fld>
            <a:endParaRPr lang="en-US"/>
          </a:p>
        </p:txBody>
      </p:sp>
    </p:spTree>
    <p:extLst>
      <p:ext uri="{BB962C8B-B14F-4D97-AF65-F5344CB8AC3E}">
        <p14:creationId xmlns:p14="http://schemas.microsoft.com/office/powerpoint/2010/main" val="2359068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https://www.osti.gov/stip/about/supporting-documentation/2411C </a:t>
            </a:r>
          </a:p>
          <a:p>
            <a:endParaRPr lang="en-US"/>
          </a:p>
        </p:txBody>
      </p:sp>
      <p:sp>
        <p:nvSpPr>
          <p:cNvPr id="4" name="Slide Number Placeholder 3"/>
          <p:cNvSpPr>
            <a:spLocks noGrp="1"/>
          </p:cNvSpPr>
          <p:nvPr>
            <p:ph type="sldNum" sz="quarter" idx="5"/>
          </p:nvPr>
        </p:nvSpPr>
        <p:spPr/>
        <p:txBody>
          <a:bodyPr/>
          <a:lstStyle/>
          <a:p>
            <a:fld id="{493BBF43-A868-D94C-A9CC-39C296714D2B}" type="slidenum">
              <a:rPr lang="en-US" smtClean="0"/>
              <a:pPr/>
              <a:t>7</a:t>
            </a:fld>
            <a:endParaRPr lang="en-US"/>
          </a:p>
        </p:txBody>
      </p:sp>
    </p:spTree>
    <p:extLst>
      <p:ext uri="{BB962C8B-B14F-4D97-AF65-F5344CB8AC3E}">
        <p14:creationId xmlns:p14="http://schemas.microsoft.com/office/powerpoint/2010/main" val="1450954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3BBF43-A868-D94C-A9CC-39C296714D2B}" type="slidenum">
              <a:rPr lang="en-US" smtClean="0"/>
              <a:pPr/>
              <a:t>10</a:t>
            </a:fld>
            <a:endParaRPr lang="en-US"/>
          </a:p>
        </p:txBody>
      </p:sp>
    </p:spTree>
    <p:extLst>
      <p:ext uri="{BB962C8B-B14F-4D97-AF65-F5344CB8AC3E}">
        <p14:creationId xmlns:p14="http://schemas.microsoft.com/office/powerpoint/2010/main" val="11092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493BBF43-A868-D94C-A9CC-39C296714D2B}" type="slidenum">
              <a:rPr lang="en-US" smtClean="0"/>
              <a:pPr/>
              <a:t>11</a:t>
            </a:fld>
            <a:endParaRPr lang="en-US"/>
          </a:p>
        </p:txBody>
      </p:sp>
    </p:spTree>
    <p:extLst>
      <p:ext uri="{BB962C8B-B14F-4D97-AF65-F5344CB8AC3E}">
        <p14:creationId xmlns:p14="http://schemas.microsoft.com/office/powerpoint/2010/main" val="2617171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https://nuclearsciencefuture.org/wp-content/uploads/2024/03/23-G06476-2024-LRP-8.5x11-pcg-v1.5-3.14.24.pdf </a:t>
            </a:r>
          </a:p>
        </p:txBody>
      </p:sp>
      <p:sp>
        <p:nvSpPr>
          <p:cNvPr id="4" name="Slide Number Placeholder 3"/>
          <p:cNvSpPr>
            <a:spLocks noGrp="1"/>
          </p:cNvSpPr>
          <p:nvPr>
            <p:ph type="sldNum" sz="quarter" idx="5"/>
          </p:nvPr>
        </p:nvSpPr>
        <p:spPr/>
        <p:txBody>
          <a:bodyPr/>
          <a:lstStyle/>
          <a:p>
            <a:fld id="{493BBF43-A868-D94C-A9CC-39C296714D2B}" type="slidenum">
              <a:rPr lang="en-US" smtClean="0"/>
              <a:pPr/>
              <a:t>12</a:t>
            </a:fld>
            <a:endParaRPr lang="en-US"/>
          </a:p>
        </p:txBody>
      </p:sp>
    </p:spTree>
    <p:extLst>
      <p:ext uri="{BB962C8B-B14F-4D97-AF65-F5344CB8AC3E}">
        <p14:creationId xmlns:p14="http://schemas.microsoft.com/office/powerpoint/2010/main" val="1650174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BA0F1-DFA2-501D-22EA-3C4F0EE6D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61628-9A8F-7F59-ECC8-7D70F4C5EC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521188-628F-EED7-889E-82C9CD98CFC5}"/>
              </a:ext>
            </a:extLst>
          </p:cNvPr>
          <p:cNvSpPr>
            <a:spLocks noGrp="1"/>
          </p:cNvSpPr>
          <p:nvPr>
            <p:ph type="body" idx="1"/>
          </p:nvPr>
        </p:nvSpPr>
        <p:spPr/>
        <p:txBody>
          <a:bodyPr/>
          <a:lstStyle/>
          <a:p>
            <a:r>
              <a:rPr lang="en-US"/>
              <a:t>https://nuclearsciencefuture.org/wp-content/uploads/2024/03/23-G06476-2024-LRP-8.5x11-pcg-v1.5-3.14.24.pdf </a:t>
            </a:r>
          </a:p>
        </p:txBody>
      </p:sp>
      <p:sp>
        <p:nvSpPr>
          <p:cNvPr id="4" name="Slide Number Placeholder 3">
            <a:extLst>
              <a:ext uri="{FF2B5EF4-FFF2-40B4-BE49-F238E27FC236}">
                <a16:creationId xmlns:a16="http://schemas.microsoft.com/office/drawing/2014/main" id="{DE1609AE-3106-178F-636A-A3EFED33042E}"/>
              </a:ext>
            </a:extLst>
          </p:cNvPr>
          <p:cNvSpPr>
            <a:spLocks noGrp="1"/>
          </p:cNvSpPr>
          <p:nvPr>
            <p:ph type="sldNum" sz="quarter" idx="5"/>
          </p:nvPr>
        </p:nvSpPr>
        <p:spPr/>
        <p:txBody>
          <a:bodyPr/>
          <a:lstStyle/>
          <a:p>
            <a:fld id="{493BBF43-A868-D94C-A9CC-39C296714D2B}" type="slidenum">
              <a:rPr lang="en-US" smtClean="0"/>
              <a:pPr/>
              <a:t>13</a:t>
            </a:fld>
            <a:endParaRPr lang="en-US"/>
          </a:p>
        </p:txBody>
      </p:sp>
    </p:spTree>
    <p:extLst>
      <p:ext uri="{BB962C8B-B14F-4D97-AF65-F5344CB8AC3E}">
        <p14:creationId xmlns:p14="http://schemas.microsoft.com/office/powerpoint/2010/main" val="834471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F7960-9BF7-50A3-BEF8-5A4872B7A4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23410F-147B-8DCB-E48F-B85C66868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9B04FB-D8B2-6B92-FD44-35757D3C3C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5AE876-6256-C3E6-9F95-550EF1A05D9E}"/>
              </a:ext>
            </a:extLst>
          </p:cNvPr>
          <p:cNvSpPr>
            <a:spLocks noGrp="1"/>
          </p:cNvSpPr>
          <p:nvPr>
            <p:ph type="sldNum" sz="quarter" idx="5"/>
          </p:nvPr>
        </p:nvSpPr>
        <p:spPr/>
        <p:txBody>
          <a:bodyPr/>
          <a:lstStyle/>
          <a:p>
            <a:fld id="{493BBF43-A868-D94C-A9CC-39C296714D2B}" type="slidenum">
              <a:rPr lang="en-US" smtClean="0"/>
              <a:pPr/>
              <a:t>14</a:t>
            </a:fld>
            <a:endParaRPr lang="en-US"/>
          </a:p>
        </p:txBody>
      </p:sp>
    </p:spTree>
    <p:extLst>
      <p:ext uri="{BB962C8B-B14F-4D97-AF65-F5344CB8AC3E}">
        <p14:creationId xmlns:p14="http://schemas.microsoft.com/office/powerpoint/2010/main" val="3810139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484DB-1F00-E88B-5529-A888A0A4D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2EDDE-F83B-D0D4-0C86-CA9F2404E2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5A2542-4582-3173-0702-AFC4853646F9}"/>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23922258-D3EB-DEA3-72BD-E4017DB7A784}"/>
              </a:ext>
            </a:extLst>
          </p:cNvPr>
          <p:cNvSpPr>
            <a:spLocks noGrp="1"/>
          </p:cNvSpPr>
          <p:nvPr>
            <p:ph type="sldNum" sz="quarter" idx="5"/>
          </p:nvPr>
        </p:nvSpPr>
        <p:spPr/>
        <p:txBody>
          <a:bodyPr/>
          <a:lstStyle/>
          <a:p>
            <a:fld id="{493BBF43-A868-D94C-A9CC-39C296714D2B}" type="slidenum">
              <a:rPr lang="en-US" smtClean="0"/>
              <a:pPr/>
              <a:t>21</a:t>
            </a:fld>
            <a:endParaRPr lang="en-US"/>
          </a:p>
        </p:txBody>
      </p:sp>
    </p:spTree>
    <p:extLst>
      <p:ext uri="{BB962C8B-B14F-4D97-AF65-F5344CB8AC3E}">
        <p14:creationId xmlns:p14="http://schemas.microsoft.com/office/powerpoint/2010/main" val="1400162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F14DA4-6BD3-41D0-ED7B-F5CF63D8E02B}"/>
              </a:ext>
            </a:extLst>
          </p:cNvPr>
          <p:cNvSpPr>
            <a:spLocks noGrp="1"/>
          </p:cNvSpPr>
          <p:nvPr>
            <p:ph type="pic" sz="quarter" idx="12"/>
          </p:nvPr>
        </p:nvSpPr>
        <p:spPr>
          <a:xfrm>
            <a:off x="5387975" y="0"/>
            <a:ext cx="6804025" cy="6858000"/>
          </a:xfrm>
        </p:spPr>
        <p:txBody>
          <a:bodyPr/>
          <a:lstStyle/>
          <a:p>
            <a:r>
              <a:rPr lang="en-US"/>
              <a:t>Click icon to add picture</a:t>
            </a:r>
          </a:p>
        </p:txBody>
      </p:sp>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7" y="2125014"/>
            <a:ext cx="6297984" cy="919032"/>
          </a:xfrm>
        </p:spPr>
        <p:txBody>
          <a:bodyPr anchor="b">
            <a:no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6559241" cy="529861"/>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a:extLst>
              <a:ext uri="{FF2B5EF4-FFF2-40B4-BE49-F238E27FC236}">
                <a16:creationId xmlns:a16="http://schemas.microsoft.com/office/drawing/2014/main" id="{25E06F63-AE6B-E540-C04D-8905B2EFD5BF}"/>
              </a:ext>
            </a:extLst>
          </p:cNvPr>
          <p:cNvSpPr>
            <a:spLocks noGrp="1"/>
          </p:cNvSpPr>
          <p:nvPr>
            <p:ph type="body" sz="quarter" idx="10"/>
          </p:nvPr>
        </p:nvSpPr>
        <p:spPr>
          <a:xfrm>
            <a:off x="1096963" y="4244658"/>
            <a:ext cx="5999008" cy="529861"/>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2BCBF152-3CD9-3B8D-5C6A-83D9FE6F56E6}"/>
              </a:ext>
            </a:extLst>
          </p:cNvPr>
          <p:cNvSpPr>
            <a:spLocks noGrp="1"/>
          </p:cNvSpPr>
          <p:nvPr>
            <p:ph type="body" sz="quarter" idx="11"/>
          </p:nvPr>
        </p:nvSpPr>
        <p:spPr>
          <a:xfrm>
            <a:off x="1096963" y="4775200"/>
            <a:ext cx="5999162" cy="501650"/>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319460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ody Slide - 1 Right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tx2"/>
                </a:solidFill>
              </a:defRPr>
            </a:lvl1pPr>
          </a:lstStyle>
          <a:p>
            <a:r>
              <a:rPr lang="en-US"/>
              <a:t>Click to edit Master title style</a:t>
            </a:r>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Footer Placeholder 5">
            <a:extLst>
              <a:ext uri="{FF2B5EF4-FFF2-40B4-BE49-F238E27FC236}">
                <a16:creationId xmlns:a16="http://schemas.microsoft.com/office/drawing/2014/main" id="{AA5FB620-142D-2BE0-8116-9FAAA7F693F3}"/>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a:p>
        </p:txBody>
      </p:sp>
      <p:sp>
        <p:nvSpPr>
          <p:cNvPr id="18" name="Slide Number Placeholder 6">
            <a:extLst>
              <a:ext uri="{FF2B5EF4-FFF2-40B4-BE49-F238E27FC236}">
                <a16:creationId xmlns:a16="http://schemas.microsoft.com/office/drawing/2014/main" id="{85A35A3C-EFCE-E977-5D10-513BA05CDEAB}"/>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2" name="Date Placeholder 4">
            <a:extLst>
              <a:ext uri="{FF2B5EF4-FFF2-40B4-BE49-F238E27FC236}">
                <a16:creationId xmlns:a16="http://schemas.microsoft.com/office/drawing/2014/main" id="{FD481F92-CD79-AD15-7CA5-87C78AC695BF}"/>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CAADF119-FBE4-4B30-887E-7063E5FE77D4}" type="datetime1">
              <a:rPr lang="en-US" smtClean="0"/>
              <a:t>6/23/2026</a:t>
            </a:fld>
            <a:endParaRPr lang="en-US"/>
          </a:p>
        </p:txBody>
      </p:sp>
      <p:pic>
        <p:nvPicPr>
          <p:cNvPr id="13" name="Picture 12">
            <a:extLst>
              <a:ext uri="{FF2B5EF4-FFF2-40B4-BE49-F238E27FC236}">
                <a16:creationId xmlns:a16="http://schemas.microsoft.com/office/drawing/2014/main" id="{EDB17564-960C-4BE2-AE3B-9E042530B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86913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ody Slide - No Photo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Title 1">
            <a:extLst>
              <a:ext uri="{FF2B5EF4-FFF2-40B4-BE49-F238E27FC236}">
                <a16:creationId xmlns:a16="http://schemas.microsoft.com/office/drawing/2014/main" id="{99465704-2370-60F7-6005-D0288DFD87A0}"/>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p>
        </p:txBody>
      </p:sp>
      <p:sp>
        <p:nvSpPr>
          <p:cNvPr id="12" name="Text Placeholder 3">
            <a:extLst>
              <a:ext uri="{FF2B5EF4-FFF2-40B4-BE49-F238E27FC236}">
                <a16:creationId xmlns:a16="http://schemas.microsoft.com/office/drawing/2014/main" id="{D0A29258-15C1-6FB2-52AC-108985A071C8}"/>
              </a:ext>
            </a:extLst>
          </p:cNvPr>
          <p:cNvSpPr>
            <a:spLocks noGrp="1"/>
          </p:cNvSpPr>
          <p:nvPr>
            <p:ph type="body" sz="half" idx="2"/>
          </p:nvPr>
        </p:nvSpPr>
        <p:spPr>
          <a:xfrm>
            <a:off x="309094" y="1319201"/>
            <a:ext cx="5682288"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7E85E37D-8958-2DEE-18A0-03962A83466E}"/>
              </a:ext>
            </a:extLst>
          </p:cNvPr>
          <p:cNvSpPr>
            <a:spLocks noGrp="1"/>
          </p:cNvSpPr>
          <p:nvPr>
            <p:ph type="body" sz="half" idx="13"/>
          </p:nvPr>
        </p:nvSpPr>
        <p:spPr>
          <a:xfrm>
            <a:off x="6110467" y="1322610"/>
            <a:ext cx="5682289"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Footer Placeholder 5">
            <a:extLst>
              <a:ext uri="{FF2B5EF4-FFF2-40B4-BE49-F238E27FC236}">
                <a16:creationId xmlns:a16="http://schemas.microsoft.com/office/drawing/2014/main" id="{6FBE509B-CE41-57EF-59C3-275E43C033A4}"/>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a:p>
        </p:txBody>
      </p:sp>
      <p:sp>
        <p:nvSpPr>
          <p:cNvPr id="4" name="Slide Number Placeholder 6">
            <a:extLst>
              <a:ext uri="{FF2B5EF4-FFF2-40B4-BE49-F238E27FC236}">
                <a16:creationId xmlns:a16="http://schemas.microsoft.com/office/drawing/2014/main" id="{944E86B8-08A1-6B0A-9E8F-1A2C0252563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1AE111C8-7DEA-F7D8-15DA-EC66E6103A5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ABF4FA7-1E5E-4092-8A64-2F16A7152577}" type="datetime1">
              <a:rPr lang="en-US" smtClean="0"/>
              <a:t>6/23/2026</a:t>
            </a:fld>
            <a:endParaRPr lang="en-US"/>
          </a:p>
        </p:txBody>
      </p:sp>
      <p:pic>
        <p:nvPicPr>
          <p:cNvPr id="14" name="Picture 13">
            <a:extLst>
              <a:ext uri="{FF2B5EF4-FFF2-40B4-BE49-F238E27FC236}">
                <a16:creationId xmlns:a16="http://schemas.microsoft.com/office/drawing/2014/main" id="{1D72F205-0884-4182-ADD8-D44EB4825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911454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ody Slide - Slate Two Photo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Logo, company name&#10;&#10;Description automatically generated">
            <a:extLst>
              <a:ext uri="{FF2B5EF4-FFF2-40B4-BE49-F238E27FC236}">
                <a16:creationId xmlns:a16="http://schemas.microsoft.com/office/drawing/2014/main" id="{59AD2392-E6B3-D73D-424E-42A0157E1C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Footer Placeholder 5">
            <a:extLst>
              <a:ext uri="{FF2B5EF4-FFF2-40B4-BE49-F238E27FC236}">
                <a16:creationId xmlns:a16="http://schemas.microsoft.com/office/drawing/2014/main" id="{DF46FADE-5392-BCFC-BAD6-D700EFBD77D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solidFill>
                  <a:schemeClr val="bg1"/>
                </a:solidFill>
                <a:latin typeface="Arial" panose="020B0604020202020204" pitchFamily="34" charset="0"/>
              </a:defRPr>
            </a:lvl1pPr>
          </a:lstStyle>
          <a:p>
            <a:endParaRPr lang="en-US"/>
          </a:p>
        </p:txBody>
      </p:sp>
      <p:sp>
        <p:nvSpPr>
          <p:cNvPr id="12" name="Slide Number Placeholder 6">
            <a:extLst>
              <a:ext uri="{FF2B5EF4-FFF2-40B4-BE49-F238E27FC236}">
                <a16:creationId xmlns:a16="http://schemas.microsoft.com/office/drawing/2014/main" id="{4B37EFF6-260E-A1F5-FF79-F0ABEF7A2E0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solidFill>
                  <a:schemeClr val="bg1"/>
                </a:solidFill>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A871D8BB-52A9-22B5-DB17-DA5C2307245D}"/>
              </a:ext>
            </a:extLst>
          </p:cNvPr>
          <p:cNvSpPr>
            <a:spLocks noGrp="1"/>
          </p:cNvSpPr>
          <p:nvPr>
            <p:ph type="dt" sz="half" idx="10"/>
          </p:nvPr>
        </p:nvSpPr>
        <p:spPr>
          <a:xfrm>
            <a:off x="311726" y="6330592"/>
            <a:ext cx="2743200" cy="365125"/>
          </a:xfrm>
          <a:prstGeom prst="rect">
            <a:avLst/>
          </a:prstGeom>
        </p:spPr>
        <p:txBody>
          <a:bodyPr anchor="ctr"/>
          <a:lstStyle>
            <a:lvl1pPr>
              <a:defRPr sz="1000">
                <a:solidFill>
                  <a:schemeClr val="bg1"/>
                </a:solidFill>
                <a:latin typeface="Arial" panose="020B0604020202020204" pitchFamily="34" charset="0"/>
              </a:defRPr>
            </a:lvl1pPr>
          </a:lstStyle>
          <a:p>
            <a:fld id="{84D608DB-8471-438C-96F2-BF69B78E0782}" type="datetime1">
              <a:rPr lang="en-US" smtClean="0"/>
              <a:t>6/23/2026</a:t>
            </a:fld>
            <a:endParaRPr lang="en-US"/>
          </a:p>
        </p:txBody>
      </p:sp>
      <p:pic>
        <p:nvPicPr>
          <p:cNvPr id="13" name="Picture 12" descr="Logo, company name&#10;&#10;Description automatically generated">
            <a:extLst>
              <a:ext uri="{FF2B5EF4-FFF2-40B4-BE49-F238E27FC236}">
                <a16:creationId xmlns:a16="http://schemas.microsoft.com/office/drawing/2014/main" id="{D19EE4BA-CD94-40C8-BA88-88F35B10B1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Tree>
    <p:extLst>
      <p:ext uri="{BB962C8B-B14F-4D97-AF65-F5344CB8AC3E}">
        <p14:creationId xmlns:p14="http://schemas.microsoft.com/office/powerpoint/2010/main" val="517032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ody Slide - Grey ">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4" name="Picture 3">
            <a:extLst>
              <a:ext uri="{FF2B5EF4-FFF2-40B4-BE49-F238E27FC236}">
                <a16:creationId xmlns:a16="http://schemas.microsoft.com/office/drawing/2014/main" id="{0B903C67-DC6F-088A-9EA9-D734508F8D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8" name="Footer Placeholder 5">
            <a:extLst>
              <a:ext uri="{FF2B5EF4-FFF2-40B4-BE49-F238E27FC236}">
                <a16:creationId xmlns:a16="http://schemas.microsoft.com/office/drawing/2014/main" id="{77E5CE1A-809C-DEBF-5077-24C3A3D42D8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a:p>
        </p:txBody>
      </p:sp>
      <p:sp>
        <p:nvSpPr>
          <p:cNvPr id="9" name="Slide Number Placeholder 6">
            <a:extLst>
              <a:ext uri="{FF2B5EF4-FFF2-40B4-BE49-F238E27FC236}">
                <a16:creationId xmlns:a16="http://schemas.microsoft.com/office/drawing/2014/main" id="{6A59512F-10DA-5515-E4C4-B98127B2485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E38FEC5F-8621-2ECE-218F-2628960DE6C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A52F8196-A714-4021-8525-BBF3DB1CC2B9}" type="datetime1">
              <a:rPr lang="en-US" smtClean="0"/>
              <a:t>6/23/2026</a:t>
            </a:fld>
            <a:endParaRPr lang="en-US"/>
          </a:p>
        </p:txBody>
      </p:sp>
      <p:pic>
        <p:nvPicPr>
          <p:cNvPr id="12" name="Picture 11">
            <a:extLst>
              <a:ext uri="{FF2B5EF4-FFF2-40B4-BE49-F238E27FC236}">
                <a16:creationId xmlns:a16="http://schemas.microsoft.com/office/drawing/2014/main" id="{CFCFCA19-01CD-4B66-B389-82A12968C5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054860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7" y="2759119"/>
            <a:ext cx="10053033" cy="880970"/>
          </a:xfrm>
        </p:spPr>
        <p:txBody>
          <a:bodyPr>
            <a:noAutofit/>
          </a:bodyPr>
          <a:lstStyle>
            <a:lvl1pPr algn="ctr">
              <a:defRPr/>
            </a:lvl1pPr>
          </a:lstStyle>
          <a:p>
            <a:r>
              <a:rPr lang="en-US"/>
              <a:t>Click to edit Master title style</a:t>
            </a:r>
          </a:p>
        </p:txBody>
      </p:sp>
      <p:pic>
        <p:nvPicPr>
          <p:cNvPr id="4" name="Picture 3" descr="Shape&#10;&#10;Description automatically generated with medium confidence">
            <a:extLst>
              <a:ext uri="{FF2B5EF4-FFF2-40B4-BE49-F238E27FC236}">
                <a16:creationId xmlns:a16="http://schemas.microsoft.com/office/drawing/2014/main" id="{3A830D66-7C16-31AC-766A-71753A6062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1163" y="6152204"/>
            <a:ext cx="1639957" cy="490745"/>
          </a:xfrm>
          <a:prstGeom prst="rect">
            <a:avLst/>
          </a:prstGeom>
        </p:spPr>
      </p:pic>
    </p:spTree>
    <p:extLst>
      <p:ext uri="{BB962C8B-B14F-4D97-AF65-F5344CB8AC3E}">
        <p14:creationId xmlns:p14="http://schemas.microsoft.com/office/powerpoint/2010/main" val="402630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p>
        </p:txBody>
      </p:sp>
    </p:spTree>
    <p:extLst>
      <p:ext uri="{BB962C8B-B14F-4D97-AF65-F5344CB8AC3E}">
        <p14:creationId xmlns:p14="http://schemas.microsoft.com/office/powerpoint/2010/main" val="272737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p>
        </p:txBody>
      </p:sp>
    </p:spTree>
    <p:extLst>
      <p:ext uri="{BB962C8B-B14F-4D97-AF65-F5344CB8AC3E}">
        <p14:creationId xmlns:p14="http://schemas.microsoft.com/office/powerpoint/2010/main" val="3573632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ody Slide - 2 Pho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accent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Date Placeholder 4">
            <a:extLst>
              <a:ext uri="{FF2B5EF4-FFF2-40B4-BE49-F238E27FC236}">
                <a16:creationId xmlns:a16="http://schemas.microsoft.com/office/drawing/2014/main" id="{A6C8BEAD-C13B-93F9-6676-CE56FFBEEBF2}"/>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EDB80F63-0339-4821-9425-EEBDE7EE0A50}" type="datetime1">
              <a:rPr lang="en-US" smtClean="0"/>
              <a:t>6/23/2026</a:t>
            </a:fld>
            <a:endParaRPr lang="en-US"/>
          </a:p>
        </p:txBody>
      </p:sp>
      <p:sp>
        <p:nvSpPr>
          <p:cNvPr id="11" name="Footer Placeholder 5">
            <a:extLst>
              <a:ext uri="{FF2B5EF4-FFF2-40B4-BE49-F238E27FC236}">
                <a16:creationId xmlns:a16="http://schemas.microsoft.com/office/drawing/2014/main" id="{9B986840-5762-4DAF-7AD9-5F837D0622D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a:p>
        </p:txBody>
      </p:sp>
      <p:sp>
        <p:nvSpPr>
          <p:cNvPr id="13" name="Slide Number Placeholder 6">
            <a:extLst>
              <a:ext uri="{FF2B5EF4-FFF2-40B4-BE49-F238E27FC236}">
                <a16:creationId xmlns:a16="http://schemas.microsoft.com/office/drawing/2014/main" id="{1E2F678D-103F-49D4-B531-CA075474F3D0}"/>
              </a:ext>
            </a:extLst>
          </p:cNvPr>
          <p:cNvSpPr>
            <a:spLocks noGrp="1"/>
          </p:cNvSpPr>
          <p:nvPr>
            <p:ph type="sldNum" sz="quarter" idx="12"/>
          </p:nvPr>
        </p:nvSpPr>
        <p:spPr>
          <a:xfrm>
            <a:off x="9140371"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pic>
        <p:nvPicPr>
          <p:cNvPr id="12" name="Picture 11">
            <a:extLst>
              <a:ext uri="{FF2B5EF4-FFF2-40B4-BE49-F238E27FC236}">
                <a16:creationId xmlns:a16="http://schemas.microsoft.com/office/drawing/2014/main" id="{FB721D4D-BA71-46BF-9E11-753BC33668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403202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ody Slide - Top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0" y="8195"/>
            <a:ext cx="12192000" cy="34208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35924"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718A1B46-8C31-1942-9CDD-F244EA45E1A6}"/>
              </a:ext>
            </a:extLst>
          </p:cNvPr>
          <p:cNvSpPr>
            <a:spLocks noGrp="1"/>
          </p:cNvSpPr>
          <p:nvPr>
            <p:ph type="body" sz="half" idx="13"/>
          </p:nvPr>
        </p:nvSpPr>
        <p:spPr>
          <a:xfrm>
            <a:off x="6103516"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itle 1">
            <a:extLst>
              <a:ext uri="{FF2B5EF4-FFF2-40B4-BE49-F238E27FC236}">
                <a16:creationId xmlns:a16="http://schemas.microsoft.com/office/drawing/2014/main" id="{E2D036AA-9340-745D-7ECF-2C66965EE75A}"/>
              </a:ext>
            </a:extLst>
          </p:cNvPr>
          <p:cNvSpPr>
            <a:spLocks noGrp="1"/>
          </p:cNvSpPr>
          <p:nvPr>
            <p:ph type="title" hasCustomPrompt="1"/>
          </p:nvPr>
        </p:nvSpPr>
        <p:spPr>
          <a:xfrm>
            <a:off x="1" y="531951"/>
            <a:ext cx="6094412" cy="678664"/>
          </a:xfrm>
        </p:spPr>
        <p:txBody>
          <a:bodyPr anchor="b">
            <a:noAutofit/>
          </a:bodyPr>
          <a:lstStyle>
            <a:lvl1pPr>
              <a:defRPr sz="3200">
                <a:solidFill>
                  <a:schemeClr val="bg1"/>
                </a:solidFill>
              </a:defRPr>
            </a:lvl1pPr>
          </a:lstStyle>
          <a:p>
            <a:r>
              <a:rPr lang="en-US"/>
              <a:t>  Click to edit Master title style</a:t>
            </a:r>
          </a:p>
        </p:txBody>
      </p:sp>
      <p:sp>
        <p:nvSpPr>
          <p:cNvPr id="8" name="Footer Placeholder 5">
            <a:extLst>
              <a:ext uri="{FF2B5EF4-FFF2-40B4-BE49-F238E27FC236}">
                <a16:creationId xmlns:a16="http://schemas.microsoft.com/office/drawing/2014/main" id="{E2354D38-C6CF-E355-ADC2-9780C4F402F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a:p>
        </p:txBody>
      </p:sp>
      <p:sp>
        <p:nvSpPr>
          <p:cNvPr id="10" name="Slide Number Placeholder 6">
            <a:extLst>
              <a:ext uri="{FF2B5EF4-FFF2-40B4-BE49-F238E27FC236}">
                <a16:creationId xmlns:a16="http://schemas.microsoft.com/office/drawing/2014/main" id="{24DF5B5C-0FB6-281B-79D1-3AAEEBC738BC}"/>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7" name="Date Placeholder 4">
            <a:extLst>
              <a:ext uri="{FF2B5EF4-FFF2-40B4-BE49-F238E27FC236}">
                <a16:creationId xmlns:a16="http://schemas.microsoft.com/office/drawing/2014/main" id="{CE744EEC-877B-6658-1AF3-402C4637D614}"/>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9AD7FFB5-2B44-4A61-A840-20A8B411001D}" type="datetime1">
              <a:rPr lang="en-US" smtClean="0"/>
              <a:t>6/23/2026</a:t>
            </a:fld>
            <a:endParaRPr lang="en-US"/>
          </a:p>
        </p:txBody>
      </p:sp>
    </p:spTree>
    <p:extLst>
      <p:ext uri="{BB962C8B-B14F-4D97-AF65-F5344CB8AC3E}">
        <p14:creationId xmlns:p14="http://schemas.microsoft.com/office/powerpoint/2010/main" val="28695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a:p>
        </p:txBody>
      </p:sp>
      <p:sp>
        <p:nvSpPr>
          <p:cNvPr id="11" name="Slide Number Placeholder 6">
            <a:extLst>
              <a:ext uri="{FF2B5EF4-FFF2-40B4-BE49-F238E27FC236}">
                <a16:creationId xmlns:a16="http://schemas.microsoft.com/office/drawing/2014/main" id="{0B83816E-8201-5044-F359-AFD3FCE21AA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9E8CE785-B03D-6A9D-B2E7-6E9D526B228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41AFAF23-1F56-4840-A737-495C4921DE94}" type="datetime1">
              <a:rPr lang="en-US" smtClean="0"/>
              <a:t>6/23/2026</a:t>
            </a:fld>
            <a:endParaRPr lang="en-US"/>
          </a:p>
        </p:txBody>
      </p:sp>
      <p:pic>
        <p:nvPicPr>
          <p:cNvPr id="12" name="Picture 11">
            <a:extLst>
              <a:ext uri="{FF2B5EF4-FFF2-40B4-BE49-F238E27FC236}">
                <a16:creationId xmlns:a16="http://schemas.microsoft.com/office/drawing/2014/main" id="{66869AEF-C002-4444-8791-56AEEFBFD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823483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ody Slide - Circular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20496" y="531951"/>
            <a:ext cx="5971504" cy="56786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EF6ADE35-BF0E-DF23-D913-1DAA8CCD67A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a:p>
        </p:txBody>
      </p:sp>
      <p:sp>
        <p:nvSpPr>
          <p:cNvPr id="11" name="Slide Number Placeholder 6">
            <a:extLst>
              <a:ext uri="{FF2B5EF4-FFF2-40B4-BE49-F238E27FC236}">
                <a16:creationId xmlns:a16="http://schemas.microsoft.com/office/drawing/2014/main" id="{BB898288-99FE-E6BE-FBE5-A3D4DE28F29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7F636C01-DAC5-C8E5-E590-A408A6BB4550}"/>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063D29F-10D7-4725-BF37-BCBE1D282228}" type="datetime1">
              <a:rPr lang="en-US" smtClean="0"/>
              <a:t>6/23/2026</a:t>
            </a:fld>
            <a:endParaRPr lang="en-US"/>
          </a:p>
        </p:txBody>
      </p:sp>
      <p:pic>
        <p:nvPicPr>
          <p:cNvPr id="12" name="Picture 11">
            <a:extLst>
              <a:ext uri="{FF2B5EF4-FFF2-40B4-BE49-F238E27FC236}">
                <a16:creationId xmlns:a16="http://schemas.microsoft.com/office/drawing/2014/main" id="{86F161EE-76CC-45E3-AC2B-F55638E717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577891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ody Slide - No Photo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30592"/>
            <a:ext cx="4114800" cy="365125"/>
          </a:xfrm>
          <a:prstGeom prst="rect">
            <a:avLst/>
          </a:prstGeom>
        </p:spPr>
        <p:txBody>
          <a:bodyPr anchor="ctr" anchorCtr="0"/>
          <a:lstStyle>
            <a:lvl1pPr algn="ctr">
              <a:defRPr sz="1000">
                <a:latin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pic>
        <p:nvPicPr>
          <p:cNvPr id="8" name="Picture 7">
            <a:extLst>
              <a:ext uri="{FF2B5EF4-FFF2-40B4-BE49-F238E27FC236}">
                <a16:creationId xmlns:a16="http://schemas.microsoft.com/office/drawing/2014/main" id="{5058F0D3-C01F-3256-0218-65AF71F75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09093" y="531951"/>
            <a:ext cx="11044707" cy="678664"/>
          </a:xfrm>
        </p:spPr>
        <p:txBody>
          <a:bodyPr anchor="b">
            <a:noAutofit/>
          </a:bodyPr>
          <a:lstStyle>
            <a:lvl1pPr>
              <a:defRPr sz="3200">
                <a:solidFill>
                  <a:schemeClr val="accent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73B0BD89-A704-0E29-46BD-5C54BB3971DB}"/>
              </a:ext>
            </a:extLst>
          </p:cNvPr>
          <p:cNvSpPr>
            <a:spLocks noGrp="1"/>
          </p:cNvSpPr>
          <p:nvPr>
            <p:ph type="body" sz="half" idx="2"/>
          </p:nvPr>
        </p:nvSpPr>
        <p:spPr>
          <a:xfrm>
            <a:off x="309094" y="1319201"/>
            <a:ext cx="11044706" cy="4891433"/>
          </a:xfrm>
        </p:spPr>
        <p:txBody>
          <a:bodyPr>
            <a:no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65A77A9B-52E9-4C6D-837D-58A3F8540DC7}" type="datetime1">
              <a:rPr lang="en-US" smtClean="0"/>
              <a:t>6/23/2026</a:t>
            </a:fld>
            <a:endParaRPr lang="en-US"/>
          </a:p>
        </p:txBody>
      </p:sp>
      <p:pic>
        <p:nvPicPr>
          <p:cNvPr id="11" name="Picture 10">
            <a:extLst>
              <a:ext uri="{FF2B5EF4-FFF2-40B4-BE49-F238E27FC236}">
                <a16:creationId xmlns:a16="http://schemas.microsoft.com/office/drawing/2014/main" id="{3E176E9F-8359-4E77-8769-BF761EF6ED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700409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ody Slide - Chart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374062" y="1424693"/>
            <a:ext cx="5798137" cy="3804129"/>
          </a:xfrm>
        </p:spPr>
        <p:txBody>
          <a:bodyPr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336406" y="1424694"/>
            <a:ext cx="5018982" cy="4422313"/>
          </a:xfrm>
        </p:spPr>
        <p:txBody>
          <a:bodyPr anchor="t">
            <a:no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3" name="Title 1">
            <a:extLst>
              <a:ext uri="{FF2B5EF4-FFF2-40B4-BE49-F238E27FC236}">
                <a16:creationId xmlns:a16="http://schemas.microsoft.com/office/drawing/2014/main" id="{0D9F4886-7D05-5680-AF1E-08F9985969FE}"/>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p>
        </p:txBody>
      </p:sp>
      <p:sp>
        <p:nvSpPr>
          <p:cNvPr id="3" name="Footer Placeholder 5">
            <a:extLst>
              <a:ext uri="{FF2B5EF4-FFF2-40B4-BE49-F238E27FC236}">
                <a16:creationId xmlns:a16="http://schemas.microsoft.com/office/drawing/2014/main" id="{C475642F-9965-9846-0682-55C7C6944A0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a:p>
        </p:txBody>
      </p:sp>
      <p:sp>
        <p:nvSpPr>
          <p:cNvPr id="6" name="Slide Number Placeholder 6">
            <a:extLst>
              <a:ext uri="{FF2B5EF4-FFF2-40B4-BE49-F238E27FC236}">
                <a16:creationId xmlns:a16="http://schemas.microsoft.com/office/drawing/2014/main" id="{7914D833-6B3E-46B1-EDE5-A7FD64C91958}"/>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7" name="Date Placeholder 4">
            <a:extLst>
              <a:ext uri="{FF2B5EF4-FFF2-40B4-BE49-F238E27FC236}">
                <a16:creationId xmlns:a16="http://schemas.microsoft.com/office/drawing/2014/main" id="{0EA70E93-BE46-91B7-C94B-CF452506D78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74AC1CC6-0B45-432C-B9F8-F3C20CF98313}" type="datetime1">
              <a:rPr lang="en-US" smtClean="0"/>
              <a:t>6/23/2026</a:t>
            </a:fld>
            <a:endParaRPr lang="en-US"/>
          </a:p>
        </p:txBody>
      </p:sp>
      <p:pic>
        <p:nvPicPr>
          <p:cNvPr id="12" name="Picture 11">
            <a:extLst>
              <a:ext uri="{FF2B5EF4-FFF2-40B4-BE49-F238E27FC236}">
                <a16:creationId xmlns:a16="http://schemas.microsoft.com/office/drawing/2014/main" id="{18C10AA7-5409-41F3-BC4E-22F426FB6B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867838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ody Slide - 1 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5679584" y="674221"/>
            <a:ext cx="6057364" cy="716698"/>
          </a:xfrm>
        </p:spPr>
        <p:txBody>
          <a:bodyPr anchor="t">
            <a:noAutofit/>
          </a:bodyPr>
          <a:lstStyle>
            <a:lvl1pPr>
              <a:defRPr sz="3200">
                <a:solidFill>
                  <a:schemeClr val="tx2"/>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1" y="659082"/>
            <a:ext cx="5550795" cy="3449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5679584" y="1560773"/>
            <a:ext cx="6057364" cy="465909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Footer Placeholder 5">
            <a:extLst>
              <a:ext uri="{FF2B5EF4-FFF2-40B4-BE49-F238E27FC236}">
                <a16:creationId xmlns:a16="http://schemas.microsoft.com/office/drawing/2014/main" id="{B1BBB6AD-F5E7-2C7D-F208-959FE1C6444F}"/>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a:p>
        </p:txBody>
      </p:sp>
      <p:sp>
        <p:nvSpPr>
          <p:cNvPr id="12" name="Slide Number Placeholder 6">
            <a:extLst>
              <a:ext uri="{FF2B5EF4-FFF2-40B4-BE49-F238E27FC236}">
                <a16:creationId xmlns:a16="http://schemas.microsoft.com/office/drawing/2014/main" id="{E6658A98-A780-C524-1137-D3BF53A55A60}"/>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8791057C-FA10-F5DE-B4C8-C3931D750C81}"/>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480ED2E1-3D77-48DC-8AFF-0FC8EA98F3DB}" type="datetime1">
              <a:rPr lang="en-US" smtClean="0"/>
              <a:t>6/23/2026</a:t>
            </a:fld>
            <a:endParaRPr lang="en-US"/>
          </a:p>
        </p:txBody>
      </p:sp>
      <p:pic>
        <p:nvPicPr>
          <p:cNvPr id="13" name="Picture 12">
            <a:extLst>
              <a:ext uri="{FF2B5EF4-FFF2-40B4-BE49-F238E27FC236}">
                <a16:creationId xmlns:a16="http://schemas.microsoft.com/office/drawing/2014/main" id="{C1C835BB-5A9A-4887-AD28-9C7DC0F815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643647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8159-AD9B-885B-18F2-9B7C42B96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15885B-F131-1373-A6B2-E992A159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EC86D55-AA86-4418-BC5F-C51768C252B9}"/>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53F9866-9D6A-4E48-8AAE-F0F10B4380FA}" type="slidenum">
              <a:rPr lang="en-US" smtClean="0"/>
              <a:pPr/>
              <a:t>‹#›</a:t>
            </a:fld>
            <a:endParaRPr lang="en-US"/>
          </a:p>
        </p:txBody>
      </p:sp>
    </p:spTree>
    <p:extLst>
      <p:ext uri="{BB962C8B-B14F-4D97-AF65-F5344CB8AC3E}">
        <p14:creationId xmlns:p14="http://schemas.microsoft.com/office/powerpoint/2010/main" val="287614414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50" r:id="rId15"/>
  </p:sldLayoutIdLst>
  <p:hf hdr="0"/>
  <p:txStyles>
    <p:title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s://www.whitehouse.gov/articles/2025/07/white-house-unveils-americas-ai-action-plan/"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hyperlink" Target="https://www.energy.gov/science/articles/under-secretary-gils-letter-communit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doi.org/10.2172/228096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jlab.org/conference/AI2020" TargetMode="External"/><Relationship Id="rId5" Type="http://schemas.openxmlformats.org/officeDocument/2006/relationships/hyperlink" Target="https://doi.org/10.1140/epja/s10050-020-00290-x" TargetMode="Externa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gofair.foundation/interpretation" TargetMode="Externa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038/s41597-023-02167-2"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doi.org/10.1145/3708035.3736097" TargetMode="External"/><Relationship Id="rId3" Type="http://schemas.openxmlformats.org/officeDocument/2006/relationships/hyperlink" Target="https://fair4hep.github.io/" TargetMode="External"/><Relationship Id="rId7" Type="http://schemas.openxmlformats.org/officeDocument/2006/relationships/hyperlink" Target="https://hpc-fair.github.io/" TargetMode="External"/><Relationship Id="rId12" Type="http://schemas.openxmlformats.org/officeDocument/2006/relationships/hyperlink" Target="https://www.whitehouse.gov/wp-content/uploads/2022/05/05-2022-Desirable-Characteristics-of-Data-Repositories.pdf" TargetMode="External"/><Relationship Id="rId2" Type="http://schemas.openxmlformats.org/officeDocument/2006/relationships/hyperlink" Target="https://workflows.community/groups/fair/" TargetMode="External"/><Relationship Id="rId1" Type="http://schemas.openxmlformats.org/officeDocument/2006/relationships/slideLayout" Target="../slideLayouts/slideLayout7.xml"/><Relationship Id="rId6" Type="http://schemas.openxmlformats.org/officeDocument/2006/relationships/hyperlink" Target="https://doi.org/10.1038/s41597-023-02298-6" TargetMode="External"/><Relationship Id="rId11" Type="http://schemas.openxmlformats.org/officeDocument/2006/relationships/hyperlink" Target="https://www.rd-alliance.org/groups/fair-principles-research-hardware" TargetMode="External"/><Relationship Id="rId5" Type="http://schemas.openxmlformats.org/officeDocument/2006/relationships/hyperlink" Target="https://www.researchsoft.org/blog/2024-03/" TargetMode="External"/><Relationship Id="rId10" Type="http://schemas.openxmlformats.org/officeDocument/2006/relationships/hyperlink" Target="https://fairdo.org/" TargetMode="External"/><Relationship Id="rId4" Type="http://schemas.openxmlformats.org/officeDocument/2006/relationships/hyperlink" Target="https://fairos-hep.org/" TargetMode="External"/><Relationship Id="rId9" Type="http://schemas.openxmlformats.org/officeDocument/2006/relationships/hyperlink" Target="https://doi.org/10.1371/journal.pcbi.1007854"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3233/DS-190026"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journals.sagepub.com/doi/10.3233/DS-190026#x1-13001-1" TargetMode="External"/><Relationship Id="rId5" Type="http://schemas.openxmlformats.org/officeDocument/2006/relationships/image" Target="../media/image30.png"/><Relationship Id="rId4" Type="http://schemas.openxmlformats.org/officeDocument/2006/relationships/hyperlink" Target="https://doi.org/10.5281/zenodo.1245567"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hyperlink" Target="https://sci-software.jlab.org/" TargetMode="External"/><Relationship Id="rId4" Type="http://schemas.openxmlformats.org/officeDocument/2006/relationships/hyperlink" Target="https://science.osti.gov/Funding-Opportunities/Digital-Data-Managemen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sci-software.jlab.org/"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science.osti.gov/np/Funding-Opportunities/Digital-Data-Management"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1578/2023DOEPublicAccessPlan"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bidenwhitehouse.archives.gov/wp-content/uploads/2022/05/05-2022-Desirable-Characteristics-of-Data-Repositories.pdf"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pages.jlab.org/scicomp/software/jlab-container-docs/" TargetMode="External"/><Relationship Id="rId2" Type="http://schemas.openxmlformats.org/officeDocument/2006/relationships/hyperlink" Target="https://pages.jlab.org/scicomp/software/code-gitlab-docs/"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8.png"/><Relationship Id="rId2" Type="http://schemas.openxmlformats.org/officeDocument/2006/relationships/hyperlink" Target="https://orcid.org/0000-0001-5588-4841" TargetMode="External"/><Relationship Id="rId1" Type="http://schemas.openxmlformats.org/officeDocument/2006/relationships/slideLayout" Target="../slideLayouts/slideLayout7.xml"/><Relationship Id="rId6" Type="http://schemas.openxmlformats.org/officeDocument/2006/relationships/hyperlink" Target="https://orcid.org/0000-0003-0306-5152" TargetMode="External"/><Relationship Id="rId5" Type="http://schemas.openxmlformats.org/officeDocument/2006/relationships/image" Target="../media/image37.png"/><Relationship Id="rId4" Type="http://schemas.openxmlformats.org/officeDocument/2006/relationships/hyperlink" Target="https://orcid.org/0000-0001-6385-7712"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mailto:JLabDataManagement@jlab.org"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www.jlab.org/about/leadership/cdo_office" TargetMode="External"/><Relationship Id="rId7" Type="http://schemas.openxmlformats.org/officeDocument/2006/relationships/hyperlink" Target="https://orcid.org/0000-0002-8520-1631"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hyperlink" Target="https://orcid.org/0000-0002-5755-8449"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opendatahandbook.org/guide/en/what-is-open-data/" TargetMode="External"/><Relationship Id="rId2" Type="http://schemas.openxmlformats.org/officeDocument/2006/relationships/hyperlink" Target="https://www.energy.gov/datamanagement/glossary" TargetMode="Externa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EA7DB-3F1E-16DB-D339-74EC055F0326}"/>
            </a:ext>
          </a:extLst>
        </p:cNvPr>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id="{33ADB1E3-E7CB-758A-62F6-3B7D633F3B34}"/>
              </a:ext>
            </a:extLst>
          </p:cNvPr>
          <p:cNvPicPr>
            <a:picLocks noGrp="1" noChangeAspect="1"/>
          </p:cNvPicPr>
          <p:nvPr>
            <p:ph type="pic" sz="quarter" idx="12"/>
          </p:nvPr>
        </p:nvPicPr>
        <p:blipFill>
          <a:blip r:embed="rId3"/>
          <a:srcRect/>
          <a:stretch/>
        </p:blipFill>
        <p:spPr/>
      </p:pic>
      <p:pic>
        <p:nvPicPr>
          <p:cNvPr id="13" name="Picture 12">
            <a:extLst>
              <a:ext uri="{FF2B5EF4-FFF2-40B4-BE49-F238E27FC236}">
                <a16:creationId xmlns:a16="http://schemas.microsoft.com/office/drawing/2014/main" id="{2F36E598-619F-353B-7527-06007DC4B64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8663938" cy="6860010"/>
          </a:xfrm>
          <a:prstGeom prst="rect">
            <a:avLst/>
          </a:prstGeom>
        </p:spPr>
      </p:pic>
      <p:sp>
        <p:nvSpPr>
          <p:cNvPr id="2" name="Title 1">
            <a:extLst>
              <a:ext uri="{FF2B5EF4-FFF2-40B4-BE49-F238E27FC236}">
                <a16:creationId xmlns:a16="http://schemas.microsoft.com/office/drawing/2014/main" id="{1670F662-A54A-1BA7-C240-77D18E499DAA}"/>
              </a:ext>
            </a:extLst>
          </p:cNvPr>
          <p:cNvSpPr>
            <a:spLocks noGrp="1"/>
          </p:cNvSpPr>
          <p:nvPr>
            <p:ph type="ctrTitle"/>
          </p:nvPr>
        </p:nvSpPr>
        <p:spPr>
          <a:xfrm>
            <a:off x="243730" y="1478637"/>
            <a:ext cx="6764554" cy="2001827"/>
          </a:xfrm>
        </p:spPr>
        <p:txBody>
          <a:bodyPr>
            <a:noAutofit/>
          </a:bodyPr>
          <a:lstStyle/>
          <a:p>
            <a:r>
              <a:rPr lang="en-US" sz="4000" dirty="0"/>
              <a:t>Data Management </a:t>
            </a:r>
            <a:r>
              <a:rPr lang="en-US" sz="4000"/>
              <a:t>and Stewardship</a:t>
            </a:r>
            <a:endParaRPr lang="en-US" sz="4000" dirty="0"/>
          </a:p>
        </p:txBody>
      </p:sp>
      <p:sp>
        <p:nvSpPr>
          <p:cNvPr id="30" name="Text Placeholder 29">
            <a:extLst>
              <a:ext uri="{FF2B5EF4-FFF2-40B4-BE49-F238E27FC236}">
                <a16:creationId xmlns:a16="http://schemas.microsoft.com/office/drawing/2014/main" id="{C56F5C09-7016-ECAC-2801-1DCA2186574D}"/>
              </a:ext>
            </a:extLst>
          </p:cNvPr>
          <p:cNvSpPr>
            <a:spLocks noGrp="1"/>
          </p:cNvSpPr>
          <p:nvPr>
            <p:ph type="body" sz="quarter" idx="10"/>
          </p:nvPr>
        </p:nvSpPr>
        <p:spPr>
          <a:xfrm>
            <a:off x="370332" y="3929527"/>
            <a:ext cx="6725639" cy="529861"/>
          </a:xfrm>
        </p:spPr>
        <p:txBody>
          <a:bodyPr vert="horz" lIns="91440" tIns="45720" rIns="91440" bIns="45720" rtlCol="0" anchor="t">
            <a:noAutofit/>
          </a:bodyPr>
          <a:lstStyle/>
          <a:p>
            <a:pPr algn="l"/>
            <a:r>
              <a:rPr lang="en-US" b="1" dirty="0" err="1"/>
              <a:t>JLab</a:t>
            </a:r>
            <a:r>
              <a:rPr lang="en-US" b="1" dirty="0"/>
              <a:t> User Organization Annual Meeting </a:t>
            </a:r>
          </a:p>
          <a:p>
            <a:pPr algn="l"/>
            <a:r>
              <a:rPr lang="en-US" dirty="0">
                <a:latin typeface="Arial"/>
                <a:cs typeface="Arial"/>
              </a:rPr>
              <a:t>June 23, 2026 </a:t>
            </a:r>
            <a:endParaRPr lang="en-US" sz="2400" dirty="0"/>
          </a:p>
          <a:p>
            <a:pPr algn="l"/>
            <a:endParaRPr lang="en-US" dirty="0"/>
          </a:p>
        </p:txBody>
      </p:sp>
      <p:sp>
        <p:nvSpPr>
          <p:cNvPr id="31" name="Text Placeholder 30">
            <a:extLst>
              <a:ext uri="{FF2B5EF4-FFF2-40B4-BE49-F238E27FC236}">
                <a16:creationId xmlns:a16="http://schemas.microsoft.com/office/drawing/2014/main" id="{A5CC1DDF-B997-BC93-387D-86D81A5D0C6A}"/>
              </a:ext>
            </a:extLst>
          </p:cNvPr>
          <p:cNvSpPr>
            <a:spLocks noGrp="1"/>
          </p:cNvSpPr>
          <p:nvPr>
            <p:ph type="body" sz="quarter" idx="11"/>
          </p:nvPr>
        </p:nvSpPr>
        <p:spPr>
          <a:xfrm>
            <a:off x="370332" y="4775200"/>
            <a:ext cx="6725793" cy="501650"/>
          </a:xfrm>
        </p:spPr>
        <p:txBody>
          <a:bodyPr/>
          <a:lstStyle/>
          <a:p>
            <a:r>
              <a:rPr lang="en-US" sz="2400"/>
              <a:t>Laura Biven</a:t>
            </a:r>
          </a:p>
          <a:p>
            <a:r>
              <a:rPr lang="en-US"/>
              <a:t>Chief Data Officer, JLAB</a:t>
            </a:r>
          </a:p>
        </p:txBody>
      </p:sp>
    </p:spTree>
    <p:extLst>
      <p:ext uri="{BB962C8B-B14F-4D97-AF65-F5344CB8AC3E}">
        <p14:creationId xmlns:p14="http://schemas.microsoft.com/office/powerpoint/2010/main" val="760647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9607C0-5A23-1747-0748-6E113EF65D12}"/>
              </a:ext>
            </a:extLst>
          </p:cNvPr>
          <p:cNvSpPr>
            <a:spLocks noGrp="1"/>
          </p:cNvSpPr>
          <p:nvPr>
            <p:ph type="ftr" sz="quarter" idx="11"/>
          </p:nvPr>
        </p:nvSpPr>
        <p:spPr/>
        <p:txBody>
          <a:bodyPr/>
          <a:lstStyle/>
          <a:p>
            <a:r>
              <a:rPr lang="en-US">
                <a:hlinkClick r:id="rId3"/>
              </a:rPr>
              <a:t>https://www.whitehouse.gov/articles/2025/07/white-house-unveils-americas-ai-action-plan/</a:t>
            </a:r>
            <a:r>
              <a:rPr lang="en-US"/>
              <a:t> </a:t>
            </a:r>
          </a:p>
        </p:txBody>
      </p:sp>
      <p:sp>
        <p:nvSpPr>
          <p:cNvPr id="3" name="Slide Number Placeholder 2">
            <a:extLst>
              <a:ext uri="{FF2B5EF4-FFF2-40B4-BE49-F238E27FC236}">
                <a16:creationId xmlns:a16="http://schemas.microsoft.com/office/drawing/2014/main" id="{9D36C14A-4A0C-B454-DFF0-9C55832A9CAD}"/>
              </a:ext>
            </a:extLst>
          </p:cNvPr>
          <p:cNvSpPr>
            <a:spLocks noGrp="1"/>
          </p:cNvSpPr>
          <p:nvPr>
            <p:ph type="sldNum" sz="quarter" idx="12"/>
          </p:nvPr>
        </p:nvSpPr>
        <p:spPr/>
        <p:txBody>
          <a:bodyPr/>
          <a:lstStyle/>
          <a:p>
            <a:fld id="{7D1BE87E-F0DE-A44C-894B-E142BEB21E42}" type="slidenum">
              <a:rPr lang="en-US" smtClean="0"/>
              <a:pPr/>
              <a:t>10</a:t>
            </a:fld>
            <a:endParaRPr lang="en-US"/>
          </a:p>
        </p:txBody>
      </p:sp>
      <p:sp>
        <p:nvSpPr>
          <p:cNvPr id="4" name="Title 3">
            <a:extLst>
              <a:ext uri="{FF2B5EF4-FFF2-40B4-BE49-F238E27FC236}">
                <a16:creationId xmlns:a16="http://schemas.microsoft.com/office/drawing/2014/main" id="{F1352364-C4D0-87AE-D69C-315FE598E834}"/>
              </a:ext>
            </a:extLst>
          </p:cNvPr>
          <p:cNvSpPr>
            <a:spLocks noGrp="1"/>
          </p:cNvSpPr>
          <p:nvPr>
            <p:ph type="title"/>
          </p:nvPr>
        </p:nvSpPr>
        <p:spPr/>
        <p:txBody>
          <a:bodyPr/>
          <a:lstStyle/>
          <a:p>
            <a:r>
              <a:rPr lang="en-US"/>
              <a:t>July 2025: AI Action Plan</a:t>
            </a:r>
          </a:p>
        </p:txBody>
      </p:sp>
      <p:sp>
        <p:nvSpPr>
          <p:cNvPr id="5" name="Text Placeholder 4">
            <a:extLst>
              <a:ext uri="{FF2B5EF4-FFF2-40B4-BE49-F238E27FC236}">
                <a16:creationId xmlns:a16="http://schemas.microsoft.com/office/drawing/2014/main" id="{27CB22F2-9740-62F5-6AD6-C036B3F4D0A1}"/>
              </a:ext>
            </a:extLst>
          </p:cNvPr>
          <p:cNvSpPr>
            <a:spLocks noGrp="1"/>
          </p:cNvSpPr>
          <p:nvPr>
            <p:ph type="body" sz="half" idx="2"/>
          </p:nvPr>
        </p:nvSpPr>
        <p:spPr>
          <a:xfrm>
            <a:off x="309094" y="1319201"/>
            <a:ext cx="7590568" cy="4891433"/>
          </a:xfrm>
        </p:spPr>
        <p:txBody>
          <a:bodyPr/>
          <a:lstStyle/>
          <a:p>
            <a:r>
              <a:rPr lang="en-US" sz="1800" b="1" i="1"/>
              <a:t>Build World-Class Scientific Datasets</a:t>
            </a:r>
          </a:p>
          <a:p>
            <a:r>
              <a:rPr lang="en-US" sz="1800"/>
              <a:t>High-quality data has become a national strategic asset as governments pursue AI innovation goals and capitalize on the technology’s economic benefits. Other countries, including our adversaries, have raced ahead of us in amassing vast troves of scientific data. </a:t>
            </a:r>
            <a:r>
              <a:rPr lang="en-US" sz="1800">
                <a:solidFill>
                  <a:srgbClr val="0070C0"/>
                </a:solidFill>
              </a:rPr>
              <a:t>The United States must lead the creation of the world’s largest and highest quality AI-ready scientific datasets</a:t>
            </a:r>
            <a:r>
              <a:rPr lang="en-US" sz="1800"/>
              <a:t>, while maintaining respect for individual rights and ensuring civil liberties, privacy, and confidentiality protections.</a:t>
            </a:r>
          </a:p>
          <a:p>
            <a:endParaRPr lang="en-US" sz="1800"/>
          </a:p>
          <a:p>
            <a:r>
              <a:rPr lang="en-US" sz="1800" i="1"/>
              <a:t>Recommended Policy Actions</a:t>
            </a:r>
          </a:p>
          <a:p>
            <a:r>
              <a:rPr lang="en-US" sz="1800"/>
              <a:t>Direct the National Science and Technology Council (NSTC) Machine Learning and AI Subcommittee to make recommendations on </a:t>
            </a:r>
            <a:r>
              <a:rPr lang="en-US" sz="1800">
                <a:solidFill>
                  <a:srgbClr val="0070C0"/>
                </a:solidFill>
              </a:rPr>
              <a:t>minimum data quality standards</a:t>
            </a:r>
            <a:r>
              <a:rPr lang="en-US" sz="1800"/>
              <a:t> for the use of biological, materials science, chemical, physical, and other scientific data modalities in AI model training.”</a:t>
            </a:r>
          </a:p>
        </p:txBody>
      </p:sp>
      <p:pic>
        <p:nvPicPr>
          <p:cNvPr id="8" name="Picture 7">
            <a:extLst>
              <a:ext uri="{FF2B5EF4-FFF2-40B4-BE49-F238E27FC236}">
                <a16:creationId xmlns:a16="http://schemas.microsoft.com/office/drawing/2014/main" id="{A8B3EA68-FCA3-C110-042F-0C9CCA4E8A2C}"/>
              </a:ext>
            </a:extLst>
          </p:cNvPr>
          <p:cNvPicPr>
            <a:picLocks noChangeAspect="1"/>
          </p:cNvPicPr>
          <p:nvPr/>
        </p:nvPicPr>
        <p:blipFill>
          <a:blip r:embed="rId4"/>
          <a:stretch>
            <a:fillRect/>
          </a:stretch>
        </p:blipFill>
        <p:spPr>
          <a:xfrm>
            <a:off x="8359921" y="1326271"/>
            <a:ext cx="3522985" cy="4559584"/>
          </a:xfrm>
          <a:prstGeom prst="rect">
            <a:avLst/>
          </a:prstGeom>
        </p:spPr>
      </p:pic>
    </p:spTree>
    <p:extLst>
      <p:ext uri="{BB962C8B-B14F-4D97-AF65-F5344CB8AC3E}">
        <p14:creationId xmlns:p14="http://schemas.microsoft.com/office/powerpoint/2010/main" val="2219623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93ED4-E383-F1A3-9DF4-1E504851D19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1D6F10-652F-4C7F-981A-C4B0A2C9FF6E}"/>
              </a:ext>
            </a:extLst>
          </p:cNvPr>
          <p:cNvSpPr>
            <a:spLocks noGrp="1"/>
          </p:cNvSpPr>
          <p:nvPr>
            <p:ph type="sldNum" sz="quarter" idx="4294967295"/>
          </p:nvPr>
        </p:nvSpPr>
        <p:spPr>
          <a:xfrm>
            <a:off x="9448800" y="6330950"/>
            <a:ext cx="2743200" cy="365125"/>
          </a:xfrm>
        </p:spPr>
        <p:txBody>
          <a:bodyPr/>
          <a:lstStyle/>
          <a:p>
            <a:fld id="{7D1BE87E-F0DE-A44C-894B-E142BEB21E42}" type="slidenum">
              <a:rPr lang="en-US" smtClean="0"/>
              <a:pPr/>
              <a:t>11</a:t>
            </a:fld>
            <a:endParaRPr lang="en-US"/>
          </a:p>
        </p:txBody>
      </p:sp>
      <p:pic>
        <p:nvPicPr>
          <p:cNvPr id="4" name="Picture 3" descr="Undersecretary for Science, Dr. Dario Gil">
            <a:extLst>
              <a:ext uri="{FF2B5EF4-FFF2-40B4-BE49-F238E27FC236}">
                <a16:creationId xmlns:a16="http://schemas.microsoft.com/office/drawing/2014/main" id="{C3B3FDE4-BEDE-65B8-741C-26E0DA94497E}"/>
              </a:ext>
            </a:extLst>
          </p:cNvPr>
          <p:cNvPicPr>
            <a:picLocks noChangeAspect="1"/>
          </p:cNvPicPr>
          <p:nvPr/>
        </p:nvPicPr>
        <p:blipFill>
          <a:blip r:embed="rId3"/>
          <a:srcRect l="8034" b="15333"/>
          <a:stretch>
            <a:fillRect/>
          </a:stretch>
        </p:blipFill>
        <p:spPr>
          <a:xfrm>
            <a:off x="8129828" y="1584361"/>
            <a:ext cx="3776353" cy="4635464"/>
          </a:xfrm>
          <a:prstGeom prst="rect">
            <a:avLst/>
          </a:prstGeom>
        </p:spPr>
      </p:pic>
      <p:sp>
        <p:nvSpPr>
          <p:cNvPr id="5" name="TextBox 4">
            <a:extLst>
              <a:ext uri="{FF2B5EF4-FFF2-40B4-BE49-F238E27FC236}">
                <a16:creationId xmlns:a16="http://schemas.microsoft.com/office/drawing/2014/main" id="{A316F72E-F477-6C92-33BB-05A275F6A498}"/>
              </a:ext>
            </a:extLst>
          </p:cNvPr>
          <p:cNvSpPr txBox="1"/>
          <p:nvPr/>
        </p:nvSpPr>
        <p:spPr>
          <a:xfrm>
            <a:off x="463794" y="1414383"/>
            <a:ext cx="7519936" cy="3570208"/>
          </a:xfrm>
          <a:prstGeom prst="rect">
            <a:avLst/>
          </a:prstGeom>
          <a:noFill/>
          <a:ln>
            <a:solidFill>
              <a:schemeClr val="tx1"/>
            </a:solidFill>
          </a:ln>
        </p:spPr>
        <p:txBody>
          <a:bodyPr wrap="square" rtlCol="0">
            <a:spAutoFit/>
          </a:bodyPr>
          <a:lstStyle/>
          <a:p>
            <a:r>
              <a:rPr lang="en-US"/>
              <a:t>“The Genesis Mission will mobilize the Department of Energy’s 17 National Laboratories, industry, and academia to build an integrated discovery platform—The Genesis Science and Security Platform. The platform will connect the world’s fastest supercomputers, AI systems, and next-generation quantum computers with the most exquisite scientific instruments and data in the Nation…</a:t>
            </a:r>
          </a:p>
          <a:p>
            <a:endParaRPr lang="en-US"/>
          </a:p>
          <a:p>
            <a:r>
              <a:rPr lang="en-US"/>
              <a:t>This mission embodies our ambition to </a:t>
            </a:r>
            <a:r>
              <a:rPr lang="en-US" b="1"/>
              <a:t>dramatically accelerate scientific discovery</a:t>
            </a:r>
            <a:r>
              <a:rPr lang="en-US"/>
              <a:t> and to significantly increase the productivity and impact of R&amp;D in the United States, which we aim to </a:t>
            </a:r>
            <a:r>
              <a:rPr lang="en-US" b="1"/>
              <a:t>double within a decade</a:t>
            </a:r>
            <a:r>
              <a:rPr lang="en-US"/>
              <a:t>.”</a:t>
            </a:r>
          </a:p>
          <a:p>
            <a:endParaRPr lang="en-US" sz="1400"/>
          </a:p>
          <a:p>
            <a:pPr marL="285750" indent="-285750">
              <a:buFontTx/>
              <a:buChar char="-"/>
            </a:pPr>
            <a:r>
              <a:rPr lang="en-US" sz="1400"/>
              <a:t>Under Secretary for Science, Darío Gil (December 10, 2025)</a:t>
            </a:r>
            <a:br>
              <a:rPr lang="en-US" sz="1400"/>
            </a:br>
            <a:r>
              <a:rPr lang="en-US" sz="1200"/>
              <a:t>From testimony before the House Committee on Science, Space, and Technology</a:t>
            </a:r>
          </a:p>
        </p:txBody>
      </p:sp>
      <p:sp>
        <p:nvSpPr>
          <p:cNvPr id="10" name="Title 3">
            <a:extLst>
              <a:ext uri="{FF2B5EF4-FFF2-40B4-BE49-F238E27FC236}">
                <a16:creationId xmlns:a16="http://schemas.microsoft.com/office/drawing/2014/main" id="{7FEBA9EF-167D-3D7C-8946-A7487CC7A964}"/>
              </a:ext>
            </a:extLst>
          </p:cNvPr>
          <p:cNvSpPr>
            <a:spLocks noGrp="1"/>
          </p:cNvSpPr>
          <p:nvPr>
            <p:ph type="title"/>
          </p:nvPr>
        </p:nvSpPr>
        <p:spPr>
          <a:xfrm>
            <a:off x="309093" y="531951"/>
            <a:ext cx="11044707" cy="678664"/>
          </a:xfrm>
        </p:spPr>
        <p:txBody>
          <a:bodyPr/>
          <a:lstStyle/>
          <a:p>
            <a:r>
              <a:rPr lang="en-US" sz="3200">
                <a:solidFill>
                  <a:schemeClr val="accent1"/>
                </a:solidFill>
              </a:rPr>
              <a:t>The Genesis Mission: </a:t>
            </a:r>
            <a:br>
              <a:rPr lang="en-US" sz="3200">
                <a:solidFill>
                  <a:schemeClr val="accent1"/>
                </a:solidFill>
              </a:rPr>
            </a:br>
            <a:r>
              <a:rPr lang="en-US" sz="2800">
                <a:solidFill>
                  <a:schemeClr val="accent1"/>
                </a:solidFill>
              </a:rPr>
              <a:t>Prioritizing American Science and Technology Leadership</a:t>
            </a:r>
            <a:endParaRPr lang="en-US" sz="3200">
              <a:solidFill>
                <a:schemeClr val="accent1"/>
              </a:solidFill>
            </a:endParaRPr>
          </a:p>
        </p:txBody>
      </p:sp>
      <p:sp>
        <p:nvSpPr>
          <p:cNvPr id="6" name="TextBox 5">
            <a:extLst>
              <a:ext uri="{FF2B5EF4-FFF2-40B4-BE49-F238E27FC236}">
                <a16:creationId xmlns:a16="http://schemas.microsoft.com/office/drawing/2014/main" id="{F2BF86D4-5E54-A452-9EF7-6A540DD6714E}"/>
              </a:ext>
            </a:extLst>
          </p:cNvPr>
          <p:cNvSpPr txBox="1"/>
          <p:nvPr/>
        </p:nvSpPr>
        <p:spPr>
          <a:xfrm>
            <a:off x="463795" y="5018379"/>
            <a:ext cx="7519935" cy="1323439"/>
          </a:xfrm>
          <a:prstGeom prst="rect">
            <a:avLst/>
          </a:prstGeom>
          <a:noFill/>
          <a:ln>
            <a:solidFill>
              <a:schemeClr val="tx1"/>
            </a:solidFill>
          </a:ln>
        </p:spPr>
        <p:txBody>
          <a:bodyPr wrap="square">
            <a:spAutoFit/>
          </a:bodyPr>
          <a:lstStyle/>
          <a:p>
            <a:r>
              <a:rPr lang="en-US"/>
              <a:t>The Genesis Mission will produce "the world’s largest and highest-quality scientific data sets to train the next generation of AI systems".  </a:t>
            </a:r>
            <a:br>
              <a:rPr lang="en-US"/>
            </a:br>
            <a:endParaRPr lang="en-US"/>
          </a:p>
          <a:p>
            <a:pPr marL="285750" indent="-285750">
              <a:buFontTx/>
              <a:buChar char="-"/>
            </a:pPr>
            <a:r>
              <a:rPr lang="en-US" sz="1400"/>
              <a:t>Under Secretary for Science, Darío Gil </a:t>
            </a:r>
            <a:br>
              <a:rPr lang="en-US" sz="1400"/>
            </a:br>
            <a:r>
              <a:rPr lang="en-US" sz="1200">
                <a:hlinkClick r:id="rId4"/>
              </a:rPr>
              <a:t>https://www.energy.gov/science/articles/under-secretary-gils-letter-community</a:t>
            </a:r>
            <a:r>
              <a:rPr lang="en-US" sz="1200"/>
              <a:t> </a:t>
            </a:r>
          </a:p>
        </p:txBody>
      </p:sp>
    </p:spTree>
    <p:extLst>
      <p:ext uri="{BB962C8B-B14F-4D97-AF65-F5344CB8AC3E}">
        <p14:creationId xmlns:p14="http://schemas.microsoft.com/office/powerpoint/2010/main" val="3134122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167CE8-B599-FE0D-AA5C-A6DFE88459B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DEF60F7B-6CD4-FE0D-A3DB-2DB75FDAC9CB}"/>
              </a:ext>
            </a:extLst>
          </p:cNvPr>
          <p:cNvSpPr>
            <a:spLocks noGrp="1"/>
          </p:cNvSpPr>
          <p:nvPr>
            <p:ph type="sldNum" sz="quarter" idx="12"/>
          </p:nvPr>
        </p:nvSpPr>
        <p:spPr/>
        <p:txBody>
          <a:bodyPr/>
          <a:lstStyle/>
          <a:p>
            <a:fld id="{7D1BE87E-F0DE-A44C-894B-E142BEB21E42}" type="slidenum">
              <a:rPr lang="en-US" smtClean="0"/>
              <a:pPr/>
              <a:t>12</a:t>
            </a:fld>
            <a:endParaRPr lang="en-US"/>
          </a:p>
        </p:txBody>
      </p:sp>
      <p:sp>
        <p:nvSpPr>
          <p:cNvPr id="4" name="Title 3">
            <a:extLst>
              <a:ext uri="{FF2B5EF4-FFF2-40B4-BE49-F238E27FC236}">
                <a16:creationId xmlns:a16="http://schemas.microsoft.com/office/drawing/2014/main" id="{7BECC6FB-2D32-1CD2-07C4-5EF01D7C3121}"/>
              </a:ext>
            </a:extLst>
          </p:cNvPr>
          <p:cNvSpPr>
            <a:spLocks noGrp="1"/>
          </p:cNvSpPr>
          <p:nvPr>
            <p:ph type="title"/>
          </p:nvPr>
        </p:nvSpPr>
        <p:spPr/>
        <p:txBody>
          <a:bodyPr/>
          <a:lstStyle/>
          <a:p>
            <a:r>
              <a:rPr lang="en-US"/>
              <a:t>Nuclear Physics Long Range Plan 2023</a:t>
            </a:r>
          </a:p>
        </p:txBody>
      </p:sp>
      <p:sp>
        <p:nvSpPr>
          <p:cNvPr id="5" name="Text Placeholder 4">
            <a:extLst>
              <a:ext uri="{FF2B5EF4-FFF2-40B4-BE49-F238E27FC236}">
                <a16:creationId xmlns:a16="http://schemas.microsoft.com/office/drawing/2014/main" id="{BAD2AA68-72AD-4F1A-7A20-64441BDDFBC7}"/>
              </a:ext>
            </a:extLst>
          </p:cNvPr>
          <p:cNvSpPr>
            <a:spLocks noGrp="1"/>
          </p:cNvSpPr>
          <p:nvPr>
            <p:ph type="body" sz="half" idx="2"/>
          </p:nvPr>
        </p:nvSpPr>
        <p:spPr>
          <a:xfrm>
            <a:off x="309094" y="1319201"/>
            <a:ext cx="6701306" cy="4891433"/>
          </a:xfrm>
        </p:spPr>
        <p:txBody>
          <a:bodyPr anchor="ctr"/>
          <a:lstStyle/>
          <a:p>
            <a:r>
              <a:rPr lang="en-US" i="1"/>
              <a:t>Artificial Intelligence and Machine Learning—</a:t>
            </a:r>
          </a:p>
          <a:p>
            <a:r>
              <a:rPr lang="en-US"/>
              <a:t>The ongoing revolution in the field of AI/ML has already affected several aspects of nuclear physics, from nuclear theory to accelerator operation. To capitalize on this promise, a fast and effective funding model must be developed to bring the hardware and software resources as well as workforce training to individual researchers. </a:t>
            </a:r>
          </a:p>
        </p:txBody>
      </p:sp>
      <p:pic>
        <p:nvPicPr>
          <p:cNvPr id="8" name="Picture 7">
            <a:extLst>
              <a:ext uri="{FF2B5EF4-FFF2-40B4-BE49-F238E27FC236}">
                <a16:creationId xmlns:a16="http://schemas.microsoft.com/office/drawing/2014/main" id="{7F5EC7EA-43C2-F808-2C39-4B523AB75055}"/>
              </a:ext>
            </a:extLst>
          </p:cNvPr>
          <p:cNvPicPr>
            <a:picLocks noChangeAspect="1"/>
          </p:cNvPicPr>
          <p:nvPr/>
        </p:nvPicPr>
        <p:blipFill>
          <a:blip r:embed="rId3"/>
          <a:stretch>
            <a:fillRect/>
          </a:stretch>
        </p:blipFill>
        <p:spPr>
          <a:xfrm>
            <a:off x="7185385" y="1210615"/>
            <a:ext cx="4235373" cy="5397260"/>
          </a:xfrm>
          <a:prstGeom prst="rect">
            <a:avLst/>
          </a:prstGeom>
        </p:spPr>
      </p:pic>
      <p:sp>
        <p:nvSpPr>
          <p:cNvPr id="9" name="TextBox 8">
            <a:extLst>
              <a:ext uri="{FF2B5EF4-FFF2-40B4-BE49-F238E27FC236}">
                <a16:creationId xmlns:a16="http://schemas.microsoft.com/office/drawing/2014/main" id="{3E9A8E13-B7F3-6385-16E9-7A276B294E86}"/>
              </a:ext>
            </a:extLst>
          </p:cNvPr>
          <p:cNvSpPr txBox="1"/>
          <p:nvPr/>
        </p:nvSpPr>
        <p:spPr>
          <a:xfrm>
            <a:off x="309093" y="5901281"/>
            <a:ext cx="3963073" cy="369332"/>
          </a:xfrm>
          <a:prstGeom prst="rect">
            <a:avLst/>
          </a:prstGeom>
          <a:noFill/>
        </p:spPr>
        <p:txBody>
          <a:bodyPr wrap="none" rtlCol="0">
            <a:spAutoFit/>
          </a:bodyPr>
          <a:lstStyle/>
          <a:p>
            <a:r>
              <a:rPr lang="pt-BR"/>
              <a:t>DOI # </a:t>
            </a:r>
            <a:r>
              <a:rPr lang="pt-BR">
                <a:hlinkClick r:id="rId4"/>
              </a:rPr>
              <a:t>https://doi.org/10.2172/2280968</a:t>
            </a:r>
            <a:r>
              <a:rPr lang="pt-BR"/>
              <a:t> </a:t>
            </a:r>
            <a:endParaRPr lang="en-US"/>
          </a:p>
        </p:txBody>
      </p:sp>
    </p:spTree>
    <p:extLst>
      <p:ext uri="{BB962C8B-B14F-4D97-AF65-F5344CB8AC3E}">
        <p14:creationId xmlns:p14="http://schemas.microsoft.com/office/powerpoint/2010/main" val="3379113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ED296-313F-0B77-1BA0-9E06EFE4C2B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1DBE53-DB03-AF1E-8B15-15C91D6666D2}"/>
              </a:ext>
            </a:extLst>
          </p:cNvPr>
          <p:cNvSpPr>
            <a:spLocks noGrp="1"/>
          </p:cNvSpPr>
          <p:nvPr>
            <p:ph type="sldNum" sz="quarter" idx="12"/>
          </p:nvPr>
        </p:nvSpPr>
        <p:spPr/>
        <p:txBody>
          <a:bodyPr/>
          <a:lstStyle/>
          <a:p>
            <a:fld id="{7D1BE87E-F0DE-A44C-894B-E142BEB21E42}" type="slidenum">
              <a:rPr lang="en-US" smtClean="0"/>
              <a:pPr/>
              <a:t>13</a:t>
            </a:fld>
            <a:endParaRPr lang="en-US"/>
          </a:p>
        </p:txBody>
      </p:sp>
      <p:sp>
        <p:nvSpPr>
          <p:cNvPr id="4" name="Title 3">
            <a:extLst>
              <a:ext uri="{FF2B5EF4-FFF2-40B4-BE49-F238E27FC236}">
                <a16:creationId xmlns:a16="http://schemas.microsoft.com/office/drawing/2014/main" id="{05FA71A6-539A-B57B-EFC7-C3BE5B276CDB}"/>
              </a:ext>
            </a:extLst>
          </p:cNvPr>
          <p:cNvSpPr>
            <a:spLocks noGrp="1"/>
          </p:cNvSpPr>
          <p:nvPr>
            <p:ph type="title"/>
          </p:nvPr>
        </p:nvSpPr>
        <p:spPr/>
        <p:txBody>
          <a:bodyPr/>
          <a:lstStyle/>
          <a:p>
            <a:r>
              <a:rPr lang="en-US"/>
              <a:t>AI for Nuclear Physics Workshop</a:t>
            </a:r>
          </a:p>
        </p:txBody>
      </p:sp>
      <p:sp>
        <p:nvSpPr>
          <p:cNvPr id="5" name="Text Placeholder 4">
            <a:extLst>
              <a:ext uri="{FF2B5EF4-FFF2-40B4-BE49-F238E27FC236}">
                <a16:creationId xmlns:a16="http://schemas.microsoft.com/office/drawing/2014/main" id="{00E341A3-DC78-AC52-CF30-488EF4245ECD}"/>
              </a:ext>
            </a:extLst>
          </p:cNvPr>
          <p:cNvSpPr>
            <a:spLocks noGrp="1"/>
          </p:cNvSpPr>
          <p:nvPr>
            <p:ph type="body" sz="half" idx="2"/>
          </p:nvPr>
        </p:nvSpPr>
        <p:spPr>
          <a:xfrm>
            <a:off x="309094" y="1319201"/>
            <a:ext cx="5037826" cy="4891433"/>
          </a:xfrm>
        </p:spPr>
        <p:txBody>
          <a:bodyPr anchor="ctr"/>
          <a:lstStyle/>
          <a:p>
            <a:r>
              <a:rPr lang="en-US" sz="1400" b="1" i="1"/>
              <a:t>Need for comprehensive data management: </a:t>
            </a:r>
            <a:br>
              <a:rPr lang="en-US" sz="1400" i="1"/>
            </a:br>
            <a:r>
              <a:rPr lang="en-US" sz="1400" i="1"/>
              <a:t>AI techniques are reliant on large volumes of data for training and the subsequent evaluation of models. For this reason, applications of AI are dependent on effective data management. Such data could be sourced from theoretical calculation, simulation, or experiment. Providing accessibility of the data to the wider NP community and increasing uniformity in data representation would create a connectivity across experiments that could increase collaboration and accelerate the development of AI techniques and tools. Such AI techniques could also facilitate near real time calibration and analysis. To maximize the usefulness of the data, it will be important to have standards on the processing of data, the application of theoretical assumptions, and the treatment of systematic uncertainties that will be used as training samples or as part of combined analysis. This meta-data will be encoded in the datasets.</a:t>
            </a:r>
            <a:endParaRPr lang="en-US" sz="1400"/>
          </a:p>
        </p:txBody>
      </p:sp>
      <p:pic>
        <p:nvPicPr>
          <p:cNvPr id="10" name="Picture 9" descr="Graphical user interface, text, application, email&#10;&#10;AI-generated content may be incorrect.">
            <a:extLst>
              <a:ext uri="{FF2B5EF4-FFF2-40B4-BE49-F238E27FC236}">
                <a16:creationId xmlns:a16="http://schemas.microsoft.com/office/drawing/2014/main" id="{1010847E-DD2D-CC81-AF0B-F5B56A35EECC}"/>
              </a:ext>
            </a:extLst>
          </p:cNvPr>
          <p:cNvPicPr>
            <a:picLocks noChangeAspect="1"/>
          </p:cNvPicPr>
          <p:nvPr/>
        </p:nvPicPr>
        <p:blipFill>
          <a:blip r:embed="rId3"/>
          <a:srcRect t="1612"/>
          <a:stretch>
            <a:fillRect/>
          </a:stretch>
        </p:blipFill>
        <p:spPr>
          <a:xfrm>
            <a:off x="5514355" y="1374475"/>
            <a:ext cx="5839445" cy="3373726"/>
          </a:xfrm>
          <a:prstGeom prst="rect">
            <a:avLst/>
          </a:prstGeom>
        </p:spPr>
      </p:pic>
      <p:pic>
        <p:nvPicPr>
          <p:cNvPr id="12" name="Picture 11" descr="A picture containing text&#10;&#10;AI-generated content may be incorrect.">
            <a:extLst>
              <a:ext uri="{FF2B5EF4-FFF2-40B4-BE49-F238E27FC236}">
                <a16:creationId xmlns:a16="http://schemas.microsoft.com/office/drawing/2014/main" id="{0179F189-46B1-5D2A-892C-3CAD7ED1179F}"/>
              </a:ext>
            </a:extLst>
          </p:cNvPr>
          <p:cNvPicPr>
            <a:picLocks noChangeAspect="1"/>
          </p:cNvPicPr>
          <p:nvPr/>
        </p:nvPicPr>
        <p:blipFill>
          <a:blip r:embed="rId4"/>
          <a:stretch>
            <a:fillRect/>
          </a:stretch>
        </p:blipFill>
        <p:spPr>
          <a:xfrm>
            <a:off x="6895382" y="4612941"/>
            <a:ext cx="5037826" cy="1741168"/>
          </a:xfrm>
          <a:prstGeom prst="rect">
            <a:avLst/>
          </a:prstGeom>
        </p:spPr>
      </p:pic>
      <p:sp>
        <p:nvSpPr>
          <p:cNvPr id="13" name="TextBox 12">
            <a:extLst>
              <a:ext uri="{FF2B5EF4-FFF2-40B4-BE49-F238E27FC236}">
                <a16:creationId xmlns:a16="http://schemas.microsoft.com/office/drawing/2014/main" id="{1F053A83-7B3E-93C4-9734-AD870B0A6D58}"/>
              </a:ext>
            </a:extLst>
          </p:cNvPr>
          <p:cNvSpPr txBox="1"/>
          <p:nvPr/>
        </p:nvSpPr>
        <p:spPr>
          <a:xfrm>
            <a:off x="1089675" y="6210634"/>
            <a:ext cx="3916650" cy="523220"/>
          </a:xfrm>
          <a:prstGeom prst="rect">
            <a:avLst/>
          </a:prstGeom>
          <a:noFill/>
        </p:spPr>
        <p:txBody>
          <a:bodyPr wrap="none" rtlCol="0">
            <a:spAutoFit/>
          </a:bodyPr>
          <a:lstStyle/>
          <a:p>
            <a:r>
              <a:rPr lang="en-US" sz="1400">
                <a:hlinkClick r:id="rId5"/>
              </a:rPr>
              <a:t>https://doi.org/10.1140/epja/s10050-020-00290-x</a:t>
            </a:r>
            <a:r>
              <a:rPr lang="en-US" sz="1400"/>
              <a:t> </a:t>
            </a:r>
            <a:endParaRPr lang="en-US" sz="1400">
              <a:hlinkClick r:id="rId6"/>
            </a:endParaRPr>
          </a:p>
          <a:p>
            <a:r>
              <a:rPr lang="en-US" sz="1400">
                <a:hlinkClick r:id="rId6"/>
              </a:rPr>
              <a:t>https://www.jlab.org/conference/AI2020</a:t>
            </a:r>
            <a:r>
              <a:rPr lang="en-US" sz="1400"/>
              <a:t> </a:t>
            </a:r>
          </a:p>
        </p:txBody>
      </p:sp>
    </p:spTree>
    <p:extLst>
      <p:ext uri="{BB962C8B-B14F-4D97-AF65-F5344CB8AC3E}">
        <p14:creationId xmlns:p14="http://schemas.microsoft.com/office/powerpoint/2010/main" val="2068893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F033F-2EA0-C91A-95A8-BD3E6ACEE4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35D919E-BD90-B15C-004B-70ACE327C836}"/>
              </a:ext>
            </a:extLst>
          </p:cNvPr>
          <p:cNvSpPr>
            <a:spLocks noGrp="1"/>
          </p:cNvSpPr>
          <p:nvPr>
            <p:ph type="title"/>
          </p:nvPr>
        </p:nvSpPr>
        <p:spPr>
          <a:xfrm>
            <a:off x="309093" y="98814"/>
            <a:ext cx="11044707" cy="678664"/>
          </a:xfrm>
        </p:spPr>
        <p:txBody>
          <a:bodyPr/>
          <a:lstStyle/>
          <a:p>
            <a:r>
              <a:rPr lang="en-US" sz="2800"/>
              <a:t>Where is this going? (Laura’s predictions)  </a:t>
            </a:r>
          </a:p>
        </p:txBody>
      </p:sp>
      <p:sp>
        <p:nvSpPr>
          <p:cNvPr id="4" name="Text Placeholder 3">
            <a:extLst>
              <a:ext uri="{FF2B5EF4-FFF2-40B4-BE49-F238E27FC236}">
                <a16:creationId xmlns:a16="http://schemas.microsoft.com/office/drawing/2014/main" id="{43777E67-3A60-E010-F80A-57C4679053B8}"/>
              </a:ext>
            </a:extLst>
          </p:cNvPr>
          <p:cNvSpPr>
            <a:spLocks noGrp="1"/>
          </p:cNvSpPr>
          <p:nvPr>
            <p:ph type="body" sz="half" idx="2"/>
          </p:nvPr>
        </p:nvSpPr>
        <p:spPr>
          <a:xfrm>
            <a:off x="309093" y="1181239"/>
            <a:ext cx="11044706" cy="4891433"/>
          </a:xfrm>
        </p:spPr>
        <p:txBody>
          <a:bodyPr anchor="ctr"/>
          <a:lstStyle/>
          <a:p>
            <a:pPr marL="342900" indent="-342900">
              <a:buFont typeface="Arial" panose="020B0604020202020204" pitchFamily="34" charset="0"/>
              <a:buChar char="•"/>
            </a:pPr>
            <a:r>
              <a:rPr lang="en-US" sz="2800" dirty="0"/>
              <a:t>Increasing expectations for {data, code, documentation…} sharing</a:t>
            </a:r>
          </a:p>
          <a:p>
            <a:pPr marL="800100" lvl="1" indent="-342900">
              <a:buFont typeface="Arial" panose="020B0604020202020204" pitchFamily="34" charset="0"/>
              <a:buChar char="•"/>
            </a:pPr>
            <a:r>
              <a:rPr lang="en-US" sz="1800" dirty="0"/>
              <a:t>More data, more immediate sharing, more context,</a:t>
            </a:r>
          </a:p>
          <a:p>
            <a:pPr marL="800100" lvl="1" indent="-342900">
              <a:buFont typeface="Arial" panose="020B0604020202020204" pitchFamily="34" charset="0"/>
              <a:buChar char="•"/>
            </a:pPr>
            <a:r>
              <a:rPr lang="en-US" sz="1800" dirty="0"/>
              <a:t>Publications, data, code, and AI models are fully integrated, FAIR and AI-ready.</a:t>
            </a:r>
          </a:p>
          <a:p>
            <a:pPr marL="800100" lvl="1" indent="-342900">
              <a:buFont typeface="Arial" panose="020B0604020202020204" pitchFamily="34" charset="0"/>
              <a:buChar char="•"/>
            </a:pPr>
            <a:r>
              <a:rPr lang="en-US" sz="1800" dirty="0"/>
              <a:t>Data governance at all stages of the lifecycle is explicit and computable. </a:t>
            </a:r>
          </a:p>
          <a:p>
            <a:pPr marL="342900" indent="-342900">
              <a:buFont typeface="Arial" panose="020B0604020202020204" pitchFamily="34" charset="0"/>
              <a:buChar char="•"/>
            </a:pPr>
            <a:r>
              <a:rPr lang="en-US" sz="2800" dirty="0"/>
              <a:t>Tensions between protecting data and openness</a:t>
            </a:r>
          </a:p>
          <a:p>
            <a:pPr marL="342900" indent="-342900">
              <a:buFont typeface="Arial" panose="020B0604020202020204" pitchFamily="34" charset="0"/>
              <a:buChar char="•"/>
            </a:pPr>
            <a:r>
              <a:rPr lang="en-US" sz="2800" dirty="0"/>
              <a:t>Emergence of global frameworks and standards for data and metadata</a:t>
            </a:r>
          </a:p>
          <a:p>
            <a:pPr marL="342900" indent="-342900">
              <a:buFont typeface="Arial" panose="020B0604020202020204" pitchFamily="34" charset="0"/>
              <a:buChar char="•"/>
            </a:pPr>
            <a:r>
              <a:rPr lang="en-US" sz="2800" dirty="0"/>
              <a:t>Where does “intelligence” live?  Data, code, models…  </a:t>
            </a:r>
          </a:p>
          <a:p>
            <a:pPr marL="342900" indent="-342900">
              <a:buFont typeface="Arial" panose="020B0604020202020204" pitchFamily="34" charset="0"/>
              <a:buChar char="•"/>
            </a:pPr>
            <a:r>
              <a:rPr lang="en-US" sz="2800" dirty="0"/>
              <a:t>Enhanced interplay between humans and AI</a:t>
            </a:r>
          </a:p>
          <a:p>
            <a:pPr marL="800100" lvl="1" indent="-342900">
              <a:buFont typeface="Arial" panose="020B0604020202020204" pitchFamily="34" charset="0"/>
              <a:buChar char="•"/>
            </a:pPr>
            <a:r>
              <a:rPr lang="en-US" sz="1800" dirty="0"/>
              <a:t>Machines become better at understanding theory, not just data.</a:t>
            </a:r>
          </a:p>
          <a:p>
            <a:pPr marL="800100" lvl="1" indent="-342900">
              <a:buFont typeface="Arial" panose="020B0604020202020204" pitchFamily="34" charset="0"/>
              <a:buChar char="•"/>
            </a:pPr>
            <a:r>
              <a:rPr lang="en-US" sz="1800" dirty="0"/>
              <a:t>Increasing need for validation and resiliency for AI in the scientific process</a:t>
            </a:r>
          </a:p>
          <a:p>
            <a:pPr marL="342900" indent="-342900">
              <a:buFont typeface="Arial" panose="020B0604020202020204" pitchFamily="34" charset="0"/>
              <a:buChar char="•"/>
            </a:pPr>
            <a:r>
              <a:rPr lang="en-US" sz="2800" dirty="0"/>
              <a:t>Emergence and Importance of a “Web of Science”</a:t>
            </a:r>
          </a:p>
        </p:txBody>
      </p:sp>
    </p:spTree>
    <p:extLst>
      <p:ext uri="{BB962C8B-B14F-4D97-AF65-F5344CB8AC3E}">
        <p14:creationId xmlns:p14="http://schemas.microsoft.com/office/powerpoint/2010/main" val="1945489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5EEB6-AE6B-E9CB-F7D6-64707D58694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568C477-AF6F-F29F-8E3F-23ED9EF40224}"/>
              </a:ext>
            </a:extLst>
          </p:cNvPr>
          <p:cNvSpPr>
            <a:spLocks noGrp="1"/>
          </p:cNvSpPr>
          <p:nvPr>
            <p:ph type="title"/>
          </p:nvPr>
        </p:nvSpPr>
        <p:spPr/>
        <p:txBody>
          <a:bodyPr/>
          <a:lstStyle/>
          <a:p>
            <a:r>
              <a:rPr lang="en-US"/>
              <a:t>FAIR and AI-Ready Data</a:t>
            </a:r>
          </a:p>
        </p:txBody>
      </p:sp>
      <p:sp>
        <p:nvSpPr>
          <p:cNvPr id="3" name="Slide Number Placeholder 2">
            <a:extLst>
              <a:ext uri="{FF2B5EF4-FFF2-40B4-BE49-F238E27FC236}">
                <a16:creationId xmlns:a16="http://schemas.microsoft.com/office/drawing/2014/main" id="{752A4412-BA6B-9144-353B-3EA69FB1AEDC}"/>
              </a:ext>
            </a:extLst>
          </p:cNvPr>
          <p:cNvSpPr>
            <a:spLocks noGrp="1"/>
          </p:cNvSpPr>
          <p:nvPr>
            <p:ph type="sldNum" sz="quarter" idx="4294967295"/>
          </p:nvPr>
        </p:nvSpPr>
        <p:spPr>
          <a:xfrm>
            <a:off x="9448800" y="6330950"/>
            <a:ext cx="2743200" cy="365125"/>
          </a:xfrm>
        </p:spPr>
        <p:txBody>
          <a:bodyPr/>
          <a:lstStyle/>
          <a:p>
            <a:fld id="{7D1BE87E-F0DE-A44C-894B-E142BEB21E42}" type="slidenum">
              <a:rPr lang="en-US" smtClean="0"/>
              <a:pPr/>
              <a:t>15</a:t>
            </a:fld>
            <a:endParaRPr lang="en-US"/>
          </a:p>
        </p:txBody>
      </p:sp>
    </p:spTree>
    <p:extLst>
      <p:ext uri="{BB962C8B-B14F-4D97-AF65-F5344CB8AC3E}">
        <p14:creationId xmlns:p14="http://schemas.microsoft.com/office/powerpoint/2010/main" val="4132005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D7646D-FA73-FB97-9284-BC4BACAA9D6D}"/>
              </a:ext>
            </a:extLst>
          </p:cNvPr>
          <p:cNvSpPr>
            <a:spLocks noGrp="1"/>
          </p:cNvSpPr>
          <p:nvPr>
            <p:ph type="sldNum" sz="quarter" idx="12"/>
          </p:nvPr>
        </p:nvSpPr>
        <p:spPr/>
        <p:txBody>
          <a:bodyPr/>
          <a:lstStyle/>
          <a:p>
            <a:fld id="{7D1BE87E-F0DE-A44C-894B-E142BEB21E42}" type="slidenum">
              <a:rPr lang="en-US" smtClean="0"/>
              <a:pPr/>
              <a:t>16</a:t>
            </a:fld>
            <a:endParaRPr lang="en-US"/>
          </a:p>
        </p:txBody>
      </p:sp>
      <p:sp>
        <p:nvSpPr>
          <p:cNvPr id="4" name="Title 3">
            <a:extLst>
              <a:ext uri="{FF2B5EF4-FFF2-40B4-BE49-F238E27FC236}">
                <a16:creationId xmlns:a16="http://schemas.microsoft.com/office/drawing/2014/main" id="{CB0563A2-B723-456C-55CC-E367B193E381}"/>
              </a:ext>
            </a:extLst>
          </p:cNvPr>
          <p:cNvSpPr>
            <a:spLocks noGrp="1"/>
          </p:cNvSpPr>
          <p:nvPr>
            <p:ph type="title"/>
          </p:nvPr>
        </p:nvSpPr>
        <p:spPr/>
        <p:txBody>
          <a:bodyPr/>
          <a:lstStyle/>
          <a:p>
            <a:r>
              <a:rPr lang="en-US"/>
              <a:t>FAIR Principles for Data</a:t>
            </a:r>
          </a:p>
        </p:txBody>
      </p:sp>
      <p:sp>
        <p:nvSpPr>
          <p:cNvPr id="5" name="Text Placeholder 4">
            <a:extLst>
              <a:ext uri="{FF2B5EF4-FFF2-40B4-BE49-F238E27FC236}">
                <a16:creationId xmlns:a16="http://schemas.microsoft.com/office/drawing/2014/main" id="{A82C957F-B60C-1C5B-4CFA-1A0548256935}"/>
              </a:ext>
            </a:extLst>
          </p:cNvPr>
          <p:cNvSpPr>
            <a:spLocks noGrp="1"/>
          </p:cNvSpPr>
          <p:nvPr>
            <p:ph type="body" sz="half" idx="2"/>
          </p:nvPr>
        </p:nvSpPr>
        <p:spPr>
          <a:xfrm>
            <a:off x="6825916" y="2763982"/>
            <a:ext cx="5245768" cy="3446652"/>
          </a:xfrm>
        </p:spPr>
        <p:txBody>
          <a:bodyPr/>
          <a:lstStyle/>
          <a:p>
            <a:r>
              <a:rPr lang="en-US">
                <a:hlinkClick r:id="rId2"/>
              </a:rPr>
              <a:t>https://www.gofair.foundation/interpretation</a:t>
            </a:r>
            <a:r>
              <a:rPr lang="en-US"/>
              <a:t> </a:t>
            </a:r>
          </a:p>
        </p:txBody>
      </p:sp>
      <p:sp>
        <p:nvSpPr>
          <p:cNvPr id="6" name="Date Placeholder 5">
            <a:extLst>
              <a:ext uri="{FF2B5EF4-FFF2-40B4-BE49-F238E27FC236}">
                <a16:creationId xmlns:a16="http://schemas.microsoft.com/office/drawing/2014/main" id="{06F88A84-1293-84A1-F229-624EBC867513}"/>
              </a:ext>
            </a:extLst>
          </p:cNvPr>
          <p:cNvSpPr>
            <a:spLocks noGrp="1"/>
          </p:cNvSpPr>
          <p:nvPr>
            <p:ph type="dt" sz="half" idx="10"/>
          </p:nvPr>
        </p:nvSpPr>
        <p:spPr/>
        <p:txBody>
          <a:bodyPr/>
          <a:lstStyle/>
          <a:p>
            <a:fld id="{65A77A9B-52E9-4C6D-837D-58A3F8540DC7}" type="datetime1">
              <a:rPr lang="en-US" smtClean="0"/>
              <a:t>6/23/2026</a:t>
            </a:fld>
            <a:endParaRPr lang="en-US"/>
          </a:p>
        </p:txBody>
      </p:sp>
      <p:pic>
        <p:nvPicPr>
          <p:cNvPr id="1026" name="Picture 2">
            <a:extLst>
              <a:ext uri="{FF2B5EF4-FFF2-40B4-BE49-F238E27FC236}">
                <a16:creationId xmlns:a16="http://schemas.microsoft.com/office/drawing/2014/main" id="{F625EFE0-5708-91FE-5545-67A3F1B58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93" y="1319201"/>
            <a:ext cx="6034953" cy="45283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6F2C55-42D9-84DE-8980-74D2C8B582E1}"/>
              </a:ext>
            </a:extLst>
          </p:cNvPr>
          <p:cNvSpPr txBox="1"/>
          <p:nvPr/>
        </p:nvSpPr>
        <p:spPr>
          <a:xfrm>
            <a:off x="51953" y="5942573"/>
            <a:ext cx="7254615" cy="369332"/>
          </a:xfrm>
          <a:prstGeom prst="rect">
            <a:avLst/>
          </a:prstGeom>
          <a:noFill/>
        </p:spPr>
        <p:txBody>
          <a:bodyPr wrap="none" rtlCol="0">
            <a:spAutoFit/>
          </a:bodyPr>
          <a:lstStyle/>
          <a:p>
            <a:r>
              <a:rPr lang="en-US" i="1"/>
              <a:t>FAIR data infographic (CC-BY except F.A.I.R logos CC-BY-SA by Sangya Pundir)</a:t>
            </a:r>
            <a:endParaRPr lang="en-US"/>
          </a:p>
        </p:txBody>
      </p:sp>
      <p:pic>
        <p:nvPicPr>
          <p:cNvPr id="9" name="Picture 8">
            <a:extLst>
              <a:ext uri="{FF2B5EF4-FFF2-40B4-BE49-F238E27FC236}">
                <a16:creationId xmlns:a16="http://schemas.microsoft.com/office/drawing/2014/main" id="{952919BF-EC4D-1868-42B9-DD69D453E9EE}"/>
              </a:ext>
            </a:extLst>
          </p:cNvPr>
          <p:cNvPicPr>
            <a:picLocks noChangeAspect="1"/>
          </p:cNvPicPr>
          <p:nvPr/>
        </p:nvPicPr>
        <p:blipFill>
          <a:blip r:embed="rId4"/>
          <a:stretch>
            <a:fillRect/>
          </a:stretch>
        </p:blipFill>
        <p:spPr>
          <a:xfrm>
            <a:off x="8153400" y="1387139"/>
            <a:ext cx="3124636" cy="1200318"/>
          </a:xfrm>
          <a:prstGeom prst="rect">
            <a:avLst/>
          </a:prstGeom>
        </p:spPr>
      </p:pic>
    </p:spTree>
    <p:extLst>
      <p:ext uri="{BB962C8B-B14F-4D97-AF65-F5344CB8AC3E}">
        <p14:creationId xmlns:p14="http://schemas.microsoft.com/office/powerpoint/2010/main" val="393402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DC6B31-2C4D-F8B7-0212-05A6FF4EF88D}"/>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9DA69BC1-0C59-A7C4-FE5B-AEF2F88A13F4}"/>
              </a:ext>
            </a:extLst>
          </p:cNvPr>
          <p:cNvSpPr>
            <a:spLocks noGrp="1"/>
          </p:cNvSpPr>
          <p:nvPr>
            <p:ph type="sldNum" sz="quarter" idx="12"/>
          </p:nvPr>
        </p:nvSpPr>
        <p:spPr/>
        <p:txBody>
          <a:bodyPr/>
          <a:lstStyle/>
          <a:p>
            <a:fld id="{7D1BE87E-F0DE-A44C-894B-E142BEB21E42}" type="slidenum">
              <a:rPr lang="en-US" smtClean="0"/>
              <a:pPr/>
              <a:t>17</a:t>
            </a:fld>
            <a:endParaRPr lang="en-US"/>
          </a:p>
        </p:txBody>
      </p:sp>
      <p:sp>
        <p:nvSpPr>
          <p:cNvPr id="4" name="Title 3">
            <a:extLst>
              <a:ext uri="{FF2B5EF4-FFF2-40B4-BE49-F238E27FC236}">
                <a16:creationId xmlns:a16="http://schemas.microsoft.com/office/drawing/2014/main" id="{75F4F2AC-2206-E133-F1C9-58AD58611052}"/>
              </a:ext>
            </a:extLst>
          </p:cNvPr>
          <p:cNvSpPr>
            <a:spLocks noGrp="1"/>
          </p:cNvSpPr>
          <p:nvPr>
            <p:ph type="title"/>
          </p:nvPr>
        </p:nvSpPr>
        <p:spPr/>
        <p:txBody>
          <a:bodyPr/>
          <a:lstStyle/>
          <a:p>
            <a:r>
              <a:rPr lang="en-US" err="1"/>
              <a:t>FAIRification</a:t>
            </a:r>
            <a:endParaRPr lang="en-US"/>
          </a:p>
        </p:txBody>
      </p:sp>
      <p:sp>
        <p:nvSpPr>
          <p:cNvPr id="6" name="Date Placeholder 5">
            <a:extLst>
              <a:ext uri="{FF2B5EF4-FFF2-40B4-BE49-F238E27FC236}">
                <a16:creationId xmlns:a16="http://schemas.microsoft.com/office/drawing/2014/main" id="{45913C38-563D-289A-B805-7C3E0383E4C7}"/>
              </a:ext>
            </a:extLst>
          </p:cNvPr>
          <p:cNvSpPr>
            <a:spLocks noGrp="1"/>
          </p:cNvSpPr>
          <p:nvPr>
            <p:ph type="dt" sz="half" idx="10"/>
          </p:nvPr>
        </p:nvSpPr>
        <p:spPr/>
        <p:txBody>
          <a:bodyPr/>
          <a:lstStyle/>
          <a:p>
            <a:fld id="{65A77A9B-52E9-4C6D-837D-58A3F8540DC7}" type="datetime1">
              <a:rPr lang="en-US" smtClean="0"/>
              <a:t>6/23/2026</a:t>
            </a:fld>
            <a:endParaRPr lang="en-US"/>
          </a:p>
        </p:txBody>
      </p:sp>
      <p:pic>
        <p:nvPicPr>
          <p:cNvPr id="10" name="Picture 9">
            <a:extLst>
              <a:ext uri="{FF2B5EF4-FFF2-40B4-BE49-F238E27FC236}">
                <a16:creationId xmlns:a16="http://schemas.microsoft.com/office/drawing/2014/main" id="{1B70D28B-06E7-1CB2-898B-1630AB4EEFFF}"/>
              </a:ext>
            </a:extLst>
          </p:cNvPr>
          <p:cNvPicPr>
            <a:picLocks noChangeAspect="1"/>
          </p:cNvPicPr>
          <p:nvPr/>
        </p:nvPicPr>
        <p:blipFill>
          <a:blip r:embed="rId2"/>
          <a:stretch>
            <a:fillRect/>
          </a:stretch>
        </p:blipFill>
        <p:spPr>
          <a:xfrm>
            <a:off x="185704" y="1210615"/>
            <a:ext cx="8958296" cy="5463393"/>
          </a:xfrm>
          <a:prstGeom prst="rect">
            <a:avLst/>
          </a:prstGeom>
        </p:spPr>
      </p:pic>
      <p:sp>
        <p:nvSpPr>
          <p:cNvPr id="11" name="TextBox 10">
            <a:extLst>
              <a:ext uri="{FF2B5EF4-FFF2-40B4-BE49-F238E27FC236}">
                <a16:creationId xmlns:a16="http://schemas.microsoft.com/office/drawing/2014/main" id="{53737270-A3B2-8603-FD48-EE3C8095275C}"/>
              </a:ext>
            </a:extLst>
          </p:cNvPr>
          <p:cNvSpPr txBox="1"/>
          <p:nvPr/>
        </p:nvSpPr>
        <p:spPr>
          <a:xfrm>
            <a:off x="9416143" y="3811686"/>
            <a:ext cx="2198914" cy="2862322"/>
          </a:xfrm>
          <a:prstGeom prst="rect">
            <a:avLst/>
          </a:prstGeom>
          <a:noFill/>
        </p:spPr>
        <p:txBody>
          <a:bodyPr wrap="square" rtlCol="0">
            <a:spAutoFit/>
          </a:bodyPr>
          <a:lstStyle/>
          <a:p>
            <a:r>
              <a:rPr lang="en-US"/>
              <a:t>Welter, D., </a:t>
            </a:r>
            <a:r>
              <a:rPr lang="en-US" err="1"/>
              <a:t>Juty</a:t>
            </a:r>
            <a:r>
              <a:rPr lang="en-US"/>
              <a:t>, N., Rocca-Serra, P. </a:t>
            </a:r>
            <a:r>
              <a:rPr lang="en-US" i="1"/>
              <a:t>et al.</a:t>
            </a:r>
            <a:r>
              <a:rPr lang="en-US"/>
              <a:t> FAIR in action - a flexible framework to guide </a:t>
            </a:r>
            <a:r>
              <a:rPr lang="en-US" err="1"/>
              <a:t>FAIRification</a:t>
            </a:r>
            <a:r>
              <a:rPr lang="en-US"/>
              <a:t>. </a:t>
            </a:r>
            <a:r>
              <a:rPr lang="en-US" i="1"/>
              <a:t>Sci Data</a:t>
            </a:r>
            <a:r>
              <a:rPr lang="en-US"/>
              <a:t> </a:t>
            </a:r>
            <a:r>
              <a:rPr lang="en-US" b="1"/>
              <a:t>10</a:t>
            </a:r>
            <a:r>
              <a:rPr lang="en-US"/>
              <a:t>, 291 (2023). </a:t>
            </a:r>
            <a:r>
              <a:rPr lang="en-US">
                <a:hlinkClick r:id="rId3"/>
              </a:rPr>
              <a:t>https://doi.org/10.1038/s41597-023-02167-2</a:t>
            </a:r>
            <a:r>
              <a:rPr lang="en-US"/>
              <a:t> </a:t>
            </a:r>
          </a:p>
        </p:txBody>
      </p:sp>
    </p:spTree>
    <p:extLst>
      <p:ext uri="{BB962C8B-B14F-4D97-AF65-F5344CB8AC3E}">
        <p14:creationId xmlns:p14="http://schemas.microsoft.com/office/powerpoint/2010/main" val="2468395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A64A1B1-0B79-D1E3-C2AB-1D929B164970}"/>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515DD7E8-64F7-1194-E44A-ABA3B3E81234}"/>
              </a:ext>
            </a:extLst>
          </p:cNvPr>
          <p:cNvSpPr>
            <a:spLocks noGrp="1"/>
          </p:cNvSpPr>
          <p:nvPr>
            <p:ph type="sldNum" sz="quarter" idx="12"/>
          </p:nvPr>
        </p:nvSpPr>
        <p:spPr/>
        <p:txBody>
          <a:bodyPr/>
          <a:lstStyle/>
          <a:p>
            <a:fld id="{7D1BE87E-F0DE-A44C-894B-E142BEB21E42}" type="slidenum">
              <a:rPr lang="en-US" smtClean="0"/>
              <a:pPr/>
              <a:t>18</a:t>
            </a:fld>
            <a:endParaRPr lang="en-US"/>
          </a:p>
        </p:txBody>
      </p:sp>
      <p:sp>
        <p:nvSpPr>
          <p:cNvPr id="4" name="Title 3">
            <a:extLst>
              <a:ext uri="{FF2B5EF4-FFF2-40B4-BE49-F238E27FC236}">
                <a16:creationId xmlns:a16="http://schemas.microsoft.com/office/drawing/2014/main" id="{7561097C-AEEB-CBE3-7988-00205A8DEC6D}"/>
              </a:ext>
            </a:extLst>
          </p:cNvPr>
          <p:cNvSpPr>
            <a:spLocks noGrp="1"/>
          </p:cNvSpPr>
          <p:nvPr>
            <p:ph type="title"/>
          </p:nvPr>
        </p:nvSpPr>
        <p:spPr/>
        <p:txBody>
          <a:bodyPr/>
          <a:lstStyle/>
          <a:p>
            <a:r>
              <a:rPr lang="en-US"/>
              <a:t>FAIR4…</a:t>
            </a:r>
          </a:p>
        </p:txBody>
      </p:sp>
      <p:sp>
        <p:nvSpPr>
          <p:cNvPr id="5" name="Text Placeholder 4">
            <a:extLst>
              <a:ext uri="{FF2B5EF4-FFF2-40B4-BE49-F238E27FC236}">
                <a16:creationId xmlns:a16="http://schemas.microsoft.com/office/drawing/2014/main" id="{7D12334E-F14D-BF1E-0F38-D843917B4E76}"/>
              </a:ext>
            </a:extLst>
          </p:cNvPr>
          <p:cNvSpPr>
            <a:spLocks noGrp="1"/>
          </p:cNvSpPr>
          <p:nvPr>
            <p:ph type="body" sz="half" idx="2"/>
          </p:nvPr>
        </p:nvSpPr>
        <p:spPr/>
        <p:txBody>
          <a:bodyPr/>
          <a:lstStyle/>
          <a:p>
            <a:r>
              <a:rPr lang="en-US"/>
              <a:t>FAIR4Workflows:  </a:t>
            </a:r>
            <a:r>
              <a:rPr lang="en-US">
                <a:hlinkClick r:id="rId2"/>
              </a:rPr>
              <a:t>https://workflows.community/groups/fair/</a:t>
            </a:r>
            <a:r>
              <a:rPr lang="en-US"/>
              <a:t> </a:t>
            </a:r>
          </a:p>
          <a:p>
            <a:r>
              <a:rPr lang="en-US"/>
              <a:t>FAIR4HEP:  </a:t>
            </a:r>
            <a:r>
              <a:rPr lang="en-US">
                <a:hlinkClick r:id="rId3"/>
              </a:rPr>
              <a:t>https://fair4hep.github.io/</a:t>
            </a:r>
            <a:r>
              <a:rPr lang="en-US"/>
              <a:t> , </a:t>
            </a:r>
            <a:r>
              <a:rPr lang="en-US">
                <a:hlinkClick r:id="rId4"/>
              </a:rPr>
              <a:t>https://fairos-hep.org/</a:t>
            </a:r>
            <a:r>
              <a:rPr lang="en-US"/>
              <a:t> </a:t>
            </a:r>
          </a:p>
          <a:p>
            <a:r>
              <a:rPr lang="en-US"/>
              <a:t>FAIR4RS:  </a:t>
            </a:r>
            <a:r>
              <a:rPr lang="en-US">
                <a:hlinkClick r:id="rId5"/>
              </a:rPr>
              <a:t>https://www.researchsoft.org/blog/2024-03/</a:t>
            </a:r>
            <a:r>
              <a:rPr lang="en-US"/>
              <a:t> </a:t>
            </a:r>
          </a:p>
          <a:p>
            <a:r>
              <a:rPr lang="en-US"/>
              <a:t>FAIR4AI: </a:t>
            </a:r>
            <a:r>
              <a:rPr lang="en-US">
                <a:hlinkClick r:id="rId6"/>
              </a:rPr>
              <a:t>https://doi.org/10.1038/s41597-023-02298-6</a:t>
            </a:r>
            <a:r>
              <a:rPr lang="en-US"/>
              <a:t> </a:t>
            </a:r>
          </a:p>
          <a:p>
            <a:r>
              <a:rPr lang="en-US"/>
              <a:t>FAIR4HPC: </a:t>
            </a:r>
            <a:r>
              <a:rPr lang="en-US">
                <a:hlinkClick r:id="rId7"/>
              </a:rPr>
              <a:t>https://hpc-fair.github.io/</a:t>
            </a:r>
            <a:r>
              <a:rPr lang="en-US"/>
              <a:t> , </a:t>
            </a:r>
            <a:r>
              <a:rPr lang="en-US">
                <a:hlinkClick r:id="rId8"/>
              </a:rPr>
              <a:t>https://doi.org/10.1145/3708035.3736097</a:t>
            </a:r>
            <a:endParaRPr lang="en-US"/>
          </a:p>
          <a:p>
            <a:r>
              <a:rPr lang="en-US"/>
              <a:t>FAIR training Materials  </a:t>
            </a:r>
            <a:r>
              <a:rPr lang="en-US">
                <a:hlinkClick r:id="rId9"/>
              </a:rPr>
              <a:t>https://doi.org/10.1371/journal.pcbi.1007854</a:t>
            </a:r>
            <a:r>
              <a:rPr lang="en-US"/>
              <a:t>  </a:t>
            </a:r>
          </a:p>
          <a:p>
            <a:r>
              <a:rPr lang="en-US"/>
              <a:t>FAIRDO – Digital Objects  </a:t>
            </a:r>
            <a:r>
              <a:rPr lang="en-US">
                <a:hlinkClick r:id="rId10"/>
              </a:rPr>
              <a:t>https://fairdo.org/</a:t>
            </a:r>
            <a:endParaRPr lang="en-US"/>
          </a:p>
          <a:p>
            <a:r>
              <a:rPr lang="en-US"/>
              <a:t>FAIR Principles for Research Hardware  </a:t>
            </a:r>
            <a:r>
              <a:rPr lang="en-US">
                <a:hlinkClick r:id="rId11"/>
              </a:rPr>
              <a:t>https://www.rd-alliance.org/groups/fair-principles-research-hardware</a:t>
            </a:r>
            <a:r>
              <a:rPr lang="en-US"/>
              <a:t>  </a:t>
            </a:r>
          </a:p>
          <a:p>
            <a:r>
              <a:rPr lang="en-US"/>
              <a:t>Desirable Characteristics for Repositories </a:t>
            </a:r>
            <a:r>
              <a:rPr lang="en-US">
                <a:hlinkClick r:id="rId12"/>
              </a:rPr>
              <a:t>https://www.whitehouse.gov/wp-content/uploads/2022/05/05-2022-Desirable-Characteristics-of-Data-Repositories.pdf</a:t>
            </a:r>
            <a:endParaRPr lang="en-US"/>
          </a:p>
          <a:p>
            <a:r>
              <a:rPr lang="en-US"/>
              <a:t> </a:t>
            </a:r>
          </a:p>
        </p:txBody>
      </p:sp>
      <p:sp>
        <p:nvSpPr>
          <p:cNvPr id="6" name="Date Placeholder 5">
            <a:extLst>
              <a:ext uri="{FF2B5EF4-FFF2-40B4-BE49-F238E27FC236}">
                <a16:creationId xmlns:a16="http://schemas.microsoft.com/office/drawing/2014/main" id="{DEEBFC3A-F586-94A6-8DD4-B46007C724B7}"/>
              </a:ext>
            </a:extLst>
          </p:cNvPr>
          <p:cNvSpPr>
            <a:spLocks noGrp="1"/>
          </p:cNvSpPr>
          <p:nvPr>
            <p:ph type="dt" sz="half" idx="10"/>
          </p:nvPr>
        </p:nvSpPr>
        <p:spPr/>
        <p:txBody>
          <a:bodyPr/>
          <a:lstStyle/>
          <a:p>
            <a:fld id="{65A77A9B-52E9-4C6D-837D-58A3F8540DC7}" type="datetime1">
              <a:rPr lang="en-US" smtClean="0"/>
              <a:t>6/23/2026</a:t>
            </a:fld>
            <a:endParaRPr lang="en-US"/>
          </a:p>
        </p:txBody>
      </p:sp>
    </p:spTree>
    <p:extLst>
      <p:ext uri="{BB962C8B-B14F-4D97-AF65-F5344CB8AC3E}">
        <p14:creationId xmlns:p14="http://schemas.microsoft.com/office/powerpoint/2010/main" val="1834819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F2EA0A-494B-272D-0443-B83CD0D16783}"/>
              </a:ext>
            </a:extLst>
          </p:cNvPr>
          <p:cNvSpPr>
            <a:spLocks noGrp="1"/>
          </p:cNvSpPr>
          <p:nvPr>
            <p:ph type="sldNum" sz="quarter" idx="12"/>
          </p:nvPr>
        </p:nvSpPr>
        <p:spPr/>
        <p:txBody>
          <a:bodyPr/>
          <a:lstStyle/>
          <a:p>
            <a:fld id="{7D1BE87E-F0DE-A44C-894B-E142BEB21E42}" type="slidenum">
              <a:rPr lang="en-US" smtClean="0"/>
              <a:pPr/>
              <a:t>19</a:t>
            </a:fld>
            <a:endParaRPr lang="en-US"/>
          </a:p>
        </p:txBody>
      </p:sp>
      <p:sp>
        <p:nvSpPr>
          <p:cNvPr id="4" name="Title 3">
            <a:extLst>
              <a:ext uri="{FF2B5EF4-FFF2-40B4-BE49-F238E27FC236}">
                <a16:creationId xmlns:a16="http://schemas.microsoft.com/office/drawing/2014/main" id="{3E6EC4FD-3B44-08B0-7640-5617D72A681D}"/>
              </a:ext>
            </a:extLst>
          </p:cNvPr>
          <p:cNvSpPr>
            <a:spLocks noGrp="1"/>
          </p:cNvSpPr>
          <p:nvPr>
            <p:ph type="title"/>
          </p:nvPr>
        </p:nvSpPr>
        <p:spPr/>
        <p:txBody>
          <a:bodyPr/>
          <a:lstStyle/>
          <a:p>
            <a:r>
              <a:rPr lang="en-US"/>
              <a:t>AI-Ready Data</a:t>
            </a:r>
          </a:p>
        </p:txBody>
      </p:sp>
      <p:sp>
        <p:nvSpPr>
          <p:cNvPr id="8" name="Text Placeholder 7">
            <a:extLst>
              <a:ext uri="{FF2B5EF4-FFF2-40B4-BE49-F238E27FC236}">
                <a16:creationId xmlns:a16="http://schemas.microsoft.com/office/drawing/2014/main" id="{BF5BAC73-75B6-D26F-8AD8-76CD9D5E9335}"/>
              </a:ext>
            </a:extLst>
          </p:cNvPr>
          <p:cNvSpPr>
            <a:spLocks noGrp="1"/>
          </p:cNvSpPr>
          <p:nvPr>
            <p:ph type="body" sz="half" idx="2"/>
          </p:nvPr>
        </p:nvSpPr>
        <p:spPr>
          <a:xfrm>
            <a:off x="7428062" y="1017028"/>
            <a:ext cx="4114800" cy="4891433"/>
          </a:xfrm>
        </p:spPr>
        <p:txBody>
          <a:bodyPr/>
          <a:lstStyle/>
          <a:p>
            <a:r>
              <a:rPr lang="en-US" sz="1800" b="1" u="sng" dirty="0"/>
              <a:t>Element level:</a:t>
            </a:r>
          </a:p>
          <a:p>
            <a:pPr marL="342900" indent="-342900">
              <a:buFont typeface="Arial" panose="020B0604020202020204" pitchFamily="34" charset="0"/>
              <a:buChar char="•"/>
            </a:pPr>
            <a:r>
              <a:rPr lang="en-US" sz="1800" dirty="0"/>
              <a:t>Data format</a:t>
            </a:r>
          </a:p>
          <a:p>
            <a:pPr marL="342900" indent="-342900">
              <a:buFont typeface="Arial" panose="020B0604020202020204" pitchFamily="34" charset="0"/>
              <a:buChar char="•"/>
            </a:pPr>
            <a:r>
              <a:rPr lang="en-US" sz="1800" dirty="0"/>
              <a:t>Metadata completeness, accuracy</a:t>
            </a:r>
          </a:p>
          <a:p>
            <a:pPr marL="342900" indent="-342900">
              <a:buFont typeface="Arial" panose="020B0604020202020204" pitchFamily="34" charset="0"/>
              <a:buChar char="•"/>
            </a:pPr>
            <a:r>
              <a:rPr lang="en-US" sz="1800" dirty="0"/>
              <a:t>Access… </a:t>
            </a:r>
          </a:p>
          <a:p>
            <a:endParaRPr lang="en-US" sz="1800" dirty="0"/>
          </a:p>
          <a:p>
            <a:r>
              <a:rPr lang="en-US" sz="1800" b="1" u="sng" dirty="0"/>
              <a:t>Dataset level:</a:t>
            </a:r>
          </a:p>
          <a:p>
            <a:pPr marL="342900" indent="-342900">
              <a:buFont typeface="Arial" panose="020B0604020202020204" pitchFamily="34" charset="0"/>
              <a:buChar char="•"/>
            </a:pPr>
            <a:r>
              <a:rPr lang="en-US" sz="1800" dirty="0"/>
              <a:t>Balance or representativeness (bias)</a:t>
            </a:r>
          </a:p>
          <a:p>
            <a:pPr marL="342900" indent="-342900">
              <a:buFont typeface="Arial" panose="020B0604020202020204" pitchFamily="34" charset="0"/>
              <a:buChar char="•"/>
            </a:pPr>
            <a:r>
              <a:rPr lang="en-US" sz="1800" dirty="0"/>
              <a:t>Findability </a:t>
            </a:r>
          </a:p>
          <a:p>
            <a:pPr marL="342900" indent="-342900">
              <a:buFont typeface="Arial" panose="020B0604020202020204" pitchFamily="34" charset="0"/>
              <a:buChar char="•"/>
            </a:pPr>
            <a:r>
              <a:rPr lang="en-US" sz="1800" dirty="0"/>
              <a:t>Ability to generate more data…</a:t>
            </a:r>
          </a:p>
          <a:p>
            <a:pPr marL="342900" indent="-342900">
              <a:buFont typeface="Arial" panose="020B0604020202020204" pitchFamily="34" charset="0"/>
              <a:buChar char="•"/>
            </a:pPr>
            <a:endParaRPr lang="en-US" sz="1800" dirty="0"/>
          </a:p>
          <a:p>
            <a:r>
              <a:rPr lang="en-US" sz="1800" b="1" dirty="0"/>
              <a:t>Data for Model Training</a:t>
            </a:r>
          </a:p>
          <a:p>
            <a:r>
              <a:rPr lang="en-US" sz="1800" b="1" dirty="0"/>
              <a:t>Data for Inference</a:t>
            </a:r>
          </a:p>
          <a:p>
            <a:r>
              <a:rPr lang="en-US" sz="1800" b="1" dirty="0"/>
              <a:t>MA Data for Agents</a:t>
            </a:r>
          </a:p>
          <a:p>
            <a:pPr marL="342900" indent="-342900">
              <a:buFont typeface="Arial" panose="020B0604020202020204" pitchFamily="34" charset="0"/>
              <a:buChar char="•"/>
            </a:pPr>
            <a:endParaRPr lang="en-US" sz="1800" dirty="0"/>
          </a:p>
        </p:txBody>
      </p:sp>
      <p:pic>
        <p:nvPicPr>
          <p:cNvPr id="10" name="Picture 9" descr="A screenshot of a computer&#10;&#10;AI-generated content may be incorrect.">
            <a:extLst>
              <a:ext uri="{FF2B5EF4-FFF2-40B4-BE49-F238E27FC236}">
                <a16:creationId xmlns:a16="http://schemas.microsoft.com/office/drawing/2014/main" id="{9A945F0E-D5A4-D1E5-DCE0-F92616ED8127}"/>
              </a:ext>
            </a:extLst>
          </p:cNvPr>
          <p:cNvPicPr>
            <a:picLocks noChangeAspect="1"/>
          </p:cNvPicPr>
          <p:nvPr/>
        </p:nvPicPr>
        <p:blipFill>
          <a:blip r:embed="rId2"/>
          <a:stretch>
            <a:fillRect/>
          </a:stretch>
        </p:blipFill>
        <p:spPr>
          <a:xfrm>
            <a:off x="274345" y="1751166"/>
            <a:ext cx="6390061" cy="2830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93A62456-02C5-EBB5-ADE8-66AAE93B246E}"/>
              </a:ext>
            </a:extLst>
          </p:cNvPr>
          <p:cNvSpPr txBox="1"/>
          <p:nvPr/>
        </p:nvSpPr>
        <p:spPr>
          <a:xfrm>
            <a:off x="270284" y="4958005"/>
            <a:ext cx="5561162" cy="923330"/>
          </a:xfrm>
          <a:prstGeom prst="rect">
            <a:avLst/>
          </a:prstGeom>
          <a:noFill/>
        </p:spPr>
        <p:txBody>
          <a:bodyPr wrap="square" rtlCol="0">
            <a:spAutoFit/>
          </a:bodyPr>
          <a:lstStyle/>
          <a:p>
            <a:r>
              <a:rPr lang="en-US"/>
              <a:t>Courtesy of Christine Kirkpatrick, “El Dorado or Troy? Demystifying FAIR and AI Ready Data” Data Readiness for AI Workshop (DRAI) at ICPP’25</a:t>
            </a:r>
          </a:p>
        </p:txBody>
      </p:sp>
      <p:sp>
        <p:nvSpPr>
          <p:cNvPr id="9" name="Rectangle 8">
            <a:extLst>
              <a:ext uri="{FF2B5EF4-FFF2-40B4-BE49-F238E27FC236}">
                <a16:creationId xmlns:a16="http://schemas.microsoft.com/office/drawing/2014/main" id="{655AD67D-9BCE-DD6F-1819-2471E6D38CDE}"/>
              </a:ext>
            </a:extLst>
          </p:cNvPr>
          <p:cNvSpPr/>
          <p:nvPr/>
        </p:nvSpPr>
        <p:spPr>
          <a:xfrm rot="20430498">
            <a:off x="24985" y="1633269"/>
            <a:ext cx="1270959" cy="3680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solidFill>
                  <a:schemeClr val="accent2">
                    <a:lumMod val="75000"/>
                  </a:schemeClr>
                </a:solidFill>
              </a:rPr>
              <a:t>Christine’s</a:t>
            </a:r>
          </a:p>
        </p:txBody>
      </p:sp>
    </p:spTree>
    <p:extLst>
      <p:ext uri="{BB962C8B-B14F-4D97-AF65-F5344CB8AC3E}">
        <p14:creationId xmlns:p14="http://schemas.microsoft.com/office/powerpoint/2010/main" val="2974077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7A322-AD69-4F27-DE4F-D5D99453082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643579-A23F-2CD5-BDE5-CCC5F511FECA}"/>
              </a:ext>
            </a:extLst>
          </p:cNvPr>
          <p:cNvSpPr txBox="1"/>
          <p:nvPr/>
        </p:nvSpPr>
        <p:spPr>
          <a:xfrm>
            <a:off x="889000" y="1720840"/>
            <a:ext cx="10464800" cy="2862322"/>
          </a:xfrm>
          <a:prstGeom prst="rect">
            <a:avLst/>
          </a:prstGeom>
          <a:noFill/>
        </p:spPr>
        <p:txBody>
          <a:bodyPr wrap="square" rtlCol="0">
            <a:spAutoFit/>
          </a:bodyPr>
          <a:lstStyle/>
          <a:p>
            <a:pPr marL="347472" indent="-347472">
              <a:buFont typeface="+mj-lt"/>
              <a:buAutoNum type="arabicPeriod"/>
            </a:pPr>
            <a:r>
              <a:rPr lang="en-US" sz="3600" dirty="0">
                <a:solidFill>
                  <a:srgbClr val="000000"/>
                </a:solidFill>
                <a:latin typeface="Calibri" panose="020F0502020204030204" pitchFamily="34" charset="0"/>
              </a:rPr>
              <a:t>Introduction to the Chief Data Office at </a:t>
            </a:r>
            <a:r>
              <a:rPr lang="en-US" sz="3600" dirty="0" err="1">
                <a:solidFill>
                  <a:srgbClr val="000000"/>
                </a:solidFill>
                <a:latin typeface="Calibri" panose="020F0502020204030204" pitchFamily="34" charset="0"/>
              </a:rPr>
              <a:t>JLab</a:t>
            </a:r>
            <a:endParaRPr lang="en-US" sz="3600" dirty="0">
              <a:solidFill>
                <a:srgbClr val="000000"/>
              </a:solidFill>
              <a:latin typeface="Calibri" panose="020F0502020204030204" pitchFamily="34" charset="0"/>
            </a:endParaRPr>
          </a:p>
          <a:p>
            <a:pPr marL="347472" indent="-347472" algn="l" rtl="0" eaLnBrk="1" latinLnBrk="0" hangingPunct="1">
              <a:buFont typeface="+mj-lt"/>
              <a:buAutoNum type="arabicPeriod"/>
            </a:pPr>
            <a:r>
              <a:rPr lang="en-US" sz="3600" dirty="0">
                <a:solidFill>
                  <a:srgbClr val="000000"/>
                </a:solidFill>
                <a:effectLst/>
                <a:latin typeface="Calibri" panose="020F0502020204030204" pitchFamily="34" charset="0"/>
              </a:rPr>
              <a:t>Motivating factors</a:t>
            </a:r>
          </a:p>
          <a:p>
            <a:pPr marL="347472" indent="-347472" algn="l" rtl="0" eaLnBrk="1" latinLnBrk="0" hangingPunct="1">
              <a:buFont typeface="+mj-lt"/>
              <a:buAutoNum type="arabicPeriod"/>
            </a:pPr>
            <a:r>
              <a:rPr lang="en-US" sz="3600" dirty="0">
                <a:solidFill>
                  <a:srgbClr val="000000"/>
                </a:solidFill>
                <a:latin typeface="Calibri" panose="020F0502020204030204" pitchFamily="34" charset="0"/>
              </a:rPr>
              <a:t>FAIR for Data, FAIR4RS, and AI-Ready Data</a:t>
            </a:r>
            <a:endParaRPr lang="en-US" sz="3600" dirty="0">
              <a:solidFill>
                <a:srgbClr val="000000"/>
              </a:solidFill>
              <a:effectLst/>
              <a:latin typeface="Calibri" panose="020F0502020204030204" pitchFamily="34" charset="0"/>
            </a:endParaRPr>
          </a:p>
          <a:p>
            <a:pPr marL="347472" indent="-347472">
              <a:buFont typeface="+mj-lt"/>
              <a:buAutoNum type="arabicPeriod"/>
            </a:pPr>
            <a:r>
              <a:rPr lang="en-US" sz="3600" dirty="0">
                <a:solidFill>
                  <a:srgbClr val="000000"/>
                </a:solidFill>
                <a:effectLst/>
                <a:latin typeface="Calibri" panose="020F0502020204030204" pitchFamily="34" charset="0"/>
              </a:rPr>
              <a:t>Layers of Data Management </a:t>
            </a:r>
          </a:p>
          <a:p>
            <a:pPr marL="347472" indent="-347472">
              <a:buFont typeface="+mj-lt"/>
              <a:buAutoNum type="arabicPeriod"/>
            </a:pPr>
            <a:r>
              <a:rPr lang="en-US" sz="3600" dirty="0">
                <a:solidFill>
                  <a:srgbClr val="000000"/>
                </a:solidFill>
                <a:latin typeface="Calibri" panose="020F0502020204030204" pitchFamily="34" charset="0"/>
              </a:rPr>
              <a:t>Gaps and Future Work</a:t>
            </a:r>
          </a:p>
        </p:txBody>
      </p:sp>
    </p:spTree>
    <p:extLst>
      <p:ext uri="{BB962C8B-B14F-4D97-AF65-F5344CB8AC3E}">
        <p14:creationId xmlns:p14="http://schemas.microsoft.com/office/powerpoint/2010/main" val="1581803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845C8D-94E8-8F8C-C70B-CD3EDE3A090D}"/>
              </a:ext>
            </a:extLst>
          </p:cNvPr>
          <p:cNvSpPr>
            <a:spLocks noGrp="1"/>
          </p:cNvSpPr>
          <p:nvPr>
            <p:ph type="title"/>
          </p:nvPr>
        </p:nvSpPr>
        <p:spPr>
          <a:xfrm>
            <a:off x="1300766" y="1891183"/>
            <a:ext cx="10053033" cy="2428154"/>
          </a:xfrm>
        </p:spPr>
        <p:txBody>
          <a:bodyPr/>
          <a:lstStyle/>
          <a:p>
            <a:r>
              <a:rPr lang="en-US">
                <a:latin typeface="Arial"/>
                <a:cs typeface="Arial"/>
              </a:rPr>
              <a:t>FAIR for Research </a:t>
            </a:r>
            <a:r>
              <a:rPr lang="en-US" sz="3600">
                <a:latin typeface="Arial"/>
                <a:cs typeface="Arial"/>
              </a:rPr>
              <a:t>Software </a:t>
            </a:r>
            <a:r>
              <a:rPr lang="en-US">
                <a:latin typeface="Arial"/>
                <a:cs typeface="Arial"/>
              </a:rPr>
              <a:t>(FAIR4RS)</a:t>
            </a:r>
            <a:br>
              <a:rPr lang="en-US">
                <a:latin typeface="Arial"/>
                <a:cs typeface="Arial"/>
              </a:rPr>
            </a:br>
            <a:r>
              <a:rPr lang="en-US" sz="3600" i="1"/>
              <a:t>Making scientific software findable, reusable, and trustworthy</a:t>
            </a:r>
            <a:r>
              <a:rPr lang="en-US" sz="3600" i="1">
                <a:latin typeface="Arial"/>
                <a:cs typeface="Arial"/>
              </a:rPr>
              <a:t> </a:t>
            </a:r>
            <a:endParaRPr lang="en-US" i="1"/>
          </a:p>
        </p:txBody>
      </p:sp>
      <p:sp>
        <p:nvSpPr>
          <p:cNvPr id="3" name="Slide Number Placeholder 2">
            <a:extLst>
              <a:ext uri="{FF2B5EF4-FFF2-40B4-BE49-F238E27FC236}">
                <a16:creationId xmlns:a16="http://schemas.microsoft.com/office/drawing/2014/main" id="{F2A73728-24A6-2F33-AE96-F53E96518194}"/>
              </a:ext>
            </a:extLst>
          </p:cNvPr>
          <p:cNvSpPr>
            <a:spLocks noGrp="1"/>
          </p:cNvSpPr>
          <p:nvPr>
            <p:ph type="sldNum" sz="quarter" idx="4294967295"/>
          </p:nvPr>
        </p:nvSpPr>
        <p:spPr>
          <a:xfrm>
            <a:off x="9448800" y="6330950"/>
            <a:ext cx="2743200" cy="365125"/>
          </a:xfrm>
        </p:spPr>
        <p:txBody>
          <a:bodyPr/>
          <a:lstStyle/>
          <a:p>
            <a:fld id="{7D1BE87E-F0DE-A44C-894B-E142BEB21E42}" type="slidenum">
              <a:rPr lang="en-US" smtClean="0"/>
              <a:pPr/>
              <a:t>20</a:t>
            </a:fld>
            <a:endParaRPr lang="en-US"/>
          </a:p>
        </p:txBody>
      </p:sp>
    </p:spTree>
    <p:extLst>
      <p:ext uri="{BB962C8B-B14F-4D97-AF65-F5344CB8AC3E}">
        <p14:creationId xmlns:p14="http://schemas.microsoft.com/office/powerpoint/2010/main" val="644626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D2B49-0539-891C-6314-2DF49402BEA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A9DDCA-1871-FF69-C6FA-7BA694EE61C1}"/>
              </a:ext>
            </a:extLst>
          </p:cNvPr>
          <p:cNvSpPr>
            <a:spLocks noGrp="1"/>
          </p:cNvSpPr>
          <p:nvPr>
            <p:ph type="sldNum" sz="quarter" idx="12"/>
          </p:nvPr>
        </p:nvSpPr>
        <p:spPr/>
        <p:txBody>
          <a:bodyPr/>
          <a:lstStyle/>
          <a:p>
            <a:fld id="{7D1BE87E-F0DE-A44C-894B-E142BEB21E42}" type="slidenum">
              <a:rPr lang="en-US" smtClean="0"/>
              <a:pPr/>
              <a:t>21</a:t>
            </a:fld>
            <a:endParaRPr lang="en-US"/>
          </a:p>
        </p:txBody>
      </p:sp>
      <p:sp>
        <p:nvSpPr>
          <p:cNvPr id="4" name="Title 3">
            <a:extLst>
              <a:ext uri="{FF2B5EF4-FFF2-40B4-BE49-F238E27FC236}">
                <a16:creationId xmlns:a16="http://schemas.microsoft.com/office/drawing/2014/main" id="{890E65D7-F958-6312-687B-99B735C692C5}"/>
              </a:ext>
            </a:extLst>
          </p:cNvPr>
          <p:cNvSpPr>
            <a:spLocks noGrp="1"/>
          </p:cNvSpPr>
          <p:nvPr>
            <p:ph type="title"/>
          </p:nvPr>
        </p:nvSpPr>
        <p:spPr/>
        <p:txBody>
          <a:bodyPr/>
          <a:lstStyle/>
          <a:p>
            <a:r>
              <a:rPr lang="en-US">
                <a:latin typeface="Arial"/>
                <a:cs typeface="Arial"/>
              </a:rPr>
              <a:t>FAIR vs. FAIR4RS</a:t>
            </a:r>
            <a:endParaRPr lang="en-US"/>
          </a:p>
        </p:txBody>
      </p:sp>
      <p:sp>
        <p:nvSpPr>
          <p:cNvPr id="7" name="TextBox 6">
            <a:extLst>
              <a:ext uri="{FF2B5EF4-FFF2-40B4-BE49-F238E27FC236}">
                <a16:creationId xmlns:a16="http://schemas.microsoft.com/office/drawing/2014/main" id="{E1E4A7D2-7EFC-13EE-0E75-221DC9C6F4DE}"/>
              </a:ext>
            </a:extLst>
          </p:cNvPr>
          <p:cNvSpPr txBox="1"/>
          <p:nvPr/>
        </p:nvSpPr>
        <p:spPr>
          <a:xfrm>
            <a:off x="4196523" y="425174"/>
            <a:ext cx="798075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000000"/>
                </a:solidFill>
                <a:highlight>
                  <a:srgbClr val="F5F5F5"/>
                </a:highlight>
                <a:latin typeface="Arial"/>
                <a:ea typeface="+mn-lt"/>
                <a:cs typeface="Arial"/>
              </a:rPr>
              <a:t>[1] Lamprecht, A. L., Garcia, L., Kuzak, M., Martinez, C., Arcila, R., Martin Del Pico, E., ... &amp; Capella-Gutierrez, S. (2020). Towards FAIR principles for research software. Data Science, 3(1), 37-59. </a:t>
            </a:r>
            <a:r>
              <a:rPr lang="en-US" sz="1100">
                <a:solidFill>
                  <a:srgbClr val="000000"/>
                </a:solidFill>
                <a:latin typeface="Arial"/>
                <a:ea typeface="+mn-lt"/>
                <a:cs typeface="Arial"/>
                <a:hlinkClick r:id="rId3"/>
              </a:rPr>
              <a:t>https://doi.org/10.3233/DS-190026</a:t>
            </a:r>
            <a:r>
              <a:rPr lang="en-US" sz="1100">
                <a:solidFill>
                  <a:srgbClr val="000000"/>
                </a:solidFill>
                <a:latin typeface="Arial"/>
                <a:ea typeface="+mn-lt"/>
                <a:cs typeface="Arial"/>
              </a:rPr>
              <a:t>. </a:t>
            </a:r>
          </a:p>
          <a:p>
            <a:r>
              <a:rPr lang="en-US" sz="1100">
                <a:latin typeface="Arial"/>
                <a:ea typeface="Calibri" panose="020F0502020204030204"/>
                <a:cs typeface="Arial"/>
              </a:rPr>
              <a:t>[2] Allen, R., &amp; Hartland, D. (2018). FAIR in practice-</a:t>
            </a:r>
            <a:r>
              <a:rPr lang="en-US" sz="1100" err="1">
                <a:latin typeface="Arial"/>
                <a:ea typeface="Calibri" panose="020F0502020204030204"/>
                <a:cs typeface="Arial"/>
              </a:rPr>
              <a:t>Jisc</a:t>
            </a:r>
            <a:r>
              <a:rPr lang="en-US" sz="1100">
                <a:latin typeface="Arial"/>
                <a:ea typeface="Calibri" panose="020F0502020204030204"/>
                <a:cs typeface="Arial"/>
              </a:rPr>
              <a:t> report on the findable accessible interoperable and reuseable data principles. </a:t>
            </a:r>
            <a:r>
              <a:rPr lang="en-US" sz="1100">
                <a:latin typeface="Arial"/>
                <a:ea typeface="Calibri" panose="020F0502020204030204"/>
                <a:cs typeface="Arial"/>
                <a:hlinkClick r:id="rId4"/>
              </a:rPr>
              <a:t>https://doi.org/10.5281/zenodo.1245567</a:t>
            </a:r>
            <a:r>
              <a:rPr lang="en-US" sz="1100">
                <a:latin typeface="Arial"/>
                <a:ea typeface="Calibri" panose="020F0502020204030204"/>
                <a:cs typeface="Arial"/>
              </a:rPr>
              <a:t>. </a:t>
            </a:r>
          </a:p>
        </p:txBody>
      </p:sp>
      <p:pic>
        <p:nvPicPr>
          <p:cNvPr id="2" name="Picture 1">
            <a:extLst>
              <a:ext uri="{FF2B5EF4-FFF2-40B4-BE49-F238E27FC236}">
                <a16:creationId xmlns:a16="http://schemas.microsoft.com/office/drawing/2014/main" id="{B59C32B1-2CEB-8E69-B105-1C013CA366DA}"/>
              </a:ext>
            </a:extLst>
          </p:cNvPr>
          <p:cNvPicPr>
            <a:picLocks noChangeAspect="1"/>
          </p:cNvPicPr>
          <p:nvPr/>
        </p:nvPicPr>
        <p:blipFill>
          <a:blip r:embed="rId5"/>
          <a:stretch>
            <a:fillRect/>
          </a:stretch>
        </p:blipFill>
        <p:spPr>
          <a:xfrm>
            <a:off x="5496128" y="1161429"/>
            <a:ext cx="5857672" cy="5534288"/>
          </a:xfrm>
          <a:prstGeom prst="rect">
            <a:avLst/>
          </a:prstGeom>
        </p:spPr>
      </p:pic>
      <p:sp>
        <p:nvSpPr>
          <p:cNvPr id="8" name="TextBox 7">
            <a:extLst>
              <a:ext uri="{FF2B5EF4-FFF2-40B4-BE49-F238E27FC236}">
                <a16:creationId xmlns:a16="http://schemas.microsoft.com/office/drawing/2014/main" id="{551B58F5-A979-6FE3-44C4-C7DC7C21ADA7}"/>
              </a:ext>
            </a:extLst>
          </p:cNvPr>
          <p:cNvSpPr txBox="1"/>
          <p:nvPr/>
        </p:nvSpPr>
        <p:spPr>
          <a:xfrm>
            <a:off x="309093" y="1369946"/>
            <a:ext cx="4435372" cy="4801314"/>
          </a:xfrm>
          <a:prstGeom prst="rect">
            <a:avLst/>
          </a:prstGeom>
          <a:noFill/>
        </p:spPr>
        <p:txBody>
          <a:bodyPr wrap="square" rtlCol="0">
            <a:spAutoFit/>
          </a:bodyPr>
          <a:lstStyle/>
          <a:p>
            <a:r>
              <a:rPr lang="en-US"/>
              <a:t>“interoperability has been found to be ‘the most challenging of the four FAIR principles. This, in part, is due to interoperability not being well understood’ [</a:t>
            </a:r>
            <a:r>
              <a:rPr lang="en-US" u="sng"/>
              <a:t>2</a:t>
            </a:r>
            <a:r>
              <a:rPr lang="en-US"/>
              <a:t>]. In contrast to the rather static nature of data, research software are live digital objects that interact at different levels with other objects, e.g., other software, managed data, execution environments; and either directly and/or indirectly, as scripts or as part of a workflow (see Fig. </a:t>
            </a:r>
            <a:r>
              <a:rPr lang="en-US" u="sng">
                <a:hlinkClick r:id="rId6"/>
              </a:rPr>
              <a:t>1</a:t>
            </a:r>
            <a:r>
              <a:rPr lang="en-US"/>
              <a:t>). The interoperability principles are therefore even more challenging to apply to software, </a:t>
            </a:r>
            <a:r>
              <a:rPr lang="en-US" b="1"/>
              <a:t>some are not directly applicable, others need to be rephrased and even new principles need to be defined to appropriately address the dynamic nature of software.</a:t>
            </a:r>
            <a:r>
              <a:rPr lang="en-US"/>
              <a:t>” [1]</a:t>
            </a:r>
          </a:p>
        </p:txBody>
      </p:sp>
    </p:spTree>
    <p:extLst>
      <p:ext uri="{BB962C8B-B14F-4D97-AF65-F5344CB8AC3E}">
        <p14:creationId xmlns:p14="http://schemas.microsoft.com/office/powerpoint/2010/main" val="1197103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A2429-07E3-6D17-7A65-58B391A7301D}"/>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4A4E31B-2AE9-42D7-68BC-9FCB013B8C71}"/>
              </a:ext>
            </a:extLst>
          </p:cNvPr>
          <p:cNvSpPr>
            <a:spLocks noGrp="1"/>
          </p:cNvSpPr>
          <p:nvPr>
            <p:ph type="body" sz="half" idx="2"/>
          </p:nvPr>
        </p:nvSpPr>
        <p:spPr>
          <a:xfrm>
            <a:off x="309094" y="1319201"/>
            <a:ext cx="5781262" cy="5357099"/>
          </a:xfrm>
        </p:spPr>
        <p:txBody>
          <a:bodyPr vert="horz" lIns="91440" tIns="45720" rIns="91440" bIns="45720" rtlCol="0" anchor="t">
            <a:noAutofit/>
          </a:bodyPr>
          <a:lstStyle/>
          <a:p>
            <a:r>
              <a:rPr lang="en-US" b="1" dirty="0">
                <a:latin typeface="Arial"/>
                <a:cs typeface="Arial"/>
              </a:rPr>
              <a:t>Git Repos are not enough</a:t>
            </a:r>
          </a:p>
          <a:p>
            <a:pPr marL="457200" indent="-457200">
              <a:buAutoNum type="arabicPeriod"/>
            </a:pPr>
            <a:r>
              <a:rPr lang="en-US" dirty="0"/>
              <a:t>Missing Metadata</a:t>
            </a:r>
          </a:p>
          <a:p>
            <a:pPr marL="914400" lvl="1" indent="-457200">
              <a:buChar char="•"/>
            </a:pPr>
            <a:r>
              <a:rPr lang="en-US" sz="1800" dirty="0">
                <a:latin typeface="Arial"/>
                <a:cs typeface="Arial"/>
              </a:rPr>
              <a:t>Git = code storage</a:t>
            </a:r>
          </a:p>
          <a:p>
            <a:pPr marL="914400" lvl="1" indent="-457200">
              <a:buChar char="•"/>
            </a:pPr>
            <a:r>
              <a:rPr lang="en-US" sz="1800" dirty="0">
                <a:latin typeface="Arial"/>
                <a:cs typeface="Arial"/>
              </a:rPr>
              <a:t>FAIR = metadata-driven</a:t>
            </a:r>
          </a:p>
          <a:p>
            <a:pPr marL="457200" indent="-457200">
              <a:buAutoNum type="arabicPeriod"/>
            </a:pPr>
            <a:r>
              <a:rPr lang="en-US" dirty="0">
                <a:latin typeface="Arial"/>
                <a:cs typeface="Arial"/>
              </a:rPr>
              <a:t>Missing Relationships</a:t>
            </a:r>
          </a:p>
          <a:p>
            <a:pPr marL="914400" lvl="1" indent="-457200">
              <a:buChar char="•"/>
            </a:pPr>
            <a:r>
              <a:rPr lang="en-US" sz="1800" dirty="0">
                <a:latin typeface="Arial"/>
                <a:cs typeface="Arial"/>
              </a:rPr>
              <a:t>Git does not encode:</a:t>
            </a:r>
          </a:p>
          <a:p>
            <a:pPr marL="1371600" lvl="2" indent="-457200">
              <a:buChar char="•"/>
            </a:pPr>
            <a:r>
              <a:rPr lang="en-US" sz="1600" dirty="0">
                <a:latin typeface="Arial"/>
                <a:cs typeface="Arial"/>
              </a:rPr>
              <a:t>“this model depends on that dataset”</a:t>
            </a:r>
          </a:p>
          <a:p>
            <a:pPr marL="1371600" lvl="2" indent="-457200">
              <a:buChar char="•"/>
            </a:pPr>
            <a:r>
              <a:rPr lang="en-US" sz="1600" dirty="0">
                <a:latin typeface="Arial"/>
                <a:cs typeface="Arial"/>
              </a:rPr>
              <a:t>“this workflow produces that output”</a:t>
            </a:r>
          </a:p>
          <a:p>
            <a:pPr marL="457200" indent="-457200">
              <a:buAutoNum type="arabicPeriod"/>
            </a:pPr>
            <a:r>
              <a:rPr lang="en-US" dirty="0">
                <a:latin typeface="Arial"/>
                <a:cs typeface="Arial"/>
              </a:rPr>
              <a:t>No Preservation Guarantee</a:t>
            </a:r>
          </a:p>
          <a:p>
            <a:pPr marL="914400" lvl="1" indent="-457200">
              <a:buChar char="•"/>
            </a:pPr>
            <a:r>
              <a:rPr lang="en-US" sz="1800" dirty="0">
                <a:latin typeface="Arial"/>
                <a:cs typeface="Arial"/>
              </a:rPr>
              <a:t>GitHub ≠ archive</a:t>
            </a:r>
          </a:p>
          <a:p>
            <a:pPr marL="914400" lvl="1" indent="-457200">
              <a:buChar char="•"/>
            </a:pPr>
            <a:r>
              <a:rPr lang="en-US" sz="1800" dirty="0">
                <a:latin typeface="Arial"/>
                <a:cs typeface="Arial"/>
              </a:rPr>
              <a:t>FAIR requires long-term stewardship</a:t>
            </a:r>
          </a:p>
          <a:p>
            <a:pPr marL="457200" indent="-457200">
              <a:buAutoNum type="arabicPeriod"/>
            </a:pPr>
            <a:r>
              <a:rPr lang="en-US" dirty="0">
                <a:latin typeface="Arial"/>
                <a:cs typeface="Arial"/>
              </a:rPr>
              <a:t>Execution ≠ Reproducibility</a:t>
            </a:r>
          </a:p>
          <a:p>
            <a:pPr marL="914400" lvl="1" indent="-457200">
              <a:buChar char="•"/>
            </a:pPr>
            <a:r>
              <a:rPr lang="en-US" sz="1800" dirty="0">
                <a:latin typeface="Arial"/>
                <a:cs typeface="Arial"/>
              </a:rPr>
              <a:t>“Code runs on my machine” problem</a:t>
            </a:r>
          </a:p>
        </p:txBody>
      </p:sp>
      <p:sp>
        <p:nvSpPr>
          <p:cNvPr id="3" name="Slide Number Placeholder 2">
            <a:extLst>
              <a:ext uri="{FF2B5EF4-FFF2-40B4-BE49-F238E27FC236}">
                <a16:creationId xmlns:a16="http://schemas.microsoft.com/office/drawing/2014/main" id="{49EC0A93-9785-0879-0705-DCD714227EC2}"/>
              </a:ext>
            </a:extLst>
          </p:cNvPr>
          <p:cNvSpPr>
            <a:spLocks noGrp="1"/>
          </p:cNvSpPr>
          <p:nvPr>
            <p:ph type="sldNum" sz="quarter" idx="12"/>
          </p:nvPr>
        </p:nvSpPr>
        <p:spPr/>
        <p:txBody>
          <a:bodyPr/>
          <a:lstStyle/>
          <a:p>
            <a:fld id="{7D1BE87E-F0DE-A44C-894B-E142BEB21E42}" type="slidenum">
              <a:rPr lang="en-US" smtClean="0"/>
              <a:pPr/>
              <a:t>22</a:t>
            </a:fld>
            <a:endParaRPr lang="en-US"/>
          </a:p>
        </p:txBody>
      </p:sp>
      <p:sp>
        <p:nvSpPr>
          <p:cNvPr id="4" name="Title 3">
            <a:extLst>
              <a:ext uri="{FF2B5EF4-FFF2-40B4-BE49-F238E27FC236}">
                <a16:creationId xmlns:a16="http://schemas.microsoft.com/office/drawing/2014/main" id="{561067B5-B971-89DA-4558-387F5CA33A66}"/>
              </a:ext>
            </a:extLst>
          </p:cNvPr>
          <p:cNvSpPr>
            <a:spLocks noGrp="1"/>
          </p:cNvSpPr>
          <p:nvPr>
            <p:ph type="title"/>
          </p:nvPr>
        </p:nvSpPr>
        <p:spPr/>
        <p:txBody>
          <a:bodyPr/>
          <a:lstStyle/>
          <a:p>
            <a:r>
              <a:rPr lang="en-US">
                <a:latin typeface="Arial"/>
                <a:cs typeface="Arial"/>
              </a:rPr>
              <a:t>FAIR for Research Software</a:t>
            </a:r>
            <a:endParaRPr lang="en-US"/>
          </a:p>
        </p:txBody>
      </p:sp>
      <p:sp>
        <p:nvSpPr>
          <p:cNvPr id="14" name="Text Placeholder 7">
            <a:extLst>
              <a:ext uri="{FF2B5EF4-FFF2-40B4-BE49-F238E27FC236}">
                <a16:creationId xmlns:a16="http://schemas.microsoft.com/office/drawing/2014/main" id="{73D79EF2-A834-A870-1290-27F40FD67CBA}"/>
              </a:ext>
            </a:extLst>
          </p:cNvPr>
          <p:cNvSpPr txBox="1">
            <a:spLocks/>
          </p:cNvSpPr>
          <p:nvPr/>
        </p:nvSpPr>
        <p:spPr>
          <a:xfrm>
            <a:off x="6261161" y="1316379"/>
            <a:ext cx="5781262" cy="554054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1">
                <a:latin typeface="Arial"/>
                <a:cs typeface="Arial"/>
              </a:rPr>
              <a:t>From code to FAIR ecosystem</a:t>
            </a:r>
            <a:endParaRPr lang="en-US" b="1"/>
          </a:p>
          <a:p>
            <a:pPr marL="342900" indent="-342900">
              <a:buFont typeface="+mj-lt"/>
              <a:buAutoNum type="arabicPeriod"/>
            </a:pPr>
            <a:r>
              <a:rPr lang="en-US" sz="1800">
                <a:latin typeface="Arial"/>
                <a:cs typeface="Arial"/>
              </a:rPr>
              <a:t>Git (baseline)</a:t>
            </a:r>
            <a:endParaRPr lang="en-US" sz="1800"/>
          </a:p>
          <a:p>
            <a:pPr marL="800100" lvl="1" indent="-342900">
              <a:buFont typeface="Arial" panose="020B0604020202020204" pitchFamily="34" charset="0"/>
              <a:buChar char="•"/>
            </a:pPr>
            <a:r>
              <a:rPr lang="en-US" sz="1200">
                <a:latin typeface="Arial"/>
                <a:cs typeface="Arial"/>
              </a:rPr>
              <a:t>Code + version control</a:t>
            </a:r>
          </a:p>
          <a:p>
            <a:pPr marL="342900" indent="-342900">
              <a:buFont typeface="+mj-lt"/>
              <a:buAutoNum type="arabicPeriod"/>
            </a:pPr>
            <a:r>
              <a:rPr lang="en-US" sz="1800">
                <a:latin typeface="Arial"/>
                <a:cs typeface="Arial"/>
              </a:rPr>
              <a:t>Metadata</a:t>
            </a:r>
          </a:p>
          <a:p>
            <a:pPr marL="800100" lvl="1" indent="-342900">
              <a:buFont typeface="Arial" panose="020B0604020202020204" pitchFamily="34" charset="0"/>
              <a:buChar char="•"/>
            </a:pPr>
            <a:r>
              <a:rPr lang="en-US" sz="1200" err="1">
                <a:latin typeface="Arial"/>
                <a:cs typeface="Arial"/>
              </a:rPr>
              <a:t>CITATION.cff</a:t>
            </a:r>
            <a:r>
              <a:rPr lang="en-US" sz="1200">
                <a:latin typeface="Arial"/>
                <a:cs typeface="Arial"/>
              </a:rPr>
              <a:t>, </a:t>
            </a:r>
            <a:r>
              <a:rPr lang="en-US" sz="1200" err="1">
                <a:latin typeface="Arial"/>
                <a:cs typeface="Arial"/>
              </a:rPr>
              <a:t>codemeta.json</a:t>
            </a:r>
            <a:r>
              <a:rPr lang="en-US" sz="1200">
                <a:latin typeface="Arial"/>
                <a:cs typeface="Arial"/>
              </a:rPr>
              <a:t>, DOI (</a:t>
            </a:r>
            <a:r>
              <a:rPr lang="en-US" sz="1200" err="1">
                <a:latin typeface="Arial"/>
                <a:cs typeface="Arial"/>
              </a:rPr>
              <a:t>Zendodo</a:t>
            </a:r>
            <a:r>
              <a:rPr lang="en-US" sz="1200">
                <a:latin typeface="Arial"/>
                <a:cs typeface="Arial"/>
              </a:rPr>
              <a:t>/Software Heritage)</a:t>
            </a:r>
          </a:p>
          <a:p>
            <a:pPr marL="342900" indent="-342900">
              <a:buFont typeface="+mj-lt"/>
              <a:buAutoNum type="arabicPeriod"/>
            </a:pPr>
            <a:r>
              <a:rPr lang="en-US" sz="1800">
                <a:latin typeface="Arial"/>
                <a:cs typeface="Arial"/>
              </a:rPr>
              <a:t>Reproducibility</a:t>
            </a:r>
          </a:p>
          <a:p>
            <a:pPr marL="800100" lvl="1" indent="-342900">
              <a:buFont typeface="Arial" panose="020B0604020202020204" pitchFamily="34" charset="0"/>
              <a:buChar char="•"/>
            </a:pPr>
            <a:r>
              <a:rPr lang="en-US" sz="1200">
                <a:latin typeface="Arial"/>
                <a:cs typeface="Arial"/>
              </a:rPr>
              <a:t>Containers, environments, MLFlow experiment tracking</a:t>
            </a:r>
          </a:p>
          <a:p>
            <a:pPr marL="342900" indent="-342900">
              <a:buFont typeface="+mj-lt"/>
              <a:buAutoNum type="arabicPeriod"/>
            </a:pPr>
            <a:r>
              <a:rPr lang="en-US" sz="1800">
                <a:latin typeface="Arial"/>
                <a:cs typeface="Arial"/>
              </a:rPr>
              <a:t>Interoperability</a:t>
            </a:r>
          </a:p>
          <a:p>
            <a:pPr marL="800100" lvl="1" indent="-342900">
              <a:buFont typeface="Arial" panose="020B0604020202020204" pitchFamily="34" charset="0"/>
              <a:buChar char="•"/>
            </a:pPr>
            <a:r>
              <a:rPr lang="en-US" sz="1200">
                <a:latin typeface="Arial"/>
                <a:cs typeface="Arial"/>
              </a:rPr>
              <a:t>Schemas, APIs, shared data models, e.g.,  </a:t>
            </a:r>
            <a:r>
              <a:rPr lang="en-US" sz="1200" err="1">
                <a:latin typeface="Arial"/>
                <a:cs typeface="Arial"/>
              </a:rPr>
              <a:t>LinkML</a:t>
            </a:r>
            <a:r>
              <a:rPr lang="en-US" sz="1200">
                <a:latin typeface="Arial"/>
                <a:cs typeface="Arial"/>
              </a:rPr>
              <a:t>, JSON Schemas</a:t>
            </a:r>
          </a:p>
          <a:p>
            <a:pPr marL="342900" indent="-342900">
              <a:buFont typeface="+mj-lt"/>
              <a:buAutoNum type="arabicPeriod"/>
            </a:pPr>
            <a:r>
              <a:rPr lang="en-US" sz="1800">
                <a:latin typeface="Arial"/>
                <a:cs typeface="Arial"/>
              </a:rPr>
              <a:t>Standardized APIs</a:t>
            </a:r>
          </a:p>
          <a:p>
            <a:pPr marL="342900" indent="-342900">
              <a:buFont typeface="+mj-lt"/>
              <a:buAutoNum type="arabicPeriod"/>
            </a:pPr>
            <a:r>
              <a:rPr lang="en-US" sz="1800">
                <a:latin typeface="Arial"/>
                <a:cs typeface="Arial"/>
              </a:rPr>
              <a:t>Relationships</a:t>
            </a:r>
          </a:p>
          <a:p>
            <a:pPr marL="800100" lvl="1" indent="-342900">
              <a:buFont typeface="Arial" panose="020F0302020204030204"/>
              <a:buChar char="•"/>
            </a:pPr>
            <a:r>
              <a:rPr lang="en-US" sz="1200">
                <a:latin typeface="Arial"/>
                <a:cs typeface="Arial"/>
              </a:rPr>
              <a:t>Registry patterns + IDs</a:t>
            </a:r>
          </a:p>
          <a:p>
            <a:pPr marL="800100" lvl="1" indent="-342900">
              <a:buFont typeface="Arial" panose="020F0302020204030204"/>
              <a:buChar char="•"/>
            </a:pPr>
            <a:r>
              <a:rPr lang="en-US" sz="1200">
                <a:latin typeface="Arial"/>
                <a:cs typeface="Arial"/>
              </a:rPr>
              <a:t>Graph/ontology layer (e.g., RDF/PROV-O)</a:t>
            </a:r>
          </a:p>
        </p:txBody>
      </p:sp>
    </p:spTree>
    <p:extLst>
      <p:ext uri="{BB962C8B-B14F-4D97-AF65-F5344CB8AC3E}">
        <p14:creationId xmlns:p14="http://schemas.microsoft.com/office/powerpoint/2010/main" val="4054954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58AB9-A300-5273-CF41-A6C58A8ADED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F0A3F61-8D5C-F291-2F56-58879BEBAE7C}"/>
              </a:ext>
            </a:extLst>
          </p:cNvPr>
          <p:cNvSpPr>
            <a:spLocks noGrp="1"/>
          </p:cNvSpPr>
          <p:nvPr>
            <p:ph type="title"/>
          </p:nvPr>
        </p:nvSpPr>
        <p:spPr/>
        <p:txBody>
          <a:bodyPr/>
          <a:lstStyle/>
          <a:p>
            <a:r>
              <a:rPr lang="en-US"/>
              <a:t>Layers of Data Management</a:t>
            </a:r>
          </a:p>
        </p:txBody>
      </p:sp>
      <p:sp>
        <p:nvSpPr>
          <p:cNvPr id="3" name="Slide Number Placeholder 2">
            <a:extLst>
              <a:ext uri="{FF2B5EF4-FFF2-40B4-BE49-F238E27FC236}">
                <a16:creationId xmlns:a16="http://schemas.microsoft.com/office/drawing/2014/main" id="{7BD2231B-0119-FB0F-7701-B0C411B7CBE5}"/>
              </a:ext>
            </a:extLst>
          </p:cNvPr>
          <p:cNvSpPr>
            <a:spLocks noGrp="1"/>
          </p:cNvSpPr>
          <p:nvPr>
            <p:ph type="sldNum" sz="quarter" idx="4294967295"/>
          </p:nvPr>
        </p:nvSpPr>
        <p:spPr>
          <a:xfrm>
            <a:off x="9448800" y="6330950"/>
            <a:ext cx="2743200" cy="365125"/>
          </a:xfrm>
        </p:spPr>
        <p:txBody>
          <a:bodyPr/>
          <a:lstStyle/>
          <a:p>
            <a:fld id="{7D1BE87E-F0DE-A44C-894B-E142BEB21E42}" type="slidenum">
              <a:rPr lang="en-US" smtClean="0"/>
              <a:pPr/>
              <a:t>23</a:t>
            </a:fld>
            <a:endParaRPr lang="en-US"/>
          </a:p>
        </p:txBody>
      </p:sp>
    </p:spTree>
    <p:extLst>
      <p:ext uri="{BB962C8B-B14F-4D97-AF65-F5344CB8AC3E}">
        <p14:creationId xmlns:p14="http://schemas.microsoft.com/office/powerpoint/2010/main" val="1325048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6A9502-A22C-740C-9EBE-49ACFC6B08DF}"/>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6C7CCC39-EC19-7BA7-3CC8-E6C5B20049B3}"/>
              </a:ext>
            </a:extLst>
          </p:cNvPr>
          <p:cNvSpPr>
            <a:spLocks noGrp="1"/>
          </p:cNvSpPr>
          <p:nvPr>
            <p:ph type="sldNum" sz="quarter" idx="12"/>
          </p:nvPr>
        </p:nvSpPr>
        <p:spPr/>
        <p:txBody>
          <a:bodyPr/>
          <a:lstStyle/>
          <a:p>
            <a:fld id="{7D1BE87E-F0DE-A44C-894B-E142BEB21E42}" type="slidenum">
              <a:rPr lang="en-US" smtClean="0"/>
              <a:pPr/>
              <a:t>24</a:t>
            </a:fld>
            <a:endParaRPr lang="en-US"/>
          </a:p>
        </p:txBody>
      </p:sp>
      <p:sp>
        <p:nvSpPr>
          <p:cNvPr id="4" name="Title 3">
            <a:extLst>
              <a:ext uri="{FF2B5EF4-FFF2-40B4-BE49-F238E27FC236}">
                <a16:creationId xmlns:a16="http://schemas.microsoft.com/office/drawing/2014/main" id="{C5BBAD6E-D447-8A1A-F3D8-1C946F955545}"/>
              </a:ext>
            </a:extLst>
          </p:cNvPr>
          <p:cNvSpPr>
            <a:spLocks noGrp="1"/>
          </p:cNvSpPr>
          <p:nvPr>
            <p:ph type="title"/>
          </p:nvPr>
        </p:nvSpPr>
        <p:spPr/>
        <p:txBody>
          <a:bodyPr/>
          <a:lstStyle/>
          <a:p>
            <a:r>
              <a:rPr lang="en-US"/>
              <a:t>Layers of data management</a:t>
            </a:r>
          </a:p>
        </p:txBody>
      </p:sp>
      <p:sp>
        <p:nvSpPr>
          <p:cNvPr id="5" name="Text Placeholder 4">
            <a:extLst>
              <a:ext uri="{FF2B5EF4-FFF2-40B4-BE49-F238E27FC236}">
                <a16:creationId xmlns:a16="http://schemas.microsoft.com/office/drawing/2014/main" id="{D66959BC-28C7-2978-283C-57752C352DD5}"/>
              </a:ext>
            </a:extLst>
          </p:cNvPr>
          <p:cNvSpPr>
            <a:spLocks noGrp="1"/>
          </p:cNvSpPr>
          <p:nvPr>
            <p:ph type="body" sz="half" idx="2"/>
          </p:nvPr>
        </p:nvSpPr>
        <p:spPr/>
        <p:txBody>
          <a:bodyPr anchor="ctr"/>
          <a:lstStyle/>
          <a:p>
            <a:pPr marL="342900" indent="-342900">
              <a:buFont typeface="Arial" panose="020B0604020202020204" pitchFamily="34" charset="0"/>
              <a:buChar char="•"/>
            </a:pPr>
            <a:r>
              <a:rPr lang="en-US"/>
              <a:t>Data Management Planning</a:t>
            </a:r>
          </a:p>
          <a:p>
            <a:pPr marL="342900" indent="-342900">
              <a:buFont typeface="Arial" panose="020B0604020202020204" pitchFamily="34" charset="0"/>
              <a:buChar char="•"/>
            </a:pPr>
            <a:r>
              <a:rPr lang="en-US"/>
              <a:t>Persistent Identifiers</a:t>
            </a:r>
          </a:p>
          <a:p>
            <a:pPr marL="342900" indent="-342900">
              <a:buFont typeface="Arial" panose="020B0604020202020204" pitchFamily="34" charset="0"/>
              <a:buChar char="•"/>
            </a:pPr>
            <a:r>
              <a:rPr lang="en-US"/>
              <a:t>Metadata</a:t>
            </a:r>
          </a:p>
          <a:p>
            <a:pPr marL="342900" indent="-342900">
              <a:buFont typeface="Arial" panose="020B0604020202020204" pitchFamily="34" charset="0"/>
              <a:buChar char="•"/>
            </a:pPr>
            <a:r>
              <a:rPr lang="en-US"/>
              <a:t>Data Documentation</a:t>
            </a:r>
          </a:p>
          <a:p>
            <a:pPr marL="342900" indent="-342900">
              <a:buFont typeface="Arial" panose="020B0604020202020204" pitchFamily="34" charset="0"/>
              <a:buChar char="•"/>
            </a:pPr>
            <a:r>
              <a:rPr lang="en-US"/>
              <a:t>Governance</a:t>
            </a:r>
          </a:p>
          <a:p>
            <a:pPr marL="342900" indent="-342900">
              <a:buFont typeface="Arial" panose="020B0604020202020204" pitchFamily="34" charset="0"/>
              <a:buChar char="•"/>
            </a:pPr>
            <a:r>
              <a:rPr lang="en-US"/>
              <a:t>Data Sharing</a:t>
            </a:r>
          </a:p>
          <a:p>
            <a:pPr marL="342900" indent="-342900">
              <a:buFont typeface="Arial" panose="020B0604020202020204" pitchFamily="34" charset="0"/>
              <a:buChar char="•"/>
            </a:pPr>
            <a:r>
              <a:rPr lang="en-US"/>
              <a:t>Provenance and Analysis Preservation</a:t>
            </a:r>
          </a:p>
          <a:p>
            <a:pPr marL="342900" indent="-342900">
              <a:buFont typeface="Arial" panose="020B0604020202020204" pitchFamily="34" charset="0"/>
              <a:buChar char="•"/>
            </a:pPr>
            <a:r>
              <a:rPr lang="en-US"/>
              <a:t>Reuse</a:t>
            </a: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2625412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6F5C7-9CE0-45C1-5D4C-AC5618C10E1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555B2D-1E81-9DB7-C627-D05D90BD0D0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ACC47B32-A0F5-6F8D-BF98-1C2026F24A90}"/>
              </a:ext>
            </a:extLst>
          </p:cNvPr>
          <p:cNvSpPr>
            <a:spLocks noGrp="1"/>
          </p:cNvSpPr>
          <p:nvPr>
            <p:ph type="sldNum" sz="quarter" idx="12"/>
          </p:nvPr>
        </p:nvSpPr>
        <p:spPr/>
        <p:txBody>
          <a:bodyPr/>
          <a:lstStyle/>
          <a:p>
            <a:fld id="{7D1BE87E-F0DE-A44C-894B-E142BEB21E42}" type="slidenum">
              <a:rPr lang="en-US" smtClean="0"/>
              <a:pPr/>
              <a:t>25</a:t>
            </a:fld>
            <a:endParaRPr lang="en-US"/>
          </a:p>
        </p:txBody>
      </p:sp>
      <p:sp>
        <p:nvSpPr>
          <p:cNvPr id="4" name="Title 3">
            <a:extLst>
              <a:ext uri="{FF2B5EF4-FFF2-40B4-BE49-F238E27FC236}">
                <a16:creationId xmlns:a16="http://schemas.microsoft.com/office/drawing/2014/main" id="{7F4E0113-C22C-BBEC-B43B-B89A655F04B5}"/>
              </a:ext>
            </a:extLst>
          </p:cNvPr>
          <p:cNvSpPr>
            <a:spLocks noGrp="1"/>
          </p:cNvSpPr>
          <p:nvPr>
            <p:ph type="title"/>
          </p:nvPr>
        </p:nvSpPr>
        <p:spPr>
          <a:xfrm>
            <a:off x="309093" y="308034"/>
            <a:ext cx="11044707" cy="678664"/>
          </a:xfrm>
        </p:spPr>
        <p:txBody>
          <a:bodyPr/>
          <a:lstStyle/>
          <a:p>
            <a:r>
              <a:rPr lang="en-US"/>
              <a:t>Data Management Planning</a:t>
            </a:r>
            <a:br>
              <a:rPr lang="en-US"/>
            </a:br>
            <a:r>
              <a:rPr lang="en-US" sz="2000"/>
              <a:t>As part of </a:t>
            </a:r>
            <a:r>
              <a:rPr lang="en-US" sz="2000">
                <a:highlight>
                  <a:srgbClr val="FFFF00"/>
                </a:highlight>
              </a:rPr>
              <a:t>research</a:t>
            </a:r>
            <a:r>
              <a:rPr lang="en-US" sz="2000"/>
              <a:t> planning</a:t>
            </a:r>
            <a:endParaRPr lang="en-US"/>
          </a:p>
        </p:txBody>
      </p:sp>
      <p:sp>
        <p:nvSpPr>
          <p:cNvPr id="5" name="Text Placeholder 4">
            <a:extLst>
              <a:ext uri="{FF2B5EF4-FFF2-40B4-BE49-F238E27FC236}">
                <a16:creationId xmlns:a16="http://schemas.microsoft.com/office/drawing/2014/main" id="{4C51645D-7202-DFDF-F3F7-AFB6C3096FED}"/>
              </a:ext>
            </a:extLst>
          </p:cNvPr>
          <p:cNvSpPr>
            <a:spLocks noGrp="1"/>
          </p:cNvSpPr>
          <p:nvPr>
            <p:ph type="body" sz="half" idx="2"/>
          </p:nvPr>
        </p:nvSpPr>
        <p:spPr>
          <a:xfrm>
            <a:off x="309094" y="1319201"/>
            <a:ext cx="4331917" cy="4891433"/>
          </a:xfrm>
        </p:spPr>
        <p:txBody>
          <a:bodyPr/>
          <a:lstStyle/>
          <a:p>
            <a:r>
              <a:rPr lang="en-US" dirty="0"/>
              <a:t>DOE and other federal funding agencies require Data Management and Sharing Plans as part of research proposals.  </a:t>
            </a:r>
          </a:p>
          <a:p>
            <a:endParaRPr lang="en-US" dirty="0"/>
          </a:p>
          <a:p>
            <a:r>
              <a:rPr lang="en-US" dirty="0" err="1"/>
              <a:t>JLab</a:t>
            </a:r>
            <a:r>
              <a:rPr lang="en-US" dirty="0"/>
              <a:t> has developed a template DMSP to help you meet the DMSP  requirements. </a:t>
            </a:r>
          </a:p>
        </p:txBody>
      </p:sp>
      <p:pic>
        <p:nvPicPr>
          <p:cNvPr id="10" name="Picture 9" descr="Graphical user interface, text&#10;&#10;AI-generated content may be incorrect.">
            <a:extLst>
              <a:ext uri="{FF2B5EF4-FFF2-40B4-BE49-F238E27FC236}">
                <a16:creationId xmlns:a16="http://schemas.microsoft.com/office/drawing/2014/main" id="{2985E028-32C3-C58D-5C4B-184B777C9825}"/>
              </a:ext>
            </a:extLst>
          </p:cNvPr>
          <p:cNvPicPr>
            <a:picLocks noChangeAspect="1"/>
          </p:cNvPicPr>
          <p:nvPr/>
        </p:nvPicPr>
        <p:blipFill>
          <a:blip r:embed="rId2"/>
          <a:stretch>
            <a:fillRect/>
          </a:stretch>
        </p:blipFill>
        <p:spPr>
          <a:xfrm>
            <a:off x="7379491" y="2954728"/>
            <a:ext cx="4676800" cy="3740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Text, letter&#10;&#10;AI-generated content may be incorrect.">
            <a:extLst>
              <a:ext uri="{FF2B5EF4-FFF2-40B4-BE49-F238E27FC236}">
                <a16:creationId xmlns:a16="http://schemas.microsoft.com/office/drawing/2014/main" id="{D2097154-FD69-7A09-6609-358702B8BAD7}"/>
              </a:ext>
            </a:extLst>
          </p:cNvPr>
          <p:cNvPicPr>
            <a:picLocks noChangeAspect="1"/>
          </p:cNvPicPr>
          <p:nvPr/>
        </p:nvPicPr>
        <p:blipFill>
          <a:blip r:embed="rId3"/>
          <a:stretch>
            <a:fillRect/>
          </a:stretch>
        </p:blipFill>
        <p:spPr>
          <a:xfrm>
            <a:off x="5007214" y="1319201"/>
            <a:ext cx="3370571" cy="4787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6552FBD4-B694-A0EE-47C0-17ECA9AB498E}"/>
              </a:ext>
            </a:extLst>
          </p:cNvPr>
          <p:cNvSpPr txBox="1"/>
          <p:nvPr/>
        </p:nvSpPr>
        <p:spPr>
          <a:xfrm>
            <a:off x="311726" y="6072134"/>
            <a:ext cx="4834080" cy="276999"/>
          </a:xfrm>
          <a:prstGeom prst="rect">
            <a:avLst/>
          </a:prstGeom>
          <a:noFill/>
        </p:spPr>
        <p:txBody>
          <a:bodyPr wrap="none" rtlCol="0">
            <a:spAutoFit/>
          </a:bodyPr>
          <a:lstStyle/>
          <a:p>
            <a:r>
              <a:rPr lang="en-US" sz="1200">
                <a:hlinkClick r:id="rId4"/>
              </a:rPr>
              <a:t>https://science.osti.gov/Funding-Opportunities/Digital-Data-Management</a:t>
            </a:r>
            <a:r>
              <a:rPr lang="en-US" sz="1200"/>
              <a:t> </a:t>
            </a:r>
          </a:p>
        </p:txBody>
      </p:sp>
      <p:sp>
        <p:nvSpPr>
          <p:cNvPr id="12" name="TextBox 11">
            <a:extLst>
              <a:ext uri="{FF2B5EF4-FFF2-40B4-BE49-F238E27FC236}">
                <a16:creationId xmlns:a16="http://schemas.microsoft.com/office/drawing/2014/main" id="{9CD6CFB0-3839-4E8C-D3C5-1E0E38A6D954}"/>
              </a:ext>
            </a:extLst>
          </p:cNvPr>
          <p:cNvSpPr txBox="1"/>
          <p:nvPr/>
        </p:nvSpPr>
        <p:spPr>
          <a:xfrm>
            <a:off x="303362" y="5737529"/>
            <a:ext cx="2028440" cy="276999"/>
          </a:xfrm>
          <a:prstGeom prst="rect">
            <a:avLst/>
          </a:prstGeom>
          <a:noFill/>
        </p:spPr>
        <p:txBody>
          <a:bodyPr wrap="none" rtlCol="0">
            <a:spAutoFit/>
          </a:bodyPr>
          <a:lstStyle/>
          <a:p>
            <a:r>
              <a:rPr lang="en-US" sz="1200" dirty="0">
                <a:hlinkClick r:id="rId5"/>
              </a:rPr>
              <a:t>https://sci-software.jlab.org/</a:t>
            </a:r>
            <a:r>
              <a:rPr lang="en-US" sz="1200" dirty="0"/>
              <a:t> </a:t>
            </a:r>
          </a:p>
        </p:txBody>
      </p:sp>
    </p:spTree>
    <p:extLst>
      <p:ext uri="{BB962C8B-B14F-4D97-AF65-F5344CB8AC3E}">
        <p14:creationId xmlns:p14="http://schemas.microsoft.com/office/powerpoint/2010/main" val="11044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3F0A2-694E-7BCD-FE9A-89A14821395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34C64A-DC60-3D83-B70E-28FA611B9B4D}"/>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D0B03F4-3BB0-FE69-46B6-F5E765C08546}"/>
              </a:ext>
            </a:extLst>
          </p:cNvPr>
          <p:cNvSpPr>
            <a:spLocks noGrp="1"/>
          </p:cNvSpPr>
          <p:nvPr>
            <p:ph type="sldNum" sz="quarter" idx="12"/>
          </p:nvPr>
        </p:nvSpPr>
        <p:spPr/>
        <p:txBody>
          <a:bodyPr/>
          <a:lstStyle/>
          <a:p>
            <a:fld id="{7D1BE87E-F0DE-A44C-894B-E142BEB21E42}" type="slidenum">
              <a:rPr lang="en-US" smtClean="0"/>
              <a:pPr/>
              <a:t>26</a:t>
            </a:fld>
            <a:endParaRPr lang="en-US"/>
          </a:p>
        </p:txBody>
      </p:sp>
      <p:sp>
        <p:nvSpPr>
          <p:cNvPr id="4" name="Title 3">
            <a:extLst>
              <a:ext uri="{FF2B5EF4-FFF2-40B4-BE49-F238E27FC236}">
                <a16:creationId xmlns:a16="http://schemas.microsoft.com/office/drawing/2014/main" id="{20E08CE6-792E-DB5F-AAD6-1A40613BF7BF}"/>
              </a:ext>
            </a:extLst>
          </p:cNvPr>
          <p:cNvSpPr>
            <a:spLocks noGrp="1"/>
          </p:cNvSpPr>
          <p:nvPr>
            <p:ph type="title"/>
          </p:nvPr>
        </p:nvSpPr>
        <p:spPr>
          <a:xfrm>
            <a:off x="309093" y="308034"/>
            <a:ext cx="11044707" cy="678664"/>
          </a:xfrm>
        </p:spPr>
        <p:txBody>
          <a:bodyPr/>
          <a:lstStyle/>
          <a:p>
            <a:r>
              <a:rPr lang="en-US"/>
              <a:t>Data Management Planning</a:t>
            </a:r>
            <a:br>
              <a:rPr lang="en-US"/>
            </a:br>
            <a:r>
              <a:rPr lang="en-US" sz="2000"/>
              <a:t>As part of </a:t>
            </a:r>
            <a:r>
              <a:rPr lang="en-US" sz="2000">
                <a:highlight>
                  <a:srgbClr val="FFFF00"/>
                </a:highlight>
              </a:rPr>
              <a:t>experiment</a:t>
            </a:r>
            <a:r>
              <a:rPr lang="en-US" sz="2000"/>
              <a:t> planning</a:t>
            </a:r>
            <a:endParaRPr lang="en-US"/>
          </a:p>
        </p:txBody>
      </p:sp>
      <p:sp>
        <p:nvSpPr>
          <p:cNvPr id="5" name="Text Placeholder 4">
            <a:extLst>
              <a:ext uri="{FF2B5EF4-FFF2-40B4-BE49-F238E27FC236}">
                <a16:creationId xmlns:a16="http://schemas.microsoft.com/office/drawing/2014/main" id="{861DBA9B-FEF6-3701-7D91-DEA45EA9E78C}"/>
              </a:ext>
            </a:extLst>
          </p:cNvPr>
          <p:cNvSpPr>
            <a:spLocks noGrp="1"/>
          </p:cNvSpPr>
          <p:nvPr>
            <p:ph type="body" sz="half" idx="2"/>
          </p:nvPr>
        </p:nvSpPr>
        <p:spPr>
          <a:xfrm>
            <a:off x="309094" y="1319201"/>
            <a:ext cx="4400929" cy="4891433"/>
          </a:xfrm>
        </p:spPr>
        <p:txBody>
          <a:bodyPr anchor="ctr"/>
          <a:lstStyle/>
          <a:p>
            <a:r>
              <a:rPr lang="en-US" err="1"/>
              <a:t>JLab</a:t>
            </a:r>
            <a:r>
              <a:rPr lang="en-US"/>
              <a:t> requires users to submit an Experiment Data Management Plan (EDMP) to help us provision resources and because </a:t>
            </a:r>
            <a:r>
              <a:rPr lang="en-US" err="1"/>
              <a:t>JLab</a:t>
            </a:r>
            <a:r>
              <a:rPr lang="en-US"/>
              <a:t> has a stewardship responsibility for data produced at the lab. </a:t>
            </a:r>
          </a:p>
          <a:p>
            <a:endParaRPr lang="en-US"/>
          </a:p>
          <a:p>
            <a:r>
              <a:rPr lang="en-US" err="1"/>
              <a:t>JLab</a:t>
            </a:r>
            <a:r>
              <a:rPr lang="en-US"/>
              <a:t> has developed guidance to support the development of EDMPs and DMSPs.</a:t>
            </a:r>
          </a:p>
        </p:txBody>
      </p:sp>
      <p:sp>
        <p:nvSpPr>
          <p:cNvPr id="11" name="TextBox 10">
            <a:extLst>
              <a:ext uri="{FF2B5EF4-FFF2-40B4-BE49-F238E27FC236}">
                <a16:creationId xmlns:a16="http://schemas.microsoft.com/office/drawing/2014/main" id="{322E5879-B0EB-49F5-100D-00EFB709B964}"/>
              </a:ext>
            </a:extLst>
          </p:cNvPr>
          <p:cNvSpPr txBox="1"/>
          <p:nvPr/>
        </p:nvSpPr>
        <p:spPr>
          <a:xfrm>
            <a:off x="309093" y="5993614"/>
            <a:ext cx="2028440" cy="276999"/>
          </a:xfrm>
          <a:prstGeom prst="rect">
            <a:avLst/>
          </a:prstGeom>
          <a:noFill/>
        </p:spPr>
        <p:txBody>
          <a:bodyPr wrap="none" rtlCol="0">
            <a:spAutoFit/>
          </a:bodyPr>
          <a:lstStyle/>
          <a:p>
            <a:r>
              <a:rPr lang="en-US" sz="1200">
                <a:hlinkClick r:id="rId2"/>
              </a:rPr>
              <a:t>https://sci-software.jlab.org/</a:t>
            </a:r>
            <a:r>
              <a:rPr lang="en-US" sz="1200"/>
              <a:t> </a:t>
            </a:r>
          </a:p>
        </p:txBody>
      </p:sp>
      <p:pic>
        <p:nvPicPr>
          <p:cNvPr id="14" name="Picture 13" descr="Text&#10;&#10;AI-generated content may be incorrect.">
            <a:extLst>
              <a:ext uri="{FF2B5EF4-FFF2-40B4-BE49-F238E27FC236}">
                <a16:creationId xmlns:a16="http://schemas.microsoft.com/office/drawing/2014/main" id="{84D9FEE7-3E8D-6B9C-1E9C-5D4C7E1C663C}"/>
              </a:ext>
            </a:extLst>
          </p:cNvPr>
          <p:cNvPicPr>
            <a:picLocks noChangeAspect="1"/>
          </p:cNvPicPr>
          <p:nvPr/>
        </p:nvPicPr>
        <p:blipFill>
          <a:blip r:embed="rId3"/>
          <a:stretch>
            <a:fillRect/>
          </a:stretch>
        </p:blipFill>
        <p:spPr>
          <a:xfrm>
            <a:off x="7102415" y="698719"/>
            <a:ext cx="4343628" cy="5460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949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56A5-618D-1FDC-F091-F928DB30D60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3F2F31E-0C0B-5139-5BDD-15EB80C6C19D}"/>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A5B25E5D-8157-BD17-DD52-67D38D58CAE0}"/>
              </a:ext>
            </a:extLst>
          </p:cNvPr>
          <p:cNvSpPr>
            <a:spLocks noGrp="1"/>
          </p:cNvSpPr>
          <p:nvPr>
            <p:ph type="sldNum" sz="quarter" idx="12"/>
          </p:nvPr>
        </p:nvSpPr>
        <p:spPr/>
        <p:txBody>
          <a:bodyPr/>
          <a:lstStyle/>
          <a:p>
            <a:fld id="{7D1BE87E-F0DE-A44C-894B-E142BEB21E42}" type="slidenum">
              <a:rPr lang="en-US" smtClean="0"/>
              <a:pPr/>
              <a:t>27</a:t>
            </a:fld>
            <a:endParaRPr lang="en-US"/>
          </a:p>
        </p:txBody>
      </p:sp>
      <p:sp>
        <p:nvSpPr>
          <p:cNvPr id="4" name="Title 3">
            <a:extLst>
              <a:ext uri="{FF2B5EF4-FFF2-40B4-BE49-F238E27FC236}">
                <a16:creationId xmlns:a16="http://schemas.microsoft.com/office/drawing/2014/main" id="{22204D38-9266-1EDA-8DD3-0664AAE9C6FD}"/>
              </a:ext>
            </a:extLst>
          </p:cNvPr>
          <p:cNvSpPr>
            <a:spLocks noGrp="1"/>
          </p:cNvSpPr>
          <p:nvPr>
            <p:ph type="title"/>
          </p:nvPr>
        </p:nvSpPr>
        <p:spPr>
          <a:xfrm>
            <a:off x="309093" y="308034"/>
            <a:ext cx="11044707" cy="678664"/>
          </a:xfrm>
        </p:spPr>
        <p:txBody>
          <a:bodyPr/>
          <a:lstStyle/>
          <a:p>
            <a:r>
              <a:rPr lang="en-US"/>
              <a:t>Data Management Planning</a:t>
            </a:r>
            <a:br>
              <a:rPr lang="en-US"/>
            </a:br>
            <a:r>
              <a:rPr lang="en-US" sz="2000"/>
              <a:t>As part of </a:t>
            </a:r>
            <a:r>
              <a:rPr lang="en-US" sz="2000">
                <a:highlight>
                  <a:srgbClr val="FFFF00"/>
                </a:highlight>
              </a:rPr>
              <a:t>collaboration</a:t>
            </a:r>
            <a:r>
              <a:rPr lang="en-US" sz="2000"/>
              <a:t> planning</a:t>
            </a:r>
            <a:endParaRPr lang="en-US"/>
          </a:p>
        </p:txBody>
      </p:sp>
      <p:sp>
        <p:nvSpPr>
          <p:cNvPr id="11" name="TextBox 10">
            <a:extLst>
              <a:ext uri="{FF2B5EF4-FFF2-40B4-BE49-F238E27FC236}">
                <a16:creationId xmlns:a16="http://schemas.microsoft.com/office/drawing/2014/main" id="{9AD11419-5A11-30F1-ED7B-DEED5CAE49FE}"/>
              </a:ext>
            </a:extLst>
          </p:cNvPr>
          <p:cNvSpPr txBox="1"/>
          <p:nvPr/>
        </p:nvSpPr>
        <p:spPr>
          <a:xfrm>
            <a:off x="309093" y="5888104"/>
            <a:ext cx="5018425" cy="276999"/>
          </a:xfrm>
          <a:prstGeom prst="rect">
            <a:avLst/>
          </a:prstGeom>
          <a:noFill/>
        </p:spPr>
        <p:txBody>
          <a:bodyPr wrap="none" rtlCol="0">
            <a:spAutoFit/>
          </a:bodyPr>
          <a:lstStyle/>
          <a:p>
            <a:r>
              <a:rPr lang="en-US" sz="1200">
                <a:hlinkClick r:id="rId2"/>
              </a:rPr>
              <a:t>https://science.osti.gov/np/Funding-Opportunities/Digital-Data-Management</a:t>
            </a:r>
            <a:r>
              <a:rPr lang="en-US" sz="1200"/>
              <a:t> </a:t>
            </a:r>
          </a:p>
        </p:txBody>
      </p:sp>
      <p:pic>
        <p:nvPicPr>
          <p:cNvPr id="14" name="Picture 13" descr="Text&#10;&#10;AI-generated content may be incorrect.">
            <a:extLst>
              <a:ext uri="{FF2B5EF4-FFF2-40B4-BE49-F238E27FC236}">
                <a16:creationId xmlns:a16="http://schemas.microsoft.com/office/drawing/2014/main" id="{025755C0-AA83-930F-A3D2-9628EE5825F7}"/>
              </a:ext>
            </a:extLst>
          </p:cNvPr>
          <p:cNvPicPr>
            <a:picLocks noChangeAspect="1"/>
          </p:cNvPicPr>
          <p:nvPr/>
        </p:nvPicPr>
        <p:blipFill>
          <a:blip r:embed="rId3"/>
          <a:stretch>
            <a:fillRect/>
          </a:stretch>
        </p:blipFill>
        <p:spPr>
          <a:xfrm>
            <a:off x="611038" y="2041279"/>
            <a:ext cx="10742762" cy="2475935"/>
          </a:xfrm>
          <a:prstGeom prst="rect">
            <a:avLst/>
          </a:prstGeom>
        </p:spPr>
      </p:pic>
    </p:spTree>
    <p:extLst>
      <p:ext uri="{BB962C8B-B14F-4D97-AF65-F5344CB8AC3E}">
        <p14:creationId xmlns:p14="http://schemas.microsoft.com/office/powerpoint/2010/main" val="3682629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C7588-5DED-9906-AAFE-3677376236F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9681A3-DFD4-7939-2270-2C6B04A7FF4E}"/>
              </a:ext>
            </a:extLst>
          </p:cNvPr>
          <p:cNvSpPr>
            <a:spLocks noGrp="1"/>
          </p:cNvSpPr>
          <p:nvPr>
            <p:ph type="sldNum" sz="quarter" idx="12"/>
          </p:nvPr>
        </p:nvSpPr>
        <p:spPr/>
        <p:txBody>
          <a:bodyPr/>
          <a:lstStyle/>
          <a:p>
            <a:fld id="{7D1BE87E-F0DE-A44C-894B-E142BEB21E42}" type="slidenum">
              <a:rPr lang="en-US" smtClean="0"/>
              <a:pPr/>
              <a:t>28</a:t>
            </a:fld>
            <a:endParaRPr lang="en-US"/>
          </a:p>
        </p:txBody>
      </p:sp>
      <p:sp>
        <p:nvSpPr>
          <p:cNvPr id="4" name="Title 3">
            <a:extLst>
              <a:ext uri="{FF2B5EF4-FFF2-40B4-BE49-F238E27FC236}">
                <a16:creationId xmlns:a16="http://schemas.microsoft.com/office/drawing/2014/main" id="{45D4D3D2-0385-52A3-0DCB-193CF12152AE}"/>
              </a:ext>
            </a:extLst>
          </p:cNvPr>
          <p:cNvSpPr>
            <a:spLocks noGrp="1"/>
          </p:cNvSpPr>
          <p:nvPr>
            <p:ph type="title"/>
          </p:nvPr>
        </p:nvSpPr>
        <p:spPr>
          <a:xfrm>
            <a:off x="309093" y="85138"/>
            <a:ext cx="11044707" cy="678664"/>
          </a:xfrm>
        </p:spPr>
        <p:txBody>
          <a:bodyPr/>
          <a:lstStyle/>
          <a:p>
            <a:r>
              <a:rPr lang="en-US" sz="2800"/>
              <a:t>Persistent, Unique Identifiers</a:t>
            </a:r>
          </a:p>
        </p:txBody>
      </p:sp>
      <p:sp>
        <p:nvSpPr>
          <p:cNvPr id="5" name="Text Placeholder 4">
            <a:extLst>
              <a:ext uri="{FF2B5EF4-FFF2-40B4-BE49-F238E27FC236}">
                <a16:creationId xmlns:a16="http://schemas.microsoft.com/office/drawing/2014/main" id="{647AC575-9377-2098-9B7C-EC5A3CE3F1E5}"/>
              </a:ext>
            </a:extLst>
          </p:cNvPr>
          <p:cNvSpPr>
            <a:spLocks noGrp="1"/>
          </p:cNvSpPr>
          <p:nvPr>
            <p:ph type="body" sz="half" idx="2"/>
          </p:nvPr>
        </p:nvSpPr>
        <p:spPr>
          <a:xfrm>
            <a:off x="304800" y="1804284"/>
            <a:ext cx="7094338" cy="4891433"/>
          </a:xfrm>
        </p:spPr>
        <p:txBody>
          <a:bodyPr/>
          <a:lstStyle/>
          <a:p>
            <a:pPr marL="347472" indent="-347472" algn="l" rtl="0" eaLnBrk="1" latinLnBrk="0" hangingPunct="1">
              <a:spcBef>
                <a:spcPts val="1000"/>
              </a:spcBef>
              <a:buFont typeface="Arial" panose="020B0604020202020204" pitchFamily="34" charset="0"/>
              <a:buChar char="•"/>
            </a:pPr>
            <a:r>
              <a:rPr lang="en-US" sz="1800">
                <a:solidFill>
                  <a:srgbClr val="000000"/>
                </a:solidFill>
                <a:effectLst/>
                <a:latin typeface="Arial" panose="020B0604020202020204" pitchFamily="34" charset="0"/>
              </a:rPr>
              <a:t>ORCID(s) for individual researchers</a:t>
            </a:r>
          </a:p>
          <a:p>
            <a:pPr marL="347472" indent="-347472" algn="l" rtl="0" eaLnBrk="1" latinLnBrk="0" hangingPunct="1">
              <a:spcBef>
                <a:spcPts val="1000"/>
              </a:spcBef>
              <a:buFont typeface="Arial" panose="020B0604020202020204" pitchFamily="34" charset="0"/>
              <a:buChar char="•"/>
            </a:pPr>
            <a:r>
              <a:rPr lang="en-US" sz="1800">
                <a:solidFill>
                  <a:srgbClr val="000000"/>
                </a:solidFill>
                <a:effectLst/>
                <a:latin typeface="Arial" panose="020B0604020202020204" pitchFamily="34" charset="0"/>
              </a:rPr>
              <a:t>ROR ID(s) for research organizations</a:t>
            </a:r>
          </a:p>
          <a:p>
            <a:pPr marL="347472" indent="-347472" algn="l" rtl="0" eaLnBrk="1" latinLnBrk="0" hangingPunct="1">
              <a:spcBef>
                <a:spcPts val="1000"/>
              </a:spcBef>
              <a:buFont typeface="Arial" panose="020B0604020202020204" pitchFamily="34" charset="0"/>
              <a:buChar char="•"/>
            </a:pPr>
            <a:r>
              <a:rPr lang="en-US" sz="1800">
                <a:solidFill>
                  <a:srgbClr val="000000"/>
                </a:solidFill>
                <a:effectLst/>
                <a:latin typeface="Arial" panose="020B0604020202020204" pitchFamily="34" charset="0"/>
              </a:rPr>
              <a:t>Grant ID(s) for funding sources</a:t>
            </a:r>
          </a:p>
          <a:p>
            <a:pPr marL="347472" indent="-347472" algn="l" rtl="0" eaLnBrk="1" latinLnBrk="0" hangingPunct="1">
              <a:spcBef>
                <a:spcPts val="1000"/>
              </a:spcBef>
              <a:buFont typeface="Arial" panose="020B0604020202020204" pitchFamily="34" charset="0"/>
              <a:buChar char="•"/>
            </a:pPr>
            <a:r>
              <a:rPr lang="en-US" sz="1800">
                <a:solidFill>
                  <a:srgbClr val="000000"/>
                </a:solidFill>
                <a:effectLst/>
                <a:latin typeface="Arial" panose="020B0604020202020204" pitchFamily="34" charset="0"/>
              </a:rPr>
              <a:t>DOI(s) for Dataset(s)</a:t>
            </a:r>
          </a:p>
          <a:p>
            <a:pPr marL="347472" indent="-347472" algn="l" rtl="0" eaLnBrk="1" latinLnBrk="0" hangingPunct="1">
              <a:spcBef>
                <a:spcPts val="1000"/>
              </a:spcBef>
              <a:buFont typeface="Arial" panose="020B0604020202020204" pitchFamily="34" charset="0"/>
              <a:buChar char="•"/>
            </a:pPr>
            <a:r>
              <a:rPr lang="en-US" sz="1800">
                <a:solidFill>
                  <a:srgbClr val="000000"/>
                </a:solidFill>
                <a:effectLst/>
                <a:latin typeface="Arial" panose="020B0604020202020204" pitchFamily="34" charset="0"/>
              </a:rPr>
              <a:t>DOI(s) for Datasheet(s)</a:t>
            </a:r>
          </a:p>
          <a:p>
            <a:pPr marL="347472" indent="-347472" algn="l" rtl="0" eaLnBrk="1" latinLnBrk="0" hangingPunct="1">
              <a:spcBef>
                <a:spcPts val="1000"/>
              </a:spcBef>
              <a:buFont typeface="Arial" panose="020B0604020202020204" pitchFamily="34" charset="0"/>
              <a:buChar char="•"/>
            </a:pPr>
            <a:r>
              <a:rPr lang="en-US" sz="1800">
                <a:solidFill>
                  <a:srgbClr val="000000"/>
                </a:solidFill>
                <a:effectLst/>
                <a:latin typeface="Arial" panose="020B0604020202020204" pitchFamily="34" charset="0"/>
              </a:rPr>
              <a:t>DOIs / citations for software and code</a:t>
            </a:r>
          </a:p>
          <a:p>
            <a:pPr marL="347472" indent="-347472" algn="l" rtl="0" eaLnBrk="1" latinLnBrk="0" hangingPunct="1">
              <a:spcBef>
                <a:spcPts val="1000"/>
              </a:spcBef>
              <a:buFont typeface="Arial" panose="020B0604020202020204" pitchFamily="34" charset="0"/>
              <a:buChar char="•"/>
            </a:pPr>
            <a:r>
              <a:rPr lang="en-US" sz="1800">
                <a:solidFill>
                  <a:srgbClr val="000000"/>
                </a:solidFill>
                <a:effectLst/>
                <a:latin typeface="Arial" panose="020B0604020202020204" pitchFamily="34" charset="0"/>
              </a:rPr>
              <a:t>DOI(s) for manuscripts</a:t>
            </a:r>
          </a:p>
          <a:p>
            <a:pPr marL="347472" indent="-347472" algn="l" rtl="0" eaLnBrk="1" latinLnBrk="0" hangingPunct="1">
              <a:spcBef>
                <a:spcPts val="1000"/>
              </a:spcBef>
              <a:buFont typeface="Arial" panose="020B0604020202020204" pitchFamily="34" charset="0"/>
              <a:buChar char="•"/>
            </a:pPr>
            <a:endParaRPr lang="en-US" sz="1800">
              <a:solidFill>
                <a:srgbClr val="000000"/>
              </a:solidFill>
            </a:endParaRPr>
          </a:p>
          <a:p>
            <a:pPr marL="347472" indent="-347472">
              <a:buFont typeface="Arial" panose="020B0604020202020204" pitchFamily="34" charset="0"/>
              <a:buChar char="•"/>
            </a:pPr>
            <a:r>
              <a:rPr lang="en-US" sz="1800">
                <a:solidFill>
                  <a:srgbClr val="000000"/>
                </a:solidFill>
              </a:rPr>
              <a:t>Allows for distinct authors, research orgs, resources, funding sources, </a:t>
            </a:r>
            <a:r>
              <a:rPr lang="en-US" sz="1800" err="1">
                <a:solidFill>
                  <a:srgbClr val="000000"/>
                </a:solidFill>
              </a:rPr>
              <a:t>etc</a:t>
            </a:r>
            <a:r>
              <a:rPr lang="en-US" sz="1800">
                <a:solidFill>
                  <a:srgbClr val="000000"/>
                </a:solidFill>
              </a:rPr>
              <a:t> for each atom of the scientific record.</a:t>
            </a:r>
          </a:p>
          <a:p>
            <a:pPr marL="347472" indent="-347472">
              <a:buFont typeface="Arial" panose="020B0604020202020204" pitchFamily="34" charset="0"/>
              <a:buChar char="•"/>
            </a:pPr>
            <a:r>
              <a:rPr lang="en-US" sz="1800" b="1">
                <a:solidFill>
                  <a:srgbClr val="000000"/>
                </a:solidFill>
              </a:rPr>
              <a:t>Allows for linking the elements of the scientific record.</a:t>
            </a:r>
          </a:p>
        </p:txBody>
      </p:sp>
      <p:pic>
        <p:nvPicPr>
          <p:cNvPr id="7" name="Picture 6">
            <a:extLst>
              <a:ext uri="{FF2B5EF4-FFF2-40B4-BE49-F238E27FC236}">
                <a16:creationId xmlns:a16="http://schemas.microsoft.com/office/drawing/2014/main" id="{2C91B042-87A5-E858-D744-4C1BF983FA19}"/>
              </a:ext>
            </a:extLst>
          </p:cNvPr>
          <p:cNvPicPr>
            <a:picLocks noChangeAspect="1"/>
          </p:cNvPicPr>
          <p:nvPr/>
        </p:nvPicPr>
        <p:blipFill>
          <a:blip r:embed="rId2"/>
          <a:stretch>
            <a:fillRect/>
          </a:stretch>
        </p:blipFill>
        <p:spPr>
          <a:xfrm>
            <a:off x="5053264" y="2722455"/>
            <a:ext cx="6717348" cy="1587737"/>
          </a:xfrm>
          <a:prstGeom prst="rect">
            <a:avLst/>
          </a:prstGeom>
        </p:spPr>
      </p:pic>
      <p:sp>
        <p:nvSpPr>
          <p:cNvPr id="8" name="Oval 7">
            <a:extLst>
              <a:ext uri="{FF2B5EF4-FFF2-40B4-BE49-F238E27FC236}">
                <a16:creationId xmlns:a16="http://schemas.microsoft.com/office/drawing/2014/main" id="{F08F6FA0-3DE0-6796-51B3-7C8BECC5CB0B}"/>
              </a:ext>
            </a:extLst>
          </p:cNvPr>
          <p:cNvSpPr/>
          <p:nvPr/>
        </p:nvSpPr>
        <p:spPr>
          <a:xfrm>
            <a:off x="9849852" y="2405407"/>
            <a:ext cx="2133600" cy="2221831"/>
          </a:xfrm>
          <a:prstGeom prst="ellipse">
            <a:avLst/>
          </a:prstGeom>
          <a:noFill/>
          <a:ln w="5715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9ECF6D48-CBFB-C4AB-A305-0E2D09828CA4}"/>
              </a:ext>
            </a:extLst>
          </p:cNvPr>
          <p:cNvSpPr txBox="1">
            <a:spLocks/>
          </p:cNvSpPr>
          <p:nvPr/>
        </p:nvSpPr>
        <p:spPr>
          <a:xfrm>
            <a:off x="493124" y="883638"/>
            <a:ext cx="11044706" cy="73237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i="1"/>
              <a:t>Digital persistent identifier (DPI or digital PID) – A digital identifier that is globally unique, persistent, machine resolvable and processable, and has an associated metadata schema*.</a:t>
            </a:r>
          </a:p>
        </p:txBody>
      </p:sp>
      <p:sp>
        <p:nvSpPr>
          <p:cNvPr id="9" name="TextBox 8">
            <a:extLst>
              <a:ext uri="{FF2B5EF4-FFF2-40B4-BE49-F238E27FC236}">
                <a16:creationId xmlns:a16="http://schemas.microsoft.com/office/drawing/2014/main" id="{693034A2-F747-F661-97D7-C8FDAE37F41E}"/>
              </a:ext>
            </a:extLst>
          </p:cNvPr>
          <p:cNvSpPr txBox="1"/>
          <p:nvPr/>
        </p:nvSpPr>
        <p:spPr>
          <a:xfrm>
            <a:off x="2432649" y="6359265"/>
            <a:ext cx="6311792" cy="307777"/>
          </a:xfrm>
          <a:prstGeom prst="rect">
            <a:avLst/>
          </a:prstGeom>
          <a:noFill/>
        </p:spPr>
        <p:txBody>
          <a:bodyPr wrap="none" rtlCol="0">
            <a:spAutoFit/>
          </a:bodyPr>
          <a:lstStyle/>
          <a:p>
            <a:r>
              <a:rPr lang="en-US" sz="1400"/>
              <a:t>* DOE Public Access Plan 2023 </a:t>
            </a:r>
            <a:r>
              <a:rPr lang="en-US" sz="1400">
                <a:hlinkClick r:id="rId3"/>
              </a:rPr>
              <a:t>https://doi.org/10.11578/2023DOEPublicAccessPlan</a:t>
            </a:r>
            <a:r>
              <a:rPr lang="en-US" sz="1400"/>
              <a:t> </a:t>
            </a:r>
          </a:p>
        </p:txBody>
      </p:sp>
      <p:sp>
        <p:nvSpPr>
          <p:cNvPr id="10" name="Arrow: Left 9">
            <a:extLst>
              <a:ext uri="{FF2B5EF4-FFF2-40B4-BE49-F238E27FC236}">
                <a16:creationId xmlns:a16="http://schemas.microsoft.com/office/drawing/2014/main" id="{47552ABD-4133-0EBE-CAF5-0F72CB69EDB8}"/>
              </a:ext>
            </a:extLst>
          </p:cNvPr>
          <p:cNvSpPr/>
          <p:nvPr/>
        </p:nvSpPr>
        <p:spPr>
          <a:xfrm>
            <a:off x="4802038" y="1724531"/>
            <a:ext cx="3853132" cy="601123"/>
          </a:xfrm>
          <a:prstGeom prst="leftArrow">
            <a:avLst/>
          </a:prstGeom>
          <a:ln w="38100">
            <a:solidFill>
              <a:srgbClr val="FFFF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Satisfies DOE Requirement</a:t>
            </a:r>
          </a:p>
        </p:txBody>
      </p:sp>
    </p:spTree>
    <p:extLst>
      <p:ext uri="{BB962C8B-B14F-4D97-AF65-F5344CB8AC3E}">
        <p14:creationId xmlns:p14="http://schemas.microsoft.com/office/powerpoint/2010/main" val="1571068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3D8C6F-193A-A0BA-A22E-26F49B907898}"/>
              </a:ext>
            </a:extLst>
          </p:cNvPr>
          <p:cNvSpPr>
            <a:spLocks noGrp="1"/>
          </p:cNvSpPr>
          <p:nvPr>
            <p:ph type="sldNum" sz="quarter" idx="12"/>
          </p:nvPr>
        </p:nvSpPr>
        <p:spPr/>
        <p:txBody>
          <a:bodyPr/>
          <a:lstStyle/>
          <a:p>
            <a:fld id="{7D1BE87E-F0DE-A44C-894B-E142BEB21E42}" type="slidenum">
              <a:rPr lang="en-US" smtClean="0"/>
              <a:pPr/>
              <a:t>29</a:t>
            </a:fld>
            <a:endParaRPr lang="en-US"/>
          </a:p>
        </p:txBody>
      </p:sp>
      <p:sp>
        <p:nvSpPr>
          <p:cNvPr id="4" name="Title 3">
            <a:extLst>
              <a:ext uri="{FF2B5EF4-FFF2-40B4-BE49-F238E27FC236}">
                <a16:creationId xmlns:a16="http://schemas.microsoft.com/office/drawing/2014/main" id="{4895038A-989A-D62D-8E96-AC9ABC5DAF19}"/>
              </a:ext>
            </a:extLst>
          </p:cNvPr>
          <p:cNvSpPr>
            <a:spLocks noGrp="1"/>
          </p:cNvSpPr>
          <p:nvPr>
            <p:ph type="title"/>
          </p:nvPr>
        </p:nvSpPr>
        <p:spPr/>
        <p:txBody>
          <a:bodyPr/>
          <a:lstStyle/>
          <a:p>
            <a:r>
              <a:rPr lang="en-US"/>
              <a:t>Metadata and Repositories </a:t>
            </a:r>
          </a:p>
        </p:txBody>
      </p:sp>
      <p:sp>
        <p:nvSpPr>
          <p:cNvPr id="5" name="Text Placeholder 4">
            <a:extLst>
              <a:ext uri="{FF2B5EF4-FFF2-40B4-BE49-F238E27FC236}">
                <a16:creationId xmlns:a16="http://schemas.microsoft.com/office/drawing/2014/main" id="{6DD4C00E-AF32-F978-835B-C24AD3C2C701}"/>
              </a:ext>
            </a:extLst>
          </p:cNvPr>
          <p:cNvSpPr>
            <a:spLocks noGrp="1"/>
          </p:cNvSpPr>
          <p:nvPr>
            <p:ph type="body" sz="half" idx="2"/>
          </p:nvPr>
        </p:nvSpPr>
        <p:spPr>
          <a:xfrm>
            <a:off x="309094" y="1319201"/>
            <a:ext cx="6730061" cy="4891433"/>
          </a:xfrm>
        </p:spPr>
        <p:txBody>
          <a:bodyPr/>
          <a:lstStyle/>
          <a:p>
            <a:pPr marL="285750" indent="-285750">
              <a:buFont typeface="Arial" panose="020B0604020202020204" pitchFamily="34" charset="0"/>
              <a:buChar char="•"/>
            </a:pPr>
            <a:r>
              <a:rPr lang="en-US"/>
              <a:t>Repositories should have requirements for metadata.  </a:t>
            </a:r>
          </a:p>
          <a:p>
            <a:pPr marL="285750" indent="-285750">
              <a:buFont typeface="Arial" panose="020B0604020202020204" pitchFamily="34" charset="0"/>
              <a:buChar char="•"/>
            </a:pPr>
            <a:r>
              <a:rPr lang="en-US"/>
              <a:t>Domain-specific repositories will have more specific requirements and curation support.</a:t>
            </a:r>
          </a:p>
          <a:p>
            <a:pPr marL="285750" indent="-285750">
              <a:buFont typeface="Arial" panose="020B0604020202020204" pitchFamily="34" charset="0"/>
              <a:buChar char="•"/>
            </a:pPr>
            <a:r>
              <a:rPr lang="en-US"/>
              <a:t>Metadata are absolutely essential and typically insufficient for reuse and interoperability</a:t>
            </a:r>
          </a:p>
          <a:p>
            <a:endParaRPr lang="en-US"/>
          </a:p>
          <a:p>
            <a:r>
              <a:rPr lang="en-US"/>
              <a:t>Notes:  </a:t>
            </a:r>
          </a:p>
          <a:p>
            <a:pPr marL="342900" indent="-342900">
              <a:buFont typeface="Arial" panose="020B0604020202020204" pitchFamily="34" charset="0"/>
              <a:buChar char="•"/>
            </a:pPr>
            <a:r>
              <a:rPr lang="en-US"/>
              <a:t>Submitting to a community repository is best practice.</a:t>
            </a:r>
          </a:p>
          <a:p>
            <a:pPr marL="342900" indent="-342900">
              <a:buFont typeface="Arial" panose="020B0604020202020204" pitchFamily="34" charset="0"/>
              <a:buChar char="•"/>
            </a:pPr>
            <a:r>
              <a:rPr lang="en-US"/>
              <a:t>Generalist repositories are acceptable.</a:t>
            </a:r>
          </a:p>
          <a:p>
            <a:pPr marL="342900" indent="-342900">
              <a:buFont typeface="Arial" panose="020B0604020202020204" pitchFamily="34" charset="0"/>
              <a:buChar char="•"/>
            </a:pPr>
            <a:r>
              <a:rPr lang="en-US"/>
              <a:t>Posting to a website is </a:t>
            </a:r>
            <a:r>
              <a:rPr lang="en-US" b="1"/>
              <a:t>NOT </a:t>
            </a:r>
            <a:r>
              <a:rPr lang="en-US"/>
              <a:t>best practice.  </a:t>
            </a:r>
          </a:p>
        </p:txBody>
      </p:sp>
      <p:sp>
        <p:nvSpPr>
          <p:cNvPr id="6" name="Date Placeholder 5">
            <a:extLst>
              <a:ext uri="{FF2B5EF4-FFF2-40B4-BE49-F238E27FC236}">
                <a16:creationId xmlns:a16="http://schemas.microsoft.com/office/drawing/2014/main" id="{15542A70-245A-07DF-297A-122A2225276A}"/>
              </a:ext>
            </a:extLst>
          </p:cNvPr>
          <p:cNvSpPr>
            <a:spLocks noGrp="1"/>
          </p:cNvSpPr>
          <p:nvPr>
            <p:ph type="dt" sz="half" idx="10"/>
          </p:nvPr>
        </p:nvSpPr>
        <p:spPr/>
        <p:txBody>
          <a:bodyPr/>
          <a:lstStyle/>
          <a:p>
            <a:fld id="{65A77A9B-52E9-4C6D-837D-58A3F8540DC7}" type="datetime1">
              <a:rPr lang="en-US" smtClean="0"/>
              <a:t>6/23/2026</a:t>
            </a:fld>
            <a:endParaRPr lang="en-US"/>
          </a:p>
        </p:txBody>
      </p:sp>
      <p:pic>
        <p:nvPicPr>
          <p:cNvPr id="8" name="Picture 7" descr="A picture containing text&#10;&#10;AI-generated content may be incorrect.">
            <a:extLst>
              <a:ext uri="{FF2B5EF4-FFF2-40B4-BE49-F238E27FC236}">
                <a16:creationId xmlns:a16="http://schemas.microsoft.com/office/drawing/2014/main" id="{89A3B273-807A-9864-D454-69FB0CA47D25}"/>
              </a:ext>
            </a:extLst>
          </p:cNvPr>
          <p:cNvPicPr>
            <a:picLocks noChangeAspect="1"/>
          </p:cNvPicPr>
          <p:nvPr/>
        </p:nvPicPr>
        <p:blipFill>
          <a:blip r:embed="rId2"/>
          <a:stretch>
            <a:fillRect/>
          </a:stretch>
        </p:blipFill>
        <p:spPr>
          <a:xfrm>
            <a:off x="8344673" y="757174"/>
            <a:ext cx="2337663" cy="3007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18A83D8C-129F-D11C-7798-2749D72EB346}"/>
              </a:ext>
            </a:extLst>
          </p:cNvPr>
          <p:cNvSpPr txBox="1"/>
          <p:nvPr/>
        </p:nvSpPr>
        <p:spPr>
          <a:xfrm>
            <a:off x="7263442" y="3922144"/>
            <a:ext cx="4840635"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t>Metadata:  The repository ensures datasets are accompanied by metadata to enable discovery, reuse, and citation of datasets, using schema that are appropriate to, and ideally widely used across, the communities that the repository serves.</a:t>
            </a:r>
          </a:p>
        </p:txBody>
      </p:sp>
      <p:sp>
        <p:nvSpPr>
          <p:cNvPr id="10" name="TextBox 9">
            <a:extLst>
              <a:ext uri="{FF2B5EF4-FFF2-40B4-BE49-F238E27FC236}">
                <a16:creationId xmlns:a16="http://schemas.microsoft.com/office/drawing/2014/main" id="{25C17B5C-DAAA-3D76-837E-A44DB5D9A51B}"/>
              </a:ext>
            </a:extLst>
          </p:cNvPr>
          <p:cNvSpPr txBox="1"/>
          <p:nvPr/>
        </p:nvSpPr>
        <p:spPr>
          <a:xfrm>
            <a:off x="7458974" y="5449534"/>
            <a:ext cx="4733026" cy="415498"/>
          </a:xfrm>
          <a:prstGeom prst="rect">
            <a:avLst/>
          </a:prstGeom>
          <a:noFill/>
        </p:spPr>
        <p:txBody>
          <a:bodyPr wrap="square" rtlCol="0">
            <a:spAutoFit/>
          </a:bodyPr>
          <a:lstStyle/>
          <a:p>
            <a:r>
              <a:rPr lang="en-US" sz="1050">
                <a:hlinkClick r:id="rId3"/>
              </a:rPr>
              <a:t>https://bidenwhitehouse.archives.gov/wp-content/uploads/2022/05/05-2022-Desirable-Characteristics-of-Data-Repositories.pdf</a:t>
            </a:r>
            <a:r>
              <a:rPr lang="en-US" sz="1050"/>
              <a:t> </a:t>
            </a:r>
          </a:p>
        </p:txBody>
      </p:sp>
    </p:spTree>
    <p:extLst>
      <p:ext uri="{BB962C8B-B14F-4D97-AF65-F5344CB8AC3E}">
        <p14:creationId xmlns:p14="http://schemas.microsoft.com/office/powerpoint/2010/main" val="2394195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EFB29-794C-D622-E3EF-C1A4798CCFDB}"/>
              </a:ext>
            </a:extLst>
          </p:cNvPr>
          <p:cNvSpPr>
            <a:spLocks noGrp="1"/>
          </p:cNvSpPr>
          <p:nvPr>
            <p:ph type="title"/>
          </p:nvPr>
        </p:nvSpPr>
        <p:spPr>
          <a:xfrm>
            <a:off x="1300766" y="1891183"/>
            <a:ext cx="10053033" cy="2337917"/>
          </a:xfrm>
        </p:spPr>
        <p:txBody>
          <a:bodyPr/>
          <a:lstStyle/>
          <a:p>
            <a:r>
              <a:rPr lang="en-US"/>
              <a:t>Chief Data Office at JLab</a:t>
            </a:r>
            <a:br>
              <a:rPr lang="en-US"/>
            </a:br>
            <a:br>
              <a:rPr lang="en-US"/>
            </a:br>
            <a:endParaRPr lang="en-US"/>
          </a:p>
        </p:txBody>
      </p:sp>
    </p:spTree>
    <p:extLst>
      <p:ext uri="{BB962C8B-B14F-4D97-AF65-F5344CB8AC3E}">
        <p14:creationId xmlns:p14="http://schemas.microsoft.com/office/powerpoint/2010/main" val="649770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DA1D6-936E-1349-F97D-A7BDDAC86B14}"/>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70AADA-C389-8B24-0D0C-FB7B4D30E289}"/>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AA4F40B-0ACB-4239-ED93-F9D5101A3D5A}"/>
              </a:ext>
            </a:extLst>
          </p:cNvPr>
          <p:cNvSpPr>
            <a:spLocks noGrp="1"/>
          </p:cNvSpPr>
          <p:nvPr>
            <p:ph type="sldNum" sz="quarter" idx="12"/>
          </p:nvPr>
        </p:nvSpPr>
        <p:spPr/>
        <p:txBody>
          <a:bodyPr/>
          <a:lstStyle/>
          <a:p>
            <a:fld id="{7D1BE87E-F0DE-A44C-894B-E142BEB21E42}" type="slidenum">
              <a:rPr lang="en-US" smtClean="0"/>
              <a:pPr/>
              <a:t>30</a:t>
            </a:fld>
            <a:endParaRPr lang="en-US"/>
          </a:p>
        </p:txBody>
      </p:sp>
      <p:sp>
        <p:nvSpPr>
          <p:cNvPr id="4" name="Title 3">
            <a:extLst>
              <a:ext uri="{FF2B5EF4-FFF2-40B4-BE49-F238E27FC236}">
                <a16:creationId xmlns:a16="http://schemas.microsoft.com/office/drawing/2014/main" id="{96E9E692-E860-5B25-EA34-C441106303AC}"/>
              </a:ext>
            </a:extLst>
          </p:cNvPr>
          <p:cNvSpPr>
            <a:spLocks noGrp="1"/>
          </p:cNvSpPr>
          <p:nvPr>
            <p:ph type="title"/>
          </p:nvPr>
        </p:nvSpPr>
        <p:spPr/>
        <p:txBody>
          <a:bodyPr/>
          <a:lstStyle/>
          <a:p>
            <a:r>
              <a:rPr lang="en-US"/>
              <a:t>Metadata and Documentation</a:t>
            </a:r>
          </a:p>
        </p:txBody>
      </p:sp>
      <p:sp>
        <p:nvSpPr>
          <p:cNvPr id="6" name="Date Placeholder 5">
            <a:extLst>
              <a:ext uri="{FF2B5EF4-FFF2-40B4-BE49-F238E27FC236}">
                <a16:creationId xmlns:a16="http://schemas.microsoft.com/office/drawing/2014/main" id="{C57D6265-F4CD-3DF0-1BAD-6F919E72EAE9}"/>
              </a:ext>
            </a:extLst>
          </p:cNvPr>
          <p:cNvSpPr>
            <a:spLocks noGrp="1"/>
          </p:cNvSpPr>
          <p:nvPr>
            <p:ph type="dt" sz="half" idx="10"/>
          </p:nvPr>
        </p:nvSpPr>
        <p:spPr/>
        <p:txBody>
          <a:bodyPr/>
          <a:lstStyle/>
          <a:p>
            <a:fld id="{65A77A9B-52E9-4C6D-837D-58A3F8540DC7}" type="datetime1">
              <a:rPr lang="en-US" smtClean="0"/>
              <a:t>6/23/2026</a:t>
            </a:fld>
            <a:endParaRPr lang="en-US"/>
          </a:p>
        </p:txBody>
      </p:sp>
      <p:pic>
        <p:nvPicPr>
          <p:cNvPr id="8" name="Picture 7">
            <a:extLst>
              <a:ext uri="{FF2B5EF4-FFF2-40B4-BE49-F238E27FC236}">
                <a16:creationId xmlns:a16="http://schemas.microsoft.com/office/drawing/2014/main" id="{802B5818-9B08-0539-8D2B-F8BEF6F3BDDA}"/>
              </a:ext>
            </a:extLst>
          </p:cNvPr>
          <p:cNvPicPr>
            <a:picLocks noChangeAspect="1"/>
          </p:cNvPicPr>
          <p:nvPr/>
        </p:nvPicPr>
        <p:blipFill>
          <a:blip r:embed="rId2"/>
          <a:srcRect t="10399"/>
          <a:stretch>
            <a:fillRect/>
          </a:stretch>
        </p:blipFill>
        <p:spPr>
          <a:xfrm>
            <a:off x="524432" y="1330573"/>
            <a:ext cx="10465621" cy="5300729"/>
          </a:xfrm>
          <a:prstGeom prst="rect">
            <a:avLst/>
          </a:prstGeom>
        </p:spPr>
      </p:pic>
    </p:spTree>
    <p:extLst>
      <p:ext uri="{BB962C8B-B14F-4D97-AF65-F5344CB8AC3E}">
        <p14:creationId xmlns:p14="http://schemas.microsoft.com/office/powerpoint/2010/main" val="1628586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A6B9453-EB6B-D5F6-EE1A-F105581D1CA6}"/>
              </a:ext>
            </a:extLst>
          </p:cNvPr>
          <p:cNvSpPr>
            <a:spLocks noGrp="1"/>
          </p:cNvSpPr>
          <p:nvPr>
            <p:ph type="sldNum" sz="quarter" idx="12"/>
          </p:nvPr>
        </p:nvSpPr>
        <p:spPr/>
        <p:txBody>
          <a:bodyPr/>
          <a:lstStyle/>
          <a:p>
            <a:fld id="{7D1BE87E-F0DE-A44C-894B-E142BEB21E42}" type="slidenum">
              <a:rPr lang="en-US" smtClean="0"/>
              <a:pPr/>
              <a:t>31</a:t>
            </a:fld>
            <a:endParaRPr lang="en-US"/>
          </a:p>
        </p:txBody>
      </p:sp>
      <p:sp>
        <p:nvSpPr>
          <p:cNvPr id="4" name="Title 3">
            <a:extLst>
              <a:ext uri="{FF2B5EF4-FFF2-40B4-BE49-F238E27FC236}">
                <a16:creationId xmlns:a16="http://schemas.microsoft.com/office/drawing/2014/main" id="{B58BF216-F816-215B-F6CB-C0E8ADDFCFE2}"/>
              </a:ext>
            </a:extLst>
          </p:cNvPr>
          <p:cNvSpPr>
            <a:spLocks noGrp="1"/>
          </p:cNvSpPr>
          <p:nvPr>
            <p:ph type="title"/>
          </p:nvPr>
        </p:nvSpPr>
        <p:spPr/>
        <p:txBody>
          <a:bodyPr/>
          <a:lstStyle/>
          <a:p>
            <a:r>
              <a:rPr lang="en-US" dirty="0"/>
              <a:t>Machine Actionable Data with Data Cards</a:t>
            </a:r>
          </a:p>
        </p:txBody>
      </p:sp>
      <p:sp>
        <p:nvSpPr>
          <p:cNvPr id="7" name="TextBox 9">
            <a:extLst>
              <a:ext uri="{FF2B5EF4-FFF2-40B4-BE49-F238E27FC236}">
                <a16:creationId xmlns:a16="http://schemas.microsoft.com/office/drawing/2014/main" id="{487896D8-F654-BCB9-89AF-1C9C9EE1D8FE}"/>
              </a:ext>
            </a:extLst>
          </p:cNvPr>
          <p:cNvSpPr txBox="1"/>
          <p:nvPr/>
        </p:nvSpPr>
        <p:spPr>
          <a:xfrm>
            <a:off x="256212" y="1346309"/>
            <a:ext cx="4863045" cy="50475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sz="2400" b="1">
                <a:solidFill>
                  <a:schemeClr val="tx2"/>
                </a:solidFill>
                <a:latin typeface="Arial" panose="020B0604020202020204" pitchFamily="34" charset="0"/>
              </a:rPr>
              <a:t>Challenge</a:t>
            </a:r>
          </a:p>
          <a:p>
            <a:pPr marL="342900" indent="-342900" fontAlgn="base">
              <a:buFont typeface="Arial" panose="020B0604020202020204" pitchFamily="34" charset="0"/>
              <a:buChar char="•"/>
            </a:pPr>
            <a:r>
              <a:rPr lang="en-US" sz="2000">
                <a:solidFill>
                  <a:srgbClr val="000000"/>
                </a:solidFill>
                <a:latin typeface="Arial"/>
                <a:cs typeface="Arial"/>
              </a:rPr>
              <a:t>Critical know‑how remains human‑held</a:t>
            </a:r>
          </a:p>
          <a:p>
            <a:pPr marL="342900" indent="-342900" fontAlgn="base">
              <a:buFont typeface="Arial" panose="020B0604020202020204" pitchFamily="34" charset="0"/>
              <a:buChar char="•"/>
            </a:pPr>
            <a:r>
              <a:rPr lang="en-US" sz="2000">
                <a:solidFill>
                  <a:srgbClr val="000000"/>
                </a:solidFill>
                <a:latin typeface="Arial"/>
                <a:cs typeface="Arial"/>
              </a:rPr>
              <a:t>Rate-limiters: Finding &amp; assessing </a:t>
            </a:r>
            <a:br>
              <a:rPr lang="en-US" sz="2000">
                <a:solidFill>
                  <a:srgbClr val="000000"/>
                </a:solidFill>
                <a:latin typeface="Arial"/>
                <a:cs typeface="Arial"/>
              </a:rPr>
            </a:br>
            <a:r>
              <a:rPr lang="en-US" sz="2000">
                <a:solidFill>
                  <a:srgbClr val="000000"/>
                </a:solidFill>
                <a:latin typeface="Arial"/>
                <a:cs typeface="Arial"/>
              </a:rPr>
              <a:t>fit-for-purpose data</a:t>
            </a:r>
          </a:p>
          <a:p>
            <a:pPr marL="342900" indent="-342900" fontAlgn="base">
              <a:buFont typeface="Arial" panose="020B0604020202020204" pitchFamily="34" charset="0"/>
              <a:buChar char="•"/>
            </a:pPr>
            <a:r>
              <a:rPr lang="en-US" sz="2000">
                <a:solidFill>
                  <a:srgbClr val="000000"/>
                </a:solidFill>
                <a:latin typeface="Arial"/>
                <a:cs typeface="Arial"/>
              </a:rPr>
              <a:t>AI and humans need explicit context:</a:t>
            </a:r>
          </a:p>
          <a:p>
            <a:pPr marL="800100" lvl="1" indent="-342900" fontAlgn="base">
              <a:buFont typeface="Arial" panose="020B0604020202020204" pitchFamily="34" charset="0"/>
              <a:buChar char="•"/>
            </a:pPr>
            <a:r>
              <a:rPr lang="en-US" sz="2000">
                <a:solidFill>
                  <a:srgbClr val="000000"/>
                </a:solidFill>
                <a:latin typeface="Arial"/>
                <a:cs typeface="Arial"/>
              </a:rPr>
              <a:t>What data are? </a:t>
            </a:r>
          </a:p>
          <a:p>
            <a:pPr marL="800100" lvl="1" indent="-342900" fontAlgn="base">
              <a:buFont typeface="Arial" panose="020B0604020202020204" pitchFamily="34" charset="0"/>
              <a:buChar char="•"/>
            </a:pPr>
            <a:r>
              <a:rPr lang="en-US" sz="2000">
                <a:solidFill>
                  <a:srgbClr val="000000"/>
                </a:solidFill>
                <a:latin typeface="Arial"/>
                <a:cs typeface="Arial"/>
              </a:rPr>
              <a:t>What do they mean? </a:t>
            </a:r>
          </a:p>
          <a:p>
            <a:pPr marL="800100" lvl="1" indent="-342900" fontAlgn="base">
              <a:buFont typeface="Arial" panose="020B0604020202020204" pitchFamily="34" charset="0"/>
              <a:buChar char="•"/>
            </a:pPr>
            <a:r>
              <a:rPr lang="en-US" sz="2000">
                <a:solidFill>
                  <a:srgbClr val="000000"/>
                </a:solidFill>
                <a:latin typeface="Arial"/>
                <a:cs typeface="Arial"/>
              </a:rPr>
              <a:t>Reuse rules</a:t>
            </a:r>
            <a:endParaRPr lang="en-US" sz="2000" i="1">
              <a:solidFill>
                <a:srgbClr val="000000"/>
              </a:solidFill>
              <a:latin typeface="Arial"/>
              <a:cs typeface="Arial"/>
            </a:endParaRPr>
          </a:p>
          <a:p>
            <a:pPr fontAlgn="base"/>
            <a:endParaRPr lang="en-US" sz="1400">
              <a:solidFill>
                <a:srgbClr val="000000"/>
              </a:solidFill>
              <a:latin typeface="Arial" panose="020B0604020202020204" pitchFamily="34" charset="0"/>
            </a:endParaRPr>
          </a:p>
          <a:p>
            <a:pPr fontAlgn="base"/>
            <a:r>
              <a:rPr lang="en-US" sz="2400" b="1">
                <a:solidFill>
                  <a:schemeClr val="tx2"/>
                </a:solidFill>
                <a:latin typeface="Arial" panose="020B0604020202020204" pitchFamily="34" charset="0"/>
              </a:rPr>
              <a:t>Solution</a:t>
            </a:r>
            <a:endParaRPr lang="en-US" sz="2000">
              <a:solidFill>
                <a:srgbClr val="000000"/>
              </a:solidFill>
              <a:latin typeface="Arial"/>
              <a:cs typeface="Arial"/>
            </a:endParaRPr>
          </a:p>
          <a:p>
            <a:pPr marL="342900" indent="-342900" fontAlgn="base">
              <a:buFont typeface="Arial" panose="020B0604020202020204" pitchFamily="34" charset="0"/>
              <a:buChar char="•"/>
            </a:pPr>
            <a:r>
              <a:rPr lang="en-US" sz="2000">
                <a:solidFill>
                  <a:srgbClr val="000000"/>
                </a:solidFill>
                <a:latin typeface="Arial"/>
                <a:cs typeface="Arial"/>
              </a:rPr>
              <a:t>Rich and unambiguous context</a:t>
            </a:r>
          </a:p>
          <a:p>
            <a:pPr marL="342900" indent="-342900" fontAlgn="base">
              <a:buFont typeface="Arial" panose="020B0604020202020204" pitchFamily="34" charset="0"/>
              <a:buChar char="•"/>
            </a:pPr>
            <a:r>
              <a:rPr lang="en-US" sz="2000">
                <a:solidFill>
                  <a:srgbClr val="000000"/>
                </a:solidFill>
                <a:latin typeface="Arial"/>
                <a:cs typeface="Arial"/>
              </a:rPr>
              <a:t>Machine-actionable data context</a:t>
            </a:r>
          </a:p>
          <a:p>
            <a:pPr marL="365760" lvl="1" fontAlgn="base"/>
            <a:r>
              <a:rPr lang="en-US" sz="2000" i="1">
                <a:solidFill>
                  <a:srgbClr val="000000"/>
                </a:solidFill>
                <a:latin typeface="Arial"/>
                <a:cs typeface="Arial"/>
              </a:rPr>
              <a:t>at scale</a:t>
            </a:r>
          </a:p>
          <a:p>
            <a:pPr marL="342900" indent="-342900" fontAlgn="base">
              <a:buFont typeface="Arial" panose="020B0604020202020204" pitchFamily="34" charset="0"/>
              <a:buChar char="•"/>
            </a:pPr>
            <a:r>
              <a:rPr lang="en-US" sz="2000">
                <a:solidFill>
                  <a:srgbClr val="000000"/>
                </a:solidFill>
                <a:latin typeface="Arial"/>
                <a:cs typeface="Arial"/>
              </a:rPr>
              <a:t>Data cards: structured metadata + computable natural language</a:t>
            </a:r>
          </a:p>
        </p:txBody>
      </p:sp>
      <p:sp>
        <p:nvSpPr>
          <p:cNvPr id="8" name="TextBox 25">
            <a:extLst>
              <a:ext uri="{FF2B5EF4-FFF2-40B4-BE49-F238E27FC236}">
                <a16:creationId xmlns:a16="http://schemas.microsoft.com/office/drawing/2014/main" id="{8364E2E1-3508-E05C-BCBA-9C7ACA4C67B3}"/>
              </a:ext>
            </a:extLst>
          </p:cNvPr>
          <p:cNvSpPr txBox="1"/>
          <p:nvPr/>
        </p:nvSpPr>
        <p:spPr>
          <a:xfrm>
            <a:off x="5120994" y="1345648"/>
            <a:ext cx="6814794" cy="520142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tx2"/>
                </a:solidFill>
                <a:latin typeface="Arial"/>
                <a:cs typeface="Arial"/>
              </a:rPr>
              <a:t>Machine-actionable Genesis Mission data for humans and agents:</a:t>
            </a:r>
            <a:endParaRPr lang="en-US" sz="2400" b="1"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err="1">
                <a:latin typeface="Arial"/>
                <a:cs typeface="Arial"/>
              </a:rPr>
              <a:t>Datacard</a:t>
            </a:r>
            <a:r>
              <a:rPr lang="en-US" sz="2000" dirty="0">
                <a:latin typeface="Arial"/>
                <a:cs typeface="Arial"/>
              </a:rPr>
              <a:t> template</a:t>
            </a:r>
          </a:p>
          <a:p>
            <a:pPr marL="342900" indent="-342900">
              <a:buFont typeface="Arial" panose="020B0604020202020204" pitchFamily="34" charset="0"/>
              <a:buChar char="•"/>
            </a:pPr>
            <a:r>
              <a:rPr lang="en-US" sz="2000" dirty="0">
                <a:latin typeface="Arial"/>
                <a:cs typeface="Arial"/>
              </a:rPr>
              <a:t>Today: post-hoc card generation of Genesis Mission </a:t>
            </a:r>
            <a:r>
              <a:rPr lang="en-US" sz="2000" dirty="0" err="1">
                <a:latin typeface="Arial"/>
                <a:cs typeface="Arial"/>
              </a:rPr>
              <a:t>datacards</a:t>
            </a:r>
            <a:endParaRPr lang="en-US" sz="2000" dirty="0">
              <a:latin typeface="Arial"/>
              <a:cs typeface="Arial"/>
            </a:endParaRPr>
          </a:p>
          <a:p>
            <a:pPr marL="342900" indent="-342900">
              <a:buFont typeface="Arial" panose="020B0604020202020204" pitchFamily="34" charset="0"/>
              <a:buChar char="•"/>
            </a:pPr>
            <a:r>
              <a:rPr lang="en-US" sz="2000" dirty="0">
                <a:latin typeface="Arial"/>
                <a:cs typeface="Arial"/>
              </a:rPr>
              <a:t>Autonomous generation of data, model, agent (</a:t>
            </a:r>
            <a:r>
              <a:rPr lang="en-US" sz="2000" dirty="0" err="1">
                <a:latin typeface="Arial"/>
                <a:cs typeface="Arial"/>
              </a:rPr>
              <a:t>xCards</a:t>
            </a:r>
            <a:r>
              <a:rPr lang="en-US" sz="2000" dirty="0">
                <a:latin typeface="Arial"/>
                <a:cs typeface="Arial"/>
              </a:rPr>
              <a:t>)</a:t>
            </a:r>
          </a:p>
          <a:p>
            <a:pPr marL="342900" indent="-342900">
              <a:buFont typeface="Arial" panose="020B0604020202020204" pitchFamily="34" charset="0"/>
              <a:buChar char="•"/>
            </a:pPr>
            <a:r>
              <a:rPr lang="en-US" sz="2000" dirty="0">
                <a:latin typeface="Arial"/>
                <a:cs typeface="Arial"/>
              </a:rPr>
              <a:t>Lifecycle generation</a:t>
            </a:r>
          </a:p>
          <a:p>
            <a:endParaRPr lang="en-US" sz="2000" dirty="0">
              <a:latin typeface="Arial"/>
              <a:cs typeface="Arial"/>
            </a:endParaRPr>
          </a:p>
          <a:p>
            <a:r>
              <a:rPr lang="en-US" sz="2400" b="1" dirty="0">
                <a:solidFill>
                  <a:schemeClr val="tx2"/>
                </a:solidFill>
                <a:latin typeface="Arial"/>
                <a:cs typeface="Arial"/>
              </a:rPr>
              <a:t>What this enables:</a:t>
            </a:r>
          </a:p>
          <a:p>
            <a:pPr marL="342900" indent="-342900">
              <a:buFont typeface="Arial" panose="020B0604020202020204" pitchFamily="34" charset="0"/>
              <a:buChar char="•"/>
            </a:pPr>
            <a:r>
              <a:rPr lang="en-US" sz="2000" dirty="0">
                <a:latin typeface="Arial"/>
                <a:cs typeface="Arial"/>
              </a:rPr>
              <a:t>Provenance-aware linkages: PID (asset) + </a:t>
            </a:r>
            <a:r>
              <a:rPr lang="en-US" sz="2000" dirty="0" err="1">
                <a:latin typeface="Arial"/>
                <a:cs typeface="Arial"/>
              </a:rPr>
              <a:t>xCard</a:t>
            </a:r>
            <a:r>
              <a:rPr lang="en-US" sz="2000" dirty="0">
                <a:latin typeface="Arial"/>
                <a:cs typeface="Arial"/>
              </a:rPr>
              <a:t> + relationship: “Web of Science”</a:t>
            </a:r>
          </a:p>
          <a:p>
            <a:pPr marL="342900" indent="-342900">
              <a:buFont typeface="Arial" panose="020B0604020202020204" pitchFamily="34" charset="0"/>
              <a:buChar char="•"/>
            </a:pPr>
            <a:r>
              <a:rPr lang="en-US" sz="2000" dirty="0">
                <a:latin typeface="Arial"/>
                <a:cs typeface="Arial"/>
              </a:rPr>
              <a:t>Reusable workflows ➝ Gen AI capabilities</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Data plane for </a:t>
            </a:r>
            <a:r>
              <a:rPr lang="en-US" sz="2000" dirty="0">
                <a:latin typeface="Arial"/>
                <a:cs typeface="Arial"/>
              </a:rPr>
              <a:t>data, infrastructure, &amp; scientific instruments</a:t>
            </a:r>
          </a:p>
          <a:p>
            <a:pPr marL="342900" indent="-342900">
              <a:buFont typeface="Arial" panose="020B0604020202020204" pitchFamily="34" charset="0"/>
              <a:buChar char="•"/>
            </a:pPr>
            <a:r>
              <a:rPr lang="en-US" sz="2000" dirty="0">
                <a:latin typeface="Arial"/>
                <a:cs typeface="Arial"/>
              </a:rPr>
              <a:t>Enable facilities, like HPDF, to accelerate discovery</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7119658-3BB8-0694-E663-42319F451B27}"/>
              </a:ext>
            </a:extLst>
          </p:cNvPr>
          <p:cNvSpPr txBox="1"/>
          <p:nvPr/>
        </p:nvSpPr>
        <p:spPr>
          <a:xfrm>
            <a:off x="3800475" y="6489922"/>
            <a:ext cx="3443700" cy="369332"/>
          </a:xfrm>
          <a:prstGeom prst="rect">
            <a:avLst/>
          </a:prstGeom>
          <a:noFill/>
        </p:spPr>
        <p:txBody>
          <a:bodyPr wrap="none" rtlCol="0">
            <a:spAutoFit/>
          </a:bodyPr>
          <a:lstStyle/>
          <a:p>
            <a:r>
              <a:rPr lang="en-US" i="1" dirty="0"/>
              <a:t>Data Card Template coming soon…</a:t>
            </a:r>
          </a:p>
        </p:txBody>
      </p:sp>
    </p:spTree>
    <p:extLst>
      <p:ext uri="{BB962C8B-B14F-4D97-AF65-F5344CB8AC3E}">
        <p14:creationId xmlns:p14="http://schemas.microsoft.com/office/powerpoint/2010/main" val="2483762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1A8DD-7C92-49E1-85E5-EDC22C679EC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175E4530-42E3-FFE6-C96E-B98EDBE5973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4666F746-6A53-9AC9-F40C-6F8FB73CDD89}"/>
              </a:ext>
            </a:extLst>
          </p:cNvPr>
          <p:cNvSpPr>
            <a:spLocks noGrp="1"/>
          </p:cNvSpPr>
          <p:nvPr>
            <p:ph type="sldNum" sz="quarter" idx="12"/>
          </p:nvPr>
        </p:nvSpPr>
        <p:spPr/>
        <p:txBody>
          <a:bodyPr/>
          <a:lstStyle/>
          <a:p>
            <a:fld id="{7D1BE87E-F0DE-A44C-894B-E142BEB21E42}" type="slidenum">
              <a:rPr lang="en-US" smtClean="0"/>
              <a:pPr/>
              <a:t>32</a:t>
            </a:fld>
            <a:endParaRPr lang="en-US"/>
          </a:p>
        </p:txBody>
      </p:sp>
      <p:sp>
        <p:nvSpPr>
          <p:cNvPr id="4" name="Title 3">
            <a:extLst>
              <a:ext uri="{FF2B5EF4-FFF2-40B4-BE49-F238E27FC236}">
                <a16:creationId xmlns:a16="http://schemas.microsoft.com/office/drawing/2014/main" id="{744D113F-7551-CC8A-6CD1-9163E67FF27C}"/>
              </a:ext>
            </a:extLst>
          </p:cNvPr>
          <p:cNvSpPr>
            <a:spLocks noGrp="1"/>
          </p:cNvSpPr>
          <p:nvPr>
            <p:ph type="title"/>
          </p:nvPr>
        </p:nvSpPr>
        <p:spPr/>
        <p:txBody>
          <a:bodyPr/>
          <a:lstStyle/>
          <a:p>
            <a:r>
              <a:rPr lang="en-US"/>
              <a:t>Data Sharing and Reuse</a:t>
            </a:r>
          </a:p>
        </p:txBody>
      </p:sp>
      <p:sp>
        <p:nvSpPr>
          <p:cNvPr id="5" name="Text Placeholder 4">
            <a:extLst>
              <a:ext uri="{FF2B5EF4-FFF2-40B4-BE49-F238E27FC236}">
                <a16:creationId xmlns:a16="http://schemas.microsoft.com/office/drawing/2014/main" id="{3D0925AB-025B-BE21-ED6B-39CED7647C34}"/>
              </a:ext>
            </a:extLst>
          </p:cNvPr>
          <p:cNvSpPr>
            <a:spLocks noGrp="1"/>
          </p:cNvSpPr>
          <p:nvPr>
            <p:ph type="body" sz="half" idx="2"/>
          </p:nvPr>
        </p:nvSpPr>
        <p:spPr/>
        <p:txBody>
          <a:bodyPr anchor="ctr"/>
          <a:lstStyle/>
          <a:p>
            <a:pPr marL="342900" indent="-342900">
              <a:buFont typeface="Arial" panose="020B0604020202020204" pitchFamily="34" charset="0"/>
              <a:buChar char="•"/>
            </a:pPr>
            <a:r>
              <a:rPr lang="en-US" dirty="0">
                <a:latin typeface="Arial"/>
                <a:cs typeface="Arial"/>
              </a:rPr>
              <a:t>Instead of one-off data sharing with colleagues, consider publishing data to an open repository.</a:t>
            </a:r>
          </a:p>
          <a:p>
            <a:pPr marL="800100" lvl="1" indent="-342900">
              <a:buFont typeface="Arial" panose="020B0604020202020204" pitchFamily="34" charset="0"/>
              <a:buChar char="•"/>
            </a:pPr>
            <a:r>
              <a:rPr lang="en-US" dirty="0">
                <a:latin typeface="Arial"/>
                <a:cs typeface="Arial"/>
              </a:rPr>
              <a:t>JLAB is developing the JRDB with links to OSTI’s DOI service.</a:t>
            </a:r>
            <a:br>
              <a:rPr lang="en-US" dirty="0">
                <a:latin typeface="Arial"/>
                <a:cs typeface="Arial"/>
              </a:rPr>
            </a:br>
            <a:endParaRPr lang="en-US" dirty="0">
              <a:latin typeface="Arial"/>
              <a:cs typeface="Arial"/>
            </a:endParaRPr>
          </a:p>
          <a:p>
            <a:pPr marL="342900" indent="-342900">
              <a:buFont typeface="Arial" panose="020B0604020202020204" pitchFamily="34" charset="0"/>
              <a:buChar char="•"/>
            </a:pPr>
            <a:r>
              <a:rPr lang="en-US" dirty="0">
                <a:latin typeface="Arial"/>
                <a:cs typeface="Arial"/>
              </a:rPr>
              <a:t>For highly-reuseable data, consider developing a datasheet or data publication.</a:t>
            </a:r>
            <a:br>
              <a:rPr lang="en-US" dirty="0"/>
            </a:br>
            <a:endParaRPr lang="en-US" dirty="0"/>
          </a:p>
          <a:p>
            <a:pPr marL="342900" indent="-342900">
              <a:buFont typeface="Arial" panose="020B0604020202020204" pitchFamily="34" charset="0"/>
              <a:buChar char="•"/>
            </a:pPr>
            <a:r>
              <a:rPr lang="en-US" dirty="0">
                <a:latin typeface="Arial"/>
                <a:cs typeface="Arial"/>
              </a:rPr>
              <a:t>Do cite data in your publications.</a:t>
            </a:r>
          </a:p>
        </p:txBody>
      </p:sp>
      <p:sp>
        <p:nvSpPr>
          <p:cNvPr id="6" name="Date Placeholder 5">
            <a:extLst>
              <a:ext uri="{FF2B5EF4-FFF2-40B4-BE49-F238E27FC236}">
                <a16:creationId xmlns:a16="http://schemas.microsoft.com/office/drawing/2014/main" id="{D7CD4841-1DA7-DFF0-89FE-DE4BAD0B1E5D}"/>
              </a:ext>
            </a:extLst>
          </p:cNvPr>
          <p:cNvSpPr>
            <a:spLocks noGrp="1"/>
          </p:cNvSpPr>
          <p:nvPr>
            <p:ph type="dt" sz="half" idx="10"/>
          </p:nvPr>
        </p:nvSpPr>
        <p:spPr/>
        <p:txBody>
          <a:bodyPr/>
          <a:lstStyle/>
          <a:p>
            <a:fld id="{65A77A9B-52E9-4C6D-837D-58A3F8540DC7}" type="datetime1">
              <a:rPr lang="en-US" smtClean="0"/>
              <a:t>6/23/2026</a:t>
            </a:fld>
            <a:endParaRPr lang="en-US"/>
          </a:p>
        </p:txBody>
      </p:sp>
    </p:spTree>
    <p:extLst>
      <p:ext uri="{BB962C8B-B14F-4D97-AF65-F5344CB8AC3E}">
        <p14:creationId xmlns:p14="http://schemas.microsoft.com/office/powerpoint/2010/main" val="4088996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23716-2915-BD9A-2D75-5C61FC98AA7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B828AE7-CAD3-D164-B1DA-95DDCDC6C4B9}"/>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BEE05D51-5196-737A-8899-3C53327BF9D3}"/>
              </a:ext>
            </a:extLst>
          </p:cNvPr>
          <p:cNvSpPr>
            <a:spLocks noGrp="1"/>
          </p:cNvSpPr>
          <p:nvPr>
            <p:ph type="sldNum" sz="quarter" idx="12"/>
          </p:nvPr>
        </p:nvSpPr>
        <p:spPr/>
        <p:txBody>
          <a:bodyPr/>
          <a:lstStyle/>
          <a:p>
            <a:fld id="{7D1BE87E-F0DE-A44C-894B-E142BEB21E42}" type="slidenum">
              <a:rPr lang="en-US" smtClean="0"/>
              <a:pPr/>
              <a:t>33</a:t>
            </a:fld>
            <a:endParaRPr lang="en-US"/>
          </a:p>
        </p:txBody>
      </p:sp>
      <p:sp>
        <p:nvSpPr>
          <p:cNvPr id="4" name="Title 3">
            <a:extLst>
              <a:ext uri="{FF2B5EF4-FFF2-40B4-BE49-F238E27FC236}">
                <a16:creationId xmlns:a16="http://schemas.microsoft.com/office/drawing/2014/main" id="{A1D1B085-D5B7-8E0D-0A68-E41BDB7A4234}"/>
              </a:ext>
            </a:extLst>
          </p:cNvPr>
          <p:cNvSpPr>
            <a:spLocks noGrp="1"/>
          </p:cNvSpPr>
          <p:nvPr>
            <p:ph type="title"/>
          </p:nvPr>
        </p:nvSpPr>
        <p:spPr/>
        <p:txBody>
          <a:bodyPr/>
          <a:lstStyle/>
          <a:p>
            <a:r>
              <a:rPr lang="en-US"/>
              <a:t>Data Analysis and Preservation; and Provenance</a:t>
            </a:r>
          </a:p>
        </p:txBody>
      </p:sp>
      <p:sp>
        <p:nvSpPr>
          <p:cNvPr id="5" name="Text Placeholder 4">
            <a:extLst>
              <a:ext uri="{FF2B5EF4-FFF2-40B4-BE49-F238E27FC236}">
                <a16:creationId xmlns:a16="http://schemas.microsoft.com/office/drawing/2014/main" id="{72DB4006-9FDF-8ABA-0E3C-F6C746EBF9E8}"/>
              </a:ext>
            </a:extLst>
          </p:cNvPr>
          <p:cNvSpPr>
            <a:spLocks noGrp="1"/>
          </p:cNvSpPr>
          <p:nvPr>
            <p:ph type="body" sz="half" idx="2"/>
          </p:nvPr>
        </p:nvSpPr>
        <p:spPr/>
        <p:txBody>
          <a:bodyPr anchor="ctr"/>
          <a:lstStyle/>
          <a:p>
            <a:pPr marL="342900" indent="-342900">
              <a:buFont typeface="Arial" panose="020B0604020202020204" pitchFamily="34" charset="0"/>
              <a:buChar char="•"/>
            </a:pPr>
            <a:r>
              <a:rPr lang="en-US" dirty="0">
                <a:latin typeface="Arial"/>
                <a:cs typeface="Arial"/>
              </a:rPr>
              <a:t>Build software into containers and share those versioned containers in GitLab</a:t>
            </a:r>
          </a:p>
          <a:p>
            <a:pPr marL="800100" lvl="1" indent="-342900">
              <a:buFont typeface="Arial" panose="020B0604020202020204" pitchFamily="34" charset="0"/>
              <a:buChar char="•"/>
            </a:pPr>
            <a:r>
              <a:rPr lang="en-US" dirty="0">
                <a:latin typeface="Arial"/>
                <a:cs typeface="Arial"/>
              </a:rPr>
              <a:t>Documentation on GitLab usage at Jefferson Lab:  </a:t>
            </a:r>
            <a:r>
              <a:rPr lang="en-US" dirty="0">
                <a:latin typeface="Arial"/>
                <a:cs typeface="Arial"/>
                <a:hlinkClick r:id="rId2"/>
              </a:rPr>
              <a:t>https://pages.jlab.org/scicomp/software/code-gitlab-docs/</a:t>
            </a:r>
            <a:r>
              <a:rPr lang="en-US" dirty="0">
                <a:latin typeface="Arial"/>
                <a:cs typeface="Arial"/>
              </a:rPr>
              <a:t> </a:t>
            </a:r>
          </a:p>
          <a:p>
            <a:pPr marL="800100" lvl="1" indent="-342900">
              <a:buFont typeface="Arial" panose="020B0604020202020204" pitchFamily="34" charset="0"/>
              <a:buChar char="•"/>
            </a:pPr>
            <a:r>
              <a:rPr lang="en-US" dirty="0">
                <a:latin typeface="Arial"/>
                <a:cs typeface="Arial"/>
              </a:rPr>
              <a:t>Documentation on Container usage at Jefferson Lab:  </a:t>
            </a:r>
            <a:r>
              <a:rPr lang="en-US" dirty="0">
                <a:latin typeface="Arial"/>
                <a:cs typeface="Arial"/>
                <a:hlinkClick r:id="rId3"/>
              </a:rPr>
              <a:t>https://pages.jlab.org/scicomp/software/jlab-container-docs/</a:t>
            </a:r>
            <a:r>
              <a:rPr lang="en-US" dirty="0">
                <a:latin typeface="Arial"/>
                <a:cs typeface="Arial"/>
              </a:rPr>
              <a:t> </a:t>
            </a:r>
          </a:p>
          <a:p>
            <a:pPr marL="342900" indent="-342900">
              <a:buFont typeface="Arial" panose="020B0604020202020204" pitchFamily="34" charset="0"/>
              <a:buChar char="•"/>
            </a:pPr>
            <a:endParaRPr lang="en-US" dirty="0">
              <a:latin typeface="Arial"/>
              <a:cs typeface="Arial"/>
            </a:endParaRPr>
          </a:p>
          <a:p>
            <a:pPr marL="342900" indent="-342900">
              <a:buFont typeface="Arial" panose="020B0604020202020204" pitchFamily="34" charset="0"/>
              <a:buChar char="•"/>
            </a:pPr>
            <a:r>
              <a:rPr lang="en-US" dirty="0">
                <a:latin typeface="Arial"/>
                <a:cs typeface="Arial"/>
              </a:rPr>
              <a:t>Take the time to tag the analysis with metadata for analysis discovery.</a:t>
            </a:r>
          </a:p>
        </p:txBody>
      </p:sp>
      <p:sp>
        <p:nvSpPr>
          <p:cNvPr id="6" name="Date Placeholder 5">
            <a:extLst>
              <a:ext uri="{FF2B5EF4-FFF2-40B4-BE49-F238E27FC236}">
                <a16:creationId xmlns:a16="http://schemas.microsoft.com/office/drawing/2014/main" id="{18BEA1B3-76D2-66B7-6C5D-8F0192C78C0C}"/>
              </a:ext>
            </a:extLst>
          </p:cNvPr>
          <p:cNvSpPr>
            <a:spLocks noGrp="1"/>
          </p:cNvSpPr>
          <p:nvPr>
            <p:ph type="dt" sz="half" idx="10"/>
          </p:nvPr>
        </p:nvSpPr>
        <p:spPr/>
        <p:txBody>
          <a:bodyPr/>
          <a:lstStyle/>
          <a:p>
            <a:fld id="{65A77A9B-52E9-4C6D-837D-58A3F8540DC7}" type="datetime1">
              <a:rPr lang="en-US" smtClean="0"/>
              <a:t>6/23/2026</a:t>
            </a:fld>
            <a:endParaRPr lang="en-US"/>
          </a:p>
        </p:txBody>
      </p:sp>
    </p:spTree>
    <p:extLst>
      <p:ext uri="{BB962C8B-B14F-4D97-AF65-F5344CB8AC3E}">
        <p14:creationId xmlns:p14="http://schemas.microsoft.com/office/powerpoint/2010/main" val="2847792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B35C4C-9A47-0BF0-A3D6-21A356DB09E6}"/>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FB115D8D-0C82-013A-6091-0ED1ED7AB1F2}"/>
              </a:ext>
            </a:extLst>
          </p:cNvPr>
          <p:cNvSpPr>
            <a:spLocks noGrp="1"/>
          </p:cNvSpPr>
          <p:nvPr>
            <p:ph type="sldNum" sz="quarter" idx="12"/>
          </p:nvPr>
        </p:nvSpPr>
        <p:spPr/>
        <p:txBody>
          <a:bodyPr/>
          <a:lstStyle/>
          <a:p>
            <a:fld id="{7D1BE87E-F0DE-A44C-894B-E142BEB21E42}" type="slidenum">
              <a:rPr lang="en-US" smtClean="0"/>
              <a:pPr/>
              <a:t>34</a:t>
            </a:fld>
            <a:endParaRPr lang="en-US"/>
          </a:p>
        </p:txBody>
      </p:sp>
      <p:sp>
        <p:nvSpPr>
          <p:cNvPr id="4" name="Title 3">
            <a:extLst>
              <a:ext uri="{FF2B5EF4-FFF2-40B4-BE49-F238E27FC236}">
                <a16:creationId xmlns:a16="http://schemas.microsoft.com/office/drawing/2014/main" id="{CC7F489A-2F44-606F-E686-255274DA6E56}"/>
              </a:ext>
            </a:extLst>
          </p:cNvPr>
          <p:cNvSpPr>
            <a:spLocks noGrp="1"/>
          </p:cNvSpPr>
          <p:nvPr>
            <p:ph type="title"/>
          </p:nvPr>
        </p:nvSpPr>
        <p:spPr/>
        <p:txBody>
          <a:bodyPr/>
          <a:lstStyle/>
          <a:p>
            <a:r>
              <a:rPr lang="en-US"/>
              <a:t>Gaps and Future Work</a:t>
            </a:r>
          </a:p>
        </p:txBody>
      </p:sp>
      <p:sp>
        <p:nvSpPr>
          <p:cNvPr id="5" name="Text Placeholder 4">
            <a:extLst>
              <a:ext uri="{FF2B5EF4-FFF2-40B4-BE49-F238E27FC236}">
                <a16:creationId xmlns:a16="http://schemas.microsoft.com/office/drawing/2014/main" id="{82FA399D-EABF-5857-26E6-0A38FB9A57B7}"/>
              </a:ext>
            </a:extLst>
          </p:cNvPr>
          <p:cNvSpPr>
            <a:spLocks noGrp="1"/>
          </p:cNvSpPr>
          <p:nvPr>
            <p:ph type="body" sz="half" idx="2"/>
          </p:nvPr>
        </p:nvSpPr>
        <p:spPr/>
        <p:txBody>
          <a:bodyPr vert="horz" lIns="91440" tIns="45720" rIns="91440" bIns="45720" rtlCol="0" anchor="t">
            <a:noAutofit/>
          </a:bodyPr>
          <a:lstStyle/>
          <a:p>
            <a:pPr marL="342900" indent="-342900">
              <a:buFont typeface="Arial" panose="020B0604020202020204" pitchFamily="34" charset="0"/>
              <a:buChar char="•"/>
            </a:pPr>
            <a:r>
              <a:rPr lang="en-US" dirty="0">
                <a:latin typeface="Arial"/>
                <a:cs typeface="Arial"/>
              </a:rPr>
              <a:t>Community norms for data sharing</a:t>
            </a:r>
          </a:p>
          <a:p>
            <a:pPr marL="342900" indent="-342900">
              <a:buFont typeface="Arial" panose="020B0604020202020204" pitchFamily="34" charset="0"/>
              <a:buChar char="•"/>
            </a:pPr>
            <a:r>
              <a:rPr lang="en-US" dirty="0">
                <a:latin typeface="Arial"/>
                <a:cs typeface="Arial"/>
              </a:rPr>
              <a:t>Governance</a:t>
            </a:r>
          </a:p>
          <a:p>
            <a:pPr marL="800100" lvl="1" indent="-342900">
              <a:buFont typeface="Arial" panose="020B0604020202020204" pitchFamily="34" charset="0"/>
              <a:buChar char="•"/>
            </a:pPr>
            <a:r>
              <a:rPr lang="en-US" dirty="0">
                <a:latin typeface="Arial"/>
                <a:cs typeface="Arial"/>
              </a:rPr>
              <a:t>We are working on data governance and release processes for </a:t>
            </a:r>
            <a:r>
              <a:rPr lang="en-US" dirty="0" err="1">
                <a:latin typeface="Arial"/>
                <a:cs typeface="Arial"/>
              </a:rPr>
              <a:t>JLab</a:t>
            </a:r>
            <a:r>
              <a:rPr lang="en-US" dirty="0">
                <a:latin typeface="Arial"/>
                <a:cs typeface="Arial"/>
              </a:rPr>
              <a:t>, with a couple collaborations and projects, and for Genesis</a:t>
            </a:r>
          </a:p>
          <a:p>
            <a:pPr marL="342900" indent="-342900">
              <a:buFont typeface="Arial" panose="020B0604020202020204" pitchFamily="34" charset="0"/>
              <a:buChar char="•"/>
            </a:pPr>
            <a:r>
              <a:rPr lang="en-US" dirty="0">
                <a:latin typeface="Arial"/>
                <a:cs typeface="Arial"/>
              </a:rPr>
              <a:t>Provenance and Analysis Preservation</a:t>
            </a:r>
          </a:p>
          <a:p>
            <a:pPr marL="800100" lvl="1" indent="-342900">
              <a:buFont typeface="Arial" panose="020B0604020202020204" pitchFamily="34" charset="0"/>
              <a:buChar char="•"/>
            </a:pPr>
            <a:r>
              <a:rPr lang="en-US" dirty="0">
                <a:latin typeface="Arial"/>
                <a:cs typeface="Arial"/>
              </a:rPr>
              <a:t>Encourage best practices</a:t>
            </a:r>
          </a:p>
          <a:p>
            <a:pPr marL="800100" lvl="1" indent="-342900">
              <a:buFont typeface="Arial" panose="020B0604020202020204" pitchFamily="34" charset="0"/>
              <a:buChar char="•"/>
            </a:pPr>
            <a:r>
              <a:rPr lang="en-US" dirty="0">
                <a:latin typeface="Arial"/>
                <a:cs typeface="Arial"/>
              </a:rPr>
              <a:t>Continue to develop tools and services that reduce burden.</a:t>
            </a:r>
          </a:p>
        </p:txBody>
      </p:sp>
      <p:sp>
        <p:nvSpPr>
          <p:cNvPr id="6" name="Date Placeholder 5">
            <a:extLst>
              <a:ext uri="{FF2B5EF4-FFF2-40B4-BE49-F238E27FC236}">
                <a16:creationId xmlns:a16="http://schemas.microsoft.com/office/drawing/2014/main" id="{BE91F63F-F762-D615-AFD0-D76A65CC0EAC}"/>
              </a:ext>
            </a:extLst>
          </p:cNvPr>
          <p:cNvSpPr>
            <a:spLocks noGrp="1"/>
          </p:cNvSpPr>
          <p:nvPr>
            <p:ph type="dt" sz="half" idx="10"/>
          </p:nvPr>
        </p:nvSpPr>
        <p:spPr/>
        <p:txBody>
          <a:bodyPr/>
          <a:lstStyle/>
          <a:p>
            <a:fld id="{65A77A9B-52E9-4C6D-837D-58A3F8540DC7}" type="datetime1">
              <a:rPr lang="en-US" smtClean="0"/>
              <a:t>6/23/2026</a:t>
            </a:fld>
            <a:endParaRPr lang="en-US"/>
          </a:p>
        </p:txBody>
      </p:sp>
    </p:spTree>
    <p:extLst>
      <p:ext uri="{BB962C8B-B14F-4D97-AF65-F5344CB8AC3E}">
        <p14:creationId xmlns:p14="http://schemas.microsoft.com/office/powerpoint/2010/main" val="2227418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BE92E8-E635-1453-BF55-08A58D32C8B3}"/>
              </a:ext>
            </a:extLst>
          </p:cNvPr>
          <p:cNvSpPr>
            <a:spLocks noGrp="1"/>
          </p:cNvSpPr>
          <p:nvPr>
            <p:ph type="title"/>
          </p:nvPr>
        </p:nvSpPr>
        <p:spPr/>
        <p:txBody>
          <a:bodyPr/>
          <a:lstStyle/>
          <a:p>
            <a:r>
              <a:rPr lang="en-US"/>
              <a:t>Kudos</a:t>
            </a:r>
          </a:p>
        </p:txBody>
      </p:sp>
      <p:sp>
        <p:nvSpPr>
          <p:cNvPr id="10" name="Footer Placeholder 1">
            <a:extLst>
              <a:ext uri="{FF2B5EF4-FFF2-40B4-BE49-F238E27FC236}">
                <a16:creationId xmlns:a16="http://schemas.microsoft.com/office/drawing/2014/main" id="{DFD06AB1-BA4B-2536-4FCA-1F79EFA0A5A7}"/>
              </a:ext>
            </a:extLst>
          </p:cNvPr>
          <p:cNvSpPr>
            <a:spLocks noGrp="1"/>
          </p:cNvSpPr>
          <p:nvPr>
            <p:ph type="ftr" sz="quarter" idx="11"/>
          </p:nvPr>
        </p:nvSpPr>
        <p:spPr>
          <a:xfrm>
            <a:off x="4038600" y="6330592"/>
            <a:ext cx="4114800" cy="365125"/>
          </a:xfrm>
        </p:spPr>
        <p:txBody>
          <a:bodyPr/>
          <a:lstStyle/>
          <a:p>
            <a:endParaRPr lang="en-US"/>
          </a:p>
        </p:txBody>
      </p:sp>
      <p:sp>
        <p:nvSpPr>
          <p:cNvPr id="12" name="Slide Number Placeholder 2">
            <a:extLst>
              <a:ext uri="{FF2B5EF4-FFF2-40B4-BE49-F238E27FC236}">
                <a16:creationId xmlns:a16="http://schemas.microsoft.com/office/drawing/2014/main" id="{F77221E8-A09C-6161-8643-D13B442F75CF}"/>
              </a:ext>
            </a:extLst>
          </p:cNvPr>
          <p:cNvSpPr>
            <a:spLocks noGrp="1"/>
          </p:cNvSpPr>
          <p:nvPr>
            <p:ph type="sldNum" sz="quarter" idx="12"/>
          </p:nvPr>
        </p:nvSpPr>
        <p:spPr>
          <a:xfrm>
            <a:off x="9144000" y="6330592"/>
            <a:ext cx="2743200" cy="365125"/>
          </a:xfrm>
        </p:spPr>
        <p:txBody>
          <a:bodyPr/>
          <a:lstStyle/>
          <a:p>
            <a:fld id="{7D1BE87E-F0DE-A44C-894B-E142BEB21E42}" type="slidenum">
              <a:rPr lang="en-US" smtClean="0"/>
              <a:pPr/>
              <a:t>35</a:t>
            </a:fld>
            <a:endParaRPr lang="en-US"/>
          </a:p>
        </p:txBody>
      </p:sp>
      <p:sp>
        <p:nvSpPr>
          <p:cNvPr id="16" name="TextBox 15">
            <a:extLst>
              <a:ext uri="{FF2B5EF4-FFF2-40B4-BE49-F238E27FC236}">
                <a16:creationId xmlns:a16="http://schemas.microsoft.com/office/drawing/2014/main" id="{665B5A6D-7E5F-F837-7CE1-F5C360D57B28}"/>
              </a:ext>
            </a:extLst>
          </p:cNvPr>
          <p:cNvSpPr txBox="1"/>
          <p:nvPr/>
        </p:nvSpPr>
        <p:spPr>
          <a:xfrm>
            <a:off x="461578" y="3217842"/>
            <a:ext cx="3875669" cy="3077766"/>
          </a:xfrm>
          <a:prstGeom prst="rect">
            <a:avLst/>
          </a:prstGeom>
          <a:noFill/>
        </p:spPr>
        <p:txBody>
          <a:bodyPr wrap="square" lIns="91440" tIns="45720" rIns="91440" bIns="45720" rtlCol="0" anchor="t">
            <a:spAutoFit/>
          </a:bodyPr>
          <a:lstStyle/>
          <a:p>
            <a:r>
              <a:rPr lang="en-US" sz="2000" b="1">
                <a:solidFill>
                  <a:srgbClr val="002060"/>
                </a:solidFill>
              </a:rPr>
              <a:t>Casey Morean</a:t>
            </a:r>
            <a:endParaRPr lang="en-US"/>
          </a:p>
          <a:p>
            <a:r>
              <a:rPr lang="en-US" sz="2000" b="1">
                <a:solidFill>
                  <a:srgbClr val="002060"/>
                </a:solidFill>
              </a:rPr>
              <a:t>Physics AI/ML Data Scientist</a:t>
            </a:r>
            <a:endParaRPr lang="en-US"/>
          </a:p>
          <a:p>
            <a:r>
              <a:rPr lang="en-US" sz="1400">
                <a:ea typeface="+mn-lt"/>
                <a:cs typeface="+mn-lt"/>
                <a:hlinkClick r:id="rId2"/>
              </a:rPr>
              <a:t>orcid.org/0000-0001-5588-4841</a:t>
            </a:r>
            <a:endParaRPr lang="en-US"/>
          </a:p>
          <a:p>
            <a:endParaRPr lang="en-US" sz="2000" b="1">
              <a:solidFill>
                <a:srgbClr val="002060"/>
              </a:solidFill>
            </a:endParaRPr>
          </a:p>
          <a:p>
            <a:r>
              <a:rPr lang="en-US" sz="2000" b="1">
                <a:solidFill>
                  <a:srgbClr val="002060"/>
                </a:solidFill>
              </a:rPr>
              <a:t>My interests:</a:t>
            </a:r>
            <a:endParaRPr lang="en-US" sz="2000" b="1" i="1">
              <a:solidFill>
                <a:srgbClr val="002060"/>
              </a:solidFill>
            </a:endParaRPr>
          </a:p>
          <a:p>
            <a:pPr marL="285750" indent="-285750">
              <a:buFont typeface="Arial" panose="020B0604020202020204" pitchFamily="34" charset="0"/>
              <a:buChar char="•"/>
            </a:pPr>
            <a:r>
              <a:rPr lang="en-US" sz="2000" b="1" i="1">
                <a:solidFill>
                  <a:srgbClr val="002060"/>
                </a:solidFill>
                <a:ea typeface="Calibri"/>
                <a:cs typeface="Calibri"/>
              </a:rPr>
              <a:t>Software supporting metadata capture and automation in science</a:t>
            </a:r>
          </a:p>
          <a:p>
            <a:pPr marL="285750" indent="-285750">
              <a:buFont typeface="Arial" panose="020B0604020202020204" pitchFamily="34" charset="0"/>
              <a:buChar char="•"/>
            </a:pPr>
            <a:r>
              <a:rPr lang="en-US" sz="2000" b="1" i="1">
                <a:solidFill>
                  <a:srgbClr val="002060"/>
                </a:solidFill>
                <a:ea typeface="Calibri"/>
                <a:cs typeface="Calibri"/>
              </a:rPr>
              <a:t>Physics: EMC effect, SRCs, GPDs</a:t>
            </a:r>
          </a:p>
          <a:p>
            <a:pPr marL="285750" indent="-285750">
              <a:buFont typeface="Arial" panose="020B0604020202020204" pitchFamily="34" charset="0"/>
              <a:buChar char="•"/>
            </a:pPr>
            <a:endParaRPr lang="en-US" sz="2000" b="1" i="1">
              <a:solidFill>
                <a:srgbClr val="002060"/>
              </a:solidFill>
              <a:ea typeface="Calibri"/>
              <a:cs typeface="Calibri"/>
            </a:endParaRPr>
          </a:p>
        </p:txBody>
      </p:sp>
      <p:pic>
        <p:nvPicPr>
          <p:cNvPr id="17" name="Picture 16">
            <a:extLst>
              <a:ext uri="{FF2B5EF4-FFF2-40B4-BE49-F238E27FC236}">
                <a16:creationId xmlns:a16="http://schemas.microsoft.com/office/drawing/2014/main" id="{D837330E-6A34-C7B4-3A82-625EA78172F2}"/>
              </a:ext>
            </a:extLst>
          </p:cNvPr>
          <p:cNvPicPr>
            <a:picLocks noChangeAspect="1"/>
          </p:cNvPicPr>
          <p:nvPr/>
        </p:nvPicPr>
        <p:blipFill>
          <a:blip r:embed="rId3"/>
          <a:srcRect t="8912" b="8912"/>
          <a:stretch/>
        </p:blipFill>
        <p:spPr>
          <a:xfrm>
            <a:off x="461578" y="1318231"/>
            <a:ext cx="2188425" cy="179836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AE907DEA-68AA-9319-9E96-05ABB629348F}"/>
              </a:ext>
            </a:extLst>
          </p:cNvPr>
          <p:cNvSpPr txBox="1"/>
          <p:nvPr/>
        </p:nvSpPr>
        <p:spPr>
          <a:xfrm>
            <a:off x="4227205" y="3208596"/>
            <a:ext cx="4248837" cy="2462213"/>
          </a:xfrm>
          <a:prstGeom prst="rect">
            <a:avLst/>
          </a:prstGeom>
          <a:noFill/>
        </p:spPr>
        <p:txBody>
          <a:bodyPr wrap="square" lIns="91440" tIns="45720" rIns="91440" bIns="45720" anchor="t">
            <a:spAutoFit/>
          </a:bodyPr>
          <a:lstStyle/>
          <a:p>
            <a:r>
              <a:rPr lang="en-US" sz="2000" b="1">
                <a:solidFill>
                  <a:srgbClr val="002060"/>
                </a:solidFill>
              </a:rPr>
              <a:t>Anil Panta</a:t>
            </a:r>
            <a:endParaRPr lang="en-US"/>
          </a:p>
          <a:p>
            <a:r>
              <a:rPr lang="en-US" sz="2000" b="1">
                <a:solidFill>
                  <a:srgbClr val="002060"/>
                </a:solidFill>
                <a:ea typeface="Calibri"/>
                <a:cs typeface="Calibri"/>
              </a:rPr>
              <a:t>Physics Data Scientist</a:t>
            </a:r>
          </a:p>
          <a:p>
            <a:r>
              <a:rPr lang="en-US" sz="1400">
                <a:ea typeface="+mn-lt"/>
                <a:cs typeface="+mn-lt"/>
                <a:hlinkClick r:id="rId4"/>
              </a:rPr>
              <a:t>orcid.org/0000-0001-6385-7712</a:t>
            </a:r>
            <a:endParaRPr lang="en-US">
              <a:ea typeface="+mn-lt"/>
              <a:cs typeface="+mn-lt"/>
            </a:endParaRPr>
          </a:p>
          <a:p>
            <a:endParaRPr lang="en-US" sz="2000" b="1">
              <a:solidFill>
                <a:srgbClr val="002060"/>
              </a:solidFill>
              <a:ea typeface="Calibri"/>
              <a:cs typeface="Calibri"/>
            </a:endParaRPr>
          </a:p>
          <a:p>
            <a:r>
              <a:rPr lang="en-US" sz="2000" b="1">
                <a:solidFill>
                  <a:srgbClr val="002060"/>
                </a:solidFill>
              </a:rPr>
              <a:t>My interests:</a:t>
            </a:r>
            <a:endParaRPr lang="en-US" sz="2000" b="1"/>
          </a:p>
          <a:p>
            <a:pPr marL="285750" indent="-285750">
              <a:buFont typeface="Arial" panose="020B0604020202020204" pitchFamily="34" charset="0"/>
              <a:buChar char="•"/>
            </a:pPr>
            <a:r>
              <a:rPr lang="en-US" sz="2000" b="1" i="1">
                <a:solidFill>
                  <a:srgbClr val="002060"/>
                </a:solidFill>
                <a:ea typeface="Calibri"/>
                <a:cs typeface="Calibri"/>
              </a:rPr>
              <a:t>Distributed Data Management</a:t>
            </a:r>
          </a:p>
          <a:p>
            <a:pPr marL="285750" indent="-285750">
              <a:buFont typeface="Arial" panose="020B0604020202020204" pitchFamily="34" charset="0"/>
              <a:buChar char="•"/>
            </a:pPr>
            <a:r>
              <a:rPr lang="en-US" sz="2000" b="1" i="1">
                <a:solidFill>
                  <a:srgbClr val="002060"/>
                </a:solidFill>
                <a:ea typeface="Calibri"/>
                <a:cs typeface="Calibri"/>
              </a:rPr>
              <a:t>Document Management</a:t>
            </a:r>
          </a:p>
          <a:p>
            <a:pPr marL="285750" indent="-285750">
              <a:buFont typeface="Arial" panose="020B0604020202020204" pitchFamily="34" charset="0"/>
              <a:buChar char="•"/>
            </a:pPr>
            <a:r>
              <a:rPr lang="en-US" sz="2000" b="1" i="1">
                <a:solidFill>
                  <a:srgbClr val="002060"/>
                </a:solidFill>
                <a:ea typeface="Calibri"/>
                <a:cs typeface="Calibri"/>
              </a:rPr>
              <a:t>Charm physics and CP violation</a:t>
            </a:r>
          </a:p>
        </p:txBody>
      </p:sp>
      <p:pic>
        <p:nvPicPr>
          <p:cNvPr id="19" name="Picture 18">
            <a:extLst>
              <a:ext uri="{FF2B5EF4-FFF2-40B4-BE49-F238E27FC236}">
                <a16:creationId xmlns:a16="http://schemas.microsoft.com/office/drawing/2014/main" id="{10DA04EC-CFEB-8AB1-3C5D-2A76C0D3175C}"/>
              </a:ext>
            </a:extLst>
          </p:cNvPr>
          <p:cNvPicPr>
            <a:picLocks noChangeAspect="1"/>
          </p:cNvPicPr>
          <p:nvPr/>
        </p:nvPicPr>
        <p:blipFill>
          <a:blip r:embed="rId5"/>
          <a:stretch>
            <a:fillRect/>
          </a:stretch>
        </p:blipFill>
        <p:spPr>
          <a:xfrm>
            <a:off x="4309240" y="1210615"/>
            <a:ext cx="2041805" cy="1997477"/>
          </a:xfrm>
          <a:prstGeom prst="rect">
            <a:avLst/>
          </a:prstGeom>
          <a:ln>
            <a:solidFill>
              <a:schemeClr val="tx1"/>
            </a:solidFill>
          </a:ln>
        </p:spPr>
      </p:pic>
      <p:sp>
        <p:nvSpPr>
          <p:cNvPr id="20" name="TextBox 19">
            <a:extLst>
              <a:ext uri="{FF2B5EF4-FFF2-40B4-BE49-F238E27FC236}">
                <a16:creationId xmlns:a16="http://schemas.microsoft.com/office/drawing/2014/main" id="{A883445A-D50F-A720-B36B-7BBAE2BC7D4D}"/>
              </a:ext>
            </a:extLst>
          </p:cNvPr>
          <p:cNvSpPr txBox="1"/>
          <p:nvPr/>
        </p:nvSpPr>
        <p:spPr>
          <a:xfrm>
            <a:off x="8153400" y="3423324"/>
            <a:ext cx="4248837" cy="2769989"/>
          </a:xfrm>
          <a:prstGeom prst="rect">
            <a:avLst/>
          </a:prstGeom>
          <a:noFill/>
        </p:spPr>
        <p:txBody>
          <a:bodyPr wrap="square" lIns="91440" tIns="45720" rIns="91440" bIns="45720" anchor="t">
            <a:spAutoFit/>
          </a:bodyPr>
          <a:lstStyle/>
          <a:p>
            <a:r>
              <a:rPr lang="en-US" sz="2000" b="1">
                <a:solidFill>
                  <a:srgbClr val="002060"/>
                </a:solidFill>
              </a:rPr>
              <a:t>Nataliia </a:t>
            </a:r>
            <a:r>
              <a:rPr lang="en-US" sz="2000" b="1" err="1">
                <a:solidFill>
                  <a:srgbClr val="002060"/>
                </a:solidFill>
              </a:rPr>
              <a:t>Matsiuk</a:t>
            </a:r>
            <a:endParaRPr lang="en-US"/>
          </a:p>
          <a:p>
            <a:r>
              <a:rPr lang="en-US" sz="2000" b="1">
                <a:solidFill>
                  <a:srgbClr val="002060"/>
                </a:solidFill>
                <a:ea typeface="Calibri"/>
                <a:cs typeface="Calibri"/>
              </a:rPr>
              <a:t>Scientific Technical and Program Support</a:t>
            </a:r>
          </a:p>
          <a:p>
            <a:r>
              <a:rPr lang="en-US" sz="1400" err="1">
                <a:ea typeface="+mn-lt"/>
                <a:cs typeface="+mn-lt"/>
                <a:hlinkClick r:id="rId6"/>
              </a:rPr>
              <a:t>orcid.org</a:t>
            </a:r>
            <a:r>
              <a:rPr lang="en-US" sz="1400">
                <a:ea typeface="+mn-lt"/>
                <a:cs typeface="+mn-lt"/>
                <a:hlinkClick r:id="rId6"/>
              </a:rPr>
              <a:t>/0000-0003-0306-5152</a:t>
            </a:r>
            <a:endParaRPr lang="en-US" sz="1400">
              <a:ea typeface="+mn-lt"/>
              <a:cs typeface="+mn-lt"/>
            </a:endParaRPr>
          </a:p>
          <a:p>
            <a:endParaRPr lang="en-US" sz="2000" b="1">
              <a:solidFill>
                <a:srgbClr val="002060"/>
              </a:solidFill>
              <a:ea typeface="Calibri"/>
              <a:cs typeface="Calibri"/>
            </a:endParaRPr>
          </a:p>
          <a:p>
            <a:r>
              <a:rPr lang="en-US" sz="2000" b="1">
                <a:solidFill>
                  <a:srgbClr val="002060"/>
                </a:solidFill>
              </a:rPr>
              <a:t>My interests:</a:t>
            </a:r>
            <a:endParaRPr lang="en-US" sz="2000" b="1"/>
          </a:p>
          <a:p>
            <a:pPr marL="285750" indent="-285750">
              <a:buFont typeface="Arial" panose="020B0604020202020204" pitchFamily="34" charset="0"/>
              <a:buChar char="•"/>
            </a:pPr>
            <a:r>
              <a:rPr lang="en-US" sz="2000" b="1" i="1">
                <a:solidFill>
                  <a:srgbClr val="002060"/>
                </a:solidFill>
                <a:ea typeface="Calibri"/>
                <a:cs typeface="Calibri"/>
              </a:rPr>
              <a:t>Software development</a:t>
            </a:r>
          </a:p>
          <a:p>
            <a:pPr marL="285750" indent="-285750">
              <a:buFont typeface="Arial" panose="020B0604020202020204" pitchFamily="34" charset="0"/>
              <a:buChar char="•"/>
            </a:pPr>
            <a:r>
              <a:rPr lang="en-US" sz="2000" b="1" i="1">
                <a:solidFill>
                  <a:srgbClr val="002060"/>
                </a:solidFill>
                <a:ea typeface="Calibri"/>
                <a:cs typeface="Calibri"/>
              </a:rPr>
              <a:t>AI/ML</a:t>
            </a:r>
          </a:p>
          <a:p>
            <a:pPr marL="285750" indent="-285750">
              <a:buFont typeface="Arial" panose="020B0604020202020204" pitchFamily="34" charset="0"/>
              <a:buChar char="•"/>
            </a:pPr>
            <a:r>
              <a:rPr lang="en-US" sz="2000" b="1" i="1">
                <a:solidFill>
                  <a:srgbClr val="002060"/>
                </a:solidFill>
                <a:ea typeface="Calibri"/>
                <a:cs typeface="Calibri"/>
              </a:rPr>
              <a:t>Painting and powerlifting</a:t>
            </a:r>
          </a:p>
        </p:txBody>
      </p:sp>
      <p:pic>
        <p:nvPicPr>
          <p:cNvPr id="21" name="Picture 20">
            <a:extLst>
              <a:ext uri="{FF2B5EF4-FFF2-40B4-BE49-F238E27FC236}">
                <a16:creationId xmlns:a16="http://schemas.microsoft.com/office/drawing/2014/main" id="{19328479-6EDA-C8DD-5302-654802F8FC88}"/>
              </a:ext>
            </a:extLst>
          </p:cNvPr>
          <p:cNvPicPr>
            <a:picLocks noChangeAspect="1"/>
          </p:cNvPicPr>
          <p:nvPr/>
        </p:nvPicPr>
        <p:blipFill>
          <a:blip r:embed="rId7"/>
          <a:stretch>
            <a:fillRect/>
          </a:stretch>
        </p:blipFill>
        <p:spPr>
          <a:xfrm>
            <a:off x="8217592" y="1210615"/>
            <a:ext cx="2133600" cy="2146300"/>
          </a:xfrm>
          <a:prstGeom prst="rect">
            <a:avLst/>
          </a:prstGeom>
          <a:ln>
            <a:solidFill>
              <a:schemeClr val="tx1"/>
            </a:solidFill>
          </a:ln>
        </p:spPr>
      </p:pic>
    </p:spTree>
    <p:extLst>
      <p:ext uri="{BB962C8B-B14F-4D97-AF65-F5344CB8AC3E}">
        <p14:creationId xmlns:p14="http://schemas.microsoft.com/office/powerpoint/2010/main" val="3077776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FD0C-89E4-7431-7154-99C098F9DA81}"/>
              </a:ext>
            </a:extLst>
          </p:cNvPr>
          <p:cNvSpPr>
            <a:spLocks noGrp="1"/>
          </p:cNvSpPr>
          <p:nvPr>
            <p:ph type="title"/>
          </p:nvPr>
        </p:nvSpPr>
        <p:spPr>
          <a:xfrm>
            <a:off x="1277764" y="3771285"/>
            <a:ext cx="10053033" cy="880970"/>
          </a:xfrm>
        </p:spPr>
        <p:txBody>
          <a:bodyPr/>
          <a:lstStyle/>
          <a:p>
            <a:r>
              <a:rPr lang="en-US"/>
              <a:t>Thank you</a:t>
            </a:r>
            <a:br>
              <a:rPr lang="en-US"/>
            </a:br>
            <a:br>
              <a:rPr lang="en-US"/>
            </a:br>
            <a:br>
              <a:rPr lang="en-US"/>
            </a:br>
            <a:br>
              <a:rPr lang="en-US"/>
            </a:br>
            <a:r>
              <a:rPr lang="en-US" sz="2000"/>
              <a:t>data.jlab.org</a:t>
            </a:r>
            <a:br>
              <a:rPr lang="en-US" sz="2000"/>
            </a:br>
            <a:r>
              <a:rPr lang="en-US" sz="2000">
                <a:hlinkClick r:id="rId2"/>
              </a:rPr>
              <a:t>JLabDataManagement@jlab.org</a:t>
            </a:r>
            <a:r>
              <a:rPr lang="en-US"/>
              <a:t> </a:t>
            </a:r>
          </a:p>
        </p:txBody>
      </p:sp>
    </p:spTree>
    <p:extLst>
      <p:ext uri="{BB962C8B-B14F-4D97-AF65-F5344CB8AC3E}">
        <p14:creationId xmlns:p14="http://schemas.microsoft.com/office/powerpoint/2010/main" val="654022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461C6-A61F-28C2-CA66-A76B9DD8474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721162-C86C-2BFA-2E1C-122B1D5142B0}"/>
              </a:ext>
            </a:extLst>
          </p:cNvPr>
          <p:cNvSpPr>
            <a:spLocks noGrp="1"/>
          </p:cNvSpPr>
          <p:nvPr>
            <p:ph type="title"/>
          </p:nvPr>
        </p:nvSpPr>
        <p:spPr>
          <a:xfrm>
            <a:off x="307978" y="187696"/>
            <a:ext cx="7773032" cy="678664"/>
          </a:xfrm>
        </p:spPr>
        <p:txBody>
          <a:bodyPr/>
          <a:lstStyle/>
          <a:p>
            <a:r>
              <a:rPr lang="en-US"/>
              <a:t>JLAB Chief Data Office</a:t>
            </a:r>
            <a:br>
              <a:rPr lang="en-US"/>
            </a:br>
            <a:r>
              <a:rPr lang="en-US" sz="1200">
                <a:hlinkClick r:id="rId3"/>
              </a:rPr>
              <a:t>https://www.jlab.org/about/leadership/cdo_office</a:t>
            </a:r>
            <a:r>
              <a:rPr lang="en-US" sz="1200"/>
              <a:t> </a:t>
            </a:r>
            <a:endParaRPr lang="en-US"/>
          </a:p>
        </p:txBody>
      </p:sp>
      <p:sp>
        <p:nvSpPr>
          <p:cNvPr id="10" name="Slide Number Placeholder 6">
            <a:extLst>
              <a:ext uri="{FF2B5EF4-FFF2-40B4-BE49-F238E27FC236}">
                <a16:creationId xmlns:a16="http://schemas.microsoft.com/office/drawing/2014/main" id="{BD8E52E9-8533-5800-6FB5-D806C2DEC134}"/>
              </a:ext>
            </a:extLst>
          </p:cNvPr>
          <p:cNvSpPr>
            <a:spLocks noGrp="1"/>
          </p:cNvSpPr>
          <p:nvPr>
            <p:ph type="sldNum" sz="quarter" idx="12"/>
          </p:nvPr>
        </p:nvSpPr>
        <p:spPr/>
        <p:txBody>
          <a:bodyPr/>
          <a:lstStyle/>
          <a:p>
            <a:fld id="{7D1BE87E-F0DE-A44C-894B-E142BEB21E42}" type="slidenum">
              <a:rPr lang="en-US" smtClean="0"/>
              <a:pPr/>
              <a:t>4</a:t>
            </a:fld>
            <a:endParaRPr lang="en-US"/>
          </a:p>
        </p:txBody>
      </p:sp>
      <p:sp>
        <p:nvSpPr>
          <p:cNvPr id="21" name="TextBox 20">
            <a:extLst>
              <a:ext uri="{FF2B5EF4-FFF2-40B4-BE49-F238E27FC236}">
                <a16:creationId xmlns:a16="http://schemas.microsoft.com/office/drawing/2014/main" id="{907D9322-1088-AA48-591D-2941CA15FA0C}"/>
              </a:ext>
            </a:extLst>
          </p:cNvPr>
          <p:cNvSpPr txBox="1"/>
          <p:nvPr/>
        </p:nvSpPr>
        <p:spPr>
          <a:xfrm>
            <a:off x="1881669" y="3217842"/>
            <a:ext cx="4242814" cy="3785652"/>
          </a:xfrm>
          <a:prstGeom prst="rect">
            <a:avLst/>
          </a:prstGeom>
          <a:noFill/>
        </p:spPr>
        <p:txBody>
          <a:bodyPr wrap="square" rtlCol="0">
            <a:spAutoFit/>
          </a:bodyPr>
          <a:lstStyle/>
          <a:p>
            <a:r>
              <a:rPr lang="en-US" sz="2000" b="1">
                <a:solidFill>
                  <a:srgbClr val="002060"/>
                </a:solidFill>
              </a:rPr>
              <a:t>Laura Biven</a:t>
            </a:r>
          </a:p>
          <a:p>
            <a:r>
              <a:rPr lang="en-US" sz="2000" b="1">
                <a:solidFill>
                  <a:srgbClr val="002060"/>
                </a:solidFill>
              </a:rPr>
              <a:t>Chief Data Officer</a:t>
            </a:r>
          </a:p>
          <a:p>
            <a:r>
              <a:rPr lang="en-US" sz="1400">
                <a:hlinkClick r:id="rId4" tooltip="https://orcid.org/0000-0002-5755-8449"/>
              </a:rPr>
              <a:t>orcid.org/0000-0002-5755-8449</a:t>
            </a:r>
            <a:r>
              <a:rPr lang="en-US" sz="1400"/>
              <a:t>   </a:t>
            </a:r>
            <a:endParaRPr lang="en-US" sz="1600" b="1">
              <a:solidFill>
                <a:srgbClr val="002060"/>
              </a:solidFill>
            </a:endParaRPr>
          </a:p>
          <a:p>
            <a:endParaRPr lang="en-US" sz="2000" b="1">
              <a:solidFill>
                <a:srgbClr val="002060"/>
              </a:solidFill>
            </a:endParaRPr>
          </a:p>
          <a:p>
            <a:r>
              <a:rPr lang="en-US" sz="2000" b="1">
                <a:solidFill>
                  <a:srgbClr val="002060"/>
                </a:solidFill>
              </a:rPr>
              <a:t>My interests:</a:t>
            </a:r>
          </a:p>
          <a:p>
            <a:pPr marL="285750" indent="-285750">
              <a:buFont typeface="Arial" panose="020B0604020202020204" pitchFamily="34" charset="0"/>
              <a:buChar char="•"/>
            </a:pPr>
            <a:endParaRPr lang="en-US" sz="2000" b="1" i="1">
              <a:solidFill>
                <a:srgbClr val="002060"/>
              </a:solidFill>
            </a:endParaRPr>
          </a:p>
          <a:p>
            <a:pPr marL="285750" indent="-285750">
              <a:buFont typeface="Arial" panose="020B0604020202020204" pitchFamily="34" charset="0"/>
              <a:buChar char="•"/>
            </a:pPr>
            <a:r>
              <a:rPr lang="en-US" sz="2000" b="1" i="1">
                <a:solidFill>
                  <a:srgbClr val="002060"/>
                </a:solidFill>
              </a:rPr>
              <a:t>Enhancing innovation and integrity in science through the data lens</a:t>
            </a:r>
          </a:p>
          <a:p>
            <a:pPr marL="285750" indent="-285750">
              <a:buFont typeface="Arial" panose="020B0604020202020204" pitchFamily="34" charset="0"/>
              <a:buChar char="•"/>
            </a:pPr>
            <a:r>
              <a:rPr lang="en-US" sz="2000" b="1" i="1">
                <a:solidFill>
                  <a:srgbClr val="002060"/>
                </a:solidFill>
              </a:rPr>
              <a:t>Building data infrastructure for creative, inquisitive research</a:t>
            </a:r>
          </a:p>
          <a:p>
            <a:endParaRPr lang="en-US" sz="2000" b="1" i="1">
              <a:solidFill>
                <a:srgbClr val="002060"/>
              </a:solidFill>
            </a:endParaRPr>
          </a:p>
          <a:p>
            <a:pPr marL="285750" indent="-285750">
              <a:buFont typeface="Arial" panose="020B0604020202020204" pitchFamily="34" charset="0"/>
              <a:buChar char="•"/>
            </a:pPr>
            <a:endParaRPr lang="en-US" sz="2000" b="1" i="1">
              <a:solidFill>
                <a:srgbClr val="002060"/>
              </a:solidFill>
            </a:endParaRPr>
          </a:p>
        </p:txBody>
      </p:sp>
      <p:pic>
        <p:nvPicPr>
          <p:cNvPr id="3" name="Picture 2" descr="A person with her arms crossed&#10;&#10;Description automatically generated">
            <a:extLst>
              <a:ext uri="{FF2B5EF4-FFF2-40B4-BE49-F238E27FC236}">
                <a16:creationId xmlns:a16="http://schemas.microsoft.com/office/drawing/2014/main" id="{6034555E-5717-D41D-02E4-5D34B93279BA}"/>
              </a:ext>
            </a:extLst>
          </p:cNvPr>
          <p:cNvPicPr>
            <a:picLocks noChangeAspect="1"/>
          </p:cNvPicPr>
          <p:nvPr/>
        </p:nvPicPr>
        <p:blipFill>
          <a:blip r:embed="rId5"/>
          <a:srcRect l="31551" t="3295" r="18372" b="34977"/>
          <a:stretch/>
        </p:blipFill>
        <p:spPr>
          <a:xfrm>
            <a:off x="1881669" y="1318231"/>
            <a:ext cx="2188425" cy="179836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D7B1BEAF-961C-1D64-DD40-BB1F3A04347E}"/>
              </a:ext>
            </a:extLst>
          </p:cNvPr>
          <p:cNvPicPr>
            <a:picLocks noChangeAspect="1"/>
          </p:cNvPicPr>
          <p:nvPr/>
        </p:nvPicPr>
        <p:blipFill>
          <a:blip r:embed="rId6"/>
          <a:stretch>
            <a:fillRect/>
          </a:stretch>
        </p:blipFill>
        <p:spPr>
          <a:xfrm>
            <a:off x="7167756" y="1315494"/>
            <a:ext cx="1489950" cy="1801097"/>
          </a:xfrm>
          <a:prstGeom prst="rect">
            <a:avLst/>
          </a:prstGeom>
          <a:ln w="12700">
            <a:solidFill>
              <a:schemeClr val="tx1"/>
            </a:solidFill>
          </a:ln>
        </p:spPr>
      </p:pic>
      <p:sp>
        <p:nvSpPr>
          <p:cNvPr id="6" name="TextBox 5">
            <a:extLst>
              <a:ext uri="{FF2B5EF4-FFF2-40B4-BE49-F238E27FC236}">
                <a16:creationId xmlns:a16="http://schemas.microsoft.com/office/drawing/2014/main" id="{E1794066-B92D-FE9A-0EEB-241B9F6A5824}"/>
              </a:ext>
            </a:extLst>
          </p:cNvPr>
          <p:cNvSpPr txBox="1"/>
          <p:nvPr/>
        </p:nvSpPr>
        <p:spPr>
          <a:xfrm>
            <a:off x="7167756" y="3218659"/>
            <a:ext cx="4248837" cy="2769989"/>
          </a:xfrm>
          <a:prstGeom prst="rect">
            <a:avLst/>
          </a:prstGeom>
          <a:noFill/>
        </p:spPr>
        <p:txBody>
          <a:bodyPr wrap="square" lIns="91440" tIns="45720" rIns="91440" bIns="45720" anchor="t">
            <a:spAutoFit/>
          </a:bodyPr>
          <a:lstStyle/>
          <a:p>
            <a:r>
              <a:rPr lang="en-US" sz="2000" b="1">
                <a:solidFill>
                  <a:srgbClr val="002060"/>
                </a:solidFill>
              </a:rPr>
              <a:t>Diana McSpadden</a:t>
            </a:r>
          </a:p>
          <a:p>
            <a:r>
              <a:rPr lang="en-US" sz="2000" b="1">
                <a:solidFill>
                  <a:srgbClr val="002060"/>
                </a:solidFill>
              </a:rPr>
              <a:t>Data Scientist – Data Steward</a:t>
            </a:r>
            <a:endParaRPr lang="en-US" sz="2000" b="1">
              <a:solidFill>
                <a:srgbClr val="002060"/>
              </a:solidFill>
              <a:ea typeface="Calibri"/>
              <a:cs typeface="Calibri"/>
            </a:endParaRPr>
          </a:p>
          <a:p>
            <a:r>
              <a:rPr lang="en-US" sz="1400">
                <a:hlinkClick r:id="rId7">
                  <a:extLst>
                    <a:ext uri="{A12FA001-AC4F-418D-AE19-62706E023703}">
                      <ahyp:hlinkClr xmlns:ahyp="http://schemas.microsoft.com/office/drawing/2018/hyperlinkcolor" val="tx"/>
                    </a:ext>
                  </a:extLst>
                </a:hlinkClick>
              </a:rPr>
              <a:t>https://orcid.org/0000-0002-8520-1631</a:t>
            </a:r>
            <a:r>
              <a:rPr lang="en-US" sz="1400"/>
              <a:t> </a:t>
            </a:r>
          </a:p>
          <a:p>
            <a:endParaRPr lang="en-US" sz="2000" b="1">
              <a:solidFill>
                <a:srgbClr val="002060"/>
              </a:solidFill>
              <a:ea typeface="Calibri"/>
              <a:cs typeface="Calibri"/>
            </a:endParaRPr>
          </a:p>
          <a:p>
            <a:r>
              <a:rPr lang="en-US" sz="2000" b="1">
                <a:solidFill>
                  <a:srgbClr val="002060"/>
                </a:solidFill>
              </a:rPr>
              <a:t>My interests:</a:t>
            </a:r>
            <a:br>
              <a:rPr lang="en-US" sz="2000" b="1"/>
            </a:br>
            <a:endParaRPr lang="en-US" sz="2000" b="1" i="1">
              <a:solidFill>
                <a:srgbClr val="002060"/>
              </a:solidFill>
            </a:endParaRPr>
          </a:p>
          <a:p>
            <a:pPr marL="285750" indent="-285750">
              <a:buFont typeface="Arial" panose="020B0604020202020204" pitchFamily="34" charset="0"/>
              <a:buChar char="•"/>
            </a:pPr>
            <a:r>
              <a:rPr lang="en-US" sz="2000" b="1" i="1">
                <a:solidFill>
                  <a:srgbClr val="002060"/>
                </a:solidFill>
              </a:rPr>
              <a:t>Data stewardship for scientific data</a:t>
            </a:r>
            <a:endParaRPr lang="en-US" sz="2000" b="1" i="1">
              <a:solidFill>
                <a:srgbClr val="002060"/>
              </a:solidFill>
              <a:ea typeface="Calibri"/>
              <a:cs typeface="Calibri"/>
            </a:endParaRPr>
          </a:p>
          <a:p>
            <a:pPr marL="285750" indent="-285750">
              <a:buFont typeface="Arial" panose="020B0604020202020204" pitchFamily="34" charset="0"/>
              <a:buChar char="•"/>
            </a:pPr>
            <a:r>
              <a:rPr lang="en-US" sz="2000" b="1" i="1">
                <a:solidFill>
                  <a:srgbClr val="002060"/>
                </a:solidFill>
              </a:rPr>
              <a:t>ML and uncertainty quantification for coastal flood management</a:t>
            </a:r>
            <a:endParaRPr lang="en-US" sz="2000" b="1" i="1">
              <a:solidFill>
                <a:srgbClr val="002060"/>
              </a:solidFill>
              <a:ea typeface="Calibri"/>
              <a:cs typeface="Calibri"/>
            </a:endParaRPr>
          </a:p>
        </p:txBody>
      </p:sp>
    </p:spTree>
    <p:extLst>
      <p:ext uri="{BB962C8B-B14F-4D97-AF65-F5344CB8AC3E}">
        <p14:creationId xmlns:p14="http://schemas.microsoft.com/office/powerpoint/2010/main" val="3244245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FC167AA9-591C-9857-21DF-19A7F7B2BAF9}"/>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20E96A7C-4893-6D89-EF58-186EC3B623FC}"/>
              </a:ext>
            </a:extLst>
          </p:cNvPr>
          <p:cNvSpPr>
            <a:spLocks noGrp="1"/>
          </p:cNvSpPr>
          <p:nvPr>
            <p:ph type="sldNum" sz="quarter" idx="12"/>
          </p:nvPr>
        </p:nvSpPr>
        <p:spPr/>
        <p:txBody>
          <a:bodyPr/>
          <a:lstStyle/>
          <a:p>
            <a:fld id="{7D1BE87E-F0DE-A44C-894B-E142BEB21E42}" type="slidenum">
              <a:rPr lang="en-US" smtClean="0"/>
              <a:pPr/>
              <a:t>5</a:t>
            </a:fld>
            <a:endParaRPr lang="en-US"/>
          </a:p>
        </p:txBody>
      </p:sp>
      <p:sp>
        <p:nvSpPr>
          <p:cNvPr id="2" name="Title 1">
            <a:extLst>
              <a:ext uri="{FF2B5EF4-FFF2-40B4-BE49-F238E27FC236}">
                <a16:creationId xmlns:a16="http://schemas.microsoft.com/office/drawing/2014/main" id="{FE53B19D-AE7F-C7B4-71F7-4C6DCCB98425}"/>
              </a:ext>
            </a:extLst>
          </p:cNvPr>
          <p:cNvSpPr>
            <a:spLocks noGrp="1"/>
          </p:cNvSpPr>
          <p:nvPr>
            <p:ph type="title"/>
          </p:nvPr>
        </p:nvSpPr>
        <p:spPr/>
        <p:txBody>
          <a:bodyPr/>
          <a:lstStyle/>
          <a:p>
            <a:r>
              <a:rPr lang="en-US"/>
              <a:t>What we do (so far)</a:t>
            </a:r>
          </a:p>
        </p:txBody>
      </p:sp>
      <p:sp>
        <p:nvSpPr>
          <p:cNvPr id="10" name="Rectangle 9">
            <a:extLst>
              <a:ext uri="{FF2B5EF4-FFF2-40B4-BE49-F238E27FC236}">
                <a16:creationId xmlns:a16="http://schemas.microsoft.com/office/drawing/2014/main" id="{0E32CF39-2436-4709-5905-6FDEC3211E10}"/>
              </a:ext>
            </a:extLst>
          </p:cNvPr>
          <p:cNvSpPr/>
          <p:nvPr/>
        </p:nvSpPr>
        <p:spPr>
          <a:xfrm>
            <a:off x="460074" y="1210616"/>
            <a:ext cx="5267865" cy="2343468"/>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r>
              <a:rPr lang="en-US" b="1" dirty="0">
                <a:solidFill>
                  <a:srgbClr val="C00000"/>
                </a:solidFill>
              </a:rPr>
              <a:t>Cross-Lab, Data-focused Initiatives</a:t>
            </a:r>
          </a:p>
        </p:txBody>
      </p:sp>
      <p:sp>
        <p:nvSpPr>
          <p:cNvPr id="11" name="Rectangle 10">
            <a:extLst>
              <a:ext uri="{FF2B5EF4-FFF2-40B4-BE49-F238E27FC236}">
                <a16:creationId xmlns:a16="http://schemas.microsoft.com/office/drawing/2014/main" id="{45CE7D0D-D4FE-747C-8698-57EF365DE0CE}"/>
              </a:ext>
            </a:extLst>
          </p:cNvPr>
          <p:cNvSpPr/>
          <p:nvPr/>
        </p:nvSpPr>
        <p:spPr>
          <a:xfrm>
            <a:off x="6085935" y="1210616"/>
            <a:ext cx="5267865" cy="2343468"/>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r>
              <a:rPr lang="en-US" b="1" dirty="0" err="1">
                <a:solidFill>
                  <a:srgbClr val="C00000"/>
                </a:solidFill>
              </a:rPr>
              <a:t>JLab</a:t>
            </a:r>
            <a:r>
              <a:rPr lang="en-US" b="1" dirty="0">
                <a:solidFill>
                  <a:srgbClr val="C00000"/>
                </a:solidFill>
              </a:rPr>
              <a:t> Guidance and Processes</a:t>
            </a:r>
          </a:p>
        </p:txBody>
      </p:sp>
      <p:sp>
        <p:nvSpPr>
          <p:cNvPr id="12" name="Rectangle 11">
            <a:extLst>
              <a:ext uri="{FF2B5EF4-FFF2-40B4-BE49-F238E27FC236}">
                <a16:creationId xmlns:a16="http://schemas.microsoft.com/office/drawing/2014/main" id="{93D59FC2-8FFE-8E8B-4B7C-E5F1F73CF98B}"/>
              </a:ext>
            </a:extLst>
          </p:cNvPr>
          <p:cNvSpPr/>
          <p:nvPr/>
        </p:nvSpPr>
        <p:spPr>
          <a:xfrm>
            <a:off x="460073" y="3720903"/>
            <a:ext cx="5267865" cy="2343468"/>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r>
              <a:rPr lang="en-US" b="1" dirty="0">
                <a:solidFill>
                  <a:srgbClr val="C00000"/>
                </a:solidFill>
              </a:rPr>
              <a:t>Data Stewardship</a:t>
            </a:r>
          </a:p>
        </p:txBody>
      </p:sp>
      <p:sp>
        <p:nvSpPr>
          <p:cNvPr id="13" name="Rectangle 12">
            <a:extLst>
              <a:ext uri="{FF2B5EF4-FFF2-40B4-BE49-F238E27FC236}">
                <a16:creationId xmlns:a16="http://schemas.microsoft.com/office/drawing/2014/main" id="{6B666842-DA0A-1748-842A-F78B411D7699}"/>
              </a:ext>
            </a:extLst>
          </p:cNvPr>
          <p:cNvSpPr/>
          <p:nvPr/>
        </p:nvSpPr>
        <p:spPr>
          <a:xfrm>
            <a:off x="6096000" y="3720903"/>
            <a:ext cx="5267865" cy="2343468"/>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r>
              <a:rPr lang="en-US" b="1" dirty="0">
                <a:solidFill>
                  <a:srgbClr val="C00000"/>
                </a:solidFill>
              </a:rPr>
              <a:t>Community </a:t>
            </a:r>
          </a:p>
        </p:txBody>
      </p:sp>
      <p:pic>
        <p:nvPicPr>
          <p:cNvPr id="15" name="Picture 14" descr="Graphical user interface, application&#10;&#10;AI-generated content may be incorrect.">
            <a:extLst>
              <a:ext uri="{FF2B5EF4-FFF2-40B4-BE49-F238E27FC236}">
                <a16:creationId xmlns:a16="http://schemas.microsoft.com/office/drawing/2014/main" id="{242B1FC4-577B-D486-98A7-C7B13E794C60}"/>
              </a:ext>
            </a:extLst>
          </p:cNvPr>
          <p:cNvPicPr>
            <a:picLocks noChangeAspect="1"/>
          </p:cNvPicPr>
          <p:nvPr/>
        </p:nvPicPr>
        <p:blipFill>
          <a:blip r:embed="rId2"/>
          <a:stretch>
            <a:fillRect/>
          </a:stretch>
        </p:blipFill>
        <p:spPr>
          <a:xfrm>
            <a:off x="583535" y="1721683"/>
            <a:ext cx="2694503" cy="700571"/>
          </a:xfrm>
          <a:prstGeom prst="rect">
            <a:avLst/>
          </a:prstGeom>
        </p:spPr>
      </p:pic>
      <p:pic>
        <p:nvPicPr>
          <p:cNvPr id="17" name="Picture 16" descr="Text&#10;&#10;AI-generated content may be incorrect.">
            <a:extLst>
              <a:ext uri="{FF2B5EF4-FFF2-40B4-BE49-F238E27FC236}">
                <a16:creationId xmlns:a16="http://schemas.microsoft.com/office/drawing/2014/main" id="{22E62BCB-16FC-7B40-2AAC-EDA82840723E}"/>
              </a:ext>
            </a:extLst>
          </p:cNvPr>
          <p:cNvPicPr>
            <a:picLocks noChangeAspect="1"/>
          </p:cNvPicPr>
          <p:nvPr/>
        </p:nvPicPr>
        <p:blipFill>
          <a:blip r:embed="rId3"/>
          <a:stretch>
            <a:fillRect/>
          </a:stretch>
        </p:blipFill>
        <p:spPr>
          <a:xfrm>
            <a:off x="583535" y="2477600"/>
            <a:ext cx="3320485" cy="469114"/>
          </a:xfrm>
          <a:prstGeom prst="rect">
            <a:avLst/>
          </a:prstGeom>
        </p:spPr>
      </p:pic>
      <p:sp>
        <p:nvSpPr>
          <p:cNvPr id="18" name="TextBox 17">
            <a:extLst>
              <a:ext uri="{FF2B5EF4-FFF2-40B4-BE49-F238E27FC236}">
                <a16:creationId xmlns:a16="http://schemas.microsoft.com/office/drawing/2014/main" id="{0595CB02-08A1-622A-D904-3BF6982F9913}"/>
              </a:ext>
            </a:extLst>
          </p:cNvPr>
          <p:cNvSpPr txBox="1"/>
          <p:nvPr/>
        </p:nvSpPr>
        <p:spPr>
          <a:xfrm>
            <a:off x="536194" y="3018108"/>
            <a:ext cx="3477875" cy="369332"/>
          </a:xfrm>
          <a:prstGeom prst="rect">
            <a:avLst/>
          </a:prstGeom>
          <a:noFill/>
        </p:spPr>
        <p:txBody>
          <a:bodyPr wrap="none" rtlCol="0">
            <a:spAutoFit/>
          </a:bodyPr>
          <a:lstStyle/>
          <a:p>
            <a:r>
              <a:rPr lang="en-US" b="1"/>
              <a:t>DOE Data Curation Working Group</a:t>
            </a:r>
          </a:p>
        </p:txBody>
      </p:sp>
      <p:pic>
        <p:nvPicPr>
          <p:cNvPr id="20" name="Picture 19" descr="A picture containing text&#10;&#10;AI-generated content may be incorrect.">
            <a:extLst>
              <a:ext uri="{FF2B5EF4-FFF2-40B4-BE49-F238E27FC236}">
                <a16:creationId xmlns:a16="http://schemas.microsoft.com/office/drawing/2014/main" id="{6A408547-A75B-F3EB-565A-64FA70451D40}"/>
              </a:ext>
            </a:extLst>
          </p:cNvPr>
          <p:cNvPicPr>
            <a:picLocks noChangeAspect="1"/>
          </p:cNvPicPr>
          <p:nvPr/>
        </p:nvPicPr>
        <p:blipFill>
          <a:blip r:embed="rId4"/>
          <a:srcRect t="3232" b="3056"/>
          <a:stretch>
            <a:fillRect/>
          </a:stretch>
        </p:blipFill>
        <p:spPr>
          <a:xfrm>
            <a:off x="6185250" y="4115848"/>
            <a:ext cx="3806042" cy="583708"/>
          </a:xfrm>
          <a:prstGeom prst="rect">
            <a:avLst/>
          </a:prstGeom>
          <a:ln>
            <a:solidFill>
              <a:schemeClr val="tx1"/>
            </a:solidFill>
          </a:ln>
        </p:spPr>
      </p:pic>
      <p:pic>
        <p:nvPicPr>
          <p:cNvPr id="22" name="Picture 21" descr="A picture containing text&#10;&#10;AI-generated content may be incorrect.">
            <a:extLst>
              <a:ext uri="{FF2B5EF4-FFF2-40B4-BE49-F238E27FC236}">
                <a16:creationId xmlns:a16="http://schemas.microsoft.com/office/drawing/2014/main" id="{348DE538-2591-B71F-CBB1-C5C9C3619223}"/>
              </a:ext>
            </a:extLst>
          </p:cNvPr>
          <p:cNvPicPr>
            <a:picLocks noChangeAspect="1"/>
          </p:cNvPicPr>
          <p:nvPr/>
        </p:nvPicPr>
        <p:blipFill>
          <a:blip r:embed="rId5"/>
          <a:stretch>
            <a:fillRect/>
          </a:stretch>
        </p:blipFill>
        <p:spPr>
          <a:xfrm>
            <a:off x="6185250" y="4782965"/>
            <a:ext cx="2254078" cy="1180941"/>
          </a:xfrm>
          <a:prstGeom prst="rect">
            <a:avLst/>
          </a:prstGeom>
        </p:spPr>
      </p:pic>
      <p:pic>
        <p:nvPicPr>
          <p:cNvPr id="23" name="Picture 22" descr="Text, letter&#10;&#10;AI-generated content may be incorrect.">
            <a:extLst>
              <a:ext uri="{FF2B5EF4-FFF2-40B4-BE49-F238E27FC236}">
                <a16:creationId xmlns:a16="http://schemas.microsoft.com/office/drawing/2014/main" id="{6E8402BA-7CC6-8980-02EF-52BC209713B3}"/>
              </a:ext>
            </a:extLst>
          </p:cNvPr>
          <p:cNvPicPr>
            <a:picLocks noChangeAspect="1"/>
          </p:cNvPicPr>
          <p:nvPr/>
        </p:nvPicPr>
        <p:blipFill>
          <a:blip r:embed="rId6"/>
          <a:stretch>
            <a:fillRect/>
          </a:stretch>
        </p:blipFill>
        <p:spPr>
          <a:xfrm>
            <a:off x="6807584" y="1709804"/>
            <a:ext cx="1177604" cy="167270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descr="Text&#10;&#10;AI-generated content may be incorrect.">
            <a:extLst>
              <a:ext uri="{FF2B5EF4-FFF2-40B4-BE49-F238E27FC236}">
                <a16:creationId xmlns:a16="http://schemas.microsoft.com/office/drawing/2014/main" id="{CB022F63-D0C2-42B3-77A4-E2981DC93CBF}"/>
              </a:ext>
            </a:extLst>
          </p:cNvPr>
          <p:cNvPicPr>
            <a:picLocks noChangeAspect="1"/>
          </p:cNvPicPr>
          <p:nvPr/>
        </p:nvPicPr>
        <p:blipFill>
          <a:blip r:embed="rId7"/>
          <a:stretch>
            <a:fillRect/>
          </a:stretch>
        </p:blipFill>
        <p:spPr>
          <a:xfrm>
            <a:off x="9316101" y="1709804"/>
            <a:ext cx="1330560" cy="167270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5" name="TextBox 24">
            <a:extLst>
              <a:ext uri="{FF2B5EF4-FFF2-40B4-BE49-F238E27FC236}">
                <a16:creationId xmlns:a16="http://schemas.microsoft.com/office/drawing/2014/main" id="{D8E5B821-204E-995A-7FBB-F74B871ECD78}"/>
              </a:ext>
            </a:extLst>
          </p:cNvPr>
          <p:cNvSpPr txBox="1"/>
          <p:nvPr/>
        </p:nvSpPr>
        <p:spPr>
          <a:xfrm>
            <a:off x="678611" y="4330460"/>
            <a:ext cx="469852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Leadership roles in Genesis Mission for Data</a:t>
            </a:r>
          </a:p>
          <a:p>
            <a:pPr marL="285750" indent="-285750">
              <a:buFont typeface="Arial" panose="020B0604020202020204" pitchFamily="34" charset="0"/>
              <a:buChar char="•"/>
            </a:pPr>
            <a:r>
              <a:rPr lang="en-US" dirty="0"/>
              <a:t>Collaborators on active research projects</a:t>
            </a:r>
          </a:p>
          <a:p>
            <a:pPr marL="285750" indent="-285750">
              <a:buFont typeface="Arial" panose="020B0604020202020204" pitchFamily="34" charset="0"/>
              <a:buChar char="•"/>
            </a:pPr>
            <a:r>
              <a:rPr lang="en-US" dirty="0"/>
              <a:t>Governance support to research activities</a:t>
            </a:r>
          </a:p>
          <a:p>
            <a:endParaRPr lang="en-US" dirty="0"/>
          </a:p>
        </p:txBody>
      </p:sp>
      <p:pic>
        <p:nvPicPr>
          <p:cNvPr id="3" name="Picture 2">
            <a:extLst>
              <a:ext uri="{FF2B5EF4-FFF2-40B4-BE49-F238E27FC236}">
                <a16:creationId xmlns:a16="http://schemas.microsoft.com/office/drawing/2014/main" id="{9D1AA01E-04B0-FF1B-729E-43E59453D2E6}"/>
              </a:ext>
            </a:extLst>
          </p:cNvPr>
          <p:cNvPicPr>
            <a:picLocks noChangeAspect="1"/>
          </p:cNvPicPr>
          <p:nvPr/>
        </p:nvPicPr>
        <p:blipFill>
          <a:blip r:embed="rId8"/>
          <a:srcRect t="1467" r="164" b="244"/>
          <a:stretch>
            <a:fillRect/>
          </a:stretch>
        </p:blipFill>
        <p:spPr>
          <a:xfrm>
            <a:off x="8678104" y="4782966"/>
            <a:ext cx="1933750" cy="1180940"/>
          </a:xfrm>
          <a:prstGeom prst="rect">
            <a:avLst/>
          </a:prstGeom>
          <a:ln>
            <a:solidFill>
              <a:schemeClr val="tx1"/>
            </a:solidFill>
          </a:ln>
        </p:spPr>
      </p:pic>
      <p:pic>
        <p:nvPicPr>
          <p:cNvPr id="1026" name="Picture 2" descr="Home">
            <a:extLst>
              <a:ext uri="{FF2B5EF4-FFF2-40B4-BE49-F238E27FC236}">
                <a16:creationId xmlns:a16="http://schemas.microsoft.com/office/drawing/2014/main" id="{9067B8C0-737B-C988-9A0D-81FAB8D6E7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7442" y="1586954"/>
            <a:ext cx="1666626" cy="833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310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3C2CB0-9B31-B11F-9C10-ED172E00F500}"/>
              </a:ext>
            </a:extLst>
          </p:cNvPr>
          <p:cNvSpPr>
            <a:spLocks noGrp="1"/>
          </p:cNvSpPr>
          <p:nvPr>
            <p:ph type="title"/>
          </p:nvPr>
        </p:nvSpPr>
        <p:spPr/>
        <p:txBody>
          <a:bodyPr/>
          <a:lstStyle/>
          <a:p>
            <a:r>
              <a:rPr lang="en-US"/>
              <a:t>Motivating Factors </a:t>
            </a:r>
            <a:br>
              <a:rPr lang="en-US"/>
            </a:br>
            <a:r>
              <a:rPr lang="en-US" sz="2800"/>
              <a:t>Requirements, Initiatives, Your Science!</a:t>
            </a:r>
            <a:endParaRPr lang="en-US"/>
          </a:p>
        </p:txBody>
      </p:sp>
      <p:sp>
        <p:nvSpPr>
          <p:cNvPr id="3" name="Slide Number Placeholder 2">
            <a:extLst>
              <a:ext uri="{FF2B5EF4-FFF2-40B4-BE49-F238E27FC236}">
                <a16:creationId xmlns:a16="http://schemas.microsoft.com/office/drawing/2014/main" id="{B298E80A-604B-B934-1A1B-8F5FC978D594}"/>
              </a:ext>
            </a:extLst>
          </p:cNvPr>
          <p:cNvSpPr>
            <a:spLocks noGrp="1"/>
          </p:cNvSpPr>
          <p:nvPr>
            <p:ph type="sldNum" sz="quarter" idx="4294967295"/>
          </p:nvPr>
        </p:nvSpPr>
        <p:spPr>
          <a:xfrm>
            <a:off x="9448800" y="6330950"/>
            <a:ext cx="2743200" cy="365125"/>
          </a:xfrm>
        </p:spPr>
        <p:txBody>
          <a:bodyPr/>
          <a:lstStyle/>
          <a:p>
            <a:fld id="{7D1BE87E-F0DE-A44C-894B-E142BEB21E42}" type="slidenum">
              <a:rPr lang="en-US" smtClean="0"/>
              <a:pPr/>
              <a:t>6</a:t>
            </a:fld>
            <a:endParaRPr lang="en-US"/>
          </a:p>
        </p:txBody>
      </p:sp>
    </p:spTree>
    <p:extLst>
      <p:ext uri="{BB962C8B-B14F-4D97-AF65-F5344CB8AC3E}">
        <p14:creationId xmlns:p14="http://schemas.microsoft.com/office/powerpoint/2010/main" val="3232521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FCDA8C-EE44-B39E-7C94-2456A353D61C}"/>
              </a:ext>
            </a:extLst>
          </p:cNvPr>
          <p:cNvPicPr>
            <a:picLocks noChangeAspect="1"/>
          </p:cNvPicPr>
          <p:nvPr/>
        </p:nvPicPr>
        <p:blipFill>
          <a:blip r:embed="rId3"/>
          <a:stretch>
            <a:fillRect/>
          </a:stretch>
        </p:blipFill>
        <p:spPr>
          <a:xfrm>
            <a:off x="771698" y="1155196"/>
            <a:ext cx="9936480" cy="5579620"/>
          </a:xfrm>
          <a:prstGeom prst="rect">
            <a:avLst/>
          </a:prstGeom>
        </p:spPr>
      </p:pic>
      <p:sp>
        <p:nvSpPr>
          <p:cNvPr id="3" name="Title 2">
            <a:extLst>
              <a:ext uri="{FF2B5EF4-FFF2-40B4-BE49-F238E27FC236}">
                <a16:creationId xmlns:a16="http://schemas.microsoft.com/office/drawing/2014/main" id="{422A3071-2FCA-99D1-B35C-15EE7DDFE04B}"/>
              </a:ext>
            </a:extLst>
          </p:cNvPr>
          <p:cNvSpPr>
            <a:spLocks noGrp="1"/>
          </p:cNvSpPr>
          <p:nvPr>
            <p:ph type="title"/>
          </p:nvPr>
        </p:nvSpPr>
        <p:spPr/>
        <p:txBody>
          <a:bodyPr/>
          <a:lstStyle/>
          <a:p>
            <a:r>
              <a:rPr lang="en-US"/>
              <a:t>2023: DOE O241.C New Requirements</a:t>
            </a:r>
          </a:p>
        </p:txBody>
      </p:sp>
      <p:sp>
        <p:nvSpPr>
          <p:cNvPr id="11" name="Star: 5 Points 10">
            <a:extLst>
              <a:ext uri="{FF2B5EF4-FFF2-40B4-BE49-F238E27FC236}">
                <a16:creationId xmlns:a16="http://schemas.microsoft.com/office/drawing/2014/main" id="{311D9B09-7A65-C8CC-274E-FF4201B87D4A}"/>
              </a:ext>
            </a:extLst>
          </p:cNvPr>
          <p:cNvSpPr/>
          <p:nvPr/>
        </p:nvSpPr>
        <p:spPr>
          <a:xfrm>
            <a:off x="4139739" y="3429000"/>
            <a:ext cx="387928" cy="293716"/>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EEE72FE7-27FA-4E60-CA1C-CA5C396D9BA4}"/>
              </a:ext>
            </a:extLst>
          </p:cNvPr>
          <p:cNvSpPr/>
          <p:nvPr/>
        </p:nvSpPr>
        <p:spPr>
          <a:xfrm>
            <a:off x="4139739" y="4113415"/>
            <a:ext cx="387928" cy="293716"/>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871C46A6-152E-BBA5-CC54-D431A6AD393A}"/>
              </a:ext>
            </a:extLst>
          </p:cNvPr>
          <p:cNvSpPr/>
          <p:nvPr/>
        </p:nvSpPr>
        <p:spPr>
          <a:xfrm>
            <a:off x="4139739" y="4592842"/>
            <a:ext cx="387928" cy="293716"/>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03A087C1-BF5E-2740-A0A6-E74ABE230EE7}"/>
              </a:ext>
            </a:extLst>
          </p:cNvPr>
          <p:cNvSpPr/>
          <p:nvPr/>
        </p:nvSpPr>
        <p:spPr>
          <a:xfrm>
            <a:off x="7317972" y="3825857"/>
            <a:ext cx="387928" cy="293716"/>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CA9F1F-6E7E-3983-5E33-ADACFFA7B74F}"/>
              </a:ext>
            </a:extLst>
          </p:cNvPr>
          <p:cNvSpPr/>
          <p:nvPr/>
        </p:nvSpPr>
        <p:spPr>
          <a:xfrm>
            <a:off x="7317972" y="4886558"/>
            <a:ext cx="429972" cy="923330"/>
          </a:xfrm>
          <a:prstGeom prst="rect">
            <a:avLst/>
          </a:prstGeom>
          <a:noFill/>
        </p:spPr>
        <p:txBody>
          <a:bodyPr wrap="square" lIns="91440" tIns="45720" rIns="91440" bIns="45720">
            <a:spAutoFit/>
          </a:bodyPr>
          <a:lstStyle/>
          <a:p>
            <a:pPr algn="ctr"/>
            <a:r>
              <a:rPr lang="en-US" sz="54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p>
        </p:txBody>
      </p:sp>
    </p:spTree>
    <p:extLst>
      <p:ext uri="{BB962C8B-B14F-4D97-AF65-F5344CB8AC3E}">
        <p14:creationId xmlns:p14="http://schemas.microsoft.com/office/powerpoint/2010/main" val="3581467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DC05D20-9F52-DF94-5CC6-C4C5971A9A56}"/>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4CD46E10-0AEA-DC5B-ECD1-9A73E9122DFD}"/>
              </a:ext>
            </a:extLst>
          </p:cNvPr>
          <p:cNvSpPr>
            <a:spLocks noGrp="1"/>
          </p:cNvSpPr>
          <p:nvPr>
            <p:ph type="sldNum" sz="quarter" idx="12"/>
          </p:nvPr>
        </p:nvSpPr>
        <p:spPr/>
        <p:txBody>
          <a:bodyPr/>
          <a:lstStyle/>
          <a:p>
            <a:fld id="{7D1BE87E-F0DE-A44C-894B-E142BEB21E42}" type="slidenum">
              <a:rPr lang="en-US" smtClean="0"/>
              <a:pPr/>
              <a:t>8</a:t>
            </a:fld>
            <a:endParaRPr lang="en-US"/>
          </a:p>
        </p:txBody>
      </p:sp>
      <p:sp>
        <p:nvSpPr>
          <p:cNvPr id="4" name="Title 3">
            <a:extLst>
              <a:ext uri="{FF2B5EF4-FFF2-40B4-BE49-F238E27FC236}">
                <a16:creationId xmlns:a16="http://schemas.microsoft.com/office/drawing/2014/main" id="{70692331-E90A-C7E1-B9DE-1075A66DD98E}"/>
              </a:ext>
            </a:extLst>
          </p:cNvPr>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lstStyle/>
          <a:p>
            <a:r>
              <a:rPr lang="en-US">
                <a:solidFill>
                  <a:schemeClr val="bg1"/>
                </a:solidFill>
              </a:rPr>
              <a:t>Gap</a:t>
            </a:r>
          </a:p>
        </p:txBody>
      </p:sp>
      <p:sp>
        <p:nvSpPr>
          <p:cNvPr id="5" name="Text Placeholder 4">
            <a:extLst>
              <a:ext uri="{FF2B5EF4-FFF2-40B4-BE49-F238E27FC236}">
                <a16:creationId xmlns:a16="http://schemas.microsoft.com/office/drawing/2014/main" id="{A9252DE8-0608-87E0-D492-6D9CF19BC3D0}"/>
              </a:ext>
            </a:extLst>
          </p:cNvPr>
          <p:cNvSpPr>
            <a:spLocks noGrp="1"/>
          </p:cNvSpPr>
          <p:nvPr>
            <p:ph type="body" sz="half" idx="2"/>
          </p:nvPr>
        </p:nvSpPr>
        <p:spPr>
          <a:noFill/>
        </p:spPr>
        <p:style>
          <a:lnRef idx="2">
            <a:schemeClr val="accent1"/>
          </a:lnRef>
          <a:fillRef idx="1">
            <a:schemeClr val="lt1"/>
          </a:fillRef>
          <a:effectRef idx="0">
            <a:schemeClr val="accent1"/>
          </a:effectRef>
          <a:fontRef idx="minor">
            <a:schemeClr val="dk1"/>
          </a:fontRef>
        </p:style>
        <p:txBody>
          <a:bodyPr anchor="ctr"/>
          <a:lstStyle/>
          <a:p>
            <a:pPr marL="342900" indent="-342900">
              <a:buFont typeface="Arial" panose="020B0604020202020204" pitchFamily="34" charset="0"/>
              <a:buChar char="•"/>
            </a:pPr>
            <a:r>
              <a:rPr lang="en-US"/>
              <a:t>Each community needs to establish norms for “data underlying a publication” and revisit these as technologies and expectations change. </a:t>
            </a:r>
            <a:br>
              <a:rPr lang="en-US"/>
            </a:br>
            <a:endParaRPr lang="en-US"/>
          </a:p>
          <a:p>
            <a:pPr marL="342900" indent="-342900">
              <a:buFont typeface="Arial" panose="020B0604020202020204" pitchFamily="34" charset="0"/>
              <a:buChar char="•"/>
            </a:pPr>
            <a:r>
              <a:rPr lang="en-US"/>
              <a:t>Each community needs to establish norms for data sharing timelines and revisit these as technologies and expectations change.  </a:t>
            </a:r>
          </a:p>
        </p:txBody>
      </p:sp>
    </p:spTree>
    <p:extLst>
      <p:ext uri="{BB962C8B-B14F-4D97-AF65-F5344CB8AC3E}">
        <p14:creationId xmlns:p14="http://schemas.microsoft.com/office/powerpoint/2010/main" val="25617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C7DAB6-AA48-49B0-2285-8D1E3DDC4E0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EB52695D-03E5-6A2C-A084-8A09DB577FB1}"/>
              </a:ext>
            </a:extLst>
          </p:cNvPr>
          <p:cNvSpPr>
            <a:spLocks noGrp="1"/>
          </p:cNvSpPr>
          <p:nvPr>
            <p:ph type="sldNum" sz="quarter" idx="12"/>
          </p:nvPr>
        </p:nvSpPr>
        <p:spPr/>
        <p:txBody>
          <a:bodyPr/>
          <a:lstStyle/>
          <a:p>
            <a:fld id="{7D1BE87E-F0DE-A44C-894B-E142BEB21E42}" type="slidenum">
              <a:rPr lang="en-US" smtClean="0"/>
              <a:pPr/>
              <a:t>9</a:t>
            </a:fld>
            <a:endParaRPr lang="en-US"/>
          </a:p>
        </p:txBody>
      </p:sp>
      <p:sp>
        <p:nvSpPr>
          <p:cNvPr id="4" name="Title 3">
            <a:extLst>
              <a:ext uri="{FF2B5EF4-FFF2-40B4-BE49-F238E27FC236}">
                <a16:creationId xmlns:a16="http://schemas.microsoft.com/office/drawing/2014/main" id="{F8706745-530F-A873-04ED-42378AF694B2}"/>
              </a:ext>
            </a:extLst>
          </p:cNvPr>
          <p:cNvSpPr>
            <a:spLocks noGrp="1"/>
          </p:cNvSpPr>
          <p:nvPr>
            <p:ph type="title"/>
          </p:nvPr>
        </p:nvSpPr>
        <p:spPr/>
        <p:txBody>
          <a:bodyPr/>
          <a:lstStyle/>
          <a:p>
            <a:r>
              <a:rPr lang="en-US"/>
              <a:t>Some Terminology </a:t>
            </a:r>
          </a:p>
        </p:txBody>
      </p:sp>
      <p:sp>
        <p:nvSpPr>
          <p:cNvPr id="10" name="Text Placeholder 9">
            <a:extLst>
              <a:ext uri="{FF2B5EF4-FFF2-40B4-BE49-F238E27FC236}">
                <a16:creationId xmlns:a16="http://schemas.microsoft.com/office/drawing/2014/main" id="{CD4E3CE9-717B-C6CC-24EB-6789B8BF411F}"/>
              </a:ext>
            </a:extLst>
          </p:cNvPr>
          <p:cNvSpPr>
            <a:spLocks noGrp="1"/>
          </p:cNvSpPr>
          <p:nvPr>
            <p:ph type="body" sz="half" idx="2"/>
          </p:nvPr>
        </p:nvSpPr>
        <p:spPr>
          <a:xfrm>
            <a:off x="309094" y="1319201"/>
            <a:ext cx="5786906" cy="4891433"/>
          </a:xfrm>
        </p:spPr>
        <p:txBody>
          <a:bodyPr/>
          <a:lstStyle/>
          <a:p>
            <a:r>
              <a:rPr lang="en-US" sz="1600" b="1" u="sng"/>
              <a:t>Data Sharing</a:t>
            </a:r>
          </a:p>
          <a:p>
            <a:r>
              <a:rPr lang="en-US" sz="1600"/>
              <a:t>Data sharing means making data available to people other than those who have generated them. Examples of data sharing range from bilateral communications with colleagues, to providing free, unrestricted access to the public through, for example, a web-based platform.</a:t>
            </a:r>
          </a:p>
          <a:p>
            <a:r>
              <a:rPr lang="en-US" sz="1600" b="1" u="sng"/>
              <a:t>Appropriate Sharing</a:t>
            </a:r>
          </a:p>
          <a:p>
            <a:r>
              <a:rPr lang="en-US" sz="1600"/>
              <a:t>The term “appropriate” is used to signal that public access to Federally-funded research results and data should be maximized in a manner that protects confidentiality, privacy, business confidential information, and security, avoids negative impact on intellectual property rights, innovation, program and operational improvements, and U.S. competitiveness, and preserves the balance between the relative value of long-term preservation and access and the associated cost and administrative burden.</a:t>
            </a:r>
          </a:p>
          <a:p>
            <a:r>
              <a:rPr lang="en-US" sz="1600"/>
              <a:t>(</a:t>
            </a:r>
            <a:r>
              <a:rPr lang="en-US" sz="1600">
                <a:hlinkClick r:id="rId2"/>
              </a:rPr>
              <a:t>https://www.energy.gov/datamanagement/glossary</a:t>
            </a:r>
            <a:r>
              <a:rPr lang="en-US" sz="1600"/>
              <a:t>) </a:t>
            </a:r>
          </a:p>
        </p:txBody>
      </p:sp>
      <p:sp>
        <p:nvSpPr>
          <p:cNvPr id="11" name="Text Placeholder 9">
            <a:extLst>
              <a:ext uri="{FF2B5EF4-FFF2-40B4-BE49-F238E27FC236}">
                <a16:creationId xmlns:a16="http://schemas.microsoft.com/office/drawing/2014/main" id="{7C49C19D-BA8F-D1D5-792B-ABD8B0A78DA0}"/>
              </a:ext>
            </a:extLst>
          </p:cNvPr>
          <p:cNvSpPr txBox="1">
            <a:spLocks/>
          </p:cNvSpPr>
          <p:nvPr/>
        </p:nvSpPr>
        <p:spPr>
          <a:xfrm>
            <a:off x="6250547" y="1319201"/>
            <a:ext cx="5786906" cy="48914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600" b="1" u="sng"/>
              <a:t>Open Data</a:t>
            </a:r>
          </a:p>
          <a:p>
            <a:r>
              <a:rPr lang="en-US" sz="1600"/>
              <a:t>Open data is data that can be freely used, re-used and redistributed by anyone - subject only, at most, to the requirement to attribute and </a:t>
            </a:r>
            <a:r>
              <a:rPr lang="en-US" sz="1600" err="1"/>
              <a:t>sharealike</a:t>
            </a:r>
            <a:r>
              <a:rPr lang="en-US" sz="1600"/>
              <a:t>. (</a:t>
            </a:r>
            <a:r>
              <a:rPr lang="en-US" sz="1600">
                <a:hlinkClick r:id="rId3"/>
              </a:rPr>
              <a:t>https://opendatahandbook.org/guide/en/what-is-open-data/</a:t>
            </a:r>
            <a:r>
              <a:rPr lang="en-US" sz="1600"/>
              <a:t>) </a:t>
            </a:r>
          </a:p>
        </p:txBody>
      </p:sp>
      <p:pic>
        <p:nvPicPr>
          <p:cNvPr id="13" name="Picture 12" descr="Text&#10;&#10;AI-generated content may be incorrect.">
            <a:extLst>
              <a:ext uri="{FF2B5EF4-FFF2-40B4-BE49-F238E27FC236}">
                <a16:creationId xmlns:a16="http://schemas.microsoft.com/office/drawing/2014/main" id="{2F575EAF-7931-1BF6-A363-DCEA19A69BB3}"/>
              </a:ext>
            </a:extLst>
          </p:cNvPr>
          <p:cNvPicPr>
            <a:picLocks noChangeAspect="1"/>
          </p:cNvPicPr>
          <p:nvPr/>
        </p:nvPicPr>
        <p:blipFill>
          <a:blip r:embed="rId4"/>
          <a:stretch>
            <a:fillRect/>
          </a:stretch>
        </p:blipFill>
        <p:spPr>
          <a:xfrm>
            <a:off x="8074324" y="2835249"/>
            <a:ext cx="3360667" cy="3819685"/>
          </a:xfrm>
          <a:prstGeom prst="rect">
            <a:avLst/>
          </a:prstGeom>
        </p:spPr>
      </p:pic>
    </p:spTree>
    <p:extLst>
      <p:ext uri="{BB962C8B-B14F-4D97-AF65-F5344CB8AC3E}">
        <p14:creationId xmlns:p14="http://schemas.microsoft.com/office/powerpoint/2010/main" val="963563352"/>
      </p:ext>
    </p:extLst>
  </p:cSld>
  <p:clrMapOvr>
    <a:masterClrMapping/>
  </p:clrMapOvr>
</p:sld>
</file>

<file path=ppt/theme/theme1.xml><?xml version="1.0" encoding="utf-8"?>
<a:theme xmlns:a="http://schemas.openxmlformats.org/drawingml/2006/main" name="Jefferson Lab Theme 1">
  <a:themeElements>
    <a:clrScheme name="JLab Color Theme 1">
      <a:dk1>
        <a:srgbClr val="000000"/>
      </a:dk1>
      <a:lt1>
        <a:srgbClr val="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 PPT Template_1_010825" id="{9DB200FA-CEB3-4679-8D66-4AC717A73CB8}" vid="{8315C0D6-21E7-439E-8522-5440B9F66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099C506A25CA42B8D97A71C8E45BF6" ma:contentTypeVersion="4" ma:contentTypeDescription="Create a new document." ma:contentTypeScope="" ma:versionID="43fa2ff688545d80eaabe4818e6b03bf">
  <xsd:schema xmlns:xsd="http://www.w3.org/2001/XMLSchema" xmlns:xs="http://www.w3.org/2001/XMLSchema" xmlns:p="http://schemas.microsoft.com/office/2006/metadata/properties" xmlns:ns2="2850f5d2-17fa-413b-8448-f54371fc7745" targetNamespace="http://schemas.microsoft.com/office/2006/metadata/properties" ma:root="true" ma:fieldsID="4cd274bd80c379f8cbf443069ba6a0a0" ns2:_="">
    <xsd:import namespace="2850f5d2-17fa-413b-8448-f54371fc77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50f5d2-17fa-413b-8448-f54371fc77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12F46D-21CC-4B74-8FF7-A0BD081D8A67}">
  <ds:schemaRefs>
    <ds:schemaRef ds:uri="http://schemas.microsoft.com/sharepoint/v3/contenttype/forms"/>
  </ds:schemaRefs>
</ds:datastoreItem>
</file>

<file path=customXml/itemProps2.xml><?xml version="1.0" encoding="utf-8"?>
<ds:datastoreItem xmlns:ds="http://schemas.openxmlformats.org/officeDocument/2006/customXml" ds:itemID="{55527394-99A3-4B7C-B819-5E023F6ABF66}">
  <ds:schemaRefs>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2850f5d2-17fa-413b-8448-f54371fc7745"/>
    <ds:schemaRef ds:uri="http://www.w3.org/XML/1998/namespace"/>
    <ds:schemaRef ds:uri="http://purl.org/dc/terms/"/>
  </ds:schemaRefs>
</ds:datastoreItem>
</file>

<file path=customXml/itemProps3.xml><?xml version="1.0" encoding="utf-8"?>
<ds:datastoreItem xmlns:ds="http://schemas.openxmlformats.org/officeDocument/2006/customXml" ds:itemID="{CD40B353-445B-45CE-B5B8-C7E1E8FF45FF}">
  <ds:schemaRefs>
    <ds:schemaRef ds:uri="2850f5d2-17fa-413b-8448-f54371fc77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b4d7ee1f-4fb3-4f06-9037-2b5b522042ab}" enabled="0" method="" siteId="{b4d7ee1f-4fb3-4f06-9037-2b5b522042ab}" removed="1"/>
</clbl:labelList>
</file>

<file path=docProps/app.xml><?xml version="1.0" encoding="utf-8"?>
<Properties xmlns="http://schemas.openxmlformats.org/officeDocument/2006/extended-properties" xmlns:vt="http://schemas.openxmlformats.org/officeDocument/2006/docPropsVTypes">
  <Template>PPT Template_010825</Template>
  <TotalTime>242</TotalTime>
  <Words>2794</Words>
  <Application>Microsoft Office PowerPoint</Application>
  <PresentationFormat>Widescreen</PresentationFormat>
  <Paragraphs>326</Paragraphs>
  <Slides>36</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Calibri</vt:lpstr>
      <vt:lpstr>Arial</vt:lpstr>
      <vt:lpstr>Jefferson Lab Theme 1</vt:lpstr>
      <vt:lpstr>Data Management and Stewardship</vt:lpstr>
      <vt:lpstr>PowerPoint Presentation</vt:lpstr>
      <vt:lpstr>Chief Data Office at JLab  </vt:lpstr>
      <vt:lpstr>JLAB Chief Data Office https://www.jlab.org/about/leadership/cdo_office </vt:lpstr>
      <vt:lpstr>What we do (so far)</vt:lpstr>
      <vt:lpstr>Motivating Factors  Requirements, Initiatives, Your Science!</vt:lpstr>
      <vt:lpstr>2023: DOE O241.C New Requirements</vt:lpstr>
      <vt:lpstr>Gap</vt:lpstr>
      <vt:lpstr>Some Terminology </vt:lpstr>
      <vt:lpstr>July 2025: AI Action Plan</vt:lpstr>
      <vt:lpstr>The Genesis Mission:  Prioritizing American Science and Technology Leadership</vt:lpstr>
      <vt:lpstr>Nuclear Physics Long Range Plan 2023</vt:lpstr>
      <vt:lpstr>AI for Nuclear Physics Workshop</vt:lpstr>
      <vt:lpstr>Where is this going? (Laura’s predictions)  </vt:lpstr>
      <vt:lpstr>FAIR and AI-Ready Data</vt:lpstr>
      <vt:lpstr>FAIR Principles for Data</vt:lpstr>
      <vt:lpstr>FAIRification</vt:lpstr>
      <vt:lpstr>FAIR4…</vt:lpstr>
      <vt:lpstr>AI-Ready Data</vt:lpstr>
      <vt:lpstr>FAIR for Research Software (FAIR4RS) Making scientific software findable, reusable, and trustworthy </vt:lpstr>
      <vt:lpstr>FAIR vs. FAIR4RS</vt:lpstr>
      <vt:lpstr>FAIR for Research Software</vt:lpstr>
      <vt:lpstr>Layers of Data Management</vt:lpstr>
      <vt:lpstr>Layers of data management</vt:lpstr>
      <vt:lpstr>Data Management Planning As part of research planning</vt:lpstr>
      <vt:lpstr>Data Management Planning As part of experiment planning</vt:lpstr>
      <vt:lpstr>Data Management Planning As part of collaboration planning</vt:lpstr>
      <vt:lpstr>Persistent, Unique Identifiers</vt:lpstr>
      <vt:lpstr>Metadata and Repositories </vt:lpstr>
      <vt:lpstr>Metadata and Documentation</vt:lpstr>
      <vt:lpstr>Machine Actionable Data with Data Cards</vt:lpstr>
      <vt:lpstr>Data Sharing and Reuse</vt:lpstr>
      <vt:lpstr>Data Analysis and Preservation; and Provenance</vt:lpstr>
      <vt:lpstr>Gaps and Future Work</vt:lpstr>
      <vt:lpstr>Kudos</vt:lpstr>
      <vt:lpstr>Thank you    data.jlab.org JLabDataManagement@jlab.org </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Biven</dc:creator>
  <cp:lastModifiedBy>Laura Biven</cp:lastModifiedBy>
  <cp:revision>27</cp:revision>
  <cp:lastPrinted>2026-04-05T19:33:47Z</cp:lastPrinted>
  <dcterms:created xsi:type="dcterms:W3CDTF">2025-01-10T13:37:06Z</dcterms:created>
  <dcterms:modified xsi:type="dcterms:W3CDTF">2026-06-23T11:41:58Z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0x0101008E099C506A25CA42B8D97A71C8E45BF6</vt:lpwstr>
  </property>
  <property fmtid="{D5CDD505-2E9C-101B-9397-08002B2CF9AE}" pid="3" name="MediaServiceImageTags">
    <vt:lpwstr/>
  </property>
</Properties>
</file>