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311" r:id="rId3"/>
    <p:sldId id="265" r:id="rId4"/>
    <p:sldId id="309" r:id="rId5"/>
    <p:sldId id="310" r:id="rId6"/>
    <p:sldId id="278" r:id="rId7"/>
    <p:sldId id="303" r:id="rId8"/>
    <p:sldId id="263" r:id="rId9"/>
    <p:sldId id="302" r:id="rId10"/>
    <p:sldId id="301" r:id="rId11"/>
    <p:sldId id="304" r:id="rId12"/>
    <p:sldId id="288" r:id="rId13"/>
    <p:sldId id="305" r:id="rId14"/>
    <p:sldId id="268" r:id="rId15"/>
    <p:sldId id="273" r:id="rId16"/>
    <p:sldId id="270" r:id="rId17"/>
    <p:sldId id="279" r:id="rId18"/>
    <p:sldId id="285" r:id="rId19"/>
    <p:sldId id="281" r:id="rId20"/>
    <p:sldId id="287" r:id="rId21"/>
    <p:sldId id="289" r:id="rId22"/>
    <p:sldId id="290" r:id="rId23"/>
    <p:sldId id="291" r:id="rId24"/>
    <p:sldId id="292" r:id="rId25"/>
    <p:sldId id="283" r:id="rId26"/>
    <p:sldId id="293" r:id="rId27"/>
    <p:sldId id="294" r:id="rId28"/>
    <p:sldId id="295" r:id="rId29"/>
    <p:sldId id="284" r:id="rId30"/>
    <p:sldId id="296" r:id="rId31"/>
    <p:sldId id="297" r:id="rId32"/>
    <p:sldId id="298" r:id="rId33"/>
    <p:sldId id="300" r:id="rId34"/>
    <p:sldId id="307" r:id="rId35"/>
    <p:sldId id="306" r:id="rId36"/>
    <p:sldId id="308" r:id="rId37"/>
    <p:sldId id="312" r:id="rId38"/>
    <p:sldId id="299" r:id="rId39"/>
    <p:sldId id="313" r:id="rId40"/>
    <p:sldId id="314" r:id="rId41"/>
    <p:sldId id="31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A72E"/>
    <a:srgbClr val="0D0D0D"/>
    <a:srgbClr val="E8E8E8"/>
    <a:srgbClr val="C00000"/>
    <a:srgbClr val="DC12E3"/>
    <a:srgbClr val="156082"/>
    <a:srgbClr val="1600BF"/>
    <a:srgbClr val="081E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770F2-1049-7A6B-1771-D735EE86341E}" v="109" dt="2026-06-22T18:55:28.271"/>
    <p1510:client id="{143C54DD-961D-94ED-FC5F-2C4B0CF5A798}" v="334" dt="2026-06-24T15:01:12.585"/>
    <p1510:client id="{212F7BC1-63C4-C3F7-E3BF-88598EA81737}" v="411" dt="2026-06-24T18:09:28.285"/>
    <p1510:client id="{237659D6-2012-6615-9477-A1507EEDBB52}" v="881" dt="2026-06-22T18:34:27.610"/>
    <p1510:client id="{7386C770-D0AD-BE20-785E-F405ACAAE045}" v="2533" dt="2026-06-23T20:11:01.992"/>
    <p1510:client id="{9EFDAD2A-0052-47CC-1B2A-2A270EEDAAFA}" v="8" dt="2026-06-23T16:58:15.662"/>
    <p1510:client id="{EA560EFA-3C9A-935C-A17A-DFCD7B8F2709}" v="149" dt="2026-06-24T16:26:32.474"/>
    <p1510:client id="{F3DD751F-9E1B-AD41-C1C1-4D83ACED126D}" v="3" dt="2026-06-22T19:53:40.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75"/>
    </inkml:context>
    <inkml:brush xml:id="br0">
      <inkml:brushProperty name="width" value="0.17143" units="cm"/>
      <inkml:brushProperty name="height" value="0.17143" units="cm"/>
      <inkml:brushProperty name="color" value="#E71224"/>
    </inkml:brush>
  </inkml:definitions>
  <inkml:trace contextRef="#ctx0" brushRef="#br0">2539 103 7761,'-4'-13'-103,"-4"4"0,1 4-414,-10-4 695,12 5-124,-20-7-92,11 11 1,-12 0 15,-1 0 6,1 0 1,0 0 33,-2 0 1,-7 0-5,0 0 1,-3 9 49,2 0 0,-5 11 110,-11-4 1,-1 0-89,1 0 0,-11 12-26,2 7-50,-13 11 0,8-9 1,-14 9 10,1-2 1,-1 8-22,1 8 0,-1 4 43,0-3 0,3 6-1027,-3 11 1021,1 0 0,-1-1 1,-2 4 60,-7 7 1,11-7-99,-2 5 0,4 4 117,13-2 0,-8 6 20,10-6-105,0 10 1,17-16 0,3 6-3,3 3 0,2-7-15,9 11 0,1-11-20,0 2 1,11-5 19,7-2 1,5 1-16,3 6 0,3-7 470,5-1 0,7 1-456,11-11 0,3-1 138,6 4 1,-1-5-177,8 3 0,3 3 4,9-11 0,9 11-33,8-3 1,5-4-12,4-5 1,2-4 46,7-4 0,7 3-225,19 5 0,-7-5 233,7 6 1,-6-14-23,-3-5 1,2 2 48,7 8 0,2-8-15,8-2 0,2-9 8,-2 2 0,5-16-17,1 0 0,-1-15 3,-8 5 0,11-6 4,-2-3 1,5-12-4,15-5 0,-14-8 2,4-10 0,-15 2-5,-3-9 0,1-2 11,8-8 0,0 1-33,-1-2 1,-6 0-3,-2 2 0,-5-12 7,13-8 0,-24 5-4,6-4 1,-9-2 11,2-16 1,3 6-8,5-15 0,-8 3-346,-1-11 0,-3 2 330,-12-2 1,-5 0 76,-15 2 0,-5 1-165,-12 6 1,-12-4 130,-6 5 0,-6-7-22,-3-3 0,-1 11 1,-8-2 1,-5 3 16,-12-2 1,-3-7-4,-6 6 0,-6 6 27,-12 4 0,-2-4-32,-5 4 0,-8-7 15,-12 15 0,3-7-9,-3 16 1,-10 3 1,-6-3 0,-16 2 2,-1-2 1,-14 3-1,5 4 1,-10 8 54,-8-8 1,-5 11 5,-4 8 0,2-5 164,7 14 0,-3-1-58,-7 9 1,-12 3 39,14 6 0,-13 5-48,12 12 1,5 0-22,3 0 0,10 0-47,7 0 1,8 12-17,11 5 1,14-2-5,12 2 0,2-2 181,16 2-891,12-7 0,23-10 740,16 0-105,20 0 0,29 0 0,18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86"/>
    </inkml:context>
    <inkml:brush xml:id="br0">
      <inkml:brushProperty name="width" value="0.17143" units="cm"/>
      <inkml:brushProperty name="height" value="0.17143" units="cm"/>
      <inkml:brushProperty name="color" value="#004F8B"/>
    </inkml:brush>
  </inkml:definitions>
  <inkml:trace contextRef="#ctx0" brushRef="#br0">79 27 7945,'-15'0'-485,"-5"-3"0,8-4 498,-2 0 21,8-2 6,-6 9-5,35 0 0,8 3-24,20 6 1,17-5-23,11 15 0,16-2 21,20 9 0,7-1-196,21 2 1,-60-14 0,5 1 231,12-2 1,4 1 0,6 6 0,4 0-309,8 2 0,2 1 1,1 3-1,2-2 292,5 5 1,0-3-1,7 2 1,2 2-10,4 1 1,1 0-1,-13-2 1,-2-2-46,-2 5 1,-3 0 47,-3 3 0,-1-2 0,-9-4 0,-1-1 0,7 4 0,0 2-9,0-1 1,1 0-1,-13-8 1,-3-1-157,-7 2 1,0 1 0,-8-4 0,-2-1 177,-7 0 1,-1 2 0,65 24 23,-11-12-52,-25-13 1,-28 2 0,-22-11-1,-11 3 35,-8 6 740,-26-19-561,-1 9 0,-30-24 543,1-4 1,-12 0-893,11-1 0,4 12 974,-5-4-894,13-6 25,-5 12-209,11-8-776,0 11 839,11 0 90,5 0 0,10 0-49,0 0 0,-8 0 3,-1 0 34,-11 0-25,18 0 63,-21 0-1049,8 0 1100,-22 11 0,8-8 0,-21 9 0,21-12 0,-7 0 0</inkml:trace>
  <inkml:trace contextRef="#ctx0" brushRef="#br0" timeOffset="1">2936 209 7976,'-28'0'16,"2"0"65,-1-10 1,1 7 373,0-7 55,-1 7-340,1-9 54,-1 9 1,13-4-240,5 14 1,9-1-41,9 12 0,7-1-26,20 9 0,6 3 97,10 6 1,10-3-183,-1 12 1,11-10 99,-11 9 0,10-2-77,-10 1 0,1 9 57,-9-8 1,-16-2 60,-9 3 47,-14-13 0,-17 9 0,-8-11 51,-17-4 0,-12 7 153,-22-13 1,-2-7-133,-7-5 0,6 5 3,13-2-169,-2-3 0,13-7 1,6 3-976,6 6 1047,13-6 0,5 20 0,11-9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7:24:41.482"/>
    </inkml:context>
    <inkml:brush xml:id="br0">
      <inkml:brushProperty name="width" value="0.1" units="cm"/>
      <inkml:brushProperty name="height" value="0.1" units="cm"/>
    </inkml:brush>
  </inkml:definitions>
  <inkml:trace contextRef="#ctx0" brushRef="#br0">22384 4921 16383 0 0,'0'6'0'0'0,"6"8"0"0"0,1 7 0 0 0,1 6 0 0 0,-2 11 0 0 0,-2 4 0 0 0,-1 1 0 0 0,-2-13 0 0 0,0-11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7:24:41.483"/>
    </inkml:context>
    <inkml:brush xml:id="br0">
      <inkml:brushProperty name="width" value="0.1" units="cm"/>
      <inkml:brushProperty name="height" value="0.1" units="cm"/>
    </inkml:brush>
  </inkml:definitions>
  <inkml:trace contextRef="#ctx0" brushRef="#br0">22595 4868 16383 0 0,'0'6'0'0'0,"0"8"0"0"0,0 7 0 0 0,6 1 0 0 0,2 1 0 0 0,-6 4 0 0 0,-4 3 0 0 0,-1 2 0 0 0,-1-5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7:24:41.484"/>
    </inkml:context>
    <inkml:brush xml:id="br0">
      <inkml:brushProperty name="width" value="0.1" units="cm"/>
      <inkml:brushProperty name="height" value="0.1" units="cm"/>
    </inkml:brush>
  </inkml:definitions>
  <inkml:trace contextRef="#ctx0" brushRef="#br0">30369 4745 16383 0 0,'4'5'0'0'0,"3"6"0"0"0,3 5 0 0 0,0 5 0 0 0,4 4 0 0 0,-1 2 0 0 0,-3 1 0 0 0,1-5 0 0 0,0-1 0 0 0,1-4 0 0 0,-1-1 0 0 0,3 1 0 0 0,-2 2 0 0 0,2 4 0 0 0,-2 0 0 0 0,3 2 0 0 0,-3 1 0 0 0,-2 0 0 0 0,0-4 0 0 0,0-2 0 0 0,-2 1 0 0 0,2-4 0 0 0,3-5 0 0 0,0 0 0 0 0,38 30 0 0 0,20 13 0 0 0,11 1 0 0 0,-5-10 0 0 0,-10-7 0 0 0,-12-11 0 0 0,-15-6 0 0 0,-11-6 0 0 0,-5-7 0 0 0,-2 0 0 0 0,-1-2 0 0 0,1-2 0 0 0,-3 2 0 0 0,-1 0 0 0 0,-3 3 0 0 0,0 0 0 0 0,3-1 0 0 0,-3 1 0 0 0,1-1 0 0 0,3-2 0 0 0,2 2 0 0 0,2-1 0 0 0,2-1 0 0 0,1-3 0 0 0,-4 3 0 0 0,-2 0 0 0 0,1-2 0 0 0,-3 4 0 0 0,-1-1 0 0 0,3 3 0 0 0,0-1 0 0 0,-1 3 0 0 0,-1-1 0 0 0,-2 2 0 0 0,-1-3 0 0 0,3-2 0 0 0,2-3 0 0 0,-2 2 0 0 0,0-1 0 0 0,2-1 0 0 0,-2 2 0 0 0,-1 4 0 0 0,2 1 0 0 0,3 1 0 0 0,0 4 0 0 0,3 3 0 0 0,1-3 0 0 0,0 1 0 0 0,1-4 0 0 0,0 1 0 0 0,-5 1 0 0 0,-1-1 0 0 0,0-5 0 0 0,-4 1 0 0 0,1-2 0 0 0,0 2 0 0 0,7 3 0 0 0,4 4 0 0 0,1 2 0 0 0,-5 3 0 0 0,-1-3 0 0 0,-6-1 0 0 0,0 1 0 0 0,-4 1 0 0 0,0-3 0 0 0,3-1 0 0 0,-3 2 0 0 0,2 1 0 0 0,-2 2 0 0 0,1-4 0 0 0,-3 0 0 0 0,3 1 0 0 0,-3 2 0 0 0,-2 1 0 0 0,0-4 0 0 0,0 1 0 0 0,-2 0 0 0 0,-3 1 0 0 0,2 3 0 0 0,1 0 0 0 0,2 1 0 0 0,1 1 0 0 0,2-5 0 0 0,-1-1 0 0 0,-3 1 0 0 0,3-4 0 0 0,-2 0 0 0 0,3-4 0 0 0,-3 2 0 0 0,-1 1 0 0 0,2-1 0 0 0,-1 1 0 0 0,2-3 0 0 0,0 1 0 0 0,-4 3 0 0 0,3-2 0 0 0,-2 1 0 0 0,-1 3 0 0 0,2 1 0 0 0,-1 3 0 0 0,3 2 0 0 0,-1 0 0 0 0,3 1 0 0 0,-2 1 0 0 0,-2-1 0 0 0,-4 0 0 0 0,2 1 0 0 0,1 0 0 0 0,-3-2 0 0 0,3-3 0 0 0,0-2 0 0 0,-2 0 0 0 0,3 2 0 0 0,-1 0 0 0 0,-2 2 0 0 0,-1 2 0 0 0,1-6 0 0 0,1 0 0 0 0,-2 0 0 0 0,-1 2 0 0 0,-2 1 0 0 0,-1 1 0 0 0,3-3 0 0 0,1-2 0 0 0,0 1 0 0 0,-2 2 0 0 0,-1 1 0 0 0,3 2 0 0 0,1 0 0 0 0,-1 0 0 0 0,-2 2 0 0 0,-1-1 0 0 0,-1 0 0 0 0,-1 1 0 0 0,-1-1 0 0 0,0 0 0 0 0,0 0 0 0 0,0 1 0 0 0,-1-2 0 0 0,1 2 0 0 0,0-1 0 0 0,0-1 0 0 0,0 2 0 0 0,0-1 0 0 0,-5 0 0 0 0,-1 0 0 0 0,1 0 0 0 0,-4 0 0 0 0,-1 0 0 0 0,2 0 0 0 0,3 1 0 0 0,1-2 0 0 0,2 1 0 0 0,-4 1 0 0 0,0-2 0 0 0,1 2 0 0 0,1-1 0 0 0,-3-4 0 0 0,-1 1 0 0 0,-4 4 0 0 0,2 1 0 0 0,1-1 0 0 0,-2-4 0 0 0,1-2 0 0 0,3 0 0 0 0,-3 0 0 0 0,0 2 0 0 0,-2-3 0 0 0,1-2 0 0 0,2 2 0 0 0,-2-4 0 0 0,1 1 0 0 0,-2-3 0 0 0,-4 6 0 0 0,-3 2 0 0 0,-3-1 0 0 0,1-1 0 0 0,2 1 0 0 0,-3 2 0 0 0,0 1 0 0 0,-2 1 0 0 0,-1-5 0 0 0,0 0 0 0 0,-2 1 0 0 0,0 0 0 0 0,1-2 0 0 0,4-1 0 0 0,1-3 0 0 0,0-5 0 0 0,3 0 0 0 0,1 4 0 0 0,-2-1 0 0 0,-1 1 0 0 0,-3-1 0 0 0,-1-4 0 0 0,2 2 0 0 0,3 3 0 0 0,-7-1 0 0 0,2 1 0 0 0,1 0 0 0 0,-5 0 0 0 0,-2-2 0 0 0,-1 2 0 0 0,-4-2 0 0 0,0-3 0 0 0,-4 1 0 0 0,-3-1 0 0 0,1 2 0 0 0,-3-1 0 0 0,2-1 0 0 0,5 1 0 0 0,3-2 0 0 0,3-1 0 0 0,2-3 0 0 0,3-1 0 0 0,-5-2 0 0 0,-1 2 0 0 0,1 3 0 0 0,-4-2 0 0 0,0-1 0 0 0,-4-1 0 0 0,2-1 0 0 0,-3-1 0 0 0,1-1 0 0 0,2 0 0 0 0,4 0 0 0 0,2-1 0 0 0,3 1 0 0 0,1 0 0 0 0,-4 0 0 0 0,-1 0 0 0 0,0-5 0 0 0,-3 0 0 0 0,0-2 0 0 0,2-2 0 0 0,1 0 0 0 0,1 1 0 0 0,3-2 0 0 0,1-1 0 0 0,0 4 0 0 0,1 1 0 0 0,0 2 0 0 0,0-2 0 0 0,0-1 0 0 0,0-3 0 0 0,-1-1 0 0 0,-3-2 0 0 0,-3 0 0 0 0,1 3 0 0 0,-4 3 0 0 0,1-2 0 0 0,1 1 0 0 0,2 2 0 0 0,2 1 0 0 0,6-3 0 0 0,2 0 0 0 0,1 2 0 0 0,0-3 0 0 0,-2-1 0 0 0,-1-1 0 0 0,-1-1 0 0 0,0 3 0 0 0,-2-2 0 0 0,5-4 0 0 0,-3 1 0 0 0,-2-3 0 0 0,-1 3 0 0 0,1-1 0 0 0,-1 2 0 0 0,5-2 0 0 0,1 1 0 0 0,2 0 0 0 0,-2 1 0 0 0,3-1 0 0 0,0-3 0 0 0,0-3 0 0 0,2-4 0 0 0,0-1 0 0 0,3-1 0 0 0,-2 3 0 0 0,4 1 0 0 0,-2 0 0 0 0,2 0 0 0 0,2-2 0 0 0,0-1 0 0 0,0-2 0 0 0,-2 5 0 0 0,1 1 0 0 0,3-1 0 0 0,-3 4 0 0 0,1 0 0 0 0,3 0 0 0 0,1-4 0 0 0,-1-1 0 0 0,-1-2 0 0 0,2-1 0 0 0,1-2 0 0 0,-2 6 0 0 0,-1 1 0 0 0,2-1 0 0 0,1-1 0 0 0,2-1 0 0 0,-3 4 0 0 0,-1 0 0 0 0,1-1 0 0 0,-3 3 0 0 0,1 0 0 0 0,0-1 0 0 0,-2 2 0 0 0,0 0 0 0 0,3-2 0 0 0,2-3 0 0 0,1-1 0 0 0,-2-3 0 0 0,0 0 0 0 0,-1-1 0 0 0,4-1 0 0 0,-5 1 0 0 0,0-1 0 0 0,-2 5 0 0 0,-1 2 0 0 0,2 0 0 0 0,3-1 0 0 0,1-2 0 0 0,3-1 0 0 0,-3-1 0 0 0,-1-1 0 0 0,0 0 0 0 0,-2 4 0 0 0,-1 2 0 0 0,-3 4 0 0 0,1 1 0 0 0,-7-7 0 0 0,-5-3 0 0 0,2-3 0 0 0,-2 5 0 0 0,6 0 0 0 0,-1 6 0 0 0,-1 5 0 0 0,3 0 0 0 0,-1 3 0 0 0,-1-2 0 0 0,-4-3 0 0 0,-1 0 0 0 0,4-1 0 0 0,-1 2 0 0 0,-1 3 0 0 0,4-1 0 0 0,-1 1 0 0 0,-1 3 0 0 0,3-2 0 0 0,-2 2 0 0 0,0-5 0 0 0,-4 2 0 0 0,0 2 0 0 0,-4 3 0 0 0,6-3 0 0 0,-1 1 0 0 0,0 1 0 0 0,-1 3 0 0 0,-2-3 0 0 0,-1-1 0 0 0,0 1 0 0 0,-1 2 0 0 0,4-2 0 0 0,1-1 0 0 0,0 1 0 0 0,-1 2 0 0 0,-1 2 0 0 0,-2-3 0 0 0,0-1 0 0 0,-1 1 0 0 0,0 1 0 0 0,-1 3 0 0 0,5-5 0 0 0,1 1 0 0 0,0-1 0 0 0,-1 3 0 0 0,-1-4 0 0 0,-1 0 0 0 0,-2 1 0 0 0,5-2 0 0 0,0-1 0 0 0,-4 3 0 0 0,-3-4 0 0 0,-1 2 0 0 0,0 1 0 0 0,5-2 0 0 0,1 1 0 0 0,1 1 0 0 0,0-2 0 0 0,-1 0 0 0 0,3-1 0 0 0,0-1 0 0 0,0 3 0 0 0,3-2 0 0 0,-1 1 0 0 0,0 2 0 0 0,-3-2 0 0 0,-2 0 0 0 0,3-2 0 0 0,0 0 0 0 0,0 3 0 0 0,2-1 0 0 0,1-1 0 0 0,-2-1 0 0 0,-3 0 0 0 0,4-2 0 0 0,-1 2 0 0 0,4-2 0 0 0,-1 0 0 0 0,3 0 0 0 0,-2-4 0 0 0,3-2 0 0 0,3-3 0 0 0,-2-2 0 0 0,2-2 0 0 0,-3 0 0 0 0,-3-1 0 0 0,0 1 0 0 0,3-2 0 0 0,4 2 0 0 0,-2 0 0 0 0,2 0 0 0 0,-4-1 0 0 0,2 2 0 0 0,-3-6 0 0 0,1-1 0 0 0,2-1 0 0 0,0-2 0 0 0,0 0 0 0 0,2 1 0 0 0,-2 2 0 0 0,1 3 0 0 0,1 0 0 0 0,3 2 0 0 0,2 0 0 0 0,-3 2 0 0 0,0-1 0 0 0,0 1 0 0 0,1-1 0 0 0,3 0 0 0 0,5 0 0 0 0,2 0 0 0 0,1 0 0 0 0,-2 0 0 0 0,-1 0 0 0 0,0 0 0 0 0,3-1 0 0 0,1 2 0 0 0,-2-1 0 0 0,4-1 0 0 0,0 2 0 0 0,-1-2 0 0 0,2 1 0 0 0,-1 0 0 0 0,3 0 0 0 0,-1 0 0 0 0,-1 0 0 0 0,1 5 0 0 0,-1 1 0 0 0,-3-1 0 0 0,3 0 0 0 0,-1-2 0 0 0,3 4 0 0 0,-1 0 0 0 0,-2-1 0 0 0,2-1 0 0 0,4-2 0 0 0,-2-1 0 0 0,2 3 0 0 0,-1 1 0 0 0,1 0 0 0 0,-2-2 0 0 0,2-1 0 0 0,2-1 0 0 0,-1-1 0 0 0,0 4 0 0 0,-1 1 0 0 0,0-1 0 0 0,-2-1 0 0 0,1 4 0 0 0,-1 0 0 0 0,1 4 0 0 0,-2-2 0 0 0,-3 0 0 0 0,2 1 0 0 0,-1-1 0 0 0,2 2 0 0 0,3 1 0 0 0,0-4 0 0 0,2-3 0 0 0,2 3 0 0 0,-3-2 0 0 0,2 0 0 0 0,1-3 0 0 0,2 4 0 0 0,3-1 0 0 0,-4 0 0 0 0,0 2 0 0 0,1 0 0 0 0,1 3 0 0 0,-3 0 0 0 0,0 2 0 0 0,-4-2 0 0 0,1 3 0 0 0,2-2 0 0 0,1 1 0 0 0,4-1 0 0 0,1-3 0 0 0,2 2 0 0 0,0-3 0 0 0,1 4 0 0 0,0-2 0 0 0,-1-2 0 0 0,1 2 0 0 0,0-2 0 0 0,-1 4 0 0 0,1 3 0 0 0,-1 4 0 0 0,1-2 0 0 0,-1 0 0 0 0,1-1 0 0 0,-1-1 0 0 0,0 3 0 0 0,1 2 0 0 0,-1 2 0 0 0,0 2 0 0 0,1-3 0 0 0,0-2 0 0 0,-1 2 0 0 0,5 1 0 0 0,1 1 0 0 0,0 1 0 0 0,0-3 0 0 0,-3-1 0 0 0,-1-1 0 0 0,0 4 0 0 0,-1-1 0 0 0,-1 2 0 0 0,1 1 0 0 0,-1-3 0 0 0,0-3 0 0 0,0 2 0 0 0,0 0 0 0 0,1 2 0 0 0,-1 2 0 0 0,0-1 0 0 0,1 2 0 0 0,-1 0 0 0 0,0 0 0 0 0,1 1 0 0 0,0-1 0 0 0,-1 0 0 0 0,0 0 0 0 0,1 1 0 0 0,-1-1 0 0 0,0 0 0 0 0,1 0 0 0 0,0 0 0 0 0,-1 0 0 0 0,0 0 0 0 0,1 0 0 0 0,-1 0 0 0 0,0 0 0 0 0,1 0 0 0 0,-1 0 0 0 0,-4 3 0 0 0,-1 4 0 0 0,-1-1 0 0 0,-2 3 0 0 0,-1 1 0 0 0,1-3 0 0 0,-1 4 0 0 0,0-1 0 0 0,1-2 0 0 0,-1 2 0 0 0,0 0 0 0 0,2-3 0 0 0,2-2 0 0 0,-3 4 0 0 0,1-1 0 0 0,-3 3 0 0 0,0 0 0 0 0,-4 2 0 0 0,3-1 0 0 0,2-2 0 0 0,-2 1 0 0 0,2 0 0 0 0,-4 2 0 0 0,3-2 0 0 0,-3 3 0 0 0,1-2 0 0 0,3-2 0 0 0,-2 1 0 0 0,2-1 0 0 0,-3 3 0 0 0,1-1 0 0 0,-2 1 0 0 0,2-1 0 0 0,-3 3 0 0 0,2-2 0 0 0,-2 1 0 0 0,-2 4 0 0 0,0-2 0 0 0,0 0 0 0 0,2-1 0 0 0,-1 2 0 0 0,-2-4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76"/>
    </inkml:context>
    <inkml:brush xml:id="br0">
      <inkml:brushProperty name="width" value="0.17143" units="cm"/>
      <inkml:brushProperty name="height" value="0.17143" units="cm"/>
      <inkml:brushProperty name="color" value="#E71224"/>
    </inkml:brush>
  </inkml:definitions>
  <inkml:trace contextRef="#ctx0" brushRef="#br0">500 365 7904,'0'-18'-41,"0"2"0,0 6 48,0-6 0,-3 10-466,-7-3 309,7-6 85,-19 12 102,7-8 1,-11 11-86,-1 0 1,9 11 98,-1 7 1,3 4-14,-10 6 0,7-3 46,3 1 1,7 1-14,-10-2 0,13 4 65,-2 6 0,5-7-76,3 7 0,0 3 64,0-3 1,3 11-40,5-2 0,8-6-130,10-4 0,9-6 86,-1 0 0,14-5-108,-3-7 0,5-4 66,2-12 0,-8 0-110,1 0 0,-1-13 85,7-15 1,-6-10 12,-1-13 0,-8-4-106,8-6 1,-12-5 57,4-12 1,-18 8-34,-11 2 0,-3 9 72,-4-2 1,-7 9 5,-9 8 0,-14 7 24,-23 10 0,-2 13 3,-8 6 0,5 5 149,-13 3 0,2 14-54,-11 13 1,4 11 43,5 13 1,0 1-106,19-1 1,-5 12 209,21-3 1,4 12-4,16-3 1,3 15-20,13 4 1,3 0-157,7 0 1,16-10 17,18 1 0,8-7-266,11-21 0,4 2 92,13-27 0,2-6-260,5-20 0,-4-11 139,5-7 0,-5-26-51,-5-8 1,-2-25-44,-5-2 1,-5-15-185,-15-4 1,-9 7 291,-8-5 0,-6 10-10,-11-10 0,-5 20 130,-12-1 1,-15 16 149,-11 0 1,-15 14 185,-21 4 1,3 15-155,-11 2 1,-3 1 258,-17 18 0,7-2-146,-15 9 0,11 13 21,-12 15 0,16 9-60,-6 15 1,16 0 205,3 0 1,13 3-265,4 5 0,12 8 22,14 8 1,14 6-104,3 5 0,10-5 64,10 3 0,6 6 12,19-4-1,9-1-15,20-8 1,-7-21-13,13-15 1,10-21 11,9-13 0,11-8-45,-5-8 0,-3-18 23,-3-18 1,-8-17-41,-1-9 0,-11-19-1657,3-14 0,-16 7 878,-3-9 1,-15 15 620,-21-5 0,-5 20-35,-12-4 0,-24 22 341,-11 5 0,-14 2-54,-13 15 0,-6 9-73,-11 10 0,-4 10-59,-4-4 1,1 14 69,-11 13 0,3 3 373,-3 24 0,6 1-147,12 17 1,14-8-28,14 9 1,9-1-104,14-2 0,15 10-217,3-8 1,10 10 227,10-3 0,6 4-273,20-4 0,8-9-9,17-16 1,5-10 80,4-15 1,6-9-141,-5-10 0,5-2 18,4-6 0,-13-11-21,-5-15 1,-7-18-15,-2-17 0,-12-5-51,-6 5 0,-13-6 172,-5 6 0,-15-4 101,-2 4 1,-13 8 9,-22 18 1,-7 5-126,-11 13 1,-2 6 180,-8 3 0,9 10-88,-10-3 0,0 18 147,3 7 1,-2 12-14,12 7 1,9-4 57,7 12 0,14-8-98,4 9 0,10-5-102,-1 5 1,8 5-75,8-5 0,8 1 126,10-1 0,12 3-113,7-13 1,3-11 77,6-14 0,7-6-156,1-3 1,9-3 64,-10-6 1,-1-14-112,-18-11 0,6-13 44,-13 3 1,1-13-55,-9-3 1,-14 1 172,-3 15 0,-7-1-9,-3 10 1,-16-4 108,-10 11 0,-11-1-87,-17 20 1,1 2 46,1 7 1,-9 10-65,0 9 1,-3 6 202,13 10 0,6-3 9,1 11 1,11-2 17,-1 3 0,6 2-274,11-11 0,5 9 132,12-10 1,3 8-155,6-7 0,15 1 81,10-10 0,13-13-161,-2-4 1,6-6 43,0-3 0,3 0 35,-3 0 0,-6-13-26,-1-15 1,-11 0-132,2-15 1,-6 8-14,-2-9 1,-13 0 134,-4-7 0,-7 8 222,-3-2 1,-16 14-136,-10-4 1,-10 9 183,-8 9 0,-14 6-56,5 11 1,-5 2 60,4 7 1,6 5 60,3 12 0,-2 3 121,11 5 0,10-3-141,8 3 1,12-2-54,-3 2 0,9-5-238,9 6 0,7-6 133,10-3 1,3-3-206,6-5 0,6-8 54,12-10 1,-2 0-86,-8 0 0,7-3-27,-6-4 1,-5-8 103,-4-11 1,-6-8-35,-3 0 1,-11-4 62,-5 3 0,-8 5 144,-2-5 1,-12 7-137,-6 2 1,-14 2 143,-4 7 0,-9 5-60,0 12 0,-5 0 157,-4 0 1,2 3-46,-1 6 0,12 4 47,6 15 0,9-2-150,9-1 0,2-3 38,5 3 1,10-13-143,0 13 1,3-6 134,15-3 0,8 6-188,10-15 1,11 2 90,-2-9 0,0 0-140,0 0 1,6-3-69,-7-6 0,-6-2 127,-3-7 1,-9-5 93,-10 6 1,-3 3-60,-13-4 1,-3 9 297,-7-7 1,-6 10-78,-19-4 0,-7 7 8,-12 3 0,6 3-9,4 7 1,-4-4-193,13 10 0,0-10-589,9 3-830,10 6 1479,4-12 0,37 7 0,4-10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77"/>
    </inkml:context>
    <inkml:brush xml:id="br0">
      <inkml:brushProperty name="width" value="0.17143" units="cm"/>
      <inkml:brushProperty name="height" value="0.17143" units="cm"/>
      <inkml:brushProperty name="color" value="#004F8B"/>
    </inkml:brush>
  </inkml:definitions>
  <inkml:trace contextRef="#ctx0" brushRef="#br0">582 209 7799,'-12'-16'0,"-2"6"-54,-14-2 1,12 9 21,-2-6 559,1 7-131,-9 2-437,-2 0 1,11 2 135,-2 7 1,12-3 2,-11 10 1,11 3 42,-1 6 1,-3 2-64,1-1 0,-2 12 50,3 6 1,8-4-34,-9 2 1,8 1-123,2 11 0,2-3 101,8 1 0,-6 1-130,14-1 1,9-8 59,7-1 1,12-12-19,-12 4 1,14-19 15,-4-6 1,4-7-11,6-3 0,0-6-162,-2-11 1,-1-11 97,-7-26 0,2-11-146,-12-14 1,2-2 40,-8-14 0,-14 11 37,-6-4 0,-8 10 113,-8 8 1,-9 8-2,-19 9 1,-5 17 35,-12 8 1,-9 15-78,1 13 0,-12 3 173,1 4 1,8 21-67,3 14 0,4 16 151,5 3 0,2 14-7,5 3 0,10 1-92,18 8 0,5 5-90,12 2 0,3 6 50,6-5 1,14 4-62,12-13 1,22-10-8,-5-17 0,19-5-149,-2-10 1,7-19 49,4-17 0,0-16-24,0-9 0,-1-26 52,1-10 1,-14-16-114,-5-1 1,-7-8 82,-9-10 0,0-4 38,-8-11 0,-5 10 37,-15 7 0,-5 7 100,-12 10 0,-12-3 52,-5 10 1,-17 11-86,-11 7 0,-9 12-64,-7-3 1,-6 6 45,-12 3 0,-1 13 161,1 4 0,-10 9 27,2 9 1,-8 4 47,15 13 0,-1 10-87,19-2 0,1 11-58,7-1 0,12 15-149,8 1 1,7 13 139,9-4 0,7-3-107,11 4 1,3 0 39,5 7 0,20-9-73,16-8 0,8-6 18,11-1 1,4-16-2,13-11 1,-3-11-32,2-15 0,11-3 5,-1-6 0,-2-13-216,-8-13 1,-3-20 77,-5 3 1,-5-17-50,-15-2 0,-9-2 35,-8 5 0,-14-5 302,-13 13 0,-7 2-111,-7 15 0,-21-4 62,-16 12 1,-9-4 59,-8 13 0,-8-6-84,-10 14 1,-8 5 193,-2 6 1,-10 4-59,1 3 1,5 10 88,-4 9 0,6 13-62,2 2 0,13 9 3,23-8 0,12 9-86,6-9 1,17 11-39,10-4 1,5 18-136,3 0 0,20 2 111,6 1 1,18-9-164,0 8 0,17-8 92,10-2 1,1-8-52,5-2 1,-5-21 64,7-4 1,0-11-42,-8-6 0,5-3 1,0-7-315,-4-18 227,-7-10 0,-21-13 33,-1-1 0,-10-12 0,-1-5-133,-11-6 312,-10 8 0,-11-4-179,0 8 0,-15-5 227,-10 7 1,-14 2-53,-15 17 0,0 4 29,-8 11 0,-10 5 20,-15 3 0,5 9 117,-7 10 1,6 14-13,6 13 0,-3 10-103,1 14 1,14 2 147,12-1 1,11 0-95,16-1 0,11 5-188,6 5 0,7 3 97,2 6 1,5-5-147,13-4 0,2-2 55,24 10 0,1-15-59,8-1 0,8-13 200,0-14 0,14-1-103,-6 3 0,7-15-65,4-3 0,-9-20 79,0-6 0,-9-19-146,8-9 0,-11-5 92,3-2 0,-11-11-282,-5 2 1,-17-13 135,-11 4 1,-12 7 155,2 11 1,-8-1 121,-8 8 1,-20 5-70,-15-5 1,-7 20 88,-4-1 0,-10 12-77,-6-3 1,-9 10 98,-10-3 1,8 18-69,-8 8 1,6 6 199,4 2 0,9 4-91,-1 6 1,24-4-118,4 3 0,10 3-176,6-2 0,12 3 73,7-3 0,8 2-253,8 7 1,17 1 137,10-10 0,15 2-81,2-2 1,5-5 86,13 5 0,-9-19 54,10-7 0,-4-6-36,5-3 0,1-3 29,-12-6 0,9-7-100,-9-19 1,3-6 110,-13-11 0,0-12 96,-7-5 1,-6-3-69,-12 2 0,-10-1 230,-8 8 1,-6 3-86,-2 8 0,-19 11 88,-7 6 0,-21 9 34,-7 10 1,-2 4-57,-14 12 1,-3 0 38,-16 0 0,7 12-44,-5 4 1,14 7 60,1 4 1,16 8-39,2 0 1,6 8-250,12-8 1,12 9 27,15-9 0,7 2 1,4-3-149,7 8 107,7-4 1,13 0 67,5-11 0,17-5-127,10-3 0,10 0 55,-9-10 0,2 1-101,-2-10 0,-6-13 66,6-5 0,-1-5-64,-7-2 1,3-9 32,-13-1 1,-5-12 28,-5 4 1,-15-4 88,-10 3 1,-5-4 122,-4 5 0,-4 5-44,-5 3 1,-17 6-101,-18 2 0,-6 14 157,-4 3 1,-1 7-49,-6 3 0,1 13 162,-10 3 0,15 8 4,2 2 1,2 0 26,16 0 0,-7 9-240,16 0 0,-3 0 78,21-10 1,-2 1-92,10 1 0,12-2 60,7 1 0,7-8-268,9-1 1,6-11 58,10 3 1,3-9-127,0-9 1,-5-5-50,-5-13 1,3 1-27,-11 1 0,-1-2-691,-9 1 1049,0 1 0,-11-3 0,-2 2 0</inkml:trace>
  <inkml:trace contextRef="#ctx0" brushRef="#br0" timeOffset="1">741 417 7770,'-15'0'292,"1"0"-227,5 0 1,3 0 475,-13 0-134,15 0-490,-21 12 211,22 2 1,-8 12-237,11-1 145,0 1 1,0 2-90,0-3 0,4-9-1,3-9 0,0 5 0,11-3-11,1-3 15,-6-3 89,10-3 0,-17 0-69,12 0 1,-13-12 60,4-6-77,-6 8 0,-6-12 59,-6 15 1,4-12-26,-13 10 1,8 0 77,-6 9-43,-3 0-169,-7 0 156,11 0-337,4 0 286,11 0 1,0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79"/>
    </inkml:context>
    <inkml:brush xml:id="br0">
      <inkml:brushProperty name="width" value="0.17143" units="cm"/>
      <inkml:brushProperty name="height" value="0.17143" units="cm"/>
      <inkml:brushProperty name="color" value="#66CC00"/>
    </inkml:brush>
  </inkml:definitions>
  <inkml:trace contextRef="#ctx0" brushRef="#br0">291 3143 7777,'-40'9'-871,"3"1"731,8-1 0,3-2 115,0 2 1,-2 4 36,2-4 427,1-6-208,-1 7-122,10-10-115,4 0 0,15 0-6,6 0 1,7 0 197,10 0 0,11 0-131,8 0 1,7-10 55,11-9 1,7 4-47,17-1 1,8-3-70,11-6 0,14-4-309,12-5 0,15 2 298,-65 10 0,3 0 1,2 4-1,2 2 0,9-5 1,2-1 46,4-1 1,2-1-345,12-1 0,1 1 0,-4-3 0,1 1 309,4 1 0,-2-2 1,-6 1-1,-1 1 10,4-3 0,-1 3 0,-4 4 0,1-1-258,2 0 1,2 2 0,-6-2 0,-3 3 261,0-3 1,-1 0-1,-4-2 1,-2 1-8,-5 5 1,-2 2 0,4-3 0,1 0-137,1 0 0,-2 3 1,-4 3-1,-5-3 199,-6-1 0,-4 0 0,67-12 182,-19 2 0,1 2-145,-11-1 0,-16 1 30,-19 9 1,-13 2 485,-13 5 0,-14 6-525,-5-6 1165,-5 6-1373,-16 3 1037,-2 0-3375,-12 0 2530,0-11 0,0-3 1,0-13-1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80"/>
    </inkml:context>
    <inkml:brush xml:id="br0">
      <inkml:brushProperty name="width" value="0.17143" units="cm"/>
      <inkml:brushProperty name="height" value="0.17143" units="cm"/>
      <inkml:brushProperty name="color" value="#66CC00"/>
    </inkml:brush>
  </inkml:definitions>
  <inkml:trace contextRef="#ctx0" brushRef="#br0">0 3151 6939,'0'-13'-175,"3"-9"395,6 14 1,8-12-32,19 2 1,7-7-103,21-10 0,17-9 211,26-17 0,24-13-627,-53 32 0,2-3 0,6-8 0,1-2 470,10 4 1,1-1 0,2-9-1,4 0-266,4 1 0,4-1 0,3-6 0,4-3 136,4 0 0,0 2 0,2-2 0,-3 1-291,-2 4 1,-1-1 0,4-3 0,3-4 254,0 0 0,3-1 1,-41 24-1,2 1 1,-1 0-7,45-20 1,-3-1-1,-3 2 1,-1 1-160,-11 10 0,-2 1 0,-2-1 0,-1 1 173,-5 4 0,1 0 0,-10 1 0,-2 0 94,-5 3 1,-3 1 0,-6 2 0,-4 3 31,56-28 0,-12-2 339,-7 12 0,-21-1-339,-13 8 0,-16 13 1473,-20 6-1544,-17 15 1574,-15 9-1217,-12 10 634,0 0-1800,-12 0 533,9 0-1107,-8 0 1,11 0-1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81"/>
    </inkml:context>
    <inkml:brush xml:id="br0">
      <inkml:brushProperty name="width" value="0.17143" units="cm"/>
      <inkml:brushProperty name="height" value="0.17143" units="cm"/>
      <inkml:brushProperty name="color" value="#66CC00"/>
    </inkml:brush>
  </inkml:definitions>
  <inkml:trace contextRef="#ctx0" brushRef="#br0">264 27 8046,'-26'0'56,"8"0"274,1 0-243,-1-13 109,-8 12 1,0-11-1,-2 12 667,2 0-369,12 0 288,-10 0-453,11 0-511,-3 0 305,4 12 1,24-1-27,6 7 0,9 1-54,7-9 0,8 9 11,10-2 1,5-1-315,4 0 0,-1 3 127,10 6 1,-12 1-261,5 0 0,-18-5 154,0 5 1,-13-6 4,3 15 1,-17 6 199,-8 1 0,-20 7 64,-8 4 1,-20-2 126,-15 2 1,0 0-64,-8-2 0,5-7 13,3-1 1,3-11-70,6 3 1,5-7-302,13-2-500,11-11-668,5-4 1431,20-11 0,18 0 0,13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82"/>
    </inkml:context>
    <inkml:brush xml:id="br0">
      <inkml:brushProperty name="width" value="0.17143" units="cm"/>
      <inkml:brushProperty name="height" value="0.17143" units="cm"/>
      <inkml:brushProperty name="color" value="#66CC00"/>
    </inkml:brush>
  </inkml:definitions>
  <inkml:trace contextRef="#ctx0" brushRef="#br0">132 0 8046,'-26'0'-72,"11"0"1,-4 3 239,9 6 666,-10-6-263,5 8-106,1-11-353,2 0 171,12 0 1,20 0-36,7 0 0,19 0-288,8 0 1,1 0-45,17 0 1,-2 0-20,10 0 0,-3 0-103,3 0 1,-1 0 114,1 0 1,-13 3 16,-5 6 0,-9 5 78,-9 12 0,-8 2-93,-18 7 0,-11 15 48,-14 11 1,-18 7 148,-10-5 0,-13-4-88,5-5 1,3-6 14,-4-4 0,11-1-969,-2-18 430,17 7-447,5-17 1,16 1 950,7-9 0,16-14 0,15-9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83"/>
    </inkml:context>
    <inkml:brush xml:id="br0">
      <inkml:brushProperty name="width" value="0.17143" units="cm"/>
      <inkml:brushProperty name="height" value="0.17143" units="cm"/>
      <inkml:brushProperty name="color" value="#FFC114"/>
    </inkml:brush>
  </inkml:definitions>
  <inkml:trace contextRef="#ctx0" brushRef="#br0">451 27 5973,'0'-16'141,"0"6"-60,0 10 23,-13 0 1,10 0 2131,-7 0-2054,-3 0-243,10 0 100,-9 0-210,1 10 37,8-7 143,-9 10-5,12-13-24,0 12 32,0-9 1,0 10-30,0-4 29,0-5 1,0 10-7,0-6-2,0-5 1,0 11 5,0-4-1,0-8 0,12 10 89,5-12 0,-2 0-89,3 0 0,8 0-13,10 0 0,2 0 19,-3 0 0,7-3-34,9-6 1,13 4-33,-3-13 1,2 9-10,0-7 1,-5 6-72,12-6 1,-2 1 71,3-4 0,-6 9 40,-13 10 0,1 0-27,0 0 1,-12 0-86,-6 0 1,-5 0 74,-4 0 1,-12 3 26,-5 4 0,-5-1 29,-4 13 1,0-10 128,0 7 1,-14-6-112,-14 6 1,-1 1 113,-15 10 1,8-1-67,-8 0 1,1 9-37,-10 0 1,-1-1-15,3-9 0,-3 10 20,2 0 0,-4 9-67,-6-9 1,-3 11 20,-6-2 1,3 2-13,8-3 1,0 6 48,-11-5 1,17-3-24,0 2 1,2-8 43,8 7 1,2-7-38,-2 9 0,12-13 13,-3 5 1,6-7-5,1-4 0,2 1 6,0 1 0,8-2 6,1 1 1,12-8 2,-5-1 0,-2-8-42,5 9 47,-3-1-74,10 8 1,3-1 48,6-7 1,-1-2-39,19-6 1,-6-6 30,13 4 1,8-4-16,2-3 0,6 0 5,3 0 0,3-10-47,5-9 0,-3-11 14,13-5 0,1-9-3,5 9 0,12-14-27,0-2 1,13-3-10,3-6 1,-2 5-204,5 4 0,-3 7 220,-10 1 0,1 11 0,-6 0-175,-7 11 191,-10-2 0,-29 20-6,1-6 1,-13 9 23,2 9 1,-16-3 15,-9 11 1,-7 1-4,-2 8 0,0 0 87,0 0 1,-2-9 33,-7 1 1,4-5 92,-13 5 1,8 5-172,-7-5 0,9-4-18,-11 4 0,2-4 1,-9 7 6,-1-4 0,1 0-45,0 8 1,-9 3 44,-1-3-48,-11 1 0,15 1 27,-12-2 1,0 1 47,-9-1 0,-1 12-19,2-2 0,-1 2 1,0-5 150,1 2-149,-2 14 1,-7-17 0,-1 11 130,4 4-108,-10 5 0,11-7 1,-4-1 71,5 2 48,4 5 0,8 2-57,0-1 0,12-7-26,-4 0 0,10-12 0,5 5 92,4 1-251,10-22 1,-4 19 139,11-17-140,0-5 0,3 6-7,5-11 1,6 1 30,14-9 1,-2 0 18,0 0 1,9 0 0,4 0 28,2 0-35,-9 0 1,21-11 18,1-7 0,-2-5-77,9-2 0,8-4 0,1-5-57,7 0 0,-4-11 90,6 1 11,-5 6 1,18-11 0,-6 5-89,3-4 100,-2-5 0,-7 4 0,-1 7-46,1 7 1,-13 7-30,-6 12 57,-4-8 1,-5 21 0,-2-5-100,-6 5 83,-18 3 0,-1 0-35,-8 0 0,-5 11 179,-3 7-96,-5-6 0,-17 11 1,-5-5 92,-5 5 0,-3 2-71,-2 1 1,-7 0 12,1 0 1,-13 3-18,2 5 137,8-3 0,-14 6-116,7-11 1,2 2 67,-2 7 1,1-3 0,-7 9 93,6-4 1,-4-3-12,13-8-38,-11 12 1,16-7-96,-5 2 1,9-4 0,6-3 3,1-1 0,13 3-4,-3-3 0,7-7-24,2-1 35,11-11 0,7 14-99,18-12 1,-4 1 0,12-6 50,3 7 1,2-7 12,5 4 0,-2-4 16,1-3-42,1 0 1,-14 0 0,-2 0-34,0 0 1,-7 0 57,3 0 0,-17 3-7,-7 6 1,-7-3 7,-3 11-27,0 1 0,-9 8-212,-1-1 0,-6 2 0,3-5 224,0-3 0,-6 16 0,-7-7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84"/>
    </inkml:context>
    <inkml:brush xml:id="br0">
      <inkml:brushProperty name="width" value="0.17143" units="cm"/>
      <inkml:brushProperty name="height" value="0.17143" units="cm"/>
      <inkml:brushProperty name="color" value="#E71224"/>
    </inkml:brush>
  </inkml:definitions>
  <inkml:trace contextRef="#ctx0" brushRef="#br0">186 128 7894,'0'-26'0,"0"8"0,0 2 48,0-2 325,0 3 349,0-8-449,0 20 0,0-6-188,0 18 0,0 9 144,0 16 1,0 30-223,0 23 1,9 17-39,-1 17 0,13 15-243,-12-56 0,-1 5 0,4 11 1,0 3 240,1 7 1,1 4 0,-1 4-1,0 4-291,1 3 0,-1 1 1,-1 1-1,2 0 276,-1 2 0,0 2 0,-1-4 0,1-1 6,-6-2 1,2-5 0,4-9 0,-2-4-178,-3-5 0,2-2 1,-3-5-1,1-1 188,1-11 1,-1 1 0,-4 1-1,1 0-159,12 68 0,-11-8 183,3-11 0,4-12 2,-6-23 0,5 0 363,-2-9 0,-8-13-355,7-4 1,2-13 655,-1-11 1,-2-3-667,-8-8 1,4-12 733,3 5-733,-4-18 428,9 4-568,-12-12-667,0 0 757,0 12-66,0-9-250,0 7 0,10-6 249,-2 5 22,0-6-19,-8 9-103,0-12 1,0 10-1,0 6 1</inkml:trace>
  <inkml:trace contextRef="#ctx0" brushRef="#br0" timeOffset="1">80 2993 7540,'-18'-4'119,"1"-5"152,12 6 331,-8-7-170,1 10 61,9-12 58,-8 9 11,11-8-332,0 11 1,10 1 2,-3 9 0,15-4-159,-6 12 0,8-1 94,2 8 1,0 2-237,2-2 1,-2 1 79,0 2 1,3 6-36,6 0 1,-4-2-4,4-16 1,-9 9-140,-10-9 0,9 6 45,-8-6 1,-2-4-220,3-12 409,0 0 1,4-3-88,-4-6 1,-2-16 70,-8-19 1,-3-6-55,15-1 1,-7-2 42,5 2 0,5-1-26,-4 0 0,0-1 6,0 1 0,4 10-117,-5-2 1,5 12 67,3-3 1,-7 0-46,-3 9 0,-7-3-302,10 20-259,-15 0 193,9-1-928,-13 7 1367,0-10 0,0 13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16E3F-9B27-4AFC-AF68-0AA1A9C6D559}" type="datetimeFigureOut">
              <a:t>6/24/2026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A5CB7-812D-4838-BA70-063D3F684124}" type="slidenum">
              <a:t>‹#›</a:t>
            </a:fld>
            <a:endParaRPr lang="en-US"/>
          </a:p>
        </p:txBody>
      </p:sp>
    </p:spTree>
    <p:extLst>
      <p:ext uri="{BB962C8B-B14F-4D97-AF65-F5344CB8AC3E}">
        <p14:creationId xmlns:p14="http://schemas.microsoft.com/office/powerpoint/2010/main" val="10794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11EC1-BD4F-5558-1BAE-587C77D10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8BEC90-9E76-7B1C-73EA-6A5A2598F3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D2BF9B-1833-B9DA-7C6C-4BA29F099221}"/>
              </a:ext>
            </a:extLst>
          </p:cNvPr>
          <p:cNvSpPr>
            <a:spLocks noGrp="1"/>
          </p:cNvSpPr>
          <p:nvPr>
            <p:ph type="body" idx="1"/>
          </p:nvPr>
        </p:nvSpPr>
        <p:spPr/>
        <p:txBody>
          <a:bodyPr/>
          <a:lstStyle/>
          <a:p>
            <a:r>
              <a:rPr lang="en-US">
                <a:cs typeface="Calibri"/>
              </a:rPr>
              <a:t>First I will go over a brief overview of deuteron breakup. In this reaction we have our </a:t>
            </a:r>
            <a:r>
              <a:rPr lang="en-US" err="1">
                <a:cs typeface="Calibri"/>
              </a:rPr>
              <a:t>inccidente</a:t>
            </a:r>
            <a:r>
              <a:rPr lang="en-US">
                <a:cs typeface="Calibri"/>
              </a:rPr>
              <a:t> electron beam on a deuterium target at high enough momentum transfer that we expect the bond between the proton and neutron to break, and we detect the recoiling electron in coincidence with the proton. Then we reconstruct the missing neutron kinematics from conservation laws. </a:t>
            </a:r>
          </a:p>
          <a:p>
            <a:endParaRPr lang="en-US">
              <a:ea typeface="Calibri"/>
              <a:cs typeface="Calibri"/>
            </a:endParaRPr>
          </a:p>
          <a:p>
            <a:r>
              <a:rPr lang="en-US">
                <a:ea typeface="Calibri"/>
                <a:cs typeface="Calibri"/>
              </a:rPr>
              <a:t>This ideal reaction I just described in which the electron only interacts with the proton is called the plane wave impulse approximation, and it is best used to extract the initial momentum distribution of the nucleons since we expect the missing kinematics of the unmodified neutron to be equal to its initial state. But there are other processes that can happen, for instance, the recoiling nucleons are more likely to interact with each other after being separated from the nucleus in final state interactions, or the electron can interact with an exchanged meson between the nucleons, or there can be a resonance involved at any stage of the reaction. So we have found a set of kinematic conditions which will minimized these other effects leaving the plane wave as the dominant contribution. </a:t>
            </a:r>
          </a:p>
        </p:txBody>
      </p:sp>
      <p:sp>
        <p:nvSpPr>
          <p:cNvPr id="4" name="Slide Number Placeholder 3">
            <a:extLst>
              <a:ext uri="{FF2B5EF4-FFF2-40B4-BE49-F238E27FC236}">
                <a16:creationId xmlns:a16="http://schemas.microsoft.com/office/drawing/2014/main" id="{3EEE5E26-7E50-2A91-E185-A3E0477E8009}"/>
              </a:ext>
            </a:extLst>
          </p:cNvPr>
          <p:cNvSpPr>
            <a:spLocks noGrp="1"/>
          </p:cNvSpPr>
          <p:nvPr>
            <p:ph type="sldNum" sz="quarter" idx="5"/>
          </p:nvPr>
        </p:nvSpPr>
        <p:spPr/>
        <p:txBody>
          <a:bodyPr/>
          <a:lstStyle/>
          <a:p>
            <a:fld id="{22289C57-55D7-40A4-A101-E74FAC7A092B}" type="slidenum">
              <a:rPr lang="en-US" smtClean="0"/>
              <a:t>2</a:t>
            </a:fld>
            <a:endParaRPr lang="en-US"/>
          </a:p>
        </p:txBody>
      </p:sp>
    </p:spTree>
    <p:extLst>
      <p:ext uri="{BB962C8B-B14F-4D97-AF65-F5344CB8AC3E}">
        <p14:creationId xmlns:p14="http://schemas.microsoft.com/office/powerpoint/2010/main" val="3214383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8C495-8058-6217-7D84-F589636C63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6AB37-C789-B1B7-D915-0A37A67E3D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C487A-9F68-1C85-4729-736E7E37FD06}"/>
              </a:ext>
            </a:extLst>
          </p:cNvPr>
          <p:cNvSpPr>
            <a:spLocks noGrp="1"/>
          </p:cNvSpPr>
          <p:nvPr>
            <p:ph type="body" idx="1"/>
          </p:nvPr>
        </p:nvSpPr>
        <p:spPr/>
        <p:txBody>
          <a:bodyPr/>
          <a:lstStyle/>
          <a:p>
            <a:r>
              <a:rPr lang="en-US">
                <a:ea typeface="Calibri"/>
                <a:cs typeface="Calibri"/>
              </a:rPr>
              <a:t>Since then other experiments have been done at JLAB from where it was </a:t>
            </a:r>
            <a:r>
              <a:rPr lang="en-US" err="1">
                <a:ea typeface="Calibri"/>
                <a:cs typeface="Calibri"/>
              </a:rPr>
              <a:t>veryfied</a:t>
            </a:r>
            <a:r>
              <a:rPr lang="en-US">
                <a:ea typeface="Calibri"/>
                <a:cs typeface="Calibri"/>
              </a:rPr>
              <a:t> that FSI have a strong angular dependence at high neutron recoil momenta. The first 2 experiments show a ratio of the experimental cross-section to the PWIA cross-section, a straight line at 1 would signify complete agreement of the data to the PWIA model. This ratio is given versus the neutron recoil angle. In both experiments you can clearly see the FSI peak at 70 degrees that shows for high recoil momenta up to 600 MeV/c, this allows us to identify a range of angles in which FSI are suppressed.</a:t>
            </a:r>
          </a:p>
          <a:p>
            <a:endParaRPr lang="en-US">
              <a:ea typeface="Calibri"/>
              <a:cs typeface="Calibri"/>
            </a:endParaRPr>
          </a:p>
          <a:p>
            <a:r>
              <a:rPr lang="en-US">
                <a:ea typeface="Calibri"/>
                <a:cs typeface="Calibri"/>
              </a:rPr>
              <a:t>With this knowledge in hand the Hall C experiment was designed. A small version of it was allowed to take data during the commissioning period of the SHMS, and with 3 days worth of data they were able to get this results on the right.</a:t>
            </a:r>
          </a:p>
        </p:txBody>
      </p:sp>
      <p:sp>
        <p:nvSpPr>
          <p:cNvPr id="4" name="Slide Number Placeholder 3">
            <a:extLst>
              <a:ext uri="{FF2B5EF4-FFF2-40B4-BE49-F238E27FC236}">
                <a16:creationId xmlns:a16="http://schemas.microsoft.com/office/drawing/2014/main" id="{2DA1D3F3-C7FE-CE19-7E9F-52302099EABA}"/>
              </a:ext>
            </a:extLst>
          </p:cNvPr>
          <p:cNvSpPr>
            <a:spLocks noGrp="1"/>
          </p:cNvSpPr>
          <p:nvPr>
            <p:ph type="sldNum" sz="quarter" idx="5"/>
          </p:nvPr>
        </p:nvSpPr>
        <p:spPr/>
        <p:txBody>
          <a:bodyPr/>
          <a:lstStyle/>
          <a:p>
            <a:fld id="{523A5CB7-812D-4838-BA70-063D3F684124}" type="slidenum">
              <a:rPr lang="en-US"/>
              <a:t>11</a:t>
            </a:fld>
            <a:endParaRPr lang="en-US"/>
          </a:p>
        </p:txBody>
      </p:sp>
    </p:spTree>
    <p:extLst>
      <p:ext uri="{BB962C8B-B14F-4D97-AF65-F5344CB8AC3E}">
        <p14:creationId xmlns:p14="http://schemas.microsoft.com/office/powerpoint/2010/main" val="2159349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Since then other experiments have been done at JLAB from where it was </a:t>
            </a:r>
            <a:r>
              <a:rPr lang="en-US" err="1">
                <a:ea typeface="Calibri"/>
                <a:cs typeface="Calibri"/>
              </a:rPr>
              <a:t>veryfied</a:t>
            </a:r>
            <a:r>
              <a:rPr lang="en-US">
                <a:ea typeface="Calibri"/>
                <a:cs typeface="Calibri"/>
              </a:rPr>
              <a:t> that FSI have a strong angular dependence at high neutron recoil momenta. The first 2 experiments show a ratio of the experimental cross-section to the PWIA cross-section, a straight line at 1 would signify complete agreement of the data to the PWIA model. This ratio is given versus the neutron recoil angle. In both experiments you can clearly see the FSI peak at 70 degrees that shows for high recoil momenta up to 600 MeV/c, this allows us to identify a range of angles in which FSI are suppressed.</a:t>
            </a:r>
          </a:p>
          <a:p>
            <a:endParaRPr lang="en-US">
              <a:ea typeface="Calibri"/>
              <a:cs typeface="Calibri"/>
            </a:endParaRPr>
          </a:p>
          <a:p>
            <a:r>
              <a:rPr lang="en-US">
                <a:ea typeface="Calibri"/>
                <a:cs typeface="Calibri"/>
              </a:rPr>
              <a:t>With this knowledge in hand the Hall C experiment was designed. A small version of it was allowed to take data during the commissioning period of the SHMS, and with 3 days worth of data they were able to get this results on the right.</a:t>
            </a:r>
          </a:p>
        </p:txBody>
      </p:sp>
      <p:sp>
        <p:nvSpPr>
          <p:cNvPr id="4" name="Slide Number Placeholder 3"/>
          <p:cNvSpPr>
            <a:spLocks noGrp="1"/>
          </p:cNvSpPr>
          <p:nvPr>
            <p:ph type="sldNum" sz="quarter" idx="5"/>
          </p:nvPr>
        </p:nvSpPr>
        <p:spPr/>
        <p:txBody>
          <a:bodyPr/>
          <a:lstStyle/>
          <a:p>
            <a:fld id="{523A5CB7-812D-4838-BA70-063D3F684124}" type="slidenum">
              <a:rPr lang="en-US"/>
              <a:t>12</a:t>
            </a:fld>
            <a:endParaRPr lang="en-US"/>
          </a:p>
        </p:txBody>
      </p:sp>
    </p:spTree>
    <p:extLst>
      <p:ext uri="{BB962C8B-B14F-4D97-AF65-F5344CB8AC3E}">
        <p14:creationId xmlns:p14="http://schemas.microsoft.com/office/powerpoint/2010/main" val="3599907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B9E5F-C28A-E5B8-FF92-63DA87600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C9848-DB41-1887-5DA5-367FB3C141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A465E2-EA0C-35BB-0FD0-61AF82D60AD4}"/>
              </a:ext>
            </a:extLst>
          </p:cNvPr>
          <p:cNvSpPr>
            <a:spLocks noGrp="1"/>
          </p:cNvSpPr>
          <p:nvPr>
            <p:ph type="body" idx="1"/>
          </p:nvPr>
        </p:nvSpPr>
        <p:spPr/>
        <p:txBody>
          <a:bodyPr/>
          <a:lstStyle/>
          <a:p>
            <a:r>
              <a:rPr lang="en-US">
                <a:ea typeface="Calibri"/>
                <a:cs typeface="Calibri"/>
              </a:rPr>
              <a:t>Since then other experiments have been done at JLAB from where it was </a:t>
            </a:r>
            <a:r>
              <a:rPr lang="en-US" err="1">
                <a:ea typeface="Calibri"/>
                <a:cs typeface="Calibri"/>
              </a:rPr>
              <a:t>veryfied</a:t>
            </a:r>
            <a:r>
              <a:rPr lang="en-US">
                <a:ea typeface="Calibri"/>
                <a:cs typeface="Calibri"/>
              </a:rPr>
              <a:t> that FSI have a strong angular dependence at high neutron recoil momenta. The first 2 experiments show a ratio of the experimental cross-section to the PWIA cross-section, a straight line at 1 would signify complete agreement of the data to the PWIA model. This ratio is given versus the neutron recoil angle. In both experiments you can clearly see the FSI peak at 70 degrees that shows for high recoil momenta up to 600 MeV/c, this allows us to identify a range of angles in which FSI are suppressed.</a:t>
            </a:r>
          </a:p>
          <a:p>
            <a:endParaRPr lang="en-US">
              <a:ea typeface="Calibri"/>
              <a:cs typeface="Calibri"/>
            </a:endParaRPr>
          </a:p>
          <a:p>
            <a:r>
              <a:rPr lang="en-US">
                <a:ea typeface="Calibri"/>
                <a:cs typeface="Calibri"/>
              </a:rPr>
              <a:t>With this knowledge in hand the Hall C experiment was designed. A small version of it was allowed to take data during the commissioning period of the SHMS, and with 3 days worth of data they were able to get this results on the right.</a:t>
            </a:r>
          </a:p>
        </p:txBody>
      </p:sp>
      <p:sp>
        <p:nvSpPr>
          <p:cNvPr id="4" name="Slide Number Placeholder 3">
            <a:extLst>
              <a:ext uri="{FF2B5EF4-FFF2-40B4-BE49-F238E27FC236}">
                <a16:creationId xmlns:a16="http://schemas.microsoft.com/office/drawing/2014/main" id="{EB0CC16C-3F62-4B91-DB76-17EB85595085}"/>
              </a:ext>
            </a:extLst>
          </p:cNvPr>
          <p:cNvSpPr>
            <a:spLocks noGrp="1"/>
          </p:cNvSpPr>
          <p:nvPr>
            <p:ph type="sldNum" sz="quarter" idx="5"/>
          </p:nvPr>
        </p:nvSpPr>
        <p:spPr/>
        <p:txBody>
          <a:bodyPr/>
          <a:lstStyle/>
          <a:p>
            <a:fld id="{523A5CB7-812D-4838-BA70-063D3F684124}" type="slidenum">
              <a:rPr lang="en-US"/>
              <a:t>13</a:t>
            </a:fld>
            <a:endParaRPr lang="en-US"/>
          </a:p>
        </p:txBody>
      </p:sp>
    </p:spTree>
    <p:extLst>
      <p:ext uri="{BB962C8B-B14F-4D97-AF65-F5344CB8AC3E}">
        <p14:creationId xmlns:p14="http://schemas.microsoft.com/office/powerpoint/2010/main" val="1171122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is a better view of those results. This ratio is being compared to Misak </a:t>
            </a:r>
            <a:r>
              <a:rPr lang="en-US" err="1">
                <a:ea typeface="Calibri"/>
                <a:cs typeface="Calibri"/>
              </a:rPr>
              <a:t>Sargsians</a:t>
            </a:r>
            <a:r>
              <a:rPr lang="en-US">
                <a:ea typeface="Calibri"/>
                <a:cs typeface="Calibri"/>
              </a:rPr>
              <a:t> PWIA model with CD-Bonn potential. This ratio is show for 3 angle bins, 35 and 45 degrees are angles where we expect FSI contributions to be smaller, and 75 degrees is an angle where FSI would be at their highest contribution. </a:t>
            </a:r>
            <a:r>
              <a:rPr lang="en-US" err="1">
                <a:ea typeface="Calibri"/>
                <a:cs typeface="Calibri"/>
              </a:rPr>
              <a:t>Here </a:t>
            </a:r>
            <a:r>
              <a:rPr lang="en-US">
                <a:ea typeface="Calibri"/>
                <a:cs typeface="Calibri"/>
              </a:rPr>
              <a:t>you can see the data </a:t>
            </a:r>
            <a:r>
              <a:rPr lang="en-US" err="1">
                <a:ea typeface="Calibri"/>
                <a:cs typeface="Calibri"/>
              </a:rPr>
              <a:t>agr</a:t>
            </a:r>
            <a:r>
              <a:rPr lang="en-US">
                <a:ea typeface="Calibri"/>
                <a:cs typeface="Calibri"/>
              </a:rPr>
              <a:t>ees well with not only the previous Hall A experiment but also with the CD-</a:t>
            </a:r>
            <a:r>
              <a:rPr lang="en-US" err="1">
                <a:ea typeface="Calibri"/>
                <a:cs typeface="Calibri"/>
              </a:rPr>
              <a:t>bonn</a:t>
            </a:r>
            <a:r>
              <a:rPr lang="en-US">
                <a:ea typeface="Calibri"/>
                <a:cs typeface="Calibri"/>
              </a:rPr>
              <a:t> model up to ~ 700 MeV . Of the different models we can see a clear distinction between the CD-Bonn model and the rest of the models which use a Paris, Av18 and WJC2 potentials. The thing that sets the CD-Bonn potential apart </a:t>
            </a:r>
            <a:r>
              <a:rPr lang="en-US" err="1">
                <a:ea typeface="Calibri"/>
                <a:cs typeface="Calibri"/>
              </a:rPr>
              <a:t>fr</a:t>
            </a:r>
            <a:r>
              <a:rPr lang="en-US">
                <a:ea typeface="Calibri"/>
                <a:cs typeface="Calibri"/>
              </a:rPr>
              <a:t>om the others is that it predicts a softer short-range repulsion at high recoil momenta. </a:t>
            </a:r>
          </a:p>
          <a:p>
            <a:endParaRPr lang="en-US">
              <a:ea typeface="Calibri"/>
              <a:cs typeface="Calibri"/>
            </a:endParaRPr>
          </a:p>
          <a:p>
            <a:r>
              <a:rPr lang="en-US">
                <a:ea typeface="Calibri"/>
                <a:cs typeface="Calibri"/>
              </a:rPr>
              <a:t>From Carlos' paper: </a:t>
            </a:r>
            <a:r>
              <a:rPr lang="en-US"/>
              <a:t>The CD-Bonn model is based</a:t>
            </a:r>
            <a:endParaRPr lang="en-US">
              <a:ea typeface="Calibri"/>
              <a:cs typeface="Calibri"/>
            </a:endParaRPr>
          </a:p>
          <a:p>
            <a:r>
              <a:rPr lang="en-US"/>
              <a:t>on the One-Boson-Exchange Potential (OBEP) approach</a:t>
            </a:r>
          </a:p>
          <a:p>
            <a:r>
              <a:rPr lang="en-US"/>
              <a:t>in which the nucleon-meson-meson couplings are con-</a:t>
            </a:r>
          </a:p>
          <a:p>
            <a:r>
              <a:rPr lang="en-US"/>
              <a:t>strained to describe the N </a:t>
            </a:r>
            <a:r>
              <a:rPr lang="en-US" err="1"/>
              <a:t>N</a:t>
            </a:r>
            <a:r>
              <a:rPr lang="en-US"/>
              <a:t> scattering phase shifts ex-</a:t>
            </a:r>
          </a:p>
          <a:p>
            <a:r>
              <a:rPr lang="en-US" err="1"/>
              <a:t>tracted</a:t>
            </a:r>
            <a:r>
              <a:rPr lang="en-US"/>
              <a:t> from the data. The interaction potential </a:t>
            </a:r>
            <a:r>
              <a:rPr lang="en-US" err="1"/>
              <a:t>repre</a:t>
            </a:r>
            <a:r>
              <a:rPr lang="en-US"/>
              <a:t>-</a:t>
            </a:r>
          </a:p>
          <a:p>
            <a:r>
              <a:rPr lang="en-US" err="1"/>
              <a:t>sents</a:t>
            </a:r>
            <a:r>
              <a:rPr lang="en-US"/>
              <a:t> the static limit of this potential. In contrast, the</a:t>
            </a:r>
          </a:p>
          <a:p>
            <a:r>
              <a:rPr lang="en-US"/>
              <a:t>WJC2 is a OBEP derived within the Covariant </a:t>
            </a:r>
            <a:r>
              <a:rPr lang="en-US" err="1"/>
              <a:t>Specta</a:t>
            </a:r>
            <a:r>
              <a:rPr lang="en-US"/>
              <a:t>-</a:t>
            </a:r>
          </a:p>
          <a:p>
            <a:r>
              <a:rPr lang="en-US"/>
              <a:t>tor Theory (CST) [24–27] which requires comparatively</a:t>
            </a:r>
          </a:p>
          <a:p>
            <a:r>
              <a:rPr lang="en-US"/>
              <a:t>few parameters while still producing a high-precision fit</a:t>
            </a:r>
          </a:p>
          <a:p>
            <a:r>
              <a:rPr lang="en-US"/>
              <a:t>to the N </a:t>
            </a:r>
            <a:r>
              <a:rPr lang="en-US" err="1"/>
              <a:t>N</a:t>
            </a:r>
            <a:r>
              <a:rPr lang="en-US"/>
              <a:t> scattering data. </a:t>
            </a:r>
          </a:p>
        </p:txBody>
      </p:sp>
      <p:sp>
        <p:nvSpPr>
          <p:cNvPr id="4" name="Slide Number Placeholder 3"/>
          <p:cNvSpPr>
            <a:spLocks noGrp="1"/>
          </p:cNvSpPr>
          <p:nvPr>
            <p:ph type="sldNum" sz="quarter" idx="5"/>
          </p:nvPr>
        </p:nvSpPr>
        <p:spPr/>
        <p:txBody>
          <a:bodyPr/>
          <a:lstStyle/>
          <a:p>
            <a:fld id="{523A5CB7-812D-4838-BA70-063D3F684124}" type="slidenum">
              <a:rPr lang="en-US"/>
              <a:t>14</a:t>
            </a:fld>
            <a:endParaRPr lang="en-US"/>
          </a:p>
        </p:txBody>
      </p:sp>
    </p:spTree>
    <p:extLst>
      <p:ext uri="{BB962C8B-B14F-4D97-AF65-F5344CB8AC3E}">
        <p14:creationId xmlns:p14="http://schemas.microsoft.com/office/powerpoint/2010/main" val="4089450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And now I will be going over some details of the experiment. After the results from the commissioning experiment, the deuteron break-up experiment got approved for 2 weeks of data taking. Again the experiment was don in Hall C, the proton was detected at the HMS and the electron at the SHMS.</a:t>
            </a:r>
          </a:p>
        </p:txBody>
      </p:sp>
      <p:sp>
        <p:nvSpPr>
          <p:cNvPr id="4" name="Slide Number Placeholder 3"/>
          <p:cNvSpPr>
            <a:spLocks noGrp="1"/>
          </p:cNvSpPr>
          <p:nvPr>
            <p:ph type="sldNum" sz="quarter" idx="5"/>
          </p:nvPr>
        </p:nvSpPr>
        <p:spPr/>
        <p:txBody>
          <a:bodyPr/>
          <a:lstStyle/>
          <a:p>
            <a:fld id="{523A5CB7-812D-4838-BA70-063D3F684124}" type="slidenum">
              <a:rPr lang="en-US"/>
              <a:t>15</a:t>
            </a:fld>
            <a:endParaRPr lang="en-US"/>
          </a:p>
        </p:txBody>
      </p:sp>
    </p:spTree>
    <p:extLst>
      <p:ext uri="{BB962C8B-B14F-4D97-AF65-F5344CB8AC3E}">
        <p14:creationId xmlns:p14="http://schemas.microsoft.com/office/powerpoint/2010/main" val="3847721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experiment ran from February to March of 2023. It started by taking a delta scan of the SHMS in which the momentum acceptance of the spectrometer is sampled across different settings. Then, we took 4 production settings: 1 at low neutron recoil momentum and 3 high. We also took luminosity data for target boiling studies.</a:t>
            </a:r>
          </a:p>
        </p:txBody>
      </p:sp>
      <p:sp>
        <p:nvSpPr>
          <p:cNvPr id="4" name="Slide Number Placeholder 3"/>
          <p:cNvSpPr>
            <a:spLocks noGrp="1"/>
          </p:cNvSpPr>
          <p:nvPr>
            <p:ph type="sldNum" sz="quarter" idx="5"/>
          </p:nvPr>
        </p:nvSpPr>
        <p:spPr/>
        <p:txBody>
          <a:bodyPr/>
          <a:lstStyle/>
          <a:p>
            <a:fld id="{523A5CB7-812D-4838-BA70-063D3F684124}" type="slidenum">
              <a:rPr lang="en-US"/>
              <a:t>16</a:t>
            </a:fld>
            <a:endParaRPr lang="en-US"/>
          </a:p>
        </p:txBody>
      </p:sp>
    </p:spTree>
    <p:extLst>
      <p:ext uri="{BB962C8B-B14F-4D97-AF65-F5344CB8AC3E}">
        <p14:creationId xmlns:p14="http://schemas.microsoft.com/office/powerpoint/2010/main" val="4107361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And now before I show you some preliminary results, I would like to explain how do we get our cross section. First we get our raw yield from the data and we correct it for efficiencies and here we also apply radiative corrections. The efficiencies </a:t>
            </a:r>
            <a:r>
              <a:rPr lang="en-US" err="1">
                <a:ea typeface="Calibri"/>
                <a:cs typeface="Calibri"/>
              </a:rPr>
              <a:t>correcte</a:t>
            </a:r>
            <a:r>
              <a:rPr lang="en-US">
                <a:ea typeface="Calibri"/>
                <a:cs typeface="Calibri"/>
              </a:rPr>
              <a:t>d for are the HMS and SHMS tracking efficiencies, total </a:t>
            </a:r>
            <a:r>
              <a:rPr lang="en-US" err="1">
                <a:ea typeface="Calibri"/>
                <a:cs typeface="Calibri"/>
              </a:rPr>
              <a:t>livetime</a:t>
            </a:r>
            <a:r>
              <a:rPr lang="en-US">
                <a:ea typeface="Calibri"/>
                <a:cs typeface="Calibri"/>
              </a:rPr>
              <a:t>, target boiling and proton absorption or transmission.</a:t>
            </a:r>
          </a:p>
        </p:txBody>
      </p:sp>
      <p:sp>
        <p:nvSpPr>
          <p:cNvPr id="4" name="Slide Number Placeholder 3"/>
          <p:cNvSpPr>
            <a:spLocks noGrp="1"/>
          </p:cNvSpPr>
          <p:nvPr>
            <p:ph type="sldNum" sz="quarter" idx="5"/>
          </p:nvPr>
        </p:nvSpPr>
        <p:spPr/>
        <p:txBody>
          <a:bodyPr/>
          <a:lstStyle/>
          <a:p>
            <a:fld id="{523A5CB7-812D-4838-BA70-063D3F684124}" type="slidenum">
              <a:rPr lang="en-US"/>
              <a:t>17</a:t>
            </a:fld>
            <a:endParaRPr lang="en-US"/>
          </a:p>
        </p:txBody>
      </p:sp>
    </p:spTree>
    <p:extLst>
      <p:ext uri="{BB962C8B-B14F-4D97-AF65-F5344CB8AC3E}">
        <p14:creationId xmlns:p14="http://schemas.microsoft.com/office/powerpoint/2010/main" val="3373264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then we take the corrected yield and divide it by luminosity and phase space to recover or 5-fold differential cross section. </a:t>
            </a:r>
          </a:p>
        </p:txBody>
      </p:sp>
      <p:sp>
        <p:nvSpPr>
          <p:cNvPr id="4" name="Slide Number Placeholder 3"/>
          <p:cNvSpPr>
            <a:spLocks noGrp="1"/>
          </p:cNvSpPr>
          <p:nvPr>
            <p:ph type="sldNum" sz="quarter" idx="5"/>
          </p:nvPr>
        </p:nvSpPr>
        <p:spPr/>
        <p:txBody>
          <a:bodyPr/>
          <a:lstStyle/>
          <a:p>
            <a:fld id="{523A5CB7-812D-4838-BA70-063D3F684124}" type="slidenum">
              <a:rPr lang="en-US"/>
              <a:t>18</a:t>
            </a:fld>
            <a:endParaRPr lang="en-US"/>
          </a:p>
        </p:txBody>
      </p:sp>
    </p:spTree>
    <p:extLst>
      <p:ext uri="{BB962C8B-B14F-4D97-AF65-F5344CB8AC3E}">
        <p14:creationId xmlns:p14="http://schemas.microsoft.com/office/powerpoint/2010/main" val="2722408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But we don’t focus only on the cross section but on what we call the </a:t>
            </a:r>
            <a:r>
              <a:rPr lang="en-US" err="1">
                <a:ea typeface="Calibri"/>
                <a:cs typeface="Calibri"/>
              </a:rPr>
              <a:t>reduc</a:t>
            </a:r>
            <a:r>
              <a:rPr lang="en-US">
                <a:ea typeface="Calibri"/>
                <a:cs typeface="Calibri"/>
              </a:rPr>
              <a:t>ed cross section. In the PWIA we can factorize our differential cross section in to a kinematic factor, the off-shell electron-nucleon cross section and the spectral function which tells you the probability of finding a nucleon of a particular momentum (and energy) in a nucleus. Here you may notice that the spectral function only depends on momentum, this is </a:t>
            </a:r>
            <a:r>
              <a:rPr lang="en-US" err="1">
                <a:ea typeface="Calibri"/>
                <a:cs typeface="Calibri"/>
              </a:rPr>
              <a:t>beca</a:t>
            </a:r>
            <a:r>
              <a:rPr lang="en-US">
                <a:ea typeface="Calibri"/>
                <a:cs typeface="Calibri"/>
              </a:rPr>
              <a:t>use for the deuteron the energy correspond to the binding energy and this can be integrated out resulting in this multiplicative factor I called </a:t>
            </a:r>
            <a:r>
              <a:rPr lang="en-US" err="1">
                <a:ea typeface="Calibri"/>
                <a:cs typeface="Calibri"/>
              </a:rPr>
              <a:t>frec</a:t>
            </a:r>
            <a:r>
              <a:rPr lang="en-US">
                <a:ea typeface="Calibri"/>
                <a:cs typeface="Calibri"/>
              </a:rPr>
              <a:t>. Therefore, after we recover the experimental cross section and divide it  as such we can only compare it to the nucleon momentum distributions if we are in kinematics where the PWIA is favored. Now I will show you what the results look like so far for this experiment. </a:t>
            </a:r>
          </a:p>
        </p:txBody>
      </p:sp>
      <p:sp>
        <p:nvSpPr>
          <p:cNvPr id="4" name="Slide Number Placeholder 3"/>
          <p:cNvSpPr>
            <a:spLocks noGrp="1"/>
          </p:cNvSpPr>
          <p:nvPr>
            <p:ph type="sldNum" sz="quarter" idx="5"/>
          </p:nvPr>
        </p:nvSpPr>
        <p:spPr/>
        <p:txBody>
          <a:bodyPr/>
          <a:lstStyle/>
          <a:p>
            <a:fld id="{523A5CB7-812D-4838-BA70-063D3F684124}" type="slidenum">
              <a:rPr lang="en-US"/>
              <a:t>19</a:t>
            </a:fld>
            <a:endParaRPr lang="en-US"/>
          </a:p>
        </p:txBody>
      </p:sp>
    </p:spTree>
    <p:extLst>
      <p:ext uri="{BB962C8B-B14F-4D97-AF65-F5344CB8AC3E}">
        <p14:creationId xmlns:p14="http://schemas.microsoft.com/office/powerpoint/2010/main" val="3388998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 will show neutron recoil momentum distributions for 3 neutron recoil angle bins 35, 45, and 75. First this is the 35 degree compared only against the CD-Bonn model again, this is the Hall A data</a:t>
            </a:r>
          </a:p>
        </p:txBody>
      </p:sp>
      <p:sp>
        <p:nvSpPr>
          <p:cNvPr id="4" name="Slide Number Placeholder 3"/>
          <p:cNvSpPr>
            <a:spLocks noGrp="1"/>
          </p:cNvSpPr>
          <p:nvPr>
            <p:ph type="sldNum" sz="quarter" idx="5"/>
          </p:nvPr>
        </p:nvSpPr>
        <p:spPr/>
        <p:txBody>
          <a:bodyPr/>
          <a:lstStyle/>
          <a:p>
            <a:fld id="{523A5CB7-812D-4838-BA70-063D3F684124}" type="slidenum">
              <a:rPr lang="en-US"/>
              <a:t>21</a:t>
            </a:fld>
            <a:endParaRPr lang="en-US"/>
          </a:p>
        </p:txBody>
      </p:sp>
    </p:spTree>
    <p:extLst>
      <p:ext uri="{BB962C8B-B14F-4D97-AF65-F5344CB8AC3E}">
        <p14:creationId xmlns:p14="http://schemas.microsoft.com/office/powerpoint/2010/main" val="4049017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First I will go over a brief overview of deuteron breakup. In this reaction we have our </a:t>
            </a:r>
            <a:r>
              <a:rPr lang="en-US" err="1">
                <a:cs typeface="Calibri"/>
              </a:rPr>
              <a:t>inccidente</a:t>
            </a:r>
            <a:r>
              <a:rPr lang="en-US">
                <a:cs typeface="Calibri"/>
              </a:rPr>
              <a:t> electron beam on a deuterium target at high enough momentum transfer that we expect the bond between the proton and neutron to break, and we detect the recoiling electron in coincidence with the proton. Then we reconstruct the missing neutron kinematics from conservation laws. </a:t>
            </a:r>
          </a:p>
          <a:p>
            <a:endParaRPr lang="en-US">
              <a:ea typeface="Calibri"/>
              <a:cs typeface="Calibri"/>
            </a:endParaRPr>
          </a:p>
          <a:p>
            <a:r>
              <a:rPr lang="en-US">
                <a:ea typeface="Calibri"/>
                <a:cs typeface="Calibri"/>
              </a:rPr>
              <a:t>This ideal reaction I just described in which the electron only interacts with the proton is called the plane wave impulse approximation, and it is best used to extract the initial momentum distribution of the nucleons since we expect the missing kinematics of the unmodified neutron to be equal to its initial state. But there are other processes that can happen, for instance, the recoiling nucleons are more likely to interact with each other after being separated from the nucleus in final state interactions, or the electron can interact with an exchanged meson between the nucleons, or there can be a resonance involved at any stage of the reaction. So we have found a set of kinematic conditions which will minimized these other effects leaving the plane wave as the dominant contribution. </a:t>
            </a:r>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a:p>
        </p:txBody>
      </p:sp>
    </p:spTree>
    <p:extLst>
      <p:ext uri="{BB962C8B-B14F-4D97-AF65-F5344CB8AC3E}">
        <p14:creationId xmlns:p14="http://schemas.microsoft.com/office/powerpoint/2010/main" val="1541961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Then the commissioning experiment data</a:t>
            </a:r>
          </a:p>
        </p:txBody>
      </p:sp>
      <p:sp>
        <p:nvSpPr>
          <p:cNvPr id="4" name="Slide Number Placeholder 3"/>
          <p:cNvSpPr>
            <a:spLocks noGrp="1"/>
          </p:cNvSpPr>
          <p:nvPr>
            <p:ph type="sldNum" sz="quarter" idx="5"/>
          </p:nvPr>
        </p:nvSpPr>
        <p:spPr/>
        <p:txBody>
          <a:bodyPr/>
          <a:lstStyle/>
          <a:p>
            <a:fld id="{523A5CB7-812D-4838-BA70-063D3F684124}" type="slidenum">
              <a:rPr lang="en-US"/>
              <a:t>22</a:t>
            </a:fld>
            <a:endParaRPr lang="en-US"/>
          </a:p>
        </p:txBody>
      </p:sp>
    </p:spTree>
    <p:extLst>
      <p:ext uri="{BB962C8B-B14F-4D97-AF65-F5344CB8AC3E}">
        <p14:creationId xmlns:p14="http://schemas.microsoft.com/office/powerpoint/2010/main" val="3069551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And the new data. As you can see the new data agrees well with both the Hall C and previous Hall C data, and continues on the trend the </a:t>
            </a:r>
            <a:r>
              <a:rPr lang="en-US" err="1">
                <a:ea typeface="Calibri"/>
                <a:cs typeface="Calibri"/>
              </a:rPr>
              <a:t>the</a:t>
            </a:r>
            <a:r>
              <a:rPr lang="en-US">
                <a:ea typeface="Calibri"/>
                <a:cs typeface="Calibri"/>
              </a:rPr>
              <a:t> previous Hall C data established. There is this significant disagreement above 700 MeV/c, this is only made more obvious when we look at the ratio, this is the same ratio I showed before for the commissioning experiment data. The errors shown here are only statistical.</a:t>
            </a:r>
          </a:p>
        </p:txBody>
      </p:sp>
      <p:sp>
        <p:nvSpPr>
          <p:cNvPr id="4" name="Slide Number Placeholder 3"/>
          <p:cNvSpPr>
            <a:spLocks noGrp="1"/>
          </p:cNvSpPr>
          <p:nvPr>
            <p:ph type="sldNum" sz="quarter" idx="5"/>
          </p:nvPr>
        </p:nvSpPr>
        <p:spPr/>
        <p:txBody>
          <a:bodyPr/>
          <a:lstStyle/>
          <a:p>
            <a:fld id="{523A5CB7-812D-4838-BA70-063D3F684124}" type="slidenum">
              <a:rPr lang="en-US"/>
              <a:t>23</a:t>
            </a:fld>
            <a:endParaRPr lang="en-US"/>
          </a:p>
        </p:txBody>
      </p:sp>
    </p:spTree>
    <p:extLst>
      <p:ext uri="{BB962C8B-B14F-4D97-AF65-F5344CB8AC3E}">
        <p14:creationId xmlns:p14="http://schemas.microsoft.com/office/powerpoint/2010/main" val="4180426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are the rest of the models </a:t>
            </a:r>
          </a:p>
        </p:txBody>
      </p:sp>
      <p:sp>
        <p:nvSpPr>
          <p:cNvPr id="4" name="Slide Number Placeholder 3"/>
          <p:cNvSpPr>
            <a:spLocks noGrp="1"/>
          </p:cNvSpPr>
          <p:nvPr>
            <p:ph type="sldNum" sz="quarter" idx="5"/>
          </p:nvPr>
        </p:nvSpPr>
        <p:spPr/>
        <p:txBody>
          <a:bodyPr/>
          <a:lstStyle/>
          <a:p>
            <a:fld id="{523A5CB7-812D-4838-BA70-063D3F684124}" type="slidenum">
              <a:rPr lang="en-US"/>
              <a:t>24</a:t>
            </a:fld>
            <a:endParaRPr lang="en-US"/>
          </a:p>
        </p:txBody>
      </p:sp>
    </p:spTree>
    <p:extLst>
      <p:ext uri="{BB962C8B-B14F-4D97-AF65-F5344CB8AC3E}">
        <p14:creationId xmlns:p14="http://schemas.microsoft.com/office/powerpoint/2010/main" val="3497176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2BCAC-B5F0-5C0C-0B92-56E7B8DB6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2ABC1-70C0-0D40-2AAA-70F0CFD37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72724-DBEF-994E-A95E-2928FE974E70}"/>
              </a:ext>
            </a:extLst>
          </p:cNvPr>
          <p:cNvSpPr>
            <a:spLocks noGrp="1"/>
          </p:cNvSpPr>
          <p:nvPr>
            <p:ph type="body" idx="1"/>
          </p:nvPr>
        </p:nvSpPr>
        <p:spPr/>
        <p:txBody>
          <a:bodyPr/>
          <a:lstStyle/>
          <a:p>
            <a:r>
              <a:rPr lang="en-US">
                <a:cs typeface="Calibri"/>
              </a:rPr>
              <a:t>First I will go over a brief overview of deuteron breakup. In this reaction we have our </a:t>
            </a:r>
            <a:r>
              <a:rPr lang="en-US" err="1">
                <a:cs typeface="Calibri"/>
              </a:rPr>
              <a:t>inccidente</a:t>
            </a:r>
            <a:r>
              <a:rPr lang="en-US">
                <a:cs typeface="Calibri"/>
              </a:rPr>
              <a:t> electron beam on a deuterium target at high enough momentum transfer that we expect the bond between the proton and neutron to break, and we detect the recoiling electron in coincidence with the proton. Then we reconstruct the missing neutron kinematics from conservation laws. </a:t>
            </a:r>
          </a:p>
          <a:p>
            <a:endParaRPr lang="en-US">
              <a:ea typeface="Calibri"/>
              <a:cs typeface="Calibri"/>
            </a:endParaRPr>
          </a:p>
          <a:p>
            <a:r>
              <a:rPr lang="en-US">
                <a:ea typeface="Calibri"/>
                <a:cs typeface="Calibri"/>
              </a:rPr>
              <a:t>This ideal reaction I just described in which the electron only interacts with the proton is called the plane wave impulse approximation, and it is best used to extract the initial momentum distribution of the nucleons since we expect the missing kinematics of the unmodified neutron to be equal to its initial state. But there are other processes that can happen, for instance, the recoiling nucleons are more likely to interact with each other after being separated from the nucleus in final state interactions, or the electron can interact with an exchanged meson between the nucleons, or there can be a resonance involved at any stage of the reaction. So we have found a set of kinematic conditions which will minimized these other effects leaving the plane wave as the dominant contribution. </a:t>
            </a:r>
          </a:p>
        </p:txBody>
      </p:sp>
      <p:sp>
        <p:nvSpPr>
          <p:cNvPr id="4" name="Slide Number Placeholder 3">
            <a:extLst>
              <a:ext uri="{FF2B5EF4-FFF2-40B4-BE49-F238E27FC236}">
                <a16:creationId xmlns:a16="http://schemas.microsoft.com/office/drawing/2014/main" id="{C4B32938-9ABD-F6ED-AF47-839C8D572819}"/>
              </a:ext>
            </a:extLst>
          </p:cNvPr>
          <p:cNvSpPr>
            <a:spLocks noGrp="1"/>
          </p:cNvSpPr>
          <p:nvPr>
            <p:ph type="sldNum" sz="quarter" idx="5"/>
          </p:nvPr>
        </p:nvSpPr>
        <p:spPr/>
        <p:txBody>
          <a:bodyPr/>
          <a:lstStyle/>
          <a:p>
            <a:fld id="{22289C57-55D7-40A4-A101-E74FAC7A092B}" type="slidenum">
              <a:rPr lang="en-US" smtClean="0"/>
              <a:t>4</a:t>
            </a:fld>
            <a:endParaRPr lang="en-US"/>
          </a:p>
        </p:txBody>
      </p:sp>
    </p:spTree>
    <p:extLst>
      <p:ext uri="{BB962C8B-B14F-4D97-AF65-F5344CB8AC3E}">
        <p14:creationId xmlns:p14="http://schemas.microsoft.com/office/powerpoint/2010/main" val="182580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DD9AA-99F8-891E-9F61-713F5897DF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34696-9230-38C8-ABA7-51BEDA1E0F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A636B8-6848-FCD5-C7E0-0604063CF2CB}"/>
              </a:ext>
            </a:extLst>
          </p:cNvPr>
          <p:cNvSpPr>
            <a:spLocks noGrp="1"/>
          </p:cNvSpPr>
          <p:nvPr>
            <p:ph type="body" idx="1"/>
          </p:nvPr>
        </p:nvSpPr>
        <p:spPr/>
        <p:txBody>
          <a:bodyPr/>
          <a:lstStyle/>
          <a:p>
            <a:r>
              <a:rPr lang="en-US">
                <a:cs typeface="Calibri"/>
              </a:rPr>
              <a:t>First I will go over a brief overview of deuteron breakup. In this reaction we have our </a:t>
            </a:r>
            <a:r>
              <a:rPr lang="en-US" err="1">
                <a:cs typeface="Calibri"/>
              </a:rPr>
              <a:t>inccidente</a:t>
            </a:r>
            <a:r>
              <a:rPr lang="en-US">
                <a:cs typeface="Calibri"/>
              </a:rPr>
              <a:t> electron beam on a deuterium target at high enough momentum transfer that we expect the bond between the proton and neutron to break, and we detect the recoiling electron in coincidence with the proton. Then we reconstruct the missing neutron kinematics from conservation laws. </a:t>
            </a:r>
          </a:p>
          <a:p>
            <a:endParaRPr lang="en-US">
              <a:ea typeface="Calibri"/>
              <a:cs typeface="Calibri"/>
            </a:endParaRPr>
          </a:p>
          <a:p>
            <a:r>
              <a:rPr lang="en-US">
                <a:ea typeface="Calibri"/>
                <a:cs typeface="Calibri"/>
              </a:rPr>
              <a:t>This ideal reaction I just described in which the electron only interacts with the proton is called the plane wave impulse approximation, and it is best used to extract the initial momentum distribution of the nucleons since we expect the missing kinematics of the unmodified neutron to be equal to its initial state. But there are other processes that can happen, for instance, the recoiling nucleons are more likely to interact with each other after being separated from the nucleus in final state interactions, or the electron can interact with an exchanged meson between the nucleons, or there can be a resonance involved at any stage of the reaction. So we have found a set of kinematic conditions which will minimized these other effects leaving the plane wave as the dominant contribution. </a:t>
            </a:r>
          </a:p>
        </p:txBody>
      </p:sp>
      <p:sp>
        <p:nvSpPr>
          <p:cNvPr id="4" name="Slide Number Placeholder 3">
            <a:extLst>
              <a:ext uri="{FF2B5EF4-FFF2-40B4-BE49-F238E27FC236}">
                <a16:creationId xmlns:a16="http://schemas.microsoft.com/office/drawing/2014/main" id="{E96A9EFF-EF2E-EBD2-6B93-0F7B57103B79}"/>
              </a:ext>
            </a:extLst>
          </p:cNvPr>
          <p:cNvSpPr>
            <a:spLocks noGrp="1"/>
          </p:cNvSpPr>
          <p:nvPr>
            <p:ph type="sldNum" sz="quarter" idx="5"/>
          </p:nvPr>
        </p:nvSpPr>
        <p:spPr/>
        <p:txBody>
          <a:bodyPr/>
          <a:lstStyle/>
          <a:p>
            <a:fld id="{22289C57-55D7-40A4-A101-E74FAC7A092B}" type="slidenum">
              <a:rPr lang="en-US" smtClean="0"/>
              <a:t>5</a:t>
            </a:fld>
            <a:endParaRPr lang="en-US"/>
          </a:p>
        </p:txBody>
      </p:sp>
    </p:spTree>
    <p:extLst>
      <p:ext uri="{BB962C8B-B14F-4D97-AF65-F5344CB8AC3E}">
        <p14:creationId xmlns:p14="http://schemas.microsoft.com/office/powerpoint/2010/main" val="2069348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do we want to study the deuteron? the deuteron is the simplest proton-neutron bound system, and despite that, it exhibits the wealth of complicated phenomena that arise from the strong nuclear force. This force that binds nucleons together in atomic nuclei is subdivide into 3 regimes: the long-range, which is dominated by one pion exchange, and thus well </a:t>
            </a:r>
            <a:r>
              <a:rPr lang="en-US" err="1"/>
              <a:t>decribed</a:t>
            </a:r>
            <a:r>
              <a:rPr lang="en-US"/>
              <a:t> by OPEP, the intermediate range, dominated by 2 pion exchange or the exchange of heavier mesons, and finally the short-range where it is expected that the force turns repulsive. This part is the least understood theoretically and hardest to access experimentally. </a:t>
            </a:r>
          </a:p>
          <a:p>
            <a:endParaRPr lang="en-US">
              <a:ea typeface="Calibri"/>
              <a:cs typeface="Calibri"/>
            </a:endParaRPr>
          </a:p>
          <a:p>
            <a:r>
              <a:rPr lang="en-US">
                <a:ea typeface="Calibri"/>
                <a:cs typeface="Calibri"/>
              </a:rPr>
              <a:t>Studying the short-range part of the potential is also important since it allows us to test up to what point the description of the nucleus in terms of nucleons and mesons is valid and where quark degrees of freedom become more relevant. Deuteron break-up allows us to directly access the short-range part of the potential.</a:t>
            </a:r>
          </a:p>
        </p:txBody>
      </p:sp>
      <p:sp>
        <p:nvSpPr>
          <p:cNvPr id="4" name="Slide Number Placeholder 3"/>
          <p:cNvSpPr>
            <a:spLocks noGrp="1"/>
          </p:cNvSpPr>
          <p:nvPr>
            <p:ph type="sldNum" sz="quarter" idx="5"/>
          </p:nvPr>
        </p:nvSpPr>
        <p:spPr/>
        <p:txBody>
          <a:bodyPr/>
          <a:lstStyle/>
          <a:p>
            <a:fld id="{523A5CB7-812D-4838-BA70-063D3F684124}" type="slidenum">
              <a:rPr lang="en-US"/>
              <a:t>6</a:t>
            </a:fld>
            <a:endParaRPr lang="en-US"/>
          </a:p>
        </p:txBody>
      </p:sp>
    </p:spTree>
    <p:extLst>
      <p:ext uri="{BB962C8B-B14F-4D97-AF65-F5344CB8AC3E}">
        <p14:creationId xmlns:p14="http://schemas.microsoft.com/office/powerpoint/2010/main" val="3618776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FB16D-D6B5-669F-DCBB-9ECBD0F9E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DEA44-87A9-AFC0-F881-19110FDDBC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F75309-203F-A38D-56D7-8660A070305A}"/>
              </a:ext>
            </a:extLst>
          </p:cNvPr>
          <p:cNvSpPr>
            <a:spLocks noGrp="1"/>
          </p:cNvSpPr>
          <p:nvPr>
            <p:ph type="body" idx="1"/>
          </p:nvPr>
        </p:nvSpPr>
        <p:spPr/>
        <p:txBody>
          <a:bodyPr/>
          <a:lstStyle/>
          <a:p>
            <a:r>
              <a:rPr lang="en-US">
                <a:ea typeface="Calibri"/>
                <a:cs typeface="Calibri"/>
              </a:rPr>
              <a:t>Here is the first deuteron break-up cross section up to very high recoil momentum, done by the Mainz microtron collaboration and published in 1998. They were able to extract cross section up to very high missing momentum but only extract the PWIA cross section up to ~350 MeV/c after which you have to add all these other effects for the calculation to start taking the shape of the data again. The calculation that agrees the most not only includes FSI, but MEC, IC and relativistic effects.</a:t>
            </a:r>
          </a:p>
          <a:p>
            <a:endParaRPr lang="en-US">
              <a:ea typeface="Calibri"/>
              <a:cs typeface="Calibri"/>
            </a:endParaRPr>
          </a:p>
          <a:p>
            <a:r>
              <a:rPr lang="en-US">
                <a:ea typeface="Calibri"/>
                <a:cs typeface="Calibri"/>
              </a:rPr>
              <a:t>Here we can also identify the regimes in the NN potential that they were able to access, form long-range at the lowest recoil momenta up to short-range for the highest recoil momenta.</a:t>
            </a:r>
          </a:p>
        </p:txBody>
      </p:sp>
      <p:sp>
        <p:nvSpPr>
          <p:cNvPr id="4" name="Slide Number Placeholder 3">
            <a:extLst>
              <a:ext uri="{FF2B5EF4-FFF2-40B4-BE49-F238E27FC236}">
                <a16:creationId xmlns:a16="http://schemas.microsoft.com/office/drawing/2014/main" id="{B47D2C1E-92EB-B348-9156-0AFD317DD3FF}"/>
              </a:ext>
            </a:extLst>
          </p:cNvPr>
          <p:cNvSpPr>
            <a:spLocks noGrp="1"/>
          </p:cNvSpPr>
          <p:nvPr>
            <p:ph type="sldNum" sz="quarter" idx="5"/>
          </p:nvPr>
        </p:nvSpPr>
        <p:spPr/>
        <p:txBody>
          <a:bodyPr/>
          <a:lstStyle/>
          <a:p>
            <a:fld id="{523A5CB7-812D-4838-BA70-063D3F684124}" type="slidenum">
              <a:rPr lang="en-US"/>
              <a:t>7</a:t>
            </a:fld>
            <a:endParaRPr lang="en-US"/>
          </a:p>
        </p:txBody>
      </p:sp>
    </p:spTree>
    <p:extLst>
      <p:ext uri="{BB962C8B-B14F-4D97-AF65-F5344CB8AC3E}">
        <p14:creationId xmlns:p14="http://schemas.microsoft.com/office/powerpoint/2010/main" val="57012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is the first deuteron break-up cross section up to very high recoil momentum, done by the Mainz microtron collaboration and published in 1998. They were able to extract cross section up to very high missing momentum but only extract the PWIA cross section up to ~350 MeV/c after which you have to add all these other effects for the calculation to start taking the shape of the data again. The calculation that agrees the most not only includes FSI, but MEC, IC and relativistic effects.</a:t>
            </a:r>
          </a:p>
          <a:p>
            <a:endParaRPr lang="en-US">
              <a:ea typeface="Calibri"/>
              <a:cs typeface="Calibri"/>
            </a:endParaRPr>
          </a:p>
          <a:p>
            <a:r>
              <a:rPr lang="en-US">
                <a:ea typeface="Calibri"/>
                <a:cs typeface="Calibri"/>
              </a:rPr>
              <a:t>Here we can also identify the regimes in the NN potential that they were able to access, form long-range at the lowest recoil momenta up to short-range for the highest recoil momenta.</a:t>
            </a:r>
          </a:p>
        </p:txBody>
      </p:sp>
      <p:sp>
        <p:nvSpPr>
          <p:cNvPr id="4" name="Slide Number Placeholder 3"/>
          <p:cNvSpPr>
            <a:spLocks noGrp="1"/>
          </p:cNvSpPr>
          <p:nvPr>
            <p:ph type="sldNum" sz="quarter" idx="5"/>
          </p:nvPr>
        </p:nvSpPr>
        <p:spPr/>
        <p:txBody>
          <a:bodyPr/>
          <a:lstStyle/>
          <a:p>
            <a:fld id="{523A5CB7-812D-4838-BA70-063D3F684124}" type="slidenum">
              <a:rPr lang="en-US"/>
              <a:t>8</a:t>
            </a:fld>
            <a:endParaRPr lang="en-US"/>
          </a:p>
        </p:txBody>
      </p:sp>
    </p:spTree>
    <p:extLst>
      <p:ext uri="{BB962C8B-B14F-4D97-AF65-F5344CB8AC3E}">
        <p14:creationId xmlns:p14="http://schemas.microsoft.com/office/powerpoint/2010/main" val="824314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is the first deuteron break-up cross section up to very high recoil momentum, done by the Mainz microtron collaboration and published in 1998. They were able to extract cross section up to very high missing momentum but only extract the PWIA cross section up to ~350 MeV/c after which you have to add all these other effects for the calculation to start taking the shape of the data again. The calculation that agrees the most not only includes FSI, but MEC, IC and relativistic effects.</a:t>
            </a:r>
          </a:p>
          <a:p>
            <a:endParaRPr lang="en-US">
              <a:ea typeface="Calibri"/>
              <a:cs typeface="Calibri"/>
            </a:endParaRPr>
          </a:p>
          <a:p>
            <a:r>
              <a:rPr lang="en-US">
                <a:ea typeface="Calibri"/>
                <a:cs typeface="Calibri"/>
              </a:rPr>
              <a:t>Here we can also identify the regimes in the NN potential that they were able to access, form long-range at the lowest recoil momenta up to short-range for the highest recoil momenta.</a:t>
            </a:r>
          </a:p>
        </p:txBody>
      </p:sp>
      <p:sp>
        <p:nvSpPr>
          <p:cNvPr id="4" name="Slide Number Placeholder 3"/>
          <p:cNvSpPr>
            <a:spLocks noGrp="1"/>
          </p:cNvSpPr>
          <p:nvPr>
            <p:ph type="sldNum" sz="quarter" idx="5"/>
          </p:nvPr>
        </p:nvSpPr>
        <p:spPr/>
        <p:txBody>
          <a:bodyPr/>
          <a:lstStyle/>
          <a:p>
            <a:fld id="{523A5CB7-812D-4838-BA70-063D3F684124}" type="slidenum">
              <a:rPr lang="en-US"/>
              <a:t>9</a:t>
            </a:fld>
            <a:endParaRPr lang="en-US"/>
          </a:p>
        </p:txBody>
      </p:sp>
    </p:spTree>
    <p:extLst>
      <p:ext uri="{BB962C8B-B14F-4D97-AF65-F5344CB8AC3E}">
        <p14:creationId xmlns:p14="http://schemas.microsoft.com/office/powerpoint/2010/main" val="824314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06B18-B7FE-1CA5-3EF2-858631513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79BFE-3FAE-CDC6-F0B8-32CCA235A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A87C8-22F0-52FF-5811-23A4D2C91F52}"/>
              </a:ext>
            </a:extLst>
          </p:cNvPr>
          <p:cNvSpPr>
            <a:spLocks noGrp="1"/>
          </p:cNvSpPr>
          <p:nvPr>
            <p:ph type="body" idx="1"/>
          </p:nvPr>
        </p:nvSpPr>
        <p:spPr/>
        <p:txBody>
          <a:bodyPr/>
          <a:lstStyle/>
          <a:p>
            <a:r>
              <a:rPr lang="en-US">
                <a:ea typeface="Calibri"/>
                <a:cs typeface="Calibri"/>
              </a:rPr>
              <a:t>Here is the first deuteron break-up cross section up to very high recoil momentum, done by the Mainz microtron collaboration and published in 1998. They were able to extract cross section up to very high missing momentum but only extract the PWIA cross section up to ~350 MeV/c after which you have to add all these other effects for the calculation to start taking the shape of the data again. The calculation that agrees the most not only includes FSI, but MEC, IC and relativistic effects.</a:t>
            </a:r>
          </a:p>
          <a:p>
            <a:endParaRPr lang="en-US">
              <a:ea typeface="Calibri"/>
              <a:cs typeface="Calibri"/>
            </a:endParaRPr>
          </a:p>
          <a:p>
            <a:r>
              <a:rPr lang="en-US">
                <a:ea typeface="Calibri"/>
                <a:cs typeface="Calibri"/>
              </a:rPr>
              <a:t>Here we can also identify the regimes in the NN potential that they were able to access, form long-range at the lowest recoil momenta up to short-range for the highest recoil momenta.</a:t>
            </a:r>
          </a:p>
        </p:txBody>
      </p:sp>
      <p:sp>
        <p:nvSpPr>
          <p:cNvPr id="4" name="Slide Number Placeholder 3">
            <a:extLst>
              <a:ext uri="{FF2B5EF4-FFF2-40B4-BE49-F238E27FC236}">
                <a16:creationId xmlns:a16="http://schemas.microsoft.com/office/drawing/2014/main" id="{AA26A73C-1CA3-7F9C-CDF9-DC3929D26F07}"/>
              </a:ext>
            </a:extLst>
          </p:cNvPr>
          <p:cNvSpPr>
            <a:spLocks noGrp="1"/>
          </p:cNvSpPr>
          <p:nvPr>
            <p:ph type="sldNum" sz="quarter" idx="5"/>
          </p:nvPr>
        </p:nvSpPr>
        <p:spPr/>
        <p:txBody>
          <a:bodyPr/>
          <a:lstStyle/>
          <a:p>
            <a:fld id="{523A5CB7-812D-4838-BA70-063D3F684124}" type="slidenum">
              <a:rPr lang="en-US"/>
              <a:t>10</a:t>
            </a:fld>
            <a:endParaRPr lang="en-US"/>
          </a:p>
        </p:txBody>
      </p:sp>
    </p:spTree>
    <p:extLst>
      <p:ext uri="{BB962C8B-B14F-4D97-AF65-F5344CB8AC3E}">
        <p14:creationId xmlns:p14="http://schemas.microsoft.com/office/powerpoint/2010/main" val="307982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endParaRPr lang="en-US"/>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endParaRPr lang="en-US"/>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547873769"/>
      </p:ext>
    </p:extLst>
  </p:cSld>
  <p:clrMapOvr>
    <a:overrideClrMapping bg1="lt1" tx1="dk1" bg2="lt2" tx2="dk2" accent1="accent1" accent2="accent2" accent3="accent3" accent4="accent4" accent5="accent5" accent6="accent6" hlink="hlink" folHlink="folHlink"/>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Subtitle"/>
          <p:cNvSpPr txBox="1">
            <a:spLocks noGrp="1"/>
          </p:cNvSpPr>
          <p:nvPr>
            <p:ph type="body" sz="quarter" idx="21" hasCustomPrompt="1"/>
          </p:nvPr>
        </p:nvSpPr>
        <p:spPr>
          <a:xfrm>
            <a:off x="654844" y="1017985"/>
            <a:ext cx="10882313" cy="473273"/>
          </a:xfrm>
          <a:prstGeom prst="rect">
            <a:avLst/>
          </a:prstGeom>
        </p:spPr>
        <p:txBody>
          <a:bodyPr/>
          <a:lstStyle>
            <a:lvl1pPr marL="0" indent="0" defTabSz="178587">
              <a:spcBef>
                <a:spcPts val="0"/>
              </a:spcBef>
              <a:buSzTx/>
              <a:buNone/>
              <a:defRPr sz="2250">
                <a:latin typeface="+mn-lt"/>
                <a:ea typeface="+mn-ea"/>
                <a:cs typeface="+mn-cs"/>
                <a:sym typeface="Produkt Extralight"/>
              </a:defRPr>
            </a:lvl1pPr>
          </a:lstStyle>
          <a:p>
            <a:r>
              <a:t>Slide Subtitle</a:t>
            </a:r>
          </a:p>
        </p:txBody>
      </p:sp>
      <p:sp>
        <p:nvSpPr>
          <p:cNvPr id="43" name="Slide Title"/>
          <p:cNvSpPr txBox="1">
            <a:spLocks noGrp="1"/>
          </p:cNvSpPr>
          <p:nvPr>
            <p:ph type="title" hasCustomPrompt="1"/>
          </p:nvPr>
        </p:nvSpPr>
        <p:spPr>
          <a:prstGeom prst="rect">
            <a:avLst/>
          </a:prstGeom>
        </p:spPr>
        <p:txBody>
          <a:bodyPr/>
          <a:lstStyle/>
          <a:p>
            <a:r>
              <a:t>Slide 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833550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6/24/2026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6.png"/><Relationship Id="rId18" Type="http://schemas.openxmlformats.org/officeDocument/2006/relationships/customXml" Target="../ink/ink9.xml"/><Relationship Id="rId26"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3.png"/><Relationship Id="rId12" Type="http://schemas.openxmlformats.org/officeDocument/2006/relationships/customXml" Target="../ink/ink6.xml"/><Relationship Id="rId17" Type="http://schemas.openxmlformats.org/officeDocument/2006/relationships/image" Target="../media/image8.png"/><Relationship Id="rId25" Type="http://schemas.openxmlformats.org/officeDocument/2006/relationships/image" Target="../media/image14.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5.png"/><Relationship Id="rId24" Type="http://schemas.openxmlformats.org/officeDocument/2006/relationships/image" Target="../media/image13.png"/><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2.png"/><Relationship Id="rId10" Type="http://schemas.openxmlformats.org/officeDocument/2006/relationships/customXml" Target="../ink/ink5.xml"/><Relationship Id="rId19" Type="http://schemas.openxmlformats.org/officeDocument/2006/relationships/image" Target="../media/image9.png"/><Relationship Id="rId4" Type="http://schemas.openxmlformats.org/officeDocument/2006/relationships/customXml" Target="../ink/ink2.xml"/><Relationship Id="rId9" Type="http://schemas.openxmlformats.org/officeDocument/2006/relationships/image" Target="../media/image4.png"/><Relationship Id="rId14" Type="http://schemas.openxmlformats.org/officeDocument/2006/relationships/customXml" Target="../ink/ink7.xml"/><Relationship Id="rId22"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16/S0370-2693(98)00151-8"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doi.org/10.1103/PhysRevLett.107.262501" TargetMode="External"/><Relationship Id="rId11" Type="http://schemas.openxmlformats.org/officeDocument/2006/relationships/image" Target="../media/image19.png"/><Relationship Id="rId5" Type="http://schemas.openxmlformats.org/officeDocument/2006/relationships/image" Target="../media/image35.png"/><Relationship Id="rId10" Type="http://schemas.openxmlformats.org/officeDocument/2006/relationships/hyperlink" Target="https://doi.org/10.1103/PhysRevLett.98.262502" TargetMode="External"/><Relationship Id="rId4" Type="http://schemas.openxmlformats.org/officeDocument/2006/relationships/hyperlink" Target="https://doi.org/10.1103/PhysRevLett.125.262501" TargetMode="External"/><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doi.org/10.1103/PhysRevLett.107.262501" TargetMode="External"/><Relationship Id="rId11" Type="http://schemas.openxmlformats.org/officeDocument/2006/relationships/image" Target="../media/image19.png"/><Relationship Id="rId5" Type="http://schemas.openxmlformats.org/officeDocument/2006/relationships/image" Target="../media/image35.png"/><Relationship Id="rId10" Type="http://schemas.openxmlformats.org/officeDocument/2006/relationships/hyperlink" Target="https://doi.org/10.1103/PhysRevLett.98.262502" TargetMode="External"/><Relationship Id="rId4" Type="http://schemas.openxmlformats.org/officeDocument/2006/relationships/hyperlink" Target="https://doi.org/10.1103/PhysRevLett.125.262501" TargetMode="External"/><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doi.org/10.1103/PhysRevLett.107.262501" TargetMode="External"/><Relationship Id="rId11" Type="http://schemas.openxmlformats.org/officeDocument/2006/relationships/image" Target="../media/image19.png"/><Relationship Id="rId5" Type="http://schemas.openxmlformats.org/officeDocument/2006/relationships/image" Target="../media/image35.png"/><Relationship Id="rId10" Type="http://schemas.openxmlformats.org/officeDocument/2006/relationships/hyperlink" Target="https://doi.org/10.1103/PhysRevLett.98.262502" TargetMode="External"/><Relationship Id="rId4" Type="http://schemas.openxmlformats.org/officeDocument/2006/relationships/hyperlink" Target="https://doi.org/10.1103/PhysRevLett.125.262501" TargetMode="External"/><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19.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hyperlink" Target="https://doi.org/10.1103/PhysRevLett.125.262501" TargetMode="External"/><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103/PhysRevC.82.014612" TargetMode="External"/><Relationship Id="rId2" Type="http://schemas.openxmlformats.org/officeDocument/2006/relationships/image" Target="../media/image79.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80.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142/S0218301315300039" TargetMode="External"/><Relationship Id="rId2" Type="http://schemas.openxmlformats.org/officeDocument/2006/relationships/image" Target="../media/image8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13.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hyperlink" Target="https://doi.org/10.1103/PhysRevC.82.014612" TargetMode="External"/><Relationship Id="rId4" Type="http://schemas.openxmlformats.org/officeDocument/2006/relationships/image" Target="../media/image84.png"/><Relationship Id="rId9" Type="http://schemas.openxmlformats.org/officeDocument/2006/relationships/hyperlink" Target="https://doi.org/10.1103/PhysRevC.78.014007&#8203;"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github.com/gpvillegas/hmsPA"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4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97.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customXml" Target="../ink/ink13.xml"/><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customXml" Target="../ink/ink11.xml"/><Relationship Id="rId11" Type="http://schemas.openxmlformats.org/officeDocument/2006/relationships/image" Target="../media/image29.png"/><Relationship Id="rId5" Type="http://schemas.openxmlformats.org/officeDocument/2006/relationships/image" Target="../media/image25.png"/><Relationship Id="rId15" Type="http://schemas.openxmlformats.org/officeDocument/2006/relationships/image" Target="../media/image32.sv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16/S0370-2693(98)00151-8"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16/S0370-2693(98)00151-8"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16/S0370-2693(98)00151-8"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DDAB664-5340-8C13-9A01-7022DBAB8B49}"/>
              </a:ext>
            </a:extLst>
          </p:cNvPr>
          <p:cNvSpPr/>
          <p:nvPr/>
        </p:nvSpPr>
        <p:spPr>
          <a:xfrm>
            <a:off x="857367" y="375183"/>
            <a:ext cx="10711202" cy="3241614"/>
          </a:xfrm>
          <a:prstGeom prst="round2DiagRect">
            <a:avLst/>
          </a:prstGeom>
          <a:solidFill>
            <a:srgbClr val="081E3F"/>
          </a:solidFill>
          <a:ln w="57150">
            <a:solidFill>
              <a:srgbClr val="98783A"/>
            </a:solidFill>
            <a:prstDash val="solid"/>
            <a:extLst>
              <a:ext uri="{C807C97D-BFC1-408E-A445-0C87EB9F89A2}">
                <ask:lineSketchStyleProps xmlns:ask="http://schemas.microsoft.com/office/drawing/2018/sketchyshapes" sd="3989574929">
                  <a:custGeom>
                    <a:avLst/>
                    <a:gdLst>
                      <a:gd name="csX0" fmla="*/ 540280 w 10711202"/>
                      <a:gd name="csY0" fmla="*/ 0 h 3241614"/>
                      <a:gd name="csX1" fmla="*/ 935151 w 10711202"/>
                      <a:gd name="csY1" fmla="*/ 0 h 3241614"/>
                      <a:gd name="csX2" fmla="*/ 1635150 w 10711202"/>
                      <a:gd name="csY2" fmla="*/ 0 h 3241614"/>
                      <a:gd name="csX3" fmla="*/ 2233439 w 10711202"/>
                      <a:gd name="csY3" fmla="*/ 0 h 3241614"/>
                      <a:gd name="csX4" fmla="*/ 2831729 w 10711202"/>
                      <a:gd name="csY4" fmla="*/ 0 h 3241614"/>
                      <a:gd name="csX5" fmla="*/ 3124891 w 10711202"/>
                      <a:gd name="csY5" fmla="*/ 0 h 3241614"/>
                      <a:gd name="csX6" fmla="*/ 3926599 w 10711202"/>
                      <a:gd name="csY6" fmla="*/ 0 h 3241614"/>
                      <a:gd name="csX7" fmla="*/ 4728307 w 10711202"/>
                      <a:gd name="csY7" fmla="*/ 0 h 3241614"/>
                      <a:gd name="csX8" fmla="*/ 5326596 w 10711202"/>
                      <a:gd name="csY8" fmla="*/ 0 h 3241614"/>
                      <a:gd name="csX9" fmla="*/ 5924886 w 10711202"/>
                      <a:gd name="csY9" fmla="*/ 0 h 3241614"/>
                      <a:gd name="csX10" fmla="*/ 6319757 w 10711202"/>
                      <a:gd name="csY10" fmla="*/ 0 h 3241614"/>
                      <a:gd name="csX11" fmla="*/ 6612919 w 10711202"/>
                      <a:gd name="csY11" fmla="*/ 0 h 3241614"/>
                      <a:gd name="csX12" fmla="*/ 7312917 w 10711202"/>
                      <a:gd name="csY12" fmla="*/ 0 h 3241614"/>
                      <a:gd name="csX13" fmla="*/ 7809498 w 10711202"/>
                      <a:gd name="csY13" fmla="*/ 0 h 3241614"/>
                      <a:gd name="csX14" fmla="*/ 8306078 w 10711202"/>
                      <a:gd name="csY14" fmla="*/ 0 h 3241614"/>
                      <a:gd name="csX15" fmla="*/ 8904368 w 10711202"/>
                      <a:gd name="csY15" fmla="*/ 0 h 3241614"/>
                      <a:gd name="csX16" fmla="*/ 9502657 w 10711202"/>
                      <a:gd name="csY16" fmla="*/ 0 h 3241614"/>
                      <a:gd name="csX17" fmla="*/ 9795819 w 10711202"/>
                      <a:gd name="csY17" fmla="*/ 0 h 3241614"/>
                      <a:gd name="csX18" fmla="*/ 10711202 w 10711202"/>
                      <a:gd name="csY18" fmla="*/ 0 h 3241614"/>
                      <a:gd name="csX19" fmla="*/ 10711202 w 10711202"/>
                      <a:gd name="csY19" fmla="*/ 0 h 3241614"/>
                      <a:gd name="csX20" fmla="*/ 10711202 w 10711202"/>
                      <a:gd name="csY20" fmla="*/ 459227 h 3241614"/>
                      <a:gd name="csX21" fmla="*/ 10711202 w 10711202"/>
                      <a:gd name="csY21" fmla="*/ 1053520 h 3241614"/>
                      <a:gd name="csX22" fmla="*/ 10711202 w 10711202"/>
                      <a:gd name="csY22" fmla="*/ 1647814 h 3241614"/>
                      <a:gd name="csX23" fmla="*/ 10711202 w 10711202"/>
                      <a:gd name="csY23" fmla="*/ 2188081 h 3241614"/>
                      <a:gd name="csX24" fmla="*/ 10711202 w 10711202"/>
                      <a:gd name="csY24" fmla="*/ 2701334 h 3241614"/>
                      <a:gd name="csX25" fmla="*/ 10170922 w 10711202"/>
                      <a:gd name="csY25" fmla="*/ 3241614 h 3241614"/>
                      <a:gd name="csX26" fmla="*/ 9369214 w 10711202"/>
                      <a:gd name="csY26" fmla="*/ 3241614 h 3241614"/>
                      <a:gd name="csX27" fmla="*/ 8669215 w 10711202"/>
                      <a:gd name="csY27" fmla="*/ 3241614 h 3241614"/>
                      <a:gd name="csX28" fmla="*/ 7969217 w 10711202"/>
                      <a:gd name="csY28" fmla="*/ 3241614 h 3241614"/>
                      <a:gd name="csX29" fmla="*/ 7269218 w 10711202"/>
                      <a:gd name="csY29" fmla="*/ 3241614 h 3241614"/>
                      <a:gd name="csX30" fmla="*/ 6670928 w 10711202"/>
                      <a:gd name="csY30" fmla="*/ 3241614 h 3241614"/>
                      <a:gd name="csX31" fmla="*/ 5869220 w 10711202"/>
                      <a:gd name="csY31" fmla="*/ 3241614 h 3241614"/>
                      <a:gd name="csX32" fmla="*/ 5169222 w 10711202"/>
                      <a:gd name="csY32" fmla="*/ 3241614 h 3241614"/>
                      <a:gd name="csX33" fmla="*/ 4774350 w 10711202"/>
                      <a:gd name="csY33" fmla="*/ 3241614 h 3241614"/>
                      <a:gd name="csX34" fmla="*/ 4379479 w 10711202"/>
                      <a:gd name="csY34" fmla="*/ 3241614 h 3241614"/>
                      <a:gd name="csX35" fmla="*/ 3679481 w 10711202"/>
                      <a:gd name="csY35" fmla="*/ 3241614 h 3241614"/>
                      <a:gd name="csX36" fmla="*/ 2877773 w 10711202"/>
                      <a:gd name="csY36" fmla="*/ 3241614 h 3241614"/>
                      <a:gd name="csX37" fmla="*/ 2584611 w 10711202"/>
                      <a:gd name="csY37" fmla="*/ 3241614 h 3241614"/>
                      <a:gd name="csX38" fmla="*/ 1884612 w 10711202"/>
                      <a:gd name="csY38" fmla="*/ 3241614 h 3241614"/>
                      <a:gd name="csX39" fmla="*/ 1286322 w 10711202"/>
                      <a:gd name="csY39" fmla="*/ 3241614 h 3241614"/>
                      <a:gd name="csX40" fmla="*/ 586324 w 10711202"/>
                      <a:gd name="csY40" fmla="*/ 3241614 h 3241614"/>
                      <a:gd name="csX41" fmla="*/ 0 w 10711202"/>
                      <a:gd name="csY41" fmla="*/ 3241614 h 3241614"/>
                      <a:gd name="csX42" fmla="*/ 0 w 10711202"/>
                      <a:gd name="csY42" fmla="*/ 3241614 h 3241614"/>
                      <a:gd name="csX43" fmla="*/ 0 w 10711202"/>
                      <a:gd name="csY43" fmla="*/ 2755374 h 3241614"/>
                      <a:gd name="csX44" fmla="*/ 0 w 10711202"/>
                      <a:gd name="csY44" fmla="*/ 2215107 h 3241614"/>
                      <a:gd name="csX45" fmla="*/ 0 w 10711202"/>
                      <a:gd name="csY45" fmla="*/ 1728867 h 3241614"/>
                      <a:gd name="csX46" fmla="*/ 0 w 10711202"/>
                      <a:gd name="csY46" fmla="*/ 1161587 h 3241614"/>
                      <a:gd name="csX47" fmla="*/ 0 w 10711202"/>
                      <a:gd name="csY47" fmla="*/ 540280 h 3241614"/>
                      <a:gd name="csX48" fmla="*/ 540280 w 10711202"/>
                      <a:gd name="csY48" fmla="*/ 0 h 32416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10711202" h="3241614" fill="none" extrusionOk="0">
                        <a:moveTo>
                          <a:pt x="540280" y="0"/>
                        </a:moveTo>
                        <a:cubicBezTo>
                          <a:pt x="644349" y="-1194"/>
                          <a:pt x="766999" y="15737"/>
                          <a:pt x="935151" y="0"/>
                        </a:cubicBezTo>
                        <a:cubicBezTo>
                          <a:pt x="1103303" y="-15737"/>
                          <a:pt x="1410737" y="36182"/>
                          <a:pt x="1635150" y="0"/>
                        </a:cubicBezTo>
                        <a:cubicBezTo>
                          <a:pt x="1859563" y="-36182"/>
                          <a:pt x="1957725" y="53874"/>
                          <a:pt x="2233439" y="0"/>
                        </a:cubicBezTo>
                        <a:cubicBezTo>
                          <a:pt x="2509153" y="-53874"/>
                          <a:pt x="2597390" y="57597"/>
                          <a:pt x="2831729" y="0"/>
                        </a:cubicBezTo>
                        <a:cubicBezTo>
                          <a:pt x="3066068" y="-57597"/>
                          <a:pt x="3007858" y="9442"/>
                          <a:pt x="3124891" y="0"/>
                        </a:cubicBezTo>
                        <a:cubicBezTo>
                          <a:pt x="3241924" y="-9442"/>
                          <a:pt x="3745930" y="96195"/>
                          <a:pt x="3926599" y="0"/>
                        </a:cubicBezTo>
                        <a:cubicBezTo>
                          <a:pt x="4107268" y="-96195"/>
                          <a:pt x="4551873" y="82636"/>
                          <a:pt x="4728307" y="0"/>
                        </a:cubicBezTo>
                        <a:cubicBezTo>
                          <a:pt x="4904741" y="-82636"/>
                          <a:pt x="5029460" y="44926"/>
                          <a:pt x="5326596" y="0"/>
                        </a:cubicBezTo>
                        <a:cubicBezTo>
                          <a:pt x="5623732" y="-44926"/>
                          <a:pt x="5729660" y="34136"/>
                          <a:pt x="5924886" y="0"/>
                        </a:cubicBezTo>
                        <a:cubicBezTo>
                          <a:pt x="6120112" y="-34136"/>
                          <a:pt x="6150381" y="12959"/>
                          <a:pt x="6319757" y="0"/>
                        </a:cubicBezTo>
                        <a:cubicBezTo>
                          <a:pt x="6489133" y="-12959"/>
                          <a:pt x="6518374" y="26687"/>
                          <a:pt x="6612919" y="0"/>
                        </a:cubicBezTo>
                        <a:cubicBezTo>
                          <a:pt x="6707464" y="-26687"/>
                          <a:pt x="7151536" y="74833"/>
                          <a:pt x="7312917" y="0"/>
                        </a:cubicBezTo>
                        <a:cubicBezTo>
                          <a:pt x="7474298" y="-74833"/>
                          <a:pt x="7706130" y="52046"/>
                          <a:pt x="7809498" y="0"/>
                        </a:cubicBezTo>
                        <a:cubicBezTo>
                          <a:pt x="7912866" y="-52046"/>
                          <a:pt x="8183794" y="7402"/>
                          <a:pt x="8306078" y="0"/>
                        </a:cubicBezTo>
                        <a:cubicBezTo>
                          <a:pt x="8428362" y="-7402"/>
                          <a:pt x="8683026" y="69795"/>
                          <a:pt x="8904368" y="0"/>
                        </a:cubicBezTo>
                        <a:cubicBezTo>
                          <a:pt x="9125710" y="-69795"/>
                          <a:pt x="9381762" y="32661"/>
                          <a:pt x="9502657" y="0"/>
                        </a:cubicBezTo>
                        <a:cubicBezTo>
                          <a:pt x="9623552" y="-32661"/>
                          <a:pt x="9721384" y="5580"/>
                          <a:pt x="9795819" y="0"/>
                        </a:cubicBezTo>
                        <a:cubicBezTo>
                          <a:pt x="9870254" y="-5580"/>
                          <a:pt x="10272660" y="85891"/>
                          <a:pt x="10711202" y="0"/>
                        </a:cubicBezTo>
                        <a:lnTo>
                          <a:pt x="10711202" y="0"/>
                        </a:lnTo>
                        <a:cubicBezTo>
                          <a:pt x="10711309" y="154331"/>
                          <a:pt x="10683267" y="348439"/>
                          <a:pt x="10711202" y="459227"/>
                        </a:cubicBezTo>
                        <a:cubicBezTo>
                          <a:pt x="10739137" y="570015"/>
                          <a:pt x="10649145" y="903886"/>
                          <a:pt x="10711202" y="1053520"/>
                        </a:cubicBezTo>
                        <a:cubicBezTo>
                          <a:pt x="10773259" y="1203154"/>
                          <a:pt x="10652660" y="1516903"/>
                          <a:pt x="10711202" y="1647814"/>
                        </a:cubicBezTo>
                        <a:cubicBezTo>
                          <a:pt x="10769744" y="1778725"/>
                          <a:pt x="10686398" y="2005339"/>
                          <a:pt x="10711202" y="2188081"/>
                        </a:cubicBezTo>
                        <a:cubicBezTo>
                          <a:pt x="10736006" y="2370823"/>
                          <a:pt x="10671042" y="2482005"/>
                          <a:pt x="10711202" y="2701334"/>
                        </a:cubicBezTo>
                        <a:cubicBezTo>
                          <a:pt x="10655721" y="2973327"/>
                          <a:pt x="10427970" y="3253984"/>
                          <a:pt x="10170922" y="3241614"/>
                        </a:cubicBezTo>
                        <a:cubicBezTo>
                          <a:pt x="10010532" y="3298800"/>
                          <a:pt x="9661073" y="3200160"/>
                          <a:pt x="9369214" y="3241614"/>
                        </a:cubicBezTo>
                        <a:cubicBezTo>
                          <a:pt x="9077355" y="3283068"/>
                          <a:pt x="8857176" y="3181397"/>
                          <a:pt x="8669215" y="3241614"/>
                        </a:cubicBezTo>
                        <a:cubicBezTo>
                          <a:pt x="8481254" y="3301831"/>
                          <a:pt x="8224914" y="3161994"/>
                          <a:pt x="7969217" y="3241614"/>
                        </a:cubicBezTo>
                        <a:cubicBezTo>
                          <a:pt x="7713520" y="3321234"/>
                          <a:pt x="7519865" y="3198349"/>
                          <a:pt x="7269218" y="3241614"/>
                        </a:cubicBezTo>
                        <a:cubicBezTo>
                          <a:pt x="7018571" y="3284879"/>
                          <a:pt x="6930664" y="3185720"/>
                          <a:pt x="6670928" y="3241614"/>
                        </a:cubicBezTo>
                        <a:cubicBezTo>
                          <a:pt x="6411192" y="3297508"/>
                          <a:pt x="6165857" y="3168971"/>
                          <a:pt x="5869220" y="3241614"/>
                        </a:cubicBezTo>
                        <a:cubicBezTo>
                          <a:pt x="5572583" y="3314257"/>
                          <a:pt x="5391619" y="3195681"/>
                          <a:pt x="5169222" y="3241614"/>
                        </a:cubicBezTo>
                        <a:cubicBezTo>
                          <a:pt x="4946825" y="3287547"/>
                          <a:pt x="4925295" y="3202832"/>
                          <a:pt x="4774350" y="3241614"/>
                        </a:cubicBezTo>
                        <a:cubicBezTo>
                          <a:pt x="4623405" y="3280396"/>
                          <a:pt x="4504711" y="3208283"/>
                          <a:pt x="4379479" y="3241614"/>
                        </a:cubicBezTo>
                        <a:cubicBezTo>
                          <a:pt x="4254247" y="3274945"/>
                          <a:pt x="3955625" y="3182149"/>
                          <a:pt x="3679481" y="3241614"/>
                        </a:cubicBezTo>
                        <a:cubicBezTo>
                          <a:pt x="3403337" y="3301079"/>
                          <a:pt x="3192691" y="3211359"/>
                          <a:pt x="2877773" y="3241614"/>
                        </a:cubicBezTo>
                        <a:cubicBezTo>
                          <a:pt x="2562855" y="3271869"/>
                          <a:pt x="2674004" y="3212882"/>
                          <a:pt x="2584611" y="3241614"/>
                        </a:cubicBezTo>
                        <a:cubicBezTo>
                          <a:pt x="2495218" y="3270346"/>
                          <a:pt x="2176949" y="3194547"/>
                          <a:pt x="1884612" y="3241614"/>
                        </a:cubicBezTo>
                        <a:cubicBezTo>
                          <a:pt x="1592275" y="3288681"/>
                          <a:pt x="1546753" y="3178334"/>
                          <a:pt x="1286322" y="3241614"/>
                        </a:cubicBezTo>
                        <a:cubicBezTo>
                          <a:pt x="1025891" y="3304894"/>
                          <a:pt x="790205" y="3209353"/>
                          <a:pt x="586324" y="3241614"/>
                        </a:cubicBezTo>
                        <a:cubicBezTo>
                          <a:pt x="382443" y="3273875"/>
                          <a:pt x="173469" y="3239431"/>
                          <a:pt x="0" y="3241614"/>
                        </a:cubicBezTo>
                        <a:lnTo>
                          <a:pt x="0" y="3241614"/>
                        </a:lnTo>
                        <a:cubicBezTo>
                          <a:pt x="-32837" y="3015590"/>
                          <a:pt x="9762" y="2956426"/>
                          <a:pt x="0" y="2755374"/>
                        </a:cubicBezTo>
                        <a:cubicBezTo>
                          <a:pt x="-9762" y="2554322"/>
                          <a:pt x="25523" y="2454200"/>
                          <a:pt x="0" y="2215107"/>
                        </a:cubicBezTo>
                        <a:cubicBezTo>
                          <a:pt x="-25523" y="1976014"/>
                          <a:pt x="2089" y="1921397"/>
                          <a:pt x="0" y="1728867"/>
                        </a:cubicBezTo>
                        <a:cubicBezTo>
                          <a:pt x="-2089" y="1536337"/>
                          <a:pt x="53896" y="1361537"/>
                          <a:pt x="0" y="1161587"/>
                        </a:cubicBezTo>
                        <a:cubicBezTo>
                          <a:pt x="-53896" y="961637"/>
                          <a:pt x="5701" y="664876"/>
                          <a:pt x="0" y="540280"/>
                        </a:cubicBezTo>
                        <a:cubicBezTo>
                          <a:pt x="7301" y="253564"/>
                          <a:pt x="308385" y="808"/>
                          <a:pt x="540280" y="0"/>
                        </a:cubicBezTo>
                        <a:close/>
                      </a:path>
                      <a:path w="10711202" h="3241614" stroke="0" extrusionOk="0">
                        <a:moveTo>
                          <a:pt x="540280" y="0"/>
                        </a:moveTo>
                        <a:cubicBezTo>
                          <a:pt x="787248" y="-51837"/>
                          <a:pt x="970664" y="73135"/>
                          <a:pt x="1341988" y="0"/>
                        </a:cubicBezTo>
                        <a:cubicBezTo>
                          <a:pt x="1713312" y="-73135"/>
                          <a:pt x="1615031" y="57636"/>
                          <a:pt x="1838568" y="0"/>
                        </a:cubicBezTo>
                        <a:cubicBezTo>
                          <a:pt x="2062105" y="-57636"/>
                          <a:pt x="1993133" y="11009"/>
                          <a:pt x="2131730" y="0"/>
                        </a:cubicBezTo>
                        <a:cubicBezTo>
                          <a:pt x="2270327" y="-11009"/>
                          <a:pt x="2534322" y="6159"/>
                          <a:pt x="2730020" y="0"/>
                        </a:cubicBezTo>
                        <a:cubicBezTo>
                          <a:pt x="2925718" y="-6159"/>
                          <a:pt x="3167968" y="11873"/>
                          <a:pt x="3328309" y="0"/>
                        </a:cubicBezTo>
                        <a:cubicBezTo>
                          <a:pt x="3488650" y="-11873"/>
                          <a:pt x="3692413" y="36129"/>
                          <a:pt x="3824890" y="0"/>
                        </a:cubicBezTo>
                        <a:cubicBezTo>
                          <a:pt x="3957367" y="-36129"/>
                          <a:pt x="4207047" y="40440"/>
                          <a:pt x="4423179" y="0"/>
                        </a:cubicBezTo>
                        <a:cubicBezTo>
                          <a:pt x="4639311" y="-40440"/>
                          <a:pt x="4838254" y="36189"/>
                          <a:pt x="5123178" y="0"/>
                        </a:cubicBezTo>
                        <a:cubicBezTo>
                          <a:pt x="5408102" y="-36189"/>
                          <a:pt x="5359782" y="33199"/>
                          <a:pt x="5518049" y="0"/>
                        </a:cubicBezTo>
                        <a:cubicBezTo>
                          <a:pt x="5676316" y="-33199"/>
                          <a:pt x="6145553" y="44"/>
                          <a:pt x="6319757" y="0"/>
                        </a:cubicBezTo>
                        <a:cubicBezTo>
                          <a:pt x="6493961" y="-44"/>
                          <a:pt x="6583493" y="4646"/>
                          <a:pt x="6714628" y="0"/>
                        </a:cubicBezTo>
                        <a:cubicBezTo>
                          <a:pt x="6845763" y="-4646"/>
                          <a:pt x="7015240" y="15553"/>
                          <a:pt x="7109499" y="0"/>
                        </a:cubicBezTo>
                        <a:cubicBezTo>
                          <a:pt x="7203758" y="-15553"/>
                          <a:pt x="7291990" y="30990"/>
                          <a:pt x="7402661" y="0"/>
                        </a:cubicBezTo>
                        <a:cubicBezTo>
                          <a:pt x="7513332" y="-30990"/>
                          <a:pt x="7766623" y="44392"/>
                          <a:pt x="7899241" y="0"/>
                        </a:cubicBezTo>
                        <a:cubicBezTo>
                          <a:pt x="8031859" y="-44392"/>
                          <a:pt x="8170128" y="5449"/>
                          <a:pt x="8294112" y="0"/>
                        </a:cubicBezTo>
                        <a:cubicBezTo>
                          <a:pt x="8418096" y="-5449"/>
                          <a:pt x="8648321" y="28559"/>
                          <a:pt x="8994111" y="0"/>
                        </a:cubicBezTo>
                        <a:cubicBezTo>
                          <a:pt x="9339901" y="-28559"/>
                          <a:pt x="9497361" y="81637"/>
                          <a:pt x="9694110" y="0"/>
                        </a:cubicBezTo>
                        <a:cubicBezTo>
                          <a:pt x="9890859" y="-81637"/>
                          <a:pt x="10234573" y="91350"/>
                          <a:pt x="10711202" y="0"/>
                        </a:cubicBezTo>
                        <a:lnTo>
                          <a:pt x="10711202" y="0"/>
                        </a:lnTo>
                        <a:cubicBezTo>
                          <a:pt x="10746722" y="250589"/>
                          <a:pt x="10659834" y="426080"/>
                          <a:pt x="10711202" y="567280"/>
                        </a:cubicBezTo>
                        <a:cubicBezTo>
                          <a:pt x="10762570" y="708480"/>
                          <a:pt x="10671762" y="983317"/>
                          <a:pt x="10711202" y="1134560"/>
                        </a:cubicBezTo>
                        <a:cubicBezTo>
                          <a:pt x="10750642" y="1285803"/>
                          <a:pt x="10708929" y="1386372"/>
                          <a:pt x="10711202" y="1593787"/>
                        </a:cubicBezTo>
                        <a:cubicBezTo>
                          <a:pt x="10713475" y="1801202"/>
                          <a:pt x="10656047" y="1968070"/>
                          <a:pt x="10711202" y="2080027"/>
                        </a:cubicBezTo>
                        <a:cubicBezTo>
                          <a:pt x="10766357" y="2191984"/>
                          <a:pt x="10705670" y="2481265"/>
                          <a:pt x="10711202" y="2701334"/>
                        </a:cubicBezTo>
                        <a:cubicBezTo>
                          <a:pt x="10714327" y="2973859"/>
                          <a:pt x="10504467" y="3254578"/>
                          <a:pt x="10170922" y="3241614"/>
                        </a:cubicBezTo>
                        <a:cubicBezTo>
                          <a:pt x="9888135" y="3269961"/>
                          <a:pt x="9753943" y="3241614"/>
                          <a:pt x="9572632" y="3241614"/>
                        </a:cubicBezTo>
                        <a:cubicBezTo>
                          <a:pt x="9391321" y="3241614"/>
                          <a:pt x="9239545" y="3231822"/>
                          <a:pt x="9076052" y="3241614"/>
                        </a:cubicBezTo>
                        <a:cubicBezTo>
                          <a:pt x="8912559" y="3251406"/>
                          <a:pt x="8532712" y="3222115"/>
                          <a:pt x="8376053" y="3241614"/>
                        </a:cubicBezTo>
                        <a:cubicBezTo>
                          <a:pt x="8219394" y="3261113"/>
                          <a:pt x="8021932" y="3213569"/>
                          <a:pt x="7676055" y="3241614"/>
                        </a:cubicBezTo>
                        <a:cubicBezTo>
                          <a:pt x="7330178" y="3269659"/>
                          <a:pt x="7229491" y="3237503"/>
                          <a:pt x="7077765" y="3241614"/>
                        </a:cubicBezTo>
                        <a:cubicBezTo>
                          <a:pt x="6926039" y="3245725"/>
                          <a:pt x="6833566" y="3240201"/>
                          <a:pt x="6682894" y="3241614"/>
                        </a:cubicBezTo>
                        <a:cubicBezTo>
                          <a:pt x="6532222" y="3243027"/>
                          <a:pt x="6325164" y="3193292"/>
                          <a:pt x="6186314" y="3241614"/>
                        </a:cubicBezTo>
                        <a:cubicBezTo>
                          <a:pt x="6047464" y="3289936"/>
                          <a:pt x="5758157" y="3191603"/>
                          <a:pt x="5588024" y="3241614"/>
                        </a:cubicBezTo>
                        <a:cubicBezTo>
                          <a:pt x="5417891" y="3291625"/>
                          <a:pt x="5423572" y="3230744"/>
                          <a:pt x="5294862" y="3241614"/>
                        </a:cubicBezTo>
                        <a:cubicBezTo>
                          <a:pt x="5166152" y="3252484"/>
                          <a:pt x="5001059" y="3226023"/>
                          <a:pt x="4899991" y="3241614"/>
                        </a:cubicBezTo>
                        <a:cubicBezTo>
                          <a:pt x="4798923" y="3257205"/>
                          <a:pt x="4694867" y="3201386"/>
                          <a:pt x="4505120" y="3241614"/>
                        </a:cubicBezTo>
                        <a:cubicBezTo>
                          <a:pt x="4315373" y="3281842"/>
                          <a:pt x="4077529" y="3230151"/>
                          <a:pt x="3703412" y="3241614"/>
                        </a:cubicBezTo>
                        <a:cubicBezTo>
                          <a:pt x="3329295" y="3253077"/>
                          <a:pt x="3234989" y="3160517"/>
                          <a:pt x="3003413" y="3241614"/>
                        </a:cubicBezTo>
                        <a:cubicBezTo>
                          <a:pt x="2771837" y="3322711"/>
                          <a:pt x="2782133" y="3207083"/>
                          <a:pt x="2608542" y="3241614"/>
                        </a:cubicBezTo>
                        <a:cubicBezTo>
                          <a:pt x="2434951" y="3276145"/>
                          <a:pt x="2234551" y="3188935"/>
                          <a:pt x="1908544" y="3241614"/>
                        </a:cubicBezTo>
                        <a:cubicBezTo>
                          <a:pt x="1582537" y="3294293"/>
                          <a:pt x="1561491" y="3182054"/>
                          <a:pt x="1411963" y="3241614"/>
                        </a:cubicBezTo>
                        <a:cubicBezTo>
                          <a:pt x="1262435" y="3301174"/>
                          <a:pt x="1052827" y="3230922"/>
                          <a:pt x="813674" y="3241614"/>
                        </a:cubicBezTo>
                        <a:cubicBezTo>
                          <a:pt x="574521" y="3252306"/>
                          <a:pt x="375794" y="3232744"/>
                          <a:pt x="0" y="3241614"/>
                        </a:cubicBezTo>
                        <a:lnTo>
                          <a:pt x="0" y="3241614"/>
                        </a:lnTo>
                        <a:cubicBezTo>
                          <a:pt x="-54041" y="3083257"/>
                          <a:pt x="25560" y="2963101"/>
                          <a:pt x="0" y="2755374"/>
                        </a:cubicBezTo>
                        <a:cubicBezTo>
                          <a:pt x="-25560" y="2547647"/>
                          <a:pt x="31746" y="2346316"/>
                          <a:pt x="0" y="2188094"/>
                        </a:cubicBezTo>
                        <a:cubicBezTo>
                          <a:pt x="-31746" y="2029872"/>
                          <a:pt x="15871" y="1725718"/>
                          <a:pt x="0" y="1593800"/>
                        </a:cubicBezTo>
                        <a:cubicBezTo>
                          <a:pt x="-15871" y="1461882"/>
                          <a:pt x="61083" y="1255627"/>
                          <a:pt x="0" y="1053533"/>
                        </a:cubicBezTo>
                        <a:cubicBezTo>
                          <a:pt x="-61083" y="851439"/>
                          <a:pt x="27782" y="756016"/>
                          <a:pt x="0" y="540280"/>
                        </a:cubicBezTo>
                        <a:cubicBezTo>
                          <a:pt x="7921" y="223795"/>
                          <a:pt x="196417" y="19287"/>
                          <a:pt x="54028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E7EDDB6-26AC-2FA5-B725-12D210D783DA}"/>
              </a:ext>
            </a:extLst>
          </p:cNvPr>
          <p:cNvGrpSpPr/>
          <p:nvPr/>
        </p:nvGrpSpPr>
        <p:grpSpPr>
          <a:xfrm>
            <a:off x="296397" y="2557131"/>
            <a:ext cx="5492220" cy="4491634"/>
            <a:chOff x="7647012" y="2873175"/>
            <a:chExt cx="3592440" cy="2982600"/>
          </a:xfrm>
        </p:grpSpPr>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803306BE-2BA6-4A2E-E0F0-D6F10754A3C1}"/>
                    </a:ext>
                  </a:extLst>
                </p14:cNvPr>
                <p14:cNvContentPartPr/>
                <p14:nvPr/>
              </p14:nvContentPartPr>
              <p14:xfrm>
                <a:off x="8717652" y="3925455"/>
                <a:ext cx="1469520" cy="1040040"/>
              </p14:xfrm>
            </p:contentPart>
          </mc:Choice>
          <mc:Fallback xmlns="">
            <p:pic>
              <p:nvPicPr>
                <p:cNvPr id="8" name="Ink 7">
                  <a:extLst>
                    <a:ext uri="{FF2B5EF4-FFF2-40B4-BE49-F238E27FC236}">
                      <a16:creationId xmlns:a16="http://schemas.microsoft.com/office/drawing/2014/main" id="{803306BE-2BA6-4A2E-E0F0-D6F10754A3C1}"/>
                    </a:ext>
                  </a:extLst>
                </p:cNvPr>
                <p:cNvPicPr/>
                <p:nvPr/>
              </p:nvPicPr>
              <p:blipFill>
                <a:blip r:embed="rId3"/>
                <a:stretch>
                  <a:fillRect/>
                </a:stretch>
              </p:blipFill>
              <p:spPr>
                <a:xfrm>
                  <a:off x="8697399" y="3904893"/>
                  <a:ext cx="1509555" cy="108068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B7B57443-EED8-459A-695B-01BCABB186C4}"/>
                    </a:ext>
                  </a:extLst>
                </p14:cNvPr>
                <p14:cNvContentPartPr/>
                <p14:nvPr/>
              </p14:nvContentPartPr>
              <p14:xfrm>
                <a:off x="9048492" y="4385895"/>
                <a:ext cx="311040" cy="311760"/>
              </p14:xfrm>
            </p:contentPart>
          </mc:Choice>
          <mc:Fallback xmlns="">
            <p:pic>
              <p:nvPicPr>
                <p:cNvPr id="9" name="Ink 8">
                  <a:extLst>
                    <a:ext uri="{FF2B5EF4-FFF2-40B4-BE49-F238E27FC236}">
                      <a16:creationId xmlns:a16="http://schemas.microsoft.com/office/drawing/2014/main" id="{B7B57443-EED8-459A-695B-01BCABB186C4}"/>
                    </a:ext>
                  </a:extLst>
                </p:cNvPr>
                <p:cNvPicPr/>
                <p:nvPr/>
              </p:nvPicPr>
              <p:blipFill>
                <a:blip r:embed="rId5"/>
                <a:stretch>
                  <a:fillRect/>
                </a:stretch>
              </p:blipFill>
              <p:spPr>
                <a:xfrm>
                  <a:off x="9028227" y="4365318"/>
                  <a:ext cx="351098" cy="35243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2D7AC6D6-E1E7-C9BC-FCC9-8B8AF4578D4C}"/>
                    </a:ext>
                  </a:extLst>
                </p14:cNvPr>
                <p14:cNvContentPartPr/>
                <p14:nvPr/>
              </p14:nvContentPartPr>
              <p14:xfrm>
                <a:off x="9589212" y="4168095"/>
                <a:ext cx="324000" cy="323280"/>
              </p14:xfrm>
            </p:contentPart>
          </mc:Choice>
          <mc:Fallback xmlns="">
            <p:pic>
              <p:nvPicPr>
                <p:cNvPr id="10" name="Ink 9">
                  <a:extLst>
                    <a:ext uri="{FF2B5EF4-FFF2-40B4-BE49-F238E27FC236}">
                      <a16:creationId xmlns:a16="http://schemas.microsoft.com/office/drawing/2014/main" id="{2D7AC6D6-E1E7-C9BC-FCC9-8B8AF4578D4C}"/>
                    </a:ext>
                  </a:extLst>
                </p:cNvPr>
                <p:cNvPicPr/>
                <p:nvPr/>
              </p:nvPicPr>
              <p:blipFill>
                <a:blip r:embed="rId7"/>
                <a:stretch>
                  <a:fillRect/>
                </a:stretch>
              </p:blipFill>
              <p:spPr>
                <a:xfrm>
                  <a:off x="9568947" y="4147516"/>
                  <a:ext cx="364058" cy="36395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43371BC8-E78B-C0AE-A2DD-D8354B350A7F}"/>
                    </a:ext>
                  </a:extLst>
                </p14:cNvPr>
                <p14:cNvContentPartPr/>
                <p14:nvPr/>
              </p14:nvContentPartPr>
              <p14:xfrm>
                <a:off x="7647012" y="3607935"/>
                <a:ext cx="1376280" cy="299160"/>
              </p14:xfrm>
            </p:contentPart>
          </mc:Choice>
          <mc:Fallback xmlns="">
            <p:pic>
              <p:nvPicPr>
                <p:cNvPr id="11" name="Ink 10">
                  <a:extLst>
                    <a:ext uri="{FF2B5EF4-FFF2-40B4-BE49-F238E27FC236}">
                      <a16:creationId xmlns:a16="http://schemas.microsoft.com/office/drawing/2014/main" id="{43371BC8-E78B-C0AE-A2DD-D8354B350A7F}"/>
                    </a:ext>
                  </a:extLst>
                </p:cNvPr>
                <p:cNvPicPr/>
                <p:nvPr/>
              </p:nvPicPr>
              <p:blipFill>
                <a:blip r:embed="rId9"/>
                <a:stretch>
                  <a:fillRect/>
                </a:stretch>
              </p:blipFill>
              <p:spPr>
                <a:xfrm>
                  <a:off x="7626759" y="3587369"/>
                  <a:ext cx="1416316" cy="33981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C9ECB03F-1DD8-20FB-12D7-4A2DD14DEAE0}"/>
                    </a:ext>
                  </a:extLst>
                </p14:cNvPr>
                <p14:cNvContentPartPr/>
                <p14:nvPr/>
              </p14:nvContentPartPr>
              <p14:xfrm>
                <a:off x="9029052" y="2873175"/>
                <a:ext cx="1314000" cy="753480"/>
              </p14:xfrm>
            </p:contentPart>
          </mc:Choice>
          <mc:Fallback xmlns="">
            <p:pic>
              <p:nvPicPr>
                <p:cNvPr id="12" name="Ink 11">
                  <a:extLst>
                    <a:ext uri="{FF2B5EF4-FFF2-40B4-BE49-F238E27FC236}">
                      <a16:creationId xmlns:a16="http://schemas.microsoft.com/office/drawing/2014/main" id="{C9ECB03F-1DD8-20FB-12D7-4A2DD14DEAE0}"/>
                    </a:ext>
                  </a:extLst>
                </p:cNvPr>
                <p:cNvPicPr/>
                <p:nvPr/>
              </p:nvPicPr>
              <p:blipFill>
                <a:blip r:embed="rId11"/>
                <a:stretch>
                  <a:fillRect/>
                </a:stretch>
              </p:blipFill>
              <p:spPr>
                <a:xfrm>
                  <a:off x="9008800" y="2852610"/>
                  <a:ext cx="1354032" cy="79413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2BD6D07A-FA62-F814-8724-1E934DC3343F}"/>
                    </a:ext>
                  </a:extLst>
                </p14:cNvPr>
                <p14:cNvContentPartPr/>
                <p14:nvPr/>
              </p14:nvContentPartPr>
              <p14:xfrm>
                <a:off x="8201052" y="3663735"/>
                <a:ext cx="173880" cy="230760"/>
              </p14:xfrm>
            </p:contentPart>
          </mc:Choice>
          <mc:Fallback xmlns="">
            <p:pic>
              <p:nvPicPr>
                <p:cNvPr id="13" name="Ink 12">
                  <a:extLst>
                    <a:ext uri="{FF2B5EF4-FFF2-40B4-BE49-F238E27FC236}">
                      <a16:creationId xmlns:a16="http://schemas.microsoft.com/office/drawing/2014/main" id="{2BD6D07A-FA62-F814-8724-1E934DC3343F}"/>
                    </a:ext>
                  </a:extLst>
                </p:cNvPr>
                <p:cNvPicPr/>
                <p:nvPr/>
              </p:nvPicPr>
              <p:blipFill>
                <a:blip r:embed="rId13"/>
                <a:stretch>
                  <a:fillRect/>
                </a:stretch>
              </p:blipFill>
              <p:spPr>
                <a:xfrm>
                  <a:off x="8180844" y="3643149"/>
                  <a:ext cx="213825" cy="27145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4F1B6F1E-8BCC-D9EA-9633-1B7E81C99F4E}"/>
                    </a:ext>
                  </a:extLst>
                </p14:cNvPr>
                <p14:cNvContentPartPr/>
                <p14:nvPr/>
              </p14:nvContentPartPr>
              <p14:xfrm>
                <a:off x="9551772" y="3159735"/>
                <a:ext cx="242640" cy="173880"/>
              </p14:xfrm>
            </p:contentPart>
          </mc:Choice>
          <mc:Fallback xmlns="">
            <p:pic>
              <p:nvPicPr>
                <p:cNvPr id="14" name="Ink 13">
                  <a:extLst>
                    <a:ext uri="{FF2B5EF4-FFF2-40B4-BE49-F238E27FC236}">
                      <a16:creationId xmlns:a16="http://schemas.microsoft.com/office/drawing/2014/main" id="{4F1B6F1E-8BCC-D9EA-9633-1B7E81C99F4E}"/>
                    </a:ext>
                  </a:extLst>
                </p:cNvPr>
                <p:cNvPicPr/>
                <p:nvPr/>
              </p:nvPicPr>
              <p:blipFill>
                <a:blip r:embed="rId15"/>
                <a:stretch>
                  <a:fillRect/>
                </a:stretch>
              </p:blipFill>
              <p:spPr>
                <a:xfrm>
                  <a:off x="9531473" y="3139166"/>
                  <a:ext cx="282765" cy="2145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A584BE63-5141-990E-7CEF-955161D110DD}"/>
                    </a:ext>
                  </a:extLst>
                </p14:cNvPr>
                <p14:cNvContentPartPr/>
                <p14:nvPr/>
              </p14:nvContentPartPr>
              <p14:xfrm>
                <a:off x="8935452" y="3638895"/>
                <a:ext cx="567000" cy="641520"/>
              </p14:xfrm>
            </p:contentPart>
          </mc:Choice>
          <mc:Fallback xmlns="">
            <p:pic>
              <p:nvPicPr>
                <p:cNvPr id="15" name="Ink 14">
                  <a:extLst>
                    <a:ext uri="{FF2B5EF4-FFF2-40B4-BE49-F238E27FC236}">
                      <a16:creationId xmlns:a16="http://schemas.microsoft.com/office/drawing/2014/main" id="{A584BE63-5141-990E-7CEF-955161D110DD}"/>
                    </a:ext>
                  </a:extLst>
                </p:cNvPr>
                <p:cNvPicPr/>
                <p:nvPr/>
              </p:nvPicPr>
              <p:blipFill>
                <a:blip r:embed="rId17"/>
                <a:stretch>
                  <a:fillRect/>
                </a:stretch>
              </p:blipFill>
              <p:spPr>
                <a:xfrm>
                  <a:off x="8915202" y="3618332"/>
                  <a:ext cx="607029" cy="68216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AED3EC6A-762C-A735-8EBB-025DAB2753B7}"/>
                    </a:ext>
                  </a:extLst>
                </p14:cNvPr>
                <p14:cNvContentPartPr/>
                <p14:nvPr/>
              </p14:nvContentPartPr>
              <p14:xfrm>
                <a:off x="9209412" y="4716735"/>
                <a:ext cx="199440" cy="1139040"/>
              </p14:xfrm>
            </p:contentPart>
          </mc:Choice>
          <mc:Fallback xmlns="">
            <p:pic>
              <p:nvPicPr>
                <p:cNvPr id="16" name="Ink 15">
                  <a:extLst>
                    <a:ext uri="{FF2B5EF4-FFF2-40B4-BE49-F238E27FC236}">
                      <a16:creationId xmlns:a16="http://schemas.microsoft.com/office/drawing/2014/main" id="{AED3EC6A-762C-A735-8EBB-025DAB2753B7}"/>
                    </a:ext>
                  </a:extLst>
                </p:cNvPr>
                <p:cNvPicPr/>
                <p:nvPr/>
              </p:nvPicPr>
              <p:blipFill>
                <a:blip r:embed="rId19"/>
                <a:stretch>
                  <a:fillRect/>
                </a:stretch>
              </p:blipFill>
              <p:spPr>
                <a:xfrm>
                  <a:off x="9189162" y="4696177"/>
                  <a:ext cx="239469" cy="117967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0D189627-AC23-3828-9D72-3C2F3DC6D1A0}"/>
                    </a:ext>
                  </a:extLst>
                </p14:cNvPr>
                <p14:cNvContentPartPr/>
                <p14:nvPr/>
              </p14:nvContentPartPr>
              <p14:xfrm>
                <a:off x="9938052" y="4323615"/>
                <a:ext cx="1301400" cy="293040"/>
              </p14:xfrm>
            </p:contentPart>
          </mc:Choice>
          <mc:Fallback xmlns="">
            <p:pic>
              <p:nvPicPr>
                <p:cNvPr id="17" name="Ink 16">
                  <a:extLst>
                    <a:ext uri="{FF2B5EF4-FFF2-40B4-BE49-F238E27FC236}">
                      <a16:creationId xmlns:a16="http://schemas.microsoft.com/office/drawing/2014/main" id="{0D189627-AC23-3828-9D72-3C2F3DC6D1A0}"/>
                    </a:ext>
                  </a:extLst>
                </p:cNvPr>
                <p:cNvPicPr/>
                <p:nvPr/>
              </p:nvPicPr>
              <p:blipFill>
                <a:blip r:embed="rId21"/>
                <a:stretch>
                  <a:fillRect/>
                </a:stretch>
              </p:blipFill>
              <p:spPr>
                <a:xfrm>
                  <a:off x="9917799" y="4303042"/>
                  <a:ext cx="1341436" cy="333707"/>
                </a:xfrm>
                <a:prstGeom prst="rect">
                  <a:avLst/>
                </a:prstGeom>
              </p:spPr>
            </p:pic>
          </mc:Fallback>
        </mc:AlternateContent>
      </p:grpSp>
      <p:sp>
        <p:nvSpPr>
          <p:cNvPr id="2" name="Title 1"/>
          <p:cNvSpPr>
            <a:spLocks noGrp="1"/>
          </p:cNvSpPr>
          <p:nvPr>
            <p:ph type="ctrTitle"/>
          </p:nvPr>
        </p:nvSpPr>
        <p:spPr>
          <a:xfrm>
            <a:off x="856699" y="652008"/>
            <a:ext cx="10707488" cy="2681383"/>
          </a:xfrm>
        </p:spPr>
        <p:txBody>
          <a:bodyPr vert="horz" lIns="91440" tIns="45720" rIns="91440" bIns="45720" rtlCol="0" anchor="ctr">
            <a:noAutofit/>
          </a:bodyPr>
          <a:lstStyle/>
          <a:p>
            <a:r>
              <a:rPr lang="en-US" sz="4400">
                <a:solidFill>
                  <a:schemeClr val="bg1">
                    <a:lumMod val="95000"/>
                  </a:schemeClr>
                </a:solidFill>
                <a:latin typeface="Cambria"/>
                <a:ea typeface="Cambria"/>
              </a:rPr>
              <a:t>Study of the Short-Range Nucleon-Nucleon Potentials via Electro-disintegration of the Deuteron at High Four Momentum Transfers</a:t>
            </a:r>
          </a:p>
        </p:txBody>
      </p:sp>
      <p:sp>
        <p:nvSpPr>
          <p:cNvPr id="3" name="Subtitle 2"/>
          <p:cNvSpPr>
            <a:spLocks noGrp="1"/>
          </p:cNvSpPr>
          <p:nvPr>
            <p:ph type="subTitle" idx="1"/>
          </p:nvPr>
        </p:nvSpPr>
        <p:spPr>
          <a:xfrm>
            <a:off x="1606627" y="3776472"/>
            <a:ext cx="9144000" cy="1655762"/>
          </a:xfrm>
        </p:spPr>
        <p:txBody>
          <a:bodyPr vert="horz" lIns="91440" tIns="45720" rIns="91440" bIns="45720" rtlCol="0" anchor="t">
            <a:normAutofit/>
          </a:bodyPr>
          <a:lstStyle/>
          <a:p>
            <a:r>
              <a:rPr lang="en-US" i="1">
                <a:latin typeface="Cambria"/>
                <a:ea typeface="Cambria"/>
              </a:rPr>
              <a:t>Gema P. Villegas </a:t>
            </a:r>
            <a:r>
              <a:rPr lang="en-US" i="1" err="1">
                <a:latin typeface="Cambria"/>
                <a:ea typeface="Cambria"/>
              </a:rPr>
              <a:t>Minyety</a:t>
            </a:r>
            <a:endParaRPr lang="en-US" i="1">
              <a:latin typeface="Cambria"/>
              <a:ea typeface="Cambria"/>
            </a:endParaRPr>
          </a:p>
          <a:p>
            <a:r>
              <a:rPr lang="en-US" b="1">
                <a:latin typeface="Cambria"/>
                <a:ea typeface="Cambria"/>
              </a:rPr>
              <a:t>JLUO Annual Meeting</a:t>
            </a:r>
          </a:p>
          <a:p>
            <a:r>
              <a:rPr lang="en-US">
                <a:latin typeface="Cambria"/>
                <a:ea typeface="Cambria"/>
              </a:rPr>
              <a:t>25 June 2026</a:t>
            </a:r>
          </a:p>
        </p:txBody>
      </p:sp>
      <p:pic>
        <p:nvPicPr>
          <p:cNvPr id="23" name="Picture 22" descr="A white letter on a black background&#10;&#10;Description automatically generated">
            <a:extLst>
              <a:ext uri="{FF2B5EF4-FFF2-40B4-BE49-F238E27FC236}">
                <a16:creationId xmlns:a16="http://schemas.microsoft.com/office/drawing/2014/main" id="{2FC7B8E2-B8B8-5A21-327D-02ADF93264E3}"/>
              </a:ext>
            </a:extLst>
          </p:cNvPr>
          <p:cNvPicPr>
            <a:picLocks noChangeAspect="1"/>
          </p:cNvPicPr>
          <p:nvPr/>
        </p:nvPicPr>
        <p:blipFill>
          <a:blip r:embed="rId22"/>
          <a:stretch>
            <a:fillRect/>
          </a:stretch>
        </p:blipFill>
        <p:spPr>
          <a:xfrm>
            <a:off x="7496935" y="2650731"/>
            <a:ext cx="820742" cy="689273"/>
          </a:xfrm>
          <a:prstGeom prst="rect">
            <a:avLst/>
          </a:prstGeom>
        </p:spPr>
      </p:pic>
      <p:pic>
        <p:nvPicPr>
          <p:cNvPr id="4" name="Picture 3" descr="Jefferson Lab - ABILITY Job Fair">
            <a:extLst>
              <a:ext uri="{FF2B5EF4-FFF2-40B4-BE49-F238E27FC236}">
                <a16:creationId xmlns:a16="http://schemas.microsoft.com/office/drawing/2014/main" id="{6AF1C820-6E7A-EA8B-1576-38E96CF2F53A}"/>
              </a:ext>
            </a:extLst>
          </p:cNvPr>
          <p:cNvPicPr>
            <a:picLocks noChangeAspect="1"/>
          </p:cNvPicPr>
          <p:nvPr/>
        </p:nvPicPr>
        <p:blipFill>
          <a:blip r:embed="rId23"/>
          <a:stretch>
            <a:fillRect/>
          </a:stretch>
        </p:blipFill>
        <p:spPr>
          <a:xfrm>
            <a:off x="8722290" y="5890670"/>
            <a:ext cx="2743199" cy="690465"/>
          </a:xfrm>
          <a:prstGeom prst="rect">
            <a:avLst/>
          </a:prstGeom>
        </p:spPr>
      </p:pic>
      <p:pic>
        <p:nvPicPr>
          <p:cNvPr id="5" name="Picture 4">
            <a:extLst>
              <a:ext uri="{FF2B5EF4-FFF2-40B4-BE49-F238E27FC236}">
                <a16:creationId xmlns:a16="http://schemas.microsoft.com/office/drawing/2014/main" id="{D7AF432A-98EB-0BCC-B013-5D53DC90FB6C}"/>
              </a:ext>
            </a:extLst>
          </p:cNvPr>
          <p:cNvPicPr>
            <a:picLocks noChangeAspect="1"/>
          </p:cNvPicPr>
          <p:nvPr/>
        </p:nvPicPr>
        <p:blipFill>
          <a:blip r:embed="rId24"/>
          <a:stretch>
            <a:fillRect/>
          </a:stretch>
        </p:blipFill>
        <p:spPr>
          <a:xfrm>
            <a:off x="9203941" y="4803513"/>
            <a:ext cx="1584326" cy="808568"/>
          </a:xfrm>
          <a:prstGeom prst="rect">
            <a:avLst/>
          </a:prstGeom>
        </p:spPr>
      </p:pic>
      <p:pic>
        <p:nvPicPr>
          <p:cNvPr id="6" name="Picture 5" descr="File:Florida International University FIU logo.svg - Wikimedia Commons">
            <a:extLst>
              <a:ext uri="{FF2B5EF4-FFF2-40B4-BE49-F238E27FC236}">
                <a16:creationId xmlns:a16="http://schemas.microsoft.com/office/drawing/2014/main" id="{F11BBE44-300A-0A55-2513-03B78CEE5F9D}"/>
              </a:ext>
            </a:extLst>
          </p:cNvPr>
          <p:cNvPicPr>
            <a:picLocks noChangeAspect="1"/>
          </p:cNvPicPr>
          <p:nvPr/>
        </p:nvPicPr>
        <p:blipFill>
          <a:blip r:embed="rId25"/>
          <a:stretch>
            <a:fillRect/>
          </a:stretch>
        </p:blipFill>
        <p:spPr>
          <a:xfrm>
            <a:off x="9132143" y="3891274"/>
            <a:ext cx="1727199" cy="712387"/>
          </a:xfrm>
          <a:prstGeom prst="rect">
            <a:avLst/>
          </a:prstGeom>
        </p:spPr>
      </p:pic>
      <p:pic>
        <p:nvPicPr>
          <p:cNvPr id="18" name="Picture 17" descr="JLUO Logo LBack.png">
            <a:extLst>
              <a:ext uri="{FF2B5EF4-FFF2-40B4-BE49-F238E27FC236}">
                <a16:creationId xmlns:a16="http://schemas.microsoft.com/office/drawing/2014/main" id="{E67035E8-83C4-58B2-D77A-4B63BAC3F256}"/>
              </a:ext>
            </a:extLst>
          </p:cNvPr>
          <p:cNvPicPr>
            <a:picLocks noChangeAspect="1"/>
          </p:cNvPicPr>
          <p:nvPr/>
        </p:nvPicPr>
        <p:blipFill>
          <a:blip r:embed="rId26"/>
          <a:stretch>
            <a:fillRect/>
          </a:stretch>
        </p:blipFill>
        <p:spPr>
          <a:xfrm>
            <a:off x="3908512" y="5097766"/>
            <a:ext cx="4301908" cy="1474549"/>
          </a:xfrm>
          <a:prstGeom prst="rect">
            <a:avLst/>
          </a:prstGeom>
        </p:spPr>
      </p:pic>
    </p:spTree>
    <p:extLst>
      <p:ext uri="{BB962C8B-B14F-4D97-AF65-F5344CB8AC3E}">
        <p14:creationId xmlns:p14="http://schemas.microsoft.com/office/powerpoint/2010/main" val="1380919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6D020-F63F-2FC6-9682-F32039652AF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6C6E474-9D73-336D-E168-DAFEE6494FB3}"/>
              </a:ext>
            </a:extLst>
          </p:cNvPr>
          <p:cNvSpPr/>
          <p:nvPr/>
        </p:nvSpPr>
        <p:spPr>
          <a:xfrm>
            <a:off x="2935" y="-1468"/>
            <a:ext cx="12184660" cy="462386"/>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rgbClr val="FFFFFF"/>
                </a:solidFill>
                <a:latin typeface="Cambria"/>
                <a:ea typeface="Cambria"/>
              </a:rPr>
              <a:t>Previous Experiments</a:t>
            </a:r>
            <a:endParaRPr lang="en-US" sz="2800">
              <a:latin typeface="Cambria"/>
              <a:ea typeface="Cambria"/>
            </a:endParaRPr>
          </a:p>
        </p:txBody>
      </p:sp>
      <p:sp>
        <p:nvSpPr>
          <p:cNvPr id="4" name="Slide Number Placeholder 3">
            <a:extLst>
              <a:ext uri="{FF2B5EF4-FFF2-40B4-BE49-F238E27FC236}">
                <a16:creationId xmlns:a16="http://schemas.microsoft.com/office/drawing/2014/main" id="{EA7C8B30-8078-1433-91F5-82AE5B049748}"/>
              </a:ext>
            </a:extLst>
          </p:cNvPr>
          <p:cNvSpPr>
            <a:spLocks noGrp="1"/>
          </p:cNvSpPr>
          <p:nvPr>
            <p:ph type="sldNum" sz="quarter" idx="12"/>
          </p:nvPr>
        </p:nvSpPr>
        <p:spPr>
          <a:xfrm>
            <a:off x="8965504" y="6492049"/>
            <a:ext cx="2743200" cy="365125"/>
          </a:xfrm>
        </p:spPr>
        <p:txBody>
          <a:bodyPr/>
          <a:lstStyle/>
          <a:p>
            <a:fld id="{330EA680-D336-4FF7-8B7A-9848BB0A1C32}" type="slidenum">
              <a:rPr lang="en-US" dirty="0" smtClean="0">
                <a:latin typeface="Grandview Display"/>
              </a:rPr>
              <a:t>10</a:t>
            </a:fld>
            <a:endParaRPr lang="en-US">
              <a:latin typeface="Grandview Display"/>
            </a:endParaRPr>
          </a:p>
        </p:txBody>
      </p:sp>
      <p:sp>
        <p:nvSpPr>
          <p:cNvPr id="12" name="TextBox 701">
            <a:extLst>
              <a:ext uri="{FF2B5EF4-FFF2-40B4-BE49-F238E27FC236}">
                <a16:creationId xmlns:a16="http://schemas.microsoft.com/office/drawing/2014/main" id="{DEAF4911-B7E6-B222-3E4D-BC16AAD101D1}"/>
              </a:ext>
            </a:extLst>
          </p:cNvPr>
          <p:cNvSpPr txBox="1"/>
          <p:nvPr/>
        </p:nvSpPr>
        <p:spPr>
          <a:xfrm>
            <a:off x="8179297" y="5471384"/>
            <a:ext cx="3241704"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Grandview Display"/>
              </a:rPr>
              <a:t>MAMI (1998). </a:t>
            </a:r>
            <a:r>
              <a:rPr lang="en-US" i="1">
                <a:latin typeface="Grandview Display"/>
                <a:hlinkClick r:id="rId3"/>
              </a:rPr>
              <a:t>Physics Letters B</a:t>
            </a:r>
            <a:r>
              <a:rPr lang="en-US">
                <a:latin typeface="Grandview Display"/>
                <a:hlinkClick r:id="rId3"/>
              </a:rPr>
              <a:t>, </a:t>
            </a:r>
            <a:r>
              <a:rPr lang="en-US" i="1">
                <a:latin typeface="Grandview Display"/>
                <a:hlinkClick r:id="rId3"/>
              </a:rPr>
              <a:t>424</a:t>
            </a:r>
            <a:r>
              <a:rPr lang="en-US">
                <a:latin typeface="Grandview Display"/>
                <a:hlinkClick r:id="rId3"/>
              </a:rPr>
              <a:t>(1–2), 33–38.</a:t>
            </a:r>
            <a:endParaRPr lang="en-US">
              <a:latin typeface="Grandview Display"/>
            </a:endParaRPr>
          </a:p>
        </p:txBody>
      </p:sp>
      <p:pic>
        <p:nvPicPr>
          <p:cNvPr id="3" name="Picture 2" descr="Screenshot 2026-06-09 at 9.59.11 PM.png">
            <a:extLst>
              <a:ext uri="{FF2B5EF4-FFF2-40B4-BE49-F238E27FC236}">
                <a16:creationId xmlns:a16="http://schemas.microsoft.com/office/drawing/2014/main" id="{19CB4B34-4E13-D8F6-194E-E3339CD804D2}"/>
              </a:ext>
            </a:extLst>
          </p:cNvPr>
          <p:cNvPicPr>
            <a:picLocks noChangeAspect="1"/>
          </p:cNvPicPr>
          <p:nvPr/>
        </p:nvPicPr>
        <p:blipFill>
          <a:blip r:embed="rId4"/>
          <a:stretch>
            <a:fillRect/>
          </a:stretch>
        </p:blipFill>
        <p:spPr>
          <a:xfrm>
            <a:off x="3240382" y="624113"/>
            <a:ext cx="4949236" cy="6052458"/>
          </a:xfrm>
          <a:prstGeom prst="rect">
            <a:avLst/>
          </a:prstGeom>
        </p:spPr>
      </p:pic>
      <p:sp>
        <p:nvSpPr>
          <p:cNvPr id="5" name="Rectangle 4">
            <a:extLst>
              <a:ext uri="{FF2B5EF4-FFF2-40B4-BE49-F238E27FC236}">
                <a16:creationId xmlns:a16="http://schemas.microsoft.com/office/drawing/2014/main" id="{731D8A2A-F7A6-904F-9CA9-85F05AF08F7A}"/>
              </a:ext>
            </a:extLst>
          </p:cNvPr>
          <p:cNvSpPr/>
          <p:nvPr/>
        </p:nvSpPr>
        <p:spPr>
          <a:xfrm>
            <a:off x="4519387" y="829129"/>
            <a:ext cx="1036863" cy="5112202"/>
          </a:xfrm>
          <a:prstGeom prst="rect">
            <a:avLst/>
          </a:prstGeom>
          <a:solidFill>
            <a:srgbClr val="15608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99831D8-F4E3-19A3-3421-F0400B2B0040}"/>
              </a:ext>
            </a:extLst>
          </p:cNvPr>
          <p:cNvSpPr/>
          <p:nvPr/>
        </p:nvSpPr>
        <p:spPr>
          <a:xfrm>
            <a:off x="5557158" y="829128"/>
            <a:ext cx="1276348" cy="5112202"/>
          </a:xfrm>
          <a:prstGeom prst="rect">
            <a:avLst/>
          </a:prstGeom>
          <a:solidFill>
            <a:srgbClr val="4EA72E">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C198BA-AD7C-03A2-7086-3A3BC4686F95}"/>
              </a:ext>
            </a:extLst>
          </p:cNvPr>
          <p:cNvSpPr/>
          <p:nvPr/>
        </p:nvSpPr>
        <p:spPr>
          <a:xfrm>
            <a:off x="6834415" y="829128"/>
            <a:ext cx="971549" cy="5112202"/>
          </a:xfrm>
          <a:prstGeom prst="rect">
            <a:avLst/>
          </a:prstGeom>
          <a:solidFill>
            <a:srgbClr val="C0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1AEEB78-55D0-15FB-DF70-D3194C0D9C8F}"/>
              </a:ext>
            </a:extLst>
          </p:cNvPr>
          <p:cNvSpPr txBox="1"/>
          <p:nvPr/>
        </p:nvSpPr>
        <p:spPr>
          <a:xfrm>
            <a:off x="76199" y="2930978"/>
            <a:ext cx="3347809" cy="461665"/>
          </a:xfrm>
          <a:prstGeom prst="rect">
            <a:avLst/>
          </a:prstGeom>
          <a:solidFill>
            <a:srgbClr val="156082">
              <a:alpha val="20000"/>
            </a:srgbClr>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accent1"/>
                </a:solidFill>
                <a:latin typeface="Grandview Display"/>
              </a:rPr>
              <a:t>r &gt; ~ 2 </a:t>
            </a:r>
            <a:r>
              <a:rPr lang="en-US" sz="2400" err="1">
                <a:solidFill>
                  <a:schemeClr val="accent1"/>
                </a:solidFill>
                <a:latin typeface="Grandview Display"/>
              </a:rPr>
              <a:t>fm</a:t>
            </a:r>
            <a:r>
              <a:rPr lang="en-US" sz="2400">
                <a:solidFill>
                  <a:schemeClr val="accent1"/>
                </a:solidFill>
                <a:latin typeface="Grandview Display"/>
              </a:rPr>
              <a:t> (long-range)</a:t>
            </a:r>
          </a:p>
        </p:txBody>
      </p:sp>
      <p:cxnSp>
        <p:nvCxnSpPr>
          <p:cNvPr id="13" name="Straight Arrow Connector 12">
            <a:extLst>
              <a:ext uri="{FF2B5EF4-FFF2-40B4-BE49-F238E27FC236}">
                <a16:creationId xmlns:a16="http://schemas.microsoft.com/office/drawing/2014/main" id="{049531B3-5A0B-CFE2-39FF-3079E6F515CA}"/>
              </a:ext>
            </a:extLst>
          </p:cNvPr>
          <p:cNvCxnSpPr/>
          <p:nvPr/>
        </p:nvCxnSpPr>
        <p:spPr>
          <a:xfrm>
            <a:off x="3448049" y="3243035"/>
            <a:ext cx="1284061" cy="670832"/>
          </a:xfrm>
          <a:prstGeom prst="straightConnector1">
            <a:avLst/>
          </a:prstGeom>
          <a:ln w="5715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3BCB6C1-D4F8-3ECA-E96B-7E8534E69DFD}"/>
              </a:ext>
            </a:extLst>
          </p:cNvPr>
          <p:cNvSpPr txBox="1"/>
          <p:nvPr/>
        </p:nvSpPr>
        <p:spPr>
          <a:xfrm>
            <a:off x="76198" y="4832349"/>
            <a:ext cx="3347809" cy="830997"/>
          </a:xfrm>
          <a:prstGeom prst="rect">
            <a:avLst/>
          </a:prstGeom>
          <a:solidFill>
            <a:srgbClr val="4EA72E">
              <a:alpha val="20000"/>
            </a:srgbClr>
          </a:solidFill>
          <a:ln>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accent6"/>
                </a:solidFill>
                <a:latin typeface="Grandview Display"/>
              </a:rPr>
              <a:t>2 </a:t>
            </a:r>
            <a:r>
              <a:rPr lang="en-US" sz="2400" err="1">
                <a:solidFill>
                  <a:schemeClr val="accent6"/>
                </a:solidFill>
                <a:latin typeface="Grandview Display"/>
              </a:rPr>
              <a:t>fm</a:t>
            </a:r>
            <a:r>
              <a:rPr lang="en-US" sz="2400">
                <a:solidFill>
                  <a:schemeClr val="accent6"/>
                </a:solidFill>
                <a:latin typeface="Grandview Display"/>
              </a:rPr>
              <a:t> &gt; r &gt; 1 </a:t>
            </a:r>
            <a:r>
              <a:rPr lang="en-US" sz="2400" err="1">
                <a:solidFill>
                  <a:schemeClr val="accent6"/>
                </a:solidFill>
                <a:latin typeface="Grandview Display"/>
              </a:rPr>
              <a:t>fm</a:t>
            </a:r>
            <a:r>
              <a:rPr lang="en-US" sz="2400">
                <a:solidFill>
                  <a:schemeClr val="accent6"/>
                </a:solidFill>
                <a:latin typeface="Grandview Display"/>
              </a:rPr>
              <a:t> </a:t>
            </a:r>
            <a:br>
              <a:rPr lang="en-US" sz="2400">
                <a:solidFill>
                  <a:schemeClr val="accent6"/>
                </a:solidFill>
                <a:latin typeface="Grandview Display"/>
              </a:rPr>
            </a:br>
            <a:r>
              <a:rPr lang="en-US" sz="2400">
                <a:solidFill>
                  <a:schemeClr val="accent6"/>
                </a:solidFill>
                <a:latin typeface="Grandview Display"/>
              </a:rPr>
              <a:t>(intermediate-range)</a:t>
            </a:r>
          </a:p>
        </p:txBody>
      </p:sp>
      <p:cxnSp>
        <p:nvCxnSpPr>
          <p:cNvPr id="17" name="Straight Arrow Connector 16">
            <a:extLst>
              <a:ext uri="{FF2B5EF4-FFF2-40B4-BE49-F238E27FC236}">
                <a16:creationId xmlns:a16="http://schemas.microsoft.com/office/drawing/2014/main" id="{E6A519ED-7719-B4FD-51AA-8AC3293D51EC}"/>
              </a:ext>
            </a:extLst>
          </p:cNvPr>
          <p:cNvCxnSpPr>
            <a:cxnSpLocks/>
          </p:cNvCxnSpPr>
          <p:nvPr/>
        </p:nvCxnSpPr>
        <p:spPr>
          <a:xfrm>
            <a:off x="3433534" y="5079091"/>
            <a:ext cx="2474232" cy="39461"/>
          </a:xfrm>
          <a:prstGeom prst="straightConnector1">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59214DAE-D9A7-2D3D-033D-69A0A5003151}"/>
              </a:ext>
            </a:extLst>
          </p:cNvPr>
          <p:cNvSpPr txBox="1"/>
          <p:nvPr/>
        </p:nvSpPr>
        <p:spPr>
          <a:xfrm>
            <a:off x="8182427" y="1907720"/>
            <a:ext cx="3347809" cy="461665"/>
          </a:xfrm>
          <a:prstGeom prst="rect">
            <a:avLst/>
          </a:prstGeom>
          <a:solidFill>
            <a:srgbClr val="C00000">
              <a:alpha val="20000"/>
            </a:srgbClr>
          </a:solid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rgbClr val="C00000"/>
                </a:solidFill>
                <a:latin typeface="Grandview Display"/>
              </a:rPr>
              <a:t>r &lt; ~ 1 </a:t>
            </a:r>
            <a:r>
              <a:rPr lang="en-US" sz="2400" err="1">
                <a:solidFill>
                  <a:srgbClr val="C00000"/>
                </a:solidFill>
                <a:latin typeface="Grandview Display"/>
              </a:rPr>
              <a:t>fm</a:t>
            </a:r>
            <a:r>
              <a:rPr lang="en-US" sz="2400">
                <a:solidFill>
                  <a:srgbClr val="C00000"/>
                </a:solidFill>
                <a:latin typeface="Grandview Display"/>
              </a:rPr>
              <a:t> (short-range)</a:t>
            </a:r>
          </a:p>
        </p:txBody>
      </p:sp>
      <p:cxnSp>
        <p:nvCxnSpPr>
          <p:cNvPr id="21" name="Straight Arrow Connector 20">
            <a:extLst>
              <a:ext uri="{FF2B5EF4-FFF2-40B4-BE49-F238E27FC236}">
                <a16:creationId xmlns:a16="http://schemas.microsoft.com/office/drawing/2014/main" id="{81E24CE9-BF7B-DD75-35D3-DE88FF83ADB6}"/>
              </a:ext>
            </a:extLst>
          </p:cNvPr>
          <p:cNvCxnSpPr>
            <a:cxnSpLocks/>
          </p:cNvCxnSpPr>
          <p:nvPr/>
        </p:nvCxnSpPr>
        <p:spPr>
          <a:xfrm flipH="1">
            <a:off x="7409994" y="2393947"/>
            <a:ext cx="776967" cy="1011918"/>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0AB8DB35-494F-4CC5-9E8D-E3365A36EBFD}"/>
              </a:ext>
            </a:extLst>
          </p:cNvPr>
          <p:cNvSpPr txBox="1"/>
          <p:nvPr/>
        </p:nvSpPr>
        <p:spPr>
          <a:xfrm>
            <a:off x="4520291" y="5578022"/>
            <a:ext cx="30919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Grandview Display"/>
                <a:ea typeface="+mn-lt"/>
                <a:cs typeface="+mn-lt"/>
              </a:rPr>
              <a:t>Calculations by H. </a:t>
            </a:r>
            <a:r>
              <a:rPr lang="en-US" b="1" err="1">
                <a:latin typeface="Grandview Display"/>
                <a:ea typeface="+mn-lt"/>
                <a:cs typeface="+mn-lt"/>
              </a:rPr>
              <a:t>Arenhövel</a:t>
            </a:r>
            <a:endParaRPr lang="en-US" b="1" err="1">
              <a:latin typeface="Grandview Display"/>
            </a:endParaRPr>
          </a:p>
        </p:txBody>
      </p:sp>
      <p:sp>
        <p:nvSpPr>
          <p:cNvPr id="15" name="TextBox 6">
            <a:extLst>
              <a:ext uri="{FF2B5EF4-FFF2-40B4-BE49-F238E27FC236}">
                <a16:creationId xmlns:a16="http://schemas.microsoft.com/office/drawing/2014/main" id="{4ED5A66D-67AB-DB26-9786-5C7E5B3881C1}"/>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7" name="Picture 6" descr="Florida International University, A Doral Chamber Of ...">
            <a:extLst>
              <a:ext uri="{FF2B5EF4-FFF2-40B4-BE49-F238E27FC236}">
                <a16:creationId xmlns:a16="http://schemas.microsoft.com/office/drawing/2014/main" id="{DA23993C-3BBC-BDA1-0E76-F8ED59BB91AF}"/>
              </a:ext>
            </a:extLst>
          </p:cNvPr>
          <p:cNvPicPr>
            <a:picLocks noChangeAspect="1"/>
          </p:cNvPicPr>
          <p:nvPr/>
        </p:nvPicPr>
        <p:blipFill>
          <a:blip r:embed="rId5"/>
          <a:stretch>
            <a:fillRect/>
          </a:stretch>
        </p:blipFill>
        <p:spPr>
          <a:xfrm>
            <a:off x="11059883" y="4791"/>
            <a:ext cx="827317" cy="462136"/>
          </a:xfrm>
          <a:prstGeom prst="rect">
            <a:avLst/>
          </a:prstGeom>
        </p:spPr>
      </p:pic>
    </p:spTree>
    <p:extLst>
      <p:ext uri="{BB962C8B-B14F-4D97-AF65-F5344CB8AC3E}">
        <p14:creationId xmlns:p14="http://schemas.microsoft.com/office/powerpoint/2010/main" val="3691897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26AAA-49AD-1488-2BBA-BA32C76F54A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630ABFC-84B5-5C36-5948-9124D0D294B7}"/>
              </a:ext>
            </a:extLst>
          </p:cNvPr>
          <p:cNvSpPr/>
          <p:nvPr/>
        </p:nvSpPr>
        <p:spPr>
          <a:xfrm>
            <a:off x="2935" y="-1468"/>
            <a:ext cx="12184660" cy="462386"/>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rgbClr val="FFFFFF"/>
                </a:solidFill>
                <a:latin typeface="Cambria"/>
                <a:ea typeface="Cambria"/>
              </a:rPr>
              <a:t>Previous Experiments</a:t>
            </a:r>
            <a:endParaRPr lang="en-US" sz="2800">
              <a:latin typeface="Cambria"/>
              <a:ea typeface="Cambria"/>
            </a:endParaRPr>
          </a:p>
        </p:txBody>
      </p:sp>
      <p:sp>
        <p:nvSpPr>
          <p:cNvPr id="4" name="Slide Number Placeholder 3">
            <a:extLst>
              <a:ext uri="{FF2B5EF4-FFF2-40B4-BE49-F238E27FC236}">
                <a16:creationId xmlns:a16="http://schemas.microsoft.com/office/drawing/2014/main" id="{23CA5BC1-BEC7-61D8-97CE-BFBEB06DB925}"/>
              </a:ext>
            </a:extLst>
          </p:cNvPr>
          <p:cNvSpPr>
            <a:spLocks noGrp="1"/>
          </p:cNvSpPr>
          <p:nvPr>
            <p:ph type="sldNum" sz="quarter" idx="12"/>
          </p:nvPr>
        </p:nvSpPr>
        <p:spPr>
          <a:xfrm>
            <a:off x="8965504" y="6492049"/>
            <a:ext cx="2743200" cy="365125"/>
          </a:xfrm>
        </p:spPr>
        <p:txBody>
          <a:bodyPr/>
          <a:lstStyle/>
          <a:p>
            <a:fld id="{330EA680-D336-4FF7-8B7A-9848BB0A1C32}" type="slidenum">
              <a:rPr lang="en-US" dirty="0" smtClean="0">
                <a:latin typeface="Grandview Display"/>
              </a:rPr>
              <a:t>11</a:t>
            </a:fld>
            <a:endParaRPr lang="en-US">
              <a:latin typeface="Grandview Display"/>
            </a:endParaRPr>
          </a:p>
        </p:txBody>
      </p:sp>
      <p:grpSp>
        <p:nvGrpSpPr>
          <p:cNvPr id="31" name="Group 30">
            <a:extLst>
              <a:ext uri="{FF2B5EF4-FFF2-40B4-BE49-F238E27FC236}">
                <a16:creationId xmlns:a16="http://schemas.microsoft.com/office/drawing/2014/main" id="{6460E51A-39CC-047C-26EB-8241BAD243A0}"/>
              </a:ext>
            </a:extLst>
          </p:cNvPr>
          <p:cNvGrpSpPr/>
          <p:nvPr/>
        </p:nvGrpSpPr>
        <p:grpSpPr>
          <a:xfrm>
            <a:off x="8141833" y="1705420"/>
            <a:ext cx="3035674" cy="4869224"/>
            <a:chOff x="7672107" y="1601036"/>
            <a:chExt cx="3035674" cy="4869224"/>
          </a:xfrm>
        </p:grpSpPr>
        <p:grpSp>
          <p:nvGrpSpPr>
            <p:cNvPr id="22" name="Group 21">
              <a:extLst>
                <a:ext uri="{FF2B5EF4-FFF2-40B4-BE49-F238E27FC236}">
                  <a16:creationId xmlns:a16="http://schemas.microsoft.com/office/drawing/2014/main" id="{91D50508-591A-609C-E684-058402B33B5A}"/>
                </a:ext>
              </a:extLst>
            </p:cNvPr>
            <p:cNvGrpSpPr/>
            <p:nvPr/>
          </p:nvGrpSpPr>
          <p:grpSpPr>
            <a:xfrm>
              <a:off x="7672107" y="1601036"/>
              <a:ext cx="3035674" cy="4869224"/>
              <a:chOff x="7672107" y="1601036"/>
              <a:chExt cx="3035674" cy="4869224"/>
            </a:xfrm>
          </p:grpSpPr>
          <p:pic>
            <p:nvPicPr>
              <p:cNvPr id="7" name="Picture 6" descr="A graph of different colored lines&#10;&#10;Description automatically generated">
                <a:extLst>
                  <a:ext uri="{FF2B5EF4-FFF2-40B4-BE49-F238E27FC236}">
                    <a16:creationId xmlns:a16="http://schemas.microsoft.com/office/drawing/2014/main" id="{330C0389-EC08-92F4-7530-FF2E7ADD0A5E}"/>
                  </a:ext>
                </a:extLst>
              </p:cNvPr>
              <p:cNvPicPr>
                <a:picLocks noChangeAspect="1"/>
              </p:cNvPicPr>
              <p:nvPr/>
            </p:nvPicPr>
            <p:blipFill>
              <a:blip r:embed="rId3"/>
              <a:stretch>
                <a:fillRect/>
              </a:stretch>
            </p:blipFill>
            <p:spPr>
              <a:xfrm>
                <a:off x="7676455" y="1601036"/>
                <a:ext cx="2981033" cy="4449303"/>
              </a:xfrm>
              <a:prstGeom prst="rect">
                <a:avLst/>
              </a:prstGeom>
            </p:spPr>
          </p:pic>
          <p:sp>
            <p:nvSpPr>
              <p:cNvPr id="8" name="TextBox 7">
                <a:extLst>
                  <a:ext uri="{FF2B5EF4-FFF2-40B4-BE49-F238E27FC236}">
                    <a16:creationId xmlns:a16="http://schemas.microsoft.com/office/drawing/2014/main" id="{7B6BF72B-DE58-8690-D0CD-50DF786BD503}"/>
                  </a:ext>
                </a:extLst>
              </p:cNvPr>
              <p:cNvSpPr txBox="1"/>
              <p:nvPr/>
            </p:nvSpPr>
            <p:spPr>
              <a:xfrm>
                <a:off x="7672107" y="6008595"/>
                <a:ext cx="30356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Grandview Display"/>
                  </a:rPr>
                  <a:t>C. Yero et al. (2020) </a:t>
                </a:r>
                <a:r>
                  <a:rPr lang="en-US" sz="1200">
                    <a:latin typeface="Grandview Display"/>
                    <a:hlinkClick r:id="rId4"/>
                  </a:rPr>
                  <a:t>10.1103/PhysRevLett.125.262501</a:t>
                </a:r>
              </a:p>
            </p:txBody>
          </p:sp>
        </p:grpSp>
        <p:sp>
          <p:nvSpPr>
            <p:cNvPr id="24" name="TextBox 23">
              <a:extLst>
                <a:ext uri="{FF2B5EF4-FFF2-40B4-BE49-F238E27FC236}">
                  <a16:creationId xmlns:a16="http://schemas.microsoft.com/office/drawing/2014/main" id="{13D329DB-B8F6-7DC7-F8F5-533A0636BDCD}"/>
                </a:ext>
              </a:extLst>
            </p:cNvPr>
            <p:cNvSpPr txBox="1"/>
            <p:nvPr/>
          </p:nvSpPr>
          <p:spPr>
            <a:xfrm>
              <a:off x="8575410" y="1857638"/>
              <a:ext cx="12191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err="1">
                  <a:solidFill>
                    <a:srgbClr val="C00000"/>
                  </a:solidFill>
                  <a:latin typeface="Consolas"/>
                  <a:ea typeface="Cambria"/>
                </a:rPr>
                <a:t>θ</a:t>
              </a:r>
              <a:r>
                <a:rPr lang="el-GR" baseline="-25000" err="1">
                  <a:solidFill>
                    <a:srgbClr val="C00000"/>
                  </a:solidFill>
                  <a:latin typeface="Consolas"/>
                  <a:ea typeface="Cambria"/>
                </a:rPr>
                <a:t>nq</a:t>
              </a:r>
              <a:r>
                <a:rPr lang="el-GR" baseline="-25000">
                  <a:solidFill>
                    <a:srgbClr val="C00000"/>
                  </a:solidFill>
                  <a:latin typeface="Consolas"/>
                  <a:ea typeface="Cambria"/>
                </a:rPr>
                <a:t> </a:t>
              </a:r>
              <a:r>
                <a:rPr lang="el-GR">
                  <a:solidFill>
                    <a:srgbClr val="C00000"/>
                  </a:solidFill>
                  <a:latin typeface="Consolas"/>
                  <a:ea typeface="Cambria"/>
                </a:rPr>
                <a:t>= </a:t>
              </a:r>
              <a:r>
                <a:rPr lang="en-US">
                  <a:solidFill>
                    <a:srgbClr val="C00000"/>
                  </a:solidFill>
                  <a:latin typeface="Consolas"/>
                  <a:ea typeface="Cambria"/>
                </a:rPr>
                <a:t>35°</a:t>
              </a:r>
              <a:endParaRPr lang="en-US" b="1">
                <a:solidFill>
                  <a:srgbClr val="C00000"/>
                </a:solidFill>
                <a:latin typeface="Consolas"/>
              </a:endParaRPr>
            </a:p>
          </p:txBody>
        </p:sp>
        <p:sp>
          <p:nvSpPr>
            <p:cNvPr id="29" name="TextBox 28">
              <a:extLst>
                <a:ext uri="{FF2B5EF4-FFF2-40B4-BE49-F238E27FC236}">
                  <a16:creationId xmlns:a16="http://schemas.microsoft.com/office/drawing/2014/main" id="{2CB6B3CB-EF8C-EE23-240F-84B5BB1496BC}"/>
                </a:ext>
              </a:extLst>
            </p:cNvPr>
            <p:cNvSpPr txBox="1"/>
            <p:nvPr/>
          </p:nvSpPr>
          <p:spPr>
            <a:xfrm>
              <a:off x="8575410" y="3143513"/>
              <a:ext cx="12191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err="1">
                  <a:solidFill>
                    <a:srgbClr val="C00000"/>
                  </a:solidFill>
                  <a:latin typeface="Consolas"/>
                  <a:ea typeface="Cambria"/>
                </a:rPr>
                <a:t>θ</a:t>
              </a:r>
              <a:r>
                <a:rPr lang="el-GR" baseline="-25000" err="1">
                  <a:solidFill>
                    <a:srgbClr val="C00000"/>
                  </a:solidFill>
                  <a:latin typeface="Consolas"/>
                  <a:ea typeface="Cambria"/>
                </a:rPr>
                <a:t>nq</a:t>
              </a:r>
              <a:r>
                <a:rPr lang="el-GR" baseline="-25000">
                  <a:solidFill>
                    <a:srgbClr val="C00000"/>
                  </a:solidFill>
                  <a:latin typeface="Consolas"/>
                  <a:ea typeface="Cambria"/>
                </a:rPr>
                <a:t> </a:t>
              </a:r>
              <a:r>
                <a:rPr lang="el-GR">
                  <a:solidFill>
                    <a:srgbClr val="C00000"/>
                  </a:solidFill>
                  <a:latin typeface="Consolas"/>
                  <a:ea typeface="Cambria"/>
                </a:rPr>
                <a:t>= 4</a:t>
              </a:r>
              <a:r>
                <a:rPr lang="en-US">
                  <a:solidFill>
                    <a:srgbClr val="C00000"/>
                  </a:solidFill>
                  <a:latin typeface="Consolas"/>
                  <a:ea typeface="Cambria"/>
                </a:rPr>
                <a:t>5°</a:t>
              </a:r>
              <a:endParaRPr lang="en-US" b="1">
                <a:solidFill>
                  <a:srgbClr val="C00000"/>
                </a:solidFill>
                <a:latin typeface="Consolas"/>
              </a:endParaRPr>
            </a:p>
          </p:txBody>
        </p:sp>
        <p:sp>
          <p:nvSpPr>
            <p:cNvPr id="30" name="TextBox 29">
              <a:extLst>
                <a:ext uri="{FF2B5EF4-FFF2-40B4-BE49-F238E27FC236}">
                  <a16:creationId xmlns:a16="http://schemas.microsoft.com/office/drawing/2014/main" id="{8616D945-98CB-0E1D-C54D-A4B6E8AB28DF}"/>
                </a:ext>
              </a:extLst>
            </p:cNvPr>
            <p:cNvSpPr txBox="1"/>
            <p:nvPr/>
          </p:nvSpPr>
          <p:spPr>
            <a:xfrm>
              <a:off x="8444442" y="4500826"/>
              <a:ext cx="600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a:solidFill>
                    <a:srgbClr val="C00000"/>
                  </a:solidFill>
                  <a:latin typeface="Consolas"/>
                  <a:ea typeface="Cambria"/>
                </a:rPr>
                <a:t>7</a:t>
              </a:r>
              <a:r>
                <a:rPr lang="en-US">
                  <a:solidFill>
                    <a:srgbClr val="C00000"/>
                  </a:solidFill>
                  <a:latin typeface="Consolas"/>
                  <a:ea typeface="Cambria"/>
                </a:rPr>
                <a:t>5°</a:t>
              </a:r>
              <a:endParaRPr lang="en-US" b="1">
                <a:solidFill>
                  <a:srgbClr val="C00000"/>
                </a:solidFill>
                <a:latin typeface="Consolas"/>
              </a:endParaRPr>
            </a:p>
          </p:txBody>
        </p:sp>
      </p:grpSp>
      <p:sp>
        <p:nvSpPr>
          <p:cNvPr id="976" name="TextBox 975">
            <a:extLst>
              <a:ext uri="{FF2B5EF4-FFF2-40B4-BE49-F238E27FC236}">
                <a16:creationId xmlns:a16="http://schemas.microsoft.com/office/drawing/2014/main" id="{5E01E3AE-5EFF-83EF-CBD9-3941707E689F}"/>
              </a:ext>
            </a:extLst>
          </p:cNvPr>
          <p:cNvSpPr txBox="1"/>
          <p:nvPr/>
        </p:nvSpPr>
        <p:spPr>
          <a:xfrm>
            <a:off x="8054497" y="764264"/>
            <a:ext cx="3211605" cy="707886"/>
          </a:xfrm>
          <a:prstGeom prst="rect">
            <a:avLst/>
          </a:prstGeom>
          <a:solidFill>
            <a:srgbClr val="081E3F"/>
          </a:solidFill>
          <a:ln>
            <a:solidFill>
              <a:srgbClr val="081E3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Grandview Display"/>
              </a:rPr>
              <a:t>Hall C Experiment</a:t>
            </a:r>
            <a:br>
              <a:rPr lang="en-US" sz="2000" b="1">
                <a:solidFill>
                  <a:schemeClr val="bg1"/>
                </a:solidFill>
                <a:latin typeface="Grandview Display"/>
              </a:rPr>
            </a:br>
            <a:r>
              <a:rPr lang="en-US" sz="2000" b="1">
                <a:solidFill>
                  <a:schemeClr val="bg1"/>
                </a:solidFill>
                <a:latin typeface="Grandview Display"/>
              </a:rPr>
              <a:t>(E12-10-003)</a:t>
            </a:r>
          </a:p>
        </p:txBody>
      </p:sp>
      <p:grpSp>
        <p:nvGrpSpPr>
          <p:cNvPr id="20" name="Group 19">
            <a:extLst>
              <a:ext uri="{FF2B5EF4-FFF2-40B4-BE49-F238E27FC236}">
                <a16:creationId xmlns:a16="http://schemas.microsoft.com/office/drawing/2014/main" id="{BBA721D0-AD9B-F404-1DD3-B9F95976B4C2}"/>
              </a:ext>
            </a:extLst>
          </p:cNvPr>
          <p:cNvGrpSpPr/>
          <p:nvPr/>
        </p:nvGrpSpPr>
        <p:grpSpPr>
          <a:xfrm>
            <a:off x="4517846" y="1609444"/>
            <a:ext cx="2936013" cy="4983481"/>
            <a:chOff x="909357" y="1494622"/>
            <a:chExt cx="2936013" cy="4983481"/>
          </a:xfrm>
        </p:grpSpPr>
        <p:grpSp>
          <p:nvGrpSpPr>
            <p:cNvPr id="11" name="Group 10">
              <a:extLst>
                <a:ext uri="{FF2B5EF4-FFF2-40B4-BE49-F238E27FC236}">
                  <a16:creationId xmlns:a16="http://schemas.microsoft.com/office/drawing/2014/main" id="{DF8DF2A3-89FA-C80C-B4F8-55507676539B}"/>
                </a:ext>
              </a:extLst>
            </p:cNvPr>
            <p:cNvGrpSpPr/>
            <p:nvPr/>
          </p:nvGrpSpPr>
          <p:grpSpPr>
            <a:xfrm>
              <a:off x="909357" y="1494622"/>
              <a:ext cx="2936013" cy="4983481"/>
              <a:chOff x="899832" y="1599397"/>
              <a:chExt cx="2936013" cy="4983481"/>
            </a:xfrm>
          </p:grpSpPr>
          <p:pic>
            <p:nvPicPr>
              <p:cNvPr id="2" name="Picture 1">
                <a:extLst>
                  <a:ext uri="{FF2B5EF4-FFF2-40B4-BE49-F238E27FC236}">
                    <a16:creationId xmlns:a16="http://schemas.microsoft.com/office/drawing/2014/main" id="{1BB083F6-09F5-349E-BB35-F9EA34466235}"/>
                  </a:ext>
                </a:extLst>
              </p:cNvPr>
              <p:cNvPicPr>
                <a:picLocks noChangeAspect="1"/>
              </p:cNvPicPr>
              <p:nvPr/>
            </p:nvPicPr>
            <p:blipFill>
              <a:blip r:embed="rId5"/>
              <a:srcRect t="-166" r="52259" b="-267"/>
              <a:stretch/>
            </p:blipFill>
            <p:spPr>
              <a:xfrm>
                <a:off x="901397" y="1599397"/>
                <a:ext cx="2934448" cy="4525189"/>
              </a:xfrm>
              <a:prstGeom prst="rect">
                <a:avLst/>
              </a:prstGeom>
            </p:spPr>
          </p:pic>
          <p:sp>
            <p:nvSpPr>
              <p:cNvPr id="10" name="TextBox 9">
                <a:extLst>
                  <a:ext uri="{FF2B5EF4-FFF2-40B4-BE49-F238E27FC236}">
                    <a16:creationId xmlns:a16="http://schemas.microsoft.com/office/drawing/2014/main" id="{0CFD7579-8242-1906-5019-766EE5CAF31C}"/>
                  </a:ext>
                </a:extLst>
              </p:cNvPr>
              <p:cNvSpPr txBox="1"/>
              <p:nvPr/>
            </p:nvSpPr>
            <p:spPr>
              <a:xfrm>
                <a:off x="899832" y="6121213"/>
                <a:ext cx="29337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Grandview Display"/>
                  </a:rPr>
                  <a:t>W. U. Boeglin et al. (2011) </a:t>
                </a:r>
                <a:br>
                  <a:rPr lang="en-US" sz="1200">
                    <a:latin typeface="Grandview Display"/>
                  </a:rPr>
                </a:br>
                <a:r>
                  <a:rPr lang="en-US" sz="1200">
                    <a:latin typeface="Grandview Display"/>
                    <a:hlinkClick r:id="rId6"/>
                  </a:rPr>
                  <a:t>10.1103/PhysRevLett.107.262501</a:t>
                </a:r>
              </a:p>
            </p:txBody>
          </p:sp>
        </p:grpSp>
        <p:pic>
          <p:nvPicPr>
            <p:cNvPr id="13" name="Picture 12" descr="A red numbers on a black background&#10;&#10;Description automatically generated">
              <a:extLst>
                <a:ext uri="{FF2B5EF4-FFF2-40B4-BE49-F238E27FC236}">
                  <a16:creationId xmlns:a16="http://schemas.microsoft.com/office/drawing/2014/main" id="{EB277C02-1624-6B92-54CE-5F3EB3B1C511}"/>
                </a:ext>
              </a:extLst>
            </p:cNvPr>
            <p:cNvPicPr>
              <a:picLocks noChangeAspect="1"/>
            </p:cNvPicPr>
            <p:nvPr/>
          </p:nvPicPr>
          <p:blipFill>
            <a:blip r:embed="rId7"/>
            <a:stretch>
              <a:fillRect/>
            </a:stretch>
          </p:blipFill>
          <p:spPr>
            <a:xfrm>
              <a:off x="2647949" y="2714625"/>
              <a:ext cx="942975" cy="190500"/>
            </a:xfrm>
            <a:prstGeom prst="rect">
              <a:avLst/>
            </a:prstGeom>
          </p:spPr>
        </p:pic>
        <p:pic>
          <p:nvPicPr>
            <p:cNvPr id="16" name="Picture 15" descr="A picture containing text, device, gauge, sign&#10;&#10;Description automatically generated">
              <a:extLst>
                <a:ext uri="{FF2B5EF4-FFF2-40B4-BE49-F238E27FC236}">
                  <a16:creationId xmlns:a16="http://schemas.microsoft.com/office/drawing/2014/main" id="{D8BCDA30-C5B2-8220-923C-CEDBD69ADECC}"/>
                </a:ext>
              </a:extLst>
            </p:cNvPr>
            <p:cNvPicPr>
              <a:picLocks noChangeAspect="1"/>
            </p:cNvPicPr>
            <p:nvPr/>
          </p:nvPicPr>
          <p:blipFill>
            <a:blip r:embed="rId8"/>
            <a:stretch>
              <a:fillRect/>
            </a:stretch>
          </p:blipFill>
          <p:spPr>
            <a:xfrm>
              <a:off x="2643187" y="4012406"/>
              <a:ext cx="942975" cy="200025"/>
            </a:xfrm>
            <a:prstGeom prst="rect">
              <a:avLst/>
            </a:prstGeom>
          </p:spPr>
        </p:pic>
        <p:pic>
          <p:nvPicPr>
            <p:cNvPr id="17" name="Picture 16" descr="Logo&#10;&#10;Description automatically generated">
              <a:extLst>
                <a:ext uri="{FF2B5EF4-FFF2-40B4-BE49-F238E27FC236}">
                  <a16:creationId xmlns:a16="http://schemas.microsoft.com/office/drawing/2014/main" id="{35078178-1A56-5740-A11C-495CC6870FD6}"/>
                </a:ext>
              </a:extLst>
            </p:cNvPr>
            <p:cNvPicPr>
              <a:picLocks noChangeAspect="1"/>
            </p:cNvPicPr>
            <p:nvPr/>
          </p:nvPicPr>
          <p:blipFill>
            <a:blip r:embed="rId9"/>
            <a:stretch>
              <a:fillRect/>
            </a:stretch>
          </p:blipFill>
          <p:spPr>
            <a:xfrm>
              <a:off x="2643187" y="5381625"/>
              <a:ext cx="942975" cy="200025"/>
            </a:xfrm>
            <a:prstGeom prst="rect">
              <a:avLst/>
            </a:prstGeom>
          </p:spPr>
        </p:pic>
      </p:grpSp>
      <p:grpSp>
        <p:nvGrpSpPr>
          <p:cNvPr id="21" name="Group 20">
            <a:extLst>
              <a:ext uri="{FF2B5EF4-FFF2-40B4-BE49-F238E27FC236}">
                <a16:creationId xmlns:a16="http://schemas.microsoft.com/office/drawing/2014/main" id="{EF918DF9-6794-A4D9-D7F6-A22FF29D8EF5}"/>
              </a:ext>
            </a:extLst>
          </p:cNvPr>
          <p:cNvGrpSpPr/>
          <p:nvPr/>
        </p:nvGrpSpPr>
        <p:grpSpPr>
          <a:xfrm>
            <a:off x="572757" y="1612700"/>
            <a:ext cx="3458020" cy="4962710"/>
            <a:chOff x="4226182" y="1518755"/>
            <a:chExt cx="3458020" cy="4962710"/>
          </a:xfrm>
        </p:grpSpPr>
        <p:grpSp>
          <p:nvGrpSpPr>
            <p:cNvPr id="6" name="Group 5">
              <a:extLst>
                <a:ext uri="{FF2B5EF4-FFF2-40B4-BE49-F238E27FC236}">
                  <a16:creationId xmlns:a16="http://schemas.microsoft.com/office/drawing/2014/main" id="{F48632B2-7EC6-15A5-E032-1DB706A18510}"/>
                </a:ext>
              </a:extLst>
            </p:cNvPr>
            <p:cNvGrpSpPr/>
            <p:nvPr/>
          </p:nvGrpSpPr>
          <p:grpSpPr>
            <a:xfrm>
              <a:off x="4226182" y="1518755"/>
              <a:ext cx="3128765" cy="4962710"/>
              <a:chOff x="4226182" y="1518755"/>
              <a:chExt cx="3128765" cy="4962710"/>
            </a:xfrm>
          </p:grpSpPr>
          <p:pic>
            <p:nvPicPr>
              <p:cNvPr id="5" name="Picture 4">
                <a:extLst>
                  <a:ext uri="{FF2B5EF4-FFF2-40B4-BE49-F238E27FC236}">
                    <a16:creationId xmlns:a16="http://schemas.microsoft.com/office/drawing/2014/main" id="{33496212-7099-3484-E604-05F15BB5DD53}"/>
                  </a:ext>
                </a:extLst>
              </p:cNvPr>
              <p:cNvPicPr>
                <a:picLocks noChangeAspect="1"/>
              </p:cNvPicPr>
              <p:nvPr/>
            </p:nvPicPr>
            <p:blipFill>
              <a:blip r:embed="rId5"/>
              <a:srcRect l="49705" t="-822" r="128" b="-1267"/>
              <a:stretch/>
            </p:blipFill>
            <p:spPr>
              <a:xfrm>
                <a:off x="4226182" y="1518755"/>
                <a:ext cx="3128765" cy="4525732"/>
              </a:xfrm>
              <a:prstGeom prst="rect">
                <a:avLst/>
              </a:prstGeom>
            </p:spPr>
          </p:pic>
          <p:sp>
            <p:nvSpPr>
              <p:cNvPr id="14" name="TextBox 13">
                <a:extLst>
                  <a:ext uri="{FF2B5EF4-FFF2-40B4-BE49-F238E27FC236}">
                    <a16:creationId xmlns:a16="http://schemas.microsoft.com/office/drawing/2014/main" id="{F80FF4EE-35B3-2A5A-93A6-E81CD3FE4F74}"/>
                  </a:ext>
                </a:extLst>
              </p:cNvPr>
              <p:cNvSpPr txBox="1"/>
              <p:nvPr/>
            </p:nvSpPr>
            <p:spPr>
              <a:xfrm>
                <a:off x="4229100" y="6019800"/>
                <a:ext cx="3124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Grandview Display"/>
                  </a:rPr>
                  <a:t>K. S. Egiyan et al. (2007) </a:t>
                </a:r>
                <a:r>
                  <a:rPr lang="en-US" sz="1200">
                    <a:latin typeface="Grandview Display"/>
                    <a:hlinkClick r:id="rId10"/>
                  </a:rPr>
                  <a:t>10.1103/PhysRevLett.98.262502</a:t>
                </a:r>
              </a:p>
            </p:txBody>
          </p:sp>
        </p:grpSp>
        <p:sp>
          <p:nvSpPr>
            <p:cNvPr id="18" name="TextBox 17">
              <a:extLst>
                <a:ext uri="{FF2B5EF4-FFF2-40B4-BE49-F238E27FC236}">
                  <a16:creationId xmlns:a16="http://schemas.microsoft.com/office/drawing/2014/main" id="{560C000A-4BA3-4F2E-B804-1F1DA242ED3A}"/>
                </a:ext>
              </a:extLst>
            </p:cNvPr>
            <p:cNvSpPr txBox="1"/>
            <p:nvPr/>
          </p:nvSpPr>
          <p:spPr>
            <a:xfrm>
              <a:off x="6174197" y="1623037"/>
              <a:ext cx="151000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1600BF"/>
                  </a:solidFill>
                  <a:latin typeface="Consolas"/>
                  <a:ea typeface="Cambria"/>
                </a:rPr>
                <a:t>200 &lt; p</a:t>
              </a:r>
              <a:r>
                <a:rPr lang="en-US" sz="1400" baseline="-25000">
                  <a:solidFill>
                    <a:srgbClr val="1600BF"/>
                  </a:solidFill>
                  <a:latin typeface="Consolas"/>
                  <a:ea typeface="Cambria"/>
                </a:rPr>
                <a:t>r </a:t>
              </a:r>
              <a:r>
                <a:rPr lang="en-US" sz="1400">
                  <a:solidFill>
                    <a:srgbClr val="1600BF"/>
                  </a:solidFill>
                  <a:latin typeface="Consolas"/>
                  <a:ea typeface="Cambria"/>
                </a:rPr>
                <a:t>&lt; 300</a:t>
              </a:r>
              <a:endParaRPr lang="en-US" sz="1400" baseline="-25000">
                <a:solidFill>
                  <a:srgbClr val="1600BF"/>
                </a:solidFill>
                <a:latin typeface="Consolas"/>
                <a:ea typeface="Cambria"/>
              </a:endParaRPr>
            </a:p>
          </p:txBody>
        </p:sp>
        <p:sp>
          <p:nvSpPr>
            <p:cNvPr id="19" name="TextBox 18">
              <a:extLst>
                <a:ext uri="{FF2B5EF4-FFF2-40B4-BE49-F238E27FC236}">
                  <a16:creationId xmlns:a16="http://schemas.microsoft.com/office/drawing/2014/main" id="{F3F2F74D-3E98-960F-1E8D-63DAD319A265}"/>
                </a:ext>
              </a:extLst>
            </p:cNvPr>
            <p:cNvSpPr txBox="1"/>
            <p:nvPr/>
          </p:nvSpPr>
          <p:spPr>
            <a:xfrm>
              <a:off x="6174197" y="1934392"/>
              <a:ext cx="1510004"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accent6">
                      <a:lumMod val="76000"/>
                    </a:schemeClr>
                  </a:solidFill>
                  <a:latin typeface="Consolas"/>
                  <a:ea typeface="Cambria"/>
                </a:rPr>
                <a:t>400 &lt; p</a:t>
              </a:r>
              <a:r>
                <a:rPr lang="en-US" sz="1400" baseline="-25000">
                  <a:solidFill>
                    <a:schemeClr val="accent6">
                      <a:lumMod val="76000"/>
                    </a:schemeClr>
                  </a:solidFill>
                  <a:latin typeface="Consolas"/>
                  <a:ea typeface="Cambria"/>
                </a:rPr>
                <a:t>r </a:t>
              </a:r>
              <a:r>
                <a:rPr lang="en-US" sz="1400">
                  <a:solidFill>
                    <a:schemeClr val="accent6">
                      <a:lumMod val="76000"/>
                    </a:schemeClr>
                  </a:solidFill>
                  <a:latin typeface="Consolas"/>
                  <a:ea typeface="Cambria"/>
                </a:rPr>
                <a:t>&lt; 600</a:t>
              </a:r>
              <a:endParaRPr lang="en-US" sz="1400" baseline="-25000">
                <a:solidFill>
                  <a:schemeClr val="accent6">
                    <a:lumMod val="76000"/>
                  </a:schemeClr>
                </a:solidFill>
                <a:latin typeface="Consolas"/>
                <a:ea typeface="Cambria"/>
              </a:endParaRPr>
            </a:p>
          </p:txBody>
        </p:sp>
      </p:grpSp>
      <p:sp>
        <p:nvSpPr>
          <p:cNvPr id="973" name="TextBox 972">
            <a:extLst>
              <a:ext uri="{FF2B5EF4-FFF2-40B4-BE49-F238E27FC236}">
                <a16:creationId xmlns:a16="http://schemas.microsoft.com/office/drawing/2014/main" id="{A05FBCF2-9D35-800D-8782-1D4550C31B25}"/>
              </a:ext>
            </a:extLst>
          </p:cNvPr>
          <p:cNvSpPr txBox="1"/>
          <p:nvPr/>
        </p:nvSpPr>
        <p:spPr>
          <a:xfrm>
            <a:off x="4507297" y="764264"/>
            <a:ext cx="2936216" cy="707886"/>
          </a:xfrm>
          <a:prstGeom prst="rect">
            <a:avLst/>
          </a:prstGeom>
          <a:solidFill>
            <a:srgbClr val="081E3F"/>
          </a:solidFill>
          <a:ln>
            <a:solidFill>
              <a:srgbClr val="081E3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Grandview Display"/>
              </a:rPr>
              <a:t>Hall A Experiment </a:t>
            </a:r>
            <a:br>
              <a:rPr lang="en-US"/>
            </a:br>
            <a:r>
              <a:rPr lang="en-US" sz="2000" b="1">
                <a:solidFill>
                  <a:schemeClr val="bg1"/>
                </a:solidFill>
                <a:latin typeface="Grandview Display"/>
              </a:rPr>
              <a:t>(E01-020)</a:t>
            </a:r>
          </a:p>
        </p:txBody>
      </p:sp>
      <p:sp>
        <p:nvSpPr>
          <p:cNvPr id="975" name="TextBox 974">
            <a:extLst>
              <a:ext uri="{FF2B5EF4-FFF2-40B4-BE49-F238E27FC236}">
                <a16:creationId xmlns:a16="http://schemas.microsoft.com/office/drawing/2014/main" id="{3B095184-DD42-FEED-F05D-E10DFC147487}"/>
              </a:ext>
            </a:extLst>
          </p:cNvPr>
          <p:cNvSpPr txBox="1"/>
          <p:nvPr/>
        </p:nvSpPr>
        <p:spPr>
          <a:xfrm>
            <a:off x="725695" y="764264"/>
            <a:ext cx="3148975" cy="707886"/>
          </a:xfrm>
          <a:prstGeom prst="rect">
            <a:avLst/>
          </a:prstGeom>
          <a:solidFill>
            <a:srgbClr val="081E3F"/>
          </a:solidFill>
          <a:ln>
            <a:solidFill>
              <a:srgbClr val="081E3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Grandview Display"/>
              </a:rPr>
              <a:t>Hall B Experiment </a:t>
            </a:r>
            <a:br>
              <a:rPr lang="en-US" sz="2000" b="1">
                <a:solidFill>
                  <a:schemeClr val="bg1"/>
                </a:solidFill>
                <a:latin typeface="Grandview Display"/>
              </a:rPr>
            </a:br>
            <a:r>
              <a:rPr lang="en-US" sz="2000" b="1">
                <a:solidFill>
                  <a:schemeClr val="bg1"/>
                </a:solidFill>
                <a:latin typeface="Grandview Display"/>
              </a:rPr>
              <a:t>(CLAS)</a:t>
            </a:r>
          </a:p>
        </p:txBody>
      </p:sp>
      <p:grpSp>
        <p:nvGrpSpPr>
          <p:cNvPr id="34" name="Group 33">
            <a:extLst>
              <a:ext uri="{FF2B5EF4-FFF2-40B4-BE49-F238E27FC236}">
                <a16:creationId xmlns:a16="http://schemas.microsoft.com/office/drawing/2014/main" id="{58AB3881-9C4E-1381-6A04-CA005076B60B}"/>
              </a:ext>
            </a:extLst>
          </p:cNvPr>
          <p:cNvGrpSpPr/>
          <p:nvPr/>
        </p:nvGrpSpPr>
        <p:grpSpPr>
          <a:xfrm>
            <a:off x="4345233" y="1474417"/>
            <a:ext cx="1920986" cy="808853"/>
            <a:chOff x="5477346" y="1613382"/>
            <a:chExt cx="2004594" cy="981944"/>
          </a:xfrm>
        </p:grpSpPr>
        <p:sp>
          <p:nvSpPr>
            <p:cNvPr id="33" name="Rectangle 32">
              <a:extLst>
                <a:ext uri="{FF2B5EF4-FFF2-40B4-BE49-F238E27FC236}">
                  <a16:creationId xmlns:a16="http://schemas.microsoft.com/office/drawing/2014/main" id="{4C29E844-3242-2D4D-3295-F5822DE7F02B}"/>
                </a:ext>
              </a:extLst>
            </p:cNvPr>
            <p:cNvSpPr/>
            <p:nvPr/>
          </p:nvSpPr>
          <p:spPr>
            <a:xfrm>
              <a:off x="5477346" y="1615722"/>
              <a:ext cx="2004594" cy="97960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AF8EA189-6AA3-64C3-DDC8-480FA3083897}"/>
                </a:ext>
              </a:extLst>
            </p:cNvPr>
            <p:cNvGrpSpPr/>
            <p:nvPr/>
          </p:nvGrpSpPr>
          <p:grpSpPr>
            <a:xfrm>
              <a:off x="5548622" y="1613382"/>
              <a:ext cx="1735890" cy="902279"/>
              <a:chOff x="5352583" y="1577098"/>
              <a:chExt cx="1804860" cy="930385"/>
            </a:xfrm>
          </p:grpSpPr>
          <p:cxnSp>
            <p:nvCxnSpPr>
              <p:cNvPr id="3" name="Straight Arrow Connector 2">
                <a:extLst>
                  <a:ext uri="{FF2B5EF4-FFF2-40B4-BE49-F238E27FC236}">
                    <a16:creationId xmlns:a16="http://schemas.microsoft.com/office/drawing/2014/main" id="{5126F149-B62E-B3FC-6931-9A30B5AB32E8}"/>
                  </a:ext>
                </a:extLst>
              </p:cNvPr>
              <p:cNvCxnSpPr/>
              <p:nvPr/>
            </p:nvCxnSpPr>
            <p:spPr>
              <a:xfrm>
                <a:off x="5352583" y="1682289"/>
                <a:ext cx="190099" cy="878"/>
              </a:xfrm>
              <a:prstGeom prst="straightConnector1">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D817F20-7C54-A9B3-8AC3-D24385A56505}"/>
                  </a:ext>
                </a:extLst>
              </p:cNvPr>
              <p:cNvSpPr txBox="1"/>
              <p:nvPr/>
            </p:nvSpPr>
            <p:spPr>
              <a:xfrm>
                <a:off x="5519974" y="1577098"/>
                <a:ext cx="1114958" cy="26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Grandview Display"/>
                  </a:rPr>
                  <a:t>MS CD-Bonn</a:t>
                </a:r>
              </a:p>
            </p:txBody>
          </p:sp>
          <p:cxnSp>
            <p:nvCxnSpPr>
              <p:cNvPr id="15" name="Straight Arrow Connector 14">
                <a:extLst>
                  <a:ext uri="{FF2B5EF4-FFF2-40B4-BE49-F238E27FC236}">
                    <a16:creationId xmlns:a16="http://schemas.microsoft.com/office/drawing/2014/main" id="{34DDCC88-7E61-1498-FA90-CC3F9E838E9B}"/>
                  </a:ext>
                </a:extLst>
              </p:cNvPr>
              <p:cNvCxnSpPr/>
              <p:nvPr/>
            </p:nvCxnSpPr>
            <p:spPr>
              <a:xfrm flipV="1">
                <a:off x="5357254" y="1920730"/>
                <a:ext cx="190674" cy="7019"/>
              </a:xfrm>
              <a:prstGeom prst="straightConnector1">
                <a:avLst/>
              </a:prstGeom>
              <a:ln w="6350">
                <a:solidFill>
                  <a:srgbClr val="4EA72E"/>
                </a:solidFill>
                <a:prstDash val="dash"/>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C142FFE8-3157-F3E6-0C22-062E59C6B8DE}"/>
                  </a:ext>
                </a:extLst>
              </p:cNvPr>
              <p:cNvSpPr txBox="1"/>
              <p:nvPr/>
            </p:nvSpPr>
            <p:spPr>
              <a:xfrm>
                <a:off x="5526654" y="1754873"/>
                <a:ext cx="1081949" cy="3333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Grandview Display"/>
                  </a:rPr>
                  <a:t>JML Paris</a:t>
                </a:r>
              </a:p>
            </p:txBody>
          </p:sp>
          <p:cxnSp>
            <p:nvCxnSpPr>
              <p:cNvPr id="25" name="Straight Arrow Connector 24">
                <a:extLst>
                  <a:ext uri="{FF2B5EF4-FFF2-40B4-BE49-F238E27FC236}">
                    <a16:creationId xmlns:a16="http://schemas.microsoft.com/office/drawing/2014/main" id="{03C318D1-0AEC-8D16-EC08-6596AB42FD13}"/>
                  </a:ext>
                </a:extLst>
              </p:cNvPr>
              <p:cNvCxnSpPr>
                <a:cxnSpLocks/>
              </p:cNvCxnSpPr>
              <p:nvPr/>
            </p:nvCxnSpPr>
            <p:spPr>
              <a:xfrm flipV="1">
                <a:off x="5364221" y="2153410"/>
                <a:ext cx="190674" cy="7019"/>
              </a:xfrm>
              <a:prstGeom prst="straightConnector1">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C0753D47-497C-F41B-1D61-C70C26A64311}"/>
                  </a:ext>
                </a:extLst>
              </p:cNvPr>
              <p:cNvSpPr txBox="1"/>
              <p:nvPr/>
            </p:nvSpPr>
            <p:spPr>
              <a:xfrm>
                <a:off x="5526652" y="2043137"/>
                <a:ext cx="1630791" cy="26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Grandview Display"/>
                  </a:rPr>
                  <a:t>JML Paris + MEC + IC</a:t>
                </a:r>
              </a:p>
            </p:txBody>
          </p:sp>
          <p:cxnSp>
            <p:nvCxnSpPr>
              <p:cNvPr id="27" name="Straight Arrow Connector 26">
                <a:extLst>
                  <a:ext uri="{FF2B5EF4-FFF2-40B4-BE49-F238E27FC236}">
                    <a16:creationId xmlns:a16="http://schemas.microsoft.com/office/drawing/2014/main" id="{A67A2E4D-6198-EAF6-E4F7-7C9954113505}"/>
                  </a:ext>
                </a:extLst>
              </p:cNvPr>
              <p:cNvCxnSpPr>
                <a:cxnSpLocks/>
              </p:cNvCxnSpPr>
              <p:nvPr/>
            </p:nvCxnSpPr>
            <p:spPr>
              <a:xfrm flipV="1">
                <a:off x="5357253" y="2325548"/>
                <a:ext cx="190674" cy="7019"/>
              </a:xfrm>
              <a:prstGeom prst="straightConnector1">
                <a:avLst/>
              </a:prstGeom>
              <a:ln w="6350">
                <a:solidFill>
                  <a:schemeClr val="accent2">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BEC851CF-B362-2B81-2177-8334A81BE272}"/>
                  </a:ext>
                </a:extLst>
              </p:cNvPr>
              <p:cNvSpPr txBox="1"/>
              <p:nvPr/>
            </p:nvSpPr>
            <p:spPr>
              <a:xfrm>
                <a:off x="5519107" y="2237724"/>
                <a:ext cx="551788" cy="26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Grandview Display"/>
                  </a:rPr>
                  <a:t>JVO </a:t>
                </a:r>
              </a:p>
            </p:txBody>
          </p:sp>
        </p:grpSp>
      </p:grpSp>
      <p:grpSp>
        <p:nvGrpSpPr>
          <p:cNvPr id="45" name="Group 44">
            <a:extLst>
              <a:ext uri="{FF2B5EF4-FFF2-40B4-BE49-F238E27FC236}">
                <a16:creationId xmlns:a16="http://schemas.microsoft.com/office/drawing/2014/main" id="{5311D354-3DA2-8C19-2E51-C9A3A60AD78C}"/>
              </a:ext>
            </a:extLst>
          </p:cNvPr>
          <p:cNvGrpSpPr/>
          <p:nvPr/>
        </p:nvGrpSpPr>
        <p:grpSpPr>
          <a:xfrm>
            <a:off x="5462" y="5032344"/>
            <a:ext cx="1333158" cy="478952"/>
            <a:chOff x="5462" y="5032344"/>
            <a:chExt cx="1333158" cy="478952"/>
          </a:xfrm>
        </p:grpSpPr>
        <p:sp>
          <p:nvSpPr>
            <p:cNvPr id="44" name="Rectangle 43">
              <a:extLst>
                <a:ext uri="{FF2B5EF4-FFF2-40B4-BE49-F238E27FC236}">
                  <a16:creationId xmlns:a16="http://schemas.microsoft.com/office/drawing/2014/main" id="{05D174C7-9929-0DD0-01ED-65C98006786B}"/>
                </a:ext>
              </a:extLst>
            </p:cNvPr>
            <p:cNvSpPr/>
            <p:nvPr/>
          </p:nvSpPr>
          <p:spPr>
            <a:xfrm>
              <a:off x="5462" y="5032344"/>
              <a:ext cx="1333158" cy="4658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89E038E2-DF81-D1EE-51F3-51B778DD8747}"/>
                </a:ext>
              </a:extLst>
            </p:cNvPr>
            <p:cNvCxnSpPr/>
            <p:nvPr/>
          </p:nvCxnSpPr>
          <p:spPr>
            <a:xfrm>
              <a:off x="131822" y="5179762"/>
              <a:ext cx="175209" cy="701"/>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770FF6AC-9781-CF5A-11BC-D569DB74541C}"/>
                </a:ext>
              </a:extLst>
            </p:cNvPr>
            <p:cNvSpPr txBox="1"/>
            <p:nvPr/>
          </p:nvSpPr>
          <p:spPr>
            <a:xfrm>
              <a:off x="307873" y="5037674"/>
              <a:ext cx="1027626" cy="215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Grandview Display"/>
                </a:rPr>
                <a:t>MS CD-Bonn</a:t>
              </a:r>
            </a:p>
          </p:txBody>
        </p:sp>
        <p:cxnSp>
          <p:nvCxnSpPr>
            <p:cNvPr id="40" name="Straight Arrow Connector 39">
              <a:extLst>
                <a:ext uri="{FF2B5EF4-FFF2-40B4-BE49-F238E27FC236}">
                  <a16:creationId xmlns:a16="http://schemas.microsoft.com/office/drawing/2014/main" id="{0F06BA6B-9CAC-AE64-2184-3F57FE89A52B}"/>
                </a:ext>
              </a:extLst>
            </p:cNvPr>
            <p:cNvCxnSpPr/>
            <p:nvPr/>
          </p:nvCxnSpPr>
          <p:spPr>
            <a:xfrm flipV="1">
              <a:off x="136127" y="5377496"/>
              <a:ext cx="175739" cy="5607"/>
            </a:xfrm>
            <a:prstGeom prst="straightConnector1">
              <a:avLst/>
            </a:prstGeom>
            <a:ln w="635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F34A8543-2078-A54A-C39F-1C4A3EAEB99E}"/>
                </a:ext>
              </a:extLst>
            </p:cNvPr>
            <p:cNvSpPr txBox="1"/>
            <p:nvPr/>
          </p:nvSpPr>
          <p:spPr>
            <a:xfrm>
              <a:off x="292258" y="5245002"/>
              <a:ext cx="997202" cy="26629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Grandview Display"/>
                </a:rPr>
                <a:t>JML Paris</a:t>
              </a:r>
            </a:p>
          </p:txBody>
        </p:sp>
      </p:grpSp>
      <p:sp>
        <p:nvSpPr>
          <p:cNvPr id="48" name="TextBox 6">
            <a:extLst>
              <a:ext uri="{FF2B5EF4-FFF2-40B4-BE49-F238E27FC236}">
                <a16:creationId xmlns:a16="http://schemas.microsoft.com/office/drawing/2014/main" id="{4DAC9A6B-2229-5F25-28E3-6289FD2BA79F}"/>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37" name="Picture 36" descr="Florida International University, A Doral Chamber Of ...">
            <a:extLst>
              <a:ext uri="{FF2B5EF4-FFF2-40B4-BE49-F238E27FC236}">
                <a16:creationId xmlns:a16="http://schemas.microsoft.com/office/drawing/2014/main" id="{307F47E4-AF60-4EDE-BCC7-D59F56C006AE}"/>
              </a:ext>
            </a:extLst>
          </p:cNvPr>
          <p:cNvPicPr>
            <a:picLocks noChangeAspect="1"/>
          </p:cNvPicPr>
          <p:nvPr/>
        </p:nvPicPr>
        <p:blipFill>
          <a:blip r:embed="rId11"/>
          <a:stretch>
            <a:fillRect/>
          </a:stretch>
        </p:blipFill>
        <p:spPr>
          <a:xfrm>
            <a:off x="11059883" y="4791"/>
            <a:ext cx="827317" cy="462136"/>
          </a:xfrm>
          <a:prstGeom prst="rect">
            <a:avLst/>
          </a:prstGeom>
        </p:spPr>
      </p:pic>
    </p:spTree>
    <p:extLst>
      <p:ext uri="{BB962C8B-B14F-4D97-AF65-F5344CB8AC3E}">
        <p14:creationId xmlns:p14="http://schemas.microsoft.com/office/powerpoint/2010/main" val="54751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0FC80-E81E-A02C-4AED-58C40453D70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3C0D85E-8C81-8FCD-D92B-26B7E184343C}"/>
              </a:ext>
            </a:extLst>
          </p:cNvPr>
          <p:cNvSpPr/>
          <p:nvPr/>
        </p:nvSpPr>
        <p:spPr>
          <a:xfrm>
            <a:off x="2935" y="-1468"/>
            <a:ext cx="12184660" cy="462386"/>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rgbClr val="FFFFFF"/>
                </a:solidFill>
                <a:latin typeface="Cambria"/>
                <a:ea typeface="Cambria"/>
              </a:rPr>
              <a:t>Previous Experiments</a:t>
            </a:r>
            <a:endParaRPr lang="en-US" sz="2800">
              <a:latin typeface="Cambria"/>
              <a:ea typeface="Cambria"/>
            </a:endParaRPr>
          </a:p>
        </p:txBody>
      </p:sp>
      <p:sp>
        <p:nvSpPr>
          <p:cNvPr id="4" name="Slide Number Placeholder 3">
            <a:extLst>
              <a:ext uri="{FF2B5EF4-FFF2-40B4-BE49-F238E27FC236}">
                <a16:creationId xmlns:a16="http://schemas.microsoft.com/office/drawing/2014/main" id="{8FC1929E-4919-802F-1B68-DF3EC2A00A6D}"/>
              </a:ext>
            </a:extLst>
          </p:cNvPr>
          <p:cNvSpPr>
            <a:spLocks noGrp="1"/>
          </p:cNvSpPr>
          <p:nvPr>
            <p:ph type="sldNum" sz="quarter" idx="12"/>
          </p:nvPr>
        </p:nvSpPr>
        <p:spPr>
          <a:xfrm>
            <a:off x="8965504" y="6492049"/>
            <a:ext cx="2743200" cy="365125"/>
          </a:xfrm>
        </p:spPr>
        <p:txBody>
          <a:bodyPr/>
          <a:lstStyle/>
          <a:p>
            <a:fld id="{330EA680-D336-4FF7-8B7A-9848BB0A1C32}" type="slidenum">
              <a:rPr lang="en-US" dirty="0" smtClean="0">
                <a:latin typeface="Grandview Display"/>
              </a:rPr>
              <a:t>12</a:t>
            </a:fld>
            <a:endParaRPr lang="en-US">
              <a:latin typeface="Grandview Display"/>
            </a:endParaRPr>
          </a:p>
        </p:txBody>
      </p:sp>
      <p:grpSp>
        <p:nvGrpSpPr>
          <p:cNvPr id="31" name="Group 30">
            <a:extLst>
              <a:ext uri="{FF2B5EF4-FFF2-40B4-BE49-F238E27FC236}">
                <a16:creationId xmlns:a16="http://schemas.microsoft.com/office/drawing/2014/main" id="{0A5F5512-8030-6BEC-DE6B-733D33476CA1}"/>
              </a:ext>
            </a:extLst>
          </p:cNvPr>
          <p:cNvGrpSpPr/>
          <p:nvPr/>
        </p:nvGrpSpPr>
        <p:grpSpPr>
          <a:xfrm>
            <a:off x="8141833" y="1705420"/>
            <a:ext cx="3035674" cy="4869224"/>
            <a:chOff x="7672107" y="1601036"/>
            <a:chExt cx="3035674" cy="4869224"/>
          </a:xfrm>
        </p:grpSpPr>
        <p:grpSp>
          <p:nvGrpSpPr>
            <p:cNvPr id="22" name="Group 21">
              <a:extLst>
                <a:ext uri="{FF2B5EF4-FFF2-40B4-BE49-F238E27FC236}">
                  <a16:creationId xmlns:a16="http://schemas.microsoft.com/office/drawing/2014/main" id="{9B2FD612-AC2C-DD31-9ED8-7E00BA65BEE6}"/>
                </a:ext>
              </a:extLst>
            </p:cNvPr>
            <p:cNvGrpSpPr/>
            <p:nvPr/>
          </p:nvGrpSpPr>
          <p:grpSpPr>
            <a:xfrm>
              <a:off x="7672107" y="1601036"/>
              <a:ext cx="3035674" cy="4869224"/>
              <a:chOff x="7672107" y="1601036"/>
              <a:chExt cx="3035674" cy="4869224"/>
            </a:xfrm>
          </p:grpSpPr>
          <p:pic>
            <p:nvPicPr>
              <p:cNvPr id="7" name="Picture 6" descr="A graph of different colored lines&#10;&#10;Description automatically generated">
                <a:extLst>
                  <a:ext uri="{FF2B5EF4-FFF2-40B4-BE49-F238E27FC236}">
                    <a16:creationId xmlns:a16="http://schemas.microsoft.com/office/drawing/2014/main" id="{C6E3EC3E-2758-47A8-5D4A-1270D7D5E7CB}"/>
                  </a:ext>
                </a:extLst>
              </p:cNvPr>
              <p:cNvPicPr>
                <a:picLocks noChangeAspect="1"/>
              </p:cNvPicPr>
              <p:nvPr/>
            </p:nvPicPr>
            <p:blipFill>
              <a:blip r:embed="rId3"/>
              <a:stretch>
                <a:fillRect/>
              </a:stretch>
            </p:blipFill>
            <p:spPr>
              <a:xfrm>
                <a:off x="7676455" y="1601036"/>
                <a:ext cx="2981033" cy="4449303"/>
              </a:xfrm>
              <a:prstGeom prst="rect">
                <a:avLst/>
              </a:prstGeom>
            </p:spPr>
          </p:pic>
          <p:sp>
            <p:nvSpPr>
              <p:cNvPr id="8" name="TextBox 7">
                <a:extLst>
                  <a:ext uri="{FF2B5EF4-FFF2-40B4-BE49-F238E27FC236}">
                    <a16:creationId xmlns:a16="http://schemas.microsoft.com/office/drawing/2014/main" id="{CC4A33F2-35CF-A75D-EF2E-56817869B9C3}"/>
                  </a:ext>
                </a:extLst>
              </p:cNvPr>
              <p:cNvSpPr txBox="1"/>
              <p:nvPr/>
            </p:nvSpPr>
            <p:spPr>
              <a:xfrm>
                <a:off x="7672107" y="6008595"/>
                <a:ext cx="30356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Grandview Display"/>
                  </a:rPr>
                  <a:t>C. Yero et al. (2020) </a:t>
                </a:r>
                <a:r>
                  <a:rPr lang="en-US" sz="1200">
                    <a:latin typeface="Grandview Display"/>
                    <a:hlinkClick r:id="rId4"/>
                  </a:rPr>
                  <a:t>10.1103/PhysRevLett.125.262501</a:t>
                </a:r>
              </a:p>
            </p:txBody>
          </p:sp>
        </p:grpSp>
        <p:sp>
          <p:nvSpPr>
            <p:cNvPr id="24" name="TextBox 23">
              <a:extLst>
                <a:ext uri="{FF2B5EF4-FFF2-40B4-BE49-F238E27FC236}">
                  <a16:creationId xmlns:a16="http://schemas.microsoft.com/office/drawing/2014/main" id="{1814B109-BCF0-2633-1ACE-2B2607E7A100}"/>
                </a:ext>
              </a:extLst>
            </p:cNvPr>
            <p:cNvSpPr txBox="1"/>
            <p:nvPr/>
          </p:nvSpPr>
          <p:spPr>
            <a:xfrm>
              <a:off x="8575410" y="1857638"/>
              <a:ext cx="12191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err="1">
                  <a:solidFill>
                    <a:srgbClr val="C00000"/>
                  </a:solidFill>
                  <a:latin typeface="Consolas"/>
                  <a:ea typeface="Cambria"/>
                </a:rPr>
                <a:t>θ</a:t>
              </a:r>
              <a:r>
                <a:rPr lang="el-GR" baseline="-25000" err="1">
                  <a:solidFill>
                    <a:srgbClr val="C00000"/>
                  </a:solidFill>
                  <a:latin typeface="Consolas"/>
                  <a:ea typeface="Cambria"/>
                </a:rPr>
                <a:t>nq</a:t>
              </a:r>
              <a:r>
                <a:rPr lang="el-GR" baseline="-25000">
                  <a:solidFill>
                    <a:srgbClr val="C00000"/>
                  </a:solidFill>
                  <a:latin typeface="Consolas"/>
                  <a:ea typeface="Cambria"/>
                </a:rPr>
                <a:t> </a:t>
              </a:r>
              <a:r>
                <a:rPr lang="el-GR">
                  <a:solidFill>
                    <a:srgbClr val="C00000"/>
                  </a:solidFill>
                  <a:latin typeface="Consolas"/>
                  <a:ea typeface="Cambria"/>
                </a:rPr>
                <a:t>= </a:t>
              </a:r>
              <a:r>
                <a:rPr lang="en-US">
                  <a:solidFill>
                    <a:srgbClr val="C00000"/>
                  </a:solidFill>
                  <a:latin typeface="Consolas"/>
                  <a:ea typeface="Cambria"/>
                </a:rPr>
                <a:t>35°</a:t>
              </a:r>
              <a:endParaRPr lang="en-US" b="1">
                <a:solidFill>
                  <a:srgbClr val="C00000"/>
                </a:solidFill>
                <a:latin typeface="Consolas"/>
              </a:endParaRPr>
            </a:p>
          </p:txBody>
        </p:sp>
        <p:sp>
          <p:nvSpPr>
            <p:cNvPr id="29" name="TextBox 28">
              <a:extLst>
                <a:ext uri="{FF2B5EF4-FFF2-40B4-BE49-F238E27FC236}">
                  <a16:creationId xmlns:a16="http://schemas.microsoft.com/office/drawing/2014/main" id="{E27620FD-28C9-B545-1930-96C7EA0B838E}"/>
                </a:ext>
              </a:extLst>
            </p:cNvPr>
            <p:cNvSpPr txBox="1"/>
            <p:nvPr/>
          </p:nvSpPr>
          <p:spPr>
            <a:xfrm>
              <a:off x="8575410" y="3143513"/>
              <a:ext cx="12191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err="1">
                  <a:solidFill>
                    <a:srgbClr val="C00000"/>
                  </a:solidFill>
                  <a:latin typeface="Consolas"/>
                  <a:ea typeface="Cambria"/>
                </a:rPr>
                <a:t>θ</a:t>
              </a:r>
              <a:r>
                <a:rPr lang="el-GR" baseline="-25000" err="1">
                  <a:solidFill>
                    <a:srgbClr val="C00000"/>
                  </a:solidFill>
                  <a:latin typeface="Consolas"/>
                  <a:ea typeface="Cambria"/>
                </a:rPr>
                <a:t>nq</a:t>
              </a:r>
              <a:r>
                <a:rPr lang="el-GR" baseline="-25000">
                  <a:solidFill>
                    <a:srgbClr val="C00000"/>
                  </a:solidFill>
                  <a:latin typeface="Consolas"/>
                  <a:ea typeface="Cambria"/>
                </a:rPr>
                <a:t> </a:t>
              </a:r>
              <a:r>
                <a:rPr lang="el-GR">
                  <a:solidFill>
                    <a:srgbClr val="C00000"/>
                  </a:solidFill>
                  <a:latin typeface="Consolas"/>
                  <a:ea typeface="Cambria"/>
                </a:rPr>
                <a:t>= 4</a:t>
              </a:r>
              <a:r>
                <a:rPr lang="en-US">
                  <a:solidFill>
                    <a:srgbClr val="C00000"/>
                  </a:solidFill>
                  <a:latin typeface="Consolas"/>
                  <a:ea typeface="Cambria"/>
                </a:rPr>
                <a:t>5°</a:t>
              </a:r>
              <a:endParaRPr lang="en-US" b="1">
                <a:solidFill>
                  <a:srgbClr val="C00000"/>
                </a:solidFill>
                <a:latin typeface="Consolas"/>
              </a:endParaRPr>
            </a:p>
          </p:txBody>
        </p:sp>
        <p:sp>
          <p:nvSpPr>
            <p:cNvPr id="30" name="TextBox 29">
              <a:extLst>
                <a:ext uri="{FF2B5EF4-FFF2-40B4-BE49-F238E27FC236}">
                  <a16:creationId xmlns:a16="http://schemas.microsoft.com/office/drawing/2014/main" id="{CBEE1830-65A4-88FE-BAB2-8D9B234AA469}"/>
                </a:ext>
              </a:extLst>
            </p:cNvPr>
            <p:cNvSpPr txBox="1"/>
            <p:nvPr/>
          </p:nvSpPr>
          <p:spPr>
            <a:xfrm>
              <a:off x="8444442" y="4500826"/>
              <a:ext cx="600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a:solidFill>
                    <a:srgbClr val="C00000"/>
                  </a:solidFill>
                  <a:latin typeface="Consolas"/>
                  <a:ea typeface="Cambria"/>
                </a:rPr>
                <a:t>7</a:t>
              </a:r>
              <a:r>
                <a:rPr lang="en-US">
                  <a:solidFill>
                    <a:srgbClr val="C00000"/>
                  </a:solidFill>
                  <a:latin typeface="Consolas"/>
                  <a:ea typeface="Cambria"/>
                </a:rPr>
                <a:t>5°</a:t>
              </a:r>
              <a:endParaRPr lang="en-US" b="1">
                <a:solidFill>
                  <a:srgbClr val="C00000"/>
                </a:solidFill>
                <a:latin typeface="Consolas"/>
              </a:endParaRPr>
            </a:p>
          </p:txBody>
        </p:sp>
      </p:grpSp>
      <p:sp>
        <p:nvSpPr>
          <p:cNvPr id="976" name="TextBox 975">
            <a:extLst>
              <a:ext uri="{FF2B5EF4-FFF2-40B4-BE49-F238E27FC236}">
                <a16:creationId xmlns:a16="http://schemas.microsoft.com/office/drawing/2014/main" id="{4AFA2623-3C48-6710-35F7-8D1B97B28CD5}"/>
              </a:ext>
            </a:extLst>
          </p:cNvPr>
          <p:cNvSpPr txBox="1"/>
          <p:nvPr/>
        </p:nvSpPr>
        <p:spPr>
          <a:xfrm>
            <a:off x="8054497" y="764264"/>
            <a:ext cx="3211605" cy="707886"/>
          </a:xfrm>
          <a:prstGeom prst="rect">
            <a:avLst/>
          </a:prstGeom>
          <a:solidFill>
            <a:srgbClr val="081E3F"/>
          </a:solidFill>
          <a:ln>
            <a:solidFill>
              <a:srgbClr val="081E3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Grandview Display"/>
              </a:rPr>
              <a:t>Hall C Experiment</a:t>
            </a:r>
            <a:br>
              <a:rPr lang="en-US" sz="2000" b="1">
                <a:solidFill>
                  <a:schemeClr val="bg1"/>
                </a:solidFill>
                <a:latin typeface="Grandview Display"/>
              </a:rPr>
            </a:br>
            <a:r>
              <a:rPr lang="en-US" sz="2000" b="1">
                <a:solidFill>
                  <a:schemeClr val="bg1"/>
                </a:solidFill>
                <a:latin typeface="Grandview Display"/>
              </a:rPr>
              <a:t>(E12-10-003)</a:t>
            </a:r>
          </a:p>
        </p:txBody>
      </p:sp>
      <p:grpSp>
        <p:nvGrpSpPr>
          <p:cNvPr id="20" name="Group 19">
            <a:extLst>
              <a:ext uri="{FF2B5EF4-FFF2-40B4-BE49-F238E27FC236}">
                <a16:creationId xmlns:a16="http://schemas.microsoft.com/office/drawing/2014/main" id="{DA00281A-5751-ECE8-3BFE-E268866DDF59}"/>
              </a:ext>
            </a:extLst>
          </p:cNvPr>
          <p:cNvGrpSpPr/>
          <p:nvPr/>
        </p:nvGrpSpPr>
        <p:grpSpPr>
          <a:xfrm>
            <a:off x="4510590" y="1609444"/>
            <a:ext cx="2936013" cy="4983481"/>
            <a:chOff x="909357" y="1494622"/>
            <a:chExt cx="2936013" cy="4983481"/>
          </a:xfrm>
        </p:grpSpPr>
        <p:grpSp>
          <p:nvGrpSpPr>
            <p:cNvPr id="11" name="Group 10">
              <a:extLst>
                <a:ext uri="{FF2B5EF4-FFF2-40B4-BE49-F238E27FC236}">
                  <a16:creationId xmlns:a16="http://schemas.microsoft.com/office/drawing/2014/main" id="{397D084B-EE9B-EB53-493F-15A523DB3039}"/>
                </a:ext>
              </a:extLst>
            </p:cNvPr>
            <p:cNvGrpSpPr/>
            <p:nvPr/>
          </p:nvGrpSpPr>
          <p:grpSpPr>
            <a:xfrm>
              <a:off x="909357" y="1494622"/>
              <a:ext cx="2936013" cy="4983481"/>
              <a:chOff x="899832" y="1599397"/>
              <a:chExt cx="2936013" cy="4983481"/>
            </a:xfrm>
          </p:grpSpPr>
          <p:pic>
            <p:nvPicPr>
              <p:cNvPr id="2" name="Picture 1">
                <a:extLst>
                  <a:ext uri="{FF2B5EF4-FFF2-40B4-BE49-F238E27FC236}">
                    <a16:creationId xmlns:a16="http://schemas.microsoft.com/office/drawing/2014/main" id="{0B563BC1-C9D9-37B6-242E-B075BADB6ADF}"/>
                  </a:ext>
                </a:extLst>
              </p:cNvPr>
              <p:cNvPicPr>
                <a:picLocks noChangeAspect="1"/>
              </p:cNvPicPr>
              <p:nvPr/>
            </p:nvPicPr>
            <p:blipFill>
              <a:blip r:embed="rId5"/>
              <a:srcRect t="-166" r="52259" b="-267"/>
              <a:stretch/>
            </p:blipFill>
            <p:spPr>
              <a:xfrm>
                <a:off x="901397" y="1599397"/>
                <a:ext cx="2934448" cy="4525189"/>
              </a:xfrm>
              <a:prstGeom prst="rect">
                <a:avLst/>
              </a:prstGeom>
            </p:spPr>
          </p:pic>
          <p:sp>
            <p:nvSpPr>
              <p:cNvPr id="10" name="TextBox 9">
                <a:extLst>
                  <a:ext uri="{FF2B5EF4-FFF2-40B4-BE49-F238E27FC236}">
                    <a16:creationId xmlns:a16="http://schemas.microsoft.com/office/drawing/2014/main" id="{3E2BD427-F414-3F32-BF09-FAF5A70F5DBE}"/>
                  </a:ext>
                </a:extLst>
              </p:cNvPr>
              <p:cNvSpPr txBox="1"/>
              <p:nvPr/>
            </p:nvSpPr>
            <p:spPr>
              <a:xfrm>
                <a:off x="899832" y="6121213"/>
                <a:ext cx="29337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Grandview Display"/>
                  </a:rPr>
                  <a:t>W. U. Boeglin et al. (2011) </a:t>
                </a:r>
                <a:br>
                  <a:rPr lang="en-US" sz="1200">
                    <a:latin typeface="Grandview Display"/>
                  </a:rPr>
                </a:br>
                <a:r>
                  <a:rPr lang="en-US" sz="1200">
                    <a:latin typeface="Grandview Display"/>
                    <a:hlinkClick r:id="rId6"/>
                  </a:rPr>
                  <a:t>10.1103/PhysRevLett.107.262501</a:t>
                </a:r>
              </a:p>
            </p:txBody>
          </p:sp>
        </p:grpSp>
        <p:pic>
          <p:nvPicPr>
            <p:cNvPr id="13" name="Picture 12" descr="A red numbers on a black background&#10;&#10;Description automatically generated">
              <a:extLst>
                <a:ext uri="{FF2B5EF4-FFF2-40B4-BE49-F238E27FC236}">
                  <a16:creationId xmlns:a16="http://schemas.microsoft.com/office/drawing/2014/main" id="{E7789205-220D-6D32-9175-DFD0ED34853B}"/>
                </a:ext>
              </a:extLst>
            </p:cNvPr>
            <p:cNvPicPr>
              <a:picLocks noChangeAspect="1"/>
            </p:cNvPicPr>
            <p:nvPr/>
          </p:nvPicPr>
          <p:blipFill>
            <a:blip r:embed="rId7"/>
            <a:stretch>
              <a:fillRect/>
            </a:stretch>
          </p:blipFill>
          <p:spPr>
            <a:xfrm>
              <a:off x="2647949" y="2714625"/>
              <a:ext cx="942975" cy="190500"/>
            </a:xfrm>
            <a:prstGeom prst="rect">
              <a:avLst/>
            </a:prstGeom>
          </p:spPr>
        </p:pic>
        <p:pic>
          <p:nvPicPr>
            <p:cNvPr id="16" name="Picture 15" descr="A picture containing text, device, gauge, sign&#10;&#10;Description automatically generated">
              <a:extLst>
                <a:ext uri="{FF2B5EF4-FFF2-40B4-BE49-F238E27FC236}">
                  <a16:creationId xmlns:a16="http://schemas.microsoft.com/office/drawing/2014/main" id="{39F723C5-9270-71F5-E0E5-CFFF7E6F7339}"/>
                </a:ext>
              </a:extLst>
            </p:cNvPr>
            <p:cNvPicPr>
              <a:picLocks noChangeAspect="1"/>
            </p:cNvPicPr>
            <p:nvPr/>
          </p:nvPicPr>
          <p:blipFill>
            <a:blip r:embed="rId8"/>
            <a:stretch>
              <a:fillRect/>
            </a:stretch>
          </p:blipFill>
          <p:spPr>
            <a:xfrm>
              <a:off x="2643187" y="4012406"/>
              <a:ext cx="942975" cy="200025"/>
            </a:xfrm>
            <a:prstGeom prst="rect">
              <a:avLst/>
            </a:prstGeom>
          </p:spPr>
        </p:pic>
        <p:pic>
          <p:nvPicPr>
            <p:cNvPr id="17" name="Picture 16" descr="Logo&#10;&#10;Description automatically generated">
              <a:extLst>
                <a:ext uri="{FF2B5EF4-FFF2-40B4-BE49-F238E27FC236}">
                  <a16:creationId xmlns:a16="http://schemas.microsoft.com/office/drawing/2014/main" id="{01C1CCE2-F4D9-73D9-209D-24FE831CA1B6}"/>
                </a:ext>
              </a:extLst>
            </p:cNvPr>
            <p:cNvPicPr>
              <a:picLocks noChangeAspect="1"/>
            </p:cNvPicPr>
            <p:nvPr/>
          </p:nvPicPr>
          <p:blipFill>
            <a:blip r:embed="rId9"/>
            <a:stretch>
              <a:fillRect/>
            </a:stretch>
          </p:blipFill>
          <p:spPr>
            <a:xfrm>
              <a:off x="2643187" y="5381625"/>
              <a:ext cx="942975" cy="200025"/>
            </a:xfrm>
            <a:prstGeom prst="rect">
              <a:avLst/>
            </a:prstGeom>
          </p:spPr>
        </p:pic>
      </p:grpSp>
      <p:grpSp>
        <p:nvGrpSpPr>
          <p:cNvPr id="46" name="Group 45">
            <a:extLst>
              <a:ext uri="{FF2B5EF4-FFF2-40B4-BE49-F238E27FC236}">
                <a16:creationId xmlns:a16="http://schemas.microsoft.com/office/drawing/2014/main" id="{49B95F5C-792C-CB08-B125-DECA2CFBFA7B}"/>
              </a:ext>
            </a:extLst>
          </p:cNvPr>
          <p:cNvGrpSpPr/>
          <p:nvPr/>
        </p:nvGrpSpPr>
        <p:grpSpPr>
          <a:xfrm>
            <a:off x="4345233" y="1473709"/>
            <a:ext cx="1920986" cy="809560"/>
            <a:chOff x="5477346" y="1612523"/>
            <a:chExt cx="2004594" cy="982803"/>
          </a:xfrm>
        </p:grpSpPr>
        <p:sp>
          <p:nvSpPr>
            <p:cNvPr id="36" name="Rectangle 35">
              <a:extLst>
                <a:ext uri="{FF2B5EF4-FFF2-40B4-BE49-F238E27FC236}">
                  <a16:creationId xmlns:a16="http://schemas.microsoft.com/office/drawing/2014/main" id="{AE47DA7E-A659-7453-FC7A-853F88D61D44}"/>
                </a:ext>
              </a:extLst>
            </p:cNvPr>
            <p:cNvSpPr/>
            <p:nvPr/>
          </p:nvSpPr>
          <p:spPr>
            <a:xfrm>
              <a:off x="5477346" y="1615722"/>
              <a:ext cx="2004594" cy="97960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F0E5923A-3E49-215C-0B03-AF9DAC040315}"/>
                </a:ext>
              </a:extLst>
            </p:cNvPr>
            <p:cNvGrpSpPr/>
            <p:nvPr/>
          </p:nvGrpSpPr>
          <p:grpSpPr>
            <a:xfrm>
              <a:off x="5548631" y="1612523"/>
              <a:ext cx="1735893" cy="901772"/>
              <a:chOff x="5352583" y="1577098"/>
              <a:chExt cx="1804860" cy="930385"/>
            </a:xfrm>
          </p:grpSpPr>
          <p:cxnSp>
            <p:nvCxnSpPr>
              <p:cNvPr id="38" name="Straight Arrow Connector 37">
                <a:extLst>
                  <a:ext uri="{FF2B5EF4-FFF2-40B4-BE49-F238E27FC236}">
                    <a16:creationId xmlns:a16="http://schemas.microsoft.com/office/drawing/2014/main" id="{F813E0D7-99B6-557A-7C43-8B30ADA16AC7}"/>
                  </a:ext>
                </a:extLst>
              </p:cNvPr>
              <p:cNvCxnSpPr/>
              <p:nvPr/>
            </p:nvCxnSpPr>
            <p:spPr>
              <a:xfrm>
                <a:off x="5352583" y="1682289"/>
                <a:ext cx="190099" cy="878"/>
              </a:xfrm>
              <a:prstGeom prst="straightConnector1">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049AB27F-A186-FACA-BC40-6F2ABB4B4D3A}"/>
                  </a:ext>
                </a:extLst>
              </p:cNvPr>
              <p:cNvSpPr txBox="1"/>
              <p:nvPr/>
            </p:nvSpPr>
            <p:spPr>
              <a:xfrm>
                <a:off x="5519974" y="1577098"/>
                <a:ext cx="1114958" cy="26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Grandview Display"/>
                  </a:rPr>
                  <a:t>MS CD-Bonn</a:t>
                </a:r>
              </a:p>
            </p:txBody>
          </p:sp>
          <p:cxnSp>
            <p:nvCxnSpPr>
              <p:cNvPr id="40" name="Straight Arrow Connector 39">
                <a:extLst>
                  <a:ext uri="{FF2B5EF4-FFF2-40B4-BE49-F238E27FC236}">
                    <a16:creationId xmlns:a16="http://schemas.microsoft.com/office/drawing/2014/main" id="{62E20C92-32BA-51D1-F9CE-AFC4C50B0D14}"/>
                  </a:ext>
                </a:extLst>
              </p:cNvPr>
              <p:cNvCxnSpPr/>
              <p:nvPr/>
            </p:nvCxnSpPr>
            <p:spPr>
              <a:xfrm flipV="1">
                <a:off x="5357254" y="1920730"/>
                <a:ext cx="190674" cy="7019"/>
              </a:xfrm>
              <a:prstGeom prst="straightConnector1">
                <a:avLst/>
              </a:prstGeom>
              <a:ln w="6350">
                <a:solidFill>
                  <a:srgbClr val="4EA72E"/>
                </a:solidFill>
                <a:prstDash val="dash"/>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A9644006-4BA2-F9D4-3CAB-2D0D4B576772}"/>
                  </a:ext>
                </a:extLst>
              </p:cNvPr>
              <p:cNvSpPr txBox="1"/>
              <p:nvPr/>
            </p:nvSpPr>
            <p:spPr>
              <a:xfrm>
                <a:off x="5526654" y="1754873"/>
                <a:ext cx="1081949" cy="3333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Grandview Display"/>
                  </a:rPr>
                  <a:t>JML Paris</a:t>
                </a:r>
              </a:p>
            </p:txBody>
          </p:sp>
          <p:cxnSp>
            <p:nvCxnSpPr>
              <p:cNvPr id="42" name="Straight Arrow Connector 41">
                <a:extLst>
                  <a:ext uri="{FF2B5EF4-FFF2-40B4-BE49-F238E27FC236}">
                    <a16:creationId xmlns:a16="http://schemas.microsoft.com/office/drawing/2014/main" id="{D035BD33-7B57-B4A6-E263-56984906EB63}"/>
                  </a:ext>
                </a:extLst>
              </p:cNvPr>
              <p:cNvCxnSpPr>
                <a:cxnSpLocks/>
              </p:cNvCxnSpPr>
              <p:nvPr/>
            </p:nvCxnSpPr>
            <p:spPr>
              <a:xfrm flipV="1">
                <a:off x="5364221" y="2153410"/>
                <a:ext cx="190674" cy="7019"/>
              </a:xfrm>
              <a:prstGeom prst="straightConnector1">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EEA62ECB-18AE-2666-29E2-4D9DDFFCD3C3}"/>
                  </a:ext>
                </a:extLst>
              </p:cNvPr>
              <p:cNvSpPr txBox="1"/>
              <p:nvPr/>
            </p:nvSpPr>
            <p:spPr>
              <a:xfrm>
                <a:off x="5526652" y="2043137"/>
                <a:ext cx="1630791" cy="26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Grandview Display"/>
                  </a:rPr>
                  <a:t>JML Paris + MEC + IC</a:t>
                </a:r>
              </a:p>
            </p:txBody>
          </p:sp>
          <p:cxnSp>
            <p:nvCxnSpPr>
              <p:cNvPr id="44" name="Straight Arrow Connector 43">
                <a:extLst>
                  <a:ext uri="{FF2B5EF4-FFF2-40B4-BE49-F238E27FC236}">
                    <a16:creationId xmlns:a16="http://schemas.microsoft.com/office/drawing/2014/main" id="{7A2A5EC0-A11D-58DB-5618-1304A2ACE8E1}"/>
                  </a:ext>
                </a:extLst>
              </p:cNvPr>
              <p:cNvCxnSpPr>
                <a:cxnSpLocks/>
              </p:cNvCxnSpPr>
              <p:nvPr/>
            </p:nvCxnSpPr>
            <p:spPr>
              <a:xfrm flipV="1">
                <a:off x="5357253" y="2325548"/>
                <a:ext cx="190674" cy="7019"/>
              </a:xfrm>
              <a:prstGeom prst="straightConnector1">
                <a:avLst/>
              </a:prstGeom>
              <a:ln w="6350">
                <a:solidFill>
                  <a:schemeClr val="accent2">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4648EE0D-6DFD-FF58-2FDA-6BBF6F781B94}"/>
                  </a:ext>
                </a:extLst>
              </p:cNvPr>
              <p:cNvSpPr txBox="1"/>
              <p:nvPr/>
            </p:nvSpPr>
            <p:spPr>
              <a:xfrm>
                <a:off x="5519107" y="2237724"/>
                <a:ext cx="551788" cy="26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Grandview Display"/>
                  </a:rPr>
                  <a:t>JVO </a:t>
                </a:r>
              </a:p>
            </p:txBody>
          </p:sp>
        </p:grpSp>
      </p:grpSp>
      <p:grpSp>
        <p:nvGrpSpPr>
          <p:cNvPr id="21" name="Group 20">
            <a:extLst>
              <a:ext uri="{FF2B5EF4-FFF2-40B4-BE49-F238E27FC236}">
                <a16:creationId xmlns:a16="http://schemas.microsoft.com/office/drawing/2014/main" id="{F1926370-F78D-6652-8EFB-4450C85E6734}"/>
              </a:ext>
            </a:extLst>
          </p:cNvPr>
          <p:cNvGrpSpPr/>
          <p:nvPr/>
        </p:nvGrpSpPr>
        <p:grpSpPr>
          <a:xfrm>
            <a:off x="572757" y="1612700"/>
            <a:ext cx="3458020" cy="4962710"/>
            <a:chOff x="4226182" y="1518755"/>
            <a:chExt cx="3458020" cy="4962710"/>
          </a:xfrm>
        </p:grpSpPr>
        <p:grpSp>
          <p:nvGrpSpPr>
            <p:cNvPr id="6" name="Group 5">
              <a:extLst>
                <a:ext uri="{FF2B5EF4-FFF2-40B4-BE49-F238E27FC236}">
                  <a16:creationId xmlns:a16="http://schemas.microsoft.com/office/drawing/2014/main" id="{768E8BEE-8CA4-102F-121A-EA7D598CD1BD}"/>
                </a:ext>
              </a:extLst>
            </p:cNvPr>
            <p:cNvGrpSpPr/>
            <p:nvPr/>
          </p:nvGrpSpPr>
          <p:grpSpPr>
            <a:xfrm>
              <a:off x="4226182" y="1518755"/>
              <a:ext cx="3128765" cy="4962710"/>
              <a:chOff x="4226182" y="1518755"/>
              <a:chExt cx="3128765" cy="4962710"/>
            </a:xfrm>
          </p:grpSpPr>
          <p:pic>
            <p:nvPicPr>
              <p:cNvPr id="5" name="Picture 4">
                <a:extLst>
                  <a:ext uri="{FF2B5EF4-FFF2-40B4-BE49-F238E27FC236}">
                    <a16:creationId xmlns:a16="http://schemas.microsoft.com/office/drawing/2014/main" id="{1C0E541C-C01C-615E-F91B-A2ED3DB4004C}"/>
                  </a:ext>
                </a:extLst>
              </p:cNvPr>
              <p:cNvPicPr>
                <a:picLocks noChangeAspect="1"/>
              </p:cNvPicPr>
              <p:nvPr/>
            </p:nvPicPr>
            <p:blipFill>
              <a:blip r:embed="rId5"/>
              <a:srcRect l="49705" t="-822" r="128" b="-1267"/>
              <a:stretch/>
            </p:blipFill>
            <p:spPr>
              <a:xfrm>
                <a:off x="4226182" y="1518755"/>
                <a:ext cx="3128765" cy="4525732"/>
              </a:xfrm>
              <a:prstGeom prst="rect">
                <a:avLst/>
              </a:prstGeom>
            </p:spPr>
          </p:pic>
          <p:sp>
            <p:nvSpPr>
              <p:cNvPr id="14" name="TextBox 13">
                <a:extLst>
                  <a:ext uri="{FF2B5EF4-FFF2-40B4-BE49-F238E27FC236}">
                    <a16:creationId xmlns:a16="http://schemas.microsoft.com/office/drawing/2014/main" id="{982AB2E9-FF33-50F8-4057-873D027B9780}"/>
                  </a:ext>
                </a:extLst>
              </p:cNvPr>
              <p:cNvSpPr txBox="1"/>
              <p:nvPr/>
            </p:nvSpPr>
            <p:spPr>
              <a:xfrm>
                <a:off x="4229100" y="6019800"/>
                <a:ext cx="3124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Grandview Display"/>
                  </a:rPr>
                  <a:t>K. S. Egiyan et al. (2007) </a:t>
                </a:r>
                <a:r>
                  <a:rPr lang="en-US" sz="1200">
                    <a:latin typeface="Grandview Display"/>
                    <a:hlinkClick r:id="rId10"/>
                  </a:rPr>
                  <a:t>10.1103/PhysRevLett.98.262502</a:t>
                </a:r>
              </a:p>
            </p:txBody>
          </p:sp>
        </p:grpSp>
        <p:sp>
          <p:nvSpPr>
            <p:cNvPr id="18" name="TextBox 17">
              <a:extLst>
                <a:ext uri="{FF2B5EF4-FFF2-40B4-BE49-F238E27FC236}">
                  <a16:creationId xmlns:a16="http://schemas.microsoft.com/office/drawing/2014/main" id="{02779108-D912-A424-9FD7-192EFCBFC59E}"/>
                </a:ext>
              </a:extLst>
            </p:cNvPr>
            <p:cNvSpPr txBox="1"/>
            <p:nvPr/>
          </p:nvSpPr>
          <p:spPr>
            <a:xfrm>
              <a:off x="6174197" y="1623037"/>
              <a:ext cx="151000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1600BF"/>
                  </a:solidFill>
                  <a:latin typeface="Consolas"/>
                  <a:ea typeface="Cambria"/>
                </a:rPr>
                <a:t>200 &lt; p</a:t>
              </a:r>
              <a:r>
                <a:rPr lang="en-US" sz="1400" baseline="-25000">
                  <a:solidFill>
                    <a:srgbClr val="1600BF"/>
                  </a:solidFill>
                  <a:latin typeface="Consolas"/>
                  <a:ea typeface="Cambria"/>
                </a:rPr>
                <a:t>r </a:t>
              </a:r>
              <a:r>
                <a:rPr lang="en-US" sz="1400">
                  <a:solidFill>
                    <a:srgbClr val="1600BF"/>
                  </a:solidFill>
                  <a:latin typeface="Consolas"/>
                  <a:ea typeface="Cambria"/>
                </a:rPr>
                <a:t>&lt; 300</a:t>
              </a:r>
              <a:endParaRPr lang="en-US" sz="1400" baseline="-25000">
                <a:solidFill>
                  <a:srgbClr val="1600BF"/>
                </a:solidFill>
                <a:latin typeface="Consolas"/>
                <a:ea typeface="Cambria"/>
              </a:endParaRPr>
            </a:p>
          </p:txBody>
        </p:sp>
        <p:sp>
          <p:nvSpPr>
            <p:cNvPr id="19" name="TextBox 18">
              <a:extLst>
                <a:ext uri="{FF2B5EF4-FFF2-40B4-BE49-F238E27FC236}">
                  <a16:creationId xmlns:a16="http://schemas.microsoft.com/office/drawing/2014/main" id="{02A88E26-702E-66E6-600B-65EB86562C97}"/>
                </a:ext>
              </a:extLst>
            </p:cNvPr>
            <p:cNvSpPr txBox="1"/>
            <p:nvPr/>
          </p:nvSpPr>
          <p:spPr>
            <a:xfrm>
              <a:off x="6174197" y="1934392"/>
              <a:ext cx="1510004"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accent6">
                      <a:lumMod val="76000"/>
                    </a:schemeClr>
                  </a:solidFill>
                  <a:latin typeface="Consolas"/>
                  <a:ea typeface="Cambria"/>
                </a:rPr>
                <a:t>400 &lt; p</a:t>
              </a:r>
              <a:r>
                <a:rPr lang="en-US" sz="1400" baseline="-25000">
                  <a:solidFill>
                    <a:schemeClr val="accent6">
                      <a:lumMod val="76000"/>
                    </a:schemeClr>
                  </a:solidFill>
                  <a:latin typeface="Consolas"/>
                  <a:ea typeface="Cambria"/>
                </a:rPr>
                <a:t>r </a:t>
              </a:r>
              <a:r>
                <a:rPr lang="en-US" sz="1400">
                  <a:solidFill>
                    <a:schemeClr val="accent6">
                      <a:lumMod val="76000"/>
                    </a:schemeClr>
                  </a:solidFill>
                  <a:latin typeface="Consolas"/>
                  <a:ea typeface="Cambria"/>
                </a:rPr>
                <a:t>&lt; 600</a:t>
              </a:r>
              <a:endParaRPr lang="en-US" sz="1400" baseline="-25000">
                <a:solidFill>
                  <a:schemeClr val="accent6">
                    <a:lumMod val="76000"/>
                  </a:schemeClr>
                </a:solidFill>
                <a:latin typeface="Consolas"/>
                <a:ea typeface="Cambria"/>
              </a:endParaRPr>
            </a:p>
          </p:txBody>
        </p:sp>
      </p:grpSp>
      <p:sp>
        <p:nvSpPr>
          <p:cNvPr id="973" name="TextBox 972">
            <a:extLst>
              <a:ext uri="{FF2B5EF4-FFF2-40B4-BE49-F238E27FC236}">
                <a16:creationId xmlns:a16="http://schemas.microsoft.com/office/drawing/2014/main" id="{CD048F8C-00E9-FDC9-2CA5-50E2C9829B5A}"/>
              </a:ext>
            </a:extLst>
          </p:cNvPr>
          <p:cNvSpPr txBox="1"/>
          <p:nvPr/>
        </p:nvSpPr>
        <p:spPr>
          <a:xfrm>
            <a:off x="4507297" y="764264"/>
            <a:ext cx="2936216" cy="707886"/>
          </a:xfrm>
          <a:prstGeom prst="rect">
            <a:avLst/>
          </a:prstGeom>
          <a:solidFill>
            <a:srgbClr val="081E3F"/>
          </a:solidFill>
          <a:ln>
            <a:solidFill>
              <a:srgbClr val="081E3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Grandview Display"/>
              </a:rPr>
              <a:t>Hall A Experiment </a:t>
            </a:r>
            <a:br>
              <a:rPr lang="en-US"/>
            </a:br>
            <a:r>
              <a:rPr lang="en-US" sz="2000" b="1">
                <a:solidFill>
                  <a:schemeClr val="bg1"/>
                </a:solidFill>
                <a:latin typeface="Grandview Display"/>
              </a:rPr>
              <a:t>(E01-020)</a:t>
            </a:r>
          </a:p>
        </p:txBody>
      </p:sp>
      <p:sp>
        <p:nvSpPr>
          <p:cNvPr id="975" name="TextBox 974">
            <a:extLst>
              <a:ext uri="{FF2B5EF4-FFF2-40B4-BE49-F238E27FC236}">
                <a16:creationId xmlns:a16="http://schemas.microsoft.com/office/drawing/2014/main" id="{04559649-942A-CE39-EB51-B526DE0DC7D1}"/>
              </a:ext>
            </a:extLst>
          </p:cNvPr>
          <p:cNvSpPr txBox="1"/>
          <p:nvPr/>
        </p:nvSpPr>
        <p:spPr>
          <a:xfrm>
            <a:off x="725695" y="764264"/>
            <a:ext cx="3148975" cy="707886"/>
          </a:xfrm>
          <a:prstGeom prst="rect">
            <a:avLst/>
          </a:prstGeom>
          <a:solidFill>
            <a:srgbClr val="081E3F"/>
          </a:solidFill>
          <a:ln>
            <a:solidFill>
              <a:srgbClr val="081E3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Grandview Display"/>
              </a:rPr>
              <a:t>Hall B Experiment </a:t>
            </a:r>
            <a:br>
              <a:rPr lang="en-US" sz="2000" b="1">
                <a:solidFill>
                  <a:schemeClr val="bg1"/>
                </a:solidFill>
                <a:latin typeface="Grandview Display"/>
              </a:rPr>
            </a:br>
            <a:r>
              <a:rPr lang="en-US" sz="2000" b="1">
                <a:solidFill>
                  <a:schemeClr val="bg1"/>
                </a:solidFill>
                <a:latin typeface="Grandview Display"/>
              </a:rPr>
              <a:t>(CLAS)</a:t>
            </a:r>
          </a:p>
        </p:txBody>
      </p:sp>
      <p:cxnSp>
        <p:nvCxnSpPr>
          <p:cNvPr id="12" name="Straight Arrow Connector 11">
            <a:extLst>
              <a:ext uri="{FF2B5EF4-FFF2-40B4-BE49-F238E27FC236}">
                <a16:creationId xmlns:a16="http://schemas.microsoft.com/office/drawing/2014/main" id="{B73F2C46-2CB0-8236-8885-E4B60534D4C8}"/>
              </a:ext>
            </a:extLst>
          </p:cNvPr>
          <p:cNvCxnSpPr/>
          <p:nvPr/>
        </p:nvCxnSpPr>
        <p:spPr>
          <a:xfrm flipH="1" flipV="1">
            <a:off x="6044039" y="1756801"/>
            <a:ext cx="3558" cy="3937324"/>
          </a:xfrm>
          <a:prstGeom prst="straightConnector1">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58E32798-2C61-B44B-503C-CCD61EF9982C}"/>
              </a:ext>
            </a:extLst>
          </p:cNvPr>
          <p:cNvCxnSpPr/>
          <p:nvPr/>
        </p:nvCxnSpPr>
        <p:spPr>
          <a:xfrm flipH="1" flipV="1">
            <a:off x="2248554" y="1756801"/>
            <a:ext cx="18072" cy="3857496"/>
          </a:xfrm>
          <a:prstGeom prst="straightConnector1">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B690927C-F3E7-2DC7-330B-F300555D71AB}"/>
              </a:ext>
            </a:extLst>
          </p:cNvPr>
          <p:cNvSpPr txBox="1"/>
          <p:nvPr/>
        </p:nvSpPr>
        <p:spPr>
          <a:xfrm>
            <a:off x="5720932" y="1497413"/>
            <a:ext cx="723270" cy="523220"/>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solidFill>
                  <a:srgbClr val="FFFFFF"/>
                </a:solidFill>
                <a:latin typeface="Grandview Display"/>
              </a:rPr>
              <a:t>70°</a:t>
            </a:r>
          </a:p>
        </p:txBody>
      </p:sp>
      <p:sp>
        <p:nvSpPr>
          <p:cNvPr id="32" name="TextBox 31">
            <a:extLst>
              <a:ext uri="{FF2B5EF4-FFF2-40B4-BE49-F238E27FC236}">
                <a16:creationId xmlns:a16="http://schemas.microsoft.com/office/drawing/2014/main" id="{CB025A97-43E8-18AE-733B-6D01B9F71832}"/>
              </a:ext>
            </a:extLst>
          </p:cNvPr>
          <p:cNvSpPr txBox="1"/>
          <p:nvPr/>
        </p:nvSpPr>
        <p:spPr>
          <a:xfrm>
            <a:off x="1939960" y="1446612"/>
            <a:ext cx="723270" cy="523220"/>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solidFill>
                  <a:srgbClr val="FFFFFF"/>
                </a:solidFill>
                <a:latin typeface="Grandview Display"/>
              </a:rPr>
              <a:t>70°</a:t>
            </a:r>
          </a:p>
        </p:txBody>
      </p:sp>
      <p:grpSp>
        <p:nvGrpSpPr>
          <p:cNvPr id="34" name="Group 33">
            <a:extLst>
              <a:ext uri="{FF2B5EF4-FFF2-40B4-BE49-F238E27FC236}">
                <a16:creationId xmlns:a16="http://schemas.microsoft.com/office/drawing/2014/main" id="{D79DE277-7502-A0CA-8EFB-68E67DD44002}"/>
              </a:ext>
            </a:extLst>
          </p:cNvPr>
          <p:cNvGrpSpPr/>
          <p:nvPr/>
        </p:nvGrpSpPr>
        <p:grpSpPr>
          <a:xfrm>
            <a:off x="5462" y="5032344"/>
            <a:ext cx="1333158" cy="478952"/>
            <a:chOff x="5462" y="5032344"/>
            <a:chExt cx="1333158" cy="478952"/>
          </a:xfrm>
        </p:grpSpPr>
        <p:sp>
          <p:nvSpPr>
            <p:cNvPr id="15" name="Rectangle 14">
              <a:extLst>
                <a:ext uri="{FF2B5EF4-FFF2-40B4-BE49-F238E27FC236}">
                  <a16:creationId xmlns:a16="http://schemas.microsoft.com/office/drawing/2014/main" id="{02952747-29FA-1F18-E8F5-902477AB1979}"/>
                </a:ext>
              </a:extLst>
            </p:cNvPr>
            <p:cNvSpPr/>
            <p:nvPr/>
          </p:nvSpPr>
          <p:spPr>
            <a:xfrm>
              <a:off x="5462" y="5032344"/>
              <a:ext cx="1333158" cy="4658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6DD3C616-AEB1-D640-E18B-0ABDECDC7FD0}"/>
                </a:ext>
              </a:extLst>
            </p:cNvPr>
            <p:cNvCxnSpPr/>
            <p:nvPr/>
          </p:nvCxnSpPr>
          <p:spPr>
            <a:xfrm>
              <a:off x="131822" y="5179762"/>
              <a:ext cx="175209" cy="701"/>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7A5BC208-7D52-B2E1-68A9-9B2961621119}"/>
                </a:ext>
              </a:extLst>
            </p:cNvPr>
            <p:cNvSpPr txBox="1"/>
            <p:nvPr/>
          </p:nvSpPr>
          <p:spPr>
            <a:xfrm>
              <a:off x="307873" y="5037674"/>
              <a:ext cx="1027626" cy="215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Grandview Display"/>
                </a:rPr>
                <a:t>MS CD-Bonn</a:t>
              </a:r>
            </a:p>
          </p:txBody>
        </p:sp>
        <p:cxnSp>
          <p:nvCxnSpPr>
            <p:cNvPr id="28" name="Straight Arrow Connector 27">
              <a:extLst>
                <a:ext uri="{FF2B5EF4-FFF2-40B4-BE49-F238E27FC236}">
                  <a16:creationId xmlns:a16="http://schemas.microsoft.com/office/drawing/2014/main" id="{8C628459-FFA0-A7DD-F385-A95F01C3F976}"/>
                </a:ext>
              </a:extLst>
            </p:cNvPr>
            <p:cNvCxnSpPr/>
            <p:nvPr/>
          </p:nvCxnSpPr>
          <p:spPr>
            <a:xfrm flipV="1">
              <a:off x="136127" y="5377496"/>
              <a:ext cx="175739" cy="5607"/>
            </a:xfrm>
            <a:prstGeom prst="straightConnector1">
              <a:avLst/>
            </a:prstGeom>
            <a:ln w="635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7FBBAE1B-DC56-ACCA-0A51-28E49EB785BB}"/>
                </a:ext>
              </a:extLst>
            </p:cNvPr>
            <p:cNvSpPr txBox="1"/>
            <p:nvPr/>
          </p:nvSpPr>
          <p:spPr>
            <a:xfrm>
              <a:off x="292258" y="5245002"/>
              <a:ext cx="997202" cy="26629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Grandview Display"/>
                </a:rPr>
                <a:t>JML Paris</a:t>
              </a:r>
            </a:p>
          </p:txBody>
        </p:sp>
      </p:grpSp>
      <p:sp>
        <p:nvSpPr>
          <p:cNvPr id="49" name="TextBox 6">
            <a:extLst>
              <a:ext uri="{FF2B5EF4-FFF2-40B4-BE49-F238E27FC236}">
                <a16:creationId xmlns:a16="http://schemas.microsoft.com/office/drawing/2014/main" id="{0ECDB5B0-94F5-4A34-5E27-786D62805CDF}"/>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35" name="Picture 34" descr="Florida International University, A Doral Chamber Of ...">
            <a:extLst>
              <a:ext uri="{FF2B5EF4-FFF2-40B4-BE49-F238E27FC236}">
                <a16:creationId xmlns:a16="http://schemas.microsoft.com/office/drawing/2014/main" id="{E9FDD479-0E6A-5E67-EACB-D9FEB318A1EF}"/>
              </a:ext>
            </a:extLst>
          </p:cNvPr>
          <p:cNvPicPr>
            <a:picLocks noChangeAspect="1"/>
          </p:cNvPicPr>
          <p:nvPr/>
        </p:nvPicPr>
        <p:blipFill>
          <a:blip r:embed="rId11"/>
          <a:stretch>
            <a:fillRect/>
          </a:stretch>
        </p:blipFill>
        <p:spPr>
          <a:xfrm>
            <a:off x="11059883" y="4791"/>
            <a:ext cx="827317" cy="462136"/>
          </a:xfrm>
          <a:prstGeom prst="rect">
            <a:avLst/>
          </a:prstGeom>
        </p:spPr>
      </p:pic>
    </p:spTree>
    <p:extLst>
      <p:ext uri="{BB962C8B-B14F-4D97-AF65-F5344CB8AC3E}">
        <p14:creationId xmlns:p14="http://schemas.microsoft.com/office/powerpoint/2010/main" val="1776433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E36E1-E27A-8196-6C6A-288118F8344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C386F54-9B87-873A-79C3-437A6140D9DD}"/>
              </a:ext>
            </a:extLst>
          </p:cNvPr>
          <p:cNvSpPr/>
          <p:nvPr/>
        </p:nvSpPr>
        <p:spPr>
          <a:xfrm>
            <a:off x="2935" y="-1468"/>
            <a:ext cx="12184660" cy="462386"/>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rgbClr val="FFFFFF"/>
                </a:solidFill>
                <a:latin typeface="Cambria"/>
                <a:ea typeface="Cambria"/>
              </a:rPr>
              <a:t>Previous Experiments</a:t>
            </a:r>
            <a:endParaRPr lang="en-US" sz="2800">
              <a:latin typeface="Cambria"/>
              <a:ea typeface="Cambria"/>
            </a:endParaRPr>
          </a:p>
        </p:txBody>
      </p:sp>
      <p:sp>
        <p:nvSpPr>
          <p:cNvPr id="4" name="Slide Number Placeholder 3">
            <a:extLst>
              <a:ext uri="{FF2B5EF4-FFF2-40B4-BE49-F238E27FC236}">
                <a16:creationId xmlns:a16="http://schemas.microsoft.com/office/drawing/2014/main" id="{280EDE98-D12B-E70A-8C83-17454B1837D4}"/>
              </a:ext>
            </a:extLst>
          </p:cNvPr>
          <p:cNvSpPr>
            <a:spLocks noGrp="1"/>
          </p:cNvSpPr>
          <p:nvPr>
            <p:ph type="sldNum" sz="quarter" idx="12"/>
          </p:nvPr>
        </p:nvSpPr>
        <p:spPr>
          <a:xfrm>
            <a:off x="8965504" y="6492049"/>
            <a:ext cx="2743200" cy="365125"/>
          </a:xfrm>
        </p:spPr>
        <p:txBody>
          <a:bodyPr/>
          <a:lstStyle/>
          <a:p>
            <a:fld id="{330EA680-D336-4FF7-8B7A-9848BB0A1C32}" type="slidenum">
              <a:rPr lang="en-US" dirty="0" smtClean="0">
                <a:latin typeface="Grandview Display"/>
              </a:rPr>
              <a:t>13</a:t>
            </a:fld>
            <a:endParaRPr lang="en-US">
              <a:latin typeface="Grandview Display"/>
            </a:endParaRPr>
          </a:p>
        </p:txBody>
      </p:sp>
      <p:grpSp>
        <p:nvGrpSpPr>
          <p:cNvPr id="31" name="Group 30">
            <a:extLst>
              <a:ext uri="{FF2B5EF4-FFF2-40B4-BE49-F238E27FC236}">
                <a16:creationId xmlns:a16="http://schemas.microsoft.com/office/drawing/2014/main" id="{0DB342BD-6B0D-6D80-B65F-DA2AC63EAB1E}"/>
              </a:ext>
            </a:extLst>
          </p:cNvPr>
          <p:cNvGrpSpPr/>
          <p:nvPr/>
        </p:nvGrpSpPr>
        <p:grpSpPr>
          <a:xfrm>
            <a:off x="8141833" y="1705420"/>
            <a:ext cx="3035674" cy="4869224"/>
            <a:chOff x="7672107" y="1601036"/>
            <a:chExt cx="3035674" cy="4869224"/>
          </a:xfrm>
        </p:grpSpPr>
        <p:grpSp>
          <p:nvGrpSpPr>
            <p:cNvPr id="22" name="Group 21">
              <a:extLst>
                <a:ext uri="{FF2B5EF4-FFF2-40B4-BE49-F238E27FC236}">
                  <a16:creationId xmlns:a16="http://schemas.microsoft.com/office/drawing/2014/main" id="{6E06E35A-EC0B-494F-FEF7-A6BACEB83626}"/>
                </a:ext>
              </a:extLst>
            </p:cNvPr>
            <p:cNvGrpSpPr/>
            <p:nvPr/>
          </p:nvGrpSpPr>
          <p:grpSpPr>
            <a:xfrm>
              <a:off x="7672107" y="1601036"/>
              <a:ext cx="3035674" cy="4869224"/>
              <a:chOff x="7672107" y="1601036"/>
              <a:chExt cx="3035674" cy="4869224"/>
            </a:xfrm>
          </p:grpSpPr>
          <p:pic>
            <p:nvPicPr>
              <p:cNvPr id="7" name="Picture 6" descr="A graph of different colored lines&#10;&#10;Description automatically generated">
                <a:extLst>
                  <a:ext uri="{FF2B5EF4-FFF2-40B4-BE49-F238E27FC236}">
                    <a16:creationId xmlns:a16="http://schemas.microsoft.com/office/drawing/2014/main" id="{7D8D6048-6AAC-27EB-4A00-D23C1A709FA7}"/>
                  </a:ext>
                </a:extLst>
              </p:cNvPr>
              <p:cNvPicPr>
                <a:picLocks noChangeAspect="1"/>
              </p:cNvPicPr>
              <p:nvPr/>
            </p:nvPicPr>
            <p:blipFill>
              <a:blip r:embed="rId3"/>
              <a:stretch>
                <a:fillRect/>
              </a:stretch>
            </p:blipFill>
            <p:spPr>
              <a:xfrm>
                <a:off x="7676455" y="1601036"/>
                <a:ext cx="2981033" cy="4449303"/>
              </a:xfrm>
              <a:prstGeom prst="rect">
                <a:avLst/>
              </a:prstGeom>
            </p:spPr>
          </p:pic>
          <p:sp>
            <p:nvSpPr>
              <p:cNvPr id="8" name="TextBox 7">
                <a:extLst>
                  <a:ext uri="{FF2B5EF4-FFF2-40B4-BE49-F238E27FC236}">
                    <a16:creationId xmlns:a16="http://schemas.microsoft.com/office/drawing/2014/main" id="{8F7D8445-1255-69F7-5D6C-137F383030A3}"/>
                  </a:ext>
                </a:extLst>
              </p:cNvPr>
              <p:cNvSpPr txBox="1"/>
              <p:nvPr/>
            </p:nvSpPr>
            <p:spPr>
              <a:xfrm>
                <a:off x="7672107" y="6008595"/>
                <a:ext cx="30356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Grandview Display"/>
                  </a:rPr>
                  <a:t>C. Yero et al. (2020) </a:t>
                </a:r>
                <a:r>
                  <a:rPr lang="en-US" sz="1200">
                    <a:latin typeface="Grandview Display"/>
                    <a:hlinkClick r:id="rId4"/>
                  </a:rPr>
                  <a:t>10.1103/PhysRevLett.125.262501</a:t>
                </a:r>
              </a:p>
            </p:txBody>
          </p:sp>
        </p:grpSp>
        <p:sp>
          <p:nvSpPr>
            <p:cNvPr id="24" name="TextBox 23">
              <a:extLst>
                <a:ext uri="{FF2B5EF4-FFF2-40B4-BE49-F238E27FC236}">
                  <a16:creationId xmlns:a16="http://schemas.microsoft.com/office/drawing/2014/main" id="{D39F2392-2510-9561-85BA-71715D6295BF}"/>
                </a:ext>
              </a:extLst>
            </p:cNvPr>
            <p:cNvSpPr txBox="1"/>
            <p:nvPr/>
          </p:nvSpPr>
          <p:spPr>
            <a:xfrm>
              <a:off x="8575410" y="1857638"/>
              <a:ext cx="12191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err="1">
                  <a:solidFill>
                    <a:srgbClr val="C00000"/>
                  </a:solidFill>
                  <a:latin typeface="Consolas"/>
                  <a:ea typeface="Cambria"/>
                </a:rPr>
                <a:t>θ</a:t>
              </a:r>
              <a:r>
                <a:rPr lang="el-GR" baseline="-25000" err="1">
                  <a:solidFill>
                    <a:srgbClr val="C00000"/>
                  </a:solidFill>
                  <a:latin typeface="Consolas"/>
                  <a:ea typeface="Cambria"/>
                </a:rPr>
                <a:t>nq</a:t>
              </a:r>
              <a:r>
                <a:rPr lang="el-GR" baseline="-25000">
                  <a:solidFill>
                    <a:srgbClr val="C00000"/>
                  </a:solidFill>
                  <a:latin typeface="Consolas"/>
                  <a:ea typeface="Cambria"/>
                </a:rPr>
                <a:t> </a:t>
              </a:r>
              <a:r>
                <a:rPr lang="el-GR">
                  <a:solidFill>
                    <a:srgbClr val="C00000"/>
                  </a:solidFill>
                  <a:latin typeface="Consolas"/>
                  <a:ea typeface="Cambria"/>
                </a:rPr>
                <a:t>= </a:t>
              </a:r>
              <a:r>
                <a:rPr lang="en-US">
                  <a:solidFill>
                    <a:srgbClr val="C00000"/>
                  </a:solidFill>
                  <a:latin typeface="Consolas"/>
                  <a:ea typeface="Cambria"/>
                </a:rPr>
                <a:t>35°</a:t>
              </a:r>
              <a:endParaRPr lang="en-US" b="1">
                <a:solidFill>
                  <a:srgbClr val="C00000"/>
                </a:solidFill>
                <a:latin typeface="Consolas"/>
              </a:endParaRPr>
            </a:p>
          </p:txBody>
        </p:sp>
        <p:sp>
          <p:nvSpPr>
            <p:cNvPr id="29" name="TextBox 28">
              <a:extLst>
                <a:ext uri="{FF2B5EF4-FFF2-40B4-BE49-F238E27FC236}">
                  <a16:creationId xmlns:a16="http://schemas.microsoft.com/office/drawing/2014/main" id="{1AD3C73B-A762-00AD-57CB-A82D8B13B43E}"/>
                </a:ext>
              </a:extLst>
            </p:cNvPr>
            <p:cNvSpPr txBox="1"/>
            <p:nvPr/>
          </p:nvSpPr>
          <p:spPr>
            <a:xfrm>
              <a:off x="8575410" y="3143513"/>
              <a:ext cx="12191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err="1">
                  <a:solidFill>
                    <a:srgbClr val="C00000"/>
                  </a:solidFill>
                  <a:latin typeface="Consolas"/>
                  <a:ea typeface="Cambria"/>
                </a:rPr>
                <a:t>θ</a:t>
              </a:r>
              <a:r>
                <a:rPr lang="el-GR" baseline="-25000" err="1">
                  <a:solidFill>
                    <a:srgbClr val="C00000"/>
                  </a:solidFill>
                  <a:latin typeface="Consolas"/>
                  <a:ea typeface="Cambria"/>
                </a:rPr>
                <a:t>nq</a:t>
              </a:r>
              <a:r>
                <a:rPr lang="el-GR" baseline="-25000">
                  <a:solidFill>
                    <a:srgbClr val="C00000"/>
                  </a:solidFill>
                  <a:latin typeface="Consolas"/>
                  <a:ea typeface="Cambria"/>
                </a:rPr>
                <a:t> </a:t>
              </a:r>
              <a:r>
                <a:rPr lang="el-GR">
                  <a:solidFill>
                    <a:srgbClr val="C00000"/>
                  </a:solidFill>
                  <a:latin typeface="Consolas"/>
                  <a:ea typeface="Cambria"/>
                </a:rPr>
                <a:t>= 4</a:t>
              </a:r>
              <a:r>
                <a:rPr lang="en-US">
                  <a:solidFill>
                    <a:srgbClr val="C00000"/>
                  </a:solidFill>
                  <a:latin typeface="Consolas"/>
                  <a:ea typeface="Cambria"/>
                </a:rPr>
                <a:t>5°</a:t>
              </a:r>
              <a:endParaRPr lang="en-US" b="1">
                <a:solidFill>
                  <a:srgbClr val="C00000"/>
                </a:solidFill>
                <a:latin typeface="Consolas"/>
              </a:endParaRPr>
            </a:p>
          </p:txBody>
        </p:sp>
        <p:sp>
          <p:nvSpPr>
            <p:cNvPr id="30" name="TextBox 29">
              <a:extLst>
                <a:ext uri="{FF2B5EF4-FFF2-40B4-BE49-F238E27FC236}">
                  <a16:creationId xmlns:a16="http://schemas.microsoft.com/office/drawing/2014/main" id="{EA94DE0A-5EDD-1D0C-42B7-76159E339350}"/>
                </a:ext>
              </a:extLst>
            </p:cNvPr>
            <p:cNvSpPr txBox="1"/>
            <p:nvPr/>
          </p:nvSpPr>
          <p:spPr>
            <a:xfrm>
              <a:off x="8444442" y="4500826"/>
              <a:ext cx="600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a:solidFill>
                    <a:srgbClr val="C00000"/>
                  </a:solidFill>
                  <a:latin typeface="Consolas"/>
                  <a:ea typeface="Cambria"/>
                </a:rPr>
                <a:t>7</a:t>
              </a:r>
              <a:r>
                <a:rPr lang="en-US">
                  <a:solidFill>
                    <a:srgbClr val="C00000"/>
                  </a:solidFill>
                  <a:latin typeface="Consolas"/>
                  <a:ea typeface="Cambria"/>
                </a:rPr>
                <a:t>5°</a:t>
              </a:r>
              <a:endParaRPr lang="en-US" b="1">
                <a:solidFill>
                  <a:srgbClr val="C00000"/>
                </a:solidFill>
                <a:latin typeface="Consolas"/>
              </a:endParaRPr>
            </a:p>
          </p:txBody>
        </p:sp>
      </p:grpSp>
      <p:sp>
        <p:nvSpPr>
          <p:cNvPr id="976" name="TextBox 975">
            <a:extLst>
              <a:ext uri="{FF2B5EF4-FFF2-40B4-BE49-F238E27FC236}">
                <a16:creationId xmlns:a16="http://schemas.microsoft.com/office/drawing/2014/main" id="{4331D9B9-D8FC-7D61-9203-69B07C3A879B}"/>
              </a:ext>
            </a:extLst>
          </p:cNvPr>
          <p:cNvSpPr txBox="1"/>
          <p:nvPr/>
        </p:nvSpPr>
        <p:spPr>
          <a:xfrm>
            <a:off x="8054497" y="764264"/>
            <a:ext cx="3211605" cy="707886"/>
          </a:xfrm>
          <a:prstGeom prst="rect">
            <a:avLst/>
          </a:prstGeom>
          <a:solidFill>
            <a:srgbClr val="081E3F"/>
          </a:solidFill>
          <a:ln>
            <a:solidFill>
              <a:srgbClr val="081E3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Grandview Display"/>
              </a:rPr>
              <a:t>Hall C Experiment</a:t>
            </a:r>
            <a:br>
              <a:rPr lang="en-US" sz="2000" b="1">
                <a:solidFill>
                  <a:schemeClr val="bg1"/>
                </a:solidFill>
                <a:latin typeface="Grandview Display"/>
              </a:rPr>
            </a:br>
            <a:r>
              <a:rPr lang="en-US" sz="2000" b="1">
                <a:solidFill>
                  <a:schemeClr val="bg1"/>
                </a:solidFill>
                <a:latin typeface="Grandview Display"/>
              </a:rPr>
              <a:t>(E12-10-003)</a:t>
            </a:r>
          </a:p>
        </p:txBody>
      </p:sp>
      <p:grpSp>
        <p:nvGrpSpPr>
          <p:cNvPr id="20" name="Group 19">
            <a:extLst>
              <a:ext uri="{FF2B5EF4-FFF2-40B4-BE49-F238E27FC236}">
                <a16:creationId xmlns:a16="http://schemas.microsoft.com/office/drawing/2014/main" id="{2BF717DF-A901-653E-83C9-C99AA5BEBB7E}"/>
              </a:ext>
            </a:extLst>
          </p:cNvPr>
          <p:cNvGrpSpPr/>
          <p:nvPr/>
        </p:nvGrpSpPr>
        <p:grpSpPr>
          <a:xfrm>
            <a:off x="4510590" y="1609444"/>
            <a:ext cx="2936013" cy="4983481"/>
            <a:chOff x="909357" y="1494622"/>
            <a:chExt cx="2936013" cy="4983481"/>
          </a:xfrm>
        </p:grpSpPr>
        <p:grpSp>
          <p:nvGrpSpPr>
            <p:cNvPr id="11" name="Group 10">
              <a:extLst>
                <a:ext uri="{FF2B5EF4-FFF2-40B4-BE49-F238E27FC236}">
                  <a16:creationId xmlns:a16="http://schemas.microsoft.com/office/drawing/2014/main" id="{92E2DBCE-03C2-702A-B3F3-A0C577BEABA4}"/>
                </a:ext>
              </a:extLst>
            </p:cNvPr>
            <p:cNvGrpSpPr/>
            <p:nvPr/>
          </p:nvGrpSpPr>
          <p:grpSpPr>
            <a:xfrm>
              <a:off x="909357" y="1494622"/>
              <a:ext cx="2936013" cy="4983481"/>
              <a:chOff x="899832" y="1599397"/>
              <a:chExt cx="2936013" cy="4983481"/>
            </a:xfrm>
          </p:grpSpPr>
          <p:pic>
            <p:nvPicPr>
              <p:cNvPr id="2" name="Picture 1">
                <a:extLst>
                  <a:ext uri="{FF2B5EF4-FFF2-40B4-BE49-F238E27FC236}">
                    <a16:creationId xmlns:a16="http://schemas.microsoft.com/office/drawing/2014/main" id="{B47B28DD-23A4-E4A5-E3DB-C49AECA4C836}"/>
                  </a:ext>
                </a:extLst>
              </p:cNvPr>
              <p:cNvPicPr>
                <a:picLocks noChangeAspect="1"/>
              </p:cNvPicPr>
              <p:nvPr/>
            </p:nvPicPr>
            <p:blipFill>
              <a:blip r:embed="rId5"/>
              <a:srcRect t="-166" r="52259" b="-267"/>
              <a:stretch/>
            </p:blipFill>
            <p:spPr>
              <a:xfrm>
                <a:off x="901397" y="1599397"/>
                <a:ext cx="2934448" cy="4525189"/>
              </a:xfrm>
              <a:prstGeom prst="rect">
                <a:avLst/>
              </a:prstGeom>
            </p:spPr>
          </p:pic>
          <p:sp>
            <p:nvSpPr>
              <p:cNvPr id="10" name="TextBox 9">
                <a:extLst>
                  <a:ext uri="{FF2B5EF4-FFF2-40B4-BE49-F238E27FC236}">
                    <a16:creationId xmlns:a16="http://schemas.microsoft.com/office/drawing/2014/main" id="{80D1AD86-02EB-54D6-BFAB-90ADFA216562}"/>
                  </a:ext>
                </a:extLst>
              </p:cNvPr>
              <p:cNvSpPr txBox="1"/>
              <p:nvPr/>
            </p:nvSpPr>
            <p:spPr>
              <a:xfrm>
                <a:off x="899832" y="6121213"/>
                <a:ext cx="29337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Grandview Display"/>
                  </a:rPr>
                  <a:t>W. U. Boeglin et al. (2011) </a:t>
                </a:r>
                <a:br>
                  <a:rPr lang="en-US" sz="1200">
                    <a:latin typeface="Grandview Display"/>
                  </a:rPr>
                </a:br>
                <a:r>
                  <a:rPr lang="en-US" sz="1200">
                    <a:latin typeface="Grandview Display"/>
                    <a:hlinkClick r:id="rId6"/>
                  </a:rPr>
                  <a:t>10.1103/PhysRevLett.107.262501</a:t>
                </a:r>
              </a:p>
            </p:txBody>
          </p:sp>
        </p:grpSp>
        <p:pic>
          <p:nvPicPr>
            <p:cNvPr id="13" name="Picture 12" descr="A red numbers on a black background&#10;&#10;Description automatically generated">
              <a:extLst>
                <a:ext uri="{FF2B5EF4-FFF2-40B4-BE49-F238E27FC236}">
                  <a16:creationId xmlns:a16="http://schemas.microsoft.com/office/drawing/2014/main" id="{ECC0D64A-B1CE-0ECD-037F-4D3E57138DC2}"/>
                </a:ext>
              </a:extLst>
            </p:cNvPr>
            <p:cNvPicPr>
              <a:picLocks noChangeAspect="1"/>
            </p:cNvPicPr>
            <p:nvPr/>
          </p:nvPicPr>
          <p:blipFill>
            <a:blip r:embed="rId7"/>
            <a:stretch>
              <a:fillRect/>
            </a:stretch>
          </p:blipFill>
          <p:spPr>
            <a:xfrm>
              <a:off x="2647949" y="2714625"/>
              <a:ext cx="942975" cy="190500"/>
            </a:xfrm>
            <a:prstGeom prst="rect">
              <a:avLst/>
            </a:prstGeom>
          </p:spPr>
        </p:pic>
        <p:pic>
          <p:nvPicPr>
            <p:cNvPr id="16" name="Picture 15" descr="A picture containing text, device, gauge, sign&#10;&#10;Description automatically generated">
              <a:extLst>
                <a:ext uri="{FF2B5EF4-FFF2-40B4-BE49-F238E27FC236}">
                  <a16:creationId xmlns:a16="http://schemas.microsoft.com/office/drawing/2014/main" id="{A445A307-97C4-D009-A71C-0C3881F1D109}"/>
                </a:ext>
              </a:extLst>
            </p:cNvPr>
            <p:cNvPicPr>
              <a:picLocks noChangeAspect="1"/>
            </p:cNvPicPr>
            <p:nvPr/>
          </p:nvPicPr>
          <p:blipFill>
            <a:blip r:embed="rId8"/>
            <a:stretch>
              <a:fillRect/>
            </a:stretch>
          </p:blipFill>
          <p:spPr>
            <a:xfrm>
              <a:off x="2643187" y="4012406"/>
              <a:ext cx="942975" cy="200025"/>
            </a:xfrm>
            <a:prstGeom prst="rect">
              <a:avLst/>
            </a:prstGeom>
          </p:spPr>
        </p:pic>
        <p:pic>
          <p:nvPicPr>
            <p:cNvPr id="17" name="Picture 16" descr="Logo&#10;&#10;Description automatically generated">
              <a:extLst>
                <a:ext uri="{FF2B5EF4-FFF2-40B4-BE49-F238E27FC236}">
                  <a16:creationId xmlns:a16="http://schemas.microsoft.com/office/drawing/2014/main" id="{EA700C6A-C660-E25B-1202-E579668588D0}"/>
                </a:ext>
              </a:extLst>
            </p:cNvPr>
            <p:cNvPicPr>
              <a:picLocks noChangeAspect="1"/>
            </p:cNvPicPr>
            <p:nvPr/>
          </p:nvPicPr>
          <p:blipFill>
            <a:blip r:embed="rId9"/>
            <a:stretch>
              <a:fillRect/>
            </a:stretch>
          </p:blipFill>
          <p:spPr>
            <a:xfrm>
              <a:off x="2643187" y="5381625"/>
              <a:ext cx="942975" cy="200025"/>
            </a:xfrm>
            <a:prstGeom prst="rect">
              <a:avLst/>
            </a:prstGeom>
          </p:spPr>
        </p:pic>
      </p:grpSp>
      <p:grpSp>
        <p:nvGrpSpPr>
          <p:cNvPr id="21" name="Group 20">
            <a:extLst>
              <a:ext uri="{FF2B5EF4-FFF2-40B4-BE49-F238E27FC236}">
                <a16:creationId xmlns:a16="http://schemas.microsoft.com/office/drawing/2014/main" id="{C6204731-646D-CE8F-392D-09036E781A8B}"/>
              </a:ext>
            </a:extLst>
          </p:cNvPr>
          <p:cNvGrpSpPr/>
          <p:nvPr/>
        </p:nvGrpSpPr>
        <p:grpSpPr>
          <a:xfrm>
            <a:off x="572757" y="1612700"/>
            <a:ext cx="3458020" cy="4962710"/>
            <a:chOff x="4226182" y="1518755"/>
            <a:chExt cx="3458020" cy="4962710"/>
          </a:xfrm>
        </p:grpSpPr>
        <p:grpSp>
          <p:nvGrpSpPr>
            <p:cNvPr id="6" name="Group 5">
              <a:extLst>
                <a:ext uri="{FF2B5EF4-FFF2-40B4-BE49-F238E27FC236}">
                  <a16:creationId xmlns:a16="http://schemas.microsoft.com/office/drawing/2014/main" id="{EC7D3006-B323-C06E-A90C-6D8C9F9A0CEE}"/>
                </a:ext>
              </a:extLst>
            </p:cNvPr>
            <p:cNvGrpSpPr/>
            <p:nvPr/>
          </p:nvGrpSpPr>
          <p:grpSpPr>
            <a:xfrm>
              <a:off x="4226182" y="1518755"/>
              <a:ext cx="3128765" cy="4962710"/>
              <a:chOff x="4226182" y="1518755"/>
              <a:chExt cx="3128765" cy="4962710"/>
            </a:xfrm>
          </p:grpSpPr>
          <p:pic>
            <p:nvPicPr>
              <p:cNvPr id="5" name="Picture 4">
                <a:extLst>
                  <a:ext uri="{FF2B5EF4-FFF2-40B4-BE49-F238E27FC236}">
                    <a16:creationId xmlns:a16="http://schemas.microsoft.com/office/drawing/2014/main" id="{C4228ED0-4A1E-4B3B-5F89-46E178E5B640}"/>
                  </a:ext>
                </a:extLst>
              </p:cNvPr>
              <p:cNvPicPr>
                <a:picLocks noChangeAspect="1"/>
              </p:cNvPicPr>
              <p:nvPr/>
            </p:nvPicPr>
            <p:blipFill>
              <a:blip r:embed="rId5"/>
              <a:srcRect l="49705" t="-822" r="128" b="-1267"/>
              <a:stretch/>
            </p:blipFill>
            <p:spPr>
              <a:xfrm>
                <a:off x="4226182" y="1518755"/>
                <a:ext cx="3128765" cy="4525732"/>
              </a:xfrm>
              <a:prstGeom prst="rect">
                <a:avLst/>
              </a:prstGeom>
            </p:spPr>
          </p:pic>
          <p:sp>
            <p:nvSpPr>
              <p:cNvPr id="14" name="TextBox 13">
                <a:extLst>
                  <a:ext uri="{FF2B5EF4-FFF2-40B4-BE49-F238E27FC236}">
                    <a16:creationId xmlns:a16="http://schemas.microsoft.com/office/drawing/2014/main" id="{994E09E6-41A4-A09B-32D0-10C0E3B42F44}"/>
                  </a:ext>
                </a:extLst>
              </p:cNvPr>
              <p:cNvSpPr txBox="1"/>
              <p:nvPr/>
            </p:nvSpPr>
            <p:spPr>
              <a:xfrm>
                <a:off x="4229100" y="6019800"/>
                <a:ext cx="3124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Grandview Display"/>
                  </a:rPr>
                  <a:t>K. S. Egiyan et al. (2007) </a:t>
                </a:r>
                <a:r>
                  <a:rPr lang="en-US" sz="1200">
                    <a:latin typeface="Grandview Display"/>
                    <a:hlinkClick r:id="rId10"/>
                  </a:rPr>
                  <a:t>10.1103/PhysRevLett.98.262502</a:t>
                </a:r>
              </a:p>
            </p:txBody>
          </p:sp>
        </p:grpSp>
        <p:sp>
          <p:nvSpPr>
            <p:cNvPr id="18" name="TextBox 17">
              <a:extLst>
                <a:ext uri="{FF2B5EF4-FFF2-40B4-BE49-F238E27FC236}">
                  <a16:creationId xmlns:a16="http://schemas.microsoft.com/office/drawing/2014/main" id="{574CE2E6-573B-5EFE-87EF-F8D4A9868445}"/>
                </a:ext>
              </a:extLst>
            </p:cNvPr>
            <p:cNvSpPr txBox="1"/>
            <p:nvPr/>
          </p:nvSpPr>
          <p:spPr>
            <a:xfrm>
              <a:off x="6174197" y="1623037"/>
              <a:ext cx="151000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1600BF"/>
                  </a:solidFill>
                  <a:latin typeface="Consolas"/>
                  <a:ea typeface="Cambria"/>
                </a:rPr>
                <a:t>200 &lt; p</a:t>
              </a:r>
              <a:r>
                <a:rPr lang="en-US" sz="1400" baseline="-25000">
                  <a:solidFill>
                    <a:srgbClr val="1600BF"/>
                  </a:solidFill>
                  <a:latin typeface="Consolas"/>
                  <a:ea typeface="Cambria"/>
                </a:rPr>
                <a:t>r </a:t>
              </a:r>
              <a:r>
                <a:rPr lang="en-US" sz="1400">
                  <a:solidFill>
                    <a:srgbClr val="1600BF"/>
                  </a:solidFill>
                  <a:latin typeface="Consolas"/>
                  <a:ea typeface="Cambria"/>
                </a:rPr>
                <a:t>&lt; 300</a:t>
              </a:r>
              <a:endParaRPr lang="en-US" sz="1400" baseline="-25000">
                <a:solidFill>
                  <a:srgbClr val="1600BF"/>
                </a:solidFill>
                <a:latin typeface="Consolas"/>
                <a:ea typeface="Cambria"/>
              </a:endParaRPr>
            </a:p>
          </p:txBody>
        </p:sp>
        <p:sp>
          <p:nvSpPr>
            <p:cNvPr id="19" name="TextBox 18">
              <a:extLst>
                <a:ext uri="{FF2B5EF4-FFF2-40B4-BE49-F238E27FC236}">
                  <a16:creationId xmlns:a16="http://schemas.microsoft.com/office/drawing/2014/main" id="{1FDD1620-BB59-786F-A8B8-ABD346C69AF5}"/>
                </a:ext>
              </a:extLst>
            </p:cNvPr>
            <p:cNvSpPr txBox="1"/>
            <p:nvPr/>
          </p:nvSpPr>
          <p:spPr>
            <a:xfrm>
              <a:off x="6174197" y="1934392"/>
              <a:ext cx="1510004"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accent6">
                      <a:lumMod val="76000"/>
                    </a:schemeClr>
                  </a:solidFill>
                  <a:latin typeface="Consolas"/>
                  <a:ea typeface="Cambria"/>
                </a:rPr>
                <a:t>400 &lt; p</a:t>
              </a:r>
              <a:r>
                <a:rPr lang="en-US" sz="1400" baseline="-25000">
                  <a:solidFill>
                    <a:schemeClr val="accent6">
                      <a:lumMod val="76000"/>
                    </a:schemeClr>
                  </a:solidFill>
                  <a:latin typeface="Consolas"/>
                  <a:ea typeface="Cambria"/>
                </a:rPr>
                <a:t>r </a:t>
              </a:r>
              <a:r>
                <a:rPr lang="en-US" sz="1400">
                  <a:solidFill>
                    <a:schemeClr val="accent6">
                      <a:lumMod val="76000"/>
                    </a:schemeClr>
                  </a:solidFill>
                  <a:latin typeface="Consolas"/>
                  <a:ea typeface="Cambria"/>
                </a:rPr>
                <a:t>&lt; 600</a:t>
              </a:r>
              <a:endParaRPr lang="en-US" sz="1400" baseline="-25000">
                <a:solidFill>
                  <a:schemeClr val="accent6">
                    <a:lumMod val="76000"/>
                  </a:schemeClr>
                </a:solidFill>
                <a:latin typeface="Consolas"/>
                <a:ea typeface="Cambria"/>
              </a:endParaRPr>
            </a:p>
          </p:txBody>
        </p:sp>
      </p:grpSp>
      <p:sp>
        <p:nvSpPr>
          <p:cNvPr id="973" name="TextBox 972">
            <a:extLst>
              <a:ext uri="{FF2B5EF4-FFF2-40B4-BE49-F238E27FC236}">
                <a16:creationId xmlns:a16="http://schemas.microsoft.com/office/drawing/2014/main" id="{8F12A7BE-659E-25DE-9B0E-E8C9397EE223}"/>
              </a:ext>
            </a:extLst>
          </p:cNvPr>
          <p:cNvSpPr txBox="1"/>
          <p:nvPr/>
        </p:nvSpPr>
        <p:spPr>
          <a:xfrm>
            <a:off x="4507297" y="764264"/>
            <a:ext cx="2936216" cy="707886"/>
          </a:xfrm>
          <a:prstGeom prst="rect">
            <a:avLst/>
          </a:prstGeom>
          <a:solidFill>
            <a:srgbClr val="081E3F"/>
          </a:solidFill>
          <a:ln>
            <a:solidFill>
              <a:srgbClr val="081E3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Grandview Display"/>
              </a:rPr>
              <a:t>Hall A Experiment </a:t>
            </a:r>
            <a:br>
              <a:rPr lang="en-US"/>
            </a:br>
            <a:r>
              <a:rPr lang="en-US" sz="2000" b="1">
                <a:solidFill>
                  <a:schemeClr val="bg1"/>
                </a:solidFill>
                <a:latin typeface="Grandview Display"/>
              </a:rPr>
              <a:t>(E01-020)</a:t>
            </a:r>
          </a:p>
        </p:txBody>
      </p:sp>
      <p:sp>
        <p:nvSpPr>
          <p:cNvPr id="975" name="TextBox 974">
            <a:extLst>
              <a:ext uri="{FF2B5EF4-FFF2-40B4-BE49-F238E27FC236}">
                <a16:creationId xmlns:a16="http://schemas.microsoft.com/office/drawing/2014/main" id="{5DA096CE-C432-DAAF-DD05-AC66DD36BDAA}"/>
              </a:ext>
            </a:extLst>
          </p:cNvPr>
          <p:cNvSpPr txBox="1"/>
          <p:nvPr/>
        </p:nvSpPr>
        <p:spPr>
          <a:xfrm>
            <a:off x="725695" y="764264"/>
            <a:ext cx="3148975" cy="707886"/>
          </a:xfrm>
          <a:prstGeom prst="rect">
            <a:avLst/>
          </a:prstGeom>
          <a:solidFill>
            <a:srgbClr val="081E3F"/>
          </a:solidFill>
          <a:ln>
            <a:solidFill>
              <a:srgbClr val="081E3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Grandview Display"/>
              </a:rPr>
              <a:t>Hall B Experiment </a:t>
            </a:r>
            <a:br>
              <a:rPr lang="en-US" sz="2000" b="1">
                <a:solidFill>
                  <a:schemeClr val="bg1"/>
                </a:solidFill>
                <a:latin typeface="Grandview Display"/>
              </a:rPr>
            </a:br>
            <a:r>
              <a:rPr lang="en-US" sz="2000" b="1">
                <a:solidFill>
                  <a:schemeClr val="bg1"/>
                </a:solidFill>
                <a:latin typeface="Grandview Display"/>
              </a:rPr>
              <a:t>(CLAS)</a:t>
            </a:r>
          </a:p>
        </p:txBody>
      </p:sp>
      <p:grpSp>
        <p:nvGrpSpPr>
          <p:cNvPr id="49" name="Group 48">
            <a:extLst>
              <a:ext uri="{FF2B5EF4-FFF2-40B4-BE49-F238E27FC236}">
                <a16:creationId xmlns:a16="http://schemas.microsoft.com/office/drawing/2014/main" id="{2E80B62C-1DF0-6B20-177F-0BEE8411460D}"/>
              </a:ext>
            </a:extLst>
          </p:cNvPr>
          <p:cNvGrpSpPr/>
          <p:nvPr/>
        </p:nvGrpSpPr>
        <p:grpSpPr>
          <a:xfrm>
            <a:off x="4345233" y="1473709"/>
            <a:ext cx="1920986" cy="809560"/>
            <a:chOff x="5477346" y="1612523"/>
            <a:chExt cx="2004594" cy="982803"/>
          </a:xfrm>
        </p:grpSpPr>
        <p:sp>
          <p:nvSpPr>
            <p:cNvPr id="39" name="Rectangle 38">
              <a:extLst>
                <a:ext uri="{FF2B5EF4-FFF2-40B4-BE49-F238E27FC236}">
                  <a16:creationId xmlns:a16="http://schemas.microsoft.com/office/drawing/2014/main" id="{7871ACFD-3C85-DFF7-6102-14FD9012BFA3}"/>
                </a:ext>
              </a:extLst>
            </p:cNvPr>
            <p:cNvSpPr/>
            <p:nvPr/>
          </p:nvSpPr>
          <p:spPr>
            <a:xfrm>
              <a:off x="5477346" y="1615722"/>
              <a:ext cx="2004594" cy="97960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B50E7B63-2E05-5325-D61F-0462D7EBAF74}"/>
                </a:ext>
              </a:extLst>
            </p:cNvPr>
            <p:cNvGrpSpPr/>
            <p:nvPr/>
          </p:nvGrpSpPr>
          <p:grpSpPr>
            <a:xfrm>
              <a:off x="5548631" y="1612523"/>
              <a:ext cx="1735893" cy="901772"/>
              <a:chOff x="5352583" y="1577098"/>
              <a:chExt cx="1804860" cy="930385"/>
            </a:xfrm>
          </p:grpSpPr>
          <p:cxnSp>
            <p:nvCxnSpPr>
              <p:cNvPr id="41" name="Straight Arrow Connector 40">
                <a:extLst>
                  <a:ext uri="{FF2B5EF4-FFF2-40B4-BE49-F238E27FC236}">
                    <a16:creationId xmlns:a16="http://schemas.microsoft.com/office/drawing/2014/main" id="{05D59504-4C9C-A084-B0E9-B9AE04735412}"/>
                  </a:ext>
                </a:extLst>
              </p:cNvPr>
              <p:cNvCxnSpPr/>
              <p:nvPr/>
            </p:nvCxnSpPr>
            <p:spPr>
              <a:xfrm>
                <a:off x="5352583" y="1682289"/>
                <a:ext cx="190099" cy="878"/>
              </a:xfrm>
              <a:prstGeom prst="straightConnector1">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AB5D9FD3-8B7C-D238-A12B-4FFB95BC3C73}"/>
                  </a:ext>
                </a:extLst>
              </p:cNvPr>
              <p:cNvSpPr txBox="1"/>
              <p:nvPr/>
            </p:nvSpPr>
            <p:spPr>
              <a:xfrm>
                <a:off x="5519974" y="1577098"/>
                <a:ext cx="1114958" cy="26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Grandview Display"/>
                  </a:rPr>
                  <a:t>MS CD-Bonn</a:t>
                </a:r>
              </a:p>
            </p:txBody>
          </p:sp>
          <p:cxnSp>
            <p:nvCxnSpPr>
              <p:cNvPr id="43" name="Straight Arrow Connector 42">
                <a:extLst>
                  <a:ext uri="{FF2B5EF4-FFF2-40B4-BE49-F238E27FC236}">
                    <a16:creationId xmlns:a16="http://schemas.microsoft.com/office/drawing/2014/main" id="{0F6CA243-2670-43F6-6AF8-A13982489017}"/>
                  </a:ext>
                </a:extLst>
              </p:cNvPr>
              <p:cNvCxnSpPr/>
              <p:nvPr/>
            </p:nvCxnSpPr>
            <p:spPr>
              <a:xfrm flipV="1">
                <a:off x="5357254" y="1920730"/>
                <a:ext cx="190674" cy="7019"/>
              </a:xfrm>
              <a:prstGeom prst="straightConnector1">
                <a:avLst/>
              </a:prstGeom>
              <a:ln w="6350">
                <a:solidFill>
                  <a:srgbClr val="4EA72E"/>
                </a:solidFill>
                <a:prstDash val="dash"/>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2B5B6AF4-724E-FDEB-2D24-17E649FD7284}"/>
                  </a:ext>
                </a:extLst>
              </p:cNvPr>
              <p:cNvSpPr txBox="1"/>
              <p:nvPr/>
            </p:nvSpPr>
            <p:spPr>
              <a:xfrm>
                <a:off x="5526654" y="1754873"/>
                <a:ext cx="1081949" cy="3333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Grandview Display"/>
                  </a:rPr>
                  <a:t>JML Paris</a:t>
                </a:r>
              </a:p>
            </p:txBody>
          </p:sp>
          <p:cxnSp>
            <p:nvCxnSpPr>
              <p:cNvPr id="45" name="Straight Arrow Connector 44">
                <a:extLst>
                  <a:ext uri="{FF2B5EF4-FFF2-40B4-BE49-F238E27FC236}">
                    <a16:creationId xmlns:a16="http://schemas.microsoft.com/office/drawing/2014/main" id="{906C8B93-9C18-1ECA-65FA-E8043D1DC019}"/>
                  </a:ext>
                </a:extLst>
              </p:cNvPr>
              <p:cNvCxnSpPr>
                <a:cxnSpLocks/>
              </p:cNvCxnSpPr>
              <p:nvPr/>
            </p:nvCxnSpPr>
            <p:spPr>
              <a:xfrm flipV="1">
                <a:off x="5364221" y="2153410"/>
                <a:ext cx="190674" cy="7019"/>
              </a:xfrm>
              <a:prstGeom prst="straightConnector1">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F9071167-9934-3227-C6E4-FB172709AEB9}"/>
                  </a:ext>
                </a:extLst>
              </p:cNvPr>
              <p:cNvSpPr txBox="1"/>
              <p:nvPr/>
            </p:nvSpPr>
            <p:spPr>
              <a:xfrm>
                <a:off x="5526652" y="2043137"/>
                <a:ext cx="1630791" cy="26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Grandview Display"/>
                  </a:rPr>
                  <a:t>JML Paris + MEC + IC</a:t>
                </a:r>
              </a:p>
            </p:txBody>
          </p:sp>
          <p:cxnSp>
            <p:nvCxnSpPr>
              <p:cNvPr id="47" name="Straight Arrow Connector 46">
                <a:extLst>
                  <a:ext uri="{FF2B5EF4-FFF2-40B4-BE49-F238E27FC236}">
                    <a16:creationId xmlns:a16="http://schemas.microsoft.com/office/drawing/2014/main" id="{F8F3979C-E369-095E-70ED-BDE27020523F}"/>
                  </a:ext>
                </a:extLst>
              </p:cNvPr>
              <p:cNvCxnSpPr>
                <a:cxnSpLocks/>
              </p:cNvCxnSpPr>
              <p:nvPr/>
            </p:nvCxnSpPr>
            <p:spPr>
              <a:xfrm flipV="1">
                <a:off x="5357253" y="2325548"/>
                <a:ext cx="190674" cy="7019"/>
              </a:xfrm>
              <a:prstGeom prst="straightConnector1">
                <a:avLst/>
              </a:prstGeom>
              <a:ln w="6350">
                <a:solidFill>
                  <a:schemeClr val="accent2">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D11701DF-C7A3-DC4A-9A3B-12BBF09C30B7}"/>
                  </a:ext>
                </a:extLst>
              </p:cNvPr>
              <p:cNvSpPr txBox="1"/>
              <p:nvPr/>
            </p:nvSpPr>
            <p:spPr>
              <a:xfrm>
                <a:off x="5519107" y="2237724"/>
                <a:ext cx="551788" cy="26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Grandview Display"/>
                  </a:rPr>
                  <a:t>JVO </a:t>
                </a:r>
              </a:p>
            </p:txBody>
          </p:sp>
        </p:grpSp>
      </p:grpSp>
      <p:cxnSp>
        <p:nvCxnSpPr>
          <p:cNvPr id="12" name="Straight Arrow Connector 11">
            <a:extLst>
              <a:ext uri="{FF2B5EF4-FFF2-40B4-BE49-F238E27FC236}">
                <a16:creationId xmlns:a16="http://schemas.microsoft.com/office/drawing/2014/main" id="{CAE78BCE-5A5A-7DEE-394C-A08CFBCAD091}"/>
              </a:ext>
            </a:extLst>
          </p:cNvPr>
          <p:cNvCxnSpPr/>
          <p:nvPr/>
        </p:nvCxnSpPr>
        <p:spPr>
          <a:xfrm flipH="1" flipV="1">
            <a:off x="6044039" y="1756801"/>
            <a:ext cx="3558" cy="3937324"/>
          </a:xfrm>
          <a:prstGeom prst="straightConnector1">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98405471-EAC3-BF93-435C-B4D9D9E329AF}"/>
              </a:ext>
            </a:extLst>
          </p:cNvPr>
          <p:cNvCxnSpPr/>
          <p:nvPr/>
        </p:nvCxnSpPr>
        <p:spPr>
          <a:xfrm flipH="1" flipV="1">
            <a:off x="2248554" y="1756801"/>
            <a:ext cx="18072" cy="3857496"/>
          </a:xfrm>
          <a:prstGeom prst="straightConnector1">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F47A5526-3F99-9D4A-8AA9-6FDBFA4B83CF}"/>
              </a:ext>
            </a:extLst>
          </p:cNvPr>
          <p:cNvSpPr txBox="1"/>
          <p:nvPr/>
        </p:nvSpPr>
        <p:spPr>
          <a:xfrm>
            <a:off x="5720932" y="1497413"/>
            <a:ext cx="723270" cy="523220"/>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solidFill>
                  <a:srgbClr val="FFFFFF"/>
                </a:solidFill>
                <a:latin typeface="Grandview Display"/>
              </a:rPr>
              <a:t>70°</a:t>
            </a:r>
          </a:p>
        </p:txBody>
      </p:sp>
      <p:sp>
        <p:nvSpPr>
          <p:cNvPr id="32" name="TextBox 31">
            <a:extLst>
              <a:ext uri="{FF2B5EF4-FFF2-40B4-BE49-F238E27FC236}">
                <a16:creationId xmlns:a16="http://schemas.microsoft.com/office/drawing/2014/main" id="{0FCEAF9E-BD51-2C9C-59A8-BC01A01A4E49}"/>
              </a:ext>
            </a:extLst>
          </p:cNvPr>
          <p:cNvSpPr txBox="1"/>
          <p:nvPr/>
        </p:nvSpPr>
        <p:spPr>
          <a:xfrm>
            <a:off x="1939960" y="1446612"/>
            <a:ext cx="723270" cy="523220"/>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solidFill>
                  <a:srgbClr val="FFFFFF"/>
                </a:solidFill>
                <a:latin typeface="Grandview Display"/>
              </a:rPr>
              <a:t>70°</a:t>
            </a:r>
          </a:p>
        </p:txBody>
      </p:sp>
      <p:sp>
        <p:nvSpPr>
          <p:cNvPr id="15" name="Oval 14">
            <a:extLst>
              <a:ext uri="{FF2B5EF4-FFF2-40B4-BE49-F238E27FC236}">
                <a16:creationId xmlns:a16="http://schemas.microsoft.com/office/drawing/2014/main" id="{6A330F8F-A1BC-73F9-C74B-840F7B377A8F}"/>
              </a:ext>
            </a:extLst>
          </p:cNvPr>
          <p:cNvSpPr/>
          <p:nvPr/>
        </p:nvSpPr>
        <p:spPr>
          <a:xfrm>
            <a:off x="5371192" y="5278036"/>
            <a:ext cx="448338" cy="315755"/>
          </a:xfrm>
          <a:prstGeom prst="ellipse">
            <a:avLst/>
          </a:prstGeom>
          <a:solidFill>
            <a:srgbClr val="0D0D0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E874286B-C9F9-712A-E781-A0B064513DB9}"/>
              </a:ext>
            </a:extLst>
          </p:cNvPr>
          <p:cNvCxnSpPr/>
          <p:nvPr/>
        </p:nvCxnSpPr>
        <p:spPr>
          <a:xfrm flipV="1">
            <a:off x="5745145" y="2452914"/>
            <a:ext cx="2875083" cy="2784998"/>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0A91E4A6-EAAD-6965-7277-2AE80F5CF872}"/>
              </a:ext>
            </a:extLst>
          </p:cNvPr>
          <p:cNvCxnSpPr>
            <a:cxnSpLocks/>
          </p:cNvCxnSpPr>
          <p:nvPr/>
        </p:nvCxnSpPr>
        <p:spPr>
          <a:xfrm flipV="1">
            <a:off x="5846744" y="3744684"/>
            <a:ext cx="2766226" cy="1660141"/>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867520D7-DB2A-1452-A524-B0BCFD44FD9C}"/>
              </a:ext>
            </a:extLst>
          </p:cNvPr>
          <p:cNvGrpSpPr/>
          <p:nvPr/>
        </p:nvGrpSpPr>
        <p:grpSpPr>
          <a:xfrm>
            <a:off x="5462" y="5032344"/>
            <a:ext cx="1333158" cy="478952"/>
            <a:chOff x="5462" y="5032344"/>
            <a:chExt cx="1333158" cy="478952"/>
          </a:xfrm>
        </p:grpSpPr>
        <p:sp>
          <p:nvSpPr>
            <p:cNvPr id="27" name="Rectangle 26">
              <a:extLst>
                <a:ext uri="{FF2B5EF4-FFF2-40B4-BE49-F238E27FC236}">
                  <a16:creationId xmlns:a16="http://schemas.microsoft.com/office/drawing/2014/main" id="{B0CC94BC-2E1E-DE8C-34B1-760B0662E46C}"/>
                </a:ext>
              </a:extLst>
            </p:cNvPr>
            <p:cNvSpPr/>
            <p:nvPr/>
          </p:nvSpPr>
          <p:spPr>
            <a:xfrm>
              <a:off x="5462" y="5032344"/>
              <a:ext cx="1333158" cy="4658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FC5039DF-8613-4BD9-F144-EB902325D331}"/>
                </a:ext>
              </a:extLst>
            </p:cNvPr>
            <p:cNvCxnSpPr/>
            <p:nvPr/>
          </p:nvCxnSpPr>
          <p:spPr>
            <a:xfrm>
              <a:off x="131822" y="5179762"/>
              <a:ext cx="175209" cy="701"/>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4C329CDB-C3E0-8EFC-AE46-B4D6DF087380}"/>
                </a:ext>
              </a:extLst>
            </p:cNvPr>
            <p:cNvSpPr txBox="1"/>
            <p:nvPr/>
          </p:nvSpPr>
          <p:spPr>
            <a:xfrm>
              <a:off x="307873" y="5037674"/>
              <a:ext cx="1027626" cy="215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Grandview Display"/>
                </a:rPr>
                <a:t>MS CD-Bonn</a:t>
              </a:r>
            </a:p>
          </p:txBody>
        </p:sp>
        <p:cxnSp>
          <p:nvCxnSpPr>
            <p:cNvPr id="35" name="Straight Arrow Connector 34">
              <a:extLst>
                <a:ext uri="{FF2B5EF4-FFF2-40B4-BE49-F238E27FC236}">
                  <a16:creationId xmlns:a16="http://schemas.microsoft.com/office/drawing/2014/main" id="{D6D702A1-1C88-EE85-0D34-D1AF3CCA5093}"/>
                </a:ext>
              </a:extLst>
            </p:cNvPr>
            <p:cNvCxnSpPr/>
            <p:nvPr/>
          </p:nvCxnSpPr>
          <p:spPr>
            <a:xfrm flipV="1">
              <a:off x="136127" y="5377496"/>
              <a:ext cx="175739" cy="5607"/>
            </a:xfrm>
            <a:prstGeom prst="straightConnector1">
              <a:avLst/>
            </a:prstGeom>
            <a:ln w="635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4FB57B0E-56D6-D9CD-8E8C-152C25349B97}"/>
                </a:ext>
              </a:extLst>
            </p:cNvPr>
            <p:cNvSpPr txBox="1"/>
            <p:nvPr/>
          </p:nvSpPr>
          <p:spPr>
            <a:xfrm>
              <a:off x="292258" y="5245002"/>
              <a:ext cx="997202" cy="26629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Grandview Display"/>
                </a:rPr>
                <a:t>JML Paris</a:t>
              </a:r>
            </a:p>
          </p:txBody>
        </p:sp>
      </p:grpSp>
      <p:sp>
        <p:nvSpPr>
          <p:cNvPr id="52" name="TextBox 6">
            <a:extLst>
              <a:ext uri="{FF2B5EF4-FFF2-40B4-BE49-F238E27FC236}">
                <a16:creationId xmlns:a16="http://schemas.microsoft.com/office/drawing/2014/main" id="{9853E97D-7C70-D874-ECC2-87EBAA72AD52}"/>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38" name="Picture 37" descr="Florida International University, A Doral Chamber Of ...">
            <a:extLst>
              <a:ext uri="{FF2B5EF4-FFF2-40B4-BE49-F238E27FC236}">
                <a16:creationId xmlns:a16="http://schemas.microsoft.com/office/drawing/2014/main" id="{D8B5214A-1669-922A-AF3F-747DD04AE055}"/>
              </a:ext>
            </a:extLst>
          </p:cNvPr>
          <p:cNvPicPr>
            <a:picLocks noChangeAspect="1"/>
          </p:cNvPicPr>
          <p:nvPr/>
        </p:nvPicPr>
        <p:blipFill>
          <a:blip r:embed="rId11"/>
          <a:stretch>
            <a:fillRect/>
          </a:stretch>
        </p:blipFill>
        <p:spPr>
          <a:xfrm>
            <a:off x="11059883" y="4791"/>
            <a:ext cx="827317" cy="462136"/>
          </a:xfrm>
          <a:prstGeom prst="rect">
            <a:avLst/>
          </a:prstGeom>
        </p:spPr>
      </p:pic>
    </p:spTree>
    <p:extLst>
      <p:ext uri="{BB962C8B-B14F-4D97-AF65-F5344CB8AC3E}">
        <p14:creationId xmlns:p14="http://schemas.microsoft.com/office/powerpoint/2010/main" val="2485277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D92EE-9A37-266B-8B63-BA4361474240}"/>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87729E80-8FA1-73E1-5B63-EE277E08E03E}"/>
              </a:ext>
            </a:extLst>
          </p:cNvPr>
          <p:cNvSpPr/>
          <p:nvPr/>
        </p:nvSpPr>
        <p:spPr>
          <a:xfrm>
            <a:off x="2935" y="27560"/>
            <a:ext cx="12184660" cy="607231"/>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chemeClr val="bg1"/>
                </a:solidFill>
                <a:latin typeface="Cambria"/>
                <a:ea typeface="Cambria"/>
              </a:rPr>
              <a:t>Hall C Experiment (E12-10-003)</a:t>
            </a:r>
            <a:endParaRPr lang="en-US" sz="2800">
              <a:solidFill>
                <a:schemeClr val="bg1"/>
              </a:solidFill>
              <a:latin typeface="Cambria"/>
            </a:endParaRPr>
          </a:p>
        </p:txBody>
      </p:sp>
      <p:sp>
        <p:nvSpPr>
          <p:cNvPr id="4" name="Slide Number Placeholder 3">
            <a:extLst>
              <a:ext uri="{FF2B5EF4-FFF2-40B4-BE49-F238E27FC236}">
                <a16:creationId xmlns:a16="http://schemas.microsoft.com/office/drawing/2014/main" id="{EE1CF22A-9F0D-BB28-68D3-1A5FD73EA885}"/>
              </a:ext>
            </a:extLst>
          </p:cNvPr>
          <p:cNvSpPr>
            <a:spLocks noGrp="1"/>
          </p:cNvSpPr>
          <p:nvPr>
            <p:ph type="sldNum" sz="quarter" idx="12"/>
          </p:nvPr>
        </p:nvSpPr>
        <p:spPr>
          <a:xfrm>
            <a:off x="8965504" y="6492049"/>
            <a:ext cx="2743200" cy="365125"/>
          </a:xfrm>
        </p:spPr>
        <p:txBody>
          <a:bodyPr/>
          <a:lstStyle/>
          <a:p>
            <a:fld id="{330EA680-D336-4FF7-8B7A-9848BB0A1C32}" type="slidenum">
              <a:rPr lang="en-US" dirty="0" smtClean="0">
                <a:latin typeface="Grandview Display"/>
              </a:rPr>
              <a:t>14</a:t>
            </a:fld>
            <a:endParaRPr lang="en-US">
              <a:latin typeface="Grandview Display"/>
            </a:endParaRPr>
          </a:p>
        </p:txBody>
      </p:sp>
      <p:pic>
        <p:nvPicPr>
          <p:cNvPr id="9" name="Picture 8">
            <a:extLst>
              <a:ext uri="{FF2B5EF4-FFF2-40B4-BE49-F238E27FC236}">
                <a16:creationId xmlns:a16="http://schemas.microsoft.com/office/drawing/2014/main" id="{DAE3ABC6-2A80-08A2-5D1C-942BDAC0A70D}"/>
              </a:ext>
            </a:extLst>
          </p:cNvPr>
          <p:cNvPicPr>
            <a:picLocks noChangeAspect="1"/>
          </p:cNvPicPr>
          <p:nvPr/>
        </p:nvPicPr>
        <p:blipFill>
          <a:blip r:embed="rId3"/>
          <a:stretch>
            <a:fillRect/>
          </a:stretch>
        </p:blipFill>
        <p:spPr>
          <a:xfrm>
            <a:off x="1949" y="904876"/>
            <a:ext cx="6842197" cy="5584031"/>
          </a:xfrm>
          <a:prstGeom prst="rect">
            <a:avLst/>
          </a:prstGeom>
        </p:spPr>
      </p:pic>
      <p:sp>
        <p:nvSpPr>
          <p:cNvPr id="12" name="TextBox 7">
            <a:extLst>
              <a:ext uri="{FF2B5EF4-FFF2-40B4-BE49-F238E27FC236}">
                <a16:creationId xmlns:a16="http://schemas.microsoft.com/office/drawing/2014/main" id="{4D5985C5-6F8B-CD5C-81A9-3D002551840A}"/>
              </a:ext>
            </a:extLst>
          </p:cNvPr>
          <p:cNvSpPr txBox="1"/>
          <p:nvPr/>
        </p:nvSpPr>
        <p:spPr>
          <a:xfrm>
            <a:off x="1409419" y="734127"/>
            <a:ext cx="4976392"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latin typeface="Grandview Display"/>
              </a:rPr>
              <a:t>C. Yero et al. (2020) </a:t>
            </a:r>
            <a:r>
              <a:rPr lang="en-US" sz="1200">
                <a:latin typeface="Grandview Display"/>
                <a:hlinkClick r:id="rId4"/>
              </a:rPr>
              <a:t>10.1103/PhysRevLett.125.262501</a:t>
            </a:r>
          </a:p>
        </p:txBody>
      </p:sp>
      <p:sp>
        <p:nvSpPr>
          <p:cNvPr id="25" name="TextBox 24">
            <a:extLst>
              <a:ext uri="{FF2B5EF4-FFF2-40B4-BE49-F238E27FC236}">
                <a16:creationId xmlns:a16="http://schemas.microsoft.com/office/drawing/2014/main" id="{1116FCA6-02E0-F94D-E364-DCAF8FA9A30E}"/>
              </a:ext>
            </a:extLst>
          </p:cNvPr>
          <p:cNvSpPr txBox="1"/>
          <p:nvPr/>
        </p:nvSpPr>
        <p:spPr>
          <a:xfrm>
            <a:off x="6655593" y="2603726"/>
            <a:ext cx="481012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Grandview Display"/>
              </a:rPr>
              <a:t>Theoretical Models:</a:t>
            </a:r>
          </a:p>
          <a:p>
            <a:r>
              <a:rPr lang="en-US">
                <a:solidFill>
                  <a:srgbClr val="DC12E3"/>
                </a:solidFill>
                <a:latin typeface="Grandview Display"/>
              </a:rPr>
              <a:t>(1) Charge-Dependent (CD) Bonn</a:t>
            </a:r>
          </a:p>
          <a:p>
            <a:r>
              <a:rPr lang="en-US">
                <a:solidFill>
                  <a:srgbClr val="1035C9"/>
                </a:solidFill>
                <a:latin typeface="Grandview Display"/>
              </a:rPr>
              <a:t>(2) Paris</a:t>
            </a:r>
          </a:p>
          <a:p>
            <a:r>
              <a:rPr lang="en-US">
                <a:solidFill>
                  <a:srgbClr val="0A8C45"/>
                </a:solidFill>
                <a:latin typeface="Grandview Display"/>
              </a:rPr>
              <a:t>(3) AV18</a:t>
            </a:r>
          </a:p>
          <a:p>
            <a:r>
              <a:rPr lang="en-US">
                <a:solidFill>
                  <a:srgbClr val="DBAB1A"/>
                </a:solidFill>
                <a:latin typeface="Grandview Display"/>
              </a:rPr>
              <a:t>(4) WJC2</a:t>
            </a:r>
          </a:p>
          <a:p>
            <a:endParaRPr lang="en-US">
              <a:solidFill>
                <a:srgbClr val="DBAB1A"/>
              </a:solidFill>
              <a:latin typeface="Grandview Display"/>
            </a:endParaRPr>
          </a:p>
          <a:p>
            <a:r>
              <a:rPr lang="en-US">
                <a:latin typeface="Grandview Display"/>
              </a:rPr>
              <a:t>The models differ in the way they use empirical NN scattering data.</a:t>
            </a:r>
          </a:p>
          <a:p>
            <a:endParaRPr lang="en-US">
              <a:latin typeface="Grandview Display"/>
            </a:endParaRPr>
          </a:p>
          <a:p>
            <a:r>
              <a:rPr lang="en-US">
                <a:solidFill>
                  <a:srgbClr val="DC12E3"/>
                </a:solidFill>
                <a:latin typeface="Grandview Display"/>
              </a:rPr>
              <a:t>CD-Bonn</a:t>
            </a:r>
            <a:r>
              <a:rPr lang="en-US">
                <a:latin typeface="Grandview Display"/>
              </a:rPr>
              <a:t> and </a:t>
            </a:r>
            <a:r>
              <a:rPr lang="en-US">
                <a:solidFill>
                  <a:srgbClr val="DBAB1A"/>
                </a:solidFill>
                <a:latin typeface="Grandview Display"/>
              </a:rPr>
              <a:t>WJC2</a:t>
            </a:r>
            <a:r>
              <a:rPr lang="en-US">
                <a:latin typeface="Grandview Display"/>
              </a:rPr>
              <a:t> models use an OBE potential approach, while </a:t>
            </a:r>
            <a:r>
              <a:rPr lang="en-US">
                <a:solidFill>
                  <a:srgbClr val="0A8C45"/>
                </a:solidFill>
                <a:latin typeface="Grandview Display"/>
              </a:rPr>
              <a:t>AV18</a:t>
            </a:r>
            <a:r>
              <a:rPr lang="en-US">
                <a:latin typeface="Grandview Display"/>
              </a:rPr>
              <a:t> and </a:t>
            </a:r>
            <a:r>
              <a:rPr lang="en-US">
                <a:solidFill>
                  <a:srgbClr val="1035C9"/>
                </a:solidFill>
                <a:latin typeface="Grandview Display"/>
              </a:rPr>
              <a:t>Paris</a:t>
            </a:r>
            <a:r>
              <a:rPr lang="en-US">
                <a:latin typeface="Grandview Display"/>
              </a:rPr>
              <a:t> are purely phenomenological. </a:t>
            </a:r>
            <a:endParaRPr lang="en-US"/>
          </a:p>
        </p:txBody>
      </p:sp>
      <p:pic>
        <p:nvPicPr>
          <p:cNvPr id="5" name="Picture 4" descr="equation">
            <a:extLst>
              <a:ext uri="{FF2B5EF4-FFF2-40B4-BE49-F238E27FC236}">
                <a16:creationId xmlns:a16="http://schemas.microsoft.com/office/drawing/2014/main" id="{5CD78279-C195-F1A7-A25B-2C5AC8CB14FC}"/>
              </a:ext>
            </a:extLst>
          </p:cNvPr>
          <p:cNvPicPr>
            <a:picLocks noChangeAspect="1"/>
          </p:cNvPicPr>
          <p:nvPr/>
        </p:nvPicPr>
        <p:blipFill>
          <a:blip r:embed="rId5"/>
          <a:stretch>
            <a:fillRect/>
          </a:stretch>
        </p:blipFill>
        <p:spPr>
          <a:xfrm>
            <a:off x="4842356" y="1125333"/>
            <a:ext cx="457143" cy="361905"/>
          </a:xfrm>
          <a:prstGeom prst="rect">
            <a:avLst/>
          </a:prstGeom>
        </p:spPr>
      </p:pic>
      <p:pic>
        <p:nvPicPr>
          <p:cNvPr id="6" name="Picture 5" descr="equation">
            <a:extLst>
              <a:ext uri="{FF2B5EF4-FFF2-40B4-BE49-F238E27FC236}">
                <a16:creationId xmlns:a16="http://schemas.microsoft.com/office/drawing/2014/main" id="{7EF177BC-D1DC-23BE-8DEA-FC0D4B0B3175}"/>
              </a:ext>
            </a:extLst>
          </p:cNvPr>
          <p:cNvPicPr>
            <a:picLocks noChangeAspect="1"/>
          </p:cNvPicPr>
          <p:nvPr/>
        </p:nvPicPr>
        <p:blipFill>
          <a:blip r:embed="rId6"/>
          <a:stretch>
            <a:fillRect/>
          </a:stretch>
        </p:blipFill>
        <p:spPr>
          <a:xfrm>
            <a:off x="4838047" y="1607929"/>
            <a:ext cx="447619" cy="285714"/>
          </a:xfrm>
          <a:prstGeom prst="rect">
            <a:avLst/>
          </a:prstGeom>
        </p:spPr>
      </p:pic>
      <p:pic>
        <p:nvPicPr>
          <p:cNvPr id="8" name="Picture 7" descr="equation">
            <a:extLst>
              <a:ext uri="{FF2B5EF4-FFF2-40B4-BE49-F238E27FC236}">
                <a16:creationId xmlns:a16="http://schemas.microsoft.com/office/drawing/2014/main" id="{710451C3-E503-88E8-EEE8-C2F37520FCB6}"/>
              </a:ext>
            </a:extLst>
          </p:cNvPr>
          <p:cNvPicPr>
            <a:picLocks noChangeAspect="1"/>
          </p:cNvPicPr>
          <p:nvPr/>
        </p:nvPicPr>
        <p:blipFill>
          <a:blip r:embed="rId7"/>
          <a:stretch>
            <a:fillRect/>
          </a:stretch>
        </p:blipFill>
        <p:spPr>
          <a:xfrm>
            <a:off x="4842356" y="3004929"/>
            <a:ext cx="457143" cy="285714"/>
          </a:xfrm>
          <a:prstGeom prst="rect">
            <a:avLst/>
          </a:prstGeom>
        </p:spPr>
      </p:pic>
      <p:pic>
        <p:nvPicPr>
          <p:cNvPr id="10" name="Picture 9" descr="equation">
            <a:extLst>
              <a:ext uri="{FF2B5EF4-FFF2-40B4-BE49-F238E27FC236}">
                <a16:creationId xmlns:a16="http://schemas.microsoft.com/office/drawing/2014/main" id="{4DCFE5C3-3597-AB7E-CB51-84CA2163BE97}"/>
              </a:ext>
            </a:extLst>
          </p:cNvPr>
          <p:cNvPicPr>
            <a:picLocks noChangeAspect="1"/>
          </p:cNvPicPr>
          <p:nvPr/>
        </p:nvPicPr>
        <p:blipFill>
          <a:blip r:embed="rId8"/>
          <a:stretch>
            <a:fillRect/>
          </a:stretch>
        </p:blipFill>
        <p:spPr>
          <a:xfrm>
            <a:off x="2016833" y="4492643"/>
            <a:ext cx="447619" cy="285714"/>
          </a:xfrm>
          <a:prstGeom prst="rect">
            <a:avLst/>
          </a:prstGeom>
        </p:spPr>
      </p:pic>
      <p:cxnSp>
        <p:nvCxnSpPr>
          <p:cNvPr id="2" name="Straight Arrow Connector 1">
            <a:extLst>
              <a:ext uri="{FF2B5EF4-FFF2-40B4-BE49-F238E27FC236}">
                <a16:creationId xmlns:a16="http://schemas.microsoft.com/office/drawing/2014/main" id="{6ACA9D1A-47DC-F9D9-48B6-23600BB64409}"/>
              </a:ext>
            </a:extLst>
          </p:cNvPr>
          <p:cNvCxnSpPr/>
          <p:nvPr/>
        </p:nvCxnSpPr>
        <p:spPr>
          <a:xfrm flipH="1" flipV="1">
            <a:off x="4251525" y="1016572"/>
            <a:ext cx="18072" cy="3197096"/>
          </a:xfrm>
          <a:prstGeom prst="straightConnector1">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DF687810-A879-77E0-20EA-7C430BF48381}"/>
              </a:ext>
            </a:extLst>
          </p:cNvPr>
          <p:cNvSpPr txBox="1"/>
          <p:nvPr/>
        </p:nvSpPr>
        <p:spPr>
          <a:xfrm>
            <a:off x="6655592" y="6021840"/>
            <a:ext cx="481012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Grandview Display"/>
              </a:rPr>
              <a:t>The data agrees well with the </a:t>
            </a:r>
            <a:r>
              <a:rPr lang="en-US" b="1">
                <a:solidFill>
                  <a:srgbClr val="DC12E3"/>
                </a:solidFill>
                <a:latin typeface="Grandview Display"/>
              </a:rPr>
              <a:t>CD-Bonn </a:t>
            </a:r>
            <a:r>
              <a:rPr lang="en-US" b="1">
                <a:latin typeface="Grandview Display"/>
              </a:rPr>
              <a:t>model up to ~ 700 MeV/c</a:t>
            </a:r>
          </a:p>
        </p:txBody>
      </p:sp>
      <p:sp>
        <p:nvSpPr>
          <p:cNvPr id="7" name="Rectangle 6">
            <a:extLst>
              <a:ext uri="{FF2B5EF4-FFF2-40B4-BE49-F238E27FC236}">
                <a16:creationId xmlns:a16="http://schemas.microsoft.com/office/drawing/2014/main" id="{0B36813E-2596-9F3D-B172-5F92C77F3527}"/>
              </a:ext>
            </a:extLst>
          </p:cNvPr>
          <p:cNvSpPr/>
          <p:nvPr/>
        </p:nvSpPr>
        <p:spPr>
          <a:xfrm>
            <a:off x="4269921" y="1019174"/>
            <a:ext cx="2226129" cy="3202668"/>
          </a:xfrm>
          <a:prstGeom prst="rect">
            <a:avLst/>
          </a:prstGeom>
          <a:solidFill>
            <a:srgbClr val="C0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equation">
            <a:extLst>
              <a:ext uri="{FF2B5EF4-FFF2-40B4-BE49-F238E27FC236}">
                <a16:creationId xmlns:a16="http://schemas.microsoft.com/office/drawing/2014/main" id="{09C5E099-84E7-D90D-3CC1-64B06FBE3C37}"/>
              </a:ext>
            </a:extLst>
          </p:cNvPr>
          <p:cNvPicPr>
            <a:picLocks noChangeAspect="1"/>
          </p:cNvPicPr>
          <p:nvPr/>
        </p:nvPicPr>
        <p:blipFill>
          <a:blip r:embed="rId9"/>
          <a:stretch>
            <a:fillRect/>
          </a:stretch>
        </p:blipFill>
        <p:spPr>
          <a:xfrm>
            <a:off x="6689498" y="1020762"/>
            <a:ext cx="4103462" cy="491220"/>
          </a:xfrm>
          <a:prstGeom prst="rect">
            <a:avLst/>
          </a:prstGeom>
        </p:spPr>
      </p:pic>
      <p:pic>
        <p:nvPicPr>
          <p:cNvPr id="18" name="Picture 17" descr="equation">
            <a:extLst>
              <a:ext uri="{FF2B5EF4-FFF2-40B4-BE49-F238E27FC236}">
                <a16:creationId xmlns:a16="http://schemas.microsoft.com/office/drawing/2014/main" id="{F0D0FAE5-2663-C318-2654-F1AAA5540FD7}"/>
              </a:ext>
            </a:extLst>
          </p:cNvPr>
          <p:cNvPicPr>
            <a:picLocks noChangeAspect="1"/>
          </p:cNvPicPr>
          <p:nvPr/>
        </p:nvPicPr>
        <p:blipFill>
          <a:blip r:embed="rId10"/>
          <a:stretch>
            <a:fillRect/>
          </a:stretch>
        </p:blipFill>
        <p:spPr>
          <a:xfrm>
            <a:off x="6687230" y="1609043"/>
            <a:ext cx="4630512" cy="962026"/>
          </a:xfrm>
          <a:prstGeom prst="rect">
            <a:avLst/>
          </a:prstGeom>
        </p:spPr>
      </p:pic>
      <p:sp>
        <p:nvSpPr>
          <p:cNvPr id="21" name="TextBox 6">
            <a:extLst>
              <a:ext uri="{FF2B5EF4-FFF2-40B4-BE49-F238E27FC236}">
                <a16:creationId xmlns:a16="http://schemas.microsoft.com/office/drawing/2014/main" id="{BDAC470E-D8ED-8D29-1713-087BE15A0DE0}"/>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16" name="Picture 15" descr="Florida International University, A Doral Chamber Of ...">
            <a:extLst>
              <a:ext uri="{FF2B5EF4-FFF2-40B4-BE49-F238E27FC236}">
                <a16:creationId xmlns:a16="http://schemas.microsoft.com/office/drawing/2014/main" id="{6AE27E40-97A2-C122-953F-9D7986D5C900}"/>
              </a:ext>
            </a:extLst>
          </p:cNvPr>
          <p:cNvPicPr>
            <a:picLocks noChangeAspect="1"/>
          </p:cNvPicPr>
          <p:nvPr/>
        </p:nvPicPr>
        <p:blipFill>
          <a:blip r:embed="rId11"/>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410297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device&#10;&#10;Description automatically generated">
            <a:extLst>
              <a:ext uri="{FF2B5EF4-FFF2-40B4-BE49-F238E27FC236}">
                <a16:creationId xmlns:a16="http://schemas.microsoft.com/office/drawing/2014/main" id="{0CF35784-FF96-138D-60BE-02E3FBFBCBF3}"/>
              </a:ext>
            </a:extLst>
          </p:cNvPr>
          <p:cNvPicPr>
            <a:picLocks noChangeAspect="1"/>
          </p:cNvPicPr>
          <p:nvPr/>
        </p:nvPicPr>
        <p:blipFill>
          <a:blip r:embed="rId3"/>
          <a:stretch>
            <a:fillRect/>
          </a:stretch>
        </p:blipFill>
        <p:spPr>
          <a:xfrm>
            <a:off x="417991" y="1051339"/>
            <a:ext cx="7038975" cy="5372100"/>
          </a:xfrm>
          <a:prstGeom prst="rect">
            <a:avLst/>
          </a:prstGeom>
        </p:spPr>
      </p:pic>
      <p:grpSp>
        <p:nvGrpSpPr>
          <p:cNvPr id="22" name="Group 21">
            <a:extLst>
              <a:ext uri="{FF2B5EF4-FFF2-40B4-BE49-F238E27FC236}">
                <a16:creationId xmlns:a16="http://schemas.microsoft.com/office/drawing/2014/main" id="{AE6A80E8-19DE-5FA2-6D98-5233A9F2E946}"/>
              </a:ext>
            </a:extLst>
          </p:cNvPr>
          <p:cNvGrpSpPr/>
          <p:nvPr/>
        </p:nvGrpSpPr>
        <p:grpSpPr>
          <a:xfrm>
            <a:off x="4871407" y="3358367"/>
            <a:ext cx="6416595" cy="3448051"/>
            <a:chOff x="4787900" y="3149599"/>
            <a:chExt cx="6416595" cy="3448051"/>
          </a:xfrm>
        </p:grpSpPr>
        <p:sp>
          <p:nvSpPr>
            <p:cNvPr id="17" name="Arrow: Pentagon 16">
              <a:extLst>
                <a:ext uri="{FF2B5EF4-FFF2-40B4-BE49-F238E27FC236}">
                  <a16:creationId xmlns:a16="http://schemas.microsoft.com/office/drawing/2014/main" id="{A7661DE5-C942-F913-D343-3CEC40435B5E}"/>
                </a:ext>
              </a:extLst>
            </p:cNvPr>
            <p:cNvSpPr/>
            <p:nvPr/>
          </p:nvSpPr>
          <p:spPr>
            <a:xfrm rot="10800000">
              <a:off x="4787900" y="3149600"/>
              <a:ext cx="4660901" cy="3445934"/>
            </a:xfrm>
            <a:prstGeom prst="homePlate">
              <a:avLst/>
            </a:prstGeom>
            <a:solidFill>
              <a:schemeClr val="bg1"/>
            </a:solidFill>
            <a:ln>
              <a:solidFill>
                <a:srgbClr val="9878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diagram of a telescope&#10;&#10;Description automatically generated">
              <a:extLst>
                <a:ext uri="{FF2B5EF4-FFF2-40B4-BE49-F238E27FC236}">
                  <a16:creationId xmlns:a16="http://schemas.microsoft.com/office/drawing/2014/main" id="{00BA293E-2D2C-F6AF-9DD2-99802BBC0714}"/>
                </a:ext>
              </a:extLst>
            </p:cNvPr>
            <p:cNvPicPr>
              <a:picLocks noChangeAspect="1"/>
            </p:cNvPicPr>
            <p:nvPr/>
          </p:nvPicPr>
          <p:blipFill>
            <a:blip r:embed="rId4"/>
            <a:stretch>
              <a:fillRect/>
            </a:stretch>
          </p:blipFill>
          <p:spPr>
            <a:xfrm>
              <a:off x="6543757" y="3149599"/>
              <a:ext cx="4660738" cy="3448051"/>
            </a:xfrm>
            <a:prstGeom prst="rect">
              <a:avLst/>
            </a:prstGeom>
            <a:ln w="12700">
              <a:solidFill>
                <a:srgbClr val="98783A"/>
              </a:solidFill>
            </a:ln>
          </p:spPr>
        </p:pic>
        <p:sp>
          <p:nvSpPr>
            <p:cNvPr id="19" name="TextBox 18">
              <a:extLst>
                <a:ext uri="{FF2B5EF4-FFF2-40B4-BE49-F238E27FC236}">
                  <a16:creationId xmlns:a16="http://schemas.microsoft.com/office/drawing/2014/main" id="{1032C4D4-D39C-38C2-7CD6-B0903CDC0573}"/>
                </a:ext>
              </a:extLst>
            </p:cNvPr>
            <p:cNvSpPr txBox="1"/>
            <p:nvPr/>
          </p:nvSpPr>
          <p:spPr>
            <a:xfrm>
              <a:off x="5346700" y="4641850"/>
              <a:ext cx="10287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Grandview Display"/>
                </a:rPr>
                <a:t>HMS</a:t>
              </a:r>
              <a:endParaRPr lang="en-US"/>
            </a:p>
          </p:txBody>
        </p:sp>
      </p:grpSp>
      <p:grpSp>
        <p:nvGrpSpPr>
          <p:cNvPr id="21" name="Group 20">
            <a:extLst>
              <a:ext uri="{FF2B5EF4-FFF2-40B4-BE49-F238E27FC236}">
                <a16:creationId xmlns:a16="http://schemas.microsoft.com/office/drawing/2014/main" id="{9554B936-A7D1-9664-CA58-C4CA930969F1}"/>
              </a:ext>
            </a:extLst>
          </p:cNvPr>
          <p:cNvGrpSpPr/>
          <p:nvPr/>
        </p:nvGrpSpPr>
        <p:grpSpPr>
          <a:xfrm>
            <a:off x="5274152" y="615834"/>
            <a:ext cx="5996517" cy="2578101"/>
            <a:chOff x="5232399" y="302683"/>
            <a:chExt cx="5996517" cy="2578101"/>
          </a:xfrm>
        </p:grpSpPr>
        <p:sp>
          <p:nvSpPr>
            <p:cNvPr id="18" name="Arrow: Pentagon 17">
              <a:extLst>
                <a:ext uri="{FF2B5EF4-FFF2-40B4-BE49-F238E27FC236}">
                  <a16:creationId xmlns:a16="http://schemas.microsoft.com/office/drawing/2014/main" id="{E676361E-5485-6391-3B45-FFBAA36C1002}"/>
                </a:ext>
              </a:extLst>
            </p:cNvPr>
            <p:cNvSpPr/>
            <p:nvPr/>
          </p:nvSpPr>
          <p:spPr>
            <a:xfrm rot="10800000">
              <a:off x="5232399" y="302683"/>
              <a:ext cx="4364568" cy="2578101"/>
            </a:xfrm>
            <a:prstGeom prst="homePlate">
              <a:avLst/>
            </a:prstGeom>
            <a:solidFill>
              <a:schemeClr val="bg1"/>
            </a:solidFill>
            <a:ln>
              <a:solidFill>
                <a:srgbClr val="9878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diagram of a machine&#10;&#10;Description automatically generated">
              <a:extLst>
                <a:ext uri="{FF2B5EF4-FFF2-40B4-BE49-F238E27FC236}">
                  <a16:creationId xmlns:a16="http://schemas.microsoft.com/office/drawing/2014/main" id="{5416ACF6-87AB-1C79-FD3C-686E2A9B3C86}"/>
                </a:ext>
              </a:extLst>
            </p:cNvPr>
            <p:cNvPicPr>
              <a:picLocks noChangeAspect="1"/>
            </p:cNvPicPr>
            <p:nvPr/>
          </p:nvPicPr>
          <p:blipFill>
            <a:blip r:embed="rId5"/>
            <a:stretch>
              <a:fillRect/>
            </a:stretch>
          </p:blipFill>
          <p:spPr>
            <a:xfrm>
              <a:off x="6540500" y="305088"/>
              <a:ext cx="4688416" cy="2575407"/>
            </a:xfrm>
            <a:prstGeom prst="rect">
              <a:avLst/>
            </a:prstGeom>
            <a:ln w="12700">
              <a:solidFill>
                <a:srgbClr val="98783A"/>
              </a:solidFill>
            </a:ln>
          </p:spPr>
        </p:pic>
        <p:sp>
          <p:nvSpPr>
            <p:cNvPr id="20" name="TextBox 19">
              <a:extLst>
                <a:ext uri="{FF2B5EF4-FFF2-40B4-BE49-F238E27FC236}">
                  <a16:creationId xmlns:a16="http://schemas.microsoft.com/office/drawing/2014/main" id="{00B0E69F-21BF-EFEF-F60B-8FBBFCDC744F}"/>
                </a:ext>
              </a:extLst>
            </p:cNvPr>
            <p:cNvSpPr txBox="1"/>
            <p:nvPr/>
          </p:nvSpPr>
          <p:spPr>
            <a:xfrm>
              <a:off x="5516033" y="1361016"/>
              <a:ext cx="10287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Grandview Display"/>
                </a:rPr>
                <a:t>SHMS</a:t>
              </a:r>
              <a:endParaRPr lang="en-US"/>
            </a:p>
          </p:txBody>
        </p:sp>
      </p:grpSp>
      <p:sp>
        <p:nvSpPr>
          <p:cNvPr id="3" name="Slide Number Placeholder 2">
            <a:extLst>
              <a:ext uri="{FF2B5EF4-FFF2-40B4-BE49-F238E27FC236}">
                <a16:creationId xmlns:a16="http://schemas.microsoft.com/office/drawing/2014/main" id="{9D3FDFD6-2B41-AEC4-709D-2D5BFDB93D95}"/>
              </a:ext>
            </a:extLst>
          </p:cNvPr>
          <p:cNvSpPr>
            <a:spLocks noGrp="1"/>
          </p:cNvSpPr>
          <p:nvPr>
            <p:ph type="sldNum" sz="quarter" idx="12"/>
          </p:nvPr>
        </p:nvSpPr>
        <p:spPr>
          <a:xfrm>
            <a:off x="9126071" y="6490821"/>
            <a:ext cx="2743200" cy="365125"/>
          </a:xfrm>
        </p:spPr>
        <p:txBody>
          <a:bodyPr/>
          <a:lstStyle/>
          <a:p>
            <a:fld id="{330EA680-D336-4FF7-8B7A-9848BB0A1C32}" type="slidenum">
              <a:rPr lang="en-US" dirty="0" smtClean="0">
                <a:latin typeface="Grandview Display"/>
              </a:rPr>
              <a:t>15</a:t>
            </a:fld>
            <a:endParaRPr lang="en-US">
              <a:latin typeface="Grandview Display"/>
            </a:endParaRPr>
          </a:p>
        </p:txBody>
      </p:sp>
      <p:sp>
        <p:nvSpPr>
          <p:cNvPr id="6" name="Rectangle 5">
            <a:extLst>
              <a:ext uri="{FF2B5EF4-FFF2-40B4-BE49-F238E27FC236}">
                <a16:creationId xmlns:a16="http://schemas.microsoft.com/office/drawing/2014/main" id="{0B85F8FE-451C-9623-053C-CF8C43880755}"/>
              </a:ext>
            </a:extLst>
          </p:cNvPr>
          <p:cNvSpPr/>
          <p:nvPr/>
        </p:nvSpPr>
        <p:spPr>
          <a:xfrm>
            <a:off x="2935" y="-1468"/>
            <a:ext cx="12184660" cy="514577"/>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rgbClr val="FFFFFF"/>
                </a:solidFill>
                <a:latin typeface="Cambria"/>
                <a:ea typeface="Cambria"/>
              </a:rPr>
              <a:t>Deuteron Experiment Details</a:t>
            </a:r>
            <a:endParaRPr lang="en-US" sz="2800">
              <a:latin typeface="Cambria"/>
              <a:ea typeface="Cambria"/>
            </a:endParaRPr>
          </a:p>
        </p:txBody>
      </p:sp>
      <p:sp>
        <p:nvSpPr>
          <p:cNvPr id="7" name="TextBox 6">
            <a:extLst>
              <a:ext uri="{FF2B5EF4-FFF2-40B4-BE49-F238E27FC236}">
                <a16:creationId xmlns:a16="http://schemas.microsoft.com/office/drawing/2014/main" id="{5EA1B311-E487-2207-9195-400514B69265}"/>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9" name="Picture 8" descr="Florida International University, A Doral Chamber Of ...">
            <a:extLst>
              <a:ext uri="{FF2B5EF4-FFF2-40B4-BE49-F238E27FC236}">
                <a16:creationId xmlns:a16="http://schemas.microsoft.com/office/drawing/2014/main" id="{79CDF449-F6D1-02C2-CB58-30AFDEEA985F}"/>
              </a:ext>
            </a:extLst>
          </p:cNvPr>
          <p:cNvPicPr>
            <a:picLocks noChangeAspect="1"/>
          </p:cNvPicPr>
          <p:nvPr/>
        </p:nvPicPr>
        <p:blipFill>
          <a:blip r:embed="rId6"/>
          <a:stretch>
            <a:fillRect/>
          </a:stretch>
        </p:blipFill>
        <p:spPr>
          <a:xfrm>
            <a:off x="11059883" y="4791"/>
            <a:ext cx="827317" cy="462136"/>
          </a:xfrm>
          <a:prstGeom prst="rect">
            <a:avLst/>
          </a:prstGeom>
        </p:spPr>
      </p:pic>
    </p:spTree>
    <p:extLst>
      <p:ext uri="{BB962C8B-B14F-4D97-AF65-F5344CB8AC3E}">
        <p14:creationId xmlns:p14="http://schemas.microsoft.com/office/powerpoint/2010/main" val="33614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991CAD-3E01-96D7-4D31-6777527481E9}"/>
              </a:ext>
            </a:extLst>
          </p:cNvPr>
          <p:cNvGraphicFramePr>
            <a:graphicFrameLocks noGrp="1"/>
          </p:cNvGraphicFramePr>
          <p:nvPr>
            <p:extLst>
              <p:ext uri="{D42A27DB-BD31-4B8C-83A1-F6EECF244321}">
                <p14:modId xmlns:p14="http://schemas.microsoft.com/office/powerpoint/2010/main" val="931573011"/>
              </p:ext>
            </p:extLst>
          </p:nvPr>
        </p:nvGraphicFramePr>
        <p:xfrm>
          <a:off x="304915" y="2594632"/>
          <a:ext cx="5474218" cy="3474720"/>
        </p:xfrm>
        <a:graphic>
          <a:graphicData uri="http://schemas.openxmlformats.org/drawingml/2006/table">
            <a:tbl>
              <a:tblPr firstRow="1" bandRow="1">
                <a:tableStyleId>{5940675A-B579-460E-94D1-54222C63F5DA}</a:tableStyleId>
              </a:tblPr>
              <a:tblGrid>
                <a:gridCol w="687050">
                  <a:extLst>
                    <a:ext uri="{9D8B030D-6E8A-4147-A177-3AD203B41FA5}">
                      <a16:colId xmlns:a16="http://schemas.microsoft.com/office/drawing/2014/main" val="2040275099"/>
                    </a:ext>
                  </a:extLst>
                </a:gridCol>
                <a:gridCol w="1445738">
                  <a:extLst>
                    <a:ext uri="{9D8B030D-6E8A-4147-A177-3AD203B41FA5}">
                      <a16:colId xmlns:a16="http://schemas.microsoft.com/office/drawing/2014/main" val="58959160"/>
                    </a:ext>
                  </a:extLst>
                </a:gridCol>
                <a:gridCol w="902042">
                  <a:extLst>
                    <a:ext uri="{9D8B030D-6E8A-4147-A177-3AD203B41FA5}">
                      <a16:colId xmlns:a16="http://schemas.microsoft.com/office/drawing/2014/main" val="1395179404"/>
                    </a:ext>
                  </a:extLst>
                </a:gridCol>
                <a:gridCol w="1396313">
                  <a:extLst>
                    <a:ext uri="{9D8B030D-6E8A-4147-A177-3AD203B41FA5}">
                      <a16:colId xmlns:a16="http://schemas.microsoft.com/office/drawing/2014/main" val="2617327691"/>
                    </a:ext>
                  </a:extLst>
                </a:gridCol>
                <a:gridCol w="1043075">
                  <a:extLst>
                    <a:ext uri="{9D8B030D-6E8A-4147-A177-3AD203B41FA5}">
                      <a16:colId xmlns:a16="http://schemas.microsoft.com/office/drawing/2014/main" val="868651541"/>
                    </a:ext>
                  </a:extLst>
                </a:gridCol>
              </a:tblGrid>
              <a:tr h="345446">
                <a:tc gridSpan="5">
                  <a:txBody>
                    <a:bodyPr/>
                    <a:lstStyle/>
                    <a:p>
                      <a:pPr algn="ctr"/>
                      <a:r>
                        <a:rPr lang="en-US" sz="1800" b="1">
                          <a:solidFill>
                            <a:schemeClr val="bg1"/>
                          </a:solidFill>
                          <a:latin typeface="Grandview Display"/>
                        </a:rPr>
                        <a:t>H(</a:t>
                      </a:r>
                      <a:r>
                        <a:rPr lang="en-US" sz="1800" b="1" err="1">
                          <a:solidFill>
                            <a:schemeClr val="bg1"/>
                          </a:solidFill>
                          <a:latin typeface="Grandview Display"/>
                        </a:rPr>
                        <a:t>e,e'p</a:t>
                      </a:r>
                      <a:r>
                        <a:rPr lang="en-US" sz="1800" b="1">
                          <a:solidFill>
                            <a:schemeClr val="bg1"/>
                          </a:solidFill>
                          <a:latin typeface="Grandview Display"/>
                        </a:rPr>
                        <a:t>) </a:t>
                      </a:r>
                      <a:r>
                        <a:rPr lang="en" sz="1800" b="1" i="0" u="none" strike="noStrike" noProof="0">
                          <a:solidFill>
                            <a:schemeClr val="bg1"/>
                          </a:solidFill>
                          <a:latin typeface="Grandview Display"/>
                        </a:rPr>
                        <a:t>δ</a:t>
                      </a:r>
                      <a:r>
                        <a:rPr lang="en-US" sz="1800" b="1">
                          <a:solidFill>
                            <a:schemeClr val="bg1"/>
                          </a:solidFill>
                          <a:latin typeface="Grandview Display"/>
                        </a:rPr>
                        <a:t> scan</a:t>
                      </a:r>
                      <a:endParaRPr lang="en-US" sz="1800" b="1"/>
                    </a:p>
                  </a:txBody>
                  <a:tcPr>
                    <a:lnL w="12700">
                      <a:solidFill>
                        <a:srgbClr val="081E3F"/>
                      </a:solidFill>
                    </a:lnL>
                    <a:lnR w="12700">
                      <a:solidFill>
                        <a:srgbClr val="081E3F"/>
                      </a:solidFill>
                    </a:lnR>
                    <a:lnT w="12700">
                      <a:solidFill>
                        <a:srgbClr val="081E3F"/>
                      </a:solidFill>
                    </a:lnT>
                    <a:lnB w="12700">
                      <a:solidFill>
                        <a:srgbClr val="081E3F"/>
                      </a:solidFill>
                    </a:lnB>
                    <a:solidFill>
                      <a:srgbClr val="98783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5200663"/>
                  </a:ext>
                </a:extLst>
              </a:tr>
              <a:tr h="857660">
                <a:tc>
                  <a:txBody>
                    <a:bodyPr/>
                    <a:lstStyle/>
                    <a:p>
                      <a:pPr lvl="0" algn="ctr">
                        <a:buNone/>
                      </a:pPr>
                      <a:r>
                        <a:rPr lang="en" sz="1800" b="0" i="0" u="none" strike="noStrike" noProof="0">
                          <a:solidFill>
                            <a:srgbClr val="081E3F"/>
                          </a:solidFill>
                          <a:latin typeface="Grandview Display"/>
                        </a:rPr>
                        <a:t>δ </a:t>
                      </a:r>
                      <a:br>
                        <a:rPr lang="en" sz="1800" b="0" i="0" u="none" strike="noStrike" noProof="0">
                          <a:solidFill>
                            <a:srgbClr val="081E3F"/>
                          </a:solidFill>
                          <a:latin typeface="Grandview Display"/>
                        </a:rPr>
                      </a:br>
                      <a:r>
                        <a:rPr lang="en" sz="1800" b="0" i="0" u="none" strike="noStrike" noProof="0">
                          <a:solidFill>
                            <a:srgbClr val="081E3F"/>
                          </a:solidFill>
                          <a:latin typeface="Grandview Display"/>
                        </a:rPr>
                        <a:t>[%]</a:t>
                      </a:r>
                      <a:endParaRPr lang="en-US" sz="1800" b="0">
                        <a:solidFill>
                          <a:srgbClr val="081E3F"/>
                        </a:solidFill>
                        <a:latin typeface="Grandview Display"/>
                      </a:endParaRPr>
                    </a:p>
                  </a:txBody>
                  <a:tcPr anchor="ctr">
                    <a:lnL w="12700">
                      <a:solidFill>
                        <a:srgbClr val="081E3F"/>
                      </a:solidFill>
                    </a:lnL>
                    <a:lnR w="12700">
                      <a:solidFill>
                        <a:srgbClr val="081E3F"/>
                      </a:solidFill>
                    </a:lnR>
                    <a:lnT w="12700">
                      <a:solidFill>
                        <a:srgbClr val="081E3F"/>
                      </a:solidFill>
                    </a:lnT>
                    <a:lnB w="12700">
                      <a:solidFill>
                        <a:srgbClr val="081E3F"/>
                      </a:solidFill>
                    </a:lnB>
                    <a:solidFill>
                      <a:srgbClr val="EDE6D8"/>
                    </a:solidFill>
                  </a:tcPr>
                </a:tc>
                <a:tc>
                  <a:txBody>
                    <a:bodyPr/>
                    <a:lstStyle/>
                    <a:p>
                      <a:pPr algn="ctr"/>
                      <a:r>
                        <a:rPr lang="en-US" sz="1800">
                          <a:solidFill>
                            <a:srgbClr val="081E3F"/>
                          </a:solidFill>
                          <a:latin typeface="Grandview Display"/>
                        </a:rPr>
                        <a:t>SHMS </a:t>
                      </a:r>
                      <a:br>
                        <a:rPr lang="en-US" sz="1800">
                          <a:solidFill>
                            <a:srgbClr val="081E3F"/>
                          </a:solidFill>
                          <a:latin typeface="Grandview Display"/>
                        </a:rPr>
                      </a:br>
                      <a:r>
                        <a:rPr lang="en-US" sz="1800">
                          <a:solidFill>
                            <a:srgbClr val="081E3F"/>
                          </a:solidFill>
                          <a:latin typeface="Grandview Display"/>
                        </a:rPr>
                        <a:t>momentum [GeV]</a:t>
                      </a:r>
                      <a:endParaRPr lang="en-US"/>
                    </a:p>
                  </a:txBody>
                  <a:tcPr anchor="ctr">
                    <a:lnL w="12700">
                      <a:solidFill>
                        <a:srgbClr val="081E3F"/>
                      </a:solidFill>
                    </a:lnL>
                    <a:lnR w="12700">
                      <a:solidFill>
                        <a:srgbClr val="081E3F"/>
                      </a:solidFill>
                    </a:lnR>
                    <a:lnT w="12700">
                      <a:solidFill>
                        <a:srgbClr val="081E3F"/>
                      </a:solidFill>
                    </a:lnT>
                    <a:lnB w="12700">
                      <a:solidFill>
                        <a:srgbClr val="081E3F"/>
                      </a:solidFill>
                    </a:lnB>
                    <a:solidFill>
                      <a:srgbClr val="EDE6D8"/>
                    </a:solidFill>
                  </a:tcPr>
                </a:tc>
                <a:tc>
                  <a:txBody>
                    <a:bodyPr/>
                    <a:lstStyle/>
                    <a:p>
                      <a:pPr algn="ctr"/>
                      <a:r>
                        <a:rPr lang="en-US" sz="1800">
                          <a:latin typeface="Grandview Display"/>
                        </a:rPr>
                        <a:t>SHMS angle</a:t>
                      </a:r>
                      <a:br>
                        <a:rPr lang="en-US" sz="1800">
                          <a:latin typeface="Grandview Display"/>
                        </a:rPr>
                      </a:br>
                      <a:r>
                        <a:rPr lang="en-US" sz="1800">
                          <a:latin typeface="Grandview Display"/>
                        </a:rPr>
                        <a:t> [°]</a:t>
                      </a:r>
                    </a:p>
                  </a:txBody>
                  <a:tcPr anchor="ctr">
                    <a:lnL w="12700">
                      <a:solidFill>
                        <a:srgbClr val="081E3F"/>
                      </a:solidFill>
                    </a:lnL>
                    <a:lnR w="12700">
                      <a:solidFill>
                        <a:srgbClr val="081E3F"/>
                      </a:solidFill>
                    </a:lnR>
                    <a:lnT w="12700">
                      <a:solidFill>
                        <a:srgbClr val="081E3F"/>
                      </a:solidFill>
                    </a:lnT>
                    <a:lnB w="12700">
                      <a:solidFill>
                        <a:srgbClr val="081E3F"/>
                      </a:solidFill>
                    </a:lnB>
                    <a:solidFill>
                      <a:srgbClr val="EDE6D8"/>
                    </a:solidFill>
                  </a:tcPr>
                </a:tc>
                <a:tc>
                  <a:txBody>
                    <a:bodyPr/>
                    <a:lstStyle/>
                    <a:p>
                      <a:pPr algn="ctr"/>
                      <a:r>
                        <a:rPr lang="en-US" sz="1800">
                          <a:latin typeface="Grandview Display"/>
                        </a:rPr>
                        <a:t>HMS momentum [GeV]</a:t>
                      </a:r>
                    </a:p>
                  </a:txBody>
                  <a:tcPr anchor="ctr">
                    <a:lnL w="12700">
                      <a:solidFill>
                        <a:srgbClr val="081E3F"/>
                      </a:solidFill>
                    </a:lnL>
                    <a:lnR w="12700">
                      <a:solidFill>
                        <a:srgbClr val="081E3F"/>
                      </a:solidFill>
                    </a:lnR>
                    <a:lnT w="12700">
                      <a:solidFill>
                        <a:srgbClr val="081E3F"/>
                      </a:solidFill>
                    </a:lnT>
                    <a:lnB w="12700">
                      <a:solidFill>
                        <a:srgbClr val="081E3F"/>
                      </a:solidFill>
                    </a:lnB>
                    <a:solidFill>
                      <a:srgbClr val="EDE6D8"/>
                    </a:solidFill>
                  </a:tcPr>
                </a:tc>
                <a:tc>
                  <a:txBody>
                    <a:bodyPr/>
                    <a:lstStyle/>
                    <a:p>
                      <a:pPr algn="ctr"/>
                      <a:r>
                        <a:rPr lang="en-US" sz="1800">
                          <a:latin typeface="Grandview Display"/>
                        </a:rPr>
                        <a:t>HMS </a:t>
                      </a:r>
                      <a:br>
                        <a:rPr lang="en-US" sz="1800">
                          <a:latin typeface="Grandview Display"/>
                        </a:rPr>
                      </a:br>
                      <a:r>
                        <a:rPr lang="en-US" sz="1800">
                          <a:latin typeface="Grandview Display"/>
                        </a:rPr>
                        <a:t>angle </a:t>
                      </a:r>
                      <a:br>
                        <a:rPr lang="en-US" sz="1800">
                          <a:latin typeface="Grandview Display"/>
                        </a:rPr>
                      </a:br>
                      <a:r>
                        <a:rPr lang="en-US" sz="1800">
                          <a:latin typeface="Grandview Display"/>
                        </a:rPr>
                        <a:t>[°]</a:t>
                      </a:r>
                    </a:p>
                  </a:txBody>
                  <a:tcPr anchor="ctr">
                    <a:lnL w="12700">
                      <a:solidFill>
                        <a:srgbClr val="081E3F"/>
                      </a:solidFill>
                    </a:lnL>
                    <a:lnR w="12700">
                      <a:solidFill>
                        <a:srgbClr val="081E3F"/>
                      </a:solidFill>
                    </a:lnR>
                    <a:lnT w="12700">
                      <a:solidFill>
                        <a:srgbClr val="081E3F"/>
                      </a:solidFill>
                    </a:lnT>
                    <a:lnB w="12700">
                      <a:solidFill>
                        <a:srgbClr val="081E3F"/>
                      </a:solidFill>
                    </a:lnB>
                    <a:solidFill>
                      <a:srgbClr val="EDE6D8"/>
                    </a:solidFill>
                  </a:tcPr>
                </a:tc>
                <a:extLst>
                  <a:ext uri="{0D108BD9-81ED-4DB2-BD59-A6C34878D82A}">
                    <a16:rowId xmlns:a16="http://schemas.microsoft.com/office/drawing/2014/main" val="2159064000"/>
                  </a:ext>
                </a:extLst>
              </a:tr>
              <a:tr h="345446">
                <a:tc>
                  <a:txBody>
                    <a:bodyPr/>
                    <a:lstStyle/>
                    <a:p>
                      <a:pPr algn="ctr"/>
                      <a:r>
                        <a:rPr lang="en-US" sz="1800">
                          <a:latin typeface="Grandview Display"/>
                        </a:rPr>
                        <a:t>-8</a:t>
                      </a:r>
                    </a:p>
                  </a:txBody>
                  <a:tcPr>
                    <a:lnL w="12700">
                      <a:solidFill>
                        <a:srgbClr val="081E3F"/>
                      </a:solidFill>
                    </a:lnL>
                    <a:lnR w="12700">
                      <a:solidFill>
                        <a:srgbClr val="081E3F"/>
                      </a:solidFill>
                    </a:lnR>
                    <a:lnT w="12700">
                      <a:solidFill>
                        <a:srgbClr val="081E3F"/>
                      </a:solidFill>
                    </a:lnT>
                    <a:lnB w="0">
                      <a:noFill/>
                    </a:lnB>
                  </a:tcPr>
                </a:tc>
                <a:tc rowSpan="6">
                  <a:txBody>
                    <a:bodyPr/>
                    <a:lstStyle/>
                    <a:p>
                      <a:pPr algn="ctr"/>
                      <a:r>
                        <a:rPr lang="en-US" sz="1800">
                          <a:latin typeface="Grandview Display"/>
                        </a:rPr>
                        <a:t>-8.55</a:t>
                      </a:r>
                    </a:p>
                  </a:txBody>
                  <a:tcPr anchor="ctr">
                    <a:lnL w="12700">
                      <a:solidFill>
                        <a:srgbClr val="081E3F"/>
                      </a:solidFill>
                    </a:lnL>
                    <a:lnR w="12700">
                      <a:solidFill>
                        <a:srgbClr val="081E3F"/>
                      </a:solidFill>
                    </a:lnR>
                    <a:lnT w="12700">
                      <a:solidFill>
                        <a:srgbClr val="081E3F"/>
                      </a:solidFill>
                    </a:lnT>
                    <a:lnB w="12700">
                      <a:solidFill>
                        <a:srgbClr val="081E3F"/>
                      </a:solidFill>
                    </a:lnB>
                  </a:tcPr>
                </a:tc>
                <a:tc>
                  <a:txBody>
                    <a:bodyPr/>
                    <a:lstStyle/>
                    <a:p>
                      <a:pPr lvl="0" algn="ctr">
                        <a:buNone/>
                      </a:pPr>
                      <a:r>
                        <a:rPr lang="en-US" sz="1800">
                          <a:latin typeface="Grandview Display"/>
                        </a:rPr>
                        <a:t>14.15</a:t>
                      </a:r>
                      <a:endParaRPr lang="en-US" sz="1800"/>
                    </a:p>
                  </a:txBody>
                  <a:tcPr>
                    <a:lnL w="12700">
                      <a:solidFill>
                        <a:srgbClr val="081E3F"/>
                      </a:solidFill>
                    </a:lnL>
                    <a:lnR w="12700">
                      <a:solidFill>
                        <a:srgbClr val="081E3F"/>
                      </a:solidFill>
                    </a:lnR>
                    <a:lnT w="12700">
                      <a:solidFill>
                        <a:srgbClr val="081E3F"/>
                      </a:solidFill>
                    </a:lnT>
                    <a:lnB w="0">
                      <a:noFill/>
                    </a:lnB>
                  </a:tcPr>
                </a:tc>
                <a:tc>
                  <a:txBody>
                    <a:bodyPr/>
                    <a:lstStyle/>
                    <a:p>
                      <a:pPr lvl="0" algn="ctr">
                        <a:buNone/>
                      </a:pPr>
                      <a:r>
                        <a:rPr lang="en-US" sz="1800">
                          <a:latin typeface="Grandview Display"/>
                        </a:rPr>
                        <a:t>3.499</a:t>
                      </a:r>
                    </a:p>
                  </a:txBody>
                  <a:tcPr>
                    <a:lnL w="12700">
                      <a:solidFill>
                        <a:srgbClr val="081E3F"/>
                      </a:solidFill>
                    </a:lnL>
                    <a:lnR w="12700">
                      <a:solidFill>
                        <a:srgbClr val="081E3F"/>
                      </a:solidFill>
                    </a:lnR>
                    <a:lnT w="12700">
                      <a:solidFill>
                        <a:srgbClr val="081E3F"/>
                      </a:solidFill>
                    </a:lnT>
                    <a:lnB w="0">
                      <a:noFill/>
                    </a:lnB>
                  </a:tcPr>
                </a:tc>
                <a:tc>
                  <a:txBody>
                    <a:bodyPr/>
                    <a:lstStyle/>
                    <a:p>
                      <a:pPr lvl="0" algn="ctr">
                        <a:buNone/>
                      </a:pPr>
                      <a:r>
                        <a:rPr lang="en-US" sz="1800">
                          <a:latin typeface="Grandview Display"/>
                        </a:rPr>
                        <a:t>33.34</a:t>
                      </a:r>
                    </a:p>
                  </a:txBody>
                  <a:tcPr>
                    <a:lnL w="12700">
                      <a:solidFill>
                        <a:srgbClr val="081E3F"/>
                      </a:solidFill>
                    </a:lnL>
                    <a:lnR w="12700">
                      <a:solidFill>
                        <a:srgbClr val="081E3F"/>
                      </a:solidFill>
                    </a:lnR>
                    <a:lnT w="12700">
                      <a:solidFill>
                        <a:srgbClr val="081E3F"/>
                      </a:solidFill>
                    </a:lnT>
                    <a:lnB w="0">
                      <a:noFill/>
                    </a:lnB>
                  </a:tcPr>
                </a:tc>
                <a:extLst>
                  <a:ext uri="{0D108BD9-81ED-4DB2-BD59-A6C34878D82A}">
                    <a16:rowId xmlns:a16="http://schemas.microsoft.com/office/drawing/2014/main" val="3885042969"/>
                  </a:ext>
                </a:extLst>
              </a:tr>
              <a:tr h="345446">
                <a:tc>
                  <a:txBody>
                    <a:bodyPr/>
                    <a:lstStyle/>
                    <a:p>
                      <a:pPr lvl="0" algn="ctr">
                        <a:buNone/>
                      </a:pPr>
                      <a:r>
                        <a:rPr lang="en-US" sz="1800">
                          <a:latin typeface="Grandview Display"/>
                        </a:rPr>
                        <a:t>-4</a:t>
                      </a:r>
                    </a:p>
                  </a:txBody>
                  <a:tcPr>
                    <a:lnL w="12700">
                      <a:solidFill>
                        <a:srgbClr val="081E3F"/>
                      </a:solidFill>
                    </a:lnL>
                    <a:lnR w="12700">
                      <a:solidFill>
                        <a:srgbClr val="081E3F"/>
                      </a:solidFill>
                    </a:lnR>
                    <a:lnT w="0">
                      <a:noFill/>
                    </a:lnT>
                    <a:lnB w="0">
                      <a:noFill/>
                    </a:lnB>
                  </a:tcPr>
                </a:tc>
                <a:tc vMerge="1">
                  <a:txBody>
                    <a:bodyPr/>
                    <a:lstStyle/>
                    <a:p>
                      <a:endParaRPr lang="en-US"/>
                    </a:p>
                  </a:txBody>
                  <a:tcPr>
                    <a:lnL w="12700">
                      <a:solidFill>
                        <a:srgbClr val="081E3F"/>
                      </a:solidFill>
                    </a:lnL>
                    <a:lnR w="12700">
                      <a:solidFill>
                        <a:srgbClr val="081E3F"/>
                      </a:solidFill>
                    </a:lnR>
                    <a:lnT w="0">
                      <a:noFill/>
                    </a:lnT>
                    <a:lnB w="0">
                      <a:noFill/>
                    </a:lnB>
                  </a:tcPr>
                </a:tc>
                <a:tc>
                  <a:txBody>
                    <a:bodyPr/>
                    <a:lstStyle/>
                    <a:p>
                      <a:pPr lvl="0" algn="ctr">
                        <a:buNone/>
                      </a:pPr>
                      <a:r>
                        <a:rPr lang="en-US" sz="1800">
                          <a:latin typeface="Grandview Display"/>
                        </a:rPr>
                        <a:t>12.94</a:t>
                      </a:r>
                    </a:p>
                  </a:txBody>
                  <a:tcPr>
                    <a:lnL w="12700">
                      <a:solidFill>
                        <a:srgbClr val="081E3F"/>
                      </a:solidFill>
                    </a:lnL>
                    <a:lnR w="12700">
                      <a:solidFill>
                        <a:srgbClr val="081E3F"/>
                      </a:solidFill>
                    </a:lnR>
                    <a:lnT w="0">
                      <a:noFill/>
                    </a:lnT>
                    <a:lnB w="0">
                      <a:noFill/>
                    </a:lnB>
                  </a:tcPr>
                </a:tc>
                <a:tc>
                  <a:txBody>
                    <a:bodyPr/>
                    <a:lstStyle/>
                    <a:p>
                      <a:pPr lvl="0" algn="ctr">
                        <a:buNone/>
                      </a:pPr>
                      <a:r>
                        <a:rPr lang="en-US" sz="1800">
                          <a:latin typeface="Grandview Display"/>
                        </a:rPr>
                        <a:t>3.145</a:t>
                      </a:r>
                    </a:p>
                  </a:txBody>
                  <a:tcPr>
                    <a:lnL w="12700">
                      <a:solidFill>
                        <a:srgbClr val="081E3F"/>
                      </a:solidFill>
                    </a:lnL>
                    <a:lnR w="12700">
                      <a:solidFill>
                        <a:srgbClr val="081E3F"/>
                      </a:solidFill>
                    </a:lnR>
                    <a:lnT w="0">
                      <a:noFill/>
                    </a:lnT>
                    <a:lnB w="0">
                      <a:noFill/>
                    </a:lnB>
                  </a:tcPr>
                </a:tc>
                <a:tc>
                  <a:txBody>
                    <a:bodyPr/>
                    <a:lstStyle/>
                    <a:p>
                      <a:pPr lvl="0" algn="ctr">
                        <a:buNone/>
                      </a:pPr>
                      <a:r>
                        <a:rPr lang="en-US" sz="1800">
                          <a:latin typeface="Grandview Display"/>
                        </a:rPr>
                        <a:t>35.76</a:t>
                      </a:r>
                    </a:p>
                  </a:txBody>
                  <a:tcPr>
                    <a:lnL w="12700">
                      <a:solidFill>
                        <a:srgbClr val="081E3F"/>
                      </a:solidFill>
                    </a:lnL>
                    <a:lnR w="12700">
                      <a:solidFill>
                        <a:srgbClr val="081E3F"/>
                      </a:solidFill>
                    </a:lnR>
                    <a:lnT w="0">
                      <a:noFill/>
                    </a:lnT>
                    <a:lnB w="0">
                      <a:noFill/>
                    </a:lnB>
                  </a:tcPr>
                </a:tc>
                <a:extLst>
                  <a:ext uri="{0D108BD9-81ED-4DB2-BD59-A6C34878D82A}">
                    <a16:rowId xmlns:a16="http://schemas.microsoft.com/office/drawing/2014/main" val="2591052421"/>
                  </a:ext>
                </a:extLst>
              </a:tr>
              <a:tr h="345446">
                <a:tc>
                  <a:txBody>
                    <a:bodyPr/>
                    <a:lstStyle/>
                    <a:p>
                      <a:pPr lvl="0" algn="ctr">
                        <a:buNone/>
                      </a:pPr>
                      <a:r>
                        <a:rPr lang="en-US" sz="1800">
                          <a:latin typeface="Grandview Display"/>
                        </a:rPr>
                        <a:t>0</a:t>
                      </a:r>
                    </a:p>
                  </a:txBody>
                  <a:tcPr>
                    <a:lnL w="12700">
                      <a:solidFill>
                        <a:srgbClr val="081E3F"/>
                      </a:solidFill>
                    </a:lnL>
                    <a:lnR w="12700">
                      <a:solidFill>
                        <a:srgbClr val="081E3F"/>
                      </a:solidFill>
                    </a:lnR>
                    <a:lnT w="0">
                      <a:noFill/>
                    </a:lnT>
                    <a:lnB w="0">
                      <a:noFill/>
                    </a:lnB>
                  </a:tcPr>
                </a:tc>
                <a:tc vMerge="1">
                  <a:txBody>
                    <a:bodyPr/>
                    <a:lstStyle/>
                    <a:p>
                      <a:endParaRPr lang="en-US"/>
                    </a:p>
                  </a:txBody>
                  <a:tcPr>
                    <a:lnL w="12700">
                      <a:solidFill>
                        <a:srgbClr val="081E3F"/>
                      </a:solidFill>
                    </a:lnL>
                    <a:lnR w="12700">
                      <a:solidFill>
                        <a:srgbClr val="081E3F"/>
                      </a:solidFill>
                    </a:lnR>
                    <a:lnT w="0">
                      <a:noFill/>
                    </a:lnT>
                    <a:lnB w="0">
                      <a:noFill/>
                    </a:lnB>
                  </a:tcPr>
                </a:tc>
                <a:tc>
                  <a:txBody>
                    <a:bodyPr/>
                    <a:lstStyle/>
                    <a:p>
                      <a:pPr lvl="0" algn="ctr">
                        <a:buNone/>
                      </a:pPr>
                      <a:r>
                        <a:rPr lang="en-US" sz="1800">
                          <a:latin typeface="Grandview Display"/>
                        </a:rPr>
                        <a:t>11.71</a:t>
                      </a:r>
                    </a:p>
                  </a:txBody>
                  <a:tcPr>
                    <a:lnL w="12700">
                      <a:solidFill>
                        <a:srgbClr val="081E3F"/>
                      </a:solidFill>
                    </a:lnL>
                    <a:lnR w="12700">
                      <a:solidFill>
                        <a:srgbClr val="081E3F"/>
                      </a:solidFill>
                    </a:lnR>
                    <a:lnT w="0">
                      <a:noFill/>
                    </a:lnT>
                    <a:lnB w="0">
                      <a:noFill/>
                    </a:lnB>
                  </a:tcPr>
                </a:tc>
                <a:tc>
                  <a:txBody>
                    <a:bodyPr/>
                    <a:lstStyle/>
                    <a:p>
                      <a:pPr lvl="0" algn="ctr">
                        <a:buNone/>
                      </a:pPr>
                      <a:r>
                        <a:rPr lang="en-US" sz="1800">
                          <a:latin typeface="Grandview Display"/>
                        </a:rPr>
                        <a:t>2.703</a:t>
                      </a:r>
                    </a:p>
                  </a:txBody>
                  <a:tcPr>
                    <a:lnL w="12700">
                      <a:solidFill>
                        <a:srgbClr val="081E3F"/>
                      </a:solidFill>
                    </a:lnL>
                    <a:lnR w="12700">
                      <a:solidFill>
                        <a:srgbClr val="081E3F"/>
                      </a:solidFill>
                    </a:lnR>
                    <a:lnT w="0">
                      <a:noFill/>
                    </a:lnT>
                    <a:lnB w="0">
                      <a:noFill/>
                    </a:lnB>
                  </a:tcPr>
                </a:tc>
                <a:tc>
                  <a:txBody>
                    <a:bodyPr/>
                    <a:lstStyle/>
                    <a:p>
                      <a:pPr lvl="0" algn="ctr">
                        <a:buNone/>
                      </a:pPr>
                      <a:r>
                        <a:rPr lang="en-US" sz="1800">
                          <a:latin typeface="Grandview Display"/>
                        </a:rPr>
                        <a:t>38.55</a:t>
                      </a:r>
                    </a:p>
                  </a:txBody>
                  <a:tcPr>
                    <a:lnL w="12700">
                      <a:solidFill>
                        <a:srgbClr val="081E3F"/>
                      </a:solidFill>
                    </a:lnL>
                    <a:lnR w="12700">
                      <a:solidFill>
                        <a:srgbClr val="081E3F"/>
                      </a:solidFill>
                    </a:lnR>
                    <a:lnT w="0">
                      <a:noFill/>
                    </a:lnT>
                    <a:lnB w="0">
                      <a:noFill/>
                    </a:lnB>
                  </a:tcPr>
                </a:tc>
                <a:extLst>
                  <a:ext uri="{0D108BD9-81ED-4DB2-BD59-A6C34878D82A}">
                    <a16:rowId xmlns:a16="http://schemas.microsoft.com/office/drawing/2014/main" val="2752109193"/>
                  </a:ext>
                </a:extLst>
              </a:tr>
              <a:tr h="345446">
                <a:tc>
                  <a:txBody>
                    <a:bodyPr/>
                    <a:lstStyle/>
                    <a:p>
                      <a:pPr lvl="0" algn="ctr">
                        <a:buNone/>
                      </a:pPr>
                      <a:r>
                        <a:rPr lang="en-US" sz="1800">
                          <a:latin typeface="Grandview Display"/>
                        </a:rPr>
                        <a:t>+4</a:t>
                      </a:r>
                    </a:p>
                  </a:txBody>
                  <a:tcPr>
                    <a:lnL w="12700">
                      <a:solidFill>
                        <a:srgbClr val="081E3F"/>
                      </a:solidFill>
                    </a:lnL>
                    <a:lnR w="12700">
                      <a:solidFill>
                        <a:srgbClr val="081E3F"/>
                      </a:solidFill>
                    </a:lnR>
                    <a:lnT w="0">
                      <a:noFill/>
                    </a:lnT>
                    <a:lnB w="0">
                      <a:noFill/>
                    </a:lnB>
                  </a:tcPr>
                </a:tc>
                <a:tc vMerge="1">
                  <a:txBody>
                    <a:bodyPr/>
                    <a:lstStyle/>
                    <a:p>
                      <a:endParaRPr lang="en-US"/>
                    </a:p>
                  </a:txBody>
                  <a:tcPr>
                    <a:lnL w="12700">
                      <a:solidFill>
                        <a:srgbClr val="081E3F"/>
                      </a:solidFill>
                    </a:lnL>
                    <a:lnR w="12700">
                      <a:solidFill>
                        <a:srgbClr val="081E3F"/>
                      </a:solidFill>
                    </a:lnR>
                    <a:lnT w="0">
                      <a:noFill/>
                    </a:lnT>
                    <a:lnB w="0">
                      <a:noFill/>
                    </a:lnB>
                  </a:tcPr>
                </a:tc>
                <a:tc>
                  <a:txBody>
                    <a:bodyPr/>
                    <a:lstStyle/>
                    <a:p>
                      <a:pPr lvl="0" algn="ctr">
                        <a:buNone/>
                      </a:pPr>
                      <a:r>
                        <a:rPr lang="en-US" sz="1800">
                          <a:latin typeface="Grandview Display"/>
                        </a:rPr>
                        <a:t>10.44</a:t>
                      </a:r>
                    </a:p>
                  </a:txBody>
                  <a:tcPr>
                    <a:lnL w="12700">
                      <a:solidFill>
                        <a:srgbClr val="081E3F"/>
                      </a:solidFill>
                    </a:lnL>
                    <a:lnR w="12700">
                      <a:solidFill>
                        <a:srgbClr val="081E3F"/>
                      </a:solidFill>
                    </a:lnR>
                    <a:lnT w="0">
                      <a:noFill/>
                    </a:lnT>
                    <a:lnB w="0">
                      <a:noFill/>
                    </a:lnB>
                  </a:tcPr>
                </a:tc>
                <a:tc>
                  <a:txBody>
                    <a:bodyPr/>
                    <a:lstStyle/>
                    <a:p>
                      <a:pPr lvl="0" algn="ctr">
                        <a:buNone/>
                      </a:pPr>
                      <a:r>
                        <a:rPr lang="en-US" sz="1800">
                          <a:latin typeface="Grandview Display"/>
                        </a:rPr>
                        <a:t>2.417</a:t>
                      </a:r>
                    </a:p>
                  </a:txBody>
                  <a:tcPr>
                    <a:lnL w="12700">
                      <a:solidFill>
                        <a:srgbClr val="081E3F"/>
                      </a:solidFill>
                    </a:lnL>
                    <a:lnR w="12700">
                      <a:solidFill>
                        <a:srgbClr val="081E3F"/>
                      </a:solidFill>
                    </a:lnR>
                    <a:lnT w="0">
                      <a:noFill/>
                    </a:lnT>
                    <a:lnB w="0">
                      <a:noFill/>
                    </a:lnB>
                  </a:tcPr>
                </a:tc>
                <a:tc>
                  <a:txBody>
                    <a:bodyPr/>
                    <a:lstStyle/>
                    <a:p>
                      <a:pPr lvl="0" algn="ctr">
                        <a:buNone/>
                      </a:pPr>
                      <a:r>
                        <a:rPr lang="en-US" sz="1800">
                          <a:latin typeface="Grandview Display"/>
                        </a:rPr>
                        <a:t>41.82</a:t>
                      </a:r>
                    </a:p>
                  </a:txBody>
                  <a:tcPr>
                    <a:lnL w="12700">
                      <a:solidFill>
                        <a:srgbClr val="081E3F"/>
                      </a:solidFill>
                    </a:lnL>
                    <a:lnR w="12700">
                      <a:solidFill>
                        <a:srgbClr val="081E3F"/>
                      </a:solidFill>
                    </a:lnR>
                    <a:lnT w="0">
                      <a:noFill/>
                    </a:lnT>
                    <a:lnB w="0">
                      <a:noFill/>
                    </a:lnB>
                  </a:tcPr>
                </a:tc>
                <a:extLst>
                  <a:ext uri="{0D108BD9-81ED-4DB2-BD59-A6C34878D82A}">
                    <a16:rowId xmlns:a16="http://schemas.microsoft.com/office/drawing/2014/main" val="2902532988"/>
                  </a:ext>
                </a:extLst>
              </a:tr>
              <a:tr h="345446">
                <a:tc>
                  <a:txBody>
                    <a:bodyPr/>
                    <a:lstStyle/>
                    <a:p>
                      <a:pPr lvl="0" algn="ctr">
                        <a:buNone/>
                      </a:pPr>
                      <a:r>
                        <a:rPr lang="en-US" sz="1800">
                          <a:latin typeface="Grandview Display"/>
                        </a:rPr>
                        <a:t>+8</a:t>
                      </a:r>
                    </a:p>
                  </a:txBody>
                  <a:tcPr>
                    <a:lnL w="12700">
                      <a:solidFill>
                        <a:srgbClr val="081E3F"/>
                      </a:solidFill>
                    </a:lnL>
                    <a:lnR w="12700">
                      <a:solidFill>
                        <a:srgbClr val="081E3F"/>
                      </a:solidFill>
                    </a:lnR>
                    <a:lnT w="0">
                      <a:noFill/>
                    </a:lnT>
                    <a:lnB w="0">
                      <a:noFill/>
                    </a:lnB>
                  </a:tcPr>
                </a:tc>
                <a:tc vMerge="1">
                  <a:txBody>
                    <a:bodyPr/>
                    <a:lstStyle/>
                    <a:p>
                      <a:endParaRPr lang="en-US"/>
                    </a:p>
                  </a:txBody>
                  <a:tcPr>
                    <a:lnL w="12700">
                      <a:solidFill>
                        <a:srgbClr val="081E3F"/>
                      </a:solidFill>
                    </a:lnL>
                    <a:lnR w="12700">
                      <a:solidFill>
                        <a:srgbClr val="081E3F"/>
                      </a:solidFill>
                    </a:lnR>
                    <a:lnT w="0">
                      <a:noFill/>
                    </a:lnT>
                    <a:lnB w="0">
                      <a:noFill/>
                    </a:lnB>
                  </a:tcPr>
                </a:tc>
                <a:tc>
                  <a:txBody>
                    <a:bodyPr/>
                    <a:lstStyle/>
                    <a:p>
                      <a:pPr lvl="0" algn="ctr">
                        <a:buNone/>
                      </a:pPr>
                      <a:r>
                        <a:rPr lang="en-US" sz="1800">
                          <a:latin typeface="Grandview Display"/>
                        </a:rPr>
                        <a:t>9.13</a:t>
                      </a:r>
                    </a:p>
                  </a:txBody>
                  <a:tcPr>
                    <a:lnL w="12700">
                      <a:solidFill>
                        <a:srgbClr val="081E3F"/>
                      </a:solidFill>
                    </a:lnL>
                    <a:lnR w="12700">
                      <a:solidFill>
                        <a:srgbClr val="081E3F"/>
                      </a:solidFill>
                    </a:lnR>
                    <a:lnT w="0">
                      <a:noFill/>
                    </a:lnT>
                    <a:lnB w="0">
                      <a:noFill/>
                    </a:lnB>
                  </a:tcPr>
                </a:tc>
                <a:tc>
                  <a:txBody>
                    <a:bodyPr/>
                    <a:lstStyle/>
                    <a:p>
                      <a:pPr lvl="0" algn="ctr">
                        <a:buNone/>
                      </a:pPr>
                      <a:r>
                        <a:rPr lang="en-US" sz="1800">
                          <a:latin typeface="Grandview Display"/>
                        </a:rPr>
                        <a:t>2.048</a:t>
                      </a:r>
                    </a:p>
                  </a:txBody>
                  <a:tcPr>
                    <a:lnL w="12700">
                      <a:solidFill>
                        <a:srgbClr val="081E3F"/>
                      </a:solidFill>
                    </a:lnL>
                    <a:lnR w="12700">
                      <a:solidFill>
                        <a:srgbClr val="081E3F"/>
                      </a:solidFill>
                    </a:lnR>
                    <a:lnT w="0">
                      <a:noFill/>
                    </a:lnT>
                    <a:lnB w="0">
                      <a:noFill/>
                    </a:lnB>
                  </a:tcPr>
                </a:tc>
                <a:tc>
                  <a:txBody>
                    <a:bodyPr/>
                    <a:lstStyle/>
                    <a:p>
                      <a:pPr lvl="0" algn="ctr">
                        <a:buNone/>
                      </a:pPr>
                      <a:r>
                        <a:rPr lang="en-US" sz="1800">
                          <a:latin typeface="Grandview Display"/>
                        </a:rPr>
                        <a:t>45.67</a:t>
                      </a:r>
                    </a:p>
                  </a:txBody>
                  <a:tcPr>
                    <a:lnL w="12700">
                      <a:solidFill>
                        <a:srgbClr val="081E3F"/>
                      </a:solidFill>
                    </a:lnL>
                    <a:lnR w="12700">
                      <a:solidFill>
                        <a:srgbClr val="081E3F"/>
                      </a:solidFill>
                    </a:lnR>
                    <a:lnT w="0">
                      <a:noFill/>
                    </a:lnT>
                    <a:lnB w="0">
                      <a:noFill/>
                    </a:lnB>
                  </a:tcPr>
                </a:tc>
                <a:extLst>
                  <a:ext uri="{0D108BD9-81ED-4DB2-BD59-A6C34878D82A}">
                    <a16:rowId xmlns:a16="http://schemas.microsoft.com/office/drawing/2014/main" val="129852918"/>
                  </a:ext>
                </a:extLst>
              </a:tr>
              <a:tr h="345446">
                <a:tc>
                  <a:txBody>
                    <a:bodyPr/>
                    <a:lstStyle/>
                    <a:p>
                      <a:pPr lvl="0" algn="ctr">
                        <a:buNone/>
                      </a:pPr>
                      <a:r>
                        <a:rPr lang="en-US" sz="1800">
                          <a:latin typeface="Grandview Display"/>
                        </a:rPr>
                        <a:t>+12</a:t>
                      </a:r>
                    </a:p>
                  </a:txBody>
                  <a:tcPr>
                    <a:lnL w="12700">
                      <a:solidFill>
                        <a:srgbClr val="081E3F"/>
                      </a:solidFill>
                    </a:lnL>
                    <a:lnR w="12700">
                      <a:solidFill>
                        <a:srgbClr val="081E3F"/>
                      </a:solidFill>
                    </a:lnR>
                    <a:lnT w="0">
                      <a:noFill/>
                    </a:lnT>
                    <a:lnB w="12700">
                      <a:solidFill>
                        <a:srgbClr val="081E3F"/>
                      </a:solidFill>
                    </a:lnB>
                  </a:tcPr>
                </a:tc>
                <a:tc vMerge="1">
                  <a:txBody>
                    <a:bodyPr/>
                    <a:lstStyle/>
                    <a:p>
                      <a:endParaRPr lang="en-US"/>
                    </a:p>
                  </a:txBody>
                  <a:tcPr>
                    <a:lnL w="12700">
                      <a:solidFill>
                        <a:srgbClr val="081E3F"/>
                      </a:solidFill>
                    </a:lnL>
                    <a:lnR w="12700">
                      <a:solidFill>
                        <a:srgbClr val="081E3F"/>
                      </a:solidFill>
                    </a:lnR>
                    <a:lnT w="0">
                      <a:noFill/>
                    </a:lnT>
                    <a:lnB w="12700">
                      <a:solidFill>
                        <a:srgbClr val="081E3F"/>
                      </a:solidFill>
                    </a:lnB>
                  </a:tcPr>
                </a:tc>
                <a:tc>
                  <a:txBody>
                    <a:bodyPr/>
                    <a:lstStyle/>
                    <a:p>
                      <a:pPr lvl="0" algn="ctr">
                        <a:buNone/>
                      </a:pPr>
                      <a:r>
                        <a:rPr lang="en-US" sz="1800">
                          <a:latin typeface="Grandview Display"/>
                        </a:rPr>
                        <a:t>7.70</a:t>
                      </a:r>
                    </a:p>
                  </a:txBody>
                  <a:tcPr>
                    <a:lnL w="12700">
                      <a:solidFill>
                        <a:srgbClr val="081E3F"/>
                      </a:solidFill>
                    </a:lnL>
                    <a:lnR w="12700">
                      <a:solidFill>
                        <a:srgbClr val="081E3F"/>
                      </a:solidFill>
                    </a:lnR>
                    <a:lnT w="0">
                      <a:noFill/>
                    </a:lnT>
                    <a:lnB w="12700">
                      <a:solidFill>
                        <a:srgbClr val="081E3F"/>
                      </a:solidFill>
                    </a:lnB>
                  </a:tcPr>
                </a:tc>
                <a:tc>
                  <a:txBody>
                    <a:bodyPr/>
                    <a:lstStyle/>
                    <a:p>
                      <a:pPr lvl="0" algn="ctr">
                        <a:buNone/>
                      </a:pPr>
                      <a:r>
                        <a:rPr lang="en-US" sz="1800">
                          <a:latin typeface="Grandview Display"/>
                        </a:rPr>
                        <a:t>1.664</a:t>
                      </a:r>
                    </a:p>
                  </a:txBody>
                  <a:tcPr>
                    <a:lnL w="12700">
                      <a:solidFill>
                        <a:srgbClr val="081E3F"/>
                      </a:solidFill>
                    </a:lnL>
                    <a:lnR w="12700">
                      <a:solidFill>
                        <a:srgbClr val="081E3F"/>
                      </a:solidFill>
                    </a:lnR>
                    <a:lnT w="0">
                      <a:noFill/>
                    </a:lnT>
                    <a:lnB w="12700">
                      <a:solidFill>
                        <a:srgbClr val="081E3F"/>
                      </a:solidFill>
                    </a:lnB>
                  </a:tcPr>
                </a:tc>
                <a:tc>
                  <a:txBody>
                    <a:bodyPr/>
                    <a:lstStyle/>
                    <a:p>
                      <a:pPr lvl="0" algn="ctr">
                        <a:buNone/>
                      </a:pPr>
                      <a:r>
                        <a:rPr lang="en-US" sz="1800">
                          <a:latin typeface="Grandview Display"/>
                        </a:rPr>
                        <a:t>50.50</a:t>
                      </a:r>
                    </a:p>
                  </a:txBody>
                  <a:tcPr>
                    <a:lnL w="12700">
                      <a:solidFill>
                        <a:srgbClr val="081E3F"/>
                      </a:solidFill>
                    </a:lnL>
                    <a:lnR w="12700">
                      <a:solidFill>
                        <a:srgbClr val="081E3F"/>
                      </a:solidFill>
                    </a:lnR>
                    <a:lnT w="0">
                      <a:noFill/>
                    </a:lnT>
                    <a:lnB w="12700">
                      <a:solidFill>
                        <a:srgbClr val="081E3F"/>
                      </a:solidFill>
                    </a:lnB>
                  </a:tcPr>
                </a:tc>
                <a:extLst>
                  <a:ext uri="{0D108BD9-81ED-4DB2-BD59-A6C34878D82A}">
                    <a16:rowId xmlns:a16="http://schemas.microsoft.com/office/drawing/2014/main" val="2636322698"/>
                  </a:ext>
                </a:extLst>
              </a:tr>
            </a:tbl>
          </a:graphicData>
        </a:graphic>
      </p:graphicFrame>
      <p:sp>
        <p:nvSpPr>
          <p:cNvPr id="5" name="Slide Number Placeholder 4">
            <a:extLst>
              <a:ext uri="{FF2B5EF4-FFF2-40B4-BE49-F238E27FC236}">
                <a16:creationId xmlns:a16="http://schemas.microsoft.com/office/drawing/2014/main" id="{A930C2B3-58B4-496C-3B6F-7DBD4A8884CE}"/>
              </a:ext>
            </a:extLst>
          </p:cNvPr>
          <p:cNvSpPr>
            <a:spLocks noGrp="1"/>
          </p:cNvSpPr>
          <p:nvPr>
            <p:ph type="sldNum" sz="quarter" idx="12"/>
          </p:nvPr>
        </p:nvSpPr>
        <p:spPr>
          <a:xfrm>
            <a:off x="9126071" y="6490821"/>
            <a:ext cx="2743200" cy="365125"/>
          </a:xfrm>
        </p:spPr>
        <p:txBody>
          <a:bodyPr/>
          <a:lstStyle/>
          <a:p>
            <a:fld id="{330EA680-D336-4FF7-8B7A-9848BB0A1C32}" type="slidenum">
              <a:rPr lang="en-US" smtClean="0">
                <a:latin typeface="Grandview Display"/>
              </a:rPr>
              <a:t>16</a:t>
            </a:fld>
            <a:endParaRPr lang="en-US">
              <a:latin typeface="Grandview Display"/>
            </a:endParaRPr>
          </a:p>
        </p:txBody>
      </p:sp>
      <p:graphicFrame>
        <p:nvGraphicFramePr>
          <p:cNvPr id="9" name="Table 8">
            <a:extLst>
              <a:ext uri="{FF2B5EF4-FFF2-40B4-BE49-F238E27FC236}">
                <a16:creationId xmlns:a16="http://schemas.microsoft.com/office/drawing/2014/main" id="{13A2C184-F382-2A5B-8112-05767E415016}"/>
              </a:ext>
            </a:extLst>
          </p:cNvPr>
          <p:cNvGraphicFramePr>
            <a:graphicFrameLocks noGrp="1"/>
          </p:cNvGraphicFramePr>
          <p:nvPr/>
        </p:nvGraphicFramePr>
        <p:xfrm>
          <a:off x="6065107" y="2594919"/>
          <a:ext cx="5810899" cy="3459563"/>
        </p:xfrm>
        <a:graphic>
          <a:graphicData uri="http://schemas.openxmlformats.org/drawingml/2006/table">
            <a:tbl>
              <a:tblPr firstRow="1" bandRow="1">
                <a:tableStyleId>{5940675A-B579-460E-94D1-54222C63F5DA}</a:tableStyleId>
              </a:tblPr>
              <a:tblGrid>
                <a:gridCol w="1360367">
                  <a:extLst>
                    <a:ext uri="{9D8B030D-6E8A-4147-A177-3AD203B41FA5}">
                      <a16:colId xmlns:a16="http://schemas.microsoft.com/office/drawing/2014/main" val="2040275099"/>
                    </a:ext>
                  </a:extLst>
                </a:gridCol>
                <a:gridCol w="1445737">
                  <a:extLst>
                    <a:ext uri="{9D8B030D-6E8A-4147-A177-3AD203B41FA5}">
                      <a16:colId xmlns:a16="http://schemas.microsoft.com/office/drawing/2014/main" val="58959160"/>
                    </a:ext>
                  </a:extLst>
                </a:gridCol>
                <a:gridCol w="889686">
                  <a:extLst>
                    <a:ext uri="{9D8B030D-6E8A-4147-A177-3AD203B41FA5}">
                      <a16:colId xmlns:a16="http://schemas.microsoft.com/office/drawing/2014/main" val="1395179404"/>
                    </a:ext>
                  </a:extLst>
                </a:gridCol>
                <a:gridCol w="1324277">
                  <a:extLst>
                    <a:ext uri="{9D8B030D-6E8A-4147-A177-3AD203B41FA5}">
                      <a16:colId xmlns:a16="http://schemas.microsoft.com/office/drawing/2014/main" val="3235670389"/>
                    </a:ext>
                  </a:extLst>
                </a:gridCol>
                <a:gridCol w="790832">
                  <a:extLst>
                    <a:ext uri="{9D8B030D-6E8A-4147-A177-3AD203B41FA5}">
                      <a16:colId xmlns:a16="http://schemas.microsoft.com/office/drawing/2014/main" val="1801728723"/>
                    </a:ext>
                  </a:extLst>
                </a:gridCol>
              </a:tblGrid>
              <a:tr h="462108">
                <a:tc gridSpan="5">
                  <a:txBody>
                    <a:bodyPr/>
                    <a:lstStyle/>
                    <a:p>
                      <a:pPr algn="ctr"/>
                      <a:r>
                        <a:rPr lang="en-US" sz="1800" b="1">
                          <a:solidFill>
                            <a:schemeClr val="bg1"/>
                          </a:solidFill>
                          <a:latin typeface="Grandview Display"/>
                        </a:rPr>
                        <a:t>D(</a:t>
                      </a:r>
                      <a:r>
                        <a:rPr lang="en-US" sz="1800" b="1" err="1">
                          <a:solidFill>
                            <a:schemeClr val="bg1"/>
                          </a:solidFill>
                          <a:latin typeface="Grandview Display"/>
                        </a:rPr>
                        <a:t>e,e'p</a:t>
                      </a:r>
                      <a:r>
                        <a:rPr lang="en-US" sz="1800" b="1">
                          <a:solidFill>
                            <a:schemeClr val="bg1"/>
                          </a:solidFill>
                          <a:latin typeface="Grandview Display"/>
                        </a:rPr>
                        <a:t>)n Production</a:t>
                      </a:r>
                    </a:p>
                  </a:txBody>
                  <a:tcPr anchor="ctr">
                    <a:lnL w="12700">
                      <a:solidFill>
                        <a:srgbClr val="081E3F"/>
                      </a:solidFill>
                    </a:lnL>
                    <a:lnR w="12700">
                      <a:solidFill>
                        <a:srgbClr val="081E3F"/>
                      </a:solidFill>
                    </a:lnR>
                    <a:lnT w="12700">
                      <a:solidFill>
                        <a:srgbClr val="081E3F"/>
                      </a:solidFill>
                    </a:lnT>
                    <a:lnB w="12700">
                      <a:solidFill>
                        <a:srgbClr val="081E3F"/>
                      </a:solidFill>
                    </a:lnB>
                    <a:solidFill>
                      <a:srgbClr val="98783A"/>
                    </a:solidFill>
                  </a:tcPr>
                </a:tc>
                <a:tc hMerge="1">
                  <a:txBody>
                    <a:bodyPr/>
                    <a:lstStyle/>
                    <a:p>
                      <a:endParaRPr lang="en-US"/>
                    </a:p>
                  </a:txBody>
                  <a:tcPr/>
                </a:tc>
                <a:tc hMerge="1">
                  <a:txBody>
                    <a:bodyPr/>
                    <a:lstStyle/>
                    <a:p>
                      <a:endParaRPr lang="en-US"/>
                    </a:p>
                  </a:txBody>
                  <a:tcPr/>
                </a:tc>
                <a:tc hMerge="1">
                  <a:txBody>
                    <a:bodyPr/>
                    <a:lstStyle/>
                    <a:p>
                      <a:endParaRPr lang="en-US"/>
                    </a:p>
                  </a:txBody>
                  <a:tcPr>
                    <a:lnL w="12700">
                      <a:solidFill>
                        <a:srgbClr val="081E3F"/>
                      </a:solidFill>
                    </a:lnL>
                    <a:lnR w="12700" cap="flat" cmpd="sng" algn="ctr">
                      <a:solidFill>
                        <a:srgbClr val="081E3F"/>
                      </a:solidFill>
                      <a:prstDash val="solid"/>
                      <a:round/>
                      <a:headEnd type="none" w="med" len="med"/>
                      <a:tailEnd type="none" w="med" len="med"/>
                    </a:lnR>
                    <a:lnT w="12700">
                      <a:solidFill>
                        <a:srgbClr val="081E3F"/>
                      </a:solidFill>
                    </a:lnT>
                    <a:lnB w="12700">
                      <a:solidFill>
                        <a:srgbClr val="081E3F"/>
                      </a:solidFill>
                    </a:lnB>
                    <a:solidFill>
                      <a:srgbClr val="98783A"/>
                    </a:solidFill>
                  </a:tcPr>
                </a:tc>
                <a:tc hMerge="1">
                  <a:txBody>
                    <a:bodyPr/>
                    <a:lstStyle/>
                    <a:p>
                      <a:endParaRPr lang="en-US"/>
                    </a:p>
                  </a:txBody>
                  <a:tcPr>
                    <a:lnL w="12700">
                      <a:solidFill>
                        <a:srgbClr val="081E3F"/>
                      </a:solidFill>
                    </a:lnL>
                    <a:lnR w="12700">
                      <a:solidFill>
                        <a:srgbClr val="081E3F"/>
                      </a:solidFill>
                    </a:lnR>
                    <a:lnT w="12700">
                      <a:solidFill>
                        <a:srgbClr val="081E3F"/>
                      </a:solidFill>
                    </a:lnT>
                    <a:lnB w="12700">
                      <a:solidFill>
                        <a:srgbClr val="081E3F"/>
                      </a:solidFill>
                    </a:lnB>
                    <a:solidFill>
                      <a:srgbClr val="98783A"/>
                    </a:solidFill>
                  </a:tcPr>
                </a:tc>
                <a:extLst>
                  <a:ext uri="{0D108BD9-81ED-4DB2-BD59-A6C34878D82A}">
                    <a16:rowId xmlns:a16="http://schemas.microsoft.com/office/drawing/2014/main" val="2365200663"/>
                  </a:ext>
                </a:extLst>
              </a:tr>
              <a:tr h="1149023">
                <a:tc>
                  <a:txBody>
                    <a:bodyPr/>
                    <a:lstStyle/>
                    <a:p>
                      <a:pPr lvl="0" algn="ctr">
                        <a:buNone/>
                      </a:pPr>
                      <a:r>
                        <a:rPr lang="en" sz="1800" b="0" i="0" u="none" strike="noStrike" noProof="0">
                          <a:solidFill>
                            <a:srgbClr val="081E3F"/>
                          </a:solidFill>
                          <a:latin typeface="Grandview Display"/>
                        </a:rPr>
                        <a:t>Missing momentum</a:t>
                      </a:r>
                      <a:br>
                        <a:rPr lang="en" sz="1800" b="0" i="0" u="none" strike="noStrike" noProof="0">
                          <a:solidFill>
                            <a:srgbClr val="081E3F"/>
                          </a:solidFill>
                          <a:latin typeface="Grandview Display"/>
                        </a:rPr>
                      </a:br>
                      <a:r>
                        <a:rPr lang="en" sz="1800" b="0" i="0" u="none" strike="noStrike" noProof="0">
                          <a:solidFill>
                            <a:srgbClr val="081E3F"/>
                          </a:solidFill>
                          <a:latin typeface="Grandview Display"/>
                        </a:rPr>
                        <a:t>[MeV]</a:t>
                      </a:r>
                      <a:endParaRPr lang="en-US" sz="1800" b="0">
                        <a:solidFill>
                          <a:srgbClr val="081E3F"/>
                        </a:solidFill>
                        <a:latin typeface="Grandview Display"/>
                      </a:endParaRPr>
                    </a:p>
                  </a:txBody>
                  <a:tcPr anchor="ctr">
                    <a:lnL w="12700">
                      <a:solidFill>
                        <a:srgbClr val="081E3F"/>
                      </a:solidFill>
                    </a:lnL>
                    <a:lnR w="12700">
                      <a:solidFill>
                        <a:srgbClr val="081E3F"/>
                      </a:solidFill>
                    </a:lnR>
                    <a:lnT w="12700">
                      <a:solidFill>
                        <a:srgbClr val="081E3F"/>
                      </a:solidFill>
                    </a:lnT>
                    <a:lnB w="12700">
                      <a:solidFill>
                        <a:srgbClr val="081E3F"/>
                      </a:solidFill>
                    </a:lnB>
                    <a:solidFill>
                      <a:srgbClr val="EDE6D8"/>
                    </a:solidFill>
                  </a:tcPr>
                </a:tc>
                <a:tc>
                  <a:txBody>
                    <a:bodyPr/>
                    <a:lstStyle/>
                    <a:p>
                      <a:pPr algn="ctr"/>
                      <a:r>
                        <a:rPr lang="en-US" sz="1800">
                          <a:solidFill>
                            <a:srgbClr val="081E3F"/>
                          </a:solidFill>
                          <a:latin typeface="Grandview Display"/>
                        </a:rPr>
                        <a:t>SHMS </a:t>
                      </a:r>
                      <a:br>
                        <a:rPr lang="en-US" sz="1800">
                          <a:solidFill>
                            <a:srgbClr val="081E3F"/>
                          </a:solidFill>
                          <a:latin typeface="Grandview Display"/>
                        </a:rPr>
                      </a:br>
                      <a:r>
                        <a:rPr lang="en-US" sz="1800">
                          <a:solidFill>
                            <a:srgbClr val="081E3F"/>
                          </a:solidFill>
                          <a:latin typeface="Grandview Display"/>
                        </a:rPr>
                        <a:t>momentum [GeV]</a:t>
                      </a:r>
                    </a:p>
                  </a:txBody>
                  <a:tcPr anchor="ctr">
                    <a:lnL w="12700">
                      <a:solidFill>
                        <a:srgbClr val="081E3F"/>
                      </a:solidFill>
                    </a:lnL>
                    <a:lnR w="12700">
                      <a:solidFill>
                        <a:srgbClr val="081E3F"/>
                      </a:solidFill>
                    </a:lnR>
                    <a:lnT w="12700">
                      <a:solidFill>
                        <a:srgbClr val="081E3F"/>
                      </a:solidFill>
                    </a:lnT>
                    <a:lnB w="12700">
                      <a:solidFill>
                        <a:srgbClr val="081E3F"/>
                      </a:solidFill>
                    </a:lnB>
                    <a:solidFill>
                      <a:srgbClr val="EDE6D8"/>
                    </a:solidFill>
                  </a:tcPr>
                </a:tc>
                <a:tc>
                  <a:txBody>
                    <a:bodyPr/>
                    <a:lstStyle/>
                    <a:p>
                      <a:pPr algn="ctr"/>
                      <a:r>
                        <a:rPr lang="en-US" sz="1800">
                          <a:latin typeface="Grandview Display"/>
                        </a:rPr>
                        <a:t>SHMS angle</a:t>
                      </a:r>
                      <a:br>
                        <a:rPr lang="en-US" sz="1800">
                          <a:latin typeface="Grandview Display"/>
                        </a:rPr>
                      </a:br>
                      <a:r>
                        <a:rPr lang="en-US" sz="1800">
                          <a:latin typeface="Grandview Display"/>
                        </a:rPr>
                        <a:t> [°]</a:t>
                      </a:r>
                    </a:p>
                  </a:txBody>
                  <a:tcPr anchor="ctr">
                    <a:lnL w="12700">
                      <a:solidFill>
                        <a:srgbClr val="081E3F"/>
                      </a:solidFill>
                    </a:lnL>
                    <a:lnR w="12700" cap="flat" cmpd="sng" algn="ctr">
                      <a:solidFill>
                        <a:srgbClr val="081E3F"/>
                      </a:solidFill>
                      <a:prstDash val="solid"/>
                      <a:round/>
                      <a:headEnd type="none" w="med" len="med"/>
                      <a:tailEnd type="none" w="med" len="med"/>
                    </a:lnR>
                    <a:lnT w="12700">
                      <a:solidFill>
                        <a:srgbClr val="081E3F"/>
                      </a:solidFill>
                    </a:lnT>
                    <a:lnB w="12700">
                      <a:solidFill>
                        <a:srgbClr val="081E3F"/>
                      </a:solidFill>
                    </a:lnB>
                    <a:solidFill>
                      <a:srgbClr val="EDE6D8"/>
                    </a:solidFill>
                  </a:tcPr>
                </a:tc>
                <a:tc>
                  <a:txBody>
                    <a:bodyPr/>
                    <a:lstStyle/>
                    <a:p>
                      <a:pPr lvl="0" algn="ctr">
                        <a:buNone/>
                      </a:pPr>
                      <a:r>
                        <a:rPr lang="en-US" sz="1800">
                          <a:latin typeface="Grandview Display"/>
                        </a:rPr>
                        <a:t>HMS </a:t>
                      </a:r>
                      <a:br>
                        <a:rPr lang="en-US" sz="1800">
                          <a:latin typeface="Grandview Display"/>
                        </a:rPr>
                      </a:br>
                      <a:r>
                        <a:rPr lang="en-US" sz="1800">
                          <a:latin typeface="Grandview Display"/>
                        </a:rPr>
                        <a:t>momentum [GeV]</a:t>
                      </a:r>
                    </a:p>
                  </a:txBody>
                  <a:tcPr anchor="ctr">
                    <a:lnL w="12700">
                      <a:solidFill>
                        <a:srgbClr val="081E3F"/>
                      </a:solidFill>
                    </a:lnL>
                    <a:lnR w="12700" cap="flat" cmpd="sng" algn="ctr">
                      <a:solidFill>
                        <a:srgbClr val="081E3F"/>
                      </a:solidFill>
                      <a:prstDash val="solid"/>
                      <a:round/>
                      <a:headEnd type="none" w="med" len="med"/>
                      <a:tailEnd type="none" w="med" len="med"/>
                    </a:lnR>
                    <a:lnT w="12700">
                      <a:solidFill>
                        <a:srgbClr val="081E3F"/>
                      </a:solidFill>
                    </a:lnT>
                    <a:lnB w="12700">
                      <a:solidFill>
                        <a:srgbClr val="081E3F"/>
                      </a:solidFill>
                    </a:lnB>
                    <a:solidFill>
                      <a:srgbClr val="EDE6D8"/>
                    </a:solidFill>
                  </a:tcPr>
                </a:tc>
                <a:tc>
                  <a:txBody>
                    <a:bodyPr/>
                    <a:lstStyle/>
                    <a:p>
                      <a:pPr lvl="0" algn="ctr">
                        <a:buNone/>
                      </a:pPr>
                      <a:r>
                        <a:rPr lang="en-US" sz="1800">
                          <a:latin typeface="Grandview Display"/>
                        </a:rPr>
                        <a:t>HMS angle [°]</a:t>
                      </a:r>
                    </a:p>
                  </a:txBody>
                  <a:tcPr anchor="ctr">
                    <a:lnL w="12700">
                      <a:solidFill>
                        <a:srgbClr val="081E3F"/>
                      </a:solidFill>
                    </a:lnL>
                    <a:lnR w="12700">
                      <a:solidFill>
                        <a:srgbClr val="081E3F"/>
                      </a:solidFill>
                    </a:lnR>
                    <a:lnT w="12700">
                      <a:solidFill>
                        <a:srgbClr val="081E3F"/>
                      </a:solidFill>
                    </a:lnT>
                    <a:lnB w="12700">
                      <a:solidFill>
                        <a:srgbClr val="081E3F"/>
                      </a:solidFill>
                    </a:lnB>
                    <a:solidFill>
                      <a:srgbClr val="EDE6D8"/>
                    </a:solidFill>
                  </a:tcPr>
                </a:tc>
                <a:extLst>
                  <a:ext uri="{0D108BD9-81ED-4DB2-BD59-A6C34878D82A}">
                    <a16:rowId xmlns:a16="http://schemas.microsoft.com/office/drawing/2014/main" val="2159064000"/>
                  </a:ext>
                </a:extLst>
              </a:tr>
              <a:tr h="462108">
                <a:tc>
                  <a:txBody>
                    <a:bodyPr/>
                    <a:lstStyle/>
                    <a:p>
                      <a:pPr algn="ctr"/>
                      <a:r>
                        <a:rPr lang="en-US" sz="1800">
                          <a:latin typeface="Grandview Display"/>
                        </a:rPr>
                        <a:t>120</a:t>
                      </a:r>
                    </a:p>
                  </a:txBody>
                  <a:tcPr>
                    <a:lnL w="12700">
                      <a:solidFill>
                        <a:srgbClr val="081E3F"/>
                      </a:solidFill>
                    </a:lnL>
                    <a:lnR w="12700">
                      <a:solidFill>
                        <a:srgbClr val="081E3F"/>
                      </a:solidFill>
                    </a:lnR>
                    <a:lnT w="12700">
                      <a:solidFill>
                        <a:srgbClr val="081E3F"/>
                      </a:solidFill>
                    </a:lnT>
                    <a:lnB w="0">
                      <a:noFill/>
                    </a:lnB>
                  </a:tcPr>
                </a:tc>
                <a:tc rowSpan="4">
                  <a:txBody>
                    <a:bodyPr/>
                    <a:lstStyle/>
                    <a:p>
                      <a:pPr algn="ctr"/>
                      <a:r>
                        <a:rPr lang="en-US" sz="1800">
                          <a:latin typeface="Grandview Display"/>
                        </a:rPr>
                        <a:t>-8.55</a:t>
                      </a:r>
                    </a:p>
                  </a:txBody>
                  <a:tcPr anchor="ctr">
                    <a:lnL w="12700">
                      <a:solidFill>
                        <a:srgbClr val="081E3F"/>
                      </a:solidFill>
                    </a:lnL>
                    <a:lnR w="12700">
                      <a:solidFill>
                        <a:srgbClr val="081E3F"/>
                      </a:solidFill>
                    </a:lnR>
                    <a:lnT w="12700">
                      <a:solidFill>
                        <a:srgbClr val="081E3F"/>
                      </a:solidFill>
                    </a:lnT>
                    <a:lnB w="12700">
                      <a:solidFill>
                        <a:srgbClr val="081E3F"/>
                      </a:solidFill>
                    </a:lnB>
                  </a:tcPr>
                </a:tc>
                <a:tc rowSpan="4">
                  <a:txBody>
                    <a:bodyPr/>
                    <a:lstStyle/>
                    <a:p>
                      <a:pPr lvl="0" algn="ctr">
                        <a:buNone/>
                      </a:pPr>
                      <a:r>
                        <a:rPr lang="en-US" sz="1800">
                          <a:latin typeface="Grandview Display"/>
                        </a:rPr>
                        <a:t>12.2</a:t>
                      </a:r>
                    </a:p>
                  </a:txBody>
                  <a:tcPr anchor="ctr">
                    <a:lnL w="12700">
                      <a:solidFill>
                        <a:srgbClr val="081E3F"/>
                      </a:solidFill>
                    </a:lnL>
                    <a:lnR w="12700" cap="flat" cmpd="sng" algn="ctr">
                      <a:solidFill>
                        <a:srgbClr val="081E3F"/>
                      </a:solidFill>
                      <a:prstDash val="solid"/>
                      <a:round/>
                      <a:headEnd type="none" w="med" len="med"/>
                      <a:tailEnd type="none" w="med" len="med"/>
                    </a:lnR>
                    <a:lnT w="12700">
                      <a:solidFill>
                        <a:srgbClr val="081E3F"/>
                      </a:solidFill>
                    </a:lnT>
                    <a:lnB w="12700">
                      <a:solidFill>
                        <a:srgbClr val="081E3F"/>
                      </a:solidFill>
                    </a:lnB>
                  </a:tcPr>
                </a:tc>
                <a:tc>
                  <a:txBody>
                    <a:bodyPr/>
                    <a:lstStyle/>
                    <a:p>
                      <a:pPr lvl="0" algn="ctr">
                        <a:buNone/>
                      </a:pPr>
                      <a:r>
                        <a:rPr lang="en-US" sz="1800">
                          <a:latin typeface="Grandview Display"/>
                        </a:rPr>
                        <a:t>3.052</a:t>
                      </a:r>
                    </a:p>
                  </a:txBody>
                  <a:tcPr>
                    <a:lnL w="12700">
                      <a:solidFill>
                        <a:srgbClr val="081E3F"/>
                      </a:solidFill>
                    </a:lnL>
                    <a:lnR w="12700" cap="flat" cmpd="sng" algn="ctr">
                      <a:solidFill>
                        <a:srgbClr val="081E3F"/>
                      </a:solidFill>
                      <a:prstDash val="solid"/>
                      <a:round/>
                      <a:headEnd type="none" w="med" len="med"/>
                      <a:tailEnd type="none" w="med" len="med"/>
                    </a:lnR>
                    <a:lnT w="12700">
                      <a:solidFill>
                        <a:srgbClr val="081E3F"/>
                      </a:solidFill>
                    </a:lnT>
                    <a:lnB w="0">
                      <a:noFill/>
                    </a:lnB>
                  </a:tcPr>
                </a:tc>
                <a:tc>
                  <a:txBody>
                    <a:bodyPr/>
                    <a:lstStyle/>
                    <a:p>
                      <a:pPr lvl="0" algn="ctr">
                        <a:buNone/>
                      </a:pPr>
                      <a:r>
                        <a:rPr lang="en-US" sz="1800">
                          <a:latin typeface="Grandview Display"/>
                        </a:rPr>
                        <a:t>38.63</a:t>
                      </a:r>
                    </a:p>
                  </a:txBody>
                  <a:tcPr>
                    <a:lnL w="12700">
                      <a:solidFill>
                        <a:srgbClr val="081E3F"/>
                      </a:solidFill>
                    </a:lnL>
                    <a:lnR w="12700">
                      <a:solidFill>
                        <a:srgbClr val="081E3F"/>
                      </a:solidFill>
                    </a:lnR>
                    <a:lnT w="12700">
                      <a:solidFill>
                        <a:srgbClr val="081E3F"/>
                      </a:solidFill>
                    </a:lnT>
                    <a:lnB w="0">
                      <a:noFill/>
                    </a:lnB>
                  </a:tcPr>
                </a:tc>
                <a:extLst>
                  <a:ext uri="{0D108BD9-81ED-4DB2-BD59-A6C34878D82A}">
                    <a16:rowId xmlns:a16="http://schemas.microsoft.com/office/drawing/2014/main" val="3885042969"/>
                  </a:ext>
                </a:extLst>
              </a:tr>
              <a:tr h="462108">
                <a:tc>
                  <a:txBody>
                    <a:bodyPr/>
                    <a:lstStyle/>
                    <a:p>
                      <a:pPr lvl="0" algn="ctr">
                        <a:buNone/>
                      </a:pPr>
                      <a:r>
                        <a:rPr lang="en-US" sz="1800">
                          <a:latin typeface="Grandview Display"/>
                        </a:rPr>
                        <a:t>580</a:t>
                      </a:r>
                    </a:p>
                  </a:txBody>
                  <a:tcPr>
                    <a:lnL w="12700">
                      <a:solidFill>
                        <a:srgbClr val="081E3F"/>
                      </a:solidFill>
                    </a:lnL>
                    <a:lnR w="12700">
                      <a:solidFill>
                        <a:srgbClr val="081E3F"/>
                      </a:solidFill>
                    </a:lnR>
                    <a:lnT w="0">
                      <a:noFill/>
                    </a:lnT>
                    <a:lnB w="0">
                      <a:noFill/>
                    </a:lnB>
                  </a:tcPr>
                </a:tc>
                <a:tc vMerge="1">
                  <a:txBody>
                    <a:bodyPr/>
                    <a:lstStyle/>
                    <a:p>
                      <a:endParaRPr lang="en-US"/>
                    </a:p>
                  </a:txBody>
                  <a:tcPr>
                    <a:lnL w="12700">
                      <a:solidFill>
                        <a:srgbClr val="081E3F"/>
                      </a:solidFill>
                    </a:lnL>
                    <a:lnR w="12700">
                      <a:solidFill>
                        <a:srgbClr val="081E3F"/>
                      </a:solidFill>
                    </a:lnR>
                    <a:lnT w="0">
                      <a:noFill/>
                    </a:lnT>
                    <a:lnB w="0">
                      <a:noFill/>
                    </a:lnB>
                  </a:tcPr>
                </a:tc>
                <a:tc vMerge="1">
                  <a:txBody>
                    <a:bodyPr/>
                    <a:lstStyle/>
                    <a:p>
                      <a:endParaRPr lang="en-US"/>
                    </a:p>
                  </a:txBody>
                  <a:tcPr>
                    <a:lnL w="12700">
                      <a:solidFill>
                        <a:srgbClr val="081E3F"/>
                      </a:solidFill>
                    </a:lnL>
                    <a:lnR w="12700" cap="flat" cmpd="sng" algn="ctr">
                      <a:solidFill>
                        <a:srgbClr val="081E3F"/>
                      </a:solidFill>
                      <a:prstDash val="solid"/>
                      <a:round/>
                      <a:headEnd type="none" w="med" len="med"/>
                      <a:tailEnd type="none" w="med" len="med"/>
                    </a:lnR>
                    <a:lnT w="0">
                      <a:noFill/>
                    </a:lnT>
                    <a:lnB w="0">
                      <a:noFill/>
                    </a:lnB>
                  </a:tcPr>
                </a:tc>
                <a:tc>
                  <a:txBody>
                    <a:bodyPr/>
                    <a:lstStyle/>
                    <a:p>
                      <a:pPr lvl="0" algn="ctr">
                        <a:buNone/>
                      </a:pPr>
                      <a:r>
                        <a:rPr lang="en-US" sz="1800">
                          <a:latin typeface="Grandview Display"/>
                        </a:rPr>
                        <a:t>2.262</a:t>
                      </a:r>
                    </a:p>
                  </a:txBody>
                  <a:tcPr>
                    <a:lnL w="12700">
                      <a:solidFill>
                        <a:srgbClr val="081E3F"/>
                      </a:solidFill>
                    </a:lnL>
                    <a:lnR w="12700" cap="flat" cmpd="sng" algn="ctr">
                      <a:solidFill>
                        <a:srgbClr val="081E3F"/>
                      </a:solidFill>
                      <a:prstDash val="solid"/>
                      <a:round/>
                      <a:headEnd type="none" w="med" len="med"/>
                      <a:tailEnd type="none" w="med" len="med"/>
                    </a:lnR>
                    <a:lnT w="0">
                      <a:noFill/>
                    </a:lnT>
                    <a:lnB w="0">
                      <a:noFill/>
                    </a:lnB>
                  </a:tcPr>
                </a:tc>
                <a:tc>
                  <a:txBody>
                    <a:bodyPr/>
                    <a:lstStyle/>
                    <a:p>
                      <a:pPr lvl="0" algn="ctr">
                        <a:buNone/>
                      </a:pPr>
                      <a:r>
                        <a:rPr lang="en-US" sz="1800">
                          <a:latin typeface="Grandview Display"/>
                        </a:rPr>
                        <a:t>54.96</a:t>
                      </a:r>
                    </a:p>
                  </a:txBody>
                  <a:tcPr>
                    <a:lnL w="12700">
                      <a:solidFill>
                        <a:srgbClr val="081E3F"/>
                      </a:solidFill>
                    </a:lnL>
                    <a:lnR w="12700">
                      <a:solidFill>
                        <a:srgbClr val="081E3F"/>
                      </a:solidFill>
                    </a:lnR>
                    <a:lnT w="0">
                      <a:noFill/>
                    </a:lnT>
                    <a:lnB w="0">
                      <a:noFill/>
                    </a:lnB>
                  </a:tcPr>
                </a:tc>
                <a:extLst>
                  <a:ext uri="{0D108BD9-81ED-4DB2-BD59-A6C34878D82A}">
                    <a16:rowId xmlns:a16="http://schemas.microsoft.com/office/drawing/2014/main" val="2591052421"/>
                  </a:ext>
                </a:extLst>
              </a:tr>
              <a:tr h="462108">
                <a:tc>
                  <a:txBody>
                    <a:bodyPr/>
                    <a:lstStyle/>
                    <a:p>
                      <a:pPr lvl="0" algn="ctr">
                        <a:buNone/>
                      </a:pPr>
                      <a:r>
                        <a:rPr lang="en-US" sz="1800">
                          <a:latin typeface="Grandview Display"/>
                        </a:rPr>
                        <a:t>800</a:t>
                      </a:r>
                    </a:p>
                  </a:txBody>
                  <a:tcPr>
                    <a:lnL w="12700">
                      <a:solidFill>
                        <a:srgbClr val="081E3F"/>
                      </a:solidFill>
                    </a:lnL>
                    <a:lnR w="12700">
                      <a:solidFill>
                        <a:srgbClr val="081E3F"/>
                      </a:solidFill>
                    </a:lnR>
                    <a:lnT w="0">
                      <a:noFill/>
                    </a:lnT>
                    <a:lnB w="0">
                      <a:noFill/>
                    </a:lnB>
                  </a:tcPr>
                </a:tc>
                <a:tc vMerge="1">
                  <a:txBody>
                    <a:bodyPr/>
                    <a:lstStyle/>
                    <a:p>
                      <a:endParaRPr lang="en-US"/>
                    </a:p>
                  </a:txBody>
                  <a:tcPr>
                    <a:lnL w="12700">
                      <a:solidFill>
                        <a:srgbClr val="081E3F"/>
                      </a:solidFill>
                    </a:lnL>
                    <a:lnR w="12700">
                      <a:solidFill>
                        <a:srgbClr val="081E3F"/>
                      </a:solidFill>
                    </a:lnR>
                    <a:lnT w="0">
                      <a:noFill/>
                    </a:lnT>
                    <a:lnB w="0">
                      <a:noFill/>
                    </a:lnB>
                  </a:tcPr>
                </a:tc>
                <a:tc vMerge="1">
                  <a:txBody>
                    <a:bodyPr/>
                    <a:lstStyle/>
                    <a:p>
                      <a:endParaRPr lang="en-US"/>
                    </a:p>
                  </a:txBody>
                  <a:tcPr>
                    <a:lnL w="12700">
                      <a:solidFill>
                        <a:srgbClr val="081E3F"/>
                      </a:solidFill>
                    </a:lnL>
                    <a:lnR w="12700" cap="flat" cmpd="sng" algn="ctr">
                      <a:solidFill>
                        <a:srgbClr val="081E3F"/>
                      </a:solidFill>
                      <a:prstDash val="solid"/>
                      <a:round/>
                      <a:headEnd type="none" w="med" len="med"/>
                      <a:tailEnd type="none" w="med" len="med"/>
                    </a:lnR>
                    <a:lnT w="0">
                      <a:noFill/>
                    </a:lnT>
                    <a:lnB w="0">
                      <a:noFill/>
                    </a:lnB>
                  </a:tcPr>
                </a:tc>
                <a:tc>
                  <a:txBody>
                    <a:bodyPr/>
                    <a:lstStyle/>
                    <a:p>
                      <a:pPr lvl="0" algn="ctr">
                        <a:buNone/>
                      </a:pPr>
                      <a:r>
                        <a:rPr lang="en-US" sz="1800">
                          <a:latin typeface="Grandview Display"/>
                        </a:rPr>
                        <a:t>2.121</a:t>
                      </a:r>
                    </a:p>
                  </a:txBody>
                  <a:tcPr>
                    <a:lnL w="12700">
                      <a:solidFill>
                        <a:srgbClr val="081E3F"/>
                      </a:solidFill>
                    </a:lnL>
                    <a:lnR w="12700" cap="flat" cmpd="sng" algn="ctr">
                      <a:solidFill>
                        <a:srgbClr val="081E3F"/>
                      </a:solidFill>
                      <a:prstDash val="solid"/>
                      <a:round/>
                      <a:headEnd type="none" w="med" len="med"/>
                      <a:tailEnd type="none" w="med" len="med"/>
                    </a:lnR>
                    <a:lnT w="0">
                      <a:noFill/>
                    </a:lnT>
                    <a:lnB w="0">
                      <a:noFill/>
                    </a:lnB>
                  </a:tcPr>
                </a:tc>
                <a:tc>
                  <a:txBody>
                    <a:bodyPr/>
                    <a:lstStyle/>
                    <a:p>
                      <a:pPr lvl="0" algn="ctr">
                        <a:buNone/>
                      </a:pPr>
                      <a:r>
                        <a:rPr lang="en-US" sz="1800">
                          <a:latin typeface="Grandview Display"/>
                        </a:rPr>
                        <a:t>59.39</a:t>
                      </a:r>
                    </a:p>
                  </a:txBody>
                  <a:tcPr>
                    <a:lnL w="12700">
                      <a:solidFill>
                        <a:srgbClr val="081E3F"/>
                      </a:solidFill>
                    </a:lnL>
                    <a:lnR w="12700">
                      <a:solidFill>
                        <a:srgbClr val="081E3F"/>
                      </a:solidFill>
                    </a:lnR>
                    <a:lnT w="0">
                      <a:noFill/>
                    </a:lnT>
                    <a:lnB w="0">
                      <a:noFill/>
                    </a:lnB>
                  </a:tcPr>
                </a:tc>
                <a:extLst>
                  <a:ext uri="{0D108BD9-81ED-4DB2-BD59-A6C34878D82A}">
                    <a16:rowId xmlns:a16="http://schemas.microsoft.com/office/drawing/2014/main" val="2752109193"/>
                  </a:ext>
                </a:extLst>
              </a:tr>
              <a:tr h="462108">
                <a:tc>
                  <a:txBody>
                    <a:bodyPr/>
                    <a:lstStyle/>
                    <a:p>
                      <a:pPr lvl="0" algn="ctr">
                        <a:buNone/>
                      </a:pPr>
                      <a:r>
                        <a:rPr lang="en-US" sz="1800">
                          <a:latin typeface="Grandview Display"/>
                        </a:rPr>
                        <a:t>900</a:t>
                      </a:r>
                    </a:p>
                  </a:txBody>
                  <a:tcPr>
                    <a:lnL w="12700">
                      <a:solidFill>
                        <a:srgbClr val="081E3F"/>
                      </a:solidFill>
                    </a:lnL>
                    <a:lnR w="12700">
                      <a:solidFill>
                        <a:srgbClr val="081E3F"/>
                      </a:solidFill>
                    </a:lnR>
                    <a:lnT w="0">
                      <a:noFill/>
                    </a:lnT>
                    <a:lnB w="12700">
                      <a:solidFill>
                        <a:srgbClr val="081E3F"/>
                      </a:solidFill>
                    </a:lnB>
                  </a:tcPr>
                </a:tc>
                <a:tc vMerge="1">
                  <a:txBody>
                    <a:bodyPr/>
                    <a:lstStyle/>
                    <a:p>
                      <a:endParaRPr lang="en-US"/>
                    </a:p>
                  </a:txBody>
                  <a:tcPr>
                    <a:lnL w="12700">
                      <a:solidFill>
                        <a:srgbClr val="081E3F"/>
                      </a:solidFill>
                    </a:lnL>
                    <a:lnR w="12700">
                      <a:solidFill>
                        <a:srgbClr val="081E3F"/>
                      </a:solidFill>
                    </a:lnR>
                    <a:lnT w="0">
                      <a:noFill/>
                    </a:lnT>
                    <a:lnB w="0">
                      <a:noFill/>
                    </a:lnB>
                  </a:tcPr>
                </a:tc>
                <a:tc vMerge="1">
                  <a:txBody>
                    <a:bodyPr/>
                    <a:lstStyle/>
                    <a:p>
                      <a:endParaRPr lang="en-US"/>
                    </a:p>
                  </a:txBody>
                  <a:tcPr>
                    <a:lnL w="12700">
                      <a:solidFill>
                        <a:srgbClr val="081E3F"/>
                      </a:solidFill>
                    </a:lnL>
                    <a:lnR w="12700" cap="flat" cmpd="sng" algn="ctr">
                      <a:solidFill>
                        <a:srgbClr val="081E3F"/>
                      </a:solidFill>
                      <a:prstDash val="solid"/>
                      <a:round/>
                      <a:headEnd type="none" w="med" len="med"/>
                      <a:tailEnd type="none" w="med" len="med"/>
                    </a:lnR>
                    <a:lnT w="0">
                      <a:noFill/>
                    </a:lnT>
                    <a:lnB w="0">
                      <a:noFill/>
                    </a:lnB>
                  </a:tcPr>
                </a:tc>
                <a:tc>
                  <a:txBody>
                    <a:bodyPr/>
                    <a:lstStyle/>
                    <a:p>
                      <a:pPr lvl="0" algn="ctr">
                        <a:buNone/>
                      </a:pPr>
                      <a:r>
                        <a:rPr lang="en-US" sz="1800">
                          <a:latin typeface="Grandview Display"/>
                        </a:rPr>
                        <a:t>2.047</a:t>
                      </a:r>
                    </a:p>
                  </a:txBody>
                  <a:tcPr>
                    <a:lnL w="12700">
                      <a:solidFill>
                        <a:srgbClr val="081E3F"/>
                      </a:solidFill>
                    </a:lnL>
                    <a:lnR w="12700" cap="flat" cmpd="sng" algn="ctr">
                      <a:solidFill>
                        <a:srgbClr val="081E3F"/>
                      </a:solidFill>
                      <a:prstDash val="solid"/>
                      <a:round/>
                      <a:headEnd type="none" w="med" len="med"/>
                      <a:tailEnd type="none" w="med" len="med"/>
                    </a:lnR>
                    <a:lnT w="0">
                      <a:noFill/>
                    </a:lnT>
                    <a:lnB w="12700">
                      <a:solidFill>
                        <a:srgbClr val="081E3F"/>
                      </a:solidFill>
                    </a:lnB>
                  </a:tcPr>
                </a:tc>
                <a:tc>
                  <a:txBody>
                    <a:bodyPr/>
                    <a:lstStyle/>
                    <a:p>
                      <a:pPr lvl="0" algn="ctr">
                        <a:buNone/>
                      </a:pPr>
                      <a:r>
                        <a:rPr lang="en-US" sz="1800">
                          <a:latin typeface="Grandview Display"/>
                        </a:rPr>
                        <a:t>61.34</a:t>
                      </a:r>
                    </a:p>
                  </a:txBody>
                  <a:tcPr>
                    <a:lnL w="12700">
                      <a:solidFill>
                        <a:srgbClr val="081E3F"/>
                      </a:solidFill>
                    </a:lnL>
                    <a:lnR w="12700">
                      <a:solidFill>
                        <a:srgbClr val="081E3F"/>
                      </a:solidFill>
                    </a:lnR>
                    <a:lnT w="0">
                      <a:noFill/>
                    </a:lnT>
                    <a:lnB w="12700">
                      <a:solidFill>
                        <a:srgbClr val="081E3F"/>
                      </a:solidFill>
                    </a:lnB>
                  </a:tcPr>
                </a:tc>
                <a:extLst>
                  <a:ext uri="{0D108BD9-81ED-4DB2-BD59-A6C34878D82A}">
                    <a16:rowId xmlns:a16="http://schemas.microsoft.com/office/drawing/2014/main" val="2902532988"/>
                  </a:ext>
                </a:extLst>
              </a:tr>
            </a:tbl>
          </a:graphicData>
        </a:graphic>
      </p:graphicFrame>
      <p:sp>
        <p:nvSpPr>
          <p:cNvPr id="10" name="TextBox 9">
            <a:extLst>
              <a:ext uri="{FF2B5EF4-FFF2-40B4-BE49-F238E27FC236}">
                <a16:creationId xmlns:a16="http://schemas.microsoft.com/office/drawing/2014/main" id="{6EE8E3B7-1FCB-D480-05CF-11D38A7618B1}"/>
              </a:ext>
            </a:extLst>
          </p:cNvPr>
          <p:cNvSpPr txBox="1"/>
          <p:nvPr/>
        </p:nvSpPr>
        <p:spPr>
          <a:xfrm>
            <a:off x="313192" y="1073336"/>
            <a:ext cx="5469638" cy="1282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Wingdings" panose="020B0604020202020204" pitchFamily="34" charset="0"/>
              <a:buChar char="Ø"/>
            </a:pPr>
            <a:r>
              <a:rPr lang="en-US">
                <a:latin typeface="Grandview Display"/>
              </a:rPr>
              <a:t>Ran from Feb 24th, 2023 until March 20th, 2023</a:t>
            </a:r>
            <a:endParaRPr lang="en-US"/>
          </a:p>
          <a:p>
            <a:pPr marL="285750" indent="-285750">
              <a:lnSpc>
                <a:spcPct val="150000"/>
              </a:lnSpc>
              <a:buFont typeface="Wingdings" panose="020B0604020202020204" pitchFamily="34" charset="0"/>
              <a:buChar char="Ø"/>
            </a:pPr>
            <a:r>
              <a:rPr lang="en-US">
                <a:latin typeface="Grandview Display"/>
              </a:rPr>
              <a:t>Took </a:t>
            </a:r>
            <a:r>
              <a:rPr lang="en-US">
                <a:solidFill>
                  <a:srgbClr val="C00000"/>
                </a:solidFill>
                <a:latin typeface="Grandview Display"/>
              </a:rPr>
              <a:t>hydrogen elastic H(</a:t>
            </a:r>
            <a:r>
              <a:rPr lang="en-US" err="1">
                <a:solidFill>
                  <a:srgbClr val="C00000"/>
                </a:solidFill>
                <a:latin typeface="Grandview Display"/>
              </a:rPr>
              <a:t>e,e'p</a:t>
            </a:r>
            <a:r>
              <a:rPr lang="en-US">
                <a:solidFill>
                  <a:srgbClr val="C00000"/>
                </a:solidFill>
                <a:latin typeface="Grandview Display"/>
              </a:rPr>
              <a:t>)</a:t>
            </a:r>
            <a:r>
              <a:rPr lang="en-US">
                <a:latin typeface="Grandview Display"/>
              </a:rPr>
              <a:t> data, in a wide range of delta settings. </a:t>
            </a:r>
          </a:p>
        </p:txBody>
      </p:sp>
      <p:sp>
        <p:nvSpPr>
          <p:cNvPr id="11" name="TextBox 10">
            <a:extLst>
              <a:ext uri="{FF2B5EF4-FFF2-40B4-BE49-F238E27FC236}">
                <a16:creationId xmlns:a16="http://schemas.microsoft.com/office/drawing/2014/main" id="{28B831B8-BFF5-5F04-F76B-8AF99392AEB4}"/>
              </a:ext>
            </a:extLst>
          </p:cNvPr>
          <p:cNvSpPr txBox="1"/>
          <p:nvPr/>
        </p:nvSpPr>
        <p:spPr>
          <a:xfrm>
            <a:off x="6098410" y="1160422"/>
            <a:ext cx="565106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panose="020B0604020202020204" pitchFamily="34" charset="0"/>
              <a:buChar char="Ø"/>
            </a:pPr>
            <a:r>
              <a:rPr lang="en-US">
                <a:latin typeface="Grandview Display"/>
              </a:rPr>
              <a:t>D(</a:t>
            </a:r>
            <a:r>
              <a:rPr lang="en-US" err="1">
                <a:latin typeface="Grandview Display"/>
              </a:rPr>
              <a:t>e,e'p</a:t>
            </a:r>
            <a:r>
              <a:rPr lang="en-US">
                <a:latin typeface="Grandview Display"/>
              </a:rPr>
              <a:t>)n production had </a:t>
            </a:r>
            <a:r>
              <a:rPr lang="en-US">
                <a:solidFill>
                  <a:srgbClr val="C00000"/>
                </a:solidFill>
                <a:latin typeface="Grandview Display"/>
              </a:rPr>
              <a:t>4 missing momentum</a:t>
            </a:r>
            <a:r>
              <a:rPr lang="en-US">
                <a:latin typeface="Grandview Display"/>
              </a:rPr>
              <a:t> settings chosen to cover much of the area of interest.</a:t>
            </a:r>
            <a:endParaRPr lang="en-US"/>
          </a:p>
          <a:p>
            <a:pPr marL="285750" indent="-285750">
              <a:buFont typeface="Wingdings" panose="020B0604020202020204" pitchFamily="34" charset="0"/>
              <a:buChar char="Ø"/>
            </a:pPr>
            <a:r>
              <a:rPr lang="en-US">
                <a:latin typeface="Grandview Display"/>
              </a:rPr>
              <a:t>Also took luminosity data for target boiling studies.</a:t>
            </a:r>
          </a:p>
        </p:txBody>
      </p:sp>
      <p:sp>
        <p:nvSpPr>
          <p:cNvPr id="12" name="Rectangle 11">
            <a:extLst>
              <a:ext uri="{FF2B5EF4-FFF2-40B4-BE49-F238E27FC236}">
                <a16:creationId xmlns:a16="http://schemas.microsoft.com/office/drawing/2014/main" id="{B2CCBF18-E57D-DC1D-E5EF-A6BEBCF969F4}"/>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rgbClr val="FFFFFF"/>
                </a:solidFill>
                <a:latin typeface="Cambria"/>
                <a:ea typeface="Cambria"/>
              </a:rPr>
              <a:t>Deuteron Experiment Details</a:t>
            </a:r>
            <a:endParaRPr lang="en-US" sz="2800">
              <a:latin typeface="Cambria"/>
              <a:ea typeface="Cambria"/>
            </a:endParaRPr>
          </a:p>
        </p:txBody>
      </p:sp>
      <p:sp>
        <p:nvSpPr>
          <p:cNvPr id="6" name="TextBox 6">
            <a:extLst>
              <a:ext uri="{FF2B5EF4-FFF2-40B4-BE49-F238E27FC236}">
                <a16:creationId xmlns:a16="http://schemas.microsoft.com/office/drawing/2014/main" id="{A3E84FE3-9219-20A9-0F00-F11DAD8C37F6}"/>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4" name="Picture 3" descr="Florida International University, A Doral Chamber Of ...">
            <a:extLst>
              <a:ext uri="{FF2B5EF4-FFF2-40B4-BE49-F238E27FC236}">
                <a16:creationId xmlns:a16="http://schemas.microsoft.com/office/drawing/2014/main" id="{89C86A3A-52E9-6AE9-F5D6-F503552E90F3}"/>
              </a:ext>
            </a:extLst>
          </p:cNvPr>
          <p:cNvPicPr>
            <a:picLocks noChangeAspect="1"/>
          </p:cNvPicPr>
          <p:nvPr/>
        </p:nvPicPr>
        <p:blipFill>
          <a:blip r:embed="rId3"/>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2089486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00490-81F8-20E2-53C7-C89624B98E58}"/>
            </a:ext>
          </a:extLst>
        </p:cNvPr>
        <p:cNvGrpSpPr/>
        <p:nvPr/>
      </p:nvGrpSpPr>
      <p:grpSpPr>
        <a:xfrm>
          <a:off x="0" y="0"/>
          <a:ext cx="0" cy="0"/>
          <a:chOff x="0" y="0"/>
          <a:chExt cx="0" cy="0"/>
        </a:xfrm>
      </p:grpSpPr>
      <p:pic>
        <p:nvPicPr>
          <p:cNvPr id="5" name="Picture 4" descr="equation">
            <a:extLst>
              <a:ext uri="{FF2B5EF4-FFF2-40B4-BE49-F238E27FC236}">
                <a16:creationId xmlns:a16="http://schemas.microsoft.com/office/drawing/2014/main" id="{CAFBF8F8-C60C-FBC4-6FB3-DF4758D7A2EB}"/>
              </a:ext>
            </a:extLst>
          </p:cNvPr>
          <p:cNvPicPr>
            <a:picLocks noChangeAspect="1"/>
          </p:cNvPicPr>
          <p:nvPr/>
        </p:nvPicPr>
        <p:blipFill>
          <a:blip r:embed="rId3"/>
          <a:stretch>
            <a:fillRect/>
          </a:stretch>
        </p:blipFill>
        <p:spPr>
          <a:xfrm>
            <a:off x="1719837" y="1878498"/>
            <a:ext cx="8973559" cy="1294546"/>
          </a:xfrm>
          <a:prstGeom prst="rect">
            <a:avLst/>
          </a:prstGeom>
        </p:spPr>
      </p:pic>
      <p:sp>
        <p:nvSpPr>
          <p:cNvPr id="6" name="Slide Number Placeholder 5">
            <a:extLst>
              <a:ext uri="{FF2B5EF4-FFF2-40B4-BE49-F238E27FC236}">
                <a16:creationId xmlns:a16="http://schemas.microsoft.com/office/drawing/2014/main" id="{FBAF507A-4E6B-334C-D70F-D681245DE94A}"/>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17</a:t>
            </a:fld>
            <a:endParaRPr lang="en-US">
              <a:latin typeface="Grandview Display"/>
            </a:endParaRPr>
          </a:p>
        </p:txBody>
      </p:sp>
      <p:sp>
        <p:nvSpPr>
          <p:cNvPr id="8" name="Rectangle 7">
            <a:extLst>
              <a:ext uri="{FF2B5EF4-FFF2-40B4-BE49-F238E27FC236}">
                <a16:creationId xmlns:a16="http://schemas.microsoft.com/office/drawing/2014/main" id="{71D711BA-FFE1-5AB4-4567-93130113C971}"/>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D(</a:t>
            </a:r>
            <a:r>
              <a:rPr lang="en-US" sz="2800" err="1">
                <a:latin typeface="Cambria"/>
                <a:ea typeface="Cambria"/>
              </a:rPr>
              <a:t>e,e'p</a:t>
            </a:r>
            <a:r>
              <a:rPr lang="en-US" sz="2800">
                <a:latin typeface="Cambria"/>
                <a:ea typeface="Cambria"/>
              </a:rPr>
              <a:t>)n Data Cross Section</a:t>
            </a:r>
          </a:p>
        </p:txBody>
      </p:sp>
      <p:sp>
        <p:nvSpPr>
          <p:cNvPr id="2" name="TextBox 1">
            <a:extLst>
              <a:ext uri="{FF2B5EF4-FFF2-40B4-BE49-F238E27FC236}">
                <a16:creationId xmlns:a16="http://schemas.microsoft.com/office/drawing/2014/main" id="{C8DD013F-A864-0930-A9CB-E30B3F6539CC}"/>
              </a:ext>
            </a:extLst>
          </p:cNvPr>
          <p:cNvSpPr txBox="1"/>
          <p:nvPr/>
        </p:nvSpPr>
        <p:spPr>
          <a:xfrm>
            <a:off x="480787" y="1031060"/>
            <a:ext cx="722193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Grandview Display"/>
                <a:ea typeface="Cambria"/>
              </a:rPr>
              <a:t>How do we extract the data cross section?</a:t>
            </a:r>
          </a:p>
        </p:txBody>
      </p:sp>
      <p:sp>
        <p:nvSpPr>
          <p:cNvPr id="7" name="Rectangle 6">
            <a:extLst>
              <a:ext uri="{FF2B5EF4-FFF2-40B4-BE49-F238E27FC236}">
                <a16:creationId xmlns:a16="http://schemas.microsoft.com/office/drawing/2014/main" id="{F436666A-AC67-CFD7-861D-F31DDBC328C8}"/>
              </a:ext>
            </a:extLst>
          </p:cNvPr>
          <p:cNvSpPr/>
          <p:nvPr/>
        </p:nvSpPr>
        <p:spPr>
          <a:xfrm>
            <a:off x="7620156" y="1717499"/>
            <a:ext cx="1031371" cy="65979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C144D1-5F9B-F713-4135-D4F223C99785}"/>
              </a:ext>
            </a:extLst>
          </p:cNvPr>
          <p:cNvSpPr/>
          <p:nvPr/>
        </p:nvSpPr>
        <p:spPr>
          <a:xfrm>
            <a:off x="3483140" y="2531692"/>
            <a:ext cx="1158345" cy="637985"/>
          </a:xfrm>
          <a:prstGeom prst="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040298-6DCA-EDE2-1183-44713DCC6B7A}"/>
              </a:ext>
            </a:extLst>
          </p:cNvPr>
          <p:cNvSpPr/>
          <p:nvPr/>
        </p:nvSpPr>
        <p:spPr>
          <a:xfrm>
            <a:off x="4895902" y="2530757"/>
            <a:ext cx="1192465" cy="63892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35678E-150A-571E-43A6-BFB4FE718EAD}"/>
              </a:ext>
            </a:extLst>
          </p:cNvPr>
          <p:cNvSpPr/>
          <p:nvPr/>
        </p:nvSpPr>
        <p:spPr>
          <a:xfrm>
            <a:off x="6386406" y="2521254"/>
            <a:ext cx="1023581" cy="648423"/>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5F5A57-AEEB-2F63-4E4C-D23327D494E0}"/>
              </a:ext>
            </a:extLst>
          </p:cNvPr>
          <p:cNvSpPr/>
          <p:nvPr/>
        </p:nvSpPr>
        <p:spPr>
          <a:xfrm>
            <a:off x="7734667" y="2521253"/>
            <a:ext cx="1672630" cy="64842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7CC45FD-9E00-77EA-129A-8B5A34246B17}"/>
              </a:ext>
            </a:extLst>
          </p:cNvPr>
          <p:cNvSpPr/>
          <p:nvPr/>
        </p:nvSpPr>
        <p:spPr>
          <a:xfrm>
            <a:off x="9670280" y="2521253"/>
            <a:ext cx="1017973" cy="64842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6740378-B313-CD6D-839D-359455107822}"/>
              </a:ext>
            </a:extLst>
          </p:cNvPr>
          <p:cNvSpPr txBox="1"/>
          <p:nvPr/>
        </p:nvSpPr>
        <p:spPr>
          <a:xfrm>
            <a:off x="749068" y="3473168"/>
            <a:ext cx="6980765"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Grandview Display"/>
                <a:ea typeface="Cambria"/>
              </a:rPr>
              <a:t>The </a:t>
            </a:r>
            <a:r>
              <a:rPr lang="en-US" sz="2800" b="1">
                <a:latin typeface="Grandview Display"/>
                <a:ea typeface="Cambria"/>
              </a:rPr>
              <a:t>yield </a:t>
            </a:r>
            <a:r>
              <a:rPr lang="en-US" sz="2800">
                <a:latin typeface="Grandview Display"/>
                <a:ea typeface="Cambria"/>
              </a:rPr>
              <a:t>is corrected by:</a:t>
            </a:r>
          </a:p>
          <a:p>
            <a:pPr marL="285750" indent="-285750">
              <a:buFont typeface="Wingdings"/>
              <a:buChar char="q"/>
            </a:pPr>
            <a:r>
              <a:rPr lang="en-US" sz="2800">
                <a:solidFill>
                  <a:srgbClr val="C00000"/>
                </a:solidFill>
                <a:latin typeface="Grandview Display"/>
                <a:ea typeface="Cambria"/>
              </a:rPr>
              <a:t>Radiative correction factor (from SIMC)</a:t>
            </a:r>
          </a:p>
          <a:p>
            <a:pPr marL="285750" indent="-285750">
              <a:buFont typeface="Wingdings"/>
              <a:buChar char="q"/>
            </a:pPr>
            <a:r>
              <a:rPr lang="en-US" sz="2800">
                <a:solidFill>
                  <a:srgbClr val="92D050"/>
                </a:solidFill>
                <a:latin typeface="Grandview Display"/>
                <a:ea typeface="Cambria"/>
              </a:rPr>
              <a:t>HMS tracking efficiency </a:t>
            </a:r>
          </a:p>
          <a:p>
            <a:pPr marL="285750" indent="-285750">
              <a:buFont typeface="Wingdings"/>
              <a:buChar char="q"/>
            </a:pPr>
            <a:r>
              <a:rPr lang="en-US" sz="2800">
                <a:solidFill>
                  <a:schemeClr val="accent4"/>
                </a:solidFill>
                <a:latin typeface="Grandview Display"/>
                <a:ea typeface="Cambria"/>
              </a:rPr>
              <a:t>SHMS tracking efficiency</a:t>
            </a:r>
          </a:p>
          <a:p>
            <a:pPr marL="285750" indent="-285750">
              <a:buFont typeface="Wingdings"/>
              <a:buChar char="q"/>
            </a:pPr>
            <a:r>
              <a:rPr lang="en-US" sz="2800">
                <a:solidFill>
                  <a:schemeClr val="accent5"/>
                </a:solidFill>
                <a:latin typeface="Grandview Display"/>
                <a:ea typeface="Cambria"/>
              </a:rPr>
              <a:t>Total EDTM Live Time</a:t>
            </a:r>
          </a:p>
          <a:p>
            <a:pPr marL="285750" indent="-285750">
              <a:buFont typeface="Wingdings"/>
              <a:buChar char="q"/>
            </a:pPr>
            <a:r>
              <a:rPr lang="en-US" sz="2800">
                <a:solidFill>
                  <a:schemeClr val="accent2"/>
                </a:solidFill>
                <a:latin typeface="Grandview Display"/>
                <a:ea typeface="Cambria"/>
              </a:rPr>
              <a:t>Target Boiling factor</a:t>
            </a:r>
          </a:p>
          <a:p>
            <a:pPr marL="285750" indent="-285750">
              <a:buFont typeface="Wingdings"/>
              <a:buChar char="q"/>
            </a:pPr>
            <a:r>
              <a:rPr lang="en-US" sz="2800">
                <a:solidFill>
                  <a:srgbClr val="FF0000"/>
                </a:solidFill>
                <a:latin typeface="Grandview Display"/>
                <a:ea typeface="Cambria"/>
              </a:rPr>
              <a:t>Proton Transmission factor</a:t>
            </a:r>
          </a:p>
          <a:p>
            <a:pPr marL="285750" indent="-285750">
              <a:buFont typeface="Wingdings"/>
              <a:buChar char="q"/>
            </a:pPr>
            <a:endParaRPr lang="en-US"/>
          </a:p>
        </p:txBody>
      </p:sp>
      <p:sp>
        <p:nvSpPr>
          <p:cNvPr id="9" name="TextBox 6">
            <a:extLst>
              <a:ext uri="{FF2B5EF4-FFF2-40B4-BE49-F238E27FC236}">
                <a16:creationId xmlns:a16="http://schemas.microsoft.com/office/drawing/2014/main" id="{B1938C4A-F4AB-B0F5-ACB9-4987E07F313A}"/>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4" name="Picture 3" descr="Florida International University, A Doral Chamber Of ...">
            <a:extLst>
              <a:ext uri="{FF2B5EF4-FFF2-40B4-BE49-F238E27FC236}">
                <a16:creationId xmlns:a16="http://schemas.microsoft.com/office/drawing/2014/main" id="{DE0485E3-89FD-3A9D-0C65-B806B295EC19}"/>
              </a:ext>
            </a:extLst>
          </p:cNvPr>
          <p:cNvPicPr>
            <a:picLocks noChangeAspect="1"/>
          </p:cNvPicPr>
          <p:nvPr/>
        </p:nvPicPr>
        <p:blipFill>
          <a:blip r:embed="rId4"/>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253528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9EA0D-CB50-F6B8-E382-BE94E08E3559}"/>
            </a:ext>
          </a:extLst>
        </p:cNvPr>
        <p:cNvGrpSpPr/>
        <p:nvPr/>
      </p:nvGrpSpPr>
      <p:grpSpPr>
        <a:xfrm>
          <a:off x="0" y="0"/>
          <a:ext cx="0" cy="0"/>
          <a:chOff x="0" y="0"/>
          <a:chExt cx="0" cy="0"/>
        </a:xfrm>
      </p:grpSpPr>
      <p:pic>
        <p:nvPicPr>
          <p:cNvPr id="5" name="Picture 4" descr="equation">
            <a:extLst>
              <a:ext uri="{FF2B5EF4-FFF2-40B4-BE49-F238E27FC236}">
                <a16:creationId xmlns:a16="http://schemas.microsoft.com/office/drawing/2014/main" id="{F8946576-3859-05D5-F31C-5F1FA2AEAF87}"/>
              </a:ext>
            </a:extLst>
          </p:cNvPr>
          <p:cNvPicPr>
            <a:picLocks noChangeAspect="1"/>
          </p:cNvPicPr>
          <p:nvPr/>
        </p:nvPicPr>
        <p:blipFill>
          <a:blip r:embed="rId3"/>
          <a:stretch>
            <a:fillRect/>
          </a:stretch>
        </p:blipFill>
        <p:spPr>
          <a:xfrm>
            <a:off x="477672" y="1627977"/>
            <a:ext cx="7324299" cy="1054464"/>
          </a:xfrm>
          <a:prstGeom prst="rect">
            <a:avLst/>
          </a:prstGeom>
        </p:spPr>
      </p:pic>
      <p:sp>
        <p:nvSpPr>
          <p:cNvPr id="6" name="Slide Number Placeholder 5">
            <a:extLst>
              <a:ext uri="{FF2B5EF4-FFF2-40B4-BE49-F238E27FC236}">
                <a16:creationId xmlns:a16="http://schemas.microsoft.com/office/drawing/2014/main" id="{3A7B65F9-3F9D-C791-7A7A-AC860C49A063}"/>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18</a:t>
            </a:fld>
            <a:endParaRPr lang="en-US">
              <a:latin typeface="Grandview Display"/>
            </a:endParaRPr>
          </a:p>
        </p:txBody>
      </p:sp>
      <p:sp>
        <p:nvSpPr>
          <p:cNvPr id="8" name="Rectangle 7">
            <a:extLst>
              <a:ext uri="{FF2B5EF4-FFF2-40B4-BE49-F238E27FC236}">
                <a16:creationId xmlns:a16="http://schemas.microsoft.com/office/drawing/2014/main" id="{29B17237-B758-44D8-97F8-AD5514741462}"/>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D(</a:t>
            </a:r>
            <a:r>
              <a:rPr lang="en-US" sz="2800" err="1">
                <a:latin typeface="Cambria"/>
                <a:ea typeface="Cambria"/>
              </a:rPr>
              <a:t>e,e'p</a:t>
            </a:r>
            <a:r>
              <a:rPr lang="en-US" sz="2800">
                <a:latin typeface="Cambria"/>
                <a:ea typeface="Cambria"/>
              </a:rPr>
              <a:t>)n Data Cross Section</a:t>
            </a:r>
          </a:p>
        </p:txBody>
      </p:sp>
      <p:sp>
        <p:nvSpPr>
          <p:cNvPr id="2" name="TextBox 1">
            <a:extLst>
              <a:ext uri="{FF2B5EF4-FFF2-40B4-BE49-F238E27FC236}">
                <a16:creationId xmlns:a16="http://schemas.microsoft.com/office/drawing/2014/main" id="{B791B5AA-7BAA-F98E-FF56-3FAECAB23080}"/>
              </a:ext>
            </a:extLst>
          </p:cNvPr>
          <p:cNvSpPr txBox="1"/>
          <p:nvPr/>
        </p:nvSpPr>
        <p:spPr>
          <a:xfrm>
            <a:off x="480787" y="1031060"/>
            <a:ext cx="722193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Grandview Display"/>
                <a:ea typeface="Cambria"/>
              </a:rPr>
              <a:t>How do we extract the data cross section?</a:t>
            </a:r>
          </a:p>
        </p:txBody>
      </p:sp>
      <p:sp>
        <p:nvSpPr>
          <p:cNvPr id="16" name="TextBox 15">
            <a:extLst>
              <a:ext uri="{FF2B5EF4-FFF2-40B4-BE49-F238E27FC236}">
                <a16:creationId xmlns:a16="http://schemas.microsoft.com/office/drawing/2014/main" id="{E5C9E0D0-2BCD-F91A-A93E-018C9E560382}"/>
              </a:ext>
            </a:extLst>
          </p:cNvPr>
          <p:cNvSpPr txBox="1"/>
          <p:nvPr/>
        </p:nvSpPr>
        <p:spPr>
          <a:xfrm>
            <a:off x="8097671" y="1489880"/>
            <a:ext cx="352567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latin typeface="Grandview Display"/>
                <a:ea typeface="Cambria"/>
              </a:rPr>
              <a:t>The </a:t>
            </a:r>
            <a:r>
              <a:rPr lang="en-US" sz="2200" b="1">
                <a:latin typeface="Grandview Display"/>
                <a:ea typeface="Cambria"/>
              </a:rPr>
              <a:t>yield </a:t>
            </a:r>
            <a:r>
              <a:rPr lang="en-US" sz="2200">
                <a:latin typeface="Grandview Display"/>
                <a:ea typeface="Cambria"/>
              </a:rPr>
              <a:t>is corrected by:</a:t>
            </a:r>
          </a:p>
          <a:p>
            <a:pPr marL="285750" indent="-285750">
              <a:buFont typeface="Wingdings"/>
              <a:buChar char="q"/>
            </a:pPr>
            <a:r>
              <a:rPr lang="en-US" sz="2200">
                <a:latin typeface="Grandview Display"/>
                <a:ea typeface="Cambria"/>
              </a:rPr>
              <a:t>Radiative correction factor (from SIMC)</a:t>
            </a:r>
          </a:p>
          <a:p>
            <a:pPr marL="285750" indent="-285750">
              <a:buFont typeface="Wingdings"/>
              <a:buChar char="q"/>
            </a:pPr>
            <a:r>
              <a:rPr lang="en-US" sz="2200">
                <a:latin typeface="Grandview Display"/>
                <a:ea typeface="Cambria"/>
              </a:rPr>
              <a:t>HMS tracking efficiency </a:t>
            </a:r>
          </a:p>
          <a:p>
            <a:pPr marL="285750" indent="-285750">
              <a:buFont typeface="Wingdings"/>
              <a:buChar char="q"/>
            </a:pPr>
            <a:r>
              <a:rPr lang="en-US" sz="2200">
                <a:latin typeface="Grandview Display"/>
                <a:ea typeface="Cambria"/>
              </a:rPr>
              <a:t>SHMS tracking efficiency</a:t>
            </a:r>
          </a:p>
          <a:p>
            <a:pPr marL="285750" indent="-285750">
              <a:buFont typeface="Wingdings"/>
              <a:buChar char="q"/>
            </a:pPr>
            <a:r>
              <a:rPr lang="en-US" sz="2200">
                <a:latin typeface="Grandview Display"/>
                <a:ea typeface="Cambria"/>
              </a:rPr>
              <a:t>Total EDTM Live Time</a:t>
            </a:r>
          </a:p>
          <a:p>
            <a:pPr marL="285750" indent="-285750">
              <a:buFont typeface="Wingdings"/>
              <a:buChar char="q"/>
            </a:pPr>
            <a:r>
              <a:rPr lang="en-US" sz="2200">
                <a:latin typeface="Grandview Display"/>
                <a:ea typeface="Cambria"/>
              </a:rPr>
              <a:t>Target Boiling factor</a:t>
            </a:r>
          </a:p>
          <a:p>
            <a:pPr marL="285750" indent="-285750">
              <a:buFont typeface="Wingdings"/>
              <a:buChar char="q"/>
            </a:pPr>
            <a:r>
              <a:rPr lang="en-US" sz="2200">
                <a:latin typeface="Grandview Display"/>
                <a:ea typeface="Cambria"/>
              </a:rPr>
              <a:t>Proton Transmission factor</a:t>
            </a:r>
          </a:p>
          <a:p>
            <a:pPr marL="285750" indent="-285750">
              <a:buFont typeface="Wingdings"/>
              <a:buChar char="q"/>
            </a:pPr>
            <a:endParaRPr lang="en-US"/>
          </a:p>
        </p:txBody>
      </p:sp>
      <p:pic>
        <p:nvPicPr>
          <p:cNvPr id="4" name="Picture 3" descr="equation">
            <a:extLst>
              <a:ext uri="{FF2B5EF4-FFF2-40B4-BE49-F238E27FC236}">
                <a16:creationId xmlns:a16="http://schemas.microsoft.com/office/drawing/2014/main" id="{B47191B3-8887-06D5-87CA-057E37E015CB}"/>
              </a:ext>
            </a:extLst>
          </p:cNvPr>
          <p:cNvPicPr>
            <a:picLocks noChangeAspect="1"/>
          </p:cNvPicPr>
          <p:nvPr/>
        </p:nvPicPr>
        <p:blipFill>
          <a:blip r:embed="rId4"/>
          <a:stretch>
            <a:fillRect/>
          </a:stretch>
        </p:blipFill>
        <p:spPr>
          <a:xfrm>
            <a:off x="1246014" y="2877658"/>
            <a:ext cx="5691645" cy="1572409"/>
          </a:xfrm>
          <a:prstGeom prst="rect">
            <a:avLst/>
          </a:prstGeom>
          <a:ln>
            <a:solidFill>
              <a:schemeClr val="tx1"/>
            </a:solidFill>
          </a:ln>
        </p:spPr>
      </p:pic>
      <p:sp>
        <p:nvSpPr>
          <p:cNvPr id="19" name="Rectangle 18">
            <a:extLst>
              <a:ext uri="{FF2B5EF4-FFF2-40B4-BE49-F238E27FC236}">
                <a16:creationId xmlns:a16="http://schemas.microsoft.com/office/drawing/2014/main" id="{C07BCE2B-9497-0FBF-72A4-AF8CB35B8896}"/>
              </a:ext>
            </a:extLst>
          </p:cNvPr>
          <p:cNvSpPr/>
          <p:nvPr/>
        </p:nvSpPr>
        <p:spPr>
          <a:xfrm>
            <a:off x="4928305" y="3790837"/>
            <a:ext cx="561647" cy="65979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13C7DD-21C3-A0E3-6CFC-F851B1A6756D}"/>
              </a:ext>
            </a:extLst>
          </p:cNvPr>
          <p:cNvSpPr/>
          <p:nvPr/>
        </p:nvSpPr>
        <p:spPr>
          <a:xfrm>
            <a:off x="5826006" y="3790837"/>
            <a:ext cx="1114879" cy="659796"/>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F4C9D4C-C6D9-4240-7269-B09517E12A22}"/>
              </a:ext>
            </a:extLst>
          </p:cNvPr>
          <p:cNvSpPr txBox="1"/>
          <p:nvPr/>
        </p:nvSpPr>
        <p:spPr>
          <a:xfrm>
            <a:off x="1365244" y="4758332"/>
            <a:ext cx="5541986"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latin typeface="Grandview Display"/>
                <a:ea typeface="Cambria"/>
              </a:rPr>
              <a:t>The corrected yield is then divided by:</a:t>
            </a:r>
          </a:p>
          <a:p>
            <a:pPr marL="285750" indent="-285750" algn="l">
              <a:buFont typeface="Wingdings"/>
              <a:buChar char="q"/>
            </a:pPr>
            <a:r>
              <a:rPr lang="en-US" sz="2200">
                <a:solidFill>
                  <a:srgbClr val="C00000"/>
                </a:solidFill>
                <a:latin typeface="Grandview Display"/>
                <a:ea typeface="Cambria"/>
              </a:rPr>
              <a:t>Luminosity</a:t>
            </a:r>
            <a:endParaRPr lang="en-US" sz="2200">
              <a:solidFill>
                <a:srgbClr val="C00000"/>
              </a:solidFill>
              <a:latin typeface="Grandview Display"/>
            </a:endParaRPr>
          </a:p>
          <a:p>
            <a:pPr marL="285750" indent="-285750">
              <a:buFont typeface="Wingdings"/>
              <a:buChar char="q"/>
            </a:pPr>
            <a:r>
              <a:rPr lang="en-US" sz="2200">
                <a:solidFill>
                  <a:schemeClr val="accent4"/>
                </a:solidFill>
                <a:latin typeface="Grandview Display"/>
                <a:ea typeface="Cambria"/>
              </a:rPr>
              <a:t>Phase Space Volume</a:t>
            </a:r>
          </a:p>
          <a:p>
            <a:r>
              <a:rPr lang="en-US" sz="2200">
                <a:latin typeface="Grandview Display"/>
                <a:ea typeface="Cambria"/>
              </a:rPr>
              <a:t>The phase space is simulated by SIMC</a:t>
            </a:r>
          </a:p>
        </p:txBody>
      </p:sp>
      <p:sp>
        <p:nvSpPr>
          <p:cNvPr id="9" name="TextBox 6">
            <a:extLst>
              <a:ext uri="{FF2B5EF4-FFF2-40B4-BE49-F238E27FC236}">
                <a16:creationId xmlns:a16="http://schemas.microsoft.com/office/drawing/2014/main" id="{BB6D8AF0-C24A-774F-29AE-497198DF71D2}"/>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7" name="Picture 6" descr="Florida International University, A Doral Chamber Of ...">
            <a:extLst>
              <a:ext uri="{FF2B5EF4-FFF2-40B4-BE49-F238E27FC236}">
                <a16:creationId xmlns:a16="http://schemas.microsoft.com/office/drawing/2014/main" id="{C22D8D1F-E4FE-05AD-3E21-779D1CEB68EF}"/>
              </a:ext>
            </a:extLst>
          </p:cNvPr>
          <p:cNvPicPr>
            <a:picLocks noChangeAspect="1"/>
          </p:cNvPicPr>
          <p:nvPr/>
        </p:nvPicPr>
        <p:blipFill>
          <a:blip r:embed="rId5"/>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2961570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00225-E0BF-1029-2D9F-15423E218A38}"/>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8E23F4D-D3B1-2301-5944-629EAB53CDF6}"/>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19</a:t>
            </a:fld>
            <a:endParaRPr lang="en-US">
              <a:latin typeface="Grandview Display"/>
            </a:endParaRPr>
          </a:p>
        </p:txBody>
      </p:sp>
      <p:sp>
        <p:nvSpPr>
          <p:cNvPr id="8" name="Rectangle 7">
            <a:extLst>
              <a:ext uri="{FF2B5EF4-FFF2-40B4-BE49-F238E27FC236}">
                <a16:creationId xmlns:a16="http://schemas.microsoft.com/office/drawing/2014/main" id="{54E804D8-3049-8458-83FE-97AFBA1A2120}"/>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From Cross Sections to Momentum Distributions</a:t>
            </a:r>
          </a:p>
        </p:txBody>
      </p:sp>
      <p:pic>
        <p:nvPicPr>
          <p:cNvPr id="19" name="Graphic 18" descr="Warning outline">
            <a:extLst>
              <a:ext uri="{FF2B5EF4-FFF2-40B4-BE49-F238E27FC236}">
                <a16:creationId xmlns:a16="http://schemas.microsoft.com/office/drawing/2014/main" id="{52489C1A-BB7C-33AF-5631-F5988C7F181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945987" y="2748076"/>
            <a:ext cx="789296" cy="789296"/>
          </a:xfrm>
          <a:prstGeom prst="rect">
            <a:avLst/>
          </a:prstGeom>
        </p:spPr>
      </p:pic>
      <p:sp>
        <p:nvSpPr>
          <p:cNvPr id="20" name="TextBox 19">
            <a:extLst>
              <a:ext uri="{FF2B5EF4-FFF2-40B4-BE49-F238E27FC236}">
                <a16:creationId xmlns:a16="http://schemas.microsoft.com/office/drawing/2014/main" id="{7720D33D-05F1-4B1C-91DE-65107CBB7DDC}"/>
              </a:ext>
            </a:extLst>
          </p:cNvPr>
          <p:cNvSpPr txBox="1"/>
          <p:nvPr/>
        </p:nvSpPr>
        <p:spPr>
          <a:xfrm>
            <a:off x="8774761" y="2414999"/>
            <a:ext cx="314973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5"/>
                </a:solidFill>
                <a:latin typeface="Grandview Display"/>
                <a:ea typeface="Cambria"/>
              </a:rPr>
              <a:t>Only in the PWIA</a:t>
            </a:r>
            <a:r>
              <a:rPr lang="en-US" sz="2400">
                <a:latin typeface="Grandview Display"/>
                <a:ea typeface="Cambria"/>
              </a:rPr>
              <a:t> </a:t>
            </a:r>
          </a:p>
          <a:p>
            <a:r>
              <a:rPr lang="en-US" sz="2400">
                <a:latin typeface="Grandview Display"/>
                <a:ea typeface="Cambria"/>
              </a:rPr>
              <a:t>This is equivalent to our experimental momentum distributions</a:t>
            </a:r>
          </a:p>
        </p:txBody>
      </p:sp>
      <p:sp>
        <p:nvSpPr>
          <p:cNvPr id="10" name="TextBox 9">
            <a:extLst>
              <a:ext uri="{FF2B5EF4-FFF2-40B4-BE49-F238E27FC236}">
                <a16:creationId xmlns:a16="http://schemas.microsoft.com/office/drawing/2014/main" id="{B59A5303-C3C8-4116-0B8E-1EEAAC39705D}"/>
              </a:ext>
            </a:extLst>
          </p:cNvPr>
          <p:cNvSpPr txBox="1"/>
          <p:nvPr/>
        </p:nvSpPr>
        <p:spPr>
          <a:xfrm>
            <a:off x="1109737" y="4191546"/>
            <a:ext cx="729422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Grandview Display"/>
                <a:ea typeface="Cambria"/>
              </a:rPr>
              <a:t>In the PWIA the cross section can be factorized into:</a:t>
            </a:r>
          </a:p>
          <a:p>
            <a:pPr marL="285750" indent="-285750">
              <a:buFont typeface="Wingdings"/>
              <a:buChar char="q"/>
            </a:pPr>
            <a:r>
              <a:rPr lang="en-US" sz="2400">
                <a:solidFill>
                  <a:srgbClr val="C00000"/>
                </a:solidFill>
                <a:latin typeface="Grandview Display"/>
                <a:ea typeface="Cambria"/>
              </a:rPr>
              <a:t>Kinematic factor</a:t>
            </a:r>
          </a:p>
          <a:p>
            <a:pPr marL="285750" indent="-285750">
              <a:buFont typeface="Wingdings"/>
              <a:buChar char="q"/>
            </a:pPr>
            <a:r>
              <a:rPr lang="en-US" sz="2400">
                <a:solidFill>
                  <a:schemeClr val="accent2"/>
                </a:solidFill>
                <a:latin typeface="Grandview Display"/>
                <a:ea typeface="Cambria"/>
              </a:rPr>
              <a:t>Binding energy factor</a:t>
            </a:r>
          </a:p>
          <a:p>
            <a:pPr marL="285750" indent="-285750">
              <a:buFont typeface="Wingdings"/>
              <a:buChar char="q"/>
            </a:pPr>
            <a:r>
              <a:rPr lang="en-US" sz="2400">
                <a:solidFill>
                  <a:srgbClr val="92D050"/>
                </a:solidFill>
                <a:latin typeface="Grandview Display"/>
                <a:ea typeface="Cambria"/>
              </a:rPr>
              <a:t>Electron-nucleon cross section for which we use the de Forest off-shell cross section</a:t>
            </a:r>
          </a:p>
          <a:p>
            <a:pPr marL="285750" indent="-285750">
              <a:buFont typeface="Wingdings"/>
              <a:buChar char="q"/>
            </a:pPr>
            <a:r>
              <a:rPr lang="en-US" sz="2400">
                <a:solidFill>
                  <a:schemeClr val="accent5"/>
                </a:solidFill>
                <a:latin typeface="Grandview Display"/>
                <a:ea typeface="Cambria"/>
              </a:rPr>
              <a:t>Spectral Function </a:t>
            </a:r>
          </a:p>
        </p:txBody>
      </p:sp>
      <p:pic>
        <p:nvPicPr>
          <p:cNvPr id="2" name="Picture 1" descr="equation">
            <a:extLst>
              <a:ext uri="{FF2B5EF4-FFF2-40B4-BE49-F238E27FC236}">
                <a16:creationId xmlns:a16="http://schemas.microsoft.com/office/drawing/2014/main" id="{B41637CD-44F1-E254-580B-38546EAA74FF}"/>
              </a:ext>
            </a:extLst>
          </p:cNvPr>
          <p:cNvPicPr>
            <a:picLocks noChangeAspect="1"/>
          </p:cNvPicPr>
          <p:nvPr/>
        </p:nvPicPr>
        <p:blipFill>
          <a:blip r:embed="rId4"/>
          <a:stretch>
            <a:fillRect/>
          </a:stretch>
        </p:blipFill>
        <p:spPr>
          <a:xfrm>
            <a:off x="198329" y="1129713"/>
            <a:ext cx="8423754" cy="1404438"/>
          </a:xfrm>
          <a:prstGeom prst="rect">
            <a:avLst/>
          </a:prstGeom>
        </p:spPr>
      </p:pic>
      <p:sp>
        <p:nvSpPr>
          <p:cNvPr id="3" name="Rectangle 2">
            <a:extLst>
              <a:ext uri="{FF2B5EF4-FFF2-40B4-BE49-F238E27FC236}">
                <a16:creationId xmlns:a16="http://schemas.microsoft.com/office/drawing/2014/main" id="{6F902ADF-E8CC-674B-A989-A08B85D87C8D}"/>
              </a:ext>
            </a:extLst>
          </p:cNvPr>
          <p:cNvSpPr/>
          <p:nvPr/>
        </p:nvSpPr>
        <p:spPr>
          <a:xfrm>
            <a:off x="4896991" y="1431768"/>
            <a:ext cx="572085" cy="79549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F9A8C25-8275-5AEE-CA0C-E948481DE4DB}"/>
              </a:ext>
            </a:extLst>
          </p:cNvPr>
          <p:cNvSpPr/>
          <p:nvPr/>
        </p:nvSpPr>
        <p:spPr>
          <a:xfrm>
            <a:off x="6588005" y="1431768"/>
            <a:ext cx="853920" cy="805933"/>
          </a:xfrm>
          <a:prstGeom prst="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87C819-CFA8-5957-24BE-25FA5FFE09E5}"/>
              </a:ext>
            </a:extLst>
          </p:cNvPr>
          <p:cNvSpPr/>
          <p:nvPr/>
        </p:nvSpPr>
        <p:spPr>
          <a:xfrm>
            <a:off x="7610964" y="1431768"/>
            <a:ext cx="1094001" cy="805934"/>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81D8879-92D8-C10C-ECCF-A677F1839708}"/>
              </a:ext>
            </a:extLst>
          </p:cNvPr>
          <p:cNvSpPr/>
          <p:nvPr/>
        </p:nvSpPr>
        <p:spPr>
          <a:xfrm>
            <a:off x="5565044" y="1431768"/>
            <a:ext cx="916552" cy="80593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equation">
            <a:extLst>
              <a:ext uri="{FF2B5EF4-FFF2-40B4-BE49-F238E27FC236}">
                <a16:creationId xmlns:a16="http://schemas.microsoft.com/office/drawing/2014/main" id="{FA71E07D-8977-5772-E30E-A54F48414D5A}"/>
              </a:ext>
            </a:extLst>
          </p:cNvPr>
          <p:cNvPicPr>
            <a:picLocks noChangeAspect="1"/>
          </p:cNvPicPr>
          <p:nvPr/>
        </p:nvPicPr>
        <p:blipFill>
          <a:blip r:embed="rId5"/>
          <a:stretch>
            <a:fillRect/>
          </a:stretch>
        </p:blipFill>
        <p:spPr>
          <a:xfrm>
            <a:off x="201657" y="2648992"/>
            <a:ext cx="7122743" cy="1194672"/>
          </a:xfrm>
          <a:prstGeom prst="rect">
            <a:avLst/>
          </a:prstGeom>
        </p:spPr>
      </p:pic>
      <p:sp>
        <p:nvSpPr>
          <p:cNvPr id="17" name="Star: 12 Points 16">
            <a:extLst>
              <a:ext uri="{FF2B5EF4-FFF2-40B4-BE49-F238E27FC236}">
                <a16:creationId xmlns:a16="http://schemas.microsoft.com/office/drawing/2014/main" id="{695913B8-38BA-4709-CF0E-8D1E3BB628E5}"/>
              </a:ext>
            </a:extLst>
          </p:cNvPr>
          <p:cNvSpPr/>
          <p:nvPr/>
        </p:nvSpPr>
        <p:spPr>
          <a:xfrm>
            <a:off x="5943320" y="2370130"/>
            <a:ext cx="1586630" cy="1564817"/>
          </a:xfrm>
          <a:prstGeom prst="star1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quation">
            <a:extLst>
              <a:ext uri="{FF2B5EF4-FFF2-40B4-BE49-F238E27FC236}">
                <a16:creationId xmlns:a16="http://schemas.microsoft.com/office/drawing/2014/main" id="{92E99DA2-C2A8-048D-72D0-BC02D7D55F24}"/>
              </a:ext>
            </a:extLst>
          </p:cNvPr>
          <p:cNvPicPr>
            <a:picLocks noChangeAspect="1"/>
          </p:cNvPicPr>
          <p:nvPr/>
        </p:nvPicPr>
        <p:blipFill>
          <a:blip r:embed="rId6"/>
          <a:stretch>
            <a:fillRect/>
          </a:stretch>
        </p:blipFill>
        <p:spPr>
          <a:xfrm>
            <a:off x="3709466" y="4652179"/>
            <a:ext cx="1401482" cy="392875"/>
          </a:xfrm>
          <a:prstGeom prst="rect">
            <a:avLst/>
          </a:prstGeom>
        </p:spPr>
      </p:pic>
      <p:sp>
        <p:nvSpPr>
          <p:cNvPr id="14" name="TextBox 6">
            <a:extLst>
              <a:ext uri="{FF2B5EF4-FFF2-40B4-BE49-F238E27FC236}">
                <a16:creationId xmlns:a16="http://schemas.microsoft.com/office/drawing/2014/main" id="{F6D11B75-528F-64E1-CEAE-D171DF660BD9}"/>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13" name="Picture 12" descr="Florida International University, A Doral Chamber Of ...">
            <a:extLst>
              <a:ext uri="{FF2B5EF4-FFF2-40B4-BE49-F238E27FC236}">
                <a16:creationId xmlns:a16="http://schemas.microsoft.com/office/drawing/2014/main" id="{FDB4277B-B330-1121-5ED2-A22EFB1A166F}"/>
              </a:ext>
            </a:extLst>
          </p:cNvPr>
          <p:cNvPicPr>
            <a:picLocks noChangeAspect="1"/>
          </p:cNvPicPr>
          <p:nvPr/>
        </p:nvPicPr>
        <p:blipFill>
          <a:blip r:embed="rId7"/>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247523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AE69-EC3D-1022-329C-E72FF2C6C4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50117EC-8675-9683-EE09-A357E94BEFBD}"/>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chemeClr val="bg1"/>
                </a:solidFill>
                <a:latin typeface="Cambria"/>
                <a:ea typeface="Cambria"/>
              </a:rPr>
              <a:t>Brief Overview of Deuteron Breakup</a:t>
            </a:r>
            <a:endParaRPr lang="en-US"/>
          </a:p>
        </p:txBody>
      </p:sp>
      <p:pic>
        <p:nvPicPr>
          <p:cNvPr id="16" name="Picture 15" descr="Untitled_Artwork.png">
            <a:extLst>
              <a:ext uri="{FF2B5EF4-FFF2-40B4-BE49-F238E27FC236}">
                <a16:creationId xmlns:a16="http://schemas.microsoft.com/office/drawing/2014/main" id="{C5F2C020-EB12-7FFF-3133-0BD29CE54551}"/>
              </a:ext>
            </a:extLst>
          </p:cNvPr>
          <p:cNvPicPr>
            <a:picLocks noChangeAspect="1"/>
          </p:cNvPicPr>
          <p:nvPr/>
        </p:nvPicPr>
        <p:blipFill>
          <a:blip r:embed="rId3"/>
          <a:stretch>
            <a:fillRect/>
          </a:stretch>
        </p:blipFill>
        <p:spPr>
          <a:xfrm>
            <a:off x="30813" y="1190642"/>
            <a:ext cx="6575079" cy="4931308"/>
          </a:xfrm>
          <a:prstGeom prst="rect">
            <a:avLst/>
          </a:prstGeom>
        </p:spPr>
      </p:pic>
      <p:grpSp>
        <p:nvGrpSpPr>
          <p:cNvPr id="27" name="Group 26">
            <a:extLst>
              <a:ext uri="{FF2B5EF4-FFF2-40B4-BE49-F238E27FC236}">
                <a16:creationId xmlns:a16="http://schemas.microsoft.com/office/drawing/2014/main" id="{7E19A484-0A05-F187-A662-715347CB85EE}"/>
              </a:ext>
            </a:extLst>
          </p:cNvPr>
          <p:cNvGrpSpPr/>
          <p:nvPr/>
        </p:nvGrpSpPr>
        <p:grpSpPr>
          <a:xfrm>
            <a:off x="6446005" y="1193257"/>
            <a:ext cx="4972741" cy="4401716"/>
            <a:chOff x="3115854" y="1426926"/>
            <a:chExt cx="7449494" cy="5986311"/>
          </a:xfrm>
        </p:grpSpPr>
        <p:pic>
          <p:nvPicPr>
            <p:cNvPr id="7" name="Picture 5">
              <a:extLst>
                <a:ext uri="{FF2B5EF4-FFF2-40B4-BE49-F238E27FC236}">
                  <a16:creationId xmlns:a16="http://schemas.microsoft.com/office/drawing/2014/main" id="{F0F5D8D3-7D94-2C09-D8F3-EF265A95F30E}"/>
                </a:ext>
              </a:extLst>
            </p:cNvPr>
            <p:cNvPicPr>
              <a:picLocks noChangeAspect="1"/>
            </p:cNvPicPr>
            <p:nvPr/>
          </p:nvPicPr>
          <p:blipFill>
            <a:blip r:embed="rId4"/>
            <a:stretch>
              <a:fillRect/>
            </a:stretch>
          </p:blipFill>
          <p:spPr>
            <a:xfrm>
              <a:off x="3303695" y="1515093"/>
              <a:ext cx="7261653" cy="5898144"/>
            </a:xfrm>
            <a:prstGeom prst="rect">
              <a:avLst/>
            </a:prstGeom>
          </p:spPr>
        </p:pic>
        <p:sp>
          <p:nvSpPr>
            <p:cNvPr id="12" name="Rectangle: Rounded Corners 11">
              <a:extLst>
                <a:ext uri="{FF2B5EF4-FFF2-40B4-BE49-F238E27FC236}">
                  <a16:creationId xmlns:a16="http://schemas.microsoft.com/office/drawing/2014/main" id="{44BE2E5D-27B2-9896-88A0-25A7512881D2}"/>
                </a:ext>
              </a:extLst>
            </p:cNvPr>
            <p:cNvSpPr/>
            <p:nvPr/>
          </p:nvSpPr>
          <p:spPr>
            <a:xfrm>
              <a:off x="3115854" y="1426926"/>
              <a:ext cx="3738040" cy="299299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71E2C1AE-3913-D88D-5D1B-AD37A1BAEF6E}"/>
              </a:ext>
            </a:extLst>
          </p:cNvPr>
          <p:cNvSpPr txBox="1"/>
          <p:nvPr/>
        </p:nvSpPr>
        <p:spPr>
          <a:xfrm>
            <a:off x="6653557" y="6016960"/>
            <a:ext cx="47589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Grandview Display"/>
              </a:rPr>
              <a:t>(b), (c), and (d) are suppressed in the </a:t>
            </a:r>
            <a:r>
              <a:rPr lang="en-US" sz="2400">
                <a:solidFill>
                  <a:srgbClr val="C00000"/>
                </a:solidFill>
                <a:latin typeface="Grandview Display"/>
              </a:rPr>
              <a:t>kinematic window</a:t>
            </a:r>
            <a:r>
              <a:rPr lang="en-US" sz="2400">
                <a:latin typeface="Grandview Display"/>
              </a:rPr>
              <a:t> used</a:t>
            </a:r>
          </a:p>
        </p:txBody>
      </p:sp>
      <p:sp>
        <p:nvSpPr>
          <p:cNvPr id="6" name="Slide Number Placeholder 5">
            <a:extLst>
              <a:ext uri="{FF2B5EF4-FFF2-40B4-BE49-F238E27FC236}">
                <a16:creationId xmlns:a16="http://schemas.microsoft.com/office/drawing/2014/main" id="{538B475A-4FE5-D608-56F4-4D6D2F1DB6D2}"/>
              </a:ext>
            </a:extLst>
          </p:cNvPr>
          <p:cNvSpPr>
            <a:spLocks noGrp="1"/>
          </p:cNvSpPr>
          <p:nvPr>
            <p:ph type="sldNum" sz="quarter" idx="12"/>
          </p:nvPr>
        </p:nvSpPr>
        <p:spPr>
          <a:xfrm>
            <a:off x="8991600" y="6490821"/>
            <a:ext cx="2743200" cy="365125"/>
          </a:xfrm>
        </p:spPr>
        <p:txBody>
          <a:bodyPr/>
          <a:lstStyle/>
          <a:p>
            <a:fld id="{A49DFD55-3C28-40EF-9E31-A92D2E4017FF}" type="slidenum">
              <a:rPr lang="en-US" sz="1200" smtClean="0">
                <a:latin typeface="Grandview Display"/>
              </a:rPr>
              <a:pPr/>
              <a:t>2</a:t>
            </a:fld>
            <a:endParaRPr lang="en-US" sz="1200">
              <a:latin typeface="Grandview Display"/>
            </a:endParaRPr>
          </a:p>
        </p:txBody>
      </p:sp>
      <p:pic>
        <p:nvPicPr>
          <p:cNvPr id="8" name="Picture 7" descr="equation">
            <a:extLst>
              <a:ext uri="{FF2B5EF4-FFF2-40B4-BE49-F238E27FC236}">
                <a16:creationId xmlns:a16="http://schemas.microsoft.com/office/drawing/2014/main" id="{7918F648-E289-65CC-FE90-67A83554E989}"/>
              </a:ext>
            </a:extLst>
          </p:cNvPr>
          <p:cNvPicPr>
            <a:picLocks noChangeAspect="1"/>
          </p:cNvPicPr>
          <p:nvPr/>
        </p:nvPicPr>
        <p:blipFill>
          <a:blip r:embed="rId5"/>
          <a:stretch>
            <a:fillRect/>
          </a:stretch>
        </p:blipFill>
        <p:spPr>
          <a:xfrm>
            <a:off x="696687" y="1332070"/>
            <a:ext cx="2743196" cy="383860"/>
          </a:xfrm>
          <a:prstGeom prst="rect">
            <a:avLst/>
          </a:prstGeom>
        </p:spPr>
      </p:pic>
      <p:sp>
        <p:nvSpPr>
          <p:cNvPr id="4" name="TextBox 3">
            <a:extLst>
              <a:ext uri="{FF2B5EF4-FFF2-40B4-BE49-F238E27FC236}">
                <a16:creationId xmlns:a16="http://schemas.microsoft.com/office/drawing/2014/main" id="{616830BD-E86B-D41B-9442-4BF02DCE0B67}"/>
              </a:ext>
            </a:extLst>
          </p:cNvPr>
          <p:cNvSpPr txBox="1"/>
          <p:nvPr/>
        </p:nvSpPr>
        <p:spPr>
          <a:xfrm>
            <a:off x="5999407" y="853920"/>
            <a:ext cx="32182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randview Display"/>
                <a:ea typeface="Cambria"/>
              </a:rPr>
              <a:t>Plane Wave Impulse Approx.</a:t>
            </a:r>
          </a:p>
        </p:txBody>
      </p:sp>
      <p:sp>
        <p:nvSpPr>
          <p:cNvPr id="5" name="TextBox 4">
            <a:extLst>
              <a:ext uri="{FF2B5EF4-FFF2-40B4-BE49-F238E27FC236}">
                <a16:creationId xmlns:a16="http://schemas.microsoft.com/office/drawing/2014/main" id="{595B8F47-FD7D-B230-5A68-C93DA6B616B0}"/>
              </a:ext>
            </a:extLst>
          </p:cNvPr>
          <p:cNvSpPr txBox="1"/>
          <p:nvPr/>
        </p:nvSpPr>
        <p:spPr>
          <a:xfrm>
            <a:off x="8619433" y="864357"/>
            <a:ext cx="32182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randview Display"/>
                <a:ea typeface="Cambria"/>
              </a:rPr>
              <a:t>Final State Interactions</a:t>
            </a:r>
            <a:endParaRPr lang="en-US">
              <a:latin typeface="Grandview Display"/>
            </a:endParaRPr>
          </a:p>
        </p:txBody>
      </p:sp>
      <p:sp>
        <p:nvSpPr>
          <p:cNvPr id="9" name="TextBox 8">
            <a:extLst>
              <a:ext uri="{FF2B5EF4-FFF2-40B4-BE49-F238E27FC236}">
                <a16:creationId xmlns:a16="http://schemas.microsoft.com/office/drawing/2014/main" id="{B485540D-9C4D-8626-7710-7741BFF26088}"/>
              </a:ext>
            </a:extLst>
          </p:cNvPr>
          <p:cNvSpPr txBox="1"/>
          <p:nvPr/>
        </p:nvSpPr>
        <p:spPr>
          <a:xfrm>
            <a:off x="6176857" y="5551178"/>
            <a:ext cx="32182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randview Display"/>
                <a:ea typeface="Cambria"/>
              </a:rPr>
              <a:t>Meson Exchange Currents</a:t>
            </a:r>
            <a:endParaRPr lang="en-US">
              <a:latin typeface="Grandview Display"/>
            </a:endParaRPr>
          </a:p>
        </p:txBody>
      </p:sp>
      <p:sp>
        <p:nvSpPr>
          <p:cNvPr id="10" name="TextBox 9">
            <a:extLst>
              <a:ext uri="{FF2B5EF4-FFF2-40B4-BE49-F238E27FC236}">
                <a16:creationId xmlns:a16="http://schemas.microsoft.com/office/drawing/2014/main" id="{A0102E8B-F475-BFC7-E653-7FE2370436B0}"/>
              </a:ext>
            </a:extLst>
          </p:cNvPr>
          <p:cNvSpPr txBox="1"/>
          <p:nvPr/>
        </p:nvSpPr>
        <p:spPr>
          <a:xfrm>
            <a:off x="8619432" y="5551178"/>
            <a:ext cx="32182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randview Display"/>
                <a:ea typeface="Cambria"/>
              </a:rPr>
              <a:t>Isobar Configurations</a:t>
            </a:r>
            <a:endParaRPr lang="en-US">
              <a:latin typeface="Grandview Display"/>
            </a:endParaRPr>
          </a:p>
        </p:txBody>
      </p:sp>
      <p:sp>
        <p:nvSpPr>
          <p:cNvPr id="23" name="TextBox 22">
            <a:extLst>
              <a:ext uri="{FF2B5EF4-FFF2-40B4-BE49-F238E27FC236}">
                <a16:creationId xmlns:a16="http://schemas.microsoft.com/office/drawing/2014/main" id="{35DDE310-7C19-A3B6-EAB1-56B07A811AD4}"/>
              </a:ext>
            </a:extLst>
          </p:cNvPr>
          <p:cNvSpPr txBox="1"/>
          <p:nvPr/>
        </p:nvSpPr>
        <p:spPr>
          <a:xfrm>
            <a:off x="3110" y="6514842"/>
            <a:ext cx="632304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13" name="Picture 12" descr="Florida International University, A Doral Chamber Of ...">
            <a:extLst>
              <a:ext uri="{FF2B5EF4-FFF2-40B4-BE49-F238E27FC236}">
                <a16:creationId xmlns:a16="http://schemas.microsoft.com/office/drawing/2014/main" id="{1BDCCA39-A35D-F5FA-835E-99D26584A42D}"/>
              </a:ext>
            </a:extLst>
          </p:cNvPr>
          <p:cNvPicPr>
            <a:picLocks noChangeAspect="1"/>
          </p:cNvPicPr>
          <p:nvPr/>
        </p:nvPicPr>
        <p:blipFill>
          <a:blip r:embed="rId6"/>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60311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6F4F67-4E8C-83A1-EBCE-42D5E1723B5D}"/>
              </a:ext>
            </a:extLst>
          </p:cNvPr>
          <p:cNvSpPr txBox="1"/>
          <p:nvPr/>
        </p:nvSpPr>
        <p:spPr>
          <a:xfrm>
            <a:off x="2361938" y="2029244"/>
            <a:ext cx="7462799"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800">
                <a:latin typeface="Cambria"/>
                <a:ea typeface="Cambria"/>
              </a:rPr>
              <a:t>Preliminary Results</a:t>
            </a:r>
          </a:p>
        </p:txBody>
      </p:sp>
      <p:sp>
        <p:nvSpPr>
          <p:cNvPr id="4" name="Rectangle 3">
            <a:extLst>
              <a:ext uri="{FF2B5EF4-FFF2-40B4-BE49-F238E27FC236}">
                <a16:creationId xmlns:a16="http://schemas.microsoft.com/office/drawing/2014/main" id="{C4F1EB05-C992-944B-096D-7A5B53B0B630}"/>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800">
              <a:latin typeface="Cambria"/>
              <a:ea typeface="Cambria"/>
            </a:endParaRPr>
          </a:p>
        </p:txBody>
      </p:sp>
      <p:sp>
        <p:nvSpPr>
          <p:cNvPr id="5" name="Rectangle 4">
            <a:extLst>
              <a:ext uri="{FF2B5EF4-FFF2-40B4-BE49-F238E27FC236}">
                <a16:creationId xmlns:a16="http://schemas.microsoft.com/office/drawing/2014/main" id="{9C1F3FA0-D4DB-F2B5-01D0-BF8A668C6E26}"/>
              </a:ext>
            </a:extLst>
          </p:cNvPr>
          <p:cNvSpPr/>
          <p:nvPr/>
        </p:nvSpPr>
        <p:spPr>
          <a:xfrm>
            <a:off x="2934" y="6136284"/>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800">
              <a:latin typeface="Cambria"/>
              <a:ea typeface="Cambria"/>
            </a:endParaRPr>
          </a:p>
        </p:txBody>
      </p:sp>
    </p:spTree>
    <p:extLst>
      <p:ext uri="{BB962C8B-B14F-4D97-AF65-F5344CB8AC3E}">
        <p14:creationId xmlns:p14="http://schemas.microsoft.com/office/powerpoint/2010/main" val="2238047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D60E5-1C93-98F0-7B28-FF9B9D3DC06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B0B13B6-1231-C9D6-A6C3-E9AB64C1B390}"/>
              </a:ext>
            </a:extLst>
          </p:cNvPr>
          <p:cNvPicPr>
            <a:picLocks noChangeAspect="1"/>
          </p:cNvPicPr>
          <p:nvPr/>
        </p:nvPicPr>
        <p:blipFill>
          <a:blip r:embed="rId3"/>
          <a:stretch>
            <a:fillRect/>
          </a:stretch>
        </p:blipFill>
        <p:spPr>
          <a:xfrm>
            <a:off x="-401" y="803752"/>
            <a:ext cx="6618721" cy="5688905"/>
          </a:xfrm>
          <a:prstGeom prst="rect">
            <a:avLst/>
          </a:prstGeom>
        </p:spPr>
      </p:pic>
      <p:sp>
        <p:nvSpPr>
          <p:cNvPr id="6" name="Slide Number Placeholder 5">
            <a:extLst>
              <a:ext uri="{FF2B5EF4-FFF2-40B4-BE49-F238E27FC236}">
                <a16:creationId xmlns:a16="http://schemas.microsoft.com/office/drawing/2014/main" id="{CFD6A404-98A6-DF6B-80D4-28D679AAAD17}"/>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21</a:t>
            </a:fld>
            <a:endParaRPr lang="en-US">
              <a:latin typeface="Grandview Display"/>
            </a:endParaRPr>
          </a:p>
        </p:txBody>
      </p:sp>
      <p:sp>
        <p:nvSpPr>
          <p:cNvPr id="8" name="Rectangle 7">
            <a:extLst>
              <a:ext uri="{FF2B5EF4-FFF2-40B4-BE49-F238E27FC236}">
                <a16:creationId xmlns:a16="http://schemas.microsoft.com/office/drawing/2014/main" id="{D8938BF4-2CE0-0906-D8EB-B099C65E3681}"/>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Preliminary D(</a:t>
            </a:r>
            <a:r>
              <a:rPr lang="en-US" sz="2800" err="1">
                <a:latin typeface="Cambria"/>
                <a:ea typeface="Cambria"/>
              </a:rPr>
              <a:t>e,e'p</a:t>
            </a:r>
            <a:r>
              <a:rPr lang="en-US" sz="2800">
                <a:latin typeface="Cambria"/>
                <a:ea typeface="Cambria"/>
              </a:rPr>
              <a:t>)n  Momentum Distributions</a:t>
            </a:r>
          </a:p>
        </p:txBody>
      </p:sp>
      <p:pic>
        <p:nvPicPr>
          <p:cNvPr id="3" name="Picture 2" descr="A graph of a function&#10;&#10;AI-generated content may be incorrect.">
            <a:extLst>
              <a:ext uri="{FF2B5EF4-FFF2-40B4-BE49-F238E27FC236}">
                <a16:creationId xmlns:a16="http://schemas.microsoft.com/office/drawing/2014/main" id="{D96BDAB2-6B43-DFA0-A705-04A31FE633DD}"/>
              </a:ext>
            </a:extLst>
          </p:cNvPr>
          <p:cNvPicPr>
            <a:picLocks noChangeAspect="1"/>
          </p:cNvPicPr>
          <p:nvPr/>
        </p:nvPicPr>
        <p:blipFill>
          <a:blip r:embed="rId4"/>
          <a:stretch>
            <a:fillRect/>
          </a:stretch>
        </p:blipFill>
        <p:spPr>
          <a:xfrm>
            <a:off x="6099499" y="823740"/>
            <a:ext cx="6089001" cy="5654072"/>
          </a:xfrm>
          <a:prstGeom prst="rect">
            <a:avLst/>
          </a:prstGeom>
        </p:spPr>
      </p:pic>
      <p:sp>
        <p:nvSpPr>
          <p:cNvPr id="7" name="TextBox 6">
            <a:extLst>
              <a:ext uri="{FF2B5EF4-FFF2-40B4-BE49-F238E27FC236}">
                <a16:creationId xmlns:a16="http://schemas.microsoft.com/office/drawing/2014/main" id="{FF62B8AD-5490-BE43-12EB-B7B4390BDA1B}"/>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5" name="Picture 4" descr="Florida International University, A Doral Chamber Of ...">
            <a:extLst>
              <a:ext uri="{FF2B5EF4-FFF2-40B4-BE49-F238E27FC236}">
                <a16:creationId xmlns:a16="http://schemas.microsoft.com/office/drawing/2014/main" id="{50B6B3A0-6724-DF01-60EF-FCD4006FFD4A}"/>
              </a:ext>
            </a:extLst>
          </p:cNvPr>
          <p:cNvPicPr>
            <a:picLocks noChangeAspect="1"/>
          </p:cNvPicPr>
          <p:nvPr/>
        </p:nvPicPr>
        <p:blipFill>
          <a:blip r:embed="rId5"/>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3816645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A6404-A10B-C057-3D16-610D9F2CC04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925B25E-9706-16AE-58E5-E0F93A274315}"/>
              </a:ext>
            </a:extLst>
          </p:cNvPr>
          <p:cNvPicPr>
            <a:picLocks noChangeAspect="1"/>
          </p:cNvPicPr>
          <p:nvPr/>
        </p:nvPicPr>
        <p:blipFill>
          <a:blip r:embed="rId3"/>
          <a:stretch>
            <a:fillRect/>
          </a:stretch>
        </p:blipFill>
        <p:spPr>
          <a:xfrm>
            <a:off x="26899" y="803752"/>
            <a:ext cx="6564121" cy="5688905"/>
          </a:xfrm>
          <a:prstGeom prst="rect">
            <a:avLst/>
          </a:prstGeom>
        </p:spPr>
      </p:pic>
      <p:sp>
        <p:nvSpPr>
          <p:cNvPr id="6" name="Slide Number Placeholder 5">
            <a:extLst>
              <a:ext uri="{FF2B5EF4-FFF2-40B4-BE49-F238E27FC236}">
                <a16:creationId xmlns:a16="http://schemas.microsoft.com/office/drawing/2014/main" id="{CD618198-F06F-D869-B3D9-50E2B9B805A4}"/>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22</a:t>
            </a:fld>
            <a:endParaRPr lang="en-US">
              <a:latin typeface="Grandview Display"/>
            </a:endParaRPr>
          </a:p>
        </p:txBody>
      </p:sp>
      <p:sp>
        <p:nvSpPr>
          <p:cNvPr id="8" name="Rectangle 7">
            <a:extLst>
              <a:ext uri="{FF2B5EF4-FFF2-40B4-BE49-F238E27FC236}">
                <a16:creationId xmlns:a16="http://schemas.microsoft.com/office/drawing/2014/main" id="{C7FFB433-E385-4AE0-DC62-762C97C9F980}"/>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Preliminary D(</a:t>
            </a:r>
            <a:r>
              <a:rPr lang="en-US" sz="2800" err="1">
                <a:latin typeface="Cambria"/>
                <a:ea typeface="Cambria"/>
              </a:rPr>
              <a:t>e,e'p</a:t>
            </a:r>
            <a:r>
              <a:rPr lang="en-US" sz="2800">
                <a:latin typeface="Cambria"/>
                <a:ea typeface="Cambria"/>
              </a:rPr>
              <a:t>)n  Momentum Distributions</a:t>
            </a:r>
          </a:p>
        </p:txBody>
      </p:sp>
      <p:pic>
        <p:nvPicPr>
          <p:cNvPr id="3" name="Picture 2">
            <a:extLst>
              <a:ext uri="{FF2B5EF4-FFF2-40B4-BE49-F238E27FC236}">
                <a16:creationId xmlns:a16="http://schemas.microsoft.com/office/drawing/2014/main" id="{2A7CD967-8B6E-0949-F7A3-50CF7814DEA0}"/>
              </a:ext>
            </a:extLst>
          </p:cNvPr>
          <p:cNvPicPr>
            <a:picLocks noChangeAspect="1"/>
          </p:cNvPicPr>
          <p:nvPr/>
        </p:nvPicPr>
        <p:blipFill>
          <a:blip r:embed="rId4"/>
          <a:stretch>
            <a:fillRect/>
          </a:stretch>
        </p:blipFill>
        <p:spPr>
          <a:xfrm>
            <a:off x="6099499" y="823740"/>
            <a:ext cx="6089001" cy="5654072"/>
          </a:xfrm>
          <a:prstGeom prst="rect">
            <a:avLst/>
          </a:prstGeom>
        </p:spPr>
      </p:pic>
      <p:sp>
        <p:nvSpPr>
          <p:cNvPr id="7" name="TextBox 6">
            <a:extLst>
              <a:ext uri="{FF2B5EF4-FFF2-40B4-BE49-F238E27FC236}">
                <a16:creationId xmlns:a16="http://schemas.microsoft.com/office/drawing/2014/main" id="{84394DD6-913F-E5D6-786E-EC5F8087E4E7}"/>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5" name="Picture 4" descr="Florida International University, A Doral Chamber Of ...">
            <a:extLst>
              <a:ext uri="{FF2B5EF4-FFF2-40B4-BE49-F238E27FC236}">
                <a16:creationId xmlns:a16="http://schemas.microsoft.com/office/drawing/2014/main" id="{D8C8E860-40AA-0F4F-0B89-BAF4AE96C71E}"/>
              </a:ext>
            </a:extLst>
          </p:cNvPr>
          <p:cNvPicPr>
            <a:picLocks noChangeAspect="1"/>
          </p:cNvPicPr>
          <p:nvPr/>
        </p:nvPicPr>
        <p:blipFill>
          <a:blip r:embed="rId5"/>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1284784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4D2BC-5C88-D4E2-4218-925A8D42475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83369E1-20D9-1E0E-052E-3E926F7686FF}"/>
              </a:ext>
            </a:extLst>
          </p:cNvPr>
          <p:cNvPicPr>
            <a:picLocks noChangeAspect="1"/>
          </p:cNvPicPr>
          <p:nvPr/>
        </p:nvPicPr>
        <p:blipFill>
          <a:blip r:embed="rId3"/>
          <a:stretch>
            <a:fillRect/>
          </a:stretch>
        </p:blipFill>
        <p:spPr>
          <a:xfrm>
            <a:off x="26899" y="803752"/>
            <a:ext cx="6564121" cy="5688904"/>
          </a:xfrm>
          <a:prstGeom prst="rect">
            <a:avLst/>
          </a:prstGeom>
        </p:spPr>
      </p:pic>
      <p:sp>
        <p:nvSpPr>
          <p:cNvPr id="6" name="Slide Number Placeholder 5">
            <a:extLst>
              <a:ext uri="{FF2B5EF4-FFF2-40B4-BE49-F238E27FC236}">
                <a16:creationId xmlns:a16="http://schemas.microsoft.com/office/drawing/2014/main" id="{E8F44076-BEF2-C9BD-23C0-DD430DE8B4DB}"/>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23</a:t>
            </a:fld>
            <a:endParaRPr lang="en-US">
              <a:latin typeface="Grandview Display"/>
            </a:endParaRPr>
          </a:p>
        </p:txBody>
      </p:sp>
      <p:sp>
        <p:nvSpPr>
          <p:cNvPr id="8" name="Rectangle 7">
            <a:extLst>
              <a:ext uri="{FF2B5EF4-FFF2-40B4-BE49-F238E27FC236}">
                <a16:creationId xmlns:a16="http://schemas.microsoft.com/office/drawing/2014/main" id="{512DD6E9-B8F1-7174-BFCB-2BB3D6A4BEA9}"/>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Preliminary D(</a:t>
            </a:r>
            <a:r>
              <a:rPr lang="en-US" sz="2800" err="1">
                <a:latin typeface="Cambria"/>
                <a:ea typeface="Cambria"/>
              </a:rPr>
              <a:t>e,e'p</a:t>
            </a:r>
            <a:r>
              <a:rPr lang="en-US" sz="2800">
                <a:latin typeface="Cambria"/>
                <a:ea typeface="Cambria"/>
              </a:rPr>
              <a:t>)n  Momentum Distributions</a:t>
            </a:r>
          </a:p>
        </p:txBody>
      </p:sp>
      <p:pic>
        <p:nvPicPr>
          <p:cNvPr id="3" name="Picture 2">
            <a:extLst>
              <a:ext uri="{FF2B5EF4-FFF2-40B4-BE49-F238E27FC236}">
                <a16:creationId xmlns:a16="http://schemas.microsoft.com/office/drawing/2014/main" id="{86CF10AC-8C9D-6923-1D38-D3AF34E1822D}"/>
              </a:ext>
            </a:extLst>
          </p:cNvPr>
          <p:cNvPicPr>
            <a:picLocks noChangeAspect="1"/>
          </p:cNvPicPr>
          <p:nvPr/>
        </p:nvPicPr>
        <p:blipFill>
          <a:blip r:embed="rId4"/>
          <a:stretch>
            <a:fillRect/>
          </a:stretch>
        </p:blipFill>
        <p:spPr>
          <a:xfrm>
            <a:off x="6099499" y="823740"/>
            <a:ext cx="6089000" cy="5654072"/>
          </a:xfrm>
          <a:prstGeom prst="rect">
            <a:avLst/>
          </a:prstGeom>
        </p:spPr>
      </p:pic>
      <p:sp>
        <p:nvSpPr>
          <p:cNvPr id="7" name="TextBox 6">
            <a:extLst>
              <a:ext uri="{FF2B5EF4-FFF2-40B4-BE49-F238E27FC236}">
                <a16:creationId xmlns:a16="http://schemas.microsoft.com/office/drawing/2014/main" id="{C3E6F2DF-3455-AE59-D17A-6EBC90DFEA2F}"/>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5" name="Picture 4" descr="Florida International University, A Doral Chamber Of ...">
            <a:extLst>
              <a:ext uri="{FF2B5EF4-FFF2-40B4-BE49-F238E27FC236}">
                <a16:creationId xmlns:a16="http://schemas.microsoft.com/office/drawing/2014/main" id="{F0B3153B-87AB-54EE-0CA0-980C8B4FD904}"/>
              </a:ext>
            </a:extLst>
          </p:cNvPr>
          <p:cNvPicPr>
            <a:picLocks noChangeAspect="1"/>
          </p:cNvPicPr>
          <p:nvPr/>
        </p:nvPicPr>
        <p:blipFill>
          <a:blip r:embed="rId5"/>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2008593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C1D32-1349-7AA0-30DA-3157DA71D82E}"/>
            </a:ext>
          </a:extLst>
        </p:cNvPr>
        <p:cNvGrpSpPr/>
        <p:nvPr/>
      </p:nvGrpSpPr>
      <p:grpSpPr>
        <a:xfrm>
          <a:off x="0" y="0"/>
          <a:ext cx="0" cy="0"/>
          <a:chOff x="0" y="0"/>
          <a:chExt cx="0" cy="0"/>
        </a:xfrm>
      </p:grpSpPr>
      <p:pic>
        <p:nvPicPr>
          <p:cNvPr id="2" name="Picture 1" descr="A graph of a graph of different colored lines&#10;&#10;AI-generated content may be incorrect.">
            <a:extLst>
              <a:ext uri="{FF2B5EF4-FFF2-40B4-BE49-F238E27FC236}">
                <a16:creationId xmlns:a16="http://schemas.microsoft.com/office/drawing/2014/main" id="{A38B6662-126A-933A-8E6A-68185D370804}"/>
              </a:ext>
            </a:extLst>
          </p:cNvPr>
          <p:cNvPicPr>
            <a:picLocks noChangeAspect="1"/>
          </p:cNvPicPr>
          <p:nvPr/>
        </p:nvPicPr>
        <p:blipFill>
          <a:blip r:embed="rId3"/>
          <a:stretch>
            <a:fillRect/>
          </a:stretch>
        </p:blipFill>
        <p:spPr>
          <a:xfrm>
            <a:off x="26899" y="803752"/>
            <a:ext cx="6564120" cy="5688904"/>
          </a:xfrm>
          <a:prstGeom prst="rect">
            <a:avLst/>
          </a:prstGeom>
        </p:spPr>
      </p:pic>
      <p:sp>
        <p:nvSpPr>
          <p:cNvPr id="6" name="Slide Number Placeholder 5">
            <a:extLst>
              <a:ext uri="{FF2B5EF4-FFF2-40B4-BE49-F238E27FC236}">
                <a16:creationId xmlns:a16="http://schemas.microsoft.com/office/drawing/2014/main" id="{3234F498-9D54-8DBA-A38B-5AE6E96196B8}"/>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24</a:t>
            </a:fld>
            <a:endParaRPr lang="en-US">
              <a:latin typeface="Grandview Display"/>
            </a:endParaRPr>
          </a:p>
        </p:txBody>
      </p:sp>
      <p:sp>
        <p:nvSpPr>
          <p:cNvPr id="8" name="Rectangle 7">
            <a:extLst>
              <a:ext uri="{FF2B5EF4-FFF2-40B4-BE49-F238E27FC236}">
                <a16:creationId xmlns:a16="http://schemas.microsoft.com/office/drawing/2014/main" id="{D142784C-3E2C-999D-E7D9-6E67163C28CE}"/>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Preliminary D(</a:t>
            </a:r>
            <a:r>
              <a:rPr lang="en-US" sz="2800" err="1">
                <a:latin typeface="Cambria"/>
                <a:ea typeface="Cambria"/>
              </a:rPr>
              <a:t>e,e'p</a:t>
            </a:r>
            <a:r>
              <a:rPr lang="en-US" sz="2800">
                <a:latin typeface="Cambria"/>
                <a:ea typeface="Cambria"/>
              </a:rPr>
              <a:t>)n  Momentum Distributions</a:t>
            </a:r>
          </a:p>
        </p:txBody>
      </p:sp>
      <p:pic>
        <p:nvPicPr>
          <p:cNvPr id="3" name="Picture 2" descr="A graph of different colored lines&#10;&#10;AI-generated content may be incorrect.">
            <a:extLst>
              <a:ext uri="{FF2B5EF4-FFF2-40B4-BE49-F238E27FC236}">
                <a16:creationId xmlns:a16="http://schemas.microsoft.com/office/drawing/2014/main" id="{89F904C8-0629-5413-5A83-D3AA0B23C46C}"/>
              </a:ext>
            </a:extLst>
          </p:cNvPr>
          <p:cNvPicPr>
            <a:picLocks noChangeAspect="1"/>
          </p:cNvPicPr>
          <p:nvPr/>
        </p:nvPicPr>
        <p:blipFill>
          <a:blip r:embed="rId4"/>
          <a:stretch>
            <a:fillRect/>
          </a:stretch>
        </p:blipFill>
        <p:spPr>
          <a:xfrm>
            <a:off x="6099499" y="823740"/>
            <a:ext cx="6089000" cy="5654072"/>
          </a:xfrm>
          <a:prstGeom prst="rect">
            <a:avLst/>
          </a:prstGeom>
        </p:spPr>
      </p:pic>
      <p:sp>
        <p:nvSpPr>
          <p:cNvPr id="7" name="TextBox 6">
            <a:extLst>
              <a:ext uri="{FF2B5EF4-FFF2-40B4-BE49-F238E27FC236}">
                <a16:creationId xmlns:a16="http://schemas.microsoft.com/office/drawing/2014/main" id="{F852D991-6FA1-CE4A-E20D-44909D5D0B64}"/>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5" name="Picture 4" descr="Florida International University, A Doral Chamber Of ...">
            <a:extLst>
              <a:ext uri="{FF2B5EF4-FFF2-40B4-BE49-F238E27FC236}">
                <a16:creationId xmlns:a16="http://schemas.microsoft.com/office/drawing/2014/main" id="{B04A31DB-9E1C-DB89-32D0-456384111951}"/>
              </a:ext>
            </a:extLst>
          </p:cNvPr>
          <p:cNvPicPr>
            <a:picLocks noChangeAspect="1"/>
          </p:cNvPicPr>
          <p:nvPr/>
        </p:nvPicPr>
        <p:blipFill>
          <a:blip r:embed="rId5"/>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3240103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CDB29-C6F4-08D5-0666-C102CBAEF239}"/>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13A8F0-9BDF-C1C1-A940-1592B6620C6E}"/>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25</a:t>
            </a:fld>
            <a:endParaRPr lang="en-US">
              <a:latin typeface="Grandview Display"/>
            </a:endParaRPr>
          </a:p>
        </p:txBody>
      </p:sp>
      <p:sp>
        <p:nvSpPr>
          <p:cNvPr id="8" name="Rectangle 7">
            <a:extLst>
              <a:ext uri="{FF2B5EF4-FFF2-40B4-BE49-F238E27FC236}">
                <a16:creationId xmlns:a16="http://schemas.microsoft.com/office/drawing/2014/main" id="{F303ECF1-B6DA-E8E4-608C-B8DBCFE78FFE}"/>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Preliminary D(</a:t>
            </a:r>
            <a:r>
              <a:rPr lang="en-US" sz="2800" err="1">
                <a:latin typeface="Cambria"/>
                <a:ea typeface="Cambria"/>
              </a:rPr>
              <a:t>e,e'p</a:t>
            </a:r>
            <a:r>
              <a:rPr lang="en-US" sz="2800">
                <a:latin typeface="Cambria"/>
                <a:ea typeface="Cambria"/>
              </a:rPr>
              <a:t>)n  Momentum Distributions</a:t>
            </a:r>
          </a:p>
        </p:txBody>
      </p:sp>
      <p:pic>
        <p:nvPicPr>
          <p:cNvPr id="5" name="Picture 4">
            <a:extLst>
              <a:ext uri="{FF2B5EF4-FFF2-40B4-BE49-F238E27FC236}">
                <a16:creationId xmlns:a16="http://schemas.microsoft.com/office/drawing/2014/main" id="{0AEBE315-0A33-3C92-5E2D-BD4BA50E77EF}"/>
              </a:ext>
            </a:extLst>
          </p:cNvPr>
          <p:cNvPicPr>
            <a:picLocks noChangeAspect="1"/>
          </p:cNvPicPr>
          <p:nvPr/>
        </p:nvPicPr>
        <p:blipFill>
          <a:blip r:embed="rId2"/>
          <a:srcRect t="90" b="90"/>
          <a:stretch>
            <a:fillRect/>
          </a:stretch>
        </p:blipFill>
        <p:spPr>
          <a:xfrm>
            <a:off x="2117" y="862542"/>
            <a:ext cx="6534764" cy="5643336"/>
          </a:xfrm>
          <a:prstGeom prst="rect">
            <a:avLst/>
          </a:prstGeom>
        </p:spPr>
      </p:pic>
      <p:pic>
        <p:nvPicPr>
          <p:cNvPr id="2" name="Picture 1" descr="A graph of a graph&#10;&#10;AI-generated content may be incorrect.">
            <a:extLst>
              <a:ext uri="{FF2B5EF4-FFF2-40B4-BE49-F238E27FC236}">
                <a16:creationId xmlns:a16="http://schemas.microsoft.com/office/drawing/2014/main" id="{55CAE879-0E63-E86C-10D2-9CE11B249C27}"/>
              </a:ext>
            </a:extLst>
          </p:cNvPr>
          <p:cNvPicPr>
            <a:picLocks noChangeAspect="1"/>
          </p:cNvPicPr>
          <p:nvPr/>
        </p:nvPicPr>
        <p:blipFill>
          <a:blip r:embed="rId3"/>
          <a:stretch>
            <a:fillRect/>
          </a:stretch>
        </p:blipFill>
        <p:spPr>
          <a:xfrm>
            <a:off x="6256536" y="1196002"/>
            <a:ext cx="5934153" cy="5142932"/>
          </a:xfrm>
          <a:prstGeom prst="rect">
            <a:avLst/>
          </a:prstGeom>
        </p:spPr>
      </p:pic>
      <p:sp>
        <p:nvSpPr>
          <p:cNvPr id="7" name="TextBox 6">
            <a:extLst>
              <a:ext uri="{FF2B5EF4-FFF2-40B4-BE49-F238E27FC236}">
                <a16:creationId xmlns:a16="http://schemas.microsoft.com/office/drawing/2014/main" id="{C558F99C-D144-1295-219F-DAB6670D1AEC}"/>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4" name="Picture 3" descr="Florida International University, A Doral Chamber Of ...">
            <a:extLst>
              <a:ext uri="{FF2B5EF4-FFF2-40B4-BE49-F238E27FC236}">
                <a16:creationId xmlns:a16="http://schemas.microsoft.com/office/drawing/2014/main" id="{B31977E0-40F7-89B0-F897-877F4F73BBE3}"/>
              </a:ext>
            </a:extLst>
          </p:cNvPr>
          <p:cNvPicPr>
            <a:picLocks noChangeAspect="1"/>
          </p:cNvPicPr>
          <p:nvPr/>
        </p:nvPicPr>
        <p:blipFill>
          <a:blip r:embed="rId4"/>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1589667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5146D-E8FB-0DB5-2A8A-B8E05D0827F2}"/>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286830C-FECA-48B6-1816-4FD7E849A9DF}"/>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26</a:t>
            </a:fld>
            <a:endParaRPr lang="en-US">
              <a:latin typeface="Grandview Display"/>
            </a:endParaRPr>
          </a:p>
        </p:txBody>
      </p:sp>
      <p:sp>
        <p:nvSpPr>
          <p:cNvPr id="8" name="Rectangle 7">
            <a:extLst>
              <a:ext uri="{FF2B5EF4-FFF2-40B4-BE49-F238E27FC236}">
                <a16:creationId xmlns:a16="http://schemas.microsoft.com/office/drawing/2014/main" id="{772B4ADF-A086-1E34-2125-B0D4421661D2}"/>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Preliminary D(</a:t>
            </a:r>
            <a:r>
              <a:rPr lang="en-US" sz="2800" err="1">
                <a:latin typeface="Cambria"/>
                <a:ea typeface="Cambria"/>
              </a:rPr>
              <a:t>e,e'p</a:t>
            </a:r>
            <a:r>
              <a:rPr lang="en-US" sz="2800">
                <a:latin typeface="Cambria"/>
                <a:ea typeface="Cambria"/>
              </a:rPr>
              <a:t>)n  Momentum Distributions</a:t>
            </a:r>
          </a:p>
        </p:txBody>
      </p:sp>
      <p:pic>
        <p:nvPicPr>
          <p:cNvPr id="5" name="Picture 4">
            <a:extLst>
              <a:ext uri="{FF2B5EF4-FFF2-40B4-BE49-F238E27FC236}">
                <a16:creationId xmlns:a16="http://schemas.microsoft.com/office/drawing/2014/main" id="{DABBE1DC-266C-AFAC-814B-AE5C4AA9CB83}"/>
              </a:ext>
            </a:extLst>
          </p:cNvPr>
          <p:cNvPicPr>
            <a:picLocks noChangeAspect="1"/>
          </p:cNvPicPr>
          <p:nvPr/>
        </p:nvPicPr>
        <p:blipFill>
          <a:blip r:embed="rId2"/>
          <a:srcRect t="90" b="90"/>
          <a:stretch>
            <a:fillRect/>
          </a:stretch>
        </p:blipFill>
        <p:spPr>
          <a:xfrm>
            <a:off x="2117" y="862542"/>
            <a:ext cx="6454935" cy="5614308"/>
          </a:xfrm>
          <a:prstGeom prst="rect">
            <a:avLst/>
          </a:prstGeom>
        </p:spPr>
      </p:pic>
      <p:pic>
        <p:nvPicPr>
          <p:cNvPr id="2" name="Picture 1" descr="A graph of a number of data&#10;&#10;AI-generated content may be incorrect.">
            <a:extLst>
              <a:ext uri="{FF2B5EF4-FFF2-40B4-BE49-F238E27FC236}">
                <a16:creationId xmlns:a16="http://schemas.microsoft.com/office/drawing/2014/main" id="{F26F1369-FFF8-1A45-CF01-34BA56EF6CD9}"/>
              </a:ext>
            </a:extLst>
          </p:cNvPr>
          <p:cNvPicPr>
            <a:picLocks noChangeAspect="1"/>
          </p:cNvPicPr>
          <p:nvPr/>
        </p:nvPicPr>
        <p:blipFill>
          <a:blip r:embed="rId3"/>
          <a:stretch>
            <a:fillRect/>
          </a:stretch>
        </p:blipFill>
        <p:spPr>
          <a:xfrm>
            <a:off x="6256536" y="1102057"/>
            <a:ext cx="5934153" cy="5142932"/>
          </a:xfrm>
          <a:prstGeom prst="rect">
            <a:avLst/>
          </a:prstGeom>
        </p:spPr>
      </p:pic>
      <p:sp>
        <p:nvSpPr>
          <p:cNvPr id="7" name="TextBox 6">
            <a:extLst>
              <a:ext uri="{FF2B5EF4-FFF2-40B4-BE49-F238E27FC236}">
                <a16:creationId xmlns:a16="http://schemas.microsoft.com/office/drawing/2014/main" id="{BFB3EAFA-8631-A049-A5EE-6D82630E15A3}"/>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4" name="Picture 3" descr="Florida International University, A Doral Chamber Of ...">
            <a:extLst>
              <a:ext uri="{FF2B5EF4-FFF2-40B4-BE49-F238E27FC236}">
                <a16:creationId xmlns:a16="http://schemas.microsoft.com/office/drawing/2014/main" id="{28E93CCC-EAAD-5E0E-CE49-3927457FA57B}"/>
              </a:ext>
            </a:extLst>
          </p:cNvPr>
          <p:cNvPicPr>
            <a:picLocks noChangeAspect="1"/>
          </p:cNvPicPr>
          <p:nvPr/>
        </p:nvPicPr>
        <p:blipFill>
          <a:blip r:embed="rId4"/>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3481189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2EED-614F-8C48-7091-FD4E3C4AEAC1}"/>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5E7187D-D4C6-8129-7220-B2D6171415C0}"/>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27</a:t>
            </a:fld>
            <a:endParaRPr lang="en-US">
              <a:latin typeface="Grandview Display"/>
            </a:endParaRPr>
          </a:p>
        </p:txBody>
      </p:sp>
      <p:sp>
        <p:nvSpPr>
          <p:cNvPr id="8" name="Rectangle 7">
            <a:extLst>
              <a:ext uri="{FF2B5EF4-FFF2-40B4-BE49-F238E27FC236}">
                <a16:creationId xmlns:a16="http://schemas.microsoft.com/office/drawing/2014/main" id="{8E711F70-1A44-55E8-32CC-7663D4F252D8}"/>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Preliminary D(</a:t>
            </a:r>
            <a:r>
              <a:rPr lang="en-US" sz="2800" err="1">
                <a:latin typeface="Cambria"/>
                <a:ea typeface="Cambria"/>
              </a:rPr>
              <a:t>e,e'p</a:t>
            </a:r>
            <a:r>
              <a:rPr lang="en-US" sz="2800">
                <a:latin typeface="Cambria"/>
                <a:ea typeface="Cambria"/>
              </a:rPr>
              <a:t>)n  Momentum Distributions</a:t>
            </a:r>
          </a:p>
        </p:txBody>
      </p:sp>
      <p:pic>
        <p:nvPicPr>
          <p:cNvPr id="5" name="Picture 4">
            <a:extLst>
              <a:ext uri="{FF2B5EF4-FFF2-40B4-BE49-F238E27FC236}">
                <a16:creationId xmlns:a16="http://schemas.microsoft.com/office/drawing/2014/main" id="{D9FD3FB9-556C-D894-80F8-468FBF875D8F}"/>
              </a:ext>
            </a:extLst>
          </p:cNvPr>
          <p:cNvPicPr>
            <a:picLocks noChangeAspect="1"/>
          </p:cNvPicPr>
          <p:nvPr/>
        </p:nvPicPr>
        <p:blipFill>
          <a:blip r:embed="rId2"/>
          <a:srcRect t="90" b="90"/>
          <a:stretch>
            <a:fillRect/>
          </a:stretch>
        </p:blipFill>
        <p:spPr>
          <a:xfrm>
            <a:off x="2117" y="862542"/>
            <a:ext cx="6505735" cy="5628823"/>
          </a:xfrm>
          <a:prstGeom prst="rect">
            <a:avLst/>
          </a:prstGeom>
        </p:spPr>
      </p:pic>
      <p:pic>
        <p:nvPicPr>
          <p:cNvPr id="2" name="Picture 1" descr="A graph of a number of data&#10;&#10;AI-generated content may be incorrect.">
            <a:extLst>
              <a:ext uri="{FF2B5EF4-FFF2-40B4-BE49-F238E27FC236}">
                <a16:creationId xmlns:a16="http://schemas.microsoft.com/office/drawing/2014/main" id="{C84CC48E-9AE7-E681-EFC8-D7D926BA48C1}"/>
              </a:ext>
            </a:extLst>
          </p:cNvPr>
          <p:cNvPicPr>
            <a:picLocks noChangeAspect="1"/>
          </p:cNvPicPr>
          <p:nvPr/>
        </p:nvPicPr>
        <p:blipFill>
          <a:blip r:embed="rId3"/>
          <a:stretch>
            <a:fillRect/>
          </a:stretch>
        </p:blipFill>
        <p:spPr>
          <a:xfrm>
            <a:off x="6256536" y="1102057"/>
            <a:ext cx="5934153" cy="5142932"/>
          </a:xfrm>
          <a:prstGeom prst="rect">
            <a:avLst/>
          </a:prstGeom>
        </p:spPr>
      </p:pic>
      <p:sp>
        <p:nvSpPr>
          <p:cNvPr id="10" name="TextBox 6">
            <a:extLst>
              <a:ext uri="{FF2B5EF4-FFF2-40B4-BE49-F238E27FC236}">
                <a16:creationId xmlns:a16="http://schemas.microsoft.com/office/drawing/2014/main" id="{7AAAC2C6-6A32-890E-1521-F27670E2CBE3}"/>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4" name="Picture 3" descr="Florida International University, A Doral Chamber Of ...">
            <a:extLst>
              <a:ext uri="{FF2B5EF4-FFF2-40B4-BE49-F238E27FC236}">
                <a16:creationId xmlns:a16="http://schemas.microsoft.com/office/drawing/2014/main" id="{29EA44D7-B9FD-1907-9BD2-A905799D5799}"/>
              </a:ext>
            </a:extLst>
          </p:cNvPr>
          <p:cNvPicPr>
            <a:picLocks noChangeAspect="1"/>
          </p:cNvPicPr>
          <p:nvPr/>
        </p:nvPicPr>
        <p:blipFill>
          <a:blip r:embed="rId4"/>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3574774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BEE88-58C5-71A7-B5F4-D57C398D9DC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B2F1CA-4CE4-0C68-8091-D161F97A9226}"/>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28</a:t>
            </a:fld>
            <a:endParaRPr lang="en-US">
              <a:latin typeface="Grandview Display"/>
            </a:endParaRPr>
          </a:p>
        </p:txBody>
      </p:sp>
      <p:sp>
        <p:nvSpPr>
          <p:cNvPr id="8" name="Rectangle 7">
            <a:extLst>
              <a:ext uri="{FF2B5EF4-FFF2-40B4-BE49-F238E27FC236}">
                <a16:creationId xmlns:a16="http://schemas.microsoft.com/office/drawing/2014/main" id="{7E38C3AF-87D9-12EE-FD08-1F058279E5F8}"/>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Preliminary D(</a:t>
            </a:r>
            <a:r>
              <a:rPr lang="en-US" sz="2800" err="1">
                <a:latin typeface="Cambria"/>
                <a:ea typeface="Cambria"/>
              </a:rPr>
              <a:t>e,e'p</a:t>
            </a:r>
            <a:r>
              <a:rPr lang="en-US" sz="2800">
                <a:latin typeface="Cambria"/>
                <a:ea typeface="Cambria"/>
              </a:rPr>
              <a:t>)n  Momentum Distributions</a:t>
            </a:r>
          </a:p>
        </p:txBody>
      </p:sp>
      <p:pic>
        <p:nvPicPr>
          <p:cNvPr id="5" name="Picture 4">
            <a:extLst>
              <a:ext uri="{FF2B5EF4-FFF2-40B4-BE49-F238E27FC236}">
                <a16:creationId xmlns:a16="http://schemas.microsoft.com/office/drawing/2014/main" id="{F947F8F0-1D22-2A7D-BA36-2C679F9020D2}"/>
              </a:ext>
            </a:extLst>
          </p:cNvPr>
          <p:cNvPicPr>
            <a:picLocks noChangeAspect="1"/>
          </p:cNvPicPr>
          <p:nvPr/>
        </p:nvPicPr>
        <p:blipFill>
          <a:blip r:embed="rId2"/>
          <a:srcRect t="90" b="90"/>
          <a:stretch>
            <a:fillRect/>
          </a:stretch>
        </p:blipFill>
        <p:spPr>
          <a:xfrm>
            <a:off x="2117" y="862542"/>
            <a:ext cx="6527507" cy="5657850"/>
          </a:xfrm>
          <a:prstGeom prst="rect">
            <a:avLst/>
          </a:prstGeom>
        </p:spPr>
      </p:pic>
      <p:pic>
        <p:nvPicPr>
          <p:cNvPr id="2" name="Picture 1" descr="A graph of different colored lines&#10;&#10;AI-generated content may be incorrect.">
            <a:extLst>
              <a:ext uri="{FF2B5EF4-FFF2-40B4-BE49-F238E27FC236}">
                <a16:creationId xmlns:a16="http://schemas.microsoft.com/office/drawing/2014/main" id="{0723B197-401A-3E10-B722-C743A30FFC66}"/>
              </a:ext>
            </a:extLst>
          </p:cNvPr>
          <p:cNvPicPr>
            <a:picLocks noChangeAspect="1"/>
          </p:cNvPicPr>
          <p:nvPr/>
        </p:nvPicPr>
        <p:blipFill>
          <a:blip r:embed="rId3"/>
          <a:stretch>
            <a:fillRect/>
          </a:stretch>
        </p:blipFill>
        <p:spPr>
          <a:xfrm>
            <a:off x="6256536" y="1102057"/>
            <a:ext cx="5934152" cy="5142931"/>
          </a:xfrm>
          <a:prstGeom prst="rect">
            <a:avLst/>
          </a:prstGeom>
        </p:spPr>
      </p:pic>
      <p:sp>
        <p:nvSpPr>
          <p:cNvPr id="7" name="TextBox 6">
            <a:extLst>
              <a:ext uri="{FF2B5EF4-FFF2-40B4-BE49-F238E27FC236}">
                <a16:creationId xmlns:a16="http://schemas.microsoft.com/office/drawing/2014/main" id="{CC2A5572-5C2B-E6FC-B3FB-D8A64FB8FB40}"/>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4" name="Picture 3" descr="Florida International University, A Doral Chamber Of ...">
            <a:extLst>
              <a:ext uri="{FF2B5EF4-FFF2-40B4-BE49-F238E27FC236}">
                <a16:creationId xmlns:a16="http://schemas.microsoft.com/office/drawing/2014/main" id="{BCA71A47-5C3B-8F1F-4262-41CA77BC403E}"/>
              </a:ext>
            </a:extLst>
          </p:cNvPr>
          <p:cNvPicPr>
            <a:picLocks noChangeAspect="1"/>
          </p:cNvPicPr>
          <p:nvPr/>
        </p:nvPicPr>
        <p:blipFill>
          <a:blip r:embed="rId4"/>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3609579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4F215-3937-A78E-0355-8953A7838F68}"/>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B80840-66E1-5F22-66DA-1E7483F945E9}"/>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29</a:t>
            </a:fld>
            <a:endParaRPr lang="en-US">
              <a:latin typeface="Grandview Display"/>
            </a:endParaRPr>
          </a:p>
        </p:txBody>
      </p:sp>
      <p:sp>
        <p:nvSpPr>
          <p:cNvPr id="8" name="Rectangle 7">
            <a:extLst>
              <a:ext uri="{FF2B5EF4-FFF2-40B4-BE49-F238E27FC236}">
                <a16:creationId xmlns:a16="http://schemas.microsoft.com/office/drawing/2014/main" id="{F0301490-4BFE-2D53-B90E-579B767D5D3E}"/>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Preliminary D(</a:t>
            </a:r>
            <a:r>
              <a:rPr lang="en-US" sz="2800" err="1">
                <a:latin typeface="Cambria"/>
                <a:ea typeface="Cambria"/>
              </a:rPr>
              <a:t>e,e'p</a:t>
            </a:r>
            <a:r>
              <a:rPr lang="en-US" sz="2800">
                <a:latin typeface="Cambria"/>
                <a:ea typeface="Cambria"/>
              </a:rPr>
              <a:t>)n  Momentum Distributions</a:t>
            </a:r>
          </a:p>
        </p:txBody>
      </p:sp>
      <p:pic>
        <p:nvPicPr>
          <p:cNvPr id="4" name="Picture 3">
            <a:extLst>
              <a:ext uri="{FF2B5EF4-FFF2-40B4-BE49-F238E27FC236}">
                <a16:creationId xmlns:a16="http://schemas.microsoft.com/office/drawing/2014/main" id="{5D1EAB65-F02A-E678-72DE-3181ABD2C94D}"/>
              </a:ext>
            </a:extLst>
          </p:cNvPr>
          <p:cNvPicPr>
            <a:picLocks noChangeAspect="1"/>
          </p:cNvPicPr>
          <p:nvPr/>
        </p:nvPicPr>
        <p:blipFill>
          <a:blip r:embed="rId2"/>
          <a:stretch>
            <a:fillRect/>
          </a:stretch>
        </p:blipFill>
        <p:spPr>
          <a:xfrm>
            <a:off x="1629" y="734382"/>
            <a:ext cx="6590766" cy="5753604"/>
          </a:xfrm>
          <a:prstGeom prst="rect">
            <a:avLst/>
          </a:prstGeom>
        </p:spPr>
      </p:pic>
      <p:pic>
        <p:nvPicPr>
          <p:cNvPr id="2" name="Picture 1" descr="A graph of a graph&#10;&#10;AI-generated content may be incorrect.">
            <a:extLst>
              <a:ext uri="{FF2B5EF4-FFF2-40B4-BE49-F238E27FC236}">
                <a16:creationId xmlns:a16="http://schemas.microsoft.com/office/drawing/2014/main" id="{CB6F37E9-FEB4-3E7D-B007-870C2439478D}"/>
              </a:ext>
            </a:extLst>
          </p:cNvPr>
          <p:cNvPicPr>
            <a:picLocks noChangeAspect="1"/>
          </p:cNvPicPr>
          <p:nvPr/>
        </p:nvPicPr>
        <p:blipFill>
          <a:blip r:embed="rId3"/>
          <a:stretch>
            <a:fillRect/>
          </a:stretch>
        </p:blipFill>
        <p:spPr>
          <a:xfrm>
            <a:off x="6383827" y="933003"/>
            <a:ext cx="5804673" cy="5390053"/>
          </a:xfrm>
          <a:prstGeom prst="rect">
            <a:avLst/>
          </a:prstGeom>
        </p:spPr>
      </p:pic>
      <p:sp>
        <p:nvSpPr>
          <p:cNvPr id="7" name="TextBox 6">
            <a:extLst>
              <a:ext uri="{FF2B5EF4-FFF2-40B4-BE49-F238E27FC236}">
                <a16:creationId xmlns:a16="http://schemas.microsoft.com/office/drawing/2014/main" id="{48F603D2-B639-C4AA-ECFA-61999673B3C3}"/>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5" name="Picture 4" descr="Florida International University, A Doral Chamber Of ...">
            <a:extLst>
              <a:ext uri="{FF2B5EF4-FFF2-40B4-BE49-F238E27FC236}">
                <a16:creationId xmlns:a16="http://schemas.microsoft.com/office/drawing/2014/main" id="{552688CF-C309-D0E1-922C-198DF9AB34BA}"/>
              </a:ext>
            </a:extLst>
          </p:cNvPr>
          <p:cNvPicPr>
            <a:picLocks noChangeAspect="1"/>
          </p:cNvPicPr>
          <p:nvPr/>
        </p:nvPicPr>
        <p:blipFill>
          <a:blip r:embed="rId4"/>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1468330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4E1A70-5441-D1A9-BBF6-57DA4AC2CB8A}"/>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chemeClr val="bg1"/>
                </a:solidFill>
                <a:latin typeface="Cambria"/>
                <a:ea typeface="Cambria"/>
              </a:rPr>
              <a:t>Brief Overview of Deuteron Breakup</a:t>
            </a:r>
            <a:endParaRPr lang="en-US"/>
          </a:p>
        </p:txBody>
      </p:sp>
      <p:pic>
        <p:nvPicPr>
          <p:cNvPr id="16" name="Picture 15" descr="Untitled_Artwork.png">
            <a:extLst>
              <a:ext uri="{FF2B5EF4-FFF2-40B4-BE49-F238E27FC236}">
                <a16:creationId xmlns:a16="http://schemas.microsoft.com/office/drawing/2014/main" id="{C38B865F-E6F9-D8A5-0ED9-052333A70172}"/>
              </a:ext>
            </a:extLst>
          </p:cNvPr>
          <p:cNvPicPr>
            <a:picLocks noChangeAspect="1"/>
          </p:cNvPicPr>
          <p:nvPr/>
        </p:nvPicPr>
        <p:blipFill>
          <a:blip r:embed="rId3"/>
          <a:stretch>
            <a:fillRect/>
          </a:stretch>
        </p:blipFill>
        <p:spPr>
          <a:xfrm>
            <a:off x="30813" y="1190642"/>
            <a:ext cx="6575079" cy="4931308"/>
          </a:xfrm>
          <a:prstGeom prst="rect">
            <a:avLst/>
          </a:prstGeom>
        </p:spPr>
      </p:pic>
      <p:grpSp>
        <p:nvGrpSpPr>
          <p:cNvPr id="27" name="Group 26">
            <a:extLst>
              <a:ext uri="{FF2B5EF4-FFF2-40B4-BE49-F238E27FC236}">
                <a16:creationId xmlns:a16="http://schemas.microsoft.com/office/drawing/2014/main" id="{0BC6BFD0-6F40-84A9-3C58-70BFA5344F28}"/>
              </a:ext>
            </a:extLst>
          </p:cNvPr>
          <p:cNvGrpSpPr/>
          <p:nvPr/>
        </p:nvGrpSpPr>
        <p:grpSpPr>
          <a:xfrm>
            <a:off x="6446005" y="1193257"/>
            <a:ext cx="4972741" cy="4401716"/>
            <a:chOff x="3115854" y="1426926"/>
            <a:chExt cx="7449494" cy="5986311"/>
          </a:xfrm>
        </p:grpSpPr>
        <p:pic>
          <p:nvPicPr>
            <p:cNvPr id="7" name="Picture 5">
              <a:extLst>
                <a:ext uri="{FF2B5EF4-FFF2-40B4-BE49-F238E27FC236}">
                  <a16:creationId xmlns:a16="http://schemas.microsoft.com/office/drawing/2014/main" id="{281CB77C-F8CA-06CC-816B-F75F12807462}"/>
                </a:ext>
              </a:extLst>
            </p:cNvPr>
            <p:cNvPicPr>
              <a:picLocks noChangeAspect="1"/>
            </p:cNvPicPr>
            <p:nvPr/>
          </p:nvPicPr>
          <p:blipFill>
            <a:blip r:embed="rId4"/>
            <a:stretch>
              <a:fillRect/>
            </a:stretch>
          </p:blipFill>
          <p:spPr>
            <a:xfrm>
              <a:off x="3303695" y="1515093"/>
              <a:ext cx="7261653" cy="5898144"/>
            </a:xfrm>
            <a:prstGeom prst="rect">
              <a:avLst/>
            </a:prstGeom>
          </p:spPr>
        </p:pic>
        <p:sp>
          <p:nvSpPr>
            <p:cNvPr id="12" name="Rectangle: Rounded Corners 11">
              <a:extLst>
                <a:ext uri="{FF2B5EF4-FFF2-40B4-BE49-F238E27FC236}">
                  <a16:creationId xmlns:a16="http://schemas.microsoft.com/office/drawing/2014/main" id="{BD539DF6-C3F4-2253-334F-AA2CCF861B14}"/>
                </a:ext>
              </a:extLst>
            </p:cNvPr>
            <p:cNvSpPr/>
            <p:nvPr/>
          </p:nvSpPr>
          <p:spPr>
            <a:xfrm>
              <a:off x="3115854" y="1426926"/>
              <a:ext cx="3738040" cy="299299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1E2EF8F5-9E72-7F14-6C6A-D38D196EC429}"/>
              </a:ext>
            </a:extLst>
          </p:cNvPr>
          <p:cNvSpPr txBox="1"/>
          <p:nvPr/>
        </p:nvSpPr>
        <p:spPr>
          <a:xfrm>
            <a:off x="6653557" y="6016960"/>
            <a:ext cx="47589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Grandview Display"/>
              </a:rPr>
              <a:t>(b), (c), and (d) are suppressed in the </a:t>
            </a:r>
            <a:r>
              <a:rPr lang="en-US" sz="2400">
                <a:solidFill>
                  <a:srgbClr val="C00000"/>
                </a:solidFill>
                <a:latin typeface="Grandview Display"/>
              </a:rPr>
              <a:t>kinematic window</a:t>
            </a:r>
            <a:r>
              <a:rPr lang="en-US" sz="2400">
                <a:latin typeface="Grandview Display"/>
              </a:rPr>
              <a:t> used</a:t>
            </a:r>
          </a:p>
        </p:txBody>
      </p:sp>
      <p:sp>
        <p:nvSpPr>
          <p:cNvPr id="6" name="Slide Number Placeholder 5">
            <a:extLst>
              <a:ext uri="{FF2B5EF4-FFF2-40B4-BE49-F238E27FC236}">
                <a16:creationId xmlns:a16="http://schemas.microsoft.com/office/drawing/2014/main" id="{A0A4A9A6-37C4-26E3-C255-0AF1905658A3}"/>
              </a:ext>
            </a:extLst>
          </p:cNvPr>
          <p:cNvSpPr>
            <a:spLocks noGrp="1"/>
          </p:cNvSpPr>
          <p:nvPr>
            <p:ph type="sldNum" sz="quarter" idx="12"/>
          </p:nvPr>
        </p:nvSpPr>
        <p:spPr>
          <a:xfrm>
            <a:off x="8991600" y="6490821"/>
            <a:ext cx="2743200" cy="365125"/>
          </a:xfrm>
        </p:spPr>
        <p:txBody>
          <a:bodyPr/>
          <a:lstStyle/>
          <a:p>
            <a:fld id="{A49DFD55-3C28-40EF-9E31-A92D2E4017FF}" type="slidenum">
              <a:rPr lang="en-US" sz="1200" smtClean="0">
                <a:latin typeface="Grandview Display"/>
              </a:rPr>
              <a:pPr/>
              <a:t>3</a:t>
            </a:fld>
            <a:endParaRPr lang="en-US" sz="1200">
              <a:latin typeface="Grandview Display"/>
            </a:endParaRPr>
          </a:p>
        </p:txBody>
      </p:sp>
      <p:pic>
        <p:nvPicPr>
          <p:cNvPr id="8" name="Picture 7" descr="equation">
            <a:extLst>
              <a:ext uri="{FF2B5EF4-FFF2-40B4-BE49-F238E27FC236}">
                <a16:creationId xmlns:a16="http://schemas.microsoft.com/office/drawing/2014/main" id="{C5CA4860-7861-9BF8-66FB-FDFD848BA1E0}"/>
              </a:ext>
            </a:extLst>
          </p:cNvPr>
          <p:cNvPicPr>
            <a:picLocks noChangeAspect="1"/>
          </p:cNvPicPr>
          <p:nvPr/>
        </p:nvPicPr>
        <p:blipFill>
          <a:blip r:embed="rId5"/>
          <a:stretch>
            <a:fillRect/>
          </a:stretch>
        </p:blipFill>
        <p:spPr>
          <a:xfrm>
            <a:off x="696687" y="1332070"/>
            <a:ext cx="2743196" cy="383860"/>
          </a:xfrm>
          <a:prstGeom prst="rect">
            <a:avLst/>
          </a:prstGeom>
        </p:spPr>
      </p:pic>
      <p:sp>
        <p:nvSpPr>
          <p:cNvPr id="4" name="TextBox 3">
            <a:extLst>
              <a:ext uri="{FF2B5EF4-FFF2-40B4-BE49-F238E27FC236}">
                <a16:creationId xmlns:a16="http://schemas.microsoft.com/office/drawing/2014/main" id="{685C6E1F-561A-01DD-E95A-1DAFAFB4241F}"/>
              </a:ext>
            </a:extLst>
          </p:cNvPr>
          <p:cNvSpPr txBox="1"/>
          <p:nvPr/>
        </p:nvSpPr>
        <p:spPr>
          <a:xfrm>
            <a:off x="5999407" y="853920"/>
            <a:ext cx="32182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randview Display"/>
                <a:ea typeface="Cambria"/>
              </a:rPr>
              <a:t>Plane Wave Impulse Approx.</a:t>
            </a:r>
          </a:p>
        </p:txBody>
      </p:sp>
      <p:sp>
        <p:nvSpPr>
          <p:cNvPr id="5" name="TextBox 4">
            <a:extLst>
              <a:ext uri="{FF2B5EF4-FFF2-40B4-BE49-F238E27FC236}">
                <a16:creationId xmlns:a16="http://schemas.microsoft.com/office/drawing/2014/main" id="{8066ED4E-EB19-7BF0-2FD4-497C68D923E7}"/>
              </a:ext>
            </a:extLst>
          </p:cNvPr>
          <p:cNvSpPr txBox="1"/>
          <p:nvPr/>
        </p:nvSpPr>
        <p:spPr>
          <a:xfrm>
            <a:off x="8619433" y="864357"/>
            <a:ext cx="32182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randview Display"/>
                <a:ea typeface="Cambria"/>
              </a:rPr>
              <a:t>Final State Interactions</a:t>
            </a:r>
            <a:endParaRPr lang="en-US">
              <a:latin typeface="Grandview Display"/>
            </a:endParaRPr>
          </a:p>
        </p:txBody>
      </p:sp>
      <p:sp>
        <p:nvSpPr>
          <p:cNvPr id="9" name="TextBox 8">
            <a:extLst>
              <a:ext uri="{FF2B5EF4-FFF2-40B4-BE49-F238E27FC236}">
                <a16:creationId xmlns:a16="http://schemas.microsoft.com/office/drawing/2014/main" id="{47BA4614-A976-C6E2-4653-04DC0DFB24E1}"/>
              </a:ext>
            </a:extLst>
          </p:cNvPr>
          <p:cNvSpPr txBox="1"/>
          <p:nvPr/>
        </p:nvSpPr>
        <p:spPr>
          <a:xfrm>
            <a:off x="6176857" y="5551178"/>
            <a:ext cx="32182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randview Display"/>
                <a:ea typeface="Cambria"/>
              </a:rPr>
              <a:t>Meson Exchange Currents</a:t>
            </a:r>
            <a:endParaRPr lang="en-US">
              <a:latin typeface="Grandview Display"/>
            </a:endParaRPr>
          </a:p>
        </p:txBody>
      </p:sp>
      <p:sp>
        <p:nvSpPr>
          <p:cNvPr id="10" name="TextBox 9">
            <a:extLst>
              <a:ext uri="{FF2B5EF4-FFF2-40B4-BE49-F238E27FC236}">
                <a16:creationId xmlns:a16="http://schemas.microsoft.com/office/drawing/2014/main" id="{C9442844-6519-B465-14A9-DD3CC4F9DD5F}"/>
              </a:ext>
            </a:extLst>
          </p:cNvPr>
          <p:cNvSpPr txBox="1"/>
          <p:nvPr/>
        </p:nvSpPr>
        <p:spPr>
          <a:xfrm>
            <a:off x="8619432" y="5551178"/>
            <a:ext cx="32182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randview Display"/>
                <a:ea typeface="Cambria"/>
              </a:rPr>
              <a:t>Isobar Configurations</a:t>
            </a:r>
            <a:endParaRPr lang="en-US">
              <a:latin typeface="Grandview Display"/>
            </a:endParaRPr>
          </a:p>
        </p:txBody>
      </p:sp>
      <p:sp>
        <p:nvSpPr>
          <p:cNvPr id="13" name="TextBox 21">
            <a:extLst>
              <a:ext uri="{FF2B5EF4-FFF2-40B4-BE49-F238E27FC236}">
                <a16:creationId xmlns:a16="http://schemas.microsoft.com/office/drawing/2014/main" id="{B5AC7412-6C21-E845-715B-EDC890758C5F}"/>
              </a:ext>
            </a:extLst>
          </p:cNvPr>
          <p:cNvSpPr txBox="1"/>
          <p:nvPr/>
        </p:nvSpPr>
        <p:spPr>
          <a:xfrm>
            <a:off x="9222222" y="1777778"/>
            <a:ext cx="1976143" cy="707886"/>
          </a:xfrm>
          <a:prstGeom prst="rect">
            <a:avLst/>
          </a:prstGeom>
          <a:solidFill>
            <a:schemeClr val="bg1"/>
          </a:solidFill>
          <a:ln w="28575">
            <a:solidFill>
              <a:srgbClr val="C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Cambria"/>
                <a:ea typeface="Cambria"/>
              </a:rPr>
              <a:t>Suppressed</a:t>
            </a:r>
            <a:r>
              <a:rPr lang="en-US" sz="2000">
                <a:latin typeface="Cambria"/>
                <a:ea typeface="+mn-lt"/>
                <a:cs typeface="+mn-lt"/>
              </a:rPr>
              <a:t> at </a:t>
            </a:r>
            <a:endParaRPr lang="en-US" sz="2000">
              <a:latin typeface="Cambria"/>
              <a:ea typeface="Cambria"/>
              <a:cs typeface="+mn-lt"/>
            </a:endParaRPr>
          </a:p>
          <a:p>
            <a:endParaRPr lang="en-US" sz="2000">
              <a:latin typeface="Cambria"/>
            </a:endParaRPr>
          </a:p>
        </p:txBody>
      </p:sp>
      <p:pic>
        <p:nvPicPr>
          <p:cNvPr id="20" name="Picture 19">
            <a:extLst>
              <a:ext uri="{FF2B5EF4-FFF2-40B4-BE49-F238E27FC236}">
                <a16:creationId xmlns:a16="http://schemas.microsoft.com/office/drawing/2014/main" id="{D355BA39-8FE7-FD4C-3F73-7147F2E6A702}"/>
              </a:ext>
            </a:extLst>
          </p:cNvPr>
          <p:cNvPicPr>
            <a:picLocks noChangeAspect="1"/>
          </p:cNvPicPr>
          <p:nvPr/>
        </p:nvPicPr>
        <p:blipFill>
          <a:blip r:embed="rId6"/>
          <a:srcRect b="-2326"/>
          <a:stretch>
            <a:fillRect/>
          </a:stretch>
        </p:blipFill>
        <p:spPr>
          <a:xfrm>
            <a:off x="9450160" y="2134961"/>
            <a:ext cx="1695450" cy="331381"/>
          </a:xfrm>
          <a:prstGeom prst="rect">
            <a:avLst/>
          </a:prstGeom>
        </p:spPr>
      </p:pic>
      <p:sp>
        <p:nvSpPr>
          <p:cNvPr id="24" name="TextBox 23">
            <a:extLst>
              <a:ext uri="{FF2B5EF4-FFF2-40B4-BE49-F238E27FC236}">
                <a16:creationId xmlns:a16="http://schemas.microsoft.com/office/drawing/2014/main" id="{E33342C3-3F0B-6C1C-9F7E-8897C06DED88}"/>
              </a:ext>
            </a:extLst>
          </p:cNvPr>
          <p:cNvSpPr txBox="1"/>
          <p:nvPr/>
        </p:nvSpPr>
        <p:spPr>
          <a:xfrm>
            <a:off x="3110" y="6514842"/>
            <a:ext cx="632304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11" name="Picture 10" descr="Florida International University, A Doral Chamber Of ...">
            <a:extLst>
              <a:ext uri="{FF2B5EF4-FFF2-40B4-BE49-F238E27FC236}">
                <a16:creationId xmlns:a16="http://schemas.microsoft.com/office/drawing/2014/main" id="{3FCBE9CE-6E58-AA56-967A-1E08F42CAC1B}"/>
              </a:ext>
            </a:extLst>
          </p:cNvPr>
          <p:cNvPicPr>
            <a:picLocks noChangeAspect="1"/>
          </p:cNvPicPr>
          <p:nvPr/>
        </p:nvPicPr>
        <p:blipFill>
          <a:blip r:embed="rId7"/>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2731121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5AF35-3ACC-6B19-DB30-2DC8AB6F3238}"/>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A6A967B-539F-02BE-DA54-EA4CE09C1596}"/>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30</a:t>
            </a:fld>
            <a:endParaRPr lang="en-US">
              <a:latin typeface="Grandview Display"/>
            </a:endParaRPr>
          </a:p>
        </p:txBody>
      </p:sp>
      <p:sp>
        <p:nvSpPr>
          <p:cNvPr id="8" name="Rectangle 7">
            <a:extLst>
              <a:ext uri="{FF2B5EF4-FFF2-40B4-BE49-F238E27FC236}">
                <a16:creationId xmlns:a16="http://schemas.microsoft.com/office/drawing/2014/main" id="{9E74CA5E-0346-8ED4-8A95-5815ABA1A2BB}"/>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Preliminary D(</a:t>
            </a:r>
            <a:r>
              <a:rPr lang="en-US" sz="2800" err="1">
                <a:latin typeface="Cambria"/>
                <a:ea typeface="Cambria"/>
              </a:rPr>
              <a:t>e,e'p</a:t>
            </a:r>
            <a:r>
              <a:rPr lang="en-US" sz="2800">
                <a:latin typeface="Cambria"/>
                <a:ea typeface="Cambria"/>
              </a:rPr>
              <a:t>)n  Momentum Distributions</a:t>
            </a:r>
          </a:p>
        </p:txBody>
      </p:sp>
      <p:pic>
        <p:nvPicPr>
          <p:cNvPr id="4" name="Picture 3">
            <a:extLst>
              <a:ext uri="{FF2B5EF4-FFF2-40B4-BE49-F238E27FC236}">
                <a16:creationId xmlns:a16="http://schemas.microsoft.com/office/drawing/2014/main" id="{C6FE2BC4-CD8A-9DE8-788E-3DA3B9A152EA}"/>
              </a:ext>
            </a:extLst>
          </p:cNvPr>
          <p:cNvPicPr>
            <a:picLocks noChangeAspect="1"/>
          </p:cNvPicPr>
          <p:nvPr/>
        </p:nvPicPr>
        <p:blipFill>
          <a:blip r:embed="rId2"/>
          <a:stretch>
            <a:fillRect/>
          </a:stretch>
        </p:blipFill>
        <p:spPr>
          <a:xfrm>
            <a:off x="1629" y="734382"/>
            <a:ext cx="6605279" cy="5753604"/>
          </a:xfrm>
          <a:prstGeom prst="rect">
            <a:avLst/>
          </a:prstGeom>
        </p:spPr>
      </p:pic>
      <p:pic>
        <p:nvPicPr>
          <p:cNvPr id="2" name="Picture 1" descr="A graph of a graph&#10;&#10;AI-generated content may be incorrect.">
            <a:extLst>
              <a:ext uri="{FF2B5EF4-FFF2-40B4-BE49-F238E27FC236}">
                <a16:creationId xmlns:a16="http://schemas.microsoft.com/office/drawing/2014/main" id="{35236D8D-FD17-C670-EEF9-F81DD8133A4B}"/>
              </a:ext>
            </a:extLst>
          </p:cNvPr>
          <p:cNvPicPr>
            <a:picLocks noChangeAspect="1"/>
          </p:cNvPicPr>
          <p:nvPr/>
        </p:nvPicPr>
        <p:blipFill>
          <a:blip r:embed="rId3"/>
          <a:stretch>
            <a:fillRect/>
          </a:stretch>
        </p:blipFill>
        <p:spPr>
          <a:xfrm>
            <a:off x="6383827" y="933003"/>
            <a:ext cx="5804673" cy="5390053"/>
          </a:xfrm>
          <a:prstGeom prst="rect">
            <a:avLst/>
          </a:prstGeom>
        </p:spPr>
      </p:pic>
      <p:sp>
        <p:nvSpPr>
          <p:cNvPr id="7" name="TextBox 6">
            <a:extLst>
              <a:ext uri="{FF2B5EF4-FFF2-40B4-BE49-F238E27FC236}">
                <a16:creationId xmlns:a16="http://schemas.microsoft.com/office/drawing/2014/main" id="{AFB0586B-0516-4517-3954-07E8A25F5133}"/>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5" name="Picture 4" descr="Florida International University, A Doral Chamber Of ...">
            <a:extLst>
              <a:ext uri="{FF2B5EF4-FFF2-40B4-BE49-F238E27FC236}">
                <a16:creationId xmlns:a16="http://schemas.microsoft.com/office/drawing/2014/main" id="{49D4F058-9181-2EB2-8E21-89D2CD0AE661}"/>
              </a:ext>
            </a:extLst>
          </p:cNvPr>
          <p:cNvPicPr>
            <a:picLocks noChangeAspect="1"/>
          </p:cNvPicPr>
          <p:nvPr/>
        </p:nvPicPr>
        <p:blipFill>
          <a:blip r:embed="rId4"/>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3879009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3A8D8-416B-69EF-AB69-5821E217CE1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EE2D4F7-1C5D-CBE1-E2BB-C5C33A5A2287}"/>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31</a:t>
            </a:fld>
            <a:endParaRPr lang="en-US">
              <a:latin typeface="Grandview Display"/>
            </a:endParaRPr>
          </a:p>
        </p:txBody>
      </p:sp>
      <p:sp>
        <p:nvSpPr>
          <p:cNvPr id="8" name="Rectangle 7">
            <a:extLst>
              <a:ext uri="{FF2B5EF4-FFF2-40B4-BE49-F238E27FC236}">
                <a16:creationId xmlns:a16="http://schemas.microsoft.com/office/drawing/2014/main" id="{7282ECC3-8165-8BC6-048D-F95E7CB9A417}"/>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Preliminary D(</a:t>
            </a:r>
            <a:r>
              <a:rPr lang="en-US" sz="2800" err="1">
                <a:latin typeface="Cambria"/>
                <a:ea typeface="Cambria"/>
              </a:rPr>
              <a:t>e,e'p</a:t>
            </a:r>
            <a:r>
              <a:rPr lang="en-US" sz="2800">
                <a:latin typeface="Cambria"/>
                <a:ea typeface="Cambria"/>
              </a:rPr>
              <a:t>)n  Momentum Distributions</a:t>
            </a:r>
          </a:p>
        </p:txBody>
      </p:sp>
      <p:pic>
        <p:nvPicPr>
          <p:cNvPr id="4" name="Picture 3">
            <a:extLst>
              <a:ext uri="{FF2B5EF4-FFF2-40B4-BE49-F238E27FC236}">
                <a16:creationId xmlns:a16="http://schemas.microsoft.com/office/drawing/2014/main" id="{FB8DD683-688B-F87C-E079-0C620C03B2D0}"/>
              </a:ext>
            </a:extLst>
          </p:cNvPr>
          <p:cNvPicPr>
            <a:picLocks noChangeAspect="1"/>
          </p:cNvPicPr>
          <p:nvPr/>
        </p:nvPicPr>
        <p:blipFill>
          <a:blip r:embed="rId2"/>
          <a:stretch>
            <a:fillRect/>
          </a:stretch>
        </p:blipFill>
        <p:spPr>
          <a:xfrm>
            <a:off x="1629" y="734382"/>
            <a:ext cx="6699622" cy="5797146"/>
          </a:xfrm>
          <a:prstGeom prst="rect">
            <a:avLst/>
          </a:prstGeom>
        </p:spPr>
      </p:pic>
      <p:pic>
        <p:nvPicPr>
          <p:cNvPr id="2" name="Picture 1">
            <a:extLst>
              <a:ext uri="{FF2B5EF4-FFF2-40B4-BE49-F238E27FC236}">
                <a16:creationId xmlns:a16="http://schemas.microsoft.com/office/drawing/2014/main" id="{E7764518-B570-6E24-73D1-86439C3C8803}"/>
              </a:ext>
            </a:extLst>
          </p:cNvPr>
          <p:cNvPicPr>
            <a:picLocks noChangeAspect="1"/>
          </p:cNvPicPr>
          <p:nvPr/>
        </p:nvPicPr>
        <p:blipFill>
          <a:blip r:embed="rId3"/>
          <a:stretch>
            <a:fillRect/>
          </a:stretch>
        </p:blipFill>
        <p:spPr>
          <a:xfrm>
            <a:off x="6383827" y="933003"/>
            <a:ext cx="5804673" cy="5390053"/>
          </a:xfrm>
          <a:prstGeom prst="rect">
            <a:avLst/>
          </a:prstGeom>
        </p:spPr>
      </p:pic>
      <p:sp>
        <p:nvSpPr>
          <p:cNvPr id="7" name="TextBox 6">
            <a:extLst>
              <a:ext uri="{FF2B5EF4-FFF2-40B4-BE49-F238E27FC236}">
                <a16:creationId xmlns:a16="http://schemas.microsoft.com/office/drawing/2014/main" id="{339728A2-3110-9B28-C966-5E3287FF5FF1}"/>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5" name="Picture 4" descr="Florida International University, A Doral Chamber Of ...">
            <a:extLst>
              <a:ext uri="{FF2B5EF4-FFF2-40B4-BE49-F238E27FC236}">
                <a16:creationId xmlns:a16="http://schemas.microsoft.com/office/drawing/2014/main" id="{A83319E7-A3CD-8AAE-8614-EF63E62951BE}"/>
              </a:ext>
            </a:extLst>
          </p:cNvPr>
          <p:cNvPicPr>
            <a:picLocks noChangeAspect="1"/>
          </p:cNvPicPr>
          <p:nvPr/>
        </p:nvPicPr>
        <p:blipFill>
          <a:blip r:embed="rId4"/>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4076741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F2BCD-29AE-9BBB-A9B0-347D1522B9C5}"/>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218C53A-4569-DD0B-518F-3112742B537D}"/>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32</a:t>
            </a:fld>
            <a:endParaRPr lang="en-US">
              <a:latin typeface="Grandview Display"/>
            </a:endParaRPr>
          </a:p>
        </p:txBody>
      </p:sp>
      <p:sp>
        <p:nvSpPr>
          <p:cNvPr id="8" name="Rectangle 7">
            <a:extLst>
              <a:ext uri="{FF2B5EF4-FFF2-40B4-BE49-F238E27FC236}">
                <a16:creationId xmlns:a16="http://schemas.microsoft.com/office/drawing/2014/main" id="{F6D22B71-5F5F-F4CA-C48C-3B16F03E1A78}"/>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Preliminary D(</a:t>
            </a:r>
            <a:r>
              <a:rPr lang="en-US" sz="2800" err="1">
                <a:latin typeface="Cambria"/>
                <a:ea typeface="Cambria"/>
              </a:rPr>
              <a:t>e,e'p</a:t>
            </a:r>
            <a:r>
              <a:rPr lang="en-US" sz="2800">
                <a:latin typeface="Cambria"/>
                <a:ea typeface="Cambria"/>
              </a:rPr>
              <a:t>)n  Momentum Distributions</a:t>
            </a:r>
          </a:p>
        </p:txBody>
      </p:sp>
      <p:pic>
        <p:nvPicPr>
          <p:cNvPr id="4" name="Picture 3">
            <a:extLst>
              <a:ext uri="{FF2B5EF4-FFF2-40B4-BE49-F238E27FC236}">
                <a16:creationId xmlns:a16="http://schemas.microsoft.com/office/drawing/2014/main" id="{5BAC5F2F-E780-3D9B-3274-9B712946BAE8}"/>
              </a:ext>
            </a:extLst>
          </p:cNvPr>
          <p:cNvPicPr>
            <a:picLocks noChangeAspect="1"/>
          </p:cNvPicPr>
          <p:nvPr/>
        </p:nvPicPr>
        <p:blipFill>
          <a:blip r:embed="rId2"/>
          <a:stretch>
            <a:fillRect/>
          </a:stretch>
        </p:blipFill>
        <p:spPr>
          <a:xfrm>
            <a:off x="1629" y="734382"/>
            <a:ext cx="6590764" cy="5753603"/>
          </a:xfrm>
          <a:prstGeom prst="rect">
            <a:avLst/>
          </a:prstGeom>
        </p:spPr>
      </p:pic>
      <p:pic>
        <p:nvPicPr>
          <p:cNvPr id="2" name="Picture 1" descr="A graph of different colored lines&#10;&#10;AI-generated content may be incorrect.">
            <a:extLst>
              <a:ext uri="{FF2B5EF4-FFF2-40B4-BE49-F238E27FC236}">
                <a16:creationId xmlns:a16="http://schemas.microsoft.com/office/drawing/2014/main" id="{87FF8AC9-AA18-DFFD-19FC-4B3D164E41FD}"/>
              </a:ext>
            </a:extLst>
          </p:cNvPr>
          <p:cNvPicPr>
            <a:picLocks noChangeAspect="1"/>
          </p:cNvPicPr>
          <p:nvPr/>
        </p:nvPicPr>
        <p:blipFill>
          <a:blip r:embed="rId3"/>
          <a:stretch>
            <a:fillRect/>
          </a:stretch>
        </p:blipFill>
        <p:spPr>
          <a:xfrm>
            <a:off x="6383827" y="933003"/>
            <a:ext cx="5804673" cy="5390053"/>
          </a:xfrm>
          <a:prstGeom prst="rect">
            <a:avLst/>
          </a:prstGeom>
        </p:spPr>
      </p:pic>
      <p:sp>
        <p:nvSpPr>
          <p:cNvPr id="7" name="TextBox 6">
            <a:extLst>
              <a:ext uri="{FF2B5EF4-FFF2-40B4-BE49-F238E27FC236}">
                <a16:creationId xmlns:a16="http://schemas.microsoft.com/office/drawing/2014/main" id="{4689D48D-9B71-D718-9638-7F6DDDD26E95}"/>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5" name="Picture 4" descr="Florida International University, A Doral Chamber Of ...">
            <a:extLst>
              <a:ext uri="{FF2B5EF4-FFF2-40B4-BE49-F238E27FC236}">
                <a16:creationId xmlns:a16="http://schemas.microsoft.com/office/drawing/2014/main" id="{53FBC3C1-0296-E089-CD37-6970A2FAB899}"/>
              </a:ext>
            </a:extLst>
          </p:cNvPr>
          <p:cNvPicPr>
            <a:picLocks noChangeAspect="1"/>
          </p:cNvPicPr>
          <p:nvPr/>
        </p:nvPicPr>
        <p:blipFill>
          <a:blip r:embed="rId4"/>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2437568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632A3-E673-BFB7-7E07-83EA3D653E6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848C6A6-86C1-6F3E-F5A5-867C255A5660}"/>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Why the discrepancy? Probing the NN Repulsive Core</a:t>
            </a:r>
          </a:p>
        </p:txBody>
      </p:sp>
      <p:sp>
        <p:nvSpPr>
          <p:cNvPr id="437" name="Virtual Nucleon Approximation (VNA)  Theoretical Framework (Sargsian 2010)">
            <a:extLst>
              <a:ext uri="{FF2B5EF4-FFF2-40B4-BE49-F238E27FC236}">
                <a16:creationId xmlns:a16="http://schemas.microsoft.com/office/drawing/2014/main" id="{4BD0E4FA-B486-343E-7B14-1E12F7164EB0}"/>
              </a:ext>
            </a:extLst>
          </p:cNvPr>
          <p:cNvSpPr txBox="1"/>
          <p:nvPr/>
        </p:nvSpPr>
        <p:spPr>
          <a:xfrm>
            <a:off x="6656622" y="1046492"/>
            <a:ext cx="4702945" cy="143303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t">
            <a:noAutofit/>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265748"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531495"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797243"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062990"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328738"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594485"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1860233"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125980"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pPr algn="ctr" defTabSz="178587">
              <a:lnSpc>
                <a:spcPct val="90000"/>
              </a:lnSpc>
              <a:spcBef>
                <a:spcPts val="0"/>
              </a:spcBef>
              <a:defRPr sz="2500" spc="-25">
                <a:latin typeface="+mn-lt"/>
                <a:ea typeface="+mn-ea"/>
                <a:cs typeface="+mn-cs"/>
                <a:sym typeface="Produkt Extralight"/>
              </a:defRPr>
            </a:pPr>
            <a:r>
              <a:rPr>
                <a:latin typeface="Grandview Display"/>
                <a:ea typeface="Cambria"/>
              </a:rPr>
              <a:t>Virtual Nucleon Approximation (VNA) </a:t>
            </a:r>
            <a:br>
              <a:rPr>
                <a:latin typeface="Grandview Display"/>
                <a:ea typeface="Cambria"/>
              </a:rPr>
            </a:br>
            <a:r>
              <a:rPr>
                <a:latin typeface="Grandview Display"/>
                <a:ea typeface="Cambria"/>
              </a:rPr>
              <a:t>Theoretical Framework (Sargsian 2010)</a:t>
            </a:r>
          </a:p>
        </p:txBody>
      </p:sp>
      <mc:AlternateContent xmlns:mc="http://schemas.openxmlformats.org/markup-compatibility/2006">
        <mc:Choice xmlns:a14="http://schemas.microsoft.com/office/drawing/2010/main" Requires="a14">
          <p:sp>
            <p:nvSpPr>
              <p:cNvPr id="438" name="only   transitions ( non-nucleonic part excluded )…">
                <a:extLst>
                  <a:ext uri="{FF2B5EF4-FFF2-40B4-BE49-F238E27FC236}">
                    <a16:creationId xmlns:a16="http://schemas.microsoft.com/office/drawing/2014/main" id="{289CBAEF-F74B-25BA-4BDE-42BBA486BFA9}"/>
                  </a:ext>
                </a:extLst>
              </p:cNvPr>
              <p:cNvSpPr txBox="1"/>
              <p:nvPr/>
            </p:nvSpPr>
            <p:spPr>
              <a:xfrm>
                <a:off x="7184764" y="2662297"/>
                <a:ext cx="3503903" cy="2873742"/>
              </a:xfrm>
              <a:prstGeom prst="rect">
                <a:avLst/>
              </a:prstGeom>
              <a:ln w="3175">
                <a:miter lim="400000"/>
              </a:ln>
              <a:extLst>
                <a:ext uri="{C572A759-6A51-4108-AA02-DFA0A04FC94B}">
                  <ma14:wrappingTextBoxFlag xmlns:ma14="http://schemas.microsoft.com/office/mac/drawingml/2011/main" xmlns:m="http://schemas.openxmlformats.org/officeDocument/2006/math" xmlns="" val="1"/>
                </a:ext>
              </a:extLst>
            </p:spPr>
            <p:txBody>
              <a:bodyPr lIns="35719" tIns="35719" rIns="35719" bIns="35719">
                <a:normAutofit/>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265748"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531495"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797243"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062990"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328738"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594485"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1860233"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125980"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pPr marL="149477" indent="-149477" defTabSz="166086">
                  <a:lnSpc>
                    <a:spcPct val="90000"/>
                  </a:lnSpc>
                  <a:spcBef>
                    <a:spcPts val="0"/>
                  </a:spcBef>
                  <a:buSzPct val="100000"/>
                  <a:buChar char="•"/>
                  <a:defRPr sz="2325" spc="-23">
                    <a:latin typeface="+mn-lt"/>
                    <a:ea typeface="+mn-ea"/>
                    <a:cs typeface="+mn-cs"/>
                    <a:sym typeface="Produkt Extralight"/>
                  </a:defRPr>
                </a:pPr>
                <a:r>
                  <a:rPr sz="1635"/>
                  <a:t>only </a:t>
                </a:r>
                <a14:m>
                  <m:oMath xmlns:m="http://schemas.openxmlformats.org/officeDocument/2006/math">
                    <m:r>
                      <a:rPr sz="1969" i="1">
                        <a:solidFill>
                          <a:srgbClr val="52575F"/>
                        </a:solidFill>
                        <a:latin typeface="Cambria Math" panose="02040503050406030204" pitchFamily="18" charset="0"/>
                      </a:rPr>
                      <m:t>𝑝𝑛</m:t>
                    </m:r>
                    <m:r>
                      <a:rPr sz="1969" i="1">
                        <a:solidFill>
                          <a:srgbClr val="52575F"/>
                        </a:solidFill>
                        <a:latin typeface="Cambria Math" panose="02040503050406030204" pitchFamily="18" charset="0"/>
                      </a:rPr>
                      <m:t>→</m:t>
                    </m:r>
                    <m:r>
                      <a:rPr sz="1969" i="1">
                        <a:solidFill>
                          <a:srgbClr val="52575F"/>
                        </a:solidFill>
                        <a:latin typeface="Cambria Math" panose="02040503050406030204" pitchFamily="18" charset="0"/>
                      </a:rPr>
                      <m:t>𝑝𝑛</m:t>
                    </m:r>
                  </m:oMath>
                </a14:m>
                <a:r>
                  <a:rPr sz="1635"/>
                  <a:t> transitions</a:t>
                </a:r>
                <a:br>
                  <a:rPr sz="1635"/>
                </a:br>
                <a:r>
                  <a:rPr sz="1635"/>
                  <a:t>( non-nucleonic part excluded )</a:t>
                </a:r>
                <a:br>
                  <a:rPr sz="1635"/>
                </a:br>
                <a:endParaRPr sz="1635"/>
              </a:p>
              <a:p>
                <a:pPr marL="149477" indent="-149477" defTabSz="166086">
                  <a:lnSpc>
                    <a:spcPct val="90000"/>
                  </a:lnSpc>
                  <a:spcBef>
                    <a:spcPts val="0"/>
                  </a:spcBef>
                  <a:buSzPct val="100000"/>
                  <a:buChar char="•"/>
                  <a:defRPr sz="2325" spc="-23">
                    <a:latin typeface="+mn-lt"/>
                    <a:ea typeface="+mn-ea"/>
                    <a:cs typeface="+mn-cs"/>
                    <a:sym typeface="Produkt Extralight"/>
                  </a:defRPr>
                </a:pPr>
                <a:r>
                  <a:rPr sz="1635"/>
                  <a:t> dynamics of </a:t>
                </a:r>
                <a14:m>
                  <m:oMath xmlns:m="http://schemas.openxmlformats.org/officeDocument/2006/math">
                    <m:sSup>
                      <m:sSupPr>
                        <m:ctrlPr>
                          <a:rPr sz="1969" i="1">
                            <a:solidFill>
                              <a:srgbClr val="52575F"/>
                            </a:solidFill>
                            <a:latin typeface="Cambria Math" panose="02040503050406030204" pitchFamily="18" charset="0"/>
                          </a:rPr>
                        </m:ctrlPr>
                      </m:sSupPr>
                      <m:e>
                        <m:r>
                          <a:rPr sz="1969" i="1">
                            <a:solidFill>
                              <a:srgbClr val="52575F"/>
                            </a:solidFill>
                            <a:latin typeface="Cambria Math" panose="02040503050406030204" pitchFamily="18" charset="0"/>
                          </a:rPr>
                          <m:t>𝛾</m:t>
                        </m:r>
                      </m:e>
                      <m:sup>
                        <m:r>
                          <a:rPr sz="1969" i="1">
                            <a:solidFill>
                              <a:srgbClr val="52575F"/>
                            </a:solidFill>
                            <a:latin typeface="Cambria Math" panose="02040503050406030204" pitchFamily="18" charset="0"/>
                          </a:rPr>
                          <m:t>∗</m:t>
                        </m:r>
                      </m:sup>
                    </m:sSup>
                    <m:r>
                      <a:rPr sz="1969" i="1">
                        <a:solidFill>
                          <a:srgbClr val="52575F"/>
                        </a:solidFill>
                        <a:latin typeface="Cambria Math" panose="02040503050406030204" pitchFamily="18" charset="0"/>
                      </a:rPr>
                      <m:t>𝑁</m:t>
                    </m:r>
                  </m:oMath>
                </a14:m>
                <a:r>
                  <a:rPr sz="1635"/>
                  <a:t> and FSI (GEA) are relativistic</a:t>
                </a:r>
                <a:br>
                  <a:rPr sz="1635"/>
                </a:br>
                <a:endParaRPr sz="1635"/>
              </a:p>
              <a:p>
                <a:pPr marL="149477" indent="-149477" defTabSz="166086">
                  <a:lnSpc>
                    <a:spcPct val="90000"/>
                  </a:lnSpc>
                  <a:spcBef>
                    <a:spcPts val="0"/>
                  </a:spcBef>
                  <a:buSzPct val="100000"/>
                  <a:buChar char="•"/>
                  <a:defRPr sz="2325" spc="-23">
                    <a:latin typeface="+mn-lt"/>
                    <a:ea typeface="+mn-ea"/>
                    <a:cs typeface="+mn-cs"/>
                    <a:sym typeface="Produkt Extralight"/>
                  </a:defRPr>
                </a:pPr>
                <a:r>
                  <a:rPr sz="1635"/>
                  <a:t> </a:t>
                </a:r>
                <a14:m>
                  <m:oMath xmlns:m="http://schemas.openxmlformats.org/officeDocument/2006/math">
                    <m:r>
                      <a:rPr sz="1969" i="1">
                        <a:solidFill>
                          <a:srgbClr val="52575F"/>
                        </a:solidFill>
                        <a:latin typeface="Cambria Math" panose="02040503050406030204" pitchFamily="18" charset="0"/>
                      </a:rPr>
                      <m:t>𝑑</m:t>
                    </m:r>
                    <m:r>
                      <a:rPr sz="1969" i="1">
                        <a:solidFill>
                          <a:srgbClr val="52575F"/>
                        </a:solidFill>
                        <a:latin typeface="Cambria Math" panose="02040503050406030204" pitchFamily="18" charset="0"/>
                      </a:rPr>
                      <m:t>→</m:t>
                    </m:r>
                    <m:r>
                      <a:rPr sz="1969" i="1">
                        <a:solidFill>
                          <a:srgbClr val="52575F"/>
                        </a:solidFill>
                        <a:latin typeface="Cambria Math" panose="02040503050406030204" pitchFamily="18" charset="0"/>
                      </a:rPr>
                      <m:t>𝑁</m:t>
                    </m:r>
                    <m:bar>
                      <m:barPr>
                        <m:pos m:val="top"/>
                        <m:ctrlPr>
                          <a:rPr sz="1969" i="1">
                            <a:solidFill>
                              <a:srgbClr val="52575F"/>
                            </a:solidFill>
                            <a:latin typeface="Cambria Math" panose="02040503050406030204" pitchFamily="18" charset="0"/>
                          </a:rPr>
                        </m:ctrlPr>
                      </m:barPr>
                      <m:e>
                        <m:r>
                          <a:rPr sz="1969" i="1">
                            <a:solidFill>
                              <a:srgbClr val="52575F"/>
                            </a:solidFill>
                            <a:latin typeface="Cambria Math" panose="02040503050406030204" pitchFamily="18" charset="0"/>
                          </a:rPr>
                          <m:t>𝑁</m:t>
                        </m:r>
                      </m:e>
                    </m:bar>
                  </m:oMath>
                </a14:m>
                <a:r>
                  <a:rPr sz="1635"/>
                  <a:t>  (vacuum fluctuations) neglected;  </a:t>
                </a:r>
                <a14:m>
                  <m:oMath xmlns:m="http://schemas.openxmlformats.org/officeDocument/2006/math">
                    <m:sSub>
                      <m:sSubPr>
                        <m:ctrlPr>
                          <a:rPr sz="1969" i="1">
                            <a:solidFill>
                              <a:srgbClr val="52575F"/>
                            </a:solidFill>
                            <a:latin typeface="Cambria Math" panose="02040503050406030204" pitchFamily="18" charset="0"/>
                          </a:rPr>
                        </m:ctrlPr>
                      </m:sSubPr>
                      <m:e>
                        <m:r>
                          <m:rPr>
                            <m:sty m:val="p"/>
                          </m:rPr>
                          <a:rPr sz="1969" i="1">
                            <a:solidFill>
                              <a:srgbClr val="52575F"/>
                            </a:solidFill>
                            <a:latin typeface="Cambria Math" panose="02040503050406030204" pitchFamily="18" charset="0"/>
                          </a:rPr>
                          <m:t>Ψ</m:t>
                        </m:r>
                      </m:e>
                      <m:sub>
                        <m:r>
                          <a:rPr sz="1969" i="1">
                            <a:solidFill>
                              <a:srgbClr val="52575F"/>
                            </a:solidFill>
                            <a:latin typeface="Cambria Math" panose="02040503050406030204" pitchFamily="18" charset="0"/>
                          </a:rPr>
                          <m:t>𝑑</m:t>
                        </m:r>
                      </m:sub>
                    </m:sSub>
                    <m:r>
                      <a:rPr sz="1969" i="1">
                        <a:solidFill>
                          <a:srgbClr val="52575F"/>
                        </a:solidFill>
                        <a:latin typeface="Cambria Math" panose="02040503050406030204" pitchFamily="18" charset="0"/>
                      </a:rPr>
                      <m:t>=</m:t>
                    </m:r>
                    <m:sSubSup>
                      <m:sSubSupPr>
                        <m:ctrlPr>
                          <a:rPr sz="1969" i="1">
                            <a:solidFill>
                              <a:srgbClr val="52575F"/>
                            </a:solidFill>
                            <a:latin typeface="Cambria Math" panose="02040503050406030204" pitchFamily="18" charset="0"/>
                          </a:rPr>
                        </m:ctrlPr>
                      </m:sSubSupPr>
                      <m:e>
                        <m:r>
                          <m:rPr>
                            <m:sty m:val="p"/>
                          </m:rPr>
                          <a:rPr sz="1969" i="1">
                            <a:solidFill>
                              <a:srgbClr val="52575F"/>
                            </a:solidFill>
                            <a:latin typeface="Cambria Math" panose="02040503050406030204" pitchFamily="18" charset="0"/>
                          </a:rPr>
                          <m:t>Ψ</m:t>
                        </m:r>
                      </m:e>
                      <m:sub>
                        <m:r>
                          <a:rPr sz="1969" i="1">
                            <a:solidFill>
                              <a:srgbClr val="52575F"/>
                            </a:solidFill>
                            <a:latin typeface="Cambria Math" panose="02040503050406030204" pitchFamily="18" charset="0"/>
                          </a:rPr>
                          <m:t>𝑑</m:t>
                        </m:r>
                      </m:sub>
                      <m:sup>
                        <m:r>
                          <m:rPr>
                            <m:sty m:val="p"/>
                          </m:rPr>
                          <a:rPr sz="1969" i="1">
                            <a:solidFill>
                              <a:srgbClr val="52575F"/>
                            </a:solidFill>
                            <a:latin typeface="Cambria Math" panose="02040503050406030204" pitchFamily="18" charset="0"/>
                          </a:rPr>
                          <m:t>NR</m:t>
                        </m:r>
                      </m:sup>
                    </m:sSubSup>
                    <m:r>
                      <a:rPr sz="1969" i="1">
                        <a:solidFill>
                          <a:srgbClr val="52575F"/>
                        </a:solidFill>
                        <a:latin typeface="Cambria Math" panose="02040503050406030204" pitchFamily="18" charset="0"/>
                      </a:rPr>
                      <m:t>×</m:t>
                    </m:r>
                    <m:sSubSup>
                      <m:sSubSupPr>
                        <m:ctrlPr>
                          <a:rPr sz="1969" i="1">
                            <a:solidFill>
                              <a:srgbClr val="52575F"/>
                            </a:solidFill>
                            <a:latin typeface="Cambria Math" panose="02040503050406030204" pitchFamily="18" charset="0"/>
                          </a:rPr>
                        </m:ctrlPr>
                      </m:sSubSupPr>
                      <m:e>
                        <m:r>
                          <a:rPr sz="1969" i="1">
                            <a:solidFill>
                              <a:srgbClr val="52575F"/>
                            </a:solidFill>
                            <a:latin typeface="Cambria Math" panose="02040503050406030204" pitchFamily="18" charset="0"/>
                          </a:rPr>
                          <m:t>𝑓</m:t>
                        </m:r>
                      </m:e>
                      <m:sub>
                        <m:r>
                          <a:rPr sz="1969" i="1">
                            <a:solidFill>
                              <a:srgbClr val="52575F"/>
                            </a:solidFill>
                            <a:latin typeface="Cambria Math" panose="02040503050406030204" pitchFamily="18" charset="0"/>
                          </a:rPr>
                          <m:t>𝑐𝑜𝑟𝑟</m:t>
                        </m:r>
                      </m:sub>
                      <m:sup>
                        <m:r>
                          <a:rPr sz="1969" i="1">
                            <a:solidFill>
                              <a:srgbClr val="52575F"/>
                            </a:solidFill>
                            <a:latin typeface="Cambria Math" panose="02040503050406030204" pitchFamily="18" charset="0"/>
                          </a:rPr>
                          <m:t>𝑟𝑒𝑙</m:t>
                        </m:r>
                        <m:r>
                          <a:rPr sz="1969" i="1">
                            <a:solidFill>
                              <a:srgbClr val="52575F"/>
                            </a:solidFill>
                            <a:latin typeface="Cambria Math" panose="02040503050406030204" pitchFamily="18" charset="0"/>
                          </a:rPr>
                          <m:t>.</m:t>
                        </m:r>
                      </m:sup>
                    </m:sSubSup>
                  </m:oMath>
                </a14:m>
                <a:endParaRPr sz="1635"/>
              </a:p>
              <a:p>
                <a:pPr defTabSz="166086">
                  <a:lnSpc>
                    <a:spcPct val="90000"/>
                  </a:lnSpc>
                  <a:spcBef>
                    <a:spcPts val="0"/>
                  </a:spcBef>
                  <a:defRPr sz="2325" spc="-23">
                    <a:latin typeface="+mn-lt"/>
                    <a:ea typeface="+mn-ea"/>
                    <a:cs typeface="+mn-cs"/>
                    <a:sym typeface="Produkt Extralight"/>
                  </a:defRPr>
                </a:pPr>
                <a:r>
                  <a:rPr sz="1635"/>
                  <a:t>  (at </a:t>
                </a:r>
                <a14:m>
                  <m:oMath xmlns:m="http://schemas.openxmlformats.org/officeDocument/2006/math">
                    <m:sSub>
                      <m:sSubPr>
                        <m:ctrlPr>
                          <a:rPr sz="1969" i="1">
                            <a:solidFill>
                              <a:srgbClr val="52575F"/>
                            </a:solidFill>
                            <a:latin typeface="Cambria Math" panose="02040503050406030204" pitchFamily="18" charset="0"/>
                          </a:rPr>
                        </m:ctrlPr>
                      </m:sSubPr>
                      <m:e>
                        <m:r>
                          <a:rPr sz="1969" i="1">
                            <a:solidFill>
                              <a:srgbClr val="52575F"/>
                            </a:solidFill>
                            <a:latin typeface="Cambria Math" panose="02040503050406030204" pitchFamily="18" charset="0"/>
                          </a:rPr>
                          <m:t>𝑝</m:t>
                        </m:r>
                      </m:e>
                      <m:sub>
                        <m:r>
                          <m:rPr>
                            <m:sty m:val="p"/>
                          </m:rPr>
                          <a:rPr sz="1969" i="1">
                            <a:solidFill>
                              <a:srgbClr val="52575F"/>
                            </a:solidFill>
                            <a:latin typeface="Cambria Math" panose="02040503050406030204" pitchFamily="18" charset="0"/>
                          </a:rPr>
                          <m:t>r</m:t>
                        </m:r>
                      </m:sub>
                    </m:sSub>
                  </m:oMath>
                </a14:m>
                <a:r>
                  <a:rPr sz="1635"/>
                  <a:t> &lt; 700 MeV/c vac. fluct.  are     </a:t>
                </a:r>
                <a:br>
                  <a:rPr sz="1635"/>
                </a:br>
                <a:r>
                  <a:rPr sz="1635"/>
                  <a:t>    expected to be small)</a:t>
                </a:r>
                <a:endParaRPr sz="1758">
                  <a:solidFill>
                    <a:srgbClr val="53585F"/>
                  </a:solidFill>
                </a:endParaRPr>
              </a:p>
            </p:txBody>
          </p:sp>
        </mc:Choice>
        <mc:Fallback>
          <p:sp>
            <p:nvSpPr>
              <p:cNvPr id="438" name="only   transitions ( non-nucleonic part excluded )…">
                <a:extLst>
                  <a:ext uri="{FF2B5EF4-FFF2-40B4-BE49-F238E27FC236}">
                    <a16:creationId xmlns:a16="http://schemas.microsoft.com/office/drawing/2014/main" id="{289CBAEF-F74B-25BA-4BDE-42BBA486BFA9}"/>
                  </a:ext>
                </a:extLst>
              </p:cNvPr>
              <p:cNvSpPr txBox="1">
                <a:spLocks noRot="1" noChangeAspect="1" noMove="1" noResize="1" noEditPoints="1" noAdjustHandles="1" noChangeArrowheads="1" noChangeShapeType="1" noTextEdit="1"/>
              </p:cNvSpPr>
              <p:nvPr/>
            </p:nvSpPr>
            <p:spPr>
              <a:xfrm>
                <a:off x="7184764" y="2662297"/>
                <a:ext cx="3503903" cy="2873742"/>
              </a:xfrm>
              <a:prstGeom prst="rect">
                <a:avLst/>
              </a:prstGeom>
              <a:blipFill>
                <a:blip r:embed="rId2"/>
                <a:stretch>
                  <a:fillRect l="-2787" t="-637"/>
                </a:stretch>
              </a:blipFill>
              <a:ln w="3175">
                <a:miter lim="400000"/>
              </a:ln>
              <a:extLst>
                <a:ext uri="{C572A759-6A51-4108-AA02-DFA0A04FC94B}">
                  <ma14:wrappingTextBoxFlag xmlns:a14="http://schemas.microsoft.com/office/drawing/2010/main" xmlns:ma14="http://schemas.microsoft.com/office/mac/drawingml/2011/main" xmlns:m="http://schemas.openxmlformats.org/officeDocument/2006/math" xmlns="" val="1"/>
                </a:ext>
              </a:extLst>
            </p:spPr>
            <p:txBody>
              <a:bodyPr/>
              <a:lstStyle/>
              <a:p>
                <a:r>
                  <a:rPr lang="en-US">
                    <a:noFill/>
                  </a:rPr>
                  <a:t> </a:t>
                </a:r>
              </a:p>
            </p:txBody>
          </p:sp>
        </mc:Fallback>
      </mc:AlternateContent>
      <p:sp>
        <p:nvSpPr>
          <p:cNvPr id="439" name="PRC 82, 014612 (Sargsian 2010)">
            <a:extLst>
              <a:ext uri="{FF2B5EF4-FFF2-40B4-BE49-F238E27FC236}">
                <a16:creationId xmlns:a16="http://schemas.microsoft.com/office/drawing/2014/main" id="{8F06EF38-FA47-E8DA-27B2-27B43A14F3F4}"/>
              </a:ext>
            </a:extLst>
          </p:cNvPr>
          <p:cNvSpPr txBox="1"/>
          <p:nvPr/>
        </p:nvSpPr>
        <p:spPr>
          <a:xfrm>
            <a:off x="6562212" y="5589028"/>
            <a:ext cx="5001775" cy="62613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265748"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531495"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797243"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062990"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328738"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594485"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1860233"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125980"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pPr defTabSz="321457">
              <a:spcBef>
                <a:spcPts val="0"/>
              </a:spcBef>
              <a:defRPr sz="2500">
                <a:latin typeface="Helvetica Neue"/>
                <a:ea typeface="Helvetica Neue"/>
                <a:cs typeface="Helvetica Neue"/>
                <a:sym typeface="Helvetica Neue"/>
              </a:defRPr>
            </a:pPr>
            <a:r>
              <a:rPr lang="en-US" sz="1800">
                <a:latin typeface="Grandview Display"/>
              </a:rPr>
              <a:t>M. Sargsian (2009). </a:t>
            </a:r>
            <a:r>
              <a:rPr lang="en-US" sz="1800">
                <a:latin typeface="Grandview Display"/>
                <a:hlinkClick r:id="rId3"/>
              </a:rPr>
              <a:t>10.1103/PhysRevC.82.014612</a:t>
            </a:r>
            <a:endParaRPr lang="en-US" sz="1800">
              <a:latin typeface="Grandview Display"/>
            </a:endParaRPr>
          </a:p>
        </p:txBody>
      </p:sp>
      <p:sp>
        <p:nvSpPr>
          <p:cNvPr id="6" name="Slide Number Placeholder 5">
            <a:extLst>
              <a:ext uri="{FF2B5EF4-FFF2-40B4-BE49-F238E27FC236}">
                <a16:creationId xmlns:a16="http://schemas.microsoft.com/office/drawing/2014/main" id="{B23FCC6F-14CC-038A-360B-7DF8D4F8F870}"/>
              </a:ext>
            </a:extLst>
          </p:cNvPr>
          <p:cNvSpPr>
            <a:spLocks noGrp="1"/>
          </p:cNvSpPr>
          <p:nvPr>
            <p:ph type="sldNum" sz="quarter" idx="2"/>
          </p:nvPr>
        </p:nvSpPr>
        <p:spPr/>
        <p:txBody>
          <a:bodyPr/>
          <a:lstStyle/>
          <a:p>
            <a:fld id="{86CB4B4D-7CA3-9044-876B-883B54F8677D}" type="slidenum">
              <a:rPr lang="en-US"/>
              <a:t>33</a:t>
            </a:fld>
            <a:endParaRPr lang="en-US"/>
          </a:p>
        </p:txBody>
      </p:sp>
      <p:pic>
        <p:nvPicPr>
          <p:cNvPr id="4" name="Picture 3" descr="A graph of a graph of different colored lines&#10;&#10;AI-generated content may be incorrect.">
            <a:extLst>
              <a:ext uri="{FF2B5EF4-FFF2-40B4-BE49-F238E27FC236}">
                <a16:creationId xmlns:a16="http://schemas.microsoft.com/office/drawing/2014/main" id="{8289E7BA-E03D-ADA2-4A04-02926D32E1C9}"/>
              </a:ext>
            </a:extLst>
          </p:cNvPr>
          <p:cNvPicPr>
            <a:picLocks noChangeAspect="1"/>
          </p:cNvPicPr>
          <p:nvPr/>
        </p:nvPicPr>
        <p:blipFill>
          <a:blip r:embed="rId4"/>
          <a:stretch>
            <a:fillRect/>
          </a:stretch>
        </p:blipFill>
        <p:spPr>
          <a:xfrm>
            <a:off x="5128" y="847295"/>
            <a:ext cx="6564120" cy="5688904"/>
          </a:xfrm>
          <a:prstGeom prst="rect">
            <a:avLst/>
          </a:prstGeom>
        </p:spPr>
      </p:pic>
      <p:cxnSp>
        <p:nvCxnSpPr>
          <p:cNvPr id="11" name="Straight Arrow Connector 10">
            <a:extLst>
              <a:ext uri="{FF2B5EF4-FFF2-40B4-BE49-F238E27FC236}">
                <a16:creationId xmlns:a16="http://schemas.microsoft.com/office/drawing/2014/main" id="{1E69BE28-862C-9151-E6C3-A5ECDD23AD07}"/>
              </a:ext>
            </a:extLst>
          </p:cNvPr>
          <p:cNvCxnSpPr/>
          <p:nvPr/>
        </p:nvCxnSpPr>
        <p:spPr>
          <a:xfrm flipH="1" flipV="1">
            <a:off x="3758039" y="1553601"/>
            <a:ext cx="10815" cy="4292925"/>
          </a:xfrm>
          <a:prstGeom prst="straightConnector1">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CAF1D098-7431-A680-878F-6149136A7E18}"/>
              </a:ext>
            </a:extLst>
          </p:cNvPr>
          <p:cNvSpPr/>
          <p:nvPr/>
        </p:nvSpPr>
        <p:spPr>
          <a:xfrm>
            <a:off x="3783692" y="1541688"/>
            <a:ext cx="2146301" cy="4356554"/>
          </a:xfrm>
          <a:prstGeom prst="rect">
            <a:avLst/>
          </a:prstGeom>
          <a:solidFill>
            <a:srgbClr val="C0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Equation">
                <a:extLst>
                  <a:ext uri="{FF2B5EF4-FFF2-40B4-BE49-F238E27FC236}">
                    <a16:creationId xmlns:a16="http://schemas.microsoft.com/office/drawing/2014/main" id="{94AB37F8-31E7-7A70-B8B9-F3026849ED52}"/>
                  </a:ext>
                </a:extLst>
              </p:cNvPr>
              <p:cNvSpPr txBox="1"/>
              <p:nvPr/>
            </p:nvSpPr>
            <p:spPr>
              <a:xfrm>
                <a:off x="2210218" y="1944176"/>
                <a:ext cx="963683" cy="219778"/>
              </a:xfrm>
              <a:prstGeom prst="rect">
                <a:avLst/>
              </a:prstGeom>
              <a:noFill/>
              <a:ln w="12700" cap="flat">
                <a:noFill/>
                <a:miter lim="400000"/>
              </a:ln>
              <a:effectLst/>
            </p:spPr>
            <p:txBody>
              <a:bodyPr wrap="none" lIns="0" tIns="0" rIns="0" bIns="0">
                <a:spAutoFit/>
              </a:bodyPr>
              <a:lstStyle>
                <a:defPPr marL="0" marR="0" indent="0" algn="l" defTabSz="765353" rtl="0" fontAlgn="auto" latinLnBrk="1" hangingPunct="0">
                  <a:lnSpc>
                    <a:spcPct val="100000"/>
                  </a:lnSpc>
                  <a:spcBef>
                    <a:spcPts val="0"/>
                  </a:spcBef>
                  <a:spcAft>
                    <a:spcPts val="0"/>
                  </a:spcAft>
                  <a:buClrTx/>
                  <a:buSzTx/>
                  <a:buFontTx/>
                  <a:buNone/>
                  <a:tabLst/>
                  <a:defRPr kumimoji="0" sz="1507" b="0" i="0" u="none" strike="noStrike" cap="none" spc="0" normalizeH="0" baseline="0">
                    <a:ln>
                      <a:noFill/>
                    </a:ln>
                    <a:solidFill>
                      <a:srgbClr val="000000"/>
                    </a:solidFill>
                    <a:effectLst/>
                    <a:uFillTx/>
                  </a:defRPr>
                </a:defPPr>
                <a:lvl1pPr marL="0" marR="0" indent="0"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265748"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531495"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797243"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062990"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328738"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594485"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1860233"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125980" algn="l" defTabSz="211653" rtl="0" fontAlgn="auto" latinLnBrk="0" hangingPunct="0">
                  <a:lnSpc>
                    <a:spcPct val="100000"/>
                  </a:lnSpc>
                  <a:spcBef>
                    <a:spcPts val="2762"/>
                  </a:spcBef>
                  <a:spcAft>
                    <a:spcPts val="0"/>
                  </a:spcAft>
                  <a:buClrTx/>
                  <a:buSzTx/>
                  <a:buFontTx/>
                  <a:buNone/>
                  <a:tabLst/>
                  <a:defRPr kumimoji="0" sz="2344"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pPr defTabSz="642915" latinLnBrk="1">
                  <a:spcBef>
                    <a:spcPts val="0"/>
                  </a:spcBef>
                  <a:defRPr sz="1800">
                    <a:solidFill>
                      <a:srgbClr val="000000"/>
                    </a:solidFill>
                  </a:defRPr>
                </a:pPr>
                <a14:m>
                  <m:oMathPara xmlns:m="http://schemas.openxmlformats.org/officeDocument/2006/math">
                    <m:oMathParaPr>
                      <m:jc m:val="centerGroup"/>
                    </m:oMathParaPr>
                    <m:oMath xmlns:m="http://schemas.openxmlformats.org/officeDocument/2006/math">
                      <m:r>
                        <m:rPr>
                          <m:sty m:val="p"/>
                        </m:rPr>
                        <a:rPr sz="1969" i="1">
                          <a:solidFill>
                            <a:srgbClr val="52575F"/>
                          </a:solidFill>
                          <a:latin typeface="Cambria Math" panose="02040503050406030204" pitchFamily="18" charset="0"/>
                        </a:rPr>
                        <m:t>ΔΔ</m:t>
                      </m:r>
                      <m:r>
                        <a:rPr sz="1969" i="1">
                          <a:solidFill>
                            <a:srgbClr val="52575F"/>
                          </a:solidFill>
                          <a:latin typeface="Cambria Math" panose="02040503050406030204" pitchFamily="18" charset="0"/>
                        </a:rPr>
                        <m:t>→</m:t>
                      </m:r>
                      <m:r>
                        <a:rPr sz="1969" i="1">
                          <a:solidFill>
                            <a:srgbClr val="52575F"/>
                          </a:solidFill>
                          <a:latin typeface="Cambria Math" panose="02040503050406030204" pitchFamily="18" charset="0"/>
                        </a:rPr>
                        <m:t>𝑛𝑝</m:t>
                      </m:r>
                    </m:oMath>
                  </m:oMathPara>
                </a14:m>
                <a:endParaRPr sz="1969">
                  <a:solidFill>
                    <a:srgbClr val="53585F"/>
                  </a:solidFill>
                </a:endParaRPr>
              </a:p>
            </p:txBody>
          </p:sp>
        </mc:Choice>
        <mc:Fallback xmlns="">
          <p:sp>
            <p:nvSpPr>
              <p:cNvPr id="15" name="Equation">
                <a:extLst>
                  <a:ext uri="{FF2B5EF4-FFF2-40B4-BE49-F238E27FC236}">
                    <a16:creationId xmlns:a16="http://schemas.microsoft.com/office/drawing/2014/main" id="{94AB37F8-31E7-7A70-B8B9-F3026849ED52}"/>
                  </a:ext>
                </a:extLst>
              </p:cNvPr>
              <p:cNvSpPr txBox="1">
                <a:spLocks noRot="1" noChangeAspect="1" noMove="1" noResize="1" noEditPoints="1" noAdjustHandles="1" noChangeArrowheads="1" noChangeShapeType="1" noTextEdit="1"/>
              </p:cNvSpPr>
              <p:nvPr/>
            </p:nvSpPr>
            <p:spPr>
              <a:xfrm>
                <a:off x="2210218" y="1944176"/>
                <a:ext cx="963683" cy="219778"/>
              </a:xfrm>
              <a:prstGeom prst="rect">
                <a:avLst/>
              </a:prstGeom>
              <a:blipFill>
                <a:blip r:embed="rId5"/>
                <a:stretch>
                  <a:fillRect l="-7595" r="-8228" b="-75000"/>
                </a:stretch>
              </a:blipFill>
              <a:ln w="12700" cap="flat">
                <a:noFill/>
                <a:miter lim="400000"/>
              </a:ln>
              <a:effectLst/>
            </p:spPr>
            <p:txBody>
              <a:bodyPr/>
              <a:lstStyle/>
              <a:p>
                <a:r>
                  <a:rPr lang="en-US">
                    <a:noFill/>
                  </a:rPr>
                  <a:t> </a:t>
                </a:r>
              </a:p>
            </p:txBody>
          </p:sp>
        </mc:Fallback>
      </mc:AlternateContent>
      <p:sp>
        <p:nvSpPr>
          <p:cNvPr id="16" name="TextBox 15">
            <a:extLst>
              <a:ext uri="{FF2B5EF4-FFF2-40B4-BE49-F238E27FC236}">
                <a16:creationId xmlns:a16="http://schemas.microsoft.com/office/drawing/2014/main" id="{469F87CB-2388-32A5-33AB-77434057D0BB}"/>
              </a:ext>
            </a:extLst>
          </p:cNvPr>
          <p:cNvSpPr txBox="1"/>
          <p:nvPr/>
        </p:nvSpPr>
        <p:spPr>
          <a:xfrm>
            <a:off x="2046967" y="1716769"/>
            <a:ext cx="141559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Grandview Display"/>
              </a:rPr>
              <a:t>(1) Inelastic</a:t>
            </a:r>
          </a:p>
        </p:txBody>
      </p:sp>
      <p:sp>
        <p:nvSpPr>
          <p:cNvPr id="17" name="TextBox 16">
            <a:extLst>
              <a:ext uri="{FF2B5EF4-FFF2-40B4-BE49-F238E27FC236}">
                <a16:creationId xmlns:a16="http://schemas.microsoft.com/office/drawing/2014/main" id="{FDB7B655-E665-4B69-C644-4EF88E9D28F8}"/>
              </a:ext>
            </a:extLst>
          </p:cNvPr>
          <p:cNvSpPr txBox="1"/>
          <p:nvPr/>
        </p:nvSpPr>
        <p:spPr>
          <a:xfrm>
            <a:off x="2148565" y="2159452"/>
            <a:ext cx="14663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randview Display"/>
              </a:rPr>
              <a:t>expected ~ &gt;800 MeV/c </a:t>
            </a:r>
          </a:p>
        </p:txBody>
      </p:sp>
      <p:sp>
        <p:nvSpPr>
          <p:cNvPr id="19" name="Rectangle 18">
            <a:extLst>
              <a:ext uri="{FF2B5EF4-FFF2-40B4-BE49-F238E27FC236}">
                <a16:creationId xmlns:a16="http://schemas.microsoft.com/office/drawing/2014/main" id="{34B79018-03FF-5970-2E50-ED2240892CE4}"/>
              </a:ext>
            </a:extLst>
          </p:cNvPr>
          <p:cNvSpPr/>
          <p:nvPr/>
        </p:nvSpPr>
        <p:spPr>
          <a:xfrm>
            <a:off x="2036989" y="1690006"/>
            <a:ext cx="1433285" cy="108358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BBE6814-9A99-DC00-2D04-2FFCEC9BD719}"/>
              </a:ext>
            </a:extLst>
          </p:cNvPr>
          <p:cNvSpPr txBox="1"/>
          <p:nvPr/>
        </p:nvSpPr>
        <p:spPr>
          <a:xfrm>
            <a:off x="914852" y="4010025"/>
            <a:ext cx="1415596" cy="132343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Grandview Display"/>
              </a:rPr>
              <a:t>(2) Vacuum fluctuations are not small above </a:t>
            </a:r>
            <a:r>
              <a:rPr lang="en-US" sz="1600" b="1">
                <a:latin typeface="Grandview Display"/>
              </a:rPr>
              <a:t>700 MeV/c</a:t>
            </a:r>
          </a:p>
        </p:txBody>
      </p:sp>
      <p:sp>
        <p:nvSpPr>
          <p:cNvPr id="21" name="TextBox 20">
            <a:extLst>
              <a:ext uri="{FF2B5EF4-FFF2-40B4-BE49-F238E27FC236}">
                <a16:creationId xmlns:a16="http://schemas.microsoft.com/office/drawing/2014/main" id="{D9DB10C2-F2A9-688B-9DA6-C414AAA33D08}"/>
              </a:ext>
            </a:extLst>
          </p:cNvPr>
          <p:cNvSpPr txBox="1"/>
          <p:nvPr/>
        </p:nvSpPr>
        <p:spPr>
          <a:xfrm>
            <a:off x="2380795" y="5026023"/>
            <a:ext cx="1335765" cy="83099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Grandview Display"/>
              </a:rPr>
              <a:t>(3) What do </a:t>
            </a:r>
            <a:r>
              <a:rPr lang="en-US" sz="1600" b="1">
                <a:latin typeface="Grandview Display"/>
              </a:rPr>
              <a:t>FSI </a:t>
            </a:r>
            <a:r>
              <a:rPr lang="en-US" sz="1600">
                <a:latin typeface="Grandview Display"/>
              </a:rPr>
              <a:t>look like?</a:t>
            </a:r>
          </a:p>
        </p:txBody>
      </p:sp>
      <p:sp>
        <p:nvSpPr>
          <p:cNvPr id="7" name="TextBox 6">
            <a:extLst>
              <a:ext uri="{FF2B5EF4-FFF2-40B4-BE49-F238E27FC236}">
                <a16:creationId xmlns:a16="http://schemas.microsoft.com/office/drawing/2014/main" id="{2591CD94-648B-3C69-C000-D4C374C69DB5}"/>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5" name="Picture 4" descr="Florida International University, A Doral Chamber Of ...">
            <a:extLst>
              <a:ext uri="{FF2B5EF4-FFF2-40B4-BE49-F238E27FC236}">
                <a16:creationId xmlns:a16="http://schemas.microsoft.com/office/drawing/2014/main" id="{D5D0EA82-A6AF-EC48-5EDE-288345C471B0}"/>
              </a:ext>
            </a:extLst>
          </p:cNvPr>
          <p:cNvPicPr>
            <a:picLocks noChangeAspect="1"/>
          </p:cNvPicPr>
          <p:nvPr/>
        </p:nvPicPr>
        <p:blipFill>
          <a:blip r:embed="rId6"/>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220695609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E6ED0-49EA-21C4-0EA4-2EBD1AA9AE9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1E7E1AE-EB16-476D-40B9-16C4A0084BF0}"/>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ts val="4700"/>
              </a:lnSpc>
            </a:pPr>
            <a:r>
              <a:rPr lang="en-US" sz="2800">
                <a:latin typeface="Cambria"/>
                <a:ea typeface="Cambria"/>
              </a:rPr>
              <a:t>Deuteron FSI Studies </a:t>
            </a:r>
            <a:r>
              <a:rPr lang="en-US" sz="2800">
                <a:latin typeface="Cambria"/>
                <a:ea typeface="Cambria"/>
                <a:cs typeface="+mn-lt"/>
              </a:rPr>
              <a:t>(PR12-25-003)</a:t>
            </a:r>
          </a:p>
        </p:txBody>
      </p:sp>
      <p:sp>
        <p:nvSpPr>
          <p:cNvPr id="6" name="Slide Number Placeholder 5">
            <a:extLst>
              <a:ext uri="{FF2B5EF4-FFF2-40B4-BE49-F238E27FC236}">
                <a16:creationId xmlns:a16="http://schemas.microsoft.com/office/drawing/2014/main" id="{45624168-A668-F7FA-AC44-8222FC3CDEF2}"/>
              </a:ext>
            </a:extLst>
          </p:cNvPr>
          <p:cNvSpPr>
            <a:spLocks noGrp="1"/>
          </p:cNvSpPr>
          <p:nvPr>
            <p:ph type="sldNum" sz="quarter" idx="2"/>
          </p:nvPr>
        </p:nvSpPr>
        <p:spPr/>
        <p:txBody>
          <a:bodyPr/>
          <a:lstStyle/>
          <a:p>
            <a:fld id="{86CB4B4D-7CA3-9044-876B-883B54F8677D}" type="slidenum">
              <a:rPr lang="en-US"/>
              <a:t>34</a:t>
            </a:fld>
            <a:endParaRPr lang="en-US"/>
          </a:p>
        </p:txBody>
      </p:sp>
      <p:sp>
        <p:nvSpPr>
          <p:cNvPr id="5" name="Proposed Measurement">
            <a:extLst>
              <a:ext uri="{FF2B5EF4-FFF2-40B4-BE49-F238E27FC236}">
                <a16:creationId xmlns:a16="http://schemas.microsoft.com/office/drawing/2014/main" id="{7EFB98F5-691C-2031-4895-38E2524C6055}"/>
              </a:ext>
            </a:extLst>
          </p:cNvPr>
          <p:cNvSpPr txBox="1">
            <a:spLocks noGrp="1"/>
          </p:cNvSpPr>
          <p:nvPr/>
        </p:nvSpPr>
        <p:spPr>
          <a:xfrm>
            <a:off x="296965" y="1012372"/>
            <a:ext cx="4958068" cy="1024620"/>
          </a:xfrm>
          <a:prstGeom prst="rect">
            <a:avLst/>
          </a:prstGeom>
          <a:ln w="3175">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50800" tIns="50800" rIns="50800" bIns="50800" anchor="t">
            <a:noAutofit/>
          </a:bodyPr>
          <a:lstStyle>
            <a:lvl1pPr marL="0" marR="0" indent="0" algn="l" defTabSz="254000" rtl="0" latinLnBrk="0">
              <a:lnSpc>
                <a:spcPct val="90000"/>
              </a:lnSpc>
              <a:spcBef>
                <a:spcPts val="0"/>
              </a:spcBef>
              <a:spcAft>
                <a:spcPts val="0"/>
              </a:spcAft>
              <a:buClrTx/>
              <a:buSzTx/>
              <a:buFontTx/>
              <a:buNone/>
              <a:tabLst/>
              <a:defRPr sz="4500" b="0" i="0" u="none" strike="noStrike" cap="none" spc="-45" baseline="0">
                <a:solidFill>
                  <a:schemeClr val="accent1">
                    <a:satOff val="-9155"/>
                    <a:lumOff val="-32673"/>
                  </a:schemeClr>
                </a:solidFill>
                <a:uFillTx/>
                <a:latin typeface="+mn-lt"/>
                <a:ea typeface="+mn-ea"/>
                <a:cs typeface="+mn-cs"/>
                <a:sym typeface="Produkt Extralight"/>
              </a:defRPr>
            </a:lvl1pPr>
            <a:lvl2pPr marL="0" marR="0" indent="317500" algn="l" defTabSz="254000" rtl="0" latinLnBrk="0">
              <a:lnSpc>
                <a:spcPct val="90000"/>
              </a:lnSpc>
              <a:spcBef>
                <a:spcPts val="0"/>
              </a:spcBef>
              <a:spcAft>
                <a:spcPts val="0"/>
              </a:spcAft>
              <a:buClrTx/>
              <a:buSzTx/>
              <a:buFontTx/>
              <a:buNone/>
              <a:tabLst/>
              <a:defRPr sz="6000" b="0" i="0" u="none" strike="noStrike" cap="none" spc="-59" baseline="0">
                <a:solidFill>
                  <a:schemeClr val="accent1">
                    <a:satOff val="-9155"/>
                    <a:lumOff val="-32673"/>
                  </a:schemeClr>
                </a:solidFill>
                <a:uFillTx/>
                <a:latin typeface="+mn-lt"/>
                <a:ea typeface="+mn-ea"/>
                <a:cs typeface="+mn-cs"/>
                <a:sym typeface="Produkt Extralight"/>
              </a:defRPr>
            </a:lvl2pPr>
            <a:lvl3pPr marL="0" marR="0" indent="635000" algn="l" defTabSz="254000" rtl="0" latinLnBrk="0">
              <a:lnSpc>
                <a:spcPct val="90000"/>
              </a:lnSpc>
              <a:spcBef>
                <a:spcPts val="0"/>
              </a:spcBef>
              <a:spcAft>
                <a:spcPts val="0"/>
              </a:spcAft>
              <a:buClrTx/>
              <a:buSzTx/>
              <a:buFontTx/>
              <a:buNone/>
              <a:tabLst/>
              <a:defRPr sz="6000" b="0" i="0" u="none" strike="noStrike" cap="none" spc="-59" baseline="0">
                <a:solidFill>
                  <a:schemeClr val="accent1">
                    <a:satOff val="-9155"/>
                    <a:lumOff val="-32673"/>
                  </a:schemeClr>
                </a:solidFill>
                <a:uFillTx/>
                <a:latin typeface="+mn-lt"/>
                <a:ea typeface="+mn-ea"/>
                <a:cs typeface="+mn-cs"/>
                <a:sym typeface="Produkt Extralight"/>
              </a:defRPr>
            </a:lvl3pPr>
            <a:lvl4pPr marL="0" marR="0" indent="952500" algn="l" defTabSz="254000" rtl="0" latinLnBrk="0">
              <a:lnSpc>
                <a:spcPct val="90000"/>
              </a:lnSpc>
              <a:spcBef>
                <a:spcPts val="0"/>
              </a:spcBef>
              <a:spcAft>
                <a:spcPts val="0"/>
              </a:spcAft>
              <a:buClrTx/>
              <a:buSzTx/>
              <a:buFontTx/>
              <a:buNone/>
              <a:tabLst/>
              <a:defRPr sz="6000" b="0" i="0" u="none" strike="noStrike" cap="none" spc="-59" baseline="0">
                <a:solidFill>
                  <a:schemeClr val="accent1">
                    <a:satOff val="-9155"/>
                    <a:lumOff val="-32673"/>
                  </a:schemeClr>
                </a:solidFill>
                <a:uFillTx/>
                <a:latin typeface="+mn-lt"/>
                <a:ea typeface="+mn-ea"/>
                <a:cs typeface="+mn-cs"/>
                <a:sym typeface="Produkt Extralight"/>
              </a:defRPr>
            </a:lvl4pPr>
            <a:lvl5pPr marL="0" marR="0" indent="1270000" algn="l" defTabSz="254000" rtl="0" latinLnBrk="0">
              <a:lnSpc>
                <a:spcPct val="90000"/>
              </a:lnSpc>
              <a:spcBef>
                <a:spcPts val="0"/>
              </a:spcBef>
              <a:spcAft>
                <a:spcPts val="0"/>
              </a:spcAft>
              <a:buClrTx/>
              <a:buSzTx/>
              <a:buFontTx/>
              <a:buNone/>
              <a:tabLst/>
              <a:defRPr sz="6000" b="0" i="0" u="none" strike="noStrike" cap="none" spc="-59" baseline="0">
                <a:solidFill>
                  <a:schemeClr val="accent1">
                    <a:satOff val="-9155"/>
                    <a:lumOff val="-32673"/>
                  </a:schemeClr>
                </a:solidFill>
                <a:uFillTx/>
                <a:latin typeface="+mn-lt"/>
                <a:ea typeface="+mn-ea"/>
                <a:cs typeface="+mn-cs"/>
                <a:sym typeface="Produkt Extralight"/>
              </a:defRPr>
            </a:lvl5pPr>
            <a:lvl6pPr marL="0" marR="0" indent="1587500" algn="l" defTabSz="254000" rtl="0" latinLnBrk="0">
              <a:lnSpc>
                <a:spcPct val="90000"/>
              </a:lnSpc>
              <a:spcBef>
                <a:spcPts val="0"/>
              </a:spcBef>
              <a:spcAft>
                <a:spcPts val="0"/>
              </a:spcAft>
              <a:buClrTx/>
              <a:buSzTx/>
              <a:buFontTx/>
              <a:buNone/>
              <a:tabLst/>
              <a:defRPr sz="6000" b="0" i="0" u="none" strike="noStrike" cap="none" spc="-59" baseline="0">
                <a:solidFill>
                  <a:schemeClr val="accent1">
                    <a:satOff val="-9155"/>
                    <a:lumOff val="-32673"/>
                  </a:schemeClr>
                </a:solidFill>
                <a:uFillTx/>
                <a:latin typeface="+mn-lt"/>
                <a:ea typeface="+mn-ea"/>
                <a:cs typeface="+mn-cs"/>
                <a:sym typeface="Produkt Extralight"/>
              </a:defRPr>
            </a:lvl6pPr>
            <a:lvl7pPr marL="0" marR="0" indent="1905000" algn="l" defTabSz="254000" rtl="0" latinLnBrk="0">
              <a:lnSpc>
                <a:spcPct val="90000"/>
              </a:lnSpc>
              <a:spcBef>
                <a:spcPts val="0"/>
              </a:spcBef>
              <a:spcAft>
                <a:spcPts val="0"/>
              </a:spcAft>
              <a:buClrTx/>
              <a:buSzTx/>
              <a:buFontTx/>
              <a:buNone/>
              <a:tabLst/>
              <a:defRPr sz="6000" b="0" i="0" u="none" strike="noStrike" cap="none" spc="-59" baseline="0">
                <a:solidFill>
                  <a:schemeClr val="accent1">
                    <a:satOff val="-9155"/>
                    <a:lumOff val="-32673"/>
                  </a:schemeClr>
                </a:solidFill>
                <a:uFillTx/>
                <a:latin typeface="+mn-lt"/>
                <a:ea typeface="+mn-ea"/>
                <a:cs typeface="+mn-cs"/>
                <a:sym typeface="Produkt Extralight"/>
              </a:defRPr>
            </a:lvl7pPr>
            <a:lvl8pPr marL="0" marR="0" indent="2222500" algn="l" defTabSz="254000" rtl="0" latinLnBrk="0">
              <a:lnSpc>
                <a:spcPct val="90000"/>
              </a:lnSpc>
              <a:spcBef>
                <a:spcPts val="0"/>
              </a:spcBef>
              <a:spcAft>
                <a:spcPts val="0"/>
              </a:spcAft>
              <a:buClrTx/>
              <a:buSzTx/>
              <a:buFontTx/>
              <a:buNone/>
              <a:tabLst/>
              <a:defRPr sz="6000" b="0" i="0" u="none" strike="noStrike" cap="none" spc="-59" baseline="0">
                <a:solidFill>
                  <a:schemeClr val="accent1">
                    <a:satOff val="-9155"/>
                    <a:lumOff val="-32673"/>
                  </a:schemeClr>
                </a:solidFill>
                <a:uFillTx/>
                <a:latin typeface="+mn-lt"/>
                <a:ea typeface="+mn-ea"/>
                <a:cs typeface="+mn-cs"/>
                <a:sym typeface="Produkt Extralight"/>
              </a:defRPr>
            </a:lvl8pPr>
            <a:lvl9pPr marL="0" marR="0" indent="2540000" algn="l" defTabSz="254000" rtl="0" latinLnBrk="0">
              <a:lnSpc>
                <a:spcPct val="90000"/>
              </a:lnSpc>
              <a:spcBef>
                <a:spcPts val="0"/>
              </a:spcBef>
              <a:spcAft>
                <a:spcPts val="0"/>
              </a:spcAft>
              <a:buClrTx/>
              <a:buSzTx/>
              <a:buFontTx/>
              <a:buNone/>
              <a:tabLst/>
              <a:defRPr sz="6000" b="0" i="0" u="none" strike="noStrike" cap="none" spc="-59" baseline="0">
                <a:solidFill>
                  <a:schemeClr val="accent1">
                    <a:satOff val="-9155"/>
                    <a:lumOff val="-32673"/>
                  </a:schemeClr>
                </a:solidFill>
                <a:uFillTx/>
                <a:latin typeface="+mn-lt"/>
                <a:ea typeface="+mn-ea"/>
                <a:cs typeface="+mn-cs"/>
                <a:sym typeface="Produkt Extralight"/>
              </a:defRPr>
            </a:lvl9pPr>
          </a:lstStyle>
          <a:p>
            <a:pPr algn="ctr">
              <a:lnSpc>
                <a:spcPct val="170000"/>
              </a:lnSpc>
            </a:pPr>
            <a:r>
              <a:rPr lang="en-US" sz="2800" b="1">
                <a:latin typeface="Grandview Display"/>
              </a:rPr>
              <a:t>New proposed measurement will address the following:</a:t>
            </a:r>
            <a:endParaRPr lang="en-US" sz="2800"/>
          </a:p>
        </p:txBody>
      </p:sp>
      <p:pic>
        <p:nvPicPr>
          <p:cNvPr id="11" name="Screenshot 2024-10-28 at 4.27.16 PM.png">
            <a:extLst>
              <a:ext uri="{FF2B5EF4-FFF2-40B4-BE49-F238E27FC236}">
                <a16:creationId xmlns:a16="http://schemas.microsoft.com/office/drawing/2014/main" id="{AAFED7E5-47B2-0E2A-E1B7-138324B74AD6}"/>
              </a:ext>
            </a:extLst>
          </p:cNvPr>
          <p:cNvPicPr>
            <a:picLocks noChangeAspect="1"/>
          </p:cNvPicPr>
          <p:nvPr/>
        </p:nvPicPr>
        <p:blipFill>
          <a:blip r:embed="rId2"/>
          <a:stretch>
            <a:fillRect/>
          </a:stretch>
        </p:blipFill>
        <p:spPr>
          <a:xfrm>
            <a:off x="5490745" y="1716985"/>
            <a:ext cx="6249621" cy="4332520"/>
          </a:xfrm>
          <a:prstGeom prst="rect">
            <a:avLst/>
          </a:prstGeom>
          <a:ln w="3175">
            <a:miter lim="400000"/>
          </a:ln>
        </p:spPr>
      </p:pic>
      <p:sp>
        <p:nvSpPr>
          <p:cNvPr id="15" name="IJMP E Vol. 24, No. 03, 1530003 (Boeglin &amp; Sargsian, 2015)">
            <a:extLst>
              <a:ext uri="{FF2B5EF4-FFF2-40B4-BE49-F238E27FC236}">
                <a16:creationId xmlns:a16="http://schemas.microsoft.com/office/drawing/2014/main" id="{113ED932-6DDF-A59F-1514-561306136D08}"/>
              </a:ext>
            </a:extLst>
          </p:cNvPr>
          <p:cNvSpPr txBox="1"/>
          <p:nvPr/>
        </p:nvSpPr>
        <p:spPr>
          <a:xfrm>
            <a:off x="5415662" y="1330180"/>
            <a:ext cx="6585868" cy="379591"/>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31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63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95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27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58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90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222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54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pPr defTabSz="457200">
              <a:spcBef>
                <a:spcPts val="0"/>
              </a:spcBef>
              <a:defRPr sz="2400">
                <a:solidFill>
                  <a:srgbClr val="444444"/>
                </a:solidFill>
                <a:latin typeface="Produkt Regular"/>
                <a:ea typeface="Produkt Regular"/>
                <a:cs typeface="Produkt Regular"/>
                <a:sym typeface="Produkt Regular"/>
              </a:defRPr>
            </a:pPr>
            <a:r>
              <a:rPr lang="en-US" sz="1800">
                <a:latin typeface="Grandview Display"/>
              </a:rPr>
              <a:t>W. </a:t>
            </a:r>
            <a:r>
              <a:rPr sz="1800">
                <a:latin typeface="Grandview Display"/>
              </a:rPr>
              <a:t>Boeglin &amp; </a:t>
            </a:r>
            <a:r>
              <a:rPr lang="en-US" sz="1800">
                <a:latin typeface="Grandview Display"/>
              </a:rPr>
              <a:t>M. </a:t>
            </a:r>
            <a:r>
              <a:rPr sz="1800">
                <a:latin typeface="Grandview Display"/>
              </a:rPr>
              <a:t>Sargsian </a:t>
            </a:r>
            <a:r>
              <a:rPr lang="en-US" sz="1800">
                <a:latin typeface="Grandview Display"/>
              </a:rPr>
              <a:t>(</a:t>
            </a:r>
            <a:r>
              <a:rPr sz="1800">
                <a:latin typeface="Grandview Display"/>
              </a:rPr>
              <a:t>2015</a:t>
            </a:r>
            <a:r>
              <a:rPr lang="en-US" sz="1800">
                <a:latin typeface="Grandview Display"/>
              </a:rPr>
              <a:t>). </a:t>
            </a:r>
            <a:r>
              <a:rPr lang="en-US" sz="1800">
                <a:latin typeface="Grandview Display"/>
                <a:hlinkClick r:id="rId3"/>
              </a:rPr>
              <a:t>10.1142/S0218301315300039</a:t>
            </a:r>
            <a:endParaRPr lang="en-US" sz="1800">
              <a:latin typeface="Grandview Display"/>
            </a:endParaRPr>
          </a:p>
        </p:txBody>
      </p:sp>
      <p:sp>
        <p:nvSpPr>
          <p:cNvPr id="16" name="Rectangle">
            <a:extLst>
              <a:ext uri="{FF2B5EF4-FFF2-40B4-BE49-F238E27FC236}">
                <a16:creationId xmlns:a16="http://schemas.microsoft.com/office/drawing/2014/main" id="{9BDD6C90-4FA0-E448-DD39-BC417B9F29B7}"/>
              </a:ext>
            </a:extLst>
          </p:cNvPr>
          <p:cNvSpPr/>
          <p:nvPr/>
        </p:nvSpPr>
        <p:spPr>
          <a:xfrm>
            <a:off x="9480008" y="1972615"/>
            <a:ext cx="1923731" cy="1801874"/>
          </a:xfrm>
          <a:prstGeom prst="rect">
            <a:avLst/>
          </a:prstGeom>
          <a:ln w="76200">
            <a:solidFill>
              <a:srgbClr val="FF26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31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63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95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27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58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90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222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54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pPr algn="ctr" defTabSz="825500">
              <a:spcBef>
                <a:spcPts val="0"/>
              </a:spcBef>
              <a:defRPr sz="3200">
                <a:solidFill>
                  <a:srgbClr val="FFFFFF"/>
                </a:solidFill>
              </a:defRPr>
            </a:pPr>
            <a:endParaRPr/>
          </a:p>
        </p:txBody>
      </p:sp>
      <p:sp>
        <p:nvSpPr>
          <p:cNvPr id="17" name="NO DATA">
            <a:extLst>
              <a:ext uri="{FF2B5EF4-FFF2-40B4-BE49-F238E27FC236}">
                <a16:creationId xmlns:a16="http://schemas.microsoft.com/office/drawing/2014/main" id="{DC2CCB06-0C61-65C8-3AF1-FECAEA278861}"/>
              </a:ext>
            </a:extLst>
          </p:cNvPr>
          <p:cNvSpPr txBox="1"/>
          <p:nvPr/>
        </p:nvSpPr>
        <p:spPr>
          <a:xfrm>
            <a:off x="8222711" y="2151253"/>
            <a:ext cx="978782" cy="718145"/>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52871"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F2600"/>
                </a:solidFill>
                <a:effectLst/>
                <a:uFillTx/>
                <a:latin typeface="Graphik"/>
                <a:ea typeface="Graphik"/>
                <a:cs typeface="Graphik"/>
                <a:sym typeface="Graphik"/>
              </a:defRPr>
            </a:lvl1pPr>
            <a:lvl2pPr marL="0" marR="0" indent="31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63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95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27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58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90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222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54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r>
              <a:rPr sz="2000"/>
              <a:t>NO DATA</a:t>
            </a:r>
          </a:p>
        </p:txBody>
      </p:sp>
      <p:sp>
        <p:nvSpPr>
          <p:cNvPr id="20" name="Rectangle">
            <a:extLst>
              <a:ext uri="{FF2B5EF4-FFF2-40B4-BE49-F238E27FC236}">
                <a16:creationId xmlns:a16="http://schemas.microsoft.com/office/drawing/2014/main" id="{60A3BC7A-D191-E5A9-3F6F-E078F8F1BEE0}"/>
              </a:ext>
            </a:extLst>
          </p:cNvPr>
          <p:cNvSpPr/>
          <p:nvPr/>
        </p:nvSpPr>
        <p:spPr>
          <a:xfrm>
            <a:off x="7384870" y="1860144"/>
            <a:ext cx="1926518" cy="3548789"/>
          </a:xfrm>
          <a:prstGeom prst="rect">
            <a:avLst/>
          </a:prstGeom>
          <a:solidFill>
            <a:schemeClr val="accent1">
              <a:satOff val="-9155"/>
              <a:lumOff val="-32673"/>
              <a:alpha val="6797"/>
            </a:schemeClr>
          </a:solidFill>
          <a:ln w="3175">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31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63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95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27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58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90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222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54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pPr algn="ctr" defTabSz="825500">
              <a:spcBef>
                <a:spcPts val="0"/>
              </a:spcBef>
              <a:defRPr sz="3200">
                <a:solidFill>
                  <a:srgbClr val="FFFFFF"/>
                </a:solidFill>
              </a:defRPr>
            </a:pPr>
            <a:endParaRPr/>
          </a:p>
        </p:txBody>
      </p:sp>
      <p:sp>
        <p:nvSpPr>
          <p:cNvPr id="21" name="Rectangle">
            <a:extLst>
              <a:ext uri="{FF2B5EF4-FFF2-40B4-BE49-F238E27FC236}">
                <a16:creationId xmlns:a16="http://schemas.microsoft.com/office/drawing/2014/main" id="{C30C708C-8299-2E60-4B6B-C782651D2F56}"/>
              </a:ext>
            </a:extLst>
          </p:cNvPr>
          <p:cNvSpPr/>
          <p:nvPr/>
        </p:nvSpPr>
        <p:spPr>
          <a:xfrm>
            <a:off x="9511999" y="1977549"/>
            <a:ext cx="1862046" cy="1792006"/>
          </a:xfrm>
          <a:prstGeom prst="rect">
            <a:avLst/>
          </a:prstGeom>
          <a:solidFill>
            <a:schemeClr val="accent1">
              <a:satOff val="-9155"/>
              <a:lumOff val="-32673"/>
              <a:alpha val="6797"/>
            </a:schemeClr>
          </a:solidFill>
          <a:ln w="3175">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31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63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95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27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58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90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222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54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pPr algn="ctr" defTabSz="825500">
              <a:spcBef>
                <a:spcPts val="0"/>
              </a:spcBef>
              <a:defRPr sz="3200">
                <a:solidFill>
                  <a:srgbClr val="FFFFFF"/>
                </a:solidFill>
              </a:defRPr>
            </a:pPr>
            <a:endParaRPr/>
          </a:p>
        </p:txBody>
      </p:sp>
      <p:cxnSp>
        <p:nvCxnSpPr>
          <p:cNvPr id="29" name="Straight Arrow Connector 28">
            <a:extLst>
              <a:ext uri="{FF2B5EF4-FFF2-40B4-BE49-F238E27FC236}">
                <a16:creationId xmlns:a16="http://schemas.microsoft.com/office/drawing/2014/main" id="{0F839837-B55A-6255-84C8-17F0DD99D138}"/>
              </a:ext>
            </a:extLst>
          </p:cNvPr>
          <p:cNvCxnSpPr/>
          <p:nvPr/>
        </p:nvCxnSpPr>
        <p:spPr>
          <a:xfrm flipH="1">
            <a:off x="7390253" y="1850097"/>
            <a:ext cx="8981" cy="3562103"/>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D837BCDD-DC7B-1497-FA89-C75AA24E0083}"/>
              </a:ext>
            </a:extLst>
          </p:cNvPr>
          <p:cNvSpPr txBox="1"/>
          <p:nvPr/>
        </p:nvSpPr>
        <p:spPr>
          <a:xfrm>
            <a:off x="370996" y="2788912"/>
            <a:ext cx="481413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Wingdings"/>
              <a:buChar char="Ø"/>
            </a:pPr>
            <a:r>
              <a:rPr lang="en-US" sz="2400">
                <a:latin typeface="Grandview Display"/>
              </a:rPr>
              <a:t>Check</a:t>
            </a:r>
            <a:r>
              <a:rPr lang="en-US" sz="2400" b="1">
                <a:latin typeface="Grandview Display"/>
              </a:rPr>
              <a:t> reliability of FSI calculations</a:t>
            </a:r>
            <a:r>
              <a:rPr lang="en-US" sz="2400">
                <a:latin typeface="Grandview Display"/>
              </a:rPr>
              <a:t> above neutron recoil momentum of 500 MeV/c</a:t>
            </a:r>
          </a:p>
          <a:p>
            <a:pPr marL="285750" indent="-285750">
              <a:lnSpc>
                <a:spcPct val="150000"/>
              </a:lnSpc>
              <a:buFont typeface="Wingdings"/>
              <a:buChar char="Ø"/>
            </a:pPr>
            <a:r>
              <a:rPr lang="en-US" sz="2400">
                <a:latin typeface="Grandview Display"/>
              </a:rPr>
              <a:t>Disentangle </a:t>
            </a:r>
            <a:r>
              <a:rPr lang="en-US" sz="2400" b="1">
                <a:latin typeface="Grandview Display"/>
              </a:rPr>
              <a:t>FSI + Relativistic + Non Nucleonic</a:t>
            </a:r>
            <a:r>
              <a:rPr lang="en-US" sz="2400">
                <a:latin typeface="Grandview Display"/>
              </a:rPr>
              <a:t> effects</a:t>
            </a:r>
          </a:p>
          <a:p>
            <a:pPr marL="285750" indent="-285750">
              <a:buFont typeface="Wingdings"/>
              <a:buChar char="Ø"/>
            </a:pPr>
            <a:endParaRPr lang="en-US"/>
          </a:p>
        </p:txBody>
      </p:sp>
      <p:sp>
        <p:nvSpPr>
          <p:cNvPr id="35" name="TextBox 6">
            <a:extLst>
              <a:ext uri="{FF2B5EF4-FFF2-40B4-BE49-F238E27FC236}">
                <a16:creationId xmlns:a16="http://schemas.microsoft.com/office/drawing/2014/main" id="{09398EE9-9212-8FDA-C0B9-E17913EDD086}"/>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4" name="Picture 3" descr="Florida International University, A Doral Chamber Of ...">
            <a:extLst>
              <a:ext uri="{FF2B5EF4-FFF2-40B4-BE49-F238E27FC236}">
                <a16:creationId xmlns:a16="http://schemas.microsoft.com/office/drawing/2014/main" id="{6039646E-C240-D34F-9310-9CC406F54EB7}"/>
              </a:ext>
            </a:extLst>
          </p:cNvPr>
          <p:cNvPicPr>
            <a:picLocks noChangeAspect="1"/>
          </p:cNvPicPr>
          <p:nvPr/>
        </p:nvPicPr>
        <p:blipFill>
          <a:blip r:embed="rId4"/>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44649920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5BED1-76A5-0815-5B41-3C5A0509C51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91D8EF0-8DE9-E3C9-03E3-3AEE366B7D8F}"/>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ts val="4700"/>
              </a:lnSpc>
            </a:pPr>
            <a:r>
              <a:rPr lang="en-US" sz="2800">
                <a:latin typeface="Cambria"/>
                <a:ea typeface="Cambria"/>
              </a:rPr>
              <a:t>Deuteron FSI Studies </a:t>
            </a:r>
            <a:r>
              <a:rPr lang="en-US" sz="2800">
                <a:latin typeface="Cambria"/>
                <a:ea typeface="Cambria"/>
                <a:cs typeface="+mn-lt"/>
              </a:rPr>
              <a:t>(PR12-25-003)</a:t>
            </a:r>
          </a:p>
        </p:txBody>
      </p:sp>
      <p:sp>
        <p:nvSpPr>
          <p:cNvPr id="6" name="Slide Number Placeholder 5">
            <a:extLst>
              <a:ext uri="{FF2B5EF4-FFF2-40B4-BE49-F238E27FC236}">
                <a16:creationId xmlns:a16="http://schemas.microsoft.com/office/drawing/2014/main" id="{5966058E-3380-20C2-A2D1-788B7603D372}"/>
              </a:ext>
            </a:extLst>
          </p:cNvPr>
          <p:cNvSpPr>
            <a:spLocks noGrp="1"/>
          </p:cNvSpPr>
          <p:nvPr>
            <p:ph type="sldNum" sz="quarter" idx="2"/>
          </p:nvPr>
        </p:nvSpPr>
        <p:spPr/>
        <p:txBody>
          <a:bodyPr/>
          <a:lstStyle/>
          <a:p>
            <a:fld id="{86CB4B4D-7CA3-9044-876B-883B54F8677D}" type="slidenum">
              <a:rPr lang="en-US"/>
              <a:t>35</a:t>
            </a:fld>
            <a:endParaRPr lang="en-US"/>
          </a:p>
        </p:txBody>
      </p:sp>
      <p:pic>
        <p:nvPicPr>
          <p:cNvPr id="2" name="ad_pm520_proj_full.pdf" descr="ad_pm520_proj_full.pdf">
            <a:extLst>
              <a:ext uri="{FF2B5EF4-FFF2-40B4-BE49-F238E27FC236}">
                <a16:creationId xmlns:a16="http://schemas.microsoft.com/office/drawing/2014/main" id="{43D64EB2-0A98-5E0A-CB95-CB97E98AAC87}"/>
              </a:ext>
            </a:extLst>
          </p:cNvPr>
          <p:cNvPicPr>
            <a:picLocks noChangeAspect="1"/>
          </p:cNvPicPr>
          <p:nvPr/>
        </p:nvPicPr>
        <p:blipFill>
          <a:blip r:embed="rId2"/>
          <a:stretch>
            <a:fillRect/>
          </a:stretch>
        </p:blipFill>
        <p:spPr>
          <a:xfrm>
            <a:off x="974272" y="1625599"/>
            <a:ext cx="4374243" cy="4403272"/>
          </a:xfrm>
          <a:prstGeom prst="rect">
            <a:avLst/>
          </a:prstGeom>
          <a:ln w="3175">
            <a:miter lim="400000"/>
          </a:ln>
        </p:spPr>
      </p:pic>
      <p:sp>
        <p:nvSpPr>
          <p:cNvPr id="5" name="Proposed Measurement">
            <a:extLst>
              <a:ext uri="{FF2B5EF4-FFF2-40B4-BE49-F238E27FC236}">
                <a16:creationId xmlns:a16="http://schemas.microsoft.com/office/drawing/2014/main" id="{5C1C7A73-027D-86F5-FDF6-067262B34F09}"/>
              </a:ext>
            </a:extLst>
          </p:cNvPr>
          <p:cNvSpPr txBox="1">
            <a:spLocks noGrp="1"/>
          </p:cNvSpPr>
          <p:nvPr/>
        </p:nvSpPr>
        <p:spPr>
          <a:xfrm>
            <a:off x="529193" y="809172"/>
            <a:ext cx="4558925" cy="581935"/>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lIns="50800" tIns="50800" rIns="50800" bIns="50800">
            <a:normAutofit/>
          </a:bodyPr>
          <a:lstStyle>
            <a:lvl1pPr marL="0" marR="0" indent="0" algn="l" defTabSz="254000" rtl="0" latinLnBrk="0">
              <a:lnSpc>
                <a:spcPct val="90000"/>
              </a:lnSpc>
              <a:spcBef>
                <a:spcPts val="0"/>
              </a:spcBef>
              <a:spcAft>
                <a:spcPts val="0"/>
              </a:spcAft>
              <a:buClrTx/>
              <a:buSzTx/>
              <a:buFontTx/>
              <a:buNone/>
              <a:tabLst/>
              <a:defRPr sz="4500" b="0" i="0" u="none" strike="noStrike" cap="none" spc="-45" baseline="0">
                <a:solidFill>
                  <a:schemeClr val="accent1">
                    <a:satOff val="-9155"/>
                    <a:lumOff val="-32673"/>
                  </a:schemeClr>
                </a:solidFill>
                <a:uFillTx/>
                <a:latin typeface="+mn-lt"/>
                <a:ea typeface="+mn-ea"/>
                <a:cs typeface="+mn-cs"/>
                <a:sym typeface="Produkt Extralight"/>
              </a:defRPr>
            </a:lvl1pPr>
            <a:lvl2pPr marL="0" marR="0" indent="317500" algn="l" defTabSz="254000" rtl="0" latinLnBrk="0">
              <a:lnSpc>
                <a:spcPct val="90000"/>
              </a:lnSpc>
              <a:spcBef>
                <a:spcPts val="0"/>
              </a:spcBef>
              <a:spcAft>
                <a:spcPts val="0"/>
              </a:spcAft>
              <a:buClrTx/>
              <a:buSzTx/>
              <a:buFontTx/>
              <a:buNone/>
              <a:tabLst/>
              <a:defRPr sz="6000" b="0" i="0" u="none" strike="noStrike" cap="none" spc="-59" baseline="0">
                <a:solidFill>
                  <a:schemeClr val="accent1">
                    <a:satOff val="-9155"/>
                    <a:lumOff val="-32673"/>
                  </a:schemeClr>
                </a:solidFill>
                <a:uFillTx/>
                <a:latin typeface="+mn-lt"/>
                <a:ea typeface="+mn-ea"/>
                <a:cs typeface="+mn-cs"/>
                <a:sym typeface="Produkt Extralight"/>
              </a:defRPr>
            </a:lvl2pPr>
            <a:lvl3pPr marL="0" marR="0" indent="635000" algn="l" defTabSz="254000" rtl="0" latinLnBrk="0">
              <a:lnSpc>
                <a:spcPct val="90000"/>
              </a:lnSpc>
              <a:spcBef>
                <a:spcPts val="0"/>
              </a:spcBef>
              <a:spcAft>
                <a:spcPts val="0"/>
              </a:spcAft>
              <a:buClrTx/>
              <a:buSzTx/>
              <a:buFontTx/>
              <a:buNone/>
              <a:tabLst/>
              <a:defRPr sz="6000" b="0" i="0" u="none" strike="noStrike" cap="none" spc="-59" baseline="0">
                <a:solidFill>
                  <a:schemeClr val="accent1">
                    <a:satOff val="-9155"/>
                    <a:lumOff val="-32673"/>
                  </a:schemeClr>
                </a:solidFill>
                <a:uFillTx/>
                <a:latin typeface="+mn-lt"/>
                <a:ea typeface="+mn-ea"/>
                <a:cs typeface="+mn-cs"/>
                <a:sym typeface="Produkt Extralight"/>
              </a:defRPr>
            </a:lvl3pPr>
            <a:lvl4pPr marL="0" marR="0" indent="952500" algn="l" defTabSz="254000" rtl="0" latinLnBrk="0">
              <a:lnSpc>
                <a:spcPct val="90000"/>
              </a:lnSpc>
              <a:spcBef>
                <a:spcPts val="0"/>
              </a:spcBef>
              <a:spcAft>
                <a:spcPts val="0"/>
              </a:spcAft>
              <a:buClrTx/>
              <a:buSzTx/>
              <a:buFontTx/>
              <a:buNone/>
              <a:tabLst/>
              <a:defRPr sz="6000" b="0" i="0" u="none" strike="noStrike" cap="none" spc="-59" baseline="0">
                <a:solidFill>
                  <a:schemeClr val="accent1">
                    <a:satOff val="-9155"/>
                    <a:lumOff val="-32673"/>
                  </a:schemeClr>
                </a:solidFill>
                <a:uFillTx/>
                <a:latin typeface="+mn-lt"/>
                <a:ea typeface="+mn-ea"/>
                <a:cs typeface="+mn-cs"/>
                <a:sym typeface="Produkt Extralight"/>
              </a:defRPr>
            </a:lvl4pPr>
            <a:lvl5pPr marL="0" marR="0" indent="1270000" algn="l" defTabSz="254000" rtl="0" latinLnBrk="0">
              <a:lnSpc>
                <a:spcPct val="90000"/>
              </a:lnSpc>
              <a:spcBef>
                <a:spcPts val="0"/>
              </a:spcBef>
              <a:spcAft>
                <a:spcPts val="0"/>
              </a:spcAft>
              <a:buClrTx/>
              <a:buSzTx/>
              <a:buFontTx/>
              <a:buNone/>
              <a:tabLst/>
              <a:defRPr sz="6000" b="0" i="0" u="none" strike="noStrike" cap="none" spc="-59" baseline="0">
                <a:solidFill>
                  <a:schemeClr val="accent1">
                    <a:satOff val="-9155"/>
                    <a:lumOff val="-32673"/>
                  </a:schemeClr>
                </a:solidFill>
                <a:uFillTx/>
                <a:latin typeface="+mn-lt"/>
                <a:ea typeface="+mn-ea"/>
                <a:cs typeface="+mn-cs"/>
                <a:sym typeface="Produkt Extralight"/>
              </a:defRPr>
            </a:lvl5pPr>
            <a:lvl6pPr marL="0" marR="0" indent="1587500" algn="l" defTabSz="254000" rtl="0" latinLnBrk="0">
              <a:lnSpc>
                <a:spcPct val="90000"/>
              </a:lnSpc>
              <a:spcBef>
                <a:spcPts val="0"/>
              </a:spcBef>
              <a:spcAft>
                <a:spcPts val="0"/>
              </a:spcAft>
              <a:buClrTx/>
              <a:buSzTx/>
              <a:buFontTx/>
              <a:buNone/>
              <a:tabLst/>
              <a:defRPr sz="6000" b="0" i="0" u="none" strike="noStrike" cap="none" spc="-59" baseline="0">
                <a:solidFill>
                  <a:schemeClr val="accent1">
                    <a:satOff val="-9155"/>
                    <a:lumOff val="-32673"/>
                  </a:schemeClr>
                </a:solidFill>
                <a:uFillTx/>
                <a:latin typeface="+mn-lt"/>
                <a:ea typeface="+mn-ea"/>
                <a:cs typeface="+mn-cs"/>
                <a:sym typeface="Produkt Extralight"/>
              </a:defRPr>
            </a:lvl6pPr>
            <a:lvl7pPr marL="0" marR="0" indent="1905000" algn="l" defTabSz="254000" rtl="0" latinLnBrk="0">
              <a:lnSpc>
                <a:spcPct val="90000"/>
              </a:lnSpc>
              <a:spcBef>
                <a:spcPts val="0"/>
              </a:spcBef>
              <a:spcAft>
                <a:spcPts val="0"/>
              </a:spcAft>
              <a:buClrTx/>
              <a:buSzTx/>
              <a:buFontTx/>
              <a:buNone/>
              <a:tabLst/>
              <a:defRPr sz="6000" b="0" i="0" u="none" strike="noStrike" cap="none" spc="-59" baseline="0">
                <a:solidFill>
                  <a:schemeClr val="accent1">
                    <a:satOff val="-9155"/>
                    <a:lumOff val="-32673"/>
                  </a:schemeClr>
                </a:solidFill>
                <a:uFillTx/>
                <a:latin typeface="+mn-lt"/>
                <a:ea typeface="+mn-ea"/>
                <a:cs typeface="+mn-cs"/>
                <a:sym typeface="Produkt Extralight"/>
              </a:defRPr>
            </a:lvl7pPr>
            <a:lvl8pPr marL="0" marR="0" indent="2222500" algn="l" defTabSz="254000" rtl="0" latinLnBrk="0">
              <a:lnSpc>
                <a:spcPct val="90000"/>
              </a:lnSpc>
              <a:spcBef>
                <a:spcPts val="0"/>
              </a:spcBef>
              <a:spcAft>
                <a:spcPts val="0"/>
              </a:spcAft>
              <a:buClrTx/>
              <a:buSzTx/>
              <a:buFontTx/>
              <a:buNone/>
              <a:tabLst/>
              <a:defRPr sz="6000" b="0" i="0" u="none" strike="noStrike" cap="none" spc="-59" baseline="0">
                <a:solidFill>
                  <a:schemeClr val="accent1">
                    <a:satOff val="-9155"/>
                    <a:lumOff val="-32673"/>
                  </a:schemeClr>
                </a:solidFill>
                <a:uFillTx/>
                <a:latin typeface="+mn-lt"/>
                <a:ea typeface="+mn-ea"/>
                <a:cs typeface="+mn-cs"/>
                <a:sym typeface="Produkt Extralight"/>
              </a:defRPr>
            </a:lvl8pPr>
            <a:lvl9pPr marL="0" marR="0" indent="2540000" algn="l" defTabSz="254000" rtl="0" latinLnBrk="0">
              <a:lnSpc>
                <a:spcPct val="90000"/>
              </a:lnSpc>
              <a:spcBef>
                <a:spcPts val="0"/>
              </a:spcBef>
              <a:spcAft>
                <a:spcPts val="0"/>
              </a:spcAft>
              <a:buClrTx/>
              <a:buSzTx/>
              <a:buFontTx/>
              <a:buNone/>
              <a:tabLst/>
              <a:defRPr sz="6000" b="0" i="0" u="none" strike="noStrike" cap="none" spc="-59" baseline="0">
                <a:solidFill>
                  <a:schemeClr val="accent1">
                    <a:satOff val="-9155"/>
                    <a:lumOff val="-32673"/>
                  </a:schemeClr>
                </a:solidFill>
                <a:uFillTx/>
                <a:latin typeface="+mn-lt"/>
                <a:ea typeface="+mn-ea"/>
                <a:cs typeface="+mn-cs"/>
                <a:sym typeface="Produkt Extralight"/>
              </a:defRPr>
            </a:lvl9pPr>
          </a:lstStyle>
          <a:p>
            <a:r>
              <a:rPr sz="3200">
                <a:latin typeface="Grandview Display"/>
              </a:rPr>
              <a:t>Proposed Measurement</a:t>
            </a:r>
          </a:p>
        </p:txBody>
      </p:sp>
      <p:sp>
        <p:nvSpPr>
          <p:cNvPr id="7" name="AV18 (MS)">
            <a:extLst>
              <a:ext uri="{FF2B5EF4-FFF2-40B4-BE49-F238E27FC236}">
                <a16:creationId xmlns:a16="http://schemas.microsoft.com/office/drawing/2014/main" id="{1E0197CB-AFBD-2C18-D378-D53B7A71D378}"/>
              </a:ext>
            </a:extLst>
          </p:cNvPr>
          <p:cNvSpPr txBox="1"/>
          <p:nvPr/>
        </p:nvSpPr>
        <p:spPr>
          <a:xfrm>
            <a:off x="3500380" y="5358455"/>
            <a:ext cx="1192632" cy="379591"/>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31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63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95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27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58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90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222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54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r>
              <a:rPr sz="1800">
                <a:latin typeface="Grandview Display"/>
              </a:rPr>
              <a:t>AV18 (MS)</a:t>
            </a:r>
            <a:endParaRPr lang="en-US" sz="1800">
              <a:latin typeface="Grandview Display"/>
            </a:endParaRPr>
          </a:p>
        </p:txBody>
      </p:sp>
      <p:sp>
        <p:nvSpPr>
          <p:cNvPr id="8" name="CD-Bonn (MS)">
            <a:extLst>
              <a:ext uri="{FF2B5EF4-FFF2-40B4-BE49-F238E27FC236}">
                <a16:creationId xmlns:a16="http://schemas.microsoft.com/office/drawing/2014/main" id="{44E1932C-37D7-E9C0-4AB7-B9B0A78BE667}"/>
              </a:ext>
            </a:extLst>
          </p:cNvPr>
          <p:cNvSpPr txBox="1"/>
          <p:nvPr/>
        </p:nvSpPr>
        <p:spPr>
          <a:xfrm>
            <a:off x="3503325" y="5065063"/>
            <a:ext cx="1672040" cy="379591"/>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31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63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95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27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58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90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222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54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r>
              <a:rPr sz="1800">
                <a:latin typeface="Grandview Display"/>
              </a:rPr>
              <a:t>CD-Bonn (MS)</a:t>
            </a:r>
            <a:endParaRPr lang="en-US" sz="1800">
              <a:latin typeface="Grandview Display"/>
            </a:endParaRPr>
          </a:p>
        </p:txBody>
      </p:sp>
      <p:sp>
        <p:nvSpPr>
          <p:cNvPr id="9" name="Line">
            <a:extLst>
              <a:ext uri="{FF2B5EF4-FFF2-40B4-BE49-F238E27FC236}">
                <a16:creationId xmlns:a16="http://schemas.microsoft.com/office/drawing/2014/main" id="{312F929A-AECA-BD6A-6C15-8CEA6187CC6A}"/>
              </a:ext>
            </a:extLst>
          </p:cNvPr>
          <p:cNvSpPr/>
          <p:nvPr/>
        </p:nvSpPr>
        <p:spPr>
          <a:xfrm>
            <a:off x="3046608" y="5548250"/>
            <a:ext cx="455293" cy="1"/>
          </a:xfrm>
          <a:prstGeom prst="line">
            <a:avLst/>
          </a:prstGeom>
          <a:ln w="28575">
            <a:solidFill>
              <a:schemeClr val="accent1">
                <a:satOff val="-9155"/>
                <a:lumOff val="-32673"/>
              </a:schemeClr>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31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63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95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27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58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90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222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54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endParaRPr/>
          </a:p>
        </p:txBody>
      </p:sp>
      <p:sp>
        <p:nvSpPr>
          <p:cNvPr id="10" name="Line">
            <a:extLst>
              <a:ext uri="{FF2B5EF4-FFF2-40B4-BE49-F238E27FC236}">
                <a16:creationId xmlns:a16="http://schemas.microsoft.com/office/drawing/2014/main" id="{B431B5F4-1C6A-5C4F-BFB0-C0F71F2366E6}"/>
              </a:ext>
            </a:extLst>
          </p:cNvPr>
          <p:cNvSpPr/>
          <p:nvPr/>
        </p:nvSpPr>
        <p:spPr>
          <a:xfrm>
            <a:off x="3046608" y="5251229"/>
            <a:ext cx="459648" cy="1"/>
          </a:xfrm>
          <a:prstGeom prst="line">
            <a:avLst/>
          </a:prstGeom>
          <a:ln w="28575">
            <a:solidFill>
              <a:schemeClr val="accent1">
                <a:satOff val="-9155"/>
                <a:lumOff val="-32673"/>
              </a:schemeClr>
            </a:solidFill>
            <a:custDash>
              <a:ds d="200000" sp="200000"/>
            </a:custDash>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31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63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95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27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58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90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222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54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endParaRPr/>
          </a:p>
        </p:txBody>
      </p:sp>
      <p:sp>
        <p:nvSpPr>
          <p:cNvPr id="12" name="Line">
            <a:extLst>
              <a:ext uri="{FF2B5EF4-FFF2-40B4-BE49-F238E27FC236}">
                <a16:creationId xmlns:a16="http://schemas.microsoft.com/office/drawing/2014/main" id="{3640A6AA-7ECE-DF6E-0C16-FE7087D2AB12}"/>
              </a:ext>
            </a:extLst>
          </p:cNvPr>
          <p:cNvSpPr/>
          <p:nvPr/>
        </p:nvSpPr>
        <p:spPr>
          <a:xfrm>
            <a:off x="3046608" y="4933364"/>
            <a:ext cx="458196" cy="1"/>
          </a:xfrm>
          <a:prstGeom prst="line">
            <a:avLst/>
          </a:prstGeom>
          <a:ln w="28575">
            <a:solidFill>
              <a:schemeClr val="accent1">
                <a:satOff val="-9155"/>
                <a:lumOff val="-32673"/>
              </a:schemeClr>
            </a:solidFill>
            <a:prstDash val="sysDot"/>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31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63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95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27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58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90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222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54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endParaRPr/>
          </a:p>
        </p:txBody>
      </p:sp>
      <p:sp>
        <p:nvSpPr>
          <p:cNvPr id="14" name="SIMC  projections  (Paris, JML) (expected statistical errors)">
            <a:extLst>
              <a:ext uri="{FF2B5EF4-FFF2-40B4-BE49-F238E27FC236}">
                <a16:creationId xmlns:a16="http://schemas.microsoft.com/office/drawing/2014/main" id="{2301BCB6-56AF-C771-9835-5AE9CE868CF5}"/>
              </a:ext>
            </a:extLst>
          </p:cNvPr>
          <p:cNvSpPr txBox="1"/>
          <p:nvPr/>
        </p:nvSpPr>
        <p:spPr>
          <a:xfrm>
            <a:off x="1413413" y="1847467"/>
            <a:ext cx="3223783" cy="656590"/>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31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63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95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27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58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90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222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54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pPr>
              <a:defRPr sz="2400" b="1">
                <a:solidFill>
                  <a:srgbClr val="4F8F00"/>
                </a:solidFill>
                <a:latin typeface="Graphik"/>
                <a:ea typeface="Graphik"/>
                <a:cs typeface="Graphik"/>
                <a:sym typeface="Graphik"/>
              </a:defRPr>
            </a:pPr>
            <a:r>
              <a:rPr sz="1800" b="0">
                <a:solidFill>
                  <a:srgbClr val="000000"/>
                </a:solidFill>
                <a:latin typeface="Grandview Display"/>
                <a:sym typeface="Graphik Light"/>
              </a:rPr>
              <a:t>SIMC </a:t>
            </a:r>
            <a:r>
              <a:rPr sz="1800">
                <a:solidFill>
                  <a:srgbClr val="000000"/>
                </a:solidFill>
                <a:latin typeface="Grandview Display"/>
              </a:rPr>
              <a:t> </a:t>
            </a:r>
            <a:r>
              <a:rPr sz="1800">
                <a:latin typeface="Grandview Display"/>
              </a:rPr>
              <a:t>pro</a:t>
            </a:r>
            <a:r>
              <a:rPr sz="1800">
                <a:solidFill>
                  <a:srgbClr val="FF9300"/>
                </a:solidFill>
                <a:latin typeface="Grandview Display"/>
              </a:rPr>
              <a:t>ject</a:t>
            </a:r>
            <a:r>
              <a:rPr sz="1800">
                <a:solidFill>
                  <a:srgbClr val="367ACD"/>
                </a:solidFill>
                <a:latin typeface="Grandview Display"/>
              </a:rPr>
              <a:t>ions  </a:t>
            </a:r>
            <a:r>
              <a:rPr sz="1800" b="0">
                <a:solidFill>
                  <a:srgbClr val="000000"/>
                </a:solidFill>
                <a:latin typeface="Grandview Display"/>
                <a:sym typeface="Graphik Light"/>
              </a:rPr>
              <a:t>(Paris, JML)</a:t>
            </a:r>
            <a:br>
              <a:rPr sz="1800">
                <a:latin typeface="Grandview Display"/>
              </a:rPr>
            </a:br>
            <a:r>
              <a:rPr sz="1800" b="0">
                <a:solidFill>
                  <a:srgbClr val="000000"/>
                </a:solidFill>
                <a:latin typeface="Grandview Display"/>
                <a:sym typeface="Graphik Light"/>
              </a:rPr>
              <a:t>(expected statistical errors)</a:t>
            </a:r>
            <a:endParaRPr lang="en-US" sz="1800" b="0">
              <a:solidFill>
                <a:srgbClr val="000000"/>
              </a:solidFill>
              <a:latin typeface="Grandview Display"/>
            </a:endParaRPr>
          </a:p>
        </p:txBody>
      </p:sp>
      <p:sp>
        <p:nvSpPr>
          <p:cNvPr id="18" name="CSM (SJ)">
            <a:extLst>
              <a:ext uri="{FF2B5EF4-FFF2-40B4-BE49-F238E27FC236}">
                <a16:creationId xmlns:a16="http://schemas.microsoft.com/office/drawing/2014/main" id="{C0018FC3-F18D-9425-0311-25F2204027BF}"/>
              </a:ext>
            </a:extLst>
          </p:cNvPr>
          <p:cNvSpPr txBox="1"/>
          <p:nvPr/>
        </p:nvSpPr>
        <p:spPr>
          <a:xfrm>
            <a:off x="3500381" y="4747197"/>
            <a:ext cx="1140901" cy="379591"/>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31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63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95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27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58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90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222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54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r>
              <a:rPr sz="1800">
                <a:latin typeface="Grandview Display"/>
              </a:rPr>
              <a:t>CSM (SJ)</a:t>
            </a:r>
          </a:p>
        </p:txBody>
      </p:sp>
      <p:sp>
        <p:nvSpPr>
          <p:cNvPr id="22" name="Circle">
            <a:extLst>
              <a:ext uri="{FF2B5EF4-FFF2-40B4-BE49-F238E27FC236}">
                <a16:creationId xmlns:a16="http://schemas.microsoft.com/office/drawing/2014/main" id="{A0067717-77C4-5A4D-468A-7CFEC0CD9C1D}"/>
              </a:ext>
            </a:extLst>
          </p:cNvPr>
          <p:cNvSpPr/>
          <p:nvPr/>
        </p:nvSpPr>
        <p:spPr>
          <a:xfrm>
            <a:off x="1632525" y="2561812"/>
            <a:ext cx="215920" cy="194148"/>
          </a:xfrm>
          <a:prstGeom prst="ellipse">
            <a:avLst/>
          </a:prstGeom>
          <a:solidFill>
            <a:srgbClr val="000000"/>
          </a:solidFill>
          <a:ln w="3175">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31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63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95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27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58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90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222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54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pPr algn="ctr" defTabSz="825500">
              <a:spcBef>
                <a:spcPts val="0"/>
              </a:spcBef>
              <a:defRPr sz="3200">
                <a:solidFill>
                  <a:srgbClr val="FFFFFF"/>
                </a:solidFill>
              </a:defRPr>
            </a:pPr>
            <a:endParaRPr/>
          </a:p>
        </p:txBody>
      </p:sp>
      <p:sp>
        <p:nvSpPr>
          <p:cNvPr id="23" name="Yero et al (Hall C, 2020)">
            <a:extLst>
              <a:ext uri="{FF2B5EF4-FFF2-40B4-BE49-F238E27FC236}">
                <a16:creationId xmlns:a16="http://schemas.microsoft.com/office/drawing/2014/main" id="{C97B8C9C-4259-1E1E-721D-C935057BF4D8}"/>
              </a:ext>
            </a:extLst>
          </p:cNvPr>
          <p:cNvSpPr txBox="1"/>
          <p:nvPr/>
        </p:nvSpPr>
        <p:spPr>
          <a:xfrm>
            <a:off x="1937143" y="2455459"/>
            <a:ext cx="1512951" cy="602794"/>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31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63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95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27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58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90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222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54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pPr defTabSz="254000">
              <a:lnSpc>
                <a:spcPct val="90000"/>
              </a:lnSpc>
              <a:spcBef>
                <a:spcPts val="0"/>
              </a:spcBef>
              <a:defRPr sz="2200" spc="-22">
                <a:latin typeface="+mn-lt"/>
                <a:ea typeface="+mn-ea"/>
                <a:cs typeface="+mn-cs"/>
                <a:sym typeface="Produkt Extralight"/>
              </a:defRPr>
            </a:pPr>
            <a:r>
              <a:rPr sz="1800">
                <a:latin typeface="Grandview Display"/>
              </a:rPr>
              <a:t>Yero </a:t>
            </a:r>
            <a:r>
              <a:rPr sz="1800" i="1">
                <a:latin typeface="Grandview Display"/>
                <a:ea typeface="Produkt Regular"/>
                <a:cs typeface="Produkt Regular"/>
                <a:sym typeface="Produkt Regular"/>
              </a:rPr>
              <a:t>et al</a:t>
            </a:r>
            <a:r>
              <a:rPr lang="en-US" sz="1800" i="1">
                <a:latin typeface="Grandview Display"/>
              </a:rPr>
              <a:t> </a:t>
            </a:r>
            <a:br>
              <a:rPr lang="en-US" sz="1800" i="1">
                <a:latin typeface="Grandview Display"/>
              </a:rPr>
            </a:br>
            <a:r>
              <a:rPr sz="1800">
                <a:latin typeface="Grandview Display"/>
              </a:rPr>
              <a:t>(Hall C, 2020)</a:t>
            </a:r>
          </a:p>
        </p:txBody>
      </p:sp>
      <p:sp>
        <p:nvSpPr>
          <p:cNvPr id="24" name="Square">
            <a:extLst>
              <a:ext uri="{FF2B5EF4-FFF2-40B4-BE49-F238E27FC236}">
                <a16:creationId xmlns:a16="http://schemas.microsoft.com/office/drawing/2014/main" id="{493D859D-A8CA-70E3-A0D6-4E8F97BEAAC8}"/>
              </a:ext>
            </a:extLst>
          </p:cNvPr>
          <p:cNvSpPr/>
          <p:nvPr/>
        </p:nvSpPr>
        <p:spPr>
          <a:xfrm>
            <a:off x="1629803" y="3256574"/>
            <a:ext cx="206848" cy="192334"/>
          </a:xfrm>
          <a:prstGeom prst="rect">
            <a:avLst/>
          </a:prstGeom>
          <a:solidFill>
            <a:srgbClr val="D5D5D5"/>
          </a:solidFill>
          <a:ln w="38100">
            <a:solidFill>
              <a:srgbClr val="000000"/>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31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63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95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27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58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90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222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54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pPr algn="ctr" defTabSz="825500">
              <a:spcBef>
                <a:spcPts val="0"/>
              </a:spcBef>
              <a:defRPr sz="3200">
                <a:solidFill>
                  <a:srgbClr val="FFFFFF"/>
                </a:solidFill>
              </a:defRPr>
            </a:pPr>
            <a:endParaRPr/>
          </a:p>
        </p:txBody>
      </p:sp>
      <p:sp>
        <p:nvSpPr>
          <p:cNvPr id="25" name="very  preliminary (2023)">
            <a:extLst>
              <a:ext uri="{FF2B5EF4-FFF2-40B4-BE49-F238E27FC236}">
                <a16:creationId xmlns:a16="http://schemas.microsoft.com/office/drawing/2014/main" id="{D92395B7-934F-5C3E-779B-9933A77AEA73}"/>
              </a:ext>
            </a:extLst>
          </p:cNvPr>
          <p:cNvSpPr txBox="1"/>
          <p:nvPr/>
        </p:nvSpPr>
        <p:spPr>
          <a:xfrm>
            <a:off x="1936421" y="3048283"/>
            <a:ext cx="1309461" cy="601190"/>
          </a:xfrm>
          <a:prstGeom prst="rect">
            <a:avLst/>
          </a:prstGeom>
          <a:ln w="3175">
            <a:miter lim="400000"/>
          </a:ln>
          <a:extLst>
            <a:ext uri="{C572A759-6A51-4108-AA02-DFA0A04FC94B}">
              <ma14:wrappingTextBoxFlag xmlns:m="http://schemas.openxmlformats.org/officeDocument/2006/math" xmlns:a14="http://schemas.microsoft.com/office/drawing/2010/main" xmlns:ma14="http://schemas.microsoft.com/office/mac/drawingml/2011/main" xmlns:lc="http://schemas.openxmlformats.org/drawingml/2006/lockedCanvas" xmln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1pPr>
            <a:lvl2pPr marL="0" marR="0" indent="31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2pPr>
            <a:lvl3pPr marL="0" marR="0" indent="63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3pPr>
            <a:lvl4pPr marL="0" marR="0" indent="95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4pPr>
            <a:lvl5pPr marL="0" marR="0" indent="127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5pPr>
            <a:lvl6pPr marL="0" marR="0" indent="1587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6pPr>
            <a:lvl7pPr marL="0" marR="0" indent="1905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7pPr>
            <a:lvl8pPr marL="0" marR="0" indent="22225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8pPr>
            <a:lvl9pPr marL="0" marR="0" indent="2540000" algn="l" defTabSz="25287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chemeClr val="accent1">
                    <a:satOff val="-9155"/>
                    <a:lumOff val="-32673"/>
                  </a:schemeClr>
                </a:solidFill>
                <a:effectLst/>
                <a:uFillTx/>
                <a:latin typeface="Graphik Light"/>
                <a:ea typeface="Graphik Light"/>
                <a:cs typeface="Graphik Light"/>
                <a:sym typeface="Graphik Light"/>
              </a:defRPr>
            </a:lvl9pPr>
          </a:lstStyle>
          <a:p>
            <a:pPr defTabSz="254000">
              <a:lnSpc>
                <a:spcPct val="90000"/>
              </a:lnSpc>
              <a:spcBef>
                <a:spcPts val="0"/>
              </a:spcBef>
              <a:defRPr sz="2200" spc="-22">
                <a:latin typeface="+mn-lt"/>
                <a:ea typeface="+mn-ea"/>
                <a:cs typeface="+mn-cs"/>
                <a:sym typeface="Produkt Extralight"/>
              </a:defRPr>
            </a:pPr>
            <a:r>
              <a:rPr lang="en-US" sz="1800">
                <a:latin typeface="Grandview Display"/>
                <a:ea typeface="+mn-ea"/>
                <a:cs typeface="+mn-cs"/>
              </a:rPr>
              <a:t>Preliminary </a:t>
            </a:r>
            <a:br>
              <a:rPr lang="en-US" sz="1800">
                <a:latin typeface="Grandview Display"/>
                <a:ea typeface="+mn-ea"/>
                <a:cs typeface="+mn-cs"/>
              </a:rPr>
            </a:br>
            <a:r>
              <a:rPr lang="en-US" sz="1800">
                <a:latin typeface="Grandview Display"/>
                <a:ea typeface="+mn-ea"/>
                <a:cs typeface="+mn-cs"/>
              </a:rPr>
              <a:t>(2023)</a:t>
            </a:r>
            <a:endParaRPr lang="en-US" sz="1800">
              <a:latin typeface="Grandview Display"/>
            </a:endParaRPr>
          </a:p>
        </p:txBody>
      </p:sp>
      <p:pic>
        <p:nvPicPr>
          <p:cNvPr id="26" name="Picture 25" descr="equation">
            <a:extLst>
              <a:ext uri="{FF2B5EF4-FFF2-40B4-BE49-F238E27FC236}">
                <a16:creationId xmlns:a16="http://schemas.microsoft.com/office/drawing/2014/main" id="{DFC32286-6D8C-4D81-45A9-4F17A2F2E668}"/>
              </a:ext>
            </a:extLst>
          </p:cNvPr>
          <p:cNvPicPr>
            <a:picLocks noChangeAspect="1"/>
          </p:cNvPicPr>
          <p:nvPr/>
        </p:nvPicPr>
        <p:blipFill>
          <a:blip r:embed="rId3"/>
          <a:stretch>
            <a:fillRect/>
          </a:stretch>
        </p:blipFill>
        <p:spPr>
          <a:xfrm>
            <a:off x="1680028" y="1467757"/>
            <a:ext cx="3185886" cy="308429"/>
          </a:xfrm>
          <a:prstGeom prst="rect">
            <a:avLst/>
          </a:prstGeom>
        </p:spPr>
      </p:pic>
      <p:pic>
        <p:nvPicPr>
          <p:cNvPr id="28" name="Picture 27" descr="equation">
            <a:extLst>
              <a:ext uri="{FF2B5EF4-FFF2-40B4-BE49-F238E27FC236}">
                <a16:creationId xmlns:a16="http://schemas.microsoft.com/office/drawing/2014/main" id="{6CF148B8-0770-9754-28D8-36E91CC98802}"/>
              </a:ext>
            </a:extLst>
          </p:cNvPr>
          <p:cNvPicPr>
            <a:picLocks noChangeAspect="1"/>
          </p:cNvPicPr>
          <p:nvPr/>
        </p:nvPicPr>
        <p:blipFill>
          <a:blip r:embed="rId4"/>
          <a:stretch>
            <a:fillRect/>
          </a:stretch>
        </p:blipFill>
        <p:spPr>
          <a:xfrm rot="-5400000">
            <a:off x="-392339" y="3254148"/>
            <a:ext cx="1858736" cy="864961"/>
          </a:xfrm>
          <a:prstGeom prst="rect">
            <a:avLst/>
          </a:prstGeom>
        </p:spPr>
      </p:pic>
      <p:pic>
        <p:nvPicPr>
          <p:cNvPr id="30" name="Picture 29" descr="equation">
            <a:extLst>
              <a:ext uri="{FF2B5EF4-FFF2-40B4-BE49-F238E27FC236}">
                <a16:creationId xmlns:a16="http://schemas.microsoft.com/office/drawing/2014/main" id="{AB5F8AEB-6DC9-01FC-B56B-1FD5E8DC74B3}"/>
              </a:ext>
            </a:extLst>
          </p:cNvPr>
          <p:cNvPicPr>
            <a:picLocks noChangeAspect="1"/>
          </p:cNvPicPr>
          <p:nvPr/>
        </p:nvPicPr>
        <p:blipFill>
          <a:blip r:embed="rId5"/>
          <a:stretch>
            <a:fillRect/>
          </a:stretch>
        </p:blipFill>
        <p:spPr>
          <a:xfrm>
            <a:off x="2888570" y="6030232"/>
            <a:ext cx="551090" cy="371022"/>
          </a:xfrm>
          <a:prstGeom prst="rect">
            <a:avLst/>
          </a:prstGeom>
        </p:spPr>
      </p:pic>
      <p:pic>
        <p:nvPicPr>
          <p:cNvPr id="31" name="ad_pm800_proj.pdf" descr="ad_pm800_proj.pdf">
            <a:extLst>
              <a:ext uri="{FF2B5EF4-FFF2-40B4-BE49-F238E27FC236}">
                <a16:creationId xmlns:a16="http://schemas.microsoft.com/office/drawing/2014/main" id="{C6862C3D-4B5C-EFD5-A36E-C2CA4F50B9CB}"/>
              </a:ext>
            </a:extLst>
          </p:cNvPr>
          <p:cNvPicPr>
            <a:picLocks noChangeAspect="1"/>
          </p:cNvPicPr>
          <p:nvPr/>
        </p:nvPicPr>
        <p:blipFill>
          <a:blip r:embed="rId6"/>
          <a:stretch>
            <a:fillRect/>
          </a:stretch>
        </p:blipFill>
        <p:spPr>
          <a:xfrm>
            <a:off x="6694812" y="1650808"/>
            <a:ext cx="4354090" cy="4354091"/>
          </a:xfrm>
          <a:prstGeom prst="rect">
            <a:avLst/>
          </a:prstGeom>
          <a:ln w="3175">
            <a:miter lim="400000"/>
          </a:ln>
        </p:spPr>
      </p:pic>
      <p:pic>
        <p:nvPicPr>
          <p:cNvPr id="43" name="Picture 42" descr="equation">
            <a:extLst>
              <a:ext uri="{FF2B5EF4-FFF2-40B4-BE49-F238E27FC236}">
                <a16:creationId xmlns:a16="http://schemas.microsoft.com/office/drawing/2014/main" id="{3DD2A9CB-B24C-BBA9-2C77-F55089D23C29}"/>
              </a:ext>
            </a:extLst>
          </p:cNvPr>
          <p:cNvPicPr>
            <a:picLocks noChangeAspect="1"/>
          </p:cNvPicPr>
          <p:nvPr/>
        </p:nvPicPr>
        <p:blipFill>
          <a:blip r:embed="rId4"/>
          <a:stretch>
            <a:fillRect/>
          </a:stretch>
        </p:blipFill>
        <p:spPr>
          <a:xfrm rot="-5400000">
            <a:off x="5166633" y="3392033"/>
            <a:ext cx="1858736" cy="864961"/>
          </a:xfrm>
          <a:prstGeom prst="rect">
            <a:avLst/>
          </a:prstGeom>
        </p:spPr>
      </p:pic>
      <p:pic>
        <p:nvPicPr>
          <p:cNvPr id="44" name="Picture 43" descr="equation">
            <a:extLst>
              <a:ext uri="{FF2B5EF4-FFF2-40B4-BE49-F238E27FC236}">
                <a16:creationId xmlns:a16="http://schemas.microsoft.com/office/drawing/2014/main" id="{2C0A3DE6-01BA-1A02-FA90-9B0925B7FAB8}"/>
              </a:ext>
            </a:extLst>
          </p:cNvPr>
          <p:cNvPicPr>
            <a:picLocks noChangeAspect="1"/>
          </p:cNvPicPr>
          <p:nvPr/>
        </p:nvPicPr>
        <p:blipFill>
          <a:blip r:embed="rId5"/>
          <a:stretch>
            <a:fillRect/>
          </a:stretch>
        </p:blipFill>
        <p:spPr>
          <a:xfrm>
            <a:off x="8868455" y="6030231"/>
            <a:ext cx="551090" cy="371022"/>
          </a:xfrm>
          <a:prstGeom prst="rect">
            <a:avLst/>
          </a:prstGeom>
        </p:spPr>
      </p:pic>
      <p:pic>
        <p:nvPicPr>
          <p:cNvPr id="46" name="Picture 45" descr="equation">
            <a:extLst>
              <a:ext uri="{FF2B5EF4-FFF2-40B4-BE49-F238E27FC236}">
                <a16:creationId xmlns:a16="http://schemas.microsoft.com/office/drawing/2014/main" id="{F7DE688C-7183-C863-E016-9A24FEF633C8}"/>
              </a:ext>
            </a:extLst>
          </p:cNvPr>
          <p:cNvPicPr>
            <a:picLocks noChangeAspect="1"/>
          </p:cNvPicPr>
          <p:nvPr/>
        </p:nvPicPr>
        <p:blipFill>
          <a:blip r:embed="rId7"/>
          <a:stretch>
            <a:fillRect/>
          </a:stretch>
        </p:blipFill>
        <p:spPr>
          <a:xfrm>
            <a:off x="7384142" y="1438728"/>
            <a:ext cx="3149603" cy="337460"/>
          </a:xfrm>
          <a:prstGeom prst="rect">
            <a:avLst/>
          </a:prstGeom>
        </p:spPr>
      </p:pic>
      <p:sp>
        <p:nvSpPr>
          <p:cNvPr id="47" name="TextBox 46">
            <a:extLst>
              <a:ext uri="{FF2B5EF4-FFF2-40B4-BE49-F238E27FC236}">
                <a16:creationId xmlns:a16="http://schemas.microsoft.com/office/drawing/2014/main" id="{8B20419A-F662-2E27-D064-5747CE1DF30C}"/>
              </a:ext>
            </a:extLst>
          </p:cNvPr>
          <p:cNvSpPr txBox="1"/>
          <p:nvPr/>
        </p:nvSpPr>
        <p:spPr>
          <a:xfrm>
            <a:off x="4552042" y="6003471"/>
            <a:ext cx="30933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randview Display"/>
              </a:rPr>
              <a:t>Plots courtesy of Carlos Yero</a:t>
            </a:r>
          </a:p>
        </p:txBody>
      </p:sp>
      <p:sp>
        <p:nvSpPr>
          <p:cNvPr id="48" name="TextBox 6">
            <a:extLst>
              <a:ext uri="{FF2B5EF4-FFF2-40B4-BE49-F238E27FC236}">
                <a16:creationId xmlns:a16="http://schemas.microsoft.com/office/drawing/2014/main" id="{5A4D1F76-A528-8453-F545-73D25C5CAAD8}"/>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11" name="Picture 10" descr="Florida International University, A Doral Chamber Of ...">
            <a:extLst>
              <a:ext uri="{FF2B5EF4-FFF2-40B4-BE49-F238E27FC236}">
                <a16:creationId xmlns:a16="http://schemas.microsoft.com/office/drawing/2014/main" id="{44CC07A8-752E-587E-8170-77EC705BA81B}"/>
              </a:ext>
            </a:extLst>
          </p:cNvPr>
          <p:cNvPicPr>
            <a:picLocks noChangeAspect="1"/>
          </p:cNvPicPr>
          <p:nvPr/>
        </p:nvPicPr>
        <p:blipFill>
          <a:blip r:embed="rId8"/>
          <a:stretch>
            <a:fillRect/>
          </a:stretch>
        </p:blipFill>
        <p:spPr>
          <a:xfrm>
            <a:off x="10726056" y="48333"/>
            <a:ext cx="1110344" cy="629050"/>
          </a:xfrm>
          <a:prstGeom prst="rect">
            <a:avLst/>
          </a:prstGeom>
        </p:spPr>
      </p:pic>
      <p:sp>
        <p:nvSpPr>
          <p:cNvPr id="4" name="TextBox 3">
            <a:extLst>
              <a:ext uri="{FF2B5EF4-FFF2-40B4-BE49-F238E27FC236}">
                <a16:creationId xmlns:a16="http://schemas.microsoft.com/office/drawing/2014/main" id="{9ED1E714-0891-4A8A-5759-AD01ED25364E}"/>
              </a:ext>
            </a:extLst>
          </p:cNvPr>
          <p:cNvSpPr txBox="1"/>
          <p:nvPr/>
        </p:nvSpPr>
        <p:spPr>
          <a:xfrm>
            <a:off x="7104743" y="809171"/>
            <a:ext cx="3708401" cy="916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Grandview Display"/>
              </a:rPr>
              <a:t>Calculations:</a:t>
            </a:r>
          </a:p>
          <a:p>
            <a:pPr algn="ctr"/>
            <a:r>
              <a:rPr lang="en-US" sz="1200">
                <a:latin typeface="Grandview Display"/>
              </a:rPr>
              <a:t>S. </a:t>
            </a:r>
            <a:r>
              <a:rPr lang="en-US" sz="1200">
                <a:latin typeface="Grandview Display"/>
                <a:cs typeface="Times"/>
              </a:rPr>
              <a:t>Jeschonnek (2008). </a:t>
            </a:r>
            <a:r>
              <a:rPr lang="en-US" sz="1200">
                <a:latin typeface="Grandview Display"/>
                <a:hlinkClick r:id="rId9"/>
              </a:rPr>
              <a:t>10.1103/PhysRevC.78.014007</a:t>
            </a:r>
            <a:endParaRPr lang="en-US" sz="1200">
              <a:latin typeface="Grandview Display"/>
            </a:endParaRPr>
          </a:p>
          <a:p>
            <a:pPr algn="ctr"/>
            <a:r>
              <a:rPr lang="en-US" sz="1200">
                <a:latin typeface="Grandview Display"/>
              </a:rPr>
              <a:t>M. Sargsian (2010).</a:t>
            </a:r>
            <a:r>
              <a:rPr lang="en-US" sz="1200">
                <a:latin typeface="Grandview Display"/>
                <a:ea typeface="+mn-lt"/>
                <a:cs typeface="+mn-lt"/>
              </a:rPr>
              <a:t> </a:t>
            </a:r>
            <a:r>
              <a:rPr lang="en-US" sz="1200">
                <a:latin typeface="Grandview Display"/>
                <a:ea typeface="+mn-lt"/>
                <a:cs typeface="+mn-lt"/>
                <a:hlinkClick r:id="rId10"/>
              </a:rPr>
              <a:t>10.1103/PhysRevC.82.014612</a:t>
            </a:r>
          </a:p>
          <a:p>
            <a:pPr algn="ctr"/>
            <a:endParaRPr lang="en-US" sz="1600"/>
          </a:p>
        </p:txBody>
      </p:sp>
    </p:spTree>
    <p:extLst>
      <p:ext uri="{BB962C8B-B14F-4D97-AF65-F5344CB8AC3E}">
        <p14:creationId xmlns:p14="http://schemas.microsoft.com/office/powerpoint/2010/main" val="240722615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8B258-74F4-5564-7300-6097E2E389A1}"/>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202A40-19D4-EA5D-DFA5-4A1DFB93BDBE}"/>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36</a:t>
            </a:fld>
            <a:endParaRPr lang="en-US">
              <a:latin typeface="Grandview Display"/>
            </a:endParaRPr>
          </a:p>
        </p:txBody>
      </p:sp>
      <p:sp>
        <p:nvSpPr>
          <p:cNvPr id="8" name="Rectangle 7">
            <a:extLst>
              <a:ext uri="{FF2B5EF4-FFF2-40B4-BE49-F238E27FC236}">
                <a16:creationId xmlns:a16="http://schemas.microsoft.com/office/drawing/2014/main" id="{F73E76CB-DDD7-1DDA-3F1A-624841CC5EC1}"/>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Summary</a:t>
            </a:r>
          </a:p>
        </p:txBody>
      </p:sp>
      <p:sp>
        <p:nvSpPr>
          <p:cNvPr id="2" name="TextBox 1">
            <a:extLst>
              <a:ext uri="{FF2B5EF4-FFF2-40B4-BE49-F238E27FC236}">
                <a16:creationId xmlns:a16="http://schemas.microsoft.com/office/drawing/2014/main" id="{8FE45A44-A093-3A15-5127-80C81735DF20}"/>
              </a:ext>
            </a:extLst>
          </p:cNvPr>
          <p:cNvSpPr txBox="1"/>
          <p:nvPr/>
        </p:nvSpPr>
        <p:spPr>
          <a:xfrm>
            <a:off x="618673" y="1016545"/>
            <a:ext cx="10995652"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Ø"/>
            </a:pPr>
            <a:r>
              <a:rPr lang="en-US" sz="2800">
                <a:latin typeface="Grandview Display"/>
                <a:ea typeface="Cambria"/>
              </a:rPr>
              <a:t>The latest instance of the deuteron break-up experiment ran successfully in 2023 </a:t>
            </a:r>
            <a:endParaRPr lang="en-US">
              <a:latin typeface="Grandview Display"/>
            </a:endParaRPr>
          </a:p>
          <a:p>
            <a:pPr marL="457200" indent="-457200">
              <a:buFont typeface="Wingdings"/>
              <a:buChar char="Ø"/>
            </a:pPr>
            <a:r>
              <a:rPr lang="en-US" sz="2800">
                <a:latin typeface="Grandview Display"/>
                <a:ea typeface="Cambria"/>
              </a:rPr>
              <a:t>Analysis shows so far that the data </a:t>
            </a:r>
            <a:r>
              <a:rPr lang="en-US" sz="2800">
                <a:solidFill>
                  <a:schemeClr val="accent6"/>
                </a:solidFill>
                <a:latin typeface="Grandview Display"/>
                <a:ea typeface="Cambria"/>
              </a:rPr>
              <a:t>agrees </a:t>
            </a:r>
            <a:r>
              <a:rPr lang="en-US" sz="2800">
                <a:latin typeface="Grandview Display"/>
                <a:ea typeface="Cambria"/>
              </a:rPr>
              <a:t>well with previous data, still showing the discrepancy between theoretical models around 700 MeV/c</a:t>
            </a:r>
          </a:p>
          <a:p>
            <a:pPr marL="457200" indent="-457200">
              <a:buFont typeface="Wingdings"/>
              <a:buChar char="Ø"/>
            </a:pPr>
            <a:r>
              <a:rPr lang="en-US" sz="2800">
                <a:latin typeface="Grandview Display"/>
                <a:ea typeface="Cambria"/>
              </a:rPr>
              <a:t>Possible reasons for the discrepancy are:</a:t>
            </a:r>
          </a:p>
          <a:p>
            <a:pPr marL="914400" lvl="1" indent="-457200">
              <a:buFont typeface="Courier New"/>
              <a:buChar char="o"/>
            </a:pPr>
            <a:r>
              <a:rPr lang="en-US" sz="2800">
                <a:latin typeface="Grandview Display"/>
                <a:ea typeface="Cambria"/>
              </a:rPr>
              <a:t>Non-nucleonic components not negligible</a:t>
            </a:r>
          </a:p>
          <a:p>
            <a:pPr marL="914400" lvl="1" indent="-457200">
              <a:buFont typeface="Courier New"/>
              <a:buChar char="o"/>
            </a:pPr>
            <a:r>
              <a:rPr lang="en-US" sz="2800">
                <a:latin typeface="Grandview Display"/>
                <a:ea typeface="Cambria"/>
              </a:rPr>
              <a:t>Vacuum fluctuations</a:t>
            </a:r>
          </a:p>
          <a:p>
            <a:pPr marL="914400" lvl="1" indent="-457200">
              <a:buFont typeface="Courier New"/>
              <a:buChar char="o"/>
            </a:pPr>
            <a:r>
              <a:rPr lang="en-US" sz="2800">
                <a:latin typeface="Grandview Display"/>
                <a:ea typeface="Cambria"/>
              </a:rPr>
              <a:t>FSI not well understood</a:t>
            </a:r>
          </a:p>
          <a:p>
            <a:pPr marL="457200" indent="-457200">
              <a:buFont typeface="Wingdings"/>
              <a:buChar char="Ø"/>
            </a:pPr>
            <a:r>
              <a:rPr lang="en-US" sz="2800">
                <a:latin typeface="Grandview Display"/>
                <a:ea typeface="Cambria"/>
              </a:rPr>
              <a:t>To address the FSI question a new experiment was proposed (</a:t>
            </a:r>
            <a:r>
              <a:rPr lang="en-US" sz="2800">
                <a:latin typeface="Grandview Display"/>
                <a:ea typeface="+mn-lt"/>
                <a:cs typeface="+mn-lt"/>
              </a:rPr>
              <a:t>PR12-25-003)</a:t>
            </a:r>
          </a:p>
          <a:p>
            <a:pPr marL="914400" lvl="1" indent="-457200">
              <a:buFont typeface="Courier New"/>
              <a:buChar char="o"/>
            </a:pPr>
            <a:endParaRPr lang="en-US" sz="2800">
              <a:latin typeface="Cambria"/>
              <a:ea typeface="Cambria"/>
            </a:endParaRPr>
          </a:p>
        </p:txBody>
      </p:sp>
      <p:sp>
        <p:nvSpPr>
          <p:cNvPr id="3" name="TextBox 6">
            <a:extLst>
              <a:ext uri="{FF2B5EF4-FFF2-40B4-BE49-F238E27FC236}">
                <a16:creationId xmlns:a16="http://schemas.microsoft.com/office/drawing/2014/main" id="{9BA106A2-A268-8D8A-0BED-6D0425F297D1}"/>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5" name="Picture 4" descr="Florida International University, A Doral Chamber Of ...">
            <a:extLst>
              <a:ext uri="{FF2B5EF4-FFF2-40B4-BE49-F238E27FC236}">
                <a16:creationId xmlns:a16="http://schemas.microsoft.com/office/drawing/2014/main" id="{ADF01419-C66F-3D8E-4DAA-2EC78D11D6C5}"/>
              </a:ext>
            </a:extLst>
          </p:cNvPr>
          <p:cNvPicPr>
            <a:picLocks noChangeAspect="1"/>
          </p:cNvPicPr>
          <p:nvPr/>
        </p:nvPicPr>
        <p:blipFill>
          <a:blip r:embed="rId2"/>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2061367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F22CE-35E5-9A7C-559C-4E1DDD7243D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0292BDF-BD20-B82A-CCFF-7D63A2692B52}"/>
              </a:ext>
            </a:extLst>
          </p:cNvPr>
          <p:cNvSpPr txBox="1"/>
          <p:nvPr/>
        </p:nvSpPr>
        <p:spPr>
          <a:xfrm>
            <a:off x="2369195" y="2704158"/>
            <a:ext cx="746279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800">
                <a:latin typeface="Cambria"/>
                <a:ea typeface="Cambria"/>
              </a:rPr>
              <a:t>Backup Slides</a:t>
            </a:r>
          </a:p>
        </p:txBody>
      </p:sp>
      <p:sp>
        <p:nvSpPr>
          <p:cNvPr id="4" name="Rectangle 3">
            <a:extLst>
              <a:ext uri="{FF2B5EF4-FFF2-40B4-BE49-F238E27FC236}">
                <a16:creationId xmlns:a16="http://schemas.microsoft.com/office/drawing/2014/main" id="{C6C290B4-1BEE-ED62-E93C-558B67C428B6}"/>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800">
              <a:latin typeface="Cambria"/>
              <a:ea typeface="Cambria"/>
            </a:endParaRPr>
          </a:p>
        </p:txBody>
      </p:sp>
      <p:sp>
        <p:nvSpPr>
          <p:cNvPr id="5" name="Rectangle 4">
            <a:extLst>
              <a:ext uri="{FF2B5EF4-FFF2-40B4-BE49-F238E27FC236}">
                <a16:creationId xmlns:a16="http://schemas.microsoft.com/office/drawing/2014/main" id="{F08D4CC3-74F1-00B3-CDEC-C79245B7C50C}"/>
              </a:ext>
            </a:extLst>
          </p:cNvPr>
          <p:cNvSpPr/>
          <p:nvPr/>
        </p:nvSpPr>
        <p:spPr>
          <a:xfrm>
            <a:off x="2934" y="6136284"/>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800">
              <a:latin typeface="Cambria"/>
              <a:ea typeface="Cambria"/>
            </a:endParaRPr>
          </a:p>
        </p:txBody>
      </p:sp>
    </p:spTree>
    <p:extLst>
      <p:ext uri="{BB962C8B-B14F-4D97-AF65-F5344CB8AC3E}">
        <p14:creationId xmlns:p14="http://schemas.microsoft.com/office/powerpoint/2010/main" val="2137254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384E-E7C8-FD9E-631D-FFA4E7FAF27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2E1F322-EF7F-5A19-25B3-D6235807BC7D}"/>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38</a:t>
            </a:fld>
            <a:endParaRPr lang="en-US">
              <a:latin typeface="Grandview Display"/>
            </a:endParaRPr>
          </a:p>
        </p:txBody>
      </p:sp>
      <p:sp>
        <p:nvSpPr>
          <p:cNvPr id="8" name="Rectangle 7">
            <a:extLst>
              <a:ext uri="{FF2B5EF4-FFF2-40B4-BE49-F238E27FC236}">
                <a16:creationId xmlns:a16="http://schemas.microsoft.com/office/drawing/2014/main" id="{85DD1F24-2C5B-BBDD-BFE0-41F80DD49592}"/>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D(</a:t>
            </a:r>
            <a:r>
              <a:rPr lang="en-US" sz="2800" err="1">
                <a:latin typeface="Cambria"/>
                <a:ea typeface="Cambria"/>
              </a:rPr>
              <a:t>e,e'p</a:t>
            </a:r>
            <a:r>
              <a:rPr lang="en-US" sz="2800">
                <a:latin typeface="Cambria"/>
                <a:ea typeface="Cambria"/>
              </a:rPr>
              <a:t>)n Data Cross Section</a:t>
            </a:r>
          </a:p>
        </p:txBody>
      </p:sp>
      <p:sp>
        <p:nvSpPr>
          <p:cNvPr id="2" name="TextBox 1">
            <a:extLst>
              <a:ext uri="{FF2B5EF4-FFF2-40B4-BE49-F238E27FC236}">
                <a16:creationId xmlns:a16="http://schemas.microsoft.com/office/drawing/2014/main" id="{44DDC397-9CA4-94B5-FB54-42BAE058C5F7}"/>
              </a:ext>
            </a:extLst>
          </p:cNvPr>
          <p:cNvSpPr txBox="1"/>
          <p:nvPr/>
        </p:nvSpPr>
        <p:spPr>
          <a:xfrm>
            <a:off x="480787" y="1031060"/>
            <a:ext cx="722193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ambria"/>
                <a:ea typeface="Cambria"/>
              </a:rPr>
              <a:t>How do we extract the data cross section?</a:t>
            </a:r>
          </a:p>
        </p:txBody>
      </p:sp>
      <p:sp>
        <p:nvSpPr>
          <p:cNvPr id="17" name="TextBox 16">
            <a:extLst>
              <a:ext uri="{FF2B5EF4-FFF2-40B4-BE49-F238E27FC236}">
                <a16:creationId xmlns:a16="http://schemas.microsoft.com/office/drawing/2014/main" id="{E563142E-2F70-7233-9594-08BC5E6D9BC6}"/>
              </a:ext>
            </a:extLst>
          </p:cNvPr>
          <p:cNvSpPr txBox="1"/>
          <p:nvPr/>
        </p:nvSpPr>
        <p:spPr>
          <a:xfrm>
            <a:off x="482344" y="1800070"/>
            <a:ext cx="10269937" cy="341632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ambria"/>
                <a:ea typeface="Cambria"/>
              </a:rPr>
              <a:t>Work in 2026:</a:t>
            </a:r>
          </a:p>
          <a:p>
            <a:pPr marL="342900" indent="-342900">
              <a:buFont typeface="Wingdings"/>
              <a:buChar char="Ø"/>
            </a:pPr>
            <a:r>
              <a:rPr lang="en-US" sz="2400">
                <a:latin typeface="Cambria"/>
                <a:ea typeface="Cambria"/>
              </a:rPr>
              <a:t>The HMS and SHMS tracking efficiencies were on average </a:t>
            </a:r>
            <a:r>
              <a:rPr lang="en-US" sz="2400">
                <a:solidFill>
                  <a:srgbClr val="C00000"/>
                </a:solidFill>
                <a:latin typeface="Cambria"/>
                <a:ea typeface="Cambria"/>
              </a:rPr>
              <a:t>0.983</a:t>
            </a:r>
          </a:p>
          <a:p>
            <a:pPr marL="342900" indent="-342900">
              <a:buFont typeface="Wingdings"/>
              <a:buChar char="Ø"/>
            </a:pPr>
            <a:r>
              <a:rPr lang="en-US" sz="2400">
                <a:latin typeface="Cambria"/>
                <a:ea typeface="Cambria"/>
              </a:rPr>
              <a:t>The average live time was</a:t>
            </a:r>
            <a:r>
              <a:rPr lang="en-US" sz="2400">
                <a:solidFill>
                  <a:srgbClr val="C00000"/>
                </a:solidFill>
                <a:latin typeface="Cambria"/>
                <a:ea typeface="Cambria"/>
              </a:rPr>
              <a:t> 0.970</a:t>
            </a:r>
          </a:p>
          <a:p>
            <a:pPr marL="342900" indent="-342900">
              <a:buFont typeface="Wingdings"/>
              <a:buChar char="Ø"/>
            </a:pPr>
            <a:r>
              <a:rPr lang="en-US" sz="2400">
                <a:latin typeface="Cambria"/>
                <a:ea typeface="Cambria"/>
              </a:rPr>
              <a:t>Target Boiling and Proton Transmission/Absorption Studies were done at the beginning 2026</a:t>
            </a:r>
            <a:endParaRPr lang="en-US" sz="2400"/>
          </a:p>
          <a:p>
            <a:pPr marL="342900" indent="-342900">
              <a:buFont typeface="Wingdings"/>
              <a:buChar char="Ø"/>
            </a:pPr>
            <a:r>
              <a:rPr lang="en-US" sz="2400">
                <a:latin typeface="Cambria"/>
                <a:ea typeface="Cambria"/>
              </a:rPr>
              <a:t>The target boiling for </a:t>
            </a:r>
            <a:r>
              <a:rPr lang="en-US" sz="2400">
                <a:solidFill>
                  <a:schemeClr val="accent1"/>
                </a:solidFill>
                <a:latin typeface="Cambria"/>
                <a:ea typeface="Cambria"/>
              </a:rPr>
              <a:t>LD2 </a:t>
            </a:r>
            <a:r>
              <a:rPr lang="en-US" sz="2400">
                <a:latin typeface="Cambria"/>
                <a:ea typeface="Cambria"/>
              </a:rPr>
              <a:t>was </a:t>
            </a:r>
            <a:r>
              <a:rPr lang="en-US" sz="2400">
                <a:solidFill>
                  <a:srgbClr val="C00000"/>
                </a:solidFill>
                <a:latin typeface="Cambria"/>
                <a:ea typeface="Cambria"/>
              </a:rPr>
              <a:t>4.85% per 100 </a:t>
            </a:r>
            <a:r>
              <a:rPr lang="en-US" sz="2400" err="1">
                <a:solidFill>
                  <a:srgbClr val="C00000"/>
                </a:solidFill>
                <a:latin typeface="Cambria"/>
                <a:ea typeface="Cambria"/>
              </a:rPr>
              <a:t>muA</a:t>
            </a:r>
            <a:endParaRPr lang="en-US" sz="2400">
              <a:latin typeface="Cambria"/>
              <a:ea typeface="Cambria"/>
            </a:endParaRPr>
          </a:p>
          <a:p>
            <a:pPr marL="342900" indent="-342900">
              <a:buFont typeface="Wingdings"/>
              <a:buChar char="Ø"/>
            </a:pPr>
            <a:r>
              <a:rPr lang="en-US" sz="2400">
                <a:latin typeface="Cambria"/>
                <a:ea typeface="Cambria"/>
              </a:rPr>
              <a:t>The proton absorption studies were done 3 ways: via </a:t>
            </a:r>
            <a:r>
              <a:rPr lang="en-US" sz="2400">
                <a:solidFill>
                  <a:schemeClr val="accent6">
                    <a:lumMod val="76000"/>
                  </a:schemeClr>
                </a:solidFill>
                <a:latin typeface="Cambria"/>
                <a:ea typeface="Cambria"/>
              </a:rPr>
              <a:t>spreadsheet (</a:t>
            </a:r>
            <a:r>
              <a:rPr lang="en-US" sz="2400" b="1">
                <a:solidFill>
                  <a:schemeClr val="accent6">
                    <a:lumMod val="76000"/>
                  </a:schemeClr>
                </a:solidFill>
                <a:latin typeface="Cambria"/>
                <a:ea typeface="Cambria"/>
              </a:rPr>
              <a:t>6.19%</a:t>
            </a:r>
            <a:r>
              <a:rPr lang="en-US" sz="2400">
                <a:solidFill>
                  <a:schemeClr val="accent6">
                    <a:lumMod val="76000"/>
                  </a:schemeClr>
                </a:solidFill>
                <a:latin typeface="Cambria"/>
                <a:ea typeface="Cambria"/>
              </a:rPr>
              <a:t>)</a:t>
            </a:r>
            <a:r>
              <a:rPr lang="en-US" sz="2400">
                <a:latin typeface="Cambria"/>
                <a:ea typeface="Cambria"/>
              </a:rPr>
              <a:t>, </a:t>
            </a:r>
            <a:r>
              <a:rPr lang="en-US" sz="2400" b="1">
                <a:solidFill>
                  <a:schemeClr val="accent5">
                    <a:lumMod val="76000"/>
                  </a:schemeClr>
                </a:solidFill>
                <a:latin typeface="Cambria"/>
                <a:ea typeface="Cambria"/>
              </a:rPr>
              <a:t>Geant4 simulation</a:t>
            </a:r>
            <a:r>
              <a:rPr lang="en-US" sz="2400">
                <a:latin typeface="Cambria"/>
                <a:ea typeface="Cambria"/>
              </a:rPr>
              <a:t> (available on </a:t>
            </a:r>
            <a:r>
              <a:rPr lang="en-US" sz="2400">
                <a:latin typeface="Cambria"/>
                <a:ea typeface="Cambria"/>
                <a:hlinkClick r:id="rId2"/>
              </a:rPr>
              <a:t>github</a:t>
            </a:r>
            <a:r>
              <a:rPr lang="en-US" sz="2400">
                <a:latin typeface="Cambria"/>
                <a:ea typeface="Cambria"/>
              </a:rPr>
              <a:t>) </a:t>
            </a:r>
            <a:r>
              <a:rPr lang="en-US" sz="2400">
                <a:solidFill>
                  <a:schemeClr val="accent5">
                    <a:lumMod val="76000"/>
                  </a:schemeClr>
                </a:solidFill>
                <a:latin typeface="Cambria"/>
                <a:ea typeface="Cambria"/>
              </a:rPr>
              <a:t>(</a:t>
            </a:r>
            <a:r>
              <a:rPr lang="en-US" sz="2400" b="1">
                <a:solidFill>
                  <a:schemeClr val="accent5">
                    <a:lumMod val="76000"/>
                  </a:schemeClr>
                </a:solidFill>
                <a:latin typeface="Cambria"/>
                <a:ea typeface="Cambria"/>
              </a:rPr>
              <a:t>6.029 </a:t>
            </a:r>
            <a:r>
              <a:rPr lang="en-US" sz="2400" b="1">
                <a:solidFill>
                  <a:schemeClr val="accent5">
                    <a:lumMod val="76000"/>
                  </a:schemeClr>
                </a:solidFill>
                <a:latin typeface="Cambria"/>
                <a:ea typeface="Cambria"/>
                <a:cs typeface="+mn-lt"/>
              </a:rPr>
              <a:t>±</a:t>
            </a:r>
            <a:r>
              <a:rPr lang="en-US" sz="2400" b="1">
                <a:solidFill>
                  <a:schemeClr val="accent5">
                    <a:lumMod val="76000"/>
                  </a:schemeClr>
                </a:solidFill>
                <a:latin typeface="Cambria"/>
                <a:ea typeface="Cambria"/>
              </a:rPr>
              <a:t> 0.01 %</a:t>
            </a:r>
            <a:r>
              <a:rPr lang="en-US" sz="2400">
                <a:solidFill>
                  <a:schemeClr val="accent5">
                    <a:lumMod val="76000"/>
                  </a:schemeClr>
                </a:solidFill>
                <a:latin typeface="Cambria"/>
                <a:ea typeface="Cambria"/>
              </a:rPr>
              <a:t>)</a:t>
            </a:r>
            <a:r>
              <a:rPr lang="en-US" sz="2400">
                <a:latin typeface="Cambria"/>
                <a:ea typeface="Cambria"/>
              </a:rPr>
              <a:t>, and </a:t>
            </a:r>
            <a:r>
              <a:rPr lang="en-US" sz="2400">
                <a:solidFill>
                  <a:schemeClr val="tx2">
                    <a:lumMod val="76000"/>
                    <a:lumOff val="24000"/>
                  </a:schemeClr>
                </a:solidFill>
                <a:latin typeface="Cambria"/>
                <a:ea typeface="Cambria"/>
              </a:rPr>
              <a:t>data </a:t>
            </a:r>
            <a:r>
              <a:rPr lang="en-US" sz="2400">
                <a:latin typeface="Cambria"/>
                <a:ea typeface="Cambria"/>
              </a:rPr>
              <a:t>(</a:t>
            </a:r>
            <a:r>
              <a:rPr lang="en-US" sz="2400" b="1">
                <a:solidFill>
                  <a:schemeClr val="tx2">
                    <a:lumMod val="76000"/>
                    <a:lumOff val="24000"/>
                  </a:schemeClr>
                </a:solidFill>
                <a:latin typeface="Cambria"/>
                <a:ea typeface="Cambria"/>
              </a:rPr>
              <a:t>4.7 ± 1.1 %</a:t>
            </a:r>
            <a:r>
              <a:rPr lang="en-US" sz="2400">
                <a:latin typeface="Cambria"/>
                <a:ea typeface="Cambria"/>
              </a:rPr>
              <a:t>)</a:t>
            </a:r>
          </a:p>
        </p:txBody>
      </p:sp>
      <p:sp>
        <p:nvSpPr>
          <p:cNvPr id="3" name="TextBox 6">
            <a:extLst>
              <a:ext uri="{FF2B5EF4-FFF2-40B4-BE49-F238E27FC236}">
                <a16:creationId xmlns:a16="http://schemas.microsoft.com/office/drawing/2014/main" id="{1BADABE9-0E8F-B44F-D59B-B96C3AD16D64}"/>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5" name="Picture 4" descr="Florida International University, A Doral Chamber Of ...">
            <a:extLst>
              <a:ext uri="{FF2B5EF4-FFF2-40B4-BE49-F238E27FC236}">
                <a16:creationId xmlns:a16="http://schemas.microsoft.com/office/drawing/2014/main" id="{D31C05B3-C143-5652-298C-71E307EC9414}"/>
              </a:ext>
            </a:extLst>
          </p:cNvPr>
          <p:cNvPicPr>
            <a:picLocks noChangeAspect="1"/>
          </p:cNvPicPr>
          <p:nvPr/>
        </p:nvPicPr>
        <p:blipFill>
          <a:blip r:embed="rId3"/>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2519088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0A125-5F69-0EC1-4A3F-5BA2134A476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C65EC3E-DDA6-6414-B0A7-54CC4BB052C9}"/>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39</a:t>
            </a:fld>
            <a:endParaRPr lang="en-US">
              <a:latin typeface="Grandview Display"/>
            </a:endParaRPr>
          </a:p>
        </p:txBody>
      </p:sp>
      <p:sp>
        <p:nvSpPr>
          <p:cNvPr id="8" name="Rectangle 7">
            <a:extLst>
              <a:ext uri="{FF2B5EF4-FFF2-40B4-BE49-F238E27FC236}">
                <a16:creationId xmlns:a16="http://schemas.microsoft.com/office/drawing/2014/main" id="{E0920C9C-6404-FC84-1F7B-AEB48CDD4685}"/>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Event Selection Cuts</a:t>
            </a:r>
          </a:p>
        </p:txBody>
      </p:sp>
      <p:sp>
        <p:nvSpPr>
          <p:cNvPr id="3" name="TextBox 6">
            <a:extLst>
              <a:ext uri="{FF2B5EF4-FFF2-40B4-BE49-F238E27FC236}">
                <a16:creationId xmlns:a16="http://schemas.microsoft.com/office/drawing/2014/main" id="{B6515A97-1BAA-2304-7AB0-AF3056D7591D}"/>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5" name="Picture 4" descr="Florida International University, A Doral Chamber Of ...">
            <a:extLst>
              <a:ext uri="{FF2B5EF4-FFF2-40B4-BE49-F238E27FC236}">
                <a16:creationId xmlns:a16="http://schemas.microsoft.com/office/drawing/2014/main" id="{0E288139-8D95-C439-DEE1-8D334CE45F0C}"/>
              </a:ext>
            </a:extLst>
          </p:cNvPr>
          <p:cNvPicPr>
            <a:picLocks noChangeAspect="1"/>
          </p:cNvPicPr>
          <p:nvPr/>
        </p:nvPicPr>
        <p:blipFill>
          <a:blip r:embed="rId2"/>
          <a:stretch>
            <a:fillRect/>
          </a:stretch>
        </p:blipFill>
        <p:spPr>
          <a:xfrm>
            <a:off x="10726056" y="48333"/>
            <a:ext cx="1110344" cy="629050"/>
          </a:xfrm>
          <a:prstGeom prst="rect">
            <a:avLst/>
          </a:prstGeom>
        </p:spPr>
      </p:pic>
      <p:sp>
        <p:nvSpPr>
          <p:cNvPr id="2" name="TextBox 1">
            <a:extLst>
              <a:ext uri="{FF2B5EF4-FFF2-40B4-BE49-F238E27FC236}">
                <a16:creationId xmlns:a16="http://schemas.microsoft.com/office/drawing/2014/main" id="{B75224A6-1BD6-C5F5-EA1B-E8BE5E5CC54D}"/>
              </a:ext>
            </a:extLst>
          </p:cNvPr>
          <p:cNvSpPr txBox="1"/>
          <p:nvPr/>
        </p:nvSpPr>
        <p:spPr>
          <a:xfrm>
            <a:off x="305557" y="988054"/>
            <a:ext cx="507772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2400">
                <a:latin typeface="Grandview Display"/>
              </a:rPr>
              <a:t>Acceptance cuts:</a:t>
            </a:r>
          </a:p>
          <a:p>
            <a:pPr marL="742950" lvl="1" indent="-285750">
              <a:buFont typeface="Courier New"/>
              <a:buChar char="o"/>
            </a:pPr>
            <a:r>
              <a:rPr lang="en-US" sz="2400">
                <a:latin typeface="Grandview Display"/>
              </a:rPr>
              <a:t>HMS momentum acceptance</a:t>
            </a:r>
            <a:r>
              <a:rPr lang="en-US" sz="2400">
                <a:latin typeface="Grandview Display"/>
                <a:ea typeface="+mn-lt"/>
                <a:cs typeface="+mn-lt"/>
              </a:rPr>
              <a:t>: (-8,8)</a:t>
            </a:r>
            <a:endParaRPr lang="en-US" sz="2400">
              <a:latin typeface="Grandview Display"/>
            </a:endParaRPr>
          </a:p>
          <a:p>
            <a:pPr marL="742950" lvl="1" indent="-285750">
              <a:buFont typeface="Courier New"/>
              <a:buChar char="o"/>
            </a:pPr>
            <a:r>
              <a:rPr lang="en-US" sz="2400">
                <a:latin typeface="Grandview Display"/>
              </a:rPr>
              <a:t>SHMS momentum acceptance: (-7,22)</a:t>
            </a:r>
          </a:p>
          <a:p>
            <a:pPr marL="742950" lvl="1" indent="-285750">
              <a:buFont typeface="Courier New"/>
              <a:buChar char="o"/>
            </a:pPr>
            <a:r>
              <a:rPr lang="en-US" sz="2400">
                <a:latin typeface="Grandview Display"/>
              </a:rPr>
              <a:t>HMS collimator cut</a:t>
            </a:r>
          </a:p>
          <a:p>
            <a:pPr marL="285750" indent="-285750">
              <a:buFont typeface="Wingdings"/>
              <a:buChar char="Ø"/>
            </a:pPr>
            <a:r>
              <a:rPr lang="en-US" sz="2400">
                <a:latin typeface="Grandview Display"/>
              </a:rPr>
              <a:t>SHMS Calorimeter PID</a:t>
            </a:r>
          </a:p>
          <a:p>
            <a:pPr marL="285750" indent="-285750">
              <a:buFont typeface="Wingdings"/>
              <a:buChar char="Ø"/>
            </a:pPr>
            <a:r>
              <a:rPr lang="en-US" sz="2400">
                <a:latin typeface="Grandview Display"/>
              </a:rPr>
              <a:t>Coincidence time cut</a:t>
            </a:r>
          </a:p>
          <a:p>
            <a:pPr marL="285750" indent="-285750">
              <a:buFont typeface="Wingdings"/>
              <a:buChar char="Ø"/>
            </a:pPr>
            <a:r>
              <a:rPr lang="en-US" sz="2400">
                <a:latin typeface="Grandview Display"/>
              </a:rPr>
              <a:t>Current Cut</a:t>
            </a:r>
          </a:p>
          <a:p>
            <a:pPr marL="285750" indent="-285750">
              <a:buFont typeface="Wingdings"/>
              <a:buChar char="Ø"/>
            </a:pPr>
            <a:r>
              <a:rPr lang="en-US" sz="2400">
                <a:latin typeface="Grandview Display"/>
              </a:rPr>
              <a:t>No EDTM Cut</a:t>
            </a:r>
          </a:p>
          <a:p>
            <a:pPr marL="285750" indent="-285750">
              <a:buFont typeface="Wingdings"/>
              <a:buChar char="Ø"/>
            </a:pPr>
            <a:r>
              <a:rPr lang="en-US" sz="2400">
                <a:latin typeface="Grandview Display"/>
              </a:rPr>
              <a:t>Z-tar difference Cut</a:t>
            </a:r>
          </a:p>
          <a:p>
            <a:pPr marL="285750" indent="-285750">
              <a:buFont typeface="Wingdings"/>
              <a:buChar char="Ø"/>
            </a:pPr>
            <a:r>
              <a:rPr lang="en-US" sz="2400">
                <a:latin typeface="Grandview Display"/>
              </a:rPr>
              <a:t>Kinematic cuts:</a:t>
            </a:r>
          </a:p>
          <a:p>
            <a:pPr marL="742950" lvl="1" indent="-285750">
              <a:buFont typeface="Courier New"/>
              <a:buChar char="o"/>
            </a:pPr>
            <a:r>
              <a:rPr lang="en-US" sz="2400">
                <a:latin typeface="Grandview Display"/>
              </a:rPr>
              <a:t>Missing energy: (-0.05,0.05)</a:t>
            </a:r>
          </a:p>
          <a:p>
            <a:pPr marL="742950" lvl="1" indent="-285750">
              <a:buFont typeface="Courier New"/>
              <a:buChar char="o"/>
            </a:pPr>
            <a:r>
              <a:rPr lang="en-US" sz="2400">
                <a:latin typeface="Grandview Display"/>
              </a:rPr>
              <a:t>Q</a:t>
            </a:r>
            <a:r>
              <a:rPr lang="en-US" sz="2400" baseline="30000">
                <a:latin typeface="Grandview Display"/>
              </a:rPr>
              <a:t>2 </a:t>
            </a:r>
            <a:r>
              <a:rPr lang="en-US" sz="2400">
                <a:latin typeface="Grandview Display"/>
              </a:rPr>
              <a:t>: (4,5) </a:t>
            </a:r>
          </a:p>
        </p:txBody>
      </p:sp>
      <p:pic>
        <p:nvPicPr>
          <p:cNvPr id="10" name="Picture 9" descr="A close-up of a graph&#10;&#10;AI-generated content may be incorrect.">
            <a:extLst>
              <a:ext uri="{FF2B5EF4-FFF2-40B4-BE49-F238E27FC236}">
                <a16:creationId xmlns:a16="http://schemas.microsoft.com/office/drawing/2014/main" id="{C9EDB130-6B44-98AD-D64F-F3621D85F982}"/>
              </a:ext>
            </a:extLst>
          </p:cNvPr>
          <p:cNvPicPr>
            <a:picLocks noChangeAspect="1"/>
          </p:cNvPicPr>
          <p:nvPr/>
        </p:nvPicPr>
        <p:blipFill>
          <a:blip r:embed="rId3"/>
          <a:stretch>
            <a:fillRect/>
          </a:stretch>
        </p:blipFill>
        <p:spPr>
          <a:xfrm>
            <a:off x="5179786" y="3514270"/>
            <a:ext cx="3505201" cy="2634343"/>
          </a:xfrm>
          <a:prstGeom prst="rect">
            <a:avLst/>
          </a:prstGeom>
        </p:spPr>
      </p:pic>
      <p:pic>
        <p:nvPicPr>
          <p:cNvPr id="14" name="Picture 13" descr="A graph of a graph&#10;&#10;AI-generated content may be incorrect.">
            <a:extLst>
              <a:ext uri="{FF2B5EF4-FFF2-40B4-BE49-F238E27FC236}">
                <a16:creationId xmlns:a16="http://schemas.microsoft.com/office/drawing/2014/main" id="{6E7CD840-6705-BA58-9D92-B08490FB63DF}"/>
              </a:ext>
            </a:extLst>
          </p:cNvPr>
          <p:cNvPicPr>
            <a:picLocks noChangeAspect="1"/>
          </p:cNvPicPr>
          <p:nvPr/>
        </p:nvPicPr>
        <p:blipFill>
          <a:blip r:embed="rId4"/>
          <a:stretch>
            <a:fillRect/>
          </a:stretch>
        </p:blipFill>
        <p:spPr>
          <a:xfrm>
            <a:off x="8525328" y="3521528"/>
            <a:ext cx="3505201" cy="2627086"/>
          </a:xfrm>
          <a:prstGeom prst="rect">
            <a:avLst/>
          </a:prstGeom>
        </p:spPr>
      </p:pic>
      <p:pic>
        <p:nvPicPr>
          <p:cNvPr id="15" name="Picture 14" descr="A graph of a blue and red line&#10;&#10;AI-generated content may be incorrect.">
            <a:extLst>
              <a:ext uri="{FF2B5EF4-FFF2-40B4-BE49-F238E27FC236}">
                <a16:creationId xmlns:a16="http://schemas.microsoft.com/office/drawing/2014/main" id="{7E60CFA4-9CF9-2908-2275-04831967FE2E}"/>
              </a:ext>
            </a:extLst>
          </p:cNvPr>
          <p:cNvPicPr>
            <a:picLocks noChangeAspect="1"/>
          </p:cNvPicPr>
          <p:nvPr/>
        </p:nvPicPr>
        <p:blipFill>
          <a:blip r:embed="rId5"/>
          <a:stretch>
            <a:fillRect/>
          </a:stretch>
        </p:blipFill>
        <p:spPr>
          <a:xfrm>
            <a:off x="8686798" y="889001"/>
            <a:ext cx="3505201" cy="2627086"/>
          </a:xfrm>
          <a:prstGeom prst="rect">
            <a:avLst/>
          </a:prstGeom>
        </p:spPr>
      </p:pic>
      <p:pic>
        <p:nvPicPr>
          <p:cNvPr id="16" name="Picture 15" descr="A blue and red line graph&#10;&#10;AI-generated content may be incorrect.">
            <a:extLst>
              <a:ext uri="{FF2B5EF4-FFF2-40B4-BE49-F238E27FC236}">
                <a16:creationId xmlns:a16="http://schemas.microsoft.com/office/drawing/2014/main" id="{5908DC4F-0D2A-9286-1A01-71FD9BE19AC2}"/>
              </a:ext>
            </a:extLst>
          </p:cNvPr>
          <p:cNvPicPr>
            <a:picLocks noChangeAspect="1"/>
          </p:cNvPicPr>
          <p:nvPr/>
        </p:nvPicPr>
        <p:blipFill>
          <a:blip r:embed="rId6"/>
          <a:stretch>
            <a:fillRect/>
          </a:stretch>
        </p:blipFill>
        <p:spPr>
          <a:xfrm>
            <a:off x="5161642" y="890814"/>
            <a:ext cx="3505201" cy="2627086"/>
          </a:xfrm>
          <a:prstGeom prst="rect">
            <a:avLst/>
          </a:prstGeom>
        </p:spPr>
      </p:pic>
    </p:spTree>
    <p:extLst>
      <p:ext uri="{BB962C8B-B14F-4D97-AF65-F5344CB8AC3E}">
        <p14:creationId xmlns:p14="http://schemas.microsoft.com/office/powerpoint/2010/main" val="416398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8D7DE-1746-3989-2D77-53902542608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733BCDD-0439-E929-D362-D08A4037C45F}"/>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chemeClr val="bg1"/>
                </a:solidFill>
                <a:latin typeface="Cambria"/>
                <a:ea typeface="Cambria"/>
              </a:rPr>
              <a:t>Brief Overview of Deuteron Breakup</a:t>
            </a:r>
            <a:endParaRPr lang="en-US"/>
          </a:p>
        </p:txBody>
      </p:sp>
      <p:pic>
        <p:nvPicPr>
          <p:cNvPr id="16" name="Picture 15" descr="Untitled_Artwork.png">
            <a:extLst>
              <a:ext uri="{FF2B5EF4-FFF2-40B4-BE49-F238E27FC236}">
                <a16:creationId xmlns:a16="http://schemas.microsoft.com/office/drawing/2014/main" id="{D44FBA0D-E057-FA1C-CF56-96B5746C8FA3}"/>
              </a:ext>
            </a:extLst>
          </p:cNvPr>
          <p:cNvPicPr>
            <a:picLocks noChangeAspect="1"/>
          </p:cNvPicPr>
          <p:nvPr/>
        </p:nvPicPr>
        <p:blipFill>
          <a:blip r:embed="rId3"/>
          <a:stretch>
            <a:fillRect/>
          </a:stretch>
        </p:blipFill>
        <p:spPr>
          <a:xfrm>
            <a:off x="30813" y="1190642"/>
            <a:ext cx="6575079" cy="4931308"/>
          </a:xfrm>
          <a:prstGeom prst="rect">
            <a:avLst/>
          </a:prstGeom>
        </p:spPr>
      </p:pic>
      <p:grpSp>
        <p:nvGrpSpPr>
          <p:cNvPr id="27" name="Group 26">
            <a:extLst>
              <a:ext uri="{FF2B5EF4-FFF2-40B4-BE49-F238E27FC236}">
                <a16:creationId xmlns:a16="http://schemas.microsoft.com/office/drawing/2014/main" id="{B5F85B13-C276-1B3D-F1A1-FFF71A90723B}"/>
              </a:ext>
            </a:extLst>
          </p:cNvPr>
          <p:cNvGrpSpPr/>
          <p:nvPr/>
        </p:nvGrpSpPr>
        <p:grpSpPr>
          <a:xfrm>
            <a:off x="6446005" y="1193257"/>
            <a:ext cx="4972741" cy="4401716"/>
            <a:chOff x="3115854" y="1426926"/>
            <a:chExt cx="7449494" cy="5986311"/>
          </a:xfrm>
        </p:grpSpPr>
        <p:pic>
          <p:nvPicPr>
            <p:cNvPr id="7" name="Picture 5">
              <a:extLst>
                <a:ext uri="{FF2B5EF4-FFF2-40B4-BE49-F238E27FC236}">
                  <a16:creationId xmlns:a16="http://schemas.microsoft.com/office/drawing/2014/main" id="{8840E0F6-3080-583A-81D1-17E4B118ECBC}"/>
                </a:ext>
              </a:extLst>
            </p:cNvPr>
            <p:cNvPicPr>
              <a:picLocks noChangeAspect="1"/>
            </p:cNvPicPr>
            <p:nvPr/>
          </p:nvPicPr>
          <p:blipFill>
            <a:blip r:embed="rId4"/>
            <a:stretch>
              <a:fillRect/>
            </a:stretch>
          </p:blipFill>
          <p:spPr>
            <a:xfrm>
              <a:off x="3303695" y="1515093"/>
              <a:ext cx="7261653" cy="5898144"/>
            </a:xfrm>
            <a:prstGeom prst="rect">
              <a:avLst/>
            </a:prstGeom>
          </p:spPr>
        </p:pic>
        <p:sp>
          <p:nvSpPr>
            <p:cNvPr id="12" name="Rectangle: Rounded Corners 11">
              <a:extLst>
                <a:ext uri="{FF2B5EF4-FFF2-40B4-BE49-F238E27FC236}">
                  <a16:creationId xmlns:a16="http://schemas.microsoft.com/office/drawing/2014/main" id="{75283F7D-A07F-EC06-894C-4B3BB8D0923F}"/>
                </a:ext>
              </a:extLst>
            </p:cNvPr>
            <p:cNvSpPr/>
            <p:nvPr/>
          </p:nvSpPr>
          <p:spPr>
            <a:xfrm>
              <a:off x="3115854" y="1426926"/>
              <a:ext cx="3738040" cy="299299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9A1A4E05-7FD8-CFC0-425F-675404B6B5D3}"/>
              </a:ext>
            </a:extLst>
          </p:cNvPr>
          <p:cNvSpPr txBox="1"/>
          <p:nvPr/>
        </p:nvSpPr>
        <p:spPr>
          <a:xfrm>
            <a:off x="6653557" y="6016960"/>
            <a:ext cx="47589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Grandview Display"/>
              </a:rPr>
              <a:t>(b), (c), and (d) are suppressed in the </a:t>
            </a:r>
            <a:r>
              <a:rPr lang="en-US" sz="2400">
                <a:solidFill>
                  <a:srgbClr val="C00000"/>
                </a:solidFill>
                <a:latin typeface="Grandview Display"/>
              </a:rPr>
              <a:t>kinematic window</a:t>
            </a:r>
            <a:r>
              <a:rPr lang="en-US" sz="2400">
                <a:latin typeface="Grandview Display"/>
              </a:rPr>
              <a:t> used</a:t>
            </a:r>
          </a:p>
        </p:txBody>
      </p:sp>
      <p:sp>
        <p:nvSpPr>
          <p:cNvPr id="6" name="Slide Number Placeholder 5">
            <a:extLst>
              <a:ext uri="{FF2B5EF4-FFF2-40B4-BE49-F238E27FC236}">
                <a16:creationId xmlns:a16="http://schemas.microsoft.com/office/drawing/2014/main" id="{FD3917AC-13D0-C329-27AA-EA8D9F29731C}"/>
              </a:ext>
            </a:extLst>
          </p:cNvPr>
          <p:cNvSpPr>
            <a:spLocks noGrp="1"/>
          </p:cNvSpPr>
          <p:nvPr>
            <p:ph type="sldNum" sz="quarter" idx="12"/>
          </p:nvPr>
        </p:nvSpPr>
        <p:spPr>
          <a:xfrm>
            <a:off x="8991600" y="6490821"/>
            <a:ext cx="2743200" cy="365125"/>
          </a:xfrm>
        </p:spPr>
        <p:txBody>
          <a:bodyPr/>
          <a:lstStyle/>
          <a:p>
            <a:fld id="{A49DFD55-3C28-40EF-9E31-A92D2E4017FF}" type="slidenum">
              <a:rPr lang="en-US" sz="1200" smtClean="0">
                <a:latin typeface="Grandview Display"/>
              </a:rPr>
              <a:pPr/>
              <a:t>4</a:t>
            </a:fld>
            <a:endParaRPr lang="en-US" sz="1200">
              <a:latin typeface="Grandview Display"/>
            </a:endParaRPr>
          </a:p>
        </p:txBody>
      </p:sp>
      <p:pic>
        <p:nvPicPr>
          <p:cNvPr id="8" name="Picture 7" descr="equation">
            <a:extLst>
              <a:ext uri="{FF2B5EF4-FFF2-40B4-BE49-F238E27FC236}">
                <a16:creationId xmlns:a16="http://schemas.microsoft.com/office/drawing/2014/main" id="{076909F9-4D20-C1FA-9E20-2E5A71B7FA05}"/>
              </a:ext>
            </a:extLst>
          </p:cNvPr>
          <p:cNvPicPr>
            <a:picLocks noChangeAspect="1"/>
          </p:cNvPicPr>
          <p:nvPr/>
        </p:nvPicPr>
        <p:blipFill>
          <a:blip r:embed="rId5"/>
          <a:stretch>
            <a:fillRect/>
          </a:stretch>
        </p:blipFill>
        <p:spPr>
          <a:xfrm>
            <a:off x="696687" y="1332070"/>
            <a:ext cx="2743196" cy="383860"/>
          </a:xfrm>
          <a:prstGeom prst="rect">
            <a:avLst/>
          </a:prstGeom>
        </p:spPr>
      </p:pic>
      <p:sp>
        <p:nvSpPr>
          <p:cNvPr id="4" name="TextBox 3">
            <a:extLst>
              <a:ext uri="{FF2B5EF4-FFF2-40B4-BE49-F238E27FC236}">
                <a16:creationId xmlns:a16="http://schemas.microsoft.com/office/drawing/2014/main" id="{57535505-44FB-3B44-AFBC-A1DF92B9B55A}"/>
              </a:ext>
            </a:extLst>
          </p:cNvPr>
          <p:cNvSpPr txBox="1"/>
          <p:nvPr/>
        </p:nvSpPr>
        <p:spPr>
          <a:xfrm>
            <a:off x="5999407" y="853920"/>
            <a:ext cx="32182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randview Display"/>
                <a:ea typeface="Cambria"/>
              </a:rPr>
              <a:t>Plane Wave Impulse Approx.</a:t>
            </a:r>
          </a:p>
        </p:txBody>
      </p:sp>
      <p:sp>
        <p:nvSpPr>
          <p:cNvPr id="5" name="TextBox 4">
            <a:extLst>
              <a:ext uri="{FF2B5EF4-FFF2-40B4-BE49-F238E27FC236}">
                <a16:creationId xmlns:a16="http://schemas.microsoft.com/office/drawing/2014/main" id="{F2130D16-9DD5-6188-7426-4A77A98D1610}"/>
              </a:ext>
            </a:extLst>
          </p:cNvPr>
          <p:cNvSpPr txBox="1"/>
          <p:nvPr/>
        </p:nvSpPr>
        <p:spPr>
          <a:xfrm>
            <a:off x="8619433" y="864357"/>
            <a:ext cx="32182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randview Display"/>
                <a:ea typeface="Cambria"/>
              </a:rPr>
              <a:t>Final State Interactions</a:t>
            </a:r>
            <a:endParaRPr lang="en-US">
              <a:latin typeface="Grandview Display"/>
            </a:endParaRPr>
          </a:p>
        </p:txBody>
      </p:sp>
      <p:sp>
        <p:nvSpPr>
          <p:cNvPr id="9" name="TextBox 8">
            <a:extLst>
              <a:ext uri="{FF2B5EF4-FFF2-40B4-BE49-F238E27FC236}">
                <a16:creationId xmlns:a16="http://schemas.microsoft.com/office/drawing/2014/main" id="{0266A9F8-42B8-0371-4FD0-B70F86538E4B}"/>
              </a:ext>
            </a:extLst>
          </p:cNvPr>
          <p:cNvSpPr txBox="1"/>
          <p:nvPr/>
        </p:nvSpPr>
        <p:spPr>
          <a:xfrm>
            <a:off x="6176857" y="5551178"/>
            <a:ext cx="32182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randview Display"/>
                <a:ea typeface="Cambria"/>
              </a:rPr>
              <a:t>Meson Exchange Currents</a:t>
            </a:r>
            <a:endParaRPr lang="en-US">
              <a:latin typeface="Grandview Display"/>
            </a:endParaRPr>
          </a:p>
        </p:txBody>
      </p:sp>
      <p:sp>
        <p:nvSpPr>
          <p:cNvPr id="10" name="TextBox 9">
            <a:extLst>
              <a:ext uri="{FF2B5EF4-FFF2-40B4-BE49-F238E27FC236}">
                <a16:creationId xmlns:a16="http://schemas.microsoft.com/office/drawing/2014/main" id="{A16BE620-3AF6-7733-1DB6-96D62C63C795}"/>
              </a:ext>
            </a:extLst>
          </p:cNvPr>
          <p:cNvSpPr txBox="1"/>
          <p:nvPr/>
        </p:nvSpPr>
        <p:spPr>
          <a:xfrm>
            <a:off x="8619432" y="5551178"/>
            <a:ext cx="32182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randview Display"/>
                <a:ea typeface="Cambria"/>
              </a:rPr>
              <a:t>Isobar Configurations</a:t>
            </a:r>
            <a:endParaRPr lang="en-US">
              <a:latin typeface="Grandview Display"/>
            </a:endParaRPr>
          </a:p>
        </p:txBody>
      </p:sp>
      <p:grpSp>
        <p:nvGrpSpPr>
          <p:cNvPr id="2" name="Group 1">
            <a:extLst>
              <a:ext uri="{FF2B5EF4-FFF2-40B4-BE49-F238E27FC236}">
                <a16:creationId xmlns:a16="http://schemas.microsoft.com/office/drawing/2014/main" id="{DA1038FD-9EE8-80A7-372C-FAFD482283CF}"/>
              </a:ext>
            </a:extLst>
          </p:cNvPr>
          <p:cNvGrpSpPr/>
          <p:nvPr/>
        </p:nvGrpSpPr>
        <p:grpSpPr>
          <a:xfrm>
            <a:off x="6654763" y="4072701"/>
            <a:ext cx="2007034" cy="707886"/>
            <a:chOff x="6756364" y="5749100"/>
            <a:chExt cx="1973191" cy="707886"/>
          </a:xfrm>
        </p:grpSpPr>
        <p:sp>
          <p:nvSpPr>
            <p:cNvPr id="18" name="TextBox 13">
              <a:extLst>
                <a:ext uri="{FF2B5EF4-FFF2-40B4-BE49-F238E27FC236}">
                  <a16:creationId xmlns:a16="http://schemas.microsoft.com/office/drawing/2014/main" id="{F1E267B4-8904-DD61-E13F-80C4283B8E4F}"/>
                </a:ext>
              </a:extLst>
            </p:cNvPr>
            <p:cNvSpPr txBox="1"/>
            <p:nvPr/>
          </p:nvSpPr>
          <p:spPr>
            <a:xfrm>
              <a:off x="6756364" y="5749100"/>
              <a:ext cx="1973191" cy="707886"/>
            </a:xfrm>
            <a:prstGeom prst="rect">
              <a:avLst/>
            </a:prstGeom>
            <a:solidFill>
              <a:schemeClr val="bg1"/>
            </a:solidFill>
            <a:ln w="28575">
              <a:solidFill>
                <a:srgbClr val="C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Cambria"/>
                  <a:ea typeface="Cambria"/>
                </a:rPr>
                <a:t>Suppressed</a:t>
              </a:r>
              <a:r>
                <a:rPr lang="en-US" sz="2000">
                  <a:latin typeface="Cambria"/>
                  <a:ea typeface="+mn-lt"/>
                  <a:cs typeface="+mn-lt"/>
                </a:rPr>
                <a:t> at </a:t>
              </a:r>
              <a:endParaRPr lang="en-US" sz="2000">
                <a:latin typeface="Cambria"/>
                <a:ea typeface="Cambria"/>
                <a:cs typeface="+mn-lt"/>
              </a:endParaRPr>
            </a:p>
            <a:p>
              <a:endParaRPr lang="en-US" sz="2000">
                <a:latin typeface="Cambria"/>
              </a:endParaRPr>
            </a:p>
          </p:txBody>
        </p:sp>
        <p:pic>
          <p:nvPicPr>
            <p:cNvPr id="19" name="Picture 18">
              <a:extLst>
                <a:ext uri="{FF2B5EF4-FFF2-40B4-BE49-F238E27FC236}">
                  <a16:creationId xmlns:a16="http://schemas.microsoft.com/office/drawing/2014/main" id="{FC59B773-DB3D-EFC5-041A-16D7F2E29462}"/>
                </a:ext>
              </a:extLst>
            </p:cNvPr>
            <p:cNvPicPr>
              <a:picLocks noChangeAspect="1"/>
            </p:cNvPicPr>
            <p:nvPr/>
          </p:nvPicPr>
          <p:blipFill>
            <a:blip r:embed="rId6"/>
            <a:stretch>
              <a:fillRect/>
            </a:stretch>
          </p:blipFill>
          <p:spPr>
            <a:xfrm>
              <a:off x="7431660" y="6161972"/>
              <a:ext cx="617855" cy="238760"/>
            </a:xfrm>
            <a:prstGeom prst="rect">
              <a:avLst/>
            </a:prstGeom>
            <a:solidFill>
              <a:schemeClr val="bg1"/>
            </a:solidFill>
            <a:ln w="28575">
              <a:noFill/>
            </a:ln>
          </p:spPr>
        </p:pic>
      </p:grpSp>
      <p:sp>
        <p:nvSpPr>
          <p:cNvPr id="13" name="TextBox 21">
            <a:extLst>
              <a:ext uri="{FF2B5EF4-FFF2-40B4-BE49-F238E27FC236}">
                <a16:creationId xmlns:a16="http://schemas.microsoft.com/office/drawing/2014/main" id="{D78C9F03-415F-2EA8-0870-15A0E9CAAF22}"/>
              </a:ext>
            </a:extLst>
          </p:cNvPr>
          <p:cNvSpPr txBox="1"/>
          <p:nvPr/>
        </p:nvSpPr>
        <p:spPr>
          <a:xfrm>
            <a:off x="9222222" y="1777778"/>
            <a:ext cx="1976143" cy="707886"/>
          </a:xfrm>
          <a:prstGeom prst="rect">
            <a:avLst/>
          </a:prstGeom>
          <a:solidFill>
            <a:schemeClr val="bg1"/>
          </a:solidFill>
          <a:ln w="28575">
            <a:solidFill>
              <a:srgbClr val="C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Cambria"/>
                <a:ea typeface="Cambria"/>
              </a:rPr>
              <a:t>Suppressed</a:t>
            </a:r>
            <a:r>
              <a:rPr lang="en-US" sz="2000">
                <a:latin typeface="Cambria"/>
                <a:ea typeface="+mn-lt"/>
                <a:cs typeface="+mn-lt"/>
              </a:rPr>
              <a:t> at </a:t>
            </a:r>
            <a:endParaRPr lang="en-US" sz="2000">
              <a:latin typeface="Cambria"/>
              <a:ea typeface="Cambria"/>
              <a:cs typeface="+mn-lt"/>
            </a:endParaRPr>
          </a:p>
          <a:p>
            <a:endParaRPr lang="en-US" sz="2000">
              <a:latin typeface="Cambria"/>
            </a:endParaRPr>
          </a:p>
        </p:txBody>
      </p:sp>
      <p:pic>
        <p:nvPicPr>
          <p:cNvPr id="20" name="Picture 19">
            <a:extLst>
              <a:ext uri="{FF2B5EF4-FFF2-40B4-BE49-F238E27FC236}">
                <a16:creationId xmlns:a16="http://schemas.microsoft.com/office/drawing/2014/main" id="{67267D1B-1593-A8E9-FBE4-F0D12E57BDF3}"/>
              </a:ext>
            </a:extLst>
          </p:cNvPr>
          <p:cNvPicPr>
            <a:picLocks noChangeAspect="1"/>
          </p:cNvPicPr>
          <p:nvPr/>
        </p:nvPicPr>
        <p:blipFill>
          <a:blip r:embed="rId7"/>
          <a:srcRect b="-2326"/>
          <a:stretch>
            <a:fillRect/>
          </a:stretch>
        </p:blipFill>
        <p:spPr>
          <a:xfrm>
            <a:off x="9450160" y="2134961"/>
            <a:ext cx="1695450" cy="331381"/>
          </a:xfrm>
          <a:prstGeom prst="rect">
            <a:avLst/>
          </a:prstGeom>
        </p:spPr>
      </p:pic>
      <p:sp>
        <p:nvSpPr>
          <p:cNvPr id="24" name="TextBox 23">
            <a:extLst>
              <a:ext uri="{FF2B5EF4-FFF2-40B4-BE49-F238E27FC236}">
                <a16:creationId xmlns:a16="http://schemas.microsoft.com/office/drawing/2014/main" id="{CEA11487-B90D-0948-3B16-3D08887D3EB8}"/>
              </a:ext>
            </a:extLst>
          </p:cNvPr>
          <p:cNvSpPr txBox="1"/>
          <p:nvPr/>
        </p:nvSpPr>
        <p:spPr>
          <a:xfrm>
            <a:off x="3110" y="6514842"/>
            <a:ext cx="632304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15" name="Picture 14" descr="Florida International University, A Doral Chamber Of ...">
            <a:extLst>
              <a:ext uri="{FF2B5EF4-FFF2-40B4-BE49-F238E27FC236}">
                <a16:creationId xmlns:a16="http://schemas.microsoft.com/office/drawing/2014/main" id="{8B6B0601-C24A-237D-178C-1238E02E758C}"/>
              </a:ext>
            </a:extLst>
          </p:cNvPr>
          <p:cNvPicPr>
            <a:picLocks noChangeAspect="1"/>
          </p:cNvPicPr>
          <p:nvPr/>
        </p:nvPicPr>
        <p:blipFill>
          <a:blip r:embed="rId8"/>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2165629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16133-58A4-6060-80FA-FA2A5EAD7F1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25E7BEE-8FB5-33AE-662D-D677A29E8E56}"/>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40</a:t>
            </a:fld>
            <a:endParaRPr lang="en-US">
              <a:latin typeface="Grandview Display"/>
            </a:endParaRPr>
          </a:p>
        </p:txBody>
      </p:sp>
      <p:sp>
        <p:nvSpPr>
          <p:cNvPr id="8" name="Rectangle 7">
            <a:extLst>
              <a:ext uri="{FF2B5EF4-FFF2-40B4-BE49-F238E27FC236}">
                <a16:creationId xmlns:a16="http://schemas.microsoft.com/office/drawing/2014/main" id="{3FA82B52-F04F-D3D3-699A-8C6E5931BE93}"/>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Event Selection Cuts</a:t>
            </a:r>
          </a:p>
        </p:txBody>
      </p:sp>
      <p:sp>
        <p:nvSpPr>
          <p:cNvPr id="3" name="TextBox 6">
            <a:extLst>
              <a:ext uri="{FF2B5EF4-FFF2-40B4-BE49-F238E27FC236}">
                <a16:creationId xmlns:a16="http://schemas.microsoft.com/office/drawing/2014/main" id="{E9B99FA0-DE4F-8E98-51C8-83323C420F05}"/>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5" name="Picture 4" descr="Florida International University, A Doral Chamber Of ...">
            <a:extLst>
              <a:ext uri="{FF2B5EF4-FFF2-40B4-BE49-F238E27FC236}">
                <a16:creationId xmlns:a16="http://schemas.microsoft.com/office/drawing/2014/main" id="{842AB7BF-C9FE-22C5-E739-81A5DFD74D8F}"/>
              </a:ext>
            </a:extLst>
          </p:cNvPr>
          <p:cNvPicPr>
            <a:picLocks noChangeAspect="1"/>
          </p:cNvPicPr>
          <p:nvPr/>
        </p:nvPicPr>
        <p:blipFill>
          <a:blip r:embed="rId2"/>
          <a:stretch>
            <a:fillRect/>
          </a:stretch>
        </p:blipFill>
        <p:spPr>
          <a:xfrm>
            <a:off x="10726056" y="48333"/>
            <a:ext cx="1110344" cy="629050"/>
          </a:xfrm>
          <a:prstGeom prst="rect">
            <a:avLst/>
          </a:prstGeom>
        </p:spPr>
      </p:pic>
      <p:sp>
        <p:nvSpPr>
          <p:cNvPr id="2" name="TextBox 1">
            <a:extLst>
              <a:ext uri="{FF2B5EF4-FFF2-40B4-BE49-F238E27FC236}">
                <a16:creationId xmlns:a16="http://schemas.microsoft.com/office/drawing/2014/main" id="{E85DC8A7-AB5F-9F3E-9C76-D337F04228DE}"/>
              </a:ext>
            </a:extLst>
          </p:cNvPr>
          <p:cNvSpPr txBox="1"/>
          <p:nvPr/>
        </p:nvSpPr>
        <p:spPr>
          <a:xfrm>
            <a:off x="305557" y="988054"/>
            <a:ext cx="507772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2400">
                <a:latin typeface="Grandview Display"/>
              </a:rPr>
              <a:t>Acceptance cuts:</a:t>
            </a:r>
          </a:p>
          <a:p>
            <a:pPr marL="742950" lvl="1" indent="-285750">
              <a:buFont typeface="Courier New"/>
              <a:buChar char="o"/>
            </a:pPr>
            <a:r>
              <a:rPr lang="en-US" sz="2400">
                <a:latin typeface="Grandview Display"/>
              </a:rPr>
              <a:t>HMS momentum acceptance</a:t>
            </a:r>
            <a:r>
              <a:rPr lang="en-US" sz="2400">
                <a:latin typeface="Grandview Display"/>
                <a:ea typeface="+mn-lt"/>
                <a:cs typeface="+mn-lt"/>
              </a:rPr>
              <a:t>: (-8,8)</a:t>
            </a:r>
            <a:endParaRPr lang="en-US" sz="2400">
              <a:latin typeface="Grandview Display"/>
            </a:endParaRPr>
          </a:p>
          <a:p>
            <a:pPr marL="742950" lvl="1" indent="-285750">
              <a:buFont typeface="Courier New"/>
              <a:buChar char="o"/>
            </a:pPr>
            <a:r>
              <a:rPr lang="en-US" sz="2400">
                <a:latin typeface="Grandview Display"/>
              </a:rPr>
              <a:t>SHMS momentum acceptance: (-7,22)</a:t>
            </a:r>
          </a:p>
          <a:p>
            <a:pPr marL="742950" lvl="1" indent="-285750">
              <a:buFont typeface="Courier New"/>
              <a:buChar char="o"/>
            </a:pPr>
            <a:r>
              <a:rPr lang="en-US" sz="2400">
                <a:latin typeface="Grandview Display"/>
              </a:rPr>
              <a:t>HMS collimator cut</a:t>
            </a:r>
          </a:p>
          <a:p>
            <a:pPr marL="285750" indent="-285750">
              <a:buFont typeface="Wingdings"/>
              <a:buChar char="Ø"/>
            </a:pPr>
            <a:r>
              <a:rPr lang="en-US" sz="2400">
                <a:latin typeface="Grandview Display"/>
              </a:rPr>
              <a:t>SHMS Calorimeter PID</a:t>
            </a:r>
          </a:p>
          <a:p>
            <a:pPr marL="285750" indent="-285750">
              <a:buFont typeface="Wingdings"/>
              <a:buChar char="Ø"/>
            </a:pPr>
            <a:r>
              <a:rPr lang="en-US" sz="2400">
                <a:latin typeface="Grandview Display"/>
              </a:rPr>
              <a:t>Coincidence time cut</a:t>
            </a:r>
          </a:p>
          <a:p>
            <a:pPr marL="285750" indent="-285750">
              <a:buFont typeface="Wingdings"/>
              <a:buChar char="Ø"/>
            </a:pPr>
            <a:r>
              <a:rPr lang="en-US" sz="2400">
                <a:latin typeface="Grandview Display"/>
              </a:rPr>
              <a:t>Current Cut</a:t>
            </a:r>
          </a:p>
          <a:p>
            <a:pPr marL="285750" indent="-285750">
              <a:buFont typeface="Wingdings"/>
              <a:buChar char="Ø"/>
            </a:pPr>
            <a:r>
              <a:rPr lang="en-US" sz="2400">
                <a:latin typeface="Grandview Display"/>
              </a:rPr>
              <a:t>No EDTM Cut</a:t>
            </a:r>
          </a:p>
          <a:p>
            <a:pPr marL="285750" indent="-285750">
              <a:buFont typeface="Wingdings"/>
              <a:buChar char="Ø"/>
            </a:pPr>
            <a:r>
              <a:rPr lang="en-US" sz="2400">
                <a:latin typeface="Grandview Display"/>
              </a:rPr>
              <a:t>Z-tar difference Cut</a:t>
            </a:r>
          </a:p>
          <a:p>
            <a:pPr marL="285750" indent="-285750">
              <a:buFont typeface="Wingdings"/>
              <a:buChar char="Ø"/>
            </a:pPr>
            <a:r>
              <a:rPr lang="en-US" sz="2400">
                <a:latin typeface="Grandview Display"/>
              </a:rPr>
              <a:t>Kinematic cuts:</a:t>
            </a:r>
          </a:p>
          <a:p>
            <a:pPr marL="742950" lvl="1" indent="-285750">
              <a:buFont typeface="Courier New"/>
              <a:buChar char="o"/>
            </a:pPr>
            <a:r>
              <a:rPr lang="en-US" sz="2400">
                <a:latin typeface="Grandview Display"/>
              </a:rPr>
              <a:t>Missing energy: (-0.05,0.05)</a:t>
            </a:r>
          </a:p>
          <a:p>
            <a:pPr marL="742950" lvl="1" indent="-285750">
              <a:buFont typeface="Courier New"/>
              <a:buChar char="o"/>
            </a:pPr>
            <a:r>
              <a:rPr lang="en-US" sz="2400">
                <a:latin typeface="Grandview Display"/>
              </a:rPr>
              <a:t>Q</a:t>
            </a:r>
            <a:r>
              <a:rPr lang="en-US" sz="2400" baseline="30000">
                <a:latin typeface="Grandview Display"/>
              </a:rPr>
              <a:t>2 </a:t>
            </a:r>
            <a:r>
              <a:rPr lang="en-US" sz="2400">
                <a:latin typeface="Grandview Display"/>
              </a:rPr>
              <a:t>: (4,5) </a:t>
            </a:r>
          </a:p>
        </p:txBody>
      </p:sp>
      <p:pic>
        <p:nvPicPr>
          <p:cNvPr id="4" name="Picture 3" descr="A blue graph with red lines&#10;&#10;AI-generated content may be incorrect.">
            <a:extLst>
              <a:ext uri="{FF2B5EF4-FFF2-40B4-BE49-F238E27FC236}">
                <a16:creationId xmlns:a16="http://schemas.microsoft.com/office/drawing/2014/main" id="{4428DCD4-3E37-4625-9839-122AFDC81563}"/>
              </a:ext>
            </a:extLst>
          </p:cNvPr>
          <p:cNvPicPr>
            <a:picLocks noChangeAspect="1"/>
          </p:cNvPicPr>
          <p:nvPr/>
        </p:nvPicPr>
        <p:blipFill>
          <a:blip r:embed="rId3"/>
          <a:srcRect/>
          <a:stretch>
            <a:fillRect/>
          </a:stretch>
        </p:blipFill>
        <p:spPr>
          <a:xfrm>
            <a:off x="5186589" y="984702"/>
            <a:ext cx="3505200" cy="2515962"/>
          </a:xfrm>
          <a:prstGeom prst="rect">
            <a:avLst/>
          </a:prstGeom>
        </p:spPr>
      </p:pic>
      <p:pic>
        <p:nvPicPr>
          <p:cNvPr id="7" name="Picture 6">
            <a:extLst>
              <a:ext uri="{FF2B5EF4-FFF2-40B4-BE49-F238E27FC236}">
                <a16:creationId xmlns:a16="http://schemas.microsoft.com/office/drawing/2014/main" id="{1495D8E7-CE15-0BA6-9950-DA9513799D6F}"/>
              </a:ext>
            </a:extLst>
          </p:cNvPr>
          <p:cNvPicPr>
            <a:picLocks noChangeAspect="1"/>
          </p:cNvPicPr>
          <p:nvPr/>
        </p:nvPicPr>
        <p:blipFill>
          <a:blip r:embed="rId4"/>
          <a:srcRect/>
          <a:stretch>
            <a:fillRect/>
          </a:stretch>
        </p:blipFill>
        <p:spPr>
          <a:xfrm>
            <a:off x="8689522" y="3616779"/>
            <a:ext cx="3480253" cy="2642053"/>
          </a:xfrm>
          <a:prstGeom prst="rect">
            <a:avLst/>
          </a:prstGeom>
        </p:spPr>
      </p:pic>
      <p:pic>
        <p:nvPicPr>
          <p:cNvPr id="9" name="Picture 8" descr="A graph with blue lines and numbers&#10;&#10;AI-generated content may be incorrect.">
            <a:extLst>
              <a:ext uri="{FF2B5EF4-FFF2-40B4-BE49-F238E27FC236}">
                <a16:creationId xmlns:a16="http://schemas.microsoft.com/office/drawing/2014/main" id="{3D68FA51-649C-E94E-8A68-7EEB19E7468A}"/>
              </a:ext>
            </a:extLst>
          </p:cNvPr>
          <p:cNvPicPr>
            <a:picLocks noChangeAspect="1"/>
          </p:cNvPicPr>
          <p:nvPr/>
        </p:nvPicPr>
        <p:blipFill>
          <a:blip r:embed="rId5"/>
          <a:srcRect/>
          <a:stretch>
            <a:fillRect/>
          </a:stretch>
        </p:blipFill>
        <p:spPr>
          <a:xfrm>
            <a:off x="8679997" y="980168"/>
            <a:ext cx="3505200" cy="2642960"/>
          </a:xfrm>
          <a:prstGeom prst="rect">
            <a:avLst/>
          </a:prstGeom>
        </p:spPr>
      </p:pic>
      <p:pic>
        <p:nvPicPr>
          <p:cNvPr id="12" name="Picture 11" descr="A graph with a line&#10;&#10;AI-generated content may be incorrect.">
            <a:extLst>
              <a:ext uri="{FF2B5EF4-FFF2-40B4-BE49-F238E27FC236}">
                <a16:creationId xmlns:a16="http://schemas.microsoft.com/office/drawing/2014/main" id="{D17E5367-A49E-07B1-8E4B-AFF0B3C84022}"/>
              </a:ext>
            </a:extLst>
          </p:cNvPr>
          <p:cNvPicPr>
            <a:picLocks noChangeAspect="1"/>
          </p:cNvPicPr>
          <p:nvPr/>
        </p:nvPicPr>
        <p:blipFill>
          <a:blip r:embed="rId6"/>
          <a:srcRect b="-442"/>
          <a:stretch>
            <a:fillRect/>
          </a:stretch>
        </p:blipFill>
        <p:spPr>
          <a:xfrm>
            <a:off x="5097689" y="3428548"/>
            <a:ext cx="3581853" cy="2779972"/>
          </a:xfrm>
          <a:prstGeom prst="rect">
            <a:avLst/>
          </a:prstGeom>
        </p:spPr>
      </p:pic>
    </p:spTree>
    <p:extLst>
      <p:ext uri="{BB962C8B-B14F-4D97-AF65-F5344CB8AC3E}">
        <p14:creationId xmlns:p14="http://schemas.microsoft.com/office/powerpoint/2010/main" val="3076773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E184F-1F5A-0A96-7CAD-866F41535260}"/>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ED3BACD-8063-9E40-E73B-862BB9409A53}"/>
              </a:ext>
            </a:extLst>
          </p:cNvPr>
          <p:cNvSpPr>
            <a:spLocks noGrp="1"/>
          </p:cNvSpPr>
          <p:nvPr>
            <p:ph type="sldNum" sz="quarter" idx="12"/>
          </p:nvPr>
        </p:nvSpPr>
        <p:spPr>
          <a:xfrm>
            <a:off x="8885420" y="6493760"/>
            <a:ext cx="2743200" cy="365125"/>
          </a:xfrm>
        </p:spPr>
        <p:txBody>
          <a:bodyPr/>
          <a:lstStyle/>
          <a:p>
            <a:fld id="{330EA680-D336-4FF7-8B7A-9848BB0A1C32}" type="slidenum">
              <a:rPr lang="en-US" dirty="0" smtClean="0">
                <a:latin typeface="Grandview Display"/>
              </a:rPr>
              <a:t>41</a:t>
            </a:fld>
            <a:endParaRPr lang="en-US">
              <a:latin typeface="Grandview Display"/>
            </a:endParaRPr>
          </a:p>
        </p:txBody>
      </p:sp>
      <p:sp>
        <p:nvSpPr>
          <p:cNvPr id="8" name="Rectangle 7">
            <a:extLst>
              <a:ext uri="{FF2B5EF4-FFF2-40B4-BE49-F238E27FC236}">
                <a16:creationId xmlns:a16="http://schemas.microsoft.com/office/drawing/2014/main" id="{F54A39C8-A19E-799B-0A6B-7951FEBCB6B3}"/>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ambria"/>
                <a:ea typeface="Cambria"/>
              </a:rPr>
              <a:t>Event Selection Cuts</a:t>
            </a:r>
          </a:p>
        </p:txBody>
      </p:sp>
      <p:sp>
        <p:nvSpPr>
          <p:cNvPr id="3" name="TextBox 6">
            <a:extLst>
              <a:ext uri="{FF2B5EF4-FFF2-40B4-BE49-F238E27FC236}">
                <a16:creationId xmlns:a16="http://schemas.microsoft.com/office/drawing/2014/main" id="{E340CA62-11B1-5E3F-2FAC-F527D0AC36BC}"/>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5" name="Picture 4" descr="Florida International University, A Doral Chamber Of ...">
            <a:extLst>
              <a:ext uri="{FF2B5EF4-FFF2-40B4-BE49-F238E27FC236}">
                <a16:creationId xmlns:a16="http://schemas.microsoft.com/office/drawing/2014/main" id="{1FED3B57-5CEE-F9A0-879C-48301D9817CD}"/>
              </a:ext>
            </a:extLst>
          </p:cNvPr>
          <p:cNvPicPr>
            <a:picLocks noChangeAspect="1"/>
          </p:cNvPicPr>
          <p:nvPr/>
        </p:nvPicPr>
        <p:blipFill>
          <a:blip r:embed="rId2"/>
          <a:stretch>
            <a:fillRect/>
          </a:stretch>
        </p:blipFill>
        <p:spPr>
          <a:xfrm>
            <a:off x="10726056" y="48333"/>
            <a:ext cx="1110344" cy="629050"/>
          </a:xfrm>
          <a:prstGeom prst="rect">
            <a:avLst/>
          </a:prstGeom>
        </p:spPr>
      </p:pic>
      <p:sp>
        <p:nvSpPr>
          <p:cNvPr id="2" name="TextBox 1">
            <a:extLst>
              <a:ext uri="{FF2B5EF4-FFF2-40B4-BE49-F238E27FC236}">
                <a16:creationId xmlns:a16="http://schemas.microsoft.com/office/drawing/2014/main" id="{489597B3-D56C-F5FB-94CA-449703074775}"/>
              </a:ext>
            </a:extLst>
          </p:cNvPr>
          <p:cNvSpPr txBox="1"/>
          <p:nvPr/>
        </p:nvSpPr>
        <p:spPr>
          <a:xfrm>
            <a:off x="305557" y="988054"/>
            <a:ext cx="507772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2400">
                <a:latin typeface="Grandview Display"/>
              </a:rPr>
              <a:t>Acceptance cuts:</a:t>
            </a:r>
          </a:p>
          <a:p>
            <a:pPr marL="742950" lvl="1" indent="-285750">
              <a:buFont typeface="Courier New"/>
              <a:buChar char="o"/>
            </a:pPr>
            <a:r>
              <a:rPr lang="en-US" sz="2400">
                <a:latin typeface="Grandview Display"/>
              </a:rPr>
              <a:t>HMS momentum acceptance</a:t>
            </a:r>
            <a:r>
              <a:rPr lang="en-US" sz="2400">
                <a:latin typeface="Grandview Display"/>
                <a:ea typeface="+mn-lt"/>
                <a:cs typeface="+mn-lt"/>
              </a:rPr>
              <a:t>: (-8,8)</a:t>
            </a:r>
            <a:endParaRPr lang="en-US" sz="2400">
              <a:latin typeface="Grandview Display"/>
            </a:endParaRPr>
          </a:p>
          <a:p>
            <a:pPr marL="742950" lvl="1" indent="-285750">
              <a:buFont typeface="Courier New"/>
              <a:buChar char="o"/>
            </a:pPr>
            <a:r>
              <a:rPr lang="en-US" sz="2400">
                <a:latin typeface="Grandview Display"/>
              </a:rPr>
              <a:t>SHMS momentum acceptance: (-7,22)</a:t>
            </a:r>
          </a:p>
          <a:p>
            <a:pPr marL="742950" lvl="1" indent="-285750">
              <a:buFont typeface="Courier New"/>
              <a:buChar char="o"/>
            </a:pPr>
            <a:r>
              <a:rPr lang="en-US" sz="2400">
                <a:latin typeface="Grandview Display"/>
              </a:rPr>
              <a:t>HMS collimator cut</a:t>
            </a:r>
          </a:p>
          <a:p>
            <a:pPr marL="285750" indent="-285750">
              <a:buFont typeface="Wingdings"/>
              <a:buChar char="Ø"/>
            </a:pPr>
            <a:r>
              <a:rPr lang="en-US" sz="2400">
                <a:latin typeface="Grandview Display"/>
              </a:rPr>
              <a:t>SHMS Calorimeter PID</a:t>
            </a:r>
          </a:p>
          <a:p>
            <a:pPr marL="285750" indent="-285750">
              <a:buFont typeface="Wingdings"/>
              <a:buChar char="Ø"/>
            </a:pPr>
            <a:r>
              <a:rPr lang="en-US" sz="2400">
                <a:latin typeface="Grandview Display"/>
              </a:rPr>
              <a:t>Coincidence time cut</a:t>
            </a:r>
          </a:p>
          <a:p>
            <a:pPr marL="285750" indent="-285750">
              <a:buFont typeface="Wingdings"/>
              <a:buChar char="Ø"/>
            </a:pPr>
            <a:r>
              <a:rPr lang="en-US" sz="2400">
                <a:latin typeface="Grandview Display"/>
              </a:rPr>
              <a:t>Current Cut</a:t>
            </a:r>
          </a:p>
          <a:p>
            <a:pPr marL="285750" indent="-285750">
              <a:buFont typeface="Wingdings"/>
              <a:buChar char="Ø"/>
            </a:pPr>
            <a:r>
              <a:rPr lang="en-US" sz="2400">
                <a:latin typeface="Grandview Display"/>
              </a:rPr>
              <a:t>No EDTM Cut</a:t>
            </a:r>
          </a:p>
          <a:p>
            <a:pPr marL="285750" indent="-285750">
              <a:buFont typeface="Wingdings"/>
              <a:buChar char="Ø"/>
            </a:pPr>
            <a:r>
              <a:rPr lang="en-US" sz="2400">
                <a:latin typeface="Grandview Display"/>
              </a:rPr>
              <a:t>Z-tar difference Cut</a:t>
            </a:r>
          </a:p>
          <a:p>
            <a:pPr marL="285750" indent="-285750">
              <a:buFont typeface="Wingdings"/>
              <a:buChar char="Ø"/>
            </a:pPr>
            <a:r>
              <a:rPr lang="en-US" sz="2400">
                <a:latin typeface="Grandview Display"/>
              </a:rPr>
              <a:t>Kinematic cuts:</a:t>
            </a:r>
          </a:p>
          <a:p>
            <a:pPr marL="742950" lvl="1" indent="-285750">
              <a:buFont typeface="Courier New"/>
              <a:buChar char="o"/>
            </a:pPr>
            <a:r>
              <a:rPr lang="en-US" sz="2400">
                <a:latin typeface="Grandview Display"/>
              </a:rPr>
              <a:t>Missing energy: (-0.05,0.05)</a:t>
            </a:r>
          </a:p>
          <a:p>
            <a:pPr marL="742950" lvl="1" indent="-285750">
              <a:buFont typeface="Courier New"/>
              <a:buChar char="o"/>
            </a:pPr>
            <a:r>
              <a:rPr lang="en-US" sz="2400">
                <a:latin typeface="Grandview Display"/>
              </a:rPr>
              <a:t>Q</a:t>
            </a:r>
            <a:r>
              <a:rPr lang="en-US" sz="2400" baseline="30000">
                <a:latin typeface="Grandview Display"/>
              </a:rPr>
              <a:t>2 </a:t>
            </a:r>
            <a:r>
              <a:rPr lang="en-US" sz="2400">
                <a:latin typeface="Grandview Display"/>
              </a:rPr>
              <a:t>: (4,5) </a:t>
            </a:r>
          </a:p>
        </p:txBody>
      </p:sp>
      <p:pic>
        <p:nvPicPr>
          <p:cNvPr id="10" name="Picture 9" descr="A blue and red graph&#10;&#10;AI-generated content may be incorrect.">
            <a:extLst>
              <a:ext uri="{FF2B5EF4-FFF2-40B4-BE49-F238E27FC236}">
                <a16:creationId xmlns:a16="http://schemas.microsoft.com/office/drawing/2014/main" id="{F8BF469E-3E81-7937-A488-736752B67A04}"/>
              </a:ext>
            </a:extLst>
          </p:cNvPr>
          <p:cNvPicPr>
            <a:picLocks noChangeAspect="1"/>
          </p:cNvPicPr>
          <p:nvPr/>
        </p:nvPicPr>
        <p:blipFill>
          <a:blip r:embed="rId3"/>
          <a:srcRect r="315" b="437"/>
          <a:stretch>
            <a:fillRect/>
          </a:stretch>
        </p:blipFill>
        <p:spPr>
          <a:xfrm>
            <a:off x="4780190" y="2537732"/>
            <a:ext cx="3763721" cy="2733654"/>
          </a:xfrm>
          <a:prstGeom prst="rect">
            <a:avLst/>
          </a:prstGeom>
        </p:spPr>
      </p:pic>
      <p:pic>
        <p:nvPicPr>
          <p:cNvPr id="11" name="Picture 10" descr="A graph of a nuclear missing energy&#10;&#10;AI-generated content may be incorrect.">
            <a:extLst>
              <a:ext uri="{FF2B5EF4-FFF2-40B4-BE49-F238E27FC236}">
                <a16:creationId xmlns:a16="http://schemas.microsoft.com/office/drawing/2014/main" id="{814AAC31-7803-04CD-E0B6-9B016A72A736}"/>
              </a:ext>
            </a:extLst>
          </p:cNvPr>
          <p:cNvPicPr>
            <a:picLocks noChangeAspect="1"/>
          </p:cNvPicPr>
          <p:nvPr/>
        </p:nvPicPr>
        <p:blipFill>
          <a:blip r:embed="rId4"/>
          <a:srcRect/>
          <a:stretch>
            <a:fillRect/>
          </a:stretch>
        </p:blipFill>
        <p:spPr>
          <a:xfrm>
            <a:off x="8544379" y="2535465"/>
            <a:ext cx="3644446" cy="2729139"/>
          </a:xfrm>
          <a:prstGeom prst="rect">
            <a:avLst/>
          </a:prstGeom>
        </p:spPr>
      </p:pic>
    </p:spTree>
    <p:extLst>
      <p:ext uri="{BB962C8B-B14F-4D97-AF65-F5344CB8AC3E}">
        <p14:creationId xmlns:p14="http://schemas.microsoft.com/office/powerpoint/2010/main" val="1517448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8F021-9FE1-A45A-7DE9-4B9F94F288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00A4135-D652-2F6C-A3C9-F921AC8F0E33}"/>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chemeClr val="bg1"/>
                </a:solidFill>
                <a:latin typeface="Cambria"/>
                <a:ea typeface="Cambria"/>
              </a:rPr>
              <a:t>Brief Overview of Deuteron Breakup</a:t>
            </a:r>
            <a:endParaRPr lang="en-US"/>
          </a:p>
        </p:txBody>
      </p:sp>
      <p:pic>
        <p:nvPicPr>
          <p:cNvPr id="16" name="Picture 15" descr="Untitled_Artwork.png">
            <a:extLst>
              <a:ext uri="{FF2B5EF4-FFF2-40B4-BE49-F238E27FC236}">
                <a16:creationId xmlns:a16="http://schemas.microsoft.com/office/drawing/2014/main" id="{B4962A17-4E29-C544-CB3D-A031B4FA1115}"/>
              </a:ext>
            </a:extLst>
          </p:cNvPr>
          <p:cNvPicPr>
            <a:picLocks noChangeAspect="1"/>
          </p:cNvPicPr>
          <p:nvPr/>
        </p:nvPicPr>
        <p:blipFill>
          <a:blip r:embed="rId3"/>
          <a:stretch>
            <a:fillRect/>
          </a:stretch>
        </p:blipFill>
        <p:spPr>
          <a:xfrm>
            <a:off x="30813" y="1190642"/>
            <a:ext cx="6575079" cy="4931308"/>
          </a:xfrm>
          <a:prstGeom prst="rect">
            <a:avLst/>
          </a:prstGeom>
        </p:spPr>
      </p:pic>
      <p:grpSp>
        <p:nvGrpSpPr>
          <p:cNvPr id="27" name="Group 26">
            <a:extLst>
              <a:ext uri="{FF2B5EF4-FFF2-40B4-BE49-F238E27FC236}">
                <a16:creationId xmlns:a16="http://schemas.microsoft.com/office/drawing/2014/main" id="{8085C58F-D5FC-5902-B3D7-1AF88A343149}"/>
              </a:ext>
            </a:extLst>
          </p:cNvPr>
          <p:cNvGrpSpPr/>
          <p:nvPr/>
        </p:nvGrpSpPr>
        <p:grpSpPr>
          <a:xfrm>
            <a:off x="6446005" y="1193257"/>
            <a:ext cx="4972741" cy="4401716"/>
            <a:chOff x="3115854" y="1426926"/>
            <a:chExt cx="7449494" cy="5986311"/>
          </a:xfrm>
        </p:grpSpPr>
        <p:pic>
          <p:nvPicPr>
            <p:cNvPr id="7" name="Picture 5">
              <a:extLst>
                <a:ext uri="{FF2B5EF4-FFF2-40B4-BE49-F238E27FC236}">
                  <a16:creationId xmlns:a16="http://schemas.microsoft.com/office/drawing/2014/main" id="{5E6C70A4-F825-6545-C82E-59810AE57105}"/>
                </a:ext>
              </a:extLst>
            </p:cNvPr>
            <p:cNvPicPr>
              <a:picLocks noChangeAspect="1"/>
            </p:cNvPicPr>
            <p:nvPr/>
          </p:nvPicPr>
          <p:blipFill>
            <a:blip r:embed="rId4"/>
            <a:stretch>
              <a:fillRect/>
            </a:stretch>
          </p:blipFill>
          <p:spPr>
            <a:xfrm>
              <a:off x="3303695" y="1515093"/>
              <a:ext cx="7261653" cy="5898144"/>
            </a:xfrm>
            <a:prstGeom prst="rect">
              <a:avLst/>
            </a:prstGeom>
          </p:spPr>
        </p:pic>
        <p:sp>
          <p:nvSpPr>
            <p:cNvPr id="12" name="Rectangle: Rounded Corners 11">
              <a:extLst>
                <a:ext uri="{FF2B5EF4-FFF2-40B4-BE49-F238E27FC236}">
                  <a16:creationId xmlns:a16="http://schemas.microsoft.com/office/drawing/2014/main" id="{6B43A061-9665-B2FF-43BD-0A4FAD2CBD0D}"/>
                </a:ext>
              </a:extLst>
            </p:cNvPr>
            <p:cNvSpPr/>
            <p:nvPr/>
          </p:nvSpPr>
          <p:spPr>
            <a:xfrm>
              <a:off x="3115854" y="1426926"/>
              <a:ext cx="3738040" cy="299299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1B10CDA3-0826-85C6-F6A2-6220556B82A3}"/>
              </a:ext>
            </a:extLst>
          </p:cNvPr>
          <p:cNvSpPr txBox="1"/>
          <p:nvPr/>
        </p:nvSpPr>
        <p:spPr>
          <a:xfrm>
            <a:off x="6653557" y="6016960"/>
            <a:ext cx="47589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Grandview Display"/>
              </a:rPr>
              <a:t>(b), (c), and (d) are suppressed in the </a:t>
            </a:r>
            <a:r>
              <a:rPr lang="en-US" sz="2400">
                <a:solidFill>
                  <a:srgbClr val="C00000"/>
                </a:solidFill>
                <a:latin typeface="Grandview Display"/>
              </a:rPr>
              <a:t>kinematic window</a:t>
            </a:r>
            <a:r>
              <a:rPr lang="en-US" sz="2400">
                <a:latin typeface="Grandview Display"/>
              </a:rPr>
              <a:t> used</a:t>
            </a:r>
          </a:p>
        </p:txBody>
      </p:sp>
      <p:sp>
        <p:nvSpPr>
          <p:cNvPr id="6" name="Slide Number Placeholder 5">
            <a:extLst>
              <a:ext uri="{FF2B5EF4-FFF2-40B4-BE49-F238E27FC236}">
                <a16:creationId xmlns:a16="http://schemas.microsoft.com/office/drawing/2014/main" id="{ED6E6EF7-D21B-CA0C-F87A-9D73BFACFA05}"/>
              </a:ext>
            </a:extLst>
          </p:cNvPr>
          <p:cNvSpPr>
            <a:spLocks noGrp="1"/>
          </p:cNvSpPr>
          <p:nvPr>
            <p:ph type="sldNum" sz="quarter" idx="12"/>
          </p:nvPr>
        </p:nvSpPr>
        <p:spPr>
          <a:xfrm>
            <a:off x="8991600" y="6490821"/>
            <a:ext cx="2743200" cy="365125"/>
          </a:xfrm>
        </p:spPr>
        <p:txBody>
          <a:bodyPr/>
          <a:lstStyle/>
          <a:p>
            <a:fld id="{A49DFD55-3C28-40EF-9E31-A92D2E4017FF}" type="slidenum">
              <a:rPr lang="en-US" sz="1200" smtClean="0">
                <a:latin typeface="Grandview Display"/>
              </a:rPr>
              <a:pPr/>
              <a:t>5</a:t>
            </a:fld>
            <a:endParaRPr lang="en-US" sz="1200">
              <a:latin typeface="Grandview Display"/>
            </a:endParaRPr>
          </a:p>
        </p:txBody>
      </p:sp>
      <p:pic>
        <p:nvPicPr>
          <p:cNvPr id="8" name="Picture 7" descr="equation">
            <a:extLst>
              <a:ext uri="{FF2B5EF4-FFF2-40B4-BE49-F238E27FC236}">
                <a16:creationId xmlns:a16="http://schemas.microsoft.com/office/drawing/2014/main" id="{5DCFFF3D-26B3-88F9-F610-2FFF39140226}"/>
              </a:ext>
            </a:extLst>
          </p:cNvPr>
          <p:cNvPicPr>
            <a:picLocks noChangeAspect="1"/>
          </p:cNvPicPr>
          <p:nvPr/>
        </p:nvPicPr>
        <p:blipFill>
          <a:blip r:embed="rId5"/>
          <a:stretch>
            <a:fillRect/>
          </a:stretch>
        </p:blipFill>
        <p:spPr>
          <a:xfrm>
            <a:off x="696687" y="1332070"/>
            <a:ext cx="2743196" cy="383860"/>
          </a:xfrm>
          <a:prstGeom prst="rect">
            <a:avLst/>
          </a:prstGeom>
        </p:spPr>
      </p:pic>
      <p:sp>
        <p:nvSpPr>
          <p:cNvPr id="4" name="TextBox 3">
            <a:extLst>
              <a:ext uri="{FF2B5EF4-FFF2-40B4-BE49-F238E27FC236}">
                <a16:creationId xmlns:a16="http://schemas.microsoft.com/office/drawing/2014/main" id="{EB7B0C04-81AE-93F9-64C8-045F1D61B566}"/>
              </a:ext>
            </a:extLst>
          </p:cNvPr>
          <p:cNvSpPr txBox="1"/>
          <p:nvPr/>
        </p:nvSpPr>
        <p:spPr>
          <a:xfrm>
            <a:off x="5999407" y="853920"/>
            <a:ext cx="32182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randview Display"/>
                <a:ea typeface="Cambria"/>
              </a:rPr>
              <a:t>Plane Wave Impulse Approx.</a:t>
            </a:r>
          </a:p>
        </p:txBody>
      </p:sp>
      <p:sp>
        <p:nvSpPr>
          <p:cNvPr id="5" name="TextBox 4">
            <a:extLst>
              <a:ext uri="{FF2B5EF4-FFF2-40B4-BE49-F238E27FC236}">
                <a16:creationId xmlns:a16="http://schemas.microsoft.com/office/drawing/2014/main" id="{4616F2C1-2FE1-862D-A4B2-8F5203751C3E}"/>
              </a:ext>
            </a:extLst>
          </p:cNvPr>
          <p:cNvSpPr txBox="1"/>
          <p:nvPr/>
        </p:nvSpPr>
        <p:spPr>
          <a:xfrm>
            <a:off x="8619433" y="864357"/>
            <a:ext cx="32182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randview Display"/>
                <a:ea typeface="Cambria"/>
              </a:rPr>
              <a:t>Final State Interactions</a:t>
            </a:r>
            <a:endParaRPr lang="en-US">
              <a:latin typeface="Grandview Display"/>
            </a:endParaRPr>
          </a:p>
        </p:txBody>
      </p:sp>
      <p:sp>
        <p:nvSpPr>
          <p:cNvPr id="9" name="TextBox 8">
            <a:extLst>
              <a:ext uri="{FF2B5EF4-FFF2-40B4-BE49-F238E27FC236}">
                <a16:creationId xmlns:a16="http://schemas.microsoft.com/office/drawing/2014/main" id="{A000BC6A-F3A8-EA43-69A5-F70FA28EA1B7}"/>
              </a:ext>
            </a:extLst>
          </p:cNvPr>
          <p:cNvSpPr txBox="1"/>
          <p:nvPr/>
        </p:nvSpPr>
        <p:spPr>
          <a:xfrm>
            <a:off x="6176857" y="5551178"/>
            <a:ext cx="32182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randview Display"/>
                <a:ea typeface="Cambria"/>
              </a:rPr>
              <a:t>Meson Exchange Currents</a:t>
            </a:r>
            <a:endParaRPr lang="en-US">
              <a:latin typeface="Grandview Display"/>
            </a:endParaRPr>
          </a:p>
        </p:txBody>
      </p:sp>
      <p:sp>
        <p:nvSpPr>
          <p:cNvPr id="10" name="TextBox 9">
            <a:extLst>
              <a:ext uri="{FF2B5EF4-FFF2-40B4-BE49-F238E27FC236}">
                <a16:creationId xmlns:a16="http://schemas.microsoft.com/office/drawing/2014/main" id="{5333B76C-2CD5-6A22-CC1F-96AC1D79A21C}"/>
              </a:ext>
            </a:extLst>
          </p:cNvPr>
          <p:cNvSpPr txBox="1"/>
          <p:nvPr/>
        </p:nvSpPr>
        <p:spPr>
          <a:xfrm>
            <a:off x="8619432" y="5551178"/>
            <a:ext cx="32182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randview Display"/>
                <a:ea typeface="Cambria"/>
              </a:rPr>
              <a:t>Isobar Configurations</a:t>
            </a:r>
            <a:endParaRPr lang="en-US">
              <a:latin typeface="Grandview Display"/>
            </a:endParaRPr>
          </a:p>
        </p:txBody>
      </p:sp>
      <p:grpSp>
        <p:nvGrpSpPr>
          <p:cNvPr id="2" name="Group 1">
            <a:extLst>
              <a:ext uri="{FF2B5EF4-FFF2-40B4-BE49-F238E27FC236}">
                <a16:creationId xmlns:a16="http://schemas.microsoft.com/office/drawing/2014/main" id="{5D09108A-DBB4-2A8F-444B-FF05978194B4}"/>
              </a:ext>
            </a:extLst>
          </p:cNvPr>
          <p:cNvGrpSpPr/>
          <p:nvPr/>
        </p:nvGrpSpPr>
        <p:grpSpPr>
          <a:xfrm>
            <a:off x="6654763" y="4072701"/>
            <a:ext cx="2007034" cy="707886"/>
            <a:chOff x="6756364" y="5749100"/>
            <a:chExt cx="1973191" cy="707886"/>
          </a:xfrm>
        </p:grpSpPr>
        <p:sp>
          <p:nvSpPr>
            <p:cNvPr id="18" name="TextBox 13">
              <a:extLst>
                <a:ext uri="{FF2B5EF4-FFF2-40B4-BE49-F238E27FC236}">
                  <a16:creationId xmlns:a16="http://schemas.microsoft.com/office/drawing/2014/main" id="{6B5D59EF-6809-BA1E-6F62-4F40D7E7A093}"/>
                </a:ext>
              </a:extLst>
            </p:cNvPr>
            <p:cNvSpPr txBox="1"/>
            <p:nvPr/>
          </p:nvSpPr>
          <p:spPr>
            <a:xfrm>
              <a:off x="6756364" y="5749100"/>
              <a:ext cx="1973191" cy="707886"/>
            </a:xfrm>
            <a:prstGeom prst="rect">
              <a:avLst/>
            </a:prstGeom>
            <a:solidFill>
              <a:schemeClr val="bg1"/>
            </a:solidFill>
            <a:ln w="28575">
              <a:solidFill>
                <a:srgbClr val="C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Cambria"/>
                  <a:ea typeface="Cambria"/>
                </a:rPr>
                <a:t>Suppressed</a:t>
              </a:r>
              <a:r>
                <a:rPr lang="en-US" sz="2000">
                  <a:latin typeface="Cambria"/>
                  <a:ea typeface="+mn-lt"/>
                  <a:cs typeface="+mn-lt"/>
                </a:rPr>
                <a:t> at </a:t>
              </a:r>
              <a:endParaRPr lang="en-US" sz="2000">
                <a:latin typeface="Cambria"/>
                <a:ea typeface="Cambria"/>
                <a:cs typeface="+mn-lt"/>
              </a:endParaRPr>
            </a:p>
            <a:p>
              <a:endParaRPr lang="en-US" sz="2000">
                <a:latin typeface="Cambria"/>
              </a:endParaRPr>
            </a:p>
          </p:txBody>
        </p:sp>
        <p:pic>
          <p:nvPicPr>
            <p:cNvPr id="19" name="Picture 18">
              <a:extLst>
                <a:ext uri="{FF2B5EF4-FFF2-40B4-BE49-F238E27FC236}">
                  <a16:creationId xmlns:a16="http://schemas.microsoft.com/office/drawing/2014/main" id="{0774E0E2-420A-9477-788A-5F04AAC0A039}"/>
                </a:ext>
              </a:extLst>
            </p:cNvPr>
            <p:cNvPicPr>
              <a:picLocks noChangeAspect="1"/>
            </p:cNvPicPr>
            <p:nvPr/>
          </p:nvPicPr>
          <p:blipFill>
            <a:blip r:embed="rId6"/>
            <a:stretch>
              <a:fillRect/>
            </a:stretch>
          </p:blipFill>
          <p:spPr>
            <a:xfrm>
              <a:off x="7431660" y="6161972"/>
              <a:ext cx="617855" cy="238760"/>
            </a:xfrm>
            <a:prstGeom prst="rect">
              <a:avLst/>
            </a:prstGeom>
            <a:solidFill>
              <a:schemeClr val="bg1"/>
            </a:solidFill>
            <a:ln w="28575">
              <a:noFill/>
            </a:ln>
          </p:spPr>
        </p:pic>
      </p:grpSp>
      <p:grpSp>
        <p:nvGrpSpPr>
          <p:cNvPr id="11" name="Group 10">
            <a:extLst>
              <a:ext uri="{FF2B5EF4-FFF2-40B4-BE49-F238E27FC236}">
                <a16:creationId xmlns:a16="http://schemas.microsoft.com/office/drawing/2014/main" id="{B83A50C5-DA9D-98CB-E30C-88D1B1A2B0DF}"/>
              </a:ext>
            </a:extLst>
          </p:cNvPr>
          <p:cNvGrpSpPr/>
          <p:nvPr/>
        </p:nvGrpSpPr>
        <p:grpSpPr>
          <a:xfrm>
            <a:off x="9192702" y="4072701"/>
            <a:ext cx="2007034" cy="707886"/>
            <a:chOff x="9649903" y="5749101"/>
            <a:chExt cx="2007034" cy="707886"/>
          </a:xfrm>
        </p:grpSpPr>
        <p:sp>
          <p:nvSpPr>
            <p:cNvPr id="15" name="TextBox 17">
              <a:extLst>
                <a:ext uri="{FF2B5EF4-FFF2-40B4-BE49-F238E27FC236}">
                  <a16:creationId xmlns:a16="http://schemas.microsoft.com/office/drawing/2014/main" id="{734C0473-0FDC-9B78-EB73-F78ADCAC7F79}"/>
                </a:ext>
              </a:extLst>
            </p:cNvPr>
            <p:cNvSpPr txBox="1"/>
            <p:nvPr/>
          </p:nvSpPr>
          <p:spPr>
            <a:xfrm>
              <a:off x="9649903" y="5749101"/>
              <a:ext cx="2007034" cy="707886"/>
            </a:xfrm>
            <a:prstGeom prst="rect">
              <a:avLst/>
            </a:prstGeom>
            <a:solidFill>
              <a:schemeClr val="bg1"/>
            </a:solidFill>
            <a:ln w="28575">
              <a:solidFill>
                <a:srgbClr val="C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Cambria"/>
                  <a:ea typeface="Cambria"/>
                </a:rPr>
                <a:t>Suppressed</a:t>
              </a:r>
              <a:r>
                <a:rPr lang="en-US" sz="2000">
                  <a:latin typeface="Cambria"/>
                  <a:ea typeface="+mn-lt"/>
                  <a:cs typeface="+mn-lt"/>
                </a:rPr>
                <a:t> at </a:t>
              </a:r>
              <a:endParaRPr lang="en-US" sz="2000">
                <a:latin typeface="Cambria"/>
                <a:ea typeface="Cambria"/>
                <a:cs typeface="+mn-lt"/>
              </a:endParaRPr>
            </a:p>
            <a:p>
              <a:endParaRPr lang="en-US" sz="2000">
                <a:latin typeface="Cambria"/>
              </a:endParaRPr>
            </a:p>
          </p:txBody>
        </p:sp>
        <p:pic>
          <p:nvPicPr>
            <p:cNvPr id="17" name="Picture 16">
              <a:extLst>
                <a:ext uri="{FF2B5EF4-FFF2-40B4-BE49-F238E27FC236}">
                  <a16:creationId xmlns:a16="http://schemas.microsoft.com/office/drawing/2014/main" id="{FAC02069-38EE-4D89-5777-F8D23C93B7B8}"/>
                </a:ext>
              </a:extLst>
            </p:cNvPr>
            <p:cNvPicPr>
              <a:picLocks noChangeAspect="1"/>
            </p:cNvPicPr>
            <p:nvPr/>
          </p:nvPicPr>
          <p:blipFill>
            <a:blip r:embed="rId7"/>
            <a:stretch>
              <a:fillRect/>
            </a:stretch>
          </p:blipFill>
          <p:spPr>
            <a:xfrm>
              <a:off x="10320380" y="6108992"/>
              <a:ext cx="653415" cy="303530"/>
            </a:xfrm>
            <a:prstGeom prst="rect">
              <a:avLst/>
            </a:prstGeom>
            <a:solidFill>
              <a:schemeClr val="bg1"/>
            </a:solidFill>
          </p:spPr>
        </p:pic>
      </p:grpSp>
      <p:sp>
        <p:nvSpPr>
          <p:cNvPr id="13" name="TextBox 21">
            <a:extLst>
              <a:ext uri="{FF2B5EF4-FFF2-40B4-BE49-F238E27FC236}">
                <a16:creationId xmlns:a16="http://schemas.microsoft.com/office/drawing/2014/main" id="{406CEC43-2158-9582-9706-25AC6D842AA2}"/>
              </a:ext>
            </a:extLst>
          </p:cNvPr>
          <p:cNvSpPr txBox="1"/>
          <p:nvPr/>
        </p:nvSpPr>
        <p:spPr>
          <a:xfrm>
            <a:off x="9222222" y="1777778"/>
            <a:ext cx="1976143" cy="707886"/>
          </a:xfrm>
          <a:prstGeom prst="rect">
            <a:avLst/>
          </a:prstGeom>
          <a:solidFill>
            <a:schemeClr val="bg1"/>
          </a:solidFill>
          <a:ln w="28575">
            <a:solidFill>
              <a:srgbClr val="C00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Cambria"/>
                <a:ea typeface="Cambria"/>
              </a:rPr>
              <a:t>Suppressed</a:t>
            </a:r>
            <a:r>
              <a:rPr lang="en-US" sz="2000">
                <a:latin typeface="Cambria"/>
                <a:ea typeface="+mn-lt"/>
                <a:cs typeface="+mn-lt"/>
              </a:rPr>
              <a:t> at </a:t>
            </a:r>
            <a:endParaRPr lang="en-US" sz="2000">
              <a:latin typeface="Cambria"/>
              <a:ea typeface="Cambria"/>
              <a:cs typeface="+mn-lt"/>
            </a:endParaRPr>
          </a:p>
          <a:p>
            <a:endParaRPr lang="en-US" sz="2000">
              <a:latin typeface="Cambria"/>
            </a:endParaRPr>
          </a:p>
        </p:txBody>
      </p:sp>
      <p:pic>
        <p:nvPicPr>
          <p:cNvPr id="20" name="Picture 19">
            <a:extLst>
              <a:ext uri="{FF2B5EF4-FFF2-40B4-BE49-F238E27FC236}">
                <a16:creationId xmlns:a16="http://schemas.microsoft.com/office/drawing/2014/main" id="{A92B5B5E-22C7-2D84-1D26-1F7AE170771B}"/>
              </a:ext>
            </a:extLst>
          </p:cNvPr>
          <p:cNvPicPr>
            <a:picLocks noChangeAspect="1"/>
          </p:cNvPicPr>
          <p:nvPr/>
        </p:nvPicPr>
        <p:blipFill>
          <a:blip r:embed="rId8"/>
          <a:srcRect b="-2326"/>
          <a:stretch>
            <a:fillRect/>
          </a:stretch>
        </p:blipFill>
        <p:spPr>
          <a:xfrm>
            <a:off x="9450160" y="2134961"/>
            <a:ext cx="1695450" cy="331381"/>
          </a:xfrm>
          <a:prstGeom prst="rect">
            <a:avLst/>
          </a:prstGeom>
        </p:spPr>
      </p:pic>
      <p:sp>
        <p:nvSpPr>
          <p:cNvPr id="24" name="TextBox 23">
            <a:extLst>
              <a:ext uri="{FF2B5EF4-FFF2-40B4-BE49-F238E27FC236}">
                <a16:creationId xmlns:a16="http://schemas.microsoft.com/office/drawing/2014/main" id="{787597CB-58BB-CD3F-1BB1-926979D1FEC5}"/>
              </a:ext>
            </a:extLst>
          </p:cNvPr>
          <p:cNvSpPr txBox="1"/>
          <p:nvPr/>
        </p:nvSpPr>
        <p:spPr>
          <a:xfrm>
            <a:off x="3110" y="6514842"/>
            <a:ext cx="632304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22" name="Picture 21" descr="Florida International University, A Doral Chamber Of ...">
            <a:extLst>
              <a:ext uri="{FF2B5EF4-FFF2-40B4-BE49-F238E27FC236}">
                <a16:creationId xmlns:a16="http://schemas.microsoft.com/office/drawing/2014/main" id="{726E2C08-413C-7738-2F6B-B61EA7C8B820}"/>
              </a:ext>
            </a:extLst>
          </p:cNvPr>
          <p:cNvPicPr>
            <a:picLocks noChangeAspect="1"/>
          </p:cNvPicPr>
          <p:nvPr/>
        </p:nvPicPr>
        <p:blipFill>
          <a:blip r:embed="rId9"/>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365160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B5CD2-D7AD-D26B-10D1-B0FE5500E458}"/>
            </a:ext>
          </a:extLst>
        </p:cNvPr>
        <p:cNvGrpSpPr/>
        <p:nvPr/>
      </p:nvGrpSpPr>
      <p:grpSpPr>
        <a:xfrm>
          <a:off x="0" y="0"/>
          <a:ext cx="0" cy="0"/>
          <a:chOff x="0" y="0"/>
          <a:chExt cx="0" cy="0"/>
        </a:xfrm>
      </p:grpSpPr>
      <p:pic>
        <p:nvPicPr>
          <p:cNvPr id="4" name="Picture 3" descr="The Strong Nuclear Force | OCR A Level Physics Revision Notes 2017">
            <a:extLst>
              <a:ext uri="{FF2B5EF4-FFF2-40B4-BE49-F238E27FC236}">
                <a16:creationId xmlns:a16="http://schemas.microsoft.com/office/drawing/2014/main" id="{C0ACB85A-2BA8-0CC8-D91C-55FB0C109850}"/>
              </a:ext>
            </a:extLst>
          </p:cNvPr>
          <p:cNvPicPr>
            <a:picLocks noChangeAspect="1"/>
          </p:cNvPicPr>
          <p:nvPr/>
        </p:nvPicPr>
        <p:blipFill>
          <a:blip r:embed="rId3"/>
          <a:stretch>
            <a:fillRect/>
          </a:stretch>
        </p:blipFill>
        <p:spPr>
          <a:xfrm>
            <a:off x="2293678" y="1229970"/>
            <a:ext cx="8780637" cy="5376077"/>
          </a:xfrm>
          <a:prstGeom prst="rect">
            <a:avLst/>
          </a:prstGeom>
        </p:spPr>
      </p:pic>
      <p:sp>
        <p:nvSpPr>
          <p:cNvPr id="22" name="Rectangle 21">
            <a:extLst>
              <a:ext uri="{FF2B5EF4-FFF2-40B4-BE49-F238E27FC236}">
                <a16:creationId xmlns:a16="http://schemas.microsoft.com/office/drawing/2014/main" id="{4FC4C744-C31F-4716-32D0-F2FCE3BAA432}"/>
              </a:ext>
            </a:extLst>
          </p:cNvPr>
          <p:cNvSpPr/>
          <p:nvPr/>
        </p:nvSpPr>
        <p:spPr>
          <a:xfrm>
            <a:off x="5775149" y="1294527"/>
            <a:ext cx="2360950" cy="10118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6F68FF0D-B5A8-9ED8-9B46-712D67E49B0D}"/>
              </a:ext>
            </a:extLst>
          </p:cNvPr>
          <p:cNvSpPr/>
          <p:nvPr/>
        </p:nvSpPr>
        <p:spPr>
          <a:xfrm rot="8100000">
            <a:off x="3478675" y="2120211"/>
            <a:ext cx="1414484" cy="640331"/>
          </a:xfrm>
          <a:prstGeom prst="homePlate">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Pentagon 8">
            <a:extLst>
              <a:ext uri="{FF2B5EF4-FFF2-40B4-BE49-F238E27FC236}">
                <a16:creationId xmlns:a16="http://schemas.microsoft.com/office/drawing/2014/main" id="{DF8E8BC3-8248-D1C4-21A0-8A999F92D2BC}"/>
              </a:ext>
            </a:extLst>
          </p:cNvPr>
          <p:cNvSpPr/>
          <p:nvPr/>
        </p:nvSpPr>
        <p:spPr>
          <a:xfrm rot="7380000">
            <a:off x="7370678" y="2731597"/>
            <a:ext cx="1111770" cy="974360"/>
          </a:xfrm>
          <a:prstGeom prst="homePlate">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1520B13-37F1-4304-7EBE-848EAA25BCBF}"/>
              </a:ext>
            </a:extLst>
          </p:cNvPr>
          <p:cNvSpPr/>
          <p:nvPr/>
        </p:nvSpPr>
        <p:spPr>
          <a:xfrm rot="16200000">
            <a:off x="7846246" y="679604"/>
            <a:ext cx="2269994" cy="2843756"/>
          </a:xfrm>
          <a:prstGeom prst="ellipse">
            <a:avLst/>
          </a:prstGeom>
          <a:solidFill>
            <a:schemeClr val="bg1"/>
          </a:solidFill>
          <a:ln w="57150">
            <a:extLst>
              <a:ext uri="{C807C97D-BFC1-408E-A445-0C87EB9F89A2}">
                <ask:lineSketchStyleProps xmlns:ask="http://schemas.microsoft.com/office/drawing/2018/sketchyshapes" sd="4222757554">
                  <a:custGeom>
                    <a:avLst/>
                    <a:gdLst>
                      <a:gd name="csX0" fmla="*/ 0 w 2311747"/>
                      <a:gd name="csY0" fmla="*/ 1129605 h 2259209"/>
                      <a:gd name="csX1" fmla="*/ 1155874 w 2311747"/>
                      <a:gd name="csY1" fmla="*/ 0 h 2259209"/>
                      <a:gd name="csX2" fmla="*/ 2311748 w 2311747"/>
                      <a:gd name="csY2" fmla="*/ 1129605 h 2259209"/>
                      <a:gd name="csX3" fmla="*/ 1155874 w 2311747"/>
                      <a:gd name="csY3" fmla="*/ 2259210 h 2259209"/>
                      <a:gd name="csX4" fmla="*/ 0 w 2311747"/>
                      <a:gd name="csY4" fmla="*/ 1129605 h 2259209"/>
                    </a:gdLst>
                    <a:ahLst/>
                    <a:cxnLst>
                      <a:cxn ang="0">
                        <a:pos x="csX0" y="csY0"/>
                      </a:cxn>
                      <a:cxn ang="0">
                        <a:pos x="csX1" y="csY1"/>
                      </a:cxn>
                      <a:cxn ang="0">
                        <a:pos x="csX2" y="csY2"/>
                      </a:cxn>
                      <a:cxn ang="0">
                        <a:pos x="csX3" y="csY3"/>
                      </a:cxn>
                      <a:cxn ang="0">
                        <a:pos x="csX4" y="csY4"/>
                      </a:cxn>
                    </a:cxnLst>
                    <a:rect l="l" t="t" r="r" b="b"/>
                    <a:pathLst>
                      <a:path w="2311747" h="2259209" extrusionOk="0">
                        <a:moveTo>
                          <a:pt x="0" y="1129605"/>
                        </a:moveTo>
                        <a:cubicBezTo>
                          <a:pt x="65103" y="454400"/>
                          <a:pt x="508886" y="7517"/>
                          <a:pt x="1155874" y="0"/>
                        </a:cubicBezTo>
                        <a:cubicBezTo>
                          <a:pt x="1731819" y="7389"/>
                          <a:pt x="2332542" y="509886"/>
                          <a:pt x="2311748" y="1129605"/>
                        </a:cubicBezTo>
                        <a:cubicBezTo>
                          <a:pt x="2384147" y="1758928"/>
                          <a:pt x="1717272" y="2287021"/>
                          <a:pt x="1155874" y="2259210"/>
                        </a:cubicBezTo>
                        <a:cubicBezTo>
                          <a:pt x="560649" y="2257989"/>
                          <a:pt x="-40726" y="1673584"/>
                          <a:pt x="0" y="1129605"/>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Proton | The Particle Zoo">
            <a:extLst>
              <a:ext uri="{FF2B5EF4-FFF2-40B4-BE49-F238E27FC236}">
                <a16:creationId xmlns:a16="http://schemas.microsoft.com/office/drawing/2014/main" id="{DC27CBFF-683B-EFC4-24AD-3E703FF98140}"/>
              </a:ext>
            </a:extLst>
          </p:cNvPr>
          <p:cNvPicPr>
            <a:picLocks noChangeAspect="1"/>
          </p:cNvPicPr>
          <p:nvPr/>
        </p:nvPicPr>
        <p:blipFill>
          <a:blip r:embed="rId4"/>
          <a:stretch>
            <a:fillRect/>
          </a:stretch>
        </p:blipFill>
        <p:spPr>
          <a:xfrm>
            <a:off x="7830980" y="1537507"/>
            <a:ext cx="1066800" cy="828675"/>
          </a:xfrm>
          <a:prstGeom prst="rect">
            <a:avLst/>
          </a:prstGeom>
        </p:spPr>
      </p:pic>
      <p:sp>
        <p:nvSpPr>
          <p:cNvPr id="27" name="Arrow: Curved Right 26">
            <a:extLst>
              <a:ext uri="{FF2B5EF4-FFF2-40B4-BE49-F238E27FC236}">
                <a16:creationId xmlns:a16="http://schemas.microsoft.com/office/drawing/2014/main" id="{851801F9-E816-D565-4B83-FD3CAAC02586}"/>
              </a:ext>
            </a:extLst>
          </p:cNvPr>
          <p:cNvSpPr/>
          <p:nvPr/>
        </p:nvSpPr>
        <p:spPr>
          <a:xfrm rot="6900000">
            <a:off x="8857617" y="990280"/>
            <a:ext cx="498432" cy="1372990"/>
          </a:xfrm>
          <a:prstGeom prst="curved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B2743601-1FE7-35F6-96DD-C6BE8999C00E}"/>
              </a:ext>
            </a:extLst>
          </p:cNvPr>
          <p:cNvSpPr txBox="1"/>
          <p:nvPr/>
        </p:nvSpPr>
        <p:spPr>
          <a:xfrm>
            <a:off x="8851383" y="1205714"/>
            <a:ext cx="49351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b="1">
                <a:solidFill>
                  <a:srgbClr val="4EA72E"/>
                </a:solidFill>
                <a:latin typeface="Comic Sans MS"/>
              </a:rPr>
              <a:t>π</a:t>
            </a:r>
          </a:p>
        </p:txBody>
      </p:sp>
      <p:pic>
        <p:nvPicPr>
          <p:cNvPr id="23" name="Picture 22" descr="Proton | The Particle Zoo">
            <a:extLst>
              <a:ext uri="{FF2B5EF4-FFF2-40B4-BE49-F238E27FC236}">
                <a16:creationId xmlns:a16="http://schemas.microsoft.com/office/drawing/2014/main" id="{030D5D30-68F6-5907-EBBC-E6E57581F393}"/>
              </a:ext>
            </a:extLst>
          </p:cNvPr>
          <p:cNvPicPr>
            <a:picLocks noChangeAspect="1"/>
          </p:cNvPicPr>
          <p:nvPr/>
        </p:nvPicPr>
        <p:blipFill>
          <a:blip r:embed="rId5"/>
          <a:stretch>
            <a:fillRect/>
          </a:stretch>
        </p:blipFill>
        <p:spPr>
          <a:xfrm>
            <a:off x="9080321" y="2066600"/>
            <a:ext cx="1085850" cy="847725"/>
          </a:xfrm>
          <a:prstGeom prst="rect">
            <a:avLst/>
          </a:prstGeom>
        </p:spPr>
      </p:pic>
      <mc:AlternateContent xmlns:mc="http://schemas.openxmlformats.org/markup-compatibility/2006" xmlns:p14="http://schemas.microsoft.com/office/powerpoint/2010/main">
        <mc:Choice Requires="p14">
          <p:contentPart p14:bwMode="auto" r:id="rId6">
            <p14:nvContentPartPr>
              <p14:cNvPr id="48" name="Ink 47">
                <a:extLst>
                  <a:ext uri="{FF2B5EF4-FFF2-40B4-BE49-F238E27FC236}">
                    <a16:creationId xmlns:a16="http://schemas.microsoft.com/office/drawing/2014/main" id="{59E99543-27CB-19CB-6FDD-8E7D4A22EC9D}"/>
                  </a:ext>
                </a:extLst>
              </p14:cNvPr>
              <p14:cNvContentPartPr/>
              <p14:nvPr/>
            </p14:nvContentPartPr>
            <p14:xfrm>
              <a:off x="9098824" y="1592447"/>
              <a:ext cx="13028" cy="86433"/>
            </p14:xfrm>
          </p:contentPart>
        </mc:Choice>
        <mc:Fallback xmlns="">
          <p:pic>
            <p:nvPicPr>
              <p:cNvPr id="48" name="Ink 47">
                <a:extLst>
                  <a:ext uri="{FF2B5EF4-FFF2-40B4-BE49-F238E27FC236}">
                    <a16:creationId xmlns:a16="http://schemas.microsoft.com/office/drawing/2014/main" id="{59E99543-27CB-19CB-6FDD-8E7D4A22EC9D}"/>
                  </a:ext>
                </a:extLst>
              </p:cNvPr>
              <p:cNvPicPr/>
              <p:nvPr/>
            </p:nvPicPr>
            <p:blipFill>
              <a:blip r:embed="rId7"/>
              <a:stretch>
                <a:fillRect/>
              </a:stretch>
            </p:blipFill>
            <p:spPr>
              <a:xfrm>
                <a:off x="9081219" y="1574515"/>
                <a:ext cx="47887" cy="12193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0" name="Ink 49">
                <a:extLst>
                  <a:ext uri="{FF2B5EF4-FFF2-40B4-BE49-F238E27FC236}">
                    <a16:creationId xmlns:a16="http://schemas.microsoft.com/office/drawing/2014/main" id="{53DE1936-E797-80FD-0A52-F53C006457BE}"/>
                  </a:ext>
                </a:extLst>
              </p14:cNvPr>
              <p14:cNvContentPartPr/>
              <p14:nvPr/>
            </p14:nvContentPartPr>
            <p14:xfrm>
              <a:off x="9198759" y="1567463"/>
              <a:ext cx="12491" cy="72655"/>
            </p14:xfrm>
          </p:contentPart>
        </mc:Choice>
        <mc:Fallback xmlns="">
          <p:pic>
            <p:nvPicPr>
              <p:cNvPr id="50" name="Ink 49">
                <a:extLst>
                  <a:ext uri="{FF2B5EF4-FFF2-40B4-BE49-F238E27FC236}">
                    <a16:creationId xmlns:a16="http://schemas.microsoft.com/office/drawing/2014/main" id="{53DE1936-E797-80FD-0A52-F53C006457BE}"/>
                  </a:ext>
                </a:extLst>
              </p:cNvPr>
              <p:cNvPicPr/>
              <p:nvPr/>
            </p:nvPicPr>
            <p:blipFill>
              <a:blip r:embed="rId9"/>
              <a:stretch>
                <a:fillRect/>
              </a:stretch>
            </p:blipFill>
            <p:spPr>
              <a:xfrm>
                <a:off x="9162021" y="1549568"/>
                <a:ext cx="85233" cy="108088"/>
              </a:xfrm>
              <a:prstGeom prst="rect">
                <a:avLst/>
              </a:prstGeom>
            </p:spPr>
          </p:pic>
        </mc:Fallback>
      </mc:AlternateContent>
      <p:sp>
        <p:nvSpPr>
          <p:cNvPr id="53" name="Oval 52">
            <a:extLst>
              <a:ext uri="{FF2B5EF4-FFF2-40B4-BE49-F238E27FC236}">
                <a16:creationId xmlns:a16="http://schemas.microsoft.com/office/drawing/2014/main" id="{6596D67D-8561-F972-9132-DE745A30E676}"/>
              </a:ext>
            </a:extLst>
          </p:cNvPr>
          <p:cNvSpPr/>
          <p:nvPr/>
        </p:nvSpPr>
        <p:spPr>
          <a:xfrm rot="18240000">
            <a:off x="4274261" y="855850"/>
            <a:ext cx="2176734" cy="2566711"/>
          </a:xfrm>
          <a:prstGeom prst="ellipse">
            <a:avLst/>
          </a:prstGeom>
          <a:solidFill>
            <a:schemeClr val="bg1"/>
          </a:solidFill>
          <a:ln w="57150">
            <a:extLst>
              <a:ext uri="{C807C97D-BFC1-408E-A445-0C87EB9F89A2}">
                <ask:lineSketchStyleProps xmlns:ask="http://schemas.microsoft.com/office/drawing/2018/sketchyshapes" sd="4222757554">
                  <a:custGeom>
                    <a:avLst/>
                    <a:gdLst>
                      <a:gd name="csX0" fmla="*/ 0 w 2311747"/>
                      <a:gd name="csY0" fmla="*/ 1129605 h 2259209"/>
                      <a:gd name="csX1" fmla="*/ 1155874 w 2311747"/>
                      <a:gd name="csY1" fmla="*/ 0 h 2259209"/>
                      <a:gd name="csX2" fmla="*/ 2311748 w 2311747"/>
                      <a:gd name="csY2" fmla="*/ 1129605 h 2259209"/>
                      <a:gd name="csX3" fmla="*/ 1155874 w 2311747"/>
                      <a:gd name="csY3" fmla="*/ 2259210 h 2259209"/>
                      <a:gd name="csX4" fmla="*/ 0 w 2311747"/>
                      <a:gd name="csY4" fmla="*/ 1129605 h 2259209"/>
                    </a:gdLst>
                    <a:ahLst/>
                    <a:cxnLst>
                      <a:cxn ang="0">
                        <a:pos x="csX0" y="csY0"/>
                      </a:cxn>
                      <a:cxn ang="0">
                        <a:pos x="csX1" y="csY1"/>
                      </a:cxn>
                      <a:cxn ang="0">
                        <a:pos x="csX2" y="csY2"/>
                      </a:cxn>
                      <a:cxn ang="0">
                        <a:pos x="csX3" y="csY3"/>
                      </a:cxn>
                      <a:cxn ang="0">
                        <a:pos x="csX4" y="csY4"/>
                      </a:cxn>
                    </a:cxnLst>
                    <a:rect l="l" t="t" r="r" b="b"/>
                    <a:pathLst>
                      <a:path w="2311747" h="2259209" extrusionOk="0">
                        <a:moveTo>
                          <a:pt x="0" y="1129605"/>
                        </a:moveTo>
                        <a:cubicBezTo>
                          <a:pt x="65103" y="454400"/>
                          <a:pt x="508886" y="7517"/>
                          <a:pt x="1155874" y="0"/>
                        </a:cubicBezTo>
                        <a:cubicBezTo>
                          <a:pt x="1731819" y="7389"/>
                          <a:pt x="2332542" y="509886"/>
                          <a:pt x="2311748" y="1129605"/>
                        </a:cubicBezTo>
                        <a:cubicBezTo>
                          <a:pt x="2384147" y="1758928"/>
                          <a:pt x="1717272" y="2287021"/>
                          <a:pt x="1155874" y="2259210"/>
                        </a:cubicBezTo>
                        <a:cubicBezTo>
                          <a:pt x="560649" y="2257989"/>
                          <a:pt x="-40726" y="1673584"/>
                          <a:pt x="0" y="1129605"/>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A close up of a toy&#10;&#10;AI-generated content may be incorrect.">
            <a:extLst>
              <a:ext uri="{FF2B5EF4-FFF2-40B4-BE49-F238E27FC236}">
                <a16:creationId xmlns:a16="http://schemas.microsoft.com/office/drawing/2014/main" id="{4035E7A9-98F9-17F2-B80F-F5E88939E31B}"/>
              </a:ext>
            </a:extLst>
          </p:cNvPr>
          <p:cNvPicPr>
            <a:picLocks noChangeAspect="1"/>
          </p:cNvPicPr>
          <p:nvPr/>
        </p:nvPicPr>
        <p:blipFill>
          <a:blip r:embed="rId10"/>
          <a:stretch>
            <a:fillRect/>
          </a:stretch>
        </p:blipFill>
        <p:spPr>
          <a:xfrm>
            <a:off x="4504191" y="1563903"/>
            <a:ext cx="408900" cy="507475"/>
          </a:xfrm>
          <a:prstGeom prst="rect">
            <a:avLst/>
          </a:prstGeom>
        </p:spPr>
      </p:pic>
      <p:pic>
        <p:nvPicPr>
          <p:cNvPr id="57" name="Picture 56" descr="A close up of a toy&#10;&#10;AI-generated content may be incorrect.">
            <a:extLst>
              <a:ext uri="{FF2B5EF4-FFF2-40B4-BE49-F238E27FC236}">
                <a16:creationId xmlns:a16="http://schemas.microsoft.com/office/drawing/2014/main" id="{E91B480C-07B7-2C43-D1FA-67DA805AB6FE}"/>
              </a:ext>
            </a:extLst>
          </p:cNvPr>
          <p:cNvPicPr>
            <a:picLocks noChangeAspect="1"/>
          </p:cNvPicPr>
          <p:nvPr/>
        </p:nvPicPr>
        <p:blipFill>
          <a:blip r:embed="rId10"/>
          <a:stretch>
            <a:fillRect/>
          </a:stretch>
        </p:blipFill>
        <p:spPr>
          <a:xfrm>
            <a:off x="4957830" y="1280869"/>
            <a:ext cx="396409" cy="522020"/>
          </a:xfrm>
          <a:prstGeom prst="rect">
            <a:avLst/>
          </a:prstGeom>
        </p:spPr>
      </p:pic>
      <p:pic>
        <p:nvPicPr>
          <p:cNvPr id="58" name="Picture 57" descr="A close up of a toy&#10;&#10;AI-generated content may be incorrect.">
            <a:extLst>
              <a:ext uri="{FF2B5EF4-FFF2-40B4-BE49-F238E27FC236}">
                <a16:creationId xmlns:a16="http://schemas.microsoft.com/office/drawing/2014/main" id="{EF90D352-B504-5E79-0B5A-1CB894E9D5E8}"/>
              </a:ext>
            </a:extLst>
          </p:cNvPr>
          <p:cNvPicPr>
            <a:picLocks noChangeAspect="1"/>
          </p:cNvPicPr>
          <p:nvPr/>
        </p:nvPicPr>
        <p:blipFill>
          <a:blip r:embed="rId10"/>
          <a:stretch>
            <a:fillRect/>
          </a:stretch>
        </p:blipFill>
        <p:spPr>
          <a:xfrm>
            <a:off x="5365611" y="2371421"/>
            <a:ext cx="421391" cy="574040"/>
          </a:xfrm>
          <a:prstGeom prst="rect">
            <a:avLst/>
          </a:prstGeom>
        </p:spPr>
      </p:pic>
      <p:pic>
        <p:nvPicPr>
          <p:cNvPr id="59" name="Picture 58" descr="A close up of a toy&#10;&#10;AI-generated content may be incorrect.">
            <a:extLst>
              <a:ext uri="{FF2B5EF4-FFF2-40B4-BE49-F238E27FC236}">
                <a16:creationId xmlns:a16="http://schemas.microsoft.com/office/drawing/2014/main" id="{35AE45C9-92EA-3060-4EF1-B83E34E25368}"/>
              </a:ext>
            </a:extLst>
          </p:cNvPr>
          <p:cNvPicPr>
            <a:picLocks noChangeAspect="1"/>
          </p:cNvPicPr>
          <p:nvPr/>
        </p:nvPicPr>
        <p:blipFill>
          <a:blip r:embed="rId11"/>
          <a:stretch>
            <a:fillRect/>
          </a:stretch>
        </p:blipFill>
        <p:spPr>
          <a:xfrm>
            <a:off x="4978007" y="1772801"/>
            <a:ext cx="541383" cy="488736"/>
          </a:xfrm>
          <a:prstGeom prst="rect">
            <a:avLst/>
          </a:prstGeom>
        </p:spPr>
      </p:pic>
      <p:pic>
        <p:nvPicPr>
          <p:cNvPr id="60" name="Picture 59" descr="A close up of a toy&#10;&#10;AI-generated content may be incorrect.">
            <a:extLst>
              <a:ext uri="{FF2B5EF4-FFF2-40B4-BE49-F238E27FC236}">
                <a16:creationId xmlns:a16="http://schemas.microsoft.com/office/drawing/2014/main" id="{0BB7FF91-3346-54C3-7E45-DEF95FA39F09}"/>
              </a:ext>
            </a:extLst>
          </p:cNvPr>
          <p:cNvPicPr>
            <a:picLocks noChangeAspect="1"/>
          </p:cNvPicPr>
          <p:nvPr/>
        </p:nvPicPr>
        <p:blipFill>
          <a:blip r:embed="rId11"/>
          <a:stretch>
            <a:fillRect/>
          </a:stretch>
        </p:blipFill>
        <p:spPr>
          <a:xfrm>
            <a:off x="5778850" y="2368128"/>
            <a:ext cx="541383" cy="488736"/>
          </a:xfrm>
          <a:prstGeom prst="rect">
            <a:avLst/>
          </a:prstGeom>
        </p:spPr>
      </p:pic>
      <p:pic>
        <p:nvPicPr>
          <p:cNvPr id="61" name="Picture 60" descr="A close up of a toy&#10;&#10;AI-generated content may be incorrect.">
            <a:extLst>
              <a:ext uri="{FF2B5EF4-FFF2-40B4-BE49-F238E27FC236}">
                <a16:creationId xmlns:a16="http://schemas.microsoft.com/office/drawing/2014/main" id="{E187AFEE-A9F5-74C6-1306-73663353B677}"/>
              </a:ext>
            </a:extLst>
          </p:cNvPr>
          <p:cNvPicPr>
            <a:picLocks noChangeAspect="1"/>
          </p:cNvPicPr>
          <p:nvPr/>
        </p:nvPicPr>
        <p:blipFill>
          <a:blip r:embed="rId11"/>
          <a:stretch>
            <a:fillRect/>
          </a:stretch>
        </p:blipFill>
        <p:spPr>
          <a:xfrm>
            <a:off x="5572820" y="1804115"/>
            <a:ext cx="541383" cy="488736"/>
          </a:xfrm>
          <a:prstGeom prst="rect">
            <a:avLst/>
          </a:prstGeom>
        </p:spPr>
      </p:pic>
      <mc:AlternateContent xmlns:mc="http://schemas.openxmlformats.org/markup-compatibility/2006" xmlns:p14="http://schemas.microsoft.com/office/powerpoint/2010/main">
        <mc:Choice Requires="p14">
          <p:contentPart p14:bwMode="auto" r:id="rId12">
            <p14:nvContentPartPr>
              <p14:cNvPr id="64" name="Ink 63">
                <a:extLst>
                  <a:ext uri="{FF2B5EF4-FFF2-40B4-BE49-F238E27FC236}">
                    <a16:creationId xmlns:a16="http://schemas.microsoft.com/office/drawing/2014/main" id="{6D44648C-C6BC-E98F-55D7-C879EA5195F0}"/>
                  </a:ext>
                </a:extLst>
              </p14:cNvPr>
              <p14:cNvContentPartPr/>
              <p14:nvPr/>
            </p14:nvContentPartPr>
            <p14:xfrm>
              <a:off x="4362988" y="1229476"/>
              <a:ext cx="1997003" cy="1852605"/>
            </p14:xfrm>
          </p:contentPart>
        </mc:Choice>
        <mc:Fallback xmlns="">
          <p:pic>
            <p:nvPicPr>
              <p:cNvPr id="64" name="Ink 63">
                <a:extLst>
                  <a:ext uri="{FF2B5EF4-FFF2-40B4-BE49-F238E27FC236}">
                    <a16:creationId xmlns:a16="http://schemas.microsoft.com/office/drawing/2014/main" id="{6D44648C-C6BC-E98F-55D7-C879EA5195F0}"/>
                  </a:ext>
                </a:extLst>
              </p:cNvPr>
              <p:cNvPicPr/>
              <p:nvPr/>
            </p:nvPicPr>
            <p:blipFill>
              <a:blip r:embed="rId13"/>
              <a:stretch>
                <a:fillRect/>
              </a:stretch>
            </p:blipFill>
            <p:spPr>
              <a:xfrm>
                <a:off x="4344990" y="1211479"/>
                <a:ext cx="2032638" cy="1888239"/>
              </a:xfrm>
              <a:prstGeom prst="rect">
                <a:avLst/>
              </a:prstGeom>
            </p:spPr>
          </p:pic>
        </mc:Fallback>
      </mc:AlternateContent>
      <p:pic>
        <p:nvPicPr>
          <p:cNvPr id="62" name="Picture 61">
            <a:extLst>
              <a:ext uri="{FF2B5EF4-FFF2-40B4-BE49-F238E27FC236}">
                <a16:creationId xmlns:a16="http://schemas.microsoft.com/office/drawing/2014/main" id="{DBC2C464-04FB-97AE-416A-E7C64DE8856F}"/>
              </a:ext>
            </a:extLst>
          </p:cNvPr>
          <p:cNvPicPr>
            <a:picLocks noChangeAspect="1"/>
          </p:cNvPicPr>
          <p:nvPr/>
        </p:nvPicPr>
        <p:blipFill>
          <a:blip r:embed="rId14"/>
          <a:stretch>
            <a:fillRect/>
          </a:stretch>
        </p:blipFill>
        <p:spPr>
          <a:xfrm>
            <a:off x="4710605" y="2303270"/>
            <a:ext cx="530141" cy="481557"/>
          </a:xfrm>
          <a:prstGeom prst="rect">
            <a:avLst/>
          </a:prstGeom>
        </p:spPr>
      </p:pic>
      <p:sp>
        <p:nvSpPr>
          <p:cNvPr id="69" name="TextBox 68">
            <a:extLst>
              <a:ext uri="{FF2B5EF4-FFF2-40B4-BE49-F238E27FC236}">
                <a16:creationId xmlns:a16="http://schemas.microsoft.com/office/drawing/2014/main" id="{BDD4CC29-7E25-F2E7-DAA3-98282B4D3DB6}"/>
              </a:ext>
            </a:extLst>
          </p:cNvPr>
          <p:cNvSpPr txBox="1"/>
          <p:nvPr/>
        </p:nvSpPr>
        <p:spPr>
          <a:xfrm>
            <a:off x="10169693" y="2617116"/>
            <a:ext cx="191432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Grandview Display"/>
              </a:rPr>
              <a:t>Pion exchange was theorized in 1934, the pion was observed in 1947</a:t>
            </a:r>
          </a:p>
        </p:txBody>
      </p:sp>
      <p:sp>
        <p:nvSpPr>
          <p:cNvPr id="71" name="TextBox 70">
            <a:extLst>
              <a:ext uri="{FF2B5EF4-FFF2-40B4-BE49-F238E27FC236}">
                <a16:creationId xmlns:a16="http://schemas.microsoft.com/office/drawing/2014/main" id="{C44DAAC8-9BCB-CF04-771C-47839BC0BE3C}"/>
              </a:ext>
            </a:extLst>
          </p:cNvPr>
          <p:cNvSpPr txBox="1"/>
          <p:nvPr/>
        </p:nvSpPr>
        <p:spPr>
          <a:xfrm>
            <a:off x="180357" y="1614690"/>
            <a:ext cx="234469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Grandview Display"/>
              </a:rPr>
              <a:t>Higher recoil momenta allow us to see shorter nucleon distances, possibly to quark degrees of freedom</a:t>
            </a:r>
          </a:p>
        </p:txBody>
      </p:sp>
      <p:sp>
        <p:nvSpPr>
          <p:cNvPr id="73" name="Slide Number Placeholder 72">
            <a:extLst>
              <a:ext uri="{FF2B5EF4-FFF2-40B4-BE49-F238E27FC236}">
                <a16:creationId xmlns:a16="http://schemas.microsoft.com/office/drawing/2014/main" id="{E66A84F9-2796-C8A3-47CE-E70317EBD388}"/>
              </a:ext>
            </a:extLst>
          </p:cNvPr>
          <p:cNvSpPr>
            <a:spLocks noGrp="1"/>
          </p:cNvSpPr>
          <p:nvPr>
            <p:ph type="sldNum" sz="quarter" idx="12"/>
          </p:nvPr>
        </p:nvSpPr>
        <p:spPr>
          <a:xfrm>
            <a:off x="9297649" y="6493760"/>
            <a:ext cx="2743200" cy="365125"/>
          </a:xfrm>
        </p:spPr>
        <p:txBody>
          <a:bodyPr/>
          <a:lstStyle/>
          <a:p>
            <a:fld id="{330EA680-D336-4FF7-8B7A-9848BB0A1C32}" type="slidenum">
              <a:rPr lang="en-US" dirty="0" smtClean="0">
                <a:latin typeface="Grandview Display"/>
              </a:rPr>
              <a:t>6</a:t>
            </a:fld>
            <a:endParaRPr lang="en-US">
              <a:latin typeface="Grandview Display"/>
            </a:endParaRPr>
          </a:p>
        </p:txBody>
      </p:sp>
      <p:cxnSp>
        <p:nvCxnSpPr>
          <p:cNvPr id="10" name="Straight Arrow Connector 9">
            <a:extLst>
              <a:ext uri="{FF2B5EF4-FFF2-40B4-BE49-F238E27FC236}">
                <a16:creationId xmlns:a16="http://schemas.microsoft.com/office/drawing/2014/main" id="{D754D15A-FEC7-B97C-0819-C2C55694A494}"/>
              </a:ext>
            </a:extLst>
          </p:cNvPr>
          <p:cNvCxnSpPr/>
          <p:nvPr/>
        </p:nvCxnSpPr>
        <p:spPr>
          <a:xfrm flipH="1">
            <a:off x="6901121" y="1110230"/>
            <a:ext cx="8385" cy="2693609"/>
          </a:xfrm>
          <a:prstGeom prst="straightConnector1">
            <a:avLst/>
          </a:prstGeom>
          <a:ln w="28575">
            <a:prstDash val="dash"/>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739BE135-3094-DAFA-A248-BD99A67C93BD}"/>
              </a:ext>
            </a:extLst>
          </p:cNvPr>
          <p:cNvSpPr txBox="1"/>
          <p:nvPr/>
        </p:nvSpPr>
        <p:spPr>
          <a:xfrm>
            <a:off x="407096" y="3763028"/>
            <a:ext cx="188934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0" i="0" u="none" strike="noStrike" baseline="0">
                <a:solidFill>
                  <a:srgbClr val="000000"/>
                </a:solidFill>
                <a:latin typeface="Grandview Display"/>
                <a:ea typeface="Grandview Display"/>
                <a:cs typeface="Grandview Display"/>
              </a:rPr>
              <a:t>The short-range part of the nucleon-nucleon interaction is the </a:t>
            </a:r>
            <a:r>
              <a:rPr lang="en-US" b="1" i="0" u="none" strike="noStrike" baseline="0">
                <a:solidFill>
                  <a:srgbClr val="000000"/>
                </a:solidFill>
                <a:latin typeface="Grandview Display"/>
                <a:ea typeface="Grandview Display"/>
                <a:cs typeface="Grandview Display"/>
              </a:rPr>
              <a:t>least understood</a:t>
            </a:r>
            <a:r>
              <a:rPr lang="en-US" b="0" i="0" u="none" strike="noStrike" baseline="0">
                <a:solidFill>
                  <a:srgbClr val="000000"/>
                </a:solidFill>
                <a:latin typeface="Grandview Display"/>
                <a:ea typeface="Grandview Display"/>
                <a:cs typeface="Grandview Display"/>
              </a:rPr>
              <a:t> and hardest to access experimentally</a:t>
            </a:r>
            <a:endParaRPr lang="en-US"/>
          </a:p>
          <a:p>
            <a:pPr algn="ctr"/>
            <a:endParaRPr lang="en-US"/>
          </a:p>
        </p:txBody>
      </p:sp>
      <p:pic>
        <p:nvPicPr>
          <p:cNvPr id="21" name="Graphic 20" descr="Question Mark with solid fill">
            <a:extLst>
              <a:ext uri="{FF2B5EF4-FFF2-40B4-BE49-F238E27FC236}">
                <a16:creationId xmlns:a16="http://schemas.microsoft.com/office/drawing/2014/main" id="{857B767D-A11B-5435-EC6C-9717E18F41EC}"/>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3749457" y="2355935"/>
            <a:ext cx="496868" cy="496868"/>
          </a:xfrm>
          <a:prstGeom prst="rect">
            <a:avLst/>
          </a:prstGeom>
        </p:spPr>
      </p:pic>
      <p:sp>
        <p:nvSpPr>
          <p:cNvPr id="5" name="Rectangle 4">
            <a:extLst>
              <a:ext uri="{FF2B5EF4-FFF2-40B4-BE49-F238E27FC236}">
                <a16:creationId xmlns:a16="http://schemas.microsoft.com/office/drawing/2014/main" id="{AC15ABB2-367C-A128-2EFE-C94406C0E2EA}"/>
              </a:ext>
            </a:extLst>
          </p:cNvPr>
          <p:cNvSpPr/>
          <p:nvPr/>
        </p:nvSpPr>
        <p:spPr>
          <a:xfrm>
            <a:off x="2935" y="-1468"/>
            <a:ext cx="12184660" cy="723344"/>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rgbClr val="FFFFFF"/>
                </a:solidFill>
                <a:latin typeface="Cambria"/>
                <a:ea typeface="Cambria"/>
              </a:rPr>
              <a:t>Motivation : Refining our Picture of the Deuteron</a:t>
            </a:r>
            <a:endParaRPr lang="en-US" sz="2800">
              <a:latin typeface="Cambria"/>
              <a:ea typeface="Cambria"/>
            </a:endParaRPr>
          </a:p>
        </p:txBody>
      </p:sp>
      <p:sp>
        <p:nvSpPr>
          <p:cNvPr id="8" name="TextBox 6">
            <a:extLst>
              <a:ext uri="{FF2B5EF4-FFF2-40B4-BE49-F238E27FC236}">
                <a16:creationId xmlns:a16="http://schemas.microsoft.com/office/drawing/2014/main" id="{85D224FE-3943-6CEC-D289-FEC6861A2417}"/>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3" name="Picture 2" descr="Florida International University, A Doral Chamber Of ...">
            <a:extLst>
              <a:ext uri="{FF2B5EF4-FFF2-40B4-BE49-F238E27FC236}">
                <a16:creationId xmlns:a16="http://schemas.microsoft.com/office/drawing/2014/main" id="{D0A0A8C5-7783-3729-5F6A-5567EE7CDDFE}"/>
              </a:ext>
            </a:extLst>
          </p:cNvPr>
          <p:cNvPicPr>
            <a:picLocks noChangeAspect="1"/>
          </p:cNvPicPr>
          <p:nvPr/>
        </p:nvPicPr>
        <p:blipFill>
          <a:blip r:embed="rId16"/>
          <a:stretch>
            <a:fillRect/>
          </a:stretch>
        </p:blipFill>
        <p:spPr>
          <a:xfrm>
            <a:off x="10726056" y="48333"/>
            <a:ext cx="1110344" cy="629050"/>
          </a:xfrm>
          <a:prstGeom prst="rect">
            <a:avLst/>
          </a:prstGeom>
        </p:spPr>
      </p:pic>
    </p:spTree>
    <p:extLst>
      <p:ext uri="{BB962C8B-B14F-4D97-AF65-F5344CB8AC3E}">
        <p14:creationId xmlns:p14="http://schemas.microsoft.com/office/powerpoint/2010/main" val="2857984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F6859-CFE7-A28A-0C8D-92D76F1FA50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112630C-184E-7F53-1A37-05EEDDC80E45}"/>
              </a:ext>
            </a:extLst>
          </p:cNvPr>
          <p:cNvSpPr/>
          <p:nvPr/>
        </p:nvSpPr>
        <p:spPr>
          <a:xfrm>
            <a:off x="2935" y="-1468"/>
            <a:ext cx="12184660" cy="462386"/>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rgbClr val="FFFFFF"/>
                </a:solidFill>
                <a:latin typeface="Cambria"/>
                <a:ea typeface="Cambria"/>
              </a:rPr>
              <a:t>Previous Experiments</a:t>
            </a:r>
            <a:endParaRPr lang="en-US" sz="2800">
              <a:latin typeface="Cambria"/>
              <a:ea typeface="Cambria"/>
            </a:endParaRPr>
          </a:p>
        </p:txBody>
      </p:sp>
      <p:sp>
        <p:nvSpPr>
          <p:cNvPr id="4" name="Slide Number Placeholder 3">
            <a:extLst>
              <a:ext uri="{FF2B5EF4-FFF2-40B4-BE49-F238E27FC236}">
                <a16:creationId xmlns:a16="http://schemas.microsoft.com/office/drawing/2014/main" id="{DF77842D-7399-5648-A495-157FF154F963}"/>
              </a:ext>
            </a:extLst>
          </p:cNvPr>
          <p:cNvSpPr>
            <a:spLocks noGrp="1"/>
          </p:cNvSpPr>
          <p:nvPr>
            <p:ph type="sldNum" sz="quarter" idx="12"/>
          </p:nvPr>
        </p:nvSpPr>
        <p:spPr>
          <a:xfrm>
            <a:off x="8965504" y="6492049"/>
            <a:ext cx="2743200" cy="365125"/>
          </a:xfrm>
        </p:spPr>
        <p:txBody>
          <a:bodyPr/>
          <a:lstStyle/>
          <a:p>
            <a:fld id="{330EA680-D336-4FF7-8B7A-9848BB0A1C32}" type="slidenum">
              <a:rPr lang="en-US" dirty="0" smtClean="0">
                <a:latin typeface="Grandview Display"/>
              </a:rPr>
              <a:t>7</a:t>
            </a:fld>
            <a:endParaRPr lang="en-US">
              <a:latin typeface="Grandview Display"/>
            </a:endParaRPr>
          </a:p>
        </p:txBody>
      </p:sp>
      <p:sp>
        <p:nvSpPr>
          <p:cNvPr id="12" name="TextBox 701">
            <a:extLst>
              <a:ext uri="{FF2B5EF4-FFF2-40B4-BE49-F238E27FC236}">
                <a16:creationId xmlns:a16="http://schemas.microsoft.com/office/drawing/2014/main" id="{D4BFF6F8-4DA9-6972-7E94-044E62577990}"/>
              </a:ext>
            </a:extLst>
          </p:cNvPr>
          <p:cNvSpPr txBox="1"/>
          <p:nvPr/>
        </p:nvSpPr>
        <p:spPr>
          <a:xfrm>
            <a:off x="8179297" y="5471384"/>
            <a:ext cx="3241704"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Grandview Display"/>
              </a:rPr>
              <a:t>MAMI (1998). </a:t>
            </a:r>
            <a:r>
              <a:rPr lang="en-US" i="1">
                <a:latin typeface="Grandview Display"/>
                <a:hlinkClick r:id="rId3"/>
              </a:rPr>
              <a:t>Physics Letters B</a:t>
            </a:r>
            <a:r>
              <a:rPr lang="en-US">
                <a:latin typeface="Grandview Display"/>
                <a:hlinkClick r:id="rId3"/>
              </a:rPr>
              <a:t>, </a:t>
            </a:r>
            <a:r>
              <a:rPr lang="en-US" i="1">
                <a:latin typeface="Grandview Display"/>
                <a:hlinkClick r:id="rId3"/>
              </a:rPr>
              <a:t>424</a:t>
            </a:r>
            <a:r>
              <a:rPr lang="en-US">
                <a:latin typeface="Grandview Display"/>
                <a:hlinkClick r:id="rId3"/>
              </a:rPr>
              <a:t>(1–2), 33–38.</a:t>
            </a:r>
            <a:endParaRPr lang="en-US">
              <a:latin typeface="Grandview Display"/>
            </a:endParaRPr>
          </a:p>
        </p:txBody>
      </p:sp>
      <p:pic>
        <p:nvPicPr>
          <p:cNvPr id="3" name="Picture 2" descr="Screenshot 2026-06-09 at 9.59.11 PM.png">
            <a:extLst>
              <a:ext uri="{FF2B5EF4-FFF2-40B4-BE49-F238E27FC236}">
                <a16:creationId xmlns:a16="http://schemas.microsoft.com/office/drawing/2014/main" id="{D70F96B4-19A6-19C4-9300-50C78C4C56C9}"/>
              </a:ext>
            </a:extLst>
          </p:cNvPr>
          <p:cNvPicPr>
            <a:picLocks noChangeAspect="1"/>
          </p:cNvPicPr>
          <p:nvPr/>
        </p:nvPicPr>
        <p:blipFill>
          <a:blip r:embed="rId4"/>
          <a:stretch>
            <a:fillRect/>
          </a:stretch>
        </p:blipFill>
        <p:spPr>
          <a:xfrm>
            <a:off x="3240382" y="624113"/>
            <a:ext cx="4949236" cy="6052458"/>
          </a:xfrm>
          <a:prstGeom prst="rect">
            <a:avLst/>
          </a:prstGeom>
        </p:spPr>
      </p:pic>
      <p:sp>
        <p:nvSpPr>
          <p:cNvPr id="2" name="TextBox 1">
            <a:extLst>
              <a:ext uri="{FF2B5EF4-FFF2-40B4-BE49-F238E27FC236}">
                <a16:creationId xmlns:a16="http://schemas.microsoft.com/office/drawing/2014/main" id="{ED5F7CCF-572D-C5B0-45A7-B7FB92F0B2AE}"/>
              </a:ext>
            </a:extLst>
          </p:cNvPr>
          <p:cNvSpPr txBox="1"/>
          <p:nvPr/>
        </p:nvSpPr>
        <p:spPr>
          <a:xfrm>
            <a:off x="4520291" y="5578022"/>
            <a:ext cx="30919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Grandview Display"/>
                <a:ea typeface="+mn-lt"/>
                <a:cs typeface="+mn-lt"/>
              </a:rPr>
              <a:t>Calculations by H. </a:t>
            </a:r>
            <a:r>
              <a:rPr lang="en-US" b="1" err="1">
                <a:latin typeface="Grandview Display"/>
                <a:ea typeface="+mn-lt"/>
                <a:cs typeface="+mn-lt"/>
              </a:rPr>
              <a:t>Arenhövel</a:t>
            </a:r>
            <a:endParaRPr lang="en-US" b="1" err="1">
              <a:latin typeface="Grandview Display"/>
            </a:endParaRPr>
          </a:p>
        </p:txBody>
      </p:sp>
      <p:sp>
        <p:nvSpPr>
          <p:cNvPr id="10" name="TextBox 6">
            <a:extLst>
              <a:ext uri="{FF2B5EF4-FFF2-40B4-BE49-F238E27FC236}">
                <a16:creationId xmlns:a16="http://schemas.microsoft.com/office/drawing/2014/main" id="{B9ACAD0C-38CB-1F56-A2A0-5CFE1EA928C9}"/>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6" name="Picture 5" descr="Florida International University, A Doral Chamber Of ...">
            <a:extLst>
              <a:ext uri="{FF2B5EF4-FFF2-40B4-BE49-F238E27FC236}">
                <a16:creationId xmlns:a16="http://schemas.microsoft.com/office/drawing/2014/main" id="{8F8B7F86-B999-95E5-9896-DC3FDDC29030}"/>
              </a:ext>
            </a:extLst>
          </p:cNvPr>
          <p:cNvPicPr>
            <a:picLocks noChangeAspect="1"/>
          </p:cNvPicPr>
          <p:nvPr/>
        </p:nvPicPr>
        <p:blipFill>
          <a:blip r:embed="rId5"/>
          <a:stretch>
            <a:fillRect/>
          </a:stretch>
        </p:blipFill>
        <p:spPr>
          <a:xfrm>
            <a:off x="11059883" y="4791"/>
            <a:ext cx="827317" cy="462136"/>
          </a:xfrm>
          <a:prstGeom prst="rect">
            <a:avLst/>
          </a:prstGeom>
        </p:spPr>
      </p:pic>
    </p:spTree>
    <p:extLst>
      <p:ext uri="{BB962C8B-B14F-4D97-AF65-F5344CB8AC3E}">
        <p14:creationId xmlns:p14="http://schemas.microsoft.com/office/powerpoint/2010/main" val="841219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7297CD-044D-7783-E37C-0A9B6F5991AC}"/>
              </a:ext>
            </a:extLst>
          </p:cNvPr>
          <p:cNvSpPr/>
          <p:nvPr/>
        </p:nvSpPr>
        <p:spPr>
          <a:xfrm>
            <a:off x="2935" y="-1468"/>
            <a:ext cx="12184660" cy="462386"/>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rgbClr val="FFFFFF"/>
                </a:solidFill>
                <a:latin typeface="Cambria"/>
                <a:ea typeface="Cambria"/>
              </a:rPr>
              <a:t>Previous Experiments</a:t>
            </a:r>
            <a:endParaRPr lang="en-US" sz="2800">
              <a:latin typeface="Cambria"/>
              <a:ea typeface="Cambria"/>
            </a:endParaRPr>
          </a:p>
        </p:txBody>
      </p:sp>
      <p:sp>
        <p:nvSpPr>
          <p:cNvPr id="4" name="Slide Number Placeholder 3">
            <a:extLst>
              <a:ext uri="{FF2B5EF4-FFF2-40B4-BE49-F238E27FC236}">
                <a16:creationId xmlns:a16="http://schemas.microsoft.com/office/drawing/2014/main" id="{78AD76FD-516E-9733-43A5-A30A4D8C4D5C}"/>
              </a:ext>
            </a:extLst>
          </p:cNvPr>
          <p:cNvSpPr>
            <a:spLocks noGrp="1"/>
          </p:cNvSpPr>
          <p:nvPr>
            <p:ph type="sldNum" sz="quarter" idx="12"/>
          </p:nvPr>
        </p:nvSpPr>
        <p:spPr>
          <a:xfrm>
            <a:off x="8965504" y="6492049"/>
            <a:ext cx="2743200" cy="365125"/>
          </a:xfrm>
        </p:spPr>
        <p:txBody>
          <a:bodyPr/>
          <a:lstStyle/>
          <a:p>
            <a:fld id="{330EA680-D336-4FF7-8B7A-9848BB0A1C32}" type="slidenum">
              <a:rPr lang="en-US" dirty="0" smtClean="0">
                <a:latin typeface="Grandview Display"/>
              </a:rPr>
              <a:t>8</a:t>
            </a:fld>
            <a:endParaRPr lang="en-US">
              <a:latin typeface="Grandview Display"/>
            </a:endParaRPr>
          </a:p>
        </p:txBody>
      </p:sp>
      <p:sp>
        <p:nvSpPr>
          <p:cNvPr id="12" name="TextBox 701">
            <a:extLst>
              <a:ext uri="{FF2B5EF4-FFF2-40B4-BE49-F238E27FC236}">
                <a16:creationId xmlns:a16="http://schemas.microsoft.com/office/drawing/2014/main" id="{737DC03A-D39E-5F4B-F50E-4DAAD5F67ED3}"/>
              </a:ext>
            </a:extLst>
          </p:cNvPr>
          <p:cNvSpPr txBox="1"/>
          <p:nvPr/>
        </p:nvSpPr>
        <p:spPr>
          <a:xfrm>
            <a:off x="8179297" y="5471384"/>
            <a:ext cx="3241704"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Grandview Display"/>
              </a:rPr>
              <a:t>MAMI (1998). </a:t>
            </a:r>
            <a:r>
              <a:rPr lang="en-US" i="1">
                <a:latin typeface="Grandview Display"/>
                <a:hlinkClick r:id="rId3"/>
              </a:rPr>
              <a:t>Physics Letters B</a:t>
            </a:r>
            <a:r>
              <a:rPr lang="en-US">
                <a:latin typeface="Grandview Display"/>
                <a:hlinkClick r:id="rId3"/>
              </a:rPr>
              <a:t>, </a:t>
            </a:r>
            <a:r>
              <a:rPr lang="en-US" i="1">
                <a:latin typeface="Grandview Display"/>
                <a:hlinkClick r:id="rId3"/>
              </a:rPr>
              <a:t>424</a:t>
            </a:r>
            <a:r>
              <a:rPr lang="en-US">
                <a:latin typeface="Grandview Display"/>
                <a:hlinkClick r:id="rId3"/>
              </a:rPr>
              <a:t>(1–2), 33–38.</a:t>
            </a:r>
            <a:endParaRPr lang="en-US">
              <a:latin typeface="Grandview Display"/>
            </a:endParaRPr>
          </a:p>
        </p:txBody>
      </p:sp>
      <p:pic>
        <p:nvPicPr>
          <p:cNvPr id="3" name="Picture 2" descr="Screenshot 2026-06-09 at 9.59.11 PM.png">
            <a:extLst>
              <a:ext uri="{FF2B5EF4-FFF2-40B4-BE49-F238E27FC236}">
                <a16:creationId xmlns:a16="http://schemas.microsoft.com/office/drawing/2014/main" id="{B4B101BF-6534-4A8C-C0D4-9B5500A49E13}"/>
              </a:ext>
            </a:extLst>
          </p:cNvPr>
          <p:cNvPicPr>
            <a:picLocks noChangeAspect="1"/>
          </p:cNvPicPr>
          <p:nvPr/>
        </p:nvPicPr>
        <p:blipFill>
          <a:blip r:embed="rId4"/>
          <a:stretch>
            <a:fillRect/>
          </a:stretch>
        </p:blipFill>
        <p:spPr>
          <a:xfrm>
            <a:off x="3240382" y="624113"/>
            <a:ext cx="4949236" cy="6052458"/>
          </a:xfrm>
          <a:prstGeom prst="rect">
            <a:avLst/>
          </a:prstGeom>
        </p:spPr>
      </p:pic>
      <p:sp>
        <p:nvSpPr>
          <p:cNvPr id="5" name="Rectangle 4">
            <a:extLst>
              <a:ext uri="{FF2B5EF4-FFF2-40B4-BE49-F238E27FC236}">
                <a16:creationId xmlns:a16="http://schemas.microsoft.com/office/drawing/2014/main" id="{F83D4C48-2839-ACE7-D96B-D785D8176C65}"/>
              </a:ext>
            </a:extLst>
          </p:cNvPr>
          <p:cNvSpPr/>
          <p:nvPr/>
        </p:nvSpPr>
        <p:spPr>
          <a:xfrm>
            <a:off x="4519387" y="829129"/>
            <a:ext cx="1036863" cy="5112202"/>
          </a:xfrm>
          <a:prstGeom prst="rect">
            <a:avLst/>
          </a:prstGeom>
          <a:solidFill>
            <a:srgbClr val="15608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C45CCBD-499D-3C97-7CE6-211489B2677C}"/>
              </a:ext>
            </a:extLst>
          </p:cNvPr>
          <p:cNvSpPr txBox="1"/>
          <p:nvPr/>
        </p:nvSpPr>
        <p:spPr>
          <a:xfrm>
            <a:off x="76199" y="2930978"/>
            <a:ext cx="3347809" cy="461665"/>
          </a:xfrm>
          <a:prstGeom prst="rect">
            <a:avLst/>
          </a:prstGeom>
          <a:solidFill>
            <a:srgbClr val="156082">
              <a:alpha val="20000"/>
            </a:srgbClr>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accent1"/>
                </a:solidFill>
                <a:latin typeface="Grandview Display"/>
              </a:rPr>
              <a:t>r &gt; ~ 2 </a:t>
            </a:r>
            <a:r>
              <a:rPr lang="en-US" sz="2400" err="1">
                <a:solidFill>
                  <a:schemeClr val="accent1"/>
                </a:solidFill>
                <a:latin typeface="Grandview Display"/>
              </a:rPr>
              <a:t>fm</a:t>
            </a:r>
            <a:r>
              <a:rPr lang="en-US" sz="2400">
                <a:solidFill>
                  <a:schemeClr val="accent1"/>
                </a:solidFill>
                <a:latin typeface="Grandview Display"/>
              </a:rPr>
              <a:t> (long-range)</a:t>
            </a:r>
          </a:p>
        </p:txBody>
      </p:sp>
      <p:cxnSp>
        <p:nvCxnSpPr>
          <p:cNvPr id="13" name="Straight Arrow Connector 12">
            <a:extLst>
              <a:ext uri="{FF2B5EF4-FFF2-40B4-BE49-F238E27FC236}">
                <a16:creationId xmlns:a16="http://schemas.microsoft.com/office/drawing/2014/main" id="{34890DAE-6823-4444-7714-B1590F401028}"/>
              </a:ext>
            </a:extLst>
          </p:cNvPr>
          <p:cNvCxnSpPr/>
          <p:nvPr/>
        </p:nvCxnSpPr>
        <p:spPr>
          <a:xfrm>
            <a:off x="3448049" y="3243035"/>
            <a:ext cx="1284061" cy="670832"/>
          </a:xfrm>
          <a:prstGeom prst="straightConnector1">
            <a:avLst/>
          </a:prstGeom>
          <a:ln w="5715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550CFA9-7C6A-43D6-14F3-D01F5B9D5D43}"/>
              </a:ext>
            </a:extLst>
          </p:cNvPr>
          <p:cNvSpPr txBox="1"/>
          <p:nvPr/>
        </p:nvSpPr>
        <p:spPr>
          <a:xfrm>
            <a:off x="4520291" y="5578022"/>
            <a:ext cx="30919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Grandview Display"/>
                <a:ea typeface="+mn-lt"/>
                <a:cs typeface="+mn-lt"/>
              </a:rPr>
              <a:t>Calculations by H. </a:t>
            </a:r>
            <a:r>
              <a:rPr lang="en-US" b="1" err="1">
                <a:latin typeface="Grandview Display"/>
                <a:ea typeface="+mn-lt"/>
                <a:cs typeface="+mn-lt"/>
              </a:rPr>
              <a:t>Arenhövel</a:t>
            </a:r>
            <a:endParaRPr lang="en-US" b="1" err="1">
              <a:latin typeface="Grandview Display"/>
            </a:endParaRPr>
          </a:p>
        </p:txBody>
      </p:sp>
      <p:sp>
        <p:nvSpPr>
          <p:cNvPr id="14" name="TextBox 6">
            <a:extLst>
              <a:ext uri="{FF2B5EF4-FFF2-40B4-BE49-F238E27FC236}">
                <a16:creationId xmlns:a16="http://schemas.microsoft.com/office/drawing/2014/main" id="{9B17A5F3-19AA-A69E-645A-FE3277361366}"/>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7" name="Picture 6" descr="Florida International University, A Doral Chamber Of ...">
            <a:extLst>
              <a:ext uri="{FF2B5EF4-FFF2-40B4-BE49-F238E27FC236}">
                <a16:creationId xmlns:a16="http://schemas.microsoft.com/office/drawing/2014/main" id="{A0FA32F9-60DD-2790-E0E2-B1EBCFEF5A4A}"/>
              </a:ext>
            </a:extLst>
          </p:cNvPr>
          <p:cNvPicPr>
            <a:picLocks noChangeAspect="1"/>
          </p:cNvPicPr>
          <p:nvPr/>
        </p:nvPicPr>
        <p:blipFill>
          <a:blip r:embed="rId5"/>
          <a:stretch>
            <a:fillRect/>
          </a:stretch>
        </p:blipFill>
        <p:spPr>
          <a:xfrm>
            <a:off x="11059883" y="4791"/>
            <a:ext cx="827317" cy="462136"/>
          </a:xfrm>
          <a:prstGeom prst="rect">
            <a:avLst/>
          </a:prstGeom>
        </p:spPr>
      </p:pic>
    </p:spTree>
    <p:extLst>
      <p:ext uri="{BB962C8B-B14F-4D97-AF65-F5344CB8AC3E}">
        <p14:creationId xmlns:p14="http://schemas.microsoft.com/office/powerpoint/2010/main" val="164339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7297CD-044D-7783-E37C-0A9B6F5991AC}"/>
              </a:ext>
            </a:extLst>
          </p:cNvPr>
          <p:cNvSpPr/>
          <p:nvPr/>
        </p:nvSpPr>
        <p:spPr>
          <a:xfrm>
            <a:off x="2935" y="-1468"/>
            <a:ext cx="12184660" cy="462386"/>
          </a:xfrm>
          <a:prstGeom prst="rect">
            <a:avLst/>
          </a:prstGeom>
          <a:solidFill>
            <a:srgbClr val="081E3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rgbClr val="FFFFFF"/>
                </a:solidFill>
                <a:latin typeface="Cambria"/>
                <a:ea typeface="Cambria"/>
              </a:rPr>
              <a:t>Previous Experiments</a:t>
            </a:r>
            <a:endParaRPr lang="en-US" sz="2800">
              <a:latin typeface="Cambria"/>
              <a:ea typeface="Cambria"/>
            </a:endParaRPr>
          </a:p>
        </p:txBody>
      </p:sp>
      <p:sp>
        <p:nvSpPr>
          <p:cNvPr id="4" name="Slide Number Placeholder 3">
            <a:extLst>
              <a:ext uri="{FF2B5EF4-FFF2-40B4-BE49-F238E27FC236}">
                <a16:creationId xmlns:a16="http://schemas.microsoft.com/office/drawing/2014/main" id="{78AD76FD-516E-9733-43A5-A30A4D8C4D5C}"/>
              </a:ext>
            </a:extLst>
          </p:cNvPr>
          <p:cNvSpPr>
            <a:spLocks noGrp="1"/>
          </p:cNvSpPr>
          <p:nvPr>
            <p:ph type="sldNum" sz="quarter" idx="12"/>
          </p:nvPr>
        </p:nvSpPr>
        <p:spPr>
          <a:xfrm>
            <a:off x="8965504" y="6492049"/>
            <a:ext cx="2743200" cy="365125"/>
          </a:xfrm>
        </p:spPr>
        <p:txBody>
          <a:bodyPr/>
          <a:lstStyle/>
          <a:p>
            <a:fld id="{330EA680-D336-4FF7-8B7A-9848BB0A1C32}" type="slidenum">
              <a:rPr lang="en-US" dirty="0" smtClean="0">
                <a:latin typeface="Grandview Display"/>
              </a:rPr>
              <a:t>9</a:t>
            </a:fld>
            <a:endParaRPr lang="en-US">
              <a:latin typeface="Grandview Display"/>
            </a:endParaRPr>
          </a:p>
        </p:txBody>
      </p:sp>
      <p:sp>
        <p:nvSpPr>
          <p:cNvPr id="12" name="TextBox 701">
            <a:extLst>
              <a:ext uri="{FF2B5EF4-FFF2-40B4-BE49-F238E27FC236}">
                <a16:creationId xmlns:a16="http://schemas.microsoft.com/office/drawing/2014/main" id="{737DC03A-D39E-5F4B-F50E-4DAAD5F67ED3}"/>
              </a:ext>
            </a:extLst>
          </p:cNvPr>
          <p:cNvSpPr txBox="1"/>
          <p:nvPr/>
        </p:nvSpPr>
        <p:spPr>
          <a:xfrm>
            <a:off x="8179297" y="5471384"/>
            <a:ext cx="3241704"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Grandview Display"/>
              </a:rPr>
              <a:t>MAMI (1998). </a:t>
            </a:r>
            <a:r>
              <a:rPr lang="en-US" i="1">
                <a:latin typeface="Grandview Display"/>
                <a:hlinkClick r:id="rId3"/>
              </a:rPr>
              <a:t>Physics Letters B</a:t>
            </a:r>
            <a:r>
              <a:rPr lang="en-US">
                <a:latin typeface="Grandview Display"/>
                <a:hlinkClick r:id="rId3"/>
              </a:rPr>
              <a:t>, </a:t>
            </a:r>
            <a:r>
              <a:rPr lang="en-US" i="1">
                <a:latin typeface="Grandview Display"/>
                <a:hlinkClick r:id="rId3"/>
              </a:rPr>
              <a:t>424</a:t>
            </a:r>
            <a:r>
              <a:rPr lang="en-US">
                <a:latin typeface="Grandview Display"/>
                <a:hlinkClick r:id="rId3"/>
              </a:rPr>
              <a:t>(1–2), 33–38.</a:t>
            </a:r>
            <a:endParaRPr lang="en-US">
              <a:latin typeface="Grandview Display"/>
            </a:endParaRPr>
          </a:p>
        </p:txBody>
      </p:sp>
      <p:pic>
        <p:nvPicPr>
          <p:cNvPr id="3" name="Picture 2" descr="Screenshot 2026-06-09 at 9.59.11 PM.png">
            <a:extLst>
              <a:ext uri="{FF2B5EF4-FFF2-40B4-BE49-F238E27FC236}">
                <a16:creationId xmlns:a16="http://schemas.microsoft.com/office/drawing/2014/main" id="{B4B101BF-6534-4A8C-C0D4-9B5500A49E13}"/>
              </a:ext>
            </a:extLst>
          </p:cNvPr>
          <p:cNvPicPr>
            <a:picLocks noChangeAspect="1"/>
          </p:cNvPicPr>
          <p:nvPr/>
        </p:nvPicPr>
        <p:blipFill>
          <a:blip r:embed="rId4"/>
          <a:stretch>
            <a:fillRect/>
          </a:stretch>
        </p:blipFill>
        <p:spPr>
          <a:xfrm>
            <a:off x="3240382" y="624113"/>
            <a:ext cx="4949236" cy="6052458"/>
          </a:xfrm>
          <a:prstGeom prst="rect">
            <a:avLst/>
          </a:prstGeom>
        </p:spPr>
      </p:pic>
      <p:sp>
        <p:nvSpPr>
          <p:cNvPr id="5" name="Rectangle 4">
            <a:extLst>
              <a:ext uri="{FF2B5EF4-FFF2-40B4-BE49-F238E27FC236}">
                <a16:creationId xmlns:a16="http://schemas.microsoft.com/office/drawing/2014/main" id="{F83D4C48-2839-ACE7-D96B-D785D8176C65}"/>
              </a:ext>
            </a:extLst>
          </p:cNvPr>
          <p:cNvSpPr/>
          <p:nvPr/>
        </p:nvSpPr>
        <p:spPr>
          <a:xfrm>
            <a:off x="4519387" y="829129"/>
            <a:ext cx="1036863" cy="5112202"/>
          </a:xfrm>
          <a:prstGeom prst="rect">
            <a:avLst/>
          </a:prstGeom>
          <a:solidFill>
            <a:srgbClr val="15608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221175-1332-6E86-845D-20A2D9271BD5}"/>
              </a:ext>
            </a:extLst>
          </p:cNvPr>
          <p:cNvSpPr/>
          <p:nvPr/>
        </p:nvSpPr>
        <p:spPr>
          <a:xfrm>
            <a:off x="5557158" y="829128"/>
            <a:ext cx="1276348" cy="5112202"/>
          </a:xfrm>
          <a:prstGeom prst="rect">
            <a:avLst/>
          </a:prstGeom>
          <a:solidFill>
            <a:srgbClr val="4EA72E">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C45CCBD-499D-3C97-7CE6-211489B2677C}"/>
              </a:ext>
            </a:extLst>
          </p:cNvPr>
          <p:cNvSpPr txBox="1"/>
          <p:nvPr/>
        </p:nvSpPr>
        <p:spPr>
          <a:xfrm>
            <a:off x="76199" y="2930978"/>
            <a:ext cx="3347809" cy="461665"/>
          </a:xfrm>
          <a:prstGeom prst="rect">
            <a:avLst/>
          </a:prstGeom>
          <a:solidFill>
            <a:srgbClr val="156082">
              <a:alpha val="20000"/>
            </a:srgbClr>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accent1"/>
                </a:solidFill>
                <a:latin typeface="Grandview Display"/>
              </a:rPr>
              <a:t>r &gt; ~ 2 </a:t>
            </a:r>
            <a:r>
              <a:rPr lang="en-US" sz="2400" err="1">
                <a:solidFill>
                  <a:schemeClr val="accent1"/>
                </a:solidFill>
                <a:latin typeface="Grandview Display"/>
              </a:rPr>
              <a:t>fm</a:t>
            </a:r>
            <a:r>
              <a:rPr lang="en-US" sz="2400">
                <a:solidFill>
                  <a:schemeClr val="accent1"/>
                </a:solidFill>
                <a:latin typeface="Grandview Display"/>
              </a:rPr>
              <a:t> (long-range)</a:t>
            </a:r>
          </a:p>
        </p:txBody>
      </p:sp>
      <p:cxnSp>
        <p:nvCxnSpPr>
          <p:cNvPr id="13" name="Straight Arrow Connector 12">
            <a:extLst>
              <a:ext uri="{FF2B5EF4-FFF2-40B4-BE49-F238E27FC236}">
                <a16:creationId xmlns:a16="http://schemas.microsoft.com/office/drawing/2014/main" id="{34890DAE-6823-4444-7714-B1590F401028}"/>
              </a:ext>
            </a:extLst>
          </p:cNvPr>
          <p:cNvCxnSpPr/>
          <p:nvPr/>
        </p:nvCxnSpPr>
        <p:spPr>
          <a:xfrm>
            <a:off x="3448049" y="3243035"/>
            <a:ext cx="1284061" cy="670832"/>
          </a:xfrm>
          <a:prstGeom prst="straightConnector1">
            <a:avLst/>
          </a:prstGeom>
          <a:ln w="5715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29E41AE-605D-36A3-0356-1549CF3D51F9}"/>
              </a:ext>
            </a:extLst>
          </p:cNvPr>
          <p:cNvSpPr txBox="1"/>
          <p:nvPr/>
        </p:nvSpPr>
        <p:spPr>
          <a:xfrm>
            <a:off x="76198" y="4832349"/>
            <a:ext cx="3347809" cy="830997"/>
          </a:xfrm>
          <a:prstGeom prst="rect">
            <a:avLst/>
          </a:prstGeom>
          <a:solidFill>
            <a:srgbClr val="4EA72E">
              <a:alpha val="20000"/>
            </a:srgbClr>
          </a:solidFill>
          <a:ln>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accent6"/>
                </a:solidFill>
                <a:latin typeface="Grandview Display"/>
              </a:rPr>
              <a:t>2 </a:t>
            </a:r>
            <a:r>
              <a:rPr lang="en-US" sz="2400" err="1">
                <a:solidFill>
                  <a:schemeClr val="accent6"/>
                </a:solidFill>
                <a:latin typeface="Grandview Display"/>
              </a:rPr>
              <a:t>fm</a:t>
            </a:r>
            <a:r>
              <a:rPr lang="en-US" sz="2400">
                <a:solidFill>
                  <a:schemeClr val="accent6"/>
                </a:solidFill>
                <a:latin typeface="Grandview Display"/>
              </a:rPr>
              <a:t> &gt; r &gt; 1 </a:t>
            </a:r>
            <a:r>
              <a:rPr lang="en-US" sz="2400" err="1">
                <a:solidFill>
                  <a:schemeClr val="accent6"/>
                </a:solidFill>
                <a:latin typeface="Grandview Display"/>
              </a:rPr>
              <a:t>fm</a:t>
            </a:r>
            <a:r>
              <a:rPr lang="en-US" sz="2400">
                <a:solidFill>
                  <a:schemeClr val="accent6"/>
                </a:solidFill>
                <a:latin typeface="Grandview Display"/>
              </a:rPr>
              <a:t> </a:t>
            </a:r>
            <a:br>
              <a:rPr lang="en-US" sz="2400">
                <a:solidFill>
                  <a:schemeClr val="accent6"/>
                </a:solidFill>
                <a:latin typeface="Grandview Display"/>
              </a:rPr>
            </a:br>
            <a:r>
              <a:rPr lang="en-US" sz="2400">
                <a:solidFill>
                  <a:schemeClr val="accent6"/>
                </a:solidFill>
                <a:latin typeface="Grandview Display"/>
              </a:rPr>
              <a:t>(intermediate-range)</a:t>
            </a:r>
          </a:p>
        </p:txBody>
      </p:sp>
      <p:cxnSp>
        <p:nvCxnSpPr>
          <p:cNvPr id="17" name="Straight Arrow Connector 16">
            <a:extLst>
              <a:ext uri="{FF2B5EF4-FFF2-40B4-BE49-F238E27FC236}">
                <a16:creationId xmlns:a16="http://schemas.microsoft.com/office/drawing/2014/main" id="{F8ACDE04-B01B-1329-0500-54BC553E44A6}"/>
              </a:ext>
            </a:extLst>
          </p:cNvPr>
          <p:cNvCxnSpPr>
            <a:cxnSpLocks/>
          </p:cNvCxnSpPr>
          <p:nvPr/>
        </p:nvCxnSpPr>
        <p:spPr>
          <a:xfrm>
            <a:off x="3433534" y="5079091"/>
            <a:ext cx="2474232" cy="39461"/>
          </a:xfrm>
          <a:prstGeom prst="straightConnector1">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550CFA9-7C6A-43D6-14F3-D01F5B9D5D43}"/>
              </a:ext>
            </a:extLst>
          </p:cNvPr>
          <p:cNvSpPr txBox="1"/>
          <p:nvPr/>
        </p:nvSpPr>
        <p:spPr>
          <a:xfrm>
            <a:off x="4520291" y="5578022"/>
            <a:ext cx="30919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Grandview Display"/>
                <a:ea typeface="+mn-lt"/>
                <a:cs typeface="+mn-lt"/>
              </a:rPr>
              <a:t>Calculations by H. </a:t>
            </a:r>
            <a:r>
              <a:rPr lang="en-US" b="1" err="1">
                <a:latin typeface="Grandview Display"/>
                <a:ea typeface="+mn-lt"/>
                <a:cs typeface="+mn-lt"/>
              </a:rPr>
              <a:t>Arenhövel</a:t>
            </a:r>
            <a:endParaRPr lang="en-US" b="1" err="1">
              <a:latin typeface="Grandview Display"/>
            </a:endParaRPr>
          </a:p>
        </p:txBody>
      </p:sp>
      <p:sp>
        <p:nvSpPr>
          <p:cNvPr id="16" name="TextBox 6">
            <a:extLst>
              <a:ext uri="{FF2B5EF4-FFF2-40B4-BE49-F238E27FC236}">
                <a16:creationId xmlns:a16="http://schemas.microsoft.com/office/drawing/2014/main" id="{EF95D823-716D-E4F6-ADE2-35A8D2EEECBF}"/>
              </a:ext>
            </a:extLst>
          </p:cNvPr>
          <p:cNvSpPr txBox="1"/>
          <p:nvPr/>
        </p:nvSpPr>
        <p:spPr>
          <a:xfrm>
            <a:off x="3110" y="6514842"/>
            <a:ext cx="632304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F7F7F"/>
                </a:solidFill>
                <a:latin typeface="Grandview Display"/>
              </a:rPr>
              <a:t>Deuteron Breakup – Gema Villegas – JLUO Annual Meeting – 25 June 2026</a:t>
            </a:r>
            <a:r>
              <a:rPr lang="en-US" sz="1400">
                <a:solidFill>
                  <a:srgbClr val="7F7F7F"/>
                </a:solidFill>
                <a:latin typeface="Grandview Display"/>
              </a:rPr>
              <a:t> </a:t>
            </a:r>
            <a:r>
              <a:rPr lang="en-US" sz="1400">
                <a:solidFill>
                  <a:srgbClr val="7F7F7F"/>
                </a:solidFill>
              </a:rPr>
              <a:t>  </a:t>
            </a:r>
          </a:p>
        </p:txBody>
      </p:sp>
      <p:pic>
        <p:nvPicPr>
          <p:cNvPr id="7" name="Picture 6" descr="Florida International University, A Doral Chamber Of ...">
            <a:extLst>
              <a:ext uri="{FF2B5EF4-FFF2-40B4-BE49-F238E27FC236}">
                <a16:creationId xmlns:a16="http://schemas.microsoft.com/office/drawing/2014/main" id="{A71E0919-67A7-EC0D-67E8-F1F8C1530E98}"/>
              </a:ext>
            </a:extLst>
          </p:cNvPr>
          <p:cNvPicPr>
            <a:picLocks noChangeAspect="1"/>
          </p:cNvPicPr>
          <p:nvPr/>
        </p:nvPicPr>
        <p:blipFill>
          <a:blip r:embed="rId5"/>
          <a:stretch>
            <a:fillRect/>
          </a:stretch>
        </p:blipFill>
        <p:spPr>
          <a:xfrm>
            <a:off x="11059883" y="4791"/>
            <a:ext cx="827317" cy="462136"/>
          </a:xfrm>
          <a:prstGeom prst="rect">
            <a:avLst/>
          </a:prstGeom>
        </p:spPr>
      </p:pic>
    </p:spTree>
    <p:extLst>
      <p:ext uri="{BB962C8B-B14F-4D97-AF65-F5344CB8AC3E}">
        <p14:creationId xmlns:p14="http://schemas.microsoft.com/office/powerpoint/2010/main" val="115875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41</Slides>
  <Notes>22</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Study of the Short-Range Nucleon-Nucleon Potentials via Electro-disintegration of the Deuteron at High Four Momentum Transfers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2013-07-15T20:26:40Z</dcterms:created>
  <dcterms:modified xsi:type="dcterms:W3CDTF">2026-06-24T19:52:11Z</dcterms:modified>
</cp:coreProperties>
</file>