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0" r:id="rId3"/>
    <p:sldId id="262" r:id="rId4"/>
    <p:sldId id="258" r:id="rId5"/>
    <p:sldId id="257" r:id="rId6"/>
    <p:sldId id="256" r:id="rId7"/>
    <p:sldId id="261" r:id="rId8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CDC2EE-BCC2-D3A4-E189-B314F5DF15CE}" v="5" dt="2026-06-24T18:13:48.881"/>
    <p1510:client id="{C00C9EFD-3FC7-82E3-7052-38DC338B8408}" v="79" dt="2026-06-24T18:30:26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lei Carlson" userId="S::lorelei@jlab.org::b05e0326-0340-49a8-b058-85b8006322fe" providerId="AD" clId="Web-{94CDC2EE-BCC2-D3A4-E189-B314F5DF15CE}"/>
    <pc:docChg chg="modSld">
      <pc:chgData name="Lorelei Carlson" userId="S::lorelei@jlab.org::b05e0326-0340-49a8-b058-85b8006322fe" providerId="AD" clId="Web-{94CDC2EE-BCC2-D3A4-E189-B314F5DF15CE}" dt="2026-06-24T18:13:48.881" v="4" actId="20577"/>
      <pc:docMkLst>
        <pc:docMk/>
      </pc:docMkLst>
      <pc:sldChg chg="modSp">
        <pc:chgData name="Lorelei Carlson" userId="S::lorelei@jlab.org::b05e0326-0340-49a8-b058-85b8006322fe" providerId="AD" clId="Web-{94CDC2EE-BCC2-D3A4-E189-B314F5DF15CE}" dt="2026-06-24T18:13:48.881" v="4" actId="20577"/>
        <pc:sldMkLst>
          <pc:docMk/>
          <pc:sldMk cId="2412577882" sldId="259"/>
        </pc:sldMkLst>
        <pc:spChg chg="mod">
          <ac:chgData name="Lorelei Carlson" userId="S::lorelei@jlab.org::b05e0326-0340-49a8-b058-85b8006322fe" providerId="AD" clId="Web-{94CDC2EE-BCC2-D3A4-E189-B314F5DF15CE}" dt="2026-06-24T18:13:48.881" v="4" actId="20577"/>
          <ac:spMkLst>
            <pc:docMk/>
            <pc:sldMk cId="2412577882" sldId="259"/>
            <ac:spMk id="4" creationId="{F7653AF7-C0F3-07C8-EE34-229A3502A48A}"/>
          </ac:spMkLst>
        </pc:spChg>
      </pc:sldChg>
    </pc:docChg>
  </pc:docChgLst>
  <pc:docChgLst>
    <pc:chgData name="Lorelei Carlson" userId="S::lorelei@jlab.org::b05e0326-0340-49a8-b058-85b8006322fe" providerId="AD" clId="Web-{C00C9EFD-3FC7-82E3-7052-38DC338B8408}"/>
    <pc:docChg chg="modSld">
      <pc:chgData name="Lorelei Carlson" userId="S::lorelei@jlab.org::b05e0326-0340-49a8-b058-85b8006322fe" providerId="AD" clId="Web-{C00C9EFD-3FC7-82E3-7052-38DC338B8408}" dt="2026-06-24T18:30:25.323" v="43" actId="20577"/>
      <pc:docMkLst>
        <pc:docMk/>
      </pc:docMkLst>
      <pc:sldChg chg="modSp">
        <pc:chgData name="Lorelei Carlson" userId="S::lorelei@jlab.org::b05e0326-0340-49a8-b058-85b8006322fe" providerId="AD" clId="Web-{C00C9EFD-3FC7-82E3-7052-38DC338B8408}" dt="2026-06-24T18:30:25.323" v="43" actId="20577"/>
        <pc:sldMkLst>
          <pc:docMk/>
          <pc:sldMk cId="367599986" sldId="261"/>
        </pc:sldMkLst>
        <pc:spChg chg="mod">
          <ac:chgData name="Lorelei Carlson" userId="S::lorelei@jlab.org::b05e0326-0340-49a8-b058-85b8006322fe" providerId="AD" clId="Web-{C00C9EFD-3FC7-82E3-7052-38DC338B8408}" dt="2026-06-24T18:30:25.323" v="43" actId="20577"/>
          <ac:spMkLst>
            <pc:docMk/>
            <pc:sldMk cId="367599986" sldId="261"/>
            <ac:spMk id="8" creationId="{542A3187-37BF-A79F-E5D4-93890D707DF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6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0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4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4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1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7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8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2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82B61-B435-AF49-9578-409D132191E6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187A7-5DB3-604B-9284-806E903A0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7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ty.club/lists/suggestions/simple-thank-you-graphic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7653AF7-C0F3-07C8-EE34-229A3502A48A}"/>
              </a:ext>
            </a:extLst>
          </p:cNvPr>
          <p:cNvSpPr txBox="1">
            <a:spLocks/>
          </p:cNvSpPr>
          <p:nvPr/>
        </p:nvSpPr>
        <p:spPr>
          <a:xfrm>
            <a:off x="207817" y="3299491"/>
            <a:ext cx="9727753" cy="41931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Poster Competition</a:t>
            </a:r>
          </a:p>
          <a:p>
            <a:pPr marL="0" indent="0">
              <a:buNone/>
            </a:pPr>
            <a:endParaRPr lang="en-US" sz="3200"/>
          </a:p>
          <a:p>
            <a:r>
              <a:rPr lang="en-US" sz="3050"/>
              <a:t>The organizers: Lorelei Carlson, Christine Ploen and Zeke Wertz</a:t>
            </a:r>
            <a:endParaRPr lang="en-US" sz="3050">
              <a:ea typeface="Calibri"/>
              <a:cs typeface="Calibri"/>
            </a:endParaRPr>
          </a:p>
          <a:p>
            <a:endParaRPr lang="en-US"/>
          </a:p>
          <a:p>
            <a:r>
              <a:rPr lang="en-US" sz="3050"/>
              <a:t>The judges: </a:t>
            </a:r>
            <a:r>
              <a:rPr lang="en-US" sz="3050">
                <a:solidFill>
                  <a:srgbClr val="242424"/>
                </a:solidFill>
                <a:latin typeface="Aptos Narrow"/>
              </a:rPr>
              <a:t>Latifa Elouadrhiri, Dave Gaskell, Joe Grames, Wally Melnitchouk, Sanghwa Park and Volker Ziemann</a:t>
            </a:r>
          </a:p>
          <a:p>
            <a:endParaRPr lang="en-US">
              <a:solidFill>
                <a:srgbClr val="242424"/>
              </a:solidFill>
              <a:latin typeface="Aptos Narrow" panose="020B0004020202020204" pitchFamily="34" charset="0"/>
            </a:endParaRPr>
          </a:p>
          <a:p>
            <a:r>
              <a:rPr lang="en-US" sz="3050">
                <a:solidFill>
                  <a:srgbClr val="242424"/>
                </a:solidFill>
                <a:latin typeface="Aptos Narrow"/>
              </a:rPr>
              <a:t>The presenters: G.W. Nuwan Chaminda, Gyang Chung, Bianca Gualtieri, Julio Gil Gutierrez, Kei Ishido, Bhishm Joshi, Jacob McMurtry, Ken Nishida, Sharifuzzaman Shakel ,  and Bella Wilson</a:t>
            </a:r>
            <a:endParaRPr lang="en-US" sz="3050">
              <a:latin typeface="Aptos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F7A30-27BA-6348-97A1-3F85A106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2" cy="208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9A52BE-031A-EBAB-FF4B-CB812E5F4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951006">
            <a:off x="4997161" y="943503"/>
            <a:ext cx="5790600" cy="38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7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BB028-2CCD-7470-85C9-A97C08B5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" y="4817803"/>
            <a:ext cx="3862316" cy="2943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657CA-8CED-1C7B-D11A-F22C96FA6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40" r="17707"/>
          <a:stretch/>
        </p:blipFill>
        <p:spPr>
          <a:xfrm rot="5400000">
            <a:off x="254178" y="-242789"/>
            <a:ext cx="3325111" cy="3833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269F1-FEE7-3EB8-A912-328427A92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145" y="4556209"/>
            <a:ext cx="4288255" cy="3216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8C964-54E5-9628-3EF4-64B03F4F8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145" y="0"/>
            <a:ext cx="4288254" cy="321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A4B89-F6E7-0609-8117-E563895BEE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31"/>
          <a:stretch/>
        </p:blipFill>
        <p:spPr>
          <a:xfrm>
            <a:off x="3002507" y="1724964"/>
            <a:ext cx="3222428" cy="370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30E36F-C5AA-1A9C-16DB-0F2F2D07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D7300C-580E-851D-3EAF-0219546D8005}"/>
              </a:ext>
            </a:extLst>
          </p:cNvPr>
          <p:cNvSpPr txBox="1">
            <a:spLocks/>
          </p:cNvSpPr>
          <p:nvPr/>
        </p:nvSpPr>
        <p:spPr>
          <a:xfrm>
            <a:off x="227476" y="4805827"/>
            <a:ext cx="5942982" cy="101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E565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Bella Wilson</a:t>
            </a:r>
          </a:p>
        </p:txBody>
      </p:sp>
    </p:spTree>
    <p:extLst>
      <p:ext uri="{BB962C8B-B14F-4D97-AF65-F5344CB8AC3E}">
        <p14:creationId xmlns:p14="http://schemas.microsoft.com/office/powerpoint/2010/main" val="73758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AC5CB-203A-28F7-97CA-E5DC3C8465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D7AEC-B841-FFC6-2EA3-041B5134A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537" y="5016843"/>
            <a:ext cx="5942982" cy="1012336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E5652"/>
                </a:solidFill>
                <a:cs typeface="Futura Medium" panose="020B0602020204020303" pitchFamily="34" charset="-79"/>
              </a:rPr>
              <a:t>Jacob McMurtry</a:t>
            </a:r>
          </a:p>
        </p:txBody>
      </p:sp>
    </p:spTree>
    <p:extLst>
      <p:ext uri="{BB962C8B-B14F-4D97-AF65-F5344CB8AC3E}">
        <p14:creationId xmlns:p14="http://schemas.microsoft.com/office/powerpoint/2010/main" val="427127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062E8E-EBA2-CAEE-1713-AC8A5B1E3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D7AEC-B841-FFC6-2EA3-041B5134A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51" y="5016843"/>
            <a:ext cx="5942982" cy="1012336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0E5652"/>
                </a:solidFill>
                <a:cs typeface="Futura Medium" panose="020B0602020204020303"/>
              </a:rPr>
              <a:t>Ken Nishida</a:t>
            </a:r>
          </a:p>
        </p:txBody>
      </p:sp>
    </p:spTree>
    <p:extLst>
      <p:ext uri="{BB962C8B-B14F-4D97-AF65-F5344CB8AC3E}">
        <p14:creationId xmlns:p14="http://schemas.microsoft.com/office/powerpoint/2010/main" val="203545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AA38F5-A505-BA8F-B4C0-85AE4D317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0058400" cy="777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D7AEC-B841-FFC6-2EA3-041B5134A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51" y="5016843"/>
            <a:ext cx="5942982" cy="1012336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E5652"/>
                </a:solidFill>
                <a:cs typeface="Futura Medium" panose="020B0602020204020303" pitchFamily="34" charset="-79"/>
              </a:rPr>
              <a:t>Sharifuzzaman</a:t>
            </a:r>
            <a:r>
              <a:rPr lang="en-US" sz="4800" b="1">
                <a:solidFill>
                  <a:srgbClr val="0E5652"/>
                </a:solidFill>
                <a:cs typeface="Futura Medium" panose="020B0602020204020303" pitchFamily="34" charset="-79"/>
              </a:rPr>
              <a:t> Shakel </a:t>
            </a:r>
          </a:p>
        </p:txBody>
      </p:sp>
    </p:spTree>
    <p:extLst>
      <p:ext uri="{BB962C8B-B14F-4D97-AF65-F5344CB8AC3E}">
        <p14:creationId xmlns:p14="http://schemas.microsoft.com/office/powerpoint/2010/main" val="331617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B86E7-DA18-8840-5B2F-A8B7D647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-2520"/>
            <a:ext cx="4726646" cy="1502305"/>
          </a:xfrm>
        </p:spPr>
        <p:txBody>
          <a:bodyPr/>
          <a:lstStyle/>
          <a:p>
            <a:r>
              <a:rPr lang="en-US"/>
              <a:t>JSA Thesis Prize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F871F-5EF4-8206-2D66-D5FC3AE5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888" y="850570"/>
            <a:ext cx="3741193" cy="4988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5DE99-DFCF-A6D1-9B77-CF4B7B84998C}"/>
              </a:ext>
            </a:extLst>
          </p:cNvPr>
          <p:cNvSpPr txBox="1"/>
          <p:nvPr/>
        </p:nvSpPr>
        <p:spPr>
          <a:xfrm>
            <a:off x="491319" y="1280528"/>
            <a:ext cx="47266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Established by SURA in 1999 and continued by JSA through the Initiatives Fund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Over two dozen thesis prizes have been awarded to recognize contributions of graduate students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Criteria: General and scientific quality of the writing, Importance of results, Originality of approach, Mastery of the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A3187-37BF-A79F-E5D4-93890D707DFC}"/>
              </a:ext>
            </a:extLst>
          </p:cNvPr>
          <p:cNvSpPr txBox="1"/>
          <p:nvPr/>
        </p:nvSpPr>
        <p:spPr>
          <a:xfrm>
            <a:off x="491319" y="4032224"/>
            <a:ext cx="5134373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/>
              <a:t>2025 Thesis Prize Winner</a:t>
            </a:r>
          </a:p>
          <a:p>
            <a:r>
              <a:rPr lang="en-US" sz="3200" b="0" i="0">
                <a:solidFill>
                  <a:srgbClr val="000000"/>
                </a:solidFill>
                <a:effectLst/>
              </a:rPr>
              <a:t>Tommaso Rainaldi </a:t>
            </a:r>
            <a:endParaRPr lang="en-US" sz="3200" b="0" i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r>
              <a:rPr lang="en-US" sz="2000">
                <a:solidFill>
                  <a:srgbClr val="000000"/>
                </a:solidFill>
              </a:rPr>
              <a:t>PhD, Old Dominion University, 2025</a:t>
            </a:r>
            <a:endParaRPr lang="en-US" sz="32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en-US" sz="2000" b="0" i="0">
              <a:solidFill>
                <a:srgbClr val="000000"/>
              </a:solidFill>
              <a:effectLst/>
              <a:ea typeface="Calibri"/>
              <a:cs typeface="Calibri"/>
            </a:endParaRPr>
          </a:p>
          <a:p>
            <a:r>
              <a:rPr lang="en-US" sz="2000" b="0" i="0">
                <a:solidFill>
                  <a:srgbClr val="000000"/>
                </a:solidFill>
                <a:effectLst/>
              </a:rPr>
              <a:t>Thesis: </a:t>
            </a:r>
            <a:r>
              <a:rPr lang="en-US" sz="2000" b="0" i="1">
                <a:solidFill>
                  <a:srgbClr val="000000"/>
                </a:solidFill>
                <a:effectLst/>
              </a:rPr>
              <a:t>Unraveling Nonperturbativ QCD with Transverse Momentum Hadronic Structures</a:t>
            </a:r>
            <a:endParaRPr lang="en-US" sz="2000" i="1">
              <a:solidFill>
                <a:srgbClr val="000000"/>
              </a:solidFill>
            </a:endParaRPr>
          </a:p>
          <a:p>
            <a:endParaRPr lang="en-US" sz="2000" i="1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Currently a Postdoc at Stony Brook University</a:t>
            </a: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5FF47-6705-1824-0837-FC7CEA0A658A}"/>
              </a:ext>
            </a:extLst>
          </p:cNvPr>
          <p:cNvSpPr txBox="1"/>
          <p:nvPr/>
        </p:nvSpPr>
        <p:spPr>
          <a:xfrm>
            <a:off x="1637731" y="7124131"/>
            <a:ext cx="6264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Thank you to the judges!</a:t>
            </a:r>
          </a:p>
        </p:txBody>
      </p:sp>
    </p:spTree>
    <p:extLst>
      <p:ext uri="{BB962C8B-B14F-4D97-AF65-F5344CB8AC3E}">
        <p14:creationId xmlns:p14="http://schemas.microsoft.com/office/powerpoint/2010/main" val="36759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Application>Microsoft Office PowerPoint</Application>
  <PresentationFormat>Custom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Jacob McMurtry</vt:lpstr>
      <vt:lpstr>Ken Nishida</vt:lpstr>
      <vt:lpstr>Sharifuzzaman Shakel </vt:lpstr>
      <vt:lpstr>JSA Thesis Prize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Lorelei Carlson</dc:title>
  <dc:creator>Shannon West</dc:creator>
  <cp:revision>1</cp:revision>
  <dcterms:created xsi:type="dcterms:W3CDTF">2026-06-17T18:39:46Z</dcterms:created>
  <dcterms:modified xsi:type="dcterms:W3CDTF">2026-06-24T18:30:49Z</dcterms:modified>
</cp:coreProperties>
</file>