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5" r:id="rId4"/>
    <p:sldMasterId id="2147483701" r:id="rId5"/>
  </p:sldMasterIdLst>
  <p:notesMasterIdLst>
    <p:notesMasterId r:id="rId18"/>
  </p:notesMasterIdLst>
  <p:handoutMasterIdLst>
    <p:handoutMasterId r:id="rId19"/>
  </p:handoutMasterIdLst>
  <p:sldIdLst>
    <p:sldId id="5408" r:id="rId6"/>
    <p:sldId id="5878" r:id="rId7"/>
    <p:sldId id="2147375480" r:id="rId8"/>
    <p:sldId id="2147375481" r:id="rId9"/>
    <p:sldId id="5896" r:id="rId10"/>
    <p:sldId id="5879" r:id="rId11"/>
    <p:sldId id="2147375483" r:id="rId12"/>
    <p:sldId id="5884" r:id="rId13"/>
    <p:sldId id="5875" r:id="rId14"/>
    <p:sldId id="5874" r:id="rId15"/>
    <p:sldId id="5920" r:id="rId16"/>
    <p:sldId id="5846" r:id="rId1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A9BA12-75F3-999B-6336-4F962A2E6D06}" name="Matthew Cahill" initials="MC" userId="S::cahill@jlab.org::45bf416e-bc26-4c6a-b4ed-5d6267bd8ebc" providerId="AD"/>
  <p188:author id="{8299181B-616E-4F38-0196-A2EAA0369082}" name="Douglas Higinbotham" initials="DH" userId="S::doug@jlab.org::fe2b3768-8783-42b8-b1cb-781a80da1e2f" providerId="AD"/>
  <p188:author id="{7D2E445B-9E00-ADC5-26A8-11F901592D63}" name="Jens Dilling" initials="JD" userId="S::jdilling@jlab.org::1f5b27f0-dcde-4a15-8c2d-9690eba64b85" providerId="AD"/>
  <p188:author id="{68731784-5840-F617-78C0-5362B2CCDEE0}" name="Jianwei Qiu" initials="JQ" userId="S::jqiu@JLAB.ORG::801aee4f-01be-445a-9d95-e46e4ef9bf4b" providerId="AD"/>
  <p188:author id="{5D57699C-63BE-E7E2-5E97-1E29C8038EAB}" name="Amber Boehnlein" initials="AB" userId="S::amber@jlab.org::9ee83fe6-ab0c-4884-84a0-de44469ed022" providerId="AD"/>
  <p188:author id="{110883EE-9B73-5503-0B64-7A7DC4865B8A}" name="David Dean" initials="DD" userId="S::deandj@jlab.org::9ca1d1dd-abb5-444f-b6db-26d7522c44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DFA93-D801-8540-989C-BFC3FC1878EC}" v="5" dt="2026-06-23T02:11:47.150"/>
    <p1510:client id="{2DB0855E-8DE5-CD42-8B72-55443BFAC280}" v="1" dt="2026-06-23T11:32:30.89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120" d="100"/>
          <a:sy n="120" d="100"/>
        </p:scale>
        <p:origin x="800" y="184"/>
      </p:cViewPr>
      <p:guideLst>
        <p:guide orient="horz" pos="2880"/>
        <p:guide pos="216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iginbotham" userId="fe2b3768-8783-42b8-b1cb-781a80da1e2f" providerId="ADAL" clId="{33811464-C7D9-584D-83CB-B3ACCB9C451E}"/>
    <pc:docChg chg="modSld">
      <pc:chgData name="Douglas Higinbotham" userId="fe2b3768-8783-42b8-b1cb-781a80da1e2f" providerId="ADAL" clId="{33811464-C7D9-584D-83CB-B3ACCB9C451E}" dt="2026-06-23T11:32:53.497" v="49" actId="20577"/>
      <pc:docMkLst>
        <pc:docMk/>
      </pc:docMkLst>
      <pc:sldChg chg="modSp mod">
        <pc:chgData name="Douglas Higinbotham" userId="fe2b3768-8783-42b8-b1cb-781a80da1e2f" providerId="ADAL" clId="{33811464-C7D9-584D-83CB-B3ACCB9C451E}" dt="2026-06-23T11:32:53.497" v="49" actId="20577"/>
        <pc:sldMkLst>
          <pc:docMk/>
          <pc:sldMk cId="3716262166" sldId="2147375480"/>
        </pc:sldMkLst>
        <pc:spChg chg="mod">
          <ac:chgData name="Douglas Higinbotham" userId="fe2b3768-8783-42b8-b1cb-781a80da1e2f" providerId="ADAL" clId="{33811464-C7D9-584D-83CB-B3ACCB9C451E}" dt="2026-06-23T11:32:53.497" v="49" actId="20577"/>
          <ac:spMkLst>
            <pc:docMk/>
            <pc:sldMk cId="3716262166" sldId="2147375480"/>
            <ac:spMk id="4" creationId="{B9B9EECE-4691-54DC-3F31-2EF9C44FB89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6739EF-DE78-4BD6-8C9F-F201D8ACEAC0}"/>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FC33AD-92BB-44BB-BA05-02A7C3F2124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3645D0D0-0137-4454-BC41-5693ABE6EB37}" type="datetimeFigureOut">
              <a:rPr lang="en-US" smtClean="0"/>
              <a:t>6/23/26</a:t>
            </a:fld>
            <a:endParaRPr lang="en-US"/>
          </a:p>
        </p:txBody>
      </p:sp>
      <p:sp>
        <p:nvSpPr>
          <p:cNvPr id="4" name="Footer Placeholder 3">
            <a:extLst>
              <a:ext uri="{FF2B5EF4-FFF2-40B4-BE49-F238E27FC236}">
                <a16:creationId xmlns:a16="http://schemas.microsoft.com/office/drawing/2014/main" id="{BE8B6196-9405-4755-9223-248295672DC0}"/>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D36A6E-BEC1-44F1-A3BD-E9C2CC433E4D}"/>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6366D98E-0F18-4F0C-8B8D-ADBD80845C3B}" type="slidenum">
              <a:rPr lang="en-US" smtClean="0"/>
              <a:t>‹#›</a:t>
            </a:fld>
            <a:endParaRPr lang="en-US"/>
          </a:p>
        </p:txBody>
      </p:sp>
    </p:spTree>
    <p:extLst>
      <p:ext uri="{BB962C8B-B14F-4D97-AF65-F5344CB8AC3E}">
        <p14:creationId xmlns:p14="http://schemas.microsoft.com/office/powerpoint/2010/main" val="2262167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2931459-2223-604B-9133-6BCC57EA3391}" type="datetimeFigureOut">
              <a:rPr lang="en-US" smtClean="0"/>
              <a:t>6/23/26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EC6B486-E18D-8C49-8AB8-D9329548D07C}" type="slidenum">
              <a:rPr lang="en-US" smtClean="0"/>
              <a:t>‹#›</a:t>
            </a:fld>
            <a:endParaRPr lang="en-US"/>
          </a:p>
        </p:txBody>
      </p:sp>
    </p:spTree>
    <p:extLst>
      <p:ext uri="{BB962C8B-B14F-4D97-AF65-F5344CB8AC3E}">
        <p14:creationId xmlns:p14="http://schemas.microsoft.com/office/powerpoint/2010/main" val="123653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6B486-E18D-8C49-8AB8-D9329548D07C}" type="slidenum">
              <a:rPr lang="en-US" smtClean="0"/>
              <a:t>1</a:t>
            </a:fld>
            <a:endParaRPr lang="en-US"/>
          </a:p>
        </p:txBody>
      </p:sp>
    </p:spTree>
    <p:extLst>
      <p:ext uri="{BB962C8B-B14F-4D97-AF65-F5344CB8AC3E}">
        <p14:creationId xmlns:p14="http://schemas.microsoft.com/office/powerpoint/2010/main" val="428894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AEC6B486-E18D-8C49-8AB8-D9329548D07C}" type="slidenum">
              <a:rPr lang="en-US" smtClean="0"/>
              <a:t>6</a:t>
            </a:fld>
            <a:endParaRPr lang="en-US"/>
          </a:p>
        </p:txBody>
      </p:sp>
    </p:spTree>
    <p:extLst>
      <p:ext uri="{BB962C8B-B14F-4D97-AF65-F5344CB8AC3E}">
        <p14:creationId xmlns:p14="http://schemas.microsoft.com/office/powerpoint/2010/main" val="1213546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pic>
        <p:nvPicPr>
          <p:cNvPr id="4" name="Picture 3" descr="A red circle in the middle of a black background&#10;&#10;Description automatically generated">
            <a:extLst>
              <a:ext uri="{FF2B5EF4-FFF2-40B4-BE49-F238E27FC236}">
                <a16:creationId xmlns:a16="http://schemas.microsoft.com/office/drawing/2014/main" id="{0E6BE28D-32FC-851D-CD9E-A40C3971663D}"/>
              </a:ext>
            </a:extLst>
          </p:cNvPr>
          <p:cNvPicPr>
            <a:picLocks noChangeAspect="1"/>
          </p:cNvPicPr>
          <p:nvPr userDrawn="1"/>
        </p:nvPicPr>
        <p:blipFill>
          <a:blip r:embed="rId2"/>
          <a:stretch>
            <a:fillRect/>
          </a:stretch>
        </p:blipFill>
        <p:spPr>
          <a:xfrm>
            <a:off x="10312997" y="6323586"/>
            <a:ext cx="1725109" cy="540534"/>
          </a:xfrm>
          <a:prstGeom prst="rect">
            <a:avLst/>
          </a:prstGeom>
        </p:spPr>
      </p:pic>
    </p:spTree>
    <p:extLst>
      <p:ext uri="{BB962C8B-B14F-4D97-AF65-F5344CB8AC3E}">
        <p14:creationId xmlns:p14="http://schemas.microsoft.com/office/powerpoint/2010/main" val="127881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8" y="251239"/>
            <a:ext cx="11504904" cy="484748"/>
          </a:xfrm>
        </p:spPr>
        <p:txBody>
          <a:bodyPr/>
          <a:lstStyle>
            <a:lvl1pPr>
              <a:defRPr>
                <a:solidFill>
                  <a:srgbClr val="A91B1B"/>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3A72E877-54EF-3AC0-E7D3-14415E9DB3C2}"/>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67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9F7382-5E1C-4B4F-A2BE-730A0DABBEE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94DCB94-70F6-43B1-8C3E-93DF33027743}"/>
              </a:ext>
            </a:extLst>
          </p:cNvPr>
          <p:cNvSpPr>
            <a:spLocks noGrp="1"/>
          </p:cNvSpPr>
          <p:nvPr>
            <p:ph type="ftr" sz="quarter" idx="11"/>
          </p:nvPr>
        </p:nvSpPr>
        <p:spPr>
          <a:xfrm>
            <a:off x="4038600" y="6356350"/>
            <a:ext cx="4114800" cy="365125"/>
          </a:xfrm>
          <a:prstGeom prst="rect">
            <a:avLst/>
          </a:prstGeom>
        </p:spPr>
        <p:txBody>
          <a:bodyPr/>
          <a:lstStyle/>
          <a:p>
            <a:r>
              <a:rPr lang="en-US"/>
              <a:t>CLAS Collaboration Meeting</a:t>
            </a:r>
          </a:p>
        </p:txBody>
      </p:sp>
      <p:sp>
        <p:nvSpPr>
          <p:cNvPr id="4" name="Slide Number Placeholder 3">
            <a:extLst>
              <a:ext uri="{FF2B5EF4-FFF2-40B4-BE49-F238E27FC236}">
                <a16:creationId xmlns:a16="http://schemas.microsoft.com/office/drawing/2014/main" id="{BF19AB88-57ED-48FA-ADF8-90F697909B3A}"/>
              </a:ext>
            </a:extLst>
          </p:cNvPr>
          <p:cNvSpPr>
            <a:spLocks noGrp="1"/>
          </p:cNvSpPr>
          <p:nvPr>
            <p:ph type="sldNum" sz="quarter" idx="12"/>
          </p:nvPr>
        </p:nvSpPr>
        <p:spPr/>
        <p:txBody>
          <a:bodyPr/>
          <a:lstStyle/>
          <a:p>
            <a:fld id="{7A4BB82A-85AA-4495-AB6C-1CAA31F5EE0C}" type="slidenum">
              <a:rPr lang="en-US" smtClean="0"/>
              <a:t>‹#›</a:t>
            </a:fld>
            <a:endParaRPr lang="en-US"/>
          </a:p>
        </p:txBody>
      </p:sp>
    </p:spTree>
    <p:extLst>
      <p:ext uri="{BB962C8B-B14F-4D97-AF65-F5344CB8AC3E}">
        <p14:creationId xmlns:p14="http://schemas.microsoft.com/office/powerpoint/2010/main" val="396068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477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562" y="223423"/>
            <a:ext cx="11504904" cy="484748"/>
          </a:xfrm>
        </p:spPr>
        <p:txBody>
          <a:bodyPr/>
          <a:lstStyle>
            <a:lvl1pPr>
              <a:defRPr>
                <a:solidFill>
                  <a:srgbClr val="A91B1B"/>
                </a:solidFill>
              </a:defRPr>
            </a:lvl1pPr>
          </a:lstStyle>
          <a:p>
            <a:r>
              <a:rPr lang="en-US"/>
              <a:t>Click to edit Master title style</a:t>
            </a:r>
          </a:p>
        </p:txBody>
      </p:sp>
      <p:sp>
        <p:nvSpPr>
          <p:cNvPr id="3" name="Text Placeholder 2"/>
          <p:cNvSpPr>
            <a:spLocks noGrp="1"/>
          </p:cNvSpPr>
          <p:nvPr>
            <p:ph type="body" idx="1"/>
          </p:nvPr>
        </p:nvSpPr>
        <p:spPr>
          <a:xfrm>
            <a:off x="347562" y="1444752"/>
            <a:ext cx="5590038"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7562" y="2270334"/>
            <a:ext cx="5590038" cy="3373229"/>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44752"/>
            <a:ext cx="5533375"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70334"/>
            <a:ext cx="5533375" cy="3373229"/>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45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8" y="251239"/>
            <a:ext cx="11504904" cy="484748"/>
          </a:xfrm>
        </p:spPr>
        <p:txBody>
          <a:bodyPr/>
          <a:lstStyle>
            <a:lvl1pPr>
              <a:defRPr>
                <a:solidFill>
                  <a:srgbClr val="A91B1B"/>
                </a:solidFill>
              </a:defRPr>
            </a:lvl1pPr>
          </a:lstStyle>
          <a:p>
            <a:r>
              <a:rPr lang="en-US"/>
              <a:t>Click to edit Master title style</a:t>
            </a:r>
          </a:p>
        </p:txBody>
      </p:sp>
    </p:spTree>
    <p:extLst>
      <p:ext uri="{BB962C8B-B14F-4D97-AF65-F5344CB8AC3E}">
        <p14:creationId xmlns:p14="http://schemas.microsoft.com/office/powerpoint/2010/main" val="237667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11892" y="240539"/>
            <a:ext cx="11285837" cy="487490"/>
          </a:xfrm>
        </p:spPr>
        <p:txBody>
          <a:bodyPr>
            <a:normAutofit/>
          </a:bodyPr>
          <a:lstStyle>
            <a:lvl1pPr>
              <a:defRPr sz="2400" b="1" cap="all" baseline="0">
                <a:latin typeface="Arial" charset="0"/>
              </a:defRPr>
            </a:lvl1pPr>
          </a:lstStyle>
          <a:p>
            <a:r>
              <a:rPr lang="en-US"/>
              <a:t>Click to edit Master title style</a:t>
            </a:r>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58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451649" y="6533724"/>
            <a:ext cx="432486" cy="294041"/>
          </a:xfrm>
          <a:prstGeom prst="rect">
            <a:avLst/>
          </a:prstGeom>
        </p:spPr>
        <p:txBody>
          <a:bodyPr lIns="0" tIns="0" rIns="0" bIns="0" anchor="ctr"/>
          <a:lstStyle>
            <a:lvl1pPr algn="ctr">
              <a:defRPr sz="1200" b="1">
                <a:solidFill>
                  <a:schemeClr val="tx1"/>
                </a:solidFill>
              </a:defRPr>
            </a:lvl1pPr>
          </a:lstStyle>
          <a:p>
            <a:fld id="{933A556B-7C63-244D-9B7C-B0EA8042B330}" type="slidenum">
              <a:rPr lang="en-US" smtClean="0"/>
              <a:pPr/>
              <a:t>‹#›</a:t>
            </a:fld>
            <a:endParaRPr lang="en-US" b="1"/>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31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CE706-4B35-C75F-F853-8250E8C71D61}"/>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 y="1"/>
            <a:ext cx="12192000" cy="6076045"/>
          </a:xfrm>
          <a:prstGeom prst="rect">
            <a:avLst/>
          </a:prstGeom>
        </p:spPr>
      </p:pic>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pic>
        <p:nvPicPr>
          <p:cNvPr id="18" name="Picture 2">
            <a:extLst>
              <a:ext uri="{FF2B5EF4-FFF2-40B4-BE49-F238E27FC236}">
                <a16:creationId xmlns:a16="http://schemas.microsoft.com/office/drawing/2014/main" id="{BE4473CD-026D-1725-068D-08E702E0F62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406358" y="6476356"/>
            <a:ext cx="1759328" cy="38164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8823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D9CE46E7-6323-DC6D-B5A9-2715ED47195A}"/>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04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562" y="223423"/>
            <a:ext cx="11504904" cy="484748"/>
          </a:xfrm>
        </p:spPr>
        <p:txBody>
          <a:bodyPr/>
          <a:lstStyle>
            <a:lvl1pPr>
              <a:defRPr>
                <a:solidFill>
                  <a:srgbClr val="A91B1B"/>
                </a:solidFill>
              </a:defRPr>
            </a:lvl1pPr>
          </a:lstStyle>
          <a:p>
            <a:r>
              <a:rPr lang="en-US"/>
              <a:t>Click to edit Master title style</a:t>
            </a:r>
          </a:p>
        </p:txBody>
      </p:sp>
      <p:sp>
        <p:nvSpPr>
          <p:cNvPr id="3" name="Text Placeholder 2"/>
          <p:cNvSpPr>
            <a:spLocks noGrp="1"/>
          </p:cNvSpPr>
          <p:nvPr>
            <p:ph type="body" idx="1"/>
          </p:nvPr>
        </p:nvSpPr>
        <p:spPr>
          <a:xfrm>
            <a:off x="347562" y="1444752"/>
            <a:ext cx="5590038"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7562" y="2270334"/>
            <a:ext cx="5590038" cy="3373229"/>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44752"/>
            <a:ext cx="5533375"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70334"/>
            <a:ext cx="5533375" cy="3373229"/>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62C4858A-275D-2E7B-F3E0-4127DCDF3EE9}"/>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87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659" y="289937"/>
            <a:ext cx="11378099"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027" name="Text Placeholder 2"/>
          <p:cNvSpPr>
            <a:spLocks noGrp="1"/>
          </p:cNvSpPr>
          <p:nvPr>
            <p:ph type="body" idx="1"/>
          </p:nvPr>
        </p:nvSpPr>
        <p:spPr bwMode="auto">
          <a:xfrm>
            <a:off x="347563" y="1508761"/>
            <a:ext cx="1152352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ChangeArrowheads="1"/>
          </p:cNvSpPr>
          <p:nvPr/>
        </p:nvSpPr>
        <p:spPr bwMode="auto">
          <a:xfrm flipH="1">
            <a:off x="5915507" y="6583362"/>
            <a:ext cx="2804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366659" y="6477000"/>
            <a:ext cx="3860800" cy="182562"/>
          </a:xfrm>
          <a:prstGeom prst="rect">
            <a:avLst/>
          </a:prstGeom>
          <a:ln/>
        </p:spPr>
        <p:txBody>
          <a:bodyPr anchor="ctr"/>
          <a:lstStyle/>
          <a:p>
            <a:pPr algn="l"/>
            <a:endParaRPr lang="en-US" sz="1000">
              <a:solidFill>
                <a:srgbClr val="BFBFBF"/>
              </a:solidFill>
              <a:latin typeface="Arial" pitchFamily="34" charset="0"/>
              <a:cs typeface="Arial" pitchFamily="34" charset="0"/>
            </a:endParaRPr>
          </a:p>
        </p:txBody>
      </p:sp>
      <p:sp>
        <p:nvSpPr>
          <p:cNvPr id="12" name="Rectangle 256"/>
          <p:cNvSpPr txBox="1">
            <a:spLocks noChangeArrowheads="1"/>
          </p:cNvSpPr>
          <p:nvPr userDrawn="1"/>
        </p:nvSpPr>
        <p:spPr>
          <a:xfrm>
            <a:off x="376310" y="6510173"/>
            <a:ext cx="3860800" cy="182562"/>
          </a:xfrm>
          <a:prstGeom prst="rect">
            <a:avLst/>
          </a:prstGeom>
          <a:ln/>
        </p:spPr>
        <p:txBody>
          <a:bodyPr anchor="ctr"/>
          <a:lstStyle/>
          <a:p>
            <a:pPr algn="l"/>
            <a:r>
              <a:rPr lang="en-US" sz="1000">
                <a:solidFill>
                  <a:srgbClr val="BFBFBF"/>
                </a:solidFill>
                <a:latin typeface="Arial" pitchFamily="34" charset="0"/>
                <a:cs typeface="Arial" pitchFamily="34" charset="0"/>
              </a:rPr>
              <a:t>April 1, 2026</a:t>
            </a:r>
          </a:p>
        </p:txBody>
      </p:sp>
      <p:pic>
        <p:nvPicPr>
          <p:cNvPr id="2" name="Picture 1" descr="A red circle in the middle of a black background&#10;&#10;Description automatically generated">
            <a:extLst>
              <a:ext uri="{FF2B5EF4-FFF2-40B4-BE49-F238E27FC236}">
                <a16:creationId xmlns:a16="http://schemas.microsoft.com/office/drawing/2014/main" id="{3869421E-355C-B3CE-94D8-A85B03599230}"/>
              </a:ext>
            </a:extLst>
          </p:cNvPr>
          <p:cNvPicPr>
            <a:picLocks noChangeAspect="1"/>
          </p:cNvPicPr>
          <p:nvPr userDrawn="1"/>
        </p:nvPicPr>
        <p:blipFill>
          <a:blip r:embed="rId9"/>
          <a:stretch>
            <a:fillRect/>
          </a:stretch>
        </p:blipFill>
        <p:spPr>
          <a:xfrm>
            <a:off x="10312997" y="6323586"/>
            <a:ext cx="1725109" cy="540534"/>
          </a:xfrm>
          <a:prstGeom prst="rect">
            <a:avLst/>
          </a:prstGeom>
        </p:spPr>
      </p:pic>
    </p:spTree>
    <p:extLst>
      <p:ext uri="{BB962C8B-B14F-4D97-AF65-F5344CB8AC3E}">
        <p14:creationId xmlns:p14="http://schemas.microsoft.com/office/powerpoint/2010/main" val="195331250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9" r:id="rId6"/>
  </p:sldLayoutIdLst>
  <p:hf hdr="0" dt="0"/>
  <p:txStyles>
    <p:titleStyle>
      <a:lvl1pPr algn="l" rtl="0" eaLnBrk="1" fontAlgn="base" hangingPunct="1">
        <a:lnSpc>
          <a:spcPct val="85000"/>
        </a:lnSpc>
        <a:spcBef>
          <a:spcPct val="0"/>
        </a:spcBef>
        <a:spcAft>
          <a:spcPct val="0"/>
        </a:spcAft>
        <a:defRPr sz="3000" b="1" kern="1200">
          <a:solidFill>
            <a:srgbClr val="A91B1B"/>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659" y="289937"/>
            <a:ext cx="11378099"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027" name="Text Placeholder 2"/>
          <p:cNvSpPr>
            <a:spLocks noGrp="1"/>
          </p:cNvSpPr>
          <p:nvPr>
            <p:ph type="body" idx="1"/>
          </p:nvPr>
        </p:nvSpPr>
        <p:spPr bwMode="auto">
          <a:xfrm>
            <a:off x="347563" y="1508761"/>
            <a:ext cx="1152352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ChangeArrowheads="1"/>
          </p:cNvSpPr>
          <p:nvPr/>
        </p:nvSpPr>
        <p:spPr bwMode="auto">
          <a:xfrm flipH="1">
            <a:off x="6296147" y="6616535"/>
            <a:ext cx="2804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366659" y="6477000"/>
            <a:ext cx="3860800" cy="182562"/>
          </a:xfrm>
          <a:prstGeom prst="rect">
            <a:avLst/>
          </a:prstGeom>
          <a:ln/>
        </p:spPr>
        <p:txBody>
          <a:bodyPr anchor="ctr"/>
          <a:lstStyle/>
          <a:p>
            <a:pPr algn="l"/>
            <a:endParaRPr lang="en-US" sz="1000">
              <a:solidFill>
                <a:srgbClr val="BFBFBF"/>
              </a:solidFill>
              <a:latin typeface="Arial" pitchFamily="34" charset="0"/>
              <a:cs typeface="Arial" pitchFamily="34" charset="0"/>
            </a:endParaRPr>
          </a:p>
        </p:txBody>
      </p:sp>
      <p:sp>
        <p:nvSpPr>
          <p:cNvPr id="12" name="Rectangle 256"/>
          <p:cNvSpPr txBox="1">
            <a:spLocks noChangeArrowheads="1"/>
          </p:cNvSpPr>
          <p:nvPr userDrawn="1"/>
        </p:nvSpPr>
        <p:spPr>
          <a:xfrm>
            <a:off x="376310" y="6510173"/>
            <a:ext cx="3860800" cy="182562"/>
          </a:xfrm>
          <a:prstGeom prst="rect">
            <a:avLst/>
          </a:prstGeom>
          <a:ln/>
        </p:spPr>
        <p:txBody>
          <a:bodyPr anchor="ctr"/>
          <a:lstStyle/>
          <a:p>
            <a:pPr algn="l"/>
            <a:r>
              <a:rPr lang="en-US" sz="1000">
                <a:solidFill>
                  <a:srgbClr val="BFBFBF"/>
                </a:solidFill>
                <a:latin typeface="Arial" pitchFamily="34" charset="0"/>
                <a:cs typeface="Arial" pitchFamily="34" charset="0"/>
              </a:rPr>
              <a:t>August 7, 2024</a:t>
            </a:r>
          </a:p>
        </p:txBody>
      </p:sp>
      <p:pic>
        <p:nvPicPr>
          <p:cNvPr id="10242" name="Picture 2">
            <a:extLst>
              <a:ext uri="{FF2B5EF4-FFF2-40B4-BE49-F238E27FC236}">
                <a16:creationId xmlns:a16="http://schemas.microsoft.com/office/drawing/2014/main" id="{EEEE5F2E-7E8F-2854-69EA-9AF07A7E3613}"/>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364612" y="6468740"/>
            <a:ext cx="1759328" cy="38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2172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8" r:id="rId5"/>
  </p:sldLayoutIdLst>
  <p:hf hdr="0" dt="0"/>
  <p:txStyles>
    <p:titleStyle>
      <a:lvl1pPr algn="l" rtl="0" eaLnBrk="1" fontAlgn="base" hangingPunct="1">
        <a:lnSpc>
          <a:spcPct val="85000"/>
        </a:lnSpc>
        <a:spcBef>
          <a:spcPct val="0"/>
        </a:spcBef>
        <a:spcAft>
          <a:spcPct val="0"/>
        </a:spcAft>
        <a:defRPr sz="3000" b="1" kern="1200">
          <a:solidFill>
            <a:srgbClr val="A91B1B"/>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pages.jlab.org/physdiv/jrdb/exp-dashboard/"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3F64-61F1-2087-8E80-D1D1F9D9FA57}"/>
              </a:ext>
            </a:extLst>
          </p:cNvPr>
          <p:cNvSpPr>
            <a:spLocks noGrp="1"/>
          </p:cNvSpPr>
          <p:nvPr>
            <p:ph type="ctrTitle"/>
          </p:nvPr>
        </p:nvSpPr>
        <p:spPr>
          <a:xfrm>
            <a:off x="339094" y="610558"/>
            <a:ext cx="11561038" cy="511358"/>
          </a:xfrm>
        </p:spPr>
        <p:txBody>
          <a:bodyPr>
            <a:noAutofit/>
          </a:bodyPr>
          <a:lstStyle/>
          <a:p>
            <a:r>
              <a:rPr lang="en-US" sz="3600" dirty="0"/>
              <a:t>Experimental Program: Current &amp; Future </a:t>
            </a:r>
          </a:p>
        </p:txBody>
      </p:sp>
      <p:sp>
        <p:nvSpPr>
          <p:cNvPr id="3" name="Subtitle 2">
            <a:extLst>
              <a:ext uri="{FF2B5EF4-FFF2-40B4-BE49-F238E27FC236}">
                <a16:creationId xmlns:a16="http://schemas.microsoft.com/office/drawing/2014/main" id="{EECA0EDF-94CE-2AF9-7B53-6BB60DC6222F}"/>
              </a:ext>
            </a:extLst>
          </p:cNvPr>
          <p:cNvSpPr>
            <a:spLocks noGrp="1"/>
          </p:cNvSpPr>
          <p:nvPr>
            <p:ph type="subTitle" idx="1"/>
          </p:nvPr>
        </p:nvSpPr>
        <p:spPr>
          <a:xfrm>
            <a:off x="339094" y="2692942"/>
            <a:ext cx="11154058" cy="2585323"/>
          </a:xfrm>
        </p:spPr>
        <p:txBody>
          <a:bodyPr>
            <a:normAutofit/>
          </a:bodyPr>
          <a:lstStyle/>
          <a:p>
            <a:r>
              <a:rPr lang="en-US" b="1" dirty="0"/>
              <a:t>Douglas Weadon Higinbotham, Ph.D. </a:t>
            </a:r>
          </a:p>
          <a:p>
            <a:r>
              <a:rPr lang="en-US" i="1" dirty="0"/>
              <a:t>Acting Director CEBAF Experimental Physics</a:t>
            </a:r>
          </a:p>
          <a:p>
            <a:endParaRPr lang="en-US" dirty="0"/>
          </a:p>
          <a:p>
            <a:r>
              <a:rPr lang="en-US" b="1" dirty="0"/>
              <a:t>Presented To: </a:t>
            </a:r>
          </a:p>
          <a:p>
            <a:r>
              <a:rPr lang="en-US" dirty="0"/>
              <a:t>Jefferson Lab User Group Meeting</a:t>
            </a:r>
          </a:p>
          <a:p>
            <a:r>
              <a:rPr lang="en-US" dirty="0"/>
              <a:t>23 June 2026</a:t>
            </a:r>
          </a:p>
        </p:txBody>
      </p:sp>
    </p:spTree>
    <p:extLst>
      <p:ext uri="{BB962C8B-B14F-4D97-AF65-F5344CB8AC3E}">
        <p14:creationId xmlns:p14="http://schemas.microsoft.com/office/powerpoint/2010/main" val="156336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F58D-A328-2174-6F94-453E2F249A44}"/>
              </a:ext>
            </a:extLst>
          </p:cNvPr>
          <p:cNvSpPr>
            <a:spLocks noGrp="1"/>
          </p:cNvSpPr>
          <p:nvPr>
            <p:ph type="title"/>
          </p:nvPr>
        </p:nvSpPr>
        <p:spPr/>
        <p:txBody>
          <a:bodyPr/>
          <a:lstStyle/>
          <a:p>
            <a:r>
              <a:rPr lang="en-US" dirty="0"/>
              <a:t>CEBAF Summary and outlook</a:t>
            </a:r>
          </a:p>
        </p:txBody>
      </p:sp>
      <p:sp>
        <p:nvSpPr>
          <p:cNvPr id="3" name="TextBox 2">
            <a:extLst>
              <a:ext uri="{FF2B5EF4-FFF2-40B4-BE49-F238E27FC236}">
                <a16:creationId xmlns:a16="http://schemas.microsoft.com/office/drawing/2014/main" id="{E0A5AAF4-2FA0-3E86-874C-80FA8655CF53}"/>
              </a:ext>
            </a:extLst>
          </p:cNvPr>
          <p:cNvSpPr txBox="1"/>
          <p:nvPr/>
        </p:nvSpPr>
        <p:spPr>
          <a:xfrm>
            <a:off x="510562" y="843280"/>
            <a:ext cx="11170876" cy="5078313"/>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r>
              <a:rPr lang="en-US" sz="2400" dirty="0">
                <a:latin typeface="+mn-lt"/>
              </a:rPr>
              <a:t>Planning for ~30 week runs starting in FY27; though energy and cryogen costs are making that challenging</a:t>
            </a:r>
          </a:p>
          <a:p>
            <a:pPr marL="285750" indent="-285750" algn="l">
              <a:lnSpc>
                <a:spcPct val="90000"/>
              </a:lnSpc>
              <a:buFont typeface="Arial" panose="020B0604020202020204" pitchFamily="34" charset="0"/>
              <a:buChar char="•"/>
            </a:pPr>
            <a:r>
              <a:rPr lang="en-US" sz="2400" dirty="0">
                <a:latin typeface="+mn-lt"/>
              </a:rPr>
              <a:t>We are also striving to make CEBAF more reliable (i.e. instead of pushing energy beyond 1060MeV/linac, we are now focused on reliability).    </a:t>
            </a:r>
          </a:p>
          <a:p>
            <a:pPr marL="285750" indent="-285750" algn="l">
              <a:lnSpc>
                <a:spcPct val="90000"/>
              </a:lnSpc>
              <a:buFont typeface="Arial" panose="020B0604020202020204" pitchFamily="34" charset="0"/>
              <a:buChar char="•"/>
            </a:pPr>
            <a:r>
              <a:rPr lang="en-US" sz="2400" dirty="0">
                <a:latin typeface="+mn-lt"/>
              </a:rPr>
              <a:t>Looking to go from an average of 50% to 60% efficiency for experiments as we used to have with pre-12GeV CEBAF.</a:t>
            </a:r>
          </a:p>
          <a:p>
            <a:pPr marL="285750" indent="-285750" algn="l">
              <a:lnSpc>
                <a:spcPct val="90000"/>
              </a:lnSpc>
              <a:buFont typeface="Arial" panose="020B0604020202020204" pitchFamily="34" charset="0"/>
              <a:buChar char="•"/>
            </a:pPr>
            <a:r>
              <a:rPr lang="en-US" sz="2400" dirty="0"/>
              <a:t>Focused on making sure the support groups have the people and resources they need to carry out the mission.</a:t>
            </a:r>
          </a:p>
          <a:p>
            <a:pPr marL="285750" indent="-285750" algn="l">
              <a:lnSpc>
                <a:spcPct val="90000"/>
              </a:lnSpc>
              <a:buFont typeface="Arial" panose="020B0604020202020204" pitchFamily="34" charset="0"/>
              <a:buChar char="•"/>
            </a:pPr>
            <a:r>
              <a:rPr lang="en-US" sz="2400" i="1" dirty="0"/>
              <a:t>An area that is bringing renewed attention is our data center where the demands of AI along with the need to store &amp; analyze vast amounts of data is pushing our current limits of power and cooling while at the same time costs are making it challenging to acquire as much new more efficient equipment as we had planned.  </a:t>
            </a:r>
          </a:p>
          <a:p>
            <a:pPr marL="285750" indent="-285750" algn="l">
              <a:lnSpc>
                <a:spcPct val="90000"/>
              </a:lnSpc>
              <a:buFont typeface="Arial" panose="020B0604020202020204" pitchFamily="34" charset="0"/>
              <a:buChar char="•"/>
            </a:pPr>
            <a:endParaRPr lang="en-US" sz="2400" dirty="0">
              <a:latin typeface="+mn-lt"/>
            </a:endParaRPr>
          </a:p>
          <a:p>
            <a:pPr marL="285750" indent="-285750" algn="l">
              <a:lnSpc>
                <a:spcPct val="90000"/>
              </a:lnSpc>
              <a:buFont typeface="Arial" panose="020B0604020202020204" pitchFamily="34" charset="0"/>
              <a:buChar char="•"/>
            </a:pPr>
            <a:endParaRPr lang="en-US" sz="2400" dirty="0">
              <a:highlight>
                <a:srgbClr val="FFFF00"/>
              </a:highlight>
              <a:latin typeface="+mn-lt"/>
            </a:endParaRPr>
          </a:p>
        </p:txBody>
      </p:sp>
    </p:spTree>
    <p:extLst>
      <p:ext uri="{BB962C8B-B14F-4D97-AF65-F5344CB8AC3E}">
        <p14:creationId xmlns:p14="http://schemas.microsoft.com/office/powerpoint/2010/main" val="653693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238A-D0A2-6DC1-D335-B3C2EBCF08C0}"/>
              </a:ext>
            </a:extLst>
          </p:cNvPr>
          <p:cNvSpPr>
            <a:spLocks noGrp="1"/>
          </p:cNvSpPr>
          <p:nvPr>
            <p:ph type="title"/>
          </p:nvPr>
        </p:nvSpPr>
        <p:spPr>
          <a:xfrm>
            <a:off x="100960" y="251239"/>
            <a:ext cx="12091040" cy="2708434"/>
          </a:xfrm>
        </p:spPr>
        <p:txBody>
          <a:bodyPr/>
          <a:lstStyle/>
          <a:p>
            <a:pPr algn="ctr"/>
            <a:r>
              <a:rPr lang="en-US" dirty="0"/>
              <a:t>New Continuous Integration (CI) Dashboard In </a:t>
            </a:r>
            <a:r>
              <a:rPr lang="en-US" dirty="0" err="1"/>
              <a:t>Developement</a:t>
            </a:r>
            <a:br>
              <a:rPr lang="en-US" dirty="0"/>
            </a:br>
            <a:br>
              <a:rPr lang="en-US" dirty="0"/>
            </a:br>
            <a:br>
              <a:rPr lang="en-US" sz="2800" dirty="0"/>
            </a:br>
            <a:r>
              <a:rPr lang="en-US" sz="2800" dirty="0">
                <a:hlinkClick r:id="rId2"/>
              </a:rPr>
              <a:t>https://pages.jlab.org/physdiv/jrdb/exp-dashboard/</a:t>
            </a:r>
            <a:r>
              <a:rPr lang="en-US" sz="2800" dirty="0"/>
              <a:t> </a:t>
            </a:r>
            <a:br>
              <a:rPr lang="en-US" sz="2800" dirty="0"/>
            </a:br>
            <a:br>
              <a:rPr lang="en-US" sz="2800" dirty="0"/>
            </a:br>
            <a:br>
              <a:rPr lang="en-US" sz="2800" dirty="0"/>
            </a:br>
            <a:endParaRPr lang="en-US" sz="2800" dirty="0"/>
          </a:p>
        </p:txBody>
      </p:sp>
      <p:pic>
        <p:nvPicPr>
          <p:cNvPr id="4" name="Picture 3" descr="A picture containing text&#10;&#10;AI-generated content may be incorrect.">
            <a:extLst>
              <a:ext uri="{FF2B5EF4-FFF2-40B4-BE49-F238E27FC236}">
                <a16:creationId xmlns:a16="http://schemas.microsoft.com/office/drawing/2014/main" id="{81427D42-CFBA-149E-018A-3896D57925AF}"/>
              </a:ext>
            </a:extLst>
          </p:cNvPr>
          <p:cNvPicPr>
            <a:picLocks noChangeAspect="1"/>
          </p:cNvPicPr>
          <p:nvPr/>
        </p:nvPicPr>
        <p:blipFill>
          <a:blip r:embed="rId3">
            <a:extLst>
              <a:ext uri="{28A0092B-C50C-407E-A947-70E740481C1C}">
                <a14:useLocalDpi xmlns:a14="http://schemas.microsoft.com/office/drawing/2010/main" val="0"/>
              </a:ext>
            </a:extLst>
          </a:blip>
          <a:srcRect l="1282" t="26971" r="1581" b="6702"/>
          <a:stretch>
            <a:fillRect/>
          </a:stretch>
        </p:blipFill>
        <p:spPr>
          <a:xfrm>
            <a:off x="78658" y="2744590"/>
            <a:ext cx="12034684" cy="2438400"/>
          </a:xfrm>
          <a:prstGeom prst="rect">
            <a:avLst/>
          </a:prstGeom>
        </p:spPr>
      </p:pic>
      <p:sp>
        <p:nvSpPr>
          <p:cNvPr id="5" name="TextBox 4">
            <a:extLst>
              <a:ext uri="{FF2B5EF4-FFF2-40B4-BE49-F238E27FC236}">
                <a16:creationId xmlns:a16="http://schemas.microsoft.com/office/drawing/2014/main" id="{FC9942D6-DD5D-A4C1-E2F0-D5BA9A3A3408}"/>
              </a:ext>
            </a:extLst>
          </p:cNvPr>
          <p:cNvSpPr txBox="1"/>
          <p:nvPr/>
        </p:nvSpPr>
        <p:spPr>
          <a:xfrm>
            <a:off x="140289" y="2402958"/>
            <a:ext cx="12012382" cy="341632"/>
          </a:xfrm>
          <a:prstGeom prst="rect">
            <a:avLst/>
          </a:prstGeom>
          <a:noFill/>
        </p:spPr>
        <p:txBody>
          <a:bodyPr wrap="square" rtlCol="0">
            <a:spAutoFit/>
          </a:bodyPr>
          <a:lstStyle/>
          <a:p>
            <a:pPr algn="ctr">
              <a:lnSpc>
                <a:spcPct val="90000"/>
              </a:lnSpc>
            </a:pPr>
            <a:r>
              <a:rPr lang="en-US" dirty="0"/>
              <a:t>Example from the dashboard showing the Hall D </a:t>
            </a:r>
            <a:r>
              <a:rPr lang="en-US" dirty="0" err="1"/>
              <a:t>GlueX</a:t>
            </a:r>
            <a:r>
              <a:rPr lang="en-US" dirty="0"/>
              <a:t> experiments publications as a function of time. </a:t>
            </a:r>
          </a:p>
        </p:txBody>
      </p:sp>
      <p:sp>
        <p:nvSpPr>
          <p:cNvPr id="3" name="TextBox 2">
            <a:extLst>
              <a:ext uri="{FF2B5EF4-FFF2-40B4-BE49-F238E27FC236}">
                <a16:creationId xmlns:a16="http://schemas.microsoft.com/office/drawing/2014/main" id="{83695CE4-BEA2-D56D-C21E-2DDAAF6B1284}"/>
              </a:ext>
            </a:extLst>
          </p:cNvPr>
          <p:cNvSpPr txBox="1"/>
          <p:nvPr/>
        </p:nvSpPr>
        <p:spPr>
          <a:xfrm flipH="1">
            <a:off x="270953" y="5524622"/>
            <a:ext cx="11650094" cy="590931"/>
          </a:xfrm>
          <a:prstGeom prst="rect">
            <a:avLst/>
          </a:prstGeom>
          <a:noFill/>
        </p:spPr>
        <p:txBody>
          <a:bodyPr wrap="square" rtlCol="0">
            <a:spAutoFit/>
          </a:bodyPr>
          <a:lstStyle/>
          <a:p>
            <a:pPr algn="ctr">
              <a:lnSpc>
                <a:spcPct val="90000"/>
              </a:lnSpc>
            </a:pPr>
            <a:r>
              <a:rPr lang="en-US" dirty="0"/>
              <a:t>We will be improving the dashboard this summer including making use of AI tool to help determine when an experiment has met its goals as promised to the PAC.</a:t>
            </a:r>
          </a:p>
        </p:txBody>
      </p:sp>
    </p:spTree>
    <p:extLst>
      <p:ext uri="{BB962C8B-B14F-4D97-AF65-F5344CB8AC3E}">
        <p14:creationId xmlns:p14="http://schemas.microsoft.com/office/powerpoint/2010/main" val="2537228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ata Science Concepts: The fundamentals of Data Science">
            <a:extLst>
              <a:ext uri="{FF2B5EF4-FFF2-40B4-BE49-F238E27FC236}">
                <a16:creationId xmlns:a16="http://schemas.microsoft.com/office/drawing/2014/main" id="{C294D5D0-C5A8-370A-F149-3B0155228BC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4254745-C754-F94C-C088-A0476123D636}"/>
              </a:ext>
            </a:extLst>
          </p:cNvPr>
          <p:cNvSpPr/>
          <p:nvPr/>
        </p:nvSpPr>
        <p:spPr>
          <a:xfrm>
            <a:off x="3733800" y="2967335"/>
            <a:ext cx="3942106" cy="923330"/>
          </a:xfrm>
          <a:prstGeom prst="rect">
            <a:avLst/>
          </a:prstGeom>
          <a:noFill/>
        </p:spPr>
        <p:txBody>
          <a:bodyPr wrap="none" lIns="91440" tIns="45720" rIns="91440" bIns="45720">
            <a:spAutoFit/>
          </a:bodyPr>
          <a:lstStyle/>
          <a:p>
            <a:pPr algn="ctr"/>
            <a:r>
              <a:rPr lang="en-US" sz="5400" b="1" spc="50">
                <a:ln w="0"/>
                <a:solidFill>
                  <a:schemeClr val="bg2"/>
                </a:solidFill>
                <a:effectLst>
                  <a:innerShdw blurRad="63500" dist="50800" dir="13500000">
                    <a:srgbClr val="000000">
                      <a:alpha val="50000"/>
                    </a:srgbClr>
                  </a:innerShdw>
                </a:effectLst>
              </a:rPr>
              <a:t>Discussion</a:t>
            </a:r>
            <a:endParaRPr lang="en-US" sz="5400" b="1" cap="none" spc="5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75874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E08B-E89C-3C5E-DE67-C7081443FDD5}"/>
              </a:ext>
            </a:extLst>
          </p:cNvPr>
          <p:cNvSpPr>
            <a:spLocks noGrp="1"/>
          </p:cNvSpPr>
          <p:nvPr>
            <p:ph type="title"/>
          </p:nvPr>
        </p:nvSpPr>
        <p:spPr/>
        <p:txBody>
          <a:bodyPr/>
          <a:lstStyle/>
          <a:p>
            <a:r>
              <a:rPr lang="en-US"/>
              <a:t>CEBAF at Multiple Energies</a:t>
            </a:r>
          </a:p>
        </p:txBody>
      </p:sp>
      <p:sp>
        <p:nvSpPr>
          <p:cNvPr id="3" name="Content Placeholder 2">
            <a:extLst>
              <a:ext uri="{FF2B5EF4-FFF2-40B4-BE49-F238E27FC236}">
                <a16:creationId xmlns:a16="http://schemas.microsoft.com/office/drawing/2014/main" id="{81EE9284-521C-E36B-ACED-63FE7CE44D24}"/>
              </a:ext>
            </a:extLst>
          </p:cNvPr>
          <p:cNvSpPr>
            <a:spLocks noGrp="1"/>
          </p:cNvSpPr>
          <p:nvPr>
            <p:ph idx="1"/>
          </p:nvPr>
        </p:nvSpPr>
        <p:spPr>
          <a:xfrm>
            <a:off x="409614" y="784899"/>
            <a:ext cx="11372771" cy="5661658"/>
          </a:xfrm>
        </p:spPr>
        <p:txBody>
          <a:bodyPr/>
          <a:lstStyle/>
          <a:p>
            <a:pPr>
              <a:buClr>
                <a:schemeClr val="tx1"/>
              </a:buClr>
            </a:pPr>
            <a:r>
              <a:rPr lang="en-US" sz="2400" dirty="0"/>
              <a:t>One thing that makes the CEBAF accelerator an amazing tool for fixed target experimental nuclear physics is its large range of possible beam energies and and currents it can simultaneously send to each experimental hall.</a:t>
            </a:r>
          </a:p>
          <a:p>
            <a:pPr>
              <a:buClr>
                <a:schemeClr val="tx1"/>
              </a:buClr>
            </a:pPr>
            <a:r>
              <a:rPr lang="en-US" sz="2400" dirty="0"/>
              <a:t>Typically, that means 2.2, 4.4, 6.6, 8.8 or 11 GeV to Halls A,B,C and 12 GeV to Hall D with currents up to 80 </a:t>
            </a:r>
            <a:r>
              <a:rPr lang="en-US" sz="2400" dirty="0" err="1"/>
              <a:t>uA</a:t>
            </a:r>
            <a:r>
              <a:rPr lang="en-US" sz="2400" dirty="0"/>
              <a:t> with total power of 1.1 MW, but CEBAF can be scaled to even lower energies when the science needs it.</a:t>
            </a:r>
          </a:p>
          <a:p>
            <a:pPr>
              <a:buClr>
                <a:schemeClr val="tx1"/>
              </a:buClr>
            </a:pPr>
            <a:r>
              <a:rPr lang="en-US" sz="2400" dirty="0"/>
              <a:t>For the current run we spent the first nine weeks at 0.345 MeV/linac  ( 0.7, 1.4, 2.1, 2.8 or 3.6 GeV to A,B,C and 4.3 GeV to Hall D.   </a:t>
            </a:r>
          </a:p>
          <a:p>
            <a:pPr>
              <a:buClr>
                <a:schemeClr val="tx1"/>
              </a:buClr>
            </a:pPr>
            <a:r>
              <a:rPr lang="en-US" sz="2400" dirty="0"/>
              <a:t>We have now restored the machine to its nominal 1060 MeV/linac.  </a:t>
            </a:r>
          </a:p>
          <a:p>
            <a:pPr lvl="1">
              <a:buClr>
                <a:schemeClr val="tx1"/>
              </a:buClr>
            </a:pPr>
            <a:r>
              <a:rPr lang="en-US" sz="1800" i="1" dirty="0"/>
              <a:t>0.11284*(linac energy)</a:t>
            </a:r>
            <a:r>
              <a:rPr lang="en-US" sz="1800" dirty="0"/>
              <a:t> + Pass*2*(linac energy) = Beam Energy  </a:t>
            </a:r>
          </a:p>
          <a:p>
            <a:pPr lvl="1">
              <a:buClr>
                <a:schemeClr val="tx1"/>
              </a:buClr>
            </a:pPr>
            <a:r>
              <a:rPr lang="en-US" sz="1800" dirty="0"/>
              <a:t>where Pass = {1,2,3,4,5,5.5}</a:t>
            </a:r>
          </a:p>
          <a:p>
            <a:pPr>
              <a:buClr>
                <a:schemeClr val="tx1"/>
              </a:buClr>
            </a:pPr>
            <a:r>
              <a:rPr lang="en-US" sz="2400" dirty="0"/>
              <a:t>With the two different linac energies, we will take data on </a:t>
            </a:r>
            <a:r>
              <a:rPr lang="en-US" sz="2400" b="1" dirty="0"/>
              <a:t>TEN </a:t>
            </a:r>
            <a:r>
              <a:rPr lang="en-US" sz="2400" dirty="0"/>
              <a:t>different experiments over 22 weeks  </a:t>
            </a:r>
          </a:p>
        </p:txBody>
      </p:sp>
    </p:spTree>
    <p:extLst>
      <p:ext uri="{BB962C8B-B14F-4D97-AF65-F5344CB8AC3E}">
        <p14:creationId xmlns:p14="http://schemas.microsoft.com/office/powerpoint/2010/main" val="48676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308F-DA78-3529-17B0-FF972680B0A9}"/>
              </a:ext>
            </a:extLst>
          </p:cNvPr>
          <p:cNvSpPr>
            <a:spLocks noGrp="1"/>
          </p:cNvSpPr>
          <p:nvPr>
            <p:ph type="title"/>
          </p:nvPr>
        </p:nvSpPr>
        <p:spPr>
          <a:xfrm>
            <a:off x="312420" y="62867"/>
            <a:ext cx="11917680" cy="406265"/>
          </a:xfrm>
        </p:spPr>
        <p:txBody>
          <a:bodyPr/>
          <a:lstStyle/>
          <a:p>
            <a:r>
              <a:rPr lang="en-US" sz="2400" dirty="0"/>
              <a:t>CEBAF Experimental Program For FY26 ( 22-week physics run )</a:t>
            </a:r>
          </a:p>
        </p:txBody>
      </p:sp>
      <p:sp>
        <p:nvSpPr>
          <p:cNvPr id="4" name="Rectangle 1">
            <a:extLst>
              <a:ext uri="{FF2B5EF4-FFF2-40B4-BE49-F238E27FC236}">
                <a16:creationId xmlns:a16="http://schemas.microsoft.com/office/drawing/2014/main" id="{B9B9EECE-4691-54DC-3F31-2EF9C44FB894}"/>
              </a:ext>
            </a:extLst>
          </p:cNvPr>
          <p:cNvSpPr>
            <a:spLocks noGrp="1" noChangeArrowheads="1"/>
          </p:cNvSpPr>
          <p:nvPr>
            <p:ph idx="1"/>
          </p:nvPr>
        </p:nvSpPr>
        <p:spPr bwMode="auto">
          <a:xfrm>
            <a:off x="325120" y="317933"/>
            <a:ext cx="11866880"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accent1"/>
                </a:solidFill>
                <a:effectLst/>
                <a:latin typeface="Aptos" panose="020B0004020202020204" pitchFamily="34" charset="0"/>
              </a:rPr>
              <a:t>Hall B</a:t>
            </a:r>
            <a:endParaRPr kumimoji="0" lang="en-US" altLang="en-US" sz="1800" b="1" i="0" u="none" strike="noStrike" cap="none" normalizeH="0" baseline="0" dirty="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sng" strike="noStrike" cap="none" normalizeH="0" baseline="0" dirty="0">
                <a:ln>
                  <a:noFill/>
                </a:ln>
                <a:solidFill>
                  <a:srgbClr val="000000"/>
                </a:solidFill>
                <a:effectLst/>
                <a:latin typeface="Aptos" panose="020B0004020202020204" pitchFamily="34" charset="0"/>
              </a:rPr>
              <a:t>E12-20-004:</a:t>
            </a:r>
            <a:r>
              <a:rPr kumimoji="0" lang="en-US" altLang="en-US" sz="1800" b="0" i="0" u="sng" strike="noStrike" cap="none" normalizeH="0" baseline="0" dirty="0">
                <a:ln>
                  <a:noFill/>
                </a:ln>
                <a:solidFill>
                  <a:srgbClr val="000000"/>
                </a:solidFill>
                <a:effectLst/>
                <a:latin typeface="Aptos" panose="020B0004020202020204" pitchFamily="34" charset="0"/>
              </a:rPr>
              <a:t> </a:t>
            </a:r>
            <a:r>
              <a:rPr kumimoji="0" lang="en-US" altLang="en-US" sz="1800" b="0" i="0" u="sng" strike="noStrike" cap="none" normalizeH="0" baseline="0" dirty="0" err="1">
                <a:ln>
                  <a:noFill/>
                </a:ln>
                <a:solidFill>
                  <a:srgbClr val="000000"/>
                </a:solidFill>
                <a:effectLst/>
                <a:latin typeface="Aptos" panose="020B0004020202020204" pitchFamily="34" charset="0"/>
              </a:rPr>
              <a:t>PRad</a:t>
            </a:r>
            <a:r>
              <a:rPr kumimoji="0" lang="en-US" altLang="en-US" sz="1800" b="0" i="0" u="sng" strike="noStrike" cap="none" normalizeH="0" baseline="0" dirty="0">
                <a:ln>
                  <a:noFill/>
                </a:ln>
                <a:solidFill>
                  <a:srgbClr val="000000"/>
                </a:solidFill>
                <a:effectLst/>
                <a:latin typeface="Aptos" panose="020B0004020202020204" pitchFamily="34" charset="0"/>
              </a:rPr>
              <a:t>-II (Contact: A. Gasparian (NCSU), D. Dutta (MS), H. Gao (Due), N. Liyanage (UVA), E. </a:t>
            </a:r>
            <a:r>
              <a:rPr kumimoji="0" lang="en-US" altLang="en-US" sz="1800" b="0" i="0" u="sng" strike="noStrike" cap="none" normalizeH="0" baseline="0" dirty="0" err="1">
                <a:ln>
                  <a:noFill/>
                </a:ln>
                <a:solidFill>
                  <a:srgbClr val="000000"/>
                </a:solidFill>
                <a:effectLst/>
                <a:latin typeface="Aptos" panose="020B0004020202020204" pitchFamily="34" charset="0"/>
              </a:rPr>
              <a:t>Pasyuk</a:t>
            </a:r>
            <a:r>
              <a:rPr kumimoji="0" lang="en-US" altLang="en-US" sz="1800" b="0" i="0" u="sng" strike="noStrike" cap="none" normalizeH="0" baseline="0" dirty="0">
                <a:ln>
                  <a:noFill/>
                </a:ln>
                <a:solidFill>
                  <a:srgbClr val="000000"/>
                </a:solidFill>
                <a:effectLst/>
                <a:latin typeface="Aptos" panose="020B0004020202020204" pitchFamily="34" charset="0"/>
              </a:rPr>
              <a:t>(</a:t>
            </a:r>
            <a:r>
              <a:rPr kumimoji="0" lang="en-US" altLang="en-US" sz="1800" b="0" i="0" u="sng" strike="noStrike" cap="none" normalizeH="0" baseline="0" dirty="0" err="1">
                <a:ln>
                  <a:noFill/>
                </a:ln>
                <a:solidFill>
                  <a:srgbClr val="000000"/>
                </a:solidFill>
                <a:effectLst/>
                <a:latin typeface="Aptos" panose="020B0004020202020204" pitchFamily="34" charset="0"/>
              </a:rPr>
              <a:t>JLab</a:t>
            </a:r>
            <a:r>
              <a:rPr kumimoji="0" lang="en-US" altLang="en-US" sz="1800" b="0" i="0" u="sng" strike="noStrike" cap="none" normalizeH="0" baseline="0" dirty="0">
                <a:ln>
                  <a:noFill/>
                </a:ln>
                <a:solidFill>
                  <a:srgbClr val="000000"/>
                </a:solidFill>
                <a:effectLst/>
                <a:latin typeface="Aptos" panose="020B0004020202020204" pitchFamily="34" charset="0"/>
              </a:rPr>
              <a:t>), C. Peng (ANL). W. Xiong (Shandong), and DWH (</a:t>
            </a:r>
            <a:r>
              <a:rPr kumimoji="0" lang="en-US" altLang="en-US" sz="1800" b="0" i="0" u="sng" strike="noStrike" cap="none" normalizeH="0" baseline="0" dirty="0" err="1">
                <a:ln>
                  <a:noFill/>
                </a:ln>
                <a:solidFill>
                  <a:srgbClr val="000000"/>
                </a:solidFill>
                <a:effectLst/>
                <a:latin typeface="Aptos" panose="020B0004020202020204" pitchFamily="34" charset="0"/>
              </a:rPr>
              <a:t>JLab</a:t>
            </a:r>
            <a:r>
              <a:rPr kumimoji="0" lang="en-US" altLang="en-US" sz="1800" b="0" i="0" u="sng" strike="noStrike" cap="none" normalizeH="0" baseline="0" dirty="0">
                <a:ln>
                  <a:noFill/>
                </a:ln>
                <a:solidFill>
                  <a:srgbClr val="000000"/>
                </a:solidFill>
                <a:effectLst/>
                <a:latin typeface="Aptos" panose="020B0004020202020204" pitchFamily="34" charset="0"/>
              </a:rPr>
              <a:t>)). [</a:t>
            </a:r>
            <a:r>
              <a:rPr kumimoji="0" lang="en-US" altLang="en-US" sz="1800" b="0" i="0" u="sng" strike="noStrike" cap="none" normalizeH="0" baseline="0" dirty="0">
                <a:ln>
                  <a:noFill/>
                </a:ln>
                <a:solidFill>
                  <a:srgbClr val="000000"/>
                </a:solidFill>
                <a:effectLst/>
                <a:highlight>
                  <a:srgbClr val="00FF00"/>
                </a:highlight>
                <a:latin typeface="Aptos" panose="020B0004020202020204" pitchFamily="34" charset="0"/>
              </a:rPr>
              <a:t>finishing </a:t>
            </a:r>
            <a:r>
              <a:rPr kumimoji="0" lang="en-US" altLang="en-US" sz="1800" b="0" i="0" u="sng" strike="noStrike" cap="none" normalizeH="0" baseline="0" dirty="0">
                <a:ln>
                  <a:noFill/>
                </a:ln>
                <a:solidFill>
                  <a:srgbClr val="000000"/>
                </a:solidFill>
                <a:effectLst/>
                <a:latin typeface="Aptos" panose="020B00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latin typeface="Aptos" panose="020B0004020202020204" pitchFamily="34" charset="0"/>
              </a:rPr>
              <a:t>E12-21-003</a:t>
            </a:r>
            <a:r>
              <a:rPr kumimoji="0" lang="en-US" altLang="en-US" sz="1800" b="0" i="0" u="none" strike="noStrike" cap="none" normalizeH="0" baseline="0" dirty="0">
                <a:ln>
                  <a:noFill/>
                </a:ln>
                <a:solidFill>
                  <a:srgbClr val="000000"/>
                </a:solidFill>
                <a:effectLst/>
                <a:latin typeface="Aptos" panose="020B0004020202020204" pitchFamily="34" charset="0"/>
              </a:rPr>
              <a:t>: X17 Boson Search: (Contact:  A. Gasparian (NCSU), D. Dutta (MS), H. Gao (Due), </a:t>
            </a:r>
            <a:r>
              <a:rPr kumimoji="0" lang="en-US" altLang="en-US" sz="1800" b="0" i="0" u="sng" strike="noStrike" cap="none" normalizeH="0" baseline="0" dirty="0">
                <a:ln>
                  <a:noFill/>
                </a:ln>
                <a:solidFill>
                  <a:srgbClr val="000000"/>
                </a:solidFill>
                <a:effectLst/>
                <a:latin typeface="Aptos" panose="020B0004020202020204" pitchFamily="34" charset="0"/>
              </a:rPr>
              <a:t>T. Hague </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N. Liyanage (UVA),  </a:t>
            </a:r>
            <a:r>
              <a:rPr kumimoji="0" lang="en-US" altLang="en-US" sz="1800" b="0" i="0" u="sng" strike="noStrike" cap="none" normalizeH="0" baseline="0" dirty="0">
                <a:ln>
                  <a:noFill/>
                </a:ln>
                <a:solidFill>
                  <a:srgbClr val="000000"/>
                </a:solidFill>
                <a:effectLst/>
                <a:latin typeface="Aptos" panose="020B0004020202020204" pitchFamily="34" charset="0"/>
              </a:rPr>
              <a:t>R. </a:t>
            </a:r>
            <a:r>
              <a:rPr kumimoji="0" lang="en-US" altLang="en-US" sz="1800" b="0" i="0" u="sng" strike="noStrike" cap="none" normalizeH="0" baseline="0" dirty="0" err="1">
                <a:ln>
                  <a:noFill/>
                </a:ln>
                <a:solidFill>
                  <a:srgbClr val="000000"/>
                </a:solidFill>
                <a:effectLst/>
                <a:latin typeface="Aptos" panose="020B0004020202020204" pitchFamily="34" charset="0"/>
              </a:rPr>
              <a:t>Paremuzyan</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C. Peng (ANL). W. Xiong (Shandong)) [</a:t>
            </a:r>
            <a:r>
              <a:rPr kumimoji="0" lang="en-US" altLang="en-US" sz="1800" b="0" i="0" u="none" strike="noStrike" cap="none" normalizeH="0" baseline="0" dirty="0">
                <a:ln>
                  <a:noFill/>
                </a:ln>
                <a:solidFill>
                  <a:srgbClr val="000000"/>
                </a:solidFill>
                <a:effectLst/>
                <a:highlight>
                  <a:srgbClr val="FFFF00"/>
                </a:highlight>
                <a:latin typeface="Aptos" panose="020B0004020202020204" pitchFamily="34" charset="0"/>
              </a:rPr>
              <a:t>starting next week</a:t>
            </a:r>
            <a:r>
              <a:rPr kumimoji="0" lang="en-US" altLang="en-US" sz="1800" b="0" i="0" u="none" strike="noStrike" cap="none" normalizeH="0" baseline="0" dirty="0">
                <a:ln>
                  <a:noFill/>
                </a:ln>
                <a:solidFill>
                  <a:srgbClr val="000000"/>
                </a:solidFill>
                <a:effectLst/>
                <a:latin typeface="Aptos" panose="020B00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rgbClr val="21212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accent1"/>
                </a:solidFill>
                <a:effectLst/>
                <a:latin typeface="Aptos" panose="020B0004020202020204" pitchFamily="34" charset="0"/>
              </a:rPr>
              <a:t>Hall C</a:t>
            </a:r>
            <a:endParaRPr kumimoji="0" lang="en-US" altLang="en-US" sz="1800" b="1" i="0" u="none" strike="noStrike" cap="none" normalizeH="0" baseline="0" dirty="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latin typeface="Aptos" panose="020B0004020202020204" pitchFamily="34" charset="0"/>
              </a:rPr>
              <a:t>E12-22-001</a:t>
            </a:r>
            <a:r>
              <a:rPr kumimoji="0" lang="en-US" altLang="en-US" sz="1800" b="0" i="0" u="none" strike="noStrike" cap="none" normalizeH="0" baseline="0" dirty="0">
                <a:ln>
                  <a:noFill/>
                </a:ln>
                <a:solidFill>
                  <a:srgbClr val="000000"/>
                </a:solidFill>
                <a:effectLst/>
                <a:latin typeface="Aptos" panose="020B0004020202020204" pitchFamily="34" charset="0"/>
              </a:rPr>
              <a:t>: N-&gt; Delta (Contact: N. </a:t>
            </a:r>
            <a:r>
              <a:rPr kumimoji="0" lang="en-US" altLang="en-US" sz="1800" b="0" i="0" u="none" strike="noStrike" cap="none" normalizeH="0" baseline="0" dirty="0" err="1">
                <a:ln>
                  <a:noFill/>
                </a:ln>
                <a:solidFill>
                  <a:srgbClr val="000000"/>
                </a:solidFill>
                <a:effectLst/>
                <a:latin typeface="Aptos" panose="020B0004020202020204" pitchFamily="34" charset="0"/>
              </a:rPr>
              <a:t>Sparveris</a:t>
            </a:r>
            <a:r>
              <a:rPr kumimoji="0" lang="en-US" altLang="en-US" sz="1800" b="0" i="0" u="none" strike="noStrike" cap="none" normalizeH="0" baseline="0" dirty="0">
                <a:ln>
                  <a:noFill/>
                </a:ln>
                <a:solidFill>
                  <a:srgbClr val="000000"/>
                </a:solidFill>
                <a:effectLst/>
                <a:latin typeface="Aptos" panose="020B0004020202020204" pitchFamily="34" charset="0"/>
              </a:rPr>
              <a:t> (Temple), H. </a:t>
            </a:r>
            <a:r>
              <a:rPr kumimoji="0" lang="en-US" altLang="en-US" sz="1800" b="0" i="0" u="none" strike="noStrike" cap="none" normalizeH="0" baseline="0" dirty="0" err="1">
                <a:ln>
                  <a:noFill/>
                </a:ln>
                <a:solidFill>
                  <a:srgbClr val="000000"/>
                </a:solidFill>
                <a:effectLst/>
                <a:latin typeface="Aptos" panose="020B0004020202020204" pitchFamily="34" charset="0"/>
              </a:rPr>
              <a:t>Atac</a:t>
            </a:r>
            <a:r>
              <a:rPr kumimoji="0" lang="en-US" altLang="en-US" sz="1800" b="0" i="0" u="none" strike="noStrike" cap="none" normalizeH="0" baseline="0" dirty="0">
                <a:ln>
                  <a:noFill/>
                </a:ln>
                <a:solidFill>
                  <a:srgbClr val="000000"/>
                </a:solidFill>
                <a:effectLst/>
                <a:latin typeface="Aptos" panose="020B0004020202020204" pitchFamily="34" charset="0"/>
              </a:rPr>
              <a:t> (Temple), </a:t>
            </a:r>
            <a:r>
              <a:rPr kumimoji="0" lang="en-US" altLang="en-US" sz="1800" b="0" i="0" u="sng" strike="noStrike" cap="none" normalizeH="0" baseline="0" dirty="0">
                <a:ln>
                  <a:noFill/>
                </a:ln>
                <a:solidFill>
                  <a:srgbClr val="000000"/>
                </a:solidFill>
                <a:effectLst/>
                <a:latin typeface="Aptos" panose="020B0004020202020204" pitchFamily="34" charset="0"/>
              </a:rPr>
              <a:t>A. </a:t>
            </a:r>
            <a:r>
              <a:rPr kumimoji="0" lang="en-US" altLang="en-US" sz="1800" b="0" i="0" u="sng" strike="noStrike" cap="none" normalizeH="0" baseline="0" dirty="0" err="1">
                <a:ln>
                  <a:noFill/>
                </a:ln>
                <a:solidFill>
                  <a:srgbClr val="000000"/>
                </a:solidFill>
                <a:effectLst/>
                <a:latin typeface="Aptos" panose="020B0004020202020204" pitchFamily="34" charset="0"/>
              </a:rPr>
              <a:t>Camsonne</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a:t>
            </a:r>
            <a:r>
              <a:rPr kumimoji="0" lang="en-US" altLang="en-US" sz="1800" b="0" i="0" u="sng" strike="noStrike" cap="none" normalizeH="0" baseline="0" dirty="0">
                <a:ln>
                  <a:noFill/>
                </a:ln>
                <a:solidFill>
                  <a:srgbClr val="000000"/>
                </a:solidFill>
                <a:effectLst/>
                <a:latin typeface="Aptos" panose="020B0004020202020204" pitchFamily="34" charset="0"/>
              </a:rPr>
              <a:t>M. Jones</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and M. Paolone (NMS) [ </a:t>
            </a:r>
            <a:r>
              <a:rPr kumimoji="0" lang="en-US" altLang="en-US" sz="1800" b="0" i="0" u="none" strike="noStrike" cap="none" normalizeH="0" baseline="0" dirty="0">
                <a:ln>
                  <a:noFill/>
                </a:ln>
                <a:solidFill>
                  <a:srgbClr val="000000"/>
                </a:solidFill>
                <a:effectLst/>
                <a:highlight>
                  <a:srgbClr val="00FF00"/>
                </a:highlight>
                <a:latin typeface="Aptos" panose="020B0004020202020204" pitchFamily="34" charset="0"/>
              </a:rPr>
              <a:t>done </a:t>
            </a:r>
            <a:r>
              <a:rPr kumimoji="0" lang="en-US" altLang="en-US" sz="1800" b="0" i="0" u="none" strike="noStrike" cap="none" normalizeH="0" baseline="0" dirty="0">
                <a:ln>
                  <a:noFill/>
                </a:ln>
                <a:solidFill>
                  <a:srgbClr val="000000"/>
                </a:solidFill>
                <a:effectLst/>
                <a:latin typeface="Aptos" panose="020B00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latin typeface="Aptos" panose="020B0004020202020204" pitchFamily="34" charset="0"/>
              </a:rPr>
              <a:t>E12-23-001</a:t>
            </a:r>
            <a:r>
              <a:rPr kumimoji="0" lang="en-US" altLang="en-US" sz="1800" b="0" i="0" u="none" strike="noStrike" cap="none" normalizeH="0" baseline="0" dirty="0">
                <a:ln>
                  <a:noFill/>
                </a:ln>
                <a:solidFill>
                  <a:srgbClr val="000000"/>
                </a:solidFill>
                <a:effectLst/>
                <a:latin typeface="Aptos" panose="020B0004020202020204" pitchFamily="34" charset="0"/>
              </a:rPr>
              <a:t>: VCS (Contact: N. </a:t>
            </a:r>
            <a:r>
              <a:rPr kumimoji="0" lang="en-US" altLang="en-US" sz="1800" b="0" i="0" u="none" strike="noStrike" cap="none" normalizeH="0" baseline="0" dirty="0" err="1">
                <a:ln>
                  <a:noFill/>
                </a:ln>
                <a:solidFill>
                  <a:srgbClr val="000000"/>
                </a:solidFill>
                <a:effectLst/>
                <a:latin typeface="Aptos" panose="020B0004020202020204" pitchFamily="34" charset="0"/>
              </a:rPr>
              <a:t>Sparveris</a:t>
            </a:r>
            <a:r>
              <a:rPr kumimoji="0" lang="en-US" altLang="en-US" sz="1800" b="0" i="0" u="none" strike="noStrike" cap="none" normalizeH="0" baseline="0" dirty="0">
                <a:ln>
                  <a:noFill/>
                </a:ln>
                <a:solidFill>
                  <a:srgbClr val="000000"/>
                </a:solidFill>
                <a:effectLst/>
                <a:latin typeface="Aptos" panose="020B0004020202020204" pitchFamily="34" charset="0"/>
              </a:rPr>
              <a:t> (Temple), H. </a:t>
            </a:r>
            <a:r>
              <a:rPr kumimoji="0" lang="en-US" altLang="en-US" sz="1800" b="0" i="0" u="none" strike="noStrike" cap="none" normalizeH="0" baseline="0" dirty="0" err="1">
                <a:ln>
                  <a:noFill/>
                </a:ln>
                <a:solidFill>
                  <a:srgbClr val="000000"/>
                </a:solidFill>
                <a:effectLst/>
                <a:latin typeface="Aptos" panose="020B0004020202020204" pitchFamily="34" charset="0"/>
              </a:rPr>
              <a:t>Atac</a:t>
            </a:r>
            <a:r>
              <a:rPr kumimoji="0" lang="en-US" altLang="en-US" sz="1800" b="0" i="0" u="none" strike="noStrike" cap="none" normalizeH="0" baseline="0" dirty="0">
                <a:ln>
                  <a:noFill/>
                </a:ln>
                <a:solidFill>
                  <a:srgbClr val="000000"/>
                </a:solidFill>
                <a:effectLst/>
                <a:latin typeface="Aptos" panose="020B0004020202020204" pitchFamily="34" charset="0"/>
              </a:rPr>
              <a:t> (Temple), </a:t>
            </a:r>
            <a:r>
              <a:rPr kumimoji="0" lang="en-US" altLang="en-US" sz="1800" b="0" i="0" u="sng" strike="noStrike" cap="none" normalizeH="0" baseline="0" dirty="0">
                <a:ln>
                  <a:noFill/>
                </a:ln>
                <a:solidFill>
                  <a:srgbClr val="000000"/>
                </a:solidFill>
                <a:effectLst/>
                <a:latin typeface="Aptos" panose="020B0004020202020204" pitchFamily="34" charset="0"/>
              </a:rPr>
              <a:t>A. </a:t>
            </a:r>
            <a:r>
              <a:rPr kumimoji="0" lang="en-US" altLang="en-US" sz="1800" b="0" i="0" u="sng" strike="noStrike" cap="none" normalizeH="0" baseline="0" dirty="0" err="1">
                <a:ln>
                  <a:noFill/>
                </a:ln>
                <a:solidFill>
                  <a:srgbClr val="000000"/>
                </a:solidFill>
                <a:effectLst/>
                <a:latin typeface="Aptos" panose="020B0004020202020204" pitchFamily="34" charset="0"/>
              </a:rPr>
              <a:t>Camsonne</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a:t>
            </a:r>
            <a:r>
              <a:rPr kumimoji="0" lang="en-US" altLang="en-US" sz="1800" b="0" i="0" u="sng" strike="noStrike" cap="none" normalizeH="0" baseline="0" dirty="0">
                <a:ln>
                  <a:noFill/>
                </a:ln>
                <a:solidFill>
                  <a:srgbClr val="000000"/>
                </a:solidFill>
                <a:effectLst/>
                <a:latin typeface="Aptos" panose="020B0004020202020204" pitchFamily="34" charset="0"/>
              </a:rPr>
              <a:t>M. Jones</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and M Paolone (NMS) [ </a:t>
            </a:r>
            <a:r>
              <a:rPr kumimoji="0" lang="en-US" altLang="en-US" sz="1800" b="0" i="0" u="none" strike="noStrike" cap="none" normalizeH="0" baseline="0" dirty="0">
                <a:ln>
                  <a:noFill/>
                </a:ln>
                <a:solidFill>
                  <a:srgbClr val="000000"/>
                </a:solidFill>
                <a:effectLst/>
                <a:highlight>
                  <a:srgbClr val="00FF00"/>
                </a:highlight>
                <a:latin typeface="Aptos" panose="020B0004020202020204" pitchFamily="34" charset="0"/>
              </a:rPr>
              <a:t>done </a:t>
            </a:r>
            <a:r>
              <a:rPr kumimoji="0" lang="en-US" altLang="en-US" sz="1800" b="0" i="0" u="none" strike="noStrike" cap="none" normalizeH="0" baseline="0" dirty="0">
                <a:ln>
                  <a:noFill/>
                </a:ln>
                <a:solidFill>
                  <a:srgbClr val="000000"/>
                </a:solidFill>
                <a:effectLst/>
                <a:latin typeface="Aptos" panose="020B00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latin typeface="Aptos" panose="020B0004020202020204" pitchFamily="34" charset="0"/>
              </a:rPr>
              <a:t>E12-24-001</a:t>
            </a:r>
            <a:r>
              <a:rPr kumimoji="0" lang="en-US" altLang="en-US" sz="1800" b="0" i="0" u="none" strike="noStrike" cap="none" normalizeH="0" baseline="0" dirty="0">
                <a:ln>
                  <a:noFill/>
                </a:ln>
                <a:solidFill>
                  <a:srgbClr val="000000"/>
                </a:solidFill>
                <a:effectLst/>
                <a:latin typeface="Aptos" panose="020B0004020202020204" pitchFamily="34" charset="0"/>
              </a:rPr>
              <a:t>: Nuclear-R SIDIS (Contact: </a:t>
            </a:r>
            <a:r>
              <a:rPr kumimoji="0" lang="en-US" altLang="en-US" sz="1800" b="0" i="0" u="sng" strike="noStrike" cap="none" normalizeH="0" baseline="0" dirty="0">
                <a:ln>
                  <a:noFill/>
                </a:ln>
                <a:solidFill>
                  <a:srgbClr val="000000"/>
                </a:solidFill>
                <a:effectLst/>
                <a:latin typeface="Aptos" panose="020B0004020202020204" pitchFamily="34" charset="0"/>
              </a:rPr>
              <a:t>D. Gaskell </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P. Bosted(W&amp;M), W. Brooks (Fed. ST. Maria), </a:t>
            </a:r>
            <a:r>
              <a:rPr kumimoji="0" lang="en-US" altLang="en-US" sz="1800" b="0" i="0" u="sng" strike="noStrike" cap="none" normalizeH="0" baseline="0" dirty="0">
                <a:ln>
                  <a:noFill/>
                </a:ln>
                <a:solidFill>
                  <a:srgbClr val="000000"/>
                </a:solidFill>
                <a:effectLst/>
                <a:latin typeface="Aptos" panose="020B0004020202020204" pitchFamily="34" charset="0"/>
              </a:rPr>
              <a:t>R. Ent</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E. Kinney(UC), and H. Mkrtchyan (Yerevan)) </a:t>
            </a:r>
            <a:r>
              <a:rPr kumimoji="0" lang="en-US" altLang="en-US" sz="1800" b="0" i="0" u="none" strike="noStrike" cap="none" normalizeH="0" baseline="0" dirty="0">
                <a:ln>
                  <a:noFill/>
                </a:ln>
                <a:effectLst/>
                <a:highlight>
                  <a:srgbClr val="FFFF00"/>
                </a:highlight>
                <a:latin typeface="Aptos" panose="020B0004020202020204" pitchFamily="34" charset="0"/>
              </a:rPr>
              <a:t>[ underway </a:t>
            </a:r>
            <a:r>
              <a:rPr kumimoji="0" lang="en-US" altLang="en-US" sz="1800" b="0" i="0" u="none" strike="noStrike" cap="none" normalizeH="0" baseline="0" dirty="0">
                <a:ln>
                  <a:noFill/>
                </a:ln>
                <a:solidFill>
                  <a:srgbClr val="000000"/>
                </a:solidFill>
                <a:effectLst/>
                <a:latin typeface="Aptos" panose="020B00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latin typeface="Aptos" panose="020B0004020202020204" pitchFamily="34" charset="0"/>
              </a:rPr>
              <a:t>E12-06-104</a:t>
            </a:r>
            <a:r>
              <a:rPr kumimoji="0" lang="en-US" altLang="en-US" sz="1800" b="0" i="0" u="none" strike="noStrike" cap="none" normalizeH="0" baseline="0" dirty="0">
                <a:ln>
                  <a:noFill/>
                </a:ln>
                <a:solidFill>
                  <a:srgbClr val="000000"/>
                </a:solidFill>
                <a:effectLst/>
                <a:latin typeface="Aptos" panose="020B0004020202020204" pitchFamily="34" charset="0"/>
              </a:rPr>
              <a:t>: Nucleon R SIDIS (Contact: </a:t>
            </a:r>
            <a:r>
              <a:rPr kumimoji="0" lang="en-US" altLang="en-US" sz="1800" b="0" i="0" u="sng" strike="noStrike" cap="none" normalizeH="0" baseline="0" dirty="0">
                <a:ln>
                  <a:noFill/>
                </a:ln>
                <a:solidFill>
                  <a:srgbClr val="000000"/>
                </a:solidFill>
                <a:effectLst/>
                <a:latin typeface="Aptos" panose="020B0004020202020204" pitchFamily="34" charset="0"/>
              </a:rPr>
              <a:t>R. Ent</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P. Bosted(W&amp;M), </a:t>
            </a:r>
            <a:r>
              <a:rPr kumimoji="0" lang="en-US" altLang="en-US" sz="1800" b="0" i="0" u="none" strike="noStrike" cap="none" normalizeH="0" baseline="0" dirty="0" err="1">
                <a:ln>
                  <a:noFill/>
                </a:ln>
                <a:solidFill>
                  <a:srgbClr val="000000"/>
                </a:solidFill>
                <a:effectLst/>
                <a:latin typeface="Aptos" panose="020B0004020202020204" pitchFamily="34" charset="0"/>
              </a:rPr>
              <a:t>E.Kinny</a:t>
            </a:r>
            <a:r>
              <a:rPr kumimoji="0" lang="en-US" altLang="en-US" sz="1800" b="0" i="0" u="none" strike="noStrike" cap="none" normalizeH="0" baseline="0" dirty="0">
                <a:ln>
                  <a:noFill/>
                </a:ln>
                <a:solidFill>
                  <a:srgbClr val="000000"/>
                </a:solidFill>
                <a:effectLst/>
                <a:latin typeface="Aptos" panose="020B0004020202020204" pitchFamily="34" charset="0"/>
              </a:rPr>
              <a:t>(UC) and H. Mkrtchyan(Yerevan)) [</a:t>
            </a:r>
            <a:r>
              <a:rPr kumimoji="0" lang="en-US" altLang="en-US" sz="1800" b="0" i="0" u="none" strike="noStrike" cap="none" normalizeH="0" baseline="0" dirty="0">
                <a:ln>
                  <a:noFill/>
                </a:ln>
                <a:solidFill>
                  <a:srgbClr val="000000"/>
                </a:solidFill>
                <a:effectLst/>
                <a:highlight>
                  <a:srgbClr val="FFFF00"/>
                </a:highlight>
                <a:latin typeface="Aptos" panose="020B0004020202020204" pitchFamily="34" charset="0"/>
              </a:rPr>
              <a:t>underway</a:t>
            </a:r>
            <a:r>
              <a:rPr kumimoji="0" lang="en-US" altLang="en-US" sz="1800" b="0" i="0" u="none" strike="noStrike" cap="none" normalizeH="0" baseline="0" dirty="0">
                <a:ln>
                  <a:noFill/>
                </a:ln>
                <a:solidFill>
                  <a:srgbClr val="000000"/>
                </a:solidFill>
                <a:effectLst/>
                <a:latin typeface="Aptos" panose="020B00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latin typeface="Aptos" panose="020B0004020202020204" pitchFamily="34" charset="0"/>
              </a:rPr>
              <a:t>E12-06-107</a:t>
            </a:r>
            <a:r>
              <a:rPr kumimoji="0" lang="en-US" altLang="en-US" sz="1800" b="0" i="0" u="none" strike="noStrike" cap="none" normalizeH="0" baseline="0" dirty="0">
                <a:ln>
                  <a:noFill/>
                </a:ln>
                <a:solidFill>
                  <a:srgbClr val="000000"/>
                </a:solidFill>
                <a:effectLst/>
                <a:latin typeface="Aptos" panose="020B0004020202020204" pitchFamily="34" charset="0"/>
              </a:rPr>
              <a:t>: Color Transparency Search (Contact </a:t>
            </a:r>
            <a:r>
              <a:rPr kumimoji="0" lang="en-US" altLang="en-US" sz="1800" b="0" i="0" strike="noStrike" cap="none" normalizeH="0" baseline="0" dirty="0">
                <a:ln>
                  <a:noFill/>
                </a:ln>
                <a:solidFill>
                  <a:srgbClr val="000000"/>
                </a:solidFill>
                <a:effectLst/>
                <a:latin typeface="Aptos" panose="020B0004020202020204" pitchFamily="34" charset="0"/>
              </a:rPr>
              <a:t>H. Vance</a:t>
            </a:r>
            <a:r>
              <a:rPr kumimoji="0" lang="en-US" altLang="en-US" sz="1800" b="0" i="0" u="none" strike="noStrike" cap="none" normalizeH="0" baseline="0" dirty="0">
                <a:ln>
                  <a:noFill/>
                </a:ln>
                <a:solidFill>
                  <a:srgbClr val="000000"/>
                </a:solidFill>
                <a:effectLst/>
                <a:latin typeface="Aptos" panose="020B0004020202020204" pitchFamily="34" charset="0"/>
              </a:rPr>
              <a:t>(FIU/ODU/</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C. Gayoso(W&amp;M), and D. Dutta(MS</a:t>
            </a:r>
            <a:r>
              <a:rPr kumimoji="0" lang="en-US" altLang="en-US" sz="1800" b="0" i="0" u="none" strike="noStrike" cap="none" normalizeH="0" baseline="0">
                <a:ln>
                  <a:noFill/>
                </a:ln>
                <a:solidFill>
                  <a:srgbClr val="000000"/>
                </a:solidFill>
                <a:effectLst/>
                <a:latin typeface="Aptos" panose="020B0004020202020204" pitchFamily="34" charset="0"/>
              </a:rPr>
              <a:t>)) [</a:t>
            </a:r>
            <a:r>
              <a:rPr kumimoji="0" lang="en-US" altLang="en-US" sz="1800" b="0" i="0" u="none" strike="noStrike" cap="none" normalizeH="0" baseline="0">
                <a:ln>
                  <a:noFill/>
                </a:ln>
                <a:solidFill>
                  <a:srgbClr val="000000"/>
                </a:solidFill>
                <a:effectLst/>
                <a:highlight>
                  <a:srgbClr val="FFFF00"/>
                </a:highlight>
                <a:latin typeface="Aptos" panose="020B0004020202020204" pitchFamily="34" charset="0"/>
              </a:rPr>
              <a:t>finale</a:t>
            </a:r>
            <a:r>
              <a:rPr kumimoji="0" lang="en-US" altLang="en-US" sz="1800" b="0" i="0" u="none" strike="noStrike" cap="none" normalizeH="0" baseline="0">
                <a:ln>
                  <a:noFill/>
                </a:ln>
                <a:solidFill>
                  <a:srgbClr val="000000"/>
                </a:solidFill>
                <a:effectLst/>
                <a:latin typeface="Aptos" panose="020B0004020202020204" pitchFamily="34" charset="0"/>
              </a:rPr>
              <a:t>]</a:t>
            </a:r>
            <a:endParaRPr kumimoji="0" lang="en-US" altLang="en-US" sz="1800" b="0" i="0" u="none" strike="noStrike" cap="none" normalizeH="0" baseline="0" dirty="0">
              <a:ln>
                <a:noFill/>
              </a:ln>
              <a:solidFill>
                <a:srgbClr val="21212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accent1"/>
                </a:solidFill>
                <a:effectLst/>
                <a:latin typeface="Aptos" panose="020B0004020202020204" pitchFamily="34" charset="0"/>
              </a:rPr>
              <a:t>Hall D</a:t>
            </a:r>
            <a:endParaRPr kumimoji="0" lang="en-US" altLang="en-US" sz="1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latin typeface="Aptos" panose="020B0004020202020204" pitchFamily="34" charset="0"/>
              </a:rPr>
              <a:t>E12-25-005</a:t>
            </a:r>
            <a:r>
              <a:rPr kumimoji="0" lang="en-US" altLang="en-US" sz="1800" b="0" i="0" u="none" strike="noStrike" cap="none" normalizeH="0" baseline="0" dirty="0">
                <a:ln>
                  <a:noFill/>
                </a:ln>
                <a:solidFill>
                  <a:srgbClr val="000000"/>
                </a:solidFill>
                <a:effectLst/>
                <a:latin typeface="Aptos" panose="020B0004020202020204" pitchFamily="34" charset="0"/>
              </a:rPr>
              <a:t>: </a:t>
            </a:r>
            <a:r>
              <a:rPr kumimoji="0" lang="en-US" altLang="en-US" sz="1800" b="0" i="0" u="none" strike="noStrike" cap="none" normalizeH="0" baseline="0" dirty="0" err="1">
                <a:ln>
                  <a:noFill/>
                </a:ln>
                <a:solidFill>
                  <a:srgbClr val="000000"/>
                </a:solidFill>
                <a:effectLst/>
                <a:latin typeface="Aptos" panose="020B0004020202020204" pitchFamily="34" charset="0"/>
              </a:rPr>
              <a:t>GlueX</a:t>
            </a:r>
            <a:r>
              <a:rPr kumimoji="0" lang="en-US" altLang="en-US" sz="1800" b="0" i="0" u="none" strike="noStrike" cap="none" normalizeH="0" baseline="0" dirty="0">
                <a:ln>
                  <a:noFill/>
                </a:ln>
                <a:solidFill>
                  <a:srgbClr val="000000"/>
                </a:solidFill>
                <a:effectLst/>
                <a:latin typeface="Aptos" panose="020B0004020202020204" pitchFamily="34" charset="0"/>
              </a:rPr>
              <a:t> with a 1-4 GeV Photon Beam ( contact: </a:t>
            </a:r>
            <a:r>
              <a:rPr kumimoji="0" lang="en-US" altLang="en-US" sz="1800" b="0" i="0" u="sng" strike="noStrike" cap="none" normalizeH="0" baseline="0" dirty="0">
                <a:ln>
                  <a:noFill/>
                </a:ln>
                <a:solidFill>
                  <a:srgbClr val="000000"/>
                </a:solidFill>
                <a:effectLst/>
                <a:latin typeface="Aptos" panose="020B0004020202020204" pitchFamily="34" charset="0"/>
              </a:rPr>
              <a:t>M. Dalton</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&amp; F. Afzal (</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V. Crude (FSU), P. </a:t>
            </a:r>
            <a:r>
              <a:rPr kumimoji="0" lang="en-US" altLang="en-US" sz="1800" b="0" i="0" u="none" strike="noStrike" cap="none" normalizeH="0" baseline="0" dirty="0" err="1">
                <a:ln>
                  <a:noFill/>
                </a:ln>
                <a:solidFill>
                  <a:srgbClr val="000000"/>
                </a:solidFill>
                <a:effectLst/>
                <a:latin typeface="Aptos" panose="020B0004020202020204" pitchFamily="34" charset="0"/>
              </a:rPr>
              <a:t>Hurck</a:t>
            </a:r>
            <a:r>
              <a:rPr kumimoji="0" lang="en-US" altLang="en-US" sz="1800" b="0" i="0" u="none" strike="noStrike" cap="none" normalizeH="0" baseline="0" dirty="0">
                <a:ln>
                  <a:noFill/>
                </a:ln>
                <a:solidFill>
                  <a:srgbClr val="000000"/>
                </a:solidFill>
                <a:effectLst/>
                <a:latin typeface="Aptos" panose="020B0004020202020204" pitchFamily="34" charset="0"/>
              </a:rPr>
              <a:t> (UB), I. </a:t>
            </a:r>
            <a:r>
              <a:rPr kumimoji="0" lang="en-US" altLang="en-US" sz="1800" b="0" i="0" u="none" strike="noStrike" cap="none" normalizeH="0" baseline="0" dirty="0" err="1">
                <a:ln>
                  <a:noFill/>
                </a:ln>
                <a:solidFill>
                  <a:srgbClr val="000000"/>
                </a:solidFill>
                <a:effectLst/>
                <a:latin typeface="Aptos" panose="020B0004020202020204" pitchFamily="34" charset="0"/>
              </a:rPr>
              <a:t>Jeagle</a:t>
            </a:r>
            <a:r>
              <a:rPr kumimoji="0" lang="en-US" altLang="en-US" sz="1800" b="0" i="0" u="none" strike="noStrike" cap="none" normalizeH="0" baseline="0" dirty="0">
                <a:ln>
                  <a:noFill/>
                </a:ln>
                <a:solidFill>
                  <a:srgbClr val="000000"/>
                </a:solidFill>
                <a:effectLst/>
                <a:latin typeface="Aptos" panose="020B0004020202020204" pitchFamily="34" charset="0"/>
              </a:rPr>
              <a:t> (ODU), and A. Thiel (UG) ) [ </a:t>
            </a:r>
            <a:r>
              <a:rPr kumimoji="0" lang="en-US" altLang="en-US" sz="1800" b="0" i="0" u="none" strike="noStrike" cap="none" normalizeH="0" baseline="0" dirty="0">
                <a:ln>
                  <a:noFill/>
                </a:ln>
                <a:effectLst/>
                <a:highlight>
                  <a:srgbClr val="FFFF00"/>
                </a:highlight>
                <a:latin typeface="Aptos" panose="020B0004020202020204" pitchFamily="34" charset="0"/>
              </a:rPr>
              <a:t>partially</a:t>
            </a:r>
            <a:r>
              <a:rPr lang="en-US" altLang="en-US" sz="1800" dirty="0">
                <a:highlight>
                  <a:srgbClr val="FFFF00"/>
                </a:highlight>
                <a:latin typeface="Aptos" panose="020B0004020202020204" pitchFamily="34" charset="0"/>
              </a:rPr>
              <a:t> completed, with plan to finish next year</a:t>
            </a:r>
            <a:r>
              <a:rPr lang="en-US" altLang="en-US" sz="1800" dirty="0">
                <a:solidFill>
                  <a:srgbClr val="000000"/>
                </a:solidFill>
                <a:latin typeface="Aptos" panose="020B0004020202020204" pitchFamily="34" charset="0"/>
              </a:rPr>
              <a:t> ]</a:t>
            </a:r>
            <a:endParaRPr kumimoji="0" lang="en-US" altLang="en-US" sz="1800" b="0" i="0" u="none" strike="noStrike" cap="none" normalizeH="0" baseline="0" dirty="0">
              <a:ln>
                <a:noFill/>
              </a:ln>
              <a:solidFill>
                <a:srgbClr val="000000"/>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sng" strike="noStrike" cap="none" normalizeH="0" baseline="0" dirty="0">
                <a:ln>
                  <a:noFill/>
                </a:ln>
                <a:solidFill>
                  <a:srgbClr val="000000"/>
                </a:solidFill>
                <a:effectLst/>
                <a:latin typeface="Aptos" panose="020B0004020202020204" pitchFamily="34" charset="0"/>
              </a:rPr>
              <a:t>E12-12-002</a:t>
            </a:r>
            <a:r>
              <a:rPr kumimoji="0" lang="en-US" altLang="en-US" sz="1800" b="0" i="0" u="sng" strike="noStrike" cap="none" normalizeH="0" baseline="0" dirty="0">
                <a:ln>
                  <a:noFill/>
                </a:ln>
                <a:solidFill>
                  <a:srgbClr val="000000"/>
                </a:solidFill>
                <a:effectLst/>
                <a:latin typeface="Aptos" panose="020B0004020202020204" pitchFamily="34" charset="0"/>
              </a:rPr>
              <a:t>: </a:t>
            </a:r>
            <a:r>
              <a:rPr kumimoji="0" lang="en-US" altLang="en-US" sz="1800" b="0" i="0" u="sng" strike="noStrike" cap="none" normalizeH="0" baseline="0" dirty="0" err="1">
                <a:ln>
                  <a:noFill/>
                </a:ln>
                <a:solidFill>
                  <a:srgbClr val="000000"/>
                </a:solidFill>
                <a:effectLst/>
                <a:latin typeface="Aptos" panose="020B0004020202020204" pitchFamily="34" charset="0"/>
              </a:rPr>
              <a:t>GlueX</a:t>
            </a:r>
            <a:r>
              <a:rPr kumimoji="0" lang="en-US" altLang="en-US" sz="1800" b="0" i="0" u="sng" strike="noStrike" cap="none" normalizeH="0" baseline="0" dirty="0">
                <a:ln>
                  <a:noFill/>
                </a:ln>
                <a:solidFill>
                  <a:srgbClr val="000000"/>
                </a:solidFill>
                <a:effectLst/>
                <a:latin typeface="Aptos" panose="020B0004020202020204" pitchFamily="34" charset="0"/>
              </a:rPr>
              <a:t>-II (Contact: C. Meyer (CMU) and M. Shepherd (IU)) [ </a:t>
            </a:r>
            <a:r>
              <a:rPr kumimoji="0" lang="en-US" altLang="en-US" sz="1800" b="0" i="0" u="sng" strike="noStrike" cap="none" normalizeH="0" baseline="0" dirty="0">
                <a:ln>
                  <a:noFill/>
                </a:ln>
                <a:solidFill>
                  <a:srgbClr val="000000"/>
                </a:solidFill>
                <a:effectLst/>
                <a:highlight>
                  <a:srgbClr val="FF0000"/>
                </a:highlight>
                <a:latin typeface="Aptos" panose="020B0004020202020204" pitchFamily="34" charset="0"/>
              </a:rPr>
              <a:t>waiting for magnet repair </a:t>
            </a:r>
            <a:r>
              <a:rPr kumimoji="0" lang="en-US" altLang="en-US" sz="1800" b="0" i="0" u="sng" strike="noStrike" cap="none" normalizeH="0" baseline="0" dirty="0">
                <a:ln>
                  <a:noFill/>
                </a:ln>
                <a:solidFill>
                  <a:srgbClr val="000000"/>
                </a:solidFill>
                <a:effectLst/>
                <a:latin typeface="Aptos" panose="020B00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latin typeface="Aptos" panose="020B0004020202020204" pitchFamily="34" charset="0"/>
              </a:rPr>
              <a:t>E12-12-002A</a:t>
            </a:r>
            <a:r>
              <a:rPr kumimoji="0" lang="en-US" altLang="en-US" sz="1800" b="0" i="0" u="none" strike="noStrike" cap="none" normalizeH="0" baseline="0" dirty="0">
                <a:ln>
                  <a:noFill/>
                </a:ln>
                <a:solidFill>
                  <a:srgbClr val="000000"/>
                </a:solidFill>
                <a:effectLst/>
                <a:latin typeface="Aptos" panose="020B0004020202020204" pitchFamily="34" charset="0"/>
              </a:rPr>
              <a:t>:  Jefferson Lab Eta Factor (JEF) (Contact: L. Gan (UNCW) &amp; Z. Papandreou, </a:t>
            </a:r>
            <a:r>
              <a:rPr kumimoji="0" lang="en-US" altLang="en-US" sz="1800" b="0" i="0" u="sng" strike="noStrike" cap="none" normalizeH="0" baseline="0" dirty="0">
                <a:ln>
                  <a:noFill/>
                </a:ln>
                <a:solidFill>
                  <a:srgbClr val="000000"/>
                </a:solidFill>
                <a:effectLst/>
                <a:latin typeface="Aptos" panose="020B0004020202020204" pitchFamily="34" charset="0"/>
              </a:rPr>
              <a:t>A. Somov</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and </a:t>
            </a:r>
            <a:r>
              <a:rPr kumimoji="0" lang="en-US" altLang="en-US" sz="1800" b="0" i="0" u="sng" strike="noStrike" cap="none" normalizeH="0" baseline="0" dirty="0">
                <a:ln>
                  <a:noFill/>
                </a:ln>
                <a:solidFill>
                  <a:srgbClr val="000000"/>
                </a:solidFill>
                <a:effectLst/>
                <a:latin typeface="Aptos" panose="020B0004020202020204" pitchFamily="34" charset="0"/>
              </a:rPr>
              <a:t>S. Tayler</a:t>
            </a:r>
            <a:r>
              <a:rPr kumimoji="0" lang="en-US" altLang="en-US" sz="1800" b="0" i="0" u="none" strike="noStrike" cap="none" normalizeH="0" baseline="0" dirty="0">
                <a:ln>
                  <a:noFill/>
                </a:ln>
                <a:solidFill>
                  <a:srgbClr val="000000"/>
                </a:solidFill>
                <a:effectLst/>
                <a:latin typeface="Aptos" panose="020B0004020202020204" pitchFamily="34" charset="0"/>
              </a:rPr>
              <a:t>(</a:t>
            </a:r>
            <a:r>
              <a:rPr kumimoji="0" lang="en-US" altLang="en-US" sz="1800" b="0" i="0" u="none" strike="noStrike" cap="none" normalizeH="0" baseline="0" dirty="0" err="1">
                <a:ln>
                  <a:noFill/>
                </a:ln>
                <a:solidFill>
                  <a:srgbClr val="000000"/>
                </a:solidFill>
                <a:effectLst/>
                <a:latin typeface="Aptos" panose="020B0004020202020204" pitchFamily="34" charset="0"/>
              </a:rPr>
              <a:t>JLab</a:t>
            </a:r>
            <a:r>
              <a:rPr kumimoji="0" lang="en-US" altLang="en-US" sz="1800" b="0" i="0" u="none" strike="noStrike" cap="none" normalizeH="0" baseline="0" dirty="0">
                <a:ln>
                  <a:noFill/>
                </a:ln>
                <a:solidFill>
                  <a:srgbClr val="000000"/>
                </a:solidFill>
                <a:effectLst/>
                <a:latin typeface="Aptos" panose="020B0004020202020204" pitchFamily="34" charset="0"/>
              </a:rPr>
              <a:t>)) [ </a:t>
            </a:r>
            <a:r>
              <a:rPr kumimoji="0" lang="en-US" altLang="en-US" sz="1800" b="0" i="0" u="none" strike="noStrike" cap="none" normalizeH="0" baseline="0" dirty="0">
                <a:ln>
                  <a:noFill/>
                </a:ln>
                <a:solidFill>
                  <a:srgbClr val="000000"/>
                </a:solidFill>
                <a:effectLst/>
                <a:highlight>
                  <a:srgbClr val="FF0000"/>
                </a:highlight>
                <a:latin typeface="Aptos" panose="020B0004020202020204" pitchFamily="34" charset="0"/>
              </a:rPr>
              <a:t>waiting for magnet repair </a:t>
            </a:r>
            <a:r>
              <a:rPr kumimoji="0" lang="en-US" altLang="en-US" sz="1800" b="0" i="0" u="none" strike="noStrike" cap="none" normalizeH="0" baseline="0" dirty="0">
                <a:ln>
                  <a:noFill/>
                </a:ln>
                <a:solidFill>
                  <a:srgbClr val="000000"/>
                </a:solidFill>
                <a:effectLst/>
                <a:latin typeface="Aptos" panose="020B0004020202020204" pitchFamily="34" charset="0"/>
              </a:rPr>
              <a:t>]</a:t>
            </a:r>
            <a:endParaRPr kumimoji="0" lang="en-US" altLang="en-US" sz="1800" b="0" i="0" u="none" strike="noStrike" cap="none" normalizeH="0" baseline="0" dirty="0">
              <a:ln>
                <a:noFill/>
              </a:ln>
              <a:solidFill>
                <a:srgbClr val="21212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626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28AC6-EF70-7BF9-D07B-979ED1A1665A}"/>
              </a:ext>
            </a:extLst>
          </p:cNvPr>
          <p:cNvSpPr>
            <a:spLocks noGrp="1"/>
          </p:cNvSpPr>
          <p:nvPr>
            <p:ph type="title"/>
          </p:nvPr>
        </p:nvSpPr>
        <p:spPr/>
        <p:txBody>
          <a:bodyPr/>
          <a:lstStyle/>
          <a:p>
            <a:r>
              <a:rPr lang="en-US" dirty="0"/>
              <a:t>Plan for FY27 Being Finalized</a:t>
            </a:r>
          </a:p>
        </p:txBody>
      </p:sp>
      <p:sp>
        <p:nvSpPr>
          <p:cNvPr id="4" name="Text Placeholder 3">
            <a:extLst>
              <a:ext uri="{FF2B5EF4-FFF2-40B4-BE49-F238E27FC236}">
                <a16:creationId xmlns:a16="http://schemas.microsoft.com/office/drawing/2014/main" id="{0C3BEA13-C4CA-8CE9-D502-CE4808CBF2A4}"/>
              </a:ext>
            </a:extLst>
          </p:cNvPr>
          <p:cNvSpPr>
            <a:spLocks noGrp="1"/>
          </p:cNvSpPr>
          <p:nvPr>
            <p:ph type="body" idx="1"/>
          </p:nvPr>
        </p:nvSpPr>
        <p:spPr>
          <a:xfrm>
            <a:off x="339534" y="297576"/>
            <a:ext cx="10168038" cy="821190"/>
          </a:xfrm>
        </p:spPr>
        <p:txBody>
          <a:bodyPr/>
          <a:lstStyle/>
          <a:p>
            <a:r>
              <a:rPr lang="en-US" dirty="0"/>
              <a:t>But again are planning for multiple beam energies </a:t>
            </a:r>
          </a:p>
        </p:txBody>
      </p:sp>
      <p:sp>
        <p:nvSpPr>
          <p:cNvPr id="5" name="Content Placeholder 4">
            <a:extLst>
              <a:ext uri="{FF2B5EF4-FFF2-40B4-BE49-F238E27FC236}">
                <a16:creationId xmlns:a16="http://schemas.microsoft.com/office/drawing/2014/main" id="{F334A080-C9D9-D2D6-9229-3DD346589CC7}"/>
              </a:ext>
            </a:extLst>
          </p:cNvPr>
          <p:cNvSpPr>
            <a:spLocks noGrp="1"/>
          </p:cNvSpPr>
          <p:nvPr>
            <p:ph sz="half" idx="2"/>
          </p:nvPr>
        </p:nvSpPr>
        <p:spPr>
          <a:xfrm>
            <a:off x="347562" y="1293868"/>
            <a:ext cx="12213406" cy="3373229"/>
          </a:xfrm>
        </p:spPr>
        <p:txBody>
          <a:bodyPr/>
          <a:lstStyle/>
          <a:p>
            <a:r>
              <a:rPr lang="en-US" b="1" i="1" dirty="0"/>
              <a:t>Tentative</a:t>
            </a:r>
            <a:r>
              <a:rPr lang="en-US" dirty="0"/>
              <a:t> Physics starting on Jan. 25 and running until August 22</a:t>
            </a:r>
            <a:r>
              <a:rPr lang="en-US" baseline="30000" dirty="0"/>
              <a:t>nd</a:t>
            </a:r>
            <a:r>
              <a:rPr lang="en-US" dirty="0"/>
              <a:t>.  </a:t>
            </a:r>
          </a:p>
          <a:p>
            <a:pPr lvl="1"/>
            <a:r>
              <a:rPr lang="en-US" dirty="0"/>
              <a:t>2 weeks of restoration starting Jan. 11</a:t>
            </a:r>
            <a:r>
              <a:rPr lang="en-US" baseline="30000" dirty="0"/>
              <a:t>th</a:t>
            </a:r>
            <a:r>
              <a:rPr lang="en-US" dirty="0"/>
              <a:t> and then 30 weeks of physics ( optimistic )</a:t>
            </a:r>
          </a:p>
          <a:p>
            <a:r>
              <a:rPr lang="en-US" dirty="0"/>
              <a:t>500 MeV/c </a:t>
            </a:r>
          </a:p>
          <a:p>
            <a:pPr lvl="1"/>
            <a:r>
              <a:rPr lang="en-US" dirty="0"/>
              <a:t>normal asymmetry Hall C experiment E12-24-007 ( nice physics &amp; tests parity quality beam )</a:t>
            </a:r>
          </a:p>
          <a:p>
            <a:r>
              <a:rPr lang="en-US" dirty="0"/>
              <a:t>550 MeV/c ( this is a perturbative change of machine energy )</a:t>
            </a:r>
          </a:p>
          <a:p>
            <a:pPr lvl="1"/>
            <a:r>
              <a:rPr lang="en-US" dirty="0"/>
              <a:t>LT separation measurements in Hall C &amp; finish low energy </a:t>
            </a:r>
            <a:r>
              <a:rPr lang="en-US" dirty="0" err="1"/>
              <a:t>GlueX</a:t>
            </a:r>
            <a:endParaRPr lang="en-US" dirty="0"/>
          </a:p>
          <a:p>
            <a:pPr lvl="1"/>
            <a:r>
              <a:rPr lang="en-US" dirty="0"/>
              <a:t>During this time Hall B could run HPS, but seem more likely cryo-target.  </a:t>
            </a:r>
          </a:p>
          <a:p>
            <a:r>
              <a:rPr lang="en-US" dirty="0"/>
              <a:t>1060 MeV/c ( this requires again a major change )</a:t>
            </a:r>
          </a:p>
          <a:p>
            <a:pPr lvl="1"/>
            <a:r>
              <a:rPr lang="en-US" dirty="0"/>
              <a:t>Hall B RG-K &amp; RG-E</a:t>
            </a:r>
          </a:p>
          <a:p>
            <a:pPr lvl="1"/>
            <a:r>
              <a:rPr lang="en-US" dirty="0"/>
              <a:t>Hall C a series of cryo-target experiments ( Kaon LT, D-Term, U-Channel, R-DIS, and VCS)</a:t>
            </a:r>
          </a:p>
          <a:p>
            <a:pPr lvl="1"/>
            <a:r>
              <a:rPr lang="en-US" dirty="0"/>
              <a:t>Hall D </a:t>
            </a:r>
            <a:r>
              <a:rPr lang="en-US" dirty="0" err="1"/>
              <a:t>GlueX</a:t>
            </a:r>
            <a:r>
              <a:rPr lang="en-US" dirty="0"/>
              <a:t>-III with the likely addition of the 2</a:t>
            </a:r>
            <a:r>
              <a:rPr lang="en-US" baseline="30000" dirty="0"/>
              <a:t>nd</a:t>
            </a:r>
            <a:r>
              <a:rPr lang="en-US" dirty="0"/>
              <a:t> generation Eta Factory experiment ( JEF-II )</a:t>
            </a:r>
          </a:p>
          <a:p>
            <a:pPr lvl="1"/>
            <a:r>
              <a:rPr lang="en-US" dirty="0"/>
              <a:t>Building into the schedule Hall A running MOLLER starting July 10</a:t>
            </a:r>
            <a:r>
              <a:rPr lang="en-US" baseline="30000" dirty="0"/>
              <a:t>th</a:t>
            </a:r>
            <a:r>
              <a:rPr lang="en-US" dirty="0"/>
              <a:t> </a:t>
            </a:r>
          </a:p>
        </p:txBody>
      </p:sp>
      <p:sp>
        <p:nvSpPr>
          <p:cNvPr id="7" name="Content Placeholder 6">
            <a:extLst>
              <a:ext uri="{FF2B5EF4-FFF2-40B4-BE49-F238E27FC236}">
                <a16:creationId xmlns:a16="http://schemas.microsoft.com/office/drawing/2014/main" id="{266D50F4-35F3-9BDE-E47F-A8E962A517E4}"/>
              </a:ext>
            </a:extLst>
          </p:cNvPr>
          <p:cNvSpPr>
            <a:spLocks noGrp="1"/>
          </p:cNvSpPr>
          <p:nvPr>
            <p:ph sz="quarter" idx="4"/>
          </p:nvPr>
        </p:nvSpPr>
        <p:spPr>
          <a:xfrm>
            <a:off x="9177201" y="7024248"/>
            <a:ext cx="5533375" cy="3373229"/>
          </a:xfrm>
        </p:spPr>
        <p:txBody>
          <a:bodyPr/>
          <a:lstStyle/>
          <a:p>
            <a:endParaRPr lang="en-US" dirty="0"/>
          </a:p>
        </p:txBody>
      </p:sp>
    </p:spTree>
    <p:extLst>
      <p:ext uri="{BB962C8B-B14F-4D97-AF65-F5344CB8AC3E}">
        <p14:creationId xmlns:p14="http://schemas.microsoft.com/office/powerpoint/2010/main" val="229312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D103-5195-37EC-215E-084B049AA849}"/>
              </a:ext>
            </a:extLst>
          </p:cNvPr>
          <p:cNvSpPr>
            <a:spLocks noGrp="1"/>
          </p:cNvSpPr>
          <p:nvPr>
            <p:ph type="title"/>
          </p:nvPr>
        </p:nvSpPr>
        <p:spPr>
          <a:xfrm>
            <a:off x="347562" y="161927"/>
            <a:ext cx="11671717" cy="877163"/>
          </a:xfrm>
        </p:spPr>
        <p:txBody>
          <a:bodyPr/>
          <a:lstStyle/>
          <a:p>
            <a:r>
              <a:rPr lang="en-US"/>
              <a:t>Experimental Hall A Setup for the SBS Experiment 2 Sept. 2025</a:t>
            </a:r>
          </a:p>
        </p:txBody>
      </p:sp>
      <p:pic>
        <p:nvPicPr>
          <p:cNvPr id="2050" name="Picture 2">
            <a:extLst>
              <a:ext uri="{FF2B5EF4-FFF2-40B4-BE49-F238E27FC236}">
                <a16:creationId xmlns:a16="http://schemas.microsoft.com/office/drawing/2014/main" id="{2AF9D49C-EA5C-329D-2A4F-B7740B90D9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840" y="717344"/>
            <a:ext cx="9926320" cy="557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76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864085-5CD7-4BE8-E4E4-60B13A0604D2}"/>
              </a:ext>
            </a:extLst>
          </p:cNvPr>
          <p:cNvSpPr>
            <a:spLocks noGrp="1"/>
          </p:cNvSpPr>
          <p:nvPr>
            <p:ph type="title"/>
          </p:nvPr>
        </p:nvSpPr>
        <p:spPr>
          <a:xfrm>
            <a:off x="184806" y="68830"/>
            <a:ext cx="11425236" cy="484748"/>
          </a:xfrm>
        </p:spPr>
        <p:txBody>
          <a:bodyPr/>
          <a:lstStyle/>
          <a:p>
            <a:r>
              <a:rPr lang="en-US"/>
              <a:t>MOLLER Assembly in Hall A Now Well Underway</a:t>
            </a:r>
          </a:p>
        </p:txBody>
      </p:sp>
      <p:pic>
        <p:nvPicPr>
          <p:cNvPr id="5" name="Picture 4" descr="A picture containing indoor, device, miller, cluttered&#10;&#10;AI-generated content may be incorrect.">
            <a:extLst>
              <a:ext uri="{FF2B5EF4-FFF2-40B4-BE49-F238E27FC236}">
                <a16:creationId xmlns:a16="http://schemas.microsoft.com/office/drawing/2014/main" id="{382830A1-DF2A-94F1-AB04-DA01471BB295}"/>
              </a:ext>
            </a:extLst>
          </p:cNvPr>
          <p:cNvPicPr>
            <a:picLocks noChangeAspect="1"/>
          </p:cNvPicPr>
          <p:nvPr/>
        </p:nvPicPr>
        <p:blipFill>
          <a:blip r:embed="rId3">
            <a:extLst>
              <a:ext uri="{28A0092B-C50C-407E-A947-70E740481C1C}">
                <a14:useLocalDpi xmlns:a14="http://schemas.microsoft.com/office/drawing/2010/main" val="0"/>
              </a:ext>
            </a:extLst>
          </a:blip>
          <a:srcRect l="4632" r="4632"/>
          <a:stretch>
            <a:fillRect/>
          </a:stretch>
        </p:blipFill>
        <p:spPr>
          <a:xfrm>
            <a:off x="-1" y="3122714"/>
            <a:ext cx="12192001" cy="3090484"/>
          </a:xfrm>
          <a:prstGeom prst="rect">
            <a:avLst/>
          </a:prstGeom>
          <a:noFill/>
        </p:spPr>
      </p:pic>
      <p:sp>
        <p:nvSpPr>
          <p:cNvPr id="2" name="TextBox 1">
            <a:extLst>
              <a:ext uri="{FF2B5EF4-FFF2-40B4-BE49-F238E27FC236}">
                <a16:creationId xmlns:a16="http://schemas.microsoft.com/office/drawing/2014/main" id="{95C395E8-41F0-CA36-AFC6-4E4BD5B8DD16}"/>
              </a:ext>
            </a:extLst>
          </p:cNvPr>
          <p:cNvSpPr txBox="1"/>
          <p:nvPr/>
        </p:nvSpPr>
        <p:spPr>
          <a:xfrm>
            <a:off x="0" y="6264906"/>
            <a:ext cx="12193943" cy="341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pPr>
            <a:r>
              <a:rPr lang="en-US"/>
              <a:t>Panoramic photo of the Hall A Moller installation take on 15 March 2026.</a:t>
            </a:r>
          </a:p>
        </p:txBody>
      </p:sp>
      <p:pic>
        <p:nvPicPr>
          <p:cNvPr id="1026" name="Picture 2">
            <a:extLst>
              <a:ext uri="{FF2B5EF4-FFF2-40B4-BE49-F238E27FC236}">
                <a16:creationId xmlns:a16="http://schemas.microsoft.com/office/drawing/2014/main" id="{743206F6-FB07-50F9-29D5-81274CC3C5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08" y="551566"/>
            <a:ext cx="2905761" cy="2177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C898FA1-DF5C-1F26-BC21-A9984CAED1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167" t="10074" r="21328"/>
          <a:stretch>
            <a:fillRect/>
          </a:stretch>
        </p:blipFill>
        <p:spPr bwMode="auto">
          <a:xfrm>
            <a:off x="5426127" y="551566"/>
            <a:ext cx="2234513" cy="21911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309D80A-FCA5-1A7C-7A8C-9CFD3555AA40}"/>
              </a:ext>
            </a:extLst>
          </p:cNvPr>
          <p:cNvSpPr txBox="1"/>
          <p:nvPr/>
        </p:nvSpPr>
        <p:spPr>
          <a:xfrm>
            <a:off x="9103303" y="2781082"/>
            <a:ext cx="2377575" cy="341632"/>
          </a:xfrm>
          <a:prstGeom prst="rect">
            <a:avLst/>
          </a:prstGeom>
          <a:noFill/>
        </p:spPr>
        <p:txBody>
          <a:bodyPr wrap="none" rtlCol="0">
            <a:spAutoFit/>
          </a:bodyPr>
          <a:lstStyle/>
          <a:p>
            <a:pPr algn="ctr">
              <a:lnSpc>
                <a:spcPct val="90000"/>
              </a:lnSpc>
            </a:pPr>
            <a:r>
              <a:rPr lang="en-US"/>
              <a:t>New Power Supplies</a:t>
            </a:r>
          </a:p>
        </p:txBody>
      </p:sp>
      <p:pic>
        <p:nvPicPr>
          <p:cNvPr id="1030" name="Picture 6">
            <a:extLst>
              <a:ext uri="{FF2B5EF4-FFF2-40B4-BE49-F238E27FC236}">
                <a16:creationId xmlns:a16="http://schemas.microsoft.com/office/drawing/2014/main" id="{862C75AE-6A4B-60BE-DA49-9D6F24F4EF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12" y="592818"/>
            <a:ext cx="4475890" cy="21499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7680DD-38CE-DAEA-9527-5A8E0765063E}"/>
              </a:ext>
            </a:extLst>
          </p:cNvPr>
          <p:cNvSpPr txBox="1"/>
          <p:nvPr/>
        </p:nvSpPr>
        <p:spPr>
          <a:xfrm>
            <a:off x="4854459" y="2755228"/>
            <a:ext cx="3377848" cy="341632"/>
          </a:xfrm>
          <a:prstGeom prst="rect">
            <a:avLst/>
          </a:prstGeom>
          <a:noFill/>
        </p:spPr>
        <p:txBody>
          <a:bodyPr wrap="none" rtlCol="0">
            <a:spAutoFit/>
          </a:bodyPr>
          <a:lstStyle/>
          <a:p>
            <a:pPr algn="ctr">
              <a:lnSpc>
                <a:spcPct val="90000"/>
              </a:lnSpc>
            </a:pPr>
            <a:r>
              <a:rPr lang="en-US"/>
              <a:t>New Magnet (TM4) In Test Lab</a:t>
            </a:r>
          </a:p>
        </p:txBody>
      </p:sp>
      <p:sp>
        <p:nvSpPr>
          <p:cNvPr id="7" name="TextBox 6">
            <a:extLst>
              <a:ext uri="{FF2B5EF4-FFF2-40B4-BE49-F238E27FC236}">
                <a16:creationId xmlns:a16="http://schemas.microsoft.com/office/drawing/2014/main" id="{A76FF822-F8DB-306A-12FD-5D12D1F34B6E}"/>
              </a:ext>
            </a:extLst>
          </p:cNvPr>
          <p:cNvSpPr txBox="1"/>
          <p:nvPr/>
        </p:nvSpPr>
        <p:spPr>
          <a:xfrm>
            <a:off x="891632" y="2768614"/>
            <a:ext cx="2852063" cy="341632"/>
          </a:xfrm>
          <a:prstGeom prst="rect">
            <a:avLst/>
          </a:prstGeom>
          <a:noFill/>
        </p:spPr>
        <p:txBody>
          <a:bodyPr wrap="none" rtlCol="0">
            <a:spAutoFit/>
          </a:bodyPr>
          <a:lstStyle/>
          <a:p>
            <a:pPr algn="ctr">
              <a:lnSpc>
                <a:spcPct val="90000"/>
              </a:lnSpc>
            </a:pPr>
            <a:r>
              <a:rPr lang="en-US"/>
              <a:t>Hall A After SBS Removal</a:t>
            </a:r>
          </a:p>
        </p:txBody>
      </p:sp>
    </p:spTree>
    <p:extLst>
      <p:ext uri="{BB962C8B-B14F-4D97-AF65-F5344CB8AC3E}">
        <p14:creationId xmlns:p14="http://schemas.microsoft.com/office/powerpoint/2010/main" val="175306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2C3B80-72A7-DA51-E13E-CAFC3172B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4" y="0"/>
            <a:ext cx="12192000" cy="6858000"/>
          </a:xfrm>
          <a:prstGeom prst="rect">
            <a:avLst/>
          </a:prstGeom>
        </p:spPr>
      </p:pic>
    </p:spTree>
    <p:extLst>
      <p:ext uri="{BB962C8B-B14F-4D97-AF65-F5344CB8AC3E}">
        <p14:creationId xmlns:p14="http://schemas.microsoft.com/office/powerpoint/2010/main" val="173569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CEEA-D122-F77D-EE6A-8AF721F36270}"/>
              </a:ext>
            </a:extLst>
          </p:cNvPr>
          <p:cNvSpPr>
            <a:spLocks noGrp="1"/>
          </p:cNvSpPr>
          <p:nvPr>
            <p:ph type="title"/>
          </p:nvPr>
        </p:nvSpPr>
        <p:spPr/>
        <p:txBody>
          <a:bodyPr/>
          <a:lstStyle/>
          <a:p>
            <a:r>
              <a:rPr lang="en-US"/>
              <a:t>Overview of the Science program of the next 5 years:</a:t>
            </a:r>
          </a:p>
        </p:txBody>
      </p:sp>
      <p:sp>
        <p:nvSpPr>
          <p:cNvPr id="6" name="TextBox 5">
            <a:extLst>
              <a:ext uri="{FF2B5EF4-FFF2-40B4-BE49-F238E27FC236}">
                <a16:creationId xmlns:a16="http://schemas.microsoft.com/office/drawing/2014/main" id="{83926F01-806B-F7E6-3EBC-8CAF3ED5F7D3}"/>
              </a:ext>
            </a:extLst>
          </p:cNvPr>
          <p:cNvSpPr txBox="1"/>
          <p:nvPr/>
        </p:nvSpPr>
        <p:spPr>
          <a:xfrm>
            <a:off x="442539" y="862143"/>
            <a:ext cx="11306922" cy="4745915"/>
          </a:xfrm>
          <a:prstGeom prst="rect">
            <a:avLst/>
          </a:prstGeom>
          <a:noFill/>
        </p:spPr>
        <p:txBody>
          <a:bodyPr wrap="square" lIns="91440" tIns="45720" rIns="91440" bIns="45720" rtlCol="0" anchor="t">
            <a:spAutoFit/>
          </a:bodyPr>
          <a:lstStyle/>
          <a:p>
            <a:pPr marL="285750" indent="-285750" algn="l">
              <a:lnSpc>
                <a:spcPct val="90000"/>
              </a:lnSpc>
              <a:buFont typeface="Arial" panose="020B0604020202020204" pitchFamily="34" charset="0"/>
              <a:buChar char="•"/>
            </a:pPr>
            <a:r>
              <a:rPr lang="en-US" sz="2800" dirty="0"/>
              <a:t>Run the Hall A MOLLER Experiment and start the transition to the next large-scale experiment.</a:t>
            </a:r>
          </a:p>
          <a:p>
            <a:pPr marL="285750" indent="-285750" algn="l">
              <a:lnSpc>
                <a:spcPct val="90000"/>
              </a:lnSpc>
              <a:buFont typeface="Arial" panose="020B0604020202020204" pitchFamily="34" charset="0"/>
              <a:buChar char="•"/>
            </a:pPr>
            <a:endParaRPr lang="en-US" sz="2800" dirty="0"/>
          </a:p>
          <a:p>
            <a:pPr marL="285750" indent="-285750" algn="l">
              <a:lnSpc>
                <a:spcPct val="90000"/>
              </a:lnSpc>
              <a:buFont typeface="Arial" panose="020B0604020202020204" pitchFamily="34" charset="0"/>
              <a:buChar char="•"/>
            </a:pPr>
            <a:r>
              <a:rPr lang="en-US" sz="2800" dirty="0"/>
              <a:t>Hall B will complete a number of high impact run group experiments (see next slide) and start the running of the transversely polarized target SIDIS program.</a:t>
            </a:r>
          </a:p>
          <a:p>
            <a:pPr marL="285750" indent="-285750" algn="l">
              <a:lnSpc>
                <a:spcPct val="90000"/>
              </a:lnSpc>
              <a:buFont typeface="Arial" panose="020B0604020202020204" pitchFamily="34" charset="0"/>
              <a:buChar char="•"/>
            </a:pPr>
            <a:endParaRPr lang="en-US" sz="2800" dirty="0"/>
          </a:p>
          <a:p>
            <a:pPr marL="285750" indent="-285750" algn="l">
              <a:lnSpc>
                <a:spcPct val="90000"/>
              </a:lnSpc>
              <a:buFont typeface="Arial" panose="020B0604020202020204" pitchFamily="34" charset="0"/>
              <a:buChar char="•"/>
            </a:pPr>
            <a:r>
              <a:rPr lang="en-US" sz="2800" dirty="0"/>
              <a:t>Hall C will install and run the </a:t>
            </a:r>
            <a:r>
              <a:rPr lang="en-US" sz="2800" dirty="0" err="1"/>
              <a:t>Hypernuclear</a:t>
            </a:r>
            <a:r>
              <a:rPr lang="en-US" sz="2800" dirty="0"/>
              <a:t> experiments and once that is complete start the Tensor polarized deuteron experiments.</a:t>
            </a:r>
          </a:p>
          <a:p>
            <a:pPr marL="285750" indent="-285750" algn="l">
              <a:lnSpc>
                <a:spcPct val="90000"/>
              </a:lnSpc>
              <a:buFont typeface="Arial" panose="020B0604020202020204" pitchFamily="34" charset="0"/>
              <a:buChar char="•"/>
            </a:pPr>
            <a:endParaRPr lang="en-US" sz="2800" dirty="0"/>
          </a:p>
          <a:p>
            <a:pPr marL="285750" indent="-285750" algn="l">
              <a:lnSpc>
                <a:spcPct val="90000"/>
              </a:lnSpc>
              <a:buFont typeface="Arial" panose="020B0604020202020204" pitchFamily="34" charset="0"/>
              <a:buChar char="•"/>
            </a:pPr>
            <a:r>
              <a:rPr lang="en-US" sz="2800" dirty="0"/>
              <a:t>Hall D will run the </a:t>
            </a:r>
            <a:r>
              <a:rPr lang="en-US" sz="2800" dirty="0" err="1"/>
              <a:t>GlueX</a:t>
            </a:r>
            <a:r>
              <a:rPr lang="en-US" sz="2800" dirty="0"/>
              <a:t>-III &amp; the 2</a:t>
            </a:r>
            <a:r>
              <a:rPr lang="en-US" sz="2800" baseline="30000" dirty="0"/>
              <a:t>nd</a:t>
            </a:r>
            <a:r>
              <a:rPr lang="en-US" sz="2800" dirty="0"/>
              <a:t> generation real photon SRC experiments and then install &amp; run the K-Long experiment.   </a:t>
            </a:r>
          </a:p>
        </p:txBody>
      </p:sp>
    </p:spTree>
    <p:extLst>
      <p:ext uri="{BB962C8B-B14F-4D97-AF65-F5344CB8AC3E}">
        <p14:creationId xmlns:p14="http://schemas.microsoft.com/office/powerpoint/2010/main" val="2599153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CEEA-D122-F77D-EE6A-8AF721F36270}"/>
              </a:ext>
            </a:extLst>
          </p:cNvPr>
          <p:cNvSpPr>
            <a:spLocks noGrp="1"/>
          </p:cNvSpPr>
          <p:nvPr>
            <p:ph type="title"/>
          </p:nvPr>
        </p:nvSpPr>
        <p:spPr/>
        <p:txBody>
          <a:bodyPr/>
          <a:lstStyle/>
          <a:p>
            <a:r>
              <a:rPr lang="en-US"/>
              <a:t>Five year look ahead</a:t>
            </a:r>
          </a:p>
        </p:txBody>
      </p:sp>
      <p:pic>
        <p:nvPicPr>
          <p:cNvPr id="5" name="Picture 4">
            <a:extLst>
              <a:ext uri="{FF2B5EF4-FFF2-40B4-BE49-F238E27FC236}">
                <a16:creationId xmlns:a16="http://schemas.microsoft.com/office/drawing/2014/main" id="{212009A6-5D63-B2E2-44DE-0506A45BFE34}"/>
              </a:ext>
            </a:extLst>
          </p:cNvPr>
          <p:cNvPicPr>
            <a:picLocks noChangeAspect="1"/>
          </p:cNvPicPr>
          <p:nvPr/>
        </p:nvPicPr>
        <p:blipFill>
          <a:blip r:embed="rId2"/>
          <a:stretch>
            <a:fillRect/>
          </a:stretch>
        </p:blipFill>
        <p:spPr>
          <a:xfrm>
            <a:off x="341097" y="-5817"/>
            <a:ext cx="11521440" cy="6863816"/>
          </a:xfrm>
          <a:prstGeom prst="rect">
            <a:avLst/>
          </a:prstGeom>
        </p:spPr>
      </p:pic>
    </p:spTree>
    <p:extLst>
      <p:ext uri="{BB962C8B-B14F-4D97-AF65-F5344CB8AC3E}">
        <p14:creationId xmlns:p14="http://schemas.microsoft.com/office/powerpoint/2010/main" val="215206662"/>
      </p:ext>
    </p:extLst>
  </p:cSld>
  <p:clrMapOvr>
    <a:masterClrMapping/>
  </p:clrMapOvr>
</p:sld>
</file>

<file path=ppt/theme/theme1.xml><?xml version="1.0" encoding="utf-8"?>
<a:theme xmlns:a="http://schemas.openxmlformats.org/drawingml/2006/main" name="2_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 16x9" id="{C0EB04B0-D86C-9243-8720-2D2052F85E0F}" vid="{A3F60B28-C595-C340-94C0-76EB0CED3D7C}"/>
    </a:ext>
  </a:extLst>
</a:theme>
</file>

<file path=ppt/theme/theme2.xml><?xml version="1.0" encoding="utf-8"?>
<a:theme xmlns:a="http://schemas.openxmlformats.org/drawingml/2006/main" name="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 16x9" id="{C0EB04B0-D86C-9243-8720-2D2052F85E0F}" vid="{A3F60B28-C595-C340-94C0-76EB0CED3D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D28E9C5FF01F4E86131BA02F960908" ma:contentTypeVersion="3" ma:contentTypeDescription="Create a new document." ma:contentTypeScope="" ma:versionID="4b908f1b0fbfec292983baef866a33b9">
  <xsd:schema xmlns:xsd="http://www.w3.org/2001/XMLSchema" xmlns:xs="http://www.w3.org/2001/XMLSchema" xmlns:p="http://schemas.microsoft.com/office/2006/metadata/properties" xmlns:ns2="d0acc487-98ff-425c-b66a-08f695b2f8ca" targetNamespace="http://schemas.microsoft.com/office/2006/metadata/properties" ma:root="true" ma:fieldsID="ec7f1c977366c5b39aab6ed7957398bb" ns2:_="">
    <xsd:import namespace="d0acc487-98ff-425c-b66a-08f695b2f8c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acc487-98ff-425c-b66a-08f695b2f8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7509B9-0484-4569-B3D1-479BFC4DBC43}">
  <ds:schemaRefs>
    <ds:schemaRef ds:uri="http://schemas.microsoft.com/sharepoint/v3/contenttype/forms"/>
  </ds:schemaRefs>
</ds:datastoreItem>
</file>

<file path=customXml/itemProps2.xml><?xml version="1.0" encoding="utf-8"?>
<ds:datastoreItem xmlns:ds="http://schemas.openxmlformats.org/officeDocument/2006/customXml" ds:itemID="{B843E679-7800-4E6B-A359-6E779E80E508}">
  <ds:schemaRefs>
    <ds:schemaRef ds:uri="d0acc487-98ff-425c-b66a-08f695b2f8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4D2349-8184-49BB-A0BD-7E401EF228B3}">
  <ds:schemaRefs>
    <ds:schemaRef ds:uri="http://schemas.microsoft.com/office/infopath/2007/PartnerControls"/>
    <ds:schemaRef ds:uri="http://purl.org/dc/dcmitype/"/>
    <ds:schemaRef ds:uri="http://purl.org/dc/terms/"/>
    <ds:schemaRef ds:uri="http://purl.org/dc/elements/1.1/"/>
    <ds:schemaRef ds:uri="http://schemas.microsoft.com/office/2006/documentManagement/types"/>
    <ds:schemaRef ds:uri="http://schemas.openxmlformats.org/package/2006/metadata/core-properties"/>
    <ds:schemaRef ds:uri="d0acc487-98ff-425c-b66a-08f695b2f8ca"/>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b4d7ee1f-4fb3-4f06-9037-2b5b522042ab}" enabled="0" method="" siteId="{b4d7ee1f-4fb3-4f06-9037-2b5b522042ab}" removed="1"/>
</clbl:labelList>
</file>

<file path=docProps/app.xml><?xml version="1.0" encoding="utf-8"?>
<Properties xmlns="http://schemas.openxmlformats.org/officeDocument/2006/extended-properties" xmlns:vt="http://schemas.openxmlformats.org/officeDocument/2006/docPropsVTypes">
  <Template/>
  <TotalTime>11839</TotalTime>
  <Words>1246</Words>
  <Application>Microsoft Macintosh PowerPoint</Application>
  <PresentationFormat>Widescreen</PresentationFormat>
  <Paragraphs>73</Paragraphs>
  <Slides>12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Aptos</vt:lpstr>
      <vt:lpstr>Arial</vt:lpstr>
      <vt:lpstr>Arial Black</vt:lpstr>
      <vt:lpstr>Calibri</vt:lpstr>
      <vt:lpstr>2_Presentations (Wide Screen)</vt:lpstr>
      <vt:lpstr>Presentations (Wide Screen)</vt:lpstr>
      <vt:lpstr>Experimental Program: Current &amp; Future </vt:lpstr>
      <vt:lpstr>CEBAF at Multiple Energies</vt:lpstr>
      <vt:lpstr>CEBAF Experimental Program For FY26 ( 22-week physics run )</vt:lpstr>
      <vt:lpstr>Plan for FY27 Being Finalized</vt:lpstr>
      <vt:lpstr>Experimental Hall A Setup for the SBS Experiment 2 Sept. 2025</vt:lpstr>
      <vt:lpstr>MOLLER Assembly in Hall A Now Well Underway</vt:lpstr>
      <vt:lpstr>PowerPoint Presentation</vt:lpstr>
      <vt:lpstr>Overview of the Science program of the next 5 years:</vt:lpstr>
      <vt:lpstr>Five year look ahead</vt:lpstr>
      <vt:lpstr>CEBAF Summary and outlook</vt:lpstr>
      <vt:lpstr>New Continuous Integration (CI) Dashboard In Developement   https://pages.jlab.org/physdiv/jrdb/exp-dashboard/    </vt:lpstr>
      <vt:lpstr>PowerPoint Presentation</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HPDF Capabilities and Impacts on VA and Virginia Universities</dc:title>
  <dc:creator>Deborah Dowd</dc:creator>
  <cp:lastModifiedBy>Douglas Higinbotham</cp:lastModifiedBy>
  <cp:revision>4</cp:revision>
  <dcterms:created xsi:type="dcterms:W3CDTF">2022-09-08T14:58:30Z</dcterms:created>
  <dcterms:modified xsi:type="dcterms:W3CDTF">2026-06-23T11:33:00Z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2022-08-25T00:00:00Z</vt:filetime>
  </property>
  <property fmtid="{D5CDD505-2E9C-101B-9397-08002B2CF9AE}" pid="3" name="Creator">
    <vt:lpwstr>Acrobat PDFMaker 22 for PowerPoint</vt:lpwstr>
  </property>
  <property fmtid="{D5CDD505-2E9C-101B-9397-08002B2CF9AE}" pid="4" name="LastSaved">
    <vt:filetime>2022-09-08T00:00:00Z</vt:filetime>
  </property>
  <property fmtid="{D5CDD505-2E9C-101B-9397-08002B2CF9AE}" pid="5" name="Producer">
    <vt:lpwstr>Adobe PDF Library 22.2.223</vt:lpwstr>
  </property>
  <property fmtid="{D5CDD505-2E9C-101B-9397-08002B2CF9AE}" pid="6" name="ContentTypeId">
    <vt:lpwstr>0x0101008CD28E9C5FF01F4E86131BA02F960908</vt:lpwstr>
  </property>
</Properties>
</file>