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  <p:sldMasterId id="2147483650" r:id="rId3"/>
  </p:sldMasterIdLst>
  <p:notesMasterIdLst>
    <p:notesMasterId r:id="rId35"/>
  </p:notesMasterIdLst>
  <p:handoutMasterIdLst>
    <p:handoutMasterId r:id="rId36"/>
  </p:handoutMasterIdLst>
  <p:sldIdLst>
    <p:sldId id="256" r:id="rId4"/>
    <p:sldId id="4183" r:id="rId5"/>
    <p:sldId id="3594" r:id="rId6"/>
    <p:sldId id="3518" r:id="rId7"/>
    <p:sldId id="3595" r:id="rId8"/>
    <p:sldId id="3754" r:id="rId9"/>
    <p:sldId id="3621" r:id="rId10"/>
    <p:sldId id="3699" r:id="rId11"/>
    <p:sldId id="4212" r:id="rId12"/>
    <p:sldId id="4251" r:id="rId13"/>
    <p:sldId id="4094" r:id="rId14"/>
    <p:sldId id="311" r:id="rId15"/>
    <p:sldId id="407" r:id="rId16"/>
    <p:sldId id="4249" r:id="rId17"/>
    <p:sldId id="2696" r:id="rId18"/>
    <p:sldId id="313" r:id="rId19"/>
    <p:sldId id="366" r:id="rId20"/>
    <p:sldId id="2809" r:id="rId21"/>
    <p:sldId id="2812" r:id="rId22"/>
    <p:sldId id="2811" r:id="rId23"/>
    <p:sldId id="4255" r:id="rId24"/>
    <p:sldId id="4250" r:id="rId25"/>
    <p:sldId id="4253" r:id="rId26"/>
    <p:sldId id="4256" r:id="rId27"/>
    <p:sldId id="4257" r:id="rId28"/>
    <p:sldId id="4258" r:id="rId29"/>
    <p:sldId id="4260" r:id="rId30"/>
    <p:sldId id="4263" r:id="rId31"/>
    <p:sldId id="4264" r:id="rId32"/>
    <p:sldId id="4259" r:id="rId33"/>
    <p:sldId id="426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B4513"/>
    <a:srgbClr val="654321"/>
    <a:srgbClr val="33CC33"/>
    <a:srgbClr val="D7A800"/>
    <a:srgbClr val="CC0066"/>
    <a:srgbClr val="0000FF"/>
    <a:srgbClr val="3366CC"/>
    <a:srgbClr val="FF0000"/>
    <a:srgbClr val="FF9300"/>
    <a:srgbClr val="E7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62" autoAdjust="0"/>
    <p:restoredTop sz="95882" autoAdjust="0"/>
  </p:normalViewPr>
  <p:slideViewPr>
    <p:cSldViewPr>
      <p:cViewPr varScale="1">
        <p:scale>
          <a:sx n="110" d="100"/>
          <a:sy n="110" d="100"/>
        </p:scale>
        <p:origin x="184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4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5CFFB2-8F03-1541-AC02-BA8225564D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8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6BA614-31DE-B04D-9B06-034A1E2F0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8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AA5D7-2788-A844-88FB-6CB8AB13ADB7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109FD-DC71-914A-B03D-560372033674}" type="slidenum">
              <a:rPr lang="en-US"/>
              <a:pPr/>
              <a:t>12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93FA0-2D1E-BA41-81AE-84A86175D04E}" type="slidenum">
              <a:rPr lang="en-US"/>
              <a:pPr/>
              <a:t>16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/>
            </a:p>
          </p:txBody>
        </p:sp>
      </p:grp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12750" y="6477000"/>
            <a:ext cx="8686800" cy="227013"/>
            <a:chOff x="260" y="4080"/>
            <a:chExt cx="5472" cy="143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60" y="4080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261" y="4175"/>
              <a:ext cx="5355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77788" y="174625"/>
            <a:ext cx="8745537" cy="163513"/>
            <a:chOff x="49" y="110"/>
            <a:chExt cx="5509" cy="103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86" y="176"/>
              <a:ext cx="5371" cy="3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49" y="110"/>
              <a:ext cx="5509" cy="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844D61-2AA0-6142-941F-C571B76AD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30565-F489-F94F-8C30-31890654B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43366-9767-F948-97B4-162A4A8A6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B2EEF-70B5-D643-9EB5-6DEEC5C43B0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2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799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613525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041AF49A-AB0A-CE47-AD51-0C6F334D2AC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6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88A7-021E-F249-8EF8-D1728F7A56A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B623-58AC-F44F-A611-B53C96B0CA4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9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A4EA-30CA-1E46-84E1-E31FFBD2B37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2220-B9B2-0748-86C1-A4F989C5AC8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9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57600" y="622365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59" y="6477000"/>
            <a:ext cx="2895600" cy="305453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577666"/>
            <a:ext cx="1905000" cy="244475"/>
          </a:xfrm>
        </p:spPr>
        <p:txBody>
          <a:bodyPr/>
          <a:lstStyle>
            <a:lvl1pPr>
              <a:defRPr/>
            </a:lvl1pPr>
          </a:lstStyle>
          <a:p>
            <a:fld id="{00A630EC-991F-D047-B274-2FFAD5A93A9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06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B926D-38FD-1040-852D-48BCDB0D159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5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095E3-822F-FE44-8E91-593C4004C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2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A6B5F-B51E-FB40-90A9-D4EE81CBB38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5878C-4AAB-3249-80C0-0A7E91EE71A3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B86E-17AC-CD46-B1B3-79509802487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1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7B600-8389-394A-9441-D9174FCED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52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23943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59" y="6544235"/>
            <a:ext cx="2895600" cy="30480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/>
              <a:t>L. Weinstein, VT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828800" cy="304800"/>
          </a:xfrm>
        </p:spPr>
        <p:txBody>
          <a:bodyPr/>
          <a:lstStyle>
            <a:lvl1pPr>
              <a:defRPr/>
            </a:lvl1pPr>
          </a:lstStyle>
          <a:p>
            <a:fld id="{FB9A6AA3-CFA2-7145-A004-4DFCC39B7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8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2937E-F841-E047-B21E-62C74369F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8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0A3E-83D5-AF4F-B1D8-EFE8B4979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7E67F-D456-6B49-94D4-79A31921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3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591300"/>
            <a:ext cx="1524000" cy="228600"/>
          </a:xfrm>
        </p:spPr>
        <p:txBody>
          <a:bodyPr/>
          <a:lstStyle>
            <a:lvl1pPr>
              <a:defRPr/>
            </a:lvl1pPr>
          </a:lstStyle>
          <a:p>
            <a:fld id="{0A3E5355-299C-4C47-9EC0-AE3F00929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0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20F06-AFBC-7046-9C61-F4E311448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69FA-7BE4-9844-AF99-4FB516137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0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9038-D30B-5B49-9F79-2C5B43830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46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803D1-51BC-FA47-B30F-8E57691F5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78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1CC83-E98A-A54A-8012-ADE2797F7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7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B97DC-F9EF-4A44-A7F2-255DB17D4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1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920B0-3BC6-8841-A0B9-B54420F9B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EA5A6-539A-9141-93DA-4BC3E5AEE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2761-24DE-EA41-BF93-7294E4420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F20C5-A922-5842-8366-D286B7CE1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9B8AB-6CAB-5348-BEC8-9D38F138C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6C1F-9783-A042-AB41-8847D56DE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A8B13-6A2A-E445-9141-D3C09A205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00800"/>
            <a:ext cx="28956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77000"/>
            <a:ext cx="10668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9D66506D-0548-A543-9A03-F0B60158270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412750" y="6477000"/>
            <a:ext cx="8686800" cy="227013"/>
            <a:chOff x="260" y="4080"/>
            <a:chExt cx="5472" cy="143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260" y="4080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61" y="4175"/>
              <a:ext cx="5355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788" y="174625"/>
            <a:ext cx="8745537" cy="163513"/>
            <a:chOff x="49" y="110"/>
            <a:chExt cx="5509" cy="103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86" y="176"/>
              <a:ext cx="5371" cy="3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9" y="110"/>
              <a:ext cx="5509" cy="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73025" y="174625"/>
            <a:ext cx="8745538" cy="163513"/>
            <a:chOff x="46" y="110"/>
            <a:chExt cx="5509" cy="103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183" y="176"/>
              <a:ext cx="5371" cy="3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46" y="110"/>
              <a:ext cx="5509" cy="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6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92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071AFD19-94DC-1045-AEBD-605392FAD35A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r>
              <a:rPr lang="en-US"/>
              <a:t>L. Weinstein, VT 2021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+mn-cs"/>
              </a:defRPr>
            </a:lvl1pPr>
          </a:lstStyle>
          <a:p>
            <a:fld id="{2AAF94BC-1922-2F48-9BF7-C94BA2AB9BA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31079" name="Group 7"/>
          <p:cNvGrpSpPr>
            <a:grpSpLocks/>
          </p:cNvGrpSpPr>
          <p:nvPr userDrawn="1"/>
        </p:nvGrpSpPr>
        <p:grpSpPr bwMode="auto">
          <a:xfrm>
            <a:off x="73025" y="174625"/>
            <a:ext cx="8745538" cy="163513"/>
            <a:chOff x="46" y="110"/>
            <a:chExt cx="5509" cy="103"/>
          </a:xfrm>
        </p:grpSpPr>
        <p:sp>
          <p:nvSpPr>
            <p:cNvPr id="131080" name="Rectangle 8"/>
            <p:cNvSpPr>
              <a:spLocks noChangeArrowheads="1"/>
            </p:cNvSpPr>
            <p:nvPr userDrawn="1"/>
          </p:nvSpPr>
          <p:spPr bwMode="auto">
            <a:xfrm>
              <a:off x="183" y="176"/>
              <a:ext cx="5371" cy="3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81" name="Rectangle 9"/>
            <p:cNvSpPr>
              <a:spLocks noChangeArrowheads="1"/>
            </p:cNvSpPr>
            <p:nvPr userDrawn="1"/>
          </p:nvSpPr>
          <p:spPr bwMode="auto">
            <a:xfrm>
              <a:off x="46" y="110"/>
              <a:ext cx="5509" cy="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n-US" dirty="0"/>
              <a:t>Which Nucleons Pair?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143000"/>
          </a:xfrm>
          <a:noFill/>
          <a:ln/>
        </p:spPr>
        <p:txBody>
          <a:bodyPr/>
          <a:lstStyle/>
          <a:p>
            <a:r>
              <a:rPr lang="en-US" sz="2800" dirty="0"/>
              <a:t>Lawrence Weinstein</a:t>
            </a:r>
          </a:p>
          <a:p>
            <a:r>
              <a:rPr lang="en-US" sz="2800" dirty="0"/>
              <a:t>Old Dominion University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564188" y="82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rcDancing_D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2895600"/>
            <a:ext cx="3383280" cy="281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42EF1-5B8C-D44B-A138-FF6B9692534D}"/>
              </a:ext>
            </a:extLst>
          </p:cNvPr>
          <p:cNvSpPr txBox="1"/>
          <p:nvPr/>
        </p:nvSpPr>
        <p:spPr>
          <a:xfrm>
            <a:off x="533400" y="5867400"/>
            <a:ext cx="633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ODU, MIT, Tel Aviv, </a:t>
            </a:r>
            <a:r>
              <a:rPr lang="en-US" dirty="0" err="1"/>
              <a:t>JLab</a:t>
            </a:r>
            <a:r>
              <a:rPr lang="en-US" dirty="0"/>
              <a:t>, UTK, CUA, GWU …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C5BE7-68FD-D237-4E7D-B1DB2E86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A3-CFA2-7145-A004-4DFCC39B7DE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56D4F-D605-906B-123D-B7CCEF81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3" y="1297633"/>
            <a:ext cx="6438900" cy="424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D54A8-0A71-F36B-3396-B9C5E0989BD4}"/>
              </a:ext>
            </a:extLst>
          </p:cNvPr>
          <p:cNvSpPr txBox="1"/>
          <p:nvPr/>
        </p:nvSpPr>
        <p:spPr>
          <a:xfrm rot="16200000">
            <a:off x="-1710583" y="3124849"/>
            <a:ext cx="42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 nucleon pair probability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02C71-9620-D8CC-1E61-7FA3364A22E0}"/>
              </a:ext>
            </a:extLst>
          </p:cNvPr>
          <p:cNvSpPr txBox="1"/>
          <p:nvPr/>
        </p:nvSpPr>
        <p:spPr>
          <a:xfrm>
            <a:off x="5604077" y="1674168"/>
            <a:ext cx="4924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8DE69-7AC5-3274-032C-7DD531EA76B7}"/>
              </a:ext>
            </a:extLst>
          </p:cNvPr>
          <p:cNvSpPr txBox="1"/>
          <p:nvPr/>
        </p:nvSpPr>
        <p:spPr>
          <a:xfrm>
            <a:off x="5645034" y="3426768"/>
            <a:ext cx="4924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29E2C-BFDC-2F7D-F131-0B4477D708B5}"/>
              </a:ext>
            </a:extLst>
          </p:cNvPr>
          <p:cNvSpPr txBox="1"/>
          <p:nvPr/>
        </p:nvSpPr>
        <p:spPr>
          <a:xfrm>
            <a:off x="1717877" y="5183833"/>
            <a:ext cx="53992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      </a:t>
            </a:r>
            <a:r>
              <a:rPr lang="en-US" baseline="30000" dirty="0"/>
              <a:t>3</a:t>
            </a:r>
            <a:r>
              <a:rPr lang="en-US" dirty="0"/>
              <a:t>H   </a:t>
            </a:r>
            <a:r>
              <a:rPr lang="en-US" baseline="30000" dirty="0"/>
              <a:t>3</a:t>
            </a:r>
            <a:r>
              <a:rPr lang="en-US" dirty="0"/>
              <a:t>He   </a:t>
            </a:r>
            <a:r>
              <a:rPr lang="en-US" baseline="30000" dirty="0"/>
              <a:t>4</a:t>
            </a:r>
            <a:r>
              <a:rPr lang="en-US" dirty="0"/>
              <a:t>He    </a:t>
            </a:r>
            <a:r>
              <a:rPr lang="en-US" baseline="30000" dirty="0"/>
              <a:t>6</a:t>
            </a:r>
            <a:r>
              <a:rPr lang="en-US" dirty="0"/>
              <a:t>Li     C      O     </a:t>
            </a:r>
            <a:r>
              <a:rPr lang="en-US" baseline="30000" dirty="0"/>
              <a:t>40</a:t>
            </a:r>
            <a:r>
              <a:rPr lang="en-US" dirty="0"/>
              <a:t>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96C94-9BEC-3E1C-D11E-2DF794B7849D}"/>
              </a:ext>
            </a:extLst>
          </p:cNvPr>
          <p:cNvSpPr txBox="1"/>
          <p:nvPr/>
        </p:nvSpPr>
        <p:spPr>
          <a:xfrm>
            <a:off x="7010400" y="2893368"/>
            <a:ext cx="2145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AV4’: no tensor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96042-CFA5-CF5C-3E5F-8D83E33760CD}"/>
              </a:ext>
            </a:extLst>
          </p:cNvPr>
          <p:cNvSpPr txBox="1"/>
          <p:nvPr/>
        </p:nvSpPr>
        <p:spPr>
          <a:xfrm>
            <a:off x="7169553" y="2085454"/>
            <a:ext cx="189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AV18, </a:t>
            </a:r>
            <a:r>
              <a:rPr lang="en-US" dirty="0">
                <a:solidFill>
                  <a:srgbClr val="33CC33"/>
                </a:solidFill>
              </a:rPr>
              <a:t>N2</a:t>
            </a:r>
            <a:r>
              <a:rPr lang="en-US" dirty="0">
                <a:solidFill>
                  <a:srgbClr val="0000FF"/>
                </a:solidFill>
              </a:rPr>
              <a:t>LO </a:t>
            </a:r>
          </a:p>
          <a:p>
            <a:r>
              <a:rPr lang="en-US" dirty="0">
                <a:solidFill>
                  <a:srgbClr val="D7A800"/>
                </a:solidFill>
              </a:rPr>
              <a:t>NV2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C579B-05DA-F9AA-F4BA-DDA205BE72C3}"/>
              </a:ext>
            </a:extLst>
          </p:cNvPr>
          <p:cNvSpPr txBox="1"/>
          <p:nvPr/>
        </p:nvSpPr>
        <p:spPr>
          <a:xfrm>
            <a:off x="1524000" y="364004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many pairs are there?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BE6DF8-174E-00EE-85AF-16A1C3462772}"/>
              </a:ext>
            </a:extLst>
          </p:cNvPr>
          <p:cNvSpPr txBox="1"/>
          <p:nvPr/>
        </p:nvSpPr>
        <p:spPr>
          <a:xfrm>
            <a:off x="7169553" y="1519535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NN potential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58114-87C3-4460-EC4E-57715637D814}"/>
              </a:ext>
            </a:extLst>
          </p:cNvPr>
          <p:cNvSpPr txBox="1"/>
          <p:nvPr/>
        </p:nvSpPr>
        <p:spPr>
          <a:xfrm>
            <a:off x="1911841" y="5761335"/>
            <a:ext cx="6274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np pairs independent of NN potential!</a:t>
            </a:r>
          </a:p>
          <a:p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np pairing is a long-distance phenomenon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29692B-396F-6676-53BF-AA941330A9B9}"/>
              </a:ext>
            </a:extLst>
          </p:cNvPr>
          <p:cNvSpPr txBox="1"/>
          <p:nvPr/>
        </p:nvSpPr>
        <p:spPr>
          <a:xfrm>
            <a:off x="0" y="6334780"/>
            <a:ext cx="208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Cruz Torres et al., Nature Physics (2021)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CBFF05-0415-A526-CCFE-B7763656242F}"/>
              </a:ext>
            </a:extLst>
          </p:cNvPr>
          <p:cNvSpPr txBox="1"/>
          <p:nvPr/>
        </p:nvSpPr>
        <p:spPr>
          <a:xfrm>
            <a:off x="7159907" y="781040"/>
            <a:ext cx="214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QMC ab-initio calculations</a:t>
            </a:r>
          </a:p>
        </p:txBody>
      </p:sp>
    </p:spTree>
    <p:extLst>
      <p:ext uri="{BB962C8B-B14F-4D97-AF65-F5344CB8AC3E}">
        <p14:creationId xmlns:p14="http://schemas.microsoft.com/office/powerpoint/2010/main" val="298340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D29D4-468E-CF4A-BE64-7F25DC10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6827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BB73A-582F-4420-9A14-CB10A2B2E5E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0C3F9-6314-9A48-ABC5-9D32F11C8A4E}"/>
              </a:ext>
            </a:extLst>
          </p:cNvPr>
          <p:cNvSpPr txBox="1"/>
          <p:nvPr/>
        </p:nvSpPr>
        <p:spPr>
          <a:xfrm>
            <a:off x="360164" y="411297"/>
            <a:ext cx="5328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 Separation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A27CF-4463-6B40-B739-387B3854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626" y="1524000"/>
            <a:ext cx="5434324" cy="641406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EFE5A82A-D794-284E-841B-5D6C632E9CB6}"/>
              </a:ext>
            </a:extLst>
          </p:cNvPr>
          <p:cNvSpPr/>
          <p:nvPr/>
        </p:nvSpPr>
        <p:spPr>
          <a:xfrm>
            <a:off x="7244031" y="3193875"/>
            <a:ext cx="286043" cy="83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8778BBB-CB38-E546-B605-0AE190CA8801}"/>
              </a:ext>
            </a:extLst>
          </p:cNvPr>
          <p:cNvSpPr/>
          <p:nvPr/>
        </p:nvSpPr>
        <p:spPr>
          <a:xfrm>
            <a:off x="5347237" y="3193875"/>
            <a:ext cx="286043" cy="83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62F1B-0394-8943-9A06-976A78742BB4}"/>
              </a:ext>
            </a:extLst>
          </p:cNvPr>
          <p:cNvSpPr txBox="1"/>
          <p:nvPr/>
        </p:nvSpPr>
        <p:spPr>
          <a:xfrm>
            <a:off x="6427277" y="4045803"/>
            <a:ext cx="1956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Two-body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High-Energy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2872C-70EA-1148-966C-0B0DB043233C}"/>
              </a:ext>
            </a:extLst>
          </p:cNvPr>
          <p:cNvSpPr txBox="1"/>
          <p:nvPr/>
        </p:nvSpPr>
        <p:spPr>
          <a:xfrm>
            <a:off x="4572000" y="4045803"/>
            <a:ext cx="2050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Constant    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DD8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Low-Energy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27FDAE6-0510-9547-B285-006C04C84823}"/>
              </a:ext>
            </a:extLst>
          </p:cNvPr>
          <p:cNvSpPr/>
          <p:nvPr/>
        </p:nvSpPr>
        <p:spPr>
          <a:xfrm>
            <a:off x="3450287" y="3193875"/>
            <a:ext cx="286043" cy="83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665AE-51AD-F143-8330-1B4EF0319A22}"/>
              </a:ext>
            </a:extLst>
          </p:cNvPr>
          <p:cNvSpPr txBox="1"/>
          <p:nvPr/>
        </p:nvSpPr>
        <p:spPr>
          <a:xfrm>
            <a:off x="2764145" y="4045803"/>
            <a:ext cx="191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Dist.     =</a:t>
            </a:r>
          </a:p>
        </p:txBody>
      </p:sp>
      <p:sp>
        <p:nvSpPr>
          <p:cNvPr id="14" name="Textfeld 17">
            <a:extLst>
              <a:ext uri="{FF2B5EF4-FFF2-40B4-BE49-F238E27FC236}">
                <a16:creationId xmlns:a16="http://schemas.microsoft.com/office/drawing/2014/main" id="{CB57E4A3-D44C-2145-94BD-42512397C838}"/>
              </a:ext>
            </a:extLst>
          </p:cNvPr>
          <p:cNvSpPr txBox="1"/>
          <p:nvPr/>
        </p:nvSpPr>
        <p:spPr>
          <a:xfrm>
            <a:off x="0" y="5775303"/>
            <a:ext cx="5633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Cruz-Torres et al.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Nature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Phys.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 780 (2018)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J.-W. Chen, W. Detmold, J. E. Lynn, A. Schwenk, PRL 119 (2017)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Weiss, B.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Phys. Rev. C 92 (2015)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2471DF-CCAB-F777-CEC5-DE6DF32ECC63}"/>
                  </a:ext>
                </a:extLst>
              </p:cNvPr>
              <p:cNvSpPr txBox="1"/>
              <p:nvPr/>
            </p:nvSpPr>
            <p:spPr>
              <a:xfrm>
                <a:off x="357536" y="4952408"/>
                <a:ext cx="7696851" cy="533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Which nucleons pair? </a:t>
                </a:r>
                <a:r>
                  <a:rPr lang="en-US" sz="2800" dirty="0">
                    <a:sym typeface="Wingdings" pitchFamily="2" charset="2"/>
                  </a:rPr>
                  <a:t> What determines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𝑁𝑁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𝛼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2471DF-CCAB-F777-CEC5-DE6DF32E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36" y="4952408"/>
                <a:ext cx="7696851" cy="533992"/>
              </a:xfrm>
              <a:prstGeom prst="rect">
                <a:avLst/>
              </a:prstGeom>
              <a:blipFill>
                <a:blip r:embed="rId3"/>
                <a:stretch>
                  <a:fillRect l="-1647" t="-9091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00AB421-136A-AE21-5F71-193ED23C2C0D}"/>
              </a:ext>
            </a:extLst>
          </p:cNvPr>
          <p:cNvSpPr/>
          <p:nvPr/>
        </p:nvSpPr>
        <p:spPr bwMode="auto">
          <a:xfrm>
            <a:off x="5029200" y="1426960"/>
            <a:ext cx="1219200" cy="79724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341355-0D17-5DF3-323F-4C50502B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423999"/>
            <a:ext cx="5434324" cy="64140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895704F-5FE8-E8BA-BB22-94A2A055257C}"/>
              </a:ext>
            </a:extLst>
          </p:cNvPr>
          <p:cNvSpPr/>
          <p:nvPr/>
        </p:nvSpPr>
        <p:spPr bwMode="auto">
          <a:xfrm>
            <a:off x="5030374" y="2326959"/>
            <a:ext cx="1219200" cy="79724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94D46C-C5C7-F3FA-60E3-95E3D0A7ADDD}"/>
                  </a:ext>
                </a:extLst>
              </p:cNvPr>
              <p:cNvSpPr txBox="1"/>
              <p:nvPr/>
            </p:nvSpPr>
            <p:spPr>
              <a:xfrm>
                <a:off x="3026781" y="1544545"/>
                <a:ext cx="1647502" cy="579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94D46C-C5C7-F3FA-60E3-95E3D0A7A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81" y="1544545"/>
                <a:ext cx="1647502" cy="579326"/>
              </a:xfrm>
              <a:prstGeom prst="rect">
                <a:avLst/>
              </a:prstGeom>
              <a:blipFill>
                <a:blip r:embed="rId4"/>
                <a:stretch>
                  <a:fillRect r="-1527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345BE3-BD49-30D2-FD58-C7EC5779A3D7}"/>
                  </a:ext>
                </a:extLst>
              </p:cNvPr>
              <p:cNvSpPr txBox="1"/>
              <p:nvPr/>
            </p:nvSpPr>
            <p:spPr>
              <a:xfrm>
                <a:off x="6680863" y="1344188"/>
                <a:ext cx="1901546" cy="8191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/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345BE3-BD49-30D2-FD58-C7EC5779A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863" y="1344188"/>
                <a:ext cx="1901546" cy="819135"/>
              </a:xfrm>
              <a:prstGeom prst="rect">
                <a:avLst/>
              </a:prstGeom>
              <a:blipFill>
                <a:blip r:embed="rId5"/>
                <a:stretch>
                  <a:fillRect l="-1333" t="-155385" r="-39333" b="-24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2DC575-47FD-87F6-1A58-5B3F45DC264D}"/>
                  </a:ext>
                </a:extLst>
              </p:cNvPr>
              <p:cNvSpPr txBox="1"/>
              <p:nvPr/>
            </p:nvSpPr>
            <p:spPr>
              <a:xfrm>
                <a:off x="2924498" y="2438400"/>
                <a:ext cx="1617622" cy="579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2DC575-47FD-87F6-1A58-5B3F45DC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98" y="2438400"/>
                <a:ext cx="1617622" cy="579326"/>
              </a:xfrm>
              <a:prstGeom prst="rect">
                <a:avLst/>
              </a:prstGeom>
              <a:blipFill>
                <a:blip r:embed="rId6"/>
                <a:stretch>
                  <a:fillRect r="-156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836B0F-459D-7D9D-AD49-5B91A3E82351}"/>
                  </a:ext>
                </a:extLst>
              </p:cNvPr>
              <p:cNvSpPr txBox="1"/>
              <p:nvPr/>
            </p:nvSpPr>
            <p:spPr>
              <a:xfrm>
                <a:off x="6629400" y="2209800"/>
                <a:ext cx="1871666" cy="8191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/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836B0F-459D-7D9D-AD49-5B91A3E82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209800"/>
                <a:ext cx="1871666" cy="819135"/>
              </a:xfrm>
              <a:prstGeom prst="rect">
                <a:avLst/>
              </a:prstGeom>
              <a:blipFill>
                <a:blip r:embed="rId7"/>
                <a:stretch>
                  <a:fillRect l="-1351" t="-155385" r="-39865" b="-24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64CD02-2744-8A24-F390-DB4EE3190BB0}"/>
                  </a:ext>
                </a:extLst>
              </p:cNvPr>
              <p:cNvSpPr txBox="1"/>
              <p:nvPr/>
            </p:nvSpPr>
            <p:spPr>
              <a:xfrm>
                <a:off x="465363" y="1613870"/>
                <a:ext cx="2206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&gt;300</m:t>
                    </m:r>
                  </m:oMath>
                </a14:m>
                <a:r>
                  <a:rPr lang="en-US" dirty="0"/>
                  <a:t> MeV/c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64CD02-2744-8A24-F390-DB4EE3190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63" y="1613870"/>
                <a:ext cx="2206501" cy="461665"/>
              </a:xfrm>
              <a:prstGeom prst="rect">
                <a:avLst/>
              </a:prstGeom>
              <a:blipFill>
                <a:blip r:embed="rId8"/>
                <a:stretch>
                  <a:fillRect l="-571" t="-10811" r="-342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9F108B-EECF-F25A-3BD0-E2408F43A5D1}"/>
                  </a:ext>
                </a:extLst>
              </p:cNvPr>
              <p:cNvSpPr txBox="1"/>
              <p:nvPr/>
            </p:nvSpPr>
            <p:spPr>
              <a:xfrm>
                <a:off x="465363" y="2402352"/>
                <a:ext cx="1317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dirty="0"/>
                  <a:t>fm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9F108B-EECF-F25A-3BD0-E2408F43A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63" y="2402352"/>
                <a:ext cx="1317733" cy="461665"/>
              </a:xfrm>
              <a:prstGeom prst="rect">
                <a:avLst/>
              </a:prstGeom>
              <a:blipFill>
                <a:blip r:embed="rId9"/>
                <a:stretch>
                  <a:fillRect t="-10811" r="-57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65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04B10F9F-F236-D148-8B08-4F90BD427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34" y="984000"/>
            <a:ext cx="5613515" cy="4356599"/>
          </a:xfrm>
          <a:prstGeom prst="rect">
            <a:avLst/>
          </a:prstGeom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533400"/>
          </a:xfrm>
          <a:solidFill>
            <a:schemeClr val="bg1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r>
              <a:rPr lang="en-US" sz="3200" dirty="0">
                <a:solidFill>
                  <a:schemeClr val="tx1"/>
                </a:solidFill>
              </a:rPr>
              <a:t>How many pairs are there? </a:t>
            </a:r>
            <a:r>
              <a:rPr lang="en-US" sz="3200" i="1" dirty="0">
                <a:solidFill>
                  <a:schemeClr val="tx1"/>
                </a:solidFill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err="1">
                <a:solidFill>
                  <a:schemeClr val="tx1"/>
                </a:solidFill>
              </a:rPr>
              <a:t>e,e</a:t>
            </a:r>
            <a:r>
              <a:rPr lang="en-US" sz="3200" dirty="0">
                <a:solidFill>
                  <a:schemeClr val="tx1"/>
                </a:solidFill>
              </a:rPr>
              <a:t>’) / </a:t>
            </a:r>
            <a:r>
              <a:rPr lang="en-US" sz="3200" i="1" dirty="0">
                <a:solidFill>
                  <a:schemeClr val="tx1"/>
                </a:solidFill>
              </a:rPr>
              <a:t>d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err="1">
                <a:solidFill>
                  <a:schemeClr val="tx1"/>
                </a:solidFill>
              </a:rPr>
              <a:t>e,e</a:t>
            </a:r>
            <a:r>
              <a:rPr lang="en-US" sz="3200" dirty="0">
                <a:solidFill>
                  <a:schemeClr val="tx1"/>
                </a:solidFill>
              </a:rPr>
              <a:t>’)</a:t>
            </a:r>
          </a:p>
        </p:txBody>
      </p:sp>
      <p:pic>
        <p:nvPicPr>
          <p:cNvPr id="13619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6196" name="Line 4"/>
          <p:cNvSpPr>
            <a:spLocks noChangeShapeType="1"/>
          </p:cNvSpPr>
          <p:nvPr/>
        </p:nvSpPr>
        <p:spPr bwMode="auto">
          <a:xfrm>
            <a:off x="1524000" y="2895600"/>
            <a:ext cx="838200" cy="0"/>
          </a:xfrm>
          <a:prstGeom prst="line">
            <a:avLst/>
          </a:prstGeom>
          <a:noFill/>
          <a:ln w="57150" cmpd="tri">
            <a:solidFill>
              <a:srgbClr val="FF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9" name="Rectangle 17"/>
          <p:cNvSpPr>
            <a:spLocks/>
          </p:cNvSpPr>
          <p:nvPr/>
        </p:nvSpPr>
        <p:spPr bwMode="auto">
          <a:xfrm>
            <a:off x="165117" y="6408891"/>
            <a:ext cx="2514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2325"/>
            <a:r>
              <a:rPr lang="en-US" sz="1400" dirty="0" err="1"/>
              <a:t>Schmookler</a:t>
            </a:r>
            <a:r>
              <a:rPr lang="en-US" sz="1400" dirty="0"/>
              <a:t> et al., Nature (2019)</a:t>
            </a:r>
          </a:p>
        </p:txBody>
      </p:sp>
      <p:sp>
        <p:nvSpPr>
          <p:cNvPr id="136211" name="Rectangle 19"/>
          <p:cNvSpPr>
            <a:spLocks/>
          </p:cNvSpPr>
          <p:nvPr/>
        </p:nvSpPr>
        <p:spPr bwMode="auto">
          <a:xfrm>
            <a:off x="6839656" y="5900451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822325"/>
            <a:r>
              <a:rPr lang="en-US" dirty="0">
                <a:solidFill>
                  <a:srgbClr val="FF0000"/>
                </a:solidFill>
                <a:latin typeface="Lucida Grande" charset="0"/>
                <a:cs typeface="ＭＳ Ｐゴシック" charset="0"/>
                <a:sym typeface="Chalkboard" charset="0"/>
              </a:rPr>
              <a:t>α</a:t>
            </a:r>
            <a:r>
              <a:rPr lang="en-US" baseline="-6000" dirty="0">
                <a:solidFill>
                  <a:srgbClr val="FF0000"/>
                </a:solidFill>
                <a:latin typeface="Times New Roman"/>
                <a:cs typeface="ＭＳ Ｐゴシック" charset="0"/>
                <a:sym typeface="Chalkboard" charset="0"/>
              </a:rPr>
              <a:t>2N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ＭＳ Ｐゴシック" charset="0"/>
                <a:sym typeface="Chalkboard" charset="0"/>
              </a:rPr>
              <a:t> ≈20%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687118" y="2741883"/>
            <a:ext cx="41166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Cross section ratio to deuterium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3386C-DE42-2549-A0D6-A6344D88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6693" y="6629400"/>
            <a:ext cx="1641107" cy="228600"/>
          </a:xfrm>
        </p:spPr>
        <p:txBody>
          <a:bodyPr/>
          <a:lstStyle/>
          <a:p>
            <a:fld id="{0A3E5355-299C-4C47-9EC0-AE3F009291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3B66B-D67B-0445-86DC-05D986216286}"/>
              </a:ext>
            </a:extLst>
          </p:cNvPr>
          <p:cNvSpPr txBox="1"/>
          <p:nvPr/>
        </p:nvSpPr>
        <p:spPr>
          <a:xfrm>
            <a:off x="3826401" y="11430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12</a:t>
            </a:r>
            <a:r>
              <a:rPr lang="en-US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79C3E-0C02-DD41-86A7-3AFFC596E86D}"/>
              </a:ext>
            </a:extLst>
          </p:cNvPr>
          <p:cNvSpPr txBox="1"/>
          <p:nvPr/>
        </p:nvSpPr>
        <p:spPr>
          <a:xfrm>
            <a:off x="6167735" y="11430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27</a:t>
            </a:r>
            <a:r>
              <a:rPr lang="en-US" dirty="0"/>
              <a:t>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01E9C8-096D-B44E-BF5B-786B67A4955D}"/>
              </a:ext>
            </a:extLst>
          </p:cNvPr>
          <p:cNvSpPr txBox="1"/>
          <p:nvPr/>
        </p:nvSpPr>
        <p:spPr>
          <a:xfrm>
            <a:off x="3721973" y="309252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/>
              <a:t>56</a:t>
            </a:r>
            <a:r>
              <a:rPr lang="en-US"/>
              <a:t>Fe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D8A83A-FA98-6540-84EA-40E849816CC4}"/>
                  </a:ext>
                </a:extLst>
              </p:cNvPr>
              <p:cNvSpPr txBox="1"/>
              <p:nvPr/>
            </p:nvSpPr>
            <p:spPr>
              <a:xfrm>
                <a:off x="4857781" y="5130267"/>
                <a:ext cx="19135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D8A83A-FA98-6540-84EA-40E849816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81" y="5130267"/>
                <a:ext cx="1913536" cy="369332"/>
              </a:xfrm>
              <a:prstGeom prst="rect">
                <a:avLst/>
              </a:prstGeom>
              <a:blipFill>
                <a:blip r:embed="rId5"/>
                <a:stretch>
                  <a:fillRect l="-1316" r="-2632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29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1E97E5C2-BA5F-E847-929A-AFBE55CDA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2"/>
          <a:stretch/>
        </p:blipFill>
        <p:spPr>
          <a:xfrm>
            <a:off x="2745434" y="1369013"/>
            <a:ext cx="3198165" cy="4574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2C228-467F-EE4D-B591-CB80326C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59413"/>
          </a:xfrm>
        </p:spPr>
        <p:txBody>
          <a:bodyPr/>
          <a:lstStyle/>
          <a:p>
            <a:r>
              <a:rPr lang="en-US" dirty="0"/>
              <a:t>Scale separation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5A569-93E0-C646-9225-CA912F98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5355-299C-4C47-9EC0-AE3F0092913F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0B782-2E77-B445-BDB6-5A2886B7910F}"/>
              </a:ext>
            </a:extLst>
          </p:cNvPr>
          <p:cNvGrpSpPr/>
          <p:nvPr/>
        </p:nvGrpSpPr>
        <p:grpSpPr>
          <a:xfrm>
            <a:off x="598082" y="1447800"/>
            <a:ext cx="3821518" cy="4041187"/>
            <a:chOff x="521882" y="1676400"/>
            <a:chExt cx="3821518" cy="404118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0E510AD-F88C-6942-B7B4-4DCBD6C4FD0B}"/>
                </a:ext>
              </a:extLst>
            </p:cNvPr>
            <p:cNvSpPr/>
            <p:nvPr/>
          </p:nvSpPr>
          <p:spPr bwMode="auto">
            <a:xfrm>
              <a:off x="3200400" y="1676400"/>
              <a:ext cx="1143000" cy="4041187"/>
            </a:xfrm>
            <a:prstGeom prst="roundRect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690DE5-0A3F-854A-A685-6AAB8CC76C60}"/>
                </a:ext>
              </a:extLst>
            </p:cNvPr>
            <p:cNvSpPr txBox="1"/>
            <p:nvPr/>
          </p:nvSpPr>
          <p:spPr>
            <a:xfrm>
              <a:off x="521882" y="2101840"/>
              <a:ext cx="215663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Long range / low momentum region</a:t>
              </a:r>
            </a:p>
            <a:p>
              <a:endParaRPr lang="en-US" dirty="0">
                <a:solidFill>
                  <a:srgbClr val="00B050"/>
                </a:solidFill>
              </a:endParaRPr>
            </a:p>
            <a:p>
              <a:r>
                <a:rPr lang="en-US" dirty="0">
                  <a:solidFill>
                    <a:srgbClr val="00B050"/>
                  </a:solidFill>
                </a:rPr>
                <a:t>Nucleus dependent</a:t>
              </a:r>
            </a:p>
            <a:p>
              <a:endParaRPr lang="en-US" dirty="0">
                <a:solidFill>
                  <a:srgbClr val="00B050"/>
                </a:solidFill>
              </a:endParaRPr>
            </a:p>
            <a:p>
              <a:r>
                <a:rPr lang="en-US" dirty="0">
                  <a:solidFill>
                    <a:srgbClr val="00B050"/>
                  </a:solidFill>
                </a:rPr>
                <a:t>“Mean Field”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C16B66-7FDA-3047-A956-763061DE7B6D}"/>
              </a:ext>
            </a:extLst>
          </p:cNvPr>
          <p:cNvGrpSpPr/>
          <p:nvPr/>
        </p:nvGrpSpPr>
        <p:grpSpPr>
          <a:xfrm>
            <a:off x="4724400" y="1447800"/>
            <a:ext cx="4009360" cy="4041187"/>
            <a:chOff x="4800600" y="1752600"/>
            <a:chExt cx="4009360" cy="404118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74B8EF4-9960-FA49-93F1-7C65AABCF58A}"/>
                </a:ext>
              </a:extLst>
            </p:cNvPr>
            <p:cNvSpPr/>
            <p:nvPr/>
          </p:nvSpPr>
          <p:spPr bwMode="auto">
            <a:xfrm>
              <a:off x="4800600" y="1752600"/>
              <a:ext cx="1143000" cy="4041187"/>
            </a:xfrm>
            <a:prstGeom prst="roundRect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6C5F6C-5C0B-4847-A2C3-24EE76CA8C9F}"/>
                </a:ext>
              </a:extLst>
            </p:cNvPr>
            <p:cNvSpPr txBox="1"/>
            <p:nvPr/>
          </p:nvSpPr>
          <p:spPr>
            <a:xfrm>
              <a:off x="6277639" y="2101840"/>
              <a:ext cx="253232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Short distance / high momentum region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  <a:p>
              <a:r>
                <a:rPr lang="en-US" dirty="0">
                  <a:solidFill>
                    <a:srgbClr val="0000FF"/>
                  </a:solidFill>
                </a:rPr>
                <a:t>Nucleus independent</a:t>
              </a:r>
            </a:p>
            <a:p>
              <a:endParaRPr lang="en-US" dirty="0">
                <a:solidFill>
                  <a:srgbClr val="0000FF"/>
                </a:solidFill>
              </a:endParaRPr>
            </a:p>
            <a:p>
              <a:r>
                <a:rPr lang="en-US" dirty="0">
                  <a:solidFill>
                    <a:srgbClr val="0000FF"/>
                  </a:solidFill>
                </a:rPr>
                <a:t>“Short Range Correlations”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5D62A6-7F30-CD49-A1B1-56E23A778515}"/>
                  </a:ext>
                </a:extLst>
              </p:cNvPr>
              <p:cNvSpPr txBox="1"/>
              <p:nvPr/>
            </p:nvSpPr>
            <p:spPr>
              <a:xfrm>
                <a:off x="3615232" y="5801574"/>
                <a:ext cx="19135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5D62A6-7F30-CD49-A1B1-56E23A778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32" y="5801574"/>
                <a:ext cx="1913536" cy="369332"/>
              </a:xfrm>
              <a:prstGeom prst="rect">
                <a:avLst/>
              </a:prstGeom>
              <a:blipFill>
                <a:blip r:embed="rId3"/>
                <a:stretch>
                  <a:fillRect l="-1316" r="-263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32" y="-16655"/>
            <a:ext cx="9135668" cy="1331134"/>
          </a:xfrm>
          <a:prstGeom prst="rect">
            <a:avLst/>
          </a:prstGeom>
          <a:gradFill flip="none" rotWithShape="1">
            <a:gsLst>
              <a:gs pos="17000">
                <a:srgbClr val="2FD802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Breakup the pair =&gt; </a:t>
            </a:r>
          </a:p>
          <a:p>
            <a:pPr marL="0" marR="0" lvl="0" indent="0" algn="l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 Detect </a:t>
            </a:r>
            <a:r>
              <a:rPr kumimoji="0" lang="en-US" sz="3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nucleons =&gt; </a:t>
            </a:r>
          </a:p>
          <a:p>
            <a:pPr marL="0" marR="0" lvl="0" indent="0" algn="l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Reconstruct ‘initial’ state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405" y="1859339"/>
            <a:ext cx="4691521" cy="4378256"/>
          </a:xfrm>
          <a:prstGeom prst="round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0F898-5D2E-4E4A-BD6B-52CE7276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A3-CFA2-7145-A004-4DFCC39B7D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2"/>
          <p:cNvSpPr txBox="1">
            <a:spLocks/>
          </p:cNvSpPr>
          <p:nvPr/>
        </p:nvSpPr>
        <p:spPr>
          <a:xfrm>
            <a:off x="7020983" y="65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BB73A-582F-4420-9A14-CB10A2B2E5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6" name="Content Placeholder 17"/>
          <p:cNvSpPr txBox="1">
            <a:spLocks/>
          </p:cNvSpPr>
          <p:nvPr/>
        </p:nvSpPr>
        <p:spPr>
          <a:xfrm>
            <a:off x="11558" y="100267"/>
            <a:ext cx="9143999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Hall-A: A(</a:t>
            </a:r>
            <a:r>
              <a:rPr lang="en-US" sz="4000" dirty="0" err="1">
                <a:solidFill>
                  <a:srgbClr val="0000FF"/>
                </a:solidFill>
                <a:latin typeface="Cambria" panose="02040503050406030204" pitchFamily="18" charset="0"/>
              </a:rPr>
              <a:t>e,</a:t>
            </a:r>
            <a:r>
              <a:rPr lang="en-US" sz="400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e’pN</a:t>
            </a:r>
            <a:r>
              <a:rPr lang="en-US" sz="4000" dirty="0">
                <a:solidFill>
                  <a:srgbClr val="0000FF"/>
                </a:solidFill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67B0D8-8AA6-0C42-8676-FACF8B7FC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r="3598"/>
          <a:stretch/>
        </p:blipFill>
        <p:spPr>
          <a:xfrm flipH="1">
            <a:off x="354456" y="1159876"/>
            <a:ext cx="8458201" cy="4712285"/>
          </a:xfrm>
          <a:prstGeom prst="rect">
            <a:avLst/>
          </a:prstGeom>
        </p:spPr>
      </p:pic>
      <p:pic>
        <p:nvPicPr>
          <p:cNvPr id="5" name="Picture 4" descr="HallA_1.jpg">
            <a:extLst>
              <a:ext uri="{FF2B5EF4-FFF2-40B4-BE49-F238E27FC236}">
                <a16:creationId xmlns:a16="http://schemas.microsoft.com/office/drawing/2014/main" id="{8F2078C2-8E3E-734B-B579-FFBF61C7D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50" b="9913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1965" r="13125"/>
          <a:stretch/>
        </p:blipFill>
        <p:spPr>
          <a:xfrm>
            <a:off x="2344206" y="1800438"/>
            <a:ext cx="5672137" cy="51210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67CEF-037F-CD48-835D-F96B30B3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1619250" y="2517775"/>
            <a:ext cx="25209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V="1">
            <a:off x="4140200" y="1438275"/>
            <a:ext cx="2952750" cy="107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066800" y="22860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  <a:cs typeface="Arial" charset="0"/>
              </a:rPr>
              <a:t>e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6806556" y="1447800"/>
            <a:ext cx="523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sz="2800" b="1" dirty="0">
                <a:solidFill>
                  <a:srgbClr val="008000"/>
                </a:solidFill>
                <a:cs typeface="Arial" charset="0"/>
              </a:rPr>
              <a:t>e</a:t>
            </a:r>
            <a:r>
              <a:rPr lang="ja-JP" altLang="en-US" sz="2800" b="1" dirty="0">
                <a:solidFill>
                  <a:srgbClr val="008000"/>
                </a:solidFill>
                <a:cs typeface="Arial" charset="0"/>
              </a:rPr>
              <a:t>’</a:t>
            </a:r>
            <a:endParaRPr lang="en-US" sz="2800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1619250" y="2517775"/>
            <a:ext cx="6121400" cy="0"/>
          </a:xfrm>
          <a:prstGeom prst="line">
            <a:avLst/>
          </a:prstGeom>
          <a:noFill/>
          <a:ln w="38100">
            <a:solidFill>
              <a:srgbClr val="33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Freeform 9"/>
          <p:cNvSpPr>
            <a:spLocks/>
          </p:cNvSpPr>
          <p:nvPr/>
        </p:nvSpPr>
        <p:spPr bwMode="auto">
          <a:xfrm rot="21016168">
            <a:off x="4335463" y="2416175"/>
            <a:ext cx="1735137" cy="2430463"/>
          </a:xfrm>
          <a:custGeom>
            <a:avLst/>
            <a:gdLst>
              <a:gd name="T0" fmla="*/ 0 w 907"/>
              <a:gd name="T1" fmla="*/ 0 h 1134"/>
              <a:gd name="T2" fmla="*/ 136 w 907"/>
              <a:gd name="T3" fmla="*/ 45 h 1134"/>
              <a:gd name="T4" fmla="*/ 91 w 907"/>
              <a:gd name="T5" fmla="*/ 181 h 1134"/>
              <a:gd name="T6" fmla="*/ 227 w 907"/>
              <a:gd name="T7" fmla="*/ 227 h 1134"/>
              <a:gd name="T8" fmla="*/ 227 w 907"/>
              <a:gd name="T9" fmla="*/ 453 h 1134"/>
              <a:gd name="T10" fmla="*/ 363 w 907"/>
              <a:gd name="T11" fmla="*/ 453 h 1134"/>
              <a:gd name="T12" fmla="*/ 363 w 907"/>
              <a:gd name="T13" fmla="*/ 589 h 1134"/>
              <a:gd name="T14" fmla="*/ 544 w 907"/>
              <a:gd name="T15" fmla="*/ 635 h 1134"/>
              <a:gd name="T16" fmla="*/ 544 w 907"/>
              <a:gd name="T17" fmla="*/ 816 h 1134"/>
              <a:gd name="T18" fmla="*/ 680 w 907"/>
              <a:gd name="T19" fmla="*/ 816 h 1134"/>
              <a:gd name="T20" fmla="*/ 680 w 907"/>
              <a:gd name="T21" fmla="*/ 952 h 1134"/>
              <a:gd name="T22" fmla="*/ 816 w 907"/>
              <a:gd name="T23" fmla="*/ 952 h 1134"/>
              <a:gd name="T24" fmla="*/ 862 w 907"/>
              <a:gd name="T25" fmla="*/ 1088 h 1134"/>
              <a:gd name="T26" fmla="*/ 907 w 907"/>
              <a:gd name="T27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7" h="1134">
                <a:moveTo>
                  <a:pt x="0" y="0"/>
                </a:moveTo>
                <a:cubicBezTo>
                  <a:pt x="60" y="7"/>
                  <a:pt x="121" y="15"/>
                  <a:pt x="136" y="45"/>
                </a:cubicBezTo>
                <a:cubicBezTo>
                  <a:pt x="151" y="75"/>
                  <a:pt x="76" y="151"/>
                  <a:pt x="91" y="181"/>
                </a:cubicBezTo>
                <a:cubicBezTo>
                  <a:pt x="106" y="211"/>
                  <a:pt x="204" y="182"/>
                  <a:pt x="227" y="227"/>
                </a:cubicBezTo>
                <a:cubicBezTo>
                  <a:pt x="250" y="272"/>
                  <a:pt x="204" y="416"/>
                  <a:pt x="227" y="453"/>
                </a:cubicBezTo>
                <a:cubicBezTo>
                  <a:pt x="250" y="490"/>
                  <a:pt x="340" y="430"/>
                  <a:pt x="363" y="453"/>
                </a:cubicBezTo>
                <a:cubicBezTo>
                  <a:pt x="386" y="476"/>
                  <a:pt x="333" y="559"/>
                  <a:pt x="363" y="589"/>
                </a:cubicBezTo>
                <a:cubicBezTo>
                  <a:pt x="393" y="619"/>
                  <a:pt x="514" y="597"/>
                  <a:pt x="544" y="635"/>
                </a:cubicBezTo>
                <a:cubicBezTo>
                  <a:pt x="574" y="673"/>
                  <a:pt x="521" y="786"/>
                  <a:pt x="544" y="816"/>
                </a:cubicBezTo>
                <a:cubicBezTo>
                  <a:pt x="567" y="846"/>
                  <a:pt x="657" y="793"/>
                  <a:pt x="680" y="816"/>
                </a:cubicBezTo>
                <a:cubicBezTo>
                  <a:pt x="703" y="839"/>
                  <a:pt x="657" y="929"/>
                  <a:pt x="680" y="952"/>
                </a:cubicBezTo>
                <a:cubicBezTo>
                  <a:pt x="703" y="975"/>
                  <a:pt x="786" y="929"/>
                  <a:pt x="816" y="952"/>
                </a:cubicBezTo>
                <a:cubicBezTo>
                  <a:pt x="846" y="975"/>
                  <a:pt x="847" y="1058"/>
                  <a:pt x="862" y="1088"/>
                </a:cubicBezTo>
                <a:cubicBezTo>
                  <a:pt x="877" y="1118"/>
                  <a:pt x="892" y="1126"/>
                  <a:pt x="907" y="1134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 rot="10800000" flipV="1">
            <a:off x="3962399" y="2590800"/>
            <a:ext cx="176213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4356100" y="1006475"/>
            <a:ext cx="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0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82412"/>
              </p:ext>
            </p:extLst>
          </p:nvPr>
        </p:nvGraphicFramePr>
        <p:xfrm>
          <a:off x="4953000" y="3733800"/>
          <a:ext cx="3889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8042" imgH="228798" progId="Equation.3">
                  <p:embed/>
                </p:oleObj>
              </mc:Choice>
              <mc:Fallback>
                <p:oleObj name="Equation" r:id="rId3" imgW="178042" imgH="228798" progId="Equation.3">
                  <p:embed/>
                  <p:pic>
                    <p:nvPicPr>
                      <p:cNvPr id="140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33800"/>
                        <a:ext cx="3889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3415976" y="3505200"/>
            <a:ext cx="10960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n or p</a:t>
            </a:r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>
            <a:off x="4284663" y="2517775"/>
            <a:ext cx="2192337" cy="12922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5395024" y="266700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sz="2800" b="1" dirty="0">
                <a:solidFill>
                  <a:schemeClr val="accent2"/>
                </a:solidFill>
                <a:cs typeface="Arial" charset="0"/>
              </a:rPr>
              <a:t>p</a:t>
            </a:r>
          </a:p>
        </p:txBody>
      </p:sp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1371600" y="2041525"/>
            <a:ext cx="203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2000" i="1" dirty="0" err="1">
                <a:solidFill>
                  <a:srgbClr val="008000"/>
                </a:solidFill>
                <a:cs typeface="Arial" charset="0"/>
              </a:rPr>
              <a:t>E</a:t>
            </a:r>
            <a:r>
              <a:rPr lang="en-US" sz="2000" baseline="-25000" dirty="0" err="1">
                <a:solidFill>
                  <a:srgbClr val="008000"/>
                </a:solidFill>
                <a:cs typeface="Arial" charset="0"/>
              </a:rPr>
              <a:t>e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 = 4.6 </a:t>
            </a:r>
            <a:r>
              <a:rPr lang="en-US" sz="2000" dirty="0" err="1">
                <a:solidFill>
                  <a:srgbClr val="008000"/>
                </a:solidFill>
                <a:cs typeface="Arial" charset="0"/>
              </a:rPr>
              <a:t>GeV</a:t>
            </a: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5395239" y="990600"/>
            <a:ext cx="1714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sz="2000" i="1" dirty="0" err="1">
                <a:solidFill>
                  <a:srgbClr val="008000"/>
                </a:solidFill>
                <a:cs typeface="Arial" charset="0"/>
              </a:rPr>
              <a:t>E</a:t>
            </a:r>
            <a:r>
              <a:rPr lang="en-US" sz="2000" baseline="-25000" dirty="0" err="1">
                <a:solidFill>
                  <a:srgbClr val="008000"/>
                </a:solidFill>
                <a:cs typeface="Arial" charset="0"/>
              </a:rPr>
              <a:t>e</a:t>
            </a:r>
            <a:r>
              <a:rPr lang="ja-JP" altLang="en-US" sz="2000" dirty="0">
                <a:solidFill>
                  <a:srgbClr val="008000"/>
                </a:solidFill>
                <a:cs typeface="Arial" charset="0"/>
              </a:rPr>
              <a:t>’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 = 3.7 </a:t>
            </a:r>
            <a:r>
              <a:rPr lang="en-US" sz="2000" dirty="0" err="1">
                <a:solidFill>
                  <a:srgbClr val="008000"/>
                </a:solidFill>
                <a:cs typeface="Arial" charset="0"/>
              </a:rPr>
              <a:t>GeV</a:t>
            </a: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0321" name="Text Box 33"/>
          <p:cNvSpPr txBox="1">
            <a:spLocks noChangeArrowheads="1"/>
          </p:cNvSpPr>
          <p:nvPr/>
        </p:nvSpPr>
        <p:spPr bwMode="auto">
          <a:xfrm rot="1815890">
            <a:off x="5713413" y="3375025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cs typeface="Arial" charset="0"/>
              </a:rPr>
              <a:t>p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p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 ~ 1.4 GeV/c</a:t>
            </a:r>
          </a:p>
        </p:txBody>
      </p:sp>
      <p:sp>
        <p:nvSpPr>
          <p:cNvPr id="140327" name="Line 39"/>
          <p:cNvSpPr>
            <a:spLocks noChangeShapeType="1"/>
          </p:cNvSpPr>
          <p:nvPr/>
        </p:nvSpPr>
        <p:spPr bwMode="auto">
          <a:xfrm flipV="1">
            <a:off x="4191000" y="1524000"/>
            <a:ext cx="2667000" cy="99060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332" name="Picture 44" descr="arm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6589" b="17569"/>
          <a:stretch>
            <a:fillRect/>
          </a:stretch>
        </p:blipFill>
        <p:spPr bwMode="auto">
          <a:xfrm>
            <a:off x="7361237" y="3657600"/>
            <a:ext cx="17322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33" name="Picture 45" descr="arm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6589" b="17569"/>
          <a:stretch>
            <a:fillRect/>
          </a:stretch>
        </p:blipFill>
        <p:spPr bwMode="auto">
          <a:xfrm>
            <a:off x="7315200" y="762000"/>
            <a:ext cx="17322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36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28600"/>
            <a:ext cx="8458200" cy="533400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  <a:latin typeface="Times New Roman"/>
              </a:rPr>
              <a:t>Hall A C(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</a:rPr>
              <a:t>e,e’pN</a:t>
            </a:r>
            <a:r>
              <a:rPr lang="en-US" sz="2800" b="1" dirty="0">
                <a:solidFill>
                  <a:srgbClr val="0000FF"/>
                </a:solidFill>
                <a:latin typeface="Times New Roman"/>
              </a:rPr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337" name="Text Box 49"/>
              <p:cNvSpPr txBox="1">
                <a:spLocks noChangeArrowheads="1"/>
              </p:cNvSpPr>
              <p:nvPr/>
            </p:nvSpPr>
            <p:spPr bwMode="auto">
              <a:xfrm>
                <a:off x="288925" y="685800"/>
                <a:ext cx="4453079" cy="1268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/>
                  </a:rPr>
                  <a:t>Q</a:t>
                </a:r>
                <a:r>
                  <a:rPr lang="en-US" baseline="30000" dirty="0">
                    <a:latin typeface="Times New Roman"/>
                  </a:rPr>
                  <a:t>2</a:t>
                </a:r>
                <a:r>
                  <a:rPr lang="en-US" dirty="0">
                    <a:latin typeface="Times New Roman"/>
                  </a:rPr>
                  <a:t> = 2 GeV</a:t>
                </a:r>
                <a:r>
                  <a:rPr lang="en-US" baseline="30000" dirty="0">
                    <a:latin typeface="Times New Roman"/>
                  </a:rPr>
                  <a:t>2</a:t>
                </a:r>
              </a:p>
              <a:p>
                <a:r>
                  <a:rPr lang="en-US" dirty="0" err="1">
                    <a:latin typeface="Times New Roman"/>
                  </a:rPr>
                  <a:t>x</a:t>
                </a:r>
                <a:r>
                  <a:rPr lang="en-US" baseline="-25000" dirty="0" err="1">
                    <a:latin typeface="Times New Roman"/>
                  </a:rPr>
                  <a:t>B</a:t>
                </a:r>
                <a:r>
                  <a:rPr lang="en-US" dirty="0">
                    <a:latin typeface="Times New Roman"/>
                  </a:rPr>
                  <a:t> =</a:t>
                </a:r>
                <a:r>
                  <a:rPr lang="en-US" dirty="0">
                    <a:latin typeface="Times New Roman"/>
                    <a:sym typeface="Symbol" charset="0"/>
                  </a:rPr>
                  <a:t> 1.2</a:t>
                </a:r>
                <a:endParaRPr lang="en-US" dirty="0">
                  <a:latin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>
                    <a:latin typeface="Times New Roman"/>
                  </a:rPr>
                  <a:t> </a:t>
                </a:r>
                <a:r>
                  <a:rPr lang="en-US" dirty="0">
                    <a:latin typeface="Times New Roman"/>
                  </a:rPr>
                  <a:t>= 300-600 MeV/c</a:t>
                </a:r>
              </a:p>
            </p:txBody>
          </p:sp>
        </mc:Choice>
        <mc:Fallback>
          <p:sp>
            <p:nvSpPr>
              <p:cNvPr id="14033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925" y="685800"/>
                <a:ext cx="4453079" cy="1268809"/>
              </a:xfrm>
              <a:prstGeom prst="rect">
                <a:avLst/>
              </a:prstGeom>
              <a:blipFill>
                <a:blip r:embed="rId6"/>
                <a:stretch>
                  <a:fillRect l="-1989" t="-4950" r="-1136" b="-79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338" name="Text Box 50"/>
          <p:cNvSpPr txBox="1">
            <a:spLocks noChangeArrowheads="1"/>
          </p:cNvSpPr>
          <p:nvPr/>
        </p:nvSpPr>
        <p:spPr bwMode="auto">
          <a:xfrm>
            <a:off x="4953000" y="6035675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</a:rPr>
              <a:t>Detect the proton, </a:t>
            </a:r>
          </a:p>
          <a:p>
            <a:r>
              <a:rPr lang="en-US" dirty="0">
                <a:latin typeface="Times New Roman"/>
              </a:rPr>
              <a:t>look for its partner nucleon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rot="10800000" flipV="1">
            <a:off x="6248400" y="3733800"/>
            <a:ext cx="176213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017148" y="4643735"/>
            <a:ext cx="764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b="1" i="1" dirty="0" err="1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  <a:cs typeface="Arial" charset="0"/>
              </a:rPr>
              <a:t>miss</a:t>
            </a:r>
            <a:endParaRPr lang="en-US" b="1" baseline="-25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CADC5-BA9E-6445-B845-9B920D6A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0EC-991F-D047-B274-2FFAD5A93A91}" type="slidenum">
              <a:rPr lang="he-IL" smtClean="0"/>
              <a:pPr/>
              <a:t>16</a:t>
            </a:fld>
            <a:endParaRPr lang="en-US"/>
          </a:p>
        </p:txBody>
      </p:sp>
      <p:pic>
        <p:nvPicPr>
          <p:cNvPr id="29" name="Picture 28" descr="P1010593.JPG">
            <a:extLst>
              <a:ext uri="{FF2B5EF4-FFF2-40B4-BE49-F238E27FC236}">
                <a16:creationId xmlns:a16="http://schemas.microsoft.com/office/drawing/2014/main" id="{16B28BCF-18D2-2340-97ED-D5C1661CE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t="30545" r="36932" b="20094"/>
          <a:stretch/>
        </p:blipFill>
        <p:spPr>
          <a:xfrm flipH="1">
            <a:off x="1910291" y="4072273"/>
            <a:ext cx="2635515" cy="2785727"/>
          </a:xfrm>
          <a:prstGeom prst="rect">
            <a:avLst/>
          </a:prstGeom>
          <a:effectLst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97542E3-7A15-D741-9DDA-D026191FAB03}"/>
              </a:ext>
            </a:extLst>
          </p:cNvPr>
          <p:cNvSpPr txBox="1"/>
          <p:nvPr/>
        </p:nvSpPr>
        <p:spPr>
          <a:xfrm>
            <a:off x="1754377" y="6054446"/>
            <a:ext cx="1242648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HAND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E4B524-A8D2-B547-8D3D-701FB0F3C59E}"/>
              </a:ext>
            </a:extLst>
          </p:cNvPr>
          <p:cNvSpPr txBox="1"/>
          <p:nvPr/>
        </p:nvSpPr>
        <p:spPr>
          <a:xfrm>
            <a:off x="3404808" y="5927953"/>
            <a:ext cx="1319592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BigBite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961197" y="1143000"/>
            <a:ext cx="5162550" cy="4506143"/>
            <a:chOff x="2856" y="1713"/>
            <a:chExt cx="3492" cy="3048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2856" y="1713"/>
              <a:ext cx="3492" cy="3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/>
                <a:t> </a:t>
              </a:r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1713"/>
              <a:ext cx="3450" cy="3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29"/>
          <p:cNvSpPr txBox="1">
            <a:spLocks noChangeArrowheads="1"/>
          </p:cNvSpPr>
          <p:nvPr/>
        </p:nvSpPr>
        <p:spPr bwMode="auto">
          <a:xfrm>
            <a:off x="228600" y="46038"/>
            <a:ext cx="8458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Times New Roman"/>
              </a:rPr>
              <a:t>High momentum protons have partners</a:t>
            </a:r>
          </a:p>
          <a:p>
            <a:r>
              <a:rPr lang="en-US" sz="3600" dirty="0">
                <a:solidFill>
                  <a:srgbClr val="0000FF"/>
                </a:solidFill>
                <a:latin typeface="Times New Roman"/>
              </a:rPr>
              <a:t>C(</a:t>
            </a:r>
            <a:r>
              <a:rPr lang="en-US" sz="3600" i="1" dirty="0" err="1">
                <a:solidFill>
                  <a:srgbClr val="0000FF"/>
                </a:solidFill>
                <a:latin typeface="Times New Roman"/>
              </a:rPr>
              <a:t>e,e’pN</a:t>
            </a:r>
            <a:r>
              <a:rPr lang="en-US" sz="36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3600" dirty="0">
                <a:solidFill>
                  <a:schemeClr val="tx1"/>
                </a:solidFill>
                <a:latin typeface="Times New Roman"/>
              </a:rPr>
              <a:t>and</a:t>
            </a:r>
            <a:r>
              <a:rPr lang="en-US" sz="36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600" dirty="0">
                <a:solidFill>
                  <a:srgbClr val="FF00FF"/>
                </a:solidFill>
                <a:latin typeface="Times New Roman"/>
              </a:rPr>
              <a:t>C(</a:t>
            </a:r>
            <a:r>
              <a:rPr lang="en-US" sz="3600" i="1" dirty="0">
                <a:solidFill>
                  <a:srgbClr val="FF00FF"/>
                </a:solidFill>
                <a:latin typeface="Times New Roman"/>
              </a:rPr>
              <a:t>p</a:t>
            </a:r>
            <a:r>
              <a:rPr lang="en-US" sz="3600" dirty="0">
                <a:solidFill>
                  <a:srgbClr val="FF00FF"/>
                </a:solidFill>
                <a:latin typeface="Times New Roman"/>
              </a:rPr>
              <a:t>,2</a:t>
            </a:r>
            <a:r>
              <a:rPr lang="en-US" sz="3600" i="1" dirty="0">
                <a:solidFill>
                  <a:srgbClr val="FF00FF"/>
                </a:solidFill>
                <a:latin typeface="Times New Roman"/>
              </a:rPr>
              <a:t>pn</a:t>
            </a:r>
            <a:r>
              <a:rPr lang="en-US" sz="3600" dirty="0">
                <a:solidFill>
                  <a:srgbClr val="FF00FF"/>
                </a:solidFill>
                <a:latin typeface="Times New Roman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4478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Detect the proton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Look for partner nucleons</a:t>
            </a:r>
          </a:p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high-</a:t>
            </a:r>
            <a:r>
              <a:rPr lang="en-US" i="1" dirty="0"/>
              <a:t>p</a:t>
            </a:r>
            <a:r>
              <a:rPr lang="en-US" dirty="0"/>
              <a:t> protons have          	partners</a:t>
            </a:r>
          </a:p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i="1" dirty="0">
                <a:sym typeface="Wingdings"/>
              </a:rPr>
              <a:t>np</a:t>
            </a:r>
            <a:r>
              <a:rPr lang="en-US" dirty="0">
                <a:sym typeface="Wingdings"/>
              </a:rPr>
              <a:t> pairs dominate at </a:t>
            </a:r>
          </a:p>
          <a:p>
            <a:r>
              <a:rPr lang="en-US" dirty="0"/>
              <a:t>	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86185"/>
              </p:ext>
            </p:extLst>
          </p:nvPr>
        </p:nvGraphicFramePr>
        <p:xfrm>
          <a:off x="859404" y="3429000"/>
          <a:ext cx="143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393700" progId="Equation.DSMT4">
                  <p:embed/>
                </p:oleObj>
              </mc:Choice>
              <mc:Fallback>
                <p:oleObj name="Equation" r:id="rId3" imgW="1435100" imgH="3937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404" y="3429000"/>
                        <a:ext cx="1435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72400" y="4419600"/>
            <a:ext cx="116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pp</a:t>
            </a:r>
            <a:r>
              <a:rPr lang="en-US" dirty="0">
                <a:solidFill>
                  <a:srgbClr val="FF0000"/>
                </a:solidFill>
              </a:rPr>
              <a:t> 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1752600"/>
            <a:ext cx="116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np</a:t>
            </a:r>
            <a:r>
              <a:rPr lang="en-US" dirty="0">
                <a:solidFill>
                  <a:srgbClr val="0000FF"/>
                </a:solidFill>
              </a:rPr>
              <a:t> pairs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6324600"/>
            <a:ext cx="3655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R. </a:t>
            </a:r>
            <a:r>
              <a:rPr lang="en-US" sz="1600" dirty="0" err="1"/>
              <a:t>Subedi</a:t>
            </a:r>
            <a:r>
              <a:rPr lang="en-US" sz="1600" dirty="0"/>
              <a:t> et al., Science </a:t>
            </a:r>
            <a:r>
              <a:rPr lang="en-US" sz="1600" b="1" dirty="0"/>
              <a:t>320</a:t>
            </a:r>
            <a:r>
              <a:rPr lang="en-US" sz="1600" dirty="0"/>
              <a:t>, 1476 (2008)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253470-127A-3C4A-A0F1-25D4E501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0EC-991F-D047-B274-2FFAD5A93A91}" type="slidenum">
              <a:rPr lang="he-IL" smtClean="0"/>
              <a:pPr/>
              <a:t>17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2EC654-4786-1F4E-A4AB-6D59393F6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41" y="4762500"/>
            <a:ext cx="2440759" cy="2019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819F74-9DD6-3349-B5EB-6187E46457C6}"/>
              </a:ext>
            </a:extLst>
          </p:cNvPr>
          <p:cNvSpPr txBox="1"/>
          <p:nvPr/>
        </p:nvSpPr>
        <p:spPr>
          <a:xfrm>
            <a:off x="221673" y="55413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66"/>
                </a:solidFill>
              </a:rPr>
              <a:t>np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F86236-52DC-7D47-9764-6746375092DC}"/>
              </a:ext>
            </a:extLst>
          </p:cNvPr>
          <p:cNvSpPr txBox="1"/>
          <p:nvPr/>
        </p:nvSpPr>
        <p:spPr>
          <a:xfrm>
            <a:off x="2799530" y="5494463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Single 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EC927C-5042-F948-97C2-C02F70BE4C38}"/>
              </a:ext>
            </a:extLst>
          </p:cNvPr>
          <p:cNvSpPr txBox="1"/>
          <p:nvPr/>
        </p:nvSpPr>
        <p:spPr>
          <a:xfrm>
            <a:off x="2322476" y="600298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pp</a:t>
            </a:r>
            <a:r>
              <a:rPr lang="en-US" dirty="0"/>
              <a:t>, </a:t>
            </a:r>
            <a:r>
              <a:rPr lang="en-US" dirty="0" err="1">
                <a:solidFill>
                  <a:srgbClr val="FF9300"/>
                </a:solidFill>
              </a:rPr>
              <a:t>nn</a:t>
            </a:r>
            <a:endParaRPr lang="en-US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7"/>
          <p:cNvSpPr txBox="1">
            <a:spLocks/>
          </p:cNvSpPr>
          <p:nvPr/>
        </p:nvSpPr>
        <p:spPr>
          <a:xfrm>
            <a:off x="-2297" y="111012"/>
            <a:ext cx="9143999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dirty="0">
                <a:latin typeface="Cambria" panose="02040503050406030204" pitchFamily="18" charset="0"/>
                <a:ea typeface=""/>
                <a:cs typeface=""/>
              </a:rPr>
              <a:t>Proton vs. Neutron Knockout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"/>
              <a:cs typeface=""/>
            </a:endParaRPr>
          </a:p>
        </p:txBody>
      </p:sp>
      <p:pic>
        <p:nvPicPr>
          <p:cNvPr id="11" name="Picture 10" descr="../../../Desktop/CLASDetectorFinal_BaseVersion2-01.jpg">
            <a:extLst>
              <a:ext uri="{FF2B5EF4-FFF2-40B4-BE49-F238E27FC236}">
                <a16:creationId xmlns:a16="http://schemas.microsoft.com/office/drawing/2014/main" id="{B2E50BC8-3B4F-B341-9884-52FED8D685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767" y="1050469"/>
            <a:ext cx="7730836" cy="5708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FFB8A-7974-D240-B8DA-D93B1CD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CA4F7-0054-C963-FAEA-0669B254D0AA}"/>
              </a:ext>
            </a:extLst>
          </p:cNvPr>
          <p:cNvSpPr txBox="1"/>
          <p:nvPr/>
        </p:nvSpPr>
        <p:spPr>
          <a:xfrm>
            <a:off x="416689" y="634292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CLAS6</a:t>
            </a:r>
          </a:p>
        </p:txBody>
      </p:sp>
    </p:spTree>
    <p:extLst>
      <p:ext uri="{BB962C8B-B14F-4D97-AF65-F5344CB8AC3E}">
        <p14:creationId xmlns:p14="http://schemas.microsoft.com/office/powerpoint/2010/main" val="324429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7"/>
          <p:cNvSpPr txBox="1">
            <a:spLocks/>
          </p:cNvSpPr>
          <p:nvPr/>
        </p:nvSpPr>
        <p:spPr>
          <a:xfrm>
            <a:off x="-2297" y="111012"/>
            <a:ext cx="9143999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dirty="0">
                <a:latin typeface="Cambria" panose="02040503050406030204" pitchFamily="18" charset="0"/>
                <a:ea typeface=""/>
                <a:cs typeface=""/>
              </a:rPr>
              <a:t>Which nucleons pair?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"/>
              <a:cs typeface="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938CC9-44D7-6B40-804C-670764643F1B}"/>
              </a:ext>
            </a:extLst>
          </p:cNvPr>
          <p:cNvSpPr txBox="1"/>
          <p:nvPr/>
        </p:nvSpPr>
        <p:spPr>
          <a:xfrm>
            <a:off x="1219200" y="5410200"/>
            <a:ext cx="76634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Same # of high-momentum protons and neutrons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sym typeface="Wingdings" pitchFamily="2" charset="2"/>
              </a:rPr>
              <a:t> np pair dominance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157D1-76DA-3045-A6D8-D62D3C61E7D4}"/>
              </a:ext>
            </a:extLst>
          </p:cNvPr>
          <p:cNvSpPr txBox="1"/>
          <p:nvPr/>
        </p:nvSpPr>
        <p:spPr>
          <a:xfrm>
            <a:off x="117514" y="6488668"/>
            <a:ext cx="392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M. </a:t>
            </a:r>
            <a:r>
              <a:rPr lang="en-US" sz="1800" dirty="0" err="1"/>
              <a:t>Duer</a:t>
            </a:r>
            <a:r>
              <a:rPr lang="en-US" sz="1800" dirty="0"/>
              <a:t>, Nature (2018)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6A2BA-67D7-C247-82C3-22CF7C5B2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5483080" cy="40139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5BFF21-B148-D4F1-BECD-B891E7CA8BE4}"/>
              </a:ext>
            </a:extLst>
          </p:cNvPr>
          <p:cNvGrpSpPr/>
          <p:nvPr/>
        </p:nvGrpSpPr>
        <p:grpSpPr>
          <a:xfrm>
            <a:off x="0" y="2286000"/>
            <a:ext cx="1271960" cy="830997"/>
            <a:chOff x="304800" y="3200400"/>
            <a:chExt cx="1271960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62A050-7E1B-D743-9D84-4062D8E7FD8A}"/>
                </a:ext>
              </a:extLst>
            </p:cNvPr>
            <p:cNvSpPr txBox="1"/>
            <p:nvPr/>
          </p:nvSpPr>
          <p:spPr>
            <a:xfrm>
              <a:off x="332509" y="3200400"/>
              <a:ext cx="12442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neutrons</a:t>
              </a:r>
            </a:p>
            <a:p>
              <a:r>
                <a:rPr lang="en-US" dirty="0"/>
                <a:t>protons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398F6F-94F8-0549-93EA-AE54842907EE}"/>
                </a:ext>
              </a:extLst>
            </p:cNvPr>
            <p:cNvCxnSpPr/>
            <p:nvPr/>
          </p:nvCxnSpPr>
          <p:spPr bwMode="auto">
            <a:xfrm>
              <a:off x="304800" y="3657600"/>
              <a:ext cx="11887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9DD2E-1C24-0C46-A41F-6EB55353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D40ADD-B0A8-0E9E-E36E-785839352983}"/>
                  </a:ext>
                </a:extLst>
              </p:cNvPr>
              <p:cNvSpPr txBox="1"/>
              <p:nvPr/>
            </p:nvSpPr>
            <p:spPr>
              <a:xfrm>
                <a:off x="6537149" y="1146417"/>
                <a:ext cx="27132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3CC33"/>
                    </a:solidFill>
                  </a:rPr>
                  <a:t>Low momentum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&lt;250</m:t>
                    </m:r>
                  </m:oMath>
                </a14:m>
                <a:r>
                  <a:rPr lang="en-US" dirty="0">
                    <a:solidFill>
                      <a:srgbClr val="33CC33"/>
                    </a:solidFill>
                  </a:rPr>
                  <a:t> MeV/c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D40ADD-B0A8-0E9E-E36E-785839352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9" y="1146417"/>
                <a:ext cx="2713243" cy="830997"/>
              </a:xfrm>
              <a:prstGeom prst="rect">
                <a:avLst/>
              </a:prstGeom>
              <a:blipFill>
                <a:blip r:embed="rId3"/>
                <a:stretch>
                  <a:fillRect l="-3256" t="-6061" r="-23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520C52-A212-2B36-3C7E-7FDD6F5945BA}"/>
                  </a:ext>
                </a:extLst>
              </p:cNvPr>
              <p:cNvSpPr txBox="1"/>
              <p:nvPr/>
            </p:nvSpPr>
            <p:spPr>
              <a:xfrm>
                <a:off x="6537148" y="3223899"/>
                <a:ext cx="27132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3CC33"/>
                    </a:solidFill>
                  </a:rPr>
                  <a:t>Hi momentum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&gt;300</m:t>
                    </m:r>
                  </m:oMath>
                </a14:m>
                <a:r>
                  <a:rPr lang="en-US" dirty="0">
                    <a:solidFill>
                      <a:srgbClr val="33CC33"/>
                    </a:solidFill>
                  </a:rPr>
                  <a:t> MeV/c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520C52-A212-2B36-3C7E-7FDD6F594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8" y="3223899"/>
                <a:ext cx="2713243" cy="830997"/>
              </a:xfrm>
              <a:prstGeom prst="rect">
                <a:avLst/>
              </a:prstGeom>
              <a:blipFill>
                <a:blip r:embed="rId4"/>
                <a:stretch>
                  <a:fillRect l="-3256" t="-4478" r="-2326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58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724ED92A-4F8F-8647-B03C-426D2E7850AB}"/>
              </a:ext>
            </a:extLst>
          </p:cNvPr>
          <p:cNvSpPr txBox="1">
            <a:spLocks/>
          </p:cNvSpPr>
          <p:nvPr/>
        </p:nvSpPr>
        <p:spPr>
          <a:xfrm>
            <a:off x="2334907" y="4855485"/>
            <a:ext cx="4191000" cy="1383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u="sng" dirty="0">
                <a:solidFill>
                  <a:prstClr val="white"/>
                </a:solidFill>
                <a:latin typeface="Calibri"/>
              </a:rPr>
              <a:t>r-space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marL="0" lvl="0" indent="0" algn="ctr" fontAlgn="auto">
              <a:spcAft>
                <a:spcPts val="1800"/>
              </a:spcAft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 together nucleon pairs</a:t>
            </a:r>
          </a:p>
        </p:txBody>
      </p:sp>
      <p:pic>
        <p:nvPicPr>
          <p:cNvPr id="29" name="Picture 2" descr="galaxy-wallpapers-11.jpg">
            <a:extLst>
              <a:ext uri="{FF2B5EF4-FFF2-40B4-BE49-F238E27FC236}">
                <a16:creationId xmlns:a16="http://schemas.microsoft.com/office/drawing/2014/main" id="{2A4FF8D8-BC25-2444-883E-ADF209F68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1" t="7813" r="4903" b="5309"/>
          <a:stretch/>
        </p:blipFill>
        <p:spPr bwMode="auto">
          <a:xfrm>
            <a:off x="5843842" y="3774097"/>
            <a:ext cx="3092903" cy="28803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E328B5-7AB0-1E4C-900B-4A412121DD86}"/>
              </a:ext>
            </a:extLst>
          </p:cNvPr>
          <p:cNvGrpSpPr/>
          <p:nvPr/>
        </p:nvGrpSpPr>
        <p:grpSpPr>
          <a:xfrm rot="793644">
            <a:off x="472230" y="496092"/>
            <a:ext cx="3473221" cy="2504682"/>
            <a:chOff x="5187702" y="3468295"/>
            <a:chExt cx="3473221" cy="25046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FFD6DFC-72FB-5E46-BF7F-2A8B06869FF2}"/>
                </a:ext>
              </a:extLst>
            </p:cNvPr>
            <p:cNvGrpSpPr/>
            <p:nvPr/>
          </p:nvGrpSpPr>
          <p:grpSpPr>
            <a:xfrm>
              <a:off x="5286856" y="3468295"/>
              <a:ext cx="3374067" cy="2504682"/>
              <a:chOff x="484391" y="3970373"/>
              <a:chExt cx="3374067" cy="2504682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E482EAE-78FE-4949-9D1A-71BE6A844AD8}"/>
                  </a:ext>
                </a:extLst>
              </p:cNvPr>
              <p:cNvCxnSpPr>
                <a:cxnSpLocks/>
              </p:cNvCxnSpPr>
              <p:nvPr/>
            </p:nvCxnSpPr>
            <p:spPr>
              <a:xfrm rot="21424080" flipH="1">
                <a:off x="2169316" y="4415565"/>
                <a:ext cx="247891" cy="508118"/>
              </a:xfrm>
              <a:prstGeom prst="straightConnector1">
                <a:avLst/>
              </a:prstGeom>
              <a:ln w="76200" cmpd="sng">
                <a:solidFill>
                  <a:schemeClr val="accent1"/>
                </a:solidFill>
                <a:headEnd type="triangle"/>
                <a:tailEnd type="non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EE14F58-F152-4347-8064-87809513513F}"/>
                  </a:ext>
                </a:extLst>
              </p:cNvPr>
              <p:cNvGrpSpPr/>
              <p:nvPr/>
            </p:nvGrpSpPr>
            <p:grpSpPr>
              <a:xfrm rot="21424080">
                <a:off x="484391" y="3970373"/>
                <a:ext cx="3374067" cy="2504682"/>
                <a:chOff x="5166782" y="4221742"/>
                <a:chExt cx="3374067" cy="2504682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BBB07698-7AE5-D942-A863-933935750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3228" y="6011100"/>
                  <a:ext cx="1227621" cy="553386"/>
                </a:xfrm>
                <a:prstGeom prst="straightConnector1">
                  <a:avLst/>
                </a:prstGeom>
                <a:ln w="76200" cmpd="sng">
                  <a:solidFill>
                    <a:srgbClr val="FF0000"/>
                  </a:solidFill>
                  <a:headEnd type="none"/>
                  <a:tailEnd type="triangle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bliqueTopLef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4C98EF2-23EA-974D-B31D-ACC4E036074B}"/>
                    </a:ext>
                  </a:extLst>
                </p:cNvPr>
                <p:cNvGrpSpPr/>
                <p:nvPr/>
              </p:nvGrpSpPr>
              <p:grpSpPr>
                <a:xfrm rot="20124448">
                  <a:off x="5166782" y="4221742"/>
                  <a:ext cx="2237252" cy="2504682"/>
                  <a:chOff x="1344298" y="4173930"/>
                  <a:chExt cx="2237252" cy="2504682"/>
                </a:xfrm>
              </p:grpSpPr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B0807374-F900-4F45-9407-C18AEABCEE87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344298" y="4173930"/>
                    <a:ext cx="871122" cy="1017252"/>
                  </a:xfrm>
                  <a:prstGeom prst="straightConnector1">
                    <a:avLst/>
                  </a:prstGeom>
                  <a:ln w="76200" cmpd="sng">
                    <a:solidFill>
                      <a:srgbClr val="FF0000"/>
                    </a:solidFill>
                    <a:headEnd type="none"/>
                    <a:tailEnd type="triangle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bliqueTopLef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E29DB8C-2AE0-DE44-A8C5-8ED0AB73F0E9}"/>
                      </a:ext>
                    </a:extLst>
                  </p:cNvPr>
                  <p:cNvSpPr/>
                  <p:nvPr/>
                </p:nvSpPr>
                <p:spPr>
                  <a:xfrm>
                    <a:off x="2255670" y="5352732"/>
                    <a:ext cx="1325880" cy="1325880"/>
                  </a:xfrm>
                  <a:prstGeom prst="ellipse">
                    <a:avLst/>
                  </a:prstGeom>
                  <a:solidFill>
                    <a:srgbClr val="0645FF"/>
                  </a:solidFill>
                  <a:scene3d>
                    <a:camera prst="orthographicFront"/>
                    <a:lightRig rig="threePt" dir="t"/>
                  </a:scene3d>
                  <a:sp3d>
                    <a:bevelT w="662940" h="662940"/>
                    <a:bevelB w="662940" h="66294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F92FBF85-9E37-264A-9893-E6D9543ED0CD}"/>
                      </a:ext>
                    </a:extLst>
                  </p:cNvPr>
                  <p:cNvSpPr/>
                  <p:nvPr/>
                </p:nvSpPr>
                <p:spPr>
                  <a:xfrm>
                    <a:off x="1825102" y="4806798"/>
                    <a:ext cx="1325880" cy="1325880"/>
                  </a:xfrm>
                  <a:prstGeom prst="ellipse">
                    <a:avLst/>
                  </a:prstGeom>
                  <a:solidFill>
                    <a:srgbClr val="FF6600"/>
                  </a:solidFill>
                  <a:scene3d>
                    <a:camera prst="orthographicFront"/>
                    <a:lightRig rig="threePt" dir="t"/>
                  </a:scene3d>
                  <a:sp3d>
                    <a:bevelT w="662940" h="662940"/>
                    <a:bevelB w="662940" h="66294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B9610E-809D-7141-A42E-E20D19E0A8FA}"/>
                </a:ext>
              </a:extLst>
            </p:cNvPr>
            <p:cNvSpPr txBox="1"/>
            <p:nvPr/>
          </p:nvSpPr>
          <p:spPr>
            <a:xfrm rot="20806356">
              <a:off x="5187702" y="3696551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Content Placeholder 17">
            <a:extLst>
              <a:ext uri="{FF2B5EF4-FFF2-40B4-BE49-F238E27FC236}">
                <a16:creationId xmlns:a16="http://schemas.microsoft.com/office/drawing/2014/main" id="{7CAFEDF9-8308-964D-9D53-FAF6B512B0D7}"/>
              </a:ext>
            </a:extLst>
          </p:cNvPr>
          <p:cNvSpPr txBox="1">
            <a:spLocks/>
          </p:cNvSpPr>
          <p:nvPr/>
        </p:nvSpPr>
        <p:spPr>
          <a:xfrm>
            <a:off x="2855161" y="493194"/>
            <a:ext cx="5984239" cy="119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u="sng" dirty="0">
                <a:solidFill>
                  <a:prstClr val="white"/>
                </a:solidFill>
                <a:latin typeface="Calibri"/>
              </a:rPr>
              <a:t>k-space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lower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srgbClr val="689EF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c.m.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compared to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360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7C41E-5A49-9B4B-9678-7BF0FC92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A3-CFA2-7145-A004-4DFCC39B7D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BC565-E431-37D1-8835-47A4A188E47E}"/>
              </a:ext>
            </a:extLst>
          </p:cNvPr>
          <p:cNvSpPr txBox="1"/>
          <p:nvPr/>
        </p:nvSpPr>
        <p:spPr>
          <a:xfrm>
            <a:off x="207255" y="3529044"/>
            <a:ext cx="558358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Short Range Correlated Pairs</a:t>
            </a:r>
          </a:p>
        </p:txBody>
      </p:sp>
    </p:spTree>
    <p:extLst>
      <p:ext uri="{BB962C8B-B14F-4D97-AF65-F5344CB8AC3E}">
        <p14:creationId xmlns:p14="http://schemas.microsoft.com/office/powerpoint/2010/main" val="104612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../../../../../../../Desktop/Screen%20Shot%202017-09-19%20at%">
            <a:extLst>
              <a:ext uri="{FF2B5EF4-FFF2-40B4-BE49-F238E27FC236}">
                <a16:creationId xmlns:a16="http://schemas.microsoft.com/office/drawing/2014/main" id="{63311D1A-8ECE-0346-99EC-3C2A1F949A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050" y="762000"/>
            <a:ext cx="5847096" cy="43389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3C7B82-D020-BA4D-AAC7-CE4A6733EA03}"/>
              </a:ext>
            </a:extLst>
          </p:cNvPr>
          <p:cNvSpPr txBox="1"/>
          <p:nvPr/>
        </p:nvSpPr>
        <p:spPr>
          <a:xfrm>
            <a:off x="117514" y="6488668"/>
            <a:ext cx="392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M. Duer, et al., Nature </a:t>
            </a:r>
            <a:r>
              <a:rPr lang="en-US" sz="1800" b="1" dirty="0"/>
              <a:t>560</a:t>
            </a:r>
            <a:r>
              <a:rPr lang="en-US" sz="1800" dirty="0"/>
              <a:t>, p617 (2018)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9AF8E637-0258-7E4E-B1BE-C0E4AC6E060A}"/>
              </a:ext>
            </a:extLst>
          </p:cNvPr>
          <p:cNvSpPr txBox="1">
            <a:spLocks/>
          </p:cNvSpPr>
          <p:nvPr/>
        </p:nvSpPr>
        <p:spPr>
          <a:xfrm>
            <a:off x="-2297" y="111012"/>
            <a:ext cx="9143999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dirty="0">
                <a:latin typeface="Cambria" panose="02040503050406030204" pitchFamily="18" charset="0"/>
                <a:ea typeface=""/>
                <a:cs typeface=""/>
              </a:rPr>
              <a:t>Which nucleons pair?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"/>
              <a:cs typeface="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5F4578-0A84-1FD7-E517-E2947A87F4AC}"/>
              </a:ext>
            </a:extLst>
          </p:cNvPr>
          <p:cNvGrpSpPr/>
          <p:nvPr/>
        </p:nvGrpSpPr>
        <p:grpSpPr>
          <a:xfrm>
            <a:off x="304800" y="1939962"/>
            <a:ext cx="1287990" cy="830997"/>
            <a:chOff x="304800" y="2858826"/>
            <a:chExt cx="1287990" cy="8309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B7B824-8CF6-6E43-9F03-65AD64A5D30D}"/>
                </a:ext>
              </a:extLst>
            </p:cNvPr>
            <p:cNvSpPr txBox="1"/>
            <p:nvPr/>
          </p:nvSpPr>
          <p:spPr>
            <a:xfrm>
              <a:off x="332509" y="2858826"/>
              <a:ext cx="12602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Hi-mom</a:t>
              </a:r>
            </a:p>
            <a:p>
              <a:r>
                <a:rPr lang="en-US" dirty="0"/>
                <a:t>Lo-mom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EA7AD7-BFF1-8E4E-8E90-9010C1F32B85}"/>
                </a:ext>
              </a:extLst>
            </p:cNvPr>
            <p:cNvCxnSpPr/>
            <p:nvPr/>
          </p:nvCxnSpPr>
          <p:spPr bwMode="auto">
            <a:xfrm>
              <a:off x="304800" y="3276600"/>
              <a:ext cx="11887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79C00-D645-C64A-B5BF-3242B206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C444A-A315-D874-1F89-88F4F258BD2D}"/>
              </a:ext>
            </a:extLst>
          </p:cNvPr>
          <p:cNvSpPr txBox="1"/>
          <p:nvPr/>
        </p:nvSpPr>
        <p:spPr>
          <a:xfrm>
            <a:off x="685800" y="5395565"/>
            <a:ext cx="8220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Adding </a:t>
            </a:r>
            <a:r>
              <a:rPr lang="en-US" b="1" dirty="0">
                <a:solidFill>
                  <a:srgbClr val="FF0000"/>
                </a:solidFill>
              </a:rPr>
              <a:t>neutrons</a:t>
            </a:r>
            <a:r>
              <a:rPr lang="en-US" dirty="0">
                <a:solidFill>
                  <a:srgbClr val="FF0000"/>
                </a:solidFill>
              </a:rPr>
              <a:t> increases the </a:t>
            </a:r>
            <a:r>
              <a:rPr lang="en-US" b="1" dirty="0">
                <a:solidFill>
                  <a:srgbClr val="FF0000"/>
                </a:solidFill>
              </a:rPr>
              <a:t>proton</a:t>
            </a:r>
            <a:r>
              <a:rPr lang="en-US" dirty="0">
                <a:solidFill>
                  <a:srgbClr val="FF0000"/>
                </a:solidFill>
              </a:rPr>
              <a:t> high-momentum fraction!</a:t>
            </a:r>
          </a:p>
          <a:p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minority nucleons have higher momentum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99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9419B-74E5-1319-01B6-CE1055145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11E58-D2E2-0F5C-1441-F5024F9167BE}"/>
              </a:ext>
            </a:extLst>
          </p:cNvPr>
          <p:cNvSpPr txBox="1"/>
          <p:nvPr/>
        </p:nvSpPr>
        <p:spPr>
          <a:xfrm>
            <a:off x="685800" y="5395565"/>
            <a:ext cx="8220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Adding </a:t>
            </a:r>
            <a:r>
              <a:rPr lang="en-US" b="1" dirty="0">
                <a:solidFill>
                  <a:srgbClr val="FF0000"/>
                </a:solidFill>
              </a:rPr>
              <a:t>neutrons</a:t>
            </a:r>
            <a:r>
              <a:rPr lang="en-US" dirty="0">
                <a:solidFill>
                  <a:srgbClr val="FF0000"/>
                </a:solidFill>
              </a:rPr>
              <a:t> increases the </a:t>
            </a:r>
            <a:r>
              <a:rPr lang="en-US" b="1" dirty="0">
                <a:solidFill>
                  <a:srgbClr val="FF0000"/>
                </a:solidFill>
              </a:rPr>
              <a:t>proton</a:t>
            </a:r>
            <a:r>
              <a:rPr lang="en-US" dirty="0">
                <a:solidFill>
                  <a:srgbClr val="FF0000"/>
                </a:solidFill>
              </a:rPr>
              <a:t> high-momentum fraction!</a:t>
            </a:r>
          </a:p>
          <a:p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minority nucleons have higher momentum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../../../../../../../Desktop/Screen%20Shot%202017-09-19%20at%">
            <a:extLst>
              <a:ext uri="{FF2B5EF4-FFF2-40B4-BE49-F238E27FC236}">
                <a16:creationId xmlns:a16="http://schemas.microsoft.com/office/drawing/2014/main" id="{3EBFBE05-6044-19A7-EC92-903B11453D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050" y="762000"/>
            <a:ext cx="5847096" cy="43389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FDB436-D211-BD6B-6476-7A4A6DC37F19}"/>
              </a:ext>
            </a:extLst>
          </p:cNvPr>
          <p:cNvSpPr txBox="1"/>
          <p:nvPr/>
        </p:nvSpPr>
        <p:spPr>
          <a:xfrm>
            <a:off x="117514" y="6488668"/>
            <a:ext cx="392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M. Duer, et al., Nature </a:t>
            </a:r>
            <a:r>
              <a:rPr lang="en-US" sz="1800" b="1" dirty="0"/>
              <a:t>560</a:t>
            </a:r>
            <a:r>
              <a:rPr lang="en-US" sz="1800" dirty="0"/>
              <a:t>, p617 (2018)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319497F4-9F4D-0424-BCF4-01929E797FBB}"/>
              </a:ext>
            </a:extLst>
          </p:cNvPr>
          <p:cNvSpPr txBox="1">
            <a:spLocks/>
          </p:cNvSpPr>
          <p:nvPr/>
        </p:nvSpPr>
        <p:spPr>
          <a:xfrm>
            <a:off x="-2297" y="111012"/>
            <a:ext cx="9143999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dirty="0">
                <a:latin typeface="Cambria" panose="02040503050406030204" pitchFamily="18" charset="0"/>
                <a:ea typeface=""/>
                <a:cs typeface=""/>
              </a:rPr>
              <a:t>Which nucleons pair?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"/>
              <a:cs typeface="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24C981-09AD-A427-0075-D501DE3C1CFE}"/>
              </a:ext>
            </a:extLst>
          </p:cNvPr>
          <p:cNvGrpSpPr/>
          <p:nvPr/>
        </p:nvGrpSpPr>
        <p:grpSpPr>
          <a:xfrm>
            <a:off x="304800" y="1939962"/>
            <a:ext cx="1287990" cy="830997"/>
            <a:chOff x="304800" y="2858826"/>
            <a:chExt cx="1287990" cy="8309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DE29DB-97D7-BC86-417D-6E44A39AB6E5}"/>
                </a:ext>
              </a:extLst>
            </p:cNvPr>
            <p:cNvSpPr txBox="1"/>
            <p:nvPr/>
          </p:nvSpPr>
          <p:spPr>
            <a:xfrm>
              <a:off x="332509" y="2858826"/>
              <a:ext cx="12602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Hi-mom</a:t>
              </a:r>
            </a:p>
            <a:p>
              <a:r>
                <a:rPr lang="en-US" dirty="0"/>
                <a:t>Lo-mom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894C93-32A6-4102-70B5-2217388BCBEE}"/>
                </a:ext>
              </a:extLst>
            </p:cNvPr>
            <p:cNvCxnSpPr/>
            <p:nvPr/>
          </p:nvCxnSpPr>
          <p:spPr bwMode="auto">
            <a:xfrm>
              <a:off x="304800" y="3276600"/>
              <a:ext cx="11887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7817A-0343-FF54-9906-6B3BF2A2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21</a:t>
            </a:fld>
            <a:endParaRPr lang="en-US"/>
          </a:p>
        </p:txBody>
      </p:sp>
      <p:pic>
        <p:nvPicPr>
          <p:cNvPr id="2" name="Picture 1" descr="SrcDancing_D6.jpg">
            <a:extLst>
              <a:ext uri="{FF2B5EF4-FFF2-40B4-BE49-F238E27FC236}">
                <a16:creationId xmlns:a16="http://schemas.microsoft.com/office/drawing/2014/main" id="{54625286-BF55-3A24-B1FC-2ECE17D21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80" y="1015586"/>
            <a:ext cx="5683606" cy="4736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275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5A15-56B8-A530-721D-E5FEA515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z="4000" dirty="0">
                <a:latin typeface="Cambria" panose="02040503050406030204" pitchFamily="18" charset="0"/>
              </a:rPr>
              <a:t>Which nucleons pair?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353EF-215B-0540-AFBB-30000369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CA1A3-05CB-7ACB-C07D-B3E3A77B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8362"/>
            <a:ext cx="4612799" cy="5989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68562-D3E7-B1B4-5449-859D8B63BBD5}"/>
              </a:ext>
            </a:extLst>
          </p:cNvPr>
          <p:cNvSpPr txBox="1"/>
          <p:nvPr/>
        </p:nvSpPr>
        <p:spPr>
          <a:xfrm>
            <a:off x="5260694" y="2110321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576BA-0F48-F301-A52D-3C9F9DCEA7AF}"/>
              </a:ext>
            </a:extLst>
          </p:cNvPr>
          <p:cNvSpPr txBox="1"/>
          <p:nvPr/>
        </p:nvSpPr>
        <p:spPr>
          <a:xfrm>
            <a:off x="5257800" y="1752600"/>
            <a:ext cx="233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7A800"/>
                </a:solidFill>
                <a:latin typeface="Cambria" panose="02040503050406030204" pitchFamily="18" charset="0"/>
              </a:rPr>
              <a:t>Zero range pairs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9062D9-52AD-BC23-767F-280F9EC79106}"/>
                  </a:ext>
                </a:extLst>
              </p:cNvPr>
              <p:cNvSpPr txBox="1"/>
              <p:nvPr/>
            </p:nvSpPr>
            <p:spPr>
              <a:xfrm>
                <a:off x="5322465" y="1394879"/>
                <a:ext cx="2461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366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rgbClr val="3366CC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solidFill>
                          <a:srgbClr val="3366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3366CC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3366CC"/>
                    </a:solidFill>
                    <a:latin typeface="Cambria" panose="02040503050406030204" pitchFamily="18" charset="0"/>
                  </a:rPr>
                  <a:t> pairs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9062D9-52AD-BC23-767F-280F9EC7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65" y="1394879"/>
                <a:ext cx="2461956" cy="461665"/>
              </a:xfrm>
              <a:prstGeom prst="rect">
                <a:avLst/>
              </a:prstGeom>
              <a:blipFill>
                <a:blip r:embed="rId3"/>
                <a:stretch>
                  <a:fillRect l="-1031" t="-7895" r="-3093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8A03778-D070-5884-3FB4-2A045397615B}"/>
              </a:ext>
            </a:extLst>
          </p:cNvPr>
          <p:cNvSpPr txBox="1"/>
          <p:nvPr/>
        </p:nvSpPr>
        <p:spPr>
          <a:xfrm>
            <a:off x="5322465" y="69826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</a:rPr>
              <a:t>all pairs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34012A-847D-8A59-F940-6D4185A33FB1}"/>
                  </a:ext>
                </a:extLst>
              </p:cNvPr>
              <p:cNvSpPr txBox="1"/>
              <p:nvPr/>
            </p:nvSpPr>
            <p:spPr>
              <a:xfrm>
                <a:off x="5322465" y="1027676"/>
                <a:ext cx="1880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D7A8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rgbClr val="D7A800"/>
                        </a:solidFill>
                        <a:latin typeface="Cambria Math" panose="02040503050406030204" pitchFamily="18" charset="0"/>
                      </a:rPr>
                      <m:t>=0, 1</m:t>
                    </m:r>
                  </m:oMath>
                </a14:m>
                <a:r>
                  <a:rPr lang="en-US" dirty="0">
                    <a:solidFill>
                      <a:srgbClr val="D7A800"/>
                    </a:solidFill>
                    <a:latin typeface="Cambria" panose="02040503050406030204" pitchFamily="18" charset="0"/>
                  </a:rPr>
                  <a:t> pairs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34012A-847D-8A59-F940-6D4185A33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65" y="1027676"/>
                <a:ext cx="1880195" cy="461665"/>
              </a:xfrm>
              <a:prstGeom prst="rect">
                <a:avLst/>
              </a:prstGeom>
              <a:blipFill>
                <a:blip r:embed="rId4"/>
                <a:stretch>
                  <a:fillRect l="-1342" t="-13514" r="-402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06DF8C1-6DAE-1FB7-A4AD-3566AFACC79E}"/>
              </a:ext>
            </a:extLst>
          </p:cNvPr>
          <p:cNvSpPr txBox="1"/>
          <p:nvPr/>
        </p:nvSpPr>
        <p:spPr>
          <a:xfrm>
            <a:off x="5706319" y="633135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Colle et al, PRC </a:t>
            </a:r>
            <a:r>
              <a:rPr lang="en-US" sz="1800" b="1" dirty="0"/>
              <a:t>92</a:t>
            </a:r>
            <a:r>
              <a:rPr lang="en-US" sz="1800" dirty="0"/>
              <a:t>, 024604 (2015)</a:t>
            </a:r>
          </a:p>
        </p:txBody>
      </p:sp>
    </p:spTree>
    <p:extLst>
      <p:ext uri="{BB962C8B-B14F-4D97-AF65-F5344CB8AC3E}">
        <p14:creationId xmlns:p14="http://schemas.microsoft.com/office/powerpoint/2010/main" val="87168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7F52-DCCB-7CA8-7D05-6B1D6FBA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1" y="414986"/>
            <a:ext cx="5867400" cy="998827"/>
          </a:xfrm>
        </p:spPr>
        <p:txBody>
          <a:bodyPr/>
          <a:lstStyle/>
          <a:p>
            <a:r>
              <a:rPr lang="en-US" sz="4000" dirty="0">
                <a:latin typeface="Cambria" panose="02040503050406030204" pitchFamily="18" charset="0"/>
              </a:rPr>
              <a:t>The </a:t>
            </a:r>
            <a:r>
              <a:rPr lang="en-US" sz="4000" dirty="0" err="1">
                <a:latin typeface="Cambria" panose="02040503050406030204" pitchFamily="18" charset="0"/>
              </a:rPr>
              <a:t>CaFe</a:t>
            </a:r>
            <a:r>
              <a:rPr lang="en-US" sz="4000" dirty="0">
                <a:latin typeface="Cambria" panose="02040503050406030204" pitchFamily="18" charset="0"/>
              </a:rPr>
              <a:t> experiment: Which nucleons pair?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DABD6-F1A5-6C7C-12C9-DE57E9C2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23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24D932-3943-0310-5F42-C2ADC8E14DEB}"/>
              </a:ext>
            </a:extLst>
          </p:cNvPr>
          <p:cNvSpPr txBox="1"/>
          <p:nvPr/>
        </p:nvSpPr>
        <p:spPr>
          <a:xfrm>
            <a:off x="2581148" y="5053816"/>
            <a:ext cx="412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 A and N/Z dependence</a:t>
            </a:r>
          </a:p>
        </p:txBody>
      </p:sp>
      <p:pic>
        <p:nvPicPr>
          <p:cNvPr id="34" name="drawing">
            <a:extLst>
              <a:ext uri="{FF2B5EF4-FFF2-40B4-BE49-F238E27FC236}">
                <a16:creationId xmlns:a16="http://schemas.microsoft.com/office/drawing/2014/main" id="{6A37E889-30E0-F7B6-BE17-DFC44B99F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1" y="914400"/>
            <a:ext cx="8704270" cy="437024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6E1D283-0BC6-ADD7-C654-B911BAC42FEA}"/>
              </a:ext>
            </a:extLst>
          </p:cNvPr>
          <p:cNvSpPr txBox="1"/>
          <p:nvPr/>
        </p:nvSpPr>
        <p:spPr>
          <a:xfrm>
            <a:off x="267638" y="6111616"/>
            <a:ext cx="434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PAC44 (2016) </a:t>
            </a:r>
            <a:r>
              <a:rPr lang="en-US" sz="1800" b="1" dirty="0"/>
              <a:t>deferred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PAC45: </a:t>
            </a:r>
            <a:r>
              <a:rPr lang="en-US" sz="1800" b="1" dirty="0"/>
              <a:t>B+</a:t>
            </a:r>
            <a:r>
              <a:rPr lang="en-US" sz="1800" dirty="0"/>
              <a:t>, 4 days, focus on 40Ca and 48Ca</a:t>
            </a:r>
          </a:p>
        </p:txBody>
      </p:sp>
    </p:spTree>
    <p:extLst>
      <p:ext uri="{BB962C8B-B14F-4D97-AF65-F5344CB8AC3E}">
        <p14:creationId xmlns:p14="http://schemas.microsoft.com/office/powerpoint/2010/main" val="2194101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4A2B-539C-A601-1E3F-3B3B4E6E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sz="4000" dirty="0" err="1"/>
              <a:t>CaFe</a:t>
            </a:r>
            <a:r>
              <a:rPr lang="en-US" sz="4000" dirty="0"/>
              <a:t>: A(</a:t>
            </a:r>
            <a:r>
              <a:rPr lang="en-US" sz="4000" dirty="0" err="1"/>
              <a:t>e,e’p</a:t>
            </a:r>
            <a:r>
              <a:rPr lang="en-US" sz="4000" dirty="0"/>
              <a:t>) in Hall 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357DB-53BB-C4E6-C133-FC4228E6C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/>
              <a:lstStyle/>
              <a:p>
                <a:r>
                  <a:rPr lang="en-US" sz="2400" dirty="0"/>
                  <a:t>10.6 GeV Beam</a:t>
                </a:r>
              </a:p>
              <a:p>
                <a:r>
                  <a:rPr lang="en-US" sz="2400" dirty="0"/>
                  <a:t>Q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&gt; 1.8 GeV</a:t>
                </a:r>
                <a:r>
                  <a:rPr lang="en-US" sz="2400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≥1.2</m:t>
                    </m:r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r>
                  <a:rPr lang="en-US" sz="2400" b="0" dirty="0"/>
                  <a:t>0.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375≤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≤0.700</m:t>
                    </m:r>
                  </m:oMath>
                </a14:m>
                <a:r>
                  <a:rPr lang="en-US" sz="2400" dirty="0"/>
                  <a:t> GeV/c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357DB-53BB-C4E6-C133-FC4228E6C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>
                <a:blip r:embed="rId2"/>
                <a:stretch>
                  <a:fillRect l="-1080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7972-4DDF-9C5C-DEB1-E3088501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24</a:t>
            </a:fld>
            <a:endParaRPr lang="en-US"/>
          </a:p>
        </p:txBody>
      </p:sp>
      <p:pic>
        <p:nvPicPr>
          <p:cNvPr id="5" name="Picture 4" descr="A graph of a graph showing the amount of fe and ca&#10;&#10;AI-generated content may be incorrect.">
            <a:extLst>
              <a:ext uri="{FF2B5EF4-FFF2-40B4-BE49-F238E27FC236}">
                <a16:creationId xmlns:a16="http://schemas.microsoft.com/office/drawing/2014/main" id="{5A66C7D2-F74B-F9FC-21A8-99CA9D7350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11825" y="1441402"/>
            <a:ext cx="2857500" cy="2000250"/>
          </a:xfrm>
          <a:prstGeom prst="rect">
            <a:avLst/>
          </a:prstGeom>
        </p:spPr>
      </p:pic>
      <p:pic>
        <p:nvPicPr>
          <p:cNvPr id="6" name="Picture 5" descr="A graph showing the different types of minerals&#10;&#10;AI-generated content may be incorrect.">
            <a:extLst>
              <a:ext uri="{FF2B5EF4-FFF2-40B4-BE49-F238E27FC236}">
                <a16:creationId xmlns:a16="http://schemas.microsoft.com/office/drawing/2014/main" id="{F94872E7-FF33-3FE8-A388-C4FC4FBA6F8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76600" y="4068139"/>
            <a:ext cx="2857500" cy="2000250"/>
          </a:xfrm>
          <a:prstGeom prst="rect">
            <a:avLst/>
          </a:prstGeom>
        </p:spPr>
      </p:pic>
      <p:pic>
        <p:nvPicPr>
          <p:cNvPr id="7" name="Picture 6" descr="A graph showing the missing momentum&#10;&#10;AI-generated content may be incorrect.">
            <a:extLst>
              <a:ext uri="{FF2B5EF4-FFF2-40B4-BE49-F238E27FC236}">
                <a16:creationId xmlns:a16="http://schemas.microsoft.com/office/drawing/2014/main" id="{62175BE5-03FD-66F8-784F-A3AE4A8BF05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29283" y="4068136"/>
            <a:ext cx="2857500" cy="2000250"/>
          </a:xfrm>
          <a:prstGeom prst="rect">
            <a:avLst/>
          </a:prstGeom>
        </p:spPr>
      </p:pic>
      <p:pic>
        <p:nvPicPr>
          <p:cNvPr id="8" name="Picture 7" descr="A graph showing the value of a chemical element&#10;&#10;AI-generated content may be incorrect.">
            <a:extLst>
              <a:ext uri="{FF2B5EF4-FFF2-40B4-BE49-F238E27FC236}">
                <a16:creationId xmlns:a16="http://schemas.microsoft.com/office/drawing/2014/main" id="{6C607DC9-E4C3-D155-2E06-F3DD667DEF0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219439" y="4103722"/>
            <a:ext cx="2857500" cy="20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AE4E39-B96A-2AA4-F51B-AB0A2433AD46}"/>
              </a:ext>
            </a:extLst>
          </p:cNvPr>
          <p:cNvSpPr txBox="1"/>
          <p:nvPr/>
        </p:nvSpPr>
        <p:spPr>
          <a:xfrm>
            <a:off x="5882499" y="3212068"/>
            <a:ext cx="2826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1.5          Q</a:t>
            </a:r>
            <a:r>
              <a:rPr lang="en-US" sz="1800" baseline="30000" dirty="0"/>
              <a:t>2</a:t>
            </a:r>
            <a:r>
              <a:rPr lang="en-US" sz="1800" dirty="0"/>
              <a:t> (GeV</a:t>
            </a:r>
            <a:r>
              <a:rPr lang="en-US" sz="1800" baseline="30000" dirty="0"/>
              <a:t>2</a:t>
            </a:r>
            <a:r>
              <a:rPr lang="en-US" sz="1800" dirty="0"/>
              <a:t>)         3.0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24F27-67A8-4FF3-EB1D-4BFF698CCC25}"/>
              </a:ext>
            </a:extLst>
          </p:cNvPr>
          <p:cNvSpPr txBox="1"/>
          <p:nvPr/>
        </p:nvSpPr>
        <p:spPr>
          <a:xfrm>
            <a:off x="331865" y="5867400"/>
            <a:ext cx="28969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0.2          </a:t>
            </a:r>
            <a:r>
              <a:rPr lang="en-US" sz="1800" dirty="0" err="1"/>
              <a:t>p</a:t>
            </a:r>
            <a:r>
              <a:rPr lang="en-US" sz="1800" baseline="-25000" dirty="0" err="1"/>
              <a:t>miss</a:t>
            </a:r>
            <a:r>
              <a:rPr lang="en-US" sz="1800" dirty="0"/>
              <a:t> (GeV/c)      0.8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79190-6BF2-652F-05DB-D48A156D88FA}"/>
              </a:ext>
            </a:extLst>
          </p:cNvPr>
          <p:cNvSpPr txBox="1"/>
          <p:nvPr/>
        </p:nvSpPr>
        <p:spPr>
          <a:xfrm>
            <a:off x="3451906" y="5879068"/>
            <a:ext cx="2710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0.5              </a:t>
            </a:r>
            <a:r>
              <a:rPr lang="en-US" sz="1800" dirty="0" err="1"/>
              <a:t>x</a:t>
            </a:r>
            <a:r>
              <a:rPr lang="en-US" sz="1800" baseline="-25000" dirty="0" err="1"/>
              <a:t>B</a:t>
            </a:r>
            <a:r>
              <a:rPr lang="en-US" sz="1800" dirty="0"/>
              <a:t>                2.0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C4CB5F-C252-EF0A-1295-39CACDF77B06}"/>
                  </a:ext>
                </a:extLst>
              </p:cNvPr>
              <p:cNvSpPr txBox="1"/>
              <p:nvPr/>
            </p:nvSpPr>
            <p:spPr>
              <a:xfrm>
                <a:off x="6412025" y="5857652"/>
                <a:ext cx="2756973" cy="3907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𝑟𝑞</m:t>
                        </m:r>
                      </m:sub>
                    </m:sSub>
                  </m:oMath>
                </a14:m>
                <a:r>
                  <a:rPr lang="en-US" sz="1800" dirty="0"/>
                  <a:t>                   70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C4CB5F-C252-EF0A-1295-39CACDF7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25" y="5857652"/>
                <a:ext cx="2756973" cy="390748"/>
              </a:xfrm>
              <a:prstGeom prst="rect">
                <a:avLst/>
              </a:prstGeom>
              <a:blipFill>
                <a:blip r:embed="rId7"/>
                <a:stretch>
                  <a:fillRect l="-1835" t="-9375" r="-917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346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F62A-4534-F010-6498-51EA7B2B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sz="4000" dirty="0"/>
              <a:t>Isolate SRC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5B7EC-154D-81CC-DD69-505B9DFE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25</a:t>
            </a:fld>
            <a:endParaRPr lang="en-US"/>
          </a:p>
        </p:txBody>
      </p:sp>
      <p:pic>
        <p:nvPicPr>
          <p:cNvPr id="5" name="drawing">
            <a:extLst>
              <a:ext uri="{FF2B5EF4-FFF2-40B4-BE49-F238E27FC236}">
                <a16:creationId xmlns:a16="http://schemas.microsoft.com/office/drawing/2014/main" id="{7F6ACA44-28EE-48A3-66AF-5B010A9AA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146048"/>
            <a:ext cx="6172200" cy="4320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470679-E0B4-E3E0-48A7-A116E1CC5CC2}"/>
              </a:ext>
            </a:extLst>
          </p:cNvPr>
          <p:cNvSpPr txBox="1"/>
          <p:nvPr/>
        </p:nvSpPr>
        <p:spPr>
          <a:xfrm>
            <a:off x="3067291" y="6192456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Flatness </a:t>
            </a:r>
            <a:r>
              <a:rPr lang="en-US" dirty="0">
                <a:sym typeface="Wingdings" pitchFamily="2" charset="2"/>
              </a:rPr>
              <a:t> the protons are in SRC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434D-D7FD-95D1-EBE5-8B9B0569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595"/>
            <a:ext cx="8229600" cy="457199"/>
          </a:xfrm>
        </p:spPr>
        <p:txBody>
          <a:bodyPr/>
          <a:lstStyle/>
          <a:p>
            <a:r>
              <a:rPr lang="en-US" sz="3600" dirty="0"/>
              <a:t>Which nucleons pair?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8A66C-7DF1-A0A8-B9C5-A242FB57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26</a:t>
            </a:fld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10EFFA-3A73-30F0-2C97-B4DDA9FC3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084849" cy="5537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FD909-6052-7EA8-4A7C-D24CC961C157}"/>
              </a:ext>
            </a:extLst>
          </p:cNvPr>
          <p:cNvSpPr txBox="1"/>
          <p:nvPr/>
        </p:nvSpPr>
        <p:spPr>
          <a:xfrm>
            <a:off x="152400" y="6347383"/>
            <a:ext cx="554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Nguyen, Yero, </a:t>
            </a:r>
            <a:r>
              <a:rPr lang="en-US" sz="1800" dirty="0" err="1"/>
              <a:t>Szumila</a:t>
            </a:r>
            <a:r>
              <a:rPr lang="en-US" sz="1800" dirty="0"/>
              <a:t>-Vance, … Nature </a:t>
            </a:r>
            <a:r>
              <a:rPr lang="en-US" sz="1800" b="1" dirty="0"/>
              <a:t>654</a:t>
            </a:r>
            <a:r>
              <a:rPr lang="en-US" sz="1800" dirty="0"/>
              <a:t>, 619 (2026)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AE70F0-3643-788D-3AD8-D97987A727CD}"/>
                  </a:ext>
                </a:extLst>
              </p:cNvPr>
              <p:cNvSpPr txBox="1"/>
              <p:nvPr/>
            </p:nvSpPr>
            <p:spPr>
              <a:xfrm>
                <a:off x="6907682" y="2638961"/>
                <a:ext cx="20839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m:rPr>
                          <m:nor/>
                        </m:rPr>
                        <a:rPr lang="en-US" sz="2000" dirty="0"/>
                        <m:t>pairs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pairs</a:t>
                </a:r>
              </a:p>
              <a:p>
                <a:r>
                  <a:rPr lang="en-US" sz="2000" dirty="0"/>
                  <a:t>LCA Momentum</a:t>
                </a:r>
              </a:p>
              <a:p>
                <a:r>
                  <a:rPr lang="en-US" sz="2000" dirty="0"/>
                  <a:t>SRG Momentum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AE70F0-3643-788D-3AD8-D97987A72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82" y="2638961"/>
                <a:ext cx="2083918" cy="1323439"/>
              </a:xfrm>
              <a:prstGeom prst="rect">
                <a:avLst/>
              </a:prstGeom>
              <a:blipFill>
                <a:blip r:embed="rId3"/>
                <a:stretch>
                  <a:fillRect l="-2424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58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00A2-4DD7-EBCC-BB76-F169C4A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Other nuclei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BC0E6-18CD-A5E9-897E-5C37A3AB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D877C-47D0-9667-CE83-01BAFCC8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4" y="2743200"/>
            <a:ext cx="4833257" cy="3383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DD7762-766E-6473-35CA-2FE9C790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3" y="1569720"/>
            <a:ext cx="4833257" cy="3383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F27490-6CE2-F289-DA82-16B13466327B}"/>
              </a:ext>
            </a:extLst>
          </p:cNvPr>
          <p:cNvSpPr txBox="1"/>
          <p:nvPr/>
        </p:nvSpPr>
        <p:spPr>
          <a:xfrm>
            <a:off x="6096000" y="110805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Ratios to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F8A47-CB70-826A-1EF6-ACFD8E797D09}"/>
              </a:ext>
            </a:extLst>
          </p:cNvPr>
          <p:cNvSpPr txBox="1"/>
          <p:nvPr/>
        </p:nvSpPr>
        <p:spPr>
          <a:xfrm>
            <a:off x="1600200" y="420400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9281D-E26A-C169-7F84-90CC5FB89145}"/>
              </a:ext>
            </a:extLst>
          </p:cNvPr>
          <p:cNvSpPr txBox="1"/>
          <p:nvPr/>
        </p:nvSpPr>
        <p:spPr>
          <a:xfrm>
            <a:off x="2154829" y="326714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B4513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2819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66B4-6D24-86B9-712D-7653D5D8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57"/>
            <a:ext cx="8229600" cy="563562"/>
          </a:xfrm>
        </p:spPr>
        <p:txBody>
          <a:bodyPr/>
          <a:lstStyle/>
          <a:p>
            <a:r>
              <a:rPr lang="en-US" dirty="0"/>
              <a:t>N/Z or A dependence?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7B2B4C-3C85-DC2B-239B-459535A1A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412"/>
          <a:stretch>
            <a:fillRect/>
          </a:stretch>
        </p:blipFill>
        <p:spPr bwMode="auto">
          <a:xfrm>
            <a:off x="381000" y="838201"/>
            <a:ext cx="4953000" cy="36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D791D-385A-B3B1-2D10-33C41CA7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71CB6-77B5-7BD5-C215-E78DFC6B5A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48"/>
          <a:stretch>
            <a:fillRect/>
          </a:stretch>
        </p:blipFill>
        <p:spPr>
          <a:xfrm>
            <a:off x="4114800" y="3177540"/>
            <a:ext cx="5029200" cy="3680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E916C-0071-577F-AFFA-BA81A89B7BC0}"/>
              </a:ext>
            </a:extLst>
          </p:cNvPr>
          <p:cNvSpPr txBox="1"/>
          <p:nvPr/>
        </p:nvSpPr>
        <p:spPr>
          <a:xfrm rot="16200000">
            <a:off x="-1363514" y="2242135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SRC relative probability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9902B-09C9-DF4D-FA1E-2F9ABB8A2257}"/>
              </a:ext>
            </a:extLst>
          </p:cNvPr>
          <p:cNvSpPr txBox="1"/>
          <p:nvPr/>
        </p:nvSpPr>
        <p:spPr>
          <a:xfrm rot="16200000">
            <a:off x="2370287" y="4640114"/>
            <a:ext cx="31886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SRC relative probability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8F01A-E26A-78AA-0208-5301341228A2}"/>
              </a:ext>
            </a:extLst>
          </p:cNvPr>
          <p:cNvSpPr txBox="1"/>
          <p:nvPr/>
        </p:nvSpPr>
        <p:spPr>
          <a:xfrm>
            <a:off x="4876800" y="111898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Duer et 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0C115-C8EC-0B47-0922-54DBB1A1779B}"/>
              </a:ext>
            </a:extLst>
          </p:cNvPr>
          <p:cNvSpPr txBox="1"/>
          <p:nvPr/>
        </p:nvSpPr>
        <p:spPr>
          <a:xfrm>
            <a:off x="0" y="6172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Nguyen, Yero, </a:t>
            </a:r>
            <a:r>
              <a:rPr lang="en-US" sz="1800" dirty="0" err="1"/>
              <a:t>Szumila</a:t>
            </a:r>
            <a:r>
              <a:rPr lang="en-US" sz="1800" dirty="0"/>
              <a:t>-Vance, … submitted to PRL</a:t>
            </a:r>
          </a:p>
        </p:txBody>
      </p:sp>
    </p:spTree>
    <p:extLst>
      <p:ext uri="{BB962C8B-B14F-4D97-AF65-F5344CB8AC3E}">
        <p14:creationId xmlns:p14="http://schemas.microsoft.com/office/powerpoint/2010/main" val="4273812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511E-B2AF-A13A-F9E9-453A42CE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563562"/>
          </a:xfrm>
        </p:spPr>
        <p:txBody>
          <a:bodyPr/>
          <a:lstStyle/>
          <a:p>
            <a:r>
              <a:rPr lang="en-US" sz="4000" dirty="0"/>
              <a:t>Theory to data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7A159-FCB4-80D8-A89A-7125B0D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B5240-2561-9D7C-FA59-E86F738C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5" y="926298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2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05-27 at 12.09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281" y="951094"/>
            <a:ext cx="6914622" cy="5028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4B6F48-31EF-094E-A855-FC171C838E64}"/>
              </a:ext>
            </a:extLst>
          </p:cNvPr>
          <p:cNvSpPr/>
          <p:nvPr/>
        </p:nvSpPr>
        <p:spPr>
          <a:xfrm rot="335430">
            <a:off x="4027749" y="2462928"/>
            <a:ext cx="4252692" cy="259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822B3F85-02E5-0F43-A2DF-2985D12A7B08}"/>
              </a:ext>
            </a:extLst>
          </p:cNvPr>
          <p:cNvSpPr/>
          <p:nvPr/>
        </p:nvSpPr>
        <p:spPr>
          <a:xfrm rot="9627661">
            <a:off x="3557123" y="2764926"/>
            <a:ext cx="622207" cy="2017987"/>
          </a:xfrm>
          <a:prstGeom prst="moon">
            <a:avLst>
              <a:gd name="adj" fmla="val 655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F3254-B418-EB4A-AFCF-84134DEAF8AB}"/>
              </a:ext>
            </a:extLst>
          </p:cNvPr>
          <p:cNvSpPr/>
          <p:nvPr/>
        </p:nvSpPr>
        <p:spPr>
          <a:xfrm rot="2899180">
            <a:off x="3194405" y="2001453"/>
            <a:ext cx="273950" cy="83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DDE6F-DEE1-8045-A719-B50CC39B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70" y="1975770"/>
            <a:ext cx="1189692" cy="11738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E2C16F-E7F8-4F49-A7FD-E097F10C25F1}"/>
              </a:ext>
            </a:extLst>
          </p:cNvPr>
          <p:cNvCxnSpPr/>
          <p:nvPr/>
        </p:nvCxnSpPr>
        <p:spPr>
          <a:xfrm>
            <a:off x="3815086" y="3299779"/>
            <a:ext cx="0" cy="2153340"/>
          </a:xfrm>
          <a:prstGeom prst="line">
            <a:avLst/>
          </a:prstGeom>
          <a:ln w="571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009F28-C043-AC47-9BE4-85336AF3E75C}"/>
              </a:ext>
            </a:extLst>
          </p:cNvPr>
          <p:cNvSpPr txBox="1"/>
          <p:nvPr/>
        </p:nvSpPr>
        <p:spPr>
          <a:xfrm>
            <a:off x="3815086" y="4856151"/>
            <a:ext cx="129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~k</a:t>
            </a:r>
            <a:r>
              <a:rPr lang="en-US" sz="3200" baseline="-25000" dirty="0"/>
              <a:t>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C1E6D5-D8EE-FC46-9552-00B394E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452" y="-177583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Looking For Correlations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9B2CE6-7D3C-E64C-9AB1-ADFB34AB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A3-CFA2-7145-A004-4DFCC39B7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1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77F94-26D4-4544-93B4-1EB277FE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DB896-3FF4-F495-712D-6DDAB425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930"/>
            <a:ext cx="9143999" cy="5130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4A8EA-756B-DFC7-D4D8-58B027D63FF0}"/>
              </a:ext>
            </a:extLst>
          </p:cNvPr>
          <p:cNvSpPr txBox="1"/>
          <p:nvPr/>
        </p:nvSpPr>
        <p:spPr>
          <a:xfrm>
            <a:off x="4876800" y="6382692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Jens Dilling, JLUO talk 2026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591431-8525-363A-B7C7-CDB5C147DEE7}"/>
              </a:ext>
            </a:extLst>
          </p:cNvPr>
          <p:cNvCxnSpPr/>
          <p:nvPr/>
        </p:nvCxnSpPr>
        <p:spPr bwMode="auto">
          <a:xfrm>
            <a:off x="7239000" y="3810000"/>
            <a:ext cx="838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9086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443F-7073-77AC-54C1-DDB37FCF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563562"/>
          </a:xfrm>
        </p:spPr>
        <p:txBody>
          <a:bodyPr/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887C-9756-4B16-9445-48253A5F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37418"/>
            <a:ext cx="4495800" cy="4983163"/>
          </a:xfrm>
        </p:spPr>
        <p:txBody>
          <a:bodyPr/>
          <a:lstStyle/>
          <a:p>
            <a:r>
              <a:rPr lang="en-US" sz="2400" dirty="0"/>
              <a:t>Formation of </a:t>
            </a:r>
            <a:r>
              <a:rPr lang="en-US" sz="2400" i="1" dirty="0"/>
              <a:t>Short</a:t>
            </a:r>
            <a:r>
              <a:rPr lang="en-US" sz="2400" dirty="0"/>
              <a:t>-Range high-momentum Correlated NN pairs is a </a:t>
            </a:r>
            <a:r>
              <a:rPr lang="en-US" sz="2400" i="1" dirty="0"/>
              <a:t>long</a:t>
            </a:r>
            <a:r>
              <a:rPr lang="en-US" sz="2400" dirty="0"/>
              <a:t>-range low-momentum phenomenon</a:t>
            </a:r>
          </a:p>
          <a:p>
            <a:r>
              <a:rPr lang="en-US" sz="2400" dirty="0"/>
              <a:t>Strong dependence on shell structure</a:t>
            </a:r>
          </a:p>
          <a:p>
            <a:pPr lvl="1"/>
            <a:r>
              <a:rPr lang="en-US" sz="2000" dirty="0"/>
              <a:t>f-f pairing stronger than f-core pairing</a:t>
            </a:r>
          </a:p>
          <a:p>
            <a:r>
              <a:rPr lang="en-US" sz="2400" dirty="0"/>
              <a:t>Weak dependence on A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More data coming from CLAS12 measurements of (</a:t>
            </a:r>
            <a:r>
              <a:rPr lang="en-US" sz="2400" dirty="0" err="1"/>
              <a:t>e,e’pp</a:t>
            </a:r>
            <a:r>
              <a:rPr lang="en-US" sz="2400" dirty="0"/>
              <a:t>) and (</a:t>
            </a:r>
            <a:r>
              <a:rPr lang="en-US" sz="2400" dirty="0" err="1"/>
              <a:t>e,e’pn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8995C-3C93-6B14-A9D9-31FCC924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F49A-AB0A-CE47-AD51-0C6F334D2AC5}" type="slidenum">
              <a:rPr lang="he-IL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FC638-D877-FF75-3809-A1205F7C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8"/>
          <a:stretch>
            <a:fillRect/>
          </a:stretch>
        </p:blipFill>
        <p:spPr>
          <a:xfrm>
            <a:off x="4984224" y="3863340"/>
            <a:ext cx="4092082" cy="299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C5689-D2D3-276C-CB8C-942CCAD81045}"/>
              </a:ext>
            </a:extLst>
          </p:cNvPr>
          <p:cNvSpPr txBox="1"/>
          <p:nvPr/>
        </p:nvSpPr>
        <p:spPr>
          <a:xfrm rot="16200000">
            <a:off x="3409468" y="5085868"/>
            <a:ext cx="26869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SRC relative probability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3B4119-DB52-F6A2-4C4A-A76463078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r="7081"/>
          <a:stretch>
            <a:fillRect/>
          </a:stretch>
        </p:blipFill>
        <p:spPr>
          <a:xfrm>
            <a:off x="4652256" y="731837"/>
            <a:ext cx="4339344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6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05-27 at 12.09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281" y="951094"/>
            <a:ext cx="6914622" cy="5028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4B6F48-31EF-094E-A855-FC171C838E64}"/>
              </a:ext>
            </a:extLst>
          </p:cNvPr>
          <p:cNvSpPr/>
          <p:nvPr/>
        </p:nvSpPr>
        <p:spPr>
          <a:xfrm rot="335430">
            <a:off x="2996838" y="1296293"/>
            <a:ext cx="5477277" cy="351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041EC-DA8C-8D4F-B1DB-CE176F67A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5346" y="2231482"/>
            <a:ext cx="4386094" cy="31759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524BB1-C313-3944-933C-38AD7BBD0C76}"/>
              </a:ext>
            </a:extLst>
          </p:cNvPr>
          <p:cNvSpPr txBox="1"/>
          <p:nvPr/>
        </p:nvSpPr>
        <p:spPr>
          <a:xfrm>
            <a:off x="3447256" y="1680055"/>
            <a:ext cx="2732443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Realistic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(AV18+UX)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4471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7B03FB-5F58-6C4A-9A23-FBF16313195D}"/>
              </a:ext>
            </a:extLst>
          </p:cNvPr>
          <p:cNvSpPr txBox="1"/>
          <p:nvPr/>
        </p:nvSpPr>
        <p:spPr>
          <a:xfrm>
            <a:off x="0" y="6488668"/>
            <a:ext cx="436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Wiringa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PRC (2014); Carlson, RMP (2015);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01DC62-F9F1-204D-82B1-9492D135126F}"/>
              </a:ext>
            </a:extLst>
          </p:cNvPr>
          <p:cNvCxnSpPr/>
          <p:nvPr/>
        </p:nvCxnSpPr>
        <p:spPr>
          <a:xfrm>
            <a:off x="3815086" y="3299779"/>
            <a:ext cx="0" cy="2153340"/>
          </a:xfrm>
          <a:prstGeom prst="line">
            <a:avLst/>
          </a:prstGeom>
          <a:ln w="571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9E977F-C371-0448-8823-8C0512104D03}"/>
              </a:ext>
            </a:extLst>
          </p:cNvPr>
          <p:cNvSpPr txBox="1"/>
          <p:nvPr/>
        </p:nvSpPr>
        <p:spPr>
          <a:xfrm>
            <a:off x="3815086" y="4856151"/>
            <a:ext cx="129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~k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pic>
        <p:nvPicPr>
          <p:cNvPr id="16" name="Picture 15" descr="Screen Shot 2014-05-27 at 12.09.09 AM.png">
            <a:extLst>
              <a:ext uri="{FF2B5EF4-FFF2-40B4-BE49-F238E27FC236}">
                <a16:creationId xmlns:a16="http://schemas.microsoft.com/office/drawing/2014/main" id="{22897B0C-6E2F-6047-AB2D-38E49A1F0B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6" b="92830" l="1031" r="89175">
                        <a14:foregroundMark x1="89691" y1="93962" x2="89175" y2="74717"/>
                        <a14:foregroundMark x1="29381" y1="10943" x2="18557" y2="4151"/>
                        <a14:foregroundMark x1="1031" y1="3396" x2="1031" y2="3396"/>
                        <a14:backgroundMark x1="52577" y1="15849" x2="70103" y2="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115" y="2231482"/>
            <a:ext cx="1975999" cy="2702561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2CA3EF2F-AFF7-5E4D-927D-8D1EA98C999F}"/>
              </a:ext>
            </a:extLst>
          </p:cNvPr>
          <p:cNvSpPr/>
          <p:nvPr/>
        </p:nvSpPr>
        <p:spPr>
          <a:xfrm>
            <a:off x="2071255" y="2371648"/>
            <a:ext cx="4364181" cy="2259565"/>
          </a:xfrm>
          <a:custGeom>
            <a:avLst/>
            <a:gdLst>
              <a:gd name="connsiteX0" fmla="*/ 0 w 4364181"/>
              <a:gd name="connsiteY0" fmla="*/ 7412 h 2224139"/>
              <a:gd name="connsiteX1" fmla="*/ 90054 w 4364181"/>
              <a:gd name="connsiteY1" fmla="*/ 14339 h 2224139"/>
              <a:gd name="connsiteX2" fmla="*/ 270163 w 4364181"/>
              <a:gd name="connsiteY2" fmla="*/ 485 h 2224139"/>
              <a:gd name="connsiteX3" fmla="*/ 443345 w 4364181"/>
              <a:gd name="connsiteY3" fmla="*/ 35121 h 2224139"/>
              <a:gd name="connsiteX4" fmla="*/ 623454 w 4364181"/>
              <a:gd name="connsiteY4" fmla="*/ 111321 h 2224139"/>
              <a:gd name="connsiteX5" fmla="*/ 796636 w 4364181"/>
              <a:gd name="connsiteY5" fmla="*/ 242939 h 2224139"/>
              <a:gd name="connsiteX6" fmla="*/ 976745 w 4364181"/>
              <a:gd name="connsiteY6" fmla="*/ 409194 h 2224139"/>
              <a:gd name="connsiteX7" fmla="*/ 1163781 w 4364181"/>
              <a:gd name="connsiteY7" fmla="*/ 610085 h 2224139"/>
              <a:gd name="connsiteX8" fmla="*/ 1336963 w 4364181"/>
              <a:gd name="connsiteY8" fmla="*/ 817903 h 2224139"/>
              <a:gd name="connsiteX9" fmla="*/ 1517072 w 4364181"/>
              <a:gd name="connsiteY9" fmla="*/ 1018794 h 2224139"/>
              <a:gd name="connsiteX10" fmla="*/ 1697181 w 4364181"/>
              <a:gd name="connsiteY10" fmla="*/ 1185048 h 2224139"/>
              <a:gd name="connsiteX11" fmla="*/ 1870363 w 4364181"/>
              <a:gd name="connsiteY11" fmla="*/ 1268176 h 2224139"/>
              <a:gd name="connsiteX12" fmla="*/ 2105890 w 4364181"/>
              <a:gd name="connsiteY12" fmla="*/ 1351303 h 2224139"/>
              <a:gd name="connsiteX13" fmla="*/ 2452254 w 4364181"/>
              <a:gd name="connsiteY13" fmla="*/ 1455212 h 2224139"/>
              <a:gd name="connsiteX14" fmla="*/ 2826327 w 4364181"/>
              <a:gd name="connsiteY14" fmla="*/ 1586830 h 2224139"/>
              <a:gd name="connsiteX15" fmla="*/ 3235036 w 4364181"/>
              <a:gd name="connsiteY15" fmla="*/ 1739230 h 2224139"/>
              <a:gd name="connsiteX16" fmla="*/ 3581400 w 4364181"/>
              <a:gd name="connsiteY16" fmla="*/ 1884703 h 2224139"/>
              <a:gd name="connsiteX17" fmla="*/ 3983181 w 4364181"/>
              <a:gd name="connsiteY17" fmla="*/ 2057885 h 2224139"/>
              <a:gd name="connsiteX18" fmla="*/ 4364181 w 4364181"/>
              <a:gd name="connsiteY18" fmla="*/ 2224139 h 222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4181" h="2224139">
                <a:moveTo>
                  <a:pt x="0" y="7412"/>
                </a:moveTo>
                <a:cubicBezTo>
                  <a:pt x="22513" y="11453"/>
                  <a:pt x="45027" y="15494"/>
                  <a:pt x="90054" y="14339"/>
                </a:cubicBezTo>
                <a:cubicBezTo>
                  <a:pt x="135081" y="13185"/>
                  <a:pt x="211281" y="-2979"/>
                  <a:pt x="270163" y="485"/>
                </a:cubicBezTo>
                <a:cubicBezTo>
                  <a:pt x="329045" y="3949"/>
                  <a:pt x="384463" y="16648"/>
                  <a:pt x="443345" y="35121"/>
                </a:cubicBezTo>
                <a:cubicBezTo>
                  <a:pt x="502227" y="53594"/>
                  <a:pt x="564572" y="76685"/>
                  <a:pt x="623454" y="111321"/>
                </a:cubicBezTo>
                <a:cubicBezTo>
                  <a:pt x="682336" y="145957"/>
                  <a:pt x="737754" y="193294"/>
                  <a:pt x="796636" y="242939"/>
                </a:cubicBezTo>
                <a:cubicBezTo>
                  <a:pt x="855518" y="292584"/>
                  <a:pt x="915554" y="348003"/>
                  <a:pt x="976745" y="409194"/>
                </a:cubicBezTo>
                <a:cubicBezTo>
                  <a:pt x="1037936" y="470385"/>
                  <a:pt x="1103745" y="541967"/>
                  <a:pt x="1163781" y="610085"/>
                </a:cubicBezTo>
                <a:cubicBezTo>
                  <a:pt x="1223817" y="678203"/>
                  <a:pt x="1278081" y="749785"/>
                  <a:pt x="1336963" y="817903"/>
                </a:cubicBezTo>
                <a:cubicBezTo>
                  <a:pt x="1395845" y="886021"/>
                  <a:pt x="1457036" y="957603"/>
                  <a:pt x="1517072" y="1018794"/>
                </a:cubicBezTo>
                <a:cubicBezTo>
                  <a:pt x="1577108" y="1079985"/>
                  <a:pt x="1638299" y="1143484"/>
                  <a:pt x="1697181" y="1185048"/>
                </a:cubicBezTo>
                <a:cubicBezTo>
                  <a:pt x="1756063" y="1226612"/>
                  <a:pt x="1802245" y="1240467"/>
                  <a:pt x="1870363" y="1268176"/>
                </a:cubicBezTo>
                <a:cubicBezTo>
                  <a:pt x="1938481" y="1295885"/>
                  <a:pt x="2008908" y="1320130"/>
                  <a:pt x="2105890" y="1351303"/>
                </a:cubicBezTo>
                <a:cubicBezTo>
                  <a:pt x="2202872" y="1382476"/>
                  <a:pt x="2332181" y="1415958"/>
                  <a:pt x="2452254" y="1455212"/>
                </a:cubicBezTo>
                <a:cubicBezTo>
                  <a:pt x="2572327" y="1494466"/>
                  <a:pt x="2695863" y="1539494"/>
                  <a:pt x="2826327" y="1586830"/>
                </a:cubicBezTo>
                <a:cubicBezTo>
                  <a:pt x="2956791" y="1634166"/>
                  <a:pt x="3109191" y="1689585"/>
                  <a:pt x="3235036" y="1739230"/>
                </a:cubicBezTo>
                <a:cubicBezTo>
                  <a:pt x="3360881" y="1788875"/>
                  <a:pt x="3581400" y="1884703"/>
                  <a:pt x="3581400" y="1884703"/>
                </a:cubicBezTo>
                <a:lnTo>
                  <a:pt x="3983181" y="2057885"/>
                </a:lnTo>
                <a:lnTo>
                  <a:pt x="4364181" y="2224139"/>
                </a:lnTo>
              </a:path>
            </a:pathLst>
          </a:custGeom>
          <a:noFill/>
          <a:ln w="31750">
            <a:solidFill>
              <a:srgbClr val="43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40EBF-0321-A142-ACAF-1C49A9E5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A3-CFA2-7145-A004-4DFCC39B7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43E1A1-A336-D947-BBCB-65B464380587}"/>
              </a:ext>
            </a:extLst>
          </p:cNvPr>
          <p:cNvSpPr/>
          <p:nvPr/>
        </p:nvSpPr>
        <p:spPr>
          <a:xfrm rot="335430">
            <a:off x="2995916" y="1136963"/>
            <a:ext cx="5477277" cy="353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4-05-27 at 12.09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281" y="951094"/>
            <a:ext cx="6914622" cy="5028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4B6F48-31EF-094E-A855-FC171C838E64}"/>
              </a:ext>
            </a:extLst>
          </p:cNvPr>
          <p:cNvSpPr/>
          <p:nvPr/>
        </p:nvSpPr>
        <p:spPr>
          <a:xfrm rot="335430">
            <a:off x="2833877" y="4463932"/>
            <a:ext cx="5477277" cy="53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E977F-C371-0448-8823-8C0512104D03}"/>
              </a:ext>
            </a:extLst>
          </p:cNvPr>
          <p:cNvSpPr txBox="1"/>
          <p:nvPr/>
        </p:nvSpPr>
        <p:spPr>
          <a:xfrm>
            <a:off x="3815086" y="4856151"/>
            <a:ext cx="129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~k</a:t>
            </a:r>
            <a:r>
              <a:rPr lang="en-US" sz="3200" baseline="-25000" dirty="0"/>
              <a:t>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2CBA50-0AFA-3143-A6A5-74D218826A29}"/>
              </a:ext>
            </a:extLst>
          </p:cNvPr>
          <p:cNvSpPr/>
          <p:nvPr/>
        </p:nvSpPr>
        <p:spPr>
          <a:xfrm rot="335430">
            <a:off x="2907512" y="3873386"/>
            <a:ext cx="5477277" cy="261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Screen Shot 2014-05-27 at 12.09.09 AM.png">
            <a:extLst>
              <a:ext uri="{FF2B5EF4-FFF2-40B4-BE49-F238E27FC236}">
                <a16:creationId xmlns:a16="http://schemas.microsoft.com/office/drawing/2014/main" id="{C4A0DC0A-2CE6-1142-BA55-E9D33EFF69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6" b="92830" l="1031" r="89175">
                        <a14:foregroundMark x1="89691" y1="93962" x2="89175" y2="74717"/>
                        <a14:foregroundMark x1="29381" y1="10943" x2="18557" y2="4151"/>
                        <a14:foregroundMark x1="1031" y1="3396" x2="1031" y2="3396"/>
                        <a14:backgroundMark x1="52577" y1="15849" x2="70103" y2="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115" y="2231482"/>
            <a:ext cx="1975999" cy="27025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01DC62-F9F1-204D-82B1-9492D135126F}"/>
              </a:ext>
            </a:extLst>
          </p:cNvPr>
          <p:cNvCxnSpPr/>
          <p:nvPr/>
        </p:nvCxnSpPr>
        <p:spPr>
          <a:xfrm>
            <a:off x="3815086" y="3299779"/>
            <a:ext cx="0" cy="2153340"/>
          </a:xfrm>
          <a:prstGeom prst="line">
            <a:avLst/>
          </a:prstGeom>
          <a:ln w="571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F53E07-856D-3145-A7BB-097DAA06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A3-CFA2-7145-A004-4DFCC39B7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D29D4-468E-CF4A-BE64-7F25DC10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6827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BB73A-582F-4420-9A14-CB10A2B2E5E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7F84D-B33C-D34D-9D64-71E4A3E7682C}"/>
              </a:ext>
            </a:extLst>
          </p:cNvPr>
          <p:cNvSpPr txBox="1"/>
          <p:nvPr/>
        </p:nvSpPr>
        <p:spPr>
          <a:xfrm>
            <a:off x="360164" y="239848"/>
            <a:ext cx="7975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sym typeface="Wingdings" pitchFamily="2" charset="2"/>
              </a:rPr>
              <a:t>Pairs 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</a:rPr>
              <a:t>Scale Separation</a:t>
            </a:r>
          </a:p>
        </p:txBody>
      </p:sp>
      <p:pic>
        <p:nvPicPr>
          <p:cNvPr id="7" name="Picture 2" descr="galaxy-wallpapers-11.jpg">
            <a:extLst>
              <a:ext uri="{FF2B5EF4-FFF2-40B4-BE49-F238E27FC236}">
                <a16:creationId xmlns:a16="http://schemas.microsoft.com/office/drawing/2014/main" id="{6C9D9227-8D71-F74C-BB3F-7A656B69CC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07" y="1167194"/>
            <a:ext cx="5319233" cy="51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404BD5-85B4-7048-9174-B1995F378C77}"/>
              </a:ext>
            </a:extLst>
          </p:cNvPr>
          <p:cNvGrpSpPr/>
          <p:nvPr/>
        </p:nvGrpSpPr>
        <p:grpSpPr>
          <a:xfrm>
            <a:off x="6167592" y="2563225"/>
            <a:ext cx="2521967" cy="2033783"/>
            <a:chOff x="6235326" y="2822991"/>
            <a:chExt cx="2521967" cy="203378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83D55-E895-FF4A-B31A-DAD89654C5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4181" y="4276054"/>
              <a:ext cx="247085" cy="277030"/>
            </a:xfrm>
            <a:prstGeom prst="straightConnector1">
              <a:avLst/>
            </a:prstGeom>
            <a:ln w="38100" cmpd="sng">
              <a:solidFill>
                <a:srgbClr val="0645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5210F4-C6EC-814C-8587-27FA933562E4}"/>
                </a:ext>
              </a:extLst>
            </p:cNvPr>
            <p:cNvSpPr/>
            <p:nvPr/>
          </p:nvSpPr>
          <p:spPr>
            <a:xfrm>
              <a:off x="7868884" y="2944752"/>
              <a:ext cx="237744" cy="237744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 w="119380" h="119380"/>
              <a:bevelB w="119380" h="11938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E3C5DC5-CFF6-5B40-9EC4-2207F4A30A61}"/>
                </a:ext>
              </a:extLst>
            </p:cNvPr>
            <p:cNvSpPr/>
            <p:nvPr/>
          </p:nvSpPr>
          <p:spPr>
            <a:xfrm>
              <a:off x="7558507" y="2994784"/>
              <a:ext cx="237744" cy="23774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9380" h="119380"/>
              <a:bevelB w="119380" h="11938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632523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5A544A5-FFCD-5447-BF8F-01F4FA7EF262}"/>
                </a:ext>
              </a:extLst>
            </p:cNvPr>
            <p:cNvSpPr/>
            <p:nvPr/>
          </p:nvSpPr>
          <p:spPr>
            <a:xfrm>
              <a:off x="7579269" y="3409678"/>
              <a:ext cx="237744" cy="23774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9380" h="119380"/>
              <a:bevelB w="119380" h="11938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632523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5E29C54-33F5-C64E-8AB8-22CC98CA8654}"/>
                </a:ext>
              </a:extLst>
            </p:cNvPr>
            <p:cNvSpPr/>
            <p:nvPr/>
          </p:nvSpPr>
          <p:spPr>
            <a:xfrm>
              <a:off x="8015896" y="3188906"/>
              <a:ext cx="237744" cy="23774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9380" h="119380"/>
              <a:bevelB w="119380" h="11938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632523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21302C-FCD0-C04F-9610-13845A3B828F}"/>
                </a:ext>
              </a:extLst>
            </p:cNvPr>
            <p:cNvSpPr/>
            <p:nvPr/>
          </p:nvSpPr>
          <p:spPr>
            <a:xfrm>
              <a:off x="7746964" y="3208912"/>
              <a:ext cx="237744" cy="237744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 w="119380" h="119380"/>
              <a:bevelB w="119380" h="11938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C93546-4BB3-1C4C-92BF-7F8484131843}"/>
                </a:ext>
              </a:extLst>
            </p:cNvPr>
            <p:cNvSpPr/>
            <p:nvPr/>
          </p:nvSpPr>
          <p:spPr>
            <a:xfrm>
              <a:off x="7899364" y="3462912"/>
              <a:ext cx="237744" cy="237744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 w="119380" h="119380"/>
              <a:bevelB w="119380" h="11938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0EADBC-4791-3B46-A656-2EC1AA5E06F2}"/>
                </a:ext>
              </a:extLst>
            </p:cNvPr>
            <p:cNvSpPr/>
            <p:nvPr/>
          </p:nvSpPr>
          <p:spPr>
            <a:xfrm>
              <a:off x="7426966" y="2880036"/>
              <a:ext cx="886297" cy="876496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500BCD-2F11-F846-9CF9-64DCBF97E6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4959" y="2822991"/>
              <a:ext cx="213745" cy="200639"/>
            </a:xfrm>
            <a:prstGeom prst="straightConnector1">
              <a:avLst/>
            </a:prstGeom>
            <a:ln w="38100" cmpd="sng">
              <a:solidFill>
                <a:srgbClr val="0645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43A974C-0E8E-EC4D-BC54-DCD00D907F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5326" y="3294411"/>
              <a:ext cx="629556" cy="4572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CE21894-6028-3E4C-AA56-841D840190E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7773283" y="4399574"/>
              <a:ext cx="629556" cy="4572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2F1598-D392-9F4B-940E-A1DD5852A9E0}"/>
                </a:ext>
              </a:extLst>
            </p:cNvPr>
            <p:cNvSpPr/>
            <p:nvPr/>
          </p:nvSpPr>
          <p:spPr>
            <a:xfrm>
              <a:off x="7119585" y="3781518"/>
              <a:ext cx="914400" cy="91440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 w="457200" h="457200"/>
              <a:bevelB w="457200" h="4572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D13EAD-DAF5-324A-9FDC-4DEC8B8DB669}"/>
                </a:ext>
              </a:extLst>
            </p:cNvPr>
            <p:cNvSpPr/>
            <p:nvPr/>
          </p:nvSpPr>
          <p:spPr>
            <a:xfrm>
              <a:off x="6639443" y="3429000"/>
              <a:ext cx="914400" cy="9144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57200" h="457200"/>
              <a:bevelB w="457200" h="4572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72A810-8EED-D446-BB12-D30A14956732}"/>
                </a:ext>
              </a:extLst>
            </p:cNvPr>
            <p:cNvSpPr txBox="1"/>
            <p:nvPr/>
          </p:nvSpPr>
          <p:spPr>
            <a:xfrm>
              <a:off x="8251400" y="3244334"/>
              <a:ext cx="505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A-2</a:t>
              </a:r>
            </a:p>
          </p:txBody>
        </p:sp>
      </p:grpSp>
      <p:sp>
        <p:nvSpPr>
          <p:cNvPr id="22" name="Textfeld 17">
            <a:extLst>
              <a:ext uri="{FF2B5EF4-FFF2-40B4-BE49-F238E27FC236}">
                <a16:creationId xmlns:a16="http://schemas.microsoft.com/office/drawing/2014/main" id="{F832E0E2-B1CD-9B4F-8851-D302768C64B9}"/>
              </a:ext>
            </a:extLst>
          </p:cNvPr>
          <p:cNvSpPr txBox="1"/>
          <p:nvPr/>
        </p:nvSpPr>
        <p:spPr>
          <a:xfrm>
            <a:off x="-39876" y="6300504"/>
            <a:ext cx="5633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Cruz-Torres et al.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Nature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Phys.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 780 (2018)</a:t>
            </a:r>
          </a:p>
        </p:txBody>
      </p:sp>
      <p:sp>
        <p:nvSpPr>
          <p:cNvPr id="23" name="Textfeld 17">
            <a:extLst>
              <a:ext uri="{FF2B5EF4-FFF2-40B4-BE49-F238E27FC236}">
                <a16:creationId xmlns:a16="http://schemas.microsoft.com/office/drawing/2014/main" id="{F79208FC-389E-3B46-A85E-E606369BAC02}"/>
              </a:ext>
            </a:extLst>
          </p:cNvPr>
          <p:cNvSpPr txBox="1"/>
          <p:nvPr/>
        </p:nvSpPr>
        <p:spPr>
          <a:xfrm>
            <a:off x="3603410" y="6297254"/>
            <a:ext cx="5633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J.-W. Chen, W. Detmold, J. E. Lynn, A. Schwenk, PRL 119 (2017)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Weiss, B.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Phys. Rev. C 92 (2015)</a:t>
            </a:r>
          </a:p>
        </p:txBody>
      </p:sp>
    </p:spTree>
    <p:extLst>
      <p:ext uri="{BB962C8B-B14F-4D97-AF65-F5344CB8AC3E}">
        <p14:creationId xmlns:p14="http://schemas.microsoft.com/office/powerpoint/2010/main" val="336617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B33C-748D-8344-A0C3-8CC09963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BB73A-582F-4420-9A14-CB10A2B2E5E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F088FF-700F-6E48-96E2-E4533F478DEE}"/>
              </a:ext>
            </a:extLst>
          </p:cNvPr>
          <p:cNvGrpSpPr/>
          <p:nvPr/>
        </p:nvGrpSpPr>
        <p:grpSpPr>
          <a:xfrm>
            <a:off x="1409147" y="1775896"/>
            <a:ext cx="5831528" cy="4600681"/>
            <a:chOff x="1165173" y="1648942"/>
            <a:chExt cx="6321477" cy="48802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3895DC9-F0C4-444B-A341-F79FA2FC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5173" y="1648942"/>
              <a:ext cx="6321477" cy="48802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F1E204-7CBF-164B-BDED-49BAAD24E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660" t="3931" r="3660" b="72911"/>
            <a:stretch/>
          </p:blipFill>
          <p:spPr>
            <a:xfrm>
              <a:off x="4805132" y="1828800"/>
              <a:ext cx="2479246" cy="1726058"/>
            </a:xfrm>
            <a:prstGeom prst="rect">
              <a:avLst/>
            </a:prstGeom>
          </p:spPr>
        </p:pic>
      </p:grp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47D384DD-B4F8-0045-8913-5EF36B0D96F5}"/>
              </a:ext>
            </a:extLst>
          </p:cNvPr>
          <p:cNvSpPr txBox="1">
            <a:spLocks/>
          </p:cNvSpPr>
          <p:nvPr/>
        </p:nvSpPr>
        <p:spPr>
          <a:xfrm>
            <a:off x="0" y="228991"/>
            <a:ext cx="9143999" cy="159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itchFamily="2" charset="0"/>
              </a:rPr>
              <a:t>SRCs from Quantum Monte-Carlo (QMC):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itchFamily="2" charset="0"/>
              </a:rPr>
              <a:t>Pair Distance Distributions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ED0CF-EA66-B944-A0B7-403E7762CB6C}"/>
              </a:ext>
            </a:extLst>
          </p:cNvPr>
          <p:cNvSpPr txBox="1"/>
          <p:nvPr/>
        </p:nvSpPr>
        <p:spPr>
          <a:xfrm>
            <a:off x="0" y="6439677"/>
            <a:ext cx="389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Cruz Torres et al., Nature Physics (2020)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D9EEF-A801-AE45-8845-835E38645D43}"/>
              </a:ext>
            </a:extLst>
          </p:cNvPr>
          <p:cNvSpPr txBox="1"/>
          <p:nvPr/>
        </p:nvSpPr>
        <p:spPr>
          <a:xfrm>
            <a:off x="5836664" y="6042195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model, many nuclei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58341-21DF-0079-D8CD-FF1A008D328E}"/>
              </a:ext>
            </a:extLst>
          </p:cNvPr>
          <p:cNvSpPr txBox="1"/>
          <p:nvPr/>
        </p:nvSpPr>
        <p:spPr>
          <a:xfrm>
            <a:off x="7054080" y="3750197"/>
            <a:ext cx="201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(normalized at r=1)</a:t>
            </a:r>
          </a:p>
        </p:txBody>
      </p:sp>
    </p:spTree>
    <p:extLst>
      <p:ext uri="{BB962C8B-B14F-4D97-AF65-F5344CB8AC3E}">
        <p14:creationId xmlns:p14="http://schemas.microsoft.com/office/powerpoint/2010/main" val="9862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B33C-748D-8344-A0C3-8CC09963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BB73A-582F-4420-9A14-CB10A2B2E5E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53B8B0-E8F3-5040-A773-999697C28213}"/>
              </a:ext>
            </a:extLst>
          </p:cNvPr>
          <p:cNvGrpSpPr/>
          <p:nvPr/>
        </p:nvGrpSpPr>
        <p:grpSpPr>
          <a:xfrm>
            <a:off x="2895031" y="1841652"/>
            <a:ext cx="5831528" cy="4600681"/>
            <a:chOff x="1165173" y="1648942"/>
            <a:chExt cx="6321477" cy="48802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BB40EF-F223-D348-8A48-3FAAA2747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5173" y="1648942"/>
              <a:ext cx="6321477" cy="4880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68B86F-F0E0-A749-947B-DC7F20B0A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660" t="3931" r="3660" b="72911"/>
            <a:stretch/>
          </p:blipFill>
          <p:spPr>
            <a:xfrm>
              <a:off x="4805132" y="1828800"/>
              <a:ext cx="2479246" cy="1726058"/>
            </a:xfrm>
            <a:prstGeom prst="rect">
              <a:avLst/>
            </a:prstGeom>
          </p:spPr>
        </p:pic>
      </p:grpSp>
      <p:sp>
        <p:nvSpPr>
          <p:cNvPr id="13" name="Down Arrow 12">
            <a:extLst>
              <a:ext uri="{FF2B5EF4-FFF2-40B4-BE49-F238E27FC236}">
                <a16:creationId xmlns:a16="http://schemas.microsoft.com/office/drawing/2014/main" id="{7935B273-6FF4-E746-B45D-5886266D9087}"/>
              </a:ext>
            </a:extLst>
          </p:cNvPr>
          <p:cNvSpPr/>
          <p:nvPr/>
        </p:nvSpPr>
        <p:spPr>
          <a:xfrm flipV="1">
            <a:off x="2321885" y="974502"/>
            <a:ext cx="286043" cy="43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69F71A69-327D-7444-88A9-8A43FE817ABB}"/>
              </a:ext>
            </a:extLst>
          </p:cNvPr>
          <p:cNvSpPr/>
          <p:nvPr/>
        </p:nvSpPr>
        <p:spPr>
          <a:xfrm flipV="1">
            <a:off x="3783670" y="989288"/>
            <a:ext cx="286043" cy="43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4B60F-C103-DA49-8D47-FD6CAF5E13CF}"/>
              </a:ext>
            </a:extLst>
          </p:cNvPr>
          <p:cNvSpPr/>
          <p:nvPr/>
        </p:nvSpPr>
        <p:spPr>
          <a:xfrm>
            <a:off x="4776003" y="1961880"/>
            <a:ext cx="3811405" cy="3609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1EE458-0EA9-B74B-9B19-D3209582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4" y="415667"/>
            <a:ext cx="4734743" cy="5588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A341384-5EA6-0843-AD3A-540346D54FBA}"/>
              </a:ext>
            </a:extLst>
          </p:cNvPr>
          <p:cNvSpPr txBox="1"/>
          <p:nvPr/>
        </p:nvSpPr>
        <p:spPr>
          <a:xfrm>
            <a:off x="3305240" y="1357767"/>
            <a:ext cx="142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Two-Body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1E2C38-1A8A-7249-B242-167EB368D3B8}"/>
              </a:ext>
            </a:extLst>
          </p:cNvPr>
          <p:cNvSpPr txBox="1"/>
          <p:nvPr/>
        </p:nvSpPr>
        <p:spPr>
          <a:xfrm>
            <a:off x="1783370" y="1357768"/>
            <a:ext cx="15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  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FB7BC-99C5-5549-A36E-FED3F5FDD1F9}"/>
              </a:ext>
            </a:extLst>
          </p:cNvPr>
          <p:cNvSpPr txBox="1"/>
          <p:nvPr/>
        </p:nvSpPr>
        <p:spPr>
          <a:xfrm>
            <a:off x="-312366" y="1387095"/>
            <a:ext cx="2143111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Body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409EBC-B0E6-3148-AAA9-2DF976656AFA}"/>
              </a:ext>
            </a:extLst>
          </p:cNvPr>
          <p:cNvSpPr txBox="1"/>
          <p:nvPr/>
        </p:nvSpPr>
        <p:spPr>
          <a:xfrm>
            <a:off x="1479601" y="13577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9A9ADF9F-3C3D-F74C-8F19-E8D2E2C5B3D4}"/>
              </a:ext>
            </a:extLst>
          </p:cNvPr>
          <p:cNvSpPr/>
          <p:nvPr/>
        </p:nvSpPr>
        <p:spPr>
          <a:xfrm flipV="1">
            <a:off x="593991" y="974500"/>
            <a:ext cx="286043" cy="43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D51EF-B8F9-464B-97AA-6808A108C921}"/>
              </a:ext>
            </a:extLst>
          </p:cNvPr>
          <p:cNvSpPr txBox="1"/>
          <p:nvPr/>
        </p:nvSpPr>
        <p:spPr>
          <a:xfrm>
            <a:off x="0" y="6439677"/>
            <a:ext cx="389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Cruz Torres et al., Nature Physics (2020)</a:t>
            </a: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F7C11AAA-20D8-D7AC-CE3F-A08C4978E300}"/>
              </a:ext>
            </a:extLst>
          </p:cNvPr>
          <p:cNvSpPr/>
          <p:nvPr/>
        </p:nvSpPr>
        <p:spPr>
          <a:xfrm rot="1974651">
            <a:off x="1019194" y="2620535"/>
            <a:ext cx="3395341" cy="4128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B33C-748D-8344-A0C3-8CC09963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BB73A-582F-4420-9A14-CB10A2B2E5E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76230-27DC-AB4B-828A-601784E23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5137" y="633998"/>
            <a:ext cx="4559122" cy="6025693"/>
          </a:xfrm>
          <a:prstGeom prst="rect">
            <a:avLst/>
          </a:prstGeom>
        </p:spPr>
      </p:pic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BB6500C6-67E1-484A-8BBF-E577C7035621}"/>
              </a:ext>
            </a:extLst>
          </p:cNvPr>
          <p:cNvSpPr txBox="1">
            <a:spLocks/>
          </p:cNvSpPr>
          <p:nvPr/>
        </p:nvSpPr>
        <p:spPr>
          <a:xfrm>
            <a:off x="0" y="236563"/>
            <a:ext cx="9143999" cy="784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Factorization is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Independent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880A5-A4AC-D947-913E-649031062F53}"/>
              </a:ext>
            </a:extLst>
          </p:cNvPr>
          <p:cNvSpPr txBox="1"/>
          <p:nvPr/>
        </p:nvSpPr>
        <p:spPr>
          <a:xfrm>
            <a:off x="0" y="6439677"/>
            <a:ext cx="476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Cruz Torres et al., Nature Physics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(2021) p306.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A6B30-232E-9EAE-CE36-4AE84C5B6A91}"/>
              </a:ext>
            </a:extLst>
          </p:cNvPr>
          <p:cNvSpPr txBox="1"/>
          <p:nvPr/>
        </p:nvSpPr>
        <p:spPr>
          <a:xfrm>
            <a:off x="5410200" y="6042195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models, many nuclei</a:t>
            </a:r>
          </a:p>
        </p:txBody>
      </p:sp>
    </p:spTree>
    <p:extLst>
      <p:ext uri="{BB962C8B-B14F-4D97-AF65-F5344CB8AC3E}">
        <p14:creationId xmlns:p14="http://schemas.microsoft.com/office/powerpoint/2010/main" val="2661449279"/>
      </p:ext>
    </p:extLst>
  </p:cSld>
  <p:clrMapOvr>
    <a:masterClrMapping/>
  </p:clrMapOvr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elling a Product or Service 1">
    <a:dk1>
      <a:srgbClr val="808080"/>
    </a:dk1>
    <a:lt1>
      <a:srgbClr val="F8F8F8"/>
    </a:lt1>
    <a:dk2>
      <a:srgbClr val="000000"/>
    </a:dk2>
    <a:lt2>
      <a:srgbClr val="FFFFFF"/>
    </a:lt2>
    <a:accent1>
      <a:srgbClr val="6699FF"/>
    </a:accent1>
    <a:accent2>
      <a:srgbClr val="9933FF"/>
    </a:accent2>
    <a:accent3>
      <a:srgbClr val="AAAAAA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LW laptop Mac HD:Applications:Microsoft Office 2004:Templates:Presentations:Designs:Blank Presentation</Template>
  <TotalTime>28581</TotalTime>
  <Words>1051</Words>
  <Application>Microsoft Macintosh PowerPoint</Application>
  <PresentationFormat>On-screen Show (4:3)</PresentationFormat>
  <Paragraphs>227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Cambria</vt:lpstr>
      <vt:lpstr>Cambria Math</vt:lpstr>
      <vt:lpstr>Comic Sans MS</vt:lpstr>
      <vt:lpstr>Lucida Grande</vt:lpstr>
      <vt:lpstr>Tahoma</vt:lpstr>
      <vt:lpstr>Times</vt:lpstr>
      <vt:lpstr>Times New Roman</vt:lpstr>
      <vt:lpstr>Wingdings</vt:lpstr>
      <vt:lpstr>Selling a Product or Service</vt:lpstr>
      <vt:lpstr>Default Design</vt:lpstr>
      <vt:lpstr>Blank Presentation</vt:lpstr>
      <vt:lpstr>Equation</vt:lpstr>
      <vt:lpstr>Which Nucleons Pair?</vt:lpstr>
      <vt:lpstr>PowerPoint Presentation</vt:lpstr>
      <vt:lpstr>Looking For Correlations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pairs are there? A(e,e’) / d(e,e’)</vt:lpstr>
      <vt:lpstr>Scale separation</vt:lpstr>
      <vt:lpstr>PowerPoint Presentation</vt:lpstr>
      <vt:lpstr>PowerPoint Presentation</vt:lpstr>
      <vt:lpstr>Hall A C(e,e’pN)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nucleons pair?</vt:lpstr>
      <vt:lpstr>The CaFe experiment: Which nucleons pair?</vt:lpstr>
      <vt:lpstr>CaFe: A(e,e’p) in Hall C</vt:lpstr>
      <vt:lpstr>Isolate SRC signal</vt:lpstr>
      <vt:lpstr>Which nucleons pair?</vt:lpstr>
      <vt:lpstr>Other nuclei …</vt:lpstr>
      <vt:lpstr>N/Z or A dependence?</vt:lpstr>
      <vt:lpstr>Theory to data ratios</vt:lpstr>
      <vt:lpstr>PowerPoint Presentation</vt:lpstr>
      <vt:lpstr>Summary</vt:lpstr>
    </vt:vector>
  </TitlesOfParts>
  <Company>Old Dominion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Range Correlations</dc:title>
  <dc:creator>Lawrence Weinstein</dc:creator>
  <cp:lastModifiedBy>Weinstein, Lawrence B.</cp:lastModifiedBy>
  <cp:revision>222</cp:revision>
  <cp:lastPrinted>2026-06-25T00:48:40Z</cp:lastPrinted>
  <dcterms:created xsi:type="dcterms:W3CDTF">2008-06-17T00:28:01Z</dcterms:created>
  <dcterms:modified xsi:type="dcterms:W3CDTF">2026-06-25T13:53:09Z</dcterms:modified>
</cp:coreProperties>
</file>