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embeddings/oleObject4.bin" ContentType="application/vnd.openxmlformats-officedocument.oleObject"/>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embeddings/oleObject9.bin" ContentType="application/vnd.openxmlformats-officedocument.oleObject"/>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embeddings/oleObject5.bin" ContentType="application/vnd.openxmlformats-officedocument.oleObject"/>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embeddings/oleObject6.bin" ContentType="application/vnd.openxmlformats-officedocument.oleObject"/>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embeddings/oleObject10.bin" ContentType="application/vnd.openxmlformats-officedocument.oleObject"/>
  <Override PartName="/ppt/slides/slide20.xml" ContentType="application/vnd.openxmlformats-officedocument.presentationml.slide+xml"/>
  <Override PartName="/ppt/notesSlides/notesSlide7.xml" ContentType="application/vnd.openxmlformats-officedocument.presentationml.notesSlide+xml"/>
  <Override PartName="/ppt/embeddings/oleObject7.bin" ContentType="application/vnd.openxmlformats-officedocument.oleObject"/>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embeddings/oleObject3.bin" ContentType="application/vnd.openxmlformats-officedocument.oleObject"/>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embeddings/oleObject8.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5" r:id="rId1"/>
  </p:sldMasterIdLst>
  <p:notesMasterIdLst>
    <p:notesMasterId r:id="rId31"/>
  </p:notesMasterIdLst>
  <p:handoutMasterIdLst>
    <p:handoutMasterId r:id="rId32"/>
  </p:handoutMasterIdLst>
  <p:sldIdLst>
    <p:sldId id="256" r:id="rId2"/>
    <p:sldId id="261" r:id="rId3"/>
    <p:sldId id="257" r:id="rId4"/>
    <p:sldId id="258" r:id="rId5"/>
    <p:sldId id="288" r:id="rId6"/>
    <p:sldId id="260" r:id="rId7"/>
    <p:sldId id="276" r:id="rId8"/>
    <p:sldId id="281" r:id="rId9"/>
    <p:sldId id="277" r:id="rId10"/>
    <p:sldId id="278" r:id="rId11"/>
    <p:sldId id="279" r:id="rId12"/>
    <p:sldId id="280" r:id="rId13"/>
    <p:sldId id="283" r:id="rId14"/>
    <p:sldId id="282" r:id="rId15"/>
    <p:sldId id="262" r:id="rId16"/>
    <p:sldId id="263" r:id="rId17"/>
    <p:sldId id="264" r:id="rId18"/>
    <p:sldId id="265" r:id="rId19"/>
    <p:sldId id="266" r:id="rId20"/>
    <p:sldId id="267" r:id="rId21"/>
    <p:sldId id="268" r:id="rId22"/>
    <p:sldId id="269" r:id="rId23"/>
    <p:sldId id="270" r:id="rId24"/>
    <p:sldId id="306" r:id="rId25"/>
    <p:sldId id="271" r:id="rId26"/>
    <p:sldId id="272" r:id="rId27"/>
    <p:sldId id="273" r:id="rId28"/>
    <p:sldId id="275"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E4445"/>
    <a:srgbClr val="FF00FF"/>
    <a:srgbClr val="3D70C0"/>
    <a:srgbClr val="F2F3E8"/>
    <a:srgbClr val="00FF00"/>
    <a:srgbClr val="00FF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997" autoAdjust="0"/>
    <p:restoredTop sz="99515" autoAdjust="0"/>
  </p:normalViewPr>
  <p:slideViewPr>
    <p:cSldViewPr snapToGrid="0" snapToObjects="1">
      <p:cViewPr>
        <p:scale>
          <a:sx n="75" d="100"/>
          <a:sy n="75" d="100"/>
        </p:scale>
        <p:origin x="-1688" y="-1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64"/>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dirty="0" smtClean="0">
                <a:solidFill>
                  <a:srgbClr val="000090"/>
                </a:solidFill>
              </a:rPr>
              <a:t>Proton Mass</a:t>
            </a:r>
            <a:r>
              <a:rPr lang="en-US" baseline="0" dirty="0" smtClean="0">
                <a:solidFill>
                  <a:srgbClr val="000090"/>
                </a:solidFill>
              </a:rPr>
              <a:t> Budget</a:t>
            </a:r>
            <a:endParaRPr lang="en-US" dirty="0">
              <a:solidFill>
                <a:srgbClr val="000090"/>
              </a:solidFill>
            </a:endParaRPr>
          </a:p>
        </c:rich>
      </c:tx>
      <c:layout>
        <c:manualLayout>
          <c:xMode val="edge"/>
          <c:yMode val="edge"/>
          <c:x val="0.228739134880867"/>
          <c:y val="0.0"/>
        </c:manualLayout>
      </c:layout>
    </c:title>
    <c:plotArea>
      <c:layout/>
      <c:pieChart>
        <c:varyColors val="1"/>
        <c:ser>
          <c:idx val="0"/>
          <c:order val="0"/>
          <c:tx>
            <c:strRef>
              <c:f>Sheet1!$B$1</c:f>
              <c:strCache>
                <c:ptCount val="1"/>
                <c:pt idx="0">
                  <c:v>Sales</c:v>
                </c:pt>
              </c:strCache>
            </c:strRef>
          </c:tx>
          <c:spPr>
            <a:ln>
              <a:solidFill>
                <a:srgbClr val="FF0000"/>
              </a:solidFill>
            </a:ln>
          </c:spPr>
          <c:cat>
            <c:numRef>
              <c:f>Sheet1!$A$2:$A$5</c:f>
              <c:numCache>
                <c:formatCode>0%</c:formatCode>
                <c:ptCount val="4"/>
                <c:pt idx="0">
                  <c:v>0.2</c:v>
                </c:pt>
                <c:pt idx="1">
                  <c:v>0.29</c:v>
                </c:pt>
                <c:pt idx="2">
                  <c:v>0.17</c:v>
                </c:pt>
                <c:pt idx="3">
                  <c:v>0.34</c:v>
                </c:pt>
              </c:numCache>
            </c:numRef>
          </c:cat>
          <c:val>
            <c:numRef>
              <c:f>Sheet1!$B$2:$B$5</c:f>
              <c:numCache>
                <c:formatCode>0%</c:formatCode>
                <c:ptCount val="4"/>
                <c:pt idx="0">
                  <c:v>0.2</c:v>
                </c:pt>
                <c:pt idx="1">
                  <c:v>0.29</c:v>
                </c:pt>
                <c:pt idx="2">
                  <c:v>0.17</c:v>
                </c:pt>
                <c:pt idx="3">
                  <c:v>0.34</c:v>
                </c:pt>
              </c:numCache>
            </c:numRef>
          </c:val>
        </c:ser>
        <c:firstSliceAng val="0"/>
      </c:pieChart>
    </c:plotArea>
    <c:legend>
      <c:legendPos val="r"/>
      <c:layout>
        <c:manualLayout>
          <c:xMode val="edge"/>
          <c:yMode val="edge"/>
          <c:x val="0.721245526127416"/>
          <c:y val="0.0565217391304348"/>
          <c:w val="0.192174387292497"/>
          <c:h val="0.940382403286546"/>
        </c:manualLayout>
      </c:layout>
    </c:legend>
    <c:plotVisOnly val="1"/>
    <c:dispBlanksAs val="zero"/>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 Id="rId2"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 Id="rId2" Type="http://schemas.openxmlformats.org/officeDocument/2006/relationships/image" Target="../media/image42.wmf"/><Relationship Id="rId3"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212961-59A8-8349-B797-B763DCF2E709}" type="datetimeFigureOut">
              <a:rPr lang="en-US" smtClean="0"/>
              <a:pPr/>
              <a:t>6/19/12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16C723-D4BB-D646-86ED-E41A225E0012}"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32450-7719-A546-97DA-E5C560589C74}" type="datetimeFigureOut">
              <a:rPr lang="en-US" smtClean="0"/>
              <a:pPr/>
              <a:t>6/19/12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E68FC-FDD0-264A-8856-E7D8285666E3}"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82296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844593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54578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8413484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6258877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s, Slides, cartoon behavior plots, </a:t>
            </a:r>
          </a:p>
          <a:p>
            <a:r>
              <a:rPr lang="en-US" baseline="0" dirty="0" smtClean="0"/>
              <a:t>Emphasize Luminosity/quality of CEBAF + capability of  </a:t>
            </a:r>
            <a:r>
              <a:rPr lang="en-US" baseline="0" dirty="0" err="1" smtClean="0"/>
              <a:t>SoLID</a:t>
            </a:r>
            <a:r>
              <a:rPr lang="en-US" baseline="0" dirty="0" smtClean="0"/>
              <a:t> </a:t>
            </a:r>
          </a:p>
          <a:p>
            <a:r>
              <a:rPr lang="en-US" baseline="0" dirty="0" smtClean="0"/>
              <a:t>F. F. form factor (see like)</a:t>
            </a:r>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11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5427762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13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7008337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the reference of the figure.</a:t>
            </a:r>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14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8994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r>
              <a:rPr lang="en-US" smtClean="0"/>
              <a:t>6/17/12</a:t>
            </a:r>
            <a:endParaRPr lang="en-US"/>
          </a:p>
        </p:txBody>
      </p:sp>
      <p:sp>
        <p:nvSpPr>
          <p:cNvPr id="5" name="Footer Placeholder 4"/>
          <p:cNvSpPr>
            <a:spLocks noGrp="1"/>
          </p:cNvSpPr>
          <p:nvPr>
            <p:ph type="ftr" sz="quarter" idx="11"/>
          </p:nvPr>
        </p:nvSpPr>
        <p:spPr/>
        <p:txBody>
          <a:bodyPr/>
          <a:lstStyle/>
          <a:p>
            <a:r>
              <a:rPr lang="en-US" smtClean="0"/>
              <a:t>PR12-12-006, ATHENNA Collaboration,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6/17/12</a:t>
            </a:r>
            <a:endParaRPr lang="en-US"/>
          </a:p>
        </p:txBody>
      </p:sp>
      <p:sp>
        <p:nvSpPr>
          <p:cNvPr id="6" name="Footer Placeholder 5"/>
          <p:cNvSpPr>
            <a:spLocks noGrp="1"/>
          </p:cNvSpPr>
          <p:nvPr>
            <p:ph type="ftr" sz="quarter" idx="11"/>
          </p:nvPr>
        </p:nvSpPr>
        <p:spPr/>
        <p:txBody>
          <a:bodyPr/>
          <a:lstStyle/>
          <a:p>
            <a:r>
              <a:rPr lang="en-US" smtClean="0"/>
              <a:t>PR12-12-006, ATHENNA Collaboration, Newport News</a:t>
            </a:r>
            <a:endParaRPr lang="en-US"/>
          </a:p>
        </p:txBody>
      </p:sp>
      <p:sp>
        <p:nvSpPr>
          <p:cNvPr id="7" name="Slide Number Placeholder 6"/>
          <p:cNvSpPr>
            <a:spLocks noGrp="1"/>
          </p:cNvSpPr>
          <p:nvPr>
            <p:ph type="sldNum" sz="quarter" idx="12"/>
          </p:nvPr>
        </p:nvSpPr>
        <p:spPr/>
        <p:txBody>
          <a:bodyPr/>
          <a:lstStyle/>
          <a:p>
            <a:fld id="{05B56A2D-B9AA-9D47-A6A7-53D1638EA1C5}"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6/17/12</a:t>
            </a:r>
            <a:endParaRPr lang="en-US"/>
          </a:p>
        </p:txBody>
      </p:sp>
      <p:sp>
        <p:nvSpPr>
          <p:cNvPr id="5" name="Footer Placeholder 4"/>
          <p:cNvSpPr>
            <a:spLocks noGrp="1"/>
          </p:cNvSpPr>
          <p:nvPr>
            <p:ph type="ftr" sz="quarter" idx="11"/>
          </p:nvPr>
        </p:nvSpPr>
        <p:spPr/>
        <p:txBody>
          <a:bodyPr/>
          <a:lstStyle/>
          <a:p>
            <a:r>
              <a:rPr lang="en-US" smtClean="0"/>
              <a:t>PR12-12-006, ATHENNA Collaboration,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6/17/12</a:t>
            </a:r>
            <a:endParaRPr lang="en-US"/>
          </a:p>
        </p:txBody>
      </p:sp>
      <p:sp>
        <p:nvSpPr>
          <p:cNvPr id="5" name="Footer Placeholder 4"/>
          <p:cNvSpPr>
            <a:spLocks noGrp="1"/>
          </p:cNvSpPr>
          <p:nvPr>
            <p:ph type="ftr" sz="quarter" idx="11"/>
          </p:nvPr>
        </p:nvSpPr>
        <p:spPr/>
        <p:txBody>
          <a:bodyPr/>
          <a:lstStyle/>
          <a:p>
            <a:r>
              <a:rPr lang="en-US" smtClean="0"/>
              <a:t>PR12-12-006, ATHENNA Collaboration,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6/17/12</a:t>
            </a:r>
            <a:endParaRPr lang="en-US"/>
          </a:p>
        </p:txBody>
      </p:sp>
      <p:sp>
        <p:nvSpPr>
          <p:cNvPr id="5" name="Footer Placeholder 4"/>
          <p:cNvSpPr>
            <a:spLocks noGrp="1"/>
          </p:cNvSpPr>
          <p:nvPr>
            <p:ph type="ftr" sz="quarter" idx="11"/>
          </p:nvPr>
        </p:nvSpPr>
        <p:spPr/>
        <p:txBody>
          <a:bodyPr/>
          <a:lstStyle/>
          <a:p>
            <a:r>
              <a:rPr lang="en-US" smtClean="0"/>
              <a:t>PR12-12-006, ATHENNA Collaboration,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r>
              <a:rPr lang="en-US" smtClean="0"/>
              <a:t>6/17/12</a:t>
            </a:r>
            <a:endParaRPr lang="en-US"/>
          </a:p>
        </p:txBody>
      </p:sp>
      <p:sp>
        <p:nvSpPr>
          <p:cNvPr id="5" name="Footer Placeholder 4"/>
          <p:cNvSpPr>
            <a:spLocks noGrp="1"/>
          </p:cNvSpPr>
          <p:nvPr>
            <p:ph type="ftr" sz="quarter" idx="11"/>
          </p:nvPr>
        </p:nvSpPr>
        <p:spPr/>
        <p:txBody>
          <a:bodyPr/>
          <a:lstStyle/>
          <a:p>
            <a:r>
              <a:rPr lang="en-US" smtClean="0"/>
              <a:t>PR12-12-006, ATHENNA Collaboration,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6/17/12</a:t>
            </a:r>
            <a:endParaRPr lang="en-US"/>
          </a:p>
        </p:txBody>
      </p:sp>
      <p:sp>
        <p:nvSpPr>
          <p:cNvPr id="5" name="Footer Placeholder 4"/>
          <p:cNvSpPr>
            <a:spLocks noGrp="1"/>
          </p:cNvSpPr>
          <p:nvPr>
            <p:ph type="ftr" sz="quarter" idx="11"/>
          </p:nvPr>
        </p:nvSpPr>
        <p:spPr/>
        <p:txBody>
          <a:bodyPr/>
          <a:lstStyle/>
          <a:p>
            <a:r>
              <a:rPr lang="en-US" smtClean="0"/>
              <a:t>PR12-12-006, ATHENNA Collaboration,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6/17/12</a:t>
            </a:r>
            <a:endParaRPr lang="en-US"/>
          </a:p>
        </p:txBody>
      </p:sp>
      <p:sp>
        <p:nvSpPr>
          <p:cNvPr id="6" name="Footer Placeholder 5"/>
          <p:cNvSpPr>
            <a:spLocks noGrp="1"/>
          </p:cNvSpPr>
          <p:nvPr>
            <p:ph type="ftr" sz="quarter" idx="11"/>
          </p:nvPr>
        </p:nvSpPr>
        <p:spPr/>
        <p:txBody>
          <a:bodyPr/>
          <a:lstStyle/>
          <a:p>
            <a:r>
              <a:rPr lang="en-US" smtClean="0"/>
              <a:t>PR12-12-006, ATHENNA Collaboration, Newport News</a:t>
            </a:r>
            <a:endParaRPr lang="en-US"/>
          </a:p>
        </p:txBody>
      </p:sp>
      <p:sp>
        <p:nvSpPr>
          <p:cNvPr id="7" name="Slide Number Placeholder 6"/>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6/17/12</a:t>
            </a:r>
            <a:endParaRPr lang="en-US"/>
          </a:p>
        </p:txBody>
      </p:sp>
      <p:sp>
        <p:nvSpPr>
          <p:cNvPr id="8" name="Footer Placeholder 7"/>
          <p:cNvSpPr>
            <a:spLocks noGrp="1"/>
          </p:cNvSpPr>
          <p:nvPr>
            <p:ph type="ftr" sz="quarter" idx="11"/>
          </p:nvPr>
        </p:nvSpPr>
        <p:spPr/>
        <p:txBody>
          <a:bodyPr/>
          <a:lstStyle/>
          <a:p>
            <a:r>
              <a:rPr lang="en-US" smtClean="0"/>
              <a:t>PR12-12-006, ATHENNA Collaboration, Newport News</a:t>
            </a:r>
            <a:endParaRPr lang="en-US"/>
          </a:p>
        </p:txBody>
      </p:sp>
      <p:sp>
        <p:nvSpPr>
          <p:cNvPr id="9" name="Slide Number Placeholder 8"/>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6/17/12</a:t>
            </a:r>
            <a:endParaRPr lang="en-US"/>
          </a:p>
        </p:txBody>
      </p:sp>
      <p:sp>
        <p:nvSpPr>
          <p:cNvPr id="4" name="Footer Placeholder 3"/>
          <p:cNvSpPr>
            <a:spLocks noGrp="1"/>
          </p:cNvSpPr>
          <p:nvPr>
            <p:ph type="ftr" sz="quarter" idx="11"/>
          </p:nvPr>
        </p:nvSpPr>
        <p:spPr/>
        <p:txBody>
          <a:bodyPr/>
          <a:lstStyle/>
          <a:p>
            <a:r>
              <a:rPr lang="en-US" smtClean="0"/>
              <a:t>PR12-12-006, ATHENNA Collaboration, Newport News</a:t>
            </a:r>
            <a:endParaRPr lang="en-US"/>
          </a:p>
        </p:txBody>
      </p:sp>
      <p:sp>
        <p:nvSpPr>
          <p:cNvPr id="5" name="Slide Number Placeholder 4"/>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6/17/12</a:t>
            </a:r>
            <a:endParaRPr lang="en-US"/>
          </a:p>
        </p:txBody>
      </p:sp>
      <p:sp>
        <p:nvSpPr>
          <p:cNvPr id="3" name="Footer Placeholder 2"/>
          <p:cNvSpPr>
            <a:spLocks noGrp="1"/>
          </p:cNvSpPr>
          <p:nvPr>
            <p:ph type="ftr" sz="quarter" idx="11"/>
          </p:nvPr>
        </p:nvSpPr>
        <p:spPr/>
        <p:txBody>
          <a:bodyPr/>
          <a:lstStyle/>
          <a:p>
            <a:r>
              <a:rPr lang="en-US" smtClean="0"/>
              <a:t>PR12-12-006, ATHENNA Collaboration, Newport News</a:t>
            </a:r>
            <a:endParaRPr lang="en-US"/>
          </a:p>
        </p:txBody>
      </p:sp>
      <p:sp>
        <p:nvSpPr>
          <p:cNvPr id="4" name="Slide Number Placeholder 3"/>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6/17/12</a:t>
            </a:r>
            <a:endParaRPr lang="en-US"/>
          </a:p>
        </p:txBody>
      </p:sp>
      <p:sp>
        <p:nvSpPr>
          <p:cNvPr id="6" name="Footer Placeholder 5"/>
          <p:cNvSpPr>
            <a:spLocks noGrp="1"/>
          </p:cNvSpPr>
          <p:nvPr>
            <p:ph type="ftr" sz="quarter" idx="11"/>
          </p:nvPr>
        </p:nvSpPr>
        <p:spPr/>
        <p:txBody>
          <a:bodyPr/>
          <a:lstStyle/>
          <a:p>
            <a:r>
              <a:rPr lang="en-US" smtClean="0"/>
              <a:t>PR12-12-006, ATHENNA Collaboration, Newport News</a:t>
            </a:r>
            <a:endParaRPr lang="en-US"/>
          </a:p>
        </p:txBody>
      </p:sp>
      <p:sp>
        <p:nvSpPr>
          <p:cNvPr id="7" name="Slide Number Placeholder 6"/>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0415" y="0"/>
            <a:ext cx="8042276" cy="685800"/>
          </a:xfrm>
          <a:prstGeom prst="rect">
            <a:avLst/>
          </a:prstGeom>
          <a:solidFill>
            <a:srgbClr val="000090"/>
          </a:solidFill>
          <a:effectLst>
            <a:outerShdw blurRad="50800" dist="38100" dir="2700000" algn="tl" rotWithShape="0">
              <a:srgbClr val="000090">
                <a:alpha val="43000"/>
              </a:srgbClr>
            </a:outerShdw>
            <a:softEdge rad="88900"/>
          </a:effectLst>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549275" y="952500"/>
            <a:ext cx="8042276" cy="49911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186394" y="649287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smtClean="0"/>
              <a:t>6/17/12</a:t>
            </a:r>
            <a:endParaRPr lang="en-US" dirty="0"/>
          </a:p>
        </p:txBody>
      </p:sp>
      <p:sp>
        <p:nvSpPr>
          <p:cNvPr id="5" name="Footer Placeholder 4"/>
          <p:cNvSpPr>
            <a:spLocks noGrp="1"/>
          </p:cNvSpPr>
          <p:nvPr>
            <p:ph type="ftr" sz="quarter" idx="3"/>
          </p:nvPr>
        </p:nvSpPr>
        <p:spPr>
          <a:xfrm>
            <a:off x="1851958" y="6466168"/>
            <a:ext cx="4334436"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PR12-12-006, ATHENNA Collaboration, Newport News</a:t>
            </a:r>
            <a:endParaRPr lang="en-US" dirty="0"/>
          </a:p>
        </p:txBody>
      </p:sp>
      <p:sp>
        <p:nvSpPr>
          <p:cNvPr id="6" name="Slide Number Placeholder 5"/>
          <p:cNvSpPr>
            <a:spLocks noGrp="1"/>
          </p:cNvSpPr>
          <p:nvPr>
            <p:ph type="sldNum" sz="quarter" idx="4"/>
          </p:nvPr>
        </p:nvSpPr>
        <p:spPr>
          <a:xfrm>
            <a:off x="8319994" y="6492875"/>
            <a:ext cx="824006" cy="365125"/>
          </a:xfrm>
          <a:prstGeom prst="rect">
            <a:avLst/>
          </a:prstGeom>
        </p:spPr>
        <p:txBody>
          <a:bodyPr vert="horz" lIns="91440" tIns="45720" rIns="91440" bIns="45720" rtlCol="0" anchor="ctr"/>
          <a:lstStyle>
            <a:lvl1pPr algn="r">
              <a:defRPr sz="1600">
                <a:solidFill>
                  <a:schemeClr val="bg1"/>
                </a:solidFill>
              </a:defRPr>
            </a:lvl1pPr>
          </a:lstStyle>
          <a:p>
            <a:fld id="{05B56A2D-B9AA-9D47-A6A7-53D1638EA1C5}" type="slidenum">
              <a:rPr lang="en-US" smtClean="0"/>
              <a:pPr/>
              <a:t>‹#›</a:t>
            </a:fld>
            <a:endParaRPr lang="en-US" dirty="0"/>
          </a:p>
        </p:txBody>
      </p:sp>
      <p:pic>
        <p:nvPicPr>
          <p:cNvPr id="7" name="Picture 6" descr="TempleT-sm.gif"/>
          <p:cNvPicPr>
            <a:picLocks noChangeAspect="1"/>
          </p:cNvPicPr>
          <p:nvPr userDrawn="1"/>
        </p:nvPicPr>
        <p:blipFill>
          <a:blip r:embed="rId14"/>
          <a:stretch>
            <a:fillRect/>
          </a:stretch>
        </p:blipFill>
        <p:spPr>
          <a:xfrm>
            <a:off x="0" y="6492875"/>
            <a:ext cx="334347" cy="381000"/>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p:txStyles>
    <p:titleStyle>
      <a:lvl1pPr algn="ctr" defTabSz="914400" rtl="0" eaLnBrk="1" latinLnBrk="0" hangingPunct="1">
        <a:spcBef>
          <a:spcPct val="0"/>
        </a:spcBef>
        <a:buNone/>
        <a:defRPr sz="3200" kern="1200">
          <a:solidFill>
            <a:srgbClr val="FFFFFF"/>
          </a:solidFill>
          <a:latin typeface="Calibri"/>
          <a:ea typeface="+mj-ea"/>
          <a:cs typeface="Calibri"/>
        </a:defRPr>
      </a:lvl1pPr>
    </p:titleStyle>
    <p:bodyStyle>
      <a:lvl1pPr marL="349250" indent="-349250" algn="l" defTabSz="914400" rtl="0" eaLnBrk="1" latinLnBrk="0" hangingPunct="1">
        <a:spcBef>
          <a:spcPts val="2000"/>
        </a:spcBef>
        <a:buClr>
          <a:schemeClr val="accent1">
            <a:lumMod val="60000"/>
            <a:lumOff val="40000"/>
          </a:schemeClr>
        </a:buClr>
        <a:buSzPct val="90000"/>
        <a:buFont typeface="Wingdings" charset="2"/>
        <a:buChar char=""/>
        <a:defRPr sz="2800" kern="1200">
          <a:solidFill>
            <a:schemeClr val="tx1">
              <a:lumMod val="65000"/>
              <a:lumOff val="35000"/>
            </a:schemeClr>
          </a:solidFill>
          <a:latin typeface="Calibri"/>
          <a:ea typeface="+mn-ea"/>
          <a:cs typeface="Calibri"/>
        </a:defRPr>
      </a:lvl1pPr>
      <a:lvl2pPr marL="685800" indent="-336550" algn="l" defTabSz="914400" rtl="0" eaLnBrk="1" latinLnBrk="0" hangingPunct="1">
        <a:spcBef>
          <a:spcPts val="600"/>
        </a:spcBef>
        <a:buClr>
          <a:schemeClr val="accent1">
            <a:lumMod val="75000"/>
          </a:schemeClr>
        </a:buClr>
        <a:buSzPct val="80000"/>
        <a:buFont typeface="Wingdings" charset="2"/>
        <a:buChar char="➥"/>
        <a:defRPr sz="2400" kern="1200">
          <a:solidFill>
            <a:schemeClr val="tx1">
              <a:lumMod val="65000"/>
              <a:lumOff val="35000"/>
            </a:schemeClr>
          </a:solidFill>
          <a:latin typeface="Calibri"/>
          <a:ea typeface="+mn-ea"/>
          <a:cs typeface="Calibri"/>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Calibri"/>
          <a:ea typeface="+mn-ea"/>
          <a:cs typeface="Calibri"/>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Calibri"/>
          <a:ea typeface="+mn-ea"/>
          <a:cs typeface="Calibri"/>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d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31.gif"/><Relationship Id="rId5" Type="http://schemas.openxmlformats.org/officeDocument/2006/relationships/oleObject" Target="../embeddings/oleObject5.bin"/><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df"/><Relationship Id="rId9" Type="http://schemas.openxmlformats.org/officeDocument/2006/relationships/image" Target="../media/image35.png"/><Relationship Id="rId10" Type="http://schemas.openxmlformats.org/officeDocument/2006/relationships/image" Target="../media/image36.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gif"/><Relationship Id="rId4" Type="http://schemas.openxmlformats.org/officeDocument/2006/relationships/oleObject" Target="../embeddings/oleObject6.bin"/><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chart" Target="../charts/chart1.xml"/><Relationship Id="rId5" Type="http://schemas.openxmlformats.org/officeDocument/2006/relationships/image" Target="../media/image9.png"/><Relationship Id="rId6" Type="http://schemas.openxmlformats.org/officeDocument/2006/relationships/oleObject" Target="../embeddings/oleObject7.bin"/><Relationship Id="rId7" Type="http://schemas.openxmlformats.org/officeDocument/2006/relationships/oleObject" Target="../embeddings/oleObject8.bin"/><Relationship Id="rId8" Type="http://schemas.openxmlformats.org/officeDocument/2006/relationships/oleObject" Target="../embeddings/oleObject9.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gif"/><Relationship Id="rId4" Type="http://schemas.openxmlformats.org/officeDocument/2006/relationships/image" Target="../media/image49.pdf"/><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7.gif"/></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51.pdf"/></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df"/><Relationship Id="rId5" Type="http://schemas.openxmlformats.org/officeDocument/2006/relationships/image" Target="../media/image57.png"/><Relationship Id="rId6" Type="http://schemas.openxmlformats.org/officeDocument/2006/relationships/image" Target="../media/image58.pdf"/><Relationship Id="rId7"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54.pd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df"/><Relationship Id="rId5" Type="http://schemas.openxmlformats.org/officeDocument/2006/relationships/image" Target="../media/image64.png"/><Relationship Id="rId6" Type="http://schemas.openxmlformats.org/officeDocument/2006/relationships/image" Target="../media/image65.pdf"/><Relationship Id="rId7" Type="http://schemas.openxmlformats.org/officeDocument/2006/relationships/image" Target="../media/image66.png"/><Relationship Id="rId8" Type="http://schemas.openxmlformats.org/officeDocument/2006/relationships/image" Target="../media/image31.gif"/><Relationship Id="rId1" Type="http://schemas.openxmlformats.org/officeDocument/2006/relationships/slideLayout" Target="../slideLayouts/slideLayout2.xml"/><Relationship Id="rId2" Type="http://schemas.openxmlformats.org/officeDocument/2006/relationships/image" Target="../media/image61.pd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8.gif"/></Relationships>
</file>

<file path=ppt/slides/_rels/slide22.xml.rels><?xml version="1.0" encoding="UTF-8" standalone="yes"?>
<Relationships xmlns="http://schemas.openxmlformats.org/package/2006/relationships"><Relationship Id="rId3" Type="http://schemas.openxmlformats.org/officeDocument/2006/relationships/image" Target="../media/image68.gif"/><Relationship Id="rId4" Type="http://schemas.openxmlformats.org/officeDocument/2006/relationships/image" Target="../media/image69.pdf"/><Relationship Id="rId5" Type="http://schemas.openxmlformats.org/officeDocument/2006/relationships/image" Target="../media/image70.png"/><Relationship Id="rId6" Type="http://schemas.openxmlformats.org/officeDocument/2006/relationships/image" Target="../media/image71.pdf"/><Relationship Id="rId7"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image" Target="../media/image67.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gif"/></Relationships>
</file>

<file path=ppt/slides/_rels/slide25.xml.rels><?xml version="1.0" encoding="UTF-8" standalone="yes"?>
<Relationships xmlns="http://schemas.openxmlformats.org/package/2006/relationships"><Relationship Id="rId3" Type="http://schemas.openxmlformats.org/officeDocument/2006/relationships/image" Target="../media/image76.pdf"/><Relationship Id="rId4"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27.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df"/><Relationship Id="rId5" Type="http://schemas.openxmlformats.org/officeDocument/2006/relationships/image" Target="../media/image8.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5.pd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0.pdf"/><Relationship Id="rId6" Type="http://schemas.openxmlformats.org/officeDocument/2006/relationships/image" Target="../media/image11.png"/><Relationship Id="rId7" Type="http://schemas.openxmlformats.org/officeDocument/2006/relationships/image" Target="../media/image12.pdf"/><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http://www-public.slac.stanford.edu/sciDoc/docMeta.aspx?slacPubNumber=SLAC-PUB-1498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15.pdf"/><Relationship Id="rId5" Type="http://schemas.openxmlformats.org/officeDocument/2006/relationships/image" Target="../media/image16.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pdf"/><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2.png"/><Relationship Id="rId5" Type="http://schemas.openxmlformats.org/officeDocument/2006/relationships/oleObject" Target="../embeddings/oleObject1.bin"/><Relationship Id="rId6" Type="http://schemas.openxmlformats.org/officeDocument/2006/relationships/image" Target="../media/image23.png"/><Relationship Id="rId7" Type="http://schemas.openxmlformats.org/officeDocument/2006/relationships/oleObject" Target="../embeddings/oleObject2.bin"/><Relationship Id="rId8" Type="http://schemas.openxmlformats.org/officeDocument/2006/relationships/image" Target="../media/image24.png"/><Relationship Id="rId9" Type="http://schemas.openxmlformats.org/officeDocument/2006/relationships/hyperlink" Target="http://quarks.temple.edu/~npcfiqcd"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bin"/><Relationship Id="rId5" Type="http://schemas.openxmlformats.org/officeDocument/2006/relationships/oleObject" Target="../embeddings/oleObject4.bin"/><Relationship Id="rId6" Type="http://schemas.openxmlformats.org/officeDocument/2006/relationships/image" Target="../media/image27.png"/><Relationship Id="rId7" Type="http://schemas.openxmlformats.org/officeDocument/2006/relationships/image" Target="../media/image28.pdf"/><Relationship Id="rId8" Type="http://schemas.openxmlformats.org/officeDocument/2006/relationships/image" Target="../media/image29.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52500"/>
          </a:xfrm>
        </p:spPr>
        <p:txBody>
          <a:bodyPr/>
          <a:lstStyle/>
          <a:p>
            <a:r>
              <a:rPr lang="en-US" sz="2800" dirty="0" smtClean="0"/>
              <a:t>Near Threshold </a:t>
            </a:r>
            <a:r>
              <a:rPr lang="en-US" sz="2800" dirty="0" err="1" smtClean="0"/>
              <a:t>Electroproduction</a:t>
            </a:r>
            <a:r>
              <a:rPr lang="en-US" sz="2800" dirty="0" smtClean="0"/>
              <a:t> of            at 11 </a:t>
            </a:r>
            <a:r>
              <a:rPr lang="en-US" sz="2800" dirty="0" err="1" smtClean="0"/>
              <a:t>GeV</a:t>
            </a:r>
            <a:r>
              <a:rPr lang="en-US" sz="2800" dirty="0" smtClean="0"/>
              <a:t>     </a:t>
            </a:r>
            <a:endParaRPr lang="en-US" sz="2800" dirty="0"/>
          </a:p>
        </p:txBody>
      </p:sp>
      <p:sp>
        <p:nvSpPr>
          <p:cNvPr id="6" name="Content Placeholder 5"/>
          <p:cNvSpPr>
            <a:spLocks noGrp="1"/>
          </p:cNvSpPr>
          <p:nvPr>
            <p:ph idx="1"/>
          </p:nvPr>
        </p:nvSpPr>
        <p:spPr>
          <a:xfrm>
            <a:off x="0" y="956740"/>
            <a:ext cx="9144000" cy="4229100"/>
          </a:xfrm>
        </p:spPr>
        <p:txBody>
          <a:bodyPr>
            <a:normAutofit/>
          </a:bodyPr>
          <a:lstStyle/>
          <a:p>
            <a:pPr algn="ctr">
              <a:buNone/>
            </a:pPr>
            <a:r>
              <a:rPr lang="en-US" sz="2400" dirty="0" smtClean="0"/>
              <a:t>Z.-E. Meziani</a:t>
            </a:r>
          </a:p>
          <a:p>
            <a:pPr algn="ctr">
              <a:buNone/>
            </a:pPr>
            <a:r>
              <a:rPr lang="en-US" dirty="0" smtClean="0"/>
              <a:t>on behalf of the spokespeople</a:t>
            </a:r>
          </a:p>
          <a:p>
            <a:pPr algn="ctr">
              <a:buNone/>
            </a:pPr>
            <a:r>
              <a:rPr lang="en-US" sz="2400" dirty="0" err="1" smtClean="0"/>
              <a:t>Kawtar</a:t>
            </a:r>
            <a:r>
              <a:rPr lang="en-US" sz="2400" dirty="0" smtClean="0"/>
              <a:t> </a:t>
            </a:r>
            <a:r>
              <a:rPr lang="en-US" sz="2400" dirty="0" err="1" smtClean="0"/>
              <a:t>Hafidi</a:t>
            </a:r>
            <a:r>
              <a:rPr lang="en-US" sz="2400" dirty="0" smtClean="0"/>
              <a:t> (ANL),  </a:t>
            </a:r>
            <a:r>
              <a:rPr lang="en-US" sz="2400" dirty="0" err="1" smtClean="0"/>
              <a:t>Xin</a:t>
            </a:r>
            <a:r>
              <a:rPr lang="en-US" sz="2400" dirty="0" smtClean="0"/>
              <a:t> </a:t>
            </a:r>
            <a:r>
              <a:rPr lang="en-US" sz="2400" dirty="0" err="1" smtClean="0"/>
              <a:t>Qian</a:t>
            </a:r>
            <a:r>
              <a:rPr lang="en-US" sz="2400" dirty="0" smtClean="0"/>
              <a:t> (Caltech) , Nikos </a:t>
            </a:r>
            <a:r>
              <a:rPr lang="en-US" sz="2400" dirty="0" err="1" smtClean="0"/>
              <a:t>Sparveris</a:t>
            </a:r>
            <a:r>
              <a:rPr lang="en-US" sz="2400" dirty="0" smtClean="0"/>
              <a:t> (Temple)  and</a:t>
            </a:r>
          </a:p>
          <a:p>
            <a:pPr algn="ctr">
              <a:buNone/>
            </a:pPr>
            <a:r>
              <a:rPr lang="en-US" sz="2400" dirty="0" err="1" smtClean="0"/>
              <a:t>Zhiwen</a:t>
            </a:r>
            <a:r>
              <a:rPr lang="en-US" sz="2400" dirty="0" smtClean="0"/>
              <a:t> Zhao (</a:t>
            </a:r>
            <a:r>
              <a:rPr lang="en-US" sz="2400" dirty="0" err="1" smtClean="0"/>
              <a:t>UVa</a:t>
            </a:r>
            <a:r>
              <a:rPr lang="en-US" sz="2400" dirty="0" smtClean="0"/>
              <a:t>)</a:t>
            </a:r>
          </a:p>
          <a:p>
            <a:pPr algn="ctr">
              <a:buNone/>
            </a:pPr>
            <a:r>
              <a:rPr lang="en-US" dirty="0" smtClean="0"/>
              <a:t>for</a:t>
            </a:r>
          </a:p>
          <a:p>
            <a:pPr algn="ctr">
              <a:buNone/>
            </a:pPr>
            <a:r>
              <a:rPr lang="en-US" b="1" dirty="0" smtClean="0"/>
              <a:t>the ATHENNA Collaboration</a:t>
            </a:r>
          </a:p>
        </p:txBody>
      </p:sp>
      <p:sp>
        <p:nvSpPr>
          <p:cNvPr id="4" name="Footer Placeholder 3"/>
          <p:cNvSpPr>
            <a:spLocks noGrp="1"/>
          </p:cNvSpPr>
          <p:nvPr>
            <p:ph type="ftr" sz="quarter" idx="11"/>
          </p:nvPr>
        </p:nvSpPr>
        <p:spPr/>
        <p:txBody>
          <a:bodyPr/>
          <a:lstStyle/>
          <a:p>
            <a:r>
              <a:rPr lang="en-US" smtClean="0"/>
              <a:t>PR12-12-006, ATHENNA Collaboration, Newport News</a:t>
            </a:r>
            <a:endParaRPr lang="en-US"/>
          </a:p>
        </p:txBody>
      </p:sp>
      <p:pic>
        <p:nvPicPr>
          <p:cNvPr id="8" name="Picture 7" descr="latex-image-1.pdf"/>
          <p:cNvPicPr>
            <a:picLocks noChangeAspect="1"/>
          </p:cNvPicPr>
          <p:nvPr/>
        </p:nvPicPr>
        <mc:AlternateContent xmlns:ma="http://schemas.microsoft.com/office/mac/drawingml/2008/main">
          <mc:Choice Requires="ma">
            <p:blipFill>
              <a:blip r:embed="rId2"/>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tretch>
                <a:fillRect/>
              </a:stretch>
            </p:blipFill>
          </mc:Fallback>
        </mc:AlternateContent>
        <p:spPr>
          <a:xfrm>
            <a:off x="6121400" y="266700"/>
            <a:ext cx="762000" cy="469900"/>
          </a:xfrm>
          <a:prstGeom prst="rect">
            <a:avLst/>
          </a:prstGeom>
        </p:spPr>
      </p:pic>
      <p:sp>
        <p:nvSpPr>
          <p:cNvPr id="7" name="Date Placeholder 6"/>
          <p:cNvSpPr>
            <a:spLocks noGrp="1"/>
          </p:cNvSpPr>
          <p:nvPr>
            <p:ph type="dt" sz="half" idx="10"/>
          </p:nvPr>
        </p:nvSpPr>
        <p:spPr/>
        <p:txBody>
          <a:bodyPr/>
          <a:lstStyle/>
          <a:p>
            <a:r>
              <a:rPr lang="en-US" smtClean="0"/>
              <a:t>6/17/12</a:t>
            </a:r>
            <a:endParaRPr lang="en-US"/>
          </a:p>
        </p:txBody>
      </p:sp>
      <p:sp>
        <p:nvSpPr>
          <p:cNvPr id="9" name="Slide Number Placeholder 8"/>
          <p:cNvSpPr>
            <a:spLocks noGrp="1"/>
          </p:cNvSpPr>
          <p:nvPr>
            <p:ph type="sldNum" sz="quarter" idx="12"/>
          </p:nvPr>
        </p:nvSpPr>
        <p:spPr/>
        <p:txBody>
          <a:bodyPr/>
          <a:lstStyle/>
          <a:p>
            <a:fld id="{05B56A2D-B9AA-9D47-A6A7-53D1638EA1C5}" type="slidenum">
              <a:rPr lang="en-US" smtClean="0"/>
              <a:pPr/>
              <a:t>1</a:t>
            </a:fld>
            <a:endParaRPr lang="en-US"/>
          </a:p>
        </p:txBody>
      </p:sp>
      <p:pic>
        <p:nvPicPr>
          <p:cNvPr id="10" name="Picture 9"/>
          <p:cNvPicPr>
            <a:picLocks noChangeAspect="1"/>
          </p:cNvPicPr>
          <p:nvPr/>
        </p:nvPicPr>
        <p:blipFill>
          <a:blip r:embed="rId4"/>
          <a:stretch>
            <a:fillRect/>
          </a:stretch>
        </p:blipFill>
        <p:spPr>
          <a:xfrm>
            <a:off x="3870762" y="4974898"/>
            <a:ext cx="1124572" cy="1349938"/>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62794" cy="838200"/>
          </a:xfrm>
        </p:spPr>
        <p:txBody>
          <a:bodyPr>
            <a:normAutofit/>
          </a:bodyPr>
          <a:lstStyle/>
          <a:p>
            <a:r>
              <a:rPr lang="en-US" dirty="0" smtClean="0"/>
              <a:t>Interaction between J/</a:t>
            </a:r>
            <a:r>
              <a:rPr lang="el-GR" dirty="0" smtClean="0"/>
              <a:t>ψ</a:t>
            </a:r>
            <a:r>
              <a:rPr lang="en-US" dirty="0" smtClean="0"/>
              <a:t>-N</a:t>
            </a:r>
            <a:endParaRPr lang="en-US" dirty="0"/>
          </a:p>
        </p:txBody>
      </p:sp>
      <p:sp>
        <p:nvSpPr>
          <p:cNvPr id="3" name="Content Placeholder 2"/>
          <p:cNvSpPr>
            <a:spLocks noGrp="1"/>
          </p:cNvSpPr>
          <p:nvPr>
            <p:ph idx="1"/>
          </p:nvPr>
        </p:nvSpPr>
        <p:spPr>
          <a:xfrm>
            <a:off x="0" y="698500"/>
            <a:ext cx="8915400" cy="6019800"/>
          </a:xfrm>
        </p:spPr>
        <p:txBody>
          <a:bodyPr>
            <a:normAutofit/>
          </a:bodyPr>
          <a:lstStyle/>
          <a:p>
            <a:r>
              <a:rPr lang="en-US" sz="2400" dirty="0" smtClean="0"/>
              <a:t>New scale provided by the charm quark mass and size of the J/ψ</a:t>
            </a:r>
          </a:p>
          <a:p>
            <a:pPr lvl="1"/>
            <a:r>
              <a:rPr lang="en-US" sz="2000" dirty="0" smtClean="0"/>
              <a:t>OPE, Phenomenology, Lattice QCD  </a:t>
            </a:r>
            <a:r>
              <a:rPr lang="en-US" dirty="0" smtClean="0"/>
              <a:t>…</a:t>
            </a:r>
          </a:p>
          <a:p>
            <a:r>
              <a:rPr lang="en-US" sz="2400" dirty="0" smtClean="0"/>
              <a:t>High </a:t>
            </a:r>
            <a:r>
              <a:rPr lang="en-US" sz="2400" dirty="0"/>
              <a:t>Energy </a:t>
            </a:r>
            <a:r>
              <a:rPr lang="en-US" sz="2400" dirty="0" smtClean="0"/>
              <a:t>region:  </a:t>
            </a:r>
            <a:r>
              <a:rPr lang="en-US" sz="2400" dirty="0" err="1" smtClean="0"/>
              <a:t>Pomeron</a:t>
            </a:r>
            <a:r>
              <a:rPr lang="en-US" sz="2400" dirty="0" smtClean="0"/>
              <a:t> picture …</a:t>
            </a:r>
          </a:p>
          <a:p>
            <a:r>
              <a:rPr lang="en-US" sz="2400" dirty="0" smtClean="0"/>
              <a:t>Medium/Low Energy:  2-gluon exchange</a:t>
            </a:r>
          </a:p>
          <a:p>
            <a:r>
              <a:rPr lang="en-US" sz="2400" dirty="0" smtClean="0"/>
              <a:t>Very low energy: QCD </a:t>
            </a:r>
            <a:r>
              <a:rPr lang="en-US" sz="2400" dirty="0">
                <a:solidFill>
                  <a:srgbClr val="FF0000"/>
                </a:solidFill>
              </a:rPr>
              <a:t>c</a:t>
            </a:r>
            <a:r>
              <a:rPr lang="en-US" sz="2400" dirty="0">
                <a:solidFill>
                  <a:srgbClr val="008000"/>
                </a:solidFill>
              </a:rPr>
              <a:t>o</a:t>
            </a:r>
            <a:r>
              <a:rPr lang="en-US" sz="2400" dirty="0">
                <a:solidFill>
                  <a:srgbClr val="000090"/>
                </a:solidFill>
              </a:rPr>
              <a:t>l</a:t>
            </a:r>
            <a:r>
              <a:rPr lang="en-US" sz="2400" dirty="0">
                <a:solidFill>
                  <a:srgbClr val="FF0000"/>
                </a:solidFill>
              </a:rPr>
              <a:t>o</a:t>
            </a:r>
            <a:r>
              <a:rPr lang="en-US" sz="2400" dirty="0">
                <a:solidFill>
                  <a:srgbClr val="008000"/>
                </a:solidFill>
              </a:rPr>
              <a:t>r</a:t>
            </a:r>
            <a:r>
              <a:rPr lang="en-US" sz="2400" dirty="0"/>
              <a:t> Van der Waals </a:t>
            </a:r>
            <a:r>
              <a:rPr lang="en-US" sz="2400" dirty="0" smtClean="0"/>
              <a:t>force</a:t>
            </a:r>
            <a:endParaRPr lang="en-US" sz="2400" dirty="0"/>
          </a:p>
          <a:p>
            <a:pPr lvl="1"/>
            <a:r>
              <a:rPr lang="en-US" dirty="0"/>
              <a:t>Prediction of J/</a:t>
            </a:r>
            <a:r>
              <a:rPr lang="el-GR" dirty="0"/>
              <a:t>ψ</a:t>
            </a:r>
            <a:r>
              <a:rPr lang="en-US" dirty="0"/>
              <a:t>-Nuclei bound </a:t>
            </a:r>
            <a:r>
              <a:rPr lang="en-US" dirty="0" smtClean="0"/>
              <a:t>state </a:t>
            </a:r>
          </a:p>
          <a:p>
            <a:pPr lvl="2"/>
            <a:r>
              <a:rPr lang="en-US" dirty="0" smtClean="0"/>
              <a:t>Brodsky </a:t>
            </a:r>
            <a:r>
              <a:rPr lang="en-US" dirty="0"/>
              <a:t>et </a:t>
            </a:r>
            <a:r>
              <a:rPr lang="en-US" dirty="0" smtClean="0"/>
              <a:t>al. …. </a:t>
            </a:r>
          </a:p>
          <a:p>
            <a:r>
              <a:rPr lang="en-US" sz="2400" dirty="0" smtClean="0"/>
              <a:t>Experimentally no free J</a:t>
            </a:r>
            <a:r>
              <a:rPr lang="en-US" sz="2400" dirty="0"/>
              <a:t>/</a:t>
            </a:r>
            <a:r>
              <a:rPr lang="el-GR" sz="2400" dirty="0" smtClean="0"/>
              <a:t>ψ</a:t>
            </a:r>
            <a:r>
              <a:rPr lang="en-US" sz="2400" dirty="0" smtClean="0"/>
              <a:t> are available</a:t>
            </a:r>
          </a:p>
          <a:p>
            <a:pPr lvl="1"/>
            <a:r>
              <a:rPr lang="en-US" dirty="0" smtClean="0"/>
              <a:t>Challenging to produce close to threshold! </a:t>
            </a:r>
          </a:p>
          <a:p>
            <a:pPr lvl="1"/>
            <a:r>
              <a:rPr lang="en-US" b="1" dirty="0" smtClean="0"/>
              <a:t>Photo/electro-production of J/</a:t>
            </a:r>
            <a:r>
              <a:rPr lang="el-GR" b="1" dirty="0" smtClean="0"/>
              <a:t>ψ</a:t>
            </a:r>
            <a:r>
              <a:rPr lang="en-US" b="1" dirty="0" smtClean="0"/>
              <a:t> at </a:t>
            </a:r>
            <a:r>
              <a:rPr lang="en-US" b="1" dirty="0" err="1" smtClean="0"/>
              <a:t>JLab</a:t>
            </a:r>
            <a:r>
              <a:rPr lang="en-US" b="1" dirty="0" smtClean="0"/>
              <a:t> is an opportunity</a:t>
            </a:r>
          </a:p>
          <a:p>
            <a:pPr marL="457200" lvl="1" indent="0">
              <a:buNone/>
            </a:pPr>
            <a:endParaRPr lang="en-US" dirty="0" smtClean="0"/>
          </a:p>
          <a:p>
            <a:pPr marL="457200" lvl="1" indent="0">
              <a:buNone/>
            </a:pPr>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PR12-12-006, ATHENNA Collaboration,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
        <p:nvSpPr>
          <p:cNvPr id="6" name="Date Placeholder 5"/>
          <p:cNvSpPr>
            <a:spLocks noGrp="1"/>
          </p:cNvSpPr>
          <p:nvPr>
            <p:ph type="dt" sz="half" idx="10"/>
          </p:nvPr>
        </p:nvSpPr>
        <p:spPr/>
        <p:txBody>
          <a:bodyPr/>
          <a:lstStyle/>
          <a:p>
            <a:r>
              <a:rPr lang="en-US" smtClean="0"/>
              <a:t>6/17/12</a:t>
            </a:r>
            <a:endParaRPr lang="en-US"/>
          </a:p>
        </p:txBody>
      </p:sp>
      <p:pic>
        <p:nvPicPr>
          <p:cNvPr id="7" name="Picture 6"/>
          <p:cNvPicPr>
            <a:picLocks noChangeAspect="1"/>
          </p:cNvPicPr>
          <p:nvPr/>
        </p:nvPicPr>
        <p:blipFill>
          <a:blip r:embed="rId3"/>
          <a:stretch>
            <a:fillRect/>
          </a:stretch>
        </p:blipFill>
        <p:spPr>
          <a:xfrm>
            <a:off x="8572690" y="39562"/>
            <a:ext cx="571309" cy="685800"/>
          </a:xfrm>
          <a:prstGeom prst="rect">
            <a:avLst/>
          </a:prstGeom>
          <a:scene3d>
            <a:camera prst="orthographicFront"/>
            <a:lightRig rig="threePt" dir="t"/>
          </a:scene3d>
          <a:sp3d>
            <a:bevelT/>
          </a:sp3d>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7728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 name="Picture 18" descr="3.gif"/>
          <p:cNvPicPr>
            <a:picLocks noChangeAspect="1"/>
          </p:cNvPicPr>
          <p:nvPr/>
        </p:nvPicPr>
        <p:blipFill>
          <a:blip r:embed="rId4"/>
          <a:srcRect t="8533" r="7056" b="9088"/>
          <a:stretch>
            <a:fillRect/>
          </a:stretch>
        </p:blipFill>
        <p:spPr>
          <a:xfrm>
            <a:off x="4786943" y="838200"/>
            <a:ext cx="4089646" cy="2605337"/>
          </a:xfrm>
          <a:prstGeom prst="rect">
            <a:avLst/>
          </a:prstGeom>
        </p:spPr>
      </p:pic>
      <p:sp>
        <p:nvSpPr>
          <p:cNvPr id="2" name="Title 1"/>
          <p:cNvSpPr>
            <a:spLocks noGrp="1"/>
          </p:cNvSpPr>
          <p:nvPr>
            <p:ph type="title"/>
          </p:nvPr>
        </p:nvSpPr>
        <p:spPr>
          <a:xfrm>
            <a:off x="457200" y="1"/>
            <a:ext cx="8229600" cy="838200"/>
          </a:xfrm>
        </p:spPr>
        <p:txBody>
          <a:bodyPr/>
          <a:lstStyle/>
          <a:p>
            <a:r>
              <a:rPr lang="en-US" dirty="0" smtClean="0"/>
              <a:t>Reaction Mechanism ?</a:t>
            </a:r>
            <a:endParaRPr lang="en-US" dirty="0"/>
          </a:p>
        </p:txBody>
      </p:sp>
      <p:sp>
        <p:nvSpPr>
          <p:cNvPr id="4" name="Footer Placeholder 3"/>
          <p:cNvSpPr>
            <a:spLocks noGrp="1"/>
          </p:cNvSpPr>
          <p:nvPr>
            <p:ph type="ftr" sz="quarter" idx="11"/>
          </p:nvPr>
        </p:nvSpPr>
        <p:spPr/>
        <p:txBody>
          <a:bodyPr/>
          <a:lstStyle/>
          <a:p>
            <a:r>
              <a:rPr lang="en-US" smtClean="0"/>
              <a:t>PR12-12-006, ATHENNA Collaboration,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8" name="TextBox 7"/>
          <p:cNvSpPr txBox="1"/>
          <p:nvPr/>
        </p:nvSpPr>
        <p:spPr>
          <a:xfrm>
            <a:off x="95746" y="838200"/>
            <a:ext cx="4388528" cy="2800767"/>
          </a:xfrm>
          <a:prstGeom prst="rect">
            <a:avLst/>
          </a:prstGeom>
          <a:noFill/>
        </p:spPr>
        <p:txBody>
          <a:bodyPr wrap="square" rtlCol="0">
            <a:spAutoFit/>
          </a:bodyPr>
          <a:lstStyle/>
          <a:p>
            <a:r>
              <a:rPr lang="en-US" sz="2000" dirty="0" smtClean="0"/>
              <a:t>Models-I:  Hard scattering mechanism </a:t>
            </a:r>
            <a:r>
              <a:rPr lang="en-US" sz="1600" dirty="0" smtClean="0"/>
              <a:t>(Brodsky, </a:t>
            </a:r>
            <a:r>
              <a:rPr lang="en-US" sz="1600" dirty="0" err="1" smtClean="0"/>
              <a:t>Chudakov</a:t>
            </a:r>
            <a:r>
              <a:rPr lang="en-US" sz="1600" dirty="0" smtClean="0"/>
              <a:t>, Hoyer, </a:t>
            </a:r>
            <a:r>
              <a:rPr lang="en-US" sz="1600" dirty="0" err="1" smtClean="0"/>
              <a:t>Laget</a:t>
            </a:r>
            <a:r>
              <a:rPr lang="en-US" sz="1600" dirty="0" smtClean="0"/>
              <a:t> 2001)</a:t>
            </a:r>
          </a:p>
          <a:p>
            <a:endParaRPr lang="en-US" sz="2000" dirty="0" smtClean="0"/>
          </a:p>
          <a:p>
            <a:endParaRPr lang="en-US" sz="2000" dirty="0"/>
          </a:p>
          <a:p>
            <a:endParaRPr lang="en-US" sz="2000" dirty="0" smtClean="0"/>
          </a:p>
          <a:p>
            <a:endParaRPr lang="en-US" sz="2000" dirty="0" smtClean="0"/>
          </a:p>
          <a:p>
            <a:endParaRPr lang="en-US" sz="2000" dirty="0" smtClean="0"/>
          </a:p>
          <a:p>
            <a:endParaRPr lang="en-US" sz="2000" dirty="0" smtClean="0"/>
          </a:p>
        </p:txBody>
      </p:sp>
      <p:graphicFrame>
        <p:nvGraphicFramePr>
          <p:cNvPr id="9" name="Object 8"/>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90519562"/>
              </p:ext>
            </p:extLst>
          </p:nvPr>
        </p:nvGraphicFramePr>
        <p:xfrm>
          <a:off x="228600" y="1676400"/>
          <a:ext cx="1975271" cy="1402996"/>
        </p:xfrm>
        <a:graphic>
          <a:graphicData uri="http://schemas.openxmlformats.org/presentationml/2006/ole">
            <p:oleObj spid="_x0000_s75778" name="Equation" r:id="rId5" imgW="1358640" imgH="965160" progId="">
              <p:embed/>
            </p:oleObj>
          </a:graphicData>
        </a:graphic>
      </p:graphicFrame>
      <p:pic>
        <p:nvPicPr>
          <p:cNvPr id="3076" name="Picture 4"/>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381746" y="1600200"/>
            <a:ext cx="1676400" cy="140299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7200" y="4964021"/>
            <a:ext cx="2667000" cy="152885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1" name="Rectangle 10"/>
          <p:cNvSpPr/>
          <p:nvPr/>
        </p:nvSpPr>
        <p:spPr>
          <a:xfrm>
            <a:off x="95746" y="3581400"/>
            <a:ext cx="4996954" cy="954107"/>
          </a:xfrm>
          <a:prstGeom prst="rect">
            <a:avLst/>
          </a:prstGeom>
        </p:spPr>
        <p:txBody>
          <a:bodyPr wrap="square">
            <a:spAutoFit/>
          </a:bodyPr>
          <a:lstStyle/>
          <a:p>
            <a:r>
              <a:rPr lang="en-US" sz="2000" dirty="0" smtClean="0"/>
              <a:t>Models -II</a:t>
            </a:r>
            <a:r>
              <a:rPr lang="en-US" sz="2000" dirty="0"/>
              <a:t>: </a:t>
            </a:r>
            <a:r>
              <a:rPr lang="en-US" sz="2000" dirty="0" err="1"/>
              <a:t>Partonic</a:t>
            </a:r>
            <a:r>
              <a:rPr lang="en-US" sz="2000" dirty="0"/>
              <a:t> soft mechanism </a:t>
            </a:r>
            <a:r>
              <a:rPr lang="en-US" sz="2000" dirty="0" smtClean="0"/>
              <a:t/>
            </a:r>
            <a:br>
              <a:rPr lang="en-US" sz="2000" dirty="0" smtClean="0"/>
            </a:br>
            <a:r>
              <a:rPr lang="en-US" dirty="0" smtClean="0"/>
              <a:t>(</a:t>
            </a:r>
            <a:r>
              <a:rPr lang="en-US" sz="1600" dirty="0"/>
              <a:t>Frankfurt and </a:t>
            </a:r>
            <a:r>
              <a:rPr lang="en-US" sz="1600" dirty="0" err="1" smtClean="0"/>
              <a:t>Strikman</a:t>
            </a:r>
            <a:r>
              <a:rPr lang="en-US" sz="1600" dirty="0" smtClean="0"/>
              <a:t>, </a:t>
            </a:r>
            <a:r>
              <a:rPr lang="en-US" sz="1400" dirty="0" smtClean="0"/>
              <a:t>PRD 66, 031502 [2002])</a:t>
            </a:r>
          </a:p>
          <a:p>
            <a:r>
              <a:rPr lang="en-US" dirty="0" smtClean="0"/>
              <a:t>2-gluon Form Factor</a:t>
            </a:r>
            <a:endParaRPr lang="en-US" dirty="0"/>
          </a:p>
        </p:txBody>
      </p:sp>
      <p:sp>
        <p:nvSpPr>
          <p:cNvPr id="14" name="TextBox 13"/>
          <p:cNvSpPr txBox="1"/>
          <p:nvPr/>
        </p:nvSpPr>
        <p:spPr>
          <a:xfrm>
            <a:off x="5675363" y="2192417"/>
            <a:ext cx="304800" cy="1446550"/>
          </a:xfrm>
          <a:prstGeom prst="rect">
            <a:avLst/>
          </a:prstGeom>
          <a:noFill/>
        </p:spPr>
        <p:txBody>
          <a:bodyPr wrap="square" rtlCol="0">
            <a:spAutoFit/>
          </a:bodyPr>
          <a:lstStyle/>
          <a:p>
            <a:r>
              <a:rPr lang="en-US" sz="4400" b="1" dirty="0" smtClean="0">
                <a:solidFill>
                  <a:srgbClr val="000090"/>
                </a:solidFill>
              </a:rPr>
              <a:t>?</a:t>
            </a:r>
            <a:endParaRPr lang="en-US" sz="4400" b="1" dirty="0">
              <a:solidFill>
                <a:srgbClr val="000090"/>
              </a:solidFill>
            </a:endParaRPr>
          </a:p>
        </p:txBody>
      </p:sp>
      <p:pic>
        <p:nvPicPr>
          <p:cNvPr id="16" name="Picture 15"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368300" y="4533900"/>
            <a:ext cx="2946400" cy="304800"/>
          </a:xfrm>
          <a:prstGeom prst="rect">
            <a:avLst/>
          </a:prstGeom>
        </p:spPr>
      </p:pic>
      <p:sp>
        <p:nvSpPr>
          <p:cNvPr id="17" name="Date Placeholder 16"/>
          <p:cNvSpPr>
            <a:spLocks noGrp="1"/>
          </p:cNvSpPr>
          <p:nvPr>
            <p:ph type="dt" sz="half" idx="10"/>
          </p:nvPr>
        </p:nvSpPr>
        <p:spPr/>
        <p:txBody>
          <a:bodyPr/>
          <a:lstStyle/>
          <a:p>
            <a:r>
              <a:rPr lang="en-US" smtClean="0"/>
              <a:t>6/17/12</a:t>
            </a:r>
            <a:endParaRPr lang="en-US"/>
          </a:p>
        </p:txBody>
      </p:sp>
      <p:pic>
        <p:nvPicPr>
          <p:cNvPr id="18" name="Picture 2"/>
          <p:cNvPicPr>
            <a:picLocks noChangeAspect="1" noChangeArrowheads="1"/>
          </p:cNvPicPr>
          <p:nvPr/>
        </p:nvPicPr>
        <p:blipFill>
          <a:blip r:embed="rId1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72008" y="3556987"/>
            <a:ext cx="2490892" cy="330101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1780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Content Placeholder 3"/>
          <p:cNvPicPr>
            <a:picLocks noGrp="1" noChangeAspect="1"/>
          </p:cNvPicPr>
          <p:nvPr/>
        </p:nvPicPr>
        <p:blipFill>
          <a:blip r:embed="rId3">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rcRect t="9219" r="7827"/>
          <a:stretch>
            <a:fillRect/>
          </a:stretch>
        </p:blipFill>
        <p:spPr>
          <a:xfrm>
            <a:off x="4191000" y="952500"/>
            <a:ext cx="4953000" cy="3505456"/>
          </a:xfrm>
          <a:prstGeom prst="rect">
            <a:avLst/>
          </a:prstGeom>
        </p:spPr>
      </p:pic>
      <p:sp>
        <p:nvSpPr>
          <p:cNvPr id="2" name="Title 1"/>
          <p:cNvSpPr>
            <a:spLocks noGrp="1"/>
          </p:cNvSpPr>
          <p:nvPr>
            <p:ph type="title"/>
          </p:nvPr>
        </p:nvSpPr>
        <p:spPr>
          <a:xfrm>
            <a:off x="457200" y="0"/>
            <a:ext cx="8229600" cy="685800"/>
          </a:xfrm>
        </p:spPr>
        <p:txBody>
          <a:bodyPr>
            <a:normAutofit/>
          </a:bodyPr>
          <a:lstStyle/>
          <a:p>
            <a:r>
              <a:rPr lang="en-US" dirty="0" smtClean="0"/>
              <a:t>Reaction Mechanism</a:t>
            </a:r>
            <a:endParaRPr lang="en-US" dirty="0"/>
          </a:p>
        </p:txBody>
      </p:sp>
      <p:sp>
        <p:nvSpPr>
          <p:cNvPr id="4" name="Footer Placeholder 3"/>
          <p:cNvSpPr>
            <a:spLocks noGrp="1"/>
          </p:cNvSpPr>
          <p:nvPr>
            <p:ph type="ftr" sz="quarter" idx="11"/>
          </p:nvPr>
        </p:nvSpPr>
        <p:spPr/>
        <p:txBody>
          <a:bodyPr/>
          <a:lstStyle/>
          <a:p>
            <a:r>
              <a:rPr lang="en-US" smtClean="0"/>
              <a:t>PR12-12-006, ATHENNA Collaboration,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
        <p:nvSpPr>
          <p:cNvPr id="9" name="TextBox 8"/>
          <p:cNvSpPr txBox="1"/>
          <p:nvPr/>
        </p:nvSpPr>
        <p:spPr>
          <a:xfrm>
            <a:off x="95746" y="685800"/>
            <a:ext cx="4388528" cy="3046988"/>
          </a:xfrm>
          <a:prstGeom prst="rect">
            <a:avLst/>
          </a:prstGeom>
          <a:noFill/>
        </p:spPr>
        <p:txBody>
          <a:bodyPr wrap="square" rtlCol="0">
            <a:spAutoFit/>
          </a:bodyPr>
          <a:lstStyle/>
          <a:p>
            <a:r>
              <a:rPr lang="en-US" sz="2000" dirty="0" smtClean="0"/>
              <a:t>Models (I):  Hard scattering </a:t>
            </a:r>
          </a:p>
          <a:p>
            <a:r>
              <a:rPr lang="en-US" sz="1600" dirty="0" smtClean="0"/>
              <a:t>(</a:t>
            </a:r>
            <a:r>
              <a:rPr lang="en-US" sz="1400" dirty="0" smtClean="0"/>
              <a:t>Brodsky, </a:t>
            </a:r>
            <a:r>
              <a:rPr lang="en-US" sz="1400" dirty="0" err="1" smtClean="0"/>
              <a:t>Chudakov</a:t>
            </a:r>
            <a:r>
              <a:rPr lang="en-US" sz="1400" dirty="0" smtClean="0"/>
              <a:t>, Hoyer, </a:t>
            </a:r>
            <a:r>
              <a:rPr lang="en-US" sz="1400" dirty="0" err="1" smtClean="0"/>
              <a:t>Laget</a:t>
            </a:r>
            <a:r>
              <a:rPr lang="en-US" sz="1400" dirty="0" smtClean="0"/>
              <a:t> 2001</a:t>
            </a:r>
            <a:r>
              <a:rPr lang="en-US" sz="1600" dirty="0" smtClean="0"/>
              <a:t>)</a:t>
            </a:r>
          </a:p>
          <a:p>
            <a:endParaRPr lang="en-US" sz="1600" dirty="0"/>
          </a:p>
          <a:p>
            <a:r>
              <a:rPr lang="en-US" sz="2000" dirty="0" smtClean="0"/>
              <a:t>Add in 3-gluon scattering</a:t>
            </a:r>
          </a:p>
          <a:p>
            <a:endParaRPr lang="en-US" sz="2000" dirty="0" smtClean="0"/>
          </a:p>
          <a:p>
            <a:endParaRPr lang="en-US" sz="2000" dirty="0"/>
          </a:p>
          <a:p>
            <a:endParaRPr lang="en-US" sz="2000" dirty="0" smtClean="0"/>
          </a:p>
          <a:p>
            <a:endParaRPr lang="en-US" sz="2000" dirty="0" smtClean="0"/>
          </a:p>
          <a:p>
            <a:endParaRPr lang="en-US" sz="2000" dirty="0" smtClean="0"/>
          </a:p>
          <a:p>
            <a:endParaRPr lang="en-US" sz="2000" dirty="0" smtClean="0"/>
          </a:p>
        </p:txBody>
      </p:sp>
      <p:graphicFrame>
        <p:nvGraphicFramePr>
          <p:cNvPr id="10" name="Object 9"/>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6793728"/>
              </p:ext>
            </p:extLst>
          </p:nvPr>
        </p:nvGraphicFramePr>
        <p:xfrm>
          <a:off x="403459" y="1905000"/>
          <a:ext cx="2590800" cy="2326306"/>
        </p:xfrm>
        <a:graphic>
          <a:graphicData uri="http://schemas.openxmlformats.org/presentationml/2006/ole">
            <p:oleObj spid="_x0000_s77826" name="Equation" r:id="rId4" imgW="1358640" imgH="1218960" progId="">
              <p:embed/>
            </p:oleObj>
          </a:graphicData>
        </a:graphic>
      </p:graphicFrame>
      <p:pic>
        <p:nvPicPr>
          <p:cNvPr id="27651" name="Picture 3"/>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61749" y="4544378"/>
            <a:ext cx="2895600" cy="1657350"/>
          </a:xfrm>
          <a:prstGeom prst="rect">
            <a:avLst/>
          </a:prstGeom>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1" name="TextBox 10"/>
          <p:cNvSpPr txBox="1"/>
          <p:nvPr/>
        </p:nvSpPr>
        <p:spPr>
          <a:xfrm>
            <a:off x="5270500" y="2863164"/>
            <a:ext cx="398592" cy="646331"/>
          </a:xfrm>
          <a:prstGeom prst="rect">
            <a:avLst/>
          </a:prstGeom>
          <a:noFill/>
        </p:spPr>
        <p:txBody>
          <a:bodyPr wrap="none" rtlCol="0">
            <a:spAutoFit/>
          </a:bodyPr>
          <a:lstStyle/>
          <a:p>
            <a:r>
              <a:rPr lang="en-US" sz="3600" b="1" dirty="0" smtClean="0">
                <a:solidFill>
                  <a:srgbClr val="000090"/>
                </a:solidFill>
                <a:latin typeface="Calibri"/>
                <a:cs typeface="Calibri"/>
              </a:rPr>
              <a:t>?</a:t>
            </a:r>
            <a:endParaRPr lang="en-US" sz="3600" b="1" dirty="0">
              <a:solidFill>
                <a:srgbClr val="000090"/>
              </a:solidFill>
              <a:latin typeface="Calibri"/>
              <a:cs typeface="Calibri"/>
            </a:endParaRPr>
          </a:p>
        </p:txBody>
      </p:sp>
      <p:sp>
        <p:nvSpPr>
          <p:cNvPr id="12" name="Date Placeholder 11"/>
          <p:cNvSpPr>
            <a:spLocks noGrp="1"/>
          </p:cNvSpPr>
          <p:nvPr>
            <p:ph type="dt" sz="half" idx="10"/>
          </p:nvPr>
        </p:nvSpPr>
        <p:spPr/>
        <p:txBody>
          <a:bodyPr/>
          <a:lstStyle/>
          <a:p>
            <a:r>
              <a:rPr lang="en-US" smtClean="0"/>
              <a:t>6/17/12</a:t>
            </a:r>
            <a:endParaRPr lang="en-US"/>
          </a:p>
        </p:txBody>
      </p:sp>
      <p:pic>
        <p:nvPicPr>
          <p:cNvPr id="13" name="Picture 12"/>
          <p:cNvPicPr>
            <a:picLocks noChangeAspect="1" noChangeArrowheads="1"/>
          </p:cNvPicPr>
          <p:nvPr/>
        </p:nvPicPr>
        <p:blipFill>
          <a:blip r:embed="rId6">
            <a:extLst>
              <a:ext uri="{28A0092B-C50C-407E-A947-70E740481C1C}">
                <a14:useLocalDpi xmlns:mc="http://schemas.openxmlformats.org/markup-compatibility/2006" xmlns:mv="urn:schemas-microsoft-com:mac:vml" xmlns="" xmlns:a="http://schemas.openxmlformats.org/drawingml/2006/main" xmlns:r="http://schemas.openxmlformats.org/officeDocument/2006/relationships" xmlns:p="http://schemas.openxmlformats.org/presentationml/2006/main" xmlns:a14="http://schemas.microsoft.com/office/drawing/2010/main" xmlns:lc="http://schemas.openxmlformats.org/drawingml/2006/lockedCanvas" val="0"/>
              </a:ext>
            </a:extLst>
          </a:blip>
          <a:srcRect/>
          <a:stretch>
            <a:fillRect/>
          </a:stretch>
        </p:blipFill>
        <p:spPr bwMode="auto">
          <a:xfrm>
            <a:off x="4775200" y="4331906"/>
            <a:ext cx="2379013" cy="2228515"/>
          </a:xfrm>
          <a:prstGeom prst="rect">
            <a:avLst/>
          </a:prstGeom>
          <a:noFill/>
          <a:ln>
            <a:noFill/>
          </a:ln>
          <a:effectLst/>
          <a:extLst>
            <a:ext uri="{909E8E84-426E-40DD-AFC4-6F175D3DCCD1}">
              <a14:hiddenFill xmlns:mc="http://schemas.openxmlformats.org/markup-compatibility/2006" xmlns:mv="urn:schemas-microsoft-com:mac:vml" xmlns="" xmlns:a="http://schemas.openxmlformats.org/drawingml/2006/main" xmlns:r="http://schemas.openxmlformats.org/officeDocument/2006/relationships" xmlns:p="http://schemas.openxmlformats.org/presentationml/2006/main" xmlns:a14="http://schemas.microsoft.com/office/drawing/2010/main" xmlns:lc="http://schemas.openxmlformats.org/drawingml/2006/lockedCanvas">
                <a:solidFill>
                  <a:schemeClr val="accent1"/>
                </a:solidFill>
              </a14:hiddenFill>
            </a:ext>
            <a:ext uri="{91240B29-F687-4F45-9708-019B960494DF}">
              <a14:hiddenLine xmlns:mc="http://schemas.openxmlformats.org/markup-compatibility/2006" xmlns:mv="urn:schemas-microsoft-com:mac:vml" xmlns="" xmlns:a="http://schemas.openxmlformats.org/drawingml/2006/main" xmlns:r="http://schemas.openxmlformats.org/officeDocument/2006/relationships" xmlns:p="http://schemas.openxmlformats.org/presentationml/2006/main" xmlns:a14="http://schemas.microsoft.com/office/drawing/2010/main" xmlns:lc="http://schemas.openxmlformats.org/drawingml/2006/lockedCanvas" w="9525">
                <a:solidFill>
                  <a:schemeClr val="tx1"/>
                </a:solidFill>
                <a:miter lim="800000"/>
                <a:headEnd/>
                <a:tailEnd/>
              </a14:hiddenLine>
            </a:ext>
            <a:ext uri="{AF507438-7753-43E0-B8FC-AC1667EBCBE1}">
              <a14:hiddenEffects xmlns:mc="http://schemas.openxmlformats.org/markup-compatibility/2006" xmlns:mv="urn:schemas-microsoft-com:mac:vml" xmlns="" xmlns:a="http://schemas.openxmlformats.org/drawingml/2006/main" xmlns:r="http://schemas.openxmlformats.org/officeDocument/2006/relationships" xmlns:p="http://schemas.openxmlformats.org/presentationml/2006/main" xmlns:a14="http://schemas.microsoft.com/office/drawing/2010/main"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99282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73489457"/>
              </p:ext>
            </p:extLst>
          </p:nvPr>
        </p:nvGraphicFramePr>
        <p:xfrm>
          <a:off x="3276600" y="3937000"/>
          <a:ext cx="5867400" cy="2921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24227" y="-31044"/>
            <a:ext cx="8229600" cy="831144"/>
          </a:xfrm>
        </p:spPr>
        <p:txBody>
          <a:bodyPr/>
          <a:lstStyle/>
          <a:p>
            <a:r>
              <a:rPr lang="en-US" dirty="0" smtClean="0"/>
              <a:t>Conformal (Trace) Anomaly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Picture 2"/>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59267" y="800100"/>
            <a:ext cx="1784733" cy="18288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57613716"/>
              </p:ext>
            </p:extLst>
          </p:nvPr>
        </p:nvGraphicFramePr>
        <p:xfrm>
          <a:off x="5727700" y="990600"/>
          <a:ext cx="1582823" cy="752605"/>
        </p:xfrm>
        <a:graphic>
          <a:graphicData uri="http://schemas.openxmlformats.org/presentationml/2006/ole">
            <p:oleObj spid="_x0000_s107522" name="Equation" r:id="rId6" imgW="533160" imgH="253800" progId="">
              <p:embed/>
            </p:oleObj>
          </a:graphicData>
        </a:graphic>
      </p:graphicFrame>
      <p:sp>
        <p:nvSpPr>
          <p:cNvPr id="9" name="TextBox 8"/>
          <p:cNvSpPr txBox="1"/>
          <p:nvPr/>
        </p:nvSpPr>
        <p:spPr>
          <a:xfrm>
            <a:off x="0" y="4058672"/>
            <a:ext cx="4695092" cy="1569660"/>
          </a:xfrm>
          <a:prstGeom prst="rect">
            <a:avLst/>
          </a:prstGeom>
          <a:noFill/>
        </p:spPr>
        <p:txBody>
          <a:bodyPr wrap="square" rtlCol="0">
            <a:spAutoFit/>
          </a:bodyPr>
          <a:lstStyle/>
          <a:p>
            <a:pPr>
              <a:buClr>
                <a:schemeClr val="accent2">
                  <a:lumMod val="60000"/>
                  <a:lumOff val="40000"/>
                </a:schemeClr>
              </a:buClr>
              <a:buFont typeface="Wingdings" charset="2"/>
              <a:buChar char=""/>
            </a:pPr>
            <a:r>
              <a:rPr lang="en-US" sz="2400" dirty="0" smtClean="0"/>
              <a:t>Decomposition of Proton mass [</a:t>
            </a:r>
            <a:r>
              <a:rPr lang="en-US" dirty="0" smtClean="0">
                <a:latin typeface="Calibri"/>
                <a:cs typeface="Calibri"/>
              </a:rPr>
              <a:t>X. </a:t>
            </a:r>
            <a:r>
              <a:rPr lang="en-US" dirty="0" err="1" smtClean="0">
                <a:latin typeface="Calibri"/>
                <a:cs typeface="Calibri"/>
              </a:rPr>
              <a:t>Ji</a:t>
            </a:r>
            <a:r>
              <a:rPr lang="en-US" dirty="0" smtClean="0">
                <a:latin typeface="Calibri"/>
                <a:cs typeface="Calibri"/>
              </a:rPr>
              <a:t>  PRL 74 1071 (1995)</a:t>
            </a:r>
            <a:r>
              <a:rPr lang="en-US" sz="2400" dirty="0" smtClean="0">
                <a:latin typeface="Calibri"/>
                <a:cs typeface="Calibri"/>
              </a:rPr>
              <a:t>]</a:t>
            </a:r>
            <a:endParaRPr lang="en-US" sz="2400" dirty="0" smtClean="0"/>
          </a:p>
          <a:p>
            <a:endParaRPr lang="en-US" sz="2400" dirty="0" smtClean="0"/>
          </a:p>
          <a:p>
            <a:r>
              <a:rPr lang="en-US" sz="2400" dirty="0" smtClean="0"/>
              <a:t>CM frame</a:t>
            </a:r>
          </a:p>
        </p:txBody>
      </p:sp>
      <p:graphicFrame>
        <p:nvGraphicFramePr>
          <p:cNvPr id="10" name="Object 9"/>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1390193"/>
              </p:ext>
            </p:extLst>
          </p:nvPr>
        </p:nvGraphicFramePr>
        <p:xfrm>
          <a:off x="1295400" y="2971800"/>
          <a:ext cx="5052433" cy="838200"/>
        </p:xfrm>
        <a:graphic>
          <a:graphicData uri="http://schemas.openxmlformats.org/presentationml/2006/ole">
            <p:oleObj spid="_x0000_s107523" name="Equation" r:id="rId7" imgW="2603160" imgH="431640" progId="">
              <p:embed/>
            </p:oleObj>
          </a:graphicData>
        </a:graphic>
      </p:graphicFrame>
      <p:sp>
        <p:nvSpPr>
          <p:cNvPr id="11" name="TextBox 10"/>
          <p:cNvSpPr txBox="1"/>
          <p:nvPr/>
        </p:nvSpPr>
        <p:spPr>
          <a:xfrm>
            <a:off x="5880100" y="5583703"/>
            <a:ext cx="990600" cy="646331"/>
          </a:xfrm>
          <a:prstGeom prst="rect">
            <a:avLst/>
          </a:prstGeom>
          <a:noFill/>
        </p:spPr>
        <p:txBody>
          <a:bodyPr wrap="square" rtlCol="0">
            <a:spAutoFit/>
          </a:bodyPr>
          <a:lstStyle/>
          <a:p>
            <a:r>
              <a:rPr lang="en-US" b="1" dirty="0" smtClean="0">
                <a:solidFill>
                  <a:schemeClr val="bg1"/>
                </a:solidFill>
                <a:latin typeface="Calibri"/>
                <a:cs typeface="Calibri"/>
              </a:rPr>
              <a:t>Quark Energy</a:t>
            </a:r>
            <a:endParaRPr lang="en-US" b="1" dirty="0">
              <a:solidFill>
                <a:schemeClr val="bg1"/>
              </a:solidFill>
              <a:latin typeface="Calibri"/>
              <a:cs typeface="Calibri"/>
            </a:endParaRPr>
          </a:p>
        </p:txBody>
      </p:sp>
      <p:sp>
        <p:nvSpPr>
          <p:cNvPr id="12" name="TextBox 11"/>
          <p:cNvSpPr txBox="1"/>
          <p:nvPr/>
        </p:nvSpPr>
        <p:spPr>
          <a:xfrm>
            <a:off x="5727700" y="4633519"/>
            <a:ext cx="1143000" cy="646331"/>
          </a:xfrm>
          <a:prstGeom prst="rect">
            <a:avLst/>
          </a:prstGeom>
          <a:noFill/>
        </p:spPr>
        <p:txBody>
          <a:bodyPr wrap="square" rtlCol="0">
            <a:spAutoFit/>
          </a:bodyPr>
          <a:lstStyle/>
          <a:p>
            <a:r>
              <a:rPr lang="en-US" b="1" dirty="0" smtClean="0">
                <a:solidFill>
                  <a:schemeClr val="bg1"/>
                </a:solidFill>
                <a:latin typeface="Calibri"/>
                <a:cs typeface="Calibri"/>
              </a:rPr>
              <a:t>Trace Anomaly</a:t>
            </a:r>
            <a:endParaRPr lang="en-US" b="1" dirty="0">
              <a:solidFill>
                <a:schemeClr val="bg1"/>
              </a:solidFill>
              <a:latin typeface="Calibri"/>
              <a:cs typeface="Calibri"/>
            </a:endParaRPr>
          </a:p>
        </p:txBody>
      </p:sp>
      <p:sp>
        <p:nvSpPr>
          <p:cNvPr id="13" name="TextBox 12"/>
          <p:cNvSpPr txBox="1"/>
          <p:nvPr/>
        </p:nvSpPr>
        <p:spPr>
          <a:xfrm>
            <a:off x="4834792" y="5001398"/>
            <a:ext cx="838200" cy="646331"/>
          </a:xfrm>
          <a:prstGeom prst="rect">
            <a:avLst/>
          </a:prstGeom>
          <a:noFill/>
        </p:spPr>
        <p:txBody>
          <a:bodyPr wrap="square" rtlCol="0">
            <a:spAutoFit/>
          </a:bodyPr>
          <a:lstStyle/>
          <a:p>
            <a:r>
              <a:rPr lang="en-US" b="1" dirty="0" smtClean="0">
                <a:solidFill>
                  <a:schemeClr val="accent6">
                    <a:lumMod val="60000"/>
                    <a:lumOff val="40000"/>
                  </a:schemeClr>
                </a:solidFill>
                <a:latin typeface="Calibri"/>
                <a:cs typeface="Calibri"/>
              </a:rPr>
              <a:t>Gluon Energy</a:t>
            </a:r>
            <a:endParaRPr lang="en-US" b="1" dirty="0">
              <a:solidFill>
                <a:schemeClr val="accent6">
                  <a:lumMod val="60000"/>
                  <a:lumOff val="40000"/>
                </a:schemeClr>
              </a:solidFill>
              <a:latin typeface="Calibri"/>
              <a:cs typeface="Calibri"/>
            </a:endParaRPr>
          </a:p>
        </p:txBody>
      </p:sp>
      <p:sp>
        <p:nvSpPr>
          <p:cNvPr id="14" name="TextBox 13"/>
          <p:cNvSpPr txBox="1"/>
          <p:nvPr/>
        </p:nvSpPr>
        <p:spPr>
          <a:xfrm>
            <a:off x="5054599" y="5906869"/>
            <a:ext cx="1107725" cy="646331"/>
          </a:xfrm>
          <a:prstGeom prst="rect">
            <a:avLst/>
          </a:prstGeom>
          <a:noFill/>
        </p:spPr>
        <p:txBody>
          <a:bodyPr wrap="square" rtlCol="0">
            <a:spAutoFit/>
          </a:bodyPr>
          <a:lstStyle/>
          <a:p>
            <a:r>
              <a:rPr lang="en-US" b="1" dirty="0" smtClean="0">
                <a:solidFill>
                  <a:srgbClr val="FFFFFF"/>
                </a:solidFill>
                <a:latin typeface="Calibri"/>
                <a:cs typeface="Calibri"/>
              </a:rPr>
              <a:t>Quark Mass</a:t>
            </a:r>
            <a:endParaRPr lang="en-US" b="1" dirty="0">
              <a:solidFill>
                <a:srgbClr val="FFFFFF"/>
              </a:solidFill>
              <a:latin typeface="Calibri"/>
              <a:cs typeface="Calibri"/>
            </a:endParaRPr>
          </a:p>
        </p:txBody>
      </p:sp>
      <p:graphicFrame>
        <p:nvGraphicFramePr>
          <p:cNvPr id="15" name="Object 14"/>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19430654"/>
              </p:ext>
            </p:extLst>
          </p:nvPr>
        </p:nvGraphicFramePr>
        <p:xfrm>
          <a:off x="-1" y="5628332"/>
          <a:ext cx="1778999" cy="520015"/>
        </p:xfrm>
        <a:graphic>
          <a:graphicData uri="http://schemas.openxmlformats.org/presentationml/2006/ole">
            <p:oleObj spid="_x0000_s107524" name="Equation" r:id="rId8" imgW="825480" imgH="241200" progId="">
              <p:embed/>
            </p:oleObj>
          </a:graphicData>
        </a:graphic>
      </p:graphicFrame>
      <p:sp>
        <p:nvSpPr>
          <p:cNvPr id="3" name="Content Placeholder 2"/>
          <p:cNvSpPr>
            <a:spLocks noGrp="1"/>
          </p:cNvSpPr>
          <p:nvPr>
            <p:ph idx="1"/>
          </p:nvPr>
        </p:nvSpPr>
        <p:spPr>
          <a:xfrm>
            <a:off x="-1" y="990600"/>
            <a:ext cx="9144001" cy="5715000"/>
          </a:xfrm>
        </p:spPr>
        <p:txBody>
          <a:bodyPr>
            <a:normAutofit/>
          </a:bodyPr>
          <a:lstStyle/>
          <a:p>
            <a:endParaRPr lang="en-US" sz="2800" dirty="0" smtClean="0"/>
          </a:p>
          <a:p>
            <a:pPr lvl="1"/>
            <a:r>
              <a:rPr lang="en-US" sz="2400" dirty="0" smtClean="0"/>
              <a:t> </a:t>
            </a:r>
            <a:r>
              <a:rPr lang="en-US" sz="2400" b="1" u="sng" dirty="0"/>
              <a:t>T</a:t>
            </a:r>
            <a:r>
              <a:rPr lang="en-US" sz="2400" b="1" u="sng" dirty="0" smtClean="0"/>
              <a:t>race </a:t>
            </a:r>
            <a:r>
              <a:rPr lang="en-US" sz="2400" b="1" u="sng" dirty="0"/>
              <a:t>of energy momentum tensor  </a:t>
            </a:r>
            <a:endParaRPr lang="en-US" sz="2400" dirty="0" smtClean="0"/>
          </a:p>
          <a:p>
            <a:pPr lvl="1"/>
            <a:r>
              <a:rPr lang="en-US" sz="2400" b="1" u="sng" dirty="0" smtClean="0"/>
              <a:t>“</a:t>
            </a:r>
            <a:r>
              <a:rPr lang="en-US" sz="2400" b="1" u="sng" dirty="0"/>
              <a:t>B</a:t>
            </a:r>
            <a:r>
              <a:rPr lang="en-US" sz="2400" b="1" u="sng" dirty="0" smtClean="0"/>
              <a:t>eta</a:t>
            </a:r>
            <a:r>
              <a:rPr lang="en-US" sz="2400" b="1" u="sng" dirty="0"/>
              <a:t>” </a:t>
            </a:r>
            <a:r>
              <a:rPr lang="en-US" sz="2400" b="1" u="sng" dirty="0" smtClean="0"/>
              <a:t>function </a:t>
            </a:r>
            <a:r>
              <a:rPr lang="en-US" sz="2400" dirty="0" smtClean="0"/>
              <a:t>energy </a:t>
            </a:r>
            <a:r>
              <a:rPr lang="en-US" sz="2400" dirty="0"/>
              <a:t>evolution of strong</a:t>
            </a:r>
            <a:r>
              <a:rPr lang="en-US" sz="2400" dirty="0" smtClean="0"/>
              <a:t> </a:t>
            </a:r>
          </a:p>
          <a:p>
            <a:pPr lvl="1">
              <a:buNone/>
            </a:pPr>
            <a:r>
              <a:rPr lang="en-US" dirty="0" smtClean="0"/>
              <a:t>		</a:t>
            </a:r>
            <a:r>
              <a:rPr lang="en-US" sz="2400" dirty="0" smtClean="0"/>
              <a:t>interaction </a:t>
            </a:r>
            <a:r>
              <a:rPr lang="en-US" sz="2400" dirty="0"/>
              <a:t>coupling </a:t>
            </a:r>
            <a:r>
              <a:rPr lang="en-US" sz="2400" dirty="0" smtClean="0"/>
              <a:t>constant</a:t>
            </a:r>
            <a:endParaRPr lang="en-US" sz="2400" dirty="0"/>
          </a:p>
          <a:p>
            <a:endParaRPr lang="en-US" sz="2400" dirty="0" smtClean="0"/>
          </a:p>
          <a:p>
            <a:endParaRPr lang="en-US" sz="2400" dirty="0"/>
          </a:p>
          <a:p>
            <a:endParaRPr lang="en-US" sz="2800" dirty="0" smtClean="0"/>
          </a:p>
          <a:p>
            <a:pPr marL="0" indent="0">
              <a:buNone/>
            </a:pPr>
            <a:r>
              <a:rPr lang="en-US" sz="2400" dirty="0" smtClean="0"/>
              <a:t>	</a:t>
            </a:r>
          </a:p>
        </p:txBody>
      </p:sp>
      <p:sp>
        <p:nvSpPr>
          <p:cNvPr id="16" name="Date Placeholder 15"/>
          <p:cNvSpPr>
            <a:spLocks noGrp="1"/>
          </p:cNvSpPr>
          <p:nvPr>
            <p:ph type="dt" sz="half" idx="10"/>
          </p:nvPr>
        </p:nvSpPr>
        <p:spPr/>
        <p:txBody>
          <a:bodyPr/>
          <a:lstStyle/>
          <a:p>
            <a:r>
              <a:rPr lang="en-US" smtClean="0"/>
              <a:t>6/17/12</a:t>
            </a:r>
            <a:endParaRPr lang="en-US"/>
          </a:p>
        </p:txBody>
      </p:sp>
      <p:sp>
        <p:nvSpPr>
          <p:cNvPr id="17" name="Footer Placeholder 16"/>
          <p:cNvSpPr>
            <a:spLocks noGrp="1"/>
          </p:cNvSpPr>
          <p:nvPr>
            <p:ph type="ftr" sz="quarter" idx="11"/>
          </p:nvPr>
        </p:nvSpPr>
        <p:spPr/>
        <p:txBody>
          <a:bodyPr/>
          <a:lstStyle/>
          <a:p>
            <a:r>
              <a:rPr lang="en-US" smtClean="0"/>
              <a:t>PR12-12-006, ATHENNA Collaboration, Newport News</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5797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8739" y="0"/>
            <a:ext cx="8229600" cy="736600"/>
          </a:xfrm>
        </p:spPr>
        <p:txBody>
          <a:bodyPr>
            <a:normAutofit/>
          </a:bodyPr>
          <a:lstStyle/>
          <a:p>
            <a:r>
              <a:rPr lang="en-US" dirty="0" smtClean="0"/>
              <a:t>Another view: Reaction mechanism with FSI?</a:t>
            </a:r>
            <a:endParaRPr lang="en-US" dirty="0"/>
          </a:p>
        </p:txBody>
      </p:sp>
      <p:sp>
        <p:nvSpPr>
          <p:cNvPr id="3" name="Content Placeholder 2"/>
          <p:cNvSpPr>
            <a:spLocks noGrp="1"/>
          </p:cNvSpPr>
          <p:nvPr>
            <p:ph idx="1"/>
          </p:nvPr>
        </p:nvSpPr>
        <p:spPr>
          <a:xfrm>
            <a:off x="0" y="2971800"/>
            <a:ext cx="4584700" cy="3124678"/>
          </a:xfrm>
        </p:spPr>
        <p:txBody>
          <a:bodyPr>
            <a:normAutofit/>
          </a:bodyPr>
          <a:lstStyle/>
          <a:p>
            <a:r>
              <a:rPr lang="en-US" sz="2000" b="1" dirty="0" smtClean="0"/>
              <a:t>Imaginary part </a:t>
            </a:r>
            <a:r>
              <a:rPr lang="en-US" sz="2000" dirty="0" smtClean="0"/>
              <a:t>is related to the total cross section through optical theorem</a:t>
            </a:r>
          </a:p>
          <a:p>
            <a:r>
              <a:rPr lang="en-US" sz="2000" b="1" dirty="0" smtClean="0">
                <a:solidFill>
                  <a:srgbClr val="7030A0"/>
                </a:solidFill>
              </a:rPr>
              <a:t>Real part </a:t>
            </a:r>
            <a:r>
              <a:rPr lang="en-US" sz="2000" b="1" dirty="0" smtClean="0"/>
              <a:t>contains the conformal (trace) anomaly</a:t>
            </a:r>
          </a:p>
          <a:p>
            <a:pPr lvl="1"/>
            <a:r>
              <a:rPr lang="en-US" sz="2000" dirty="0" smtClean="0"/>
              <a:t>Dominate the near threshold region </a:t>
            </a:r>
          </a:p>
        </p:txBody>
      </p:sp>
      <p:sp>
        <p:nvSpPr>
          <p:cNvPr id="4" name="Footer Placeholder 3"/>
          <p:cNvSpPr>
            <a:spLocks noGrp="1"/>
          </p:cNvSpPr>
          <p:nvPr>
            <p:ph type="ftr" sz="quarter" idx="11"/>
          </p:nvPr>
        </p:nvSpPr>
        <p:spPr/>
        <p:txBody>
          <a:bodyPr/>
          <a:lstStyle/>
          <a:p>
            <a:r>
              <a:rPr lang="en-US" smtClean="0"/>
              <a:t>PR12-12-006, ATHENNA Collaboration,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pic>
        <p:nvPicPr>
          <p:cNvPr id="6148" name="Picture 4"/>
          <p:cNvPicPr>
            <a:picLocks noChangeAspect="1" noChangeArrowheads="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1653"/>
          <a:stretch/>
        </p:blipFill>
        <p:spPr bwMode="auto">
          <a:xfrm>
            <a:off x="339167" y="1211232"/>
            <a:ext cx="7585633" cy="10668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3572"/>
          <a:stretch>
            <a:fillRect/>
          </a:stretch>
        </p:blipFill>
        <p:spPr bwMode="auto">
          <a:xfrm>
            <a:off x="1" y="2278032"/>
            <a:ext cx="4432300" cy="76582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4" name="TextBox 13"/>
          <p:cNvSpPr txBox="1"/>
          <p:nvPr/>
        </p:nvSpPr>
        <p:spPr>
          <a:xfrm>
            <a:off x="1066800" y="5635171"/>
            <a:ext cx="6858000" cy="830997"/>
          </a:xfrm>
          <a:prstGeom prst="rect">
            <a:avLst/>
          </a:prstGeom>
          <a:solidFill>
            <a:srgbClr val="CCFFCC"/>
          </a:solidFill>
          <a:ln w="3175" cap="flat" cmpd="sng" algn="ctr">
            <a:noFill/>
            <a:prstDash val="solid"/>
            <a:round/>
            <a:headEnd type="none" w="med" len="med"/>
            <a:tailEnd type="none" w="med" len="med"/>
          </a:ln>
        </p:spPr>
        <p:txBody>
          <a:bodyPr wrap="square" rtlCol="0">
            <a:spAutoFit/>
          </a:bodyPr>
          <a:lstStyle/>
          <a:p>
            <a:pPr algn="ctr"/>
            <a:r>
              <a:rPr lang="en-US" sz="2400" b="1" dirty="0" smtClean="0">
                <a:solidFill>
                  <a:srgbClr val="000090"/>
                </a:solidFill>
                <a:latin typeface="Calibri"/>
                <a:cs typeface="Calibri"/>
              </a:rPr>
              <a:t>A measurement near threshold could shed light on the conformal anomaly</a:t>
            </a:r>
          </a:p>
        </p:txBody>
      </p:sp>
      <p:pic>
        <p:nvPicPr>
          <p:cNvPr id="7" name="Picture 6"/>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8605" r="6194"/>
          <a:stretch>
            <a:fillRect/>
          </a:stretch>
        </p:blipFill>
        <p:spPr>
          <a:xfrm>
            <a:off x="4584700" y="2278032"/>
            <a:ext cx="4559300" cy="3357139"/>
          </a:xfrm>
          <a:prstGeom prst="rect">
            <a:avLst/>
          </a:prstGeom>
        </p:spPr>
      </p:pic>
      <p:sp>
        <p:nvSpPr>
          <p:cNvPr id="12" name="TextBox 11"/>
          <p:cNvSpPr txBox="1"/>
          <p:nvPr/>
        </p:nvSpPr>
        <p:spPr>
          <a:xfrm>
            <a:off x="318739" y="729734"/>
            <a:ext cx="7413633" cy="553998"/>
          </a:xfrm>
          <a:prstGeom prst="rect">
            <a:avLst/>
          </a:prstGeom>
          <a:noFill/>
        </p:spPr>
        <p:txBody>
          <a:bodyPr wrap="none" rtlCol="0">
            <a:spAutoFit/>
          </a:bodyPr>
          <a:lstStyle/>
          <a:p>
            <a:r>
              <a:rPr lang="en-US" sz="1600" dirty="0" smtClean="0"/>
              <a:t>D. </a:t>
            </a:r>
            <a:r>
              <a:rPr lang="en-US" sz="1400" dirty="0" err="1" smtClean="0"/>
              <a:t>Kharzeev</a:t>
            </a:r>
            <a:r>
              <a:rPr lang="en-US" sz="1400" dirty="0" smtClean="0"/>
              <a:t>. </a:t>
            </a:r>
            <a:r>
              <a:rPr lang="en-US" sz="1400" dirty="0" err="1" smtClean="0"/>
              <a:t>Quarkonium</a:t>
            </a:r>
            <a:r>
              <a:rPr lang="en-US" sz="1400" dirty="0" smtClean="0"/>
              <a:t> interactions in QCD, 1995</a:t>
            </a:r>
          </a:p>
          <a:p>
            <a:r>
              <a:rPr lang="en-US" sz="1400" dirty="0" smtClean="0"/>
              <a:t>D. </a:t>
            </a:r>
            <a:r>
              <a:rPr lang="en-US" sz="1400" dirty="0" err="1" smtClean="0"/>
              <a:t>Kharzeev</a:t>
            </a:r>
            <a:r>
              <a:rPr lang="en-US" sz="1400" dirty="0" smtClean="0"/>
              <a:t>, H. </a:t>
            </a:r>
            <a:r>
              <a:rPr lang="en-US" sz="1400" dirty="0" err="1" smtClean="0"/>
              <a:t>Satz</a:t>
            </a:r>
            <a:r>
              <a:rPr lang="en-US" sz="1400" dirty="0" smtClean="0"/>
              <a:t>, A. </a:t>
            </a:r>
            <a:r>
              <a:rPr lang="en-US" sz="1400" dirty="0" err="1" smtClean="0"/>
              <a:t>Syamtomov</a:t>
            </a:r>
            <a:r>
              <a:rPr lang="en-US" sz="1400" dirty="0" smtClean="0"/>
              <a:t>, and G. </a:t>
            </a:r>
            <a:r>
              <a:rPr lang="en-US" sz="1400" dirty="0" err="1" smtClean="0"/>
              <a:t>Zinovjev</a:t>
            </a:r>
            <a:r>
              <a:rPr lang="en-US" sz="1400" dirty="0" smtClean="0"/>
              <a:t>, </a:t>
            </a:r>
            <a:r>
              <a:rPr lang="en-US" sz="1400" dirty="0" err="1" smtClean="0"/>
              <a:t>Eur.Phys.J</a:t>
            </a:r>
            <a:r>
              <a:rPr lang="en-US" sz="1400" dirty="0" smtClean="0"/>
              <a:t>., C9:459–462, 1999</a:t>
            </a:r>
            <a:endParaRPr lang="en-US" sz="1400" dirty="0"/>
          </a:p>
        </p:txBody>
      </p:sp>
      <p:sp>
        <p:nvSpPr>
          <p:cNvPr id="13" name="Date Placeholder 12"/>
          <p:cNvSpPr>
            <a:spLocks noGrp="1"/>
          </p:cNvSpPr>
          <p:nvPr>
            <p:ph type="dt" sz="half" idx="10"/>
          </p:nvPr>
        </p:nvSpPr>
        <p:spPr/>
        <p:txBody>
          <a:bodyPr/>
          <a:lstStyle/>
          <a:p>
            <a:r>
              <a:rPr lang="en-US" smtClean="0"/>
              <a:t>6/17/12</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2117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propose to </a:t>
            </a:r>
            <a:endParaRPr lang="en-US" dirty="0"/>
          </a:p>
        </p:txBody>
      </p:sp>
      <p:sp>
        <p:nvSpPr>
          <p:cNvPr id="4" name="Date Placeholder 3"/>
          <p:cNvSpPr>
            <a:spLocks noGrp="1"/>
          </p:cNvSpPr>
          <p:nvPr>
            <p:ph type="dt" sz="half" idx="10"/>
          </p:nvPr>
        </p:nvSpPr>
        <p:spPr/>
        <p:txBody>
          <a:bodyPr/>
          <a:lstStyle/>
          <a:p>
            <a:r>
              <a:rPr lang="en-US" smtClean="0"/>
              <a:t>6/17/12</a:t>
            </a:r>
            <a:endParaRPr lang="en-US"/>
          </a:p>
        </p:txBody>
      </p:sp>
      <p:sp>
        <p:nvSpPr>
          <p:cNvPr id="5" name="Footer Placeholder 4"/>
          <p:cNvSpPr>
            <a:spLocks noGrp="1"/>
          </p:cNvSpPr>
          <p:nvPr>
            <p:ph type="ftr" sz="quarter" idx="11"/>
          </p:nvPr>
        </p:nvSpPr>
        <p:spPr/>
        <p:txBody>
          <a:bodyPr/>
          <a:lstStyle/>
          <a:p>
            <a:r>
              <a:rPr lang="en-US" smtClean="0"/>
              <a:t>PR12-12-006, ATHENNA Collaboration,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15</a:t>
            </a:fld>
            <a:endParaRPr lang="en-US"/>
          </a:p>
        </p:txBody>
      </p:sp>
      <p:sp>
        <p:nvSpPr>
          <p:cNvPr id="8" name="Content Placeholder 2"/>
          <p:cNvSpPr txBox="1">
            <a:spLocks/>
          </p:cNvSpPr>
          <p:nvPr/>
        </p:nvSpPr>
        <p:spPr>
          <a:xfrm>
            <a:off x="0" y="685800"/>
            <a:ext cx="9143999" cy="2628900"/>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90000"/>
              <a:buFont typeface="Wingdings" charset="2"/>
              <a:buChar char=""/>
              <a:tabLst/>
              <a:defRPr/>
            </a:pPr>
            <a:r>
              <a:rPr kumimoji="0" lang="en-US" sz="2600" b="1" i="0" u="none" strike="noStrike" kern="1200" cap="none" spc="0" normalizeH="0" baseline="0" noProof="0" dirty="0" smtClean="0">
                <a:ln>
                  <a:noFill/>
                </a:ln>
                <a:solidFill>
                  <a:srgbClr val="000090"/>
                </a:solidFill>
                <a:effectLst/>
                <a:uLnTx/>
                <a:uFillTx/>
                <a:latin typeface="Calibri"/>
                <a:ea typeface="+mn-ea"/>
                <a:cs typeface="Calibri"/>
              </a:rPr>
              <a:t>Measure the </a:t>
            </a:r>
            <a:r>
              <a:rPr kumimoji="0" lang="en-US" sz="2600" b="1" i="1" u="none" strike="noStrike" kern="1200" cap="none" spc="0" normalizeH="0" baseline="0" noProof="0" dirty="0" err="1" smtClean="0">
                <a:ln>
                  <a:noFill/>
                </a:ln>
                <a:solidFill>
                  <a:srgbClr val="000090"/>
                </a:solidFill>
                <a:effectLst/>
                <a:uLnTx/>
                <a:uFillTx/>
                <a:latin typeface="Calibri"/>
                <a:ea typeface="+mn-ea"/>
                <a:cs typeface="Calibri"/>
              </a:rPr>
              <a:t>t</a:t>
            </a:r>
            <a:r>
              <a:rPr kumimoji="0" lang="en-US" sz="2600" b="1" i="0" u="none" strike="noStrike" kern="1200" cap="none" spc="0" normalizeH="0" baseline="0" noProof="0" dirty="0" smtClean="0">
                <a:ln>
                  <a:noFill/>
                </a:ln>
                <a:solidFill>
                  <a:srgbClr val="000090"/>
                </a:solidFill>
                <a:effectLst/>
                <a:uLnTx/>
                <a:uFillTx/>
                <a:latin typeface="Calibri"/>
                <a:ea typeface="+mn-ea"/>
                <a:cs typeface="Calibri"/>
              </a:rPr>
              <a:t> dependence and energy dependence of </a:t>
            </a:r>
            <a:r>
              <a:rPr kumimoji="0" lang="en-US" sz="2600" b="1" i="1" u="none" strike="noStrike" kern="1200" cap="none" spc="0" normalizeH="0" baseline="0" noProof="0" dirty="0" smtClean="0">
                <a:ln>
                  <a:noFill/>
                </a:ln>
                <a:solidFill>
                  <a:srgbClr val="000090"/>
                </a:solidFill>
                <a:effectLst/>
                <a:uLnTx/>
                <a:uFillTx/>
                <a:latin typeface="Calibri"/>
                <a:ea typeface="+mn-ea"/>
                <a:cs typeface="Calibri"/>
              </a:rPr>
              <a:t>J/ψ </a:t>
            </a:r>
            <a:r>
              <a:rPr kumimoji="0" lang="en-US" sz="2600" b="1" i="0" u="none" strike="noStrike" kern="1200" cap="none" spc="0" normalizeH="0" baseline="0" noProof="0" dirty="0" smtClean="0">
                <a:ln>
                  <a:noFill/>
                </a:ln>
                <a:solidFill>
                  <a:srgbClr val="000090"/>
                </a:solidFill>
                <a:effectLst/>
                <a:uLnTx/>
                <a:uFillTx/>
                <a:latin typeface="Calibri"/>
                <a:ea typeface="+mn-ea"/>
                <a:cs typeface="Calibri"/>
              </a:rPr>
              <a:t>cross sections near threshold.</a:t>
            </a:r>
          </a:p>
          <a:p>
            <a:pPr marL="685800" marR="0" lvl="1" indent="-336550" algn="l" defTabSz="914400" rtl="0" eaLnBrk="1" fontAlgn="auto" latinLnBrk="0" hangingPunct="1">
              <a:lnSpc>
                <a:spcPct val="100000"/>
              </a:lnSpc>
              <a:spcBef>
                <a:spcPts val="600"/>
              </a:spcBef>
              <a:spcAft>
                <a:spcPts val="0"/>
              </a:spcAft>
              <a:buClr>
                <a:schemeClr val="accent1">
                  <a:lumMod val="75000"/>
                </a:schemeClr>
              </a:buClr>
              <a:buSzPct val="80000"/>
              <a:buFont typeface="Wingdings" charset="2"/>
              <a:buChar char="➥"/>
              <a:tabLst/>
              <a:defRPr/>
            </a:pPr>
            <a:r>
              <a:rPr kumimoji="0" lang="en-US" sz="2200" i="0" u="none" strike="noStrike" kern="1200" cap="none" spc="0" normalizeH="0" baseline="0" noProof="0" dirty="0" smtClean="0">
                <a:ln>
                  <a:noFill/>
                </a:ln>
                <a:solidFill>
                  <a:srgbClr val="000090"/>
                </a:solidFill>
                <a:effectLst/>
                <a:uLnTx/>
                <a:uFillTx/>
                <a:latin typeface="Calibri"/>
                <a:ea typeface="+mn-ea"/>
                <a:cs typeface="Calibri"/>
              </a:rPr>
              <a:t>Probe the nucleon strong fields in a non-</a:t>
            </a:r>
            <a:r>
              <a:rPr kumimoji="0" lang="en-US" sz="2200" i="0" u="none" strike="noStrike" kern="1200" cap="none" spc="0" normalizeH="0" baseline="0" noProof="0" dirty="0" err="1" smtClean="0">
                <a:ln>
                  <a:noFill/>
                </a:ln>
                <a:solidFill>
                  <a:srgbClr val="000090"/>
                </a:solidFill>
                <a:effectLst/>
                <a:uLnTx/>
                <a:uFillTx/>
                <a:latin typeface="Calibri"/>
                <a:ea typeface="+mn-ea"/>
                <a:cs typeface="Calibri"/>
              </a:rPr>
              <a:t>perturbative</a:t>
            </a:r>
            <a:r>
              <a:rPr kumimoji="0" lang="en-US" sz="2200" i="0" u="none" strike="noStrike" kern="1200" cap="none" spc="0" normalizeH="0" baseline="0" noProof="0" dirty="0" smtClean="0">
                <a:ln>
                  <a:noFill/>
                </a:ln>
                <a:solidFill>
                  <a:srgbClr val="000090"/>
                </a:solidFill>
                <a:effectLst/>
                <a:uLnTx/>
                <a:uFillTx/>
                <a:latin typeface="Calibri"/>
                <a:ea typeface="+mn-ea"/>
                <a:cs typeface="Calibri"/>
              </a:rPr>
              <a:t> region</a:t>
            </a:r>
          </a:p>
          <a:p>
            <a:pPr marL="685800" marR="0" lvl="1" indent="-336550" algn="l" defTabSz="914400" rtl="0" eaLnBrk="1" fontAlgn="auto" latinLnBrk="0" hangingPunct="1">
              <a:lnSpc>
                <a:spcPct val="100000"/>
              </a:lnSpc>
              <a:spcBef>
                <a:spcPts val="600"/>
              </a:spcBef>
              <a:spcAft>
                <a:spcPts val="0"/>
              </a:spcAft>
              <a:buClr>
                <a:schemeClr val="accent1">
                  <a:lumMod val="75000"/>
                </a:schemeClr>
              </a:buClr>
              <a:buSzPct val="80000"/>
              <a:buFont typeface="Wingdings" charset="2"/>
              <a:buChar char="➥"/>
              <a:tabLst/>
              <a:defRPr/>
            </a:pPr>
            <a:r>
              <a:rPr kumimoji="0" lang="en-US" sz="2200" i="0" u="none" strike="noStrike" kern="1200" cap="none" spc="0" normalizeH="0" baseline="0" noProof="0" dirty="0" smtClean="0">
                <a:ln>
                  <a:noFill/>
                </a:ln>
                <a:solidFill>
                  <a:srgbClr val="000090"/>
                </a:solidFill>
                <a:effectLst/>
                <a:uLnTx/>
                <a:uFillTx/>
                <a:latin typeface="Calibri"/>
                <a:ea typeface="+mn-ea"/>
                <a:cs typeface="Calibri"/>
              </a:rPr>
              <a:t>Search for a possible enhancement of the cross section close to threshold</a:t>
            </a:r>
          </a:p>
          <a:p>
            <a:pPr marL="685800" marR="0" lvl="1" indent="-336550" algn="l" defTabSz="914400" rtl="0" eaLnBrk="1" fontAlgn="auto" latinLnBrk="0" hangingPunct="1">
              <a:lnSpc>
                <a:spcPct val="100000"/>
              </a:lnSpc>
              <a:spcBef>
                <a:spcPts val="600"/>
              </a:spcBef>
              <a:spcAft>
                <a:spcPts val="0"/>
              </a:spcAft>
              <a:buClr>
                <a:schemeClr val="accent1">
                  <a:lumMod val="75000"/>
                </a:schemeClr>
              </a:buClr>
              <a:buSzPct val="80000"/>
              <a:buFont typeface="Wingdings" charset="2"/>
              <a:buChar char="➥"/>
              <a:tabLst/>
              <a:defRPr/>
            </a:pPr>
            <a:r>
              <a:rPr kumimoji="0" lang="en-US" sz="2200" i="0" u="none" strike="noStrike" kern="1200" cap="none" spc="0" normalizeH="0" baseline="0" noProof="0" dirty="0" smtClean="0">
                <a:ln>
                  <a:noFill/>
                </a:ln>
                <a:solidFill>
                  <a:srgbClr val="000090"/>
                </a:solidFill>
                <a:effectLst/>
                <a:uLnTx/>
                <a:uFillTx/>
                <a:latin typeface="Calibri"/>
                <a:ea typeface="+mn-ea"/>
                <a:cs typeface="Calibri"/>
              </a:rPr>
              <a:t>Shed some light on the conformal/trace anomaly </a:t>
            </a:r>
            <a:endParaRPr kumimoji="0" lang="en-US" sz="2200" i="0" u="none" strike="noStrike" kern="1200" cap="none" spc="0" normalizeH="0" baseline="0" noProof="0" dirty="0">
              <a:ln>
                <a:noFill/>
              </a:ln>
              <a:solidFill>
                <a:srgbClr val="000090"/>
              </a:solidFill>
              <a:effectLst/>
              <a:uLnTx/>
              <a:uFillTx/>
              <a:latin typeface="Calibri"/>
              <a:ea typeface="+mn-ea"/>
              <a:cs typeface="Calibri"/>
            </a:endParaRPr>
          </a:p>
        </p:txBody>
      </p:sp>
      <p:sp>
        <p:nvSpPr>
          <p:cNvPr id="9" name="Content Placeholder 2"/>
          <p:cNvSpPr txBox="1">
            <a:spLocks/>
          </p:cNvSpPr>
          <p:nvPr/>
        </p:nvSpPr>
        <p:spPr>
          <a:xfrm>
            <a:off x="-177800" y="3863975"/>
            <a:ext cx="9143999" cy="2628900"/>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90000"/>
              <a:buFont typeface="Wingdings" charset="2"/>
              <a:buChar char=""/>
              <a:tabLst/>
              <a:defRPr/>
            </a:pPr>
            <a:endParaRPr kumimoji="0" lang="en-US" sz="2200" b="1" i="0" u="none" strike="noStrike" kern="1200" cap="none" spc="0" normalizeH="0" baseline="0" noProof="0" dirty="0">
              <a:ln>
                <a:noFill/>
              </a:ln>
              <a:solidFill>
                <a:srgbClr val="000090"/>
              </a:solidFill>
              <a:effectLst/>
              <a:uLnTx/>
              <a:uFillTx/>
              <a:latin typeface="News Gothic MT (Body)"/>
              <a:ea typeface="+mn-ea"/>
              <a:cs typeface="News Gothic MT (Body)"/>
            </a:endParaRPr>
          </a:p>
        </p:txBody>
      </p:sp>
      <p:sp>
        <p:nvSpPr>
          <p:cNvPr id="10" name="Content Placeholder 2"/>
          <p:cNvSpPr>
            <a:spLocks noGrp="1"/>
          </p:cNvSpPr>
          <p:nvPr>
            <p:ph idx="1"/>
          </p:nvPr>
        </p:nvSpPr>
        <p:spPr>
          <a:xfrm>
            <a:off x="1" y="3314701"/>
            <a:ext cx="9143999" cy="3178174"/>
          </a:xfrm>
        </p:spPr>
        <p:txBody>
          <a:bodyPr>
            <a:normAutofit fontScale="92500" lnSpcReduction="20000"/>
          </a:bodyPr>
          <a:lstStyle/>
          <a:p>
            <a:pPr algn="ctr">
              <a:buNone/>
            </a:pPr>
            <a:r>
              <a:rPr lang="en-US" sz="2824" b="1" dirty="0" smtClean="0">
                <a:solidFill>
                  <a:schemeClr val="accent3"/>
                </a:solidFill>
                <a:latin typeface="News Gothic MT (Body)"/>
                <a:cs typeface="News Gothic MT (Body)"/>
              </a:rPr>
              <a:t>Establish a baseline for </a:t>
            </a:r>
            <a:r>
              <a:rPr lang="en-US" sz="2824" b="1" i="1" dirty="0" smtClean="0">
                <a:solidFill>
                  <a:schemeClr val="accent3"/>
                </a:solidFill>
                <a:latin typeface="News Gothic MT (Body)"/>
                <a:cs typeface="News Gothic MT (Body)"/>
              </a:rPr>
              <a:t>J/ψ </a:t>
            </a:r>
            <a:r>
              <a:rPr lang="en-US" sz="2824" b="1" dirty="0" smtClean="0">
                <a:solidFill>
                  <a:schemeClr val="accent3"/>
                </a:solidFill>
                <a:latin typeface="News Gothic MT (Body)"/>
                <a:cs typeface="News Gothic MT (Body)"/>
              </a:rPr>
              <a:t>production in the </a:t>
            </a:r>
            <a:r>
              <a:rPr lang="en-US" sz="2824" b="1" dirty="0" err="1" smtClean="0">
                <a:solidFill>
                  <a:schemeClr val="accent3"/>
                </a:solidFill>
                <a:latin typeface="News Gothic MT (Body)"/>
                <a:cs typeface="News Gothic MT (Body)"/>
              </a:rPr>
              <a:t>JLab</a:t>
            </a:r>
            <a:r>
              <a:rPr lang="en-US" sz="2824" b="1" dirty="0" smtClean="0">
                <a:solidFill>
                  <a:schemeClr val="accent3"/>
                </a:solidFill>
                <a:latin typeface="News Gothic MT (Body)"/>
                <a:cs typeface="News Gothic MT (Body)"/>
              </a:rPr>
              <a:t> energy range!</a:t>
            </a:r>
          </a:p>
          <a:p>
            <a:r>
              <a:rPr lang="en-US" sz="2200" b="1" dirty="0" smtClean="0">
                <a:solidFill>
                  <a:srgbClr val="000090"/>
                </a:solidFill>
                <a:latin typeface="News Gothic MT (Body)"/>
                <a:cs typeface="News Gothic MT (Body)"/>
              </a:rPr>
              <a:t>Bonuses:</a:t>
            </a:r>
          </a:p>
          <a:p>
            <a:pPr lvl="1"/>
            <a:r>
              <a:rPr lang="en-US" sz="2162" dirty="0" smtClean="0"/>
              <a:t>Decay angular distribution of J/</a:t>
            </a:r>
            <a:r>
              <a:rPr lang="el-GR" sz="2162" dirty="0" smtClean="0"/>
              <a:t>ψ</a:t>
            </a:r>
            <a:endParaRPr lang="en-US" sz="2162" dirty="0" smtClean="0"/>
          </a:p>
          <a:p>
            <a:pPr lvl="1"/>
            <a:r>
              <a:rPr lang="en-US" sz="2162" dirty="0" smtClean="0"/>
              <a:t>Interference with Bethe-</a:t>
            </a:r>
            <a:r>
              <a:rPr lang="en-US" sz="2162" dirty="0" err="1" smtClean="0"/>
              <a:t>Heitler</a:t>
            </a:r>
            <a:r>
              <a:rPr lang="en-US" sz="2162" dirty="0" smtClean="0"/>
              <a:t> term (real vs. imaginary)</a:t>
            </a:r>
            <a:endParaRPr lang="en-US" sz="2162" b="1" dirty="0" smtClean="0">
              <a:solidFill>
                <a:srgbClr val="000090"/>
              </a:solidFill>
              <a:latin typeface="News Gothic MT (Body)"/>
              <a:cs typeface="News Gothic MT (Body)"/>
            </a:endParaRPr>
          </a:p>
          <a:p>
            <a:r>
              <a:rPr lang="en-US" sz="2200" b="1" dirty="0" smtClean="0">
                <a:solidFill>
                  <a:srgbClr val="000090"/>
                </a:solidFill>
                <a:latin typeface="News Gothic MT (Body)"/>
                <a:cs typeface="News Gothic MT (Body)"/>
              </a:rPr>
              <a:t>Future Plans:</a:t>
            </a:r>
          </a:p>
          <a:p>
            <a:pPr lvl="1"/>
            <a:r>
              <a:rPr lang="en-US" sz="2162" dirty="0" smtClean="0"/>
              <a:t>Search for J/</a:t>
            </a:r>
            <a:r>
              <a:rPr lang="el-GR" sz="2162" dirty="0" smtClean="0"/>
              <a:t>ψ</a:t>
            </a:r>
            <a:r>
              <a:rPr lang="en-US" sz="2162" dirty="0" smtClean="0"/>
              <a:t>-Nuclei bound state</a:t>
            </a:r>
          </a:p>
          <a:p>
            <a:pPr lvl="1"/>
            <a:r>
              <a:rPr lang="en-US" sz="2162" dirty="0" smtClean="0"/>
              <a:t>J/</a:t>
            </a:r>
            <a:r>
              <a:rPr lang="el-GR" sz="2162" dirty="0" smtClean="0"/>
              <a:t>ψ</a:t>
            </a:r>
            <a:r>
              <a:rPr lang="en-US" sz="2162" dirty="0" smtClean="0"/>
              <a:t> medium modification </a:t>
            </a:r>
            <a:endParaRPr lang="en-US" sz="2162" b="1" dirty="0" smtClean="0">
              <a:solidFill>
                <a:srgbClr val="000090"/>
              </a:solidFill>
              <a:latin typeface="News Gothic MT (Body)"/>
              <a:cs typeface="News Gothic MT (Body)"/>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smtClean="0"/>
              <a:t>Electroproduction</a:t>
            </a:r>
            <a:r>
              <a:rPr lang="en-US" dirty="0" smtClean="0"/>
              <a:t> </a:t>
            </a:r>
            <a:r>
              <a:rPr lang="en-US" dirty="0" err="1" smtClean="0"/>
              <a:t>vs</a:t>
            </a:r>
            <a:r>
              <a:rPr lang="en-US" dirty="0" smtClean="0"/>
              <a:t> </a:t>
            </a:r>
            <a:r>
              <a:rPr lang="en-US" dirty="0" err="1" smtClean="0"/>
              <a:t>Photoproduction</a:t>
            </a:r>
            <a:endParaRPr lang="en-US" dirty="0"/>
          </a:p>
        </p:txBody>
      </p:sp>
      <p:sp>
        <p:nvSpPr>
          <p:cNvPr id="11" name="Content Placeholder 10"/>
          <p:cNvSpPr>
            <a:spLocks noGrp="1"/>
          </p:cNvSpPr>
          <p:nvPr>
            <p:ph idx="1"/>
          </p:nvPr>
        </p:nvSpPr>
        <p:spPr>
          <a:xfrm>
            <a:off x="0" y="685800"/>
            <a:ext cx="4711699" cy="4991101"/>
          </a:xfrm>
        </p:spPr>
        <p:txBody>
          <a:bodyPr>
            <a:normAutofit/>
          </a:bodyPr>
          <a:lstStyle/>
          <a:p>
            <a:r>
              <a:rPr lang="en-US" sz="2000" dirty="0" smtClean="0">
                <a:latin typeface="Calibri"/>
                <a:cs typeface="Calibri"/>
              </a:rPr>
              <a:t>Better resolution near threshold</a:t>
            </a:r>
          </a:p>
          <a:p>
            <a:pPr lvl="1"/>
            <a:r>
              <a:rPr lang="en-US" sz="1600" dirty="0" smtClean="0"/>
              <a:t>use of a tagged photon beam</a:t>
            </a:r>
          </a:p>
          <a:p>
            <a:r>
              <a:rPr lang="en-US" sz="2000" dirty="0" smtClean="0">
                <a:latin typeface="Calibri"/>
                <a:cs typeface="Calibri"/>
              </a:rPr>
              <a:t>Larger coverage in </a:t>
            </a:r>
            <a:r>
              <a:rPr lang="en-US" sz="2000" i="1" dirty="0" err="1" smtClean="0">
                <a:latin typeface="Calibri"/>
                <a:cs typeface="Calibri"/>
              </a:rPr>
              <a:t>t</a:t>
            </a:r>
            <a:r>
              <a:rPr lang="en-US" sz="2000" dirty="0" smtClean="0">
                <a:latin typeface="Calibri"/>
                <a:cs typeface="Calibri"/>
              </a:rPr>
              <a:t> </a:t>
            </a:r>
          </a:p>
          <a:p>
            <a:r>
              <a:rPr lang="en-US" sz="2000" dirty="0" smtClean="0">
                <a:latin typeface="Calibri"/>
                <a:cs typeface="Calibri"/>
              </a:rPr>
              <a:t>Lower radiation budget</a:t>
            </a:r>
          </a:p>
          <a:p>
            <a:r>
              <a:rPr lang="en-US" sz="2000" dirty="0" smtClean="0">
                <a:latin typeface="Calibri"/>
                <a:cs typeface="Calibri"/>
              </a:rPr>
              <a:t>Less background (full exclusivity)</a:t>
            </a:r>
          </a:p>
          <a:p>
            <a:r>
              <a:rPr lang="en-US" sz="2000" dirty="0" smtClean="0">
                <a:latin typeface="Calibri"/>
                <a:cs typeface="Calibri"/>
              </a:rPr>
              <a:t>Near threshold</a:t>
            </a:r>
          </a:p>
          <a:p>
            <a:pPr lvl="1">
              <a:buNone/>
            </a:pPr>
            <a:endParaRPr lang="en-US" sz="1600" dirty="0">
              <a:latin typeface="Calibri"/>
              <a:cs typeface="Calibri"/>
            </a:endParaRPr>
          </a:p>
        </p:txBody>
      </p:sp>
      <p:sp>
        <p:nvSpPr>
          <p:cNvPr id="4" name="Date Placeholder 3"/>
          <p:cNvSpPr>
            <a:spLocks noGrp="1"/>
          </p:cNvSpPr>
          <p:nvPr>
            <p:ph type="dt" sz="half" idx="10"/>
          </p:nvPr>
        </p:nvSpPr>
        <p:spPr/>
        <p:txBody>
          <a:bodyPr/>
          <a:lstStyle/>
          <a:p>
            <a:r>
              <a:rPr lang="en-US" smtClean="0"/>
              <a:t>6/17/12</a:t>
            </a:r>
            <a:endParaRPr lang="en-US"/>
          </a:p>
        </p:txBody>
      </p:sp>
      <p:sp>
        <p:nvSpPr>
          <p:cNvPr id="5" name="Footer Placeholder 4"/>
          <p:cNvSpPr>
            <a:spLocks noGrp="1"/>
          </p:cNvSpPr>
          <p:nvPr>
            <p:ph type="ftr" sz="quarter" idx="11"/>
          </p:nvPr>
        </p:nvSpPr>
        <p:spPr/>
        <p:txBody>
          <a:bodyPr/>
          <a:lstStyle/>
          <a:p>
            <a:r>
              <a:rPr lang="en-US" smtClean="0"/>
              <a:t>PR12-12-006, ATHENNA Collaboration,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16</a:t>
            </a:fld>
            <a:endParaRPr lang="en-US"/>
          </a:p>
        </p:txBody>
      </p:sp>
      <p:pic>
        <p:nvPicPr>
          <p:cNvPr id="12" name="Picture 11"/>
          <p:cNvPicPr>
            <a:picLocks noChangeAspect="1"/>
          </p:cNvPicPr>
          <p:nvPr/>
        </p:nvPicPr>
        <p:blipFill>
          <a:blip r:embed="rId2">
            <a:extLst>
              <a:ext uri="{28A0092B-C50C-407E-A947-70E740481C1C}">
                <a14:useLocalDpi xmlns:lc="http://schemas.openxmlformats.org/drawingml/2006/lockedCanva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1698" y="685800"/>
            <a:ext cx="4259295" cy="3060700"/>
          </a:xfrm>
          <a:prstGeom prst="rect">
            <a:avLst/>
          </a:prstGeom>
        </p:spPr>
      </p:pic>
      <p:pic>
        <p:nvPicPr>
          <p:cNvPr id="14" name="Picture 13"/>
          <p:cNvPicPr>
            <a:picLocks noChangeAspect="1"/>
          </p:cNvPicPr>
          <p:nvPr/>
        </p:nvPicPr>
        <p:blipFill rotWithShape="1">
          <a:blip r:embed="rId3">
            <a:extLst>
              <a:ext uri="{28A0092B-C50C-407E-A947-70E740481C1C}">
                <a14:useLocalDpi xmlns:lc="http://schemas.openxmlformats.org/drawingml/2006/lockedCanva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66316"/>
          <a:stretch/>
        </p:blipFill>
        <p:spPr>
          <a:xfrm>
            <a:off x="2659159" y="3331229"/>
            <a:ext cx="3365500" cy="3107672"/>
          </a:xfrm>
          <a:prstGeom prst="rect">
            <a:avLst/>
          </a:prstGeom>
        </p:spPr>
      </p:pic>
      <p:pic>
        <p:nvPicPr>
          <p:cNvPr id="15" name="Picture 14"/>
          <p:cNvPicPr>
            <a:picLocks noChangeAspect="1"/>
          </p:cNvPicPr>
          <p:nvPr/>
        </p:nvPicPr>
        <p:blipFill rotWithShape="1">
          <a:blip r:embed="rId3">
            <a:extLst>
              <a:ext uri="{28A0092B-C50C-407E-A947-70E740481C1C}">
                <a14:useLocalDpi xmlns:lc="http://schemas.openxmlformats.org/drawingml/2006/lockedCanva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66803"/>
          <a:stretch/>
        </p:blipFill>
        <p:spPr>
          <a:xfrm>
            <a:off x="6024659" y="3516296"/>
            <a:ext cx="3119342" cy="2922605"/>
          </a:xfrm>
          <a:prstGeom prst="rect">
            <a:avLst/>
          </a:prstGeom>
        </p:spPr>
      </p:pic>
      <p:pic>
        <p:nvPicPr>
          <p:cNvPr id="16" name="Picture 15"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0" y="3949700"/>
            <a:ext cx="2453636" cy="58419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SoLID</a:t>
            </a:r>
            <a:r>
              <a:rPr lang="en-US" dirty="0" smtClean="0"/>
              <a:t> -           Setup </a:t>
            </a:r>
            <a:endParaRPr lang="en-US" dirty="0"/>
          </a:p>
        </p:txBody>
      </p:sp>
      <p:sp>
        <p:nvSpPr>
          <p:cNvPr id="4" name="Date Placeholder 3"/>
          <p:cNvSpPr>
            <a:spLocks noGrp="1"/>
          </p:cNvSpPr>
          <p:nvPr>
            <p:ph type="dt" sz="half" idx="10"/>
          </p:nvPr>
        </p:nvSpPr>
        <p:spPr/>
        <p:txBody>
          <a:bodyPr/>
          <a:lstStyle/>
          <a:p>
            <a:r>
              <a:rPr lang="en-US" smtClean="0"/>
              <a:t>6/17/12</a:t>
            </a:r>
            <a:endParaRPr lang="en-US"/>
          </a:p>
        </p:txBody>
      </p:sp>
      <p:sp>
        <p:nvSpPr>
          <p:cNvPr id="5" name="Footer Placeholder 4"/>
          <p:cNvSpPr>
            <a:spLocks noGrp="1"/>
          </p:cNvSpPr>
          <p:nvPr>
            <p:ph type="ftr" sz="quarter" idx="11"/>
          </p:nvPr>
        </p:nvSpPr>
        <p:spPr/>
        <p:txBody>
          <a:bodyPr/>
          <a:lstStyle/>
          <a:p>
            <a:r>
              <a:rPr lang="en-US" smtClean="0"/>
              <a:t>PR12-12-006, ATHENNA Collaboration,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17</a:t>
            </a:fld>
            <a:endParaRPr lang="en-US"/>
          </a:p>
        </p:txBody>
      </p:sp>
      <p:pic>
        <p:nvPicPr>
          <p:cNvPr id="8" name="Picture 7"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273550" y="127000"/>
            <a:ext cx="774700" cy="482600"/>
          </a:xfrm>
          <a:prstGeom prst="rect">
            <a:avLst/>
          </a:prstGeom>
        </p:spPr>
      </p:pic>
      <p:pic>
        <p:nvPicPr>
          <p:cNvPr id="9" name="Picture 2"/>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69949" y="685800"/>
            <a:ext cx="7467601" cy="525233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0" name="Content Placeholder 2"/>
          <p:cNvSpPr>
            <a:spLocks noGrp="1"/>
          </p:cNvSpPr>
          <p:nvPr>
            <p:ph idx="1"/>
          </p:nvPr>
        </p:nvSpPr>
        <p:spPr>
          <a:xfrm>
            <a:off x="1428750" y="6081712"/>
            <a:ext cx="7239000" cy="411163"/>
          </a:xfrm>
        </p:spPr>
        <p:txBody>
          <a:bodyPr>
            <a:normAutofit fontScale="62500" lnSpcReduction="20000"/>
          </a:bodyPr>
          <a:lstStyle/>
          <a:p>
            <a:pPr marL="342900" lvl="2" indent="-342900"/>
            <a:r>
              <a:rPr lang="en-US" sz="4000" b="1" dirty="0"/>
              <a:t>Symmetric acceptance </a:t>
            </a:r>
            <a:r>
              <a:rPr lang="en-US" sz="4000" dirty="0"/>
              <a:t>for e</a:t>
            </a:r>
            <a:r>
              <a:rPr lang="en-US" sz="4000" baseline="30000" dirty="0"/>
              <a:t>+</a:t>
            </a:r>
            <a:r>
              <a:rPr lang="en-US" sz="4000" dirty="0"/>
              <a:t> and e</a:t>
            </a:r>
            <a:r>
              <a:rPr lang="en-US" sz="4000" baseline="30000" dirty="0"/>
              <a:t>-</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Overview</a:t>
            </a:r>
            <a:endParaRPr lang="en-US" dirty="0"/>
          </a:p>
        </p:txBody>
      </p:sp>
      <p:sp>
        <p:nvSpPr>
          <p:cNvPr id="3" name="Content Placeholder 2"/>
          <p:cNvSpPr>
            <a:spLocks noGrp="1"/>
          </p:cNvSpPr>
          <p:nvPr>
            <p:ph idx="1"/>
          </p:nvPr>
        </p:nvSpPr>
        <p:spPr>
          <a:xfrm>
            <a:off x="165100" y="952500"/>
            <a:ext cx="8985250" cy="4991101"/>
          </a:xfrm>
        </p:spPr>
        <p:txBody>
          <a:bodyPr>
            <a:normAutofit/>
          </a:bodyPr>
          <a:lstStyle/>
          <a:p>
            <a:r>
              <a:rPr lang="en-US" sz="2400" dirty="0" smtClean="0"/>
              <a:t>50 days of </a:t>
            </a:r>
            <a:r>
              <a:rPr lang="en-US" sz="2400" dirty="0" smtClean="0">
                <a:solidFill>
                  <a:schemeClr val="accent6">
                    <a:lumMod val="60000"/>
                    <a:lumOff val="40000"/>
                  </a:schemeClr>
                </a:solidFill>
              </a:rPr>
              <a:t>3</a:t>
            </a:r>
            <a:r>
              <a:rPr lang="en-US" sz="2400" dirty="0" smtClean="0"/>
              <a:t>       beam on a </a:t>
            </a:r>
            <a:r>
              <a:rPr lang="en-US" sz="2400" dirty="0" smtClean="0">
                <a:solidFill>
                  <a:srgbClr val="FF4040"/>
                </a:solidFill>
              </a:rPr>
              <a:t>15 cm </a:t>
            </a:r>
            <a:r>
              <a:rPr lang="en-US" sz="2400" dirty="0" smtClean="0"/>
              <a:t>long LH</a:t>
            </a:r>
            <a:r>
              <a:rPr lang="en-US" sz="2400" baseline="-25000" dirty="0" smtClean="0"/>
              <a:t>2 </a:t>
            </a:r>
            <a:r>
              <a:rPr lang="en-US" sz="2400" dirty="0" smtClean="0"/>
              <a:t>target at</a:t>
            </a:r>
          </a:p>
          <a:p>
            <a:pPr lvl="1"/>
            <a:r>
              <a:rPr lang="en-US" sz="2000" dirty="0" smtClean="0"/>
              <a:t>10 more days include calibration/background run</a:t>
            </a:r>
          </a:p>
          <a:p>
            <a:r>
              <a:rPr lang="en-US" sz="2400" dirty="0" err="1" smtClean="0"/>
              <a:t>SoLID</a:t>
            </a:r>
            <a:r>
              <a:rPr lang="en-US" sz="2400" dirty="0" smtClean="0"/>
              <a:t> design overall compatible with SIDIS with some changes</a:t>
            </a:r>
          </a:p>
          <a:p>
            <a:pPr lvl="1"/>
            <a:r>
              <a:rPr lang="en-US" sz="2000" dirty="0" smtClean="0"/>
              <a:t>+10 cm of the radius of the first three GEM planes</a:t>
            </a:r>
          </a:p>
          <a:p>
            <a:pPr lvl="1"/>
            <a:r>
              <a:rPr lang="en-US" sz="2000" dirty="0" smtClean="0"/>
              <a:t>Move large angle detector upstream by </a:t>
            </a:r>
            <a:r>
              <a:rPr lang="en-US" sz="2000" dirty="0" smtClean="0">
                <a:solidFill>
                  <a:srgbClr val="FF4040"/>
                </a:solidFill>
              </a:rPr>
              <a:t>12</a:t>
            </a:r>
            <a:r>
              <a:rPr lang="en-US" sz="2000" dirty="0" smtClean="0"/>
              <a:t> cm</a:t>
            </a:r>
          </a:p>
          <a:p>
            <a:pPr lvl="1"/>
            <a:r>
              <a:rPr lang="en-US" sz="2000" dirty="0" smtClean="0"/>
              <a:t>Opening angle at </a:t>
            </a:r>
            <a:r>
              <a:rPr lang="en-US" sz="2000" dirty="0" smtClean="0">
                <a:solidFill>
                  <a:srgbClr val="FF4040"/>
                </a:solidFill>
              </a:rPr>
              <a:t>26</a:t>
            </a:r>
            <a:r>
              <a:rPr lang="en-US" sz="2000" dirty="0" smtClean="0"/>
              <a:t> degrees achieved by moving the front yoke forward</a:t>
            </a:r>
          </a:p>
          <a:p>
            <a:r>
              <a:rPr lang="en-US" sz="2400" dirty="0" smtClean="0"/>
              <a:t>Main Trigger: Triple coincidence of </a:t>
            </a:r>
            <a:r>
              <a:rPr lang="en-US" sz="2400" dirty="0" err="1" smtClean="0">
                <a:solidFill>
                  <a:srgbClr val="FF4040"/>
                </a:solidFill>
              </a:rPr>
              <a:t>e</a:t>
            </a:r>
            <a:r>
              <a:rPr lang="en-US" sz="2400" baseline="30000" dirty="0" err="1" smtClean="0">
                <a:solidFill>
                  <a:srgbClr val="FF4040"/>
                </a:solidFill>
              </a:rPr>
              <a:t>-</a:t>
            </a:r>
            <a:r>
              <a:rPr lang="en-US" sz="2400" dirty="0" err="1" smtClean="0">
                <a:solidFill>
                  <a:srgbClr val="FF4040"/>
                </a:solidFill>
              </a:rPr>
              <a:t>e</a:t>
            </a:r>
            <a:r>
              <a:rPr lang="en-US" sz="2400" baseline="30000" dirty="0" err="1" smtClean="0">
                <a:solidFill>
                  <a:srgbClr val="FF4040"/>
                </a:solidFill>
              </a:rPr>
              <a:t>-</a:t>
            </a:r>
            <a:r>
              <a:rPr lang="en-US" sz="2400" dirty="0" err="1" smtClean="0">
                <a:solidFill>
                  <a:srgbClr val="FF4040"/>
                </a:solidFill>
              </a:rPr>
              <a:t>e</a:t>
            </a:r>
            <a:r>
              <a:rPr lang="en-US" sz="2400" baseline="30000" dirty="0" smtClean="0">
                <a:solidFill>
                  <a:srgbClr val="FF4040"/>
                </a:solidFill>
              </a:rPr>
              <a:t>+ </a:t>
            </a:r>
            <a:endParaRPr lang="en-US" sz="2400" dirty="0" smtClean="0">
              <a:solidFill>
                <a:srgbClr val="FF4040"/>
              </a:solidFill>
            </a:endParaRPr>
          </a:p>
          <a:p>
            <a:pPr lvl="1"/>
            <a:r>
              <a:rPr lang="en-US" sz="2000" dirty="0" smtClean="0"/>
              <a:t>Additional trigger double coincidence (</a:t>
            </a:r>
            <a:r>
              <a:rPr lang="en-US" sz="2000" dirty="0" err="1" smtClean="0"/>
              <a:t>e</a:t>
            </a:r>
            <a:r>
              <a:rPr lang="en-US" sz="2000" baseline="30000" dirty="0" err="1" smtClean="0"/>
              <a:t>+</a:t>
            </a:r>
            <a:r>
              <a:rPr lang="en-US" sz="2000" dirty="0" err="1" smtClean="0"/>
              <a:t>e</a:t>
            </a:r>
            <a:r>
              <a:rPr lang="en-US" sz="2000" baseline="30000" dirty="0" smtClean="0"/>
              <a:t>-</a:t>
            </a:r>
            <a:r>
              <a:rPr lang="en-US" sz="2000" dirty="0" smtClean="0"/>
              <a:t>)</a:t>
            </a:r>
            <a:endParaRPr lang="en-US" sz="2000" baseline="30000" dirty="0" smtClean="0">
              <a:solidFill>
                <a:srgbClr val="FF4040"/>
              </a:solidFill>
            </a:endParaRPr>
          </a:p>
          <a:p>
            <a:pPr lvl="1"/>
            <a:endParaRPr lang="en-US" sz="2000" baseline="30000" dirty="0" smtClean="0">
              <a:solidFill>
                <a:srgbClr val="FF4040"/>
              </a:solidFill>
            </a:endParaRPr>
          </a:p>
          <a:p>
            <a:endParaRPr lang="en-US" sz="2400" baseline="30000" dirty="0" smtClean="0">
              <a:solidFill>
                <a:srgbClr val="FF4040"/>
              </a:solidFill>
            </a:endParaRPr>
          </a:p>
          <a:p>
            <a:pPr lvl="1"/>
            <a:endParaRPr lang="en-US" dirty="0"/>
          </a:p>
        </p:txBody>
      </p:sp>
      <p:sp>
        <p:nvSpPr>
          <p:cNvPr id="4" name="Date Placeholder 3"/>
          <p:cNvSpPr>
            <a:spLocks noGrp="1"/>
          </p:cNvSpPr>
          <p:nvPr>
            <p:ph type="dt" sz="half" idx="10"/>
          </p:nvPr>
        </p:nvSpPr>
        <p:spPr/>
        <p:txBody>
          <a:bodyPr/>
          <a:lstStyle/>
          <a:p>
            <a:r>
              <a:rPr lang="en-US" smtClean="0"/>
              <a:t>6/17/12</a:t>
            </a:r>
            <a:endParaRPr lang="en-US"/>
          </a:p>
        </p:txBody>
      </p:sp>
      <p:sp>
        <p:nvSpPr>
          <p:cNvPr id="5" name="Footer Placeholder 4"/>
          <p:cNvSpPr>
            <a:spLocks noGrp="1"/>
          </p:cNvSpPr>
          <p:nvPr>
            <p:ph type="ftr" sz="quarter" idx="11"/>
          </p:nvPr>
        </p:nvSpPr>
        <p:spPr/>
        <p:txBody>
          <a:bodyPr/>
          <a:lstStyle/>
          <a:p>
            <a:r>
              <a:rPr lang="en-US" smtClean="0"/>
              <a:t>PR12-12-006, ATHENNA Collaboration,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18</a:t>
            </a:fld>
            <a:endParaRPr lang="en-US"/>
          </a:p>
        </p:txBody>
      </p:sp>
      <p:pic>
        <p:nvPicPr>
          <p:cNvPr id="10" name="Picture 9"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953250" y="1016000"/>
            <a:ext cx="2197100" cy="2794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120900" y="1060450"/>
            <a:ext cx="406400" cy="292100"/>
          </a:xfrm>
          <a:prstGeom prst="rect">
            <a:avLst/>
          </a:prstGeom>
        </p:spPr>
      </p:pic>
      <p:pic>
        <p:nvPicPr>
          <p:cNvPr id="12" name="Picture 11"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851958" y="5067300"/>
            <a:ext cx="4597400" cy="3429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7718" y="0"/>
            <a:ext cx="8042276" cy="685800"/>
          </a:xfrm>
        </p:spPr>
        <p:txBody>
          <a:bodyPr/>
          <a:lstStyle/>
          <a:p>
            <a:r>
              <a:rPr lang="en-US" dirty="0" smtClean="0"/>
              <a:t>PID and Acceptance</a:t>
            </a:r>
            <a:endParaRPr lang="en-US" dirty="0"/>
          </a:p>
        </p:txBody>
      </p:sp>
      <p:sp>
        <p:nvSpPr>
          <p:cNvPr id="3" name="Content Placeholder 2"/>
          <p:cNvSpPr>
            <a:spLocks noGrp="1"/>
          </p:cNvSpPr>
          <p:nvPr>
            <p:ph idx="1"/>
          </p:nvPr>
        </p:nvSpPr>
        <p:spPr>
          <a:xfrm>
            <a:off x="0" y="952501"/>
            <a:ext cx="4040589" cy="4597400"/>
          </a:xfrm>
        </p:spPr>
        <p:txBody>
          <a:bodyPr>
            <a:normAutofit lnSpcReduction="10000"/>
          </a:bodyPr>
          <a:lstStyle/>
          <a:p>
            <a:r>
              <a:rPr lang="en-US" sz="2400" dirty="0" smtClean="0"/>
              <a:t>Scattered electron:</a:t>
            </a:r>
          </a:p>
          <a:p>
            <a:pPr lvl="1"/>
            <a:r>
              <a:rPr lang="en-US" sz="2000" dirty="0" smtClean="0">
                <a:solidFill>
                  <a:srgbClr val="3D70C0"/>
                </a:solidFill>
              </a:rPr>
              <a:t>Gas </a:t>
            </a:r>
            <a:r>
              <a:rPr lang="en-US" sz="2000" dirty="0" err="1" smtClean="0">
                <a:solidFill>
                  <a:srgbClr val="3D70C0"/>
                </a:solidFill>
              </a:rPr>
              <a:t>Č</a:t>
            </a:r>
            <a:r>
              <a:rPr lang="en-US" sz="2000" dirty="0" smtClean="0">
                <a:solidFill>
                  <a:srgbClr val="3D70C0"/>
                </a:solidFill>
              </a:rPr>
              <a:t> + Calorimeter @ forward angle</a:t>
            </a:r>
          </a:p>
          <a:p>
            <a:r>
              <a:rPr lang="en-US" sz="2400" dirty="0" smtClean="0"/>
              <a:t>Decay electron/Positron:</a:t>
            </a:r>
          </a:p>
          <a:p>
            <a:pPr lvl="1"/>
            <a:r>
              <a:rPr lang="en-US" sz="2000" dirty="0" smtClean="0">
                <a:solidFill>
                  <a:srgbClr val="3D70C0"/>
                </a:solidFill>
              </a:rPr>
              <a:t>Calorimeter only at large angle</a:t>
            </a:r>
          </a:p>
          <a:p>
            <a:pPr lvl="1"/>
            <a:r>
              <a:rPr lang="en-US" sz="2000" dirty="0" smtClean="0">
                <a:solidFill>
                  <a:srgbClr val="3D70C0"/>
                </a:solidFill>
              </a:rPr>
              <a:t>Gas </a:t>
            </a:r>
            <a:r>
              <a:rPr lang="en-US" sz="2000" dirty="0" err="1" smtClean="0">
                <a:solidFill>
                  <a:srgbClr val="3D70C0"/>
                </a:solidFill>
              </a:rPr>
              <a:t>Č</a:t>
            </a:r>
            <a:r>
              <a:rPr lang="en-US" sz="2000" dirty="0" smtClean="0">
                <a:solidFill>
                  <a:srgbClr val="3D70C0"/>
                </a:solidFill>
              </a:rPr>
              <a:t> + Calorimeter at forward angle</a:t>
            </a:r>
          </a:p>
          <a:p>
            <a:r>
              <a:rPr lang="en-US" sz="2400" dirty="0" smtClean="0"/>
              <a:t>Recoil proton:</a:t>
            </a:r>
          </a:p>
          <a:p>
            <a:pPr lvl="1"/>
            <a:r>
              <a:rPr lang="en-US" sz="2000" dirty="0" smtClean="0">
                <a:solidFill>
                  <a:srgbClr val="0070C0"/>
                </a:solidFill>
              </a:rPr>
              <a:t>100 </a:t>
            </a:r>
            <a:r>
              <a:rPr lang="en-US" sz="2000" dirty="0" err="1" smtClean="0">
                <a:solidFill>
                  <a:srgbClr val="0070C0"/>
                </a:solidFill>
              </a:rPr>
              <a:t>ps</a:t>
            </a:r>
            <a:r>
              <a:rPr lang="en-US" sz="2000" dirty="0" smtClean="0">
                <a:solidFill>
                  <a:srgbClr val="0070C0"/>
                </a:solidFill>
              </a:rPr>
              <a:t> TOF:  2 ns separation between </a:t>
            </a:r>
            <a:r>
              <a:rPr lang="en-US" sz="2000" dirty="0" err="1" smtClean="0">
                <a:solidFill>
                  <a:srgbClr val="0070C0"/>
                </a:solidFill>
              </a:rPr>
              <a:t>p</a:t>
            </a:r>
            <a:r>
              <a:rPr lang="en-US" sz="2000" dirty="0" smtClean="0">
                <a:solidFill>
                  <a:srgbClr val="0070C0"/>
                </a:solidFill>
              </a:rPr>
              <a:t>/K @ 2 </a:t>
            </a:r>
            <a:r>
              <a:rPr lang="en-US" sz="2000" dirty="0" err="1" smtClean="0">
                <a:solidFill>
                  <a:srgbClr val="0070C0"/>
                </a:solidFill>
              </a:rPr>
              <a:t>GeV/c</a:t>
            </a:r>
            <a:r>
              <a:rPr lang="en-US" sz="2000" dirty="0" smtClean="0">
                <a:solidFill>
                  <a:srgbClr val="0070C0"/>
                </a:solidFill>
              </a:rPr>
              <a:t> </a:t>
            </a:r>
          </a:p>
          <a:p>
            <a:pPr lvl="1"/>
            <a:r>
              <a:rPr lang="en-US" sz="2000" dirty="0" smtClean="0">
                <a:solidFill>
                  <a:srgbClr val="0070C0"/>
                </a:solidFill>
              </a:rPr>
              <a:t> ~ 8m flight path </a:t>
            </a:r>
            <a:endParaRPr lang="en-US" sz="2000" dirty="0" smtClean="0"/>
          </a:p>
          <a:p>
            <a:endParaRPr lang="en-US" dirty="0"/>
          </a:p>
        </p:txBody>
      </p:sp>
      <p:sp>
        <p:nvSpPr>
          <p:cNvPr id="4" name="Date Placeholder 3"/>
          <p:cNvSpPr>
            <a:spLocks noGrp="1"/>
          </p:cNvSpPr>
          <p:nvPr>
            <p:ph type="dt" sz="half" idx="10"/>
          </p:nvPr>
        </p:nvSpPr>
        <p:spPr/>
        <p:txBody>
          <a:bodyPr/>
          <a:lstStyle/>
          <a:p>
            <a:r>
              <a:rPr lang="en-US" smtClean="0"/>
              <a:t>6/17/12</a:t>
            </a:r>
            <a:endParaRPr lang="en-US"/>
          </a:p>
        </p:txBody>
      </p:sp>
      <p:sp>
        <p:nvSpPr>
          <p:cNvPr id="5" name="Footer Placeholder 4"/>
          <p:cNvSpPr>
            <a:spLocks noGrp="1"/>
          </p:cNvSpPr>
          <p:nvPr>
            <p:ph type="ftr" sz="quarter" idx="11"/>
          </p:nvPr>
        </p:nvSpPr>
        <p:spPr/>
        <p:txBody>
          <a:bodyPr/>
          <a:lstStyle/>
          <a:p>
            <a:r>
              <a:rPr lang="en-US" smtClean="0"/>
              <a:t>PR12-12-006, ATHENNA Collaboration,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19</a:t>
            </a:fld>
            <a:endParaRPr lang="en-US"/>
          </a:p>
        </p:txBody>
      </p:sp>
      <p:pic>
        <p:nvPicPr>
          <p:cNvPr id="7" name="Content Placeholder 9" descr="accep.gif"/>
          <p:cNvPicPr>
            <a:picLocks noChangeAspect="1"/>
          </p:cNvPicPr>
          <p:nvPr/>
        </p:nvPicPr>
        <p:blipFill>
          <a:blip r:embed="rId2"/>
          <a:srcRect b="3085"/>
          <a:stretch>
            <a:fillRect/>
          </a:stretch>
        </p:blipFill>
        <p:spPr>
          <a:xfrm>
            <a:off x="4040589" y="596900"/>
            <a:ext cx="5093885" cy="4787900"/>
          </a:xfrm>
          <a:prstGeom prst="rect">
            <a:avLst/>
          </a:prstGeom>
        </p:spPr>
      </p:pic>
      <p:sp>
        <p:nvSpPr>
          <p:cNvPr id="8" name="TextBox 7"/>
          <p:cNvSpPr txBox="1"/>
          <p:nvPr/>
        </p:nvSpPr>
        <p:spPr>
          <a:xfrm>
            <a:off x="0" y="5661878"/>
            <a:ext cx="9144000" cy="830997"/>
          </a:xfrm>
          <a:prstGeom prst="rect">
            <a:avLst/>
          </a:prstGeom>
          <a:noFill/>
        </p:spPr>
        <p:txBody>
          <a:bodyPr wrap="square" rtlCol="0">
            <a:spAutoFit/>
          </a:bodyPr>
          <a:lstStyle/>
          <a:p>
            <a:r>
              <a:rPr lang="en-US" sz="2400" dirty="0" smtClean="0"/>
              <a:t>Main trigger rate is below </a:t>
            </a:r>
            <a:r>
              <a:rPr lang="en-US" sz="2400" b="1" dirty="0" smtClean="0"/>
              <a:t>1 kHz </a:t>
            </a:r>
            <a:r>
              <a:rPr lang="en-US" sz="2400" dirty="0" smtClean="0"/>
              <a:t>with 50 ns coincidence window. Comparing to </a:t>
            </a:r>
            <a:r>
              <a:rPr lang="en-US" sz="2400" b="1" dirty="0" smtClean="0"/>
              <a:t>~50 kHz </a:t>
            </a:r>
            <a:r>
              <a:rPr lang="en-US" sz="2400" dirty="0" smtClean="0"/>
              <a:t>design trigger rate for SIDIS. </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8042276" cy="685800"/>
          </a:xfrm>
        </p:spPr>
        <p:txBody>
          <a:bodyPr/>
          <a:lstStyle/>
          <a:p>
            <a:r>
              <a:rPr lang="en-US" b="1" dirty="0" smtClean="0"/>
              <a:t>ATHENNA Collaboration</a:t>
            </a:r>
            <a:endParaRPr lang="en-US" dirty="0"/>
          </a:p>
        </p:txBody>
      </p:sp>
      <p:sp>
        <p:nvSpPr>
          <p:cNvPr id="8" name="Rectangle 7"/>
          <p:cNvSpPr/>
          <p:nvPr/>
        </p:nvSpPr>
        <p:spPr>
          <a:xfrm>
            <a:off x="0" y="644982"/>
            <a:ext cx="9144000" cy="6186311"/>
          </a:xfrm>
          <a:prstGeom prst="rect">
            <a:avLst/>
          </a:prstGeom>
        </p:spPr>
        <p:txBody>
          <a:bodyPr wrap="square">
            <a:spAutoFit/>
          </a:bodyPr>
          <a:lstStyle/>
          <a:p>
            <a:pPr>
              <a:buNone/>
            </a:pPr>
            <a:r>
              <a:rPr lang="en-US" sz="1100" dirty="0" smtClean="0"/>
              <a:t>J. Arrington, N. </a:t>
            </a:r>
            <a:r>
              <a:rPr lang="en-US" sz="1100" dirty="0" err="1" smtClean="0"/>
              <a:t>Baltzell</a:t>
            </a:r>
            <a:r>
              <a:rPr lang="en-US" sz="1100" dirty="0" smtClean="0"/>
              <a:t>, A. El </a:t>
            </a:r>
            <a:r>
              <a:rPr lang="en-US" sz="1100" dirty="0" err="1" smtClean="0"/>
              <a:t>Alaoui</a:t>
            </a:r>
            <a:r>
              <a:rPr lang="en-US" sz="1100" dirty="0" smtClean="0"/>
              <a:t>, D. F. </a:t>
            </a:r>
            <a:r>
              <a:rPr lang="en-US" sz="1100" dirty="0" err="1" smtClean="0"/>
              <a:t>Geesaman</a:t>
            </a:r>
            <a:r>
              <a:rPr lang="en-US" sz="1100" dirty="0" smtClean="0"/>
              <a:t>, K. </a:t>
            </a:r>
            <a:r>
              <a:rPr lang="en-US" sz="1100" dirty="0" err="1" smtClean="0"/>
              <a:t>Hafidi</a:t>
            </a:r>
            <a:r>
              <a:rPr lang="en-US" sz="1100" dirty="0" smtClean="0"/>
              <a:t> </a:t>
            </a:r>
            <a:r>
              <a:rPr lang="en-US" sz="1100" i="1" dirty="0" smtClean="0">
                <a:solidFill>
                  <a:srgbClr val="0070C0"/>
                </a:solidFill>
              </a:rPr>
              <a:t>(Co-spokesperson)</a:t>
            </a:r>
            <a:r>
              <a:rPr lang="en-US" sz="1100" dirty="0" smtClean="0"/>
              <a:t>, R. J. Holt, D. H. </a:t>
            </a:r>
            <a:r>
              <a:rPr lang="en-US" sz="1100" dirty="0" err="1" smtClean="0"/>
              <a:t>Potterveld</a:t>
            </a:r>
            <a:r>
              <a:rPr lang="en-US" sz="1100" dirty="0" smtClean="0"/>
              <a:t>, P. E. Reimer                     </a:t>
            </a:r>
            <a:r>
              <a:rPr lang="en-US" sz="1100" b="1" i="1" dirty="0" smtClean="0">
                <a:solidFill>
                  <a:srgbClr val="008000"/>
                </a:solidFill>
              </a:rPr>
              <a:t>(</a:t>
            </a:r>
            <a:r>
              <a:rPr lang="it-IT" sz="1100" b="1" i="1" dirty="0" err="1" smtClean="0">
                <a:solidFill>
                  <a:srgbClr val="008000"/>
                </a:solidFill>
              </a:rPr>
              <a:t>Argonne</a:t>
            </a:r>
            <a:r>
              <a:rPr lang="it-IT" sz="1100" b="1" i="1" dirty="0" smtClean="0">
                <a:solidFill>
                  <a:srgbClr val="008000"/>
                </a:solidFill>
              </a:rPr>
              <a:t> National </a:t>
            </a:r>
            <a:r>
              <a:rPr lang="it-IT" sz="1100" b="1" i="1" dirty="0" err="1" smtClean="0">
                <a:solidFill>
                  <a:srgbClr val="008000"/>
                </a:solidFill>
              </a:rPr>
              <a:t>Laboratory</a:t>
            </a:r>
            <a:r>
              <a:rPr lang="it-IT" sz="1100" b="1" i="1" dirty="0" smtClean="0">
                <a:solidFill>
                  <a:srgbClr val="008000"/>
                </a:solidFill>
              </a:rPr>
              <a:t>, </a:t>
            </a:r>
            <a:r>
              <a:rPr lang="it-IT" sz="1100" b="1" i="1" dirty="0" err="1" smtClean="0">
                <a:solidFill>
                  <a:srgbClr val="008000"/>
                </a:solidFill>
              </a:rPr>
              <a:t>Argonne</a:t>
            </a:r>
            <a:r>
              <a:rPr lang="it-IT" sz="1100" b="1" i="1" dirty="0" smtClean="0">
                <a:solidFill>
                  <a:srgbClr val="008000"/>
                </a:solidFill>
              </a:rPr>
              <a:t>, IL)</a:t>
            </a:r>
          </a:p>
          <a:p>
            <a:pPr>
              <a:buNone/>
            </a:pPr>
            <a:r>
              <a:rPr lang="en-US" sz="1100" dirty="0" smtClean="0"/>
              <a:t>X. </a:t>
            </a:r>
            <a:r>
              <a:rPr lang="en-US" sz="1100" dirty="0" err="1" smtClean="0"/>
              <a:t>Qian</a:t>
            </a:r>
            <a:r>
              <a:rPr lang="en-US" sz="1100" dirty="0" smtClean="0"/>
              <a:t> </a:t>
            </a:r>
            <a:r>
              <a:rPr lang="en-US" sz="1100" i="1" dirty="0" smtClean="0">
                <a:solidFill>
                  <a:srgbClr val="0070C0"/>
                </a:solidFill>
              </a:rPr>
              <a:t>(Co-spokesperson)</a:t>
            </a:r>
            <a:r>
              <a:rPr lang="en-US" sz="1100" dirty="0" smtClean="0">
                <a:solidFill>
                  <a:srgbClr val="FF0000"/>
                </a:solidFill>
              </a:rPr>
              <a:t> </a:t>
            </a:r>
            <a:r>
              <a:rPr lang="en-US" sz="1100" b="1" dirty="0" smtClean="0">
                <a:solidFill>
                  <a:srgbClr val="008000"/>
                </a:solidFill>
              </a:rPr>
              <a:t>(</a:t>
            </a:r>
            <a:r>
              <a:rPr lang="en-US" sz="1100" b="1" i="1" dirty="0" smtClean="0">
                <a:solidFill>
                  <a:srgbClr val="008000"/>
                </a:solidFill>
              </a:rPr>
              <a:t>California Institute of Technology, Pasadena,</a:t>
            </a:r>
            <a:r>
              <a:rPr lang="en-US" sz="1100" i="1" dirty="0" smtClean="0">
                <a:solidFill>
                  <a:srgbClr val="008000"/>
                </a:solidFill>
              </a:rPr>
              <a:t> CA)</a:t>
            </a:r>
          </a:p>
          <a:p>
            <a:pPr>
              <a:buNone/>
            </a:pPr>
            <a:r>
              <a:rPr lang="en-US" sz="1100" dirty="0" smtClean="0"/>
              <a:t>K. </a:t>
            </a:r>
            <a:r>
              <a:rPr lang="en-US" sz="1100" dirty="0" err="1" smtClean="0"/>
              <a:t>Aniol</a:t>
            </a:r>
            <a:r>
              <a:rPr lang="en-US" sz="1100" dirty="0" smtClean="0"/>
              <a:t> </a:t>
            </a:r>
            <a:r>
              <a:rPr lang="en-US" sz="1100" b="1" i="1" dirty="0" smtClean="0">
                <a:solidFill>
                  <a:srgbClr val="008000"/>
                </a:solidFill>
              </a:rPr>
              <a:t>(California State University, Los Angeles, CA)</a:t>
            </a:r>
          </a:p>
          <a:p>
            <a:pPr>
              <a:buNone/>
            </a:pPr>
            <a:r>
              <a:rPr lang="en-US" sz="1100" dirty="0" smtClean="0"/>
              <a:t>J. C. </a:t>
            </a:r>
            <a:r>
              <a:rPr lang="en-US" sz="1100" dirty="0" err="1" smtClean="0"/>
              <a:t>Cornejo</a:t>
            </a:r>
            <a:r>
              <a:rPr lang="en-US" sz="1100" dirty="0" smtClean="0"/>
              <a:t>, W. </a:t>
            </a:r>
            <a:r>
              <a:rPr lang="en-US" sz="1100" dirty="0" err="1" smtClean="0"/>
              <a:t>Deconinck</a:t>
            </a:r>
            <a:r>
              <a:rPr lang="en-US" sz="1100" dirty="0" smtClean="0"/>
              <a:t>, V. Gray </a:t>
            </a:r>
            <a:r>
              <a:rPr lang="en-US" sz="1100" b="1" i="1" dirty="0" smtClean="0">
                <a:solidFill>
                  <a:srgbClr val="008000"/>
                </a:solidFill>
              </a:rPr>
              <a:t>(College of William &amp; Mary, </a:t>
            </a:r>
            <a:r>
              <a:rPr lang="en-US" sz="1100" b="1" i="1" dirty="0" err="1" smtClean="0">
                <a:solidFill>
                  <a:srgbClr val="008000"/>
                </a:solidFill>
              </a:rPr>
              <a:t>Williamburg</a:t>
            </a:r>
            <a:r>
              <a:rPr lang="en-US" sz="1100" b="1" i="1" dirty="0" smtClean="0">
                <a:solidFill>
                  <a:srgbClr val="008000"/>
                </a:solidFill>
              </a:rPr>
              <a:t>, VA)</a:t>
            </a:r>
          </a:p>
          <a:p>
            <a:pPr>
              <a:buNone/>
            </a:pPr>
            <a:r>
              <a:rPr lang="fi-FI" sz="1100" dirty="0" smtClean="0"/>
              <a:t>X. Z. </a:t>
            </a:r>
            <a:r>
              <a:rPr lang="fi-FI" sz="1100" dirty="0" err="1" smtClean="0"/>
              <a:t>Bai</a:t>
            </a:r>
            <a:r>
              <a:rPr lang="fi-FI" sz="1100" dirty="0" smtClean="0"/>
              <a:t>, H. X. He, S. Y. </a:t>
            </a:r>
            <a:r>
              <a:rPr lang="fi-FI" sz="1100" dirty="0" err="1" smtClean="0"/>
              <a:t>Hu</a:t>
            </a:r>
            <a:r>
              <a:rPr lang="fi-FI" sz="1100" dirty="0" smtClean="0"/>
              <a:t>, S. Y. </a:t>
            </a:r>
            <a:r>
              <a:rPr lang="fi-FI" sz="1100" dirty="0" err="1" smtClean="0"/>
              <a:t>Jian</a:t>
            </a:r>
            <a:r>
              <a:rPr lang="fi-FI" sz="1100" dirty="0" smtClean="0"/>
              <a:t>, X. M. Li, </a:t>
            </a:r>
            <a:r>
              <a:rPr lang="en-US" sz="1100" dirty="0" smtClean="0"/>
              <a:t>C. Shan, H. H. Xia, J. Yuan, J. Zhou, S. Zhou </a:t>
            </a:r>
            <a:r>
              <a:rPr lang="en-US" sz="1100" b="1" i="1" dirty="0" smtClean="0">
                <a:solidFill>
                  <a:srgbClr val="008000"/>
                </a:solidFill>
              </a:rPr>
              <a:t>(China Institute of Atomic Energy, Beijing, P. R. China)</a:t>
            </a:r>
          </a:p>
          <a:p>
            <a:pPr>
              <a:buNone/>
            </a:pPr>
            <a:r>
              <a:rPr lang="en-US" sz="1100" dirty="0" smtClean="0"/>
              <a:t>P. H. Chu, H. </a:t>
            </a:r>
            <a:r>
              <a:rPr lang="en-US" sz="1100" dirty="0" err="1" smtClean="0"/>
              <a:t>Gao</a:t>
            </a:r>
            <a:r>
              <a:rPr lang="en-US" sz="1100" dirty="0" smtClean="0"/>
              <a:t>, M. Huang, S. </a:t>
            </a:r>
            <a:r>
              <a:rPr lang="en-US" sz="1100" dirty="0" err="1" smtClean="0"/>
              <a:t>Jawalkar</a:t>
            </a:r>
            <a:r>
              <a:rPr lang="en-US" sz="1100" dirty="0" smtClean="0"/>
              <a:t>, G. </a:t>
            </a:r>
            <a:r>
              <a:rPr lang="en-US" sz="1100" dirty="0" err="1" smtClean="0"/>
              <a:t>Laskaris</a:t>
            </a:r>
            <a:r>
              <a:rPr lang="nn-NO" sz="1100" dirty="0" smtClean="0"/>
              <a:t>, M. </a:t>
            </a:r>
            <a:r>
              <a:rPr lang="nn-NO" sz="1100" dirty="0" err="1" smtClean="0"/>
              <a:t>Meziane</a:t>
            </a:r>
            <a:r>
              <a:rPr lang="nn-NO" sz="1100" dirty="0" smtClean="0"/>
              <a:t>, C. Peng, Q. J. </a:t>
            </a:r>
            <a:r>
              <a:rPr lang="nn-NO" sz="1100" dirty="0" err="1" smtClean="0"/>
              <a:t>Ye</a:t>
            </a:r>
            <a:r>
              <a:rPr lang="nn-NO" sz="1100" dirty="0" smtClean="0"/>
              <a:t>, Y. </a:t>
            </a:r>
            <a:r>
              <a:rPr lang="nn-NO" sz="1100" dirty="0" err="1" smtClean="0"/>
              <a:t>Zhang</a:t>
            </a:r>
            <a:r>
              <a:rPr lang="nn-NO" sz="1100" dirty="0" smtClean="0"/>
              <a:t>, X. F. </a:t>
            </a:r>
            <a:r>
              <a:rPr lang="nn-NO" sz="1100" dirty="0" err="1" smtClean="0"/>
              <a:t>Yan</a:t>
            </a:r>
            <a:r>
              <a:rPr lang="nn-NO" sz="1100" dirty="0" smtClean="0">
                <a:solidFill>
                  <a:srgbClr val="008000"/>
                </a:solidFill>
              </a:rPr>
              <a:t> </a:t>
            </a:r>
            <a:r>
              <a:rPr lang="nn-NO" sz="1100" b="1" i="1" dirty="0" smtClean="0">
                <a:solidFill>
                  <a:srgbClr val="008000"/>
                </a:solidFill>
              </a:rPr>
              <a:t>(</a:t>
            </a:r>
            <a:r>
              <a:rPr lang="en-US" sz="1100" b="1" i="1" dirty="0" smtClean="0">
                <a:solidFill>
                  <a:srgbClr val="008000"/>
                </a:solidFill>
              </a:rPr>
              <a:t>Duke University, Durham, NC)</a:t>
            </a:r>
          </a:p>
          <a:p>
            <a:pPr>
              <a:buNone/>
            </a:pPr>
            <a:r>
              <a:rPr lang="en-US" sz="1100" dirty="0" smtClean="0"/>
              <a:t>P. Markowitz</a:t>
            </a:r>
            <a:r>
              <a:rPr lang="en-US" sz="1100" b="1" dirty="0" smtClean="0"/>
              <a:t> </a:t>
            </a:r>
            <a:r>
              <a:rPr lang="en-US" sz="1100" b="1" i="1" dirty="0" smtClean="0">
                <a:solidFill>
                  <a:srgbClr val="008000"/>
                </a:solidFill>
              </a:rPr>
              <a:t>(Florida International University, Miami, FL)</a:t>
            </a:r>
          </a:p>
          <a:p>
            <a:pPr>
              <a:buNone/>
            </a:pPr>
            <a:r>
              <a:rPr lang="en-US" sz="1100" dirty="0" smtClean="0"/>
              <a:t>A. </a:t>
            </a:r>
            <a:r>
              <a:rPr lang="en-US" sz="1100" dirty="0" err="1" smtClean="0"/>
              <a:t>Afanasev</a:t>
            </a:r>
            <a:r>
              <a:rPr lang="en-US" sz="1100" dirty="0" smtClean="0"/>
              <a:t> </a:t>
            </a:r>
            <a:r>
              <a:rPr lang="en-US" sz="1100" b="1" i="1" dirty="0" smtClean="0">
                <a:solidFill>
                  <a:srgbClr val="008000"/>
                </a:solidFill>
              </a:rPr>
              <a:t>(The George Washington University, Washington, DC)</a:t>
            </a:r>
          </a:p>
          <a:p>
            <a:pPr>
              <a:buNone/>
            </a:pPr>
            <a:r>
              <a:rPr lang="es-ES" sz="1100" dirty="0" smtClean="0"/>
              <a:t>F. J. Jiang, H. J. Lu, X. H. Yan </a:t>
            </a:r>
            <a:r>
              <a:rPr lang="es-ES" sz="1100" b="1" i="1" dirty="0" smtClean="0">
                <a:solidFill>
                  <a:srgbClr val="008000"/>
                </a:solidFill>
              </a:rPr>
              <a:t>(</a:t>
            </a:r>
            <a:r>
              <a:rPr lang="en-US" sz="1100" b="1" i="1" dirty="0" err="1" smtClean="0">
                <a:solidFill>
                  <a:srgbClr val="008000"/>
                </a:solidFill>
              </a:rPr>
              <a:t>Huangshan</a:t>
            </a:r>
            <a:r>
              <a:rPr lang="en-US" sz="1100" b="1" i="1" dirty="0" smtClean="0">
                <a:solidFill>
                  <a:srgbClr val="008000"/>
                </a:solidFill>
              </a:rPr>
              <a:t> University, </a:t>
            </a:r>
            <a:r>
              <a:rPr lang="en-US" sz="1100" b="1" i="1" dirty="0" err="1" smtClean="0">
                <a:solidFill>
                  <a:srgbClr val="008000"/>
                </a:solidFill>
              </a:rPr>
              <a:t>Huangshan</a:t>
            </a:r>
            <a:r>
              <a:rPr lang="en-US" sz="1100" b="1" i="1" dirty="0" smtClean="0">
                <a:solidFill>
                  <a:srgbClr val="008000"/>
                </a:solidFill>
              </a:rPr>
              <a:t>, P. R. China)</a:t>
            </a:r>
          </a:p>
          <a:p>
            <a:pPr>
              <a:buNone/>
            </a:pPr>
            <a:r>
              <a:rPr lang="en-US" sz="1100" dirty="0" smtClean="0"/>
              <a:t>J. B. Liu, W. B. Yan,  Y. Zhou, Y. X.  Zhao </a:t>
            </a:r>
            <a:r>
              <a:rPr lang="en-US" sz="1100" b="1" i="1" dirty="0" smtClean="0">
                <a:solidFill>
                  <a:srgbClr val="008000"/>
                </a:solidFill>
              </a:rPr>
              <a:t>(University of Science and Technology of China, Hefei, P. R. China)</a:t>
            </a:r>
          </a:p>
          <a:p>
            <a:pPr>
              <a:buNone/>
            </a:pPr>
            <a:r>
              <a:rPr lang="it-IT" sz="1100" dirty="0" err="1" smtClean="0"/>
              <a:t>K</a:t>
            </a:r>
            <a:r>
              <a:rPr lang="it-IT" sz="1100" dirty="0" smtClean="0"/>
              <a:t>. </a:t>
            </a:r>
            <a:r>
              <a:rPr lang="it-IT" sz="1100" dirty="0" err="1" smtClean="0"/>
              <a:t>Allada</a:t>
            </a:r>
            <a:r>
              <a:rPr lang="it-IT" sz="1100" dirty="0" smtClean="0"/>
              <a:t>, A. </a:t>
            </a:r>
            <a:r>
              <a:rPr lang="it-IT" sz="1100" dirty="0" err="1" smtClean="0"/>
              <a:t>Camsonne</a:t>
            </a:r>
            <a:r>
              <a:rPr lang="it-IT" sz="1100" dirty="0" smtClean="0"/>
              <a:t>, </a:t>
            </a:r>
            <a:r>
              <a:rPr lang="it-IT" sz="1100" dirty="0" err="1" smtClean="0"/>
              <a:t>J.-P.</a:t>
            </a:r>
            <a:r>
              <a:rPr lang="it-IT" sz="1100" dirty="0" smtClean="0"/>
              <a:t> </a:t>
            </a:r>
            <a:r>
              <a:rPr lang="it-IT" sz="1100" dirty="0" err="1" smtClean="0"/>
              <a:t>Chen</a:t>
            </a:r>
            <a:r>
              <a:rPr lang="it-IT" sz="1100" dirty="0" smtClean="0"/>
              <a:t>, E. </a:t>
            </a:r>
            <a:r>
              <a:rPr lang="it-IT" sz="1100" dirty="0" err="1" smtClean="0"/>
              <a:t>Chudakov</a:t>
            </a:r>
            <a:r>
              <a:rPr lang="it-IT" sz="1100" dirty="0" smtClean="0"/>
              <a:t>, </a:t>
            </a:r>
            <a:r>
              <a:rPr lang="en-US" sz="1100" dirty="0" smtClean="0"/>
              <a:t>J. Gomez, M. Jones, J. J. </a:t>
            </a:r>
            <a:r>
              <a:rPr lang="en-US" sz="1100" dirty="0" err="1" smtClean="0"/>
              <a:t>Lerose</a:t>
            </a:r>
            <a:r>
              <a:rPr lang="en-US" sz="1100" dirty="0" smtClean="0"/>
              <a:t>, B. Michaels, </a:t>
            </a:r>
            <a:r>
              <a:rPr lang="it-IT" sz="1100" dirty="0" smtClean="0"/>
              <a:t>S. </a:t>
            </a:r>
            <a:r>
              <a:rPr lang="it-IT" sz="1100" dirty="0" err="1" smtClean="0"/>
              <a:t>Nanda</a:t>
            </a:r>
            <a:r>
              <a:rPr lang="it-IT" sz="1100" dirty="0" smtClean="0"/>
              <a:t>, P. </a:t>
            </a:r>
            <a:r>
              <a:rPr lang="it-IT" sz="1100" dirty="0" err="1" smtClean="0"/>
              <a:t>Solvignon</a:t>
            </a:r>
            <a:r>
              <a:rPr lang="it-IT" sz="1100" dirty="0" smtClean="0"/>
              <a:t>, </a:t>
            </a:r>
            <a:r>
              <a:rPr lang="it-IT" sz="1100" dirty="0" err="1" smtClean="0"/>
              <a:t>Y</a:t>
            </a:r>
            <a:r>
              <a:rPr lang="it-IT" sz="1100" dirty="0" smtClean="0"/>
              <a:t>. </a:t>
            </a:r>
            <a:r>
              <a:rPr lang="it-IT" sz="1100" dirty="0" err="1" smtClean="0"/>
              <a:t>Qiang</a:t>
            </a:r>
            <a:r>
              <a:rPr lang="it-IT" sz="1100" dirty="0" smtClean="0"/>
              <a:t> </a:t>
            </a:r>
            <a:r>
              <a:rPr lang="it-IT" sz="1100" b="1" i="1" dirty="0" smtClean="0">
                <a:solidFill>
                  <a:srgbClr val="008000"/>
                </a:solidFill>
              </a:rPr>
              <a:t>(</a:t>
            </a:r>
            <a:r>
              <a:rPr lang="en-US" sz="1100" b="1" i="1" dirty="0" smtClean="0">
                <a:solidFill>
                  <a:srgbClr val="008000"/>
                </a:solidFill>
              </a:rPr>
              <a:t>Jefferson Lab, Newport News, VA)</a:t>
            </a:r>
          </a:p>
          <a:p>
            <a:pPr>
              <a:buNone/>
            </a:pPr>
            <a:r>
              <a:rPr lang="en-US" sz="1100" dirty="0" smtClean="0"/>
              <a:t>M. </a:t>
            </a:r>
            <a:r>
              <a:rPr lang="en-US" sz="1100" dirty="0" err="1" smtClean="0"/>
              <a:t>Mihovilovič</a:t>
            </a:r>
            <a:r>
              <a:rPr lang="en-US" sz="1100" dirty="0" smtClean="0"/>
              <a:t>, S. </a:t>
            </a:r>
            <a:r>
              <a:rPr lang="en-US" sz="1100" dirty="0" err="1" smtClean="0"/>
              <a:t>Širca</a:t>
            </a:r>
            <a:r>
              <a:rPr lang="en-US" sz="1100" dirty="0" smtClean="0"/>
              <a:t> </a:t>
            </a:r>
            <a:r>
              <a:rPr lang="en-US" sz="1100" b="1" i="1" dirty="0" smtClean="0">
                <a:solidFill>
                  <a:srgbClr val="008000"/>
                </a:solidFill>
              </a:rPr>
              <a:t>(</a:t>
            </a:r>
            <a:r>
              <a:rPr lang="en-US" sz="1100" b="1" i="1" dirty="0" err="1" smtClean="0">
                <a:solidFill>
                  <a:srgbClr val="008000"/>
                </a:solidFill>
              </a:rPr>
              <a:t>Jožef</a:t>
            </a:r>
            <a:r>
              <a:rPr lang="en-US" sz="1100" b="1" i="1" dirty="0" smtClean="0">
                <a:solidFill>
                  <a:srgbClr val="008000"/>
                </a:solidFill>
              </a:rPr>
              <a:t> Stefan Institute of University of Ljubljana, Slovenia</a:t>
            </a:r>
            <a:r>
              <a:rPr lang="en-US" sz="1100" i="1" dirty="0" smtClean="0">
                <a:solidFill>
                  <a:srgbClr val="008000"/>
                </a:solidFill>
              </a:rPr>
              <a:t>)</a:t>
            </a:r>
          </a:p>
          <a:p>
            <a:pPr>
              <a:buNone/>
            </a:pPr>
            <a:r>
              <a:rPr lang="pt-BR" sz="1100" dirty="0" smtClean="0"/>
              <a:t>G. G. </a:t>
            </a:r>
            <a:r>
              <a:rPr lang="pt-BR" sz="1100" dirty="0" err="1" smtClean="0"/>
              <a:t>Petratos</a:t>
            </a:r>
            <a:r>
              <a:rPr lang="pt-BR" sz="1100" dirty="0" smtClean="0"/>
              <a:t>, A. T. </a:t>
            </a:r>
            <a:r>
              <a:rPr lang="pt-BR" sz="1100" dirty="0" err="1" smtClean="0"/>
              <a:t>Katramatou</a:t>
            </a:r>
            <a:r>
              <a:rPr lang="pt-BR" sz="1100" dirty="0" smtClean="0"/>
              <a:t> </a:t>
            </a:r>
            <a:r>
              <a:rPr lang="pt-BR" sz="1100" b="1" i="1" dirty="0" smtClean="0">
                <a:solidFill>
                  <a:srgbClr val="008000"/>
                </a:solidFill>
              </a:rPr>
              <a:t>(</a:t>
            </a:r>
            <a:r>
              <a:rPr lang="nl-NL" sz="1100" b="1" i="1" dirty="0" smtClean="0">
                <a:solidFill>
                  <a:srgbClr val="008000"/>
                </a:solidFill>
              </a:rPr>
              <a:t>Kent State </a:t>
            </a:r>
            <a:r>
              <a:rPr lang="nl-NL" sz="1100" b="1" i="1" dirty="0" err="1" smtClean="0">
                <a:solidFill>
                  <a:srgbClr val="008000"/>
                </a:solidFill>
              </a:rPr>
              <a:t>University</a:t>
            </a:r>
            <a:r>
              <a:rPr lang="nl-NL" sz="1100" b="1" i="1" dirty="0" smtClean="0">
                <a:solidFill>
                  <a:srgbClr val="008000"/>
                </a:solidFill>
              </a:rPr>
              <a:t>, Kent, OH)</a:t>
            </a:r>
          </a:p>
          <a:p>
            <a:pPr>
              <a:buNone/>
            </a:pPr>
            <a:r>
              <a:rPr lang="fi-FI" sz="1100" dirty="0" smtClean="0"/>
              <a:t>Y. </a:t>
            </a:r>
            <a:r>
              <a:rPr lang="fi-FI" sz="1100" dirty="0" err="1" smtClean="0"/>
              <a:t>Cao</a:t>
            </a:r>
            <a:r>
              <a:rPr lang="fi-FI" sz="1100" dirty="0" smtClean="0"/>
              <a:t>, B.T. </a:t>
            </a:r>
            <a:r>
              <a:rPr lang="fi-FI" sz="1100" dirty="0" err="1" smtClean="0"/>
              <a:t>Hu</a:t>
            </a:r>
            <a:r>
              <a:rPr lang="fi-FI" sz="1100" dirty="0" smtClean="0"/>
              <a:t>, W. Luo, M. Z. Sun, </a:t>
            </a:r>
            <a:r>
              <a:rPr lang="en-US" sz="1100" dirty="0" smtClean="0"/>
              <a:t>Y.W. Zhang, Y. Zhang </a:t>
            </a:r>
            <a:r>
              <a:rPr lang="en-US" sz="1100" b="1" i="1" dirty="0" smtClean="0">
                <a:solidFill>
                  <a:srgbClr val="008000"/>
                </a:solidFill>
              </a:rPr>
              <a:t>(Lanzhou University, Lanzhou, P. R. China)</a:t>
            </a:r>
          </a:p>
          <a:p>
            <a:pPr>
              <a:buNone/>
            </a:pPr>
            <a:r>
              <a:rPr lang="en-US" sz="1100" dirty="0" smtClean="0"/>
              <a:t>T. </a:t>
            </a:r>
            <a:r>
              <a:rPr lang="en-US" sz="1100" dirty="0" err="1" smtClean="0"/>
              <a:t>Holmstrom</a:t>
            </a:r>
            <a:r>
              <a:rPr lang="en-US" sz="1100" dirty="0" smtClean="0"/>
              <a:t> </a:t>
            </a:r>
            <a:r>
              <a:rPr lang="en-US" sz="1100" b="1" i="1" dirty="0" smtClean="0">
                <a:solidFill>
                  <a:srgbClr val="008000"/>
                </a:solidFill>
              </a:rPr>
              <a:t>(Longwood University, Farmville, VA)</a:t>
            </a:r>
          </a:p>
          <a:p>
            <a:pPr>
              <a:buNone/>
            </a:pPr>
            <a:r>
              <a:rPr lang="en-US" sz="1100" dirty="0" smtClean="0"/>
              <a:t>J. Huang, X. Jiang </a:t>
            </a:r>
            <a:r>
              <a:rPr lang="en-US" sz="1100" i="1" dirty="0" smtClean="0">
                <a:solidFill>
                  <a:srgbClr val="008000"/>
                </a:solidFill>
              </a:rPr>
              <a:t>(</a:t>
            </a:r>
            <a:r>
              <a:rPr lang="es-ES" sz="1100" b="1" i="1" dirty="0" smtClean="0">
                <a:solidFill>
                  <a:srgbClr val="008000"/>
                </a:solidFill>
              </a:rPr>
              <a:t>Los Alamos National Laboratory, Los Alamos, NM)</a:t>
            </a:r>
          </a:p>
          <a:p>
            <a:pPr>
              <a:buNone/>
            </a:pPr>
            <a:r>
              <a:rPr lang="nn-NO" sz="1100" dirty="0" smtClean="0"/>
              <a:t>J. </a:t>
            </a:r>
            <a:r>
              <a:rPr lang="nn-NO" sz="1100" dirty="0" err="1" smtClean="0"/>
              <a:t>Dunne</a:t>
            </a:r>
            <a:r>
              <a:rPr lang="nn-NO" sz="1100" dirty="0" smtClean="0"/>
              <a:t>, D. Dutta, A. </a:t>
            </a:r>
            <a:r>
              <a:rPr lang="nn-NO" sz="1100" dirty="0" err="1" smtClean="0"/>
              <a:t>Narayan</a:t>
            </a:r>
            <a:r>
              <a:rPr lang="nn-NO" sz="1100" dirty="0" smtClean="0"/>
              <a:t>, L. </a:t>
            </a:r>
            <a:r>
              <a:rPr lang="nn-NO" sz="1100" dirty="0" err="1" smtClean="0"/>
              <a:t>Ndukum</a:t>
            </a:r>
            <a:r>
              <a:rPr lang="nn-NO" sz="1100" dirty="0" smtClean="0"/>
              <a:t>, </a:t>
            </a:r>
            <a:r>
              <a:rPr lang="it-IT" sz="1100" dirty="0" smtClean="0"/>
              <a:t>M. </a:t>
            </a:r>
            <a:r>
              <a:rPr lang="it-IT" sz="1100" dirty="0" err="1" smtClean="0"/>
              <a:t>Shabestari</a:t>
            </a:r>
            <a:r>
              <a:rPr lang="it-IT" sz="1100" dirty="0" smtClean="0"/>
              <a:t>, A. </a:t>
            </a:r>
            <a:r>
              <a:rPr lang="it-IT" sz="1100" dirty="0" err="1" smtClean="0"/>
              <a:t>Subedi</a:t>
            </a:r>
            <a:r>
              <a:rPr lang="it-IT" sz="1100" dirty="0" smtClean="0"/>
              <a:t>, L. </a:t>
            </a:r>
            <a:r>
              <a:rPr lang="it-IT" sz="1100" dirty="0" err="1" smtClean="0"/>
              <a:t>Ye</a:t>
            </a:r>
            <a:r>
              <a:rPr lang="it-IT" sz="1100" dirty="0" smtClean="0"/>
              <a:t> </a:t>
            </a:r>
            <a:r>
              <a:rPr lang="it-IT" sz="1100" b="1" i="1" dirty="0" smtClean="0">
                <a:solidFill>
                  <a:srgbClr val="008000"/>
                </a:solidFill>
              </a:rPr>
              <a:t>(</a:t>
            </a:r>
            <a:r>
              <a:rPr lang="en-US" sz="1100" b="1" i="1" dirty="0" smtClean="0">
                <a:solidFill>
                  <a:srgbClr val="008000"/>
                </a:solidFill>
              </a:rPr>
              <a:t>Mississippi State University, Mississippi State, MS</a:t>
            </a:r>
            <a:r>
              <a:rPr lang="en-US" sz="1100" i="1" dirty="0" smtClean="0">
                <a:solidFill>
                  <a:srgbClr val="008000"/>
                </a:solidFill>
              </a:rPr>
              <a:t>)</a:t>
            </a:r>
          </a:p>
          <a:p>
            <a:pPr>
              <a:buNone/>
            </a:pPr>
            <a:r>
              <a:rPr lang="it-IT" sz="1100" dirty="0" smtClean="0"/>
              <a:t>E. </a:t>
            </a:r>
            <a:r>
              <a:rPr lang="it-IT" sz="1100" dirty="0" err="1" smtClean="0"/>
              <a:t>Cisbani</a:t>
            </a:r>
            <a:r>
              <a:rPr lang="it-IT" sz="1100" dirty="0" smtClean="0"/>
              <a:t>, A. d. Dotto, S. </a:t>
            </a:r>
            <a:r>
              <a:rPr lang="it-IT" sz="1100" dirty="0" err="1" smtClean="0"/>
              <a:t>Frullani</a:t>
            </a:r>
            <a:r>
              <a:rPr lang="it-IT" sz="1100" dirty="0" smtClean="0"/>
              <a:t>, F. Garibaldi </a:t>
            </a:r>
            <a:r>
              <a:rPr lang="it-IT" sz="1100" b="1" i="1" dirty="0" smtClean="0">
                <a:solidFill>
                  <a:srgbClr val="008000"/>
                </a:solidFill>
              </a:rPr>
              <a:t>(</a:t>
            </a:r>
            <a:r>
              <a:rPr lang="en-US" sz="1100" b="1" i="1" dirty="0" smtClean="0">
                <a:solidFill>
                  <a:srgbClr val="008000"/>
                </a:solidFill>
              </a:rPr>
              <a:t>INFN-Roma and </a:t>
            </a:r>
            <a:r>
              <a:rPr lang="en-US" sz="1100" b="1" i="1" dirty="0" err="1" smtClean="0">
                <a:solidFill>
                  <a:srgbClr val="008000"/>
                </a:solidFill>
              </a:rPr>
              <a:t>gruppo</a:t>
            </a:r>
            <a:r>
              <a:rPr lang="en-US" sz="1100" b="1" i="1" dirty="0" smtClean="0">
                <a:solidFill>
                  <a:srgbClr val="008000"/>
                </a:solidFill>
              </a:rPr>
              <a:t> </a:t>
            </a:r>
            <a:r>
              <a:rPr lang="en-US" sz="1100" b="1" i="1" dirty="0" err="1" smtClean="0">
                <a:solidFill>
                  <a:srgbClr val="008000"/>
                </a:solidFill>
              </a:rPr>
              <a:t>collegato</a:t>
            </a:r>
            <a:r>
              <a:rPr lang="en-US" sz="1100" b="1" i="1" dirty="0" smtClean="0">
                <a:solidFill>
                  <a:srgbClr val="008000"/>
                </a:solidFill>
              </a:rPr>
              <a:t> </a:t>
            </a:r>
            <a:r>
              <a:rPr lang="en-US" sz="1100" b="1" i="1" dirty="0" err="1" smtClean="0">
                <a:solidFill>
                  <a:srgbClr val="008000"/>
                </a:solidFill>
              </a:rPr>
              <a:t>Sanitá</a:t>
            </a:r>
            <a:r>
              <a:rPr lang="en-US" sz="1100" b="1" i="1" dirty="0" smtClean="0">
                <a:solidFill>
                  <a:srgbClr val="008000"/>
                </a:solidFill>
              </a:rPr>
              <a:t> and Italian National Institute of Health, Rome, Italy</a:t>
            </a:r>
            <a:r>
              <a:rPr lang="en-US" sz="1100" i="1" dirty="0" smtClean="0">
                <a:solidFill>
                  <a:srgbClr val="008000"/>
                </a:solidFill>
              </a:rPr>
              <a:t>)</a:t>
            </a:r>
          </a:p>
          <a:p>
            <a:pPr>
              <a:buNone/>
            </a:pPr>
            <a:r>
              <a:rPr lang="en-US" sz="1100" dirty="0" smtClean="0"/>
              <a:t>M. </a:t>
            </a:r>
            <a:r>
              <a:rPr lang="en-US" sz="1100" dirty="0" err="1" smtClean="0"/>
              <a:t>Capogni</a:t>
            </a:r>
            <a:r>
              <a:rPr lang="en-US" sz="1100" dirty="0" smtClean="0"/>
              <a:t> </a:t>
            </a:r>
            <a:r>
              <a:rPr lang="en-US" sz="1100" b="1" i="1" dirty="0" smtClean="0">
                <a:solidFill>
                  <a:srgbClr val="008000"/>
                </a:solidFill>
              </a:rPr>
              <a:t>(</a:t>
            </a:r>
            <a:r>
              <a:rPr lang="it-IT" sz="1100" b="1" i="1" dirty="0" err="1" smtClean="0">
                <a:solidFill>
                  <a:srgbClr val="008000"/>
                </a:solidFill>
              </a:rPr>
              <a:t>INFN-Roma</a:t>
            </a:r>
            <a:r>
              <a:rPr lang="it-IT" sz="1100" b="1" i="1" dirty="0" smtClean="0">
                <a:solidFill>
                  <a:srgbClr val="008000"/>
                </a:solidFill>
              </a:rPr>
              <a:t> and gruppo collegato </a:t>
            </a:r>
            <a:r>
              <a:rPr lang="it-IT" sz="1100" b="1" i="1" dirty="0" err="1" smtClean="0">
                <a:solidFill>
                  <a:srgbClr val="008000"/>
                </a:solidFill>
              </a:rPr>
              <a:t>Sanit</a:t>
            </a:r>
            <a:r>
              <a:rPr lang="en-US" sz="1100" b="1" i="1" dirty="0" err="1" smtClean="0">
                <a:solidFill>
                  <a:srgbClr val="008000"/>
                </a:solidFill>
              </a:rPr>
              <a:t>á</a:t>
            </a:r>
            <a:r>
              <a:rPr lang="it-IT" sz="1100" b="1" i="1" dirty="0" smtClean="0">
                <a:solidFill>
                  <a:srgbClr val="008000"/>
                </a:solidFill>
              </a:rPr>
              <a:t> and ENEA Casaccia, </a:t>
            </a:r>
            <a:r>
              <a:rPr lang="it-IT" sz="1100" b="1" i="1" dirty="0" err="1" smtClean="0">
                <a:solidFill>
                  <a:srgbClr val="008000"/>
                </a:solidFill>
              </a:rPr>
              <a:t>Rome</a:t>
            </a:r>
            <a:r>
              <a:rPr lang="it-IT" sz="1100" b="1" i="1" dirty="0" smtClean="0">
                <a:solidFill>
                  <a:srgbClr val="008000"/>
                </a:solidFill>
              </a:rPr>
              <a:t>, </a:t>
            </a:r>
            <a:r>
              <a:rPr lang="en-US" sz="1100" b="1" i="1" dirty="0" smtClean="0">
                <a:solidFill>
                  <a:srgbClr val="008000"/>
                </a:solidFill>
              </a:rPr>
              <a:t>Italy)</a:t>
            </a:r>
          </a:p>
          <a:p>
            <a:pPr>
              <a:buNone/>
            </a:pPr>
            <a:r>
              <a:rPr lang="it-IT" sz="1100" dirty="0" smtClean="0"/>
              <a:t>V. Bellini, A. </a:t>
            </a:r>
            <a:r>
              <a:rPr lang="it-IT" sz="1100" dirty="0" err="1" smtClean="0"/>
              <a:t>Giusa</a:t>
            </a:r>
            <a:r>
              <a:rPr lang="it-IT" sz="1100" dirty="0" smtClean="0"/>
              <a:t>, F. </a:t>
            </a:r>
            <a:r>
              <a:rPr lang="it-IT" sz="1100" dirty="0" err="1" smtClean="0"/>
              <a:t>Mammoliti</a:t>
            </a:r>
            <a:r>
              <a:rPr lang="it-IT" sz="1100" dirty="0" smtClean="0"/>
              <a:t>, G. Russo, M. L. Sperduto, C. M. </a:t>
            </a:r>
            <a:r>
              <a:rPr lang="it-IT" sz="1100" dirty="0" err="1" smtClean="0"/>
              <a:t>Sutera</a:t>
            </a:r>
            <a:r>
              <a:rPr lang="it-IT" sz="1100" b="1" dirty="0" smtClean="0">
                <a:solidFill>
                  <a:srgbClr val="008000"/>
                </a:solidFill>
              </a:rPr>
              <a:t> </a:t>
            </a:r>
            <a:r>
              <a:rPr lang="it-IT" sz="1100" b="1" i="1" dirty="0" smtClean="0">
                <a:solidFill>
                  <a:srgbClr val="008000"/>
                </a:solidFill>
              </a:rPr>
              <a:t>(</a:t>
            </a:r>
            <a:r>
              <a:rPr lang="it-IT" sz="1100" b="1" i="1" dirty="0" err="1" smtClean="0">
                <a:solidFill>
                  <a:srgbClr val="008000"/>
                </a:solidFill>
              </a:rPr>
              <a:t>INFN-Sezione</a:t>
            </a:r>
            <a:r>
              <a:rPr lang="it-IT" sz="1100" b="1" i="1" dirty="0" smtClean="0">
                <a:solidFill>
                  <a:srgbClr val="008000"/>
                </a:solidFill>
              </a:rPr>
              <a:t> di Catania, Catania, Italy)</a:t>
            </a:r>
          </a:p>
          <a:p>
            <a:pPr>
              <a:buNone/>
            </a:pPr>
            <a:r>
              <a:rPr lang="de-DE" sz="1100" dirty="0" smtClean="0"/>
              <a:t>D. Y. Chen, X. R. Chen, J. He, R. Wang, H. R. Yang, P. M. Zhang </a:t>
            </a:r>
            <a:r>
              <a:rPr lang="de-DE" sz="1100" b="1" i="1" dirty="0" smtClean="0">
                <a:solidFill>
                  <a:srgbClr val="008000"/>
                </a:solidFill>
              </a:rPr>
              <a:t>(</a:t>
            </a:r>
            <a:r>
              <a:rPr lang="en-US" sz="1100" b="1" i="1" dirty="0" smtClean="0">
                <a:solidFill>
                  <a:srgbClr val="008000"/>
                </a:solidFill>
              </a:rPr>
              <a:t>Institute of Modern Physics, Lanzhou, P. R. China</a:t>
            </a:r>
            <a:r>
              <a:rPr lang="en-US" sz="1100" i="1" dirty="0" smtClean="0">
                <a:solidFill>
                  <a:srgbClr val="FF0000"/>
                </a:solidFill>
              </a:rPr>
              <a:t>)</a:t>
            </a:r>
          </a:p>
          <a:p>
            <a:pPr>
              <a:buNone/>
            </a:pPr>
            <a:r>
              <a:rPr lang="en-US" sz="1100" dirty="0" smtClean="0"/>
              <a:t>C. E. Hyde</a:t>
            </a:r>
            <a:r>
              <a:rPr lang="en-US" sz="1100" i="1" dirty="0" smtClean="0">
                <a:solidFill>
                  <a:srgbClr val="008000"/>
                </a:solidFill>
              </a:rPr>
              <a:t> </a:t>
            </a:r>
            <a:r>
              <a:rPr lang="en-US" sz="1100" b="1" i="1" dirty="0" smtClean="0">
                <a:solidFill>
                  <a:srgbClr val="008000"/>
                </a:solidFill>
              </a:rPr>
              <a:t>(Old Dominion University, Hampton, VA</a:t>
            </a:r>
            <a:r>
              <a:rPr lang="en-US" sz="1100" i="1" dirty="0" smtClean="0">
                <a:solidFill>
                  <a:srgbClr val="008000"/>
                </a:solidFill>
              </a:rPr>
              <a:t>)</a:t>
            </a:r>
          </a:p>
          <a:p>
            <a:pPr>
              <a:buNone/>
            </a:pPr>
            <a:r>
              <a:rPr lang="it-IT" sz="1100" dirty="0" smtClean="0"/>
              <a:t>L. </a:t>
            </a:r>
            <a:r>
              <a:rPr lang="it-IT" sz="1100" dirty="0" err="1" smtClean="0"/>
              <a:t>El</a:t>
            </a:r>
            <a:r>
              <a:rPr lang="it-IT" sz="1100" dirty="0" smtClean="0"/>
              <a:t> </a:t>
            </a:r>
            <a:r>
              <a:rPr lang="it-IT" sz="1100" dirty="0" err="1" smtClean="0"/>
              <a:t>Fassi</a:t>
            </a:r>
            <a:r>
              <a:rPr lang="it-IT" sz="1100" dirty="0" smtClean="0"/>
              <a:t>, R. </a:t>
            </a:r>
            <a:r>
              <a:rPr lang="it-IT" sz="1100" dirty="0" err="1" smtClean="0"/>
              <a:t>Gilman</a:t>
            </a:r>
            <a:r>
              <a:rPr lang="it-IT" sz="1100" dirty="0" smtClean="0"/>
              <a:t> </a:t>
            </a:r>
            <a:r>
              <a:rPr lang="it-IT" sz="1100" i="1" dirty="0" smtClean="0">
                <a:solidFill>
                  <a:srgbClr val="008000"/>
                </a:solidFill>
              </a:rPr>
              <a:t>(</a:t>
            </a:r>
            <a:r>
              <a:rPr lang="en-US" sz="1100" b="1" i="1" dirty="0" smtClean="0">
                <a:solidFill>
                  <a:srgbClr val="008000"/>
                </a:solidFill>
              </a:rPr>
              <a:t>Rutgers University, Piscataway, NJ</a:t>
            </a:r>
            <a:r>
              <a:rPr lang="en-US" sz="1100" i="1" dirty="0" smtClean="0">
                <a:solidFill>
                  <a:srgbClr val="008000"/>
                </a:solidFill>
              </a:rPr>
              <a:t>)</a:t>
            </a:r>
          </a:p>
          <a:p>
            <a:pPr>
              <a:buNone/>
            </a:pPr>
            <a:r>
              <a:rPr lang="en-US" sz="1100" dirty="0" smtClean="0"/>
              <a:t>S. </a:t>
            </a:r>
            <a:r>
              <a:rPr lang="en-US" sz="1100" dirty="0" err="1" smtClean="0"/>
              <a:t>Choi</a:t>
            </a:r>
            <a:r>
              <a:rPr lang="en-US" sz="1100" dirty="0" smtClean="0"/>
              <a:t>, H. Kang, H. Kang, Y. Oh </a:t>
            </a:r>
            <a:r>
              <a:rPr lang="en-US" sz="1100" b="1" i="1" dirty="0" smtClean="0">
                <a:solidFill>
                  <a:srgbClr val="008000"/>
                </a:solidFill>
              </a:rPr>
              <a:t>(Seoul National University, Seoul, Ko</a:t>
            </a:r>
            <a:r>
              <a:rPr lang="en-US" sz="1100" i="1" dirty="0" smtClean="0">
                <a:solidFill>
                  <a:srgbClr val="008000"/>
                </a:solidFill>
              </a:rPr>
              <a:t>rea)</a:t>
            </a:r>
          </a:p>
          <a:p>
            <a:pPr>
              <a:buNone/>
            </a:pPr>
            <a:r>
              <a:rPr lang="en-US" sz="1100" dirty="0" smtClean="0"/>
              <a:t>P. Souder and R. Holmes </a:t>
            </a:r>
            <a:r>
              <a:rPr lang="en-US" sz="1100" b="1" i="1" dirty="0" smtClean="0">
                <a:solidFill>
                  <a:srgbClr val="008000"/>
                </a:solidFill>
              </a:rPr>
              <a:t>(Syracuse University, Syracuse, NY</a:t>
            </a:r>
            <a:r>
              <a:rPr lang="en-US" sz="1100" i="1" dirty="0" smtClean="0">
                <a:solidFill>
                  <a:srgbClr val="008000"/>
                </a:solidFill>
              </a:rPr>
              <a:t>)</a:t>
            </a:r>
          </a:p>
          <a:p>
            <a:pPr>
              <a:buNone/>
            </a:pPr>
            <a:r>
              <a:rPr lang="en-US" sz="1100" dirty="0" smtClean="0"/>
              <a:t>W. Armstrong, A. </a:t>
            </a:r>
            <a:r>
              <a:rPr lang="en-US" sz="1100" dirty="0" err="1" smtClean="0"/>
              <a:t>Blomberg</a:t>
            </a:r>
            <a:r>
              <a:rPr lang="en-US" sz="1100" dirty="0" smtClean="0"/>
              <a:t>, D. Flay, E. </a:t>
            </a:r>
            <a:r>
              <a:rPr lang="en-US" sz="1100" dirty="0" err="1" smtClean="0"/>
              <a:t>Fuchey</a:t>
            </a:r>
            <a:r>
              <a:rPr lang="en-US" sz="1100" dirty="0" smtClean="0"/>
              <a:t>, M. </a:t>
            </a:r>
            <a:r>
              <a:rPr lang="en-US" sz="1100" dirty="0" err="1" smtClean="0"/>
              <a:t>Paolone</a:t>
            </a:r>
            <a:r>
              <a:rPr lang="en-US" sz="1100" dirty="0" smtClean="0"/>
              <a:t>, N. </a:t>
            </a:r>
            <a:r>
              <a:rPr lang="en-US" sz="1100" dirty="0" err="1" smtClean="0"/>
              <a:t>Sparveris</a:t>
            </a:r>
            <a:r>
              <a:rPr lang="en-US" sz="1100" dirty="0" smtClean="0"/>
              <a:t> </a:t>
            </a:r>
            <a:r>
              <a:rPr lang="en-US" sz="1100" i="1" dirty="0" smtClean="0">
                <a:solidFill>
                  <a:srgbClr val="0070C0"/>
                </a:solidFill>
              </a:rPr>
              <a:t>(Co-spokesperson)</a:t>
            </a:r>
            <a:r>
              <a:rPr lang="en-US" sz="1100" dirty="0" smtClean="0"/>
              <a:t>, </a:t>
            </a:r>
            <a:r>
              <a:rPr lang="it-IT" sz="1100" dirty="0" err="1" smtClean="0"/>
              <a:t>Z.-E.</a:t>
            </a:r>
            <a:r>
              <a:rPr lang="it-IT" sz="1100" dirty="0" smtClean="0"/>
              <a:t> Meziani </a:t>
            </a:r>
            <a:r>
              <a:rPr lang="it-IT" sz="1100" i="1" dirty="0" smtClean="0">
                <a:solidFill>
                  <a:srgbClr val="0070C0"/>
                </a:solidFill>
              </a:rPr>
              <a:t>(</a:t>
            </a:r>
            <a:r>
              <a:rPr lang="it-IT" sz="1100" i="1" dirty="0" err="1" smtClean="0">
                <a:solidFill>
                  <a:srgbClr val="0070C0"/>
                </a:solidFill>
              </a:rPr>
              <a:t>Co-spokesperson</a:t>
            </a:r>
            <a:r>
              <a:rPr lang="it-IT" sz="1100" i="1" dirty="0" smtClean="0">
                <a:solidFill>
                  <a:srgbClr val="0070C0"/>
                </a:solidFill>
              </a:rPr>
              <a:t>/</a:t>
            </a:r>
            <a:r>
              <a:rPr lang="it-IT" sz="1100" i="1" dirty="0" err="1" smtClean="0">
                <a:solidFill>
                  <a:srgbClr val="0070C0"/>
                </a:solidFill>
              </a:rPr>
              <a:t>Contact</a:t>
            </a:r>
            <a:r>
              <a:rPr lang="it-IT" sz="1100" i="1" dirty="0" smtClean="0">
                <a:solidFill>
                  <a:srgbClr val="0070C0"/>
                </a:solidFill>
              </a:rPr>
              <a:t>)</a:t>
            </a:r>
            <a:r>
              <a:rPr lang="it-IT" sz="1100" dirty="0" smtClean="0"/>
              <a:t>, M. </a:t>
            </a:r>
            <a:r>
              <a:rPr lang="it-IT" sz="1100" dirty="0" err="1" smtClean="0"/>
              <a:t>Posik</a:t>
            </a:r>
            <a:r>
              <a:rPr lang="it-IT" sz="1100" dirty="0" smtClean="0"/>
              <a:t>, E. </a:t>
            </a:r>
            <a:r>
              <a:rPr lang="it-IT" sz="1100" dirty="0" err="1" smtClean="0"/>
              <a:t>Schulte</a:t>
            </a:r>
            <a:r>
              <a:rPr lang="it-IT" sz="1100" dirty="0" smtClean="0"/>
              <a:t> </a:t>
            </a:r>
            <a:r>
              <a:rPr lang="it-IT" sz="1100" b="1" i="1" dirty="0" smtClean="0">
                <a:solidFill>
                  <a:srgbClr val="008000"/>
                </a:solidFill>
              </a:rPr>
              <a:t>(</a:t>
            </a:r>
            <a:r>
              <a:rPr lang="en-US" sz="1100" b="1" i="1" dirty="0" smtClean="0">
                <a:solidFill>
                  <a:srgbClr val="008000"/>
                </a:solidFill>
              </a:rPr>
              <a:t>Temple University, Philadelphia, PA</a:t>
            </a:r>
            <a:r>
              <a:rPr lang="en-US" sz="1100" i="1" dirty="0" smtClean="0">
                <a:solidFill>
                  <a:srgbClr val="008000"/>
                </a:solidFill>
              </a:rPr>
              <a:t>)</a:t>
            </a:r>
          </a:p>
          <a:p>
            <a:pPr>
              <a:buNone/>
            </a:pPr>
            <a:r>
              <a:rPr lang="en-US" sz="1100" dirty="0" smtClean="0"/>
              <a:t>K. Kumar, J. </a:t>
            </a:r>
            <a:r>
              <a:rPr lang="en-US" sz="1100" dirty="0" err="1" smtClean="0"/>
              <a:t>Mammei</a:t>
            </a:r>
            <a:r>
              <a:rPr lang="en-US" sz="1100" dirty="0" smtClean="0"/>
              <a:t>, S. Riordan </a:t>
            </a:r>
            <a:r>
              <a:rPr lang="en-US" sz="1100" b="1" i="1" dirty="0" smtClean="0">
                <a:solidFill>
                  <a:srgbClr val="008000"/>
                </a:solidFill>
              </a:rPr>
              <a:t>(University of Massachusetts, Amherst, MA)</a:t>
            </a:r>
          </a:p>
          <a:p>
            <a:pPr>
              <a:buNone/>
            </a:pPr>
            <a:r>
              <a:rPr lang="en-US" sz="1100" dirty="0" smtClean="0"/>
              <a:t>T. </a:t>
            </a:r>
            <a:r>
              <a:rPr lang="en-US" sz="1100" dirty="0" err="1" smtClean="0"/>
              <a:t>Badman</a:t>
            </a:r>
            <a:r>
              <a:rPr lang="en-US" sz="1100" dirty="0" smtClean="0"/>
              <a:t>, S. K. Phillips, K. </a:t>
            </a:r>
            <a:r>
              <a:rPr lang="en-US" sz="1100" dirty="0" err="1" smtClean="0"/>
              <a:t>Slifer</a:t>
            </a:r>
            <a:r>
              <a:rPr lang="en-US" sz="1100" dirty="0" smtClean="0"/>
              <a:t>, R. Zielinski </a:t>
            </a:r>
            <a:r>
              <a:rPr lang="en-US" sz="1100" b="1" i="1" dirty="0" smtClean="0">
                <a:solidFill>
                  <a:srgbClr val="008000"/>
                </a:solidFill>
              </a:rPr>
              <a:t>(University of New Hampshire, Durham, NH</a:t>
            </a:r>
            <a:r>
              <a:rPr lang="en-US" sz="1100" i="1" dirty="0" smtClean="0">
                <a:solidFill>
                  <a:srgbClr val="008000"/>
                </a:solidFill>
              </a:rPr>
              <a:t>)</a:t>
            </a:r>
          </a:p>
          <a:p>
            <a:pPr>
              <a:buNone/>
            </a:pPr>
            <a:r>
              <a:rPr lang="en-US" sz="1100" dirty="0" smtClean="0"/>
              <a:t>H. </a:t>
            </a:r>
            <a:r>
              <a:rPr lang="en-US" sz="1100" dirty="0" err="1" smtClean="0"/>
              <a:t>Badhdasaryan</a:t>
            </a:r>
            <a:r>
              <a:rPr lang="en-US" sz="1100" dirty="0" smtClean="0"/>
              <a:t>, G. D. Cates, M. Dalton, D. Day, D. Keller, V. V. </a:t>
            </a:r>
            <a:r>
              <a:rPr lang="en-US" sz="1100" dirty="0" err="1" smtClean="0"/>
              <a:t>Nelyubin</a:t>
            </a:r>
            <a:r>
              <a:rPr lang="en-US" sz="1100" dirty="0" smtClean="0"/>
              <a:t>, K. </a:t>
            </a:r>
            <a:r>
              <a:rPr lang="en-US" sz="1100" dirty="0" err="1" smtClean="0"/>
              <a:t>Paschke</a:t>
            </a:r>
            <a:r>
              <a:rPr lang="en-US" sz="1100" dirty="0" smtClean="0"/>
              <a:t>, A. Tobias, Z. W. Zhao </a:t>
            </a:r>
            <a:r>
              <a:rPr lang="en-US" sz="1100" i="1" dirty="0" smtClean="0">
                <a:solidFill>
                  <a:srgbClr val="0070C0"/>
                </a:solidFill>
              </a:rPr>
              <a:t>(Co-spokesperson)</a:t>
            </a:r>
            <a:r>
              <a:rPr lang="en-US" sz="1100" dirty="0" smtClean="0"/>
              <a:t>, X. </a:t>
            </a:r>
            <a:r>
              <a:rPr lang="en-US" sz="1100" dirty="0" err="1" smtClean="0"/>
              <a:t>Zheng</a:t>
            </a:r>
            <a:r>
              <a:rPr lang="en-US" sz="1100" dirty="0" smtClean="0"/>
              <a:t> </a:t>
            </a:r>
            <a:r>
              <a:rPr lang="en-US" sz="1100" i="1" dirty="0" smtClean="0">
                <a:solidFill>
                  <a:srgbClr val="008000"/>
                </a:solidFill>
              </a:rPr>
              <a:t>(</a:t>
            </a:r>
            <a:r>
              <a:rPr lang="en-US" sz="1100" b="1" i="1" dirty="0" smtClean="0">
                <a:solidFill>
                  <a:srgbClr val="008000"/>
                </a:solidFill>
              </a:rPr>
              <a:t>University of Virginia, Charlottesville, VA)</a:t>
            </a:r>
          </a:p>
          <a:p>
            <a:pPr>
              <a:buNone/>
            </a:pPr>
            <a:r>
              <a:rPr lang="en-US" sz="1100" dirty="0" smtClean="0"/>
              <a:t>F. R. </a:t>
            </a:r>
            <a:r>
              <a:rPr lang="en-US" sz="1100" dirty="0" err="1" smtClean="0"/>
              <a:t>Wesselmann</a:t>
            </a:r>
            <a:r>
              <a:rPr lang="en-US" sz="1100" dirty="0" smtClean="0"/>
              <a:t> </a:t>
            </a:r>
            <a:r>
              <a:rPr lang="en-US" sz="1100" b="1" i="1" dirty="0" smtClean="0">
                <a:solidFill>
                  <a:srgbClr val="008000"/>
                </a:solidFill>
              </a:rPr>
              <a:t>(Xavier University of Louisiana, New Orleans, LA</a:t>
            </a:r>
            <a:r>
              <a:rPr lang="en-US" sz="1100" i="1" dirty="0" smtClean="0">
                <a:solidFill>
                  <a:srgbClr val="008000"/>
                </a:solidFill>
              </a:rPr>
              <a:t>)</a:t>
            </a:r>
            <a:endParaRPr lang="en-US" sz="1100" dirty="0">
              <a:solidFill>
                <a:srgbClr val="008000"/>
              </a:solidFill>
            </a:endParaRPr>
          </a:p>
        </p:txBody>
      </p:sp>
      <p:sp>
        <p:nvSpPr>
          <p:cNvPr id="9" name="Date Placeholder 8"/>
          <p:cNvSpPr>
            <a:spLocks noGrp="1"/>
          </p:cNvSpPr>
          <p:nvPr>
            <p:ph type="dt" sz="half" idx="10"/>
          </p:nvPr>
        </p:nvSpPr>
        <p:spPr/>
        <p:txBody>
          <a:bodyPr/>
          <a:lstStyle/>
          <a:p>
            <a:r>
              <a:rPr lang="en-US" smtClean="0"/>
              <a:t>6/17/12</a:t>
            </a:r>
            <a:endParaRPr lang="en-US"/>
          </a:p>
        </p:txBody>
      </p:sp>
      <p:sp>
        <p:nvSpPr>
          <p:cNvPr id="10" name="Slide Number Placeholder 9"/>
          <p:cNvSpPr>
            <a:spLocks noGrp="1"/>
          </p:cNvSpPr>
          <p:nvPr>
            <p:ph type="sldNum" sz="quarter" idx="12"/>
          </p:nvPr>
        </p:nvSpPr>
        <p:spPr/>
        <p:txBody>
          <a:bodyPr/>
          <a:lstStyle/>
          <a:p>
            <a:fld id="{05B56A2D-B9AA-9D47-A6A7-53D1638EA1C5}" type="slidenum">
              <a:rPr lang="en-US" smtClean="0"/>
              <a:pPr/>
              <a:t>2</a:t>
            </a:fld>
            <a:endParaRPr lang="en-US"/>
          </a:p>
        </p:txBody>
      </p:sp>
      <p:sp>
        <p:nvSpPr>
          <p:cNvPr id="11" name="Footer Placeholder 10"/>
          <p:cNvSpPr>
            <a:spLocks noGrp="1"/>
          </p:cNvSpPr>
          <p:nvPr>
            <p:ph type="ftr" sz="quarter" idx="11"/>
          </p:nvPr>
        </p:nvSpPr>
        <p:spPr/>
        <p:txBody>
          <a:bodyPr/>
          <a:lstStyle/>
          <a:p>
            <a:r>
              <a:rPr lang="en-US" dirty="0" smtClean="0"/>
              <a:t>PR12-12-006, ATHENNA Collaboration, Newport News</a:t>
            </a:r>
            <a:endParaRPr lang="en-US" dirty="0"/>
          </a:p>
        </p:txBody>
      </p:sp>
      <p:pic>
        <p:nvPicPr>
          <p:cNvPr id="12" name="Picture 11"/>
          <p:cNvPicPr>
            <a:picLocks noChangeAspect="1"/>
          </p:cNvPicPr>
          <p:nvPr/>
        </p:nvPicPr>
        <p:blipFill>
          <a:blip r:embed="rId2"/>
          <a:stretch>
            <a:fillRect/>
          </a:stretch>
        </p:blipFill>
        <p:spPr>
          <a:xfrm>
            <a:off x="8042276" y="39562"/>
            <a:ext cx="1101723" cy="1322510"/>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Rates Estimates</a:t>
            </a:r>
            <a:endParaRPr lang="en-US" dirty="0"/>
          </a:p>
        </p:txBody>
      </p:sp>
      <p:sp>
        <p:nvSpPr>
          <p:cNvPr id="3" name="Content Placeholder 2"/>
          <p:cNvSpPr>
            <a:spLocks noGrp="1"/>
          </p:cNvSpPr>
          <p:nvPr>
            <p:ph idx="1"/>
          </p:nvPr>
        </p:nvSpPr>
        <p:spPr>
          <a:xfrm>
            <a:off x="0" y="948267"/>
            <a:ext cx="9144000" cy="5266266"/>
          </a:xfrm>
        </p:spPr>
        <p:txBody>
          <a:bodyPr>
            <a:normAutofit/>
          </a:bodyPr>
          <a:lstStyle/>
          <a:p>
            <a:r>
              <a:rPr lang="en-US" sz="2200" dirty="0" smtClean="0"/>
              <a:t>Used equivalent photon approximation</a:t>
            </a:r>
          </a:p>
          <a:p>
            <a:r>
              <a:rPr lang="en-US" sz="2400" dirty="0" smtClean="0"/>
              <a:t>   </a:t>
            </a:r>
            <a:r>
              <a:rPr lang="en-US" sz="2200" dirty="0" smtClean="0"/>
              <a:t>is the virtual photon flux and    is the </a:t>
            </a:r>
            <a:r>
              <a:rPr lang="en-US" sz="2200" dirty="0" err="1" smtClean="0"/>
              <a:t>Jacobian</a:t>
            </a:r>
            <a:endParaRPr lang="en-US" sz="2200" dirty="0" smtClean="0"/>
          </a:p>
          <a:p>
            <a:r>
              <a:rPr lang="en-US" sz="2200" dirty="0" smtClean="0"/>
              <a:t>Cross section is based on fits to data at high </a:t>
            </a:r>
            <a:r>
              <a:rPr lang="en-US" sz="2200" i="1" dirty="0" smtClean="0"/>
              <a:t>W </a:t>
            </a:r>
            <a:r>
              <a:rPr lang="en-US" sz="2200" dirty="0" smtClean="0"/>
              <a:t> within the  2-gluon exchange model</a:t>
            </a:r>
          </a:p>
        </p:txBody>
      </p:sp>
      <p:sp>
        <p:nvSpPr>
          <p:cNvPr id="4" name="Date Placeholder 3"/>
          <p:cNvSpPr>
            <a:spLocks noGrp="1"/>
          </p:cNvSpPr>
          <p:nvPr>
            <p:ph type="dt" sz="half" idx="10"/>
          </p:nvPr>
        </p:nvSpPr>
        <p:spPr/>
        <p:txBody>
          <a:bodyPr/>
          <a:lstStyle/>
          <a:p>
            <a:r>
              <a:rPr lang="en-US" smtClean="0"/>
              <a:t>6/17/12</a:t>
            </a:r>
            <a:endParaRPr lang="en-US"/>
          </a:p>
        </p:txBody>
      </p:sp>
      <p:sp>
        <p:nvSpPr>
          <p:cNvPr id="5" name="Footer Placeholder 4"/>
          <p:cNvSpPr>
            <a:spLocks noGrp="1"/>
          </p:cNvSpPr>
          <p:nvPr>
            <p:ph type="ftr" sz="quarter" idx="11"/>
          </p:nvPr>
        </p:nvSpPr>
        <p:spPr/>
        <p:txBody>
          <a:bodyPr/>
          <a:lstStyle/>
          <a:p>
            <a:r>
              <a:rPr lang="en-US" smtClean="0"/>
              <a:t>PR12-12-006, ATHENNA Collaboration,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20</a:t>
            </a:fld>
            <a:endParaRPr lang="en-US"/>
          </a:p>
        </p:txBody>
      </p:sp>
      <p:pic>
        <p:nvPicPr>
          <p:cNvPr id="7" name="Picture 6"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575491" y="855130"/>
            <a:ext cx="2997200" cy="723900"/>
          </a:xfrm>
          <a:prstGeom prst="rect">
            <a:avLst/>
          </a:prstGeom>
        </p:spPr>
      </p:pic>
      <p:pic>
        <p:nvPicPr>
          <p:cNvPr id="9" name="Picture 8"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44500" y="1659462"/>
            <a:ext cx="177800" cy="2159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937000" y="1693328"/>
            <a:ext cx="190500" cy="228600"/>
          </a:xfrm>
          <a:prstGeom prst="rect">
            <a:avLst/>
          </a:prstGeom>
        </p:spPr>
      </p:pic>
      <p:pic>
        <p:nvPicPr>
          <p:cNvPr id="13" name="Picture 12" descr="3.gif"/>
          <p:cNvPicPr>
            <a:picLocks noChangeAspect="1"/>
          </p:cNvPicPr>
          <p:nvPr/>
        </p:nvPicPr>
        <p:blipFill>
          <a:blip r:embed="rId8"/>
          <a:srcRect t="6493" r="7500"/>
          <a:stretch>
            <a:fillRect/>
          </a:stretch>
        </p:blipFill>
        <p:spPr>
          <a:xfrm>
            <a:off x="2230555" y="2993265"/>
            <a:ext cx="4779845" cy="347290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762000"/>
            <a:ext cx="4724400" cy="6019800"/>
          </a:xfrm>
        </p:spPr>
        <p:txBody>
          <a:bodyPr>
            <a:normAutofit/>
          </a:bodyPr>
          <a:lstStyle/>
          <a:p>
            <a:r>
              <a:rPr lang="en-US" sz="2400" dirty="0"/>
              <a:t>4-fold coincidence:</a:t>
            </a:r>
          </a:p>
          <a:p>
            <a:pPr lvl="1"/>
            <a:r>
              <a:rPr lang="en-US" sz="2000" dirty="0" smtClean="0"/>
              <a:t>2g-only</a:t>
            </a:r>
            <a:r>
              <a:rPr lang="en-US" sz="2000" dirty="0"/>
              <a:t>:   </a:t>
            </a:r>
            <a:r>
              <a:rPr lang="en-US" sz="2000" b="1" dirty="0"/>
              <a:t>0.68 k</a:t>
            </a:r>
            <a:r>
              <a:rPr lang="en-US" sz="2000" dirty="0"/>
              <a:t> events</a:t>
            </a:r>
          </a:p>
          <a:p>
            <a:pPr lvl="1"/>
            <a:r>
              <a:rPr lang="en-US" sz="2000" dirty="0"/>
              <a:t>2g + 3g</a:t>
            </a:r>
            <a:r>
              <a:rPr lang="en-US" sz="2000" dirty="0" smtClean="0"/>
              <a:t>:    </a:t>
            </a:r>
            <a:r>
              <a:rPr lang="en-US" sz="2000" b="1" dirty="0"/>
              <a:t>2.9 k</a:t>
            </a:r>
            <a:r>
              <a:rPr lang="en-US" sz="2000" dirty="0"/>
              <a:t> events</a:t>
            </a:r>
          </a:p>
          <a:p>
            <a:r>
              <a:rPr lang="en-US" sz="2400" dirty="0"/>
              <a:t>3-</a:t>
            </a:r>
            <a:r>
              <a:rPr lang="en-US" sz="2400" dirty="0" smtClean="0"/>
              <a:t>fold no proton:</a:t>
            </a:r>
            <a:endParaRPr lang="en-US" sz="2400" dirty="0"/>
          </a:p>
          <a:p>
            <a:pPr lvl="1"/>
            <a:r>
              <a:rPr lang="en-US" sz="2000" dirty="0" smtClean="0"/>
              <a:t>2g-only:    </a:t>
            </a:r>
            <a:r>
              <a:rPr lang="en-US" sz="2000" b="1" dirty="0"/>
              <a:t>2.1 k</a:t>
            </a:r>
            <a:r>
              <a:rPr lang="en-US" sz="2000" dirty="0"/>
              <a:t> </a:t>
            </a:r>
            <a:r>
              <a:rPr lang="en-US" sz="2000" dirty="0" smtClean="0"/>
              <a:t>events</a:t>
            </a:r>
          </a:p>
          <a:p>
            <a:pPr lvl="1"/>
            <a:r>
              <a:rPr lang="en-US" sz="2000" dirty="0" smtClean="0"/>
              <a:t>2g + 3g</a:t>
            </a:r>
            <a:r>
              <a:rPr lang="en-US" sz="2000" dirty="0"/>
              <a:t>:</a:t>
            </a:r>
            <a:r>
              <a:rPr lang="en-US" sz="2000" dirty="0" smtClean="0"/>
              <a:t>     </a:t>
            </a:r>
            <a:r>
              <a:rPr lang="en-US" sz="2000" b="1" dirty="0" smtClean="0"/>
              <a:t>8.08 </a:t>
            </a:r>
            <a:r>
              <a:rPr lang="en-US" sz="2000" b="1" dirty="0"/>
              <a:t>k </a:t>
            </a:r>
            <a:r>
              <a:rPr lang="en-US" sz="2000" dirty="0" smtClean="0"/>
              <a:t>events</a:t>
            </a:r>
          </a:p>
        </p:txBody>
      </p:sp>
      <p:sp>
        <p:nvSpPr>
          <p:cNvPr id="5" name="Footer Placeholder 4"/>
          <p:cNvSpPr>
            <a:spLocks noGrp="1"/>
          </p:cNvSpPr>
          <p:nvPr>
            <p:ph type="ftr" sz="quarter" idx="11"/>
          </p:nvPr>
        </p:nvSpPr>
        <p:spPr/>
        <p:txBody>
          <a:bodyPr/>
          <a:lstStyle/>
          <a:p>
            <a:r>
              <a:rPr lang="en-US" smtClean="0"/>
              <a:t>PR12-12-006, ATHENNA Collaboration, Newport News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pic>
        <p:nvPicPr>
          <p:cNvPr id="4" name="Picture 3"/>
          <p:cNvPicPr>
            <a:picLocks noChangeAspect="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33570"/>
          <a:stretch/>
        </p:blipFill>
        <p:spPr>
          <a:xfrm>
            <a:off x="1484724" y="3657600"/>
            <a:ext cx="6835270" cy="3200400"/>
          </a:xfrm>
          <a:prstGeom prst="rect">
            <a:avLst/>
          </a:prstGeom>
        </p:spPr>
      </p:pic>
      <p:sp>
        <p:nvSpPr>
          <p:cNvPr id="7" name="TextBox 6"/>
          <p:cNvSpPr txBox="1"/>
          <p:nvPr/>
        </p:nvSpPr>
        <p:spPr>
          <a:xfrm>
            <a:off x="5638800" y="4038600"/>
            <a:ext cx="1371600" cy="369332"/>
          </a:xfrm>
          <a:prstGeom prst="rect">
            <a:avLst/>
          </a:prstGeom>
          <a:noFill/>
        </p:spPr>
        <p:txBody>
          <a:bodyPr wrap="square" rtlCol="0">
            <a:spAutoFit/>
          </a:bodyPr>
          <a:lstStyle/>
          <a:p>
            <a:r>
              <a:rPr lang="en-US" dirty="0" smtClean="0"/>
              <a:t>4-fold</a:t>
            </a:r>
            <a:endParaRPr lang="en-US" dirty="0"/>
          </a:p>
        </p:txBody>
      </p:sp>
      <p:sp>
        <p:nvSpPr>
          <p:cNvPr id="13" name="TextBox 12"/>
          <p:cNvSpPr txBox="1"/>
          <p:nvPr/>
        </p:nvSpPr>
        <p:spPr>
          <a:xfrm>
            <a:off x="2286000" y="4114800"/>
            <a:ext cx="1371600" cy="369332"/>
          </a:xfrm>
          <a:prstGeom prst="rect">
            <a:avLst/>
          </a:prstGeom>
          <a:noFill/>
        </p:spPr>
        <p:txBody>
          <a:bodyPr wrap="square" rtlCol="0">
            <a:spAutoFit/>
          </a:bodyPr>
          <a:lstStyle/>
          <a:p>
            <a:r>
              <a:rPr lang="en-US" dirty="0"/>
              <a:t>3</a:t>
            </a:r>
            <a:r>
              <a:rPr lang="en-US" dirty="0" smtClean="0"/>
              <a:t>-fold</a:t>
            </a:r>
            <a:endParaRPr lang="en-US" dirty="0"/>
          </a:p>
        </p:txBody>
      </p:sp>
      <p:sp>
        <p:nvSpPr>
          <p:cNvPr id="2" name="Title 1"/>
          <p:cNvSpPr>
            <a:spLocks noGrp="1"/>
          </p:cNvSpPr>
          <p:nvPr>
            <p:ph type="title"/>
          </p:nvPr>
        </p:nvSpPr>
        <p:spPr>
          <a:xfrm>
            <a:off x="90394" y="-76200"/>
            <a:ext cx="8229600" cy="838200"/>
          </a:xfrm>
        </p:spPr>
        <p:txBody>
          <a:bodyPr/>
          <a:lstStyle/>
          <a:p>
            <a:r>
              <a:rPr lang="en-US" dirty="0" smtClean="0"/>
              <a:t>Event Counts @ 1x10</a:t>
            </a:r>
            <a:r>
              <a:rPr lang="en-US" baseline="30000" dirty="0" smtClean="0"/>
              <a:t>37</a:t>
            </a:r>
            <a:r>
              <a:rPr lang="en-US" dirty="0" smtClean="0"/>
              <a:t> in 50 days</a:t>
            </a:r>
            <a:endParaRPr lang="en-US" dirty="0"/>
          </a:p>
        </p:txBody>
      </p:sp>
      <p:sp>
        <p:nvSpPr>
          <p:cNvPr id="14" name="Date Placeholder 13"/>
          <p:cNvSpPr>
            <a:spLocks noGrp="1"/>
          </p:cNvSpPr>
          <p:nvPr>
            <p:ph type="dt" sz="half" idx="10"/>
          </p:nvPr>
        </p:nvSpPr>
        <p:spPr/>
        <p:txBody>
          <a:bodyPr/>
          <a:lstStyle/>
          <a:p>
            <a:r>
              <a:rPr lang="en-US" smtClean="0"/>
              <a:t>6/17/12</a:t>
            </a:r>
            <a:endParaRPr lang="en-US"/>
          </a:p>
        </p:txBody>
      </p:sp>
      <p:graphicFrame>
        <p:nvGraphicFramePr>
          <p:cNvPr id="15" name="Content Placeholder 5"/>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9422876"/>
              </p:ext>
            </p:extLst>
          </p:nvPr>
        </p:nvGraphicFramePr>
        <p:xfrm>
          <a:off x="3499597" y="762000"/>
          <a:ext cx="5373593" cy="2899886"/>
        </p:xfrm>
        <a:graphic>
          <a:graphicData uri="http://schemas.openxmlformats.org/drawingml/2006/table">
            <a:tbl>
              <a:tblPr firstRow="1" bandRow="1">
                <a:tableStyleId>{5C22544A-7EE6-4342-B048-85BDC9FD1C3A}</a:tableStyleId>
              </a:tblPr>
              <a:tblGrid>
                <a:gridCol w="2786307"/>
                <a:gridCol w="1343399"/>
                <a:gridCol w="1243887"/>
              </a:tblGrid>
              <a:tr h="599788">
                <a:tc>
                  <a:txBody>
                    <a:bodyPr/>
                    <a:lstStyle/>
                    <a:p>
                      <a:endParaRPr lang="en-US" dirty="0"/>
                    </a:p>
                  </a:txBody>
                  <a:tcPr/>
                </a:tc>
                <a:tc>
                  <a:txBody>
                    <a:bodyPr/>
                    <a:lstStyle/>
                    <a:p>
                      <a:r>
                        <a:rPr lang="en-US" dirty="0" smtClean="0">
                          <a:latin typeface="Calibri"/>
                          <a:cs typeface="Calibri"/>
                        </a:rPr>
                        <a:t>Time (Hour)</a:t>
                      </a:r>
                      <a:endParaRPr lang="en-US" dirty="0">
                        <a:latin typeface="Calibri"/>
                        <a:cs typeface="Calibri"/>
                      </a:endParaRPr>
                    </a:p>
                  </a:txBody>
                  <a:tcPr/>
                </a:tc>
                <a:tc>
                  <a:txBody>
                    <a:bodyPr/>
                    <a:lstStyle/>
                    <a:p>
                      <a:r>
                        <a:rPr lang="en-US" dirty="0" smtClean="0">
                          <a:latin typeface="Calibri"/>
                          <a:cs typeface="Calibri"/>
                        </a:rPr>
                        <a:t>Time (Day)</a:t>
                      </a:r>
                      <a:endParaRPr lang="en-US" dirty="0">
                        <a:latin typeface="Calibri"/>
                        <a:cs typeface="Calibri"/>
                      </a:endParaRPr>
                    </a:p>
                  </a:txBody>
                  <a:tcPr/>
                </a:tc>
              </a:tr>
              <a:tr h="300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LH2 at 11 </a:t>
                      </a:r>
                      <a:r>
                        <a:rPr lang="en-US" dirty="0" err="1" smtClean="0">
                          <a:latin typeface="Calibri"/>
                          <a:cs typeface="Calibri"/>
                        </a:rPr>
                        <a:t>GeV</a:t>
                      </a:r>
                      <a:endParaRPr lang="en-US" dirty="0" smtClean="0">
                        <a:latin typeface="Calibri"/>
                        <a:cs typeface="Calibri"/>
                      </a:endParaRPr>
                    </a:p>
                  </a:txBody>
                  <a:tcPr/>
                </a:tc>
                <a:tc>
                  <a:txBody>
                    <a:bodyPr/>
                    <a:lstStyle/>
                    <a:p>
                      <a:r>
                        <a:rPr lang="en-US" b="1" dirty="0" smtClean="0">
                          <a:latin typeface="Calibri"/>
                          <a:cs typeface="Calibri"/>
                        </a:rPr>
                        <a:t>1200</a:t>
                      </a:r>
                      <a:endParaRPr lang="en-US" b="1" dirty="0">
                        <a:latin typeface="Calibri"/>
                        <a:cs typeface="Calibri"/>
                      </a:endParaRPr>
                    </a:p>
                  </a:txBody>
                  <a:tcPr/>
                </a:tc>
                <a:tc>
                  <a:txBody>
                    <a:bodyPr/>
                    <a:lstStyle/>
                    <a:p>
                      <a:r>
                        <a:rPr lang="en-US" b="1" dirty="0" smtClean="0">
                          <a:latin typeface="Calibri"/>
                          <a:cs typeface="Calibri"/>
                        </a:rPr>
                        <a:t>50</a:t>
                      </a:r>
                      <a:endParaRPr lang="en-US" b="1" dirty="0">
                        <a:latin typeface="Calibri"/>
                        <a:cs typeface="Calibri"/>
                      </a:endParaRPr>
                    </a:p>
                  </a:txBody>
                  <a:tcPr/>
                </a:tc>
              </a:tr>
              <a:tr h="464249">
                <a:tc>
                  <a:txBody>
                    <a:bodyPr/>
                    <a:lstStyle/>
                    <a:p>
                      <a:r>
                        <a:rPr lang="en-US" dirty="0" smtClean="0">
                          <a:latin typeface="Calibri"/>
                          <a:cs typeface="Calibri"/>
                        </a:rPr>
                        <a:t>Dedicated Al dummy run</a:t>
                      </a:r>
                      <a:endParaRPr lang="en-US" dirty="0">
                        <a:latin typeface="Calibri"/>
                        <a:cs typeface="Calibri"/>
                      </a:endParaRPr>
                    </a:p>
                  </a:txBody>
                  <a:tcPr/>
                </a:tc>
                <a:tc>
                  <a:txBody>
                    <a:bodyPr/>
                    <a:lstStyle/>
                    <a:p>
                      <a:r>
                        <a:rPr lang="en-US" b="1" dirty="0" smtClean="0">
                          <a:latin typeface="Calibri"/>
                          <a:cs typeface="Calibri"/>
                        </a:rPr>
                        <a:t>72</a:t>
                      </a:r>
                      <a:endParaRPr lang="en-US" b="1" dirty="0">
                        <a:latin typeface="Calibri"/>
                        <a:cs typeface="Calibri"/>
                      </a:endParaRPr>
                    </a:p>
                  </a:txBody>
                  <a:tcPr/>
                </a:tc>
                <a:tc>
                  <a:txBody>
                    <a:bodyPr/>
                    <a:lstStyle/>
                    <a:p>
                      <a:r>
                        <a:rPr lang="en-US" b="1" dirty="0" smtClean="0">
                          <a:latin typeface="Calibri"/>
                          <a:cs typeface="Calibri"/>
                        </a:rPr>
                        <a:t>3</a:t>
                      </a:r>
                      <a:endParaRPr lang="en-US" b="1" dirty="0">
                        <a:latin typeface="Calibri"/>
                        <a:cs typeface="Calibri"/>
                      </a:endParaRPr>
                    </a:p>
                  </a:txBody>
                  <a:tcPr/>
                </a:tc>
              </a:tr>
              <a:tr h="525473">
                <a:tc>
                  <a:txBody>
                    <a:bodyPr/>
                    <a:lstStyle/>
                    <a:p>
                      <a:r>
                        <a:rPr lang="en-US" dirty="0" smtClean="0">
                          <a:latin typeface="Calibri"/>
                          <a:cs typeface="Calibri"/>
                        </a:rPr>
                        <a:t>Optics and detector check out</a:t>
                      </a:r>
                      <a:endParaRPr lang="en-US" dirty="0">
                        <a:latin typeface="Calibri"/>
                        <a:cs typeface="Calibri"/>
                      </a:endParaRPr>
                    </a:p>
                  </a:txBody>
                  <a:tcPr/>
                </a:tc>
                <a:tc>
                  <a:txBody>
                    <a:bodyPr/>
                    <a:lstStyle/>
                    <a:p>
                      <a:r>
                        <a:rPr lang="en-US" b="1" dirty="0" smtClean="0">
                          <a:latin typeface="Calibri"/>
                          <a:cs typeface="Calibri"/>
                        </a:rPr>
                        <a:t>72</a:t>
                      </a:r>
                      <a:endParaRPr lang="en-US" b="1" dirty="0">
                        <a:latin typeface="Calibri"/>
                        <a:cs typeface="Calibri"/>
                      </a:endParaRPr>
                    </a:p>
                  </a:txBody>
                  <a:tcPr/>
                </a:tc>
                <a:tc>
                  <a:txBody>
                    <a:bodyPr/>
                    <a:lstStyle/>
                    <a:p>
                      <a:r>
                        <a:rPr lang="en-US" b="1" dirty="0" smtClean="0">
                          <a:latin typeface="Calibri"/>
                          <a:cs typeface="Calibri"/>
                        </a:rPr>
                        <a:t>3 </a:t>
                      </a:r>
                      <a:endParaRPr lang="en-US" b="1" dirty="0">
                        <a:latin typeface="Calibri"/>
                        <a:cs typeface="Calibri"/>
                      </a:endParaRPr>
                    </a:p>
                  </a:txBody>
                  <a:tcPr/>
                </a:tc>
              </a:tr>
              <a:tr h="464249">
                <a:tc>
                  <a:txBody>
                    <a:bodyPr/>
                    <a:lstStyle/>
                    <a:p>
                      <a:r>
                        <a:rPr lang="en-US" dirty="0" smtClean="0">
                          <a:latin typeface="Calibri"/>
                          <a:cs typeface="Calibri"/>
                        </a:rPr>
                        <a:t>Special low luminosity</a:t>
                      </a:r>
                      <a:endParaRPr lang="en-US" dirty="0">
                        <a:latin typeface="Calibri"/>
                        <a:cs typeface="Calibri"/>
                      </a:endParaRPr>
                    </a:p>
                  </a:txBody>
                  <a:tcPr/>
                </a:tc>
                <a:tc>
                  <a:txBody>
                    <a:bodyPr/>
                    <a:lstStyle/>
                    <a:p>
                      <a:r>
                        <a:rPr lang="en-US" b="1" dirty="0" smtClean="0">
                          <a:latin typeface="Calibri"/>
                          <a:cs typeface="Calibri"/>
                        </a:rPr>
                        <a:t>96</a:t>
                      </a:r>
                      <a:endParaRPr lang="en-US" b="1" dirty="0">
                        <a:latin typeface="Calibri"/>
                        <a:cs typeface="Calibri"/>
                      </a:endParaRPr>
                    </a:p>
                  </a:txBody>
                  <a:tcPr/>
                </a:tc>
                <a:tc>
                  <a:txBody>
                    <a:bodyPr/>
                    <a:lstStyle/>
                    <a:p>
                      <a:r>
                        <a:rPr lang="en-US" b="1" dirty="0" smtClean="0">
                          <a:latin typeface="Calibri"/>
                          <a:cs typeface="Calibri"/>
                        </a:rPr>
                        <a:t>4</a:t>
                      </a:r>
                      <a:endParaRPr lang="en-US" b="1" dirty="0">
                        <a:latin typeface="Calibri"/>
                        <a:cs typeface="Calibri"/>
                      </a:endParaRPr>
                    </a:p>
                  </a:txBody>
                  <a:tcPr/>
                </a:tc>
              </a:tr>
              <a:tr h="300270">
                <a:tc>
                  <a:txBody>
                    <a:bodyPr/>
                    <a:lstStyle/>
                    <a:p>
                      <a:r>
                        <a:rPr lang="en-US" dirty="0" smtClean="0">
                          <a:latin typeface="Calibri"/>
                          <a:cs typeface="Calibri"/>
                        </a:rPr>
                        <a:t>Total</a:t>
                      </a:r>
                      <a:endParaRPr lang="en-US" dirty="0">
                        <a:latin typeface="Calibri"/>
                        <a:cs typeface="Calibri"/>
                      </a:endParaRPr>
                    </a:p>
                  </a:txBody>
                  <a:tcPr/>
                </a:tc>
                <a:tc>
                  <a:txBody>
                    <a:bodyPr/>
                    <a:lstStyle/>
                    <a:p>
                      <a:r>
                        <a:rPr lang="en-US" b="1" dirty="0" smtClean="0">
                          <a:latin typeface="Calibri"/>
                          <a:cs typeface="Calibri"/>
                        </a:rPr>
                        <a:t>1440</a:t>
                      </a:r>
                      <a:endParaRPr lang="en-US" b="1" dirty="0">
                        <a:latin typeface="Calibri"/>
                        <a:cs typeface="Calibri"/>
                      </a:endParaRPr>
                    </a:p>
                  </a:txBody>
                  <a:tcPr/>
                </a:tc>
                <a:tc>
                  <a:txBody>
                    <a:bodyPr/>
                    <a:lstStyle/>
                    <a:p>
                      <a:r>
                        <a:rPr lang="en-US" b="1" dirty="0" smtClean="0">
                          <a:latin typeface="Calibri"/>
                          <a:cs typeface="Calibri"/>
                        </a:rPr>
                        <a:t>60 </a:t>
                      </a:r>
                      <a:endParaRPr lang="en-US" b="1" dirty="0">
                        <a:latin typeface="Calibri"/>
                        <a:cs typeface="Calibri"/>
                      </a:endParaRPr>
                    </a:p>
                  </a:txBody>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6044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3521"/>
          </a:xfrm>
        </p:spPr>
        <p:txBody>
          <a:bodyPr>
            <a:normAutofit/>
          </a:bodyPr>
          <a:lstStyle/>
          <a:p>
            <a:r>
              <a:rPr lang="en-US" dirty="0" smtClean="0"/>
              <a:t>Projections of               with 2-g model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7" name="TextBox 6"/>
          <p:cNvSpPr txBox="1"/>
          <p:nvPr/>
        </p:nvSpPr>
        <p:spPr>
          <a:xfrm>
            <a:off x="5022782" y="917476"/>
            <a:ext cx="4121217" cy="1446550"/>
          </a:xfrm>
          <a:prstGeom prst="rect">
            <a:avLst/>
          </a:prstGeom>
          <a:noFill/>
        </p:spPr>
        <p:txBody>
          <a:bodyPr wrap="square" rtlCol="0">
            <a:spAutoFit/>
          </a:bodyPr>
          <a:lstStyle/>
          <a:p>
            <a:pPr>
              <a:buClr>
                <a:schemeClr val="accent2">
                  <a:lumMod val="60000"/>
                  <a:lumOff val="40000"/>
                </a:schemeClr>
              </a:buClr>
              <a:buFont typeface="Wingdings" charset="2"/>
              <a:buChar char=""/>
            </a:pPr>
            <a:r>
              <a:rPr lang="en-US" sz="2200" dirty="0" smtClean="0">
                <a:latin typeface="Calibri"/>
                <a:cs typeface="Calibri"/>
              </a:rPr>
              <a:t> Data will be first binned in</a:t>
            </a:r>
            <a:r>
              <a:rPr lang="en-US" sz="2200" i="1" dirty="0" smtClean="0">
                <a:latin typeface="Calibri"/>
                <a:cs typeface="Calibri"/>
              </a:rPr>
              <a:t> t </a:t>
            </a:r>
            <a:r>
              <a:rPr lang="en-US" sz="2200" dirty="0" smtClean="0">
                <a:latin typeface="Calibri"/>
                <a:cs typeface="Calibri"/>
              </a:rPr>
              <a:t>at different </a:t>
            </a:r>
            <a:r>
              <a:rPr lang="en-US" sz="2200" i="1" dirty="0" smtClean="0">
                <a:latin typeface="Calibri"/>
                <a:cs typeface="Calibri"/>
              </a:rPr>
              <a:t>W</a:t>
            </a:r>
            <a:r>
              <a:rPr lang="en-US" sz="2200" dirty="0" smtClean="0">
                <a:latin typeface="Calibri"/>
                <a:cs typeface="Calibri"/>
              </a:rPr>
              <a:t> (or effective photon energy) to study the t-dependence of the differential cross section</a:t>
            </a:r>
            <a:endParaRPr lang="en-US" sz="2200" dirty="0">
              <a:latin typeface="Calibri"/>
              <a:cs typeface="Calibri"/>
            </a:endParaRPr>
          </a:p>
        </p:txBody>
      </p:sp>
      <p:sp>
        <p:nvSpPr>
          <p:cNvPr id="3" name="Footer Placeholder 2"/>
          <p:cNvSpPr>
            <a:spLocks noGrp="1"/>
          </p:cNvSpPr>
          <p:nvPr>
            <p:ph type="ftr" sz="quarter" idx="11"/>
          </p:nvPr>
        </p:nvSpPr>
        <p:spPr/>
        <p:txBody>
          <a:bodyPr/>
          <a:lstStyle/>
          <a:p>
            <a:r>
              <a:rPr lang="en-US" smtClean="0"/>
              <a:t>PR12-12-006, ATHENNA Collaboration, Newport News</a:t>
            </a:r>
            <a:endParaRPr lang="en-US"/>
          </a:p>
        </p:txBody>
      </p:sp>
      <p:sp>
        <p:nvSpPr>
          <p:cNvPr id="6" name="TextBox 5"/>
          <p:cNvSpPr txBox="1"/>
          <p:nvPr/>
        </p:nvSpPr>
        <p:spPr>
          <a:xfrm>
            <a:off x="6186394" y="3692597"/>
            <a:ext cx="1524000" cy="369332"/>
          </a:xfrm>
          <a:prstGeom prst="rect">
            <a:avLst/>
          </a:prstGeom>
          <a:noFill/>
        </p:spPr>
        <p:txBody>
          <a:bodyPr wrap="square" rtlCol="0">
            <a:spAutoFit/>
          </a:bodyPr>
          <a:lstStyle/>
          <a:p>
            <a:r>
              <a:rPr lang="en-US" dirty="0" smtClean="0"/>
              <a:t>50 Days </a:t>
            </a:r>
            <a:endParaRPr lang="en-US" dirty="0"/>
          </a:p>
        </p:txBody>
      </p:sp>
      <p:pic>
        <p:nvPicPr>
          <p:cNvPr id="10" name="Picture 9"/>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7528" r="7773"/>
          <a:stretch>
            <a:fillRect/>
          </a:stretch>
        </p:blipFill>
        <p:spPr>
          <a:xfrm>
            <a:off x="5022782" y="2540384"/>
            <a:ext cx="4121217" cy="2969346"/>
          </a:xfrm>
          <a:prstGeom prst="rect">
            <a:avLst/>
          </a:prstGeom>
        </p:spPr>
      </p:pic>
      <p:pic>
        <p:nvPicPr>
          <p:cNvPr id="11" name="Picture 10" descr="tdep.gif"/>
          <p:cNvPicPr>
            <a:picLocks noChangeAspect="1"/>
          </p:cNvPicPr>
          <p:nvPr/>
        </p:nvPicPr>
        <p:blipFill>
          <a:blip r:embed="rId3"/>
          <a:srcRect r="4733"/>
          <a:stretch>
            <a:fillRect/>
          </a:stretch>
        </p:blipFill>
        <p:spPr>
          <a:xfrm>
            <a:off x="0" y="917475"/>
            <a:ext cx="5022782" cy="5113717"/>
          </a:xfrm>
          <a:prstGeom prst="rect">
            <a:avLst/>
          </a:prstGeom>
        </p:spPr>
      </p:pic>
      <p:pic>
        <p:nvPicPr>
          <p:cNvPr id="12" name="Picture 11"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919694" y="5666068"/>
            <a:ext cx="2400300" cy="800100"/>
          </a:xfrm>
          <a:prstGeom prst="rect">
            <a:avLst/>
          </a:prstGeom>
        </p:spPr>
      </p:pic>
      <p:pic>
        <p:nvPicPr>
          <p:cNvPr id="14" name="Picture 13"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941763" y="142345"/>
            <a:ext cx="1193800" cy="546100"/>
          </a:xfrm>
          <a:prstGeom prst="rect">
            <a:avLst/>
          </a:prstGeom>
        </p:spPr>
      </p:pic>
      <p:sp>
        <p:nvSpPr>
          <p:cNvPr id="15" name="Date Placeholder 14"/>
          <p:cNvSpPr>
            <a:spLocks noGrp="1"/>
          </p:cNvSpPr>
          <p:nvPr>
            <p:ph type="dt" sz="half" idx="10"/>
          </p:nvPr>
        </p:nvSpPr>
        <p:spPr/>
        <p:txBody>
          <a:bodyPr/>
          <a:lstStyle/>
          <a:p>
            <a:r>
              <a:rPr lang="en-US" smtClean="0"/>
              <a:t>6/17/12</a:t>
            </a:r>
            <a:endParaRPr lang="en-US"/>
          </a:p>
        </p:txBody>
      </p:sp>
      <p:sp>
        <p:nvSpPr>
          <p:cNvPr id="13" name="TextBox 12"/>
          <p:cNvSpPr txBox="1"/>
          <p:nvPr/>
        </p:nvSpPr>
        <p:spPr>
          <a:xfrm>
            <a:off x="1212977" y="1322401"/>
            <a:ext cx="1095172" cy="338554"/>
          </a:xfrm>
          <a:prstGeom prst="rect">
            <a:avLst/>
          </a:prstGeom>
          <a:noFill/>
        </p:spPr>
        <p:txBody>
          <a:bodyPr wrap="none" rtlCol="0">
            <a:spAutoFit/>
          </a:bodyPr>
          <a:lstStyle/>
          <a:p>
            <a:r>
              <a:rPr lang="en-US" sz="1600" dirty="0" smtClean="0"/>
              <a:t>9.05 </a:t>
            </a:r>
            <a:r>
              <a:rPr lang="en-US" sz="1600" dirty="0" err="1" smtClean="0"/>
              <a:t>GeV</a:t>
            </a:r>
            <a:endParaRPr lang="en-US" sz="1600" dirty="0"/>
          </a:p>
        </p:txBody>
      </p:sp>
      <p:sp>
        <p:nvSpPr>
          <p:cNvPr id="16" name="TextBox 15"/>
          <p:cNvSpPr txBox="1"/>
          <p:nvPr/>
        </p:nvSpPr>
        <p:spPr>
          <a:xfrm>
            <a:off x="3888440" y="1305524"/>
            <a:ext cx="1095172" cy="338554"/>
          </a:xfrm>
          <a:prstGeom prst="rect">
            <a:avLst/>
          </a:prstGeom>
          <a:noFill/>
        </p:spPr>
        <p:txBody>
          <a:bodyPr wrap="none" rtlCol="0">
            <a:spAutoFit/>
          </a:bodyPr>
          <a:lstStyle/>
          <a:p>
            <a:r>
              <a:rPr lang="en-US" sz="1600" dirty="0" smtClean="0"/>
              <a:t>9.40 </a:t>
            </a:r>
            <a:r>
              <a:rPr lang="en-US" sz="1600" dirty="0" err="1" smtClean="0"/>
              <a:t>GeV</a:t>
            </a:r>
            <a:endParaRPr lang="en-US" sz="1600" dirty="0"/>
          </a:p>
        </p:txBody>
      </p:sp>
      <p:sp>
        <p:nvSpPr>
          <p:cNvPr id="17" name="TextBox 16"/>
          <p:cNvSpPr txBox="1"/>
          <p:nvPr/>
        </p:nvSpPr>
        <p:spPr>
          <a:xfrm>
            <a:off x="1212977" y="3892652"/>
            <a:ext cx="1095172" cy="338554"/>
          </a:xfrm>
          <a:prstGeom prst="rect">
            <a:avLst/>
          </a:prstGeom>
          <a:noFill/>
        </p:spPr>
        <p:txBody>
          <a:bodyPr wrap="none" rtlCol="0">
            <a:spAutoFit/>
          </a:bodyPr>
          <a:lstStyle/>
          <a:p>
            <a:r>
              <a:rPr lang="en-US" sz="1600" dirty="0" smtClean="0"/>
              <a:t>9.60 </a:t>
            </a:r>
            <a:r>
              <a:rPr lang="en-US" sz="1600" dirty="0" err="1" smtClean="0"/>
              <a:t>GeV</a:t>
            </a:r>
            <a:endParaRPr lang="en-US" sz="1600" dirty="0"/>
          </a:p>
        </p:txBody>
      </p:sp>
      <p:sp>
        <p:nvSpPr>
          <p:cNvPr id="18" name="TextBox 17"/>
          <p:cNvSpPr txBox="1"/>
          <p:nvPr/>
        </p:nvSpPr>
        <p:spPr>
          <a:xfrm>
            <a:off x="3900157" y="3892652"/>
            <a:ext cx="1095172" cy="338554"/>
          </a:xfrm>
          <a:prstGeom prst="rect">
            <a:avLst/>
          </a:prstGeom>
          <a:noFill/>
        </p:spPr>
        <p:txBody>
          <a:bodyPr wrap="none" rtlCol="0">
            <a:spAutoFit/>
          </a:bodyPr>
          <a:lstStyle/>
          <a:p>
            <a:r>
              <a:rPr lang="en-US" sz="1600" dirty="0" smtClean="0"/>
              <a:t>9.78 </a:t>
            </a:r>
            <a:r>
              <a:rPr lang="en-US" sz="1600" dirty="0" err="1" smtClean="0"/>
              <a:t>GeV</a:t>
            </a:r>
            <a:endParaRPr lang="en-US" sz="1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30219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157"/>
            <a:ext cx="8229600" cy="898358"/>
          </a:xfrm>
        </p:spPr>
        <p:txBody>
          <a:bodyPr/>
          <a:lstStyle/>
          <a:p>
            <a:r>
              <a:rPr lang="en-US" dirty="0" smtClean="0"/>
              <a:t>Projection of Total Cross Section</a:t>
            </a:r>
            <a:endParaRPr lang="en-US" dirty="0"/>
          </a:p>
        </p:txBody>
      </p:sp>
      <p:sp>
        <p:nvSpPr>
          <p:cNvPr id="4" name="Footer Placeholder 3"/>
          <p:cNvSpPr>
            <a:spLocks noGrp="1"/>
          </p:cNvSpPr>
          <p:nvPr>
            <p:ph type="ftr" sz="quarter" idx="11"/>
          </p:nvPr>
        </p:nvSpPr>
        <p:spPr/>
        <p:txBody>
          <a:bodyPr/>
          <a:lstStyle/>
          <a:p>
            <a:r>
              <a:rPr lang="en-US" smtClean="0"/>
              <a:t>PR12-12-006, ATHENNA Collaboration,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
        <p:nvSpPr>
          <p:cNvPr id="7" name="TextBox 6"/>
          <p:cNvSpPr txBox="1"/>
          <p:nvPr/>
        </p:nvSpPr>
        <p:spPr>
          <a:xfrm>
            <a:off x="381000" y="5354102"/>
            <a:ext cx="8451803" cy="1138773"/>
          </a:xfrm>
          <a:prstGeom prst="rect">
            <a:avLst/>
          </a:prstGeom>
          <a:solidFill>
            <a:srgbClr val="FFF0CC"/>
          </a:solidFill>
        </p:spPr>
        <p:txBody>
          <a:bodyPr wrap="none" rtlCol="0">
            <a:spAutoFit/>
          </a:bodyPr>
          <a:lstStyle/>
          <a:p>
            <a:pPr marL="0" lvl="1" algn="ctr"/>
            <a:r>
              <a:rPr lang="en-US" sz="2400" dirty="0" smtClean="0">
                <a:latin typeface="Calibri"/>
                <a:cs typeface="Calibri"/>
              </a:rPr>
              <a:t>With &lt; 0.01 </a:t>
            </a:r>
            <a:r>
              <a:rPr lang="en-US" sz="2400" dirty="0" err="1" smtClean="0">
                <a:latin typeface="Calibri"/>
                <a:cs typeface="Calibri"/>
              </a:rPr>
              <a:t>GeV</a:t>
            </a:r>
            <a:r>
              <a:rPr lang="en-US" sz="2400" dirty="0" smtClean="0">
                <a:latin typeface="Calibri"/>
                <a:cs typeface="Calibri"/>
              </a:rPr>
              <a:t> energy resolution in W and  8 energy bins in W to </a:t>
            </a:r>
          </a:p>
          <a:p>
            <a:pPr marL="0" lvl="1" algn="ctr"/>
            <a:r>
              <a:rPr lang="en-US" sz="2400" dirty="0" smtClean="0">
                <a:latin typeface="Calibri"/>
                <a:cs typeface="Calibri"/>
              </a:rPr>
              <a:t>study the threshold behavior of cross section.</a:t>
            </a:r>
          </a:p>
          <a:p>
            <a:endParaRPr lang="en-US" sz="2000" dirty="0"/>
          </a:p>
        </p:txBody>
      </p:sp>
      <p:sp>
        <p:nvSpPr>
          <p:cNvPr id="8" name="Date Placeholder 7"/>
          <p:cNvSpPr>
            <a:spLocks noGrp="1"/>
          </p:cNvSpPr>
          <p:nvPr>
            <p:ph type="dt" sz="half" idx="10"/>
          </p:nvPr>
        </p:nvSpPr>
        <p:spPr/>
        <p:txBody>
          <a:bodyPr/>
          <a:lstStyle/>
          <a:p>
            <a:r>
              <a:rPr lang="en-US" smtClean="0"/>
              <a:t>6/17/12</a:t>
            </a:r>
            <a:endParaRPr lang="en-US"/>
          </a:p>
        </p:txBody>
      </p:sp>
      <p:pic>
        <p:nvPicPr>
          <p:cNvPr id="10" name="Content Placeholder 3"/>
          <p:cNvPicPr>
            <a:picLocks noGrp="1" noChangeAspect="1"/>
          </p:cNvPicPr>
          <p:nvPr/>
        </p:nvPicPr>
        <p:blipFill>
          <a:blip r:embed="rId2">
            <a:extLst>
              <a:ext uri="{28A0092B-C50C-407E-A947-70E740481C1C}">
                <a14:useLocalDpi xmlns:mc="http://schemas.openxmlformats.org/markup-compatibility/2006" xmlns:mv="urn:schemas-microsoft-com:mac:vml" xmlns="" xmlns:a="http://schemas.openxmlformats.org/drawingml/2006/main" xmlns:r="http://schemas.openxmlformats.org/officeDocument/2006/relationships" xmlns:p="http://schemas.openxmlformats.org/presentationml/2006/main" xmlns:a14="http://schemas.microsoft.com/office/drawing/2010/main" xmlns:lc="http://schemas.openxmlformats.org/drawingml/2006/lockedCanvas" val="0"/>
              </a:ext>
            </a:extLst>
          </a:blip>
          <a:srcRect l="2386" t="6958" r="8170"/>
          <a:stretch>
            <a:fillRect/>
          </a:stretch>
        </p:blipFill>
        <p:spPr>
          <a:xfrm>
            <a:off x="1625600" y="768890"/>
            <a:ext cx="6134100" cy="458521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71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a:t>
            </a:r>
            <a:r>
              <a:rPr lang="en-US" dirty="0" err="1" smtClean="0"/>
              <a:t>photoproduction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96465" y="1049867"/>
            <a:ext cx="7582636" cy="5448829"/>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1158074"/>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
            <a:ext cx="8229600" cy="804863"/>
          </a:xfrm>
        </p:spPr>
        <p:txBody>
          <a:bodyPr/>
          <a:lstStyle/>
          <a:p>
            <a:r>
              <a:rPr lang="en-US" dirty="0" smtClean="0"/>
              <a:t>Physics Background</a:t>
            </a:r>
            <a:endParaRPr lang="en-US" dirty="0"/>
          </a:p>
        </p:txBody>
      </p:sp>
      <p:sp>
        <p:nvSpPr>
          <p:cNvPr id="3" name="Content Placeholder 2"/>
          <p:cNvSpPr>
            <a:spLocks noGrp="1"/>
          </p:cNvSpPr>
          <p:nvPr>
            <p:ph idx="1"/>
          </p:nvPr>
        </p:nvSpPr>
        <p:spPr>
          <a:xfrm>
            <a:off x="457200" y="762000"/>
            <a:ext cx="8686800" cy="1397000"/>
          </a:xfrm>
        </p:spPr>
        <p:txBody>
          <a:bodyPr>
            <a:normAutofit/>
          </a:bodyPr>
          <a:lstStyle/>
          <a:p>
            <a:r>
              <a:rPr lang="en-US" sz="2400" dirty="0" smtClean="0"/>
              <a:t>Due to large mass of J/</a:t>
            </a:r>
            <a:r>
              <a:rPr lang="el-GR" sz="2400" dirty="0" smtClean="0"/>
              <a:t>ψ</a:t>
            </a:r>
            <a:r>
              <a:rPr lang="en-US" sz="2400" dirty="0"/>
              <a:t> </a:t>
            </a:r>
            <a:r>
              <a:rPr lang="en-US" sz="2400" dirty="0" smtClean="0"/>
              <a:t>and near-threshold kinematics, little physics background</a:t>
            </a:r>
          </a:p>
          <a:p>
            <a:pPr lvl="1"/>
            <a:r>
              <a:rPr lang="en-US" sz="2000" dirty="0" smtClean="0"/>
              <a:t>The main background is Bethe-</a:t>
            </a:r>
            <a:r>
              <a:rPr lang="en-US" sz="2000" dirty="0" err="1" smtClean="0"/>
              <a:t>Heitler</a:t>
            </a:r>
            <a:r>
              <a:rPr lang="en-US" sz="2000" dirty="0" smtClean="0"/>
              <a:t> term</a:t>
            </a:r>
            <a:endParaRPr lang="en-US" sz="2000" dirty="0"/>
          </a:p>
        </p:txBody>
      </p:sp>
      <p:sp>
        <p:nvSpPr>
          <p:cNvPr id="4" name="Footer Placeholder 3"/>
          <p:cNvSpPr>
            <a:spLocks noGrp="1"/>
          </p:cNvSpPr>
          <p:nvPr>
            <p:ph type="ftr" sz="quarter" idx="11"/>
          </p:nvPr>
        </p:nvSpPr>
        <p:spPr/>
        <p:txBody>
          <a:bodyPr/>
          <a:lstStyle/>
          <a:p>
            <a:r>
              <a:rPr lang="en-US" smtClean="0"/>
              <a:t>PR12-12-006, ATHENNA Collaboration,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pic>
        <p:nvPicPr>
          <p:cNvPr id="1638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77800" y="2159000"/>
            <a:ext cx="4419600" cy="196746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6" name="TextBox 5"/>
          <p:cNvSpPr txBox="1"/>
          <p:nvPr/>
        </p:nvSpPr>
        <p:spPr>
          <a:xfrm>
            <a:off x="177800" y="4187171"/>
            <a:ext cx="5067300" cy="1938992"/>
          </a:xfrm>
          <a:prstGeom prst="rect">
            <a:avLst/>
          </a:prstGeom>
          <a:noFill/>
        </p:spPr>
        <p:txBody>
          <a:bodyPr wrap="square" rtlCol="0">
            <a:spAutoFit/>
          </a:bodyPr>
          <a:lstStyle/>
          <a:p>
            <a:pPr>
              <a:buClr>
                <a:schemeClr val="accent2">
                  <a:lumMod val="60000"/>
                  <a:lumOff val="40000"/>
                </a:schemeClr>
              </a:buClr>
              <a:buFont typeface="Wingdings" charset="2"/>
              <a:buChar char=""/>
            </a:pPr>
            <a:r>
              <a:rPr lang="en-US" sz="2000" dirty="0" smtClean="0"/>
              <a:t> </a:t>
            </a:r>
            <a:r>
              <a:rPr lang="en-US" sz="2000" dirty="0" smtClean="0">
                <a:latin typeface="Calibri"/>
                <a:cs typeface="Calibri"/>
              </a:rPr>
              <a:t>B-H process calculated with GRAPE-</a:t>
            </a:r>
            <a:r>
              <a:rPr lang="en-US" sz="2000" dirty="0" err="1" smtClean="0">
                <a:latin typeface="Calibri"/>
                <a:cs typeface="Calibri"/>
              </a:rPr>
              <a:t>Dilepton</a:t>
            </a:r>
            <a:r>
              <a:rPr lang="en-US" sz="2000" dirty="0" smtClean="0">
                <a:latin typeface="Calibri"/>
                <a:cs typeface="Calibri"/>
              </a:rPr>
              <a:t> program.  Compared with 2-gluon model assuming no threshold enhancement. </a:t>
            </a:r>
          </a:p>
          <a:p>
            <a:endParaRPr lang="en-US" sz="2000" dirty="0"/>
          </a:p>
          <a:p>
            <a:r>
              <a:rPr lang="en-US" sz="2000" dirty="0" smtClean="0"/>
              <a:t>The t-dependence background level is acceptable. </a:t>
            </a:r>
          </a:p>
        </p:txBody>
      </p:sp>
      <p:sp>
        <p:nvSpPr>
          <p:cNvPr id="9" name="Date Placeholder 8"/>
          <p:cNvSpPr>
            <a:spLocks noGrp="1"/>
          </p:cNvSpPr>
          <p:nvPr>
            <p:ph type="dt" sz="half" idx="10"/>
          </p:nvPr>
        </p:nvSpPr>
        <p:spPr/>
        <p:txBody>
          <a:bodyPr/>
          <a:lstStyle/>
          <a:p>
            <a:r>
              <a:rPr lang="en-US" smtClean="0"/>
              <a:t>6/17/12</a:t>
            </a:r>
            <a:endParaRPr lang="en-US"/>
          </a:p>
        </p:txBody>
      </p:sp>
      <p:pic>
        <p:nvPicPr>
          <p:cNvPr id="10" name="Picture 9" descr="BH.eps"/>
          <p:cNvPicPr>
            <a:picLocks noChangeAspect="1"/>
          </p:cNvPicPr>
          <p:nvPr/>
        </p:nvPicPr>
        <mc:AlternateContent>
          <mc:Choice xmlns:ma="http://schemas.microsoft.com/office/mac/drawingml/2008/main" Requires="ma">
            <p:blipFill>
              <a:blip r:embed="rId3"/>
              <a:srcRect l="66117" r="3525"/>
              <a:stretch>
                <a:fillRect/>
              </a:stretch>
            </p:blipFill>
          </mc:Choice>
          <mc:Fallback>
            <p:blipFill>
              <a:blip r:embed="rId4"/>
              <a:srcRect l="66117" r="3525"/>
              <a:stretch>
                <a:fillRect/>
              </a:stretch>
            </p:blipFill>
          </mc:Fallback>
        </mc:AlternateContent>
        <p:spPr>
          <a:xfrm>
            <a:off x="5207000" y="1968260"/>
            <a:ext cx="3937000" cy="402555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28311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95"/>
            <a:ext cx="8229600" cy="798095"/>
          </a:xfrm>
        </p:spPr>
        <p:txBody>
          <a:bodyPr/>
          <a:lstStyle/>
          <a:p>
            <a:r>
              <a:rPr lang="en-US" dirty="0" smtClean="0"/>
              <a:t>Random Coincidence Background</a:t>
            </a:r>
            <a:endParaRPr lang="en-US" dirty="0"/>
          </a:p>
        </p:txBody>
      </p:sp>
      <p:sp>
        <p:nvSpPr>
          <p:cNvPr id="3" name="Content Placeholder 2"/>
          <p:cNvSpPr>
            <a:spLocks noGrp="1"/>
          </p:cNvSpPr>
          <p:nvPr>
            <p:ph idx="1"/>
          </p:nvPr>
        </p:nvSpPr>
        <p:spPr>
          <a:xfrm>
            <a:off x="457200" y="762000"/>
            <a:ext cx="8686800" cy="5715000"/>
          </a:xfrm>
        </p:spPr>
        <p:txBody>
          <a:bodyPr/>
          <a:lstStyle/>
          <a:p>
            <a:r>
              <a:rPr lang="en-US" dirty="0" smtClean="0"/>
              <a:t>Studied with </a:t>
            </a:r>
            <a:r>
              <a:rPr lang="en-US" dirty="0" err="1" smtClean="0"/>
              <a:t>Pythia</a:t>
            </a:r>
            <a:r>
              <a:rPr lang="en-US" dirty="0" smtClean="0"/>
              <a:t> and can be subtracted.</a:t>
            </a:r>
          </a:p>
          <a:p>
            <a:pPr lvl="1"/>
            <a:r>
              <a:rPr lang="en-US" sz="2400" dirty="0" smtClean="0"/>
              <a:t>Largest contribution </a:t>
            </a:r>
            <a:r>
              <a:rPr lang="en-US" dirty="0" smtClean="0"/>
              <a:t>coming</a:t>
            </a:r>
            <a:r>
              <a:rPr lang="en-US" sz="2400" dirty="0" smtClean="0"/>
              <a:t> from J/</a:t>
            </a:r>
            <a:r>
              <a:rPr lang="el-GR" sz="2400" dirty="0" smtClean="0"/>
              <a:t>ψ</a:t>
            </a:r>
            <a:r>
              <a:rPr lang="en-US" sz="2400" dirty="0" smtClean="0"/>
              <a:t> </a:t>
            </a:r>
            <a:r>
              <a:rPr lang="en-US" sz="2400" dirty="0" err="1" smtClean="0"/>
              <a:t>photoproduction</a:t>
            </a:r>
            <a:r>
              <a:rPr lang="en-US" sz="2400" dirty="0" smtClean="0"/>
              <a:t> in random coincidence with a scattered electron.</a:t>
            </a:r>
          </a:p>
          <a:p>
            <a:pPr lvl="1"/>
            <a:r>
              <a:rPr lang="en-US" sz="2400" dirty="0" smtClean="0"/>
              <a:t>With the same 2-gluon model, we calculated the random coincidence rate after all cuts and a 6 ns window.</a:t>
            </a:r>
            <a:endParaRPr lang="en-US" sz="2400" dirty="0"/>
          </a:p>
        </p:txBody>
      </p:sp>
      <p:sp>
        <p:nvSpPr>
          <p:cNvPr id="4" name="Footer Placeholder 3"/>
          <p:cNvSpPr>
            <a:spLocks noGrp="1"/>
          </p:cNvSpPr>
          <p:nvPr>
            <p:ph type="ftr" sz="quarter" idx="11"/>
          </p:nvPr>
        </p:nvSpPr>
        <p:spPr/>
        <p:txBody>
          <a:bodyPr/>
          <a:lstStyle/>
          <a:p>
            <a:r>
              <a:rPr lang="en-US" smtClean="0"/>
              <a:t>PR12-12-006, ATHENNA Collaboration,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pic>
        <p:nvPicPr>
          <p:cNvPr id="1741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8200" y="2959767"/>
            <a:ext cx="7543800" cy="258801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6" name="TextBox 5"/>
          <p:cNvSpPr txBox="1"/>
          <p:nvPr/>
        </p:nvSpPr>
        <p:spPr>
          <a:xfrm>
            <a:off x="499540" y="5512061"/>
            <a:ext cx="8305800" cy="954107"/>
          </a:xfrm>
          <a:prstGeom prst="rect">
            <a:avLst/>
          </a:prstGeom>
          <a:solidFill>
            <a:srgbClr val="CCFFCC"/>
          </a:solidFill>
          <a:ln w="25400">
            <a:solidFill>
              <a:srgbClr val="008000"/>
            </a:solidFill>
          </a:ln>
        </p:spPr>
        <p:txBody>
          <a:bodyPr wrap="square" rtlCol="0">
            <a:spAutoFit/>
          </a:bodyPr>
          <a:lstStyle/>
          <a:p>
            <a:pPr algn="ctr"/>
            <a:r>
              <a:rPr lang="en-US" sz="2800" b="1" dirty="0" smtClean="0">
                <a:solidFill>
                  <a:srgbClr val="000090"/>
                </a:solidFill>
              </a:rPr>
              <a:t>Do not expect a problem either from physics (B-H) or random coincidence background!</a:t>
            </a:r>
            <a:endParaRPr lang="en-US" sz="2800" b="1" dirty="0">
              <a:solidFill>
                <a:srgbClr val="000090"/>
              </a:solidFill>
            </a:endParaRPr>
          </a:p>
        </p:txBody>
      </p:sp>
      <p:sp>
        <p:nvSpPr>
          <p:cNvPr id="8" name="Date Placeholder 7"/>
          <p:cNvSpPr>
            <a:spLocks noGrp="1"/>
          </p:cNvSpPr>
          <p:nvPr>
            <p:ph type="dt" sz="half" idx="10"/>
          </p:nvPr>
        </p:nvSpPr>
        <p:spPr/>
        <p:txBody>
          <a:bodyPr/>
          <a:lstStyle/>
          <a:p>
            <a:r>
              <a:rPr lang="en-US" smtClean="0"/>
              <a:t>6/17/12</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0123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758" y="0"/>
            <a:ext cx="9118242" cy="990600"/>
          </a:xfrm>
        </p:spPr>
        <p:txBody>
          <a:bodyPr>
            <a:normAutofit/>
          </a:bodyPr>
          <a:lstStyle/>
          <a:p>
            <a:r>
              <a:rPr lang="en-US" dirty="0" smtClean="0"/>
              <a:t>Cross Section Validation</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graphicFrame>
        <p:nvGraphicFramePr>
          <p:cNvPr id="7" name="Object 6"/>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914519"/>
              </p:ext>
            </p:extLst>
          </p:nvPr>
        </p:nvGraphicFramePr>
        <p:xfrm>
          <a:off x="1981200" y="838200"/>
          <a:ext cx="5181600" cy="723013"/>
        </p:xfrm>
        <a:graphic>
          <a:graphicData uri="http://schemas.openxmlformats.org/presentationml/2006/ole">
            <p:oleObj spid="_x0000_s66562" name="Equation" r:id="rId3" imgW="1638000" imgH="228600" progId="">
              <p:embed/>
            </p:oleObj>
          </a:graphicData>
        </a:graphic>
      </p:graphicFrame>
      <p:graphicFrame>
        <p:nvGraphicFramePr>
          <p:cNvPr id="9" name="Content Placeholder 8"/>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30511794"/>
              </p:ext>
            </p:extLst>
          </p:nvPr>
        </p:nvGraphicFramePr>
        <p:xfrm>
          <a:off x="292459" y="1561213"/>
          <a:ext cx="8631408" cy="3309132"/>
        </p:xfrm>
        <a:graphic>
          <a:graphicData uri="http://schemas.openxmlformats.org/drawingml/2006/table">
            <a:tbl>
              <a:tblPr firstRow="1" bandRow="1">
                <a:tableStyleId>{5C22544A-7EE6-4342-B048-85BDC9FD1C3A}</a:tableStyleId>
              </a:tblPr>
              <a:tblGrid>
                <a:gridCol w="1858074"/>
                <a:gridCol w="1035629"/>
                <a:gridCol w="1535883"/>
                <a:gridCol w="1599350"/>
                <a:gridCol w="1573963"/>
                <a:gridCol w="1028509"/>
              </a:tblGrid>
              <a:tr h="523924">
                <a:tc>
                  <a:txBody>
                    <a:bodyPr/>
                    <a:lstStyle/>
                    <a:p>
                      <a:endParaRPr lang="en-US" sz="1800" dirty="0"/>
                    </a:p>
                  </a:txBody>
                  <a:tcPr/>
                </a:tc>
                <a:tc>
                  <a:txBody>
                    <a:bodyPr/>
                    <a:lstStyle/>
                    <a:p>
                      <a:r>
                        <a:rPr lang="en-US" sz="1800" dirty="0" smtClean="0"/>
                        <a:t>Bethe-</a:t>
                      </a:r>
                      <a:r>
                        <a:rPr lang="en-US" sz="1800" dirty="0" err="1" smtClean="0"/>
                        <a:t>Heitler</a:t>
                      </a:r>
                      <a:endParaRPr lang="en-US" sz="1800" dirty="0"/>
                    </a:p>
                  </a:txBody>
                  <a:tcPr/>
                </a:tc>
                <a:tc>
                  <a:txBody>
                    <a:bodyPr/>
                    <a:lstStyle/>
                    <a:p>
                      <a:r>
                        <a:rPr lang="el-GR" sz="1800" dirty="0" smtClean="0"/>
                        <a:t>ω</a:t>
                      </a:r>
                      <a:endParaRPr lang="en-US" sz="1800" dirty="0"/>
                    </a:p>
                  </a:txBody>
                  <a:tcPr/>
                </a:tc>
                <a:tc>
                  <a:txBody>
                    <a:bodyPr/>
                    <a:lstStyle/>
                    <a:p>
                      <a:r>
                        <a:rPr lang="el-GR" sz="1800" dirty="0" smtClean="0"/>
                        <a:t>ρ</a:t>
                      </a:r>
                      <a:endParaRPr lang="en-US" sz="1800" dirty="0"/>
                    </a:p>
                  </a:txBody>
                  <a:tcPr/>
                </a:tc>
                <a:tc>
                  <a:txBody>
                    <a:bodyPr/>
                    <a:lstStyle/>
                    <a:p>
                      <a:r>
                        <a:rPr lang="el-GR" sz="1800" baseline="0" dirty="0" smtClean="0"/>
                        <a:t>φ</a:t>
                      </a:r>
                      <a:endParaRPr lang="en-US" sz="1800"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η</a:t>
                      </a:r>
                      <a:endParaRPr lang="en-US" sz="1800" dirty="0" smtClean="0"/>
                    </a:p>
                  </a:txBody>
                  <a:tcPr/>
                </a:tc>
              </a:tr>
              <a:tr h="523924">
                <a:tc>
                  <a:txBody>
                    <a:bodyPr/>
                    <a:lstStyle/>
                    <a:p>
                      <a:r>
                        <a:rPr lang="en-US" sz="1800" dirty="0" smtClean="0">
                          <a:latin typeface="Calibri"/>
                          <a:cs typeface="Calibri"/>
                        </a:rPr>
                        <a:t>Cross Section</a:t>
                      </a:r>
                      <a:endParaRPr lang="en-US" sz="1800" dirty="0">
                        <a:latin typeface="Calibri"/>
                        <a:cs typeface="Calibri"/>
                      </a:endParaRPr>
                    </a:p>
                  </a:txBody>
                  <a:tcPr/>
                </a:tc>
                <a:tc>
                  <a:txBody>
                    <a:bodyPr/>
                    <a:lstStyle/>
                    <a:p>
                      <a:r>
                        <a:rPr lang="en-US" sz="1800" b="1" dirty="0" smtClean="0"/>
                        <a:t>0.1 </a:t>
                      </a:r>
                      <a:r>
                        <a:rPr lang="en-US" sz="1800" b="1" dirty="0" err="1" smtClean="0"/>
                        <a:t>ub</a:t>
                      </a:r>
                      <a:endParaRPr lang="en-US" sz="1800" b="1" dirty="0"/>
                    </a:p>
                  </a:txBody>
                  <a:tcPr/>
                </a:tc>
                <a:tc>
                  <a:txBody>
                    <a:bodyPr/>
                    <a:lstStyle/>
                    <a:p>
                      <a:r>
                        <a:rPr lang="en-US" sz="1800" b="1" dirty="0" smtClean="0"/>
                        <a:t>1ub</a:t>
                      </a:r>
                      <a:endParaRPr lang="en-US" sz="1800" b="1" dirty="0"/>
                    </a:p>
                  </a:txBody>
                  <a:tcPr/>
                </a:tc>
                <a:tc>
                  <a:txBody>
                    <a:bodyPr/>
                    <a:lstStyle/>
                    <a:p>
                      <a:r>
                        <a:rPr lang="en-US" sz="1800" b="1" dirty="0" smtClean="0"/>
                        <a:t>1ub</a:t>
                      </a:r>
                      <a:endParaRPr lang="en-US" sz="1800" b="1" dirty="0"/>
                    </a:p>
                  </a:txBody>
                  <a:tcPr/>
                </a:tc>
                <a:tc>
                  <a:txBody>
                    <a:bodyPr/>
                    <a:lstStyle/>
                    <a:p>
                      <a:r>
                        <a:rPr lang="en-US" sz="1800" b="1" dirty="0" smtClean="0"/>
                        <a:t>50 </a:t>
                      </a:r>
                      <a:r>
                        <a:rPr lang="en-US" sz="1800" b="1" dirty="0" err="1" smtClean="0"/>
                        <a:t>nb</a:t>
                      </a:r>
                      <a:endParaRPr lang="en-US" sz="1800" b="1" dirty="0"/>
                    </a:p>
                  </a:txBody>
                  <a:tcPr/>
                </a:tc>
                <a:tc>
                  <a:txBody>
                    <a:bodyPr/>
                    <a:lstStyle/>
                    <a:p>
                      <a:r>
                        <a:rPr lang="en-US" sz="1800" b="1" dirty="0" smtClean="0"/>
                        <a:t>10 </a:t>
                      </a:r>
                      <a:r>
                        <a:rPr lang="en-US" sz="1800" b="1" dirty="0" err="1" smtClean="0"/>
                        <a:t>ub</a:t>
                      </a:r>
                      <a:endParaRPr lang="en-US" sz="1800" b="1" dirty="0"/>
                    </a:p>
                  </a:txBody>
                  <a:tcPr/>
                </a:tc>
              </a:tr>
              <a:tr h="898156">
                <a:tc>
                  <a:txBody>
                    <a:bodyPr/>
                    <a:lstStyle/>
                    <a:p>
                      <a:r>
                        <a:rPr lang="en-US" sz="1800" dirty="0" smtClean="0">
                          <a:latin typeface="Calibri"/>
                          <a:cs typeface="Calibri"/>
                        </a:rPr>
                        <a:t>Decay Channel</a:t>
                      </a:r>
                      <a:r>
                        <a:rPr lang="en-US" sz="1800" baseline="0" dirty="0" smtClean="0">
                          <a:latin typeface="Calibri"/>
                          <a:cs typeface="Calibri"/>
                        </a:rPr>
                        <a:t> and BR</a:t>
                      </a:r>
                      <a:endParaRPr lang="en-US" sz="1800" dirty="0">
                        <a:latin typeface="Calibri"/>
                        <a:cs typeface="Calibri"/>
                      </a:endParaRPr>
                    </a:p>
                  </a:txBody>
                  <a:tcPr/>
                </a:tc>
                <a:tc>
                  <a:txBody>
                    <a:bodyPr/>
                    <a:lstStyle/>
                    <a:p>
                      <a:r>
                        <a:rPr lang="en-US" sz="1800" b="1" dirty="0" err="1" smtClean="0"/>
                        <a:t>e</a:t>
                      </a:r>
                      <a:r>
                        <a:rPr lang="en-US" sz="1800" b="1" baseline="30000" dirty="0" err="1" smtClean="0"/>
                        <a:t>+</a:t>
                      </a:r>
                      <a:r>
                        <a:rPr lang="en-US" sz="1800" b="1" dirty="0" err="1" smtClean="0"/>
                        <a:t>e</a:t>
                      </a:r>
                      <a:r>
                        <a:rPr lang="en-US" sz="1800" b="1" baseline="30000" dirty="0" smtClean="0"/>
                        <a:t>-</a:t>
                      </a:r>
                    </a:p>
                    <a:p>
                      <a:endParaRPr lang="en-US" sz="1800" b="1" baseline="30000" dirty="0" smtClean="0"/>
                    </a:p>
                    <a:p>
                      <a:r>
                        <a:rPr lang="en-US" sz="1800" b="1" baseline="0" dirty="0" smtClean="0"/>
                        <a:t>1.0</a:t>
                      </a:r>
                      <a:endParaRPr lang="en-US" sz="1800" b="1" baseline="0" dirty="0"/>
                    </a:p>
                  </a:txBody>
                  <a:tcPr/>
                </a:tc>
                <a:tc>
                  <a:txBody>
                    <a:bodyPr/>
                    <a:lstStyle/>
                    <a:p>
                      <a:r>
                        <a:rPr lang="en-US" sz="1800" b="1" dirty="0" err="1" smtClean="0"/>
                        <a:t>e</a:t>
                      </a:r>
                      <a:r>
                        <a:rPr lang="en-US" sz="1800" b="1" baseline="30000" dirty="0" err="1" smtClean="0"/>
                        <a:t>+</a:t>
                      </a:r>
                      <a:r>
                        <a:rPr lang="en-US" sz="1800" b="1" dirty="0" err="1" smtClean="0"/>
                        <a:t>e</a:t>
                      </a:r>
                      <a:r>
                        <a:rPr lang="en-US" sz="1800" b="1" baseline="30000" dirty="0" smtClean="0"/>
                        <a:t>-</a:t>
                      </a:r>
                    </a:p>
                    <a:p>
                      <a:endParaRPr lang="en-US" sz="1800" b="1" baseline="30000" dirty="0" smtClean="0"/>
                    </a:p>
                    <a:p>
                      <a:r>
                        <a:rPr lang="en-US" sz="1800" b="1" baseline="0" dirty="0" smtClean="0"/>
                        <a:t>7.30 10</a:t>
                      </a:r>
                      <a:r>
                        <a:rPr lang="en-US" sz="1800" b="1" baseline="30000" dirty="0" smtClean="0"/>
                        <a:t>-5</a:t>
                      </a:r>
                    </a:p>
                    <a:p>
                      <a:endParaRPr lang="en-US" sz="1800" b="1" dirty="0"/>
                    </a:p>
                  </a:txBody>
                  <a:tcPr/>
                </a:tc>
                <a:tc>
                  <a:txBody>
                    <a:bodyPr/>
                    <a:lstStyle/>
                    <a:p>
                      <a:r>
                        <a:rPr lang="en-US" sz="1800" b="1" dirty="0" err="1" smtClean="0"/>
                        <a:t>e</a:t>
                      </a:r>
                      <a:r>
                        <a:rPr lang="en-US" sz="1800" b="1" baseline="30000" dirty="0" err="1" smtClean="0"/>
                        <a:t>+</a:t>
                      </a:r>
                      <a:r>
                        <a:rPr lang="en-US" sz="1800" b="1" dirty="0" err="1" smtClean="0"/>
                        <a:t>e</a:t>
                      </a:r>
                      <a:r>
                        <a:rPr lang="en-US" sz="1800" b="1" baseline="30000" dirty="0" smtClean="0"/>
                        <a:t>-</a:t>
                      </a:r>
                    </a:p>
                    <a:p>
                      <a:endParaRPr lang="en-US" sz="1800" b="1" baseline="30000" dirty="0" smtClean="0"/>
                    </a:p>
                    <a:p>
                      <a:r>
                        <a:rPr lang="en-US" sz="1800" b="1" baseline="0" dirty="0" smtClean="0"/>
                        <a:t>4.71 10</a:t>
                      </a:r>
                      <a:r>
                        <a:rPr lang="en-US" sz="1800" b="1" baseline="30000" dirty="0" smtClean="0"/>
                        <a:t>-5</a:t>
                      </a:r>
                    </a:p>
                    <a:p>
                      <a:endParaRPr lang="en-US" sz="1800" b="1" dirty="0"/>
                    </a:p>
                  </a:txBody>
                  <a:tcPr/>
                </a:tc>
                <a:tc>
                  <a:txBody>
                    <a:bodyPr/>
                    <a:lstStyle/>
                    <a:p>
                      <a:r>
                        <a:rPr lang="en-US" sz="1800" b="1" dirty="0" err="1" smtClean="0"/>
                        <a:t>e</a:t>
                      </a:r>
                      <a:r>
                        <a:rPr lang="en-US" sz="1800" b="1" baseline="30000" dirty="0" err="1" smtClean="0"/>
                        <a:t>+</a:t>
                      </a:r>
                      <a:r>
                        <a:rPr lang="en-US" sz="1800" b="1" dirty="0" err="1" smtClean="0"/>
                        <a:t>e</a:t>
                      </a:r>
                      <a:r>
                        <a:rPr lang="en-US" sz="1800" b="1" baseline="30000" dirty="0" smtClean="0"/>
                        <a:t>-</a:t>
                      </a:r>
                    </a:p>
                    <a:p>
                      <a:endParaRPr lang="en-US" sz="1800" b="1" baseline="30000" dirty="0" smtClean="0"/>
                    </a:p>
                    <a:p>
                      <a:r>
                        <a:rPr lang="en-US" sz="1800" b="1" baseline="0" dirty="0" smtClean="0"/>
                        <a:t>2.97 10</a:t>
                      </a:r>
                      <a:r>
                        <a:rPr lang="en-US" sz="1800" b="1" baseline="30000" dirty="0" smtClean="0"/>
                        <a:t>-4</a:t>
                      </a:r>
                    </a:p>
                    <a:p>
                      <a:endParaRPr lang="en-US" sz="1800" b="1" dirty="0"/>
                    </a:p>
                  </a:txBody>
                  <a:tcPr/>
                </a:tc>
                <a:tc>
                  <a:txBody>
                    <a:bodyPr/>
                    <a:lstStyle/>
                    <a:p>
                      <a:r>
                        <a:rPr lang="el-GR" sz="1800" b="1" dirty="0" smtClean="0"/>
                        <a:t>γγ</a:t>
                      </a:r>
                      <a:endParaRPr lang="en-US" sz="1800" b="1" dirty="0" smtClean="0"/>
                    </a:p>
                    <a:p>
                      <a:endParaRPr lang="en-US" sz="1800" b="1" dirty="0" smtClean="0"/>
                    </a:p>
                    <a:p>
                      <a:r>
                        <a:rPr lang="en-US" sz="1800" b="1" dirty="0" smtClean="0"/>
                        <a:t>0.39</a:t>
                      </a:r>
                      <a:endParaRPr lang="en-US" sz="1800" b="1" dirty="0"/>
                    </a:p>
                  </a:txBody>
                  <a:tcPr/>
                </a:tc>
              </a:tr>
              <a:tr h="523924">
                <a:tc>
                  <a:txBody>
                    <a:bodyPr/>
                    <a:lstStyle/>
                    <a:p>
                      <a:r>
                        <a:rPr lang="en-US" sz="1800" dirty="0" smtClean="0">
                          <a:latin typeface="Calibri"/>
                          <a:cs typeface="Calibri"/>
                        </a:rPr>
                        <a:t>Compared to J/ψ </a:t>
                      </a:r>
                      <a:endParaRPr lang="en-US" sz="1800" dirty="0">
                        <a:latin typeface="Calibri"/>
                        <a:cs typeface="Calibri"/>
                      </a:endParaRPr>
                    </a:p>
                  </a:txBody>
                  <a:tcPr/>
                </a:tc>
                <a:tc>
                  <a:txBody>
                    <a:bodyPr/>
                    <a:lstStyle/>
                    <a:p>
                      <a:r>
                        <a:rPr lang="en-US" sz="1800" b="1" dirty="0" smtClean="0"/>
                        <a:t>&gt;10</a:t>
                      </a:r>
                      <a:endParaRPr lang="en-US" sz="1800" b="1" dirty="0"/>
                    </a:p>
                  </a:txBody>
                  <a:tcPr/>
                </a:tc>
                <a:tc>
                  <a:txBody>
                    <a:bodyPr/>
                    <a:lstStyle/>
                    <a:p>
                      <a:r>
                        <a:rPr lang="en-US" sz="1800" b="1" dirty="0" smtClean="0"/>
                        <a:t>x2 </a:t>
                      </a:r>
                      <a:endParaRPr lang="en-US" sz="1800" b="1" dirty="0"/>
                    </a:p>
                  </a:txBody>
                  <a:tcPr/>
                </a:tc>
                <a:tc>
                  <a:txBody>
                    <a:bodyPr/>
                    <a:lstStyle/>
                    <a:p>
                      <a:r>
                        <a:rPr lang="en-US" sz="1800" b="1" dirty="0" smtClean="0"/>
                        <a:t>x1</a:t>
                      </a:r>
                      <a:endParaRPr lang="en-US" sz="1800" b="1" dirty="0"/>
                    </a:p>
                  </a:txBody>
                  <a:tcPr/>
                </a:tc>
                <a:tc>
                  <a:txBody>
                    <a:bodyPr/>
                    <a:lstStyle/>
                    <a:p>
                      <a:r>
                        <a:rPr lang="en-US" sz="1800" b="1" dirty="0" smtClean="0"/>
                        <a:t>x0.5</a:t>
                      </a:r>
                      <a:endParaRPr lang="en-US" sz="1800" b="1" dirty="0"/>
                    </a:p>
                  </a:txBody>
                  <a:tcPr/>
                </a:tc>
                <a:tc>
                  <a:txBody>
                    <a:bodyPr/>
                    <a:lstStyle/>
                    <a:p>
                      <a:r>
                        <a:rPr lang="en-US" sz="1800" b="1" dirty="0" smtClean="0"/>
                        <a:t>Large</a:t>
                      </a:r>
                      <a:endParaRPr lang="en-US" sz="1800" b="1" dirty="0"/>
                    </a:p>
                  </a:txBody>
                  <a:tcPr/>
                </a:tc>
              </a:tr>
              <a:tr h="523924">
                <a:tc>
                  <a:txBody>
                    <a:bodyPr/>
                    <a:lstStyle/>
                    <a:p>
                      <a:r>
                        <a:rPr lang="en-US" sz="1800" dirty="0" err="1" smtClean="0">
                          <a:latin typeface="Calibri"/>
                          <a:cs typeface="Calibri"/>
                        </a:rPr>
                        <a:t>SoLID</a:t>
                      </a:r>
                      <a:r>
                        <a:rPr lang="en-US" sz="1800" dirty="0" smtClean="0">
                          <a:latin typeface="Calibri"/>
                          <a:cs typeface="Calibri"/>
                        </a:rPr>
                        <a:t> capability</a:t>
                      </a:r>
                      <a:endParaRPr lang="en-US" sz="1800" dirty="0">
                        <a:latin typeface="Calibri"/>
                        <a:cs typeface="Calibri"/>
                      </a:endParaRPr>
                    </a:p>
                  </a:txBody>
                  <a:tcPr/>
                </a:tc>
                <a:tc>
                  <a:txBody>
                    <a:bodyPr/>
                    <a:lstStyle/>
                    <a:p>
                      <a:r>
                        <a:rPr lang="en-US" sz="1800" b="1" dirty="0" smtClean="0"/>
                        <a:t>good</a:t>
                      </a:r>
                      <a:endParaRPr lang="en-US" sz="1800" b="1" dirty="0"/>
                    </a:p>
                  </a:txBody>
                  <a:tcPr/>
                </a:tc>
                <a:tc>
                  <a:txBody>
                    <a:bodyPr/>
                    <a:lstStyle/>
                    <a:p>
                      <a:r>
                        <a:rPr lang="en-US" sz="1800" b="1" dirty="0" smtClean="0"/>
                        <a:t>good</a:t>
                      </a:r>
                      <a:endParaRPr lang="en-US" sz="1800" b="1" dirty="0"/>
                    </a:p>
                  </a:txBody>
                  <a:tcPr/>
                </a:tc>
                <a:tc>
                  <a:txBody>
                    <a:bodyPr/>
                    <a:lstStyle/>
                    <a:p>
                      <a:r>
                        <a:rPr lang="en-US" sz="1800" b="1" dirty="0" smtClean="0"/>
                        <a:t>good</a:t>
                      </a:r>
                      <a:endParaRPr lang="en-US" sz="1800" b="1" dirty="0"/>
                    </a:p>
                  </a:txBody>
                  <a:tcPr/>
                </a:tc>
                <a:tc>
                  <a:txBody>
                    <a:bodyPr/>
                    <a:lstStyle/>
                    <a:p>
                      <a:r>
                        <a:rPr lang="en-US" sz="1800" b="1" dirty="0" smtClean="0"/>
                        <a:t>good</a:t>
                      </a:r>
                      <a:endParaRPr lang="en-US" sz="1800" b="1" dirty="0"/>
                    </a:p>
                  </a:txBody>
                  <a:tcPr/>
                </a:tc>
                <a:tc>
                  <a:txBody>
                    <a:bodyPr/>
                    <a:lstStyle/>
                    <a:p>
                      <a:r>
                        <a:rPr lang="en-US" sz="1800" b="1" dirty="0" smtClean="0"/>
                        <a:t>good</a:t>
                      </a:r>
                      <a:endParaRPr lang="en-US" sz="1800" b="1" dirty="0"/>
                    </a:p>
                  </a:txBody>
                  <a:tcPr/>
                </a:tc>
              </a:tr>
            </a:tbl>
          </a:graphicData>
        </a:graphic>
      </p:graphicFrame>
      <p:sp>
        <p:nvSpPr>
          <p:cNvPr id="6" name="Date Placeholder 5"/>
          <p:cNvSpPr>
            <a:spLocks noGrp="1"/>
          </p:cNvSpPr>
          <p:nvPr>
            <p:ph type="dt" sz="half" idx="10"/>
          </p:nvPr>
        </p:nvSpPr>
        <p:spPr/>
        <p:txBody>
          <a:bodyPr/>
          <a:lstStyle/>
          <a:p>
            <a:r>
              <a:rPr lang="en-US" smtClean="0"/>
              <a:t>6/17/12</a:t>
            </a:r>
            <a:endParaRPr lang="en-US"/>
          </a:p>
        </p:txBody>
      </p:sp>
      <p:sp>
        <p:nvSpPr>
          <p:cNvPr id="8" name="Footer Placeholder 7"/>
          <p:cNvSpPr>
            <a:spLocks noGrp="1"/>
          </p:cNvSpPr>
          <p:nvPr>
            <p:ph type="ftr" sz="quarter" idx="11"/>
          </p:nvPr>
        </p:nvSpPr>
        <p:spPr/>
        <p:txBody>
          <a:bodyPr/>
          <a:lstStyle/>
          <a:p>
            <a:r>
              <a:rPr lang="en-US" smtClean="0"/>
              <a:t>PR12-12-006, ATHENNA Collaboration, Newport News</a:t>
            </a:r>
            <a:endParaRPr lang="en-US"/>
          </a:p>
        </p:txBody>
      </p:sp>
      <p:sp>
        <p:nvSpPr>
          <p:cNvPr id="10" name="Rectangle 9"/>
          <p:cNvSpPr/>
          <p:nvPr/>
        </p:nvSpPr>
        <p:spPr>
          <a:xfrm>
            <a:off x="25757" y="4918426"/>
            <a:ext cx="8898109" cy="1477328"/>
          </a:xfrm>
          <a:prstGeom prst="rect">
            <a:avLst/>
          </a:prstGeom>
        </p:spPr>
        <p:txBody>
          <a:bodyPr wrap="square">
            <a:spAutoFit/>
          </a:bodyPr>
          <a:lstStyle/>
          <a:p>
            <a:pPr>
              <a:buClr>
                <a:schemeClr val="tx2">
                  <a:lumMod val="50000"/>
                  <a:lumOff val="50000"/>
                </a:schemeClr>
              </a:buClr>
              <a:buFont typeface="Wingdings" charset="2"/>
              <a:buChar char=""/>
            </a:pPr>
            <a:r>
              <a:rPr lang="en-US" dirty="0" smtClean="0"/>
              <a:t> </a:t>
            </a:r>
            <a:r>
              <a:rPr lang="en-US" dirty="0" err="1" smtClean="0"/>
              <a:t>e+p</a:t>
            </a:r>
            <a:r>
              <a:rPr lang="en-US" dirty="0" smtClean="0"/>
              <a:t> elastic channel: (2.2 and 4.4 </a:t>
            </a:r>
            <a:r>
              <a:rPr lang="en-US" dirty="0" err="1" smtClean="0"/>
              <a:t>GeV</a:t>
            </a:r>
            <a:r>
              <a:rPr lang="en-US" dirty="0" smtClean="0"/>
              <a:t> beam)</a:t>
            </a:r>
          </a:p>
          <a:p>
            <a:pPr lvl="1"/>
            <a:r>
              <a:rPr lang="en-US" dirty="0" err="1" smtClean="0"/>
              <a:t>SoLID</a:t>
            </a:r>
            <a:r>
              <a:rPr lang="en-US" dirty="0" smtClean="0"/>
              <a:t> Optics Calibration Channel for electrons</a:t>
            </a:r>
          </a:p>
          <a:p>
            <a:pPr lvl="1"/>
            <a:endParaRPr lang="en-US" dirty="0" smtClean="0"/>
          </a:p>
          <a:p>
            <a:pPr>
              <a:buClr>
                <a:schemeClr val="tx2">
                  <a:lumMod val="50000"/>
                  <a:lumOff val="50000"/>
                </a:schemeClr>
              </a:buClr>
              <a:buFont typeface="Wingdings" charset="2"/>
              <a:buChar char=""/>
            </a:pPr>
            <a:r>
              <a:rPr lang="en-US" dirty="0" smtClean="0"/>
              <a:t> SIDIS charged </a:t>
            </a:r>
            <a:r>
              <a:rPr lang="en-US" dirty="0" err="1" smtClean="0"/>
              <a:t>pion</a:t>
            </a:r>
            <a:r>
              <a:rPr lang="en-US" dirty="0" smtClean="0"/>
              <a:t> (also DIS)</a:t>
            </a:r>
          </a:p>
          <a:p>
            <a:pPr lvl="1"/>
            <a:r>
              <a:rPr lang="en-US" dirty="0" smtClean="0"/>
              <a:t>SIDIS program, comparing with Hall C measurements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639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78"/>
            <a:ext cx="8229600" cy="762000"/>
          </a:xfrm>
        </p:spPr>
        <p:txBody>
          <a:bodyPr/>
          <a:lstStyle/>
          <a:p>
            <a:r>
              <a:rPr lang="en-US" dirty="0" smtClean="0"/>
              <a:t>Systematic Budget</a:t>
            </a:r>
            <a:endParaRPr lang="en-US" dirty="0"/>
          </a:p>
        </p:txBody>
      </p:sp>
      <p:sp>
        <p:nvSpPr>
          <p:cNvPr id="3" name="Content Placeholder 2"/>
          <p:cNvSpPr>
            <a:spLocks noGrp="1"/>
          </p:cNvSpPr>
          <p:nvPr>
            <p:ph idx="1"/>
          </p:nvPr>
        </p:nvSpPr>
        <p:spPr>
          <a:xfrm>
            <a:off x="457200" y="838200"/>
            <a:ext cx="8458200" cy="5791200"/>
          </a:xfrm>
        </p:spPr>
        <p:txBody>
          <a:bodyPr>
            <a:normAutofit/>
          </a:bodyPr>
          <a:lstStyle/>
          <a:p>
            <a:r>
              <a:rPr lang="en-US" dirty="0" smtClean="0"/>
              <a:t>Acceptance Effect: 10% for triple coincidence</a:t>
            </a:r>
          </a:p>
          <a:p>
            <a:r>
              <a:rPr lang="en-US" dirty="0" smtClean="0"/>
              <a:t>Detector and Trigger Efficiency &lt;2% </a:t>
            </a:r>
          </a:p>
          <a:p>
            <a:r>
              <a:rPr lang="en-US" dirty="0" smtClean="0"/>
              <a:t>Target Luminosity: &lt;2%</a:t>
            </a:r>
          </a:p>
          <a:p>
            <a:r>
              <a:rPr lang="en-US" dirty="0" smtClean="0"/>
              <a:t>Contribution from Al wall  &lt;1%</a:t>
            </a:r>
          </a:p>
          <a:p>
            <a:pPr lvl="1"/>
            <a:r>
              <a:rPr lang="en-US" dirty="0" smtClean="0"/>
              <a:t>Dummy run  + target vertex Cut</a:t>
            </a:r>
          </a:p>
          <a:p>
            <a:r>
              <a:rPr lang="en-US" dirty="0" smtClean="0"/>
              <a:t>Background Contamination ~0.5%</a:t>
            </a:r>
          </a:p>
          <a:p>
            <a:pPr lvl="1"/>
            <a:r>
              <a:rPr lang="en-US" dirty="0" smtClean="0"/>
              <a:t>B-H background + Random Coincidence (measured directly)</a:t>
            </a:r>
          </a:p>
        </p:txBody>
      </p:sp>
      <p:sp>
        <p:nvSpPr>
          <p:cNvPr id="4" name="Footer Placeholder 3"/>
          <p:cNvSpPr>
            <a:spLocks noGrp="1"/>
          </p:cNvSpPr>
          <p:nvPr>
            <p:ph type="ftr" sz="quarter" idx="11"/>
          </p:nvPr>
        </p:nvSpPr>
        <p:spPr/>
        <p:txBody>
          <a:bodyPr/>
          <a:lstStyle/>
          <a:p>
            <a:r>
              <a:rPr lang="en-US" smtClean="0"/>
              <a:t>PR12-12-006, ATHENNA Collaboration,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6" name="Date Placeholder 5"/>
          <p:cNvSpPr>
            <a:spLocks noGrp="1"/>
          </p:cNvSpPr>
          <p:nvPr>
            <p:ph type="dt" sz="half" idx="10"/>
          </p:nvPr>
        </p:nvSpPr>
        <p:spPr/>
        <p:txBody>
          <a:bodyPr/>
          <a:lstStyle/>
          <a:p>
            <a:r>
              <a:rPr lang="en-US" smtClean="0"/>
              <a:t>6/17/12</a:t>
            </a:r>
            <a:endParaRPr lang="en-US"/>
          </a:p>
        </p:txBody>
      </p:sp>
      <p:sp>
        <p:nvSpPr>
          <p:cNvPr id="7" name="TextBox 6"/>
          <p:cNvSpPr txBox="1"/>
          <p:nvPr/>
        </p:nvSpPr>
        <p:spPr>
          <a:xfrm>
            <a:off x="993499" y="5488113"/>
            <a:ext cx="7672243" cy="523220"/>
          </a:xfrm>
          <a:prstGeom prst="rect">
            <a:avLst/>
          </a:prstGeom>
          <a:noFill/>
        </p:spPr>
        <p:txBody>
          <a:bodyPr wrap="none" rtlCol="0">
            <a:spAutoFit/>
          </a:bodyPr>
          <a:lstStyle/>
          <a:p>
            <a:r>
              <a:rPr lang="en-US" sz="2800" b="1" dirty="0" smtClean="0"/>
              <a:t>Goal: 10-15% cross section measurements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40862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request</a:t>
            </a:r>
            <a:endParaRPr lang="en-US" dirty="0"/>
          </a:p>
        </p:txBody>
      </p:sp>
      <p:sp>
        <p:nvSpPr>
          <p:cNvPr id="3" name="Content Placeholder 2"/>
          <p:cNvSpPr>
            <a:spLocks noGrp="1"/>
          </p:cNvSpPr>
          <p:nvPr>
            <p:ph idx="1"/>
          </p:nvPr>
        </p:nvSpPr>
        <p:spPr>
          <a:xfrm>
            <a:off x="177800" y="952500"/>
            <a:ext cx="8686800" cy="4991101"/>
          </a:xfrm>
        </p:spPr>
        <p:txBody>
          <a:bodyPr/>
          <a:lstStyle/>
          <a:p>
            <a:r>
              <a:rPr lang="en-US" dirty="0" smtClean="0"/>
              <a:t>We request 50 days of beam on target to measure the </a:t>
            </a:r>
            <a:r>
              <a:rPr lang="en-US" dirty="0" err="1" smtClean="0"/>
              <a:t>electroproduction</a:t>
            </a:r>
            <a:r>
              <a:rPr lang="en-US" dirty="0" smtClean="0"/>
              <a:t> and bonus </a:t>
            </a:r>
            <a:r>
              <a:rPr lang="en-US" dirty="0" err="1" smtClean="0"/>
              <a:t>photoproduction</a:t>
            </a:r>
            <a:r>
              <a:rPr lang="en-US" dirty="0" smtClean="0"/>
              <a:t> of J/Psi at threshold</a:t>
            </a:r>
          </a:p>
          <a:p>
            <a:r>
              <a:rPr lang="en-US" dirty="0" smtClean="0"/>
              <a:t>We request 10 days for Al dummy run, Optics and special low luminosity run</a:t>
            </a:r>
          </a:p>
          <a:p>
            <a:endParaRPr lang="en-US" dirty="0" smtClean="0"/>
          </a:p>
          <a:p>
            <a:r>
              <a:rPr lang="en-US" dirty="0" smtClean="0"/>
              <a:t>In total we request</a:t>
            </a:r>
          </a:p>
          <a:p>
            <a:pPr>
              <a:buNone/>
            </a:pPr>
            <a:r>
              <a:rPr lang="en-US" dirty="0" smtClean="0"/>
              <a:t>             50 + 10 days</a:t>
            </a:r>
            <a:endParaRPr lang="en-US" dirty="0"/>
          </a:p>
        </p:txBody>
      </p:sp>
      <p:sp>
        <p:nvSpPr>
          <p:cNvPr id="4" name="Date Placeholder 3"/>
          <p:cNvSpPr>
            <a:spLocks noGrp="1"/>
          </p:cNvSpPr>
          <p:nvPr>
            <p:ph type="dt" sz="half" idx="10"/>
          </p:nvPr>
        </p:nvSpPr>
        <p:spPr/>
        <p:txBody>
          <a:bodyPr/>
          <a:lstStyle/>
          <a:p>
            <a:r>
              <a:rPr lang="en-US" smtClean="0"/>
              <a:t>6/17/12</a:t>
            </a:r>
            <a:endParaRPr lang="en-US"/>
          </a:p>
        </p:txBody>
      </p:sp>
      <p:sp>
        <p:nvSpPr>
          <p:cNvPr id="5" name="Footer Placeholder 4"/>
          <p:cNvSpPr>
            <a:spLocks noGrp="1"/>
          </p:cNvSpPr>
          <p:nvPr>
            <p:ph type="ftr" sz="quarter" idx="11"/>
          </p:nvPr>
        </p:nvSpPr>
        <p:spPr/>
        <p:txBody>
          <a:bodyPr/>
          <a:lstStyle/>
          <a:p>
            <a:r>
              <a:rPr lang="en-US" smtClean="0"/>
              <a:t>PR12-12-006, ATHENNA Collaboration,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29</a:t>
            </a:fld>
            <a:endParaRPr lang="en-US"/>
          </a:p>
        </p:txBody>
      </p:sp>
      <p:pic>
        <p:nvPicPr>
          <p:cNvPr id="8" name="Picture 7"/>
          <p:cNvPicPr>
            <a:picLocks noChangeAspect="1"/>
          </p:cNvPicPr>
          <p:nvPr/>
        </p:nvPicPr>
        <p:blipFill>
          <a:blip r:embed="rId2"/>
          <a:stretch>
            <a:fillRect/>
          </a:stretch>
        </p:blipFill>
        <p:spPr>
          <a:xfrm>
            <a:off x="8572690" y="39562"/>
            <a:ext cx="571309" cy="685800"/>
          </a:xfrm>
          <a:prstGeom prst="rect">
            <a:avLst/>
          </a:prstGeom>
          <a:scene3d>
            <a:camera prst="orthographicFront"/>
            <a:lightRig rig="threePt" dir="t"/>
          </a:scene3d>
          <a:sp3d>
            <a:bevelT/>
          </a:sp3d>
        </p:spPr>
      </p:pic>
      <p:graphicFrame>
        <p:nvGraphicFramePr>
          <p:cNvPr id="11" name="Content Placeholder 5"/>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9422876"/>
              </p:ext>
            </p:extLst>
          </p:nvPr>
        </p:nvGraphicFramePr>
        <p:xfrm>
          <a:off x="3770406" y="3592989"/>
          <a:ext cx="5373593" cy="2899886"/>
        </p:xfrm>
        <a:graphic>
          <a:graphicData uri="http://schemas.openxmlformats.org/drawingml/2006/table">
            <a:tbl>
              <a:tblPr firstRow="1" bandRow="1">
                <a:tableStyleId>{5C22544A-7EE6-4342-B048-85BDC9FD1C3A}</a:tableStyleId>
              </a:tblPr>
              <a:tblGrid>
                <a:gridCol w="2786307"/>
                <a:gridCol w="1343399"/>
                <a:gridCol w="1243887"/>
              </a:tblGrid>
              <a:tr h="599788">
                <a:tc>
                  <a:txBody>
                    <a:bodyPr/>
                    <a:lstStyle/>
                    <a:p>
                      <a:endParaRPr lang="en-US" dirty="0"/>
                    </a:p>
                  </a:txBody>
                  <a:tcPr/>
                </a:tc>
                <a:tc>
                  <a:txBody>
                    <a:bodyPr/>
                    <a:lstStyle/>
                    <a:p>
                      <a:r>
                        <a:rPr lang="en-US" dirty="0" smtClean="0">
                          <a:latin typeface="Calibri"/>
                          <a:cs typeface="Calibri"/>
                        </a:rPr>
                        <a:t>Time (Hour)</a:t>
                      </a:r>
                      <a:endParaRPr lang="en-US" dirty="0">
                        <a:latin typeface="Calibri"/>
                        <a:cs typeface="Calibri"/>
                      </a:endParaRPr>
                    </a:p>
                  </a:txBody>
                  <a:tcPr/>
                </a:tc>
                <a:tc>
                  <a:txBody>
                    <a:bodyPr/>
                    <a:lstStyle/>
                    <a:p>
                      <a:r>
                        <a:rPr lang="en-US" dirty="0" smtClean="0">
                          <a:latin typeface="Calibri"/>
                          <a:cs typeface="Calibri"/>
                        </a:rPr>
                        <a:t>Time (Day)</a:t>
                      </a:r>
                      <a:endParaRPr lang="en-US" dirty="0">
                        <a:latin typeface="Calibri"/>
                        <a:cs typeface="Calibri"/>
                      </a:endParaRPr>
                    </a:p>
                  </a:txBody>
                  <a:tcPr/>
                </a:tc>
              </a:tr>
              <a:tr h="300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LH2 at 11 </a:t>
                      </a:r>
                      <a:r>
                        <a:rPr lang="en-US" dirty="0" err="1" smtClean="0">
                          <a:latin typeface="Calibri"/>
                          <a:cs typeface="Calibri"/>
                        </a:rPr>
                        <a:t>GeV</a:t>
                      </a:r>
                      <a:endParaRPr lang="en-US" dirty="0" smtClean="0">
                        <a:latin typeface="Calibri"/>
                        <a:cs typeface="Calibri"/>
                      </a:endParaRPr>
                    </a:p>
                  </a:txBody>
                  <a:tcPr/>
                </a:tc>
                <a:tc>
                  <a:txBody>
                    <a:bodyPr/>
                    <a:lstStyle/>
                    <a:p>
                      <a:r>
                        <a:rPr lang="en-US" b="1" dirty="0" smtClean="0">
                          <a:latin typeface="Calibri"/>
                          <a:cs typeface="Calibri"/>
                        </a:rPr>
                        <a:t>1200</a:t>
                      </a:r>
                      <a:endParaRPr lang="en-US" b="1" dirty="0">
                        <a:latin typeface="Calibri"/>
                        <a:cs typeface="Calibri"/>
                      </a:endParaRPr>
                    </a:p>
                  </a:txBody>
                  <a:tcPr/>
                </a:tc>
                <a:tc>
                  <a:txBody>
                    <a:bodyPr/>
                    <a:lstStyle/>
                    <a:p>
                      <a:r>
                        <a:rPr lang="en-US" b="1" dirty="0" smtClean="0">
                          <a:latin typeface="Calibri"/>
                          <a:cs typeface="Calibri"/>
                        </a:rPr>
                        <a:t>50</a:t>
                      </a:r>
                      <a:endParaRPr lang="en-US" b="1" dirty="0">
                        <a:latin typeface="Calibri"/>
                        <a:cs typeface="Calibri"/>
                      </a:endParaRPr>
                    </a:p>
                  </a:txBody>
                  <a:tcPr/>
                </a:tc>
              </a:tr>
              <a:tr h="464249">
                <a:tc>
                  <a:txBody>
                    <a:bodyPr/>
                    <a:lstStyle/>
                    <a:p>
                      <a:r>
                        <a:rPr lang="en-US" dirty="0" smtClean="0">
                          <a:latin typeface="Calibri"/>
                          <a:cs typeface="Calibri"/>
                        </a:rPr>
                        <a:t>Dedicated Al dummy run</a:t>
                      </a:r>
                      <a:endParaRPr lang="en-US" dirty="0">
                        <a:latin typeface="Calibri"/>
                        <a:cs typeface="Calibri"/>
                      </a:endParaRPr>
                    </a:p>
                  </a:txBody>
                  <a:tcPr/>
                </a:tc>
                <a:tc>
                  <a:txBody>
                    <a:bodyPr/>
                    <a:lstStyle/>
                    <a:p>
                      <a:r>
                        <a:rPr lang="en-US" b="1" dirty="0" smtClean="0">
                          <a:latin typeface="Calibri"/>
                          <a:cs typeface="Calibri"/>
                        </a:rPr>
                        <a:t>72</a:t>
                      </a:r>
                      <a:endParaRPr lang="en-US" b="1" dirty="0">
                        <a:latin typeface="Calibri"/>
                        <a:cs typeface="Calibri"/>
                      </a:endParaRPr>
                    </a:p>
                  </a:txBody>
                  <a:tcPr/>
                </a:tc>
                <a:tc>
                  <a:txBody>
                    <a:bodyPr/>
                    <a:lstStyle/>
                    <a:p>
                      <a:r>
                        <a:rPr lang="en-US" b="1" dirty="0" smtClean="0">
                          <a:latin typeface="Calibri"/>
                          <a:cs typeface="Calibri"/>
                        </a:rPr>
                        <a:t>3</a:t>
                      </a:r>
                      <a:endParaRPr lang="en-US" b="1" dirty="0">
                        <a:latin typeface="Calibri"/>
                        <a:cs typeface="Calibri"/>
                      </a:endParaRPr>
                    </a:p>
                  </a:txBody>
                  <a:tcPr/>
                </a:tc>
              </a:tr>
              <a:tr h="525473">
                <a:tc>
                  <a:txBody>
                    <a:bodyPr/>
                    <a:lstStyle/>
                    <a:p>
                      <a:r>
                        <a:rPr lang="en-US" dirty="0" smtClean="0">
                          <a:latin typeface="Calibri"/>
                          <a:cs typeface="Calibri"/>
                        </a:rPr>
                        <a:t>Optics and detector check out</a:t>
                      </a:r>
                      <a:endParaRPr lang="en-US" dirty="0">
                        <a:latin typeface="Calibri"/>
                        <a:cs typeface="Calibri"/>
                      </a:endParaRPr>
                    </a:p>
                  </a:txBody>
                  <a:tcPr/>
                </a:tc>
                <a:tc>
                  <a:txBody>
                    <a:bodyPr/>
                    <a:lstStyle/>
                    <a:p>
                      <a:r>
                        <a:rPr lang="en-US" b="1" dirty="0" smtClean="0">
                          <a:latin typeface="Calibri"/>
                          <a:cs typeface="Calibri"/>
                        </a:rPr>
                        <a:t>72</a:t>
                      </a:r>
                      <a:endParaRPr lang="en-US" b="1" dirty="0">
                        <a:latin typeface="Calibri"/>
                        <a:cs typeface="Calibri"/>
                      </a:endParaRPr>
                    </a:p>
                  </a:txBody>
                  <a:tcPr/>
                </a:tc>
                <a:tc>
                  <a:txBody>
                    <a:bodyPr/>
                    <a:lstStyle/>
                    <a:p>
                      <a:r>
                        <a:rPr lang="en-US" b="1" dirty="0" smtClean="0">
                          <a:latin typeface="Calibri"/>
                          <a:cs typeface="Calibri"/>
                        </a:rPr>
                        <a:t>3 </a:t>
                      </a:r>
                      <a:endParaRPr lang="en-US" b="1" dirty="0">
                        <a:latin typeface="Calibri"/>
                        <a:cs typeface="Calibri"/>
                      </a:endParaRPr>
                    </a:p>
                  </a:txBody>
                  <a:tcPr/>
                </a:tc>
              </a:tr>
              <a:tr h="464249">
                <a:tc>
                  <a:txBody>
                    <a:bodyPr/>
                    <a:lstStyle/>
                    <a:p>
                      <a:r>
                        <a:rPr lang="en-US" dirty="0" smtClean="0">
                          <a:latin typeface="Calibri"/>
                          <a:cs typeface="Calibri"/>
                        </a:rPr>
                        <a:t>Special low luminosity</a:t>
                      </a:r>
                      <a:endParaRPr lang="en-US" dirty="0">
                        <a:latin typeface="Calibri"/>
                        <a:cs typeface="Calibri"/>
                      </a:endParaRPr>
                    </a:p>
                  </a:txBody>
                  <a:tcPr/>
                </a:tc>
                <a:tc>
                  <a:txBody>
                    <a:bodyPr/>
                    <a:lstStyle/>
                    <a:p>
                      <a:r>
                        <a:rPr lang="en-US" b="1" dirty="0" smtClean="0">
                          <a:latin typeface="Calibri"/>
                          <a:cs typeface="Calibri"/>
                        </a:rPr>
                        <a:t>96</a:t>
                      </a:r>
                      <a:endParaRPr lang="en-US" b="1" dirty="0">
                        <a:latin typeface="Calibri"/>
                        <a:cs typeface="Calibri"/>
                      </a:endParaRPr>
                    </a:p>
                  </a:txBody>
                  <a:tcPr/>
                </a:tc>
                <a:tc>
                  <a:txBody>
                    <a:bodyPr/>
                    <a:lstStyle/>
                    <a:p>
                      <a:r>
                        <a:rPr lang="en-US" b="1" dirty="0" smtClean="0">
                          <a:latin typeface="Calibri"/>
                          <a:cs typeface="Calibri"/>
                        </a:rPr>
                        <a:t>4</a:t>
                      </a:r>
                      <a:endParaRPr lang="en-US" b="1" dirty="0">
                        <a:latin typeface="Calibri"/>
                        <a:cs typeface="Calibri"/>
                      </a:endParaRPr>
                    </a:p>
                  </a:txBody>
                  <a:tcPr/>
                </a:tc>
              </a:tr>
              <a:tr h="300270">
                <a:tc>
                  <a:txBody>
                    <a:bodyPr/>
                    <a:lstStyle/>
                    <a:p>
                      <a:r>
                        <a:rPr lang="en-US" dirty="0" smtClean="0">
                          <a:latin typeface="Calibri"/>
                          <a:cs typeface="Calibri"/>
                        </a:rPr>
                        <a:t>Total</a:t>
                      </a:r>
                      <a:endParaRPr lang="en-US" dirty="0">
                        <a:latin typeface="Calibri"/>
                        <a:cs typeface="Calibri"/>
                      </a:endParaRPr>
                    </a:p>
                  </a:txBody>
                  <a:tcPr/>
                </a:tc>
                <a:tc>
                  <a:txBody>
                    <a:bodyPr/>
                    <a:lstStyle/>
                    <a:p>
                      <a:r>
                        <a:rPr lang="en-US" b="1" dirty="0" smtClean="0">
                          <a:latin typeface="Calibri"/>
                          <a:cs typeface="Calibri"/>
                        </a:rPr>
                        <a:t>1440</a:t>
                      </a:r>
                      <a:endParaRPr lang="en-US" b="1" dirty="0">
                        <a:latin typeface="Calibri"/>
                        <a:cs typeface="Calibri"/>
                      </a:endParaRPr>
                    </a:p>
                  </a:txBody>
                  <a:tcPr/>
                </a:tc>
                <a:tc>
                  <a:txBody>
                    <a:bodyPr/>
                    <a:lstStyle/>
                    <a:p>
                      <a:r>
                        <a:rPr lang="en-US" b="1" dirty="0" smtClean="0">
                          <a:latin typeface="Calibri"/>
                          <a:cs typeface="Calibri"/>
                        </a:rPr>
                        <a:t>60 </a:t>
                      </a:r>
                      <a:endParaRPr lang="en-US" b="1" dirty="0">
                        <a:latin typeface="Calibri"/>
                        <a:cs typeface="Calibri"/>
                      </a:endParaRP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7718" y="39562"/>
            <a:ext cx="8042276" cy="989138"/>
          </a:xfrm>
        </p:spPr>
        <p:txBody>
          <a:bodyPr/>
          <a:lstStyle/>
          <a:p>
            <a:r>
              <a:rPr lang="en-US" dirty="0" smtClean="0"/>
              <a:t>Outline</a:t>
            </a:r>
            <a:endParaRPr lang="en-US" dirty="0"/>
          </a:p>
        </p:txBody>
      </p:sp>
      <p:sp>
        <p:nvSpPr>
          <p:cNvPr id="3" name="Content Placeholder 2"/>
          <p:cNvSpPr>
            <a:spLocks noGrp="1"/>
          </p:cNvSpPr>
          <p:nvPr>
            <p:ph idx="1"/>
          </p:nvPr>
        </p:nvSpPr>
        <p:spPr>
          <a:xfrm>
            <a:off x="544418" y="1744124"/>
            <a:ext cx="7775576" cy="4487334"/>
          </a:xfrm>
        </p:spPr>
        <p:txBody>
          <a:bodyPr>
            <a:normAutofit/>
          </a:bodyPr>
          <a:lstStyle/>
          <a:p>
            <a:r>
              <a:rPr lang="en-US" dirty="0" smtClean="0"/>
              <a:t>Physics Motivation</a:t>
            </a:r>
          </a:p>
          <a:p>
            <a:r>
              <a:rPr lang="en-US" dirty="0" smtClean="0"/>
              <a:t>Proposed Measurement </a:t>
            </a:r>
          </a:p>
          <a:p>
            <a:r>
              <a:rPr lang="en-US" dirty="0" smtClean="0"/>
              <a:t> Experimental Setup</a:t>
            </a:r>
          </a:p>
          <a:p>
            <a:r>
              <a:rPr lang="en-US" dirty="0" smtClean="0"/>
              <a:t>Backgrounds and Projected Results</a:t>
            </a:r>
          </a:p>
          <a:p>
            <a:r>
              <a:rPr lang="en-US" dirty="0" smtClean="0"/>
              <a:t>Beam Request</a:t>
            </a:r>
          </a:p>
          <a:p>
            <a:endParaRPr lang="en-US" dirty="0"/>
          </a:p>
        </p:txBody>
      </p:sp>
      <p:sp>
        <p:nvSpPr>
          <p:cNvPr id="4" name="Footer Placeholder 3"/>
          <p:cNvSpPr>
            <a:spLocks noGrp="1"/>
          </p:cNvSpPr>
          <p:nvPr>
            <p:ph type="ftr" sz="quarter" idx="11"/>
          </p:nvPr>
        </p:nvSpPr>
        <p:spPr/>
        <p:txBody>
          <a:bodyPr/>
          <a:lstStyle/>
          <a:p>
            <a:r>
              <a:rPr lang="en-US" smtClean="0"/>
              <a:t>PR12-12-006, ATHENNA Collaboration, Newport News</a:t>
            </a:r>
            <a:endParaRPr lang="en-US"/>
          </a:p>
        </p:txBody>
      </p:sp>
      <p:sp>
        <p:nvSpPr>
          <p:cNvPr id="5" name="Date Placeholder 4"/>
          <p:cNvSpPr>
            <a:spLocks noGrp="1"/>
          </p:cNvSpPr>
          <p:nvPr>
            <p:ph type="dt" sz="half" idx="10"/>
          </p:nvPr>
        </p:nvSpPr>
        <p:spPr/>
        <p:txBody>
          <a:bodyPr/>
          <a:lstStyle/>
          <a:p>
            <a:r>
              <a:rPr lang="en-US" smtClean="0"/>
              <a:t>6/17/12</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3</a:t>
            </a:fld>
            <a:endParaRPr lang="en-US"/>
          </a:p>
        </p:txBody>
      </p:sp>
      <p:pic>
        <p:nvPicPr>
          <p:cNvPr id="7" name="Picture 6"/>
          <p:cNvPicPr>
            <a:picLocks noChangeAspect="1"/>
          </p:cNvPicPr>
          <p:nvPr/>
        </p:nvPicPr>
        <p:blipFill>
          <a:blip r:embed="rId2"/>
          <a:stretch>
            <a:fillRect/>
          </a:stretch>
        </p:blipFill>
        <p:spPr>
          <a:xfrm>
            <a:off x="8319994" y="39562"/>
            <a:ext cx="824006" cy="989138"/>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7718" y="0"/>
            <a:ext cx="8042276" cy="685800"/>
          </a:xfrm>
        </p:spPr>
        <p:txBody>
          <a:bodyPr/>
          <a:lstStyle/>
          <a:p>
            <a:r>
              <a:rPr lang="en-US" dirty="0" smtClean="0"/>
              <a:t>Physics Motivation</a:t>
            </a:r>
            <a:endParaRPr lang="en-US" dirty="0"/>
          </a:p>
        </p:txBody>
      </p:sp>
      <p:sp>
        <p:nvSpPr>
          <p:cNvPr id="3" name="Content Placeholder 2"/>
          <p:cNvSpPr>
            <a:spLocks noGrp="1"/>
          </p:cNvSpPr>
          <p:nvPr>
            <p:ph idx="1"/>
          </p:nvPr>
        </p:nvSpPr>
        <p:spPr>
          <a:xfrm>
            <a:off x="530415" y="1043268"/>
            <a:ext cx="8594725" cy="5422900"/>
          </a:xfrm>
        </p:spPr>
        <p:txBody>
          <a:bodyPr>
            <a:normAutofit/>
          </a:bodyPr>
          <a:lstStyle/>
          <a:p>
            <a:r>
              <a:rPr lang="en-US" sz="2000" dirty="0" smtClean="0">
                <a:solidFill>
                  <a:srgbClr val="000090"/>
                </a:solidFill>
              </a:rPr>
              <a:t>This proposal is about exploring and understanding some aspects of the strong regime of QCD </a:t>
            </a:r>
          </a:p>
          <a:p>
            <a:r>
              <a:rPr lang="en-US" sz="2000" dirty="0" smtClean="0">
                <a:solidFill>
                  <a:srgbClr val="000090"/>
                </a:solidFill>
              </a:rPr>
              <a:t>Probes strong </a:t>
            </a:r>
            <a:r>
              <a:rPr lang="en-US" sz="2000" dirty="0" err="1" smtClean="0">
                <a:solidFill>
                  <a:srgbClr val="000090"/>
                </a:solidFill>
              </a:rPr>
              <a:t>gluonic</a:t>
            </a:r>
            <a:r>
              <a:rPr lang="en-US" sz="2000" dirty="0" smtClean="0">
                <a:solidFill>
                  <a:srgbClr val="000090"/>
                </a:solidFill>
              </a:rPr>
              <a:t> interaction between two color neutral objects           and the nucleon  </a:t>
            </a:r>
          </a:p>
          <a:p>
            <a:r>
              <a:rPr lang="en-US" sz="2000" dirty="0" smtClean="0">
                <a:solidFill>
                  <a:srgbClr val="000090"/>
                </a:solidFill>
              </a:rPr>
              <a:t>Uses          to probe color fields </a:t>
            </a:r>
            <a:r>
              <a:rPr lang="en-US" sz="2000" i="1" dirty="0" smtClean="0">
                <a:solidFill>
                  <a:srgbClr val="000090"/>
                </a:solidFill>
              </a:rPr>
              <a:t>in</a:t>
            </a:r>
            <a:r>
              <a:rPr lang="en-US" sz="2000" dirty="0" smtClean="0">
                <a:solidFill>
                  <a:srgbClr val="000090"/>
                </a:solidFill>
              </a:rPr>
              <a:t> the nucleon (minimal quark exchange)</a:t>
            </a:r>
          </a:p>
          <a:p>
            <a:r>
              <a:rPr lang="en-US" sz="2000" dirty="0" smtClean="0">
                <a:solidFill>
                  <a:srgbClr val="000090"/>
                </a:solidFill>
              </a:rPr>
              <a:t>Tests the production mechanism of           in a nucleon</a:t>
            </a:r>
          </a:p>
          <a:p>
            <a:r>
              <a:rPr lang="en-US" sz="2000" dirty="0" smtClean="0">
                <a:solidFill>
                  <a:srgbClr val="000090"/>
                </a:solidFill>
              </a:rPr>
              <a:t>Probes the conformal anomaly of low energy interaction</a:t>
            </a:r>
          </a:p>
          <a:p>
            <a:endParaRPr lang="en-US" sz="2000" dirty="0" smtClean="0">
              <a:solidFill>
                <a:srgbClr val="000090"/>
              </a:solidFill>
            </a:endParaRPr>
          </a:p>
          <a:p>
            <a:pPr algn="ctr">
              <a:buNone/>
            </a:pPr>
            <a:r>
              <a:rPr lang="en-US" sz="2000" dirty="0" smtClean="0">
                <a:solidFill>
                  <a:srgbClr val="000090"/>
                </a:solidFill>
              </a:rPr>
              <a:t>A unique opportunity by exploring the </a:t>
            </a:r>
            <a:r>
              <a:rPr lang="en-US" sz="2000" dirty="0" smtClean="0">
                <a:solidFill>
                  <a:srgbClr val="FF00FF"/>
                </a:solidFill>
              </a:rPr>
              <a:t>threshold region </a:t>
            </a:r>
            <a:r>
              <a:rPr lang="en-US" sz="2000" dirty="0" smtClean="0">
                <a:solidFill>
                  <a:srgbClr val="000090"/>
                </a:solidFill>
              </a:rPr>
              <a:t>and  taking advantage of the high luminosity of CEBAF and the new energy reach namely 11 </a:t>
            </a:r>
            <a:r>
              <a:rPr lang="en-US" sz="2000" dirty="0" err="1" smtClean="0">
                <a:solidFill>
                  <a:srgbClr val="000090"/>
                </a:solidFill>
              </a:rPr>
              <a:t>GeV</a:t>
            </a:r>
            <a:r>
              <a:rPr lang="en-US" sz="2000" dirty="0" smtClean="0">
                <a:solidFill>
                  <a:srgbClr val="000090"/>
                </a:solidFill>
              </a:rPr>
              <a:t> </a:t>
            </a:r>
          </a:p>
          <a:p>
            <a:pPr algn="ctr">
              <a:buNone/>
            </a:pPr>
            <a:r>
              <a:rPr lang="en-US" sz="2000" dirty="0" smtClean="0">
                <a:solidFill>
                  <a:srgbClr val="000090"/>
                </a:solidFill>
              </a:rPr>
              <a:t>                              </a:t>
            </a:r>
          </a:p>
          <a:p>
            <a:endParaRPr lang="en-US" sz="2000" dirty="0"/>
          </a:p>
        </p:txBody>
      </p:sp>
      <p:sp>
        <p:nvSpPr>
          <p:cNvPr id="4" name="Footer Placeholder 3"/>
          <p:cNvSpPr>
            <a:spLocks noGrp="1"/>
          </p:cNvSpPr>
          <p:nvPr>
            <p:ph type="ftr" sz="quarter" idx="11"/>
          </p:nvPr>
        </p:nvSpPr>
        <p:spPr/>
        <p:txBody>
          <a:bodyPr/>
          <a:lstStyle/>
          <a:p>
            <a:r>
              <a:rPr lang="en-US" smtClean="0"/>
              <a:t>PR12-12-006, ATHENNA Collaboration, Newport News</a:t>
            </a:r>
            <a:endParaRPr lang="en-US"/>
          </a:p>
        </p:txBody>
      </p:sp>
      <p:sp>
        <p:nvSpPr>
          <p:cNvPr id="9" name="Date Placeholder 8"/>
          <p:cNvSpPr>
            <a:spLocks noGrp="1"/>
          </p:cNvSpPr>
          <p:nvPr>
            <p:ph type="dt" sz="half" idx="10"/>
          </p:nvPr>
        </p:nvSpPr>
        <p:spPr/>
        <p:txBody>
          <a:bodyPr/>
          <a:lstStyle/>
          <a:p>
            <a:r>
              <a:rPr lang="en-US" smtClean="0"/>
              <a:t>6/17/12</a:t>
            </a:r>
            <a:endParaRPr lang="en-US"/>
          </a:p>
        </p:txBody>
      </p:sp>
      <p:sp>
        <p:nvSpPr>
          <p:cNvPr id="10" name="Slide Number Placeholder 9"/>
          <p:cNvSpPr>
            <a:spLocks noGrp="1"/>
          </p:cNvSpPr>
          <p:nvPr>
            <p:ph type="sldNum" sz="quarter" idx="12"/>
          </p:nvPr>
        </p:nvSpPr>
        <p:spPr/>
        <p:txBody>
          <a:bodyPr/>
          <a:lstStyle/>
          <a:p>
            <a:fld id="{05B56A2D-B9AA-9D47-A6A7-53D1638EA1C5}" type="slidenum">
              <a:rPr lang="en-US" smtClean="0"/>
              <a:pPr/>
              <a:t>4</a:t>
            </a:fld>
            <a:endParaRPr lang="en-US"/>
          </a:p>
        </p:txBody>
      </p:sp>
      <p:grpSp>
        <p:nvGrpSpPr>
          <p:cNvPr id="19" name="Group 18"/>
          <p:cNvGrpSpPr/>
          <p:nvPr/>
        </p:nvGrpSpPr>
        <p:grpSpPr>
          <a:xfrm>
            <a:off x="1513292" y="2000250"/>
            <a:ext cx="7012627" cy="2247894"/>
            <a:chOff x="1513292" y="2000250"/>
            <a:chExt cx="7012627" cy="2247894"/>
          </a:xfrm>
        </p:grpSpPr>
        <p:pic>
          <p:nvPicPr>
            <p:cNvPr id="13" name="Picture 12"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068719" y="2000250"/>
              <a:ext cx="457200" cy="2667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13292" y="2870194"/>
              <a:ext cx="457200" cy="266700"/>
            </a:xfrm>
            <a:prstGeom prst="rect">
              <a:avLst/>
            </a:prstGeom>
          </p:spPr>
        </p:pic>
        <p:pic>
          <p:nvPicPr>
            <p:cNvPr id="16" name="Picture 15"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660900" y="3433227"/>
              <a:ext cx="457200" cy="2667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877050" y="3981444"/>
              <a:ext cx="1003300" cy="266700"/>
            </a:xfrm>
            <a:prstGeom prst="rect">
              <a:avLst/>
            </a:prstGeom>
          </p:spPr>
        </p:pic>
      </p:grpSp>
      <p:pic>
        <p:nvPicPr>
          <p:cNvPr id="18" name="Picture 17"/>
          <p:cNvPicPr>
            <a:picLocks noChangeAspect="1"/>
          </p:cNvPicPr>
          <p:nvPr/>
        </p:nvPicPr>
        <p:blipFill>
          <a:blip r:embed="rId6"/>
          <a:stretch>
            <a:fillRect/>
          </a:stretch>
        </p:blipFill>
        <p:spPr>
          <a:xfrm>
            <a:off x="8375650" y="-1"/>
            <a:ext cx="768349" cy="922327"/>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Statements from experts in the field!</a:t>
            </a:r>
            <a:endParaRPr lang="en-US" dirty="0"/>
          </a:p>
        </p:txBody>
      </p:sp>
      <p:sp>
        <p:nvSpPr>
          <p:cNvPr id="3" name="Content Placeholder 2"/>
          <p:cNvSpPr>
            <a:spLocks noGrp="1"/>
          </p:cNvSpPr>
          <p:nvPr>
            <p:ph idx="1"/>
          </p:nvPr>
        </p:nvSpPr>
        <p:spPr>
          <a:xfrm>
            <a:off x="0" y="952500"/>
            <a:ext cx="9118657" cy="5540375"/>
          </a:xfrm>
        </p:spPr>
        <p:txBody>
          <a:bodyPr/>
          <a:lstStyle/>
          <a:p>
            <a:pPr>
              <a:buNone/>
            </a:pPr>
            <a:r>
              <a:rPr lang="en-US" dirty="0" smtClean="0">
                <a:solidFill>
                  <a:srgbClr val="000090"/>
                </a:solidFill>
              </a:rPr>
              <a:t>“</a:t>
            </a:r>
            <a:r>
              <a:rPr lang="en-US" sz="2000" dirty="0" smtClean="0">
                <a:solidFill>
                  <a:srgbClr val="000090"/>
                </a:solidFill>
              </a:rPr>
              <a:t>Low-energy J/psi-N interaction is a probe of the scalar gluon form factor of the nucleon. This quantity is of fundamental importance since it is related to conformal anomaly of QCD and to the origin of the nucleon's mass”.</a:t>
            </a:r>
          </a:p>
          <a:p>
            <a:pPr lvl="8">
              <a:buNone/>
            </a:pPr>
            <a:r>
              <a:rPr lang="en-US" dirty="0" err="1" smtClean="0"/>
              <a:t>Dima</a:t>
            </a:r>
            <a:r>
              <a:rPr lang="en-US" dirty="0" smtClean="0"/>
              <a:t> </a:t>
            </a:r>
            <a:r>
              <a:rPr lang="en-US" dirty="0" err="1" smtClean="0"/>
              <a:t>Kharzeev</a:t>
            </a:r>
            <a:r>
              <a:rPr lang="en-US" dirty="0" smtClean="0"/>
              <a:t> (Stony Brook)</a:t>
            </a:r>
          </a:p>
          <a:p>
            <a:pPr lvl="8"/>
            <a:endParaRPr lang="en-US" dirty="0" smtClean="0"/>
          </a:p>
          <a:p>
            <a:pPr lvl="8"/>
            <a:endParaRPr lang="en-US" dirty="0" smtClean="0"/>
          </a:p>
          <a:p>
            <a:pPr lvl="8"/>
            <a:endParaRPr lang="en-US" dirty="0" smtClean="0"/>
          </a:p>
          <a:p>
            <a:pPr>
              <a:buNone/>
            </a:pPr>
            <a:r>
              <a:rPr lang="en-US" dirty="0" smtClean="0">
                <a:solidFill>
                  <a:srgbClr val="000090"/>
                </a:solidFill>
              </a:rPr>
              <a:t>“</a:t>
            </a:r>
            <a:r>
              <a:rPr lang="en-US" sz="2000" dirty="0" smtClean="0">
                <a:solidFill>
                  <a:srgbClr val="000090"/>
                </a:solidFill>
              </a:rPr>
              <a:t>I am very enthusiastic about the physics of J/psi production at </a:t>
            </a:r>
            <a:r>
              <a:rPr lang="en-US" sz="2000" dirty="0" err="1" smtClean="0">
                <a:solidFill>
                  <a:srgbClr val="000090"/>
                </a:solidFill>
              </a:rPr>
              <a:t>JLab</a:t>
            </a:r>
            <a:r>
              <a:rPr lang="en-US" sz="2000" dirty="0" smtClean="0">
                <a:solidFill>
                  <a:srgbClr val="000090"/>
                </a:solidFill>
              </a:rPr>
              <a:t>” refer </a:t>
            </a:r>
            <a:r>
              <a:rPr lang="en-US" sz="2000" dirty="0" err="1" smtClean="0">
                <a:solidFill>
                  <a:srgbClr val="000090"/>
                </a:solidFill>
              </a:rPr>
              <a:t>to:</a:t>
            </a:r>
            <a:r>
              <a:rPr lang="en-US" sz="2000" u="sng" dirty="0" err="1" smtClean="0">
                <a:solidFill>
                  <a:srgbClr val="000090"/>
                </a:solidFill>
                <a:hlinkClick r:id="rId2"/>
              </a:rPr>
              <a:t>http</a:t>
            </a:r>
            <a:r>
              <a:rPr lang="en-US" sz="2000" u="sng" dirty="0" err="1" smtClean="0">
                <a:hlinkClick r:id="rId2"/>
              </a:rPr>
              <a:t>://www-public.slac.stanford.edu/sciDoc/docMeta.aspx?slacPubNumber</a:t>
            </a:r>
            <a:r>
              <a:rPr lang="en-US" sz="2000" u="sng" dirty="0" smtClean="0">
                <a:hlinkClick r:id="rId2"/>
              </a:rPr>
              <a:t>=SLAC-PUB-14985</a:t>
            </a:r>
            <a:endParaRPr lang="en-US" sz="2000" dirty="0" smtClean="0"/>
          </a:p>
          <a:p>
            <a:pPr lvl="8">
              <a:buNone/>
            </a:pPr>
            <a:r>
              <a:rPr lang="en-US" dirty="0" smtClean="0"/>
              <a:t>Stan Brodsky (SLAC, Stanford)</a:t>
            </a:r>
            <a:endParaRPr lang="en-US" dirty="0"/>
          </a:p>
        </p:txBody>
      </p:sp>
      <p:sp>
        <p:nvSpPr>
          <p:cNvPr id="4" name="Date Placeholder 3"/>
          <p:cNvSpPr>
            <a:spLocks noGrp="1"/>
          </p:cNvSpPr>
          <p:nvPr>
            <p:ph type="dt" sz="half" idx="10"/>
          </p:nvPr>
        </p:nvSpPr>
        <p:spPr/>
        <p:txBody>
          <a:bodyPr/>
          <a:lstStyle/>
          <a:p>
            <a:r>
              <a:rPr lang="en-US" smtClean="0"/>
              <a:t>6/17/12</a:t>
            </a:r>
            <a:endParaRPr lang="en-US"/>
          </a:p>
        </p:txBody>
      </p:sp>
      <p:sp>
        <p:nvSpPr>
          <p:cNvPr id="5" name="Footer Placeholder 4"/>
          <p:cNvSpPr>
            <a:spLocks noGrp="1"/>
          </p:cNvSpPr>
          <p:nvPr>
            <p:ph type="ftr" sz="quarter" idx="11"/>
          </p:nvPr>
        </p:nvSpPr>
        <p:spPr/>
        <p:txBody>
          <a:bodyPr/>
          <a:lstStyle/>
          <a:p>
            <a:r>
              <a:rPr lang="en-US" smtClean="0"/>
              <a:t>PR12-12-006, ATHENNA Collaboration,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5</a:t>
            </a:fld>
            <a:endParaRPr lang="en-US"/>
          </a:p>
        </p:txBody>
      </p:sp>
      <p:grpSp>
        <p:nvGrpSpPr>
          <p:cNvPr id="19" name="Group 18"/>
          <p:cNvGrpSpPr/>
          <p:nvPr/>
        </p:nvGrpSpPr>
        <p:grpSpPr>
          <a:xfrm>
            <a:off x="7249489" y="2125791"/>
            <a:ext cx="1843827" cy="1485900"/>
            <a:chOff x="1178985" y="2867025"/>
            <a:chExt cx="3326552" cy="2695575"/>
          </a:xfrm>
        </p:grpSpPr>
        <p:pic>
          <p:nvPicPr>
            <p:cNvPr id="7"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8924" r="25534" b="10091"/>
            <a:stretch>
              <a:fillRect/>
            </a:stretch>
          </p:blipFill>
          <p:spPr bwMode="auto">
            <a:xfrm>
              <a:off x="2120900" y="2867025"/>
              <a:ext cx="1244600" cy="25177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nvGrpSpPr>
            <p:cNvPr id="18" name="Group 17"/>
            <p:cNvGrpSpPr/>
            <p:nvPr/>
          </p:nvGrpSpPr>
          <p:grpSpPr>
            <a:xfrm>
              <a:off x="1178985" y="5384800"/>
              <a:ext cx="3326552" cy="177800"/>
              <a:chOff x="1178985" y="5384800"/>
              <a:chExt cx="3326552" cy="177800"/>
            </a:xfrm>
            <a:solidFill>
              <a:schemeClr val="bg1"/>
            </a:solidFill>
          </p:grpSpPr>
          <p:cxnSp>
            <p:nvCxnSpPr>
              <p:cNvPr id="13" name="Straight Connector 12"/>
              <p:cNvCxnSpPr/>
              <p:nvPr/>
            </p:nvCxnSpPr>
            <p:spPr>
              <a:xfrm>
                <a:off x="1200150" y="5384800"/>
                <a:ext cx="3276600" cy="25400"/>
              </a:xfrm>
              <a:prstGeom prst="line">
                <a:avLst/>
              </a:prstGeom>
              <a:grpFill/>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00150" y="5537200"/>
                <a:ext cx="3276600" cy="25400"/>
              </a:xfrm>
              <a:prstGeom prst="line">
                <a:avLst/>
              </a:prstGeom>
              <a:grp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1178985" y="5384800"/>
                <a:ext cx="45719" cy="1524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459818" y="5410200"/>
                <a:ext cx="45719" cy="1524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20" name="Picture 19"/>
          <p:cNvPicPr>
            <a:picLocks noChangeAspect="1"/>
          </p:cNvPicPr>
          <p:nvPr/>
        </p:nvPicPr>
        <p:blipFill>
          <a:blip r:embed="rId4"/>
          <a:stretch>
            <a:fillRect/>
          </a:stretch>
        </p:blipFill>
        <p:spPr>
          <a:xfrm>
            <a:off x="8572690" y="39562"/>
            <a:ext cx="571309" cy="685800"/>
          </a:xfrm>
          <a:prstGeom prst="rect">
            <a:avLst/>
          </a:prstGeom>
          <a:scene3d>
            <a:camera prst="orthographicFront"/>
            <a:lightRig rig="threePt" dir="t"/>
          </a:scene3d>
          <a:sp3d>
            <a:bevelT/>
          </a:sp3d>
        </p:spPr>
      </p:pic>
      <p:pic>
        <p:nvPicPr>
          <p:cNvPr id="17" name="Picture 16"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8159750" y="2279650"/>
            <a:ext cx="266700" cy="215900"/>
          </a:xfrm>
          <a:prstGeom prst="rect">
            <a:avLst/>
          </a:prstGeom>
        </p:spPr>
      </p:pic>
      <p:pic>
        <p:nvPicPr>
          <p:cNvPr id="21" name="Picture 20"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7194550" y="3155950"/>
            <a:ext cx="520700" cy="317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Content Placeholder 5"/>
          <p:cNvPicPr>
            <a:picLocks noGrp="1" noChangeAspect="1"/>
          </p:cNvPicPr>
          <p:nvPr/>
        </p:nvPicPr>
        <p:blipFill>
          <a:blip r:embed="rId3">
            <a:extLst>
              <a:ext uri="{28A0092B-C50C-407E-A947-70E740481C1C}">
                <a14:useLocalDpi xmlns:mc="http://schemas.openxmlformats.org/markup-compatibility/2006" xmlns:mv="urn:schemas-microsoft-com:mac:vml" xmlns="" xmlns:a="http://schemas.openxmlformats.org/drawingml/2006/main" xmlns:r="http://schemas.openxmlformats.org/officeDocument/2006/relationships" xmlns:p="http://schemas.openxmlformats.org/presentationml/2006/main" xmlns:a14="http://schemas.microsoft.com/office/drawing/2010/main" xmlns:lc="http://schemas.openxmlformats.org/drawingml/2006/lockedCanvas" val="0"/>
              </a:ext>
            </a:extLst>
          </a:blip>
          <a:srcRect t="9365" r="8563"/>
          <a:stretch>
            <a:fillRect/>
          </a:stretch>
        </p:blipFill>
        <p:spPr>
          <a:xfrm>
            <a:off x="1" y="1154668"/>
            <a:ext cx="5861582" cy="4175145"/>
          </a:xfrm>
          <a:prstGeom prst="rect">
            <a:avLst/>
          </a:prstGeom>
        </p:spPr>
      </p:pic>
      <p:sp>
        <p:nvSpPr>
          <p:cNvPr id="4" name="Footer Placeholder 3"/>
          <p:cNvSpPr>
            <a:spLocks noGrp="1"/>
          </p:cNvSpPr>
          <p:nvPr>
            <p:ph type="ftr" sz="quarter" idx="11"/>
          </p:nvPr>
        </p:nvSpPr>
        <p:spPr/>
        <p:txBody>
          <a:bodyPr/>
          <a:lstStyle/>
          <a:p>
            <a:r>
              <a:rPr lang="en-US" smtClean="0"/>
              <a:t>PR12-12-006, ATHENNA Collaboration, Newport News</a:t>
            </a:r>
            <a:endParaRPr lang="en-US"/>
          </a:p>
        </p:txBody>
      </p:sp>
      <p:sp>
        <p:nvSpPr>
          <p:cNvPr id="9" name="TextBox 8"/>
          <p:cNvSpPr txBox="1"/>
          <p:nvPr/>
        </p:nvSpPr>
        <p:spPr>
          <a:xfrm>
            <a:off x="5772563" y="1154668"/>
            <a:ext cx="3443581" cy="2862323"/>
          </a:xfrm>
          <a:prstGeom prst="rect">
            <a:avLst/>
          </a:prstGeom>
          <a:noFill/>
        </p:spPr>
        <p:txBody>
          <a:bodyPr wrap="square" rtlCol="0">
            <a:spAutoFit/>
          </a:bodyPr>
          <a:lstStyle/>
          <a:p>
            <a:r>
              <a:rPr lang="en-US" dirty="0" smtClean="0"/>
              <a:t>More data exist with inelastic scattering on nuclei, such as A-dependence.</a:t>
            </a:r>
          </a:p>
          <a:p>
            <a:endParaRPr lang="en-US" dirty="0" smtClean="0"/>
          </a:p>
          <a:p>
            <a:r>
              <a:rPr lang="en-US" dirty="0" smtClean="0"/>
              <a:t>Not included are the most recent results from HERA </a:t>
            </a:r>
          </a:p>
          <a:p>
            <a:r>
              <a:rPr lang="en-US" dirty="0" smtClean="0"/>
              <a:t>H1/ZEUS at large </a:t>
            </a:r>
            <a:r>
              <a:rPr lang="en-US" dirty="0" err="1" smtClean="0"/>
              <a:t>momen-tum</a:t>
            </a:r>
            <a:r>
              <a:rPr lang="en-US" dirty="0" smtClean="0"/>
              <a:t> transfers and diffractive production with electro-production</a:t>
            </a:r>
            <a:endParaRPr lang="en-US" dirty="0"/>
          </a:p>
        </p:txBody>
      </p:sp>
      <p:sp>
        <p:nvSpPr>
          <p:cNvPr id="10" name="TextBox 9"/>
          <p:cNvSpPr txBox="1"/>
          <p:nvPr/>
        </p:nvSpPr>
        <p:spPr>
          <a:xfrm>
            <a:off x="3633400" y="1778000"/>
            <a:ext cx="2552994" cy="923330"/>
          </a:xfrm>
          <a:prstGeom prst="rect">
            <a:avLst/>
          </a:prstGeom>
          <a:noFill/>
        </p:spPr>
        <p:txBody>
          <a:bodyPr wrap="square" rtlCol="0">
            <a:spAutoFit/>
          </a:bodyPr>
          <a:lstStyle/>
          <a:p>
            <a:r>
              <a:rPr lang="en-US" dirty="0"/>
              <a:t>SLAC, Cornell, </a:t>
            </a:r>
            <a:r>
              <a:rPr lang="en-US" dirty="0" err="1"/>
              <a:t>Fermilab</a:t>
            </a:r>
            <a:r>
              <a:rPr lang="en-US" dirty="0"/>
              <a:t>, HERA …</a:t>
            </a:r>
          </a:p>
          <a:p>
            <a:endParaRPr lang="en-US" dirty="0"/>
          </a:p>
        </p:txBody>
      </p:sp>
      <p:grpSp>
        <p:nvGrpSpPr>
          <p:cNvPr id="18" name="Group 17"/>
          <p:cNvGrpSpPr/>
          <p:nvPr/>
        </p:nvGrpSpPr>
        <p:grpSpPr>
          <a:xfrm>
            <a:off x="198344" y="33212"/>
            <a:ext cx="8261350" cy="692150"/>
            <a:chOff x="0" y="19050"/>
            <a:chExt cx="8261350" cy="692150"/>
          </a:xfrm>
        </p:grpSpPr>
        <p:sp>
          <p:nvSpPr>
            <p:cNvPr id="6" name="Title 1"/>
            <p:cNvSpPr txBox="1">
              <a:spLocks/>
            </p:cNvSpPr>
            <p:nvPr/>
          </p:nvSpPr>
          <p:spPr>
            <a:xfrm>
              <a:off x="0" y="19050"/>
              <a:ext cx="8261350" cy="692150"/>
            </a:xfrm>
            <a:prstGeom prst="rect">
              <a:avLst/>
            </a:prstGeom>
            <a:solidFill>
              <a:srgbClr val="000090"/>
            </a:solidFill>
            <a:effectLst>
              <a:outerShdw blurRad="50800" dist="38100" dir="2700000" algn="tl" rotWithShape="0">
                <a:srgbClr val="000000">
                  <a:alpha val="43000"/>
                </a:srgbClr>
              </a:outerShdw>
            </a:effectLst>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rPr>
                <a:t>Experimental status</a:t>
              </a:r>
              <a:endParaRPr lang="en-US" sz="3200" dirty="0">
                <a:solidFill>
                  <a:schemeClr val="bg1"/>
                </a:solidFill>
              </a:endParaRPr>
            </a:p>
          </p:txBody>
        </p:sp>
        <p:pic>
          <p:nvPicPr>
            <p:cNvPr id="13" name="Picture 12"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030369" y="165100"/>
              <a:ext cx="4102100" cy="482600"/>
            </a:xfrm>
            <a:prstGeom prst="rect">
              <a:avLst/>
            </a:prstGeom>
          </p:spPr>
        </p:pic>
      </p:grpSp>
      <p:grpSp>
        <p:nvGrpSpPr>
          <p:cNvPr id="22" name="Group 21"/>
          <p:cNvGrpSpPr/>
          <p:nvPr/>
        </p:nvGrpSpPr>
        <p:grpSpPr>
          <a:xfrm>
            <a:off x="1027576" y="1930400"/>
            <a:ext cx="6402273" cy="4192032"/>
            <a:chOff x="1181100" y="1930400"/>
            <a:chExt cx="6402273" cy="4192032"/>
          </a:xfrm>
        </p:grpSpPr>
        <p:grpSp>
          <p:nvGrpSpPr>
            <p:cNvPr id="20" name="Group 19"/>
            <p:cNvGrpSpPr/>
            <p:nvPr/>
          </p:nvGrpSpPr>
          <p:grpSpPr>
            <a:xfrm>
              <a:off x="1181100" y="1930400"/>
              <a:ext cx="1689099" cy="4064000"/>
              <a:chOff x="1181100" y="1689100"/>
              <a:chExt cx="1689099" cy="4064000"/>
            </a:xfrm>
          </p:grpSpPr>
          <p:sp>
            <p:nvSpPr>
              <p:cNvPr id="11" name="Oval 10"/>
              <p:cNvSpPr/>
              <p:nvPr/>
            </p:nvSpPr>
            <p:spPr>
              <a:xfrm>
                <a:off x="1181100" y="1689100"/>
                <a:ext cx="670858" cy="3048000"/>
              </a:xfrm>
              <a:prstGeom prst="ellipse">
                <a:avLst/>
              </a:prstGeom>
              <a:solidFill>
                <a:schemeClr val="accent4">
                  <a:lumMod val="20000"/>
                  <a:lumOff val="80000"/>
                  <a:alpha val="27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rot="16200000" flipV="1">
                <a:off x="1465728" y="4348629"/>
                <a:ext cx="1790700" cy="101824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2870199" y="5753100"/>
              <a:ext cx="4713174" cy="369332"/>
            </a:xfrm>
            <a:prstGeom prst="rect">
              <a:avLst/>
            </a:prstGeom>
            <a:noFill/>
            <a:ln>
              <a:solidFill>
                <a:srgbClr val="FF0000"/>
              </a:solidFill>
            </a:ln>
          </p:spPr>
          <p:txBody>
            <a:bodyPr wrap="none" rtlCol="0">
              <a:spAutoFit/>
            </a:bodyPr>
            <a:lstStyle/>
            <a:p>
              <a:r>
                <a:rPr lang="en-US" dirty="0" smtClean="0">
                  <a:solidFill>
                    <a:srgbClr val="000090"/>
                  </a:solidFill>
                </a:rPr>
                <a:t>The physics focus is this threshold region</a:t>
              </a:r>
              <a:endParaRPr lang="en-US" dirty="0">
                <a:solidFill>
                  <a:srgbClr val="000090"/>
                </a:solidFill>
              </a:endParaRPr>
            </a:p>
          </p:txBody>
        </p:sp>
      </p:grpSp>
      <p:sp>
        <p:nvSpPr>
          <p:cNvPr id="24" name="Date Placeholder 23"/>
          <p:cNvSpPr>
            <a:spLocks noGrp="1"/>
          </p:cNvSpPr>
          <p:nvPr>
            <p:ph type="dt" sz="half" idx="10"/>
          </p:nvPr>
        </p:nvSpPr>
        <p:spPr/>
        <p:txBody>
          <a:bodyPr/>
          <a:lstStyle/>
          <a:p>
            <a:r>
              <a:rPr lang="en-US" smtClean="0"/>
              <a:t>6/17/12</a:t>
            </a:r>
            <a:endParaRPr lang="en-US"/>
          </a:p>
        </p:txBody>
      </p:sp>
      <p:sp>
        <p:nvSpPr>
          <p:cNvPr id="25" name="Slide Number Placeholder 24"/>
          <p:cNvSpPr>
            <a:spLocks noGrp="1"/>
          </p:cNvSpPr>
          <p:nvPr>
            <p:ph type="sldNum" sz="quarter" idx="12"/>
          </p:nvPr>
        </p:nvSpPr>
        <p:spPr/>
        <p:txBody>
          <a:bodyPr/>
          <a:lstStyle/>
          <a:p>
            <a:fld id="{05B56A2D-B9AA-9D47-A6A7-53D1638EA1C5}" type="slidenum">
              <a:rPr lang="en-US" smtClean="0"/>
              <a:pPr/>
              <a:t>6</a:t>
            </a:fld>
            <a:endParaRPr lang="en-US"/>
          </a:p>
        </p:txBody>
      </p:sp>
      <p:pic>
        <p:nvPicPr>
          <p:cNvPr id="17" name="Picture 16"/>
          <p:cNvPicPr>
            <a:picLocks noChangeAspect="1"/>
          </p:cNvPicPr>
          <p:nvPr/>
        </p:nvPicPr>
        <p:blipFill>
          <a:blip r:embed="rId6"/>
          <a:stretch>
            <a:fillRect/>
          </a:stretch>
        </p:blipFill>
        <p:spPr>
          <a:xfrm>
            <a:off x="8572690" y="39562"/>
            <a:ext cx="571309" cy="685800"/>
          </a:xfrm>
          <a:prstGeom prst="rect">
            <a:avLst/>
          </a:prstGeom>
          <a:scene3d>
            <a:camera prst="orthographicFront"/>
            <a:lightRig rig="threePt" dir="t"/>
          </a:scene3d>
          <a:sp3d>
            <a:bevelT/>
          </a:sp3d>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9290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 name="Content Placeholder 3"/>
          <p:cNvPicPr>
            <a:picLocks noGrp="1" noChangeAspect="1"/>
          </p:cNvPicPr>
          <p:nvPr/>
        </p:nvPicPr>
        <p:blipFill>
          <a:blip r:embed="rId3">
            <a:extLst>
              <a:ext uri="{28A0092B-C50C-407E-A947-70E740481C1C}">
                <a14:useLocalDpi xmlns:mc="http://schemas.openxmlformats.org/markup-compatibility/2006" xmlns:mv="urn:schemas-microsoft-com:mac:vml" xmlns="" xmlns:a="http://schemas.openxmlformats.org/drawingml/2006/main" xmlns:r="http://schemas.openxmlformats.org/officeDocument/2006/relationships" xmlns:p="http://schemas.openxmlformats.org/presentationml/2006/main" xmlns:a14="http://schemas.microsoft.com/office/drawing/2010/main" xmlns:lc="http://schemas.openxmlformats.org/drawingml/2006/lockedCanvas" val="0"/>
              </a:ext>
            </a:extLst>
          </a:blip>
          <a:srcRect t="6757" r="6453"/>
          <a:stretch>
            <a:fillRect/>
          </a:stretch>
        </p:blipFill>
        <p:spPr>
          <a:xfrm>
            <a:off x="950418" y="704850"/>
            <a:ext cx="6320029" cy="4526803"/>
          </a:xfrm>
          <a:prstGeom prst="rect">
            <a:avLst/>
          </a:prstGeom>
        </p:spPr>
      </p:pic>
      <p:sp>
        <p:nvSpPr>
          <p:cNvPr id="2" name="Title 1"/>
          <p:cNvSpPr>
            <a:spLocks noGrp="1"/>
          </p:cNvSpPr>
          <p:nvPr>
            <p:ph type="title"/>
          </p:nvPr>
        </p:nvSpPr>
        <p:spPr>
          <a:xfrm>
            <a:off x="533400" y="0"/>
            <a:ext cx="8229600" cy="838200"/>
          </a:xfrm>
        </p:spPr>
        <p:txBody>
          <a:bodyPr/>
          <a:lstStyle/>
          <a:p>
            <a:pPr algn="l"/>
            <a:r>
              <a:rPr lang="en-US" dirty="0" smtClean="0"/>
              <a:t>Near Threshold</a:t>
            </a:r>
            <a:endParaRPr lang="en-US" dirty="0"/>
          </a:p>
        </p:txBody>
      </p:sp>
      <p:sp>
        <p:nvSpPr>
          <p:cNvPr id="4" name="Footer Placeholder 3"/>
          <p:cNvSpPr>
            <a:spLocks noGrp="1"/>
          </p:cNvSpPr>
          <p:nvPr>
            <p:ph type="ftr" sz="quarter" idx="11"/>
          </p:nvPr>
        </p:nvSpPr>
        <p:spPr/>
        <p:txBody>
          <a:bodyPr/>
          <a:lstStyle/>
          <a:p>
            <a:r>
              <a:rPr lang="en-US" smtClean="0"/>
              <a:t>PR12-12-006, ATHENNA Collaboration,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pic>
        <p:nvPicPr>
          <p:cNvPr id="11" name="Picture 10"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784600" y="158750"/>
            <a:ext cx="4064000" cy="546100"/>
          </a:xfrm>
          <a:prstGeom prst="rect">
            <a:avLst/>
          </a:prstGeom>
        </p:spPr>
      </p:pic>
      <p:grpSp>
        <p:nvGrpSpPr>
          <p:cNvPr id="13" name="Group 12"/>
          <p:cNvGrpSpPr/>
          <p:nvPr/>
        </p:nvGrpSpPr>
        <p:grpSpPr>
          <a:xfrm>
            <a:off x="2578100" y="901700"/>
            <a:ext cx="978315" cy="3580150"/>
            <a:chOff x="2578100" y="901700"/>
            <a:chExt cx="978315" cy="3580150"/>
          </a:xfrm>
        </p:grpSpPr>
        <p:sp>
          <p:nvSpPr>
            <p:cNvPr id="10" name="TextBox 9"/>
            <p:cNvSpPr txBox="1"/>
            <p:nvPr/>
          </p:nvSpPr>
          <p:spPr>
            <a:xfrm>
              <a:off x="2743200" y="2971800"/>
              <a:ext cx="813215" cy="1446550"/>
            </a:xfrm>
            <a:prstGeom prst="rect">
              <a:avLst/>
            </a:prstGeom>
            <a:noFill/>
          </p:spPr>
          <p:txBody>
            <a:bodyPr wrap="square" rtlCol="0">
              <a:spAutoFit/>
            </a:bodyPr>
            <a:lstStyle/>
            <a:p>
              <a:r>
                <a:rPr lang="en-US" sz="8800" dirty="0" smtClean="0">
                  <a:solidFill>
                    <a:srgbClr val="FF00FF"/>
                  </a:solidFill>
                </a:rPr>
                <a:t>?</a:t>
              </a:r>
              <a:endParaRPr lang="en-US" sz="8800" dirty="0">
                <a:solidFill>
                  <a:srgbClr val="FF00FF"/>
                </a:solidFill>
              </a:endParaRPr>
            </a:p>
          </p:txBody>
        </p:sp>
        <p:sp>
          <p:nvSpPr>
            <p:cNvPr id="12" name="Rectangle 11"/>
            <p:cNvSpPr/>
            <p:nvPr/>
          </p:nvSpPr>
          <p:spPr>
            <a:xfrm>
              <a:off x="2578100" y="901700"/>
              <a:ext cx="165100" cy="3580150"/>
            </a:xfrm>
            <a:prstGeom prst="rect">
              <a:avLst/>
            </a:prstGeom>
            <a:solidFill>
              <a:srgbClr val="FFFF00">
                <a:alpha val="2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533400" y="5257800"/>
            <a:ext cx="8077200" cy="830997"/>
          </a:xfrm>
          <a:prstGeom prst="rect">
            <a:avLst/>
          </a:prstGeom>
          <a:noFill/>
        </p:spPr>
        <p:txBody>
          <a:bodyPr wrap="square" rtlCol="0">
            <a:spAutoFit/>
          </a:bodyPr>
          <a:lstStyle/>
          <a:p>
            <a:pPr algn="ctr"/>
            <a:r>
              <a:rPr lang="en-US" sz="2400" dirty="0" smtClean="0"/>
              <a:t>Intense experimental effort (SLAC, Cornell … ) shortly after the discovery of J/</a:t>
            </a:r>
            <a:r>
              <a:rPr lang="el-GR" sz="2400" dirty="0" smtClean="0"/>
              <a:t>ψ</a:t>
            </a:r>
            <a:endParaRPr lang="en-US" sz="2400" dirty="0" smtClean="0"/>
          </a:p>
        </p:txBody>
      </p:sp>
      <p:sp>
        <p:nvSpPr>
          <p:cNvPr id="15" name="TextBox 14"/>
          <p:cNvSpPr txBox="1"/>
          <p:nvPr/>
        </p:nvSpPr>
        <p:spPr>
          <a:xfrm>
            <a:off x="152400" y="6077240"/>
            <a:ext cx="8991600" cy="769441"/>
          </a:xfrm>
          <a:prstGeom prst="rect">
            <a:avLst/>
          </a:prstGeom>
          <a:noFill/>
        </p:spPr>
        <p:txBody>
          <a:bodyPr wrap="square" rtlCol="0">
            <a:spAutoFit/>
          </a:bodyPr>
          <a:lstStyle/>
          <a:p>
            <a:pPr algn="ctr"/>
            <a:r>
              <a:rPr lang="en-US" sz="2400" dirty="0" smtClean="0"/>
              <a:t>But near threshold not much since (</a:t>
            </a:r>
            <a:r>
              <a:rPr lang="en-US" sz="2400" b="1" dirty="0" smtClean="0">
                <a:solidFill>
                  <a:srgbClr val="FF0000"/>
                </a:solidFill>
              </a:rPr>
              <a:t>36 years till now</a:t>
            </a:r>
            <a:r>
              <a:rPr lang="en-US" sz="2400" dirty="0" smtClean="0"/>
              <a:t>)</a:t>
            </a:r>
          </a:p>
          <a:p>
            <a:endParaRPr lang="en-US" sz="2000" dirty="0"/>
          </a:p>
        </p:txBody>
      </p:sp>
      <p:grpSp>
        <p:nvGrpSpPr>
          <p:cNvPr id="19" name="Group 18"/>
          <p:cNvGrpSpPr/>
          <p:nvPr/>
        </p:nvGrpSpPr>
        <p:grpSpPr>
          <a:xfrm rot="20167897">
            <a:off x="2657672" y="1552431"/>
            <a:ext cx="3608294" cy="369332"/>
            <a:chOff x="2818761" y="1320800"/>
            <a:chExt cx="3367633" cy="369332"/>
          </a:xfrm>
        </p:grpSpPr>
        <p:sp>
          <p:nvSpPr>
            <p:cNvPr id="16" name="TextBox 15"/>
            <p:cNvSpPr txBox="1"/>
            <p:nvPr/>
          </p:nvSpPr>
          <p:spPr>
            <a:xfrm>
              <a:off x="4336872" y="1320800"/>
              <a:ext cx="1849522" cy="369332"/>
            </a:xfrm>
            <a:prstGeom prst="rect">
              <a:avLst/>
            </a:prstGeom>
            <a:solidFill>
              <a:srgbClr val="FFD266"/>
            </a:solidFill>
          </p:spPr>
          <p:txBody>
            <a:bodyPr wrap="square" rtlCol="0">
              <a:spAutoFit/>
            </a:bodyPr>
            <a:lstStyle/>
            <a:p>
              <a:r>
                <a:rPr lang="en-US" dirty="0" smtClean="0"/>
                <a:t>Enhancement ?</a:t>
              </a:r>
              <a:endParaRPr lang="en-US" dirty="0"/>
            </a:p>
          </p:txBody>
        </p:sp>
        <p:cxnSp>
          <p:nvCxnSpPr>
            <p:cNvPr id="18" name="Straight Arrow Connector 17"/>
            <p:cNvCxnSpPr/>
            <p:nvPr/>
          </p:nvCxnSpPr>
          <p:spPr>
            <a:xfrm rot="10800000" flipV="1">
              <a:off x="2818761" y="1524000"/>
              <a:ext cx="1475307" cy="1270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0" name="Date Placeholder 19"/>
          <p:cNvSpPr>
            <a:spLocks noGrp="1"/>
          </p:cNvSpPr>
          <p:nvPr>
            <p:ph type="dt" sz="half" idx="10"/>
          </p:nvPr>
        </p:nvSpPr>
        <p:spPr/>
        <p:txBody>
          <a:bodyPr/>
          <a:lstStyle/>
          <a:p>
            <a:r>
              <a:rPr lang="en-US" smtClean="0"/>
              <a:t>6/17/12</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2479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anim calcmode="lin" valueType="num">
                                      <p:cBhvr>
                                        <p:cTn id="24" dur="2000" fill="hold"/>
                                        <p:tgtEl>
                                          <p:spTgt spid="15"/>
                                        </p:tgtEl>
                                        <p:attrNameLst>
                                          <p:attrName>ppt_x</p:attrName>
                                        </p:attrNameLst>
                                      </p:cBhvr>
                                      <p:tavLst>
                                        <p:tav tm="0">
                                          <p:val>
                                            <p:strVal val="#ppt_x"/>
                                          </p:val>
                                        </p:tav>
                                        <p:tav tm="100000">
                                          <p:val>
                                            <p:strVal val="#ppt_x"/>
                                          </p:val>
                                        </p:tav>
                                      </p:tavLst>
                                    </p:anim>
                                    <p:anim calcmode="lin" valueType="num">
                                      <p:cBhvr>
                                        <p:cTn id="25" dur="1800" decel="100000" fill="hold"/>
                                        <p:tgtEl>
                                          <p:spTgt spid="15"/>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8" name="Picture 10"/>
          <p:cNvPicPr>
            <a:picLocks noChangeAspect="1" noChangeArrowheads="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55132"/>
          <a:stretch/>
        </p:blipFill>
        <p:spPr bwMode="auto">
          <a:xfrm>
            <a:off x="2971800" y="3287299"/>
            <a:ext cx="3838575" cy="166674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itle 1"/>
          <p:cNvSpPr>
            <a:spLocks noGrp="1"/>
          </p:cNvSpPr>
          <p:nvPr>
            <p:ph type="title"/>
          </p:nvPr>
        </p:nvSpPr>
        <p:spPr>
          <a:xfrm>
            <a:off x="152400" y="27535"/>
            <a:ext cx="8839200" cy="823365"/>
          </a:xfrm>
        </p:spPr>
        <p:txBody>
          <a:bodyPr>
            <a:normAutofit/>
          </a:bodyPr>
          <a:lstStyle/>
          <a:p>
            <a:r>
              <a:rPr lang="en-US" dirty="0" smtClean="0"/>
              <a:t>Threshold Enhancement is not rare!</a:t>
            </a:r>
            <a:endParaRPr lang="en-US" dirty="0"/>
          </a:p>
        </p:txBody>
      </p:sp>
      <p:sp>
        <p:nvSpPr>
          <p:cNvPr id="4" name="Footer Placeholder 3"/>
          <p:cNvSpPr>
            <a:spLocks noGrp="1"/>
          </p:cNvSpPr>
          <p:nvPr>
            <p:ph type="ftr" sz="quarter" idx="11"/>
          </p:nvPr>
        </p:nvSpPr>
        <p:spPr/>
        <p:txBody>
          <a:bodyPr/>
          <a:lstStyle/>
          <a:p>
            <a:r>
              <a:rPr lang="en-US" smtClean="0"/>
              <a:t>PR12-12-006, ATHENNA Collaboration,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graphicFrame>
        <p:nvGraphicFramePr>
          <p:cNvPr id="6" name="Object 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7626929"/>
              </p:ext>
            </p:extLst>
          </p:nvPr>
        </p:nvGraphicFramePr>
        <p:xfrm>
          <a:off x="6858000" y="3962400"/>
          <a:ext cx="2092325" cy="593725"/>
        </p:xfrm>
        <a:graphic>
          <a:graphicData uri="http://schemas.openxmlformats.org/presentationml/2006/ole">
            <p:oleObj spid="_x0000_s78850" name="Equation" r:id="rId5" imgW="850680" imgH="241200" progId="">
              <p:embed/>
            </p:oleObj>
          </a:graphicData>
        </a:graphic>
      </p:graphicFrame>
      <p:pic>
        <p:nvPicPr>
          <p:cNvPr id="22534" name="Picture 6"/>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1611" y="2057400"/>
            <a:ext cx="2800350" cy="33528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26639511"/>
              </p:ext>
            </p:extLst>
          </p:nvPr>
        </p:nvGraphicFramePr>
        <p:xfrm>
          <a:off x="382869" y="914400"/>
          <a:ext cx="2411412" cy="803275"/>
        </p:xfrm>
        <a:graphic>
          <a:graphicData uri="http://schemas.openxmlformats.org/presentationml/2006/ole">
            <p:oleObj spid="_x0000_s78851" name="Equation" r:id="rId7" imgW="723600" imgH="241200" progId="">
              <p:embed/>
            </p:oleObj>
          </a:graphicData>
        </a:graphic>
      </p:graphicFrame>
      <p:pic>
        <p:nvPicPr>
          <p:cNvPr id="22535" name="Picture 7"/>
          <p:cNvPicPr>
            <a:picLocks noChangeAspect="1" noChangeArrowheads="1"/>
          </p:cNvPicPr>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48000" y="838200"/>
            <a:ext cx="6096000" cy="24384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4" name="Picture 10"/>
          <p:cNvPicPr>
            <a:picLocks noChangeAspect="1" noChangeArrowheads="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85669"/>
          <a:stretch/>
        </p:blipFill>
        <p:spPr bwMode="auto">
          <a:xfrm>
            <a:off x="2971800" y="4954044"/>
            <a:ext cx="3838575" cy="53235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1" name="TextBox 10"/>
          <p:cNvSpPr txBox="1"/>
          <p:nvPr/>
        </p:nvSpPr>
        <p:spPr>
          <a:xfrm>
            <a:off x="720725" y="5538768"/>
            <a:ext cx="8229600" cy="954107"/>
          </a:xfrm>
          <a:prstGeom prst="rect">
            <a:avLst/>
          </a:prstGeom>
          <a:solidFill>
            <a:schemeClr val="accent4">
              <a:lumMod val="60000"/>
              <a:lumOff val="40000"/>
            </a:schemeClr>
          </a:solidFill>
          <a:ln w="28575" cap="flat" cmpd="sng" algn="ctr">
            <a:solidFill>
              <a:schemeClr val="accent6">
                <a:lumMod val="60000"/>
                <a:lumOff val="40000"/>
              </a:schemeClr>
            </a:solidFill>
            <a:prstDash val="solid"/>
            <a:round/>
            <a:headEnd type="none" w="med" len="med"/>
            <a:tailEnd type="none" w="med" len="med"/>
          </a:ln>
        </p:spPr>
        <p:txBody>
          <a:bodyPr wrap="square" rtlCol="0">
            <a:spAutoFit/>
          </a:bodyPr>
          <a:lstStyle/>
          <a:p>
            <a:pPr algn="ctr"/>
            <a:r>
              <a:rPr lang="en-US" sz="2800" dirty="0" smtClean="0"/>
              <a:t>Summary of </a:t>
            </a:r>
            <a:r>
              <a:rPr lang="en-US" sz="2800" dirty="0" err="1" smtClean="0"/>
              <a:t>NPCFiQCD</a:t>
            </a:r>
            <a:r>
              <a:rPr lang="en-US" sz="2800" dirty="0" smtClean="0"/>
              <a:t> Workshop</a:t>
            </a:r>
          </a:p>
          <a:p>
            <a:pPr algn="ctr"/>
            <a:r>
              <a:rPr lang="en-US" sz="2800" dirty="0" smtClean="0">
                <a:hlinkClick r:id="rId9"/>
              </a:rPr>
              <a:t>http://quarks.temple.edu/~npcfiqcd</a:t>
            </a:r>
            <a:endParaRPr lang="en-US" sz="2800" dirty="0"/>
          </a:p>
        </p:txBody>
      </p:sp>
      <p:sp>
        <p:nvSpPr>
          <p:cNvPr id="12" name="Date Placeholder 11"/>
          <p:cNvSpPr>
            <a:spLocks noGrp="1"/>
          </p:cNvSpPr>
          <p:nvPr>
            <p:ph type="dt" sz="half" idx="10"/>
          </p:nvPr>
        </p:nvSpPr>
        <p:spPr/>
        <p:txBody>
          <a:bodyPr/>
          <a:lstStyle/>
          <a:p>
            <a:r>
              <a:rPr lang="en-US" smtClean="0"/>
              <a:t>6/17/12</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73184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2800" dirty="0" smtClean="0"/>
              <a:t>J/</a:t>
            </a:r>
            <a:r>
              <a:rPr lang="el-GR" sz="2800" dirty="0" smtClean="0"/>
              <a:t>ψ</a:t>
            </a:r>
            <a:r>
              <a:rPr lang="en-US" sz="2800" dirty="0" smtClean="0"/>
              <a:t>  as probe of the strong color fields in the nucleon!</a:t>
            </a:r>
            <a:endParaRPr lang="en-US" sz="2800" dirty="0"/>
          </a:p>
        </p:txBody>
      </p:sp>
      <p:sp>
        <p:nvSpPr>
          <p:cNvPr id="3" name="Content Placeholder 2"/>
          <p:cNvSpPr>
            <a:spLocks noGrp="1"/>
          </p:cNvSpPr>
          <p:nvPr>
            <p:ph idx="1"/>
          </p:nvPr>
        </p:nvSpPr>
        <p:spPr>
          <a:xfrm>
            <a:off x="152399" y="1524000"/>
            <a:ext cx="8748597" cy="4203700"/>
          </a:xfrm>
        </p:spPr>
        <p:txBody>
          <a:bodyPr/>
          <a:lstStyle/>
          <a:p>
            <a:r>
              <a:rPr lang="en-US" b="1" dirty="0" smtClean="0"/>
              <a:t>J/</a:t>
            </a:r>
            <a:r>
              <a:rPr lang="el-GR" b="1" dirty="0" smtClean="0"/>
              <a:t>ψ</a:t>
            </a:r>
            <a:r>
              <a:rPr lang="en-US" b="1" dirty="0" smtClean="0"/>
              <a:t> is a charm-anti-charm system</a:t>
            </a:r>
          </a:p>
          <a:p>
            <a:pPr lvl="1"/>
            <a:r>
              <a:rPr lang="en-US" dirty="0" smtClean="0"/>
              <a:t>Little (if not zero) </a:t>
            </a:r>
            <a:r>
              <a:rPr lang="en-US" dirty="0"/>
              <a:t>common valence quark between J/</a:t>
            </a:r>
            <a:r>
              <a:rPr lang="el-GR" dirty="0"/>
              <a:t>ψ</a:t>
            </a:r>
            <a:r>
              <a:rPr lang="en-US" dirty="0"/>
              <a:t> and </a:t>
            </a:r>
            <a:r>
              <a:rPr lang="en-US" dirty="0" smtClean="0"/>
              <a:t>nucleon</a:t>
            </a:r>
          </a:p>
          <a:p>
            <a:pPr lvl="1"/>
            <a:r>
              <a:rPr lang="en-US" dirty="0" smtClean="0"/>
              <a:t>Quark exchange interactions are strongly suppressed</a:t>
            </a:r>
          </a:p>
          <a:p>
            <a:pPr lvl="1"/>
            <a:endParaRPr lang="en-US" dirty="0" smtClean="0"/>
          </a:p>
          <a:p>
            <a:r>
              <a:rPr lang="en-US" b="1" dirty="0" smtClean="0"/>
              <a:t>Charm quark is heavy            </a:t>
            </a:r>
          </a:p>
          <a:p>
            <a:pPr lvl="1"/>
            <a:r>
              <a:rPr lang="en-US" dirty="0" smtClean="0"/>
              <a:t>Typical size of J/</a:t>
            </a:r>
            <a:r>
              <a:rPr lang="el-GR" dirty="0" smtClean="0"/>
              <a:t>ψ</a:t>
            </a:r>
            <a:r>
              <a:rPr lang="en-US" dirty="0" smtClean="0"/>
              <a:t> is 0.2-0.3 fm</a:t>
            </a:r>
          </a:p>
          <a:p>
            <a:pPr lvl="2"/>
            <a:endParaRPr lang="en-US" dirty="0" smtClean="0"/>
          </a:p>
        </p:txBody>
      </p:sp>
      <p:sp>
        <p:nvSpPr>
          <p:cNvPr id="4" name="Footer Placeholder 3"/>
          <p:cNvSpPr>
            <a:spLocks noGrp="1"/>
          </p:cNvSpPr>
          <p:nvPr>
            <p:ph type="ftr" sz="quarter" idx="11"/>
          </p:nvPr>
        </p:nvSpPr>
        <p:spPr/>
        <p:txBody>
          <a:bodyPr/>
          <a:lstStyle/>
          <a:p>
            <a:r>
              <a:rPr lang="en-US" smtClean="0"/>
              <a:t>PR12-12-006, ATHENNA Collaboration,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graphicFrame>
        <p:nvGraphicFramePr>
          <p:cNvPr id="6" name="Object 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24337406"/>
              </p:ext>
            </p:extLst>
          </p:nvPr>
        </p:nvGraphicFramePr>
        <p:xfrm>
          <a:off x="1066800" y="838200"/>
          <a:ext cx="3491345" cy="533400"/>
        </p:xfrm>
        <a:graphic>
          <a:graphicData uri="http://schemas.openxmlformats.org/presentationml/2006/ole">
            <p:oleObj spid="_x0000_s71682" name="Equation" r:id="rId4" imgW="1828800" imgH="279360" progId="">
              <p:embed/>
            </p:oleObj>
          </a:graphicData>
        </a:graphic>
      </p:graphicFrame>
      <p:graphicFrame>
        <p:nvGraphicFramePr>
          <p:cNvPr id="7" name="Object 6"/>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9841411"/>
              </p:ext>
            </p:extLst>
          </p:nvPr>
        </p:nvGraphicFramePr>
        <p:xfrm>
          <a:off x="5454316" y="838200"/>
          <a:ext cx="2526632" cy="533400"/>
        </p:xfrm>
        <a:graphic>
          <a:graphicData uri="http://schemas.openxmlformats.org/presentationml/2006/ole">
            <p:oleObj spid="_x0000_s71683" name="Equation" r:id="rId5" imgW="1143000" imgH="241200" progId="">
              <p:embed/>
            </p:oleObj>
          </a:graphicData>
        </a:graphic>
      </p:graphicFrame>
      <p:pic>
        <p:nvPicPr>
          <p:cNvPr id="2058" name="Picture 10"/>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454316" y="3725975"/>
            <a:ext cx="3689684" cy="257798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0" name="Date Placeholder 9"/>
          <p:cNvSpPr>
            <a:spLocks noGrp="1"/>
          </p:cNvSpPr>
          <p:nvPr>
            <p:ph type="dt" sz="half" idx="10"/>
          </p:nvPr>
        </p:nvSpPr>
        <p:spPr/>
        <p:txBody>
          <a:bodyPr/>
          <a:lstStyle/>
          <a:p>
            <a:r>
              <a:rPr lang="en-US" smtClean="0"/>
              <a:t>6/17/12</a:t>
            </a:r>
            <a:endParaRPr lang="en-US"/>
          </a:p>
        </p:txBody>
      </p:sp>
      <p:pic>
        <p:nvPicPr>
          <p:cNvPr id="13" name="Picture 12"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3868744" y="4057650"/>
            <a:ext cx="1168400" cy="3175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66226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3092</TotalTime>
  <Words>3032</Words>
  <Application>Microsoft Macintosh PowerPoint</Application>
  <PresentationFormat>On-screen Show (4:3)</PresentationFormat>
  <Paragraphs>404</Paragraphs>
  <Slides>29</Slides>
  <Notes>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Breeze</vt:lpstr>
      <vt:lpstr>Equation</vt:lpstr>
      <vt:lpstr>Near Threshold Electroproduction of            at 11 GeV     </vt:lpstr>
      <vt:lpstr>ATHENNA Collaboration</vt:lpstr>
      <vt:lpstr>Outline</vt:lpstr>
      <vt:lpstr>Physics Motivation</vt:lpstr>
      <vt:lpstr>Statements from experts in the field!</vt:lpstr>
      <vt:lpstr>Slide 6</vt:lpstr>
      <vt:lpstr>Near Threshold</vt:lpstr>
      <vt:lpstr>Threshold Enhancement is not rare!</vt:lpstr>
      <vt:lpstr>J/ψ  as probe of the strong color fields in the nucleon!</vt:lpstr>
      <vt:lpstr>Interaction between J/ψ-N</vt:lpstr>
      <vt:lpstr>Reaction Mechanism ?</vt:lpstr>
      <vt:lpstr>Reaction Mechanism</vt:lpstr>
      <vt:lpstr>Conformal (Trace) Anomaly</vt:lpstr>
      <vt:lpstr>Another view: Reaction mechanism with FSI?</vt:lpstr>
      <vt:lpstr>We propose to </vt:lpstr>
      <vt:lpstr>Electroproduction vs Photoproduction</vt:lpstr>
      <vt:lpstr>SoLID -           Setup </vt:lpstr>
      <vt:lpstr>Experimental Overview</vt:lpstr>
      <vt:lpstr>PID and Acceptance</vt:lpstr>
      <vt:lpstr>Rates Estimates</vt:lpstr>
      <vt:lpstr>Event Counts @ 1x1037 in 50 days</vt:lpstr>
      <vt:lpstr>Projections of               with 2-g model</vt:lpstr>
      <vt:lpstr>Projection of Total Cross Section</vt:lpstr>
      <vt:lpstr>Bonus: photoproduction</vt:lpstr>
      <vt:lpstr>Physics Background</vt:lpstr>
      <vt:lpstr>Random Coincidence Background</vt:lpstr>
      <vt:lpstr>Cross Section Validation</vt:lpstr>
      <vt:lpstr>Systematic Budget</vt:lpstr>
      <vt:lpstr>Beam request</vt:lpstr>
    </vt:vector>
  </TitlesOfParts>
  <Company>Temple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Zein-Eddine Meziani</dc:creator>
  <cp:lastModifiedBy>Zein-Eddine Meziani</cp:lastModifiedBy>
  <cp:revision>128</cp:revision>
  <dcterms:created xsi:type="dcterms:W3CDTF">2012-06-19T16:01:39Z</dcterms:created>
  <dcterms:modified xsi:type="dcterms:W3CDTF">2012-06-19T16:02:27Z</dcterms:modified>
</cp:coreProperties>
</file>