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75" r:id="rId3"/>
    <p:sldId id="299" r:id="rId4"/>
    <p:sldId id="286" r:id="rId5"/>
    <p:sldId id="324" r:id="rId6"/>
    <p:sldId id="327" r:id="rId7"/>
    <p:sldId id="328" r:id="rId8"/>
    <p:sldId id="315" r:id="rId9"/>
    <p:sldId id="322" r:id="rId10"/>
    <p:sldId id="321" r:id="rId11"/>
    <p:sldId id="323" r:id="rId12"/>
    <p:sldId id="313" r:id="rId13"/>
    <p:sldId id="314" r:id="rId14"/>
    <p:sldId id="325" r:id="rId15"/>
    <p:sldId id="326" r:id="rId16"/>
    <p:sldId id="310" r:id="rId17"/>
    <p:sldId id="330" r:id="rId18"/>
    <p:sldId id="331" r:id="rId19"/>
    <p:sldId id="283" r:id="rId20"/>
    <p:sldId id="334" r:id="rId21"/>
    <p:sldId id="329" r:id="rId22"/>
    <p:sldId id="33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01CF04"/>
    <a:srgbClr val="00EB02"/>
    <a:srgbClr val="00FF00"/>
    <a:srgbClr val="EAEC0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783" autoAdjust="0"/>
    <p:restoredTop sz="98896" autoAdjust="0"/>
  </p:normalViewPr>
  <p:slideViewPr>
    <p:cSldViewPr snapToGrid="0" snapToObjects="1">
      <p:cViewPr>
        <p:scale>
          <a:sx n="100" d="100"/>
          <a:sy n="100" d="100"/>
        </p:scale>
        <p:origin x="-1072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BEDBA-E5A7-EC41-B479-80DB0BA52F04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85FC0-9430-1F4B-B2CF-A3D82A9FB7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8690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561D-60FC-EC43-B454-AFDC4536EE52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3E51E-55A3-0D47-8962-F6E1C6A87C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103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DF6B9-7355-684F-A06C-06A314E6AF88}" type="slidenum">
              <a:rPr lang="en-US"/>
              <a:pPr/>
              <a:t>1</a:t>
            </a:fld>
            <a:endParaRPr lang="en-US"/>
          </a:p>
        </p:txBody>
      </p:sp>
      <p:sp>
        <p:nvSpPr>
          <p:cNvPr id="131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E4172-D7F8-B042-B0DF-9A2043FFEE7C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DF83-64B0-4246-B309-1A9E8F3CC23F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872CB-3F52-2C4E-B6A4-715A747053D8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616A-3D6E-714B-A3B7-019923B65D53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77AE-D017-1F44-A00B-5A607C1E7BE5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C71A-7BB7-B048-8EDE-3F2501A75B05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9DA5-DD44-944D-8DB3-A156DCEF61B7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B0C3-791F-4F4B-B5C3-45EAEFFFC760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7078-4598-804C-946B-6DB0CE79BB04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3327A-F6FC-7E4E-BF19-E01D69440843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9309-FEDA-6744-9669-F8B36E2F5AE3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5F346-DAD5-254B-90EC-D570CEB8EB51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PAC39 - Hall B Report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33CCD-8E5C-9248-A583-07D923A297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509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802399B-5CAC-A64B-A04B-E0CA00067D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6/18/12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PAC39 - Hall B Report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82" name="Line 1034"/>
          <p:cNvSpPr>
            <a:spLocks noChangeShapeType="1"/>
          </p:cNvSpPr>
          <p:nvPr/>
        </p:nvSpPr>
        <p:spPr bwMode="auto">
          <a:xfrm>
            <a:off x="0" y="914400"/>
            <a:ext cx="9220200" cy="0"/>
          </a:xfrm>
          <a:prstGeom prst="line">
            <a:avLst/>
          </a:prstGeom>
          <a:noFill/>
          <a:ln w="38100">
            <a:solidFill>
              <a:srgbClr val="00009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1DF9-62D2-F04C-A8A3-77D1CB6F4CEB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1681-02E7-764F-8950-9C00373FA5D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 b="22539"/>
          <a:stretch>
            <a:fillRect/>
          </a:stretch>
        </p:blipFill>
        <p:spPr>
          <a:xfrm>
            <a:off x="139700" y="120650"/>
            <a:ext cx="8864600" cy="18986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04653" y="3403600"/>
            <a:ext cx="2458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90"/>
                </a:solidFill>
              </a:rPr>
              <a:t>Volker D. Burkert</a:t>
            </a:r>
          </a:p>
          <a:p>
            <a:pPr algn="ctr"/>
            <a:r>
              <a:rPr lang="en-US" sz="2400" b="1" i="1" dirty="0" smtClean="0">
                <a:solidFill>
                  <a:srgbClr val="000090"/>
                </a:solidFill>
              </a:rPr>
              <a:t>Jefferson Lab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02879" y="5542086"/>
            <a:ext cx="445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Meeting of the JLab PAC39 June 18-22, 2012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2178734"/>
            <a:ext cx="3116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000090"/>
                </a:solidFill>
                <a:latin typeface="+mj-lt"/>
                <a:cs typeface="Tahoma"/>
              </a:rPr>
              <a:t>Hall B Report</a:t>
            </a:r>
            <a:endParaRPr lang="en-US" sz="4000" b="1" i="1" dirty="0">
              <a:solidFill>
                <a:srgbClr val="000090"/>
              </a:solidFill>
              <a:latin typeface="+mj-lt"/>
              <a:cs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165" y="1658034"/>
            <a:ext cx="646418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CLAS</a:t>
            </a:r>
            <a:endParaRPr lang="en-US" sz="16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25897" y="1658034"/>
            <a:ext cx="85440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CLAS12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2527" y="1204496"/>
            <a:ext cx="520670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HPS</a:t>
            </a:r>
            <a:endParaRPr lang="en-US" sz="14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8000"/>
                </a:solidFill>
                <a:latin typeface="Calibri"/>
                <a:ea typeface="ＭＳ Ｐゴシック" pitchFamily="1" charset="-128"/>
                <a:cs typeface="Calibri"/>
              </a:rPr>
              <a:t>H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ea typeface="ＭＳ Ｐゴシック" pitchFamily="1" charset="-128"/>
                <a:cs typeface="Calibri"/>
              </a:rPr>
              <a:t>D polarization during g14/E06-101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104900" y="-38100"/>
            <a:ext cx="58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8000"/>
                </a:solidFill>
                <a:latin typeface="Wingdings" pitchFamily="1" charset="2"/>
                <a:ea typeface="Wingdings" pitchFamily="1" charset="2"/>
                <a:cs typeface="Wingdings" pitchFamily="1" charset="2"/>
              </a:rPr>
              <a:t></a:t>
            </a:r>
            <a:endParaRPr lang="en-US" dirty="0">
              <a:solidFill>
                <a:srgbClr val="008000"/>
              </a:solidFill>
              <a:latin typeface="Symbol" pitchFamily="1" charset="2"/>
              <a:ea typeface="Symbol" pitchFamily="1" charset="2"/>
              <a:cs typeface="Symbol" pitchFamily="1" charset="2"/>
            </a:endParaRPr>
          </a:p>
        </p:txBody>
      </p:sp>
      <p:pic>
        <p:nvPicPr>
          <p:cNvPr id="13316" name="Picture 4" descr="H pol during g14.jpg"/>
          <p:cNvPicPr>
            <a:picLocks noChangeAspect="1"/>
          </p:cNvPicPr>
          <p:nvPr/>
        </p:nvPicPr>
        <p:blipFill>
          <a:blip r:embed="rId2"/>
          <a:srcRect t="4453" b="9161"/>
          <a:stretch>
            <a:fillRect/>
          </a:stretch>
        </p:blipFill>
        <p:spPr bwMode="auto">
          <a:xfrm>
            <a:off x="838200" y="914400"/>
            <a:ext cx="7543800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9FDA-6761-AF45-8483-DB2FA4A05205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2033851"/>
              </p:ext>
            </p:extLst>
          </p:nvPr>
        </p:nvGraphicFramePr>
        <p:xfrm>
          <a:off x="102053" y="975360"/>
          <a:ext cx="9068239" cy="56338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603500"/>
                <a:gridCol w="970280"/>
                <a:gridCol w="528903"/>
                <a:gridCol w="507417"/>
                <a:gridCol w="736600"/>
                <a:gridCol w="849531"/>
                <a:gridCol w="533400"/>
                <a:gridCol w="762000"/>
                <a:gridCol w="637261"/>
              </a:tblGrid>
              <a:tr h="25550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New equipment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</a:p>
                    <a:p>
                      <a:pPr algn="ctr"/>
                      <a:endParaRPr lang="en-US" sz="1000" b="0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+ 30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90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1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3742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E12-09-103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PR12-12-001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-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130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PR12-12-007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PR12-12-008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80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K. </a:t>
                      </a:r>
                      <a:r>
                        <a:rPr lang="en-US" sz="900" b="1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PR12-11-109 (a)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Dihadron</a:t>
                      </a: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DIS production</a:t>
                      </a: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Avakian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E12-09-007a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TBA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-06-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109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Longitudinal Spin Structure of the Nucleon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170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Polarized target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E12-06- 119(b)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on longitudinally polarized proton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-07-107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Correl. with Longitudinally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PR12-11-109 (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studies on long.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800" b="1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E12-09-007(b)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using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K 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E12-09-009</a:t>
                      </a:r>
                    </a:p>
                  </a:txBody>
                  <a:tcPr horzOverflow="overflow"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 correlations in K production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pol.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A71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Color transparency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in exclusive vector meson production 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Quark propagation and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formation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 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E12-10-102</a:t>
                      </a:r>
                    </a:p>
                  </a:txBody>
                  <a:tcPr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Free  Neutron structure at   large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x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Bueltman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Radial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TPC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Gas 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TOTAL run time               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1501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539 </a:t>
                      </a:r>
                      <a:r>
                        <a:rPr lang="en-US" sz="1000" b="1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(569)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11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</a:rPr>
              <a:t>Hall B experiments – run groups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</a:rPr>
              <a:t>(6/18/2012) </a:t>
            </a:r>
            <a:endParaRPr lang="en-US" sz="2800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59550"/>
            <a:ext cx="2133600" cy="365125"/>
          </a:xfrm>
        </p:spPr>
        <p:txBody>
          <a:bodyPr/>
          <a:lstStyle/>
          <a:p>
            <a:fld id="{6F1388D5-1D61-4948-A817-61147860FADC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59550"/>
            <a:ext cx="2895600" cy="365125"/>
          </a:xfrm>
        </p:spPr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9550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76173"/>
              </p:ext>
            </p:extLst>
          </p:nvPr>
        </p:nvGraphicFramePr>
        <p:xfrm>
          <a:off x="102053" y="1290320"/>
          <a:ext cx="8917208" cy="18906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762"/>
                <a:gridCol w="2595085"/>
                <a:gridCol w="819249"/>
                <a:gridCol w="528903"/>
                <a:gridCol w="462814"/>
                <a:gridCol w="563934"/>
                <a:gridCol w="1092200"/>
                <a:gridCol w="508000"/>
                <a:gridCol w="533400"/>
                <a:gridCol w="865861"/>
              </a:tblGrid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C12-11-111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 on transverse polarized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Transverse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RG-G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HD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PR12-12-009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Transversity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-hadron on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625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PR12-12-010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 with transverse polarized target in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Elouadrhriri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096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All transverse target proposals</a:t>
                      </a: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330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C12-11-006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Heavy Photon Search at Jefferson Lab (HPS)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Jaros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New setup in alcove 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2.2, 6.6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RG-H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C12-11-106</a:t>
                      </a: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 Narrow"/>
                          <a:cs typeface="Arial Narrow"/>
                        </a:rPr>
                        <a:t>High Precision Measurement of the Proton Charge Radius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 Narrow"/>
                          <a:cs typeface="Arial Narrow"/>
                        </a:rPr>
                        <a:t>A. </a:t>
                      </a:r>
                      <a:r>
                        <a:rPr lang="en-US" sz="900" dirty="0" err="1" smtClean="0">
                          <a:latin typeface="Arial Narrow"/>
                          <a:cs typeface="Arial Narrow"/>
                        </a:rPr>
                        <a:t>Gasparian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 Narrow"/>
                          <a:cs typeface="Arial Narrow"/>
                        </a:rPr>
                        <a:t>C2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 Narrow"/>
                          <a:cs typeface="Arial Narrow"/>
                        </a:rPr>
                        <a:t>15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15</a:t>
                      </a:r>
                      <a:endParaRPr lang="en-US" sz="900" b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Arial Narrow"/>
                          <a:cs typeface="Arial Narrow"/>
                        </a:rPr>
                        <a:t>Primex</a:t>
                      </a:r>
                      <a:r>
                        <a:rPr lang="en-US" sz="90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rial Narrow"/>
                          <a:cs typeface="Arial Narrow"/>
                        </a:rPr>
                        <a:t>1.1,</a:t>
                      </a:r>
                      <a:r>
                        <a:rPr lang="en-US" sz="900" baseline="0" dirty="0" smtClean="0">
                          <a:latin typeface="Arial Narrow"/>
                          <a:cs typeface="Arial Narrow"/>
                        </a:rPr>
                        <a:t> 2.2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RG-I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0" dirty="0" smtClean="0">
                          <a:latin typeface="Arial Narrow"/>
                          <a:cs typeface="Arial Narrow"/>
                        </a:rPr>
                        <a:t>H2 gas</a:t>
                      </a:r>
                      <a:endParaRPr lang="en-US" sz="9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TOTAL PAC39 beam time  request 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525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305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</a:rPr>
              <a:t>Hall B new proposals 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</a:rPr>
              <a:t>(6/18/2012) </a:t>
            </a:r>
            <a:endParaRPr lang="en-US" sz="2800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5631-EDFD-6F4D-B2A0-6D363A226116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</a:rPr>
              <a:t>Summary of Hall B experiments/proposals</a:t>
            </a:r>
            <a:r>
              <a:rPr lang="en-US" sz="2800" b="1" dirty="0" smtClean="0">
                <a:solidFill>
                  <a:srgbClr val="000090"/>
                </a:solidFill>
                <a:latin typeface="Calibri"/>
              </a:rPr>
              <a:t> </a:t>
            </a:r>
            <a:endParaRPr lang="en-US" sz="2800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F99F-3ABD-6A4C-B3EB-02B38EAEA174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76173"/>
              </p:ext>
            </p:extLst>
          </p:nvPr>
        </p:nvGraphicFramePr>
        <p:xfrm>
          <a:off x="596900" y="1898452"/>
          <a:ext cx="7327900" cy="3657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8000"/>
                <a:gridCol w="1624648"/>
                <a:gridCol w="1385252"/>
              </a:tblGrid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 approved &amp; cond. approved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 proposal days 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PAC group days</a:t>
                      </a:r>
                    </a:p>
                  </a:txBody>
                  <a:tcP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 Narrow"/>
                        </a:rPr>
                        <a:t>PAC38 beam time for approved RG A-F 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1231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539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           New proposals for RG  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A</a:t>
                      </a:r>
                      <a:endParaRPr lang="en-US" sz="1400" b="1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270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           New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proposals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for RG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G </a:t>
                      </a:r>
                      <a:endParaRPr lang="en-US" sz="1400" b="1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330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110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All CLAS12 proposals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1831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679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7E4BD"/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          PAC39 beam time request for RG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H</a:t>
                      </a: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180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180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          PAC39 beam time request for RG</a:t>
                      </a:r>
                      <a:r>
                        <a:rPr lang="en-US" sz="1400" b="0" i="0" baseline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 </a:t>
                      </a:r>
                      <a:r>
                        <a:rPr lang="en-US" sz="1400" b="1" i="0" baseline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I</a:t>
                      </a:r>
                      <a:endParaRPr lang="en-US" sz="1400" b="1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dirty="0" smtClean="0">
                          <a:solidFill>
                            <a:srgbClr val="FF0000"/>
                          </a:solidFill>
                          <a:latin typeface="+mn-lt"/>
                          <a:cs typeface="Arial Narrow"/>
                        </a:rPr>
                        <a:t>15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Arial Narrow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All non-CLAS12 proposal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195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195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7E4BD"/>
                    </a:solidFill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All</a:t>
                      </a:r>
                      <a:r>
                        <a:rPr lang="en-US" sz="14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</a:t>
                      </a: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Hall B proposals: All CLAS12 + all non-CLAS12 </a:t>
                      </a:r>
                      <a:r>
                        <a:rPr lang="en-US" sz="1400" b="1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     </a:t>
                      </a: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PAC38 time approved + PAC39 time requested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2026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874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0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rgbClr val="008000"/>
                          </a:solidFill>
                          <a:latin typeface="+mn-lt"/>
                          <a:cs typeface="Arial Narrow"/>
                        </a:rPr>
                        <a:t>Years </a:t>
                      </a:r>
                      <a:r>
                        <a:rPr lang="en-US" sz="1400" b="1" i="0" baseline="0" dirty="0" smtClean="0">
                          <a:solidFill>
                            <a:srgbClr val="008000"/>
                          </a:solidFill>
                          <a:latin typeface="+mn-lt"/>
                          <a:cs typeface="Arial Narrow"/>
                        </a:rPr>
                        <a:t>needed to run the program either as individual experiments or as run groups  (55% efficiency, 35 weeks/year, multiplicity=3) </a:t>
                      </a:r>
                      <a:endParaRPr lang="en-US" sz="1400" b="1" i="0" dirty="0">
                        <a:solidFill>
                          <a:srgbClr val="008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dirty="0" smtClean="0">
                          <a:solidFill>
                            <a:srgbClr val="008000"/>
                          </a:solidFill>
                          <a:latin typeface="+mn-lt"/>
                          <a:cs typeface="Arial Narrow"/>
                        </a:rPr>
                        <a:t>20.0 years</a:t>
                      </a:r>
                      <a:endParaRPr lang="en-US" sz="1400" b="1" i="0" dirty="0">
                        <a:solidFill>
                          <a:srgbClr val="008000"/>
                        </a:solidFill>
                        <a:latin typeface="+mn-lt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008000"/>
                          </a:solidFill>
                          <a:latin typeface="+mn-lt"/>
                          <a:cs typeface="Arial Narrow"/>
                        </a:rPr>
                        <a:t>8.7 years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893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Selection of run group A for first physics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663700"/>
            <a:ext cx="8458200" cy="37465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LH2 target enables measurement of detector and tracking efficiencies and acceptances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compare to well known cross sections, e.g. elastic </a:t>
            </a:r>
            <a:r>
              <a:rPr lang="en-US" dirty="0" err="1" smtClean="0">
                <a:solidFill>
                  <a:srgbClr val="000090"/>
                </a:solidFill>
              </a:rPr>
              <a:t>p(e,ep</a:t>
            </a:r>
            <a:r>
              <a:rPr lang="en-US" dirty="0" smtClean="0">
                <a:solidFill>
                  <a:srgbClr val="000090"/>
                </a:solidFill>
              </a:rPr>
              <a:t>), exclusive p(e,e’p)π</a:t>
            </a:r>
            <a:r>
              <a:rPr lang="en-US" baseline="30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p(e,e’π</a:t>
            </a:r>
            <a:r>
              <a:rPr lang="en-US" baseline="30000" dirty="0" err="1" smtClean="0">
                <a:solidFill>
                  <a:srgbClr val="000090"/>
                </a:solidFill>
              </a:rPr>
              <a:t>+</a:t>
            </a:r>
            <a:r>
              <a:rPr lang="en-US" dirty="0" err="1" smtClean="0">
                <a:solidFill>
                  <a:srgbClr val="000090"/>
                </a:solidFill>
              </a:rPr>
              <a:t>)n</a:t>
            </a:r>
            <a:r>
              <a:rPr lang="en-US" dirty="0" smtClean="0">
                <a:solidFill>
                  <a:srgbClr val="000090"/>
                </a:solidFill>
              </a:rPr>
              <a:t>, inclusive </a:t>
            </a:r>
            <a:r>
              <a:rPr lang="en-US" dirty="0" err="1" smtClean="0">
                <a:solidFill>
                  <a:srgbClr val="000090"/>
                </a:solidFill>
              </a:rPr>
              <a:t>p(e,e’)X</a:t>
            </a:r>
            <a:r>
              <a:rPr lang="en-US" dirty="0" smtClean="0">
                <a:solidFill>
                  <a:srgbClr val="000090"/>
                </a:solidFill>
              </a:rPr>
              <a:t>, …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Provides detector calibration in momentum, angle, through tracking, particle id, missing masses, e.g. </a:t>
            </a:r>
            <a:r>
              <a:rPr lang="en-US" dirty="0" err="1" smtClean="0">
                <a:solidFill>
                  <a:srgbClr val="000090"/>
                </a:solidFill>
              </a:rPr>
              <a:t>ep</a:t>
            </a:r>
            <a:r>
              <a:rPr lang="en-US" dirty="0" smtClean="0">
                <a:solidFill>
                  <a:srgbClr val="000090"/>
                </a:solidFill>
              </a:rPr>
              <a:t>-&gt;ep(π</a:t>
            </a:r>
            <a:r>
              <a:rPr lang="en-US" baseline="30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η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ω</a:t>
            </a:r>
            <a:r>
              <a:rPr lang="en-US" dirty="0" smtClean="0">
                <a:solidFill>
                  <a:srgbClr val="000090"/>
                </a:solidFill>
              </a:rPr>
              <a:t>), </a:t>
            </a:r>
            <a:r>
              <a:rPr lang="en-US" dirty="0" err="1" smtClean="0">
                <a:solidFill>
                  <a:srgbClr val="000090"/>
                </a:solidFill>
              </a:rPr>
              <a:t>eπ</a:t>
            </a:r>
            <a:r>
              <a:rPr lang="en-US" baseline="30000" dirty="0" err="1" smtClean="0">
                <a:solidFill>
                  <a:srgbClr val="000090"/>
                </a:solidFill>
              </a:rPr>
              <a:t>+</a:t>
            </a:r>
            <a:r>
              <a:rPr lang="en-US" dirty="0" err="1" smtClean="0">
                <a:solidFill>
                  <a:srgbClr val="000090"/>
                </a:solidFill>
              </a:rPr>
              <a:t>(n</a:t>
            </a:r>
            <a:r>
              <a:rPr lang="en-US" dirty="0" smtClean="0">
                <a:solidFill>
                  <a:srgbClr val="000090"/>
                </a:solidFill>
              </a:rPr>
              <a:t>), </a:t>
            </a:r>
            <a:r>
              <a:rPr lang="en-US" dirty="0" err="1" smtClean="0">
                <a:solidFill>
                  <a:srgbClr val="000090"/>
                </a:solidFill>
              </a:rPr>
              <a:t>epπ</a:t>
            </a:r>
            <a:r>
              <a:rPr lang="en-US" baseline="30000" dirty="0" err="1" smtClean="0">
                <a:solidFill>
                  <a:srgbClr val="000090"/>
                </a:solidFill>
              </a:rPr>
              <a:t>+</a:t>
            </a:r>
            <a:r>
              <a:rPr lang="en-US" dirty="0" err="1" smtClean="0">
                <a:solidFill>
                  <a:srgbClr val="000090"/>
                </a:solidFill>
              </a:rPr>
              <a:t>(π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) </a:t>
            </a:r>
          </a:p>
          <a:p>
            <a:pPr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Serves multitude of high impact experiments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Groups well organized and ready for expedient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5101-968C-854D-9F69-ACC8BB98C221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Hall B scheduling - tentative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1026-94B2-2C4B-B7A7-ACBE8FAA780B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297166"/>
          <a:ext cx="8458200" cy="4771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27"/>
                <a:gridCol w="640673"/>
                <a:gridCol w="609600"/>
                <a:gridCol w="609600"/>
                <a:gridCol w="606698"/>
                <a:gridCol w="612502"/>
                <a:gridCol w="620785"/>
                <a:gridCol w="598415"/>
                <a:gridCol w="685800"/>
                <a:gridCol w="685800"/>
                <a:gridCol w="685800"/>
                <a:gridCol w="762000"/>
              </a:tblGrid>
              <a:tr h="53782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Run Group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Days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2016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2024</a:t>
                      </a:r>
                      <a:endParaRPr lang="en-US" sz="1600" dirty="0"/>
                    </a:p>
                  </a:txBody>
                  <a:tcPr/>
                </a:tc>
              </a:tr>
              <a:tr h="37647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869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980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RG-A (proton)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    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RG-B (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deut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75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RG-C (NH</a:t>
                      </a:r>
                      <a:r>
                        <a:rPr lang="en-US" sz="16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07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RG-C-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 (ND</a:t>
                      </a:r>
                      <a:r>
                        <a:rPr lang="en-US" sz="16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807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RG-F (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BoNuS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      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807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RG-E (</a:t>
                      </a:r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Hadr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66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RG-D (CT)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         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6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RG-G (TT)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RG-H (HPS)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968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RG-I (</a:t>
                      </a:r>
                      <a:r>
                        <a:rPr lang="en-US" sz="1600" dirty="0" err="1" smtClean="0">
                          <a:solidFill>
                            <a:srgbClr val="008000"/>
                          </a:solidFill>
                        </a:rPr>
                        <a:t>ProRad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752600" y="6082268"/>
            <a:ext cx="605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+mn-lt"/>
              </a:rPr>
              <a:t>Assumption: Acceptable beam in use = 55% of scheduled time.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009900" y="5483224"/>
            <a:ext cx="228600" cy="3176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29000" y="2817812"/>
            <a:ext cx="2286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65400" y="2451100"/>
            <a:ext cx="252147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400800" y="2438400"/>
            <a:ext cx="3810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785100" y="3579812"/>
            <a:ext cx="3048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733800" y="3200400"/>
            <a:ext cx="3048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315200" y="3198812"/>
            <a:ext cx="487779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858000" y="2817812"/>
            <a:ext cx="3810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76800" y="4367212"/>
            <a:ext cx="3810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038600" y="5102224"/>
            <a:ext cx="2286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715000" y="5102224"/>
            <a:ext cx="533400" cy="3176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254500" y="3975100"/>
            <a:ext cx="2921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8064500" y="5483224"/>
            <a:ext cx="457200" cy="3176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238500" y="5865812"/>
            <a:ext cx="1524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334000" y="4724400"/>
            <a:ext cx="3810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2375694" y="2247106"/>
            <a:ext cx="381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22500" y="1752600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6/15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533900" y="5483224"/>
            <a:ext cx="381000" cy="3176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-50800" y="901700"/>
            <a:ext cx="922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During first 5 years all approved + proposed experiments would get part (or all) of approved time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759200" y="3505200"/>
            <a:ext cx="304800" cy="1588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62200" y="2438400"/>
            <a:ext cx="152400" cy="1588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3316361" y="3669671"/>
            <a:ext cx="4797278" cy="1588"/>
          </a:xfrm>
          <a:prstGeom prst="line">
            <a:avLst/>
          </a:prstGeom>
          <a:ln>
            <a:solidFill>
              <a:srgbClr val="00EB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8429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Expected 1</a:t>
            </a:r>
            <a:r>
              <a:rPr lang="en-US" sz="3600" b="1" baseline="30000" dirty="0" smtClean="0">
                <a:solidFill>
                  <a:srgbClr val="000090"/>
                </a:solidFill>
              </a:rPr>
              <a:t>st</a:t>
            </a:r>
            <a:r>
              <a:rPr lang="en-US" sz="3600" b="1" dirty="0" smtClean="0">
                <a:solidFill>
                  <a:srgbClr val="000090"/>
                </a:solidFill>
              </a:rPr>
              <a:t> Papers from early run</a:t>
            </a:r>
            <a:endParaRPr lang="en-US" sz="3600" b="1" dirty="0">
              <a:solidFill>
                <a:srgbClr val="00009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77800" y="1866900"/>
          <a:ext cx="8851900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20"/>
                <a:gridCol w="3974080"/>
                <a:gridCol w="25146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1600" b="0" i="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1600" b="0" i="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1</a:t>
                      </a:r>
                      <a:r>
                        <a:rPr lang="en-US" sz="1600" b="0" baseline="30000" dirty="0" smtClean="0"/>
                        <a:t>st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en-US" sz="1600" b="0" baseline="0" dirty="0" smtClean="0"/>
                        <a:t>conference paper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months (after run)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E12-06-119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Deeply Virtual Compton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Scattering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err="1" smtClean="0">
                          <a:latin typeface="+mn-lt"/>
                        </a:rPr>
                        <a:t>p(e,e’pγ</a:t>
                      </a:r>
                      <a:r>
                        <a:rPr lang="en-US" sz="1400" baseline="0" dirty="0" smtClean="0">
                          <a:latin typeface="+mn-lt"/>
                        </a:rPr>
                        <a:t>),  </a:t>
                      </a:r>
                      <a:r>
                        <a:rPr lang="en-US" sz="1400" dirty="0" smtClean="0">
                          <a:latin typeface="+mn-lt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</a:rPr>
                        <a:t>LU</a:t>
                      </a:r>
                      <a:r>
                        <a:rPr lang="en-US" sz="1400" baseline="0" dirty="0" smtClean="0">
                          <a:latin typeface="+mn-lt"/>
                        </a:rPr>
                        <a:t>, GPD H</a:t>
                      </a:r>
                      <a:endParaRPr lang="en-US" sz="1400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E12-06-112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Proton’s quark dynamics in SIDIS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</a:t>
                      </a:r>
                      <a:r>
                        <a:rPr lang="en-US" sz="1400" b="0" i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pion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production 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err="1" smtClean="0">
                          <a:latin typeface="+mn-lt"/>
                        </a:rPr>
                        <a:t>p(e,e’π</a:t>
                      </a:r>
                      <a:r>
                        <a:rPr lang="en-US" sz="1400" baseline="30000" dirty="0" err="1" smtClean="0">
                          <a:latin typeface="+mn-lt"/>
                        </a:rPr>
                        <a:t>+</a:t>
                      </a:r>
                      <a:r>
                        <a:rPr lang="en-US" sz="1400" baseline="0" dirty="0" err="1" smtClean="0">
                          <a:latin typeface="+mn-lt"/>
                        </a:rPr>
                        <a:t>)X</a:t>
                      </a:r>
                      <a:r>
                        <a:rPr lang="en-US" sz="1400" baseline="0" dirty="0" smtClean="0">
                          <a:latin typeface="+mn-lt"/>
                        </a:rPr>
                        <a:t>, </a:t>
                      </a:r>
                      <a:r>
                        <a:rPr lang="en-US" sz="1400" dirty="0" smtClean="0">
                          <a:latin typeface="+mn-lt"/>
                        </a:rPr>
                        <a:t>A</a:t>
                      </a:r>
                      <a:r>
                        <a:rPr lang="en-US" sz="1400" baseline="-25000" dirty="0" smtClean="0">
                          <a:latin typeface="+mn-lt"/>
                        </a:rPr>
                        <a:t>LU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+mn-lt"/>
                        </a:rPr>
                        <a:t>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E12-06-108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Hard exclusive electro-production  of  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π</a:t>
                      </a:r>
                      <a:r>
                        <a:rPr lang="en-US" sz="1400" b="0" i="0" baseline="3000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0</a:t>
                      </a: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, </a:t>
                      </a:r>
                      <a:r>
                        <a:rPr lang="en-US" sz="1400" b="0" i="0" dirty="0" err="1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η</a:t>
                      </a: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p(e,</a:t>
                      </a:r>
                      <a:r>
                        <a:rPr lang="en-US" sz="1400" baseline="0" dirty="0" smtClean="0">
                          <a:latin typeface="+mn-lt"/>
                        </a:rPr>
                        <a:t>e’pπ</a:t>
                      </a:r>
                      <a:r>
                        <a:rPr lang="en-US" sz="1400" baseline="30000" dirty="0" smtClean="0">
                          <a:latin typeface="+mn-lt"/>
                        </a:rPr>
                        <a:t>0</a:t>
                      </a:r>
                      <a:r>
                        <a:rPr lang="en-US" sz="1400" baseline="0" dirty="0" smtClean="0">
                          <a:latin typeface="+mn-lt"/>
                        </a:rPr>
                        <a:t>)</a:t>
                      </a:r>
                      <a:r>
                        <a:rPr lang="en-US" sz="1400" dirty="0" smtClean="0">
                          <a:latin typeface="+mn-lt"/>
                        </a:rPr>
                        <a:t> A</a:t>
                      </a:r>
                      <a:r>
                        <a:rPr lang="en-US" sz="1400" baseline="-25000" dirty="0" smtClean="0">
                          <a:latin typeface="+mn-lt"/>
                        </a:rPr>
                        <a:t>LU</a:t>
                      </a:r>
                      <a:r>
                        <a:rPr lang="en-US" sz="1400" dirty="0" smtClean="0">
                          <a:latin typeface="+mn-lt"/>
                        </a:rPr>
                        <a:t>,</a:t>
                      </a:r>
                      <a:r>
                        <a:rPr lang="en-US" sz="1400" baseline="0" dirty="0" smtClean="0">
                          <a:latin typeface="+mn-lt"/>
                        </a:rPr>
                        <a:t> </a:t>
                      </a:r>
                      <a:r>
                        <a:rPr lang="en-US" sz="1400" baseline="0" dirty="0" err="1" smtClean="0">
                          <a:latin typeface="+mn-lt"/>
                        </a:rPr>
                        <a:t>σ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u</a:t>
                      </a:r>
                      <a:r>
                        <a:rPr lang="en-US" sz="1400" baseline="0" dirty="0" smtClean="0">
                          <a:latin typeface="+mn-lt"/>
                        </a:rPr>
                        <a:t>, σ</a:t>
                      </a:r>
                      <a:r>
                        <a:rPr lang="en-US" sz="1400" baseline="-25000" dirty="0" smtClean="0">
                          <a:latin typeface="+mn-lt"/>
                        </a:rPr>
                        <a:t>LT</a:t>
                      </a:r>
                      <a:r>
                        <a:rPr lang="en-US" sz="1400" baseline="0" dirty="0" smtClean="0">
                          <a:latin typeface="+mn-lt"/>
                        </a:rPr>
                        <a:t>, σ</a:t>
                      </a:r>
                      <a:r>
                        <a:rPr lang="en-US" sz="1400" baseline="-25000" dirty="0" smtClean="0">
                          <a:latin typeface="+mn-lt"/>
                        </a:rPr>
                        <a:t>TT</a:t>
                      </a:r>
                      <a:r>
                        <a:rPr lang="en-US" sz="1400" baseline="0" dirty="0" smtClean="0">
                          <a:latin typeface="+mn-lt"/>
                        </a:rPr>
                        <a:t>, </a:t>
                      </a:r>
                      <a:r>
                        <a:rPr lang="en-US" sz="1400" baseline="0" dirty="0" err="1" smtClean="0">
                          <a:latin typeface="+mn-lt"/>
                        </a:rPr>
                        <a:t>σ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e</a:t>
                      </a:r>
                      <a:r>
                        <a:rPr lang="en-US" sz="1400" dirty="0" smtClean="0">
                          <a:latin typeface="+mn-lt"/>
                        </a:rPr>
                        <a:t>  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E12-09-103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Excitation of nucleon resonances at high Q</a:t>
                      </a:r>
                      <a:r>
                        <a:rPr lang="en-US" sz="1400" b="0" i="0" baseline="3000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2</a:t>
                      </a:r>
                      <a:endParaRPr lang="en-US" sz="1400" b="0" i="0" baseline="3000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p(e,e’π</a:t>
                      </a:r>
                      <a:r>
                        <a:rPr lang="en-US" sz="1400" baseline="30000" dirty="0" err="1" smtClean="0">
                          <a:latin typeface="+mn-lt"/>
                        </a:rPr>
                        <a:t>+</a:t>
                      </a:r>
                      <a:r>
                        <a:rPr lang="en-US" sz="1400" dirty="0" err="1" smtClean="0">
                          <a:latin typeface="+mn-lt"/>
                        </a:rPr>
                        <a:t>)n</a:t>
                      </a:r>
                      <a:r>
                        <a:rPr lang="en-US" sz="1400" dirty="0" smtClean="0">
                          <a:latin typeface="+mn-lt"/>
                        </a:rPr>
                        <a:t>, </a:t>
                      </a:r>
                      <a:r>
                        <a:rPr lang="en-US" sz="1400" baseline="0" dirty="0" err="1" smtClean="0">
                          <a:latin typeface="+mn-lt"/>
                        </a:rPr>
                        <a:t>σ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u</a:t>
                      </a:r>
                      <a:r>
                        <a:rPr lang="en-US" sz="1400" baseline="0" dirty="0" smtClean="0">
                          <a:latin typeface="+mn-lt"/>
                        </a:rPr>
                        <a:t>, σ</a:t>
                      </a:r>
                      <a:r>
                        <a:rPr lang="en-US" sz="1400" baseline="-25000" dirty="0" smtClean="0">
                          <a:latin typeface="+mn-lt"/>
                        </a:rPr>
                        <a:t>LT</a:t>
                      </a:r>
                      <a:r>
                        <a:rPr lang="en-US" sz="1400" baseline="0" dirty="0" smtClean="0">
                          <a:latin typeface="+mn-lt"/>
                        </a:rPr>
                        <a:t>, σ</a:t>
                      </a:r>
                      <a:r>
                        <a:rPr lang="en-US" sz="1400" baseline="-25000" dirty="0" smtClean="0">
                          <a:latin typeface="+mn-lt"/>
                        </a:rPr>
                        <a:t>TT</a:t>
                      </a:r>
                      <a:r>
                        <a:rPr lang="en-US" sz="1400" baseline="0" dirty="0" smtClean="0">
                          <a:latin typeface="+mn-lt"/>
                        </a:rPr>
                        <a:t>, </a:t>
                      </a:r>
                      <a:r>
                        <a:rPr lang="en-US" sz="1400" baseline="0" dirty="0" err="1" smtClean="0">
                          <a:latin typeface="+mn-lt"/>
                        </a:rPr>
                        <a:t>σ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e</a:t>
                      </a:r>
                      <a:r>
                        <a:rPr lang="en-US" sz="1400" dirty="0" smtClean="0"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12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E12-11-005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err="1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Hadron</a:t>
                      </a: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  <a:cs typeface="Arial Narrow"/>
                        </a:rPr>
                        <a:t> spectroscopy with forward tagger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p(“γ</a:t>
                      </a:r>
                      <a:r>
                        <a:rPr lang="en-US" sz="1400" dirty="0" smtClean="0">
                          <a:latin typeface="+mn-lt"/>
                        </a:rPr>
                        <a:t>”, </a:t>
                      </a:r>
                      <a:r>
                        <a:rPr lang="en-US" sz="1400" dirty="0" err="1" smtClean="0">
                          <a:latin typeface="+mn-lt"/>
                        </a:rPr>
                        <a:t>π</a:t>
                      </a:r>
                      <a:r>
                        <a:rPr lang="en-US" sz="1400" baseline="30000" dirty="0" err="1" smtClean="0">
                          <a:latin typeface="+mn-lt"/>
                        </a:rPr>
                        <a:t>+</a:t>
                      </a:r>
                      <a:r>
                        <a:rPr lang="en-US" sz="1400" dirty="0" err="1" smtClean="0">
                          <a:latin typeface="+mn-lt"/>
                        </a:rPr>
                        <a:t>π</a:t>
                      </a:r>
                      <a:r>
                        <a:rPr lang="en-US" sz="1400" baseline="30000" dirty="0" err="1" smtClean="0">
                          <a:latin typeface="+mn-lt"/>
                        </a:rPr>
                        <a:t>+</a:t>
                      </a:r>
                      <a:r>
                        <a:rPr lang="en-US" sz="1400" dirty="0" err="1" smtClean="0">
                          <a:latin typeface="+mn-lt"/>
                        </a:rPr>
                        <a:t>π</a:t>
                      </a:r>
                      <a:r>
                        <a:rPr lang="en-US" sz="1400" baseline="30000" dirty="0" err="1" smtClean="0">
                          <a:latin typeface="+mn-lt"/>
                        </a:rPr>
                        <a:t>-</a:t>
                      </a:r>
                      <a:r>
                        <a:rPr lang="en-US" sz="1400" dirty="0" err="1" smtClean="0">
                          <a:latin typeface="+mn-lt"/>
                        </a:rPr>
                        <a:t>)n</a:t>
                      </a:r>
                      <a:r>
                        <a:rPr lang="en-US" sz="1400" dirty="0" smtClean="0">
                          <a:latin typeface="+mn-lt"/>
                        </a:rPr>
                        <a:t>,</a:t>
                      </a:r>
                      <a:r>
                        <a:rPr lang="en-US" sz="1400" baseline="0" dirty="0" smtClean="0">
                          <a:latin typeface="+mn-lt"/>
                        </a:rPr>
                        <a:t>  </a:t>
                      </a:r>
                      <a:r>
                        <a:rPr lang="en-US" sz="1400" baseline="0" dirty="0" err="1" smtClean="0">
                          <a:latin typeface="+mn-lt"/>
                        </a:rPr>
                        <a:t>p(</a:t>
                      </a:r>
                      <a:r>
                        <a:rPr lang="en-US" sz="1400" dirty="0" err="1" smtClean="0">
                          <a:latin typeface="+mn-lt"/>
                        </a:rPr>
                        <a:t>“γ</a:t>
                      </a:r>
                      <a:r>
                        <a:rPr lang="en-US" sz="1400" dirty="0" smtClean="0">
                          <a:latin typeface="+mn-lt"/>
                        </a:rPr>
                        <a:t>”, Nπη)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12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 Narrow"/>
                        </a:rPr>
                        <a:t>PR12-12-001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Lucida Grande"/>
                          <a:cs typeface="Arial Narrow"/>
                        </a:rPr>
                        <a:t>e+e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Lucida Grande"/>
                          <a:cs typeface="Arial Narrow"/>
                        </a:rPr>
                        <a:t>-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1400" b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p(“γ”,pe</a:t>
                      </a:r>
                      <a:r>
                        <a:rPr lang="en-US" sz="1400" b="0" baseline="300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+</a:t>
                      </a:r>
                      <a:r>
                        <a:rPr lang="en-US" sz="1400" b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e</a:t>
                      </a:r>
                      <a:r>
                        <a:rPr lang="en-US" sz="1400" b="0" baseline="30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-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), yield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 Narrow"/>
                        </a:rPr>
                        <a:t>PR12-12-007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1400" b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p(e,e’pφ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), ,</a:t>
                      </a:r>
                      <a:r>
                        <a:rPr lang="en-US" sz="1400" b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baseline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σ</a:t>
                      </a:r>
                      <a:r>
                        <a:rPr lang="en-US" sz="1400" b="0" baseline="-250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u</a:t>
                      </a:r>
                      <a:r>
                        <a:rPr lang="en-US" sz="1400" b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, σ</a:t>
                      </a:r>
                      <a:r>
                        <a:rPr lang="en-US" sz="1400" b="0" baseline="-25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LT</a:t>
                      </a:r>
                      <a:r>
                        <a:rPr lang="en-US" sz="1400" b="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, σ</a:t>
                      </a:r>
                      <a:r>
                        <a:rPr lang="en-US" sz="1400" b="0" baseline="-25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TT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 Narrow"/>
                        </a:rPr>
                        <a:t>PR12-12-008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 Narrow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1400" b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p(“γ”,Ξ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Ω</a:t>
                      </a:r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), yield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9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3F1E9-6D50-1B47-8D1A-D07F3ED2DCF8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937419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50800" dir="2700000">
                    <a:srgbClr val="000000">
                      <a:alpha val="75000"/>
                    </a:srgbClr>
                  </a:outerShdw>
                </a:effectLst>
              </a:rPr>
              <a:t>CLAS12</a:t>
            </a:r>
            <a:r>
              <a:rPr lang="en-US" sz="3600" b="1" i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000090"/>
                </a:solidFill>
              </a:rPr>
              <a:t>– </a:t>
            </a:r>
            <a:r>
              <a:rPr lang="en-US" sz="3600" b="1" dirty="0" err="1" smtClean="0">
                <a:solidFill>
                  <a:srgbClr val="000090"/>
                </a:solidFill>
              </a:rPr>
              <a:t>CalCom</a:t>
            </a:r>
            <a:r>
              <a:rPr lang="en-US" sz="3600" b="1" dirty="0" smtClean="0">
                <a:solidFill>
                  <a:srgbClr val="000090"/>
                </a:solidFill>
              </a:rPr>
              <a:t> &amp; Software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4487-7B24-0246-AFFF-CE5B80A14964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446" y="1003299"/>
            <a:ext cx="3944963" cy="5120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22" y="977900"/>
            <a:ext cx="4003316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1662" y="6101318"/>
            <a:ext cx="4070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https://www.jlab.org/conferences/12gevhbsr/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144000" cy="87867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Concluding remarks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3153-367E-7E45-9F31-7202935F34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PAC39 - Hall B Report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9D20C-E727-EA4D-B7F3-CDC1A17BD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155700"/>
            <a:ext cx="79883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000" b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000" b="0" dirty="0" smtClean="0">
                <a:solidFill>
                  <a:srgbClr val="000090"/>
                </a:solidFill>
                <a:latin typeface="+mj-lt"/>
                <a:ea typeface="ＭＳ Ｐゴシック" pitchFamily="-110" charset="-128"/>
                <a:cs typeface="Arial"/>
              </a:rPr>
              <a:t>Hall B continues to produce high quality results covering a broad range of topics in hadronic/nuclear physics. Major recognition of the N* program in PDG 2012.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endParaRPr lang="en-US" sz="2000" dirty="0" smtClean="0">
              <a:solidFill>
                <a:srgbClr val="000090"/>
              </a:solidFill>
              <a:latin typeface="+mj-lt"/>
              <a:ea typeface="ＭＳ Ｐゴシック" pitchFamily="-110" charset="-128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000" b="0" dirty="0" smtClean="0">
                <a:solidFill>
                  <a:srgbClr val="000090"/>
                </a:solidFill>
                <a:latin typeface="+mj-lt"/>
                <a:ea typeface="ＭＳ Ｐゴシック" pitchFamily="-110" charset="-128"/>
                <a:cs typeface="Arial"/>
              </a:rPr>
              <a:t> Completed 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ea typeface="ＭＳ Ｐゴシック" pitchFamily="-110" charset="-128"/>
                <a:cs typeface="Arial"/>
              </a:rPr>
              <a:t>a</a:t>
            </a:r>
            <a:r>
              <a:rPr lang="en-US" sz="2000" b="0" dirty="0" smtClean="0">
                <a:solidFill>
                  <a:srgbClr val="000090"/>
                </a:solidFill>
                <a:latin typeface="+mj-lt"/>
                <a:ea typeface="ＭＳ Ｐゴシック" pitchFamily="-110" charset="-128"/>
                <a:cs typeface="Arial"/>
              </a:rPr>
              <a:t> major run group (G14-HD) that measures KΛ 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ea typeface="ＭＳ Ｐゴシック" pitchFamily="-110" charset="-128"/>
                <a:cs typeface="Arial"/>
              </a:rPr>
              <a:t>photo production </a:t>
            </a:r>
            <a:r>
              <a:rPr lang="en-US" sz="2000" b="0" dirty="0" smtClean="0">
                <a:solidFill>
                  <a:srgbClr val="000090"/>
                </a:solidFill>
                <a:latin typeface="+mj-lt"/>
                <a:ea typeface="ＭＳ Ｐゴシック" pitchFamily="-110" charset="-128"/>
                <a:cs typeface="Arial"/>
              </a:rPr>
              <a:t> on polarized neutrons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ea typeface="ＭＳ Ｐゴシック" pitchFamily="-110" charset="-128"/>
                <a:cs typeface="Arial"/>
              </a:rPr>
              <a:t> to access excited neutrons.  </a:t>
            </a:r>
            <a:endParaRPr lang="en-US" sz="2000" b="0" dirty="0" smtClean="0">
              <a:solidFill>
                <a:srgbClr val="000090"/>
              </a:solidFill>
              <a:latin typeface="+mj-lt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endParaRPr lang="en-US" sz="2000" b="0" dirty="0" smtClean="0">
              <a:solidFill>
                <a:srgbClr val="000090"/>
              </a:solidFill>
              <a:latin typeface="+mj-lt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000" b="0" dirty="0" smtClean="0">
                <a:solidFill>
                  <a:srgbClr val="000090"/>
                </a:solidFill>
                <a:latin typeface="+mj-lt"/>
                <a:cs typeface="Arial"/>
              </a:rPr>
              <a:t> Major progress on the construction of the CLAS12 base equipment. Detector construction is &gt;50% complete. Offline software reviewed, on track 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cs typeface="Arial"/>
              </a:rPr>
              <a:t>for series of planned “stress test” starting 10/2012 until 1/2014. </a:t>
            </a:r>
            <a:endParaRPr lang="en-US" sz="2000" b="0" dirty="0" smtClean="0">
              <a:solidFill>
                <a:srgbClr val="000090"/>
              </a:solidFill>
              <a:latin typeface="+mj-lt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endParaRPr lang="en-US" sz="2000" b="0" dirty="0" smtClean="0">
              <a:solidFill>
                <a:srgbClr val="000090"/>
              </a:solidFill>
              <a:latin typeface="+mj-lt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000" b="0" dirty="0" smtClean="0">
                <a:solidFill>
                  <a:srgbClr val="000090"/>
                </a:solidFill>
                <a:latin typeface="+mj-lt"/>
                <a:cs typeface="Arial"/>
              </a:rPr>
              <a:t> Additional user proposed detectors are entering the construction stage, RICH in prototyping stage undergoing beam tests at CERN.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b="0" dirty="0" smtClean="0">
              <a:solidFill>
                <a:srgbClr val="000090"/>
              </a:solidFill>
              <a:latin typeface="+mj-lt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  <a:latin typeface="+mj-lt"/>
                <a:cs typeface="Arial"/>
              </a:rPr>
              <a:t> Ran electron beam tests of </a:t>
            </a:r>
            <a:r>
              <a:rPr lang="en-US" sz="2000" dirty="0" err="1" smtClean="0">
                <a:solidFill>
                  <a:srgbClr val="000090"/>
                </a:solidFill>
                <a:latin typeface="+mj-lt"/>
                <a:cs typeface="Arial"/>
              </a:rPr>
              <a:t>HDIce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cs typeface="Arial"/>
              </a:rPr>
              <a:t> cryostat. Conducted HPS tests parasitically to G14-HD.  </a:t>
            </a:r>
            <a:endParaRPr lang="en-US" sz="2000" b="0" dirty="0" smtClean="0">
              <a:solidFill>
                <a:srgbClr val="000090"/>
              </a:solidFill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B0C3-791F-4F4B-B5C3-45EAEFFFC760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262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Goals for 2012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D451-A197-4C43-B643-012D3CEC79C6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1663701"/>
            <a:ext cx="8445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0090"/>
              </a:solidFill>
              <a:ea typeface="Zapf Dingbats"/>
              <a:cs typeface="Zapf Dingbats"/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ea typeface="Zapf Dingbats"/>
                <a:cs typeface="Zapf Dingbats"/>
              </a:rPr>
              <a:t> Continue publishing high impact results 							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 Complete the N* program on neutrons with polarized HD target	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  <a:ea typeface="Zapf Dingbats"/>
              <a:cs typeface="Zapf Dingbats"/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ea typeface="Zapf Dingbats"/>
                <a:cs typeface="Zapf Dingbats"/>
              </a:rPr>
              <a:t> Electron test run with </a:t>
            </a:r>
            <a:r>
              <a:rPr lang="en-US" sz="2000" b="1" dirty="0" err="1" smtClean="0">
                <a:solidFill>
                  <a:srgbClr val="000090"/>
                </a:solidFill>
                <a:ea typeface="Zapf Dingbats"/>
                <a:cs typeface="Zapf Dingbats"/>
              </a:rPr>
              <a:t>HDIce</a:t>
            </a:r>
            <a:r>
              <a:rPr lang="en-US" sz="2000" b="1" dirty="0" smtClean="0">
                <a:solidFill>
                  <a:srgbClr val="000090"/>
                </a:solidFill>
                <a:ea typeface="Zapf Dingbats"/>
                <a:cs typeface="Zapf Dingbats"/>
              </a:rPr>
              <a:t>-IBC									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  <a:ea typeface="Zapf Dingbats"/>
              <a:cs typeface="Zapf Dingbats"/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ea typeface="Zapf Dingbats"/>
                <a:cs typeface="Zapf Dingbats"/>
              </a:rPr>
              <a:t> Parasitic tests for HPS experiment (-&gt; PAC presentation by HPS team) 	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  <a:ea typeface="Zapf Dingbats"/>
              <a:cs typeface="Zapf Dingbats"/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ea typeface="Zapf Dingbats"/>
                <a:cs typeface="Zapf Dingbats"/>
              </a:rPr>
              <a:t> Begin de-installation of CLAS in preparation for CLAS12			</a:t>
            </a:r>
          </a:p>
          <a:p>
            <a:pPr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  <a:ea typeface="Zapf Dingbats"/>
              <a:cs typeface="Zapf Dingbats"/>
            </a:endParaRP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ea typeface="Zapf Dingbats"/>
                <a:cs typeface="Zapf Dingbats"/>
              </a:rPr>
              <a:t> Offline software review for CLAS12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HD electron beam tests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A0C6-507C-C04A-859D-B46F88A73CC4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959964"/>
            <a:ext cx="7670800" cy="5412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HD target improvements for </a:t>
            </a:r>
            <a:r>
              <a:rPr lang="en-US" dirty="0" err="1" smtClean="0"/>
              <a:t>e</a:t>
            </a:r>
            <a:r>
              <a:rPr lang="en-US" dirty="0" smtClean="0"/>
              <a:t>-beam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616A-3D6E-714B-A3B7-019923B65D53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002679"/>
            <a:ext cx="7112000" cy="5337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Physics publications since PAC38 (ref. Journals)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CAB9-057E-5641-B4BC-2FF3E7C4D2DC}" type="datetime1">
              <a:rPr lang="en-US" smtClean="0"/>
              <a:pPr/>
              <a:t>6/18/12</a:t>
            </a:fld>
            <a:r>
              <a:rPr lang="en-US" smtClean="0"/>
              <a:t>`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1681-02E7-764F-8950-9C00373FA5D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3560" y="1536700"/>
            <a:ext cx="89704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400" dirty="0" smtClean="0">
                <a:solidFill>
                  <a:srgbClr val="000090"/>
                </a:solidFill>
                <a:cs typeface="Arial"/>
              </a:rPr>
              <a:t>	</a:t>
            </a:r>
            <a:r>
              <a:rPr lang="en-US" sz="1600" b="1" u="sng" dirty="0" smtClean="0">
                <a:solidFill>
                  <a:srgbClr val="000090"/>
                </a:solidFill>
                <a:cs typeface="Arial"/>
              </a:rPr>
              <a:t>Collaboration publications</a:t>
            </a:r>
          </a:p>
          <a:p>
            <a:pPr marL="342900" indent="-342900">
              <a:buFontTx/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Evidence for the onset of 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color transpar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ency in ρ</a:t>
            </a:r>
            <a:r>
              <a:rPr lang="en-US" sz="1400" baseline="30000" dirty="0" smtClean="0">
                <a:solidFill>
                  <a:srgbClr val="000090"/>
                </a:solidFill>
                <a:cs typeface="Arial"/>
              </a:rPr>
              <a:t>0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electroproduction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in nuclei, El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Fassi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et al., PLB 712 (2012) 326</a:t>
            </a:r>
          </a:p>
          <a:p>
            <a:pPr marL="342900" indent="-342900"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Measurement of the 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neutron F</a:t>
            </a:r>
            <a:r>
              <a:rPr lang="en-US" sz="1400" b="1" baseline="-25000" dirty="0" smtClean="0">
                <a:solidFill>
                  <a:srgbClr val="000090"/>
                </a:solidFill>
                <a:cs typeface="Arial"/>
              </a:rPr>
              <a:t>2</a:t>
            </a:r>
            <a:r>
              <a:rPr lang="en-US" sz="1400" b="1" baseline="30000" dirty="0" smtClean="0">
                <a:solidFill>
                  <a:srgbClr val="000090"/>
                </a:solidFill>
                <a:cs typeface="Arial"/>
              </a:rPr>
              <a:t>n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structure function in spectator tagging, N.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Baille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et al., </a:t>
            </a:r>
            <a:r>
              <a:rPr lang="en-US" sz="1400" dirty="0" smtClean="0">
                <a:solidFill>
                  <a:srgbClr val="000090"/>
                </a:solidFill>
              </a:rPr>
              <a:t>PRL 108 (2012) 199902 </a:t>
            </a:r>
            <a:endParaRPr lang="en-US" sz="1400" dirty="0" smtClean="0">
              <a:solidFill>
                <a:srgbClr val="000090"/>
              </a:solidFill>
              <a:cs typeface="Arial"/>
            </a:endParaRPr>
          </a:p>
          <a:p>
            <a:pPr marL="342900" indent="-342900"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Measurement of 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generalized form factors 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near threshold in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γp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-&gt;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nπ</a:t>
            </a:r>
            <a:r>
              <a:rPr lang="en-US" sz="1400" baseline="30000" dirty="0" smtClean="0">
                <a:solidFill>
                  <a:srgbClr val="000090"/>
                </a:solidFill>
                <a:cs typeface="Arial"/>
              </a:rPr>
              <a:t>+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at high Q</a:t>
            </a:r>
            <a:r>
              <a:rPr lang="en-US" sz="1400" baseline="30000" dirty="0" smtClean="0">
                <a:solidFill>
                  <a:srgbClr val="000090"/>
                </a:solidFill>
                <a:cs typeface="Arial"/>
              </a:rPr>
              <a:t>2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, K. Park et al., </a:t>
            </a:r>
            <a:r>
              <a:rPr lang="en-US" sz="1400" dirty="0" smtClean="0">
                <a:solidFill>
                  <a:srgbClr val="000090"/>
                </a:solidFill>
              </a:rPr>
              <a:t>PRC 85 (2012) 035208 </a:t>
            </a:r>
            <a:endParaRPr lang="en-US" sz="1400" baseline="30000" dirty="0" smtClean="0">
              <a:solidFill>
                <a:srgbClr val="000090"/>
              </a:solidFill>
              <a:cs typeface="Arial"/>
            </a:endParaRPr>
          </a:p>
          <a:p>
            <a:pPr marL="342900" indent="-342900"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Branching Ratio of the Electromagnetic 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Decay of the Σ</a:t>
            </a:r>
            <a:r>
              <a:rPr lang="en-US" sz="1400" b="1" baseline="30000" dirty="0" smtClean="0">
                <a:solidFill>
                  <a:srgbClr val="000090"/>
                </a:solidFill>
                <a:cs typeface="Arial"/>
              </a:rPr>
              <a:t>+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(1385)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, D. Keller et al., </a:t>
            </a:r>
            <a:r>
              <a:rPr lang="en-US" sz="1400" dirty="0" smtClean="0">
                <a:solidFill>
                  <a:srgbClr val="000090"/>
                </a:solidFill>
              </a:rPr>
              <a:t>PRD 85 (2012) 059903 </a:t>
            </a:r>
            <a:endParaRPr lang="en-US" sz="1400" u="sng" dirty="0" smtClean="0">
              <a:solidFill>
                <a:srgbClr val="000090"/>
              </a:solidFill>
              <a:cs typeface="Arial"/>
            </a:endParaRPr>
          </a:p>
          <a:p>
            <a:pPr marL="342900" indent="-342900"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Upper limits for the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photoproduction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of 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the Φ</a:t>
            </a:r>
            <a:r>
              <a:rPr lang="en-US" sz="1400" b="1" baseline="30000" dirty="0" smtClean="0">
                <a:solidFill>
                  <a:srgbClr val="000090"/>
                </a:solidFill>
                <a:cs typeface="Arial"/>
              </a:rPr>
              <a:t>--</a:t>
            </a:r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(1860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) off the deuteron, H.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Egiyan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et al., </a:t>
            </a:r>
            <a:r>
              <a:rPr lang="en-US" sz="1400" dirty="0" smtClean="0">
                <a:solidFill>
                  <a:srgbClr val="000090"/>
                </a:solidFill>
              </a:rPr>
              <a:t>PRC 85 (2012) 015205</a:t>
            </a:r>
          </a:p>
          <a:p>
            <a:pPr marL="342900" indent="-342900">
              <a:buAutoNum type="arabicParenR"/>
            </a:pPr>
            <a:r>
              <a:rPr lang="en-US" sz="1400" dirty="0" smtClean="0">
                <a:solidFill>
                  <a:srgbClr val="000090"/>
                </a:solidFill>
              </a:rPr>
              <a:t>Measurement of the nuclear </a:t>
            </a:r>
            <a:r>
              <a:rPr lang="en-US" sz="1400" dirty="0" err="1" smtClean="0">
                <a:solidFill>
                  <a:srgbClr val="000090"/>
                </a:solidFill>
              </a:rPr>
              <a:t>mutiplicity</a:t>
            </a:r>
            <a:r>
              <a:rPr lang="en-US" sz="1400" dirty="0" smtClean="0">
                <a:solidFill>
                  <a:srgbClr val="000090"/>
                </a:solidFill>
              </a:rPr>
              <a:t> ratio for </a:t>
            </a:r>
            <a:r>
              <a:rPr lang="en-US" sz="1400" b="1" dirty="0" smtClean="0">
                <a:solidFill>
                  <a:srgbClr val="000090"/>
                </a:solidFill>
              </a:rPr>
              <a:t>K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0</a:t>
            </a:r>
            <a:r>
              <a:rPr lang="en-US" sz="1400" b="1" baseline="-25000" dirty="0" smtClean="0">
                <a:solidFill>
                  <a:srgbClr val="000090"/>
                </a:solidFill>
              </a:rPr>
              <a:t>s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hadronization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in CLAS, A. Daniel et al.,  PLB 706 (2011) 26 </a:t>
            </a:r>
          </a:p>
          <a:p>
            <a:pPr marL="342900" indent="-342900">
              <a:buFontTx/>
              <a:buAutoNum type="arabicParenR"/>
            </a:pPr>
            <a:r>
              <a:rPr lang="en-US" sz="1400" dirty="0" smtClean="0">
                <a:solidFill>
                  <a:srgbClr val="000090"/>
                </a:solidFill>
              </a:rPr>
              <a:t>Beam spin asymmetries in </a:t>
            </a:r>
            <a:r>
              <a:rPr lang="en-US" sz="1400" b="1" dirty="0" smtClean="0">
                <a:solidFill>
                  <a:srgbClr val="000090"/>
                </a:solidFill>
              </a:rPr>
              <a:t>semi-inclusive π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0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production, M. </a:t>
            </a:r>
            <a:r>
              <a:rPr lang="en-US" sz="1400" dirty="0" err="1" smtClean="0">
                <a:solidFill>
                  <a:srgbClr val="000090"/>
                </a:solidFill>
              </a:rPr>
              <a:t>Aghasyan</a:t>
            </a:r>
            <a:r>
              <a:rPr lang="en-US" sz="1400" dirty="0" smtClean="0">
                <a:solidFill>
                  <a:srgbClr val="000090"/>
                </a:solidFill>
              </a:rPr>
              <a:t>, et al., PLB 704 (2011) 397-402</a:t>
            </a:r>
            <a:endParaRPr lang="en-US" sz="1400" dirty="0" smtClean="0">
              <a:solidFill>
                <a:srgbClr val="000090"/>
              </a:solidFill>
              <a:cs typeface="Arial"/>
            </a:endParaRPr>
          </a:p>
          <a:p>
            <a:pPr marL="342900" indent="-342900">
              <a:buAutoNum type="arabicParenR"/>
            </a:pPr>
            <a:endParaRPr lang="en-US" sz="1400" dirty="0" smtClean="0">
              <a:solidFill>
                <a:srgbClr val="000090"/>
              </a:solidFill>
            </a:endParaRPr>
          </a:p>
          <a:p>
            <a:pPr marL="342900" indent="-342900"/>
            <a:endParaRPr lang="en-US" sz="1400" dirty="0" smtClean="0">
              <a:solidFill>
                <a:srgbClr val="000090"/>
              </a:solidFill>
              <a:cs typeface="Arial"/>
            </a:endParaRPr>
          </a:p>
          <a:p>
            <a:pPr marL="342900" indent="-342900"/>
            <a:r>
              <a:rPr lang="en-US" sz="1400" b="1" dirty="0" smtClean="0">
                <a:solidFill>
                  <a:srgbClr val="000090"/>
                </a:solidFill>
                <a:cs typeface="Arial"/>
              </a:rPr>
              <a:t> 	</a:t>
            </a:r>
            <a:r>
              <a:rPr lang="en-US" sz="1600" b="1" u="sng" dirty="0" smtClean="0">
                <a:solidFill>
                  <a:srgbClr val="000090"/>
                </a:solidFill>
                <a:cs typeface="Arial"/>
              </a:rPr>
              <a:t>Collaboration papers submitted for publications</a:t>
            </a:r>
            <a:r>
              <a:rPr lang="en-US" sz="1600" u="sng" dirty="0" smtClean="0">
                <a:solidFill>
                  <a:srgbClr val="000090"/>
                </a:solidFill>
                <a:cs typeface="Arial"/>
              </a:rPr>
              <a:t> </a:t>
            </a:r>
          </a:p>
          <a:p>
            <a:pPr marL="342900" indent="-342900">
              <a:buFontTx/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Exclusive π</a:t>
            </a:r>
            <a:r>
              <a:rPr lang="en-US" sz="1400" baseline="30000" dirty="0" smtClean="0">
                <a:solidFill>
                  <a:srgbClr val="000090"/>
                </a:solidFill>
                <a:cs typeface="Arial"/>
              </a:rPr>
              <a:t>0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electroproduction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str.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funct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. and their relationship to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Transversity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GPDs, I.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Bedlinsky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et al.  (PRL)</a:t>
            </a:r>
          </a:p>
          <a:p>
            <a:pPr marL="342900" indent="-342900">
              <a:buFontTx/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Deep exclusive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π</a:t>
            </a:r>
            <a:r>
              <a:rPr lang="en-US" sz="1400" baseline="30000" dirty="0" smtClean="0">
                <a:solidFill>
                  <a:srgbClr val="000090"/>
                </a:solidFill>
                <a:cs typeface="Arial"/>
              </a:rPr>
              <a:t>+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electroproduction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off the proton at CLAS, K. Park et al., arXiv:1206.2326  (PRC)</a:t>
            </a:r>
          </a:p>
          <a:p>
            <a:pPr marL="342900" indent="-342900">
              <a:buFontTx/>
              <a:buAutoNum type="arabicParenR"/>
            </a:pPr>
            <a:r>
              <a:rPr lang="en-US" sz="1400" dirty="0" smtClean="0">
                <a:solidFill>
                  <a:srgbClr val="000090"/>
                </a:solidFill>
                <a:cs typeface="Arial"/>
              </a:rPr>
              <a:t>A study of  P</a:t>
            </a:r>
            <a:r>
              <a:rPr lang="en-US" sz="1400" baseline="-25000" dirty="0" smtClean="0">
                <a:solidFill>
                  <a:srgbClr val="000090"/>
                </a:solidFill>
                <a:cs typeface="Arial"/>
              </a:rPr>
              <a:t>11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(1440) and D</a:t>
            </a:r>
            <a:r>
              <a:rPr lang="en-US" sz="1400" baseline="-25000" dirty="0" smtClean="0">
                <a:solidFill>
                  <a:srgbClr val="000090"/>
                </a:solidFill>
                <a:cs typeface="Arial"/>
              </a:rPr>
              <a:t>13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(1520) resonances in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ep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-&gt;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epπ</a:t>
            </a:r>
            <a:r>
              <a:rPr lang="en-US" sz="1400" baseline="30000" dirty="0" err="1" smtClean="0">
                <a:solidFill>
                  <a:srgbClr val="000090"/>
                </a:solidFill>
                <a:cs typeface="Arial"/>
              </a:rPr>
              <a:t>+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π</a:t>
            </a:r>
            <a:r>
              <a:rPr lang="en-US" sz="1400" baseline="30000" dirty="0" smtClean="0">
                <a:solidFill>
                  <a:srgbClr val="000090"/>
                </a:solidFill>
                <a:cs typeface="Arial"/>
              </a:rPr>
              <a:t>-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, V. </a:t>
            </a:r>
            <a:r>
              <a:rPr lang="en-US" sz="1400" dirty="0" err="1" smtClean="0">
                <a:solidFill>
                  <a:srgbClr val="000090"/>
                </a:solidFill>
                <a:cs typeface="Arial"/>
              </a:rPr>
              <a:t>Mokeev</a:t>
            </a:r>
            <a:r>
              <a:rPr lang="en-US" sz="1400" dirty="0" smtClean="0">
                <a:solidFill>
                  <a:srgbClr val="000090"/>
                </a:solidFill>
                <a:cs typeface="Arial"/>
              </a:rPr>
              <a:t> et al., </a:t>
            </a:r>
            <a:r>
              <a:rPr lang="en-US" sz="1400" dirty="0" smtClean="0">
                <a:solidFill>
                  <a:srgbClr val="000090"/>
                </a:solidFill>
              </a:rPr>
              <a:t>arXiv:1205.3948 (PRC)</a:t>
            </a:r>
          </a:p>
          <a:p>
            <a:pPr marL="342900" indent="-342900">
              <a:buFontTx/>
              <a:buAutoNum type="arabicParenR"/>
            </a:pPr>
            <a:r>
              <a:rPr lang="en-US" sz="1400" dirty="0" smtClean="0">
                <a:solidFill>
                  <a:srgbClr val="000090"/>
                </a:solidFill>
              </a:rPr>
              <a:t>Comparison forward/backward pp pair knockout in 3He(e,e’pp)n, H. </a:t>
            </a:r>
            <a:r>
              <a:rPr lang="en-US" sz="1400" dirty="0" err="1" smtClean="0">
                <a:solidFill>
                  <a:srgbClr val="000090"/>
                </a:solidFill>
              </a:rPr>
              <a:t>Baghdasaryan</a:t>
            </a:r>
            <a:r>
              <a:rPr lang="en-US" sz="1400" dirty="0" smtClean="0">
                <a:solidFill>
                  <a:srgbClr val="000090"/>
                </a:solidFill>
              </a:rPr>
              <a:t> et al., arXiv:1202.5317 (PRC)</a:t>
            </a:r>
          </a:p>
          <a:p>
            <a:pPr marL="342900" indent="-342900">
              <a:buAutoNum type="arabicParenR"/>
            </a:pPr>
            <a:endParaRPr lang="en-US" sz="1400" dirty="0" smtClean="0">
              <a:solidFill>
                <a:srgbClr val="000090"/>
              </a:solidFill>
              <a:latin typeface="+mj-lt"/>
              <a:cs typeface="Arial"/>
            </a:endParaRPr>
          </a:p>
          <a:p>
            <a:pPr marL="342900" indent="-342900"/>
            <a:r>
              <a:rPr lang="en-US" sz="1600" b="1" dirty="0" smtClean="0">
                <a:solidFill>
                  <a:srgbClr val="000090"/>
                </a:solidFill>
                <a:cs typeface="Arial"/>
              </a:rPr>
              <a:t>	</a:t>
            </a:r>
            <a:r>
              <a:rPr lang="en-US" sz="1600" b="1" u="sng" dirty="0" smtClean="0">
                <a:solidFill>
                  <a:srgbClr val="000090"/>
                </a:solidFill>
                <a:cs typeface="Arial"/>
              </a:rPr>
              <a:t>Review </a:t>
            </a:r>
          </a:p>
          <a:p>
            <a:pPr marL="342900" indent="-342900"/>
            <a:r>
              <a:rPr lang="en-US" sz="1400" dirty="0" smtClean="0">
                <a:solidFill>
                  <a:srgbClr val="000090"/>
                </a:solidFill>
              </a:rPr>
              <a:t>	</a:t>
            </a:r>
            <a:r>
              <a:rPr lang="en-US" sz="1400" dirty="0" err="1" smtClean="0">
                <a:solidFill>
                  <a:srgbClr val="000090"/>
                </a:solidFill>
              </a:rPr>
              <a:t>Electroexcitation</a:t>
            </a:r>
            <a:r>
              <a:rPr lang="en-US" sz="1400" dirty="0" smtClean="0">
                <a:solidFill>
                  <a:srgbClr val="000090"/>
                </a:solidFill>
              </a:rPr>
              <a:t> of nucleon resonances, I. </a:t>
            </a:r>
            <a:r>
              <a:rPr lang="en-US" sz="1400" dirty="0" err="1" smtClean="0">
                <a:solidFill>
                  <a:srgbClr val="000090"/>
                </a:solidFill>
              </a:rPr>
              <a:t>Aznauryan</a:t>
            </a:r>
            <a:r>
              <a:rPr lang="en-US" sz="1400" dirty="0" smtClean="0">
                <a:solidFill>
                  <a:srgbClr val="000090"/>
                </a:solidFill>
              </a:rPr>
              <a:t> and V. Burkert, </a:t>
            </a:r>
            <a:r>
              <a:rPr lang="en-US" sz="1400" dirty="0" err="1" smtClean="0">
                <a:solidFill>
                  <a:srgbClr val="000090"/>
                </a:solidFill>
              </a:rPr>
              <a:t>Prog</a:t>
            </a:r>
            <a:r>
              <a:rPr lang="en-US" sz="1400" dirty="0" smtClean="0">
                <a:solidFill>
                  <a:srgbClr val="000090"/>
                </a:solidFill>
              </a:rPr>
              <a:t>. Part. </a:t>
            </a:r>
            <a:r>
              <a:rPr lang="en-US" sz="1400" dirty="0" err="1" smtClean="0">
                <a:solidFill>
                  <a:srgbClr val="000090"/>
                </a:solidFill>
              </a:rPr>
              <a:t>Nucl</a:t>
            </a:r>
            <a:r>
              <a:rPr lang="en-US" sz="1400" dirty="0" smtClean="0">
                <a:solidFill>
                  <a:srgbClr val="000090"/>
                </a:solidFill>
              </a:rPr>
              <a:t>. Phys. 67 (2012) 1-54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5150"/>
            <a:ext cx="9144000" cy="1588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wrap="none">
            <a:noAutofit/>
          </a:bodyPr>
          <a:lstStyle/>
          <a:p>
            <a:r>
              <a:rPr lang="en-US" sz="3200" dirty="0" smtClean="0"/>
              <a:t>N* </a:t>
            </a:r>
            <a:r>
              <a:rPr lang="en-US" sz="3200" dirty="0" err="1" smtClean="0"/>
              <a:t>photoproduction</a:t>
            </a:r>
            <a:r>
              <a:rPr lang="en-US" sz="3200" dirty="0" smtClean="0"/>
              <a:t> program </a:t>
            </a:r>
            <a:r>
              <a:rPr lang="en-US" sz="3200" dirty="0" smtClean="0">
                <a:solidFill>
                  <a:srgbClr val="FF0000"/>
                </a:solidFill>
                <a:ea typeface="Zapf Dingbats"/>
                <a:cs typeface="Zapf Dingbats"/>
              </a:rPr>
              <a:t>✔-</a:t>
            </a:r>
            <a:r>
              <a:rPr lang="en-US" sz="3200" dirty="0" smtClean="0">
                <a:solidFill>
                  <a:srgbClr val="000000"/>
                </a:solidFill>
                <a:ea typeface="Zapf Dingbats"/>
                <a:cs typeface="Zapf Dingbats"/>
              </a:rPr>
              <a:t>published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000000"/>
                </a:solidFill>
                <a:ea typeface="Zapf Dingbats"/>
                <a:cs typeface="Zapf Dingbats"/>
              </a:rPr>
              <a:t>✔-acquired</a:t>
            </a:r>
            <a:endParaRPr lang="en-US" sz="3200" dirty="0">
              <a:ln>
                <a:solidFill>
                  <a:srgbClr val="0000FF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1" y="1066800"/>
          <a:ext cx="7467599" cy="511656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09602"/>
                <a:gridCol w="381001"/>
                <a:gridCol w="381001"/>
                <a:gridCol w="495298"/>
                <a:gridCol w="419104"/>
                <a:gridCol w="393696"/>
                <a:gridCol w="508000"/>
                <a:gridCol w="469907"/>
                <a:gridCol w="380990"/>
                <a:gridCol w="533412"/>
                <a:gridCol w="457201"/>
                <a:gridCol w="457201"/>
                <a:gridCol w="457201"/>
                <a:gridCol w="380985"/>
                <a:gridCol w="381000"/>
                <a:gridCol w="381000"/>
                <a:gridCol w="381000"/>
              </a:tblGrid>
              <a:tr h="283122"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Σ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T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P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E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F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G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H</a:t>
                      </a:r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200" b="1" baseline="-25000" dirty="0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x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200" b="1" baseline="-25000" dirty="0" err="1" smtClean="0">
                          <a:latin typeface="Calibri"/>
                          <a:cs typeface="Calibri"/>
                        </a:rPr>
                        <a:t>z</a:t>
                      </a:r>
                      <a:endParaRPr lang="en-US" sz="1200" b="1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pη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’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pω/φ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520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Λ</a:t>
                      </a:r>
                      <a:endParaRPr lang="en-US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6921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400" b="1" dirty="0" err="1" smtClean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Calibri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3122">
                <a:tc gridSpan="17">
                  <a:txBody>
                    <a:bodyPr/>
                    <a:lstStyle/>
                    <a:p>
                      <a:endParaRPr lang="en-US" sz="1400" b="1" baseline="30000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baseline="0" dirty="0" err="1" smtClean="0"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en-US" sz="1400" b="1" baseline="0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+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Λ</a:t>
                      </a:r>
                      <a:endParaRPr lang="en-US" sz="1400" b="1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EA3"/>
                    </a:solidFill>
                  </a:tcPr>
                </a:tc>
              </a:tr>
              <a:tr h="28312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400" b="1" dirty="0" smtClean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baseline="30000" dirty="0" smtClean="0"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baseline="30000" dirty="0"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B411C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2A02D-65BA-E747-99D5-2E35F7A02510}" type="datetime1">
              <a:rPr lang="en-US" smtClean="0"/>
              <a:pPr>
                <a:defRPr/>
              </a:pPr>
              <a:t>6/18/12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ADD09-78C6-7649-9F47-B9CEF7C18A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4900085" y="1644651"/>
            <a:ext cx="3555998" cy="1497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89501" y="4364566"/>
            <a:ext cx="3566581" cy="89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7073" y="46143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+mn-lt"/>
              </a:rPr>
              <a:t>Neutron targets</a:t>
            </a:r>
            <a:endParaRPr lang="en-US" sz="18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7073" y="2137833"/>
            <a:ext cx="15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+mn-lt"/>
              </a:rPr>
              <a:t>Proton targets</a:t>
            </a:r>
            <a:endParaRPr lang="en-US" sz="18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79711" y="4344955"/>
            <a:ext cx="457200" cy="339222"/>
          </a:xfrm>
          <a:prstGeom prst="ellipse">
            <a:avLst/>
          </a:prstGeom>
          <a:solidFill>
            <a:srgbClr val="CCFFCC">
              <a:alpha val="25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22400" y="3142427"/>
            <a:ext cx="457200" cy="339222"/>
          </a:xfrm>
          <a:prstGeom prst="ellipse">
            <a:avLst/>
          </a:prstGeom>
          <a:solidFill>
            <a:srgbClr val="CCFFCC">
              <a:alpha val="25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3142427"/>
            <a:ext cx="457200" cy="339222"/>
          </a:xfrm>
          <a:prstGeom prst="ellipse">
            <a:avLst/>
          </a:prstGeom>
          <a:solidFill>
            <a:srgbClr val="CCFFCC">
              <a:alpha val="25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18400" y="3142427"/>
            <a:ext cx="457200" cy="339222"/>
          </a:xfrm>
          <a:prstGeom prst="ellipse">
            <a:avLst/>
          </a:prstGeom>
          <a:solidFill>
            <a:srgbClr val="CCFFCC">
              <a:alpha val="25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899400" y="3142427"/>
            <a:ext cx="457200" cy="339222"/>
          </a:xfrm>
          <a:prstGeom prst="ellipse">
            <a:avLst/>
          </a:prstGeom>
          <a:solidFill>
            <a:srgbClr val="CCFFCC">
              <a:alpha val="25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200" y="4102100"/>
            <a:ext cx="7998883" cy="205688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3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0" animBg="1"/>
      <p:bldP spid="15" grpId="1" animBg="1"/>
      <p:bldP spid="16" grpId="1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l="50885" t="31638" r="7143" b="15638"/>
          <a:stretch>
            <a:fillRect/>
          </a:stretch>
        </p:blipFill>
        <p:spPr>
          <a:xfrm>
            <a:off x="4800600" y="1758981"/>
            <a:ext cx="4216400" cy="47075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00"/>
            <a:ext cx="8229600" cy="96951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cs typeface="Times New Roman"/>
              </a:rPr>
              <a:t>CLAS results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en-US" sz="4000" b="1" dirty="0" err="1" smtClean="0">
                <a:solidFill>
                  <a:srgbClr val="FF0000"/>
                </a:solidFill>
              </a:rPr>
              <a:t>p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4000" b="1" dirty="0" err="1" smtClean="0">
                <a:solidFill>
                  <a:srgbClr val="FF0000"/>
                </a:solidFill>
              </a:rPr>
              <a:t>K</a:t>
            </a:r>
            <a:r>
              <a:rPr lang="en-US" sz="40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4000" b="1" dirty="0" err="1" smtClean="0">
                <a:solidFill>
                  <a:srgbClr val="FF0000"/>
                </a:solidFill>
              </a:rPr>
              <a:t>Λ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</a:t>
            </a:r>
            <a:r>
              <a:rPr lang="en-US" sz="40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4000" b="1" dirty="0" err="1" smtClean="0">
                <a:solidFill>
                  <a:srgbClr val="FF0000"/>
                </a:solidFill>
              </a:rPr>
              <a:t>pπ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986EF-7748-D045-90B1-27B7337D300A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D244A-B824-BC42-98D2-9BEC7439D87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50800" y="1549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9039" t="23934" r="50379" b="15800"/>
          <a:stretch>
            <a:fillRect/>
          </a:stretch>
        </p:blipFill>
        <p:spPr>
          <a:xfrm>
            <a:off x="457200" y="1600200"/>
            <a:ext cx="4076700" cy="4508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2192" y="969517"/>
            <a:ext cx="779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Bonn-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Gatchina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Coupled Channel Analysis, A.V. 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Anisovich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et al, </a:t>
            </a:r>
            <a:r>
              <a:rPr lang="en-US" dirty="0" smtClean="0">
                <a:solidFill>
                  <a:srgbClr val="0000FF"/>
                </a:solidFill>
              </a:rPr>
              <a:t>EPJ A48, 15 (2012)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12817" y="1288049"/>
            <a:ext cx="464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(Includes nearly all new </a:t>
            </a:r>
            <a:r>
              <a:rPr lang="en-US" dirty="0" err="1" smtClean="0"/>
              <a:t>photoproduction</a:t>
            </a:r>
            <a:r>
              <a:rPr lang="en-US" dirty="0" smtClean="0"/>
              <a:t> data)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" y="6189546"/>
            <a:ext cx="40131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Mc </a:t>
            </a:r>
            <a:r>
              <a:rPr lang="en-US" sz="1200" b="0" i="1" dirty="0" err="1" smtClean="0">
                <a:latin typeface="+mn-lt"/>
              </a:rPr>
              <a:t>Cracken</a:t>
            </a:r>
            <a:r>
              <a:rPr lang="en-US" sz="1200" b="0" i="1" dirty="0" smtClean="0">
                <a:latin typeface="+mn-lt"/>
              </a:rPr>
              <a:t>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81, 025201</a:t>
            </a:r>
            <a:r>
              <a:rPr lang="en-US" sz="1200" b="0" i="1" dirty="0" smtClean="0">
                <a:latin typeface="+mn-lt"/>
              </a:rPr>
              <a:t>, 2010</a:t>
            </a:r>
            <a:endParaRPr lang="en-US" sz="1200" b="0" i="1" dirty="0">
              <a:latin typeface="+mn-lt"/>
            </a:endParaRPr>
          </a:p>
        </p:txBody>
      </p:sp>
    </p:spTree>
  </p:cSld>
  <p:clrMapOvr>
    <a:masterClrMapping/>
  </p:clrMapOvr>
  <p:transition advTm="5978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570" r="51183" b="505"/>
          <a:stretch>
            <a:fillRect/>
          </a:stretch>
        </p:blipFill>
        <p:spPr>
          <a:xfrm>
            <a:off x="447517" y="1596383"/>
            <a:ext cx="3937000" cy="45415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51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cs typeface="Times New Roman"/>
              </a:rPr>
              <a:t>CLAS results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en-US" sz="4000" b="1" dirty="0" err="1" smtClean="0">
                <a:solidFill>
                  <a:srgbClr val="FF0000"/>
                </a:solidFill>
              </a:rPr>
              <a:t>p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4000" b="1" dirty="0" err="1" smtClean="0">
                <a:solidFill>
                  <a:srgbClr val="FF0000"/>
                </a:solidFill>
              </a:rPr>
              <a:t>K</a:t>
            </a:r>
            <a:r>
              <a:rPr lang="en-US" sz="40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4000" b="1" dirty="0" err="1" smtClean="0">
                <a:solidFill>
                  <a:srgbClr val="FF0000"/>
                </a:solidFill>
              </a:rPr>
              <a:t>Λ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K</a:t>
            </a:r>
            <a:r>
              <a:rPr lang="en-US" sz="40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4000" b="1" dirty="0" err="1" smtClean="0">
                <a:solidFill>
                  <a:srgbClr val="FF0000"/>
                </a:solidFill>
              </a:rPr>
              <a:t>pπ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49D9-2C6A-E545-9E48-80701EE24844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D244A-B824-BC42-98D2-9BEC7439D87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50800" y="15494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2192" y="969517"/>
            <a:ext cx="779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Bonn-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Gatchina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Coupled Channel Analysis, A.V. 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Anisovich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et al, </a:t>
            </a:r>
            <a:r>
              <a:rPr lang="en-US" dirty="0" smtClean="0">
                <a:solidFill>
                  <a:srgbClr val="0000FF"/>
                </a:solidFill>
              </a:rPr>
              <a:t>EPJ A48, 15 (2012)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689600" y="266700"/>
            <a:ext cx="203200" cy="158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74076" y="342900"/>
            <a:ext cx="203200" cy="1588"/>
          </a:xfrm>
          <a:prstGeom prst="line">
            <a:avLst/>
          </a:prstGeom>
          <a:ln w="19050" cap="flat" cmpd="sng" algn="ctr">
            <a:solidFill>
              <a:srgbClr val="4CE44B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2817" y="1288049"/>
            <a:ext cx="464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(Includes nearly all new </a:t>
            </a:r>
            <a:r>
              <a:rPr lang="en-US" dirty="0" err="1" smtClean="0"/>
              <a:t>photoproduction</a:t>
            </a:r>
            <a:r>
              <a:rPr lang="en-US" dirty="0" smtClean="0"/>
              <a:t> data) 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51136" t="9804" r="6313" b="10458"/>
          <a:stretch>
            <a:fillRect/>
          </a:stretch>
        </p:blipFill>
        <p:spPr>
          <a:xfrm>
            <a:off x="4397216" y="1621285"/>
            <a:ext cx="4289583" cy="46444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/>
          <p:cNvSpPr txBox="1"/>
          <p:nvPr/>
        </p:nvSpPr>
        <p:spPr>
          <a:xfrm>
            <a:off x="723900" y="6113346"/>
            <a:ext cx="40131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M. Mc </a:t>
            </a:r>
            <a:r>
              <a:rPr lang="en-US" sz="1200" b="0" i="1" dirty="0" err="1" smtClean="0">
                <a:latin typeface="+mn-lt"/>
              </a:rPr>
              <a:t>Cracken</a:t>
            </a:r>
            <a:r>
              <a:rPr lang="en-US" sz="1200" b="0" i="1" dirty="0" smtClean="0">
                <a:latin typeface="+mn-lt"/>
              </a:rPr>
              <a:t> et al. (CLAS), Phys. </a:t>
            </a:r>
            <a:r>
              <a:rPr lang="en-US" sz="1200" b="0" i="1" dirty="0" smtClean="0">
                <a:latin typeface="Calibri"/>
                <a:cs typeface="Calibri"/>
              </a:rPr>
              <a:t>Rev. C 81, 025201</a:t>
            </a:r>
            <a:r>
              <a:rPr lang="en-US" sz="1200" b="0" i="1" dirty="0" smtClean="0">
                <a:latin typeface="+mn-lt"/>
              </a:rPr>
              <a:t>, 2010</a:t>
            </a:r>
            <a:endParaRPr lang="en-US" sz="1200" b="0" i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8100" y="6137907"/>
            <a:ext cx="381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0" i="1" dirty="0" smtClean="0">
                <a:latin typeface="+mn-lt"/>
              </a:rPr>
              <a:t>D. Bradford et al. (CLAS), </a:t>
            </a:r>
            <a:r>
              <a:rPr lang="en-US" sz="1200" i="1" dirty="0" err="1" smtClean="0"/>
              <a:t>Phys.Rev</a:t>
            </a:r>
            <a:r>
              <a:rPr lang="en-US" sz="1200" i="1" dirty="0" smtClean="0"/>
              <a:t>. C75, 035205, 2007 </a:t>
            </a:r>
            <a:endParaRPr lang="en-US" sz="1200" i="1" dirty="0" smtClean="0">
              <a:latin typeface="+mn-lt"/>
            </a:endParaRPr>
          </a:p>
        </p:txBody>
      </p:sp>
    </p:spTree>
  </p:cSld>
  <p:clrMapOvr>
    <a:masterClrMapping/>
  </p:clrMapOvr>
  <p:transition advTm="3458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63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Evidence for new N* states and couplings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71D8-97E9-1D48-A17F-ACED1A3539D4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D244A-B824-BC42-98D2-9BEC7439D87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281309"/>
              </p:ext>
            </p:extLst>
          </p:nvPr>
        </p:nvGraphicFramePr>
        <p:xfrm>
          <a:off x="1151448" y="1178862"/>
          <a:ext cx="7023098" cy="475838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9769"/>
                <a:gridCol w="1279769"/>
                <a:gridCol w="1279769"/>
                <a:gridCol w="976664"/>
                <a:gridCol w="1055249"/>
                <a:gridCol w="1151878"/>
              </a:tblGrid>
              <a:tr h="608834">
                <a:tc>
                  <a:txBody>
                    <a:bodyPr/>
                    <a:lstStyle/>
                    <a:p>
                      <a:r>
                        <a:rPr lang="en-US" dirty="0" smtClean="0"/>
                        <a:t>State</a:t>
                      </a:r>
                    </a:p>
                    <a:p>
                      <a:r>
                        <a:rPr lang="en-US" dirty="0" err="1" smtClean="0"/>
                        <a:t>N((mass)J</a:t>
                      </a:r>
                      <a:r>
                        <a:rPr lang="en-US" baseline="30000" dirty="0" err="1" smtClean="0"/>
                        <a:t>P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PDG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PDG</a:t>
                      </a:r>
                      <a:r>
                        <a:rPr lang="en-US" baseline="0" dirty="0" smtClean="0"/>
                        <a:t> 2012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KΛ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KΣ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Nγ</a:t>
                      </a:r>
                    </a:p>
                  </a:txBody>
                  <a:tcPr/>
                </a:tc>
              </a:tr>
              <a:tr h="78278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N(1710)1/2</a:t>
                      </a:r>
                      <a:r>
                        <a:rPr lang="en-US" sz="1600" b="1" baseline="30000" dirty="0" smtClean="0"/>
                        <a:t>+</a:t>
                      </a:r>
                      <a:endParaRPr lang="en-US" sz="16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***</a:t>
                      </a:r>
                    </a:p>
                    <a:p>
                      <a:pPr algn="ctr"/>
                      <a:r>
                        <a:rPr lang="en-US" sz="1600" b="0" dirty="0" smtClean="0"/>
                        <a:t>(not</a:t>
                      </a:r>
                      <a:r>
                        <a:rPr lang="en-US" sz="1600" b="0" baseline="0" dirty="0" smtClean="0"/>
                        <a:t> seen</a:t>
                      </a:r>
                      <a:r>
                        <a:rPr lang="en-US" sz="1600" b="0" dirty="0" smtClean="0"/>
                        <a:t> in GW analysis)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N(1880)1/2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N(1895)1/2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N(1900)3/2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**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N(1875)3/2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N(2150)3/2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N(2000)5/2</a:t>
                      </a:r>
                      <a:r>
                        <a:rPr lang="en-US" sz="1600" b="1" baseline="30000" dirty="0" smtClean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17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N(2060)5/2</a:t>
                      </a:r>
                      <a:r>
                        <a:rPr lang="en-US" sz="1600" b="1" baseline="300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69555" y="5967270"/>
            <a:ext cx="6166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Bonn-</a:t>
            </a:r>
            <a:r>
              <a:rPr lang="en-US" sz="1400" dirty="0" err="1" smtClean="0"/>
              <a:t>Gatchina</a:t>
            </a:r>
            <a:r>
              <a:rPr lang="en-US" sz="1400" dirty="0" smtClean="0"/>
              <a:t> Analysis – A.V. </a:t>
            </a:r>
            <a:r>
              <a:rPr lang="en-US" sz="1400" dirty="0" err="1" smtClean="0"/>
              <a:t>Anisovich</a:t>
            </a:r>
            <a:r>
              <a:rPr lang="en-US" sz="1400" dirty="0" smtClean="0"/>
              <a:t> et al., EPJ A48, 15 (2012)</a:t>
            </a:r>
          </a:p>
          <a:p>
            <a:pPr algn="ctr"/>
            <a:r>
              <a:rPr lang="en-US" sz="1400" dirty="0" smtClean="0"/>
              <a:t>(First coupled-channel analysis that includes nearly all new </a:t>
            </a:r>
            <a:r>
              <a:rPr lang="en-US" sz="1400" dirty="0" err="1" smtClean="0"/>
              <a:t>photoproduction</a:t>
            </a:r>
            <a:r>
              <a:rPr lang="en-US" sz="1400" dirty="0" smtClean="0"/>
              <a:t> data) 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695700" y="1178862"/>
            <a:ext cx="1320800" cy="4758388"/>
          </a:xfrm>
          <a:prstGeom prst="rect">
            <a:avLst/>
          </a:prstGeom>
          <a:noFill/>
          <a:ln w="28575" cap="flat" cmpd="sng" algn="ctr">
            <a:solidFill>
              <a:srgbClr val="4CE44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45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err="1" smtClean="0">
                <a:solidFill>
                  <a:srgbClr val="000090"/>
                </a:solidFill>
                <a:ea typeface="ＭＳ Ｐゴシック" pitchFamily="1" charset="-128"/>
                <a:cs typeface="ＭＳ Ｐゴシック" pitchFamily="1" charset="-128"/>
              </a:rPr>
              <a:t>HDice</a:t>
            </a:r>
            <a:r>
              <a:rPr lang="en-US" sz="4000" b="1" dirty="0" smtClean="0">
                <a:solidFill>
                  <a:srgbClr val="000090"/>
                </a:solidFill>
                <a:ea typeface="ＭＳ Ｐゴシック" pitchFamily="1" charset="-128"/>
                <a:cs typeface="ＭＳ Ｐゴシック" pitchFamily="1" charset="-128"/>
              </a:rPr>
              <a:t> operations during g14 / E06-101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152400" y="1401901"/>
            <a:ext cx="427831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• HD targets condensed, polarized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   and aged to the Frozen-Spin state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   in </a:t>
            </a:r>
            <a:r>
              <a:rPr lang="en-US" sz="2000" dirty="0" err="1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HDice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Lab. 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• transferred as solid, polarized HD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   between cryostats; moved to Hall 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B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• In-Beam Cryostat (IBC) operates in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  Hall at 50 </a:t>
            </a:r>
            <a:r>
              <a:rPr lang="en-US" sz="2000" dirty="0" err="1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mK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, 0.9 </a:t>
            </a:r>
            <a:r>
              <a:rPr lang="en-US" sz="2000" dirty="0" err="1" smtClean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tesla</a:t>
            </a:r>
            <a:endParaRPr lang="en-US" sz="2000" dirty="0" smtClean="0">
              <a:solidFill>
                <a:srgbClr val="000090"/>
              </a:solidFill>
              <a:latin typeface="+mj-lt"/>
              <a:ea typeface="Times New Roman" pitchFamily="1" charset="0"/>
              <a:cs typeface="Times New Roman" pitchFamily="1" charset="0"/>
            </a:endParaRP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• g14 ran from Nov/11 to May/12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   with 15mm Ø ×50mm long HD </a:t>
            </a:r>
            <a:r>
              <a:rPr lang="en-US" sz="2000" dirty="0" smtClean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cells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• </a:t>
            </a:r>
            <a:r>
              <a:rPr lang="en-US" sz="2000" dirty="0" err="1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γ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-beam lifetimes ~ years with 10</a:t>
            </a:r>
            <a:r>
              <a:rPr lang="en-US" sz="2000" baseline="30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8</a:t>
            </a:r>
            <a:r>
              <a:rPr lang="en-US" sz="2000" dirty="0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+mj-lt"/>
                <a:ea typeface="Times New Roman" pitchFamily="1" charset="0"/>
                <a:cs typeface="Times New Roman" pitchFamily="1" charset="0"/>
              </a:rPr>
              <a:t>γ/s</a:t>
            </a:r>
            <a:endParaRPr lang="en-US" sz="2000" dirty="0">
              <a:solidFill>
                <a:srgbClr val="000090"/>
              </a:solidFill>
              <a:latin typeface="+mj-lt"/>
              <a:ea typeface="Times New Roman" pitchFamily="1" charset="0"/>
              <a:cs typeface="Times New Roman" pitchFamily="1" charset="0"/>
            </a:endParaRPr>
          </a:p>
        </p:txBody>
      </p:sp>
      <p:pic>
        <p:nvPicPr>
          <p:cNvPr id="13316" name="Picture 3" descr="100_2017.jpg"/>
          <p:cNvPicPr>
            <a:picLocks noChangeAspect="1"/>
          </p:cNvPicPr>
          <p:nvPr/>
        </p:nvPicPr>
        <p:blipFill>
          <a:blip r:embed="rId2"/>
          <a:srcRect t="6612" r="5852" b="-816"/>
          <a:stretch>
            <a:fillRect/>
          </a:stretch>
        </p:blipFill>
        <p:spPr bwMode="auto">
          <a:xfrm>
            <a:off x="4418013" y="1135063"/>
            <a:ext cx="4648200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01600" y="4763868"/>
            <a:ext cx="8585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i="1" dirty="0"/>
              <a:t>•</a:t>
            </a:r>
            <a:r>
              <a:rPr lang="en-US" dirty="0">
                <a:solidFill>
                  <a:srgbClr val="000090"/>
                </a:solidFill>
              </a:rPr>
              <a:t> HD targets used for </a:t>
            </a:r>
            <a:r>
              <a:rPr lang="en-US" dirty="0" smtClean="0">
                <a:solidFill>
                  <a:srgbClr val="000090"/>
                </a:solidFill>
              </a:rPr>
              <a:t>electron beam test </a:t>
            </a:r>
            <a:r>
              <a:rPr lang="en-US" dirty="0">
                <a:solidFill>
                  <a:srgbClr val="000090"/>
                </a:solidFill>
              </a:rPr>
              <a:t>in Feb/12 and Mar/</a:t>
            </a:r>
            <a:r>
              <a:rPr lang="en-US" dirty="0" smtClean="0">
                <a:solidFill>
                  <a:srgbClr val="000090"/>
                </a:solidFill>
              </a:rPr>
              <a:t>12</a:t>
            </a:r>
          </a:p>
          <a:p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	</a:t>
            </a:r>
            <a:r>
              <a:rPr lang="en-US" dirty="0" err="1" smtClean="0">
                <a:solidFill>
                  <a:srgbClr val="000090"/>
                </a:solidFill>
                <a:latin typeface="Wingdings" pitchFamily="1" charset="2"/>
                <a:ea typeface="Wingdings" pitchFamily="1" charset="2"/>
                <a:cs typeface="Wingdings" pitchFamily="1" charset="2"/>
              </a:rPr>
              <a:t></a:t>
            </a:r>
            <a:r>
              <a:rPr lang="en-US" dirty="0" smtClean="0">
                <a:solidFill>
                  <a:srgbClr val="000090"/>
                </a:solidFill>
                <a:latin typeface="Times New Roman" pitchFamily="1" charset="0"/>
                <a:ea typeface="Wingdings" pitchFamily="1" charset="2"/>
                <a:cs typeface="Wingdings" pitchFamily="1" charset="2"/>
              </a:rPr>
              <a:t> </a:t>
            </a:r>
            <a:r>
              <a:rPr lang="en-US" dirty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H polarization does not appear to suffer radiation damage with 1 </a:t>
            </a:r>
            <a:r>
              <a:rPr lang="en-US" dirty="0" err="1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nA</a:t>
            </a:r>
            <a:r>
              <a:rPr lang="en-US" dirty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; D </a:t>
            </a:r>
            <a:r>
              <a:rPr lang="en-US" dirty="0" smtClean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does</a:t>
            </a:r>
          </a:p>
          <a:p>
            <a:r>
              <a:rPr lang="en-US" dirty="0">
                <a:solidFill>
                  <a:srgbClr val="000090"/>
                </a:solidFill>
                <a:latin typeface="Times New Roman" pitchFamily="1" charset="0"/>
                <a:ea typeface="Wingdings" pitchFamily="1" charset="2"/>
                <a:cs typeface="Wingdings" pitchFamily="1" charset="2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Times New Roman" pitchFamily="1" charset="0"/>
                <a:ea typeface="Wingdings" pitchFamily="1" charset="2"/>
                <a:cs typeface="Wingdings" pitchFamily="1" charset="2"/>
              </a:rPr>
              <a:t> 	</a:t>
            </a:r>
            <a:r>
              <a:rPr lang="en-US" dirty="0" err="1" smtClean="0">
                <a:solidFill>
                  <a:srgbClr val="000090"/>
                </a:solidFill>
                <a:latin typeface="Wingdings" pitchFamily="1" charset="2"/>
                <a:ea typeface="Wingdings" pitchFamily="1" charset="2"/>
                <a:cs typeface="Wingdings" pitchFamily="1" charset="2"/>
              </a:rPr>
              <a:t></a:t>
            </a:r>
            <a:r>
              <a:rPr lang="en-US" dirty="0" smtClean="0">
                <a:solidFill>
                  <a:srgbClr val="000090"/>
                </a:solidFill>
                <a:latin typeface="Times New Roman" pitchFamily="1" charset="0"/>
                <a:ea typeface="Wingdings" pitchFamily="1" charset="2"/>
                <a:cs typeface="Wingdings" pitchFamily="1" charset="2"/>
              </a:rPr>
              <a:t> </a:t>
            </a:r>
            <a:r>
              <a:rPr lang="en-US" dirty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heat removal needs improvement – faster</a:t>
            </a:r>
            <a:r>
              <a:rPr lang="en-US" dirty="0" smtClean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 beam raster</a:t>
            </a:r>
            <a:r>
              <a:rPr lang="en-US" dirty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, larger diameter cell</a:t>
            </a:r>
            <a:r>
              <a:rPr lang="en-US" dirty="0" smtClean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,</a:t>
            </a:r>
          </a:p>
          <a:p>
            <a:r>
              <a:rPr lang="en-US" dirty="0" smtClean="0">
                <a:solidFill>
                  <a:srgbClr val="000090"/>
                </a:solidFill>
                <a:ea typeface="Wingdings" pitchFamily="1" charset="2"/>
                <a:cs typeface="Wingdings" pitchFamily="1" charset="2"/>
              </a:rPr>
              <a:t> 	shorter cooling wires. </a:t>
            </a:r>
          </a:p>
          <a:p>
            <a:endParaRPr lang="en-US" sz="400" dirty="0">
              <a:latin typeface="Times New Roman" pitchFamily="1" charset="0"/>
              <a:ea typeface="Wingdings" pitchFamily="1" charset="2"/>
              <a:cs typeface="Wingdings" pitchFamily="1" charset="2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2B8F-C80C-3E44-A3BB-DC613226A798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33CCD-8E5C-9248-A583-07D923A2976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8429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Double asymmetry </a:t>
            </a:r>
            <a:r>
              <a:rPr lang="en-US" sz="4000" b="1" dirty="0" smtClean="0">
                <a:solidFill>
                  <a:srgbClr val="FF0000"/>
                </a:solidFill>
              </a:rPr>
              <a:t>E</a:t>
            </a:r>
            <a:r>
              <a:rPr lang="en-US" sz="4000" b="1" baseline="30000" dirty="0" smtClean="0">
                <a:solidFill>
                  <a:srgbClr val="FF0000"/>
                </a:solidFill>
              </a:rPr>
              <a:t>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000090"/>
                </a:solidFill>
              </a:rPr>
              <a:t>on neutron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A029-F143-8840-8E50-CF7F1909A5F4}" type="datetime1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PAC39 - Hall B Report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D244A-B824-BC42-98D2-9BEC7439D87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66650" r="1831"/>
          <a:stretch>
            <a:fillRect/>
          </a:stretch>
        </p:blipFill>
        <p:spPr>
          <a:xfrm>
            <a:off x="3359665" y="1440433"/>
            <a:ext cx="2696634" cy="2154343"/>
          </a:xfrm>
          <a:prstGeom prst="rect">
            <a:avLst/>
          </a:prstGeom>
          <a:ln w="38100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33630" r="34363"/>
          <a:stretch>
            <a:fillRect/>
          </a:stretch>
        </p:blipFill>
        <p:spPr>
          <a:xfrm>
            <a:off x="3348566" y="4067512"/>
            <a:ext cx="2745833" cy="2195830"/>
          </a:xfrm>
          <a:prstGeom prst="rect">
            <a:avLst/>
          </a:prstGeom>
          <a:ln w="38100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3604680" y="1063779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W=1.635 GeV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909734" y="1066352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W=1.690 GeV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006776" y="3678158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W=1.745 GeV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897034" y="3640058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W=1.800 GeV</a:t>
            </a:r>
            <a:endParaRPr lang="en-US" sz="1600" dirty="0"/>
          </a:p>
        </p:txBody>
      </p:sp>
      <p:grpSp>
        <p:nvGrpSpPr>
          <p:cNvPr id="3" name="Group 23"/>
          <p:cNvGrpSpPr/>
          <p:nvPr/>
        </p:nvGrpSpPr>
        <p:grpSpPr>
          <a:xfrm>
            <a:off x="839137" y="1608106"/>
            <a:ext cx="1481044" cy="523220"/>
            <a:chOff x="4106315" y="906019"/>
            <a:chExt cx="1481044" cy="523220"/>
          </a:xfrm>
        </p:grpSpPr>
        <p:sp>
          <p:nvSpPr>
            <p:cNvPr id="17" name="TextBox 16"/>
            <p:cNvSpPr txBox="1"/>
            <p:nvPr/>
          </p:nvSpPr>
          <p:spPr>
            <a:xfrm>
              <a:off x="4106315" y="906019"/>
              <a:ext cx="14810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</a:rPr>
                <a:t>γn</a:t>
              </a:r>
              <a:r>
                <a:rPr lang="en-US" sz="2800" dirty="0" smtClean="0">
                  <a:solidFill>
                    <a:srgbClr val="FF0000"/>
                  </a:solidFill>
                </a:rPr>
                <a:t>     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π</a:t>
              </a:r>
              <a:r>
                <a:rPr lang="en-US" sz="2800" baseline="30000" dirty="0" err="1" smtClean="0">
                  <a:solidFill>
                    <a:srgbClr val="FF0000"/>
                  </a:solidFill>
                </a:rPr>
                <a:t>-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p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4116898" y="1054181"/>
              <a:ext cx="211685" cy="1588"/>
            </a:xfrm>
            <a:prstGeom prst="straightConnector1">
              <a:avLst/>
            </a:prstGeom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322213" y="1058419"/>
              <a:ext cx="211685" cy="1588"/>
            </a:xfrm>
            <a:prstGeom prst="straightConnector1">
              <a:avLst/>
            </a:prstGeom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597396" y="1217164"/>
              <a:ext cx="359822" cy="1588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r="67625" b="3485"/>
          <a:stretch>
            <a:fillRect/>
          </a:stretch>
        </p:blipFill>
        <p:spPr>
          <a:xfrm>
            <a:off x="6219322" y="1449153"/>
            <a:ext cx="2777403" cy="2119305"/>
          </a:xfrm>
          <a:prstGeom prst="rect">
            <a:avLst/>
          </a:prstGeom>
          <a:ln w="38100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l="68024"/>
          <a:stretch>
            <a:fillRect/>
          </a:stretch>
        </p:blipFill>
        <p:spPr>
          <a:xfrm>
            <a:off x="6219322" y="4054812"/>
            <a:ext cx="2743200" cy="2195830"/>
          </a:xfrm>
          <a:prstGeom prst="rect">
            <a:avLst/>
          </a:prstGeom>
          <a:ln w="38100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" name="Rectangle 27"/>
          <p:cNvSpPr/>
          <p:nvPr/>
        </p:nvSpPr>
        <p:spPr>
          <a:xfrm>
            <a:off x="3820579" y="1512653"/>
            <a:ext cx="2146819" cy="120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668179" y="4118312"/>
            <a:ext cx="2234434" cy="120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397122" y="4105612"/>
            <a:ext cx="2234434" cy="120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495591" y="1499953"/>
            <a:ext cx="2234434" cy="120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75639" y="2654300"/>
            <a:ext cx="491081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16299" y="2332722"/>
            <a:ext cx="160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projections from SAID 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20008486">
            <a:off x="3174552" y="1505339"/>
            <a:ext cx="24046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“online” analysis</a:t>
            </a:r>
          </a:p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not to be quoted!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7001" y="107982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bins </a:t>
            </a:r>
            <a:endParaRPr lang="en-US" dirty="0"/>
          </a:p>
        </p:txBody>
      </p:sp>
    </p:spTree>
  </p:cSld>
  <p:clrMapOvr>
    <a:masterClrMapping/>
  </p:clrMapOvr>
  <p:transition advTm="195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16447</TotalTime>
  <Words>2717</Words>
  <Application>Microsoft Macintosh PowerPoint</Application>
  <PresentationFormat>On-screen Show (4:3)</PresentationFormat>
  <Paragraphs>732</Paragraphs>
  <Slides>21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Slide 1</vt:lpstr>
      <vt:lpstr>Goals for 2012</vt:lpstr>
      <vt:lpstr>Physics publications since PAC38 (ref. Journals)</vt:lpstr>
      <vt:lpstr>N* photoproduction program ✔-published, ✔-acquired</vt:lpstr>
      <vt:lpstr>CLAS results  γp→K+Λ → K+pπ- </vt:lpstr>
      <vt:lpstr>CLAS results  γp→K+Λ → K+pπ- </vt:lpstr>
      <vt:lpstr>Evidence for new N* states and couplings</vt:lpstr>
      <vt:lpstr>HDice operations during g14 / E06-101</vt:lpstr>
      <vt:lpstr>Double asymmetry En on neutron</vt:lpstr>
      <vt:lpstr>HD polarization during g14/E06-101</vt:lpstr>
      <vt:lpstr>Slide 11</vt:lpstr>
      <vt:lpstr>Slide 12</vt:lpstr>
      <vt:lpstr>Slide 13</vt:lpstr>
      <vt:lpstr>Selection of run group A for first physics</vt:lpstr>
      <vt:lpstr>Hall B scheduling - tentative</vt:lpstr>
      <vt:lpstr>Expected 1st Papers from early run</vt:lpstr>
      <vt:lpstr>CLAS12 – CalCom &amp; Software</vt:lpstr>
      <vt:lpstr>Concluding remarks</vt:lpstr>
      <vt:lpstr>Backup slides</vt:lpstr>
      <vt:lpstr>HD electron beam tests</vt:lpstr>
      <vt:lpstr>HD target improvements for e-beam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Volker Burkert</dc:creator>
  <cp:lastModifiedBy>Volker Burkert</cp:lastModifiedBy>
  <cp:revision>188</cp:revision>
  <dcterms:created xsi:type="dcterms:W3CDTF">2012-06-18T13:15:44Z</dcterms:created>
  <dcterms:modified xsi:type="dcterms:W3CDTF">2012-06-18T13:17:36Z</dcterms:modified>
</cp:coreProperties>
</file>