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65" r:id="rId3"/>
    <p:sldId id="274" r:id="rId4"/>
    <p:sldId id="300" r:id="rId5"/>
    <p:sldId id="301" r:id="rId6"/>
    <p:sldId id="302" r:id="rId7"/>
    <p:sldId id="291" r:id="rId8"/>
    <p:sldId id="294" r:id="rId9"/>
    <p:sldId id="303" r:id="rId10"/>
    <p:sldId id="304" r:id="rId11"/>
    <p:sldId id="30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EBF-21CF-4CBF-B7A2-A19ABF30A856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73FA-F1FE-4285-82F5-C9D4FFD5B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FE364-523B-4F24-BCCA-949E4ECF75DB}" type="slidenum">
              <a:rPr lang="zh-CN" altLang="en-US" smtClean="0">
                <a:ea typeface="宋体" charset="-122"/>
              </a:rPr>
              <a:pPr/>
              <a:t>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4B73-7483-425B-B1C9-13E3526666C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7432" y="437272"/>
            <a:ext cx="4874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      </a:t>
            </a:r>
            <a:r>
              <a:rPr lang="en-US" sz="3600" b="1" dirty="0" smtClean="0">
                <a:solidFill>
                  <a:srgbClr val="C00000"/>
                </a:solidFill>
              </a:rPr>
              <a:t>Hall A    Status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and   Early   12 </a:t>
            </a:r>
            <a:r>
              <a:rPr lang="en-US" sz="2800" dirty="0" err="1" smtClean="0">
                <a:solidFill>
                  <a:srgbClr val="C00000"/>
                </a:solidFill>
              </a:rPr>
              <a:t>GeV</a:t>
            </a:r>
            <a:r>
              <a:rPr lang="en-US" sz="2800" dirty="0" smtClean="0">
                <a:solidFill>
                  <a:srgbClr val="C00000"/>
                </a:solidFill>
              </a:rPr>
              <a:t>   Running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           Report    to   PAC39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0416" y="2232076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Robert  Michaels   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Acting  Hall A   Leader</a:t>
            </a:r>
          </a:p>
          <a:p>
            <a:r>
              <a:rPr lang="en-US" sz="1600" i="1" dirty="0" smtClean="0"/>
              <a:t>for   2  more  weeks,  and  then:         </a:t>
            </a:r>
            <a:r>
              <a:rPr lang="en-US" sz="2000" dirty="0" smtClean="0">
                <a:solidFill>
                  <a:srgbClr val="00B050"/>
                </a:solidFill>
              </a:rPr>
              <a:t>new  Hall  A   Leader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Cynthia  Keppel </a:t>
            </a:r>
          </a:p>
          <a:p>
            <a:r>
              <a:rPr lang="en-US" sz="1600" dirty="0" smtClean="0"/>
              <a:t>         starts  July  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773770"/>
            <a:ext cx="56252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  Recent Activity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 g2p / </a:t>
            </a:r>
            <a:r>
              <a:rPr lang="en-US" sz="2000" dirty="0" err="1" smtClean="0">
                <a:solidFill>
                  <a:srgbClr val="C00000"/>
                </a:solidFill>
              </a:rPr>
              <a:t>GEp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  Future Physics Program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 Schedule  for  Commissioning  and   Early  12 </a:t>
            </a:r>
            <a:r>
              <a:rPr lang="en-US" sz="2000" dirty="0" err="1" smtClean="0">
                <a:solidFill>
                  <a:srgbClr val="C00000"/>
                </a:solidFill>
              </a:rPr>
              <a:t>GeV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3" descr="ar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873" y="363420"/>
            <a:ext cx="3908480" cy="2605653"/>
          </a:xfrm>
          <a:prstGeom prst="rect">
            <a:avLst/>
          </a:prstGeom>
          <a:noFill/>
        </p:spPr>
      </p:pic>
      <p:grpSp>
        <p:nvGrpSpPr>
          <p:cNvPr id="8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P-logo-N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0" y="465408"/>
            <a:ext cx="6858000" cy="4270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Hall A    Publications  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in  </a:t>
            </a:r>
            <a:r>
              <a:rPr lang="en-US" sz="2000" b="1" dirty="0" smtClean="0">
                <a:solidFill>
                  <a:srgbClr val="00B0F0"/>
                </a:solidFill>
              </a:rPr>
              <a:t>2011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197" y="1994679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 </a:t>
            </a:r>
            <a:r>
              <a:rPr lang="en-US" sz="1400" dirty="0" err="1" smtClean="0"/>
              <a:t>Abrahamyan</a:t>
            </a:r>
            <a:r>
              <a:rPr lang="en-US" sz="1400" dirty="0" smtClean="0"/>
              <a:t>, </a:t>
            </a:r>
            <a:r>
              <a:rPr lang="en-US" sz="1400" i="1" dirty="0" smtClean="0"/>
              <a:t>et.al. </a:t>
            </a:r>
            <a:r>
              <a:rPr lang="en-US" sz="1400" b="1" dirty="0" smtClean="0"/>
              <a:t>Search for new gauge boson in the  A‘  </a:t>
            </a:r>
            <a:r>
              <a:rPr lang="en-US" sz="1400" b="1" dirty="0" err="1" smtClean="0"/>
              <a:t>Expt</a:t>
            </a:r>
            <a:r>
              <a:rPr lang="en-US" sz="1400" b="1" dirty="0" smtClean="0"/>
              <a:t> (APEX).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 107:191804, 2011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93" y="143842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X. </a:t>
            </a:r>
            <a:r>
              <a:rPr lang="en-US" sz="1400" dirty="0" err="1" smtClean="0"/>
              <a:t>Qian</a:t>
            </a:r>
            <a:r>
              <a:rPr lang="en-US" sz="1400" dirty="0" smtClean="0"/>
              <a:t>, </a:t>
            </a:r>
            <a:r>
              <a:rPr lang="en-US" sz="1400" i="1" dirty="0" smtClean="0"/>
              <a:t>et.al</a:t>
            </a:r>
            <a:r>
              <a:rPr lang="en-US" sz="1400" dirty="0" smtClean="0"/>
              <a:t>., </a:t>
            </a:r>
            <a:r>
              <a:rPr lang="en-US" sz="1400" b="1" dirty="0" smtClean="0"/>
              <a:t>Single Spin Asymmetries in Charged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Production from Semi-Inclusive Deep Inelastic Scattering on a Transversely Polarized  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He Target. </a:t>
            </a:r>
            <a:r>
              <a:rPr lang="en-US" sz="1400" b="1" dirty="0" smtClean="0">
                <a:solidFill>
                  <a:schemeClr val="accent2"/>
                </a:solidFill>
              </a:rPr>
              <a:t>Phys.Rev.Lett.107:072003,2011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3" y="2349039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G. Ron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Low 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measurements of the proton form factor ratio $</a:t>
            </a:r>
            <a:r>
              <a:rPr lang="en-US" sz="1400" b="1" dirty="0" err="1" smtClean="0"/>
              <a:t>mu_p</a:t>
            </a:r>
            <a:r>
              <a:rPr lang="en-US" sz="1400" b="1" dirty="0" smtClean="0"/>
              <a:t> G_E / G_M$.   </a:t>
            </a:r>
            <a:r>
              <a:rPr lang="en-US" sz="1400" b="1" dirty="0" smtClean="0">
                <a:solidFill>
                  <a:schemeClr val="accent2"/>
                </a:solidFill>
              </a:rPr>
              <a:t>PRC 84 (2011) 055204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755" y="4427322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P. </a:t>
            </a:r>
            <a:r>
              <a:rPr lang="en-US" sz="1400" dirty="0" err="1" smtClean="0"/>
              <a:t>Malace</a:t>
            </a:r>
            <a:r>
              <a:rPr lang="en-US" sz="1400" dirty="0" smtClean="0"/>
              <a:t>, et.al</a:t>
            </a:r>
            <a:r>
              <a:rPr lang="en-US" sz="1400" b="1" dirty="0" smtClean="0"/>
              <a:t>.  A precise extraction of the induced polarization in the </a:t>
            </a:r>
            <a:r>
              <a:rPr lang="en-US" sz="1400" b="1" baseline="30000" dirty="0" smtClean="0"/>
              <a:t>4</a:t>
            </a:r>
            <a:r>
              <a:rPr lang="en-US" sz="1400" b="1" dirty="0" smtClean="0"/>
              <a:t>He(</a:t>
            </a:r>
            <a:r>
              <a:rPr lang="en-US" sz="1400" b="1" dirty="0" err="1" smtClean="0"/>
              <a:t>e,e'p</a:t>
            </a:r>
            <a:r>
              <a:rPr lang="en-US" sz="1400" b="1" dirty="0" smtClean="0"/>
              <a:t>)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H reaction </a:t>
            </a:r>
            <a:r>
              <a:rPr lang="en-US" sz="1400" b="1" dirty="0" smtClean="0">
                <a:solidFill>
                  <a:schemeClr val="accent2"/>
                </a:solidFill>
              </a:rPr>
              <a:t>Phys.Rev.Lett.106:052501,2011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548" y="5323670"/>
            <a:ext cx="6927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Fuchey</a:t>
            </a:r>
            <a:r>
              <a:rPr lang="en-US" sz="1400" dirty="0" smtClean="0"/>
              <a:t>, </a:t>
            </a:r>
            <a:r>
              <a:rPr lang="en-US" sz="1400" i="1" dirty="0" smtClean="0"/>
              <a:t>et.al.,  </a:t>
            </a:r>
            <a:r>
              <a:rPr lang="en-US" sz="1400" b="1" dirty="0" smtClean="0"/>
              <a:t>Exclusive Neutral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Electroproduction</a:t>
            </a:r>
            <a:r>
              <a:rPr lang="en-US" sz="1400" b="1" dirty="0" smtClean="0"/>
              <a:t> in the Deeply Virtual Regime  </a:t>
            </a:r>
            <a:r>
              <a:rPr lang="en-US" sz="1400" b="1" dirty="0" smtClean="0">
                <a:solidFill>
                  <a:schemeClr val="accent2"/>
                </a:solidFill>
              </a:rPr>
              <a:t>Phys.Rev.C83:025201,2011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408" y="5905593"/>
            <a:ext cx="8664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Glister,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Polarization </a:t>
            </a:r>
            <a:r>
              <a:rPr lang="en-US" sz="1400" b="1" dirty="0" err="1" smtClean="0"/>
              <a:t>Obs</a:t>
            </a:r>
            <a:r>
              <a:rPr lang="en-US" sz="1400" b="1" dirty="0" smtClean="0"/>
              <a:t> in Deuteron Photodisintegration below 360 </a:t>
            </a:r>
            <a:r>
              <a:rPr lang="en-US" sz="1400" b="1" dirty="0" err="1" smtClean="0"/>
              <a:t>MeV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Phys.Lett.B697:194-198,2011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754" y="4945251"/>
            <a:ext cx="8700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G.D. Cates, </a:t>
            </a:r>
            <a:r>
              <a:rPr lang="en-US" sz="1400" i="1" dirty="0" smtClean="0"/>
              <a:t>et.al., </a:t>
            </a:r>
            <a:r>
              <a:rPr lang="en-US" sz="1400" b="1" dirty="0" smtClean="0"/>
              <a:t>Flavor decomposition of elastic nucleon E&amp;M form factors   </a:t>
            </a:r>
            <a:r>
              <a:rPr lang="en-US" sz="1400" b="1" dirty="0" smtClean="0">
                <a:solidFill>
                  <a:srgbClr val="C00000"/>
                </a:solidFill>
              </a:rPr>
              <a:t>Phys.Rev.Lett.106:252003,2011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413" y="3607188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X. Zhan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Proton Elastic FF Ratio at low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 </a:t>
            </a:r>
            <a:r>
              <a:rPr lang="en-US" sz="1400" b="1" dirty="0" smtClean="0">
                <a:solidFill>
                  <a:schemeClr val="accent2"/>
                </a:solidFill>
              </a:rPr>
              <a:t>Phys.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. B705 59 (2011)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481" y="3101924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L. B. </a:t>
            </a:r>
            <a:r>
              <a:rPr lang="en-US" sz="1400" dirty="0" err="1" smtClean="0"/>
              <a:t>Weinsten</a:t>
            </a:r>
            <a:r>
              <a:rPr lang="en-US" sz="1400" dirty="0" smtClean="0"/>
              <a:t>, </a:t>
            </a:r>
            <a:r>
              <a:rPr lang="en-US" sz="1400" i="1" dirty="0" smtClean="0"/>
              <a:t>et.al</a:t>
            </a:r>
            <a:r>
              <a:rPr lang="en-US" sz="1400" dirty="0" smtClean="0"/>
              <a:t>., </a:t>
            </a:r>
            <a:r>
              <a:rPr lang="en-US" sz="1400" b="1" dirty="0" smtClean="0"/>
              <a:t>Short Range Correlations and the EMC Effect 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. 106: 052301, 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413" y="4068249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Meziane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Effects Beyond Born in Pol. Transf. Obs. </a:t>
            </a:r>
            <a:r>
              <a:rPr lang="en-US" sz="1400" b="1" dirty="0" err="1" smtClean="0"/>
              <a:t>ep</a:t>
            </a:r>
            <a:r>
              <a:rPr lang="en-US" sz="1400" b="1" dirty="0" smtClean="0"/>
              <a:t> Elastic   </a:t>
            </a:r>
            <a:r>
              <a:rPr lang="en-US" sz="1400" b="1" dirty="0" smtClean="0">
                <a:solidFill>
                  <a:schemeClr val="accent2"/>
                </a:solidFill>
              </a:rPr>
              <a:t>Phys. Rev. </a:t>
            </a:r>
            <a:r>
              <a:rPr lang="en-US" sz="1400" b="1" dirty="0" err="1" smtClean="0">
                <a:solidFill>
                  <a:schemeClr val="accent2"/>
                </a:solidFill>
              </a:rPr>
              <a:t>Lett</a:t>
            </a:r>
            <a:r>
              <a:rPr lang="en-US" sz="1400" b="1" dirty="0" smtClean="0">
                <a:solidFill>
                  <a:schemeClr val="accent2"/>
                </a:solidFill>
              </a:rPr>
              <a:t> 106. 132501, 2011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26670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Arrington</a:t>
            </a:r>
            <a:r>
              <a:rPr lang="en-US" sz="1400" i="1" dirty="0" smtClean="0"/>
              <a:t> et al.</a:t>
            </a:r>
            <a:r>
              <a:rPr lang="en-US" sz="1400" dirty="0" smtClean="0"/>
              <a:t> </a:t>
            </a:r>
            <a:r>
              <a:rPr lang="en-US" sz="1400" b="1" dirty="0" smtClean="0"/>
              <a:t>Short-Range Nucleon-Nucleon Correlations   </a:t>
            </a:r>
            <a:r>
              <a:rPr lang="en-US" sz="1400" b="1" dirty="0" smtClean="0">
                <a:solidFill>
                  <a:schemeClr val="accent2"/>
                </a:solidFill>
              </a:rPr>
              <a:t>arXiv:1104.1196 [</a:t>
            </a:r>
            <a:r>
              <a:rPr lang="en-US" sz="1400" b="1" dirty="0" err="1" smtClean="0">
                <a:solidFill>
                  <a:schemeClr val="accent2"/>
                </a:solidFill>
              </a:rPr>
              <a:t>nucl</a:t>
            </a:r>
            <a:r>
              <a:rPr lang="en-US" sz="1400" b="1" dirty="0" smtClean="0">
                <a:solidFill>
                  <a:schemeClr val="accent2"/>
                </a:solidFill>
              </a:rPr>
              <a:t>-ex]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228600"/>
            <a:ext cx="600106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Expected  Future  Publications  of  Hall 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Transverse asymmetries from 4 nuclei (a byproduct of HAPPEX, PREX)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NIM article about PREX detector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PVDIS at 6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both a PRL and a longer archival article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NIM article about PVDIS DAQ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9Be(e,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e'k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+) from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hypernuclear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collaboration 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E08-005: Transverse QE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E05-102: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 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E05-102:  QE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&amp; 3He(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E05-015:  Transverse QE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E04-007: pi0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E07-006: Short Range Correlations 4He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E08-008: D(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with Focal Plane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Polarimeter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E08-009: 4He(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E08-010: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e,e'p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N-&gt;Delta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E08-014: x&gt;2 SRC with 48Ca &amp; 40Ca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He-3(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e,e'n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– PRC paper with all four data points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polarized He3 target – PRC or NIM paper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NIM paper about S1m s-shape counter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PRL on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gamma,p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+\pi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^0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Single Spin Asymmetry in DIS (E07-013)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SSA in inclusive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hadron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(Part of E06-010)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SSA in SIDIS production of K+- and proton (Part of E06-010)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Polarized 3He target for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transversity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(NIM)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E08-007: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e,e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') elastic – ran this Spring using polarized NH3 target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g2p experiment – ran this Spring using polarized NH3 target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A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510" y="947690"/>
            <a:ext cx="5105400" cy="33282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2890" y="3834981"/>
            <a:ext cx="6858000" cy="22098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                      </a:t>
            </a:r>
            <a:r>
              <a:rPr lang="en-US" sz="3400" b="1" dirty="0" smtClean="0">
                <a:solidFill>
                  <a:srgbClr val="C00000"/>
                </a:solidFill>
              </a:rPr>
              <a:t>  </a:t>
            </a:r>
            <a:r>
              <a:rPr lang="en-US" sz="6400" b="1" dirty="0" smtClean="0">
                <a:solidFill>
                  <a:srgbClr val="C00000"/>
                </a:solidFill>
              </a:rPr>
              <a:t>Publications  </a:t>
            </a:r>
            <a:r>
              <a:rPr lang="en-US" sz="6400" b="1" dirty="0" smtClean="0">
                <a:solidFill>
                  <a:srgbClr val="C00000"/>
                </a:solidFill>
              </a:rPr>
              <a:t>:  </a:t>
            </a:r>
            <a:r>
              <a:rPr lang="en-US" sz="6400" b="1" dirty="0" smtClean="0">
                <a:solidFill>
                  <a:srgbClr val="C00000"/>
                </a:solidFill>
              </a:rPr>
              <a:t>   </a:t>
            </a:r>
            <a:r>
              <a:rPr lang="en-US" sz="6400" b="1" dirty="0" smtClean="0">
                <a:solidFill>
                  <a:srgbClr val="C00000"/>
                </a:solidFill>
              </a:rPr>
              <a:t>~10  per  year  </a:t>
            </a:r>
            <a:r>
              <a:rPr lang="en-US" sz="6400" b="1" dirty="0" smtClean="0">
                <a:solidFill>
                  <a:srgbClr val="C00000"/>
                </a:solidFill>
              </a:rPr>
              <a:t>last  2  years</a:t>
            </a:r>
            <a:endParaRPr lang="en-US" sz="6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400" b="1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en-US" sz="6400" b="1" dirty="0" smtClean="0">
                <a:solidFill>
                  <a:srgbClr val="C00000"/>
                </a:solidFill>
              </a:rPr>
              <a:t>   expect </a:t>
            </a:r>
            <a:r>
              <a:rPr lang="en-US" sz="6400" b="1" dirty="0" smtClean="0">
                <a:solidFill>
                  <a:srgbClr val="C00000"/>
                </a:solidFill>
              </a:rPr>
              <a:t>another  ~25  </a:t>
            </a:r>
            <a:r>
              <a:rPr lang="en-US" sz="6400" b="1" dirty="0" smtClean="0">
                <a:solidFill>
                  <a:srgbClr val="C00000"/>
                </a:solidFill>
              </a:rPr>
              <a:t> in  next  2  years</a:t>
            </a:r>
            <a:endParaRPr lang="en-US" sz="6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6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400" b="1" dirty="0" smtClean="0">
                <a:solidFill>
                  <a:srgbClr val="C00000"/>
                </a:solidFill>
              </a:rPr>
              <a:t>             </a:t>
            </a:r>
            <a:r>
              <a:rPr lang="en-US" sz="6400" b="1" dirty="0" smtClean="0">
                <a:solidFill>
                  <a:srgbClr val="C00000"/>
                </a:solidFill>
              </a:rPr>
              <a:t> </a:t>
            </a:r>
            <a:r>
              <a:rPr lang="en-US" sz="6400" b="1" dirty="0" smtClean="0">
                <a:solidFill>
                  <a:srgbClr val="00B050"/>
                </a:solidFill>
              </a:rPr>
              <a:t>g2p / </a:t>
            </a:r>
            <a:r>
              <a:rPr lang="en-US" sz="6400" b="1" dirty="0" err="1" smtClean="0">
                <a:solidFill>
                  <a:srgbClr val="00B050"/>
                </a:solidFill>
              </a:rPr>
              <a:t>GEp</a:t>
            </a:r>
            <a:r>
              <a:rPr lang="en-US" sz="6400" b="1" dirty="0" smtClean="0">
                <a:solidFill>
                  <a:srgbClr val="00B050"/>
                </a:solidFill>
              </a:rPr>
              <a:t>   has  been  completed.  </a:t>
            </a:r>
            <a:r>
              <a:rPr lang="en-US" sz="6400" b="1" dirty="0" smtClean="0">
                <a:solidFill>
                  <a:srgbClr val="00B050"/>
                </a:solidFill>
              </a:rPr>
              <a:t> </a:t>
            </a:r>
            <a:endParaRPr lang="en-US" sz="6400" i="1" dirty="0" smtClean="0"/>
          </a:p>
          <a:p>
            <a:endParaRPr lang="en-US" sz="6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6400" b="1" dirty="0" smtClean="0">
                <a:solidFill>
                  <a:srgbClr val="C00000"/>
                </a:solidFill>
              </a:rPr>
              <a:t>              </a:t>
            </a:r>
            <a:r>
              <a:rPr lang="en-US" sz="6400" b="1" dirty="0" smtClean="0">
                <a:solidFill>
                  <a:srgbClr val="C00000"/>
                </a:solidFill>
              </a:rPr>
              <a:t>A  </a:t>
            </a:r>
            <a:r>
              <a:rPr lang="en-US" sz="6400" b="1" dirty="0" smtClean="0">
                <a:solidFill>
                  <a:srgbClr val="C00000"/>
                </a:solidFill>
              </a:rPr>
              <a:t>“</a:t>
            </a:r>
            <a:r>
              <a:rPr lang="en-US" sz="6400" b="1" dirty="0" err="1" smtClean="0">
                <a:solidFill>
                  <a:srgbClr val="C00000"/>
                </a:solidFill>
              </a:rPr>
              <a:t>strawman</a:t>
            </a:r>
            <a:r>
              <a:rPr lang="en-US" sz="6400" b="1" dirty="0" smtClean="0">
                <a:solidFill>
                  <a:srgbClr val="C00000"/>
                </a:solidFill>
              </a:rPr>
              <a:t>” </a:t>
            </a:r>
            <a:r>
              <a:rPr lang="en-US" sz="6400" b="1" dirty="0" smtClean="0">
                <a:solidFill>
                  <a:srgbClr val="C00000"/>
                </a:solidFill>
              </a:rPr>
              <a:t> schedule  for  early  12 </a:t>
            </a:r>
            <a:r>
              <a:rPr lang="en-US" sz="6400" b="1" dirty="0" err="1" smtClean="0">
                <a:solidFill>
                  <a:srgbClr val="C00000"/>
                </a:solidFill>
              </a:rPr>
              <a:t>GeV</a:t>
            </a:r>
            <a:r>
              <a:rPr lang="en-US" sz="6400" b="1" dirty="0" smtClean="0">
                <a:solidFill>
                  <a:srgbClr val="C00000"/>
                </a:solidFill>
              </a:rPr>
              <a:t> </a:t>
            </a:r>
            <a:r>
              <a:rPr lang="en-US" sz="6400" b="1" dirty="0" smtClean="0">
                <a:solidFill>
                  <a:srgbClr val="C00000"/>
                </a:solidFill>
              </a:rPr>
              <a:t> has  been  presented</a:t>
            </a:r>
            <a:r>
              <a:rPr lang="en-US" sz="6400" dirty="0" smtClean="0"/>
              <a:t> </a:t>
            </a:r>
            <a:endParaRPr lang="en-US" sz="6400" dirty="0" smtClean="0"/>
          </a:p>
          <a:p>
            <a:pPr>
              <a:buNone/>
            </a:pPr>
            <a:endParaRPr lang="en-US" sz="6400" dirty="0" smtClean="0"/>
          </a:p>
          <a:p>
            <a:pPr>
              <a:buNone/>
            </a:pPr>
            <a:r>
              <a:rPr lang="en-US" sz="6400" dirty="0" smtClean="0"/>
              <a:t>                      </a:t>
            </a:r>
            <a:endParaRPr lang="en-US" sz="6400" i="1" dirty="0" smtClean="0"/>
          </a:p>
          <a:p>
            <a:endParaRPr lang="en-US" sz="3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95"/>
            <a:ext cx="82296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Summary :   Hall A  Status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867400"/>
            <a:ext cx="165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Michaels,  PAC39</a:t>
            </a:r>
          </a:p>
          <a:p>
            <a:r>
              <a:rPr lang="en-US" sz="1400" dirty="0" smtClean="0"/>
              <a:t>June  18,  2012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4" y="1524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Recent   Activity   in   Hall A</a:t>
            </a:r>
            <a:r>
              <a:rPr lang="en-US" sz="28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B050"/>
                </a:solidFill>
              </a:rPr>
              <a:t>since  PAC38 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0751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Aug 2011 -  Oct 2011    Installation  of  g2p/</a:t>
            </a:r>
            <a:r>
              <a:rPr lang="en-US" dirty="0" err="1" smtClean="0">
                <a:solidFill>
                  <a:srgbClr val="008000"/>
                </a:solidFill>
              </a:rPr>
              <a:t>GEp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Oct  2011     g2p /</a:t>
            </a:r>
            <a:r>
              <a:rPr lang="en-US" dirty="0" err="1" smtClean="0">
                <a:solidFill>
                  <a:srgbClr val="0070C0"/>
                </a:solidFill>
              </a:rPr>
              <a:t>GEp</a:t>
            </a:r>
            <a:r>
              <a:rPr lang="en-US" dirty="0" smtClean="0">
                <a:solidFill>
                  <a:srgbClr val="0070C0"/>
                </a:solidFill>
              </a:rPr>
              <a:t>   polarized  target:   Failure of  superconducting  magnet 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					</a:t>
            </a:r>
            <a:r>
              <a:rPr lang="en-US" sz="1400" dirty="0" smtClean="0">
                <a:solidFill>
                  <a:srgbClr val="0070C0"/>
                </a:solidFill>
              </a:rPr>
              <a:t>(shorts to ground) 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Oct  13-14, 2011      Review  of  </a:t>
            </a:r>
            <a:r>
              <a:rPr lang="en-US" dirty="0" err="1" smtClean="0">
                <a:solidFill>
                  <a:srgbClr val="00B050"/>
                </a:solidFill>
              </a:rPr>
              <a:t>SuperBigbite</a:t>
            </a:r>
            <a:r>
              <a:rPr lang="en-US" dirty="0" smtClean="0">
                <a:solidFill>
                  <a:srgbClr val="00B050"/>
                </a:solidFill>
              </a:rPr>
              <a:t> Spectrometer (SBS)  by  DOE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		favorable  on  science  and  technology,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		needed  work  on  project  management,  cost,  schedule</a:t>
            </a:r>
            <a:endParaRPr lang="en-US" sz="1600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Oct 2011 -  Feb 2012    g2p/</a:t>
            </a:r>
            <a:r>
              <a:rPr lang="en-US" dirty="0" err="1" smtClean="0">
                <a:solidFill>
                  <a:srgbClr val="0070C0"/>
                </a:solidFill>
              </a:rPr>
              <a:t>GEp</a:t>
            </a:r>
            <a:r>
              <a:rPr lang="en-US" dirty="0" smtClean="0">
                <a:solidFill>
                  <a:srgbClr val="0070C0"/>
                </a:solidFill>
              </a:rPr>
              <a:t>  target  repairs  went  well.  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Achieved  80%  polarization  at 5T.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Robust, long-lifetime  target  that  is easier  to  service.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Mar 1 – May 18        Ran  g2p/</a:t>
            </a:r>
            <a:r>
              <a:rPr lang="en-US" dirty="0" err="1" smtClean="0">
                <a:solidFill>
                  <a:srgbClr val="00B050"/>
                </a:solidFill>
              </a:rPr>
              <a:t>Gep</a:t>
            </a:r>
            <a:r>
              <a:rPr lang="en-US" dirty="0" smtClean="0">
                <a:solidFill>
                  <a:srgbClr val="00B050"/>
                </a:solidFill>
              </a:rPr>
              <a:t>.    Collected  60%  data,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			but  no  “septum out”  (higher Q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  points.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Apr 12              DOE   approval of  the  SBS  Project  Management  Plan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with  glowing  physics  endorsement.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</a:t>
            </a:r>
            <a:r>
              <a:rPr lang="en-US" sz="1400" dirty="0" err="1" smtClean="0">
                <a:solidFill>
                  <a:srgbClr val="002060"/>
                </a:solidFill>
              </a:rPr>
              <a:t>Proj</a:t>
            </a:r>
            <a:r>
              <a:rPr lang="en-US" sz="1400" dirty="0" smtClean="0">
                <a:solidFill>
                  <a:srgbClr val="002060"/>
                </a:solidFill>
              </a:rPr>
              <a:t>. Mgt.  Team:    John </a:t>
            </a:r>
            <a:r>
              <a:rPr lang="en-US" sz="1400" dirty="0" err="1" smtClean="0">
                <a:solidFill>
                  <a:srgbClr val="002060"/>
                </a:solidFill>
              </a:rPr>
              <a:t>LeRose</a:t>
            </a:r>
            <a:r>
              <a:rPr lang="en-US" sz="14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</a:rPr>
              <a:t>Bogdan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Wojtsekhowski</a:t>
            </a:r>
            <a:r>
              <a:rPr lang="en-US" sz="1400" dirty="0" smtClean="0">
                <a:solidFill>
                  <a:srgbClr val="002060"/>
                </a:solidFill>
              </a:rPr>
              <a:t> ,    </a:t>
            </a:r>
            <a:r>
              <a:rPr lang="en-US" sz="1400" dirty="0" err="1" smtClean="0">
                <a:solidFill>
                  <a:srgbClr val="002060"/>
                </a:solidFill>
              </a:rPr>
              <a:t>Gordan</a:t>
            </a:r>
            <a:r>
              <a:rPr lang="en-US" sz="1400" dirty="0" smtClean="0">
                <a:solidFill>
                  <a:srgbClr val="002060"/>
                </a:solidFill>
              </a:rPr>
              <a:t> Cates,  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				</a:t>
            </a:r>
            <a:r>
              <a:rPr lang="en-US" sz="1400" dirty="0" err="1" smtClean="0">
                <a:solidFill>
                  <a:srgbClr val="002060"/>
                </a:solidFill>
              </a:rPr>
              <a:t>Kees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deJager</a:t>
            </a:r>
            <a:r>
              <a:rPr lang="en-US" sz="1400" dirty="0" smtClean="0">
                <a:solidFill>
                  <a:srgbClr val="002060"/>
                </a:solidFill>
              </a:rPr>
              <a:t>    +   Hall  A  Leader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80" y="2196802"/>
            <a:ext cx="7005852" cy="457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60" y="1018315"/>
            <a:ext cx="2819400" cy="37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5" y="713510"/>
            <a:ext cx="2438400" cy="304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Uva</a:t>
            </a:r>
            <a:r>
              <a:rPr lang="en-US" sz="1400" b="1" dirty="0" smtClean="0">
                <a:solidFill>
                  <a:schemeClr val="tx1"/>
                </a:solidFill>
              </a:rPr>
              <a:t>/</a:t>
            </a:r>
            <a:r>
              <a:rPr lang="en-US" sz="1400" b="1" dirty="0" err="1" smtClean="0">
                <a:solidFill>
                  <a:schemeClr val="tx1"/>
                </a:solidFill>
              </a:rPr>
              <a:t>Jlab</a:t>
            </a:r>
            <a:r>
              <a:rPr lang="en-US" sz="1400" b="1" dirty="0" smtClean="0">
                <a:solidFill>
                  <a:schemeClr val="tx1"/>
                </a:solidFill>
              </a:rPr>
              <a:t>  Polarized NH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 Target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35464" y="152400"/>
            <a:ext cx="5410200" cy="1066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Low Q</a:t>
            </a:r>
            <a:r>
              <a:rPr lang="en-GB" sz="2000" b="1" baseline="30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2  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g</a:t>
            </a:r>
            <a:r>
              <a:rPr lang="en-GB" sz="2000" b="1" baseline="30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p</a:t>
            </a:r>
            <a:r>
              <a:rPr lang="en-GB" sz="2000" b="1" baseline="-25000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2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and </a:t>
            </a:r>
            <a:r>
              <a:rPr lang="en-GB" sz="2000" b="1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G</a:t>
            </a:r>
            <a:r>
              <a:rPr lang="en-GB" sz="2000" b="1" baseline="30000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E</a:t>
            </a:r>
            <a:r>
              <a:rPr lang="en-GB" sz="2000" b="1" baseline="-25000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p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 Experiments (6 </a:t>
            </a:r>
            <a:r>
              <a:rPr lang="en-GB" sz="2000" b="1" dirty="0" err="1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GeV</a:t>
            </a:r>
            <a:r>
              <a:rPr lang="en-GB" sz="2000" b="1" dirty="0" smtClean="0">
                <a:solidFill>
                  <a:srgbClr val="920000"/>
                </a:solidFill>
                <a:latin typeface="Arial" charset="0"/>
                <a:ea typeface="AR PL UMing HK" charset="0"/>
                <a:cs typeface="AR PL UMing HK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3592" y="990600"/>
            <a:ext cx="32848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Production   Mar -  May  2012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      +  test run  Dec 13 – 22,  2011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Overcame  problems  with target  magnet,  late  </a:t>
            </a:r>
            <a:r>
              <a:rPr lang="en-US" dirty="0" err="1" smtClean="0">
                <a:solidFill>
                  <a:srgbClr val="002060"/>
                </a:solidFill>
              </a:rPr>
              <a:t>beamline</a:t>
            </a:r>
            <a:r>
              <a:rPr lang="en-US" dirty="0" smtClean="0">
                <a:solidFill>
                  <a:srgbClr val="002060"/>
                </a:solidFill>
              </a:rPr>
              <a:t>  instrumentation,  bracing  of  bellows,  and  septum failure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5243732"/>
            <a:ext cx="2438400" cy="304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Modified  </a:t>
            </a:r>
            <a:r>
              <a:rPr lang="en-US" sz="1400" b="1" dirty="0" err="1" smtClean="0">
                <a:solidFill>
                  <a:schemeClr val="tx1"/>
                </a:solidFill>
              </a:rPr>
              <a:t>Beamline</a:t>
            </a:r>
            <a:r>
              <a:rPr lang="en-US" sz="1400" b="1" dirty="0" smtClean="0">
                <a:solidFill>
                  <a:schemeClr val="tx1"/>
                </a:solidFill>
              </a:rPr>
              <a:t>  in Hall 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64716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0.02 &lt;  Q</a:t>
            </a:r>
            <a:r>
              <a:rPr lang="en-US" baseline="30000" dirty="0" smtClean="0"/>
              <a:t>2</a:t>
            </a:r>
            <a:r>
              <a:rPr lang="en-US" dirty="0" smtClean="0"/>
              <a:t>  &lt;  0.30  GeV</a:t>
            </a:r>
            <a:r>
              <a:rPr lang="en-US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145356"/>
            <a:ext cx="1371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Jian</a:t>
            </a:r>
            <a:r>
              <a:rPr lang="en-US" sz="1400" dirty="0" smtClean="0">
                <a:solidFill>
                  <a:schemeClr val="tx2"/>
                </a:solidFill>
              </a:rPr>
              <a:t>-Ping  Chen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Camsonne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en-US" sz="1400" dirty="0" smtClean="0">
                <a:solidFill>
                  <a:schemeClr val="tx2"/>
                </a:solidFill>
              </a:rPr>
              <a:t>K. </a:t>
            </a:r>
            <a:r>
              <a:rPr lang="en-US" sz="1400" dirty="0" err="1" smtClean="0">
                <a:solidFill>
                  <a:schemeClr val="tx2"/>
                </a:solidFill>
              </a:rPr>
              <a:t>Slifer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en-US" sz="1400" dirty="0" smtClean="0">
                <a:solidFill>
                  <a:schemeClr val="tx2"/>
                </a:solidFill>
              </a:rPr>
              <a:t>D.  </a:t>
            </a:r>
            <a:r>
              <a:rPr lang="en-US" sz="1400" dirty="0" err="1" smtClean="0">
                <a:solidFill>
                  <a:schemeClr val="tx2"/>
                </a:solidFill>
              </a:rPr>
              <a:t>Crabb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R.  Gilman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G. Ron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D.  Day</a:t>
            </a: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A. </a:t>
            </a:r>
            <a:r>
              <a:rPr lang="en-US" sz="1400" dirty="0" err="1" smtClean="0">
                <a:solidFill>
                  <a:schemeClr val="tx2"/>
                </a:solidFill>
              </a:rPr>
              <a:t>Sarty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400050" indent="-400050"/>
            <a:r>
              <a:rPr lang="en-US" sz="1400" dirty="0" smtClean="0">
                <a:solidFill>
                  <a:schemeClr val="tx2"/>
                </a:solidFill>
              </a:rPr>
              <a:t>J.  Arrington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9120" y="5282424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Chicane  Magnets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Septum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Low-current  Monitors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Local  Beam  dump</a:t>
            </a:r>
          </a:p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 </a:t>
            </a:r>
            <a:r>
              <a:rPr lang="en-US" sz="1200" dirty="0" smtClean="0"/>
              <a:t>Slow Raster</a:t>
            </a:r>
            <a:endParaRPr lang="en-US" sz="1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1066800" y="104930"/>
            <a:ext cx="4635484" cy="41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200" dirty="0"/>
              <a:t>E08-027 : Proton g</a:t>
            </a:r>
            <a:r>
              <a:rPr lang="en-US" sz="2200" baseline="-25000" dirty="0"/>
              <a:t>2 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Structure  Function</a:t>
            </a:r>
            <a:endParaRPr lang="en-US" sz="2200" baseline="-25000" dirty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 rot="-5400000">
            <a:off x="-96648" y="1767688"/>
            <a:ext cx="1458139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BC Sum Rule</a:t>
            </a:r>
            <a:endParaRPr lang="en-US" sz="2000" dirty="0">
              <a:solidFill>
                <a:srgbClr val="C00000"/>
              </a:solidFill>
              <a:latin typeface="Helvetica" charset="0"/>
            </a:endParaRP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5848670" y="183630"/>
            <a:ext cx="2191160" cy="2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1300" dirty="0" err="1" smtClean="0">
                <a:solidFill>
                  <a:srgbClr val="A6764C"/>
                </a:solidFill>
              </a:rPr>
              <a:t>Camsonne</a:t>
            </a:r>
            <a:r>
              <a:rPr lang="en-US" sz="1300" dirty="0">
                <a:solidFill>
                  <a:srgbClr val="A6764C"/>
                </a:solidFill>
              </a:rPr>
              <a:t>, </a:t>
            </a:r>
            <a:r>
              <a:rPr lang="en-US" sz="1300" dirty="0" err="1">
                <a:solidFill>
                  <a:srgbClr val="A6764C"/>
                </a:solidFill>
              </a:rPr>
              <a:t>Crabb</a:t>
            </a:r>
            <a:r>
              <a:rPr lang="en-US" sz="1300" dirty="0">
                <a:solidFill>
                  <a:srgbClr val="A6764C"/>
                </a:solidFill>
              </a:rPr>
              <a:t>, Chen, </a:t>
            </a:r>
            <a:r>
              <a:rPr lang="en-US" sz="1300" dirty="0" err="1">
                <a:solidFill>
                  <a:srgbClr val="A6764C"/>
                </a:solidFill>
              </a:rPr>
              <a:t>Slifer</a:t>
            </a:r>
            <a:endParaRPr lang="en-US" sz="1300" dirty="0">
              <a:solidFill>
                <a:srgbClr val="A6764C"/>
              </a:solidFill>
            </a:endParaRPr>
          </a:p>
        </p:txBody>
      </p:sp>
      <p:pic>
        <p:nvPicPr>
          <p:cNvPr id="17419" name="Picture 17" descr="gam2_0422.png"/>
          <p:cNvPicPr>
            <a:picLocks noChangeAspect="1"/>
          </p:cNvPicPr>
          <p:nvPr/>
        </p:nvPicPr>
        <p:blipFill>
          <a:blip r:embed="rId3" cstate="print"/>
          <a:srcRect l="3130" t="13876" r="7826" b="3084"/>
          <a:stretch>
            <a:fillRect/>
          </a:stretch>
        </p:blipFill>
        <p:spPr bwMode="auto">
          <a:xfrm>
            <a:off x="838200" y="753260"/>
            <a:ext cx="338963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dlt_0422.png"/>
          <p:cNvPicPr>
            <a:picLocks noChangeAspect="1"/>
          </p:cNvPicPr>
          <p:nvPr/>
        </p:nvPicPr>
        <p:blipFill>
          <a:blip r:embed="rId4" cstate="print"/>
          <a:srcRect l="3130" t="13876" r="9390" b="3084"/>
          <a:stretch>
            <a:fillRect/>
          </a:stretch>
        </p:blipFill>
        <p:spPr bwMode="auto">
          <a:xfrm>
            <a:off x="5334000" y="829460"/>
            <a:ext cx="3191510" cy="303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4128344" y="1802567"/>
            <a:ext cx="24166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Spin </a:t>
            </a:r>
            <a:r>
              <a:rPr lang="en-US" sz="2000" dirty="0" err="1">
                <a:solidFill>
                  <a:srgbClr val="C00000"/>
                </a:solidFill>
              </a:rPr>
              <a:t>Polarizability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Symbol" charset="2"/>
                <a:sym typeface="Symbol" charset="2"/>
              </a:rPr>
              <a:t></a:t>
            </a:r>
            <a:r>
              <a:rPr lang="en-US" sz="2000" baseline="-25000" dirty="0">
                <a:solidFill>
                  <a:srgbClr val="C00000"/>
                </a:solidFill>
              </a:rPr>
              <a:t>LT</a:t>
            </a:r>
            <a:r>
              <a:rPr lang="en-US" sz="2000" dirty="0">
                <a:solidFill>
                  <a:srgbClr val="C00000"/>
                </a:solidFill>
                <a:latin typeface="Helvetica" charset="0"/>
              </a:rPr>
              <a:t> </a:t>
            </a:r>
          </a:p>
        </p:txBody>
      </p:sp>
      <p:pic>
        <p:nvPicPr>
          <p:cNvPr id="14" name="Picture 5" descr="120514003838.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9600" y="39624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77980" y="47706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Target Polarization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0320" y="61709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 beam  dose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82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80 %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5640" y="432841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1106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taken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305800" y="2057400"/>
            <a:ext cx="76200" cy="71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200" y="926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taken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142032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taken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84760" y="23472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taken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>
            <a:stCxn id="20" idx="1"/>
          </p:cNvCxnSpPr>
          <p:nvPr/>
        </p:nvCxnSpPr>
        <p:spPr>
          <a:xfrm flipH="1" flipV="1">
            <a:off x="2743200" y="1371600"/>
            <a:ext cx="685800" cy="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457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</a:rPr>
              <a:t>Projected  errors  shown,  not  results  of  analysis.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kin_fu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568"/>
            <a:ext cx="4389120" cy="43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kin_achieved_21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530" y="1926834"/>
            <a:ext cx="4382770" cy="43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584960" y="2047149"/>
            <a:ext cx="994872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Planned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400801" y="2047149"/>
            <a:ext cx="1101696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Achieved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2971800" y="1066800"/>
            <a:ext cx="3262544" cy="4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500" dirty="0"/>
              <a:t>Overall </a:t>
            </a:r>
            <a:r>
              <a:rPr lang="en-US" sz="2500" dirty="0" smtClean="0"/>
              <a:t> Data  Collection</a:t>
            </a:r>
            <a:endParaRPr lang="en-US" sz="25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143000" y="381000"/>
            <a:ext cx="4635484" cy="41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2200" dirty="0"/>
              <a:t>E08-027 : Proton g</a:t>
            </a:r>
            <a:r>
              <a:rPr lang="en-US" sz="2200" baseline="-25000" dirty="0"/>
              <a:t>2 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Structure  Function</a:t>
            </a:r>
            <a:endParaRPr lang="en-US" sz="2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129070" y="260704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 “septum out”  running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838200" y="1066800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zh-CN" dirty="0" smtClean="0"/>
              <a:t> </a:t>
            </a:r>
            <a:r>
              <a:rPr lang="en-US" altLang="zh-CN" sz="2000" dirty="0" smtClean="0"/>
              <a:t>Elastic </a:t>
            </a:r>
            <a:r>
              <a:rPr lang="en-US" altLang="zh-CN" sz="2000" dirty="0" err="1" smtClean="0"/>
              <a:t>H(e,e’p</a:t>
            </a:r>
            <a:r>
              <a:rPr lang="en-US" altLang="zh-CN" sz="2000" dirty="0" smtClean="0"/>
              <a:t>) experiment with electrons and polarized target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 High statistical precision </a:t>
            </a:r>
            <a:r>
              <a:rPr lang="en-US" altLang="zh-CN" sz="2000" dirty="0"/>
              <a:t>(&lt;1%)</a:t>
            </a:r>
            <a:r>
              <a:rPr lang="en-US" altLang="zh-CN" sz="2000" dirty="0" smtClean="0"/>
              <a:t> beam-target asymmetry measurements</a:t>
            </a:r>
            <a:endParaRPr lang="en-US" altLang="zh-CN" sz="2000" dirty="0"/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zh-CN" sz="2000" dirty="0" smtClean="0"/>
              <a:t> 3 </a:t>
            </a:r>
            <a:r>
              <a:rPr lang="en-US" altLang="zh-CN" sz="2000" i="1" dirty="0"/>
              <a:t>Q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data points: </a:t>
            </a:r>
            <a:r>
              <a:rPr lang="en-US" altLang="zh-CN" sz="2000" dirty="0" smtClean="0">
                <a:solidFill>
                  <a:schemeClr val="accent2"/>
                </a:solidFill>
              </a:rPr>
              <a:t>0.015 </a:t>
            </a:r>
            <a:r>
              <a:rPr lang="en-US" altLang="zh-CN" sz="2000" dirty="0">
                <a:solidFill>
                  <a:schemeClr val="accent2"/>
                </a:solidFill>
              </a:rPr>
              <a:t>~ </a:t>
            </a:r>
            <a:r>
              <a:rPr lang="en-US" altLang="zh-CN" sz="2000" dirty="0" smtClean="0">
                <a:solidFill>
                  <a:schemeClr val="accent2"/>
                </a:solidFill>
              </a:rPr>
              <a:t>0.06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(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/c)</a:t>
            </a:r>
            <a:r>
              <a:rPr lang="en-US" altLang="zh-CN" sz="2000" baseline="30000" dirty="0" smtClean="0"/>
              <a:t>2</a:t>
            </a:r>
            <a:endParaRPr lang="en-US" altLang="zh-CN" sz="2000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0"/>
            <a:ext cx="8859838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 E08-007 -   </a:t>
            </a:r>
            <a:r>
              <a:rPr lang="en-US" sz="3600" dirty="0" smtClean="0">
                <a:solidFill>
                  <a:srgbClr val="0070C0"/>
                </a:solidFill>
              </a:rPr>
              <a:t>Part  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II</a:t>
            </a:r>
            <a:endParaRPr lang="en-US" sz="36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26720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endParaRPr lang="zh-CN" altLang="en-US" sz="1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" name="Picture 25" descr="final0-gep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438400"/>
            <a:ext cx="6160149" cy="417195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656380" y="4023610"/>
            <a:ext cx="342900" cy="2286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038600" y="2743200"/>
            <a:ext cx="2743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Part  </a:t>
            </a:r>
            <a:r>
              <a:rPr lang="en-US" sz="21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I</a:t>
            </a:r>
            <a:r>
              <a:rPr lang="en-US" sz="2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X. Zhan,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(2011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181600" y="732020"/>
            <a:ext cx="3398735" cy="2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731" tIns="36366" rIns="72731" bIns="36366">
            <a:spAutoFit/>
          </a:bodyPr>
          <a:lstStyle/>
          <a:p>
            <a:r>
              <a:rPr lang="en-US" sz="1300" dirty="0" err="1" smtClean="0">
                <a:solidFill>
                  <a:srgbClr val="A6764C"/>
                </a:solidFill>
              </a:rPr>
              <a:t>Higinbotham</a:t>
            </a:r>
            <a:r>
              <a:rPr lang="en-US" sz="1300" dirty="0" smtClean="0">
                <a:solidFill>
                  <a:srgbClr val="A6764C"/>
                </a:solidFill>
              </a:rPr>
              <a:t>, Gilman, Ron, Day, </a:t>
            </a:r>
            <a:r>
              <a:rPr lang="en-US" sz="1300" dirty="0" err="1" smtClean="0">
                <a:solidFill>
                  <a:srgbClr val="A6764C"/>
                </a:solidFill>
              </a:rPr>
              <a:t>Sarty</a:t>
            </a:r>
            <a:r>
              <a:rPr lang="en-US" sz="1300" dirty="0" smtClean="0">
                <a:solidFill>
                  <a:srgbClr val="A6764C"/>
                </a:solidFill>
              </a:rPr>
              <a:t>, Arrington</a:t>
            </a:r>
            <a:endParaRPr lang="en-US" sz="1300" dirty="0">
              <a:solidFill>
                <a:srgbClr val="A676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514600"/>
            <a:ext cx="1447800" cy="76944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Part  </a:t>
            </a:r>
            <a:r>
              <a:rPr lang="en-US" sz="2800" b="1" dirty="0" smtClean="0">
                <a:solidFill>
                  <a:srgbClr val="0070C0"/>
                </a:solidFill>
                <a:latin typeface="Georgia" pitchFamily="18" charset="0"/>
              </a:rPr>
              <a:t>II</a:t>
            </a:r>
          </a:p>
          <a:p>
            <a:r>
              <a:rPr lang="en-US" sz="1600" dirty="0" smtClean="0"/>
              <a:t>May-June 2012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485900" y="3284041"/>
            <a:ext cx="952500" cy="678359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4940510" y="2438400"/>
            <a:ext cx="4572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3" descr="Moller_from_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025" y="2337516"/>
            <a:ext cx="2462642" cy="15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2137" y="547468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1671285" y="139521"/>
            <a:ext cx="4168809" cy="6858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 year  view  of   Hall  A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467215" y="5495859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1692" y="546882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TextBox 7"/>
          <p:cNvSpPr txBox="1">
            <a:spLocks noChangeArrowheads="1"/>
          </p:cNvSpPr>
          <p:nvPr/>
        </p:nvSpPr>
        <p:spPr bwMode="auto">
          <a:xfrm>
            <a:off x="1181692" y="5502816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47123" name="TextBox 12"/>
          <p:cNvSpPr txBox="1">
            <a:spLocks noChangeArrowheads="1"/>
          </p:cNvSpPr>
          <p:nvPr/>
        </p:nvSpPr>
        <p:spPr bwMode="auto">
          <a:xfrm>
            <a:off x="6986690" y="5489509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2017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00920" y="3111216"/>
            <a:ext cx="1082384" cy="129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69630" y="2438400"/>
            <a:ext cx="9906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42740" y="2450890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2" name="TextBox 43"/>
          <p:cNvSpPr txBox="1">
            <a:spLocks noChangeArrowheads="1"/>
          </p:cNvSpPr>
          <p:nvPr/>
        </p:nvSpPr>
        <p:spPr bwMode="auto">
          <a:xfrm>
            <a:off x="304800" y="2615484"/>
            <a:ext cx="101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g2p/</a:t>
            </a:r>
            <a:r>
              <a:rPr lang="en-US" dirty="0" err="1">
                <a:solidFill>
                  <a:srgbClr val="00B050"/>
                </a:solidFill>
              </a:rPr>
              <a:t>GEp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1257837" y="2500656"/>
            <a:ext cx="15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16 </a:t>
            </a:r>
            <a:r>
              <a:rPr lang="en-US" sz="1600" dirty="0">
                <a:solidFill>
                  <a:srgbClr val="C00000"/>
                </a:solidFill>
              </a:rPr>
              <a:t>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2712202" y="2620249"/>
            <a:ext cx="1426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Early </a:t>
            </a:r>
            <a:r>
              <a:rPr lang="en-US" dirty="0" smtClean="0">
                <a:solidFill>
                  <a:srgbClr val="00B050"/>
                </a:solidFill>
              </a:rPr>
              <a:t> 12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2372190" y="3443990"/>
            <a:ext cx="180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12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r>
              <a:rPr lang="en-US" dirty="0" smtClean="0">
                <a:solidFill>
                  <a:srgbClr val="0070C0"/>
                </a:solidFill>
              </a:rPr>
              <a:t> Commissioning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4542020" y="240842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SuperBigbite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7138" name="TextBox 49"/>
          <p:cNvSpPr txBox="1">
            <a:spLocks noChangeArrowheads="1"/>
          </p:cNvSpPr>
          <p:nvPr/>
        </p:nvSpPr>
        <p:spPr bwMode="auto">
          <a:xfrm>
            <a:off x="4800600" y="3371049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MOLLER 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7139" name="TextBox 50"/>
          <p:cNvSpPr txBox="1">
            <a:spLocks noChangeArrowheads="1"/>
          </p:cNvSpPr>
          <p:nvPr/>
        </p:nvSpPr>
        <p:spPr bwMode="auto">
          <a:xfrm>
            <a:off x="5715000" y="483058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SOLID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369188" y="3776648"/>
            <a:ext cx="11430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65116" y="4619472"/>
            <a:ext cx="0" cy="60373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72788" y="2957856"/>
            <a:ext cx="1270612" cy="5253"/>
          </a:xfrm>
          <a:prstGeom prst="line">
            <a:avLst/>
          </a:prstGeom>
          <a:ln w="444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52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1588871" cy="10380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232" y="56272"/>
            <a:ext cx="1905000" cy="1270000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 l="3403" t="14978" r="1875" b="4770"/>
          <a:stretch>
            <a:fillRect/>
          </a:stretch>
        </p:blipFill>
        <p:spPr bwMode="auto">
          <a:xfrm>
            <a:off x="6809548" y="3817624"/>
            <a:ext cx="2159388" cy="18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60" name="Straight Connector 59"/>
          <p:cNvCxnSpPr/>
          <p:nvPr/>
        </p:nvCxnSpPr>
        <p:spPr>
          <a:xfrm>
            <a:off x="5086636" y="4800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33540" y="4800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386" y="381000"/>
            <a:ext cx="2457164" cy="191086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Connector 69"/>
          <p:cNvCxnSpPr/>
          <p:nvPr/>
        </p:nvCxnSpPr>
        <p:spPr>
          <a:xfrm flipV="1">
            <a:off x="2514600" y="2957856"/>
            <a:ext cx="1063268" cy="1394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895628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45908" y="5466472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1889768" y="5502816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657628" y="5502816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345776" y="5472332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073780" y="546882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21" name="TextBox 10"/>
          <p:cNvSpPr txBox="1">
            <a:spLocks noChangeArrowheads="1"/>
          </p:cNvSpPr>
          <p:nvPr/>
        </p:nvSpPr>
        <p:spPr bwMode="auto">
          <a:xfrm>
            <a:off x="3363356" y="5488748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47122" name="TextBox 11"/>
          <p:cNvSpPr txBox="1">
            <a:spLocks noChangeArrowheads="1"/>
          </p:cNvSpPr>
          <p:nvPr/>
        </p:nvSpPr>
        <p:spPr bwMode="auto">
          <a:xfrm>
            <a:off x="4083152" y="5488748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763092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05164" y="547468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90964" y="5477028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938896" y="5474680"/>
            <a:ext cx="685800" cy="4114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38764" y="5468820"/>
            <a:ext cx="725487" cy="4087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4800600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5520396" y="5480540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6236680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6976404" y="5502816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>
            <a:off x="7670412" y="5488748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29064" y="50878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fiscal year</a:t>
            </a:r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4888040" y="2438400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39575" y="79013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GeV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Planning   Committee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09800" y="1080868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Ron Gilman (chair),   Javier Gomez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Douglas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Higinbotham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Charles Hyde</a:t>
            </a:r>
          </a:p>
          <a:p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Nilanga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Liyanage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Kent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Paschke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48"/>
          <p:cNvSpPr txBox="1">
            <a:spLocks noChangeArrowheads="1"/>
          </p:cNvSpPr>
          <p:nvPr/>
        </p:nvSpPr>
        <p:spPr bwMode="auto">
          <a:xfrm>
            <a:off x="7030923" y="1830948"/>
            <a:ext cx="118056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SuperBigbite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7809962" y="2336442"/>
            <a:ext cx="850005" cy="3077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MOLLER  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84" name="Right Brace 83"/>
          <p:cNvSpPr/>
          <p:nvPr/>
        </p:nvSpPr>
        <p:spPr>
          <a:xfrm rot="16200000">
            <a:off x="2978670" y="976110"/>
            <a:ext cx="381000" cy="213360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49"/>
          <p:cNvSpPr txBox="1">
            <a:spLocks noChangeArrowheads="1"/>
          </p:cNvSpPr>
          <p:nvPr/>
        </p:nvSpPr>
        <p:spPr bwMode="auto">
          <a:xfrm>
            <a:off x="4572000" y="4038600"/>
            <a:ext cx="1315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--  Tritium --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endParaRPr lang="en-US" sz="1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494020" y="3120544"/>
            <a:ext cx="869430" cy="36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14600" y="5164110"/>
            <a:ext cx="836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~Feb 2014</a:t>
            </a:r>
            <a:endParaRPr lang="en-US" sz="1200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2514600" y="3778770"/>
            <a:ext cx="869430" cy="3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524000" y="4263154"/>
            <a:ext cx="2396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Physics Beam  </a:t>
            </a:r>
            <a:r>
              <a:rPr lang="en-US" dirty="0">
                <a:solidFill>
                  <a:srgbClr val="FF6600"/>
                </a:solidFill>
              </a:rPr>
              <a:t>to  Hall A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04020" y="3780020"/>
            <a:ext cx="869430" cy="3656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85305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562600" cy="808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Preliminary   Plans   for </a:t>
            </a:r>
            <a:b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Early    Beam    in    Hall   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63435" y="2479950"/>
            <a:ext cx="1905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3733800"/>
            <a:ext cx="2473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304800" y="179415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16 </a:t>
            </a:r>
            <a:r>
              <a:rPr lang="en-US" dirty="0">
                <a:solidFill>
                  <a:srgbClr val="C00000"/>
                </a:solidFill>
              </a:rPr>
              <a:t>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4495800" y="1932705"/>
            <a:ext cx="2269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Early   Experiments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1905000" y="180801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12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r>
              <a:rPr lang="en-US" dirty="0" smtClean="0">
                <a:solidFill>
                  <a:srgbClr val="00B050"/>
                </a:solidFill>
              </a:rPr>
              <a:t> Commissioning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5334000" y="4191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SuperBigbite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183115" y="4800602"/>
            <a:ext cx="0" cy="53339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084974" y="4613192"/>
            <a:ext cx="221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Beam  1</a:t>
            </a:r>
            <a:r>
              <a:rPr lang="en-US" baseline="30000" dirty="0">
                <a:solidFill>
                  <a:srgbClr val="FF6600"/>
                </a:solidFill>
              </a:rPr>
              <a:t>st</a:t>
            </a:r>
            <a:r>
              <a:rPr lang="en-US" dirty="0">
                <a:solidFill>
                  <a:srgbClr val="FF6600"/>
                </a:solidFill>
              </a:rPr>
              <a:t>  </a:t>
            </a:r>
            <a:r>
              <a:rPr lang="en-US" dirty="0" smtClean="0">
                <a:solidFill>
                  <a:srgbClr val="FF6600"/>
                </a:solidFill>
              </a:rPr>
              <a:t>    </a:t>
            </a:r>
            <a:r>
              <a:rPr lang="en-US" dirty="0">
                <a:solidFill>
                  <a:srgbClr val="FF6600"/>
                </a:solidFill>
              </a:rPr>
              <a:t>to  Hall A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876800" y="2479950"/>
            <a:ext cx="1676400" cy="0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7090" y="96980"/>
            <a:ext cx="2514600" cy="1676400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120" y="3830785"/>
            <a:ext cx="1757077" cy="144780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598964" y="6538797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52400" y="247995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0000" y="2479950"/>
            <a:ext cx="160020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170220" y="53547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2015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0775" y="5327075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415630" y="537556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2013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75513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83572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6259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TextBox 8"/>
          <p:cNvSpPr txBox="1">
            <a:spLocks noChangeArrowheads="1"/>
          </p:cNvSpPr>
          <p:nvPr/>
        </p:nvSpPr>
        <p:spPr bwMode="auto">
          <a:xfrm>
            <a:off x="5888185" y="535478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2016</a:t>
            </a:r>
            <a:endParaRPr lang="en-US" dirty="0"/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209800" y="53686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2014</a:t>
            </a:r>
            <a:endParaRPr lang="en-US" dirty="0"/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7696200" y="534786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FY  2017</a:t>
            </a:r>
            <a:endParaRPr lang="en-US" dirty="0"/>
          </a:p>
        </p:txBody>
      </p:sp>
      <p:sp>
        <p:nvSpPr>
          <p:cNvPr id="80" name="TextBox 48"/>
          <p:cNvSpPr txBox="1">
            <a:spLocks noChangeArrowheads="1"/>
          </p:cNvSpPr>
          <p:nvPr/>
        </p:nvSpPr>
        <p:spPr bwMode="auto">
          <a:xfrm>
            <a:off x="7204365" y="302029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SBS  Experiments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1" name="TextBox 48"/>
          <p:cNvSpPr txBox="1">
            <a:spLocks noChangeArrowheads="1"/>
          </p:cNvSpPr>
          <p:nvPr/>
        </p:nvSpPr>
        <p:spPr bwMode="auto">
          <a:xfrm>
            <a:off x="2514600" y="37407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SBS Project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2" name="TextBox 47"/>
          <p:cNvSpPr txBox="1">
            <a:spLocks noChangeArrowheads="1"/>
          </p:cNvSpPr>
          <p:nvPr/>
        </p:nvSpPr>
        <p:spPr bwMode="auto">
          <a:xfrm>
            <a:off x="1759519" y="2563075"/>
            <a:ext cx="194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APEX  </a:t>
            </a:r>
            <a:r>
              <a:rPr lang="en-US" sz="1400" dirty="0" smtClean="0">
                <a:solidFill>
                  <a:srgbClr val="00B050"/>
                </a:solidFill>
              </a:rPr>
              <a:t>and/or </a:t>
            </a:r>
            <a:r>
              <a:rPr lang="en-US" dirty="0" smtClean="0">
                <a:solidFill>
                  <a:srgbClr val="00B050"/>
                </a:solidFill>
              </a:rPr>
              <a:t> PREX 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6172200" y="2479950"/>
            <a:ext cx="160020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4779820" y="2528440"/>
            <a:ext cx="16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A1n   /   DVCS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9" name="TextBox 56"/>
          <p:cNvSpPr txBox="1">
            <a:spLocks noChangeArrowheads="1"/>
          </p:cNvSpPr>
          <p:nvPr/>
        </p:nvSpPr>
        <p:spPr bwMode="auto">
          <a:xfrm>
            <a:off x="3657600" y="440575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 </a:t>
            </a:r>
            <a:r>
              <a:rPr lang="en-US" dirty="0" err="1" smtClean="0">
                <a:solidFill>
                  <a:srgbClr val="FF6600"/>
                </a:solidFill>
              </a:rPr>
              <a:t>GeV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191000" y="4800600"/>
            <a:ext cx="0" cy="53339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Dark Matter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0235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Skin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1658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Neutron Spin</a:t>
            </a:r>
          </a:p>
          <a:p>
            <a:r>
              <a:rPr lang="en-US" sz="1400" dirty="0" smtClean="0"/>
              <a:t>Structure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687285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Deeply Virtual Compton </a:t>
            </a:r>
            <a:r>
              <a:rPr lang="en-US" sz="1400" dirty="0" err="1" smtClean="0"/>
              <a:t>Scatt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73640" y="32558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EM  Form  Factors </a:t>
            </a:r>
          </a:p>
          <a:p>
            <a:r>
              <a:rPr lang="en-US" sz="1400" dirty="0" smtClean="0"/>
              <a:t>at  high  Q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3482924" y="1038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Result  of  Hall A  Collaboration  planning  process.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Further   distillation  is  likely  to  be  required.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E.g.   </a:t>
            </a:r>
            <a:r>
              <a:rPr lang="en-US" dirty="0" err="1" smtClean="0"/>
              <a:t>G</a:t>
            </a:r>
            <a:r>
              <a:rPr lang="en-US" baseline="30000" dirty="0" err="1" smtClean="0"/>
              <a:t>p</a:t>
            </a:r>
            <a:r>
              <a:rPr lang="en-US" baseline="-25000" dirty="0" err="1" smtClean="0"/>
              <a:t>M</a:t>
            </a:r>
            <a:r>
              <a:rPr lang="en-US" dirty="0" smtClean="0"/>
              <a:t>  and  DVCS  require  the least resources.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856" y="3100760"/>
            <a:ext cx="19812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Projects</a:t>
            </a:r>
            <a:r>
              <a:rPr lang="en-US" dirty="0" smtClean="0"/>
              <a:t>:   </a:t>
            </a:r>
            <a:r>
              <a:rPr lang="en-US" sz="1400" dirty="0" smtClean="0"/>
              <a:t>1.   </a:t>
            </a:r>
            <a:r>
              <a:rPr lang="en-US" sz="1400" dirty="0" err="1" smtClean="0"/>
              <a:t>Moller</a:t>
            </a:r>
            <a:r>
              <a:rPr lang="en-US" sz="1400" dirty="0" smtClean="0"/>
              <a:t> </a:t>
            </a:r>
            <a:r>
              <a:rPr lang="en-US" sz="1400" dirty="0" err="1" smtClean="0"/>
              <a:t>polarimeter</a:t>
            </a:r>
            <a:endParaRPr lang="en-US" sz="1400" dirty="0" smtClean="0"/>
          </a:p>
          <a:p>
            <a:r>
              <a:rPr lang="en-US" sz="1400" dirty="0" smtClean="0"/>
              <a:t>  </a:t>
            </a:r>
          </a:p>
          <a:p>
            <a:pPr marL="342900" indent="-342900"/>
            <a:r>
              <a:rPr lang="en-US" sz="1400" dirty="0" smtClean="0"/>
              <a:t>2.  Compton </a:t>
            </a:r>
            <a:r>
              <a:rPr lang="en-US" sz="1400" dirty="0" err="1" smtClean="0"/>
              <a:t>polarimeter</a:t>
            </a:r>
            <a:endParaRPr lang="en-US" sz="1400" dirty="0" smtClean="0"/>
          </a:p>
          <a:p>
            <a:pPr marL="342900" indent="-342900"/>
            <a:r>
              <a:rPr lang="en-US" sz="1400" dirty="0" smtClean="0"/>
              <a:t>        </a:t>
            </a:r>
          </a:p>
          <a:p>
            <a:pPr marL="342900" indent="-342900"/>
            <a:r>
              <a:rPr lang="en-US" sz="1400" dirty="0" smtClean="0"/>
              <a:t>3. </a:t>
            </a:r>
            <a:r>
              <a:rPr lang="en-US" sz="1400" dirty="0" smtClean="0"/>
              <a:t>Energy </a:t>
            </a:r>
            <a:r>
              <a:rPr lang="en-US" sz="1400" dirty="0" err="1" smtClean="0"/>
              <a:t>Meas.Upgrade</a:t>
            </a:r>
            <a:r>
              <a:rPr lang="en-US" sz="1400" dirty="0" smtClean="0"/>
              <a:t> </a:t>
            </a:r>
            <a:endParaRPr lang="en-US" sz="16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733800"/>
            <a:ext cx="5763490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408" y="3733800"/>
            <a:ext cx="19050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5676" y="274789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S. Ban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Parity Violating Electron Scattering Measurements of Neutron Densities  </a:t>
            </a:r>
            <a:r>
              <a:rPr lang="en-US" sz="1400" b="1" dirty="0" smtClean="0">
                <a:solidFill>
                  <a:schemeClr val="accent2"/>
                </a:solidFill>
              </a:rPr>
              <a:t>J. Phys. 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G39 014104 , 2012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404" y="1974176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S. </a:t>
            </a:r>
            <a:r>
              <a:rPr lang="en-US" sz="1400" dirty="0" err="1" smtClean="0"/>
              <a:t>Abrahamyan</a:t>
            </a:r>
            <a:r>
              <a:rPr lang="en-US" sz="1400" dirty="0" smtClean="0"/>
              <a:t>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Neutron Radius of  208Pb  (PREX)  </a:t>
            </a:r>
            <a:r>
              <a:rPr lang="en-US" sz="1400" b="1" dirty="0" smtClean="0">
                <a:solidFill>
                  <a:schemeClr val="accent2"/>
                </a:solidFill>
              </a:rPr>
              <a:t> PRL 108 (2012) 112502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17" y="2389173"/>
            <a:ext cx="8001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C.J. Horowitz,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Weak Charge Form Factor and Radius of  208Pb  (PREX)  </a:t>
            </a:r>
            <a:r>
              <a:rPr lang="en-US" sz="1400" b="1" dirty="0" smtClean="0">
                <a:solidFill>
                  <a:schemeClr val="accent2"/>
                </a:solidFill>
              </a:rPr>
              <a:t> PRC C85 (2012) 032501.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613" y="1328232"/>
            <a:ext cx="8664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sz="1400" dirty="0" smtClean="0"/>
              <a:t>H. </a:t>
            </a:r>
            <a:r>
              <a:rPr lang="en-US" sz="1400" dirty="0" err="1" smtClean="0"/>
              <a:t>Fonvielle</a:t>
            </a:r>
            <a:r>
              <a:rPr lang="en-US" sz="1400" dirty="0" smtClean="0"/>
              <a:t>,</a:t>
            </a:r>
            <a:r>
              <a:rPr lang="en-US" sz="1400" i="1" dirty="0" smtClean="0"/>
              <a:t> et.al</a:t>
            </a:r>
            <a:r>
              <a:rPr lang="en-US" sz="1400" dirty="0" smtClean="0"/>
              <a:t>.  </a:t>
            </a:r>
            <a:r>
              <a:rPr lang="en-US" sz="1400" b="1" dirty="0" smtClean="0"/>
              <a:t>Virtual Compton Scattering and Generalized </a:t>
            </a:r>
            <a:r>
              <a:rPr lang="en-US" sz="1400" b="1" dirty="0" err="1" smtClean="0"/>
              <a:t>Polarizabilities</a:t>
            </a:r>
            <a:r>
              <a:rPr lang="en-US" sz="1400" b="1" dirty="0" smtClean="0"/>
              <a:t> of the Proton at</a:t>
            </a:r>
          </a:p>
          <a:p>
            <a:r>
              <a:rPr lang="en-US" sz="1400" b="1" dirty="0" smtClean="0"/>
              <a:t>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0.92 and 1.76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</a:t>
            </a:r>
            <a:r>
              <a:rPr lang="en-US" sz="1400" b="1" dirty="0" smtClean="0">
                <a:solidFill>
                  <a:schemeClr val="accent2"/>
                </a:solidFill>
              </a:rPr>
              <a:t>  arXiv:1205.3387 [</a:t>
            </a:r>
            <a:r>
              <a:rPr lang="en-US" sz="1400" b="1" dirty="0" err="1" smtClean="0">
                <a:solidFill>
                  <a:schemeClr val="accent2"/>
                </a:solidFill>
              </a:rPr>
              <a:t>nucl</a:t>
            </a:r>
            <a:r>
              <a:rPr lang="en-US" sz="1400" b="1" dirty="0" smtClean="0">
                <a:solidFill>
                  <a:schemeClr val="accent2"/>
                </a:solidFill>
              </a:rPr>
              <a:t>-ex]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5604" y="336570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Fomin</a:t>
            </a:r>
            <a:r>
              <a:rPr lang="en-US" sz="1400" dirty="0" smtClean="0"/>
              <a:t>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New measurements of high-momentum nucleons and short-range structures in nuclei      </a:t>
            </a:r>
            <a:r>
              <a:rPr lang="en-US" sz="1400" b="1" dirty="0" smtClean="0">
                <a:solidFill>
                  <a:schemeClr val="accent2"/>
                </a:solidFill>
              </a:rPr>
              <a:t>PRL 108  (2012) 092502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9672" y="397530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Z. Ahmed 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New  Precision Limit on the Strange vector Form Factors of the Proton      </a:t>
            </a:r>
            <a:r>
              <a:rPr lang="en-US" sz="1400" b="1" dirty="0" smtClean="0">
                <a:solidFill>
                  <a:schemeClr val="accent2"/>
                </a:solidFill>
              </a:rPr>
              <a:t>PRL 108  (2012) 102001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5676" y="4562628"/>
            <a:ext cx="812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J.  Huang</a:t>
            </a:r>
            <a:r>
              <a:rPr lang="en-US" sz="1400" b="1" dirty="0" smtClean="0"/>
              <a:t>,  </a:t>
            </a:r>
            <a:r>
              <a:rPr lang="en-US" sz="1400" i="1" dirty="0" smtClean="0"/>
              <a:t>et.al.</a:t>
            </a:r>
            <a:r>
              <a:rPr lang="en-US" sz="1400" b="1" dirty="0" smtClean="0"/>
              <a:t>  Beam-Target Double Spin Asymmetry A_LT in Charged </a:t>
            </a:r>
            <a:r>
              <a:rPr lang="en-US" sz="1400" b="1" dirty="0" err="1" smtClean="0"/>
              <a:t>Pion</a:t>
            </a:r>
            <a:r>
              <a:rPr lang="en-US" sz="1400" b="1" dirty="0" smtClean="0"/>
              <a:t> Production from Deep Inelastic Scattering on a Transversely Polarized He-3 Target at 1.4 &lt;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&lt;2.7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.   </a:t>
            </a:r>
            <a:r>
              <a:rPr lang="en-US" sz="1400" b="1" dirty="0" smtClean="0">
                <a:solidFill>
                  <a:schemeClr val="accent2"/>
                </a:solidFill>
              </a:rPr>
              <a:t>PRL 108 (2012) 052001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608" y="5146440"/>
            <a:ext cx="78486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A.J.R. Puckett, </a:t>
            </a:r>
            <a:r>
              <a:rPr lang="en-US" sz="1400" i="1" dirty="0" smtClean="0"/>
              <a:t>et.al.</a:t>
            </a:r>
            <a:r>
              <a:rPr lang="en-US" sz="1400" dirty="0" smtClean="0"/>
              <a:t>, </a:t>
            </a:r>
            <a:r>
              <a:rPr lang="en-US" sz="1400" b="1" dirty="0" smtClean="0"/>
              <a:t>Reanalysis of Proton Form Factor Ratio Data at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=  4.0, 4.8, and 5.6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   </a:t>
            </a:r>
            <a:r>
              <a:rPr lang="en-US" sz="1400" b="1" dirty="0" smtClean="0">
                <a:solidFill>
                  <a:schemeClr val="accent2"/>
                </a:solidFill>
              </a:rPr>
              <a:t>PRC 85 (2012) 045203</a:t>
            </a:r>
            <a:endParaRPr lang="en-US" sz="1400" dirty="0" smtClean="0">
              <a:solidFill>
                <a:schemeClr val="accent2"/>
              </a:solidFill>
            </a:endParaRPr>
          </a:p>
          <a:p>
            <a:endParaRPr lang="en-US" sz="1400" dirty="0" smtClean="0">
              <a:solidFill>
                <a:schemeClr val="accent2"/>
              </a:solidFill>
            </a:endParaRPr>
          </a:p>
          <a:p>
            <a:endParaRPr lang="en-US" sz="1400" baseline="30000" dirty="0" smtClean="0">
              <a:solidFill>
                <a:schemeClr val="accent2"/>
              </a:solidFill>
            </a:endParaRPr>
          </a:p>
          <a:p>
            <a:endParaRPr lang="en-US" sz="1400" baseline="30000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9744" y="5790037"/>
            <a:ext cx="824952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M. Friend, </a:t>
            </a:r>
            <a:r>
              <a:rPr lang="en-US" sz="1400" i="1" dirty="0" smtClean="0"/>
              <a:t>et.al..  </a:t>
            </a:r>
            <a:r>
              <a:rPr lang="en-US" sz="1400" b="1" dirty="0" smtClean="0"/>
              <a:t>Upgraded photon detector with integrating readout </a:t>
            </a:r>
            <a:r>
              <a:rPr lang="en-US" sz="1400" b="1" dirty="0" smtClean="0">
                <a:solidFill>
                  <a:schemeClr val="accent2"/>
                </a:solidFill>
              </a:rPr>
              <a:t> NIM A676 (2012) 96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60248" y="13395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Hall A    Publications  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in  </a:t>
            </a:r>
            <a:r>
              <a:rPr lang="en-US" sz="2000" b="1" dirty="0" smtClean="0">
                <a:solidFill>
                  <a:srgbClr val="00B0F0"/>
                </a:solidFill>
              </a:rPr>
              <a:t>2012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1107</Words>
  <Application>Microsoft Office PowerPoint</Application>
  <PresentationFormat>On-screen Show (4:3)</PresentationFormat>
  <Paragraphs>219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Experiment E08-007 -   Part  II</vt:lpstr>
      <vt:lpstr>11  year  view  of   Hall  A</vt:lpstr>
      <vt:lpstr>Preliminary   Plans   for  Early    Beam    in    Hall   A</vt:lpstr>
      <vt:lpstr>Hall A    Publications    in  2012</vt:lpstr>
      <vt:lpstr>Hall A    Publications    in  2011</vt:lpstr>
      <vt:lpstr>Slide 11</vt:lpstr>
      <vt:lpstr>Summary :   Hall A  Status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</dc:creator>
  <cp:lastModifiedBy>rom</cp:lastModifiedBy>
  <cp:revision>276</cp:revision>
  <dcterms:created xsi:type="dcterms:W3CDTF">2011-06-01T18:15:06Z</dcterms:created>
  <dcterms:modified xsi:type="dcterms:W3CDTF">2012-06-14T16:24:30Z</dcterms:modified>
</cp:coreProperties>
</file>